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4268"/>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723" autoAdjust="0"/>
  </p:normalViewPr>
  <p:slideViewPr>
    <p:cSldViewPr snapToGrid="0" showGuides="1">
      <p:cViewPr varScale="1">
        <p:scale>
          <a:sx n="98" d="100"/>
          <a:sy n="98" d="100"/>
        </p:scale>
        <p:origin x="408" y="96"/>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2/25/2019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2/25/2019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 the project to clearly present the material.</a:t>
            </a:r>
          </a:p>
          <a:p>
            <a:endParaRPr lang="en-US" dirty="0" smtClean="0"/>
          </a:p>
          <a:p>
            <a:r>
              <a:rPr lang="en-US" dirty="0" smtClean="0"/>
              <a:t>NOTE: For every image on the slide include an image source in the speaker notes (ex. URL; Name, Affiliation, etc.). ALL images need to be created by a </a:t>
            </a:r>
            <a:r>
              <a:rPr lang="en-US" dirty="0" err="1" smtClean="0"/>
              <a:t>DEVELOPer</a:t>
            </a:r>
            <a:r>
              <a:rPr lang="en-US" dirty="0" smtClean="0"/>
              <a:t>, in the public domain (federal agency), or published under a creative commons license (if attributed correctly).</a:t>
            </a:r>
            <a:r>
              <a:rPr lang="en-US" baseline="0" dirty="0" smtClean="0"/>
              <a:t> See an example citation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 </a:t>
            </a:r>
            <a:r>
              <a:rPr lang="en-US" b="0" dirty="0" smtClean="0"/>
              <a:t>Claude Monet</a:t>
            </a:r>
          </a:p>
          <a:p>
            <a:pPr marL="171450" indent="-171450">
              <a:buFont typeface="Arial" panose="020B0604020202020204" pitchFamily="34" charset="0"/>
              <a:buChar char="•"/>
            </a:pPr>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 the project to clearly present the material.</a:t>
            </a:r>
          </a:p>
          <a:p>
            <a:endParaRPr lang="en-US" dirty="0" smtClean="0"/>
          </a:p>
          <a:p>
            <a:r>
              <a:rPr lang="en-US" dirty="0" smtClean="0"/>
              <a:t>NOTE: For every image on the slide include an image source in the speaker notes (ex. URL; Name, Affiliation, etc.). ALL images need to be created by a </a:t>
            </a:r>
            <a:r>
              <a:rPr lang="en-US" dirty="0" err="1" smtClean="0"/>
              <a:t>DEVELOPer</a:t>
            </a:r>
            <a:r>
              <a:rPr lang="en-US" dirty="0" smtClean="0"/>
              <a:t>, in the public domain (federal agency), or published under a creative commons license (if attributed correctly).</a:t>
            </a:r>
            <a:r>
              <a:rPr lang="en-US" baseline="0" dirty="0" smtClean="0"/>
              <a:t> See an example citation below:</a:t>
            </a: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 </a:t>
            </a:r>
            <a:r>
              <a:rPr lang="en-US" b="0" dirty="0" smtClean="0"/>
              <a:t>Claude Monet</a:t>
            </a:r>
          </a:p>
          <a:p>
            <a:pPr marL="171450" indent="-171450">
              <a:buFont typeface="Arial" panose="020B0604020202020204" pitchFamily="34" charset="0"/>
              <a:buChar char="•"/>
            </a:pPr>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a:t>
            </a:r>
            <a:r>
              <a:rPr lang="en-US" baseline="0" dirty="0" smtClean="0"/>
              <a:t> Summer 2018 Idaho Water Resources Team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smtClean="0">
                <a:latin typeface="Arial" panose="020B0604020202020204" pitchFamily="34" charset="0"/>
                <a:cs typeface="Arial" panose="020B0604020202020204" pitchFamily="34" charset="0"/>
              </a:rPr>
              <a:t>National</a:t>
            </a:r>
            <a:r>
              <a:rPr lang="en-US" sz="800" baseline="0" dirty="0" smtClean="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mod="1">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3F4268"/>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0" y="1250950"/>
            <a:ext cx="11201400" cy="29003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6"/>
          <p:cNvSpPr>
            <a:spLocks noGrp="1"/>
          </p:cNvSpPr>
          <p:nvPr>
            <p:ph sz="quarter" idx="13"/>
          </p:nvPr>
        </p:nvSpPr>
        <p:spPr>
          <a:xfrm>
            <a:off x="507332" y="4511675"/>
            <a:ext cx="4485773" cy="19653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6"/>
          <p:cNvSpPr>
            <a:spLocks noGrp="1"/>
          </p:cNvSpPr>
          <p:nvPr>
            <p:ph sz="quarter" idx="14"/>
          </p:nvPr>
        </p:nvSpPr>
        <p:spPr>
          <a:xfrm>
            <a:off x="5659558" y="4511675"/>
            <a:ext cx="4485773" cy="19653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8191382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3F4268"/>
                </a:solidFill>
              </a:defRPr>
            </a:lvl1pPr>
          </a:lstStyle>
          <a:p>
            <a:r>
              <a:rPr lang="en-US" dirty="0" smtClean="0"/>
              <a:t>CLICK TO EDIT MASTER TITLE STYLE</a:t>
            </a:r>
            <a:endParaRPr lang="en-US" dirty="0"/>
          </a:p>
        </p:txBody>
      </p:sp>
      <p:sp>
        <p:nvSpPr>
          <p:cNvPr id="16" name="Hexagon 15"/>
          <p:cNvSpPr/>
          <p:nvPr userDrawn="1"/>
        </p:nvSpPr>
        <p:spPr>
          <a:xfrm>
            <a:off x="9465270" y="5257798"/>
            <a:ext cx="1839440" cy="1600202"/>
          </a:xfrm>
          <a:prstGeom prst="hexagon">
            <a:avLst>
              <a:gd name="adj" fmla="val 28832"/>
              <a:gd name="vf" fmla="val 115470"/>
            </a:avLst>
          </a:prstGeom>
          <a:solidFill>
            <a:srgbClr val="3F426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F426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3"/>
          </p:nvPr>
        </p:nvSpPr>
        <p:spPr>
          <a:xfrm>
            <a:off x="8381999"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3"/>
          <p:cNvSpPr>
            <a:spLocks noGrp="1"/>
          </p:cNvSpPr>
          <p:nvPr>
            <p:ph sz="quarter" idx="14"/>
          </p:nvPr>
        </p:nvSpPr>
        <p:spPr>
          <a:xfrm>
            <a:off x="4438650"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quarter" idx="15"/>
          </p:nvPr>
        </p:nvSpPr>
        <p:spPr>
          <a:xfrm>
            <a:off x="495300"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5558086"/>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3F4268"/>
                </a:solidFill>
              </a:defRPr>
            </a:lvl1pPr>
          </a:lstStyle>
          <a:p>
            <a:r>
              <a:rPr lang="en-US" dirty="0" smtClean="0"/>
              <a:t>CLICK TO EDIT MASTER TITLE STYLE</a:t>
            </a:r>
            <a:endParaRPr lang="en-US" dirty="0"/>
          </a:p>
        </p:txBody>
      </p:sp>
      <p:sp>
        <p:nvSpPr>
          <p:cNvPr id="7" name="Content Placeholder 4"/>
          <p:cNvSpPr>
            <a:spLocks noGrp="1"/>
          </p:cNvSpPr>
          <p:nvPr>
            <p:ph sz="quarter" idx="11"/>
          </p:nvPr>
        </p:nvSpPr>
        <p:spPr>
          <a:xfrm>
            <a:off x="6701588" y="1104900"/>
            <a:ext cx="4995111" cy="2925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4"/>
          <p:cNvSpPr>
            <a:spLocks noGrp="1"/>
          </p:cNvSpPr>
          <p:nvPr>
            <p:ph sz="quarter" idx="12"/>
          </p:nvPr>
        </p:nvSpPr>
        <p:spPr>
          <a:xfrm>
            <a:off x="507332" y="1104900"/>
            <a:ext cx="4995111" cy="2925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3"/>
          </p:nvPr>
        </p:nvSpPr>
        <p:spPr>
          <a:xfrm>
            <a:off x="508000" y="4330700"/>
            <a:ext cx="11188700" cy="214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607740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1"/>
          </p:nvPr>
        </p:nvSpPr>
        <p:spPr>
          <a:xfrm>
            <a:off x="8382000" y="1660524"/>
            <a:ext cx="3314700" cy="46680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5"/>
          <p:cNvSpPr>
            <a:spLocks noGrp="1"/>
          </p:cNvSpPr>
          <p:nvPr>
            <p:ph type="title" hasCustomPrompt="1"/>
          </p:nvPr>
        </p:nvSpPr>
        <p:spPr>
          <a:xfrm>
            <a:off x="1627997" y="266701"/>
            <a:ext cx="10515600" cy="685799"/>
          </a:xfrm>
        </p:spPr>
        <p:txBody>
          <a:bodyPr/>
          <a:lstStyle>
            <a:lvl1pPr>
              <a:defRPr b="1">
                <a:solidFill>
                  <a:srgbClr val="3F4268"/>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73917571"/>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smtClean="0">
                <a:solidFill>
                  <a:srgbClr val="3F4268"/>
                </a:solidFill>
              </a:rPr>
              <a:t>ACKNOWLEDGEMENTS</a:t>
            </a:r>
            <a:endParaRPr lang="en-US" sz="4400" b="1" dirty="0">
              <a:solidFill>
                <a:srgbClr val="3F4268"/>
              </a:solidFill>
            </a:endParaRP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5" y="376200"/>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3F426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Tree>
    <p:extLst>
      <p:ext uri="{BB962C8B-B14F-4D97-AF65-F5344CB8AC3E}">
        <p14:creationId xmlns:p14="http://schemas.microsoft.com/office/powerpoint/2010/main" val="2255266607"/>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3F426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3F426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F426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F426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3F4268"/>
                </a:solidFill>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1257300" y="1130300"/>
            <a:ext cx="4794584" cy="31048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5"/>
          <p:cNvSpPr>
            <a:spLocks noGrp="1"/>
          </p:cNvSpPr>
          <p:nvPr>
            <p:ph sz="quarter" idx="11"/>
          </p:nvPr>
        </p:nvSpPr>
        <p:spPr>
          <a:xfrm>
            <a:off x="6892809" y="1130300"/>
            <a:ext cx="4794584" cy="31048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2"/>
          </p:nvPr>
        </p:nvSpPr>
        <p:spPr>
          <a:xfrm>
            <a:off x="1257300" y="4535488"/>
            <a:ext cx="8032750" cy="19081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4860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3F4268"/>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495300" y="1104900"/>
            <a:ext cx="11201400" cy="270662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3"/>
          <p:cNvSpPr>
            <a:spLocks noGrp="1"/>
          </p:cNvSpPr>
          <p:nvPr>
            <p:ph sz="quarter" idx="11"/>
          </p:nvPr>
        </p:nvSpPr>
        <p:spPr>
          <a:xfrm>
            <a:off x="513344" y="4010044"/>
            <a:ext cx="11201400" cy="227597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24339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3F4268">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3F426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3F426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3F4268"/>
                </a:solidFill>
              </a:defRPr>
            </a:lvl1pPr>
          </a:lstStyle>
          <a:p>
            <a:r>
              <a:rPr lang="en-US" dirty="0" smtClean="0"/>
              <a:t>CLICK TO EDIT MASTER TITLE STYLE</a:t>
            </a:r>
            <a:endParaRPr lang="en-US" dirty="0"/>
          </a:p>
        </p:txBody>
      </p:sp>
      <p:sp>
        <p:nvSpPr>
          <p:cNvPr id="8" name="Content Placeholder 7"/>
          <p:cNvSpPr>
            <a:spLocks noGrp="1"/>
          </p:cNvSpPr>
          <p:nvPr>
            <p:ph sz="quarter" idx="11"/>
          </p:nvPr>
        </p:nvSpPr>
        <p:spPr>
          <a:xfrm>
            <a:off x="6196013" y="952500"/>
            <a:ext cx="5500687" cy="4870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3"/>
          <p:cNvSpPr>
            <a:spLocks noGrp="1"/>
          </p:cNvSpPr>
          <p:nvPr>
            <p:ph sz="quarter" idx="12"/>
          </p:nvPr>
        </p:nvSpPr>
        <p:spPr>
          <a:xfrm>
            <a:off x="1289050" y="2784968"/>
            <a:ext cx="4040188" cy="1241676"/>
          </a:xfrm>
        </p:spPr>
        <p:txBody>
          <a:bodyPr/>
          <a:lstStyle/>
          <a:p>
            <a:pPr lvl="0"/>
            <a:r>
              <a:rPr lang="en-US" dirty="0" smtClean="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smtClean="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smtClean="0"/>
              <a:t>Edit Master text styles</a:t>
            </a:r>
          </a:p>
        </p:txBody>
      </p:sp>
    </p:spTree>
    <p:extLst>
      <p:ext uri="{BB962C8B-B14F-4D97-AF65-F5344CB8AC3E}">
        <p14:creationId xmlns:p14="http://schemas.microsoft.com/office/powerpoint/2010/main" val="3019106945"/>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3F4268"/>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smtClean="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smtClean="0"/>
              <a:t>Edit Master text styles</a:t>
            </a:r>
          </a:p>
        </p:txBody>
      </p:sp>
    </p:spTree>
    <p:extLst>
      <p:ext uri="{BB962C8B-B14F-4D97-AF65-F5344CB8AC3E}">
        <p14:creationId xmlns:p14="http://schemas.microsoft.com/office/powerpoint/2010/main" val="90406387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3F426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1"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4"/>
          <p:cNvSpPr>
            <a:spLocks noGrp="1"/>
          </p:cNvSpPr>
          <p:nvPr>
            <p:ph sz="quarter" idx="11"/>
          </p:nvPr>
        </p:nvSpPr>
        <p:spPr>
          <a:xfrm>
            <a:off x="4406566"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4"/>
          <p:cNvSpPr>
            <a:spLocks noGrp="1"/>
          </p:cNvSpPr>
          <p:nvPr>
            <p:ph sz="quarter" idx="12"/>
          </p:nvPr>
        </p:nvSpPr>
        <p:spPr>
          <a:xfrm>
            <a:off x="8317832"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526282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2/25/2019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smtClean="0">
                  <a:solidFill>
                    <a:schemeClr val="tx1">
                      <a:lumMod val="75000"/>
                      <a:lumOff val="25000"/>
                    </a:schemeClr>
                  </a:solidFill>
                  <a:latin typeface="Century Gothic" panose="020B0502020202020204" pitchFamily="34" charset="0"/>
                </a:rPr>
                <a:t>Team Member 1</a:t>
              </a:r>
              <a:endParaRPr lang="en-US" sz="1500" dirty="0">
                <a:solidFill>
                  <a:schemeClr val="tx1">
                    <a:lumMod val="75000"/>
                    <a:lumOff val="25000"/>
                  </a:schemeClr>
                </a:solidFill>
                <a:latin typeface="Century Gothic" panose="020B0502020202020204" pitchFamily="34" charset="0"/>
              </a:endParaRP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2</a:t>
              </a:r>
              <a:endParaRPr lang="en-US" sz="1500" dirty="0">
                <a:solidFill>
                  <a:schemeClr val="tx1">
                    <a:lumMod val="75000"/>
                    <a:lumOff val="25000"/>
                  </a:schemeClr>
                </a:solidFill>
                <a:latin typeface="Century Gothic" panose="020B0502020202020204" pitchFamily="34" charset="0"/>
              </a:endParaRP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4</a:t>
              </a:r>
              <a:endParaRPr lang="en-US" sz="1500" dirty="0">
                <a:solidFill>
                  <a:schemeClr val="tx1">
                    <a:lumMod val="75000"/>
                    <a:lumOff val="25000"/>
                  </a:schemeClr>
                </a:solidFill>
                <a:latin typeface="Century Gothic" panose="020B0502020202020204" pitchFamily="34" charset="0"/>
              </a:endParaRP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3</a:t>
              </a:r>
              <a:endParaRPr lang="en-US" sz="1500" dirty="0">
                <a:solidFill>
                  <a:schemeClr val="tx1">
                    <a:lumMod val="75000"/>
                    <a:lumOff val="25000"/>
                  </a:schemeClr>
                </a:solidFill>
                <a:latin typeface="Century Gothic" panose="020B0502020202020204" pitchFamily="34" charset="0"/>
              </a:endParaRP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smtClean="0">
                <a:solidFill>
                  <a:srgbClr val="3F4268"/>
                </a:solidFill>
              </a:rPr>
              <a:t>PROJECT SHORT TITLE (ALL CAPS)</a:t>
            </a:r>
            <a:endParaRPr lang="en-US" sz="3200" spc="0" baseline="0" dirty="0">
              <a:solidFill>
                <a:srgbClr val="3F4268"/>
              </a:solidFill>
            </a:endParaRP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smtClean="0">
                <a:solidFill>
                  <a:schemeClr val="tx1">
                    <a:lumMod val="75000"/>
                    <a:lumOff val="25000"/>
                  </a:schemeClr>
                </a:solidFill>
              </a:rPr>
              <a:t>Long Title Goes Here (Title Case) – Adjust text box width if needed so title takes up a maximum of 4 lines of text without covering the website image  </a:t>
            </a:r>
            <a:endParaRPr lang="en-US" sz="1600" dirty="0">
              <a:solidFill>
                <a:schemeClr val="tx1">
                  <a:lumMod val="75000"/>
                  <a:lumOff val="25000"/>
                </a:schemeClr>
              </a:solidFill>
            </a:endParaRP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550248" y="3988947"/>
            <a:ext cx="2001009" cy="577081"/>
          </a:xfrm>
          <a:prstGeom prst="rect">
            <a:avLst/>
          </a:prstGeom>
          <a:solidFill>
            <a:srgbClr val="FFFFFF"/>
          </a:solidFill>
          <a:ln w="19050">
            <a:solidFill>
              <a:srgbClr val="FF0000"/>
            </a:solidFill>
          </a:ln>
        </p:spPr>
        <p:txBody>
          <a:bodyPr wrap="square" rtlCol="0">
            <a:spAutoFit/>
          </a:bodyPr>
          <a:lstStyle/>
          <a:p>
            <a:pPr algn="ctr"/>
            <a:r>
              <a:rPr lang="en-US" sz="1050" dirty="0" smtClean="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a:t>
            </a:r>
            <a:r>
              <a:rPr lang="en-US" sz="1200" dirty="0" smtClean="0">
                <a:solidFill>
                  <a:srgbClr val="FF0000"/>
                </a:solidFill>
              </a:rPr>
              <a:t>placed from the left edge to the 3</a:t>
            </a:r>
            <a:r>
              <a:rPr lang="en-US" sz="1200" baseline="30000" dirty="0" smtClean="0">
                <a:solidFill>
                  <a:srgbClr val="FF0000"/>
                </a:solidFill>
              </a:rPr>
              <a:t>rd</a:t>
            </a:r>
            <a:r>
              <a:rPr lang="en-US" sz="1200" dirty="0" smtClean="0">
                <a:solidFill>
                  <a:srgbClr val="FF0000"/>
                </a:solidFill>
              </a:rPr>
              <a:t> guideline. </a:t>
            </a:r>
            <a:r>
              <a:rPr lang="en-US" sz="1200" dirty="0">
                <a:solidFill>
                  <a:srgbClr val="FF0000"/>
                </a:solidFill>
              </a:rPr>
              <a:t>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smtClean="0">
                <a:solidFill>
                  <a:srgbClr val="FF0000"/>
                </a:solidFill>
              </a:rPr>
              <a:t>Do </a:t>
            </a:r>
            <a:r>
              <a:rPr lang="en-US" sz="1200" dirty="0">
                <a:solidFill>
                  <a:srgbClr val="FF0000"/>
                </a:solidFill>
              </a:rPr>
              <a:t>not delete or move the </a:t>
            </a:r>
            <a:r>
              <a:rPr lang="en-US" sz="1200" dirty="0" smtClean="0">
                <a:solidFill>
                  <a:srgbClr val="FF0000"/>
                </a:solidFill>
              </a:rPr>
              <a:t>DEVELOP logo </a:t>
            </a:r>
            <a:r>
              <a:rPr lang="en-US" sz="1200" dirty="0">
                <a:solidFill>
                  <a:srgbClr val="FF0000"/>
                </a:solidFill>
              </a:rPr>
              <a:t>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smtClean="0">
                <a:solidFill>
                  <a:srgbClr val="FF0000"/>
                </a:solidFill>
              </a:rPr>
              <a:t>The only font that should be in this presentation is Century Gothic</a:t>
            </a:r>
            <a:endParaRPr lang="en-US" sz="1200" dirty="0">
              <a:solidFill>
                <a:srgbClr val="FF0000"/>
              </a:solidFill>
            </a:endParaRPr>
          </a:p>
          <a:p>
            <a:endParaRPr lang="en-US" sz="1200" dirty="0">
              <a:solidFill>
                <a:srgbClr val="FF0000"/>
              </a:solidFill>
            </a:endParaRPr>
          </a:p>
          <a:p>
            <a:r>
              <a:rPr lang="en-US" sz="1200" b="1" dirty="0">
                <a:solidFill>
                  <a:srgbClr val="FF0000"/>
                </a:solidFill>
              </a:rPr>
              <a:t>Delete </a:t>
            </a:r>
            <a:r>
              <a:rPr lang="en-US" sz="1200" b="1" dirty="0" smtClean="0">
                <a:solidFill>
                  <a:srgbClr val="FF0000"/>
                </a:solidFill>
              </a:rPr>
              <a:t>all red text boxes like this one!</a:t>
            </a:r>
            <a:endParaRPr lang="en-US" sz="1200" b="1" dirty="0">
              <a:solidFill>
                <a:srgbClr val="FF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59574"/>
            <a:ext cx="12192000" cy="715571"/>
          </a:xfrm>
          <a:prstGeom prst="rect">
            <a:avLst/>
          </a:prstGeom>
        </p:spPr>
      </p:pic>
      <p:sp>
        <p:nvSpPr>
          <p:cNvPr id="3" name="TextBox 2"/>
          <p:cNvSpPr txBox="1"/>
          <p:nvPr/>
        </p:nvSpPr>
        <p:spPr>
          <a:xfrm>
            <a:off x="3155090" y="6193393"/>
            <a:ext cx="7136613" cy="369332"/>
          </a:xfrm>
          <a:prstGeom prst="rect">
            <a:avLst/>
          </a:prstGeom>
          <a:noFill/>
        </p:spPr>
        <p:txBody>
          <a:bodyPr wrap="square" rtlCol="0" anchor="ctr">
            <a:spAutoFit/>
          </a:bodyPr>
          <a:lstStyle/>
          <a:p>
            <a:pPr algn="r"/>
            <a:r>
              <a:rPr lang="en-US" dirty="0" smtClean="0">
                <a:solidFill>
                  <a:schemeClr val="bg1"/>
                </a:solidFill>
              </a:rPr>
              <a:t>Node Name (i.e. North Carolina – NCEI) | Spring 2019</a:t>
            </a:r>
            <a:endParaRPr lang="en-US" dirty="0">
              <a:solidFill>
                <a:schemeClr val="bg1"/>
              </a:solidFill>
            </a:endParaRPr>
          </a:p>
        </p:txBody>
      </p:sp>
    </p:spTree>
    <p:extLst>
      <p:ext uri="{BB962C8B-B14F-4D97-AF65-F5344CB8AC3E}">
        <p14:creationId xmlns:p14="http://schemas.microsoft.com/office/powerpoint/2010/main" val="1437393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Bad Example</a:t>
            </a:r>
            <a:r>
              <a:rPr lang="en-US" sz="2000" b="1" dirty="0" smtClean="0">
                <a:solidFill>
                  <a:schemeClr val="tx1">
                    <a:lumMod val="75000"/>
                    <a:lumOff val="25000"/>
                  </a:schemeClr>
                </a:solidFill>
              </a:rPr>
              <a:t>:</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Barely legible </a:t>
            </a:r>
          </a:p>
          <a:p>
            <a:pPr marL="800100" lvl="1" indent="-342900">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Never label your legend “Legend”</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North arrow is hard to see</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F4268"/>
                </a:solidFill>
              </a:rPr>
              <a:t>SEPARATE &amp; EDITABLE: THE BAD </a:t>
            </a:r>
            <a:endParaRPr lang="en-US" b="1" dirty="0">
              <a:solidFill>
                <a:srgbClr val="3F4268"/>
              </a:solidFill>
            </a:endParaRPr>
          </a:p>
        </p:txBody>
      </p:sp>
    </p:spTree>
    <p:extLst>
      <p:ext uri="{BB962C8B-B14F-4D97-AF65-F5344CB8AC3E}">
        <p14:creationId xmlns:p14="http://schemas.microsoft.com/office/powerpoint/2010/main" val="31877779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F4268"/>
                </a:solidFill>
              </a:rPr>
              <a:t>SEPARATE &amp; EDITABLE: THE GOOD </a:t>
            </a:r>
            <a:endParaRPr lang="en-US" b="1" dirty="0">
              <a:solidFill>
                <a:srgbClr val="3F4268"/>
              </a:solidFill>
            </a:endParaRP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Good Example:</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All text is </a:t>
            </a:r>
            <a:r>
              <a:rPr lang="en-US" sz="2000" b="1" dirty="0" smtClean="0">
                <a:solidFill>
                  <a:schemeClr val="tx1">
                    <a:lumMod val="75000"/>
                    <a:lumOff val="25000"/>
                  </a:schemeClr>
                </a:solidFill>
              </a:rPr>
              <a:t>separate</a:t>
            </a:r>
            <a:r>
              <a:rPr lang="en-US" sz="2000" dirty="0" smtClean="0">
                <a:solidFill>
                  <a:schemeClr val="tx1">
                    <a:lumMod val="75000"/>
                    <a:lumOff val="25000"/>
                  </a:schemeClr>
                </a:solidFill>
              </a:rPr>
              <a:t> and </a:t>
            </a:r>
            <a:r>
              <a:rPr lang="en-US" sz="2000" b="1" dirty="0" smtClean="0">
                <a:solidFill>
                  <a:schemeClr val="tx1">
                    <a:lumMod val="75000"/>
                    <a:lumOff val="25000"/>
                  </a:schemeClr>
                </a:solidFill>
              </a:rPr>
              <a:t>editable</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b="1" dirty="0" smtClean="0">
                <a:solidFill>
                  <a:schemeClr val="tx1">
                    <a:lumMod val="75000"/>
                    <a:lumOff val="25000"/>
                  </a:schemeClr>
                </a:solidFill>
              </a:rPr>
              <a:t>North arrow </a:t>
            </a:r>
            <a:r>
              <a:rPr lang="en-US" sz="2000" dirty="0" smtClean="0">
                <a:solidFill>
                  <a:schemeClr val="tx1">
                    <a:lumMod val="75000"/>
                    <a:lumOff val="25000"/>
                  </a:schemeClr>
                </a:solidFill>
              </a:rPr>
              <a:t>is included</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b="1" dirty="0" smtClean="0">
                <a:solidFill>
                  <a:schemeClr val="tx1">
                    <a:lumMod val="75000"/>
                    <a:lumOff val="25000"/>
                  </a:schemeClr>
                </a:solidFill>
              </a:rPr>
              <a:t>Inset map </a:t>
            </a:r>
            <a:r>
              <a:rPr lang="en-US" sz="2000" dirty="0" smtClean="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b="1" dirty="0" smtClean="0">
                <a:solidFill>
                  <a:schemeClr val="tx1">
                    <a:lumMod val="75000"/>
                    <a:lumOff val="25000"/>
                  </a:schemeClr>
                </a:solidFill>
              </a:rPr>
              <a:t>Legend is easy to understand </a:t>
            </a:r>
            <a:r>
              <a:rPr lang="en-US" sz="2000" dirty="0" smtClean="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sp>
        <p:nvSpPr>
          <p:cNvPr id="14" name="TextBox 13"/>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smtClean="0">
                <a:solidFill>
                  <a:srgbClr val="FF0000"/>
                </a:solidFill>
              </a:rPr>
              <a:t>The text above the scale bar should be separately editable, but the scale bar itself should not.</a:t>
            </a:r>
            <a:endParaRPr lang="en-US" sz="1000" b="1" dirty="0">
              <a:solidFill>
                <a:srgbClr val="FF0000"/>
              </a:solidFill>
            </a:endParaRPr>
          </a:p>
        </p:txBody>
      </p:sp>
      <p:pic>
        <p:nvPicPr>
          <p:cNvPr id="15" name="Picture 14"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702921"/>
            <a:ext cx="493793" cy="71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14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smtClean="0"/>
              <a:t>List </a:t>
            </a:r>
            <a:r>
              <a:rPr lang="en-US" sz="2200" b="1" dirty="0" smtClean="0"/>
              <a:t>advisors</a:t>
            </a:r>
            <a:r>
              <a:rPr lang="en-US" sz="2200" dirty="0" smtClean="0"/>
              <a:t>, </a:t>
            </a:r>
            <a:r>
              <a:rPr lang="en-US" sz="2200" b="1" dirty="0" smtClean="0"/>
              <a:t>partners</a:t>
            </a:r>
            <a:r>
              <a:rPr lang="en-US" sz="2200" dirty="0" smtClean="0"/>
              <a:t>, and </a:t>
            </a:r>
            <a:r>
              <a:rPr lang="en-US" sz="2200" b="1" dirty="0" smtClean="0"/>
              <a:t>others</a:t>
            </a:r>
            <a:r>
              <a:rPr lang="en-US" sz="2200" dirty="0" smtClean="0"/>
              <a:t> who have contributed in any way to the project.</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smtClean="0"/>
              <a:t>If your project is a multi-term one, acknowledge </a:t>
            </a:r>
            <a:r>
              <a:rPr lang="en-US" sz="2200" b="1" dirty="0" smtClean="0"/>
              <a:t>past contributors</a:t>
            </a:r>
            <a:r>
              <a:rPr lang="en-US" sz="2200" dirty="0" smtClean="0"/>
              <a:t>.</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smtClean="0"/>
              <a:t>Feel free to </a:t>
            </a:r>
            <a:r>
              <a:rPr lang="en-US" sz="2200" b="1" dirty="0" smtClean="0"/>
              <a:t>modify</a:t>
            </a:r>
            <a:r>
              <a:rPr lang="en-US" sz="2200" dirty="0" smtClean="0"/>
              <a:t> the slide as needed to fit your content.</a:t>
            </a:r>
            <a:endParaRPr lang="en-US" sz="2200" dirty="0"/>
          </a:p>
          <a:p>
            <a:pPr>
              <a:lnSpc>
                <a:spcPct val="100000"/>
              </a:lnSpc>
              <a:spcBef>
                <a:spcPts val="0"/>
              </a:spcBef>
              <a:spcAft>
                <a:spcPts val="600"/>
              </a:spcAft>
            </a:pPr>
            <a:endParaRPr lang="en-US" sz="2200" dirty="0" smtClean="0"/>
          </a:p>
          <a:p>
            <a:pPr indent="114300">
              <a:lnSpc>
                <a:spcPct val="100000"/>
              </a:lnSpc>
              <a:spcBef>
                <a:spcPts val="0"/>
              </a:spcBef>
              <a:spcAft>
                <a:spcPts val="600"/>
              </a:spcAft>
            </a:pPr>
            <a:r>
              <a:rPr lang="en-US" sz="2200" b="1" dirty="0" smtClean="0"/>
              <a:t>If you used ESA Sentinel data, you need to include the following disclaimer:</a:t>
            </a:r>
            <a:r>
              <a:rPr lang="en-US" sz="2200" dirty="0" smtClean="0"/>
              <a:t> </a:t>
            </a:r>
            <a:endParaRPr lang="en-US" sz="2200" dirty="0"/>
          </a:p>
          <a:p>
            <a:pPr marL="114300">
              <a:lnSpc>
                <a:spcPct val="100000"/>
              </a:lnSpc>
              <a:spcBef>
                <a:spcPts val="0"/>
              </a:spcBef>
              <a:spcAft>
                <a:spcPts val="600"/>
              </a:spcAft>
            </a:pPr>
            <a:r>
              <a:rPr lang="en-US" sz="2200" dirty="0"/>
              <a:t>This material contains modified Copernicus Sentinel data </a:t>
            </a:r>
            <a:r>
              <a:rPr lang="en-US" sz="2200" dirty="0" smtClean="0"/>
              <a:t>(insert year), processed </a:t>
            </a:r>
            <a:r>
              <a:rPr lang="en-US" sz="2200" dirty="0"/>
              <a:t>by ESA. </a:t>
            </a:r>
            <a:endParaRPr lang="en-US" sz="2200" dirty="0" smtClean="0"/>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4307175" y="4603538"/>
            <a:ext cx="3718144" cy="584775"/>
          </a:xfrm>
          <a:prstGeom prst="rect">
            <a:avLst/>
          </a:prstGeom>
          <a:noFill/>
          <a:ln w="19050">
            <a:solidFill>
              <a:srgbClr val="FF0000"/>
            </a:solidFill>
          </a:ln>
        </p:spPr>
        <p:txBody>
          <a:bodyPr wrap="square" rtlCol="0">
            <a:spAutoFit/>
          </a:bodyPr>
          <a:lstStyle/>
          <a:p>
            <a:pPr algn="ctr"/>
            <a:r>
              <a:rPr lang="en-US" sz="1600" dirty="0" smtClean="0">
                <a:solidFill>
                  <a:srgbClr val="FF0000"/>
                </a:solidFill>
              </a:rPr>
              <a:t>You </a:t>
            </a:r>
            <a:r>
              <a:rPr lang="en-US" sz="1600" b="1" dirty="0" smtClean="0">
                <a:solidFill>
                  <a:srgbClr val="FF0000"/>
                </a:solidFill>
              </a:rPr>
              <a:t>must</a:t>
            </a:r>
            <a:r>
              <a:rPr lang="en-US" sz="1600" dirty="0" smtClean="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smtClean="0">
                <a:solidFill>
                  <a:srgbClr val="FF0000"/>
                </a:solidFill>
              </a:rPr>
              <a:t>Feel </a:t>
            </a:r>
            <a:r>
              <a:rPr lang="en-US" sz="1600" dirty="0">
                <a:solidFill>
                  <a:srgbClr val="FF0000"/>
                </a:solidFill>
              </a:rPr>
              <a:t>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smtClean="0">
                <a:solidFill>
                  <a:schemeClr val="tx1">
                    <a:lumMod val="75000"/>
                    <a:lumOff val="25000"/>
                  </a:schemeClr>
                </a:solidFill>
              </a:rPr>
              <a:t>Study Area</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smtClean="0">
                <a:solidFill>
                  <a:schemeClr val="tx1">
                    <a:lumMod val="75000"/>
                    <a:lumOff val="25000"/>
                  </a:schemeClr>
                </a:solidFill>
              </a:rPr>
              <a:t>Study Period</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smtClean="0">
                <a:solidFill>
                  <a:schemeClr val="tx1">
                    <a:lumMod val="75000"/>
                    <a:lumOff val="25000"/>
                  </a:schemeClr>
                </a:solidFill>
              </a:rPr>
              <a:t>Objectives</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smtClean="0">
                <a:solidFill>
                  <a:schemeClr val="tx1">
                    <a:lumMod val="75000"/>
                    <a:lumOff val="25000"/>
                  </a:schemeClr>
                </a:solidFill>
              </a:rPr>
              <a:t>Partners</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smtClean="0">
                <a:solidFill>
                  <a:schemeClr val="tx1">
                    <a:lumMod val="75000"/>
                    <a:lumOff val="25000"/>
                  </a:schemeClr>
                </a:solidFill>
              </a:rPr>
              <a:t>Community Concerns</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smtClean="0">
                <a:solidFill>
                  <a:schemeClr val="tx1">
                    <a:lumMod val="75000"/>
                    <a:lumOff val="25000"/>
                  </a:schemeClr>
                </a:solidFill>
              </a:rPr>
              <a:t>NASA Satellites/Sensors Used</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smtClean="0">
                <a:solidFill>
                  <a:schemeClr val="tx1">
                    <a:lumMod val="75000"/>
                    <a:lumOff val="25000"/>
                  </a:schemeClr>
                </a:solidFill>
              </a:rPr>
              <a:t>Methodology</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smtClean="0">
                <a:solidFill>
                  <a:schemeClr val="tx1">
                    <a:lumMod val="75000"/>
                    <a:lumOff val="25000"/>
                  </a:schemeClr>
                </a:solidFill>
              </a:rPr>
              <a:t>Results</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smtClean="0">
                <a:solidFill>
                  <a:schemeClr val="tx1">
                    <a:lumMod val="75000"/>
                    <a:lumOff val="25000"/>
                  </a:schemeClr>
                </a:solidFill>
              </a:rPr>
              <a:t>Conclusions</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smtClean="0">
                <a:solidFill>
                  <a:schemeClr val="tx1">
                    <a:lumMod val="75000"/>
                    <a:lumOff val="25000"/>
                  </a:schemeClr>
                </a:solidFill>
              </a:rPr>
              <a:t>Errors &amp; Uncertainties</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smtClean="0">
                <a:solidFill>
                  <a:schemeClr val="tx1">
                    <a:lumMod val="75000"/>
                    <a:lumOff val="25000"/>
                  </a:schemeClr>
                </a:solidFill>
              </a:rPr>
              <a:t>Future Work</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smtClean="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smtClean="0">
                <a:solidFill>
                  <a:srgbClr val="3F4268"/>
                </a:solidFill>
              </a:rPr>
              <a:t>SLIDE TEMPLATE: COMPONENTS</a:t>
            </a:r>
            <a:endParaRPr lang="en-US" sz="4400" b="1" dirty="0">
              <a:solidFill>
                <a:srgbClr val="3F4268"/>
              </a:solidFill>
            </a:endParaRP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Credit: Monet</a:t>
            </a:r>
            <a:endPar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1006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F4268"/>
                </a:solidFill>
              </a:rPr>
              <a:t>PRESENTATION GUIDELINES: FONTS</a:t>
            </a:r>
            <a:endParaRPr lang="en-US" b="1" dirty="0">
              <a:solidFill>
                <a:srgbClr val="3F4268"/>
              </a:solidFill>
            </a:endParaRP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3F4268"/>
              </a:buClr>
              <a:buFont typeface="Webdings" panose="05030102010509060703" pitchFamily="18" charset="2"/>
              <a:buChar char=""/>
            </a:pPr>
            <a:r>
              <a:rPr lang="en-US" b="1" dirty="0" smtClean="0">
                <a:solidFill>
                  <a:schemeClr val="tx1">
                    <a:lumMod val="75000"/>
                    <a:lumOff val="25000"/>
                  </a:schemeClr>
                </a:solidFill>
              </a:rPr>
              <a:t>Font is always Century Gothic, </a:t>
            </a:r>
            <a:r>
              <a:rPr lang="en-US" dirty="0" smtClean="0">
                <a:solidFill>
                  <a:schemeClr val="tx1">
                    <a:lumMod val="75000"/>
                    <a:lumOff val="25000"/>
                  </a:schemeClr>
                </a:solidFill>
              </a:rPr>
              <a:t>including on figures and image captions</a:t>
            </a:r>
          </a:p>
          <a:p>
            <a:pPr marL="342900" indent="-342900">
              <a:lnSpc>
                <a:spcPct val="100000"/>
              </a:lnSpc>
              <a:spcAft>
                <a:spcPts val="600"/>
              </a:spcAft>
              <a:buClr>
                <a:srgbClr val="3F4268"/>
              </a:buClr>
              <a:buFont typeface="Webdings" panose="05030102010509060703" pitchFamily="18" charset="2"/>
              <a:buChar char=""/>
            </a:pPr>
            <a:r>
              <a:rPr lang="en-US" dirty="0" smtClean="0">
                <a:solidFill>
                  <a:schemeClr val="tx1">
                    <a:lumMod val="75000"/>
                    <a:lumOff val="25000"/>
                  </a:schemeClr>
                </a:solidFill>
              </a:rPr>
              <a:t>Font color is </a:t>
            </a:r>
            <a:r>
              <a:rPr lang="en-US" b="1" dirty="0" smtClean="0">
                <a:solidFill>
                  <a:schemeClr val="tx1">
                    <a:lumMod val="75000"/>
                    <a:lumOff val="25000"/>
                  </a:schemeClr>
                </a:solidFill>
              </a:rPr>
              <a:t>Black, Text 1, Lighter 25%, </a:t>
            </a:r>
            <a:r>
              <a:rPr lang="en-US" dirty="0" smtClean="0">
                <a:solidFill>
                  <a:schemeClr val="tx1">
                    <a:lumMod val="75000"/>
                    <a:lumOff val="25000"/>
                  </a:schemeClr>
                </a:solidFill>
              </a:rPr>
              <a:t>NOT Black</a:t>
            </a:r>
          </a:p>
          <a:p>
            <a:pPr marL="342900" indent="-342900">
              <a:lnSpc>
                <a:spcPct val="100000"/>
              </a:lnSpc>
              <a:spcAft>
                <a:spcPts val="600"/>
              </a:spcAft>
              <a:buClr>
                <a:srgbClr val="3F4268"/>
              </a:buClr>
              <a:buFont typeface="Webdings" panose="05030102010509060703" pitchFamily="18" charset="2"/>
              <a:buChar char=""/>
            </a:pPr>
            <a:r>
              <a:rPr lang="en-US" dirty="0" smtClean="0">
                <a:solidFill>
                  <a:schemeClr val="tx1">
                    <a:lumMod val="75000"/>
                    <a:lumOff val="25000"/>
                  </a:schemeClr>
                </a:solidFill>
              </a:rPr>
              <a:t>Font sizing:</a:t>
            </a:r>
          </a:p>
          <a:p>
            <a:pPr marL="800100" lvl="1" indent="-342900">
              <a:lnSpc>
                <a:spcPct val="100000"/>
              </a:lnSpc>
              <a:spcAft>
                <a:spcPts val="600"/>
              </a:spcAft>
              <a:buClr>
                <a:srgbClr val="3F4268"/>
              </a:buClr>
              <a:buFont typeface="Webdings" panose="05030102010509060703" pitchFamily="18" charset="2"/>
              <a:buChar char=""/>
            </a:pPr>
            <a:r>
              <a:rPr lang="en-US" sz="2000" b="1" dirty="0" smtClean="0">
                <a:solidFill>
                  <a:schemeClr val="tx1">
                    <a:lumMod val="75000"/>
                    <a:lumOff val="25000"/>
                  </a:schemeClr>
                </a:solidFill>
              </a:rPr>
              <a:t>Header text</a:t>
            </a:r>
            <a:r>
              <a:rPr lang="en-US" sz="2000" dirty="0" smtClean="0">
                <a:solidFill>
                  <a:schemeClr val="tx1">
                    <a:lumMod val="75000"/>
                    <a:lumOff val="25000"/>
                  </a:schemeClr>
                </a:solidFill>
              </a:rPr>
              <a:t> point size should be between </a:t>
            </a:r>
            <a:r>
              <a:rPr lang="en-US" sz="2000" b="1" dirty="0" smtClean="0">
                <a:solidFill>
                  <a:schemeClr val="tx1">
                    <a:lumMod val="75000"/>
                    <a:lumOff val="25000"/>
                  </a:schemeClr>
                </a:solidFill>
              </a:rPr>
              <a:t>32 and 44 </a:t>
            </a:r>
            <a:r>
              <a:rPr lang="en-US" sz="2000" dirty="0" smtClean="0">
                <a:solidFill>
                  <a:schemeClr val="tx1">
                    <a:lumMod val="75000"/>
                    <a:lumOff val="25000"/>
                  </a:schemeClr>
                </a:solidFill>
              </a:rPr>
              <a:t>on most slides</a:t>
            </a:r>
          </a:p>
          <a:p>
            <a:pPr marL="800100" lvl="1" indent="-342900">
              <a:lnSpc>
                <a:spcPct val="100000"/>
              </a:lnSpc>
              <a:spcAft>
                <a:spcPts val="600"/>
              </a:spcAft>
              <a:buClr>
                <a:srgbClr val="3F4268"/>
              </a:buClr>
              <a:buFont typeface="Webdings" panose="05030102010509060703" pitchFamily="18" charset="2"/>
              <a:buChar char=""/>
            </a:pPr>
            <a:r>
              <a:rPr lang="en-US" sz="2000" b="1" dirty="0" smtClean="0">
                <a:solidFill>
                  <a:schemeClr val="tx1">
                    <a:lumMod val="75000"/>
                    <a:lumOff val="25000"/>
                  </a:schemeClr>
                </a:solidFill>
              </a:rPr>
              <a:t>Body text </a:t>
            </a:r>
            <a:r>
              <a:rPr lang="en-US" sz="2000" dirty="0" smtClean="0">
                <a:solidFill>
                  <a:schemeClr val="tx1">
                    <a:lumMod val="75000"/>
                    <a:lumOff val="25000"/>
                  </a:schemeClr>
                </a:solidFill>
              </a:rPr>
              <a:t>point size should be at least </a:t>
            </a:r>
            <a:r>
              <a:rPr lang="en-US" sz="2000" b="1" dirty="0" smtClean="0">
                <a:solidFill>
                  <a:schemeClr val="tx1">
                    <a:lumMod val="75000"/>
                    <a:lumOff val="25000"/>
                  </a:schemeClr>
                </a:solidFill>
              </a:rPr>
              <a:t>20</a:t>
            </a:r>
            <a:endParaRPr lang="en-US" sz="2000" dirty="0" smtClean="0">
              <a:solidFill>
                <a:schemeClr val="tx1">
                  <a:lumMod val="75000"/>
                  <a:lumOff val="25000"/>
                </a:schemeClr>
              </a:solidFill>
            </a:endParaRPr>
          </a:p>
          <a:p>
            <a:pPr marL="800100" lvl="1" indent="-342900">
              <a:lnSpc>
                <a:spcPct val="100000"/>
              </a:lnSpc>
              <a:spcAft>
                <a:spcPts val="600"/>
              </a:spcAft>
              <a:buClr>
                <a:srgbClr val="3F4268"/>
              </a:buClr>
              <a:buFont typeface="Webdings" panose="05030102010509060703" pitchFamily="18" charset="2"/>
              <a:buChar char=""/>
            </a:pPr>
            <a:r>
              <a:rPr lang="en-US" sz="2000" b="1" dirty="0" smtClean="0">
                <a:solidFill>
                  <a:schemeClr val="tx1">
                    <a:lumMod val="75000"/>
                    <a:lumOff val="25000"/>
                  </a:schemeClr>
                </a:solidFill>
              </a:rPr>
              <a:t>All other text </a:t>
            </a:r>
            <a:r>
              <a:rPr lang="en-US" sz="2000" dirty="0" smtClean="0">
                <a:solidFill>
                  <a:schemeClr val="tx1">
                    <a:lumMod val="75000"/>
                    <a:lumOff val="25000"/>
                  </a:schemeClr>
                </a:solidFill>
              </a:rPr>
              <a:t>(captions, legend items, image credits) should be </a:t>
            </a:r>
            <a:r>
              <a:rPr lang="en-US" sz="2000" u="sng" dirty="0" smtClean="0">
                <a:solidFill>
                  <a:schemeClr val="tx1">
                    <a:lumMod val="75000"/>
                    <a:lumOff val="25000"/>
                  </a:schemeClr>
                </a:solidFill>
              </a:rPr>
              <a:t>no smaller than</a:t>
            </a:r>
            <a:r>
              <a:rPr lang="en-US" sz="2000" dirty="0" smtClean="0">
                <a:solidFill>
                  <a:schemeClr val="tx1">
                    <a:lumMod val="75000"/>
                    <a:lumOff val="25000"/>
                  </a:schemeClr>
                </a:solidFill>
              </a:rPr>
              <a:t> </a:t>
            </a:r>
            <a:r>
              <a:rPr lang="en-US" sz="2000" b="1" dirty="0" smtClean="0">
                <a:solidFill>
                  <a:schemeClr val="tx1">
                    <a:lumMod val="75000"/>
                    <a:lumOff val="25000"/>
                  </a:schemeClr>
                </a:solidFill>
              </a:rPr>
              <a:t>14 point type</a:t>
            </a:r>
            <a:endParaRPr lang="en-US" sz="2000" dirty="0" smtClean="0">
              <a:solidFill>
                <a:schemeClr val="tx1">
                  <a:lumMod val="75000"/>
                  <a:lumOff val="25000"/>
                </a:schemeClr>
              </a:solidFill>
            </a:endParaRPr>
          </a:p>
          <a:p>
            <a:pPr marL="342900" indent="-342900">
              <a:lnSpc>
                <a:spcPct val="100000"/>
              </a:lnSpc>
              <a:spcAft>
                <a:spcPts val="600"/>
              </a:spcAft>
              <a:buClr>
                <a:srgbClr val="3F4268"/>
              </a:buClr>
              <a:buFont typeface="Webdings" panose="05030102010509060703" pitchFamily="18" charset="2"/>
              <a:buChar char=""/>
            </a:pPr>
            <a:r>
              <a:rPr lang="en-US" dirty="0" smtClean="0">
                <a:solidFill>
                  <a:schemeClr val="tx1">
                    <a:lumMod val="75000"/>
                    <a:lumOff val="25000"/>
                  </a:schemeClr>
                </a:solidFill>
              </a:rPr>
              <a:t>Try to use a </a:t>
            </a:r>
            <a:r>
              <a:rPr lang="en-US" b="1" dirty="0" smtClean="0">
                <a:solidFill>
                  <a:schemeClr val="tx1">
                    <a:lumMod val="75000"/>
                    <a:lumOff val="25000"/>
                  </a:schemeClr>
                </a:solidFill>
              </a:rPr>
              <a:t>consistent font size</a:t>
            </a:r>
            <a:r>
              <a:rPr lang="en-US" dirty="0" smtClean="0">
                <a:solidFill>
                  <a:schemeClr val="tx1">
                    <a:lumMod val="75000"/>
                    <a:lumOff val="25000"/>
                  </a:schemeClr>
                </a:solidFill>
              </a:rPr>
              <a:t> between slides</a:t>
            </a:r>
          </a:p>
          <a:p>
            <a:pPr marL="342900" indent="-342900">
              <a:lnSpc>
                <a:spcPct val="100000"/>
              </a:lnSpc>
              <a:spcAft>
                <a:spcPts val="600"/>
              </a:spcAft>
              <a:buClr>
                <a:srgbClr val="3F4268"/>
              </a:buClr>
              <a:buFont typeface="Webdings" panose="05030102010509060703" pitchFamily="18" charset="2"/>
              <a:buChar char=""/>
            </a:pPr>
            <a:r>
              <a:rPr lang="en-US" dirty="0" smtClean="0">
                <a:solidFill>
                  <a:schemeClr val="tx1">
                    <a:lumMod val="75000"/>
                    <a:lumOff val="25000"/>
                  </a:schemeClr>
                </a:solidFill>
              </a:rPr>
              <a:t>The standard DEVELOP bullet style is </a:t>
            </a:r>
            <a:r>
              <a:rPr lang="en-US" b="1" dirty="0" smtClean="0">
                <a:solidFill>
                  <a:schemeClr val="tx1">
                    <a:lumMod val="75000"/>
                    <a:lumOff val="25000"/>
                  </a:schemeClr>
                </a:solidFill>
              </a:rPr>
              <a:t>symbol #52 </a:t>
            </a:r>
            <a:r>
              <a:rPr lang="en-US" dirty="0" smtClean="0">
                <a:solidFill>
                  <a:schemeClr val="tx1">
                    <a:lumMod val="75000"/>
                    <a:lumOff val="25000"/>
                  </a:schemeClr>
                </a:solidFill>
              </a:rPr>
              <a:t>in the </a:t>
            </a:r>
            <a:r>
              <a:rPr lang="en-US" b="1" dirty="0" smtClean="0">
                <a:solidFill>
                  <a:schemeClr val="tx1">
                    <a:lumMod val="75000"/>
                    <a:lumOff val="25000"/>
                  </a:schemeClr>
                </a:solidFill>
              </a:rPr>
              <a:t>Webdings</a:t>
            </a:r>
            <a:r>
              <a:rPr lang="en-US" dirty="0" smtClean="0">
                <a:solidFill>
                  <a:schemeClr val="tx1">
                    <a:lumMod val="75000"/>
                    <a:lumOff val="25000"/>
                  </a:schemeClr>
                </a:solidFill>
              </a:rPr>
              <a:t> font</a:t>
            </a:r>
          </a:p>
          <a:p>
            <a:pPr marL="342900" indent="-342900">
              <a:lnSpc>
                <a:spcPct val="100000"/>
              </a:lnSpc>
              <a:spcAft>
                <a:spcPts val="600"/>
              </a:spcAft>
              <a:buClr>
                <a:srgbClr val="3F4268"/>
              </a:buClr>
              <a:buFont typeface="Webdings" panose="05030102010509060703" pitchFamily="18" charset="2"/>
              <a:buChar char=""/>
            </a:pPr>
            <a:endParaRPr lang="en-US" dirty="0" smtClean="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3F4268"/>
              </a:buClr>
              <a:buFont typeface="Century Gothic" panose="020B0502020202020204" pitchFamily="34" charset="0"/>
              <a:buChar char="►"/>
            </a:pPr>
            <a:r>
              <a:rPr lang="en-US" sz="1600" dirty="0" smtClean="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3F4268"/>
              </a:buClr>
              <a:buFont typeface="Wingdings" panose="05000000000000000000" pitchFamily="2" charset="2"/>
              <a:buChar char="Ø"/>
            </a:pPr>
            <a:r>
              <a:rPr lang="en-US" sz="1600" dirty="0" smtClean="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3F4268"/>
              </a:buClr>
              <a:buFont typeface="Arial" panose="020B0604020202020204" pitchFamily="34" charset="0"/>
              <a:buChar char="•"/>
            </a:pPr>
            <a:r>
              <a:rPr lang="en-US" sz="1600" dirty="0" smtClean="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PRESENTATION GUIDELINES: TIPS</a:t>
            </a:r>
            <a:endParaRPr lang="en-US" b="1" dirty="0">
              <a:solidFill>
                <a:schemeClr val="bg1"/>
              </a:solidFill>
            </a:endParaRP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Overall, keep text to a </a:t>
            </a:r>
            <a:r>
              <a:rPr lang="en-US" sz="2000" b="1" dirty="0" smtClean="0">
                <a:solidFill>
                  <a:schemeClr val="tx1">
                    <a:lumMod val="75000"/>
                    <a:lumOff val="25000"/>
                  </a:schemeClr>
                </a:solidFill>
              </a:rPr>
              <a:t>minimum</a:t>
            </a:r>
            <a:r>
              <a:rPr lang="en-US" sz="2000" dirty="0" smtClean="0">
                <a:solidFill>
                  <a:schemeClr val="tx1">
                    <a:lumMod val="75000"/>
                    <a:lumOff val="25000"/>
                  </a:schemeClr>
                </a:solidFill>
              </a:rPr>
              <a:t>. </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b="1" dirty="0" smtClean="0">
                <a:solidFill>
                  <a:schemeClr val="tx1">
                    <a:lumMod val="75000"/>
                    <a:lumOff val="25000"/>
                  </a:schemeClr>
                </a:solidFill>
              </a:rPr>
              <a:t>Include a visual</a:t>
            </a:r>
            <a:r>
              <a:rPr lang="en-US" sz="2000" dirty="0" smtClean="0">
                <a:solidFill>
                  <a:schemeClr val="tx1">
                    <a:lumMod val="75000"/>
                    <a:lumOff val="25000"/>
                  </a:schemeClr>
                </a:solidFill>
              </a:rPr>
              <a:t> on each slide, if possible.</a:t>
            </a:r>
          </a:p>
          <a:p>
            <a:pPr marL="800100" lvl="1" indent="-342900">
              <a:lnSpc>
                <a:spcPct val="100000"/>
              </a:lnSpc>
              <a:spcBef>
                <a:spcPts val="0"/>
              </a:spcBef>
              <a:spcAft>
                <a:spcPts val="600"/>
              </a:spcAft>
              <a:buClr>
                <a:srgbClr val="3F4268"/>
              </a:buClr>
              <a:buFont typeface="Webdings" panose="05030102010509060703" pitchFamily="18" charset="2"/>
              <a:buChar char="4"/>
            </a:pPr>
            <a:r>
              <a:rPr lang="en-US" sz="2000" b="1" dirty="0" smtClean="0">
                <a:solidFill>
                  <a:schemeClr val="tx1">
                    <a:lumMod val="75000"/>
                    <a:lumOff val="25000"/>
                  </a:schemeClr>
                </a:solidFill>
              </a:rPr>
              <a:t>Maximize the size </a:t>
            </a:r>
            <a:r>
              <a:rPr lang="en-US" sz="2000" dirty="0" smtClean="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Arrange content to </a:t>
            </a:r>
            <a:r>
              <a:rPr lang="en-US" sz="2000" b="1" dirty="0" smtClean="0">
                <a:solidFill>
                  <a:schemeClr val="tx1">
                    <a:lumMod val="75000"/>
                    <a:lumOff val="25000"/>
                  </a:schemeClr>
                </a:solidFill>
              </a:rPr>
              <a:t>minimize white space</a:t>
            </a:r>
            <a:r>
              <a:rPr lang="en-US" sz="2000" dirty="0" smtClean="0">
                <a:solidFill>
                  <a:schemeClr val="tx1">
                    <a:lumMod val="75000"/>
                    <a:lumOff val="25000"/>
                  </a:schemeClr>
                </a:solidFill>
              </a:rPr>
              <a:t>.</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Include </a:t>
            </a:r>
            <a:r>
              <a:rPr lang="en-US" sz="2000" b="1" dirty="0" smtClean="0">
                <a:solidFill>
                  <a:schemeClr val="tx1">
                    <a:lumMod val="75000"/>
                    <a:lumOff val="25000"/>
                  </a:schemeClr>
                </a:solidFill>
              </a:rPr>
              <a:t>full speaker notes </a:t>
            </a:r>
            <a:r>
              <a:rPr lang="en-US" sz="2000" dirty="0" smtClean="0">
                <a:solidFill>
                  <a:schemeClr val="tx1">
                    <a:lumMod val="75000"/>
                    <a:lumOff val="25000"/>
                  </a:schemeClr>
                </a:solidFill>
              </a:rPr>
              <a:t>for each slide (see below).</a:t>
            </a:r>
          </a:p>
          <a:p>
            <a:pPr marL="800100" lvl="1" indent="-342900">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PRESENTATION GUIDELINES: TOOLS</a:t>
            </a:r>
            <a:endParaRPr lang="en-US" b="1" dirty="0">
              <a:solidFill>
                <a:schemeClr val="bg1"/>
              </a:solidFill>
            </a:endParaRP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The Align Tool</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Text Box Formatting (1)</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Line Spacing Formatting (2)</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smtClean="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smtClean="0"/>
                <a:t>(2)</a:t>
              </a:r>
            </a:p>
          </p:txBody>
        </p:sp>
      </p:grpSp>
    </p:spTree>
    <p:extLst>
      <p:ext uri="{BB962C8B-B14F-4D97-AF65-F5344CB8AC3E}">
        <p14:creationId xmlns:p14="http://schemas.microsoft.com/office/powerpoint/2010/main" val="1250827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F4268"/>
                </a:solidFill>
              </a:rPr>
              <a:t>IMAGES, PHOTOS, &amp; LOGOS</a:t>
            </a:r>
            <a:endParaRPr lang="en-US" b="1" dirty="0">
              <a:solidFill>
                <a:srgbClr val="3F4268"/>
              </a:solidFill>
            </a:endParaRP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F4268"/>
              </a:buClr>
              <a:buFont typeface="Webdings" panose="05030102010509060703" pitchFamily="18" charset="2"/>
              <a:buChar char="4"/>
            </a:pPr>
            <a:r>
              <a:rPr lang="en-US" sz="1800" b="1" dirty="0" smtClean="0">
                <a:solidFill>
                  <a:schemeClr val="tx1">
                    <a:lumMod val="75000"/>
                    <a:lumOff val="25000"/>
                  </a:schemeClr>
                </a:solidFill>
              </a:rPr>
              <a:t>Do not </a:t>
            </a:r>
            <a:r>
              <a:rPr lang="en-US" sz="1800" dirty="0" smtClean="0">
                <a:solidFill>
                  <a:schemeClr val="tx1">
                    <a:lumMod val="75000"/>
                    <a:lumOff val="25000"/>
                  </a:schemeClr>
                </a:solidFill>
              </a:rPr>
              <a:t>include the image URL in the source text box, but do place it in the </a:t>
            </a:r>
            <a:r>
              <a:rPr lang="en-US" sz="1800" b="1" dirty="0" smtClean="0">
                <a:solidFill>
                  <a:schemeClr val="tx1">
                    <a:lumMod val="75000"/>
                    <a:lumOff val="25000"/>
                  </a:schemeClr>
                </a:solidFill>
              </a:rPr>
              <a:t>notes section</a:t>
            </a:r>
            <a:r>
              <a:rPr lang="en-US" sz="1800" dirty="0" smtClean="0">
                <a:solidFill>
                  <a:schemeClr val="tx1">
                    <a:lumMod val="75000"/>
                    <a:lumOff val="25000"/>
                  </a:schemeClr>
                </a:solidFill>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3F4268"/>
              </a:buClr>
              <a:buFont typeface="Webdings" panose="05030102010509060703" pitchFamily="18" charset="2"/>
              <a:buChar char="4"/>
            </a:pPr>
            <a:r>
              <a:rPr lang="en-US" sz="1800" dirty="0" smtClean="0">
                <a:solidFill>
                  <a:schemeClr val="tx1">
                    <a:lumMod val="75000"/>
                    <a:lumOff val="25000"/>
                  </a:schemeClr>
                </a:solidFill>
              </a:rPr>
              <a:t>If you use a border for your images, include it on all photographs to keep your presentation </a:t>
            </a:r>
            <a:r>
              <a:rPr lang="en-US" sz="1800" b="1" dirty="0" smtClean="0">
                <a:solidFill>
                  <a:schemeClr val="tx1">
                    <a:lumMod val="75000"/>
                    <a:lumOff val="25000"/>
                  </a:schemeClr>
                </a:solidFill>
              </a:rPr>
              <a:t>consistent</a:t>
            </a:r>
            <a:r>
              <a:rPr lang="en-US" sz="1800" dirty="0" smtClean="0">
                <a:solidFill>
                  <a:schemeClr val="tx1">
                    <a:lumMod val="75000"/>
                    <a:lumOff val="25000"/>
                  </a:schemeClr>
                </a:solidFill>
              </a:rPr>
              <a:t>.</a:t>
            </a:r>
          </a:p>
          <a:p>
            <a:pPr>
              <a:lnSpc>
                <a:spcPct val="100000"/>
              </a:lnSpc>
              <a:spcBef>
                <a:spcPts val="0"/>
              </a:spcBef>
              <a:spcAft>
                <a:spcPts val="600"/>
              </a:spcAft>
              <a:buClr>
                <a:srgbClr val="7EB761"/>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3F4268"/>
              </a:buClr>
              <a:buFont typeface="Webdings" panose="05030102010509060703" pitchFamily="18" charset="2"/>
              <a:buChar char="4"/>
            </a:pPr>
            <a:r>
              <a:rPr lang="en-US" sz="1800" dirty="0" smtClean="0">
                <a:solidFill>
                  <a:schemeClr val="tx1">
                    <a:lumMod val="75000"/>
                    <a:lumOff val="25000"/>
                  </a:schemeClr>
                </a:solidFill>
              </a:rPr>
              <a:t>Background images are </a:t>
            </a:r>
            <a:r>
              <a:rPr lang="en-US" sz="1800" b="1" dirty="0" smtClean="0">
                <a:solidFill>
                  <a:schemeClr val="tx1">
                    <a:lumMod val="75000"/>
                    <a:lumOff val="25000"/>
                  </a:schemeClr>
                </a:solidFill>
              </a:rPr>
              <a:t>not recommended</a:t>
            </a:r>
            <a:r>
              <a:rPr lang="en-US" sz="1800" dirty="0" smtClean="0">
                <a:solidFill>
                  <a:schemeClr val="tx1">
                    <a:lumMod val="75000"/>
                    <a:lumOff val="25000"/>
                  </a:schemeClr>
                </a:solidFill>
              </a:rPr>
              <a:t>. If you use one, make sure that your text remains </a:t>
            </a:r>
            <a:r>
              <a:rPr lang="en-US" sz="1800" b="1" dirty="0" smtClean="0">
                <a:solidFill>
                  <a:schemeClr val="tx1">
                    <a:lumMod val="75000"/>
                    <a:lumOff val="25000"/>
                  </a:schemeClr>
                </a:solidFill>
              </a:rPr>
              <a:t>clear</a:t>
            </a:r>
            <a:r>
              <a:rPr lang="en-US" sz="1800" dirty="0" smtClean="0">
                <a:solidFill>
                  <a:schemeClr val="tx1">
                    <a:lumMod val="75000"/>
                    <a:lumOff val="25000"/>
                  </a:schemeClr>
                </a:solidFill>
              </a:rPr>
              <a:t> and </a:t>
            </a:r>
            <a:r>
              <a:rPr lang="en-US" sz="1800" b="1" dirty="0" smtClean="0">
                <a:solidFill>
                  <a:schemeClr val="tx1">
                    <a:lumMod val="75000"/>
                    <a:lumOff val="25000"/>
                  </a:schemeClr>
                </a:solidFill>
              </a:rPr>
              <a:t>legible</a:t>
            </a:r>
            <a:r>
              <a:rPr lang="en-US" sz="1800" dirty="0" smtClean="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smtClean="0">
              <a:solidFill>
                <a:schemeClr val="tx1">
                  <a:lumMod val="75000"/>
                  <a:lumOff val="25000"/>
                </a:schemeClr>
              </a:solidFill>
            </a:endParaRPr>
          </a:p>
          <a:p>
            <a:pPr>
              <a:lnSpc>
                <a:spcPct val="100000"/>
              </a:lnSpc>
              <a:spcBef>
                <a:spcPts val="0"/>
              </a:spcBef>
              <a:spcAft>
                <a:spcPts val="600"/>
              </a:spcAft>
              <a:buClr>
                <a:srgbClr val="3F4268"/>
              </a:buClr>
              <a:buFont typeface="Webdings" panose="05030102010509060703" pitchFamily="18" charset="2"/>
              <a:buChar char="4"/>
            </a:pPr>
            <a:r>
              <a:rPr lang="en-US" sz="1800" dirty="0" smtClean="0">
                <a:solidFill>
                  <a:schemeClr val="tx1">
                    <a:lumMod val="75000"/>
                    <a:lumOff val="25000"/>
                  </a:schemeClr>
                </a:solidFill>
              </a:rPr>
              <a:t>For images, use the </a:t>
            </a:r>
            <a:r>
              <a:rPr lang="en-US" sz="1800" b="1" dirty="0" smtClean="0">
                <a:solidFill>
                  <a:schemeClr val="tx1">
                    <a:lumMod val="75000"/>
                    <a:lumOff val="25000"/>
                  </a:schemeClr>
                </a:solidFill>
              </a:rPr>
              <a:t>Shadow (Outer) </a:t>
            </a:r>
            <a:r>
              <a:rPr lang="en-US" sz="1800" dirty="0" smtClean="0">
                <a:solidFill>
                  <a:schemeClr val="tx1">
                    <a:lumMod val="75000"/>
                    <a:lumOff val="25000"/>
                  </a:schemeClr>
                </a:solidFill>
              </a:rPr>
              <a:t>Shape Effect located in the </a:t>
            </a:r>
            <a:r>
              <a:rPr lang="en-US" sz="1800" b="1" dirty="0" smtClean="0">
                <a:solidFill>
                  <a:schemeClr val="tx1">
                    <a:lumMod val="75000"/>
                    <a:lumOff val="25000"/>
                  </a:schemeClr>
                </a:solidFill>
              </a:rPr>
              <a:t>Format</a:t>
            </a:r>
            <a:r>
              <a:rPr lang="en-US" sz="1800" dirty="0" smtClean="0">
                <a:solidFill>
                  <a:schemeClr val="tx1">
                    <a:lumMod val="75000"/>
                    <a:lumOff val="25000"/>
                  </a:schemeClr>
                </a:solidFill>
              </a:rPr>
              <a:t> </a:t>
            </a:r>
            <a:r>
              <a:rPr lang="en-US" sz="1800" b="1" dirty="0" smtClean="0">
                <a:solidFill>
                  <a:schemeClr val="tx1">
                    <a:lumMod val="75000"/>
                    <a:lumOff val="25000"/>
                  </a:schemeClr>
                </a:solidFill>
              </a:rPr>
              <a:t>Tab</a:t>
            </a:r>
            <a:r>
              <a:rPr lang="en-US" sz="1800" dirty="0" smtClean="0">
                <a:solidFill>
                  <a:schemeClr val="tx1">
                    <a:lumMod val="75000"/>
                    <a:lumOff val="25000"/>
                  </a:schemeClr>
                </a:solidFill>
              </a:rPr>
              <a:t> in the </a:t>
            </a:r>
            <a:r>
              <a:rPr lang="en-US" sz="1800" b="1" dirty="0" smtClean="0">
                <a:solidFill>
                  <a:schemeClr val="tx1">
                    <a:lumMod val="75000"/>
                    <a:lumOff val="25000"/>
                  </a:schemeClr>
                </a:solidFill>
              </a:rPr>
              <a:t>Drawing Section</a:t>
            </a:r>
            <a:r>
              <a:rPr lang="en-US" sz="1800" dirty="0" smtClean="0">
                <a:solidFill>
                  <a:schemeClr val="tx1">
                    <a:lumMod val="75000"/>
                    <a:lumOff val="25000"/>
                  </a:schemeClr>
                </a:solidFill>
              </a:rPr>
              <a:t>. </a:t>
            </a:r>
            <a:endParaRPr lang="en-US" sz="1800" dirty="0">
              <a:solidFill>
                <a:schemeClr val="tx1">
                  <a:lumMod val="75000"/>
                  <a:lumOff val="25000"/>
                </a:schemeClr>
              </a:solidFill>
            </a:endParaRPr>
          </a:p>
        </p:txBody>
      </p:sp>
      <p:sp>
        <p:nvSpPr>
          <p:cNvPr id="10" name="Text Placeholder 5"/>
          <p:cNvSpPr txBox="1">
            <a:spLocks/>
          </p:cNvSpPr>
          <p:nvPr/>
        </p:nvSpPr>
        <p:spPr>
          <a:xfrm>
            <a:off x="6482862" y="1206536"/>
            <a:ext cx="5213837" cy="3724096"/>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F4268"/>
              </a:buClr>
              <a:buFont typeface="Webdings" panose="05030102010509060703" pitchFamily="18" charset="2"/>
              <a:buChar char="4"/>
            </a:pPr>
            <a:r>
              <a:rPr lang="en-US" sz="1800" dirty="0" smtClean="0">
                <a:solidFill>
                  <a:schemeClr val="tx1">
                    <a:lumMod val="75000"/>
                    <a:lumOff val="25000"/>
                  </a:schemeClr>
                </a:solidFill>
              </a:rPr>
              <a:t>Obtain a </a:t>
            </a:r>
            <a:r>
              <a:rPr lang="en-US" sz="1800" b="1" dirty="0" smtClean="0">
                <a:solidFill>
                  <a:schemeClr val="tx1">
                    <a:lumMod val="75000"/>
                    <a:lumOff val="25000"/>
                  </a:schemeClr>
                </a:solidFill>
              </a:rPr>
              <a:t>media release form</a:t>
            </a:r>
            <a:r>
              <a:rPr lang="en-US" sz="1800" dirty="0" smtClean="0">
                <a:solidFill>
                  <a:schemeClr val="tx1">
                    <a:lumMod val="75000"/>
                    <a:lumOff val="25000"/>
                  </a:schemeClr>
                </a:solidFill>
              </a:rPr>
              <a:t> from all people in photos that your team has taken!</a:t>
            </a:r>
          </a:p>
          <a:p>
            <a:pPr>
              <a:lnSpc>
                <a:spcPct val="100000"/>
              </a:lnSpc>
              <a:spcBef>
                <a:spcPts val="0"/>
              </a:spcBef>
              <a:spcAft>
                <a:spcPts val="600"/>
              </a:spcAft>
              <a:buClr>
                <a:srgbClr val="3F4268"/>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3F4268"/>
              </a:buClr>
              <a:buFont typeface="Webdings" panose="05030102010509060703" pitchFamily="18" charset="2"/>
              <a:buChar char="4"/>
            </a:pPr>
            <a:r>
              <a:rPr lang="en-US" sz="1800" dirty="0" smtClean="0">
                <a:solidFill>
                  <a:schemeClr val="tx1">
                    <a:lumMod val="75000"/>
                    <a:lumOff val="25000"/>
                  </a:schemeClr>
                </a:solidFill>
              </a:rPr>
              <a:t>All image sources should be </a:t>
            </a:r>
            <a:r>
              <a:rPr lang="en-US" sz="1800" b="1" dirty="0" smtClean="0">
                <a:solidFill>
                  <a:schemeClr val="tx1">
                    <a:lumMod val="75000"/>
                    <a:lumOff val="25000"/>
                  </a:schemeClr>
                </a:solidFill>
              </a:rPr>
              <a:t>cited using a consistent format </a:t>
            </a:r>
            <a:r>
              <a:rPr lang="en-US" sz="1800" dirty="0" smtClean="0">
                <a:solidFill>
                  <a:schemeClr val="tx1">
                    <a:lumMod val="75000"/>
                    <a:lumOff val="25000"/>
                  </a:schemeClr>
                </a:solidFill>
              </a:rPr>
              <a:t>and should be </a:t>
            </a:r>
            <a:r>
              <a:rPr lang="en-US" sz="1800" b="1" dirty="0" smtClean="0">
                <a:solidFill>
                  <a:schemeClr val="tx1">
                    <a:lumMod val="75000"/>
                    <a:lumOff val="25000"/>
                  </a:schemeClr>
                </a:solidFill>
              </a:rPr>
              <a:t>visible</a:t>
            </a:r>
            <a:r>
              <a:rPr lang="en-US" sz="1800" dirty="0" smtClean="0">
                <a:solidFill>
                  <a:schemeClr val="tx1">
                    <a:lumMod val="75000"/>
                    <a:lumOff val="25000"/>
                  </a:schemeClr>
                </a:solidFill>
              </a:rPr>
              <a:t> on the slide.</a:t>
            </a:r>
          </a:p>
          <a:p>
            <a:pPr>
              <a:lnSpc>
                <a:spcPct val="100000"/>
              </a:lnSpc>
              <a:spcBef>
                <a:spcPts val="0"/>
              </a:spcBef>
              <a:spcAft>
                <a:spcPts val="600"/>
              </a:spcAft>
              <a:buClr>
                <a:srgbClr val="3F4268"/>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3F4268"/>
              </a:buClr>
              <a:buFont typeface="Webdings" panose="05030102010509060703" pitchFamily="18" charset="2"/>
              <a:buChar char="4"/>
            </a:pPr>
            <a:r>
              <a:rPr lang="en-US" sz="1800" dirty="0" smtClean="0">
                <a:solidFill>
                  <a:schemeClr val="tx1">
                    <a:lumMod val="75000"/>
                    <a:lumOff val="25000"/>
                  </a:schemeClr>
                </a:solidFill>
              </a:rPr>
              <a:t>On your partner slide, </a:t>
            </a:r>
            <a:r>
              <a:rPr lang="en-US" sz="1800" b="1" dirty="0" smtClean="0">
                <a:solidFill>
                  <a:schemeClr val="tx1">
                    <a:lumMod val="75000"/>
                    <a:lumOff val="25000"/>
                  </a:schemeClr>
                </a:solidFill>
              </a:rPr>
              <a:t>use US Federal logos only</a:t>
            </a:r>
            <a:r>
              <a:rPr lang="en-US" sz="1800" dirty="0" smtClean="0">
                <a:solidFill>
                  <a:schemeClr val="tx1">
                    <a:lumMod val="75000"/>
                    <a:lumOff val="25000"/>
                  </a:schemeClr>
                </a:solidFill>
              </a:rPr>
              <a:t>. </a:t>
            </a:r>
            <a:r>
              <a:rPr lang="en-US" sz="1800" b="1" dirty="0" smtClean="0">
                <a:solidFill>
                  <a:schemeClr val="tx1">
                    <a:lumMod val="75000"/>
                    <a:lumOff val="25000"/>
                  </a:schemeClr>
                </a:solidFill>
              </a:rPr>
              <a:t>No</a:t>
            </a:r>
            <a:r>
              <a:rPr lang="en-US" sz="1800" dirty="0" smtClean="0">
                <a:solidFill>
                  <a:schemeClr val="tx1">
                    <a:lumMod val="75000"/>
                    <a:lumOff val="25000"/>
                  </a:schemeClr>
                </a:solidFill>
              </a:rPr>
              <a:t> state, NGO, local/international government, or software logos are allowed. </a:t>
            </a: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smtClean="0">
                <a:solidFill>
                  <a:schemeClr val="tx1">
                    <a:lumMod val="75000"/>
                    <a:lumOff val="25000"/>
                  </a:schemeClr>
                </a:solidFill>
              </a:rPr>
              <a:t>You may </a:t>
            </a:r>
            <a:r>
              <a:rPr lang="en-US" sz="1800" b="1" i="1" dirty="0" smtClean="0">
                <a:solidFill>
                  <a:schemeClr val="tx1">
                    <a:lumMod val="75000"/>
                    <a:lumOff val="25000"/>
                  </a:schemeClr>
                </a:solidFill>
              </a:rPr>
              <a:t>only</a:t>
            </a:r>
            <a:r>
              <a:rPr lang="en-US" sz="1800" i="1" dirty="0" smtClean="0">
                <a:solidFill>
                  <a:schemeClr val="tx1">
                    <a:lumMod val="75000"/>
                    <a:lumOff val="25000"/>
                  </a:schemeClr>
                </a:solidFill>
              </a:rPr>
              <a:t> use images: taken by your team, provided by your partners (as long as you have permission from them), from a Federal Agency, or that fall under Creative Commons licensing.</a:t>
            </a:r>
            <a:endParaRPr lang="en-US" sz="1800" i="1" dirty="0">
              <a:solidFill>
                <a:schemeClr val="tx1">
                  <a:lumMod val="75000"/>
                  <a:lumOff val="25000"/>
                </a:schemeClr>
              </a:solidFill>
            </a:endParaRPr>
          </a:p>
        </p:txBody>
      </p:sp>
    </p:spTree>
    <p:extLst>
      <p:ext uri="{BB962C8B-B14F-4D97-AF65-F5344CB8AC3E}">
        <p14:creationId xmlns:p14="http://schemas.microsoft.com/office/powerpoint/2010/main" val="4172602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F4268"/>
                </a:solidFill>
              </a:rPr>
              <a:t>FIGURES </a:t>
            </a:r>
            <a:r>
              <a:rPr lang="en-US" b="1" dirty="0">
                <a:solidFill>
                  <a:srgbClr val="3F4268"/>
                </a:solidFill>
              </a:rPr>
              <a:t>&amp; </a:t>
            </a:r>
            <a:r>
              <a:rPr lang="en-US" b="1" dirty="0" smtClean="0">
                <a:solidFill>
                  <a:srgbClr val="3F4268"/>
                </a:solidFill>
              </a:rPr>
              <a:t>GRAPHS</a:t>
            </a:r>
            <a:endParaRPr lang="en-US" b="1" dirty="0">
              <a:solidFill>
                <a:srgbClr val="3F4268"/>
              </a:solidFill>
            </a:endParaRP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Keep all images and text boxes </a:t>
            </a:r>
            <a:r>
              <a:rPr lang="en-US" sz="2000" b="1" dirty="0" smtClean="0">
                <a:solidFill>
                  <a:schemeClr val="tx1">
                    <a:lumMod val="75000"/>
                    <a:lumOff val="25000"/>
                  </a:schemeClr>
                </a:solidFill>
              </a:rPr>
              <a:t>editable</a:t>
            </a:r>
            <a:r>
              <a:rPr lang="en-US" sz="2000" dirty="0" smtClean="0">
                <a:solidFill>
                  <a:schemeClr val="tx1">
                    <a:lumMod val="75000"/>
                    <a:lumOff val="25000"/>
                  </a:schemeClr>
                </a:solidFill>
              </a:rPr>
              <a:t>, including individual elements of flowcharts.</a:t>
            </a:r>
          </a:p>
          <a:p>
            <a:pPr>
              <a:lnSpc>
                <a:spcPct val="100000"/>
              </a:lnSpc>
              <a:spcBef>
                <a:spcPts val="0"/>
              </a:spcBef>
              <a:spcAft>
                <a:spcPts val="600"/>
              </a:spcAft>
              <a:buClr>
                <a:srgbClr val="3F4268"/>
              </a:buClr>
              <a:buFont typeface="Webdings" panose="05030102010509060703" pitchFamily="18" charset="2"/>
              <a:buChar char="4"/>
            </a:pPr>
            <a:endParaRPr lang="en-US" sz="2000" dirty="0" smtClean="0">
              <a:solidFill>
                <a:schemeClr val="tx1">
                  <a:lumMod val="75000"/>
                  <a:lumOff val="25000"/>
                </a:schemeClr>
              </a:solidFill>
            </a:endParaRPr>
          </a:p>
          <a:p>
            <a:pPr>
              <a:lnSpc>
                <a:spcPct val="100000"/>
              </a:lnSpc>
              <a:spcBef>
                <a:spcPts val="0"/>
              </a:spcBef>
              <a:spcAft>
                <a:spcPts val="600"/>
              </a:spcAft>
              <a:buClr>
                <a:srgbClr val="3F4268"/>
              </a:buClr>
              <a:buFont typeface="Webdings" panose="05030102010509060703" pitchFamily="18" charset="2"/>
              <a:buChar char="4"/>
            </a:pPr>
            <a:r>
              <a:rPr lang="en-US" sz="2000" b="1" dirty="0" smtClean="0">
                <a:solidFill>
                  <a:schemeClr val="tx1">
                    <a:lumMod val="75000"/>
                    <a:lumOff val="25000"/>
                  </a:schemeClr>
                </a:solidFill>
              </a:rPr>
              <a:t>Do not</a:t>
            </a:r>
            <a:r>
              <a:rPr lang="en-US" sz="2000" dirty="0" smtClean="0">
                <a:solidFill>
                  <a:schemeClr val="tx1">
                    <a:lumMod val="75000"/>
                    <a:lumOff val="25000"/>
                  </a:schemeClr>
                </a:solidFill>
              </a:rPr>
              <a:t> copy/paste graphs or flowcharts as images.</a:t>
            </a:r>
          </a:p>
          <a:p>
            <a:pPr>
              <a:lnSpc>
                <a:spcPct val="100000"/>
              </a:lnSpc>
              <a:spcBef>
                <a:spcPts val="0"/>
              </a:spcBef>
              <a:spcAft>
                <a:spcPts val="600"/>
              </a:spcAft>
              <a:buClr>
                <a:srgbClr val="3F4268"/>
              </a:buClr>
              <a:buFont typeface="Webdings" panose="05030102010509060703" pitchFamily="18" charset="2"/>
              <a:buChar char="4"/>
            </a:pPr>
            <a:endParaRPr lang="en-US" sz="2000" b="1" dirty="0" smtClean="0">
              <a:solidFill>
                <a:schemeClr val="tx1">
                  <a:lumMod val="75000"/>
                  <a:lumOff val="25000"/>
                </a:schemeClr>
              </a:solidFill>
            </a:endParaRPr>
          </a:p>
          <a:p>
            <a:pPr>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Remember, even graph labels need to be in </a:t>
            </a:r>
            <a:r>
              <a:rPr lang="en-US" sz="2000" b="1" dirty="0" smtClean="0">
                <a:solidFill>
                  <a:schemeClr val="tx1">
                    <a:lumMod val="75000"/>
                    <a:lumOff val="25000"/>
                  </a:schemeClr>
                </a:solidFill>
              </a:rPr>
              <a:t>Century Gothic, Black, Text 1, Lighter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Hurricane Katrina</a:t>
                </a:r>
                <a:endParaRPr lang="en-US" sz="1000" dirty="0">
                  <a:solidFill>
                    <a:schemeClr val="tx1">
                      <a:lumMod val="75000"/>
                      <a:lumOff val="25000"/>
                    </a:schemeClr>
                  </a:solidFill>
                  <a:latin typeface="Century Gothic"/>
                  <a:ea typeface="Century Gothic"/>
                  <a:cs typeface="Century Gothic"/>
                  <a:sym typeface="Century Gothic"/>
                </a:endParaRP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DWH Spill</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F4268"/>
                </a:solidFill>
              </a:rPr>
              <a:t>MAPS</a:t>
            </a:r>
            <a:endParaRPr lang="en-US" b="1" dirty="0">
              <a:solidFill>
                <a:srgbClr val="3F4268"/>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3F4268"/>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3F4268"/>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3F4268"/>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a:t>
            </a:r>
            <a:r>
              <a:rPr lang="en-US" sz="2000" b="1" dirty="0" smtClean="0">
                <a:solidFill>
                  <a:schemeClr val="tx1">
                    <a:lumMod val="75000"/>
                    <a:lumOff val="25000"/>
                  </a:schemeClr>
                </a:solidFill>
              </a:rPr>
              <a:t>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3F4268"/>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a:t>
            </a:r>
            <a:r>
              <a:rPr lang="en-US" sz="2000" dirty="0" smtClean="0">
                <a:solidFill>
                  <a:schemeClr val="tx1">
                    <a:lumMod val="75000"/>
                    <a:lumOff val="25000"/>
                  </a:schemeClr>
                </a:solidFill>
              </a:rPr>
              <a:t>required.</a:t>
            </a:r>
            <a:endParaRPr lang="en-US" sz="2000" dirty="0">
              <a:solidFill>
                <a:schemeClr val="tx1">
                  <a:lumMod val="75000"/>
                  <a:lumOff val="25000"/>
                </a:schemeClr>
              </a:solidFill>
            </a:endParaRPr>
          </a:p>
          <a:p>
            <a:pPr marL="342900" indent="-342900">
              <a:lnSpc>
                <a:spcPct val="100000"/>
              </a:lnSpc>
              <a:spcAft>
                <a:spcPts val="600"/>
              </a:spcAft>
              <a:buClr>
                <a:srgbClr val="3F4268"/>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3F4268"/>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smtClean="0">
                  <a:solidFill>
                    <a:schemeClr val="tx1">
                      <a:lumMod val="75000"/>
                      <a:lumOff val="25000"/>
                    </a:schemeClr>
                  </a:solidFill>
                  <a:effectLst/>
                  <a:ea typeface="Calibri" panose="020F0502020204030204" pitchFamily="34" charset="0"/>
                  <a:cs typeface="Times New Roman" panose="02020603050405020304" pitchFamily="18" charset="0"/>
                </a:rPr>
                <a:t>0.6</a:t>
              </a:r>
              <a:endParaRPr lang="en-US"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smtClean="0">
                  <a:solidFill>
                    <a:schemeClr val="tx1">
                      <a:lumMod val="75000"/>
                      <a:lumOff val="25000"/>
                    </a:schemeClr>
                  </a:solidFill>
                  <a:effectLst/>
                  <a:ea typeface="Calibri" panose="020F0502020204030204" pitchFamily="34" charset="0"/>
                  <a:cs typeface="Times New Roman" panose="02020603050405020304" pitchFamily="18" charset="0"/>
                </a:rPr>
                <a:t>0</a:t>
              </a:r>
              <a:endParaRPr lang="en-US"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smtClean="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2</a:t>
            </a:r>
            <a:endParaRPr lang="en-US" sz="1800" b="1" baseline="30000" dirty="0" smtClean="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5</a:t>
            </a:r>
            <a:endParaRPr lang="en-US" sz="1800" b="1" baseline="30000" dirty="0" smtClean="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km</a:t>
            </a:r>
            <a:endParaRPr lang="en-US" sz="1800" b="1" baseline="30000" dirty="0" smtClean="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3F4268"/>
                </a:solidFill>
              </a:rPr>
              <a:t>SEPARATE &amp; EDITABLE: THE BAD </a:t>
            </a:r>
            <a:endParaRPr lang="en-US" b="1" dirty="0">
              <a:solidFill>
                <a:srgbClr val="3F4268"/>
              </a:solidFill>
            </a:endParaRP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Bad Example</a:t>
            </a:r>
            <a:r>
              <a:rPr lang="en-US" sz="2000" b="1" dirty="0" smtClean="0">
                <a:solidFill>
                  <a:schemeClr val="tx1">
                    <a:lumMod val="75000"/>
                    <a:lumOff val="25000"/>
                  </a:schemeClr>
                </a:solidFill>
              </a:rPr>
              <a:t>:</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Barely legible </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North arrow is hard to see</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smtClean="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xmlns=""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1362</TotalTime>
  <Words>1349</Words>
  <Application>Microsoft Office PowerPoint</Application>
  <PresentationFormat>Widescreen</PresentationFormat>
  <Paragraphs>166</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Acdan, Juanito J. (ARC-SGE)[SSAI DEVELOP]</cp:lastModifiedBy>
  <cp:revision>139</cp:revision>
  <dcterms:created xsi:type="dcterms:W3CDTF">2019-02-11T19:14:02Z</dcterms:created>
  <dcterms:modified xsi:type="dcterms:W3CDTF">2019-02-26T03:14:34Z</dcterms:modified>
</cp:coreProperties>
</file>