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
  </p:notesMasterIdLst>
  <p:sldIdLst>
    <p:sldId id="275" r:id="rId2"/>
    <p:sldId id="321" r:id="rId3"/>
    <p:sldId id="320" r:id="rId4"/>
    <p:sldId id="340" r:id="rId5"/>
    <p:sldId id="288" r:id="rId6"/>
    <p:sldId id="297" r:id="rId7"/>
    <p:sldId id="328" r:id="rId8"/>
    <p:sldId id="332" r:id="rId9"/>
    <p:sldId id="333" r:id="rId10"/>
    <p:sldId id="334" r:id="rId11"/>
    <p:sldId id="335" r:id="rId12"/>
    <p:sldId id="343" r:id="rId13"/>
    <p:sldId id="337" r:id="rId14"/>
    <p:sldId id="331" r:id="rId15"/>
    <p:sldId id="342" r:id="rId16"/>
    <p:sldId id="344" r:id="rId17"/>
    <p:sldId id="287" r:id="rId18"/>
    <p:sldId id="325" r:id="rId1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4944" userDrawn="1">
          <p15:clr>
            <a:srgbClr val="A4A3A4"/>
          </p15:clr>
        </p15:guide>
        <p15:guide id="3" orient="horz" pos="768" userDrawn="1">
          <p15:clr>
            <a:srgbClr val="A4A3A4"/>
          </p15:clr>
        </p15:guide>
        <p15:guide id="4" orient="horz" pos="808">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manda Clayton" initials="AC [5]" lastIdx="1" clrIdx="6">
    <p:extLst/>
  </p:cmAuthor>
  <p:cmAuthor id="1" name="Aubrey Rose" initials="AR" lastIdx="3" clrIdx="0">
    <p:extLst/>
  </p:cmAuthor>
  <p:cmAuthor id="8" name="JackKennedy" initials="J" lastIdx="1" clrIdx="7"/>
  <p:cmAuthor id="2" name="Michael Brooke" initials="MB" lastIdx="6" clrIdx="1">
    <p:extLst/>
  </p:cmAuthor>
  <p:cmAuthor id="9" name="DEVELOP4" initials="D" lastIdx="8" clrIdx="8"/>
  <p:cmAuthor id="3" name="Amanda Clayton" initials="AC" lastIdx="1" clrIdx="2">
    <p:extLst/>
  </p:cmAuthor>
  <p:cmAuthor id="10" name="Aubrey Hilte" initials="AH" lastIdx="3" clrIdx="9">
    <p:extLst/>
  </p:cmAuthor>
  <p:cmAuthor id="4" name="Amanda Clayton" initials="AC [2]" lastIdx="1" clrIdx="3">
    <p:extLst/>
  </p:cmAuthor>
  <p:cmAuthor id="11" name="DEVELOP" initials="DEVELOP" lastIdx="1" clrIdx="10"/>
  <p:cmAuthor id="5" name="Amanda Clayton" initials="AC [3]" lastIdx="1" clrIdx="4">
    <p:extLst/>
  </p:cmAuthor>
  <p:cmAuthor id="6" name="Amanda Clayton" initials="AC [4]"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4E4E"/>
    <a:srgbClr val="EA7845"/>
    <a:srgbClr val="98E600"/>
    <a:srgbClr val="267300"/>
    <a:srgbClr val="BEE8FF"/>
    <a:srgbClr val="0070FF"/>
    <a:srgbClr val="002673"/>
    <a:srgbClr val="A8A8A8"/>
    <a:srgbClr val="000000"/>
    <a:srgbClr val="4980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44" autoAdjust="0"/>
    <p:restoredTop sz="57449" autoAdjust="0"/>
  </p:normalViewPr>
  <p:slideViewPr>
    <p:cSldViewPr snapToGrid="0">
      <p:cViewPr varScale="1">
        <p:scale>
          <a:sx n="62" d="100"/>
          <a:sy n="62" d="100"/>
        </p:scale>
        <p:origin x="474" y="72"/>
      </p:cViewPr>
      <p:guideLst>
        <p:guide orient="horz"/>
        <p:guide pos="4944"/>
        <p:guide orient="horz" pos="768"/>
        <p:guide orient="horz" pos="808"/>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555B6B-1C88-4C77-BAEF-111BEAB0FFED}" type="doc">
      <dgm:prSet loTypeId="urn:microsoft.com/office/officeart/2005/8/layout/hProcess9" loCatId="process" qsTypeId="urn:microsoft.com/office/officeart/2005/8/quickstyle/simple1" qsCatId="simple" csTypeId="urn:microsoft.com/office/officeart/2005/8/colors/accent2_1" csCatId="accent2" phldr="1"/>
      <dgm:spPr/>
    </dgm:pt>
    <dgm:pt modelId="{8431D9FD-A91E-461C-9330-18C368D19615}">
      <dgm:prSet phldrT="[Text]"/>
      <dgm:spPr/>
      <dgm:t>
        <a:bodyPr/>
        <a:lstStyle/>
        <a:p>
          <a:pPr algn="ctr"/>
          <a:r>
            <a:rPr lang="en-US" dirty="0" smtClean="0">
              <a:solidFill>
                <a:srgbClr val="4E4E4E"/>
              </a:solidFill>
            </a:rPr>
            <a:t>VIIRS DNB gives brightness at the source.</a:t>
          </a:r>
        </a:p>
        <a:p>
          <a:pPr algn="ctr"/>
          <a:r>
            <a:rPr lang="en-US" dirty="0" smtClean="0">
              <a:solidFill>
                <a:srgbClr val="4E4E4E"/>
              </a:solidFill>
            </a:rPr>
            <a:t>Source light scatters in all directions</a:t>
          </a:r>
          <a:endParaRPr lang="en-US" dirty="0">
            <a:solidFill>
              <a:srgbClr val="4E4E4E"/>
            </a:solidFill>
          </a:endParaRPr>
        </a:p>
      </dgm:t>
    </dgm:pt>
    <dgm:pt modelId="{33FDB309-EA66-433A-8CB8-381A0CC7762E}" type="parTrans" cxnId="{EAA0ED0B-6EA3-4A70-9504-E65A8890B459}">
      <dgm:prSet/>
      <dgm:spPr/>
      <dgm:t>
        <a:bodyPr/>
        <a:lstStyle/>
        <a:p>
          <a:pPr algn="ctr"/>
          <a:endParaRPr lang="en-US"/>
        </a:p>
      </dgm:t>
    </dgm:pt>
    <dgm:pt modelId="{5B1EBC52-F249-48F9-B53C-9263461454D8}" type="sibTrans" cxnId="{EAA0ED0B-6EA3-4A70-9504-E65A8890B459}">
      <dgm:prSet/>
      <dgm:spPr/>
      <dgm:t>
        <a:bodyPr/>
        <a:lstStyle/>
        <a:p>
          <a:pPr algn="ctr"/>
          <a:endParaRPr lang="en-US"/>
        </a:p>
      </dgm:t>
    </dgm:pt>
    <dgm:pt modelId="{931C7C21-9631-4081-A5E1-9881019E4DA9}">
      <dgm:prSet phldrT="[Text]"/>
      <dgm:spPr/>
      <dgm:t>
        <a:bodyPr/>
        <a:lstStyle/>
        <a:p>
          <a:pPr algn="ctr"/>
          <a:r>
            <a:rPr lang="en-US" dirty="0" smtClean="0">
              <a:solidFill>
                <a:srgbClr val="4E4E4E"/>
              </a:solidFill>
            </a:rPr>
            <a:t>The exact amount scattered by each path can be calculated</a:t>
          </a:r>
          <a:endParaRPr lang="en-US" dirty="0">
            <a:solidFill>
              <a:srgbClr val="4E4E4E"/>
            </a:solidFill>
          </a:endParaRPr>
        </a:p>
      </dgm:t>
    </dgm:pt>
    <dgm:pt modelId="{7AA60FD7-B3BD-4EC7-85B0-73544686B091}" type="parTrans" cxnId="{85C11BD8-77A7-4C32-84DA-A749E7029065}">
      <dgm:prSet/>
      <dgm:spPr/>
      <dgm:t>
        <a:bodyPr/>
        <a:lstStyle/>
        <a:p>
          <a:pPr algn="ctr"/>
          <a:endParaRPr lang="en-US"/>
        </a:p>
      </dgm:t>
    </dgm:pt>
    <dgm:pt modelId="{487D0603-B98F-44CA-B368-698CAE7139FA}" type="sibTrans" cxnId="{85C11BD8-77A7-4C32-84DA-A749E7029065}">
      <dgm:prSet/>
      <dgm:spPr/>
      <dgm:t>
        <a:bodyPr/>
        <a:lstStyle/>
        <a:p>
          <a:pPr algn="ctr"/>
          <a:endParaRPr lang="en-US"/>
        </a:p>
      </dgm:t>
    </dgm:pt>
    <dgm:pt modelId="{E3C855F0-A444-4E61-982A-8384F5BC7408}">
      <dgm:prSet/>
      <dgm:spPr/>
      <dgm:t>
        <a:bodyPr/>
        <a:lstStyle/>
        <a:p>
          <a:pPr algn="ctr"/>
          <a:r>
            <a:rPr lang="en-US" dirty="0" smtClean="0">
              <a:solidFill>
                <a:srgbClr val="4E4E4E"/>
              </a:solidFill>
            </a:rPr>
            <a:t>Adding up all values estimates sky-glow from a single point</a:t>
          </a:r>
          <a:endParaRPr lang="en-US" dirty="0">
            <a:solidFill>
              <a:srgbClr val="4E4E4E"/>
            </a:solidFill>
          </a:endParaRPr>
        </a:p>
      </dgm:t>
    </dgm:pt>
    <dgm:pt modelId="{FAFD06B6-778F-4CEA-B6D2-ADB8490F569C}" type="parTrans" cxnId="{4EA08DCF-B56D-47C9-8476-D9F2CD4B3B43}">
      <dgm:prSet/>
      <dgm:spPr/>
      <dgm:t>
        <a:bodyPr/>
        <a:lstStyle/>
        <a:p>
          <a:pPr algn="ctr"/>
          <a:endParaRPr lang="en-US"/>
        </a:p>
      </dgm:t>
    </dgm:pt>
    <dgm:pt modelId="{ED26BF37-6BBD-47FB-9EC1-F109D341AC76}" type="sibTrans" cxnId="{4EA08DCF-B56D-47C9-8476-D9F2CD4B3B43}">
      <dgm:prSet/>
      <dgm:spPr/>
      <dgm:t>
        <a:bodyPr/>
        <a:lstStyle/>
        <a:p>
          <a:pPr algn="ctr"/>
          <a:endParaRPr lang="en-US"/>
        </a:p>
      </dgm:t>
    </dgm:pt>
    <dgm:pt modelId="{44DFA829-EA5A-4F5D-90B9-2F6CA837E658}" type="pres">
      <dgm:prSet presAssocID="{DD555B6B-1C88-4C77-BAEF-111BEAB0FFED}" presName="CompostProcess" presStyleCnt="0">
        <dgm:presLayoutVars>
          <dgm:dir/>
          <dgm:resizeHandles val="exact"/>
        </dgm:presLayoutVars>
      </dgm:prSet>
      <dgm:spPr/>
    </dgm:pt>
    <dgm:pt modelId="{DEBF6DF9-20EA-45CF-AED0-1F7B3EBD9392}" type="pres">
      <dgm:prSet presAssocID="{DD555B6B-1C88-4C77-BAEF-111BEAB0FFED}" presName="arrow" presStyleLbl="bgShp" presStyleIdx="0" presStyleCnt="1"/>
      <dgm:spPr>
        <a:solidFill>
          <a:schemeClr val="accent2">
            <a:lumMod val="60000"/>
            <a:lumOff val="40000"/>
          </a:schemeClr>
        </a:solidFill>
      </dgm:spPr>
    </dgm:pt>
    <dgm:pt modelId="{0205FD13-DB9B-430E-B381-27F42C548766}" type="pres">
      <dgm:prSet presAssocID="{DD555B6B-1C88-4C77-BAEF-111BEAB0FFED}" presName="linearProcess" presStyleCnt="0"/>
      <dgm:spPr/>
    </dgm:pt>
    <dgm:pt modelId="{7890EA3C-3260-4811-896A-19837214873D}" type="pres">
      <dgm:prSet presAssocID="{8431D9FD-A91E-461C-9330-18C368D19615}" presName="textNode" presStyleLbl="node1" presStyleIdx="0" presStyleCnt="3">
        <dgm:presLayoutVars>
          <dgm:bulletEnabled val="1"/>
        </dgm:presLayoutVars>
      </dgm:prSet>
      <dgm:spPr/>
      <dgm:t>
        <a:bodyPr/>
        <a:lstStyle/>
        <a:p>
          <a:endParaRPr lang="en-US"/>
        </a:p>
      </dgm:t>
    </dgm:pt>
    <dgm:pt modelId="{E9D381A3-A433-465F-AD5F-645B79C6A820}" type="pres">
      <dgm:prSet presAssocID="{5B1EBC52-F249-48F9-B53C-9263461454D8}" presName="sibTrans" presStyleCnt="0"/>
      <dgm:spPr/>
    </dgm:pt>
    <dgm:pt modelId="{C847FDD5-E0F9-4A8E-86D8-7DE9286D378D}" type="pres">
      <dgm:prSet presAssocID="{931C7C21-9631-4081-A5E1-9881019E4DA9}" presName="textNode" presStyleLbl="node1" presStyleIdx="1" presStyleCnt="3">
        <dgm:presLayoutVars>
          <dgm:bulletEnabled val="1"/>
        </dgm:presLayoutVars>
      </dgm:prSet>
      <dgm:spPr/>
      <dgm:t>
        <a:bodyPr/>
        <a:lstStyle/>
        <a:p>
          <a:endParaRPr lang="en-US"/>
        </a:p>
      </dgm:t>
    </dgm:pt>
    <dgm:pt modelId="{9C852EC4-FE3D-428B-9834-1C9ED903A9D0}" type="pres">
      <dgm:prSet presAssocID="{487D0603-B98F-44CA-B368-698CAE7139FA}" presName="sibTrans" presStyleCnt="0"/>
      <dgm:spPr/>
    </dgm:pt>
    <dgm:pt modelId="{20DA9D49-B9C6-44A2-B859-E628FBD0812F}" type="pres">
      <dgm:prSet presAssocID="{E3C855F0-A444-4E61-982A-8384F5BC7408}" presName="textNode" presStyleLbl="node1" presStyleIdx="2" presStyleCnt="3" custLinFactNeighborX="10743">
        <dgm:presLayoutVars>
          <dgm:bulletEnabled val="1"/>
        </dgm:presLayoutVars>
      </dgm:prSet>
      <dgm:spPr/>
      <dgm:t>
        <a:bodyPr/>
        <a:lstStyle/>
        <a:p>
          <a:endParaRPr lang="en-US"/>
        </a:p>
      </dgm:t>
    </dgm:pt>
  </dgm:ptLst>
  <dgm:cxnLst>
    <dgm:cxn modelId="{C3FB2202-ED14-4D8C-BB0C-A01B53350D5C}" type="presOf" srcId="{E3C855F0-A444-4E61-982A-8384F5BC7408}" destId="{20DA9D49-B9C6-44A2-B859-E628FBD0812F}" srcOrd="0" destOrd="0" presId="urn:microsoft.com/office/officeart/2005/8/layout/hProcess9"/>
    <dgm:cxn modelId="{4EA08DCF-B56D-47C9-8476-D9F2CD4B3B43}" srcId="{DD555B6B-1C88-4C77-BAEF-111BEAB0FFED}" destId="{E3C855F0-A444-4E61-982A-8384F5BC7408}" srcOrd="2" destOrd="0" parTransId="{FAFD06B6-778F-4CEA-B6D2-ADB8490F569C}" sibTransId="{ED26BF37-6BBD-47FB-9EC1-F109D341AC76}"/>
    <dgm:cxn modelId="{D45DBD74-CE27-4976-8B02-9CFB402953BE}" type="presOf" srcId="{DD555B6B-1C88-4C77-BAEF-111BEAB0FFED}" destId="{44DFA829-EA5A-4F5D-90B9-2F6CA837E658}" srcOrd="0" destOrd="0" presId="urn:microsoft.com/office/officeart/2005/8/layout/hProcess9"/>
    <dgm:cxn modelId="{A227E75F-660D-4FF7-BACE-449CB148C6B9}" type="presOf" srcId="{8431D9FD-A91E-461C-9330-18C368D19615}" destId="{7890EA3C-3260-4811-896A-19837214873D}" srcOrd="0" destOrd="0" presId="urn:microsoft.com/office/officeart/2005/8/layout/hProcess9"/>
    <dgm:cxn modelId="{EAA0ED0B-6EA3-4A70-9504-E65A8890B459}" srcId="{DD555B6B-1C88-4C77-BAEF-111BEAB0FFED}" destId="{8431D9FD-A91E-461C-9330-18C368D19615}" srcOrd="0" destOrd="0" parTransId="{33FDB309-EA66-433A-8CB8-381A0CC7762E}" sibTransId="{5B1EBC52-F249-48F9-B53C-9263461454D8}"/>
    <dgm:cxn modelId="{85C11BD8-77A7-4C32-84DA-A749E7029065}" srcId="{DD555B6B-1C88-4C77-BAEF-111BEAB0FFED}" destId="{931C7C21-9631-4081-A5E1-9881019E4DA9}" srcOrd="1" destOrd="0" parTransId="{7AA60FD7-B3BD-4EC7-85B0-73544686B091}" sibTransId="{487D0603-B98F-44CA-B368-698CAE7139FA}"/>
    <dgm:cxn modelId="{A79E9494-66E6-460C-BE95-60A5554D7FAB}" type="presOf" srcId="{931C7C21-9631-4081-A5E1-9881019E4DA9}" destId="{C847FDD5-E0F9-4A8E-86D8-7DE9286D378D}" srcOrd="0" destOrd="0" presId="urn:microsoft.com/office/officeart/2005/8/layout/hProcess9"/>
    <dgm:cxn modelId="{EE1C0AC4-F2CB-4613-B42B-DD8E2B3CFBE0}" type="presParOf" srcId="{44DFA829-EA5A-4F5D-90B9-2F6CA837E658}" destId="{DEBF6DF9-20EA-45CF-AED0-1F7B3EBD9392}" srcOrd="0" destOrd="0" presId="urn:microsoft.com/office/officeart/2005/8/layout/hProcess9"/>
    <dgm:cxn modelId="{A92A8960-3F7B-45F1-B781-13A0CB3C4A52}" type="presParOf" srcId="{44DFA829-EA5A-4F5D-90B9-2F6CA837E658}" destId="{0205FD13-DB9B-430E-B381-27F42C548766}" srcOrd="1" destOrd="0" presId="urn:microsoft.com/office/officeart/2005/8/layout/hProcess9"/>
    <dgm:cxn modelId="{FCB33EF2-DF13-45E1-B2A0-5040943D5DAC}" type="presParOf" srcId="{0205FD13-DB9B-430E-B381-27F42C548766}" destId="{7890EA3C-3260-4811-896A-19837214873D}" srcOrd="0" destOrd="0" presId="urn:microsoft.com/office/officeart/2005/8/layout/hProcess9"/>
    <dgm:cxn modelId="{7291EFF4-D306-403D-8B62-86CC79BAEF42}" type="presParOf" srcId="{0205FD13-DB9B-430E-B381-27F42C548766}" destId="{E9D381A3-A433-465F-AD5F-645B79C6A820}" srcOrd="1" destOrd="0" presId="urn:microsoft.com/office/officeart/2005/8/layout/hProcess9"/>
    <dgm:cxn modelId="{781B999B-38EA-4A5B-B3E1-4BC1C9B5501B}" type="presParOf" srcId="{0205FD13-DB9B-430E-B381-27F42C548766}" destId="{C847FDD5-E0F9-4A8E-86D8-7DE9286D378D}" srcOrd="2" destOrd="0" presId="urn:microsoft.com/office/officeart/2005/8/layout/hProcess9"/>
    <dgm:cxn modelId="{80E29F4E-EFDA-46B8-82E4-584442F6D6FB}" type="presParOf" srcId="{0205FD13-DB9B-430E-B381-27F42C548766}" destId="{9C852EC4-FE3D-428B-9834-1C9ED903A9D0}" srcOrd="3" destOrd="0" presId="urn:microsoft.com/office/officeart/2005/8/layout/hProcess9"/>
    <dgm:cxn modelId="{87F525E3-793C-4C27-B54B-0BDFC7063333}" type="presParOf" srcId="{0205FD13-DB9B-430E-B381-27F42C548766}" destId="{20DA9D49-B9C6-44A2-B859-E628FBD0812F}"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BF6DF9-20EA-45CF-AED0-1F7B3EBD9392}">
      <dsp:nvSpPr>
        <dsp:cNvPr id="0" name=""/>
        <dsp:cNvSpPr/>
      </dsp:nvSpPr>
      <dsp:spPr>
        <a:xfrm>
          <a:off x="886344" y="0"/>
          <a:ext cx="10045239" cy="3069472"/>
        </a:xfrm>
        <a:prstGeom prst="rightArrow">
          <a:avLst/>
        </a:prstGeom>
        <a:solidFill>
          <a:schemeClr val="accent2">
            <a:lumMod val="60000"/>
            <a:lumOff val="40000"/>
          </a:schemeClr>
        </a:solidFill>
        <a:ln>
          <a:noFill/>
        </a:ln>
        <a:effectLst/>
      </dsp:spPr>
      <dsp:style>
        <a:lnRef idx="0">
          <a:scrgbClr r="0" g="0" b="0"/>
        </a:lnRef>
        <a:fillRef idx="1">
          <a:scrgbClr r="0" g="0" b="0"/>
        </a:fillRef>
        <a:effectRef idx="0">
          <a:scrgbClr r="0" g="0" b="0"/>
        </a:effectRef>
        <a:fontRef idx="minor"/>
      </dsp:style>
    </dsp:sp>
    <dsp:sp modelId="{7890EA3C-3260-4811-896A-19837214873D}">
      <dsp:nvSpPr>
        <dsp:cNvPr id="0" name=""/>
        <dsp:cNvSpPr/>
      </dsp:nvSpPr>
      <dsp:spPr>
        <a:xfrm>
          <a:off x="400470" y="920841"/>
          <a:ext cx="3545378" cy="1227788"/>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rgbClr val="4E4E4E"/>
              </a:solidFill>
            </a:rPr>
            <a:t>VIIRS DNB gives brightness at the source.</a:t>
          </a:r>
        </a:p>
        <a:p>
          <a:pPr lvl="0" algn="ctr" defTabSz="711200">
            <a:lnSpc>
              <a:spcPct val="90000"/>
            </a:lnSpc>
            <a:spcBef>
              <a:spcPct val="0"/>
            </a:spcBef>
            <a:spcAft>
              <a:spcPct val="35000"/>
            </a:spcAft>
          </a:pPr>
          <a:r>
            <a:rPr lang="en-US" sz="1600" kern="1200" dirty="0" smtClean="0">
              <a:solidFill>
                <a:srgbClr val="4E4E4E"/>
              </a:solidFill>
            </a:rPr>
            <a:t>Source light scatters in all directions</a:t>
          </a:r>
          <a:endParaRPr lang="en-US" sz="1600" kern="1200" dirty="0">
            <a:solidFill>
              <a:srgbClr val="4E4E4E"/>
            </a:solidFill>
          </a:endParaRPr>
        </a:p>
      </dsp:txBody>
      <dsp:txXfrm>
        <a:off x="460406" y="980777"/>
        <a:ext cx="3425506" cy="1107916"/>
      </dsp:txXfrm>
    </dsp:sp>
    <dsp:sp modelId="{C847FDD5-E0F9-4A8E-86D8-7DE9286D378D}">
      <dsp:nvSpPr>
        <dsp:cNvPr id="0" name=""/>
        <dsp:cNvSpPr/>
      </dsp:nvSpPr>
      <dsp:spPr>
        <a:xfrm>
          <a:off x="4136275" y="920841"/>
          <a:ext cx="3545378" cy="1227788"/>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rgbClr val="4E4E4E"/>
              </a:solidFill>
            </a:rPr>
            <a:t>The exact amount scattered by each path can be calculated</a:t>
          </a:r>
          <a:endParaRPr lang="en-US" sz="1600" kern="1200" dirty="0">
            <a:solidFill>
              <a:srgbClr val="4E4E4E"/>
            </a:solidFill>
          </a:endParaRPr>
        </a:p>
      </dsp:txBody>
      <dsp:txXfrm>
        <a:off x="4196211" y="980777"/>
        <a:ext cx="3425506" cy="1107916"/>
      </dsp:txXfrm>
    </dsp:sp>
    <dsp:sp modelId="{20DA9D49-B9C6-44A2-B859-E628FBD0812F}">
      <dsp:nvSpPr>
        <dsp:cNvPr id="0" name=""/>
        <dsp:cNvSpPr/>
      </dsp:nvSpPr>
      <dsp:spPr>
        <a:xfrm>
          <a:off x="7892536" y="920841"/>
          <a:ext cx="3545378" cy="1227788"/>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rgbClr val="4E4E4E"/>
              </a:solidFill>
            </a:rPr>
            <a:t>Adding up all values estimates sky-glow from a single point</a:t>
          </a:r>
          <a:endParaRPr lang="en-US" sz="1600" kern="1200" dirty="0">
            <a:solidFill>
              <a:srgbClr val="4E4E4E"/>
            </a:solidFill>
          </a:endParaRPr>
        </a:p>
      </dsp:txBody>
      <dsp:txXfrm>
        <a:off x="7952472" y="980777"/>
        <a:ext cx="3425506" cy="110791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8CB7D24-6C88-410E-ACB5-D95ED598E96E}" type="datetimeFigureOut">
              <a:rPr lang="en-US" smtClean="0"/>
              <a:pPr/>
              <a:t>3/31/2017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FFCE636-EDCB-4E8F-A496-90D3D4BBB61E}" type="slidenum">
              <a:rPr lang="en-US" smtClean="0"/>
              <a:pPr/>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solidFill>
                  <a:srgbClr val="FF0000"/>
                </a:solidFill>
              </a:rPr>
              <a:t>Greetings</a:t>
            </a:r>
          </a:p>
          <a:p>
            <a:pPr defTabSz="931774">
              <a:defRPr/>
            </a:pPr>
            <a:endParaRPr lang="en-US" dirty="0">
              <a:solidFill>
                <a:srgbClr val="FF0000"/>
              </a:solidFill>
            </a:endParaRPr>
          </a:p>
          <a:p>
            <a:pPr defTabSz="931774">
              <a:defRPr/>
            </a:pPr>
            <a:r>
              <a:rPr lang="en-US" dirty="0">
                <a:solidFill>
                  <a:srgbClr val="FF0000"/>
                </a:solidFill>
              </a:rPr>
              <a:t>My name is Veronica </a:t>
            </a:r>
            <a:r>
              <a:rPr lang="en-US" dirty="0" err="1">
                <a:solidFill>
                  <a:srgbClr val="FF0000"/>
                </a:solidFill>
              </a:rPr>
              <a:t>Warda</a:t>
            </a:r>
            <a:r>
              <a:rPr lang="en-US" dirty="0">
                <a:solidFill>
                  <a:srgbClr val="FF0000"/>
                </a:solidFill>
              </a:rPr>
              <a:t>,</a:t>
            </a:r>
            <a:r>
              <a:rPr lang="en-US" baseline="0" dirty="0">
                <a:solidFill>
                  <a:srgbClr val="FF0000"/>
                </a:solidFill>
              </a:rPr>
              <a:t> co-project lead</a:t>
            </a:r>
          </a:p>
          <a:p>
            <a:pPr defTabSz="931774">
              <a:defRPr/>
            </a:pPr>
            <a:r>
              <a:rPr lang="en-US" baseline="0" dirty="0">
                <a:solidFill>
                  <a:srgbClr val="FF0000"/>
                </a:solidFill>
              </a:rPr>
              <a:t>And I am </a:t>
            </a:r>
            <a:r>
              <a:rPr lang="en-US" dirty="0">
                <a:solidFill>
                  <a:srgbClr val="FF0000"/>
                </a:solidFill>
              </a:rPr>
              <a:t>Benjamin </a:t>
            </a:r>
            <a:r>
              <a:rPr lang="en-US" dirty="0" err="1">
                <a:solidFill>
                  <a:srgbClr val="FF0000"/>
                </a:solidFill>
              </a:rPr>
              <a:t>Marcovitz</a:t>
            </a:r>
            <a:r>
              <a:rPr lang="en-US" dirty="0">
                <a:solidFill>
                  <a:srgbClr val="FF0000"/>
                </a:solidFill>
              </a:rPr>
              <a:t>,</a:t>
            </a:r>
            <a:r>
              <a:rPr lang="en-US" baseline="0" dirty="0">
                <a:solidFill>
                  <a:srgbClr val="FF0000"/>
                </a:solidFill>
              </a:rPr>
              <a:t> co-project lead</a:t>
            </a:r>
          </a:p>
          <a:p>
            <a:pPr defTabSz="931774">
              <a:defRPr/>
            </a:pPr>
            <a:r>
              <a:rPr lang="en-US" baseline="0" dirty="0">
                <a:solidFill>
                  <a:srgbClr val="FF0000"/>
                </a:solidFill>
              </a:rPr>
              <a:t>And I am Aubrey </a:t>
            </a:r>
            <a:r>
              <a:rPr lang="en-US" baseline="0" dirty="0" err="1">
                <a:solidFill>
                  <a:srgbClr val="FF0000"/>
                </a:solidFill>
              </a:rPr>
              <a:t>Hilte</a:t>
            </a:r>
            <a:r>
              <a:rPr lang="en-US" baseline="0" dirty="0">
                <a:solidFill>
                  <a:srgbClr val="FF0000"/>
                </a:solidFill>
              </a:rPr>
              <a:t>, </a:t>
            </a:r>
          </a:p>
          <a:p>
            <a:pPr defTabSz="931774">
              <a:defRPr/>
            </a:pPr>
            <a:r>
              <a:rPr lang="en-US" baseline="0" dirty="0">
                <a:solidFill>
                  <a:srgbClr val="FF0000"/>
                </a:solidFill>
              </a:rPr>
              <a:t>And I am Christine </a:t>
            </a:r>
            <a:r>
              <a:rPr lang="en-US" baseline="0" dirty="0" smtClean="0">
                <a:solidFill>
                  <a:srgbClr val="FF0000"/>
                </a:solidFill>
              </a:rPr>
              <a:t>Stevens.</a:t>
            </a:r>
          </a:p>
          <a:p>
            <a:pPr defTabSz="931774">
              <a:defRPr/>
            </a:pPr>
            <a:r>
              <a:rPr lang="en-US" baseline="0" dirty="0" smtClean="0">
                <a:solidFill>
                  <a:srgbClr val="FF0000"/>
                </a:solidFill>
              </a:rPr>
              <a:t>Eric White could not be here today.</a:t>
            </a:r>
          </a:p>
          <a:p>
            <a:pPr defTabSz="931774">
              <a:defRPr/>
            </a:pPr>
            <a:r>
              <a:rPr lang="en-US" baseline="0" dirty="0" smtClean="0">
                <a:solidFill>
                  <a:srgbClr val="FF0000"/>
                </a:solidFill>
              </a:rPr>
              <a:t>We </a:t>
            </a:r>
            <a:r>
              <a:rPr lang="en-US" baseline="0" dirty="0">
                <a:solidFill>
                  <a:srgbClr val="FF0000"/>
                </a:solidFill>
              </a:rPr>
              <a:t>are the Wyoming Cross-Cutting team. </a:t>
            </a:r>
            <a:r>
              <a:rPr lang="en-US" baseline="0" dirty="0" smtClean="0">
                <a:solidFill>
                  <a:srgbClr val="FF0000"/>
                </a:solidFill>
              </a:rPr>
              <a:t>This is the first of three terms and </a:t>
            </a:r>
            <a:r>
              <a:rPr lang="en-US" baseline="0" dirty="0">
                <a:solidFill>
                  <a:srgbClr val="FF0000"/>
                </a:solidFill>
              </a:rPr>
              <a:t>we utilized NASA Earth Observations to detect changes in Nighttime Sky Brightness in Grand Teton National Park</a:t>
            </a:r>
            <a:r>
              <a:rPr lang="en-US" baseline="0" dirty="0" smtClean="0">
                <a:solidFill>
                  <a:srgbClr val="FF0000"/>
                </a:solidFill>
              </a:rPr>
              <a:t>.</a:t>
            </a:r>
          </a:p>
          <a:p>
            <a:pPr defTabSz="931774">
              <a:defRPr/>
            </a:pPr>
            <a:endParaRPr lang="en-US" baseline="0" dirty="0" smtClean="0">
              <a:solidFill>
                <a:srgbClr val="FF0000"/>
              </a:solidFill>
            </a:endParaRPr>
          </a:p>
          <a:p>
            <a:pPr defTabSz="931774">
              <a:defRPr/>
            </a:pPr>
            <a:r>
              <a:rPr lang="en-US" u="sng" baseline="0" dirty="0" smtClean="0">
                <a:solidFill>
                  <a:srgbClr val="FF0000"/>
                </a:solidFill>
              </a:rPr>
              <a:t>Image Source:</a:t>
            </a:r>
            <a:r>
              <a:rPr lang="en-US" u="none" baseline="0" dirty="0" smtClean="0">
                <a:solidFill>
                  <a:srgbClr val="FF0000"/>
                </a:solidFill>
              </a:rPr>
              <a:t> </a:t>
            </a:r>
            <a:r>
              <a:rPr lang="en-US" baseline="0" dirty="0" smtClean="0">
                <a:solidFill>
                  <a:srgbClr val="FF0000"/>
                </a:solidFill>
              </a:rPr>
              <a:t>Wyoming Cross-Cutting Team</a:t>
            </a:r>
            <a:endParaRPr lang="en-US"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a:t>
            </a:fld>
            <a:endParaRPr lang="en-US"/>
          </a:p>
        </p:txBody>
      </p:sp>
    </p:spTree>
    <p:extLst>
      <p:ext uri="{BB962C8B-B14F-4D97-AF65-F5344CB8AC3E}">
        <p14:creationId xmlns:p14="http://schemas.microsoft.com/office/powerpoint/2010/main" val="15956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baseline="0" dirty="0" smtClean="0"/>
              <a:t>Now we can see the same scene from a VIIRS image. The Observer’s location is marked, and the red lines extend to the light sources that we saw in the earlier photo. Notice now that this is an overhead view, and there is only one angle, the compass angle.</a:t>
            </a:r>
            <a:r>
              <a:rPr lang="en-US" baseline="0" dirty="0"/>
              <a:t/>
            </a:r>
            <a:br>
              <a:rPr lang="en-US" baseline="0" dirty="0"/>
            </a:br>
            <a:endParaRPr lang="en-US" baseline="0" dirty="0" smtClean="0"/>
          </a:p>
          <a:p>
            <a:endParaRPr lang="en-US" baseline="0" dirty="0"/>
          </a:p>
          <a:p>
            <a:pPr defTabSz="931774">
              <a:defRPr/>
            </a:pPr>
            <a:r>
              <a:rPr lang="en-US" baseline="0" dirty="0" smtClean="0"/>
              <a:t>Map Credit: Wyoming Cross-Cutting Team</a:t>
            </a:r>
          </a:p>
          <a:p>
            <a:pPr defTabSz="931774">
              <a:defRPr/>
            </a:pPr>
            <a:endParaRPr lang="en-US" baseline="0"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10</a:t>
            </a:fld>
            <a:endParaRPr lang="en-US"/>
          </a:p>
        </p:txBody>
      </p:sp>
    </p:spTree>
    <p:extLst>
      <p:ext uri="{BB962C8B-B14F-4D97-AF65-F5344CB8AC3E}">
        <p14:creationId xmlns:p14="http://schemas.microsoft.com/office/powerpoint/2010/main" val="3045427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There are two differences between VIIRS’ measure of radiance, at the top, and the </a:t>
            </a:r>
            <a:r>
              <a:rPr lang="en-US" i="1" baseline="0" dirty="0" smtClean="0"/>
              <a:t>in situ</a:t>
            </a:r>
            <a:r>
              <a:rPr lang="en-US" i="0" baseline="0" dirty="0" smtClean="0"/>
              <a:t> measure of sky-glow at the bottom.</a:t>
            </a:r>
          </a:p>
          <a:p>
            <a:endParaRPr lang="en-US" i="0" baseline="0" dirty="0" smtClean="0"/>
          </a:p>
          <a:p>
            <a:r>
              <a:rPr lang="en-US" i="0" baseline="0" dirty="0" smtClean="0"/>
              <a:t>First, sky-glow is diffuse. The physics of the atmosphere mediate what each light source looks like at different places.</a:t>
            </a:r>
          </a:p>
          <a:p>
            <a:r>
              <a:rPr lang="en-US" i="0" baseline="0" dirty="0" smtClean="0"/>
              <a:t>The second difference is geometry; sky-glow appears in three-dimensions, and VIIRS can only measure two of those dimensions.</a:t>
            </a:r>
          </a:p>
          <a:p>
            <a:endParaRPr lang="en-US" i="0" baseline="0" dirty="0" smtClean="0"/>
          </a:p>
          <a:p>
            <a:endParaRPr lang="en-US" baseline="0" dirty="0"/>
          </a:p>
          <a:p>
            <a:pPr defTabSz="931774">
              <a:defRPr/>
            </a:pPr>
            <a:r>
              <a:rPr lang="en-US" u="sng" baseline="0" dirty="0" smtClean="0"/>
              <a:t>Image Source:</a:t>
            </a:r>
            <a:r>
              <a:rPr lang="en-US" baseline="0" dirty="0" smtClean="0"/>
              <a:t> https://www.nps.gov/subjects/nightskies/science.htm</a:t>
            </a:r>
          </a:p>
          <a:p>
            <a:endParaRPr lang="en-US" baseline="0"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11</a:t>
            </a:fld>
            <a:endParaRPr lang="en-US"/>
          </a:p>
        </p:txBody>
      </p:sp>
    </p:spTree>
    <p:extLst>
      <p:ext uri="{BB962C8B-B14F-4D97-AF65-F5344CB8AC3E}">
        <p14:creationId xmlns:p14="http://schemas.microsoft.com/office/powerpoint/2010/main" val="2722520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r>
              <a:rPr lang="en-US" baseline="0" dirty="0" smtClean="0"/>
              <a:t>We are not the pioneers in this area, but our goal is to recreate the work in the </a:t>
            </a:r>
            <a:r>
              <a:rPr lang="en-US" i="1" baseline="0" dirty="0" smtClean="0"/>
              <a:t>New World Atlas.</a:t>
            </a:r>
          </a:p>
          <a:p>
            <a:endParaRPr lang="en-US" baseline="0" dirty="0" smtClean="0"/>
          </a:p>
          <a:p>
            <a:r>
              <a:rPr lang="en-US" baseline="0" dirty="0" smtClean="0"/>
              <a:t>Our model calculates sky-glow from point to point. We consider a </a:t>
            </a:r>
            <a:r>
              <a:rPr lang="en-US" i="1" baseline="0" dirty="0" smtClean="0"/>
              <a:t>target</a:t>
            </a:r>
            <a:r>
              <a:rPr lang="en-US" i="0" baseline="0" dirty="0" smtClean="0"/>
              <a:t> being the area under one VIIRS pixel, and a nearby light source up to 195 kilometers away. We use quantities we can calculate, like distance, angle, and curvature of the Earth to imagine paths for a beam of light to go from the source to the target. It turns out there are lots of these possible paths, in lots of directions. We use a computer to figure how bright each beam should be, and then add these all up.</a:t>
            </a:r>
          </a:p>
          <a:p>
            <a:endParaRPr lang="en-US" i="0" baseline="0" dirty="0" smtClean="0"/>
          </a:p>
          <a:p>
            <a:endParaRPr lang="en-US" i="0" baseline="0" dirty="0" smtClean="0"/>
          </a:p>
          <a:p>
            <a:r>
              <a:rPr lang="en-US" i="0" u="sng" baseline="0" dirty="0" smtClean="0"/>
              <a:t>Image Source:</a:t>
            </a:r>
            <a:r>
              <a:rPr lang="en-US" i="0" baseline="0" dirty="0" smtClean="0"/>
              <a:t> Wyoming Cross-Cutting Team</a:t>
            </a:r>
            <a:endParaRPr lang="en-US" i="1"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12</a:t>
            </a:fld>
            <a:endParaRPr lang="en-US"/>
          </a:p>
        </p:txBody>
      </p:sp>
    </p:spTree>
    <p:extLst>
      <p:ext uri="{BB962C8B-B14F-4D97-AF65-F5344CB8AC3E}">
        <p14:creationId xmlns:p14="http://schemas.microsoft.com/office/powerpoint/2010/main" val="3893177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If we’re able to add up all these sources nearby, we can look at the areas surrounding our pixel and get an idea of the overall quality of the night sky. We can also tell how much a particular light source is degrading the quality of the night sky.</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Now that we have a model and processed data we should talk about what will happen next.</a:t>
            </a:r>
          </a:p>
          <a:p>
            <a:endParaRPr lang="en-US" baseline="0" dirty="0" smtClean="0"/>
          </a:p>
          <a:p>
            <a:endParaRPr lang="en-US" baseline="0" dirty="0"/>
          </a:p>
          <a:p>
            <a:r>
              <a:rPr lang="en-US" u="sng" baseline="0" dirty="0" smtClean="0"/>
              <a:t>Image Sources</a:t>
            </a:r>
            <a:r>
              <a:rPr lang="en-US" u="none" baseline="0" dirty="0" smtClean="0"/>
              <a:t>: </a:t>
            </a:r>
            <a:r>
              <a:rPr lang="en-US" baseline="0" dirty="0" smtClean="0"/>
              <a:t>Wyoming Cross Cutting Team</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13</a:t>
            </a:fld>
            <a:endParaRPr lang="en-US"/>
          </a:p>
        </p:txBody>
      </p:sp>
    </p:spTree>
    <p:extLst>
      <p:ext uri="{BB962C8B-B14F-4D97-AF65-F5344CB8AC3E}">
        <p14:creationId xmlns:p14="http://schemas.microsoft.com/office/powerpoint/2010/main" val="2040826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smtClean="0"/>
          </a:p>
          <a:p>
            <a:r>
              <a:rPr lang="en-US" sz="1200" kern="1200" dirty="0" smtClean="0">
                <a:solidFill>
                  <a:schemeClr val="tx1"/>
                </a:solidFill>
                <a:effectLst/>
                <a:latin typeface="+mn-lt"/>
                <a:ea typeface="+mn-ea"/>
                <a:cs typeface="+mn-cs"/>
              </a:rPr>
              <a:t>Now that we have a model and processed data we should talk about what will happen next.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the following terms, the teams will have the opportunity to combine the mathematical model and the VIIRS images to produce a map of predicted sky-glow.</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image depicts the ratio of artificial brightness to natural brightness and is a good example of what we hope to produce in the following terms.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next step is to make improvements to the </a:t>
            </a:r>
            <a:r>
              <a:rPr lang="en-US" sz="1200" i="1" kern="1200" dirty="0" smtClean="0">
                <a:solidFill>
                  <a:schemeClr val="tx1"/>
                </a:solidFill>
                <a:effectLst/>
                <a:latin typeface="+mn-lt"/>
                <a:ea typeface="+mn-ea"/>
                <a:cs typeface="+mn-cs"/>
              </a:rPr>
              <a:t>New World Atlas </a:t>
            </a:r>
            <a:r>
              <a:rPr lang="en-US" sz="1200" kern="1200" dirty="0" smtClean="0">
                <a:solidFill>
                  <a:schemeClr val="tx1"/>
                </a:solidFill>
                <a:effectLst/>
                <a:latin typeface="+mn-lt"/>
                <a:ea typeface="+mn-ea"/>
                <a:cs typeface="+mn-cs"/>
              </a:rPr>
              <a:t>(NWA) model.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NWA model was produced with only the second half of 2014, this means that winter months were included in the analysis. Snow cover is known to cause more scattering so the team was able to choose only months without snow</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Falchi</a:t>
            </a:r>
            <a:r>
              <a:rPr lang="en-US" sz="1200" kern="1200" baseline="0" dirty="0" smtClean="0">
                <a:solidFill>
                  <a:schemeClr val="tx1"/>
                </a:solidFill>
                <a:effectLst/>
                <a:latin typeface="+mn-lt"/>
                <a:ea typeface="+mn-ea"/>
                <a:cs typeface="+mn-cs"/>
              </a:rPr>
              <a:t> et al., 2016). </a:t>
            </a:r>
            <a:r>
              <a:rPr lang="en-US" sz="1200" kern="1200" dirty="0" smtClean="0">
                <a:solidFill>
                  <a:schemeClr val="tx1"/>
                </a:solidFill>
                <a:effectLst/>
                <a:latin typeface="+mn-lt"/>
                <a:ea typeface="+mn-ea"/>
                <a:cs typeface="+mn-cs"/>
              </a:rPr>
              <a:t>The NWA model depicts sky-glow directly overhead of the observer, the model produced by this team would allow for the prediction of sky-glow at nearly any azimuth and altitude.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last improvement that we would like to see in the future, is to produce a model that is not static like the NWA.</a:t>
            </a:r>
            <a:r>
              <a:rPr lang="en-US" sz="1200" kern="1200" baseline="0" dirty="0" smtClean="0">
                <a:solidFill>
                  <a:schemeClr val="tx1"/>
                </a:solidFill>
                <a:effectLst/>
                <a:latin typeface="+mn-lt"/>
                <a:ea typeface="+mn-ea"/>
                <a:cs typeface="+mn-cs"/>
              </a:rPr>
              <a:t> </a:t>
            </a:r>
            <a:r>
              <a:rPr lang="en-US" dirty="0" smtClean="0"/>
              <a:t>The next term will be able to combine the VIIRS</a:t>
            </a:r>
            <a:r>
              <a:rPr lang="en-US" baseline="0" dirty="0" smtClean="0"/>
              <a:t> monthly composites with the mathematical model to produce a sky-glow map like the one above taken from the work produced in the </a:t>
            </a:r>
            <a:r>
              <a:rPr lang="en-US" i="1" baseline="0" dirty="0" smtClean="0"/>
              <a:t>New World Atlas of Artificial Sky Brightness.</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smtClean="0"/>
              <a:t>Image Source:</a:t>
            </a:r>
            <a:r>
              <a:rPr lang="en-US" u="none" dirty="0" smtClean="0"/>
              <a:t> </a:t>
            </a:r>
            <a:r>
              <a:rPr lang="en-US" dirty="0" err="1" smtClean="0"/>
              <a:t>Falchi</a:t>
            </a:r>
            <a:r>
              <a:rPr lang="en-US" dirty="0" smtClean="0"/>
              <a:t> et</a:t>
            </a:r>
            <a:r>
              <a:rPr lang="en-US" baseline="0" dirty="0" smtClean="0"/>
              <a:t> al 2016</a:t>
            </a:r>
          </a:p>
          <a:p>
            <a:endParaRPr lang="en-US" baseline="0" dirty="0" smtClean="0"/>
          </a:p>
          <a:p>
            <a:r>
              <a:rPr lang="en-US" baseline="0" dirty="0" smtClean="0"/>
              <a:t>----------</a:t>
            </a:r>
          </a:p>
          <a:p>
            <a:r>
              <a:rPr lang="en-US" baseline="0" dirty="0" smtClean="0"/>
              <a:t>The team would like to make some improvements to the </a:t>
            </a:r>
            <a:r>
              <a:rPr lang="en-US" baseline="0" dirty="0" err="1" smtClean="0"/>
              <a:t>Falchi</a:t>
            </a:r>
            <a:r>
              <a:rPr lang="en-US" baseline="0" dirty="0" smtClean="0"/>
              <a:t> et al model</a:t>
            </a:r>
          </a:p>
          <a:p>
            <a:r>
              <a:rPr lang="en-US" baseline="0" dirty="0" smtClean="0"/>
              <a:t>	+the </a:t>
            </a:r>
            <a:r>
              <a:rPr lang="en-US" baseline="0" dirty="0" err="1" smtClean="0"/>
              <a:t>falchi</a:t>
            </a:r>
            <a:r>
              <a:rPr lang="en-US" baseline="0" dirty="0" smtClean="0"/>
              <a:t> paper used late fall-early winter months in their model which are known to have snow cover at least in northern regions and high 	  alpine environments, the team now has the option to choose months with little to no snow.</a:t>
            </a:r>
          </a:p>
          <a:p>
            <a:r>
              <a:rPr lang="en-US" baseline="0" dirty="0" smtClean="0"/>
              <a:t>	+the model created would allow for the prediction of sky quality outside of the zenith</a:t>
            </a:r>
          </a:p>
          <a:p>
            <a:r>
              <a:rPr lang="en-US" baseline="0" dirty="0" smtClean="0"/>
              <a:t>	+the next term would like to create a model that is not static like the </a:t>
            </a:r>
            <a:r>
              <a:rPr lang="en-US" baseline="0" dirty="0" err="1" smtClean="0"/>
              <a:t>Falchi</a:t>
            </a:r>
            <a:r>
              <a:rPr lang="en-US" baseline="0" dirty="0" smtClean="0"/>
              <a:t> et al 2016 paper.</a:t>
            </a:r>
          </a:p>
          <a:p>
            <a:endParaRPr lang="en-US" baseline="0" dirty="0" smtClean="0"/>
          </a:p>
          <a:p>
            <a:r>
              <a:rPr lang="en-US" baseline="0" dirty="0" smtClean="0"/>
              <a:t>The next term will need to understand the limitations of the VIIRS DNB</a:t>
            </a: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14</a:t>
            </a:fld>
            <a:endParaRPr lang="en-US"/>
          </a:p>
        </p:txBody>
      </p:sp>
    </p:spTree>
    <p:extLst>
      <p:ext uri="{BB962C8B-B14F-4D97-AF65-F5344CB8AC3E}">
        <p14:creationId xmlns:p14="http://schemas.microsoft.com/office/powerpoint/2010/main" val="1437073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VIIRS DNB over predicts light sources that emit IR light, like fires, volcanoes, and geothermal activity.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This sensitivity would be problematic for the sky-glow model produced by this team. For example the brightness produced by fires would appear brighter to the sensor than it would to an observer on the ground and so our model would over predict the sky brightness near the fire.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Since fires are common in our study area we investigated if fires appear</a:t>
            </a:r>
            <a:r>
              <a:rPr lang="en-US" sz="1200" kern="1200" baseline="0" dirty="0" smtClean="0">
                <a:solidFill>
                  <a:schemeClr val="tx1"/>
                </a:solidFill>
                <a:effectLst/>
                <a:latin typeface="+mn-lt"/>
                <a:ea typeface="+mn-ea"/>
                <a:cs typeface="+mn-cs"/>
              </a:rPr>
              <a:t> on the VIIRS DNB images</a:t>
            </a:r>
            <a:r>
              <a:rPr lang="en-US" sz="1200" kern="1200" dirty="0" smtClean="0">
                <a:solidFill>
                  <a:schemeClr val="tx1"/>
                </a:solidFill>
                <a:effectLst/>
                <a:latin typeface="+mn-lt"/>
                <a:ea typeface="+mn-ea"/>
                <a:cs typeface="+mn-cs"/>
              </a:rPr>
              <a:t>. The Berry Fire, that is shown</a:t>
            </a:r>
            <a:r>
              <a:rPr lang="en-US" sz="1200" kern="1200" baseline="0" dirty="0" smtClean="0">
                <a:solidFill>
                  <a:schemeClr val="tx1"/>
                </a:solidFill>
                <a:effectLst/>
                <a:latin typeface="+mn-lt"/>
                <a:ea typeface="+mn-ea"/>
                <a:cs typeface="+mn-cs"/>
              </a:rPr>
              <a:t> on this map</a:t>
            </a:r>
            <a:r>
              <a:rPr lang="en-US" sz="1200" kern="1200" dirty="0" smtClean="0">
                <a:solidFill>
                  <a:schemeClr val="tx1"/>
                </a:solidFill>
                <a:effectLst/>
                <a:latin typeface="+mn-lt"/>
                <a:ea typeface="+mn-ea"/>
                <a:cs typeface="+mn-cs"/>
              </a:rPr>
              <a:t> took place in at the end of the summer in 2016 and it should be visible in our VIIRS images.</a:t>
            </a:r>
            <a:r>
              <a:rPr lang="en-US" sz="1200" kern="1200" baseline="0" dirty="0" smtClean="0">
                <a:solidFill>
                  <a:schemeClr val="tx1"/>
                </a:solidFill>
                <a:effectLst/>
                <a:latin typeface="+mn-lt"/>
                <a:ea typeface="+mn-ea"/>
                <a:cs typeface="+mn-cs"/>
              </a:rPr>
              <a:t> </a:t>
            </a:r>
          </a:p>
          <a:p>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-ADVANCE SLIDE FOR ANIMATION-</a:t>
            </a:r>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it is! So the Wyoming Cross-Cutting team was able to account for this and adjust the data compilation.</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smtClean="0"/>
              <a:t>Image Source</a:t>
            </a:r>
            <a:r>
              <a:rPr lang="en-US" dirty="0" smtClean="0"/>
              <a:t>: https://inciweb.nwcg.gov/incident/map/4954/0/60109/</a:t>
            </a:r>
          </a:p>
          <a:p>
            <a:endParaRPr lang="en-US" baseline="0" dirty="0" smtClean="0"/>
          </a:p>
          <a:p>
            <a:r>
              <a:rPr lang="en-US" baseline="0" dirty="0" smtClean="0"/>
              <a:t>---------------------------</a:t>
            </a:r>
          </a:p>
          <a:p>
            <a:r>
              <a:rPr lang="en-US" baseline="0" dirty="0" smtClean="0"/>
              <a:t>+Overly sensitive to infra-red light which would lead the sensor to over predict the amount of light produced in areas with fires, volcanoes, or geothermal activity. </a:t>
            </a:r>
          </a:p>
          <a:p>
            <a:r>
              <a:rPr lang="en-US" baseline="0" dirty="0" smtClean="0"/>
              <a:t>+This sensitivity to IR would be problematic for our sky-glow model. The brightness that the sensor see might not be visible to humans if the light is produced in the IR range. The model would then show brighter skies than are observed.</a:t>
            </a:r>
          </a:p>
          <a:p>
            <a:r>
              <a:rPr lang="en-US" baseline="0" dirty="0" smtClean="0"/>
              <a:t>+To see if this is a problem for our study we would want to look for sources of IR in the study area</a:t>
            </a:r>
          </a:p>
          <a:p>
            <a:r>
              <a:rPr lang="en-US" baseline="0" dirty="0" smtClean="0"/>
              <a:t>+Fires are common in our study area and would produce infra-red light so we should see bright spots in the VIIRS data where the fires are.</a:t>
            </a:r>
          </a:p>
          <a:p>
            <a:r>
              <a:rPr lang="en-US" baseline="0" dirty="0" smtClean="0"/>
              <a:t>+GRTE had large fire (Berry Fire) in August of 2016 so we should see that on VIIRS</a:t>
            </a: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15</a:t>
            </a:fld>
            <a:endParaRPr lang="en-US"/>
          </a:p>
        </p:txBody>
      </p:sp>
    </p:spTree>
    <p:extLst>
      <p:ext uri="{BB962C8B-B14F-4D97-AF65-F5344CB8AC3E}">
        <p14:creationId xmlns:p14="http://schemas.microsoft.com/office/powerpoint/2010/main" val="1248117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Light</a:t>
            </a:r>
            <a:r>
              <a:rPr lang="en-US" sz="1200" kern="1200" baseline="0" dirty="0" smtClean="0">
                <a:solidFill>
                  <a:schemeClr val="tx1"/>
                </a:solidFill>
                <a:effectLst/>
                <a:latin typeface="+mn-lt"/>
                <a:ea typeface="+mn-ea"/>
                <a:cs typeface="+mn-cs"/>
              </a:rPr>
              <a:t> Emitting Diode (LED) bulbs emit light with wavelengths less than 500 nm, and t</a:t>
            </a:r>
            <a:r>
              <a:rPr lang="en-US" sz="1200" kern="1200" dirty="0" smtClean="0">
                <a:solidFill>
                  <a:schemeClr val="tx1"/>
                </a:solidFill>
                <a:effectLst/>
                <a:latin typeface="+mn-lt"/>
                <a:ea typeface="+mn-ea"/>
                <a:cs typeface="+mn-cs"/>
              </a:rPr>
              <a:t>oday, there is a push to switch to this more efficient lighting. Unfortunately, the transition to LED lighting</a:t>
            </a:r>
            <a:r>
              <a:rPr lang="en-US" sz="1200" kern="1200" baseline="0" dirty="0" smtClean="0">
                <a:solidFill>
                  <a:schemeClr val="tx1"/>
                </a:solidFill>
                <a:effectLst/>
                <a:latin typeface="+mn-lt"/>
                <a:ea typeface="+mn-ea"/>
                <a:cs typeface="+mn-cs"/>
              </a:rPr>
              <a:t> would lead to a two fold increase the sky brightness </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Falchi</a:t>
            </a:r>
            <a:r>
              <a:rPr lang="en-US" sz="1200" kern="1200" dirty="0" smtClean="0">
                <a:solidFill>
                  <a:schemeClr val="tx1"/>
                </a:solidFill>
                <a:effectLst/>
                <a:latin typeface="+mn-lt"/>
                <a:ea typeface="+mn-ea"/>
                <a:cs typeface="+mn-cs"/>
              </a:rPr>
              <a:t> et al 2016).</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Since VIIRS DNB is “blind” to this light it would suggest a false</a:t>
            </a:r>
            <a:r>
              <a:rPr lang="en-US" sz="1200" kern="1200" baseline="0" dirty="0" smtClean="0">
                <a:solidFill>
                  <a:schemeClr val="tx1"/>
                </a:solidFill>
                <a:effectLst/>
                <a:latin typeface="+mn-lt"/>
                <a:ea typeface="+mn-ea"/>
                <a:cs typeface="+mn-cs"/>
              </a:rPr>
              <a:t> reduction o f light pollution in cities while the human eye would see an increase.</a:t>
            </a:r>
            <a:r>
              <a:rPr lang="en-US" sz="1200" kern="1200" dirty="0" smtClean="0">
                <a:solidFill>
                  <a:schemeClr val="tx1"/>
                </a:solidFill>
                <a:effectLst/>
                <a:latin typeface="+mn-lt"/>
                <a:ea typeface="+mn-ea"/>
                <a:cs typeface="+mn-cs"/>
              </a:rPr>
              <a:t> The</a:t>
            </a:r>
            <a:r>
              <a:rPr lang="en-US" sz="1200" kern="1200" baseline="0" dirty="0" smtClean="0">
                <a:solidFill>
                  <a:schemeClr val="tx1"/>
                </a:solidFill>
                <a:effectLst/>
                <a:latin typeface="+mn-lt"/>
                <a:ea typeface="+mn-ea"/>
                <a:cs typeface="+mn-cs"/>
              </a:rPr>
              <a:t> Wyoming Cross-Cutting team has found a way to determine the effect of this “blue blindness”.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team has requested images of the study area to be taken from the International Space Station. These images should allow future teams to assess if the blue blindness will cause a significant reduction in what the sensor can detect.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If the area is yellow like the image on</a:t>
            </a:r>
            <a:r>
              <a:rPr lang="en-US" sz="1200" kern="1200" baseline="0" dirty="0" smtClean="0">
                <a:solidFill>
                  <a:schemeClr val="tx1"/>
                </a:solidFill>
                <a:effectLst/>
                <a:latin typeface="+mn-lt"/>
                <a:ea typeface="+mn-ea"/>
                <a:cs typeface="+mn-cs"/>
              </a:rPr>
              <a:t> the right</a:t>
            </a:r>
            <a:r>
              <a:rPr lang="en-US" sz="1200" kern="1200" dirty="0" smtClean="0">
                <a:solidFill>
                  <a:schemeClr val="tx1"/>
                </a:solidFill>
                <a:effectLst/>
                <a:latin typeface="+mn-lt"/>
                <a:ea typeface="+mn-ea"/>
                <a:cs typeface="+mn-cs"/>
              </a:rPr>
              <a:t>, the team should be able to continue as planned and produce a model of sky-glow with some certainty that it represents the conditions observers actually see.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If the study area is blue like the image on the left, future teams will need to come up with an innovated solution to the problem.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u="sng" baseline="0" dirty="0" smtClean="0"/>
              <a:t>Image Source:</a:t>
            </a:r>
            <a:r>
              <a:rPr lang="en-US" u="none" baseline="0" dirty="0" smtClean="0"/>
              <a:t> </a:t>
            </a:r>
            <a:r>
              <a:rPr lang="en-US" dirty="0" smtClean="0"/>
              <a:t>http://www.windowsonearth.org/Featured-Galleries/Cities-at-night/i-z4GH3jd</a:t>
            </a:r>
          </a:p>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Image Source</a:t>
            </a:r>
            <a:r>
              <a:rPr lang="en-US" dirty="0" smtClean="0"/>
              <a:t>: http://www.windowsonearth.org/Featured-Galleries/Cities-at-night/i-b4c8jL3</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16</a:t>
            </a:fld>
            <a:endParaRPr lang="en-US"/>
          </a:p>
        </p:txBody>
      </p:sp>
    </p:spTree>
    <p:extLst>
      <p:ext uri="{BB962C8B-B14F-4D97-AF65-F5344CB8AC3E}">
        <p14:creationId xmlns:p14="http://schemas.microsoft.com/office/powerpoint/2010/main" val="3393204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would like to thank our project partners, science advisors, and our other contributors</a:t>
            </a:r>
            <a:r>
              <a:rPr lang="en-US" sz="1200" kern="1200" baseline="0" dirty="0" smtClean="0">
                <a:solidFill>
                  <a:schemeClr val="tx1"/>
                </a:solidFill>
                <a:effectLst/>
                <a:latin typeface="+mn-lt"/>
                <a:ea typeface="+mn-ea"/>
                <a:cs typeface="+mn-cs"/>
              </a:rPr>
              <a:t> to this project.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u="sng" baseline="0" dirty="0" smtClean="0"/>
              <a:t>Works Cited</a:t>
            </a:r>
          </a:p>
          <a:p>
            <a:r>
              <a:rPr lang="en-US" sz="1200" kern="1200" dirty="0" err="1" smtClean="0">
                <a:solidFill>
                  <a:schemeClr val="tx1"/>
                </a:solidFill>
                <a:effectLst/>
                <a:latin typeface="+mn-lt"/>
                <a:ea typeface="+mn-ea"/>
                <a:cs typeface="+mn-cs"/>
              </a:rPr>
              <a:t>Falchi</a:t>
            </a:r>
            <a:r>
              <a:rPr lang="en-US" sz="1200" kern="1200" dirty="0" smtClean="0">
                <a:solidFill>
                  <a:schemeClr val="tx1"/>
                </a:solidFill>
                <a:effectLst/>
                <a:latin typeface="+mn-lt"/>
                <a:ea typeface="+mn-ea"/>
                <a:cs typeface="+mn-cs"/>
              </a:rPr>
              <a:t>, F., Cinzano, P., </a:t>
            </a:r>
            <a:r>
              <a:rPr lang="en-US" sz="1200" kern="1200" dirty="0" err="1" smtClean="0">
                <a:solidFill>
                  <a:schemeClr val="tx1"/>
                </a:solidFill>
                <a:effectLst/>
                <a:latin typeface="+mn-lt"/>
                <a:ea typeface="+mn-ea"/>
                <a:cs typeface="+mn-cs"/>
              </a:rPr>
              <a:t>Duriscoe</a:t>
            </a:r>
            <a:r>
              <a:rPr lang="en-US" sz="1200" kern="1200" dirty="0" smtClean="0">
                <a:solidFill>
                  <a:schemeClr val="tx1"/>
                </a:solidFill>
                <a:effectLst/>
                <a:latin typeface="+mn-lt"/>
                <a:ea typeface="+mn-ea"/>
                <a:cs typeface="+mn-cs"/>
              </a:rPr>
              <a:t>, D., </a:t>
            </a:r>
            <a:r>
              <a:rPr lang="en-US" sz="1200" kern="1200" dirty="0" err="1" smtClean="0">
                <a:solidFill>
                  <a:schemeClr val="tx1"/>
                </a:solidFill>
                <a:effectLst/>
                <a:latin typeface="+mn-lt"/>
                <a:ea typeface="+mn-ea"/>
                <a:cs typeface="+mn-cs"/>
              </a:rPr>
              <a:t>Kyba</a:t>
            </a:r>
            <a:r>
              <a:rPr lang="en-US" sz="1200" kern="1200" dirty="0" smtClean="0">
                <a:solidFill>
                  <a:schemeClr val="tx1"/>
                </a:solidFill>
                <a:effectLst/>
                <a:latin typeface="+mn-lt"/>
                <a:ea typeface="+mn-ea"/>
                <a:cs typeface="+mn-cs"/>
              </a:rPr>
              <a:t>, C. C. M., </a:t>
            </a:r>
            <a:r>
              <a:rPr lang="en-US" sz="1200" kern="1200" dirty="0" err="1" smtClean="0">
                <a:solidFill>
                  <a:schemeClr val="tx1"/>
                </a:solidFill>
                <a:effectLst/>
                <a:latin typeface="+mn-lt"/>
                <a:ea typeface="+mn-ea"/>
                <a:cs typeface="+mn-cs"/>
              </a:rPr>
              <a:t>Elvidge</a:t>
            </a:r>
            <a:r>
              <a:rPr lang="en-US" sz="1200" kern="1200" dirty="0" smtClean="0">
                <a:solidFill>
                  <a:schemeClr val="tx1"/>
                </a:solidFill>
                <a:effectLst/>
                <a:latin typeface="+mn-lt"/>
                <a:ea typeface="+mn-ea"/>
                <a:cs typeface="+mn-cs"/>
              </a:rPr>
              <a:t>, C. D., Baugh, K., … </a:t>
            </a:r>
            <a:r>
              <a:rPr lang="en-US" sz="1200" kern="1200" dirty="0" err="1" smtClean="0">
                <a:solidFill>
                  <a:schemeClr val="tx1"/>
                </a:solidFill>
                <a:effectLst/>
                <a:latin typeface="+mn-lt"/>
                <a:ea typeface="+mn-ea"/>
                <a:cs typeface="+mn-cs"/>
              </a:rPr>
              <a:t>Furgoni</a:t>
            </a:r>
            <a:r>
              <a:rPr lang="en-US" sz="1200" kern="1200" dirty="0" smtClean="0">
                <a:solidFill>
                  <a:schemeClr val="tx1"/>
                </a:solidFill>
                <a:effectLst/>
                <a:latin typeface="+mn-lt"/>
                <a:ea typeface="+mn-ea"/>
                <a:cs typeface="+mn-cs"/>
              </a:rPr>
              <a:t>, R. (2016). The new world atlas of artificial night sky brightness. </a:t>
            </a:r>
            <a:r>
              <a:rPr lang="en-US" sz="1200" i="1" kern="1200" dirty="0" smtClean="0">
                <a:solidFill>
                  <a:schemeClr val="tx1"/>
                </a:solidFill>
                <a:effectLst/>
                <a:latin typeface="+mn-lt"/>
                <a:ea typeface="+mn-ea"/>
                <a:cs typeface="+mn-cs"/>
              </a:rPr>
              <a:t>Science Advances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(6), e1600377–e1600377. https://doi.org/10.1126/sciadv.1600377</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International Dark-Sky Association | IDA | Light Pollution (2017). Retrieved March 23, 2017, from http://darksky.org/</a:t>
            </a: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Longcore</a:t>
            </a:r>
            <a:r>
              <a:rPr lang="en-US" sz="1200" kern="1200" dirty="0" smtClean="0">
                <a:solidFill>
                  <a:schemeClr val="tx1"/>
                </a:solidFill>
                <a:effectLst/>
                <a:latin typeface="+mn-lt"/>
                <a:ea typeface="+mn-ea"/>
                <a:cs typeface="+mn-cs"/>
              </a:rPr>
              <a:t>, T., &amp; Rich, C. (2004). Ecological Light Pollution. </a:t>
            </a:r>
            <a:r>
              <a:rPr lang="en-US" sz="1200" i="1" kern="1200" dirty="0" smtClean="0">
                <a:solidFill>
                  <a:schemeClr val="tx1"/>
                </a:solidFill>
                <a:effectLst/>
                <a:latin typeface="+mn-lt"/>
                <a:ea typeface="+mn-ea"/>
                <a:cs typeface="+mn-cs"/>
              </a:rPr>
              <a:t>Frontiers in Ecology and the Environment</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(4), 191. https://doi.org/10.2307/3868314</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National Park Service History: National Park System Timeline. (2017). Retrieved March 23, 2017, from https://www.nps.gov/parkhistory/hisnps/NPSHistory/timeline_annotated.htm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 S. Census. Bureau. American </a:t>
            </a:r>
            <a:r>
              <a:rPr lang="en-US" sz="1200" kern="1200" dirty="0" err="1" smtClean="0">
                <a:solidFill>
                  <a:schemeClr val="tx1"/>
                </a:solidFill>
                <a:effectLst/>
                <a:latin typeface="+mn-lt"/>
                <a:ea typeface="+mn-ea"/>
                <a:cs typeface="+mn-cs"/>
              </a:rPr>
              <a:t>FactFinder</a:t>
            </a:r>
            <a:r>
              <a:rPr lang="en-US" sz="1200" kern="1200" dirty="0" smtClean="0">
                <a:solidFill>
                  <a:schemeClr val="tx1"/>
                </a:solidFill>
                <a:effectLst/>
                <a:latin typeface="+mn-lt"/>
                <a:ea typeface="+mn-ea"/>
                <a:cs typeface="+mn-cs"/>
              </a:rPr>
              <a:t>. Retrieved March 23, 2017, from https://factfinder.census.gov/faces/nav/jsf/pages/index.xhtml</a:t>
            </a:r>
          </a:p>
          <a:p>
            <a:r>
              <a:rPr lang="en-US" sz="1200" kern="1200" dirty="0" smtClean="0">
                <a:solidFill>
                  <a:schemeClr val="tx1"/>
                </a:solidFill>
                <a:effectLst/>
                <a:latin typeface="+mn-lt"/>
                <a:ea typeface="+mn-ea"/>
                <a:cs typeface="+mn-cs"/>
              </a:rPr>
              <a:t>Wyoming Stargazing Wyoming Stargazing. (</a:t>
            </a:r>
            <a:r>
              <a:rPr lang="en-US" sz="1200" kern="1200" dirty="0" err="1"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Retrieved March 23, 2017, from http://www.wyomingstargazing.org/</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pPr/>
              <a:t>17</a:t>
            </a:fld>
            <a:endParaRPr lang="en-US"/>
          </a:p>
        </p:txBody>
      </p:sp>
    </p:spTree>
    <p:extLst>
      <p:ext uri="{BB962C8B-B14F-4D97-AF65-F5344CB8AC3E}">
        <p14:creationId xmlns:p14="http://schemas.microsoft.com/office/powerpoint/2010/main" val="559335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Are there any questions?</a:t>
            </a:r>
          </a:p>
          <a:p>
            <a:endParaRPr lang="en-US" dirty="0" smtClean="0"/>
          </a:p>
          <a:p>
            <a:r>
              <a:rPr lang="en-US" dirty="0" smtClean="0"/>
              <a:t>-END-</a:t>
            </a:r>
          </a:p>
        </p:txBody>
      </p:sp>
      <p:sp>
        <p:nvSpPr>
          <p:cNvPr id="4" name="Slide Number Placeholder 3"/>
          <p:cNvSpPr>
            <a:spLocks noGrp="1"/>
          </p:cNvSpPr>
          <p:nvPr>
            <p:ph type="sldNum" sz="quarter" idx="10"/>
          </p:nvPr>
        </p:nvSpPr>
        <p:spPr/>
        <p:txBody>
          <a:bodyPr/>
          <a:lstStyle/>
          <a:p>
            <a:fld id="{DFFCE636-EDCB-4E8F-A496-90D3D4BBB61E}" type="slidenum">
              <a:rPr lang="en-US" smtClean="0"/>
              <a:pPr/>
              <a:t>18</a:t>
            </a:fld>
            <a:endParaRPr lang="en-US"/>
          </a:p>
        </p:txBody>
      </p:sp>
    </p:spTree>
    <p:extLst>
      <p:ext uri="{BB962C8B-B14F-4D97-AF65-F5344CB8AC3E}">
        <p14:creationId xmlns:p14="http://schemas.microsoft.com/office/powerpoint/2010/main" val="1111641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r>
              <a:rPr lang="en-US" baseline="0" dirty="0" smtClean="0"/>
              <a:t>When thinking about environmental pollution, light is not typically the first type of pollutant that comes to mind. Many people may have never given much thought to the constant brightness that surrounds us.</a:t>
            </a:r>
          </a:p>
          <a:p>
            <a:pPr defTabSz="931774">
              <a:defRPr/>
            </a:pPr>
            <a:endParaRPr lang="en-US" baseline="0" dirty="0" smtClean="0"/>
          </a:p>
          <a:p>
            <a:pPr defTabSz="931774">
              <a:defRPr/>
            </a:pPr>
            <a:r>
              <a:rPr lang="en-US" baseline="0" dirty="0" smtClean="0"/>
              <a:t>Light pollution can be seen as a dome of light that crowds out an otherwise beautiful, clear sky. This excessive artificial lighting impacts the natural environment in a variety of ways that </a:t>
            </a:r>
          </a:p>
          <a:p>
            <a:pPr defTabSz="931774">
              <a:defRPr/>
            </a:pPr>
            <a:r>
              <a:rPr lang="en-US" baseline="0" dirty="0" smtClean="0"/>
              <a:t>dramatically alter quality of life for humans and wildlife alike.</a:t>
            </a:r>
            <a:endParaRPr lang="en-US" dirty="0" smtClean="0"/>
          </a:p>
          <a:p>
            <a:endParaRPr lang="en-US" baseline="0" dirty="0" smtClean="0"/>
          </a:p>
          <a:p>
            <a:r>
              <a:rPr lang="en-US" baseline="0" dirty="0" smtClean="0"/>
              <a:t>Historically, the brightest objects in the night sky were the moon and the stars; Today the brightest objects many of us observe are cities and highly urban areas. </a:t>
            </a:r>
          </a:p>
          <a:p>
            <a:pPr defTabSz="931774">
              <a:defRPr/>
            </a:pPr>
            <a:endParaRPr lang="en-US" baseline="0" dirty="0"/>
          </a:p>
          <a:p>
            <a:pPr defTabSz="931774">
              <a:defRPr/>
            </a:pPr>
            <a:r>
              <a:rPr lang="en-US" u="sng" baseline="0" dirty="0"/>
              <a:t>Image </a:t>
            </a:r>
            <a:r>
              <a:rPr lang="en-US" u="sng" baseline="0" dirty="0" smtClean="0"/>
              <a:t>Source:</a:t>
            </a:r>
            <a:r>
              <a:rPr lang="en-US" baseline="0" dirty="0" smtClean="0"/>
              <a:t> https://www.youtube.com/watch?v=NOZlhTCW3gM or the video citation used in VPS</a:t>
            </a:r>
            <a:endParaRPr lang="en-US" baseline="0"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2</a:t>
            </a:fld>
            <a:endParaRPr lang="en-US"/>
          </a:p>
        </p:txBody>
      </p:sp>
    </p:spTree>
    <p:extLst>
      <p:ext uri="{BB962C8B-B14F-4D97-AF65-F5344CB8AC3E}">
        <p14:creationId xmlns:p14="http://schemas.microsoft.com/office/powerpoint/2010/main" val="1531523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Presently, 99% of United States residents live under skies that are to some extent degraded (</a:t>
            </a:r>
            <a:r>
              <a:rPr lang="en-US" baseline="0" dirty="0" err="1" smtClean="0"/>
              <a:t>Falchi</a:t>
            </a:r>
            <a:r>
              <a:rPr lang="en-US" baseline="0" dirty="0" smtClean="0"/>
              <a:t> et al., 2016).</a:t>
            </a:r>
          </a:p>
          <a:p>
            <a:endParaRPr lang="en-US" baseline="0" dirty="0" smtClean="0"/>
          </a:p>
          <a:p>
            <a:r>
              <a:rPr lang="en-US" baseline="0" dirty="0" smtClean="0"/>
              <a:t>Encroaching anthropogenic light from surrounding communities reduces the once pristine view of the Milky Way. </a:t>
            </a:r>
          </a:p>
          <a:p>
            <a:endParaRPr lang="en-US" baseline="0" dirty="0" smtClean="0"/>
          </a:p>
          <a:p>
            <a:r>
              <a:rPr lang="en-US" baseline="0" dirty="0" smtClean="0"/>
              <a:t>A clear view of the stars has been an integral part of human history for hundreds of years, guiding travelers and inspiring works of art. As anthropogenic light blocks out the stars, this cultural heritage is lost. Light pollution increases the risks for sleep disorders, depression, and diabetes in humans. Additionally, approximately $2 billion is wasted each year on extraneous lighting (International Dark-Sky Association, 2017).</a:t>
            </a:r>
          </a:p>
          <a:p>
            <a:endParaRPr lang="en-US" baseline="0" dirty="0"/>
          </a:p>
          <a:p>
            <a:r>
              <a:rPr lang="en-US" u="sng" dirty="0" smtClean="0"/>
              <a:t>Image </a:t>
            </a:r>
            <a:r>
              <a:rPr lang="en-US" u="sng" dirty="0"/>
              <a:t>Source:</a:t>
            </a:r>
            <a:r>
              <a:rPr lang="en-US" u="none" dirty="0"/>
              <a:t> </a:t>
            </a:r>
            <a:r>
              <a:rPr lang="en-US" dirty="0" smtClean="0"/>
              <a:t>https://www.nps.gov/subjects/nightskies/wilderness.htm</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3</a:t>
            </a:fld>
            <a:endParaRPr lang="en-US"/>
          </a:p>
        </p:txBody>
      </p:sp>
    </p:spTree>
    <p:extLst>
      <p:ext uri="{BB962C8B-B14F-4D97-AF65-F5344CB8AC3E}">
        <p14:creationId xmlns:p14="http://schemas.microsoft.com/office/powerpoint/2010/main" val="1258295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baseline="0" dirty="0" smtClean="0"/>
              <a:t>Light pollution is also detrimental to the natural environment. Close to half of all land cover in the United States is vulnerable to the effects of light pollution (</a:t>
            </a:r>
            <a:r>
              <a:rPr lang="en-US" baseline="0" dirty="0" err="1" smtClean="0"/>
              <a:t>Falchi</a:t>
            </a:r>
            <a:r>
              <a:rPr lang="en-US" baseline="0" dirty="0" smtClean="0"/>
              <a:t> et al., 2016).</a:t>
            </a:r>
          </a:p>
          <a:p>
            <a:endParaRPr lang="en-US" baseline="0" dirty="0" smtClean="0"/>
          </a:p>
          <a:p>
            <a:r>
              <a:rPr lang="en-US" baseline="0" dirty="0" smtClean="0"/>
              <a:t>Excessive, synthetic lighting alters natural habitats, leading to dangerous disruptions in migratory patterns, breeding behaviors, feeding habitats, and circadian rhythms in wildlife (</a:t>
            </a:r>
            <a:r>
              <a:rPr lang="en-US" baseline="0" dirty="0" err="1" smtClean="0"/>
              <a:t>Longcore</a:t>
            </a:r>
            <a:r>
              <a:rPr lang="en-US" baseline="0" dirty="0" smtClean="0"/>
              <a:t> &amp; Rich, 2004).</a:t>
            </a:r>
          </a:p>
          <a:p>
            <a:endParaRPr lang="en-US" baseline="0" dirty="0" smtClean="0"/>
          </a:p>
          <a:p>
            <a:r>
              <a:rPr lang="en-US" baseline="0" dirty="0" smtClean="0"/>
              <a:t>The National Park Service is concerned with the harmful impacts of light pollution in preservation of human culture and the well-being of wildlife. </a:t>
            </a:r>
          </a:p>
          <a:p>
            <a:endParaRPr lang="en-US" baseline="0" dirty="0" smtClean="0"/>
          </a:p>
          <a:p>
            <a:endParaRPr lang="en-US" baseline="0" dirty="0" smtClean="0"/>
          </a:p>
          <a:p>
            <a:r>
              <a:rPr lang="en-US" u="sng" dirty="0" smtClean="0"/>
              <a:t>Image Source:</a:t>
            </a:r>
            <a:r>
              <a:rPr lang="en-US" dirty="0" smtClean="0"/>
              <a:t> https://www.nps.gov/whsa/learn/nature/kit-fox.htm</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4</a:t>
            </a:fld>
            <a:endParaRPr lang="en-US"/>
          </a:p>
        </p:txBody>
      </p:sp>
    </p:spTree>
    <p:extLst>
      <p:ext uri="{BB962C8B-B14F-4D97-AF65-F5344CB8AC3E}">
        <p14:creationId xmlns:p14="http://schemas.microsoft.com/office/powerpoint/2010/main" val="2666997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a:t>
            </a:r>
            <a:r>
              <a:rPr lang="en-US" baseline="0" dirty="0"/>
              <a:t>study area </a:t>
            </a:r>
            <a:r>
              <a:rPr lang="en-US" baseline="0" dirty="0" smtClean="0"/>
              <a:t>for this project consisted </a:t>
            </a:r>
            <a:r>
              <a:rPr lang="en-US" baseline="0" dirty="0"/>
              <a:t>of </a:t>
            </a:r>
            <a:r>
              <a:rPr lang="en-US" baseline="0" dirty="0">
                <a:solidFill>
                  <a:srgbClr val="FF0000"/>
                </a:solidFill>
              </a:rPr>
              <a:t>Grand Teton National Park </a:t>
            </a:r>
            <a:r>
              <a:rPr lang="en-US" baseline="0" dirty="0" smtClean="0">
                <a:solidFill>
                  <a:srgbClr val="FF0000"/>
                </a:solidFill>
              </a:rPr>
              <a:t>in </a:t>
            </a:r>
            <a:r>
              <a:rPr lang="en-US" baseline="0" dirty="0">
                <a:solidFill>
                  <a:srgbClr val="FF0000"/>
                </a:solidFill>
              </a:rPr>
              <a:t>northwestern </a:t>
            </a:r>
            <a:r>
              <a:rPr lang="en-US" baseline="0" dirty="0" smtClean="0">
                <a:solidFill>
                  <a:srgbClr val="FF0000"/>
                </a:solidFill>
              </a:rPr>
              <a:t>Wyoming and parts of the six surrounding states. </a:t>
            </a:r>
          </a:p>
          <a:p>
            <a:endParaRPr lang="en-US" baseline="0" dirty="0" smtClean="0">
              <a:solidFill>
                <a:srgbClr val="FF0000"/>
              </a:solidFill>
            </a:endParaRPr>
          </a:p>
          <a:p>
            <a:r>
              <a:rPr lang="en-US" baseline="0" dirty="0" smtClean="0">
                <a:solidFill>
                  <a:srgbClr val="FF0000"/>
                </a:solidFill>
              </a:rPr>
              <a:t>The low humidity and isolation of </a:t>
            </a:r>
            <a:r>
              <a:rPr lang="en-US" baseline="0" dirty="0">
                <a:solidFill>
                  <a:srgbClr val="FF0000"/>
                </a:solidFill>
              </a:rPr>
              <a:t>Grand Teton National Park allow for a vast array of flora and fauna to persist within the </a:t>
            </a:r>
            <a:r>
              <a:rPr lang="en-US" baseline="0" dirty="0" smtClean="0">
                <a:solidFill>
                  <a:srgbClr val="FF0000"/>
                </a:solidFill>
              </a:rPr>
              <a:t>park. The park offers optimal conditions for stargazing, making it the ideal location for </a:t>
            </a:r>
            <a:r>
              <a:rPr lang="en-US" baseline="0" dirty="0" err="1" smtClean="0">
                <a:solidFill>
                  <a:srgbClr val="FF0000"/>
                </a:solidFill>
              </a:rPr>
              <a:t>astro</a:t>
            </a:r>
            <a:r>
              <a:rPr lang="en-US" baseline="0" dirty="0" smtClean="0">
                <a:solidFill>
                  <a:srgbClr val="FF0000"/>
                </a:solidFill>
              </a:rPr>
              <a:t>-tourists to enjoy the uniqueness of the vibrant, dark night sky.</a:t>
            </a:r>
          </a:p>
          <a:p>
            <a:endParaRPr lang="en-US" baseline="0" dirty="0" smtClean="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rgbClr val="FF0000"/>
                </a:solidFill>
              </a:rPr>
              <a:t>Research shows that light can scatter up to 200km from a source; with over 600,000 people living within close proximity to the park, efforts towards preserving the region’s dark night skies are vital, so we extended our study area to include a 300km buffer containing 6 of the surrounding states </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Falchi</a:t>
            </a:r>
            <a:r>
              <a:rPr lang="en-US" sz="1200" kern="1200" dirty="0" smtClean="0">
                <a:solidFill>
                  <a:schemeClr val="tx1"/>
                </a:solidFill>
                <a:effectLst/>
                <a:latin typeface="+mn-lt"/>
                <a:ea typeface="+mn-ea"/>
                <a:cs typeface="+mn-cs"/>
              </a:rPr>
              <a:t> et al., 2016; US Census Bureau, 2010).</a:t>
            </a:r>
          </a:p>
          <a:p>
            <a:endParaRPr lang="en-US" baseline="0" dirty="0" smtClean="0"/>
          </a:p>
          <a:p>
            <a:endParaRPr lang="en-US" baseline="0" dirty="0"/>
          </a:p>
          <a:p>
            <a:r>
              <a:rPr lang="en-US" u="sng" dirty="0"/>
              <a:t>Image </a:t>
            </a:r>
            <a:r>
              <a:rPr lang="en-US" u="sng" dirty="0" smtClean="0"/>
              <a:t>Source:</a:t>
            </a:r>
            <a:r>
              <a:rPr lang="en-US" u="none" dirty="0" smtClean="0"/>
              <a:t> </a:t>
            </a:r>
            <a:r>
              <a:rPr lang="en-US" baseline="0" dirty="0" smtClean="0"/>
              <a:t>https</a:t>
            </a:r>
            <a:r>
              <a:rPr lang="en-US" baseline="0" dirty="0"/>
              <a:t>://www.nps.gov/grte/learn/nature/geology.htm</a:t>
            </a:r>
          </a:p>
          <a:p>
            <a:r>
              <a:rPr lang="en-US" u="sng" baseline="0" dirty="0" smtClean="0"/>
              <a:t>Base Map:</a:t>
            </a:r>
            <a:r>
              <a:rPr lang="en-US" baseline="0" dirty="0" smtClean="0"/>
              <a:t> US Census Bureau</a:t>
            </a:r>
            <a:endParaRPr lang="en-US" baseline="0"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5</a:t>
            </a:fld>
            <a:endParaRPr lang="en-US"/>
          </a:p>
        </p:txBody>
      </p:sp>
    </p:spTree>
    <p:extLst>
      <p:ext uri="{BB962C8B-B14F-4D97-AF65-F5344CB8AC3E}">
        <p14:creationId xmlns:p14="http://schemas.microsoft.com/office/powerpoint/2010/main" val="1380955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smtClean="0">
                <a:solidFill>
                  <a:srgbClr val="FF0000"/>
                </a:solidFill>
              </a:rPr>
              <a:t>Our team partnered with the National Park Service (NPS) Intermountain Region and Grand Teton National Park, as well as the International Dark-Sky Association, and Wyoming Stargazing to assess the status of light pollution with the park.</a:t>
            </a:r>
          </a:p>
          <a:p>
            <a:pPr defTabSz="931774">
              <a:defRPr/>
            </a:pPr>
            <a:endParaRPr lang="en-US" baseline="0" dirty="0" smtClean="0">
              <a:solidFill>
                <a:srgbClr val="FF0000"/>
              </a:solidFill>
            </a:endParaRPr>
          </a:p>
          <a:p>
            <a:pPr defTabSz="931774">
              <a:defRPr/>
            </a:pPr>
            <a:r>
              <a:rPr lang="en-US" baseline="0" dirty="0" smtClean="0">
                <a:solidFill>
                  <a:srgbClr val="FF0000"/>
                </a:solidFill>
              </a:rPr>
              <a:t>The NPS was established in 1916 with the goal of protecting and preserving natural resources for the benefit of current and future generations (National Park Service, 2017).</a:t>
            </a:r>
          </a:p>
          <a:p>
            <a:pPr defTabSz="931774">
              <a:defRPr/>
            </a:pPr>
            <a:endParaRPr lang="en-US" baseline="0" dirty="0" smtClean="0">
              <a:solidFill>
                <a:srgbClr val="FF0000"/>
              </a:solidFill>
            </a:endParaRPr>
          </a:p>
          <a:p>
            <a:pPr defTabSz="931774">
              <a:defRPr/>
            </a:pPr>
            <a:r>
              <a:rPr lang="en-US" baseline="0" dirty="0" smtClean="0">
                <a:solidFill>
                  <a:srgbClr val="FF0000"/>
                </a:solidFill>
              </a:rPr>
              <a:t>The International Dark-Sky Association (IDA) expanded upon this assessment of light pollution through its efforts in establishing of Dark-Sky Parks. The IDA follows strict guidelines to grant such status, evaluating levels of sky glow, taking inventory of light fixtures, informing visitors about light pollution, and creating policies to reduce artificial light in and around parks. The IDA is working with Grand Teton National Park to help Grand Teton National Park establish Dark-Sky status (International Dark-Sky Association, 2017).</a:t>
            </a:r>
          </a:p>
          <a:p>
            <a:pPr defTabSz="931774">
              <a:defRPr/>
            </a:pPr>
            <a:endParaRPr lang="en-US" baseline="0" dirty="0" smtClean="0">
              <a:solidFill>
                <a:srgbClr val="FF0000"/>
              </a:solidFill>
            </a:endParaRPr>
          </a:p>
          <a:p>
            <a:pPr defTabSz="931774">
              <a:defRPr/>
            </a:pPr>
            <a:r>
              <a:rPr lang="en-US" baseline="0" dirty="0" smtClean="0">
                <a:solidFill>
                  <a:srgbClr val="FF0000"/>
                </a:solidFill>
              </a:rPr>
              <a:t>Wyoming Stargazing is a Non-governmental Organization established in 2013 to promote </a:t>
            </a:r>
            <a:r>
              <a:rPr lang="en-US" baseline="0" dirty="0" err="1" smtClean="0">
                <a:solidFill>
                  <a:srgbClr val="FF0000"/>
                </a:solidFill>
              </a:rPr>
              <a:t>astro</a:t>
            </a:r>
            <a:r>
              <a:rPr lang="en-US" baseline="0" dirty="0" smtClean="0">
                <a:solidFill>
                  <a:srgbClr val="FF0000"/>
                </a:solidFill>
              </a:rPr>
              <a:t>-tourism in the area around Grand Teton National Park. The organization gathers in-situ measurements of light pollution in Grand Teton National Park and nearby communities to assist the park’s efforts towards achieving Dark-Sky status (Wyoming Stargazing, 2017).</a:t>
            </a:r>
          </a:p>
          <a:p>
            <a:pPr defTabSz="931774">
              <a:defRPr/>
            </a:pPr>
            <a:endParaRPr lang="en-US" baseline="0" dirty="0" smtClean="0"/>
          </a:p>
          <a:p>
            <a:pPr defTabSz="931774">
              <a:defRPr/>
            </a:pPr>
            <a:endParaRPr lang="en-US" baseline="0" dirty="0"/>
          </a:p>
          <a:p>
            <a:r>
              <a:rPr lang="en-US" u="sng" dirty="0"/>
              <a:t>Image Source:</a:t>
            </a:r>
            <a:r>
              <a:rPr lang="en-US" u="none" dirty="0"/>
              <a:t> </a:t>
            </a:r>
            <a:r>
              <a:rPr lang="en-US" dirty="0"/>
              <a:t>Wyoming </a:t>
            </a:r>
            <a:r>
              <a:rPr lang="en-US" baseline="0" dirty="0"/>
              <a:t> Public </a:t>
            </a:r>
            <a:r>
              <a:rPr lang="en-US" baseline="0" dirty="0" smtClean="0"/>
              <a:t>Media http://wyomingpublicmedia.org/term/state-land-section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6</a:t>
            </a:fld>
            <a:endParaRPr lang="en-US"/>
          </a:p>
        </p:txBody>
      </p:sp>
    </p:spTree>
    <p:extLst>
      <p:ext uri="{BB962C8B-B14F-4D97-AF65-F5344CB8AC3E}">
        <p14:creationId xmlns:p14="http://schemas.microsoft.com/office/powerpoint/2010/main" val="4278908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baseline="0" dirty="0" smtClean="0"/>
              <a:t>Our </a:t>
            </a:r>
            <a:r>
              <a:rPr lang="en-US" baseline="0" dirty="0"/>
              <a:t>main </a:t>
            </a:r>
            <a:r>
              <a:rPr lang="en-US" baseline="0" dirty="0" smtClean="0"/>
              <a:t>goals for this project were to </a:t>
            </a:r>
            <a:r>
              <a:rPr lang="en-US" baseline="0" dirty="0"/>
              <a:t>quantify sources of anthropogenic sky brightness within Grand Teton National Park, as well as evaluate and inform anthropogenic light mitigation practices in the neighboring communities. </a:t>
            </a:r>
            <a:endParaRPr lang="en-US" baseline="0" dirty="0" smtClean="0"/>
          </a:p>
          <a:p>
            <a:endParaRPr lang="en-US" baseline="0" dirty="0" smtClean="0"/>
          </a:p>
          <a:p>
            <a:r>
              <a:rPr lang="en-US" baseline="0" dirty="0" smtClean="0"/>
              <a:t>Finally, our team sought </a:t>
            </a:r>
            <a:r>
              <a:rPr lang="en-US" baseline="0" dirty="0"/>
              <a:t>to derive a mathematical model </a:t>
            </a:r>
            <a:r>
              <a:rPr lang="en-US" baseline="0" dirty="0" smtClean="0"/>
              <a:t>for use in future </a:t>
            </a:r>
            <a:r>
              <a:rPr lang="en-US" baseline="0" dirty="0"/>
              <a:t>projects</a:t>
            </a:r>
            <a:r>
              <a:rPr lang="en-US" baseline="0" dirty="0" smtClean="0"/>
              <a:t>. Our efforts towards achieving this were based on a detailed model produced in the “New World Atlas of Artificial Night Sky Brightness” (</a:t>
            </a:r>
            <a:r>
              <a:rPr lang="en-US" baseline="0" dirty="0" err="1" smtClean="0"/>
              <a:t>Falchi</a:t>
            </a:r>
            <a:r>
              <a:rPr lang="en-US" baseline="0" dirty="0" smtClean="0"/>
              <a:t> et al., 2016). The model produced in the New World Atlas combined VIIRS DNB data and a mathematical model to predict sky glow, or the dome of light viewed from the ground as a result of light pollution.</a:t>
            </a:r>
          </a:p>
          <a:p>
            <a:endParaRPr lang="en-US" baseline="0" dirty="0"/>
          </a:p>
          <a:p>
            <a:endParaRPr lang="en-US" baseline="0" dirty="0"/>
          </a:p>
          <a:p>
            <a:r>
              <a:rPr lang="en-US" u="sng" dirty="0"/>
              <a:t>Image Source:</a:t>
            </a:r>
            <a:r>
              <a:rPr lang="en-US" dirty="0"/>
              <a:t> </a:t>
            </a:r>
            <a:r>
              <a:rPr lang="en-US" dirty="0" err="1" smtClean="0"/>
              <a:t>Falchi</a:t>
            </a:r>
            <a:r>
              <a:rPr lang="en-US" i="1" baseline="0" dirty="0" smtClean="0"/>
              <a:t> </a:t>
            </a:r>
            <a:r>
              <a:rPr lang="en-US" i="0" baseline="0" dirty="0" smtClean="0"/>
              <a:t>et al.</a:t>
            </a:r>
            <a:r>
              <a:rPr lang="en-US" i="1" baseline="0" dirty="0" smtClean="0"/>
              <a:t>,</a:t>
            </a:r>
            <a:r>
              <a:rPr lang="en-US" i="0" baseline="0" dirty="0" smtClean="0"/>
              <a:t> 2016</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7</a:t>
            </a:fld>
            <a:endParaRPr lang="en-US"/>
          </a:p>
        </p:txBody>
      </p:sp>
    </p:spTree>
    <p:extLst>
      <p:ext uri="{BB962C8B-B14F-4D97-AF65-F5344CB8AC3E}">
        <p14:creationId xmlns:p14="http://schemas.microsoft.com/office/powerpoint/2010/main" val="2666997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r>
              <a:rPr lang="en-US" baseline="0" dirty="0" smtClean="0"/>
              <a:t>The research conducted in this project utilized NASA Earth observation data from the VIIRS sensor on the Suomi NPP satellite.</a:t>
            </a:r>
          </a:p>
          <a:p>
            <a:pPr defTabSz="931774"/>
            <a:endParaRPr lang="en-US" baseline="0" dirty="0" smtClean="0"/>
          </a:p>
          <a:p>
            <a:pPr defTabSz="931774"/>
            <a:r>
              <a:rPr lang="en-US" baseline="0" dirty="0" smtClean="0"/>
              <a:t>VIIRS Day/Night Band detects light at various wavelengths, passing over Earth at approximately the same time each night. </a:t>
            </a:r>
          </a:p>
          <a:p>
            <a:pPr defTabSz="931774"/>
            <a:endParaRPr lang="en-US" baseline="0" dirty="0" smtClean="0"/>
          </a:p>
          <a:p>
            <a:r>
              <a:rPr lang="en-US" baseline="0" dirty="0" smtClean="0"/>
              <a:t>Monthly composited images were processed to remove stray light, lightning, lunar illumination, cloud cover and temporary lights (i.e. aurora, fires, and boats).</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-ADVANCE SLIDE FOR ANIMATION-</a:t>
            </a:r>
            <a:endParaRPr lang="en-US" sz="1200" kern="1200" baseline="0" dirty="0" smtClean="0">
              <a:solidFill>
                <a:schemeClr val="tx1"/>
              </a:solidFill>
              <a:effectLst/>
              <a:latin typeface="+mn-lt"/>
              <a:ea typeface="+mn-ea"/>
              <a:cs typeface="+mn-cs"/>
            </a:endParaRPr>
          </a:p>
          <a:p>
            <a:endParaRPr lang="en-US" baseline="0" dirty="0" smtClean="0"/>
          </a:p>
          <a:p>
            <a:r>
              <a:rPr lang="en-US" baseline="0" dirty="0" smtClean="0"/>
              <a:t>We combined data for the months of June, July, August, and September. These months were chosen because they have little snow and do not display significant brightness.</a:t>
            </a:r>
          </a:p>
          <a:p>
            <a:r>
              <a:rPr lang="en-US" baseline="0" dirty="0" smtClean="0"/>
              <a:t>We sampled summer months to diminish brightness seen by the sensor (possibly due to a higher albedo).</a:t>
            </a:r>
          </a:p>
          <a:p>
            <a:endParaRPr lang="en-US" baseline="0" dirty="0" smtClean="0"/>
          </a:p>
          <a:p>
            <a:endParaRPr lang="en-US" baseline="0" dirty="0"/>
          </a:p>
          <a:p>
            <a:r>
              <a:rPr lang="en-US" u="sng" dirty="0"/>
              <a:t>Image Source</a:t>
            </a:r>
            <a:r>
              <a:rPr lang="en-US" u="sng" dirty="0" smtClean="0"/>
              <a:t>:</a:t>
            </a:r>
            <a:r>
              <a:rPr lang="en-US" u="sng" baseline="0" dirty="0" smtClean="0"/>
              <a:t> </a:t>
            </a:r>
            <a:r>
              <a:rPr lang="en-US" i="0" u="none" baseline="0" dirty="0" smtClean="0"/>
              <a:t>https://www.nasa.gov/sites/default/files/thumbnails/image/img_press_140106_suomi-npp.jpg</a:t>
            </a:r>
            <a:endParaRPr lang="en-US" i="0" u="none"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8</a:t>
            </a:fld>
            <a:endParaRPr lang="en-US"/>
          </a:p>
        </p:txBody>
      </p:sp>
    </p:spTree>
    <p:extLst>
      <p:ext uri="{BB962C8B-B14F-4D97-AF65-F5344CB8AC3E}">
        <p14:creationId xmlns:p14="http://schemas.microsoft.com/office/powerpoint/2010/main" val="2666997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r>
              <a:rPr lang="en-US" dirty="0" smtClean="0"/>
              <a:t>The essential challenge</a:t>
            </a:r>
            <a:r>
              <a:rPr lang="en-US" baseline="0" dirty="0" smtClean="0"/>
              <a:t> of this project was the gap between what VIIRS measures (radiance) and what we see from the ground (sky-glow). What we see on this slide is a panoramic view of artificial light. This measurement was taken from Grand Canyon National Monument, and it shows several domes of light over distant cities. Las Vegas is a full ninety miles away, but it still significantly brightens the night sky. Phoenix is two-hundred miles away, but there is still a dim glow on the horizon.</a:t>
            </a:r>
          </a:p>
          <a:p>
            <a:pPr defTabSz="931774">
              <a:defRPr/>
            </a:pPr>
            <a:endParaRPr lang="en-US" baseline="0" dirty="0" smtClean="0"/>
          </a:p>
          <a:p>
            <a:pPr defTabSz="931774">
              <a:defRPr/>
            </a:pPr>
            <a:r>
              <a:rPr lang="en-US" baseline="0" dirty="0" smtClean="0"/>
              <a:t>Notice also that there are two angles of measure here. The measurement along the bottom is the compass angle, and the measure along the left side is the angle in the sky, with the viewer’s horizon at bottom and the zenith (the top of the sky) at the top  of the photo.</a:t>
            </a:r>
            <a:endParaRPr lang="en-US" dirty="0" smtClean="0"/>
          </a:p>
          <a:p>
            <a:pPr defTabSz="931774">
              <a:defRPr/>
            </a:pPr>
            <a:endParaRPr lang="en-US" dirty="0" smtClean="0"/>
          </a:p>
          <a:p>
            <a:pPr defTabSz="931774">
              <a:defRPr/>
            </a:pPr>
            <a:endParaRPr lang="en-US" baseline="0" dirty="0"/>
          </a:p>
          <a:p>
            <a:pPr defTabSz="931774">
              <a:defRPr/>
            </a:pPr>
            <a:r>
              <a:rPr lang="en-US" u="sng" baseline="0" dirty="0"/>
              <a:t>Image </a:t>
            </a:r>
            <a:r>
              <a:rPr lang="en-US" u="sng" baseline="0" dirty="0" smtClean="0"/>
              <a:t>Source:</a:t>
            </a:r>
            <a:r>
              <a:rPr lang="en-US" baseline="0" dirty="0" smtClean="0"/>
              <a:t> </a:t>
            </a:r>
            <a:r>
              <a:rPr lang="en-US" baseline="0" dirty="0"/>
              <a:t>https://</a:t>
            </a:r>
            <a:r>
              <a:rPr lang="en-US" baseline="0" dirty="0" smtClean="0"/>
              <a:t>www.nps.gov/subjects/nightskies/science.htm</a:t>
            </a:r>
          </a:p>
          <a:p>
            <a:pPr defTabSz="931774">
              <a:defRPr/>
            </a:pPr>
            <a:endParaRPr lang="en-US" baseline="0" dirty="0" smtClean="0"/>
          </a:p>
          <a:p>
            <a:pPr defTabSz="931774">
              <a:defRPr/>
            </a:pPr>
            <a:r>
              <a:rPr lang="en-US" baseline="0" dirty="0" smtClean="0"/>
              <a:t>Notes: The purpose of the next three slides is to lead the viewers through our methodology with minimal math and physics.</a:t>
            </a:r>
            <a:endParaRPr lang="en-US" baseline="0"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9</a:t>
            </a:fld>
            <a:endParaRPr lang="en-US"/>
          </a:p>
        </p:txBody>
      </p:sp>
    </p:spTree>
    <p:extLst>
      <p:ext uri="{BB962C8B-B14F-4D97-AF65-F5344CB8AC3E}">
        <p14:creationId xmlns:p14="http://schemas.microsoft.com/office/powerpoint/2010/main" val="26902360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9891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6"/>
            <a:ext cx="12192000" cy="107095"/>
          </a:xfrm>
          <a:prstGeom prst="rect">
            <a:avLst/>
          </a:prstGeom>
        </p:spPr>
      </p:pic>
    </p:spTree>
    <p:extLst>
      <p:ext uri="{BB962C8B-B14F-4D97-AF65-F5344CB8AC3E}">
        <p14:creationId xmlns:p14="http://schemas.microsoft.com/office/powerpoint/2010/main" val="2182279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EA7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latin typeface="Century Gothic" panose="020B0502020202020204" pitchFamily="34" charset="0"/>
              </a:defRPr>
            </a:lvl1pPr>
          </a:lstStyle>
          <a:p>
            <a:pPr lvl="0"/>
            <a:r>
              <a:rPr lang="en-US" dirty="0"/>
              <a:t>Body Text Here</a:t>
            </a:r>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a:t>Image Credit: Source</a:t>
            </a:r>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6"/>
            <a:ext cx="12192000" cy="107095"/>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5" y="190427"/>
            <a:ext cx="1236519" cy="1236519"/>
          </a:xfrm>
          <a:prstGeom prst="rect">
            <a:avLst/>
          </a:prstGeom>
        </p:spPr>
      </p:pic>
    </p:spTree>
    <p:extLst>
      <p:ext uri="{BB962C8B-B14F-4D97-AF65-F5344CB8AC3E}">
        <p14:creationId xmlns:p14="http://schemas.microsoft.com/office/powerpoint/2010/main" val="1027618381"/>
      </p:ext>
    </p:extLst>
  </p:cSld>
  <p:clrMapOvr>
    <a:masterClrMapping/>
  </p:clrMapOvr>
  <p:extLst mod="1">
    <p:ext uri="{DCECCB84-F9BA-43D5-87BE-67443E8EF086}">
      <p15:sldGuideLst xmlns:p15="http://schemas.microsoft.com/office/powerpoint/2012/main">
        <p15:guide id="1" orient="horz" pos="30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EA7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b="0" dirty="0">
                <a:solidFill>
                  <a:schemeClr val="bg1"/>
                </a:solidFill>
                <a:latin typeface="Century Gothic" panose="020B0502020202020204" pitchFamily="34" charset="0"/>
              </a:rPr>
              <a:t>Acknowledgements</a:t>
            </a: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solidFill>
                  <a:schemeClr val="bg2">
                    <a:lumMod val="50000"/>
                  </a:schemeClr>
                </a:solidFill>
              </a:defRPr>
            </a:lvl1pPr>
          </a:lstStyle>
          <a:p>
            <a:pPr lvl="0"/>
            <a:r>
              <a:rPr lang="en-US" dirty="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solidFill>
                  <a:schemeClr val="bg2">
                    <a:lumMod val="50000"/>
                  </a:schemeClr>
                </a:solidFill>
              </a:defRPr>
            </a:lvl1pPr>
          </a:lstStyle>
          <a:p>
            <a:pPr lvl="0"/>
            <a:r>
              <a:rPr lang="en-US" dirty="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solidFill>
                  <a:schemeClr val="bg2">
                    <a:lumMod val="50000"/>
                  </a:schemeClr>
                </a:solidFill>
              </a:defRPr>
            </a:lvl1pPr>
          </a:lstStyle>
          <a:p>
            <a:pPr lvl="0"/>
            <a:r>
              <a:rPr lang="en-US" dirty="0"/>
              <a:t>Name, Affiliation</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50906"/>
            <a:ext cx="12192000" cy="107095"/>
          </a:xfrm>
          <a:prstGeom prst="rect">
            <a:avLst/>
          </a:prstGeom>
        </p:spPr>
      </p:pic>
      <p:sp>
        <p:nvSpPr>
          <p:cNvPr id="13" name="contract info"/>
          <p:cNvSpPr/>
          <p:nvPr userDrawn="1"/>
        </p:nvSpPr>
        <p:spPr>
          <a:xfrm>
            <a:off x="0" y="6371233"/>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4046494"/>
      </p:ext>
    </p:extLst>
  </p:cSld>
  <p:clrMapOvr>
    <a:masterClrMapping/>
  </p:clrMapOvr>
  <p:extLst mod="1">
    <p:ext uri="{DCECCB84-F9BA-43D5-87BE-67443E8EF086}">
      <p15:sldGuideLst xmlns:p15="http://schemas.microsoft.com/office/powerpoint/2012/main">
        <p15:guide id="1" orient="horz" pos="30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latin typeface="Century Gothic" panose="020B0502020202020204" pitchFamily="34" charset="0"/>
              </a:defRPr>
            </a:lvl1pPr>
          </a:lstStyle>
          <a:p>
            <a:pPr lvl="0"/>
            <a:r>
              <a:rPr lang="en-US" dirty="0"/>
              <a:t>Body Text Here</a:t>
            </a:r>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a:t>Image Credit: Source</a:t>
            </a:r>
            <a:endParaRPr lang="en-US" dirty="0"/>
          </a:p>
        </p:txBody>
      </p:sp>
      <p:sp>
        <p:nvSpPr>
          <p:cNvPr id="8" name="Rectangle 7"/>
          <p:cNvSpPr/>
          <p:nvPr userDrawn="1"/>
        </p:nvSpPr>
        <p:spPr>
          <a:xfrm>
            <a:off x="0" y="388649"/>
            <a:ext cx="12192000" cy="840076"/>
          </a:xfrm>
          <a:prstGeom prst="rect">
            <a:avLst/>
          </a:prstGeom>
          <a:solidFill>
            <a:srgbClr val="EA7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6"/>
            <a:ext cx="12192000" cy="107095"/>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6" y="190426"/>
            <a:ext cx="1236519" cy="1236519"/>
          </a:xfrm>
          <a:prstGeom prst="rect">
            <a:avLst/>
          </a:prstGeom>
        </p:spPr>
      </p:pic>
    </p:spTree>
    <p:extLst>
      <p:ext uri="{BB962C8B-B14F-4D97-AF65-F5344CB8AC3E}">
        <p14:creationId xmlns:p14="http://schemas.microsoft.com/office/powerpoint/2010/main" val="4135916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ottom text, Top image B">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768096" y="4814316"/>
            <a:ext cx="10643616" cy="1444752"/>
          </a:xfrm>
          <a:prstGeom prst="rect">
            <a:avLst/>
          </a:prstGeom>
        </p:spPr>
        <p:txBody>
          <a:bodyPr>
            <a:normAutofit/>
          </a:bodyPr>
          <a:lstStyle>
            <a:lvl1pPr marL="0" indent="0">
              <a:buNone/>
              <a:defRPr sz="2000" baseline="0">
                <a:latin typeface="Century Gothic" panose="020B0502020202020204" pitchFamily="34" charset="0"/>
              </a:defRPr>
            </a:lvl1pPr>
          </a:lstStyle>
          <a:p>
            <a:pPr lvl="0"/>
            <a:r>
              <a:rPr lang="en-US" dirty="0"/>
              <a:t>Body Text Here</a:t>
            </a:r>
          </a:p>
        </p:txBody>
      </p:sp>
      <p:sp>
        <p:nvSpPr>
          <p:cNvPr id="3" name="Section Head"/>
          <p:cNvSpPr>
            <a:spLocks noGrp="1"/>
          </p:cNvSpPr>
          <p:nvPr>
            <p:ph type="body" sz="quarter" idx="14" hasCustomPrompt="1"/>
          </p:nvPr>
        </p:nvSpPr>
        <p:spPr>
          <a:xfrm>
            <a:off x="768096" y="3954780"/>
            <a:ext cx="10643616" cy="704088"/>
          </a:xfrm>
          <a:prstGeom prst="rect">
            <a:avLst/>
          </a:prstGeom>
        </p:spPr>
        <p:txBody>
          <a:bodyPr>
            <a:noAutofit/>
          </a:bodyPr>
          <a:lstStyle>
            <a:lvl1pPr marL="0" indent="0" algn="l">
              <a:buNone/>
              <a:defRPr sz="4000" b="1" baseline="0">
                <a:solidFill>
                  <a:srgbClr val="EA7845"/>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117987"/>
            <a:ext cx="12192000" cy="319302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9"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a:t>Image Credit: Source</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5"/>
          </a:xfrm>
          <a:prstGeom prst="rect">
            <a:avLst/>
          </a:prstGeom>
        </p:spPr>
      </p:pic>
    </p:spTree>
    <p:extLst>
      <p:ext uri="{BB962C8B-B14F-4D97-AF65-F5344CB8AC3E}">
        <p14:creationId xmlns:p14="http://schemas.microsoft.com/office/powerpoint/2010/main" val="3147733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lvl1pPr>
          </a:lstStyle>
          <a:p>
            <a:pPr lvl="0"/>
            <a:r>
              <a:rPr lang="en-US" dirty="0"/>
              <a:t>Body Text Here</a:t>
            </a:r>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EA7845"/>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5"/>
          </a:xfrm>
          <a:prstGeom prst="rect">
            <a:avLst/>
          </a:prstGeom>
        </p:spPr>
      </p:pic>
    </p:spTree>
    <p:extLst>
      <p:ext uri="{BB962C8B-B14F-4D97-AF65-F5344CB8AC3E}">
        <p14:creationId xmlns:p14="http://schemas.microsoft.com/office/powerpoint/2010/main" val="4206170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lvl1pPr>
          </a:lstStyle>
          <a:p>
            <a:pPr lvl="0"/>
            <a:r>
              <a:rPr lang="en-US" dirty="0"/>
              <a:t>Body Text Here</a:t>
            </a:r>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EA7845"/>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5"/>
          </a:xfrm>
          <a:prstGeom prst="rect">
            <a:avLst/>
          </a:prstGeom>
        </p:spPr>
      </p:pic>
    </p:spTree>
    <p:extLst>
      <p:ext uri="{BB962C8B-B14F-4D97-AF65-F5344CB8AC3E}">
        <p14:creationId xmlns:p14="http://schemas.microsoft.com/office/powerpoint/2010/main" val="1235481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a:t>Spell out the components</a:t>
            </a:r>
          </a:p>
        </p:txBody>
      </p:sp>
      <p:sp>
        <p:nvSpPr>
          <p:cNvPr id="6" name="Rectangle 5"/>
          <p:cNvSpPr/>
          <p:nvPr userDrawn="1"/>
        </p:nvSpPr>
        <p:spPr>
          <a:xfrm>
            <a:off x="0" y="388649"/>
            <a:ext cx="12192000" cy="840076"/>
          </a:xfrm>
          <a:prstGeom prst="rect">
            <a:avLst/>
          </a:prstGeom>
          <a:solidFill>
            <a:srgbClr val="EA7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a:solidFill>
                  <a:schemeClr val="bg1"/>
                </a:solidFill>
                <a:latin typeface="Century Gothic" panose="020B0502020202020204" pitchFamily="34" charset="0"/>
              </a:rPr>
              <a:t>Acronym</a:t>
            </a: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6"/>
            <a:ext cx="12192000" cy="107095"/>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5" y="190427"/>
            <a:ext cx="1236519" cy="1236519"/>
          </a:xfrm>
          <a:prstGeom prst="rect">
            <a:avLst/>
          </a:prstGeom>
        </p:spPr>
      </p:pic>
    </p:spTree>
    <p:extLst>
      <p:ext uri="{BB962C8B-B14F-4D97-AF65-F5344CB8AC3E}">
        <p14:creationId xmlns:p14="http://schemas.microsoft.com/office/powerpoint/2010/main" val="1382651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631815"/>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92" r:id="rId3"/>
    <p:sldLayoutId id="2147483684" r:id="rId4"/>
    <p:sldLayoutId id="2147483685" r:id="rId5"/>
    <p:sldLayoutId id="2147483687" r:id="rId6"/>
    <p:sldLayoutId id="2147483664" r:id="rId7"/>
    <p:sldLayoutId id="2147483665" r:id="rId8"/>
    <p:sldLayoutId id="21474836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2.pn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4.png"/><Relationship Id="rId4" Type="http://schemas.openxmlformats.org/officeDocument/2006/relationships/diagramData" Target="../diagrams/data1.xml"/><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4796" y="-22618"/>
            <a:ext cx="5852667" cy="3292125"/>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811" y="-22618"/>
            <a:ext cx="8134274" cy="6927575"/>
          </a:xfrm>
          <a:prstGeom prst="rect">
            <a:avLst/>
          </a:prstGeom>
        </p:spPr>
      </p:pic>
      <p:sp>
        <p:nvSpPr>
          <p:cNvPr id="13" name="TextBox 12"/>
          <p:cNvSpPr txBox="1"/>
          <p:nvPr/>
        </p:nvSpPr>
        <p:spPr>
          <a:xfrm>
            <a:off x="849148" y="3441170"/>
            <a:ext cx="5982662" cy="523220"/>
          </a:xfrm>
          <a:prstGeom prst="rect">
            <a:avLst/>
          </a:prstGeom>
          <a:noFill/>
        </p:spPr>
        <p:txBody>
          <a:bodyPr wrap="square" rtlCol="0">
            <a:spAutoFit/>
          </a:bodyPr>
          <a:lstStyle/>
          <a:p>
            <a:pPr algn="ctr"/>
            <a:r>
              <a:rPr lang="en-US" sz="2800" b="1" dirty="0">
                <a:solidFill>
                  <a:schemeClr val="bg1"/>
                </a:solidFill>
                <a:latin typeface="Century Gothic" panose="020B0502020202020204" pitchFamily="34" charset="0"/>
              </a:rPr>
              <a:t>WYOMING CROSS-CUTTING</a:t>
            </a:r>
            <a:endParaRPr lang="en-US" sz="2800" dirty="0"/>
          </a:p>
        </p:txBody>
      </p:sp>
      <p:sp>
        <p:nvSpPr>
          <p:cNvPr id="15" name="Text Placeholder 17"/>
          <p:cNvSpPr txBox="1">
            <a:spLocks/>
          </p:cNvSpPr>
          <p:nvPr/>
        </p:nvSpPr>
        <p:spPr>
          <a:xfrm>
            <a:off x="8416031" y="1829157"/>
            <a:ext cx="3553056" cy="6979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chemeClr val="bg2">
                    <a:lumMod val="50000"/>
                  </a:schemeClr>
                </a:solidFill>
                <a:latin typeface="Century Gothic" panose="020B0502020202020204" pitchFamily="34" charset="0"/>
              </a:rPr>
              <a:t>Benjamin </a:t>
            </a:r>
            <a:r>
              <a:rPr lang="en-US" sz="2400" dirty="0" err="1">
                <a:solidFill>
                  <a:schemeClr val="bg2">
                    <a:lumMod val="50000"/>
                  </a:schemeClr>
                </a:solidFill>
                <a:latin typeface="Century Gothic" panose="020B0502020202020204" pitchFamily="34" charset="0"/>
              </a:rPr>
              <a:t>Marcovitz</a:t>
            </a:r>
            <a:r>
              <a:rPr lang="en-US" sz="2400" dirty="0">
                <a:solidFill>
                  <a:schemeClr val="bg2">
                    <a:lumMod val="50000"/>
                  </a:schemeClr>
                </a:solidFill>
                <a:latin typeface="Century Gothic" panose="020B0502020202020204" pitchFamily="34" charset="0"/>
              </a:rPr>
              <a:t/>
            </a:r>
            <a:br>
              <a:rPr lang="en-US" sz="2400" dirty="0">
                <a:solidFill>
                  <a:schemeClr val="bg2">
                    <a:lumMod val="50000"/>
                  </a:schemeClr>
                </a:solidFill>
                <a:latin typeface="Century Gothic" panose="020B0502020202020204" pitchFamily="34" charset="0"/>
              </a:rPr>
            </a:br>
            <a:r>
              <a:rPr lang="en-US" sz="2400" dirty="0">
                <a:solidFill>
                  <a:schemeClr val="bg2">
                    <a:lumMod val="50000"/>
                  </a:schemeClr>
                </a:solidFill>
                <a:latin typeface="Century Gothic" panose="020B0502020202020204" pitchFamily="34" charset="0"/>
              </a:rPr>
              <a:t>(Project </a:t>
            </a:r>
            <a:r>
              <a:rPr lang="en-US" sz="2400" dirty="0" smtClean="0">
                <a:solidFill>
                  <a:schemeClr val="bg2">
                    <a:lumMod val="50000"/>
                  </a:schemeClr>
                </a:solidFill>
                <a:latin typeface="Century Gothic" panose="020B0502020202020204" pitchFamily="34" charset="0"/>
              </a:rPr>
              <a:t>Co-Lead</a:t>
            </a:r>
            <a:r>
              <a:rPr lang="en-US" sz="2400" dirty="0">
                <a:solidFill>
                  <a:schemeClr val="bg2">
                    <a:lumMod val="50000"/>
                  </a:schemeClr>
                </a:solidFill>
                <a:latin typeface="Century Gothic" panose="020B0502020202020204" pitchFamily="34" charset="0"/>
              </a:rPr>
              <a:t>)</a:t>
            </a:r>
          </a:p>
          <a:p>
            <a:pPr marL="0" indent="0">
              <a:buFont typeface="Arial" panose="020B0604020202020204" pitchFamily="34" charset="0"/>
              <a:buNone/>
            </a:pPr>
            <a:r>
              <a:rPr lang="en-US" sz="2400" dirty="0">
                <a:solidFill>
                  <a:schemeClr val="bg2">
                    <a:lumMod val="50000"/>
                  </a:schemeClr>
                </a:solidFill>
                <a:latin typeface="Century Gothic" panose="020B0502020202020204" pitchFamily="34" charset="0"/>
              </a:rPr>
              <a:t>Veronica </a:t>
            </a:r>
            <a:r>
              <a:rPr lang="en-US" sz="2400" dirty="0" err="1">
                <a:solidFill>
                  <a:schemeClr val="bg2">
                    <a:lumMod val="50000"/>
                  </a:schemeClr>
                </a:solidFill>
                <a:latin typeface="Century Gothic" panose="020B0502020202020204" pitchFamily="34" charset="0"/>
              </a:rPr>
              <a:t>Warda</a:t>
            </a:r>
            <a:r>
              <a:rPr lang="en-US" sz="2400" dirty="0">
                <a:solidFill>
                  <a:schemeClr val="bg2">
                    <a:lumMod val="50000"/>
                  </a:schemeClr>
                </a:solidFill>
                <a:latin typeface="Century Gothic" panose="020B0502020202020204" pitchFamily="34" charset="0"/>
              </a:rPr>
              <a:t/>
            </a:r>
            <a:br>
              <a:rPr lang="en-US" sz="2400" dirty="0">
                <a:solidFill>
                  <a:schemeClr val="bg2">
                    <a:lumMod val="50000"/>
                  </a:schemeClr>
                </a:solidFill>
                <a:latin typeface="Century Gothic" panose="020B0502020202020204" pitchFamily="34" charset="0"/>
              </a:rPr>
            </a:br>
            <a:r>
              <a:rPr lang="en-US" sz="2400" dirty="0">
                <a:solidFill>
                  <a:schemeClr val="bg2">
                    <a:lumMod val="50000"/>
                  </a:schemeClr>
                </a:solidFill>
                <a:latin typeface="Century Gothic" panose="020B0502020202020204" pitchFamily="34" charset="0"/>
              </a:rPr>
              <a:t>(Project </a:t>
            </a:r>
            <a:r>
              <a:rPr lang="en-US" sz="2400" dirty="0" smtClean="0">
                <a:solidFill>
                  <a:schemeClr val="bg2">
                    <a:lumMod val="50000"/>
                  </a:schemeClr>
                </a:solidFill>
                <a:latin typeface="Century Gothic" panose="020B0502020202020204" pitchFamily="34" charset="0"/>
              </a:rPr>
              <a:t>Co-Lead</a:t>
            </a:r>
            <a:r>
              <a:rPr lang="en-US" sz="2400" dirty="0">
                <a:solidFill>
                  <a:schemeClr val="bg2">
                    <a:lumMod val="50000"/>
                  </a:schemeClr>
                </a:solidFill>
                <a:latin typeface="Century Gothic" panose="020B0502020202020204" pitchFamily="34" charset="0"/>
              </a:rPr>
              <a:t>)</a:t>
            </a:r>
          </a:p>
          <a:p>
            <a:pPr marL="0" indent="0">
              <a:buFont typeface="Arial" panose="020B0604020202020204" pitchFamily="34" charset="0"/>
              <a:buNone/>
            </a:pPr>
            <a:r>
              <a:rPr lang="en-US" sz="2400" dirty="0">
                <a:solidFill>
                  <a:schemeClr val="bg2">
                    <a:lumMod val="50000"/>
                  </a:schemeClr>
                </a:solidFill>
                <a:latin typeface="Century Gothic" panose="020B0502020202020204" pitchFamily="34" charset="0"/>
              </a:rPr>
              <a:t>Aubrey </a:t>
            </a:r>
            <a:r>
              <a:rPr lang="en-US" sz="2400" dirty="0" err="1">
                <a:solidFill>
                  <a:schemeClr val="bg2">
                    <a:lumMod val="50000"/>
                  </a:schemeClr>
                </a:solidFill>
                <a:latin typeface="Century Gothic" panose="020B0502020202020204" pitchFamily="34" charset="0"/>
              </a:rPr>
              <a:t>Hilte</a:t>
            </a:r>
            <a:endParaRPr lang="en-US" sz="2400" dirty="0">
              <a:solidFill>
                <a:schemeClr val="bg2">
                  <a:lumMod val="50000"/>
                </a:schemeClr>
              </a:solidFill>
              <a:latin typeface="Century Gothic" panose="020B0502020202020204" pitchFamily="34" charset="0"/>
            </a:endParaRPr>
          </a:p>
          <a:p>
            <a:pPr marL="0" indent="0">
              <a:buFont typeface="Arial" panose="020B0604020202020204" pitchFamily="34" charset="0"/>
              <a:buNone/>
            </a:pPr>
            <a:r>
              <a:rPr lang="en-US" sz="2400" dirty="0">
                <a:solidFill>
                  <a:schemeClr val="bg2">
                    <a:lumMod val="50000"/>
                  </a:schemeClr>
                </a:solidFill>
                <a:latin typeface="Century Gothic" panose="020B0502020202020204" pitchFamily="34" charset="0"/>
              </a:rPr>
              <a:t>Christine Stevens</a:t>
            </a:r>
          </a:p>
          <a:p>
            <a:pPr marL="0" indent="0">
              <a:buFont typeface="Arial" panose="020B0604020202020204" pitchFamily="34" charset="0"/>
              <a:buNone/>
            </a:pPr>
            <a:r>
              <a:rPr lang="en-US" sz="2400" dirty="0">
                <a:solidFill>
                  <a:schemeClr val="bg2">
                    <a:lumMod val="50000"/>
                  </a:schemeClr>
                </a:solidFill>
                <a:latin typeface="Century Gothic" panose="020B0502020202020204" pitchFamily="34" charset="0"/>
              </a:rPr>
              <a:t>Eric White</a:t>
            </a:r>
          </a:p>
        </p:txBody>
      </p:sp>
      <p:sp>
        <p:nvSpPr>
          <p:cNvPr id="16" name="Title 16"/>
          <p:cNvSpPr txBox="1">
            <a:spLocks/>
          </p:cNvSpPr>
          <p:nvPr/>
        </p:nvSpPr>
        <p:spPr>
          <a:xfrm>
            <a:off x="977431" y="3964390"/>
            <a:ext cx="5726097" cy="981353"/>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chemeClr val="bg1"/>
                </a:solidFill>
              </a:rPr>
              <a:t>Utilizing NASA Earth Observations to Detect Changes in Nighttime Sky Brightness in Grand Teton National Park</a:t>
            </a:r>
            <a:endParaRPr lang="en-US" sz="2400" dirty="0">
              <a:solidFill>
                <a:schemeClr val="bg1"/>
              </a:solidFill>
              <a:latin typeface="Century Gothic" panose="020B0502020202020204" pitchFamily="34" charset="0"/>
            </a:endParaRPr>
          </a:p>
        </p:txBody>
      </p:sp>
      <p:sp>
        <p:nvSpPr>
          <p:cNvPr id="17" name="TextBox 16"/>
          <p:cNvSpPr txBox="1"/>
          <p:nvPr/>
        </p:nvSpPr>
        <p:spPr>
          <a:xfrm>
            <a:off x="8812404" y="5712238"/>
            <a:ext cx="3156683" cy="738664"/>
          </a:xfrm>
          <a:prstGeom prst="rect">
            <a:avLst/>
          </a:prstGeom>
          <a:noFill/>
        </p:spPr>
        <p:txBody>
          <a:bodyPr wrap="square" rtlCol="0">
            <a:spAutoFit/>
          </a:bodyPr>
          <a:lstStyle/>
          <a:p>
            <a:pPr algn="r"/>
            <a:r>
              <a:rPr lang="en-US" sz="1400" b="1" dirty="0">
                <a:solidFill>
                  <a:srgbClr val="4E4E4E"/>
                </a:solidFill>
              </a:rPr>
              <a:t>Wise </a:t>
            </a:r>
            <a:r>
              <a:rPr lang="en-US" sz="1400" b="1" dirty="0" smtClean="0">
                <a:solidFill>
                  <a:srgbClr val="4E4E4E"/>
                </a:solidFill>
              </a:rPr>
              <a:t>County Clerk </a:t>
            </a:r>
            <a:r>
              <a:rPr lang="en-US" sz="1400" b="1" dirty="0">
                <a:solidFill>
                  <a:srgbClr val="4E4E4E"/>
                </a:solidFill>
              </a:rPr>
              <a:t>of Circuit Court’s Office</a:t>
            </a:r>
          </a:p>
          <a:p>
            <a:pPr algn="r"/>
            <a:r>
              <a:rPr lang="en-US" sz="1400" i="1" dirty="0" smtClean="0">
                <a:solidFill>
                  <a:srgbClr val="4E4E4E"/>
                </a:solidFill>
              </a:rPr>
              <a:t>2017 </a:t>
            </a:r>
            <a:r>
              <a:rPr lang="en-US" sz="1400" i="1" dirty="0">
                <a:solidFill>
                  <a:srgbClr val="4E4E4E"/>
                </a:solidFill>
              </a:rPr>
              <a:t>Spring</a:t>
            </a:r>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53859" y="3880070"/>
            <a:ext cx="10643616" cy="704088"/>
          </a:xfrm>
        </p:spPr>
        <p:txBody>
          <a:bodyPr/>
          <a:lstStyle/>
          <a:p>
            <a:r>
              <a:rPr lang="en-US" dirty="0" smtClean="0"/>
              <a:t>Calculating Sky-Glow</a:t>
            </a:r>
            <a:endParaRPr lang="en-US" dirty="0"/>
          </a:p>
        </p:txBody>
      </p:sp>
      <p:sp>
        <p:nvSpPr>
          <p:cNvPr id="10" name="Text Placeholder 1"/>
          <p:cNvSpPr>
            <a:spLocks noGrp="1"/>
          </p:cNvSpPr>
          <p:nvPr>
            <p:ph type="body" sz="quarter" idx="4294967295"/>
          </p:nvPr>
        </p:nvSpPr>
        <p:spPr>
          <a:xfrm>
            <a:off x="553859" y="4763567"/>
            <a:ext cx="10075831" cy="1835508"/>
          </a:xfrm>
          <a:prstGeom prst="rect">
            <a:avLst/>
          </a:prstGeom>
        </p:spPr>
        <p:txBody>
          <a:bodyPr>
            <a:noAutofit/>
          </a:bodyPr>
          <a:lstStyle/>
          <a:p>
            <a:pPr marL="342900" indent="-342900">
              <a:spcBef>
                <a:spcPts val="200"/>
              </a:spcBef>
              <a:spcAft>
                <a:spcPts val="600"/>
              </a:spcAft>
              <a:buClr>
                <a:srgbClr val="EA7845"/>
              </a:buClr>
              <a:buFont typeface="Webdings" panose="05030102010509060703" pitchFamily="18" charset="2"/>
              <a:buChar char="4"/>
            </a:pPr>
            <a:r>
              <a:rPr lang="en-US" sz="2400" b="1" dirty="0" smtClean="0">
                <a:solidFill>
                  <a:schemeClr val="accent2"/>
                </a:solidFill>
              </a:rPr>
              <a:t>VIIRS Day/Night Band </a:t>
            </a:r>
            <a:r>
              <a:rPr lang="en-US" sz="2400" dirty="0" smtClean="0">
                <a:solidFill>
                  <a:schemeClr val="bg2">
                    <a:lumMod val="50000"/>
                  </a:schemeClr>
                </a:solidFill>
              </a:rPr>
              <a:t>measures</a:t>
            </a:r>
            <a:r>
              <a:rPr lang="en-US" sz="2400" dirty="0" smtClean="0">
                <a:solidFill>
                  <a:schemeClr val="accent2"/>
                </a:solidFill>
              </a:rPr>
              <a:t> </a:t>
            </a:r>
            <a:r>
              <a:rPr lang="en-US" sz="2400" b="1" dirty="0" smtClean="0">
                <a:solidFill>
                  <a:schemeClr val="accent2"/>
                </a:solidFill>
              </a:rPr>
              <a:t>light emitted </a:t>
            </a:r>
            <a:r>
              <a:rPr lang="en-US" sz="2400" dirty="0" smtClean="0">
                <a:solidFill>
                  <a:schemeClr val="bg2">
                    <a:lumMod val="50000"/>
                  </a:schemeClr>
                </a:solidFill>
              </a:rPr>
              <a:t>at night</a:t>
            </a:r>
          </a:p>
          <a:p>
            <a:pPr marL="800100" lvl="1" indent="-342900">
              <a:lnSpc>
                <a:spcPct val="150000"/>
              </a:lnSpc>
              <a:spcBef>
                <a:spcPts val="200"/>
              </a:spcBef>
              <a:buClr>
                <a:srgbClr val="EA7845"/>
              </a:buClr>
              <a:buFont typeface="Webdings" panose="05030102010509060703" pitchFamily="18" charset="2"/>
              <a:buChar char="4"/>
            </a:pPr>
            <a:r>
              <a:rPr lang="en-US" sz="2200" dirty="0" smtClean="0">
                <a:solidFill>
                  <a:schemeClr val="bg2">
                    <a:lumMod val="50000"/>
                  </a:schemeClr>
                </a:solidFill>
              </a:rPr>
              <a:t>These lights are visible from space</a:t>
            </a:r>
          </a:p>
          <a:p>
            <a:pPr marL="800100" lvl="1" indent="-342900">
              <a:lnSpc>
                <a:spcPct val="150000"/>
              </a:lnSpc>
              <a:spcBef>
                <a:spcPts val="200"/>
              </a:spcBef>
              <a:buClr>
                <a:srgbClr val="EA7845"/>
              </a:buClr>
              <a:buFont typeface="Webdings" panose="05030102010509060703" pitchFamily="18" charset="2"/>
              <a:buChar char="4"/>
            </a:pPr>
            <a:r>
              <a:rPr lang="en-US" sz="2200" b="1" dirty="0" smtClean="0">
                <a:solidFill>
                  <a:schemeClr val="accent2"/>
                </a:solidFill>
              </a:rPr>
              <a:t>Indirect </a:t>
            </a:r>
            <a:r>
              <a:rPr lang="en-US" sz="2200" dirty="0" smtClean="0">
                <a:solidFill>
                  <a:schemeClr val="bg2">
                    <a:lumMod val="50000"/>
                  </a:schemeClr>
                </a:solidFill>
              </a:rPr>
              <a:t>measure of sky-quality</a:t>
            </a:r>
            <a:endParaRPr lang="en-US" sz="2200" dirty="0">
              <a:solidFill>
                <a:schemeClr val="bg2">
                  <a:lumMod val="50000"/>
                </a:schemeClr>
              </a:solidFill>
            </a:endParaRPr>
          </a:p>
        </p:txBody>
      </p:sp>
      <p:grpSp>
        <p:nvGrpSpPr>
          <p:cNvPr id="17" name="Group 16"/>
          <p:cNvGrpSpPr/>
          <p:nvPr/>
        </p:nvGrpSpPr>
        <p:grpSpPr>
          <a:xfrm>
            <a:off x="-219187" y="111898"/>
            <a:ext cx="12477358" cy="3480919"/>
            <a:chOff x="-139583" y="45638"/>
            <a:chExt cx="8669167" cy="3073469"/>
          </a:xfrm>
        </p:grpSpPr>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7436" t="23471" r="14558" b="6012"/>
            <a:stretch/>
          </p:blipFill>
          <p:spPr>
            <a:xfrm rot="16200000">
              <a:off x="2710323" y="-2654742"/>
              <a:ext cx="3073469" cy="8474230"/>
            </a:xfrm>
            <a:prstGeom prst="rect">
              <a:avLst/>
            </a:prstGeom>
          </p:spPr>
        </p:pic>
        <p:sp>
          <p:nvSpPr>
            <p:cNvPr id="19" name="TextBox 18"/>
            <p:cNvSpPr txBox="1"/>
            <p:nvPr/>
          </p:nvSpPr>
          <p:spPr>
            <a:xfrm>
              <a:off x="3957399" y="1971752"/>
              <a:ext cx="1197896" cy="313586"/>
            </a:xfrm>
            <a:prstGeom prst="rect">
              <a:avLst/>
            </a:prstGeom>
            <a:noFill/>
          </p:spPr>
          <p:txBody>
            <a:bodyPr wrap="square" rtlCol="0">
              <a:spAutoFit/>
            </a:bodyPr>
            <a:lstStyle/>
            <a:p>
              <a:r>
                <a:rPr lang="en-US" dirty="0" smtClean="0">
                  <a:solidFill>
                    <a:schemeClr val="bg1"/>
                  </a:solidFill>
                  <a:latin typeface="Garamond" panose="02020404030301010803" pitchFamily="18" charset="0"/>
                </a:rPr>
                <a:t>Kingman, AZ</a:t>
              </a:r>
              <a:endParaRPr lang="en-US" dirty="0">
                <a:solidFill>
                  <a:schemeClr val="bg1"/>
                </a:solidFill>
                <a:latin typeface="Garamond" panose="02020404030301010803" pitchFamily="18" charset="0"/>
              </a:endParaRPr>
            </a:p>
          </p:txBody>
        </p:sp>
        <p:sp>
          <p:nvSpPr>
            <p:cNvPr id="20" name="TextBox 19"/>
            <p:cNvSpPr txBox="1"/>
            <p:nvPr/>
          </p:nvSpPr>
          <p:spPr>
            <a:xfrm>
              <a:off x="2311912" y="2700692"/>
              <a:ext cx="1393214" cy="313586"/>
            </a:xfrm>
            <a:prstGeom prst="rect">
              <a:avLst/>
            </a:prstGeom>
            <a:noFill/>
          </p:spPr>
          <p:txBody>
            <a:bodyPr wrap="square" rtlCol="0">
              <a:spAutoFit/>
            </a:bodyPr>
            <a:lstStyle/>
            <a:p>
              <a:pPr algn="ctr"/>
              <a:r>
                <a:rPr lang="en-US" dirty="0" smtClean="0">
                  <a:solidFill>
                    <a:schemeClr val="bg1"/>
                  </a:solidFill>
                  <a:latin typeface="Garamond" panose="02020404030301010803" pitchFamily="18" charset="0"/>
                </a:rPr>
                <a:t>Las Vegas, NV</a:t>
              </a:r>
              <a:endParaRPr lang="en-US" dirty="0">
                <a:solidFill>
                  <a:schemeClr val="bg1"/>
                </a:solidFill>
                <a:latin typeface="Garamond" panose="02020404030301010803" pitchFamily="18" charset="0"/>
              </a:endParaRPr>
            </a:p>
          </p:txBody>
        </p:sp>
        <p:sp>
          <p:nvSpPr>
            <p:cNvPr id="21" name="TextBox 20"/>
            <p:cNvSpPr txBox="1"/>
            <p:nvPr/>
          </p:nvSpPr>
          <p:spPr>
            <a:xfrm>
              <a:off x="235576" y="2445890"/>
              <a:ext cx="893843" cy="313586"/>
            </a:xfrm>
            <a:prstGeom prst="rect">
              <a:avLst/>
            </a:prstGeom>
            <a:noFill/>
          </p:spPr>
          <p:txBody>
            <a:bodyPr wrap="square" rtlCol="0">
              <a:spAutoFit/>
            </a:bodyPr>
            <a:lstStyle/>
            <a:p>
              <a:pPr algn="r"/>
              <a:r>
                <a:rPr lang="en-US" dirty="0" smtClean="0">
                  <a:solidFill>
                    <a:schemeClr val="bg1"/>
                  </a:solidFill>
                  <a:latin typeface="Garamond" panose="02020404030301010803" pitchFamily="18" charset="0"/>
                </a:rPr>
                <a:t>Moapa, NV</a:t>
              </a:r>
              <a:endParaRPr lang="en-US" dirty="0">
                <a:solidFill>
                  <a:schemeClr val="bg1"/>
                </a:solidFill>
                <a:latin typeface="Garamond" panose="02020404030301010803" pitchFamily="18" charset="0"/>
              </a:endParaRPr>
            </a:p>
          </p:txBody>
        </p:sp>
        <p:sp>
          <p:nvSpPr>
            <p:cNvPr id="22" name="TextBox 21"/>
            <p:cNvSpPr txBox="1"/>
            <p:nvPr/>
          </p:nvSpPr>
          <p:spPr>
            <a:xfrm>
              <a:off x="3976656" y="2440997"/>
              <a:ext cx="1311478" cy="313586"/>
            </a:xfrm>
            <a:prstGeom prst="rect">
              <a:avLst/>
            </a:prstGeom>
            <a:noFill/>
          </p:spPr>
          <p:txBody>
            <a:bodyPr wrap="square" rtlCol="0">
              <a:spAutoFit/>
            </a:bodyPr>
            <a:lstStyle/>
            <a:p>
              <a:pPr algn="ctr"/>
              <a:r>
                <a:rPr lang="en-US" dirty="0" smtClean="0">
                  <a:solidFill>
                    <a:schemeClr val="bg1"/>
                  </a:solidFill>
                  <a:latin typeface="Garamond" panose="02020404030301010803" pitchFamily="18" charset="0"/>
                </a:rPr>
                <a:t>Bullhead City, AZ</a:t>
              </a:r>
              <a:endParaRPr lang="en-US" dirty="0">
                <a:solidFill>
                  <a:schemeClr val="bg1"/>
                </a:solidFill>
                <a:latin typeface="Garamond" panose="02020404030301010803" pitchFamily="18" charset="0"/>
              </a:endParaRPr>
            </a:p>
          </p:txBody>
        </p:sp>
        <p:sp>
          <p:nvSpPr>
            <p:cNvPr id="23" name="TextBox 22"/>
            <p:cNvSpPr txBox="1"/>
            <p:nvPr/>
          </p:nvSpPr>
          <p:spPr>
            <a:xfrm>
              <a:off x="-139583" y="2081326"/>
              <a:ext cx="1210519" cy="313586"/>
            </a:xfrm>
            <a:prstGeom prst="rect">
              <a:avLst/>
            </a:prstGeom>
            <a:noFill/>
          </p:spPr>
          <p:txBody>
            <a:bodyPr wrap="square" rtlCol="0">
              <a:spAutoFit/>
            </a:bodyPr>
            <a:lstStyle/>
            <a:p>
              <a:pPr algn="r"/>
              <a:r>
                <a:rPr lang="en-US" dirty="0" smtClean="0">
                  <a:solidFill>
                    <a:schemeClr val="bg1"/>
                  </a:solidFill>
                  <a:latin typeface="Garamond" panose="02020404030301010803" pitchFamily="18" charset="0"/>
                </a:rPr>
                <a:t>Mesquite, NV</a:t>
              </a:r>
              <a:endParaRPr lang="en-US" dirty="0">
                <a:solidFill>
                  <a:schemeClr val="bg1"/>
                </a:solidFill>
                <a:latin typeface="Garamond" panose="02020404030301010803" pitchFamily="18" charset="0"/>
              </a:endParaRPr>
            </a:p>
          </p:txBody>
        </p:sp>
        <p:sp>
          <p:nvSpPr>
            <p:cNvPr id="24" name="TextBox 23"/>
            <p:cNvSpPr txBox="1"/>
            <p:nvPr/>
          </p:nvSpPr>
          <p:spPr>
            <a:xfrm>
              <a:off x="236194" y="1443873"/>
              <a:ext cx="1289603" cy="313586"/>
            </a:xfrm>
            <a:prstGeom prst="rect">
              <a:avLst/>
            </a:prstGeom>
            <a:noFill/>
          </p:spPr>
          <p:txBody>
            <a:bodyPr wrap="square" rtlCol="0">
              <a:spAutoFit/>
            </a:bodyPr>
            <a:lstStyle/>
            <a:p>
              <a:r>
                <a:rPr lang="en-US" dirty="0" smtClean="0">
                  <a:solidFill>
                    <a:schemeClr val="bg1"/>
                  </a:solidFill>
                  <a:latin typeface="Garamond" panose="02020404030301010803" pitchFamily="18" charset="0"/>
                </a:rPr>
                <a:t>St. George, UT</a:t>
              </a:r>
              <a:endParaRPr lang="en-US" dirty="0">
                <a:solidFill>
                  <a:schemeClr val="bg1"/>
                </a:solidFill>
                <a:latin typeface="Garamond" panose="02020404030301010803" pitchFamily="18" charset="0"/>
              </a:endParaRPr>
            </a:p>
          </p:txBody>
        </p:sp>
        <p:sp>
          <p:nvSpPr>
            <p:cNvPr id="25" name="TextBox 24"/>
            <p:cNvSpPr txBox="1"/>
            <p:nvPr/>
          </p:nvSpPr>
          <p:spPr>
            <a:xfrm>
              <a:off x="7417380" y="764580"/>
              <a:ext cx="1112204" cy="313586"/>
            </a:xfrm>
            <a:prstGeom prst="rect">
              <a:avLst/>
            </a:prstGeom>
            <a:noFill/>
          </p:spPr>
          <p:txBody>
            <a:bodyPr wrap="square" rtlCol="0">
              <a:spAutoFit/>
            </a:bodyPr>
            <a:lstStyle/>
            <a:p>
              <a:r>
                <a:rPr lang="en-US" dirty="0" smtClean="0">
                  <a:solidFill>
                    <a:schemeClr val="bg1"/>
                  </a:solidFill>
                  <a:latin typeface="Garamond" panose="02020404030301010803" pitchFamily="18" charset="0"/>
                </a:rPr>
                <a:t>Phoenix, AZ</a:t>
              </a:r>
              <a:endParaRPr lang="en-US" dirty="0">
                <a:solidFill>
                  <a:schemeClr val="bg1"/>
                </a:solidFill>
                <a:latin typeface="Garamond" panose="02020404030301010803" pitchFamily="18" charset="0"/>
              </a:endParaRPr>
            </a:p>
          </p:txBody>
        </p:sp>
      </p:grpSp>
      <p:grpSp>
        <p:nvGrpSpPr>
          <p:cNvPr id="33" name="Group 32"/>
          <p:cNvGrpSpPr/>
          <p:nvPr/>
        </p:nvGrpSpPr>
        <p:grpSpPr>
          <a:xfrm>
            <a:off x="2927743" y="1921819"/>
            <a:ext cx="324019" cy="369332"/>
            <a:chOff x="1905082" y="3727214"/>
            <a:chExt cx="435956" cy="482316"/>
          </a:xfrm>
        </p:grpSpPr>
        <p:pic>
          <p:nvPicPr>
            <p:cNvPr id="34" name="Picture 4" descr="Image result for human stick figure"/>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1924827" y="3784616"/>
              <a:ext cx="416211" cy="41760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5" name="TextBox 34"/>
                <p:cNvSpPr txBox="1"/>
                <p:nvPr/>
              </p:nvSpPr>
              <p:spPr>
                <a:xfrm>
                  <a:off x="1905082" y="3727214"/>
                  <a:ext cx="327127" cy="4823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a:rPr>
                          <m:t>𝑂</m:t>
                        </m:r>
                      </m:oMath>
                    </m:oMathPara>
                  </a14:m>
                  <a:endParaRPr lang="en-US" dirty="0">
                    <a:solidFill>
                      <a:srgbClr val="FF0000"/>
                    </a:solidFill>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1905082" y="3727214"/>
                  <a:ext cx="327127" cy="482316"/>
                </a:xfrm>
                <a:prstGeom prst="rect">
                  <a:avLst/>
                </a:prstGeom>
                <a:blipFill rotWithShape="0">
                  <a:blip r:embed="rId5" cstate="print"/>
                  <a:stretch>
                    <a:fillRect r="-37500"/>
                  </a:stretch>
                </a:blipFill>
              </p:spPr>
              <p:txBody>
                <a:bodyPr/>
                <a:lstStyle/>
                <a:p>
                  <a:r>
                    <a:rPr lang="en-US">
                      <a:noFill/>
                    </a:rPr>
                    <a:t> </a:t>
                  </a:r>
                </a:p>
              </p:txBody>
            </p:sp>
          </mc:Fallback>
        </mc:AlternateContent>
      </p:grpSp>
      <p:grpSp>
        <p:nvGrpSpPr>
          <p:cNvPr id="36" name="Group 35"/>
          <p:cNvGrpSpPr/>
          <p:nvPr/>
        </p:nvGrpSpPr>
        <p:grpSpPr>
          <a:xfrm>
            <a:off x="105563" y="187660"/>
            <a:ext cx="555723" cy="369332"/>
            <a:chOff x="4739754" y="1563700"/>
            <a:chExt cx="555723" cy="369332"/>
          </a:xfrm>
        </p:grpSpPr>
        <p:sp>
          <p:nvSpPr>
            <p:cNvPr id="37" name="Down Arrow 36"/>
            <p:cNvSpPr/>
            <p:nvPr/>
          </p:nvSpPr>
          <p:spPr>
            <a:xfrm rot="5400000">
              <a:off x="4858876" y="1555017"/>
              <a:ext cx="112201" cy="350445"/>
            </a:xfrm>
            <a:prstGeom prst="downArrow">
              <a:avLst>
                <a:gd name="adj1" fmla="val 50000"/>
                <a:gd name="adj2" fmla="val 17047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5080624" y="1563700"/>
              <a:ext cx="214853" cy="369332"/>
            </a:xfrm>
            <a:prstGeom prst="rect">
              <a:avLst/>
            </a:prstGeom>
            <a:noFill/>
          </p:spPr>
          <p:txBody>
            <a:bodyPr wrap="square" rtlCol="0">
              <a:spAutoFit/>
            </a:bodyPr>
            <a:lstStyle/>
            <a:p>
              <a:r>
                <a:rPr lang="en-US" b="1" dirty="0" smtClean="0">
                  <a:solidFill>
                    <a:schemeClr val="bg1"/>
                  </a:solidFill>
                  <a:latin typeface="Garamond" panose="02020404030301010803" pitchFamily="18" charset="0"/>
                </a:rPr>
                <a:t>N</a:t>
              </a:r>
              <a:endParaRPr lang="en-US" b="1" dirty="0">
                <a:solidFill>
                  <a:schemeClr val="bg1"/>
                </a:solidFill>
                <a:latin typeface="Garamond" panose="02020404030301010803" pitchFamily="18" charset="0"/>
              </a:endParaRPr>
            </a:p>
          </p:txBody>
        </p:sp>
      </p:grpSp>
      <p:sp>
        <p:nvSpPr>
          <p:cNvPr id="28" name="Text Placeholder 4"/>
          <p:cNvSpPr>
            <a:spLocks noGrp="1"/>
          </p:cNvSpPr>
          <p:nvPr>
            <p:ph type="body" sz="quarter" idx="13"/>
          </p:nvPr>
        </p:nvSpPr>
        <p:spPr>
          <a:xfrm>
            <a:off x="8258612" y="3280262"/>
            <a:ext cx="3966879" cy="558673"/>
          </a:xfrm>
        </p:spPr>
        <p:txBody>
          <a:bodyPr>
            <a:noAutofit/>
          </a:bodyPr>
          <a:lstStyle/>
          <a:p>
            <a:r>
              <a:rPr lang="en-US" sz="1100" dirty="0" smtClean="0">
                <a:solidFill>
                  <a:schemeClr val="bg1"/>
                </a:solidFill>
              </a:rPr>
              <a:t>Map </a:t>
            </a:r>
            <a:r>
              <a:rPr lang="en-US" sz="1100" dirty="0">
                <a:solidFill>
                  <a:schemeClr val="bg1"/>
                </a:solidFill>
              </a:rPr>
              <a:t>Credit: Wyoming Cross-Cutting</a:t>
            </a:r>
          </a:p>
          <a:p>
            <a:endParaRPr lang="en-US" sz="1100" dirty="0">
              <a:solidFill>
                <a:schemeClr val="bg1"/>
              </a:solidFill>
            </a:endParaRPr>
          </a:p>
        </p:txBody>
      </p:sp>
    </p:spTree>
    <p:extLst>
      <p:ext uri="{BB962C8B-B14F-4D97-AF65-F5344CB8AC3E}">
        <p14:creationId xmlns:p14="http://schemas.microsoft.com/office/powerpoint/2010/main" val="15342367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7436" t="23471" r="17586" b="5078"/>
          <a:stretch/>
        </p:blipFill>
        <p:spPr>
          <a:xfrm rot="16200000">
            <a:off x="6995703" y="-1436964"/>
            <a:ext cx="2679833" cy="8017561"/>
          </a:xfrm>
          <a:prstGeom prst="rect">
            <a:avLst/>
          </a:prstGeom>
        </p:spPr>
      </p:pic>
      <p:sp>
        <p:nvSpPr>
          <p:cNvPr id="9" name="Rectangle 8"/>
          <p:cNvSpPr/>
          <p:nvPr/>
        </p:nvSpPr>
        <p:spPr>
          <a:xfrm>
            <a:off x="3924912" y="3860283"/>
            <a:ext cx="8615191" cy="288279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Garamond" panose="02020404030301010803" pitchFamily="18" charset="0"/>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718" t="-813"/>
          <a:stretch/>
        </p:blipFill>
        <p:spPr>
          <a:xfrm>
            <a:off x="4328160" y="3816096"/>
            <a:ext cx="7913948" cy="2331834"/>
          </a:xfrm>
          <a:prstGeom prst="rect">
            <a:avLst/>
          </a:prstGeom>
        </p:spPr>
      </p:pic>
      <p:cxnSp>
        <p:nvCxnSpPr>
          <p:cNvPr id="11" name="Straight Connector 10"/>
          <p:cNvCxnSpPr/>
          <p:nvPr/>
        </p:nvCxnSpPr>
        <p:spPr>
          <a:xfrm>
            <a:off x="4843263" y="5889248"/>
            <a:ext cx="10719" cy="5772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43172" y="5898188"/>
            <a:ext cx="2647" cy="3656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364178" y="5898188"/>
            <a:ext cx="0" cy="6349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64739" y="5889247"/>
            <a:ext cx="0" cy="6349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647024" y="5889247"/>
            <a:ext cx="0" cy="6349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338487" y="5889247"/>
            <a:ext cx="0" cy="6349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1841293" y="5892227"/>
            <a:ext cx="0" cy="6349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980424" y="3942997"/>
            <a:ext cx="306562" cy="20060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Garamond" panose="02020404030301010803" pitchFamily="18" charset="0"/>
            </a:endParaRPr>
          </a:p>
        </p:txBody>
      </p:sp>
      <p:sp>
        <p:nvSpPr>
          <p:cNvPr id="22" name="TextBox 21"/>
          <p:cNvSpPr txBox="1"/>
          <p:nvPr/>
        </p:nvSpPr>
        <p:spPr>
          <a:xfrm>
            <a:off x="4405513" y="6266520"/>
            <a:ext cx="790860" cy="418796"/>
          </a:xfrm>
          <a:prstGeom prst="rect">
            <a:avLst/>
          </a:prstGeom>
          <a:solidFill>
            <a:schemeClr val="tx1"/>
          </a:solidFill>
        </p:spPr>
        <p:txBody>
          <a:bodyPr wrap="square" rtlCol="0">
            <a:spAutoFit/>
          </a:bodyPr>
          <a:lstStyle/>
          <a:p>
            <a:pPr algn="ctr"/>
            <a:r>
              <a:rPr lang="en-US" sz="1200" dirty="0" smtClean="0">
                <a:solidFill>
                  <a:schemeClr val="bg1"/>
                </a:solidFill>
                <a:latin typeface="Garamond" panose="02020404030301010803" pitchFamily="18" charset="0"/>
              </a:rPr>
              <a:t>Kingman,</a:t>
            </a:r>
            <a:br>
              <a:rPr lang="en-US" sz="1200" dirty="0" smtClean="0">
                <a:solidFill>
                  <a:schemeClr val="bg1"/>
                </a:solidFill>
                <a:latin typeface="Garamond" panose="02020404030301010803" pitchFamily="18" charset="0"/>
              </a:rPr>
            </a:br>
            <a:r>
              <a:rPr lang="en-US" sz="1200" dirty="0" smtClean="0">
                <a:solidFill>
                  <a:schemeClr val="bg1"/>
                </a:solidFill>
                <a:latin typeface="Garamond" panose="02020404030301010803" pitchFamily="18" charset="0"/>
              </a:rPr>
              <a:t>AZ</a:t>
            </a:r>
            <a:endParaRPr lang="en-US" sz="1200" dirty="0">
              <a:solidFill>
                <a:schemeClr val="bg1"/>
              </a:solidFill>
              <a:latin typeface="Garamond" panose="02020404030301010803" pitchFamily="18" charset="0"/>
            </a:endParaRPr>
          </a:p>
        </p:txBody>
      </p:sp>
      <p:grpSp>
        <p:nvGrpSpPr>
          <p:cNvPr id="23" name="Group 22"/>
          <p:cNvGrpSpPr/>
          <p:nvPr/>
        </p:nvGrpSpPr>
        <p:grpSpPr>
          <a:xfrm>
            <a:off x="4057229" y="5945202"/>
            <a:ext cx="8135644" cy="322918"/>
            <a:chOff x="-333375" y="5607242"/>
            <a:chExt cx="8712973" cy="355972"/>
          </a:xfrm>
        </p:grpSpPr>
        <p:sp>
          <p:nvSpPr>
            <p:cNvPr id="39" name="Rectangle 38"/>
            <p:cNvSpPr/>
            <p:nvPr/>
          </p:nvSpPr>
          <p:spPr>
            <a:xfrm>
              <a:off x="-333375" y="5665734"/>
              <a:ext cx="8712973" cy="2112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Garamond" panose="02020404030301010803" pitchFamily="18" charset="0"/>
              </a:endParaRPr>
            </a:p>
          </p:txBody>
        </p:sp>
        <p:grpSp>
          <p:nvGrpSpPr>
            <p:cNvPr id="40" name="Group 39"/>
            <p:cNvGrpSpPr/>
            <p:nvPr/>
          </p:nvGrpSpPr>
          <p:grpSpPr>
            <a:xfrm>
              <a:off x="428106" y="5607242"/>
              <a:ext cx="7725283" cy="355972"/>
              <a:chOff x="428106" y="5607242"/>
              <a:chExt cx="7725283" cy="355972"/>
            </a:xfrm>
          </p:grpSpPr>
          <p:sp>
            <p:nvSpPr>
              <p:cNvPr id="41" name="TextBox 40"/>
              <p:cNvSpPr txBox="1"/>
              <p:nvPr/>
            </p:nvSpPr>
            <p:spPr>
              <a:xfrm>
                <a:off x="428106" y="5607243"/>
                <a:ext cx="455645" cy="307777"/>
              </a:xfrm>
              <a:prstGeom prst="rect">
                <a:avLst/>
              </a:prstGeom>
              <a:noFill/>
            </p:spPr>
            <p:txBody>
              <a:bodyPr wrap="square" rtlCol="0">
                <a:spAutoFit/>
              </a:bodyPr>
              <a:lstStyle/>
              <a:p>
                <a:r>
                  <a:rPr lang="en-US" sz="1400" b="1" dirty="0" smtClean="0">
                    <a:solidFill>
                      <a:schemeClr val="bg1"/>
                    </a:solidFill>
                    <a:latin typeface="Garamond" panose="02020404030301010803" pitchFamily="18" charset="0"/>
                  </a:rPr>
                  <a:t>210</a:t>
                </a:r>
                <a:endParaRPr lang="en-US" sz="1400" b="1" dirty="0">
                  <a:solidFill>
                    <a:schemeClr val="bg1"/>
                  </a:solidFill>
                  <a:latin typeface="Garamond" panose="02020404030301010803" pitchFamily="18" charset="0"/>
                </a:endParaRPr>
              </a:p>
            </p:txBody>
          </p:sp>
          <p:sp>
            <p:nvSpPr>
              <p:cNvPr id="42" name="TextBox 41"/>
              <p:cNvSpPr txBox="1"/>
              <p:nvPr/>
            </p:nvSpPr>
            <p:spPr>
              <a:xfrm>
                <a:off x="1163439" y="5607242"/>
                <a:ext cx="526396" cy="343724"/>
              </a:xfrm>
              <a:prstGeom prst="rect">
                <a:avLst/>
              </a:prstGeom>
              <a:noFill/>
            </p:spPr>
            <p:txBody>
              <a:bodyPr wrap="square" rtlCol="0">
                <a:spAutoFit/>
              </a:bodyPr>
              <a:lstStyle/>
              <a:p>
                <a:r>
                  <a:rPr lang="en-US" sz="1400" b="1" dirty="0" smtClean="0">
                    <a:solidFill>
                      <a:schemeClr val="bg1"/>
                    </a:solidFill>
                    <a:latin typeface="Garamond" panose="02020404030301010803" pitchFamily="18" charset="0"/>
                  </a:rPr>
                  <a:t>240</a:t>
                </a:r>
                <a:endParaRPr lang="en-US" sz="1400" b="1" dirty="0">
                  <a:solidFill>
                    <a:schemeClr val="bg1"/>
                  </a:solidFill>
                  <a:latin typeface="Garamond" panose="02020404030301010803" pitchFamily="18" charset="0"/>
                </a:endParaRPr>
              </a:p>
            </p:txBody>
          </p:sp>
          <p:sp>
            <p:nvSpPr>
              <p:cNvPr id="43" name="TextBox 42"/>
              <p:cNvSpPr txBox="1"/>
              <p:nvPr/>
            </p:nvSpPr>
            <p:spPr>
              <a:xfrm>
                <a:off x="1884188" y="5614090"/>
                <a:ext cx="540185" cy="343723"/>
              </a:xfrm>
              <a:prstGeom prst="rect">
                <a:avLst/>
              </a:prstGeom>
              <a:noFill/>
            </p:spPr>
            <p:txBody>
              <a:bodyPr wrap="square" rtlCol="0">
                <a:spAutoFit/>
              </a:bodyPr>
              <a:lstStyle/>
              <a:p>
                <a:r>
                  <a:rPr lang="en-US" sz="1400" b="1" dirty="0" smtClean="0">
                    <a:solidFill>
                      <a:schemeClr val="bg1"/>
                    </a:solidFill>
                    <a:latin typeface="Garamond" panose="02020404030301010803" pitchFamily="18" charset="0"/>
                  </a:rPr>
                  <a:t>270</a:t>
                </a:r>
                <a:endParaRPr lang="en-US" sz="1400" b="1" dirty="0">
                  <a:solidFill>
                    <a:schemeClr val="bg1"/>
                  </a:solidFill>
                  <a:latin typeface="Garamond" panose="02020404030301010803" pitchFamily="18" charset="0"/>
                </a:endParaRPr>
              </a:p>
            </p:txBody>
          </p:sp>
          <p:sp>
            <p:nvSpPr>
              <p:cNvPr id="44" name="TextBox 43"/>
              <p:cNvSpPr txBox="1"/>
              <p:nvPr/>
            </p:nvSpPr>
            <p:spPr>
              <a:xfrm>
                <a:off x="2596359" y="5609769"/>
                <a:ext cx="545428" cy="343724"/>
              </a:xfrm>
              <a:prstGeom prst="rect">
                <a:avLst/>
              </a:prstGeom>
              <a:noFill/>
            </p:spPr>
            <p:txBody>
              <a:bodyPr wrap="square" rtlCol="0">
                <a:spAutoFit/>
              </a:bodyPr>
              <a:lstStyle/>
              <a:p>
                <a:r>
                  <a:rPr lang="en-US" sz="1400" b="1" dirty="0" smtClean="0">
                    <a:solidFill>
                      <a:schemeClr val="bg1"/>
                    </a:solidFill>
                    <a:latin typeface="Garamond" panose="02020404030301010803" pitchFamily="18" charset="0"/>
                  </a:rPr>
                  <a:t>300</a:t>
                </a:r>
                <a:endParaRPr lang="en-US" sz="1400" b="1" dirty="0">
                  <a:solidFill>
                    <a:schemeClr val="bg1"/>
                  </a:solidFill>
                  <a:latin typeface="Garamond" panose="02020404030301010803" pitchFamily="18" charset="0"/>
                </a:endParaRPr>
              </a:p>
            </p:txBody>
          </p:sp>
          <p:sp>
            <p:nvSpPr>
              <p:cNvPr id="45" name="TextBox 44"/>
              <p:cNvSpPr txBox="1"/>
              <p:nvPr/>
            </p:nvSpPr>
            <p:spPr>
              <a:xfrm>
                <a:off x="3320099" y="5619490"/>
                <a:ext cx="559301" cy="343724"/>
              </a:xfrm>
              <a:prstGeom prst="rect">
                <a:avLst/>
              </a:prstGeom>
              <a:noFill/>
            </p:spPr>
            <p:txBody>
              <a:bodyPr wrap="square" rtlCol="0">
                <a:spAutoFit/>
              </a:bodyPr>
              <a:lstStyle/>
              <a:p>
                <a:r>
                  <a:rPr lang="en-US" sz="1400" b="1" dirty="0" smtClean="0">
                    <a:solidFill>
                      <a:schemeClr val="bg1"/>
                    </a:solidFill>
                    <a:latin typeface="Garamond" panose="02020404030301010803" pitchFamily="18" charset="0"/>
                  </a:rPr>
                  <a:t>330</a:t>
                </a:r>
                <a:endParaRPr lang="en-US" sz="1400" b="1" dirty="0">
                  <a:solidFill>
                    <a:schemeClr val="bg1"/>
                  </a:solidFill>
                  <a:latin typeface="Garamond" panose="02020404030301010803" pitchFamily="18" charset="0"/>
                </a:endParaRPr>
              </a:p>
            </p:txBody>
          </p:sp>
          <p:sp>
            <p:nvSpPr>
              <p:cNvPr id="46" name="TextBox 45"/>
              <p:cNvSpPr txBox="1"/>
              <p:nvPr/>
            </p:nvSpPr>
            <p:spPr>
              <a:xfrm>
                <a:off x="4139092" y="5612263"/>
                <a:ext cx="455645" cy="307777"/>
              </a:xfrm>
              <a:prstGeom prst="rect">
                <a:avLst/>
              </a:prstGeom>
              <a:noFill/>
            </p:spPr>
            <p:txBody>
              <a:bodyPr wrap="square" rtlCol="0">
                <a:spAutoFit/>
              </a:bodyPr>
              <a:lstStyle/>
              <a:p>
                <a:r>
                  <a:rPr lang="en-US" sz="1400" b="1" dirty="0" smtClean="0">
                    <a:solidFill>
                      <a:schemeClr val="bg1"/>
                    </a:solidFill>
                    <a:latin typeface="Garamond" panose="02020404030301010803" pitchFamily="18" charset="0"/>
                  </a:rPr>
                  <a:t>0</a:t>
                </a:r>
                <a:endParaRPr lang="en-US" sz="1400" b="1" dirty="0">
                  <a:solidFill>
                    <a:schemeClr val="bg1"/>
                  </a:solidFill>
                  <a:latin typeface="Garamond" panose="02020404030301010803" pitchFamily="18" charset="0"/>
                </a:endParaRPr>
              </a:p>
            </p:txBody>
          </p:sp>
          <p:sp>
            <p:nvSpPr>
              <p:cNvPr id="47" name="TextBox 46"/>
              <p:cNvSpPr txBox="1"/>
              <p:nvPr/>
            </p:nvSpPr>
            <p:spPr>
              <a:xfrm>
                <a:off x="4833884" y="5622247"/>
                <a:ext cx="455645" cy="307777"/>
              </a:xfrm>
              <a:prstGeom prst="rect">
                <a:avLst/>
              </a:prstGeom>
              <a:noFill/>
            </p:spPr>
            <p:txBody>
              <a:bodyPr wrap="square" rtlCol="0">
                <a:spAutoFit/>
              </a:bodyPr>
              <a:lstStyle/>
              <a:p>
                <a:r>
                  <a:rPr lang="en-US" sz="1400" b="1" dirty="0" smtClean="0">
                    <a:solidFill>
                      <a:schemeClr val="bg1"/>
                    </a:solidFill>
                    <a:latin typeface="Garamond" panose="02020404030301010803" pitchFamily="18" charset="0"/>
                  </a:rPr>
                  <a:t>30</a:t>
                </a:r>
                <a:endParaRPr lang="en-US" sz="1400" b="1" dirty="0">
                  <a:solidFill>
                    <a:schemeClr val="bg1"/>
                  </a:solidFill>
                  <a:latin typeface="Garamond" panose="02020404030301010803" pitchFamily="18" charset="0"/>
                </a:endParaRPr>
              </a:p>
            </p:txBody>
          </p:sp>
          <p:sp>
            <p:nvSpPr>
              <p:cNvPr id="48" name="TextBox 47"/>
              <p:cNvSpPr txBox="1"/>
              <p:nvPr/>
            </p:nvSpPr>
            <p:spPr>
              <a:xfrm>
                <a:off x="5529569" y="5622247"/>
                <a:ext cx="455645" cy="307777"/>
              </a:xfrm>
              <a:prstGeom prst="rect">
                <a:avLst/>
              </a:prstGeom>
              <a:noFill/>
            </p:spPr>
            <p:txBody>
              <a:bodyPr wrap="square" rtlCol="0">
                <a:spAutoFit/>
              </a:bodyPr>
              <a:lstStyle/>
              <a:p>
                <a:r>
                  <a:rPr lang="en-US" sz="1400" b="1" dirty="0" smtClean="0">
                    <a:solidFill>
                      <a:schemeClr val="bg1"/>
                    </a:solidFill>
                    <a:latin typeface="Garamond" panose="02020404030301010803" pitchFamily="18" charset="0"/>
                  </a:rPr>
                  <a:t>60</a:t>
                </a:r>
                <a:endParaRPr lang="en-US" sz="1400" b="1" dirty="0">
                  <a:solidFill>
                    <a:schemeClr val="bg1"/>
                  </a:solidFill>
                  <a:latin typeface="Garamond" panose="02020404030301010803" pitchFamily="18" charset="0"/>
                </a:endParaRPr>
              </a:p>
            </p:txBody>
          </p:sp>
          <p:sp>
            <p:nvSpPr>
              <p:cNvPr id="49" name="TextBox 48"/>
              <p:cNvSpPr txBox="1"/>
              <p:nvPr/>
            </p:nvSpPr>
            <p:spPr>
              <a:xfrm>
                <a:off x="6289080" y="5612262"/>
                <a:ext cx="455645" cy="307777"/>
              </a:xfrm>
              <a:prstGeom prst="rect">
                <a:avLst/>
              </a:prstGeom>
              <a:noFill/>
            </p:spPr>
            <p:txBody>
              <a:bodyPr wrap="square" rtlCol="0">
                <a:spAutoFit/>
              </a:bodyPr>
              <a:lstStyle/>
              <a:p>
                <a:r>
                  <a:rPr lang="en-US" sz="1400" b="1" dirty="0" smtClean="0">
                    <a:solidFill>
                      <a:schemeClr val="bg1"/>
                    </a:solidFill>
                    <a:latin typeface="Garamond" panose="02020404030301010803" pitchFamily="18" charset="0"/>
                  </a:rPr>
                  <a:t>90</a:t>
                </a:r>
                <a:endParaRPr lang="en-US" sz="1400" b="1" dirty="0">
                  <a:solidFill>
                    <a:schemeClr val="bg1"/>
                  </a:solidFill>
                  <a:latin typeface="Garamond" panose="02020404030301010803" pitchFamily="18" charset="0"/>
                </a:endParaRPr>
              </a:p>
            </p:txBody>
          </p:sp>
          <p:sp>
            <p:nvSpPr>
              <p:cNvPr id="50" name="TextBox 49"/>
              <p:cNvSpPr txBox="1"/>
              <p:nvPr/>
            </p:nvSpPr>
            <p:spPr>
              <a:xfrm>
                <a:off x="6989716" y="5620860"/>
                <a:ext cx="455645" cy="307777"/>
              </a:xfrm>
              <a:prstGeom prst="rect">
                <a:avLst/>
              </a:prstGeom>
              <a:noFill/>
            </p:spPr>
            <p:txBody>
              <a:bodyPr wrap="square" rtlCol="0">
                <a:spAutoFit/>
              </a:bodyPr>
              <a:lstStyle/>
              <a:p>
                <a:r>
                  <a:rPr lang="en-US" sz="1400" b="1" dirty="0" smtClean="0">
                    <a:solidFill>
                      <a:schemeClr val="bg1"/>
                    </a:solidFill>
                    <a:latin typeface="Garamond" panose="02020404030301010803" pitchFamily="18" charset="0"/>
                  </a:rPr>
                  <a:t>120</a:t>
                </a:r>
                <a:endParaRPr lang="en-US" sz="1400" b="1" dirty="0">
                  <a:solidFill>
                    <a:schemeClr val="bg1"/>
                  </a:solidFill>
                  <a:latin typeface="Garamond" panose="02020404030301010803" pitchFamily="18" charset="0"/>
                </a:endParaRPr>
              </a:p>
            </p:txBody>
          </p:sp>
          <p:sp>
            <p:nvSpPr>
              <p:cNvPr id="51" name="TextBox 50"/>
              <p:cNvSpPr txBox="1"/>
              <p:nvPr/>
            </p:nvSpPr>
            <p:spPr>
              <a:xfrm>
                <a:off x="7697744" y="5614089"/>
                <a:ext cx="455645" cy="307777"/>
              </a:xfrm>
              <a:prstGeom prst="rect">
                <a:avLst/>
              </a:prstGeom>
              <a:noFill/>
            </p:spPr>
            <p:txBody>
              <a:bodyPr wrap="square" rtlCol="0">
                <a:spAutoFit/>
              </a:bodyPr>
              <a:lstStyle/>
              <a:p>
                <a:r>
                  <a:rPr lang="en-US" sz="1400" b="1" dirty="0" smtClean="0">
                    <a:solidFill>
                      <a:schemeClr val="bg1"/>
                    </a:solidFill>
                    <a:latin typeface="Garamond" panose="02020404030301010803" pitchFamily="18" charset="0"/>
                  </a:rPr>
                  <a:t>150</a:t>
                </a:r>
                <a:endParaRPr lang="en-US" sz="1400" b="1" dirty="0">
                  <a:solidFill>
                    <a:schemeClr val="bg1"/>
                  </a:solidFill>
                  <a:latin typeface="Garamond" panose="02020404030301010803" pitchFamily="18" charset="0"/>
                </a:endParaRPr>
              </a:p>
            </p:txBody>
          </p:sp>
        </p:grpSp>
      </p:grpSp>
      <p:sp>
        <p:nvSpPr>
          <p:cNvPr id="24" name="TextBox 23"/>
          <p:cNvSpPr txBox="1"/>
          <p:nvPr/>
        </p:nvSpPr>
        <p:spPr>
          <a:xfrm>
            <a:off x="7972881" y="2794848"/>
            <a:ext cx="1118522" cy="251278"/>
          </a:xfrm>
          <a:prstGeom prst="rect">
            <a:avLst/>
          </a:prstGeom>
          <a:noFill/>
        </p:spPr>
        <p:txBody>
          <a:bodyPr wrap="square" rtlCol="0">
            <a:spAutoFit/>
          </a:bodyPr>
          <a:lstStyle/>
          <a:p>
            <a:r>
              <a:rPr lang="en-US" sz="1200" dirty="0" smtClean="0">
                <a:solidFill>
                  <a:schemeClr val="bg1"/>
                </a:solidFill>
                <a:latin typeface="Garamond" panose="02020404030301010803" pitchFamily="18" charset="0"/>
              </a:rPr>
              <a:t>Kingman, AZ</a:t>
            </a:r>
            <a:endParaRPr lang="en-US" sz="1200" dirty="0">
              <a:solidFill>
                <a:schemeClr val="bg1"/>
              </a:solidFill>
              <a:latin typeface="Garamond" panose="02020404030301010803" pitchFamily="18" charset="0"/>
            </a:endParaRPr>
          </a:p>
        </p:txBody>
      </p:sp>
      <p:sp>
        <p:nvSpPr>
          <p:cNvPr id="25" name="TextBox 24"/>
          <p:cNvSpPr txBox="1"/>
          <p:nvPr/>
        </p:nvSpPr>
        <p:spPr>
          <a:xfrm>
            <a:off x="5884972" y="6257106"/>
            <a:ext cx="970726" cy="418796"/>
          </a:xfrm>
          <a:prstGeom prst="rect">
            <a:avLst/>
          </a:prstGeom>
          <a:solidFill>
            <a:schemeClr val="tx1"/>
          </a:solidFill>
        </p:spPr>
        <p:txBody>
          <a:bodyPr wrap="square" rtlCol="0">
            <a:spAutoFit/>
          </a:bodyPr>
          <a:lstStyle/>
          <a:p>
            <a:pPr algn="ctr"/>
            <a:r>
              <a:rPr lang="en-US" sz="1200" dirty="0" smtClean="0">
                <a:solidFill>
                  <a:schemeClr val="bg1"/>
                </a:solidFill>
                <a:latin typeface="Garamond" panose="02020404030301010803" pitchFamily="18" charset="0"/>
              </a:rPr>
              <a:t>Las Vegas,</a:t>
            </a:r>
            <a:br>
              <a:rPr lang="en-US" sz="1200" dirty="0" smtClean="0">
                <a:solidFill>
                  <a:schemeClr val="bg1"/>
                </a:solidFill>
                <a:latin typeface="Garamond" panose="02020404030301010803" pitchFamily="18" charset="0"/>
              </a:rPr>
            </a:br>
            <a:r>
              <a:rPr lang="en-US" sz="1200" dirty="0" smtClean="0">
                <a:solidFill>
                  <a:schemeClr val="bg1"/>
                </a:solidFill>
                <a:latin typeface="Garamond" panose="02020404030301010803" pitchFamily="18" charset="0"/>
              </a:rPr>
              <a:t>NV</a:t>
            </a:r>
            <a:endParaRPr lang="en-US" sz="1200" dirty="0">
              <a:solidFill>
                <a:schemeClr val="bg1"/>
              </a:solidFill>
              <a:latin typeface="Garamond" panose="02020404030301010803" pitchFamily="18" charset="0"/>
            </a:endParaRPr>
          </a:p>
        </p:txBody>
      </p:sp>
      <p:sp>
        <p:nvSpPr>
          <p:cNvPr id="26" name="TextBox 25"/>
          <p:cNvSpPr txBox="1"/>
          <p:nvPr/>
        </p:nvSpPr>
        <p:spPr>
          <a:xfrm>
            <a:off x="6436425" y="3456101"/>
            <a:ext cx="1300898" cy="251278"/>
          </a:xfrm>
          <a:prstGeom prst="rect">
            <a:avLst/>
          </a:prstGeom>
          <a:noFill/>
        </p:spPr>
        <p:txBody>
          <a:bodyPr wrap="square" rtlCol="0">
            <a:spAutoFit/>
          </a:bodyPr>
          <a:lstStyle/>
          <a:p>
            <a:pPr algn="ctr"/>
            <a:r>
              <a:rPr lang="en-US" sz="1200" dirty="0" smtClean="0">
                <a:solidFill>
                  <a:schemeClr val="bg1"/>
                </a:solidFill>
                <a:latin typeface="Garamond" panose="02020404030301010803" pitchFamily="18" charset="0"/>
              </a:rPr>
              <a:t>Las Vegas, NV</a:t>
            </a:r>
            <a:endParaRPr lang="en-US" sz="1200" dirty="0">
              <a:solidFill>
                <a:schemeClr val="bg1"/>
              </a:solidFill>
              <a:latin typeface="Garamond" panose="02020404030301010803" pitchFamily="18" charset="0"/>
            </a:endParaRPr>
          </a:p>
        </p:txBody>
      </p:sp>
      <p:sp>
        <p:nvSpPr>
          <p:cNvPr id="27" name="TextBox 26"/>
          <p:cNvSpPr txBox="1"/>
          <p:nvPr/>
        </p:nvSpPr>
        <p:spPr>
          <a:xfrm>
            <a:off x="5001940" y="6263848"/>
            <a:ext cx="739642" cy="418796"/>
          </a:xfrm>
          <a:prstGeom prst="rect">
            <a:avLst/>
          </a:prstGeom>
          <a:noFill/>
        </p:spPr>
        <p:txBody>
          <a:bodyPr wrap="square" rtlCol="0">
            <a:spAutoFit/>
          </a:bodyPr>
          <a:lstStyle/>
          <a:p>
            <a:pPr algn="ctr"/>
            <a:r>
              <a:rPr lang="en-US" sz="1200" dirty="0" smtClean="0">
                <a:solidFill>
                  <a:schemeClr val="bg1"/>
                </a:solidFill>
                <a:latin typeface="Garamond" panose="02020404030301010803" pitchFamily="18" charset="0"/>
              </a:rPr>
              <a:t>Bullhead</a:t>
            </a:r>
            <a:br>
              <a:rPr lang="en-US" sz="1200" dirty="0" smtClean="0">
                <a:solidFill>
                  <a:schemeClr val="bg1"/>
                </a:solidFill>
                <a:latin typeface="Garamond" panose="02020404030301010803" pitchFamily="18" charset="0"/>
              </a:rPr>
            </a:br>
            <a:r>
              <a:rPr lang="en-US" sz="1200" dirty="0" smtClean="0">
                <a:solidFill>
                  <a:schemeClr val="bg1"/>
                </a:solidFill>
                <a:latin typeface="Garamond" panose="02020404030301010803" pitchFamily="18" charset="0"/>
              </a:rPr>
              <a:t>City, AZ</a:t>
            </a:r>
            <a:endParaRPr lang="en-US" sz="1200" dirty="0">
              <a:solidFill>
                <a:schemeClr val="bg1"/>
              </a:solidFill>
              <a:latin typeface="Garamond" panose="02020404030301010803" pitchFamily="18" charset="0"/>
            </a:endParaRPr>
          </a:p>
        </p:txBody>
      </p:sp>
      <p:sp>
        <p:nvSpPr>
          <p:cNvPr id="28" name="Rectangle 27"/>
          <p:cNvSpPr/>
          <p:nvPr/>
        </p:nvSpPr>
        <p:spPr>
          <a:xfrm>
            <a:off x="3853537" y="1225880"/>
            <a:ext cx="473071" cy="55152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Garamond" panose="02020404030301010803" pitchFamily="18" charset="0"/>
            </a:endParaRPr>
          </a:p>
        </p:txBody>
      </p:sp>
      <p:sp>
        <p:nvSpPr>
          <p:cNvPr id="29" name="TextBox 28"/>
          <p:cNvSpPr txBox="1"/>
          <p:nvPr/>
        </p:nvSpPr>
        <p:spPr>
          <a:xfrm>
            <a:off x="6732463" y="6263848"/>
            <a:ext cx="721466" cy="418796"/>
          </a:xfrm>
          <a:prstGeom prst="rect">
            <a:avLst/>
          </a:prstGeom>
          <a:solidFill>
            <a:schemeClr val="tx1"/>
          </a:solidFill>
        </p:spPr>
        <p:txBody>
          <a:bodyPr wrap="square" rtlCol="0">
            <a:spAutoFit/>
          </a:bodyPr>
          <a:lstStyle/>
          <a:p>
            <a:pPr algn="ctr"/>
            <a:r>
              <a:rPr lang="en-US" sz="1200" dirty="0" smtClean="0">
                <a:solidFill>
                  <a:schemeClr val="bg1"/>
                </a:solidFill>
                <a:latin typeface="Garamond" panose="02020404030301010803" pitchFamily="18" charset="0"/>
              </a:rPr>
              <a:t>Moapa,</a:t>
            </a:r>
            <a:br>
              <a:rPr lang="en-US" sz="1200" dirty="0" smtClean="0">
                <a:solidFill>
                  <a:schemeClr val="bg1"/>
                </a:solidFill>
                <a:latin typeface="Garamond" panose="02020404030301010803" pitchFamily="18" charset="0"/>
              </a:rPr>
            </a:br>
            <a:r>
              <a:rPr lang="en-US" sz="1200" dirty="0" smtClean="0">
                <a:solidFill>
                  <a:schemeClr val="bg1"/>
                </a:solidFill>
                <a:latin typeface="Garamond" panose="02020404030301010803" pitchFamily="18" charset="0"/>
              </a:rPr>
              <a:t>NV</a:t>
            </a:r>
            <a:endParaRPr lang="en-US" sz="1200" dirty="0">
              <a:solidFill>
                <a:schemeClr val="bg1"/>
              </a:solidFill>
              <a:latin typeface="Garamond" panose="02020404030301010803" pitchFamily="18" charset="0"/>
            </a:endParaRPr>
          </a:p>
        </p:txBody>
      </p:sp>
      <p:sp>
        <p:nvSpPr>
          <p:cNvPr id="30" name="TextBox 29"/>
          <p:cNvSpPr txBox="1"/>
          <p:nvPr/>
        </p:nvSpPr>
        <p:spPr>
          <a:xfrm>
            <a:off x="4497669" y="3224959"/>
            <a:ext cx="834616" cy="251278"/>
          </a:xfrm>
          <a:prstGeom prst="rect">
            <a:avLst/>
          </a:prstGeom>
          <a:noFill/>
        </p:spPr>
        <p:txBody>
          <a:bodyPr wrap="square" rtlCol="0">
            <a:spAutoFit/>
          </a:bodyPr>
          <a:lstStyle/>
          <a:p>
            <a:pPr algn="r"/>
            <a:r>
              <a:rPr lang="en-US" sz="1200" dirty="0" smtClean="0">
                <a:solidFill>
                  <a:schemeClr val="bg1"/>
                </a:solidFill>
                <a:latin typeface="Garamond" panose="02020404030301010803" pitchFamily="18" charset="0"/>
              </a:rPr>
              <a:t>Moapa, NV</a:t>
            </a:r>
            <a:endParaRPr lang="en-US" sz="1200" dirty="0">
              <a:solidFill>
                <a:schemeClr val="bg1"/>
              </a:solidFill>
              <a:latin typeface="Garamond" panose="02020404030301010803" pitchFamily="18" charset="0"/>
            </a:endParaRPr>
          </a:p>
        </p:txBody>
      </p:sp>
      <p:sp>
        <p:nvSpPr>
          <p:cNvPr id="31" name="TextBox 30"/>
          <p:cNvSpPr txBox="1"/>
          <p:nvPr/>
        </p:nvSpPr>
        <p:spPr>
          <a:xfrm>
            <a:off x="7990862" y="3220520"/>
            <a:ext cx="1224578" cy="251278"/>
          </a:xfrm>
          <a:prstGeom prst="rect">
            <a:avLst/>
          </a:prstGeom>
          <a:noFill/>
        </p:spPr>
        <p:txBody>
          <a:bodyPr wrap="square" rtlCol="0">
            <a:spAutoFit/>
          </a:bodyPr>
          <a:lstStyle/>
          <a:p>
            <a:pPr algn="ctr"/>
            <a:r>
              <a:rPr lang="en-US" sz="1200" dirty="0" smtClean="0">
                <a:solidFill>
                  <a:schemeClr val="bg1"/>
                </a:solidFill>
                <a:latin typeface="Garamond" panose="02020404030301010803" pitchFamily="18" charset="0"/>
              </a:rPr>
              <a:t>Bullhead City, AZ</a:t>
            </a:r>
            <a:endParaRPr lang="en-US" sz="1200" dirty="0">
              <a:solidFill>
                <a:schemeClr val="bg1"/>
              </a:solidFill>
              <a:latin typeface="Garamond" panose="02020404030301010803" pitchFamily="18" charset="0"/>
            </a:endParaRPr>
          </a:p>
        </p:txBody>
      </p:sp>
      <p:sp>
        <p:nvSpPr>
          <p:cNvPr id="32" name="TextBox 31"/>
          <p:cNvSpPr txBox="1"/>
          <p:nvPr/>
        </p:nvSpPr>
        <p:spPr>
          <a:xfrm>
            <a:off x="7302492" y="6257104"/>
            <a:ext cx="842898" cy="485973"/>
          </a:xfrm>
          <a:prstGeom prst="rect">
            <a:avLst/>
          </a:prstGeom>
          <a:solidFill>
            <a:schemeClr val="tx1"/>
          </a:solidFill>
        </p:spPr>
        <p:txBody>
          <a:bodyPr wrap="square" rtlCol="0">
            <a:spAutoFit/>
          </a:bodyPr>
          <a:lstStyle/>
          <a:p>
            <a:pPr algn="ctr"/>
            <a:r>
              <a:rPr lang="en-US" sz="1200" dirty="0" smtClean="0">
                <a:solidFill>
                  <a:schemeClr val="bg1"/>
                </a:solidFill>
                <a:latin typeface="Garamond" panose="02020404030301010803" pitchFamily="18" charset="0"/>
              </a:rPr>
              <a:t>Mesquite,</a:t>
            </a:r>
            <a:br>
              <a:rPr lang="en-US" sz="1200" dirty="0" smtClean="0">
                <a:solidFill>
                  <a:schemeClr val="bg1"/>
                </a:solidFill>
                <a:latin typeface="Garamond" panose="02020404030301010803" pitchFamily="18" charset="0"/>
              </a:rPr>
            </a:br>
            <a:r>
              <a:rPr lang="en-US" sz="1200" dirty="0" smtClean="0">
                <a:solidFill>
                  <a:schemeClr val="bg1"/>
                </a:solidFill>
                <a:latin typeface="Garamond" panose="02020404030301010803" pitchFamily="18" charset="0"/>
              </a:rPr>
              <a:t>NV</a:t>
            </a:r>
            <a:endParaRPr lang="en-US" sz="1200" dirty="0">
              <a:solidFill>
                <a:schemeClr val="bg1"/>
              </a:solidFill>
              <a:latin typeface="Garamond" panose="02020404030301010803" pitchFamily="18" charset="0"/>
            </a:endParaRPr>
          </a:p>
        </p:txBody>
      </p:sp>
      <p:sp>
        <p:nvSpPr>
          <p:cNvPr id="33" name="TextBox 32"/>
          <p:cNvSpPr txBox="1"/>
          <p:nvPr/>
        </p:nvSpPr>
        <p:spPr>
          <a:xfrm>
            <a:off x="4147368" y="2894247"/>
            <a:ext cx="1130309" cy="251278"/>
          </a:xfrm>
          <a:prstGeom prst="rect">
            <a:avLst/>
          </a:prstGeom>
          <a:noFill/>
        </p:spPr>
        <p:txBody>
          <a:bodyPr wrap="square" rtlCol="0">
            <a:spAutoFit/>
          </a:bodyPr>
          <a:lstStyle/>
          <a:p>
            <a:pPr algn="r"/>
            <a:r>
              <a:rPr lang="en-US" sz="1200" dirty="0" smtClean="0">
                <a:solidFill>
                  <a:schemeClr val="bg1"/>
                </a:solidFill>
                <a:latin typeface="Garamond" panose="02020404030301010803" pitchFamily="18" charset="0"/>
              </a:rPr>
              <a:t>Mesquite, NV</a:t>
            </a:r>
            <a:endParaRPr lang="en-US" sz="1200" dirty="0">
              <a:solidFill>
                <a:schemeClr val="bg1"/>
              </a:solidFill>
              <a:latin typeface="Garamond" panose="02020404030301010803" pitchFamily="18" charset="0"/>
            </a:endParaRPr>
          </a:p>
        </p:txBody>
      </p:sp>
      <p:sp>
        <p:nvSpPr>
          <p:cNvPr id="34" name="TextBox 33"/>
          <p:cNvSpPr txBox="1"/>
          <p:nvPr/>
        </p:nvSpPr>
        <p:spPr>
          <a:xfrm>
            <a:off x="8056289" y="6274125"/>
            <a:ext cx="848147" cy="467709"/>
          </a:xfrm>
          <a:prstGeom prst="rect">
            <a:avLst/>
          </a:prstGeom>
          <a:solidFill>
            <a:schemeClr val="tx1"/>
          </a:solidFill>
        </p:spPr>
        <p:txBody>
          <a:bodyPr wrap="square" rtlCol="0">
            <a:spAutoFit/>
          </a:bodyPr>
          <a:lstStyle/>
          <a:p>
            <a:pPr algn="ctr"/>
            <a:r>
              <a:rPr lang="en-US" sz="1200" dirty="0" smtClean="0">
                <a:solidFill>
                  <a:schemeClr val="bg1"/>
                </a:solidFill>
                <a:latin typeface="Garamond" panose="02020404030301010803" pitchFamily="18" charset="0"/>
              </a:rPr>
              <a:t>St. George, UT</a:t>
            </a:r>
            <a:endParaRPr lang="en-US" sz="1200" dirty="0">
              <a:solidFill>
                <a:schemeClr val="bg1"/>
              </a:solidFill>
              <a:latin typeface="Garamond" panose="02020404030301010803" pitchFamily="18" charset="0"/>
            </a:endParaRPr>
          </a:p>
        </p:txBody>
      </p:sp>
      <p:sp>
        <p:nvSpPr>
          <p:cNvPr id="35" name="TextBox 34"/>
          <p:cNvSpPr txBox="1"/>
          <p:nvPr/>
        </p:nvSpPr>
        <p:spPr>
          <a:xfrm>
            <a:off x="4498246" y="2315986"/>
            <a:ext cx="1204153" cy="251278"/>
          </a:xfrm>
          <a:prstGeom prst="rect">
            <a:avLst/>
          </a:prstGeom>
          <a:noFill/>
        </p:spPr>
        <p:txBody>
          <a:bodyPr wrap="square" rtlCol="0">
            <a:spAutoFit/>
          </a:bodyPr>
          <a:lstStyle/>
          <a:p>
            <a:r>
              <a:rPr lang="en-US" sz="1200" dirty="0" smtClean="0">
                <a:solidFill>
                  <a:schemeClr val="bg1"/>
                </a:solidFill>
                <a:latin typeface="Garamond" panose="02020404030301010803" pitchFamily="18" charset="0"/>
              </a:rPr>
              <a:t>St. George, UT</a:t>
            </a:r>
            <a:endParaRPr lang="en-US" sz="1200" dirty="0">
              <a:solidFill>
                <a:schemeClr val="bg1"/>
              </a:solidFill>
              <a:latin typeface="Garamond" panose="02020404030301010803" pitchFamily="18" charset="0"/>
            </a:endParaRPr>
          </a:p>
        </p:txBody>
      </p:sp>
      <p:sp>
        <p:nvSpPr>
          <p:cNvPr id="36" name="TextBox 35"/>
          <p:cNvSpPr txBox="1"/>
          <p:nvPr/>
        </p:nvSpPr>
        <p:spPr>
          <a:xfrm>
            <a:off x="11472831" y="6255230"/>
            <a:ext cx="726876" cy="418796"/>
          </a:xfrm>
          <a:prstGeom prst="rect">
            <a:avLst/>
          </a:prstGeom>
          <a:solidFill>
            <a:schemeClr val="tx1"/>
          </a:solidFill>
        </p:spPr>
        <p:txBody>
          <a:bodyPr wrap="square" rtlCol="0">
            <a:spAutoFit/>
          </a:bodyPr>
          <a:lstStyle/>
          <a:p>
            <a:pPr algn="ctr"/>
            <a:r>
              <a:rPr lang="en-US" sz="1200" dirty="0" smtClean="0">
                <a:solidFill>
                  <a:schemeClr val="bg1"/>
                </a:solidFill>
                <a:latin typeface="Garamond" panose="02020404030301010803" pitchFamily="18" charset="0"/>
              </a:rPr>
              <a:t>Phoenix, AZ</a:t>
            </a:r>
            <a:endParaRPr lang="en-US" sz="1200" dirty="0">
              <a:solidFill>
                <a:schemeClr val="bg1"/>
              </a:solidFill>
              <a:latin typeface="Garamond" panose="02020404030301010803" pitchFamily="18" charset="0"/>
            </a:endParaRPr>
          </a:p>
        </p:txBody>
      </p:sp>
      <p:sp>
        <p:nvSpPr>
          <p:cNvPr id="37" name="Rectangle 36"/>
          <p:cNvSpPr/>
          <p:nvPr/>
        </p:nvSpPr>
        <p:spPr>
          <a:xfrm>
            <a:off x="12201529" y="1225880"/>
            <a:ext cx="473071" cy="55152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Garamond" panose="02020404030301010803" pitchFamily="18" charset="0"/>
            </a:endParaRPr>
          </a:p>
        </p:txBody>
      </p:sp>
      <p:sp>
        <p:nvSpPr>
          <p:cNvPr id="38" name="TextBox 37"/>
          <p:cNvSpPr txBox="1"/>
          <p:nvPr/>
        </p:nvSpPr>
        <p:spPr>
          <a:xfrm>
            <a:off x="11203600" y="1699770"/>
            <a:ext cx="1038508" cy="251278"/>
          </a:xfrm>
          <a:prstGeom prst="rect">
            <a:avLst/>
          </a:prstGeom>
          <a:noFill/>
        </p:spPr>
        <p:txBody>
          <a:bodyPr wrap="square" rtlCol="0">
            <a:spAutoFit/>
          </a:bodyPr>
          <a:lstStyle/>
          <a:p>
            <a:r>
              <a:rPr lang="en-US" sz="1200" dirty="0" smtClean="0">
                <a:solidFill>
                  <a:schemeClr val="bg1"/>
                </a:solidFill>
                <a:latin typeface="Garamond" panose="02020404030301010803" pitchFamily="18" charset="0"/>
              </a:rPr>
              <a:t>Phoenix, AZ</a:t>
            </a:r>
            <a:endParaRPr lang="en-US" sz="1200" dirty="0">
              <a:solidFill>
                <a:schemeClr val="bg1"/>
              </a:solidFill>
              <a:latin typeface="Garamond" panose="02020404030301010803" pitchFamily="18" charset="0"/>
            </a:endParaRPr>
          </a:p>
        </p:txBody>
      </p:sp>
      <p:sp>
        <p:nvSpPr>
          <p:cNvPr id="7" name="Text Placeholder 2"/>
          <p:cNvSpPr txBox="1">
            <a:spLocks/>
          </p:cNvSpPr>
          <p:nvPr/>
        </p:nvSpPr>
        <p:spPr>
          <a:xfrm>
            <a:off x="1300163"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Building A Model</a:t>
            </a:r>
            <a:endParaRPr lang="en-US" sz="4000" dirty="0">
              <a:solidFill>
                <a:schemeClr val="bg1"/>
              </a:solidFill>
              <a:latin typeface="Century Gothic" panose="020B0502020202020204" pitchFamily="34" charset="0"/>
            </a:endParaRPr>
          </a:p>
        </p:txBody>
      </p:sp>
      <p:sp>
        <p:nvSpPr>
          <p:cNvPr id="2" name="Text Placeholder 1"/>
          <p:cNvSpPr>
            <a:spLocks noGrp="1"/>
          </p:cNvSpPr>
          <p:nvPr>
            <p:ph type="body" sz="quarter" idx="13"/>
          </p:nvPr>
        </p:nvSpPr>
        <p:spPr>
          <a:xfrm>
            <a:off x="9507986" y="3838875"/>
            <a:ext cx="2657856" cy="274320"/>
          </a:xfrm>
        </p:spPr>
        <p:txBody>
          <a:bodyPr>
            <a:normAutofit fontScale="92500"/>
          </a:bodyPr>
          <a:lstStyle/>
          <a:p>
            <a:r>
              <a:rPr lang="en-US" dirty="0" smtClean="0">
                <a:solidFill>
                  <a:schemeClr val="bg1"/>
                </a:solidFill>
              </a:rPr>
              <a:t>Image Credit: National Park Service</a:t>
            </a:r>
            <a:endParaRPr lang="en-US" dirty="0">
              <a:solidFill>
                <a:schemeClr val="bg1"/>
              </a:solidFill>
            </a:endParaRPr>
          </a:p>
        </p:txBody>
      </p:sp>
      <p:grpSp>
        <p:nvGrpSpPr>
          <p:cNvPr id="52" name="Group 51"/>
          <p:cNvGrpSpPr/>
          <p:nvPr/>
        </p:nvGrpSpPr>
        <p:grpSpPr>
          <a:xfrm>
            <a:off x="4576120" y="1422940"/>
            <a:ext cx="555723" cy="369332"/>
            <a:chOff x="4739754" y="1563700"/>
            <a:chExt cx="555723" cy="369332"/>
          </a:xfrm>
        </p:grpSpPr>
        <p:sp>
          <p:nvSpPr>
            <p:cNvPr id="4" name="Down Arrow 3"/>
            <p:cNvSpPr/>
            <p:nvPr/>
          </p:nvSpPr>
          <p:spPr>
            <a:xfrm rot="5400000">
              <a:off x="4858876" y="1555017"/>
              <a:ext cx="112201" cy="350445"/>
            </a:xfrm>
            <a:prstGeom prst="downArrow">
              <a:avLst>
                <a:gd name="adj1" fmla="val 50000"/>
                <a:gd name="adj2" fmla="val 17047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080624" y="1563700"/>
              <a:ext cx="214853" cy="369332"/>
            </a:xfrm>
            <a:prstGeom prst="rect">
              <a:avLst/>
            </a:prstGeom>
            <a:noFill/>
          </p:spPr>
          <p:txBody>
            <a:bodyPr wrap="square" rtlCol="0">
              <a:spAutoFit/>
            </a:bodyPr>
            <a:lstStyle/>
            <a:p>
              <a:r>
                <a:rPr lang="en-US" b="1" dirty="0" smtClean="0">
                  <a:solidFill>
                    <a:schemeClr val="bg1"/>
                  </a:solidFill>
                  <a:latin typeface="Garamond" panose="02020404030301010803" pitchFamily="18" charset="0"/>
                </a:rPr>
                <a:t>N</a:t>
              </a:r>
              <a:endParaRPr lang="en-US" b="1" dirty="0">
                <a:solidFill>
                  <a:schemeClr val="bg1"/>
                </a:solidFill>
                <a:latin typeface="Garamond" panose="02020404030301010803" pitchFamily="18" charset="0"/>
              </a:endParaRPr>
            </a:p>
          </p:txBody>
        </p:sp>
      </p:grpSp>
      <p:sp>
        <p:nvSpPr>
          <p:cNvPr id="55" name="TextBox 54"/>
          <p:cNvSpPr txBox="1"/>
          <p:nvPr/>
        </p:nvSpPr>
        <p:spPr>
          <a:xfrm>
            <a:off x="8174578" y="5429407"/>
            <a:ext cx="214853" cy="369332"/>
          </a:xfrm>
          <a:prstGeom prst="rect">
            <a:avLst/>
          </a:prstGeom>
          <a:noFill/>
        </p:spPr>
        <p:txBody>
          <a:bodyPr wrap="square" rtlCol="0">
            <a:spAutoFit/>
          </a:bodyPr>
          <a:lstStyle/>
          <a:p>
            <a:r>
              <a:rPr lang="en-US" b="1" dirty="0" smtClean="0">
                <a:solidFill>
                  <a:schemeClr val="bg1"/>
                </a:solidFill>
                <a:latin typeface="Garamond" panose="02020404030301010803" pitchFamily="18" charset="0"/>
              </a:rPr>
              <a:t>N</a:t>
            </a:r>
            <a:endParaRPr lang="en-US" b="1" dirty="0">
              <a:solidFill>
                <a:schemeClr val="bg1"/>
              </a:solidFill>
              <a:latin typeface="Garamond" panose="02020404030301010803" pitchFamily="18" charset="0"/>
            </a:endParaRPr>
          </a:p>
        </p:txBody>
      </p:sp>
      <p:grpSp>
        <p:nvGrpSpPr>
          <p:cNvPr id="56" name="Group 55"/>
          <p:cNvGrpSpPr/>
          <p:nvPr/>
        </p:nvGrpSpPr>
        <p:grpSpPr>
          <a:xfrm>
            <a:off x="6170538" y="2471111"/>
            <a:ext cx="324019" cy="369332"/>
            <a:chOff x="1905082" y="3727214"/>
            <a:chExt cx="435956" cy="482316"/>
          </a:xfrm>
        </p:grpSpPr>
        <p:pic>
          <p:nvPicPr>
            <p:cNvPr id="57" name="Picture 4" descr="Image result for human stick figure"/>
            <p:cNvPicPr>
              <a:picLocks noChangeAspect="1" noChangeArrowheads="1"/>
            </p:cNvPicPr>
            <p:nvPr/>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1924827" y="3784616"/>
              <a:ext cx="416211" cy="41760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8" name="TextBox 57"/>
                <p:cNvSpPr txBox="1"/>
                <p:nvPr/>
              </p:nvSpPr>
              <p:spPr>
                <a:xfrm>
                  <a:off x="1905082" y="3727214"/>
                  <a:ext cx="327127" cy="4823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a:rPr>
                          <m:t>𝑂</m:t>
                        </m:r>
                      </m:oMath>
                    </m:oMathPara>
                  </a14:m>
                  <a:endParaRPr lang="en-US" dirty="0">
                    <a:solidFill>
                      <a:srgbClr val="FF0000"/>
                    </a:solidFill>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1905082" y="3727214"/>
                  <a:ext cx="327127" cy="482316"/>
                </a:xfrm>
                <a:prstGeom prst="rect">
                  <a:avLst/>
                </a:prstGeom>
                <a:blipFill rotWithShape="0">
                  <a:blip r:embed="rId6" cstate="print"/>
                  <a:stretch>
                    <a:fillRect r="-37500"/>
                  </a:stretch>
                </a:blipFill>
              </p:spPr>
              <p:txBody>
                <a:bodyPr/>
                <a:lstStyle/>
                <a:p>
                  <a:r>
                    <a:rPr lang="en-US">
                      <a:noFill/>
                    </a:rPr>
                    <a:t> </a:t>
                  </a:r>
                </a:p>
              </p:txBody>
            </p:sp>
          </mc:Fallback>
        </mc:AlternateContent>
      </p:grpSp>
      <p:sp>
        <p:nvSpPr>
          <p:cNvPr id="53" name="Text Placeholder 4"/>
          <p:cNvSpPr>
            <a:spLocks noGrp="1"/>
          </p:cNvSpPr>
          <p:nvPr>
            <p:ph type="body" sz="quarter" idx="13"/>
          </p:nvPr>
        </p:nvSpPr>
        <p:spPr>
          <a:xfrm>
            <a:off x="7523451" y="3630547"/>
            <a:ext cx="4649051" cy="230116"/>
          </a:xfrm>
        </p:spPr>
        <p:txBody>
          <a:bodyPr>
            <a:noAutofit/>
          </a:bodyPr>
          <a:lstStyle/>
          <a:p>
            <a:r>
              <a:rPr lang="en-US" sz="1100" dirty="0" smtClean="0">
                <a:solidFill>
                  <a:schemeClr val="bg1"/>
                </a:solidFill>
              </a:rPr>
              <a:t>Map Credit: Wyoming Cross-Cutting Team</a:t>
            </a:r>
            <a:endParaRPr lang="en-US" sz="1100" dirty="0">
              <a:solidFill>
                <a:schemeClr val="bg1"/>
              </a:solidFill>
            </a:endParaRPr>
          </a:p>
        </p:txBody>
      </p:sp>
      <p:sp>
        <p:nvSpPr>
          <p:cNvPr id="18" name="Text Placeholder 1"/>
          <p:cNvSpPr>
            <a:spLocks noGrp="1"/>
          </p:cNvSpPr>
          <p:nvPr>
            <p:ph type="body" sz="quarter" idx="4294967295"/>
          </p:nvPr>
        </p:nvSpPr>
        <p:spPr>
          <a:xfrm>
            <a:off x="353776" y="1840674"/>
            <a:ext cx="3681520" cy="4266643"/>
          </a:xfrm>
          <a:prstGeom prst="rect">
            <a:avLst/>
          </a:prstGeom>
        </p:spPr>
        <p:txBody>
          <a:bodyPr>
            <a:noAutofit/>
          </a:bodyPr>
          <a:lstStyle/>
          <a:p>
            <a:pPr marL="0" indent="0">
              <a:spcBef>
                <a:spcPts val="200"/>
              </a:spcBef>
              <a:buClr>
                <a:srgbClr val="EA7845"/>
              </a:buClr>
              <a:buNone/>
            </a:pPr>
            <a:endParaRPr lang="en-US" sz="2000" dirty="0">
              <a:solidFill>
                <a:schemeClr val="bg2">
                  <a:lumMod val="50000"/>
                </a:schemeClr>
              </a:solidFill>
            </a:endParaRPr>
          </a:p>
          <a:p>
            <a:pPr marL="342900" indent="-342900">
              <a:lnSpc>
                <a:spcPct val="150000"/>
              </a:lnSpc>
              <a:spcBef>
                <a:spcPts val="200"/>
              </a:spcBef>
              <a:buClr>
                <a:srgbClr val="EA7845"/>
              </a:buClr>
              <a:buFont typeface="Webdings" panose="05030102010509060703" pitchFamily="18" charset="2"/>
              <a:buChar char="4"/>
            </a:pPr>
            <a:r>
              <a:rPr lang="en-US" sz="2200" b="1" dirty="0" smtClean="0">
                <a:solidFill>
                  <a:schemeClr val="accent2"/>
                </a:solidFill>
              </a:rPr>
              <a:t>Physics</a:t>
            </a:r>
            <a:r>
              <a:rPr lang="en-US" sz="2200" dirty="0" smtClean="0">
                <a:solidFill>
                  <a:schemeClr val="bg2">
                    <a:lumMod val="50000"/>
                  </a:schemeClr>
                </a:solidFill>
              </a:rPr>
              <a:t>: Light scatters from point-to-point</a:t>
            </a:r>
            <a:endParaRPr lang="en-US" sz="2200" dirty="0">
              <a:solidFill>
                <a:schemeClr val="bg2">
                  <a:lumMod val="50000"/>
                </a:schemeClr>
              </a:solidFill>
            </a:endParaRPr>
          </a:p>
          <a:p>
            <a:pPr marL="342900" indent="-342900">
              <a:lnSpc>
                <a:spcPct val="150000"/>
              </a:lnSpc>
              <a:spcBef>
                <a:spcPts val="200"/>
              </a:spcBef>
              <a:buClr>
                <a:srgbClr val="EA7845"/>
              </a:buClr>
              <a:buFont typeface="Webdings" panose="05030102010509060703" pitchFamily="18" charset="2"/>
              <a:buChar char="4"/>
            </a:pPr>
            <a:endParaRPr lang="en-US" sz="2400" dirty="0">
              <a:solidFill>
                <a:schemeClr val="bg2">
                  <a:lumMod val="50000"/>
                </a:schemeClr>
              </a:solidFill>
            </a:endParaRPr>
          </a:p>
          <a:p>
            <a:pPr marL="342900" indent="-342900">
              <a:lnSpc>
                <a:spcPct val="150000"/>
              </a:lnSpc>
              <a:spcBef>
                <a:spcPts val="200"/>
              </a:spcBef>
              <a:buClr>
                <a:srgbClr val="EA7845"/>
              </a:buClr>
              <a:buFont typeface="Webdings" panose="05030102010509060703" pitchFamily="18" charset="2"/>
              <a:buChar char="4"/>
            </a:pPr>
            <a:r>
              <a:rPr lang="en-US" sz="2200" b="1" dirty="0" smtClean="0">
                <a:solidFill>
                  <a:schemeClr val="accent2"/>
                </a:solidFill>
              </a:rPr>
              <a:t>Geometry</a:t>
            </a:r>
            <a:r>
              <a:rPr lang="en-US" sz="2200" dirty="0" smtClean="0">
                <a:solidFill>
                  <a:schemeClr val="bg2">
                    <a:lumMod val="50000"/>
                  </a:schemeClr>
                </a:solidFill>
              </a:rPr>
              <a:t>: The night sky is a three-dimensional object</a:t>
            </a:r>
          </a:p>
          <a:p>
            <a:pPr marL="342900" indent="-342900">
              <a:spcBef>
                <a:spcPts val="200"/>
              </a:spcBef>
              <a:buClr>
                <a:srgbClr val="EA7845"/>
              </a:buClr>
              <a:buFont typeface="Webdings" panose="05030102010509060703" pitchFamily="18" charset="2"/>
              <a:buChar char="4"/>
            </a:pPr>
            <a:endParaRPr lang="en-US" sz="2400" dirty="0" smtClean="0">
              <a:solidFill>
                <a:schemeClr val="bg2">
                  <a:lumMod val="50000"/>
                </a:schemeClr>
              </a:solidFill>
            </a:endParaRPr>
          </a:p>
          <a:p>
            <a:pPr marL="342900" indent="-342900">
              <a:spcBef>
                <a:spcPts val="200"/>
              </a:spcBef>
              <a:buClr>
                <a:srgbClr val="EA7845"/>
              </a:buClr>
              <a:buFont typeface="Webdings" panose="05030102010509060703" pitchFamily="18" charset="2"/>
              <a:buChar char="4"/>
            </a:pPr>
            <a:endParaRPr lang="en-US" sz="2000" dirty="0">
              <a:solidFill>
                <a:schemeClr val="tx1">
                  <a:lumMod val="75000"/>
                  <a:lumOff val="25000"/>
                </a:schemeClr>
              </a:solidFill>
            </a:endParaRPr>
          </a:p>
        </p:txBody>
      </p:sp>
    </p:spTree>
    <p:extLst>
      <p:ext uri="{BB962C8B-B14F-4D97-AF65-F5344CB8AC3E}">
        <p14:creationId xmlns:p14="http://schemas.microsoft.com/office/powerpoint/2010/main" val="19558510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1300163"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Building A Model</a:t>
            </a:r>
            <a:endParaRPr lang="en-US" sz="4000" dirty="0">
              <a:solidFill>
                <a:schemeClr val="bg1"/>
              </a:solidFill>
              <a:latin typeface="Century Gothic" panose="020B0502020202020204" pitchFamily="34" charset="0"/>
            </a:endParaRPr>
          </a:p>
        </p:txBody>
      </p:sp>
      <p:sp>
        <p:nvSpPr>
          <p:cNvPr id="5" name="Text Placeholder 4"/>
          <p:cNvSpPr>
            <a:spLocks noGrp="1"/>
          </p:cNvSpPr>
          <p:nvPr>
            <p:ph type="body" sz="quarter" idx="13"/>
          </p:nvPr>
        </p:nvSpPr>
        <p:spPr>
          <a:xfrm>
            <a:off x="0" y="6474316"/>
            <a:ext cx="2060812" cy="274320"/>
          </a:xfrm>
        </p:spPr>
        <p:txBody>
          <a:bodyPr>
            <a:noAutofit/>
          </a:bodyPr>
          <a:lstStyle/>
          <a:p>
            <a:pPr algn="ctr"/>
            <a:r>
              <a:rPr lang="en-US" sz="1600" dirty="0">
                <a:solidFill>
                  <a:schemeClr val="bg1"/>
                </a:solidFill>
              </a:rPr>
              <a:t>Image Credit: NPS</a:t>
            </a:r>
          </a:p>
        </p:txBody>
      </p:sp>
      <p:sp>
        <p:nvSpPr>
          <p:cNvPr id="82" name="TextBox 81"/>
          <p:cNvSpPr txBox="1"/>
          <p:nvPr/>
        </p:nvSpPr>
        <p:spPr>
          <a:xfrm>
            <a:off x="1030406" y="3795326"/>
            <a:ext cx="850356" cy="369332"/>
          </a:xfrm>
          <a:prstGeom prst="rect">
            <a:avLst/>
          </a:prstGeom>
          <a:noFill/>
        </p:spPr>
        <p:txBody>
          <a:bodyPr wrap="square" rtlCol="0">
            <a:spAutoFit/>
          </a:bodyPr>
          <a:lstStyle/>
          <a:p>
            <a:r>
              <a:rPr lang="en-US" b="1" i="1" dirty="0" smtClean="0">
                <a:latin typeface="Cambria Math" panose="02040503050406030204" pitchFamily="18" charset="0"/>
                <a:ea typeface="Cambria Math" panose="02040503050406030204" pitchFamily="18" charset="0"/>
              </a:rPr>
              <a:t>Target</a:t>
            </a:r>
            <a:endParaRPr lang="en-US" b="1" i="1" dirty="0">
              <a:latin typeface="Cambria Math" panose="02040503050406030204" pitchFamily="18" charset="0"/>
              <a:ea typeface="Cambria Math" panose="02040503050406030204" pitchFamily="18" charset="0"/>
            </a:endParaRPr>
          </a:p>
        </p:txBody>
      </p:sp>
      <p:sp>
        <p:nvSpPr>
          <p:cNvPr id="83" name="TextBox 82"/>
          <p:cNvSpPr txBox="1"/>
          <p:nvPr/>
        </p:nvSpPr>
        <p:spPr>
          <a:xfrm>
            <a:off x="3168777" y="3418442"/>
            <a:ext cx="841705" cy="369332"/>
          </a:xfrm>
          <a:prstGeom prst="rect">
            <a:avLst/>
          </a:prstGeom>
          <a:noFill/>
        </p:spPr>
        <p:txBody>
          <a:bodyPr wrap="none" rtlCol="0">
            <a:spAutoFit/>
          </a:bodyPr>
          <a:lstStyle/>
          <a:p>
            <a:r>
              <a:rPr lang="en-US" b="1" i="1" dirty="0" smtClean="0">
                <a:latin typeface="Cambria Math" panose="02040503050406030204" pitchFamily="18" charset="0"/>
                <a:ea typeface="Cambria Math" panose="02040503050406030204" pitchFamily="18" charset="0"/>
              </a:rPr>
              <a:t>Source</a:t>
            </a:r>
            <a:endParaRPr lang="en-US" b="1" i="1" dirty="0">
              <a:latin typeface="Cambria Math" panose="02040503050406030204" pitchFamily="18" charset="0"/>
              <a:ea typeface="Cambria Math" panose="02040503050406030204" pitchFamily="18" charset="0"/>
            </a:endParaRPr>
          </a:p>
        </p:txBody>
      </p:sp>
      <p:pic>
        <p:nvPicPr>
          <p:cNvPr id="4" name="Picture 3"/>
          <p:cNvPicPr>
            <a:picLocks noChangeAspect="1"/>
          </p:cNvPicPr>
          <p:nvPr/>
        </p:nvPicPr>
        <p:blipFill>
          <a:blip r:embed="rId3" cstate="print"/>
          <a:stretch>
            <a:fillRect/>
          </a:stretch>
        </p:blipFill>
        <p:spPr>
          <a:xfrm>
            <a:off x="4814465" y="1370322"/>
            <a:ext cx="2404706" cy="2463176"/>
          </a:xfrm>
          <a:prstGeom prst="rect">
            <a:avLst/>
          </a:prstGeom>
        </p:spPr>
      </p:pic>
      <p:sp>
        <p:nvSpPr>
          <p:cNvPr id="89" name="Text Placeholder 1"/>
          <p:cNvSpPr txBox="1">
            <a:spLocks/>
          </p:cNvSpPr>
          <p:nvPr/>
        </p:nvSpPr>
        <p:spPr>
          <a:xfrm>
            <a:off x="8071275" y="4365954"/>
            <a:ext cx="3945112" cy="3324585"/>
          </a:xfrm>
          <a:prstGeom prst="rect">
            <a:avLst/>
          </a:prstGeom>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graphicFrame>
        <p:nvGraphicFramePr>
          <p:cNvPr id="92" name="Diagram 91"/>
          <p:cNvGraphicFramePr/>
          <p:nvPr>
            <p:extLst>
              <p:ext uri="{D42A27DB-BD31-4B8C-83A1-F6EECF244321}">
                <p14:modId xmlns:p14="http://schemas.microsoft.com/office/powerpoint/2010/main" val="2578799339"/>
              </p:ext>
            </p:extLst>
          </p:nvPr>
        </p:nvGraphicFramePr>
        <p:xfrm>
          <a:off x="187035" y="3635780"/>
          <a:ext cx="11817929" cy="30694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7" name="TextBox 16"/>
          <p:cNvSpPr txBox="1"/>
          <p:nvPr/>
        </p:nvSpPr>
        <p:spPr>
          <a:xfrm>
            <a:off x="4536381" y="3787774"/>
            <a:ext cx="850356" cy="369332"/>
          </a:xfrm>
          <a:prstGeom prst="rect">
            <a:avLst/>
          </a:prstGeom>
          <a:noFill/>
        </p:spPr>
        <p:txBody>
          <a:bodyPr wrap="square" rtlCol="0">
            <a:spAutoFit/>
          </a:bodyPr>
          <a:lstStyle/>
          <a:p>
            <a:r>
              <a:rPr lang="en-US" b="1" i="1" dirty="0" smtClean="0">
                <a:latin typeface="Cambria Math" panose="02040503050406030204" pitchFamily="18" charset="0"/>
                <a:ea typeface="Cambria Math" panose="02040503050406030204" pitchFamily="18" charset="0"/>
              </a:rPr>
              <a:t>Target</a:t>
            </a:r>
            <a:endParaRPr lang="en-US" b="1" i="1" dirty="0">
              <a:latin typeface="Cambria Math" panose="02040503050406030204" pitchFamily="18" charset="0"/>
              <a:ea typeface="Cambria Math" panose="02040503050406030204" pitchFamily="18" charset="0"/>
            </a:endParaRPr>
          </a:p>
        </p:txBody>
      </p:sp>
      <p:sp>
        <p:nvSpPr>
          <p:cNvPr id="18" name="TextBox 17"/>
          <p:cNvSpPr txBox="1"/>
          <p:nvPr/>
        </p:nvSpPr>
        <p:spPr>
          <a:xfrm>
            <a:off x="6662723" y="3425994"/>
            <a:ext cx="841705" cy="369332"/>
          </a:xfrm>
          <a:prstGeom prst="rect">
            <a:avLst/>
          </a:prstGeom>
          <a:noFill/>
        </p:spPr>
        <p:txBody>
          <a:bodyPr wrap="none" rtlCol="0">
            <a:spAutoFit/>
          </a:bodyPr>
          <a:lstStyle/>
          <a:p>
            <a:r>
              <a:rPr lang="en-US" b="1" i="1" dirty="0" smtClean="0">
                <a:latin typeface="Cambria Math" panose="02040503050406030204" pitchFamily="18" charset="0"/>
                <a:ea typeface="Cambria Math" panose="02040503050406030204" pitchFamily="18" charset="0"/>
              </a:rPr>
              <a:t>Source</a:t>
            </a:r>
            <a:endParaRPr lang="en-US" b="1" i="1" dirty="0">
              <a:latin typeface="Cambria Math" panose="02040503050406030204" pitchFamily="18" charset="0"/>
              <a:ea typeface="Cambria Math" panose="02040503050406030204" pitchFamily="18" charset="0"/>
            </a:endParaRPr>
          </a:p>
        </p:txBody>
      </p:sp>
      <p:sp>
        <p:nvSpPr>
          <p:cNvPr id="19" name="TextBox 18"/>
          <p:cNvSpPr txBox="1"/>
          <p:nvPr/>
        </p:nvSpPr>
        <p:spPr>
          <a:xfrm>
            <a:off x="8111616" y="3820412"/>
            <a:ext cx="850356" cy="369332"/>
          </a:xfrm>
          <a:prstGeom prst="rect">
            <a:avLst/>
          </a:prstGeom>
          <a:noFill/>
        </p:spPr>
        <p:txBody>
          <a:bodyPr wrap="square" rtlCol="0">
            <a:spAutoFit/>
          </a:bodyPr>
          <a:lstStyle/>
          <a:p>
            <a:r>
              <a:rPr lang="en-US" b="1" i="1" dirty="0" smtClean="0">
                <a:latin typeface="Cambria Math" panose="02040503050406030204" pitchFamily="18" charset="0"/>
                <a:ea typeface="Cambria Math" panose="02040503050406030204" pitchFamily="18" charset="0"/>
              </a:rPr>
              <a:t>Target</a:t>
            </a:r>
            <a:endParaRPr lang="en-US" b="1" i="1" dirty="0">
              <a:latin typeface="Cambria Math" panose="02040503050406030204" pitchFamily="18" charset="0"/>
              <a:ea typeface="Cambria Math" panose="02040503050406030204" pitchFamily="18" charset="0"/>
            </a:endParaRPr>
          </a:p>
        </p:txBody>
      </p:sp>
      <p:sp>
        <p:nvSpPr>
          <p:cNvPr id="20" name="TextBox 19"/>
          <p:cNvSpPr txBox="1"/>
          <p:nvPr/>
        </p:nvSpPr>
        <p:spPr>
          <a:xfrm>
            <a:off x="10328243" y="3425994"/>
            <a:ext cx="841705" cy="369332"/>
          </a:xfrm>
          <a:prstGeom prst="rect">
            <a:avLst/>
          </a:prstGeom>
          <a:noFill/>
        </p:spPr>
        <p:txBody>
          <a:bodyPr wrap="none" rtlCol="0">
            <a:spAutoFit/>
          </a:bodyPr>
          <a:lstStyle/>
          <a:p>
            <a:r>
              <a:rPr lang="en-US" b="1" i="1" dirty="0" smtClean="0">
                <a:latin typeface="Cambria Math" panose="02040503050406030204" pitchFamily="18" charset="0"/>
                <a:ea typeface="Cambria Math" panose="02040503050406030204" pitchFamily="18" charset="0"/>
              </a:rPr>
              <a:t>Source</a:t>
            </a:r>
            <a:endParaRPr lang="en-US" b="1" i="1" dirty="0">
              <a:latin typeface="Cambria Math" panose="02040503050406030204" pitchFamily="18" charset="0"/>
              <a:ea typeface="Cambria Math" panose="02040503050406030204" pitchFamily="18" charset="0"/>
            </a:endParaRPr>
          </a:p>
        </p:txBody>
      </p:sp>
      <p:pic>
        <p:nvPicPr>
          <p:cNvPr id="3" name="Picture 2"/>
          <p:cNvPicPr>
            <a:picLocks noChangeAspect="1"/>
          </p:cNvPicPr>
          <p:nvPr/>
        </p:nvPicPr>
        <p:blipFill>
          <a:blip r:embed="rId9" cstate="print"/>
          <a:stretch>
            <a:fillRect/>
          </a:stretch>
        </p:blipFill>
        <p:spPr>
          <a:xfrm>
            <a:off x="962573" y="1413298"/>
            <a:ext cx="2674190" cy="2453418"/>
          </a:xfrm>
          <a:prstGeom prst="rect">
            <a:avLst/>
          </a:prstGeom>
        </p:spPr>
      </p:pic>
      <p:pic>
        <p:nvPicPr>
          <p:cNvPr id="6" name="Picture 5"/>
          <p:cNvPicPr>
            <a:picLocks noChangeAspect="1"/>
          </p:cNvPicPr>
          <p:nvPr/>
        </p:nvPicPr>
        <p:blipFill>
          <a:blip r:embed="rId10" cstate="print"/>
          <a:stretch>
            <a:fillRect/>
          </a:stretch>
        </p:blipFill>
        <p:spPr>
          <a:xfrm>
            <a:off x="8396873" y="1263131"/>
            <a:ext cx="2448655" cy="2603585"/>
          </a:xfrm>
          <a:prstGeom prst="rect">
            <a:avLst/>
          </a:prstGeom>
        </p:spPr>
      </p:pic>
    </p:spTree>
    <p:extLst>
      <p:ext uri="{BB962C8B-B14F-4D97-AF65-F5344CB8AC3E}">
        <p14:creationId xmlns:p14="http://schemas.microsoft.com/office/powerpoint/2010/main" val="18297704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6600" t="15133" r="13901" b="13940"/>
          <a:stretch/>
        </p:blipFill>
        <p:spPr>
          <a:xfrm rot="16200000">
            <a:off x="5772561" y="339218"/>
            <a:ext cx="5529324" cy="7302640"/>
          </a:xfrm>
          <a:prstGeom prst="rect">
            <a:avLst/>
          </a:prstGeom>
        </p:spPr>
      </p:pic>
      <p:sp>
        <p:nvSpPr>
          <p:cNvPr id="37" name="Rectangle 36"/>
          <p:cNvSpPr/>
          <p:nvPr/>
        </p:nvSpPr>
        <p:spPr>
          <a:xfrm>
            <a:off x="12201529" y="1225880"/>
            <a:ext cx="473071" cy="55152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Garamond" panose="02020404030301010803" pitchFamily="18" charset="0"/>
            </a:endParaRPr>
          </a:p>
        </p:txBody>
      </p:sp>
      <p:sp>
        <p:nvSpPr>
          <p:cNvPr id="38" name="TextBox 37"/>
          <p:cNvSpPr txBox="1"/>
          <p:nvPr/>
        </p:nvSpPr>
        <p:spPr>
          <a:xfrm>
            <a:off x="10042294" y="2601470"/>
            <a:ext cx="1097280" cy="523220"/>
          </a:xfrm>
          <a:prstGeom prst="rect">
            <a:avLst/>
          </a:prstGeom>
          <a:noFill/>
        </p:spPr>
        <p:txBody>
          <a:bodyPr wrap="square" rtlCol="0">
            <a:spAutoFit/>
          </a:bodyPr>
          <a:lstStyle/>
          <a:p>
            <a:r>
              <a:rPr lang="en-US" sz="1400" dirty="0" smtClean="0">
                <a:latin typeface="Garamond" panose="02020404030301010803" pitchFamily="18" charset="0"/>
              </a:rPr>
              <a:t>Phoenix, AZ</a:t>
            </a:r>
            <a:endParaRPr lang="en-US" sz="1400" dirty="0">
              <a:latin typeface="Garamond" panose="02020404030301010803" pitchFamily="18" charset="0"/>
            </a:endParaRPr>
          </a:p>
        </p:txBody>
      </p:sp>
      <p:sp>
        <p:nvSpPr>
          <p:cNvPr id="18" name="Text Placeholder 1"/>
          <p:cNvSpPr>
            <a:spLocks noGrp="1"/>
          </p:cNvSpPr>
          <p:nvPr>
            <p:ph type="body" sz="quarter" idx="4294967295"/>
          </p:nvPr>
        </p:nvSpPr>
        <p:spPr>
          <a:xfrm>
            <a:off x="357578" y="1760015"/>
            <a:ext cx="4361350" cy="1718615"/>
          </a:xfrm>
          <a:prstGeom prst="rect">
            <a:avLst/>
          </a:prstGeom>
        </p:spPr>
        <p:txBody>
          <a:bodyPr>
            <a:noAutofit/>
          </a:bodyPr>
          <a:lstStyle/>
          <a:p>
            <a:pPr marL="0" indent="0">
              <a:spcBef>
                <a:spcPts val="200"/>
              </a:spcBef>
              <a:buClr>
                <a:srgbClr val="EA7845"/>
              </a:buClr>
              <a:buNone/>
            </a:pPr>
            <a:endParaRPr lang="en-US" sz="2000" dirty="0">
              <a:solidFill>
                <a:schemeClr val="bg2">
                  <a:lumMod val="50000"/>
                </a:schemeClr>
              </a:solidFill>
            </a:endParaRPr>
          </a:p>
          <a:p>
            <a:pPr marL="342900" indent="-342900">
              <a:spcBef>
                <a:spcPts val="200"/>
              </a:spcBef>
              <a:buClr>
                <a:srgbClr val="EA7845"/>
              </a:buClr>
              <a:buFont typeface="Webdings" panose="05030102010509060703" pitchFamily="18" charset="2"/>
              <a:buChar char="4"/>
            </a:pPr>
            <a:r>
              <a:rPr lang="en-US" sz="2200" b="1" dirty="0" smtClean="0">
                <a:solidFill>
                  <a:schemeClr val="accent2"/>
                </a:solidFill>
              </a:rPr>
              <a:t>“Tally up” </a:t>
            </a:r>
            <a:r>
              <a:rPr lang="en-US" sz="2200" dirty="0" smtClean="0">
                <a:solidFill>
                  <a:schemeClr val="bg2">
                    <a:lumMod val="50000"/>
                  </a:schemeClr>
                </a:solidFill>
              </a:rPr>
              <a:t>scattered light</a:t>
            </a:r>
          </a:p>
          <a:p>
            <a:pPr marL="342900" indent="-342900">
              <a:spcBef>
                <a:spcPts val="200"/>
              </a:spcBef>
              <a:buClr>
                <a:srgbClr val="EA7845"/>
              </a:buClr>
              <a:buFont typeface="Webdings" panose="05030102010509060703" pitchFamily="18" charset="2"/>
              <a:buChar char="4"/>
            </a:pPr>
            <a:endParaRPr lang="en-US" sz="2000" dirty="0" smtClean="0">
              <a:solidFill>
                <a:schemeClr val="bg2">
                  <a:lumMod val="50000"/>
                </a:schemeClr>
              </a:solidFill>
            </a:endParaRPr>
          </a:p>
          <a:p>
            <a:pPr marL="800100" lvl="1" indent="-342900">
              <a:spcBef>
                <a:spcPts val="200"/>
              </a:spcBef>
              <a:buClr>
                <a:srgbClr val="EA7845"/>
              </a:buClr>
              <a:buFont typeface="Webdings" panose="05030102010509060703" pitchFamily="18" charset="2"/>
              <a:buChar char="4"/>
            </a:pPr>
            <a:r>
              <a:rPr lang="en-US" sz="2000" dirty="0" smtClean="0">
                <a:solidFill>
                  <a:schemeClr val="bg2">
                    <a:lumMod val="50000"/>
                  </a:schemeClr>
                </a:solidFill>
              </a:rPr>
              <a:t>Calculate overall sky health</a:t>
            </a:r>
            <a:endParaRPr lang="en-US" sz="2000" dirty="0">
              <a:solidFill>
                <a:schemeClr val="bg2">
                  <a:lumMod val="50000"/>
                </a:schemeClr>
              </a:solidFill>
            </a:endParaRPr>
          </a:p>
          <a:p>
            <a:pPr marL="342900" indent="-342900">
              <a:spcBef>
                <a:spcPts val="200"/>
              </a:spcBef>
              <a:buClr>
                <a:srgbClr val="EA7845"/>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EA7845"/>
              </a:buClr>
              <a:buFont typeface="Webdings" panose="05030102010509060703" pitchFamily="18" charset="2"/>
              <a:buChar char="4"/>
            </a:pPr>
            <a:endParaRPr lang="en-US" sz="2000" dirty="0">
              <a:solidFill>
                <a:schemeClr val="bg2">
                  <a:lumMod val="50000"/>
                </a:schemeClr>
              </a:solidFill>
            </a:endParaRPr>
          </a:p>
        </p:txBody>
      </p:sp>
      <p:sp>
        <p:nvSpPr>
          <p:cNvPr id="7" name="Text Placeholder 2"/>
          <p:cNvSpPr txBox="1">
            <a:spLocks/>
          </p:cNvSpPr>
          <p:nvPr/>
        </p:nvSpPr>
        <p:spPr>
          <a:xfrm>
            <a:off x="1300163"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Building A Model</a:t>
            </a:r>
            <a:endParaRPr lang="en-US" sz="4000" dirty="0">
              <a:solidFill>
                <a:schemeClr val="bg1"/>
              </a:solidFill>
              <a:latin typeface="Century Gothic" panose="020B0502020202020204" pitchFamily="34" charset="0"/>
            </a:endParaRPr>
          </a:p>
        </p:txBody>
      </p:sp>
      <p:grpSp>
        <p:nvGrpSpPr>
          <p:cNvPr id="52" name="Group 51"/>
          <p:cNvGrpSpPr/>
          <p:nvPr/>
        </p:nvGrpSpPr>
        <p:grpSpPr>
          <a:xfrm>
            <a:off x="3160282" y="1417863"/>
            <a:ext cx="555723" cy="369332"/>
            <a:chOff x="4739754" y="1563700"/>
            <a:chExt cx="555723" cy="369332"/>
          </a:xfrm>
        </p:grpSpPr>
        <p:sp>
          <p:nvSpPr>
            <p:cNvPr id="4" name="Down Arrow 3"/>
            <p:cNvSpPr/>
            <p:nvPr/>
          </p:nvSpPr>
          <p:spPr>
            <a:xfrm rot="5400000">
              <a:off x="4858876" y="1555017"/>
              <a:ext cx="112201" cy="350445"/>
            </a:xfrm>
            <a:prstGeom prst="downArrow">
              <a:avLst>
                <a:gd name="adj1" fmla="val 50000"/>
                <a:gd name="adj2" fmla="val 17047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080624" y="1563700"/>
              <a:ext cx="214853" cy="369332"/>
            </a:xfrm>
            <a:prstGeom prst="rect">
              <a:avLst/>
            </a:prstGeom>
            <a:noFill/>
          </p:spPr>
          <p:txBody>
            <a:bodyPr wrap="square" rtlCol="0">
              <a:spAutoFit/>
            </a:bodyPr>
            <a:lstStyle/>
            <a:p>
              <a:r>
                <a:rPr lang="en-US" b="1" dirty="0" smtClean="0">
                  <a:solidFill>
                    <a:schemeClr val="bg1"/>
                  </a:solidFill>
                  <a:latin typeface="Garamond" panose="02020404030301010803" pitchFamily="18" charset="0"/>
                </a:rPr>
                <a:t>N</a:t>
              </a:r>
              <a:endParaRPr lang="en-US" b="1" dirty="0">
                <a:solidFill>
                  <a:schemeClr val="bg1"/>
                </a:solidFill>
                <a:latin typeface="Garamond" panose="02020404030301010803" pitchFamily="18" charset="0"/>
              </a:endParaRPr>
            </a:p>
          </p:txBody>
        </p:sp>
      </p:grpSp>
      <p:sp>
        <p:nvSpPr>
          <p:cNvPr id="3" name="Text Placeholder 2"/>
          <p:cNvSpPr>
            <a:spLocks noGrp="1"/>
          </p:cNvSpPr>
          <p:nvPr>
            <p:ph type="body" sz="quarter" idx="13"/>
          </p:nvPr>
        </p:nvSpPr>
        <p:spPr>
          <a:xfrm>
            <a:off x="8831699" y="6442325"/>
            <a:ext cx="3356843" cy="274320"/>
          </a:xfrm>
        </p:spPr>
        <p:txBody>
          <a:bodyPr>
            <a:normAutofit/>
          </a:bodyPr>
          <a:lstStyle/>
          <a:p>
            <a:r>
              <a:rPr lang="en-US" dirty="0" smtClean="0">
                <a:solidFill>
                  <a:schemeClr val="bg1"/>
                </a:solidFill>
              </a:rPr>
              <a:t>Map Credit: Wyoming Cross-Cutting Team</a:t>
            </a:r>
            <a:endParaRPr lang="en-US" dirty="0">
              <a:solidFill>
                <a:schemeClr val="bg1"/>
              </a:solidFill>
            </a:endParaRPr>
          </a:p>
        </p:txBody>
      </p:sp>
      <p:sp>
        <p:nvSpPr>
          <p:cNvPr id="53" name="TextBox 52"/>
          <p:cNvSpPr txBox="1"/>
          <p:nvPr/>
        </p:nvSpPr>
        <p:spPr>
          <a:xfrm>
            <a:off x="8303324" y="5563886"/>
            <a:ext cx="1894775" cy="369332"/>
          </a:xfrm>
          <a:prstGeom prst="rect">
            <a:avLst/>
          </a:prstGeom>
          <a:noFill/>
        </p:spPr>
        <p:txBody>
          <a:bodyPr wrap="square" rtlCol="0">
            <a:spAutoFit/>
          </a:bodyPr>
          <a:lstStyle/>
          <a:p>
            <a:pPr algn="ctr"/>
            <a:r>
              <a:rPr lang="en-US" b="1" dirty="0" smtClean="0">
                <a:latin typeface="Garamond" panose="02020404030301010803" pitchFamily="18" charset="0"/>
              </a:rPr>
              <a:t>Las Vegas, NV</a:t>
            </a:r>
            <a:endParaRPr lang="en-US" b="1" dirty="0">
              <a:latin typeface="Garamond" panose="02020404030301010803" pitchFamily="18" charset="0"/>
            </a:endParaRPr>
          </a:p>
        </p:txBody>
      </p:sp>
      <p:grpSp>
        <p:nvGrpSpPr>
          <p:cNvPr id="54" name="Group 53"/>
          <p:cNvGrpSpPr/>
          <p:nvPr/>
        </p:nvGrpSpPr>
        <p:grpSpPr>
          <a:xfrm>
            <a:off x="357578" y="3372643"/>
            <a:ext cx="5632704" cy="5623705"/>
            <a:chOff x="1143000" y="354816"/>
            <a:chExt cx="6401341" cy="5992854"/>
          </a:xfrm>
        </p:grpSpPr>
        <p:sp>
          <p:nvSpPr>
            <p:cNvPr id="56" name="Arc 55"/>
            <p:cNvSpPr/>
            <p:nvPr/>
          </p:nvSpPr>
          <p:spPr>
            <a:xfrm>
              <a:off x="1676941" y="2235141"/>
              <a:ext cx="5867400" cy="3850370"/>
            </a:xfrm>
            <a:prstGeom prst="arc">
              <a:avLst>
                <a:gd name="adj1" fmla="val 12159992"/>
                <a:gd name="adj2" fmla="val 14387951"/>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57" name="Rectangle 56"/>
            <p:cNvSpPr/>
            <p:nvPr/>
          </p:nvSpPr>
          <p:spPr>
            <a:xfrm>
              <a:off x="2843864" y="5259665"/>
              <a:ext cx="2478437" cy="1088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Arc 57"/>
            <p:cNvSpPr/>
            <p:nvPr/>
          </p:nvSpPr>
          <p:spPr>
            <a:xfrm>
              <a:off x="1143000" y="2901074"/>
              <a:ext cx="4062851" cy="2972926"/>
            </a:xfrm>
            <a:prstGeom prst="arc">
              <a:avLst>
                <a:gd name="adj1" fmla="val 13854476"/>
                <a:gd name="adj2" fmla="val 18934369"/>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59" name="5-Point Star 58"/>
            <p:cNvSpPr/>
            <p:nvPr/>
          </p:nvSpPr>
          <p:spPr>
            <a:xfrm>
              <a:off x="4450488" y="354816"/>
              <a:ext cx="266700" cy="228600"/>
            </a:xfrm>
            <a:prstGeom prst="star5">
              <a:avLst/>
            </a:prstGeom>
            <a:solidFill>
              <a:srgbClr val="FFFF00"/>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0" name="TextBox 59"/>
                <p:cNvSpPr txBox="1"/>
                <p:nvPr/>
              </p:nvSpPr>
              <p:spPr>
                <a:xfrm>
                  <a:off x="3198813" y="2603481"/>
                  <a:ext cx="40459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𝐷</m:t>
                        </m:r>
                      </m:oMath>
                    </m:oMathPara>
                  </a14:m>
                  <a:endParaRPr lang="en-US" dirty="0"/>
                </a:p>
              </p:txBody>
            </p:sp>
          </mc:Choice>
          <mc:Fallback xmlns="">
            <p:sp>
              <p:nvSpPr>
                <p:cNvPr id="1050" name="TextBox 1049"/>
                <p:cNvSpPr txBox="1">
                  <a:spLocks noRot="1" noChangeAspect="1" noMove="1" noResize="1" noEditPoints="1" noAdjustHandles="1" noChangeArrowheads="1" noChangeShapeType="1" noTextEdit="1"/>
                </p:cNvSpPr>
                <p:nvPr/>
              </p:nvSpPr>
              <p:spPr>
                <a:xfrm>
                  <a:off x="3198813" y="2603481"/>
                  <a:ext cx="404598" cy="369332"/>
                </a:xfrm>
                <a:prstGeom prst="rect">
                  <a:avLst/>
                </a:prstGeom>
                <a:blipFill rotWithShape="0">
                  <a:blip r:embed="rId4"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p:cNvSpPr txBox="1"/>
                <p:nvPr/>
              </p:nvSpPr>
              <p:spPr>
                <a:xfrm>
                  <a:off x="3282267" y="1203769"/>
                  <a:ext cx="39978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𝑄</m:t>
                        </m:r>
                      </m:oMath>
                    </m:oMathPara>
                  </a14:m>
                  <a:endParaRPr lang="en-US" dirty="0"/>
                </a:p>
              </p:txBody>
            </p:sp>
          </mc:Choice>
          <mc:Fallback xmlns="">
            <p:sp>
              <p:nvSpPr>
                <p:cNvPr id="1051" name="TextBox 1050"/>
                <p:cNvSpPr txBox="1">
                  <a:spLocks noRot="1" noChangeAspect="1" noMove="1" noResize="1" noEditPoints="1" noAdjustHandles="1" noChangeArrowheads="1" noChangeShapeType="1" noTextEdit="1"/>
                </p:cNvSpPr>
                <p:nvPr/>
              </p:nvSpPr>
              <p:spPr>
                <a:xfrm>
                  <a:off x="3282267" y="1203769"/>
                  <a:ext cx="399788" cy="369332"/>
                </a:xfrm>
                <a:prstGeom prst="rect">
                  <a:avLst/>
                </a:prstGeom>
                <a:blipFill rotWithShape="0">
                  <a:blip r:embed="rId5" cstate="print"/>
                  <a:stretch>
                    <a:fillRect b="-9836"/>
                  </a:stretch>
                </a:blipFill>
              </p:spPr>
              <p:txBody>
                <a:bodyPr/>
                <a:lstStyle/>
                <a:p>
                  <a:r>
                    <a:rPr lang="en-US">
                      <a:noFill/>
                    </a:rPr>
                    <a:t> </a:t>
                  </a:r>
                </a:p>
              </p:txBody>
            </p:sp>
          </mc:Fallback>
        </mc:AlternateContent>
        <p:cxnSp>
          <p:nvCxnSpPr>
            <p:cNvPr id="62" name="Straight Connector 61"/>
            <p:cNvCxnSpPr>
              <a:stCxn id="70" idx="4"/>
              <a:endCxn id="58" idx="0"/>
            </p:cNvCxnSpPr>
            <p:nvPr/>
          </p:nvCxnSpPr>
          <p:spPr>
            <a:xfrm flipH="1">
              <a:off x="2136341" y="1494160"/>
              <a:ext cx="1432886" cy="1615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TextBox 62"/>
                <p:cNvSpPr txBox="1"/>
                <p:nvPr/>
              </p:nvSpPr>
              <p:spPr>
                <a:xfrm>
                  <a:off x="3282267" y="1825315"/>
                  <a:ext cx="36978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h</m:t>
                        </m:r>
                      </m:oMath>
                    </m:oMathPara>
                  </a14:m>
                  <a:endParaRPr lang="en-US" dirty="0"/>
                </a:p>
              </p:txBody>
            </p:sp>
          </mc:Choice>
          <mc:Fallback xmlns="">
            <p:sp>
              <p:nvSpPr>
                <p:cNvPr id="23" name="TextBox 22"/>
                <p:cNvSpPr txBox="1">
                  <a:spLocks noRot="1" noChangeAspect="1" noMove="1" noResize="1" noEditPoints="1" noAdjustHandles="1" noChangeArrowheads="1" noChangeShapeType="1" noTextEdit="1"/>
                </p:cNvSpPr>
                <p:nvPr/>
              </p:nvSpPr>
              <p:spPr>
                <a:xfrm>
                  <a:off x="3282267" y="1825315"/>
                  <a:ext cx="369781" cy="369332"/>
                </a:xfrm>
                <a:prstGeom prst="rect">
                  <a:avLst/>
                </a:prstGeom>
                <a:blipFill rotWithShape="0">
                  <a:blip r:embed="rId6" cstate="print"/>
                  <a:stretch>
                    <a:fillRect/>
                  </a:stretch>
                </a:blipFill>
              </p:spPr>
              <p:txBody>
                <a:bodyPr/>
                <a:lstStyle/>
                <a:p>
                  <a:r>
                    <a:rPr lang="en-US">
                      <a:noFill/>
                    </a:rPr>
                    <a:t> </a:t>
                  </a:r>
                </a:p>
              </p:txBody>
            </p:sp>
          </mc:Fallback>
        </mc:AlternateContent>
        <p:grpSp>
          <p:nvGrpSpPr>
            <p:cNvPr id="64" name="Group 63"/>
            <p:cNvGrpSpPr/>
            <p:nvPr/>
          </p:nvGrpSpPr>
          <p:grpSpPr>
            <a:xfrm>
              <a:off x="1826212" y="3140558"/>
              <a:ext cx="416211" cy="421763"/>
              <a:chOff x="1924827" y="3780457"/>
              <a:chExt cx="416211" cy="421763"/>
            </a:xfrm>
          </p:grpSpPr>
          <p:pic>
            <p:nvPicPr>
              <p:cNvPr id="77" name="Picture 4" descr="Image result for human stick figur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4827" y="3784616"/>
                <a:ext cx="416211" cy="41760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8" name="TextBox 77"/>
                  <p:cNvSpPr txBox="1"/>
                  <p:nvPr/>
                </p:nvSpPr>
                <p:spPr>
                  <a:xfrm>
                    <a:off x="1954526" y="3780457"/>
                    <a:ext cx="327126" cy="32798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bg1"/>
                              </a:solidFill>
                              <a:latin typeface="Cambria Math"/>
                            </a:rPr>
                            <m:t>𝑂</m:t>
                          </m:r>
                        </m:oMath>
                      </m:oMathPara>
                    </a14:m>
                    <a:endParaRPr lang="en-US" sz="1400" dirty="0">
                      <a:solidFill>
                        <a:schemeClr val="bg1"/>
                      </a:solidFill>
                    </a:endParaRPr>
                  </a:p>
                </p:txBody>
              </p:sp>
            </mc:Choice>
            <mc:Fallback xmlns="">
              <p:sp>
                <p:nvSpPr>
                  <p:cNvPr id="78" name="TextBox 77"/>
                  <p:cNvSpPr txBox="1">
                    <a:spLocks noRot="1" noChangeAspect="1" noMove="1" noResize="1" noEditPoints="1" noAdjustHandles="1" noChangeArrowheads="1" noChangeShapeType="1" noTextEdit="1"/>
                  </p:cNvSpPr>
                  <p:nvPr/>
                </p:nvSpPr>
                <p:spPr>
                  <a:xfrm>
                    <a:off x="1954526" y="3780457"/>
                    <a:ext cx="327126" cy="327980"/>
                  </a:xfrm>
                  <a:prstGeom prst="rect">
                    <a:avLst/>
                  </a:prstGeom>
                  <a:blipFill rotWithShape="0">
                    <a:blip r:embed="rId8" cstate="print"/>
                    <a:stretch>
                      <a:fillRect/>
                    </a:stretch>
                  </a:blipFill>
                </p:spPr>
                <p:txBody>
                  <a:bodyPr/>
                  <a:lstStyle/>
                  <a:p>
                    <a:r>
                      <a:rPr lang="en-US">
                        <a:noFill/>
                      </a:rPr>
                      <a:t> </a:t>
                    </a:r>
                  </a:p>
                </p:txBody>
              </p:sp>
            </mc:Fallback>
          </mc:AlternateContent>
        </p:grpSp>
        <p:grpSp>
          <p:nvGrpSpPr>
            <p:cNvPr id="65" name="Group 64"/>
            <p:cNvGrpSpPr/>
            <p:nvPr/>
          </p:nvGrpSpPr>
          <p:grpSpPr>
            <a:xfrm>
              <a:off x="4393580" y="2979790"/>
              <a:ext cx="375645" cy="388764"/>
              <a:chOff x="5457013" y="3015997"/>
              <a:chExt cx="375645" cy="388764"/>
            </a:xfrm>
          </p:grpSpPr>
          <p:pic>
            <p:nvPicPr>
              <p:cNvPr id="75" name="Picture 6" descr="Image result for light bulb"/>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26437" y="3081685"/>
                <a:ext cx="226402" cy="323076"/>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p:cNvSpPr txBox="1"/>
              <p:nvPr/>
            </p:nvSpPr>
            <p:spPr>
              <a:xfrm>
                <a:off x="5457013" y="3015997"/>
                <a:ext cx="375645" cy="327980"/>
              </a:xfrm>
              <a:prstGeom prst="rect">
                <a:avLst/>
              </a:prstGeom>
              <a:noFill/>
            </p:spPr>
            <p:txBody>
              <a:bodyPr wrap="none" rtlCol="0">
                <a:spAutoFit/>
              </a:bodyPr>
              <a:lstStyle/>
              <a:p>
                <a:r>
                  <a:rPr lang="en-US" sz="1400" dirty="0" smtClean="0"/>
                  <a:t>C</a:t>
                </a:r>
                <a:endParaRPr lang="en-US" sz="1400" dirty="0"/>
              </a:p>
            </p:txBody>
          </p:sp>
        </p:grpSp>
        <mc:AlternateContent xmlns:mc="http://schemas.openxmlformats.org/markup-compatibility/2006" xmlns:a14="http://schemas.microsoft.com/office/drawing/2010/main">
          <mc:Choice Requires="a14">
            <p:sp>
              <p:nvSpPr>
                <p:cNvPr id="66" name="TextBox 65"/>
                <p:cNvSpPr txBox="1"/>
                <p:nvPr/>
              </p:nvSpPr>
              <p:spPr>
                <a:xfrm>
                  <a:off x="2653362" y="2901074"/>
                  <a:ext cx="25220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𝛽</m:t>
                        </m:r>
                      </m:oMath>
                    </m:oMathPara>
                  </a14:m>
                  <a:endParaRPr lang="en-US" dirty="0"/>
                </a:p>
              </p:txBody>
            </p:sp>
          </mc:Choice>
          <mc:Fallback xmlns="">
            <p:sp>
              <p:nvSpPr>
                <p:cNvPr id="82" name="TextBox 81"/>
                <p:cNvSpPr txBox="1">
                  <a:spLocks noRot="1" noChangeAspect="1" noMove="1" noResize="1" noEditPoints="1" noAdjustHandles="1" noChangeArrowheads="1" noChangeShapeType="1" noTextEdit="1"/>
                </p:cNvSpPr>
                <p:nvPr/>
              </p:nvSpPr>
              <p:spPr>
                <a:xfrm>
                  <a:off x="2653362" y="2901074"/>
                  <a:ext cx="252205" cy="369332"/>
                </a:xfrm>
                <a:prstGeom prst="rect">
                  <a:avLst/>
                </a:prstGeom>
                <a:blipFill rotWithShape="0">
                  <a:blip r:embed="rId10" cstate="print"/>
                  <a:stretch>
                    <a:fillRect l="-7143" r="-33333" b="-13333"/>
                  </a:stretch>
                </a:blipFill>
              </p:spPr>
              <p:txBody>
                <a:bodyPr/>
                <a:lstStyle/>
                <a:p>
                  <a:r>
                    <a:rPr lang="en-US">
                      <a:noFill/>
                    </a:rPr>
                    <a:t> </a:t>
                  </a:r>
                </a:p>
              </p:txBody>
            </p:sp>
          </mc:Fallback>
        </mc:AlternateContent>
        <p:sp>
          <p:nvSpPr>
            <p:cNvPr id="67" name="Arc 66"/>
            <p:cNvSpPr/>
            <p:nvPr/>
          </p:nvSpPr>
          <p:spPr>
            <a:xfrm>
              <a:off x="2549650" y="2711149"/>
              <a:ext cx="294214" cy="302877"/>
            </a:xfrm>
            <a:prstGeom prst="arc">
              <a:avLst>
                <a:gd name="adj1" fmla="val 16200000"/>
                <a:gd name="adj2" fmla="val 84159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2"/>
                </a:solidFill>
              </a:endParaRPr>
            </a:p>
          </p:txBody>
        </p:sp>
        <p:cxnSp>
          <p:nvCxnSpPr>
            <p:cNvPr id="68" name="Straight Arrow Connector 67"/>
            <p:cNvCxnSpPr>
              <a:stCxn id="70" idx="5"/>
            </p:cNvCxnSpPr>
            <p:nvPr/>
          </p:nvCxnSpPr>
          <p:spPr>
            <a:xfrm flipV="1">
              <a:off x="3585391" y="592512"/>
              <a:ext cx="877613" cy="908343"/>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endCxn id="56" idx="2"/>
            </p:cNvCxnSpPr>
            <p:nvPr/>
          </p:nvCxnSpPr>
          <p:spPr>
            <a:xfrm>
              <a:off x="3563109" y="1503215"/>
              <a:ext cx="766" cy="858646"/>
            </a:xfrm>
            <a:prstGeom prst="line">
              <a:avLst/>
            </a:prstGeom>
            <a:ln>
              <a:solidFill>
                <a:schemeClr val="tx1"/>
              </a:solidFill>
              <a:prstDash val="solid"/>
            </a:ln>
          </p:spPr>
          <p:style>
            <a:lnRef idx="1">
              <a:schemeClr val="dk1"/>
            </a:lnRef>
            <a:fillRef idx="0">
              <a:schemeClr val="dk1"/>
            </a:fillRef>
            <a:effectRef idx="0">
              <a:schemeClr val="dk1"/>
            </a:effectRef>
            <a:fontRef idx="minor">
              <a:schemeClr val="tx1"/>
            </a:fontRef>
          </p:style>
        </p:cxnSp>
        <p:sp>
          <p:nvSpPr>
            <p:cNvPr id="70" name="Oval 69"/>
            <p:cNvSpPr/>
            <p:nvPr/>
          </p:nvSpPr>
          <p:spPr>
            <a:xfrm flipV="1">
              <a:off x="3546367" y="149416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4372808" y="3181444"/>
              <a:ext cx="75732" cy="756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2089420" y="3072673"/>
              <a:ext cx="75732" cy="756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p:cNvCxnSpPr>
              <a:stCxn id="70" idx="7"/>
              <a:endCxn id="71" idx="0"/>
            </p:cNvCxnSpPr>
            <p:nvPr/>
          </p:nvCxnSpPr>
          <p:spPr>
            <a:xfrm>
              <a:off x="3585391" y="1533184"/>
              <a:ext cx="825283" cy="1648260"/>
            </a:xfrm>
            <a:prstGeom prst="line">
              <a:avLst/>
            </a:prstGeom>
            <a:ln>
              <a:solidFill>
                <a:schemeClr val="tx1"/>
              </a:solidFill>
              <a:prstDash val="solid"/>
            </a:ln>
          </p:spPr>
          <p:style>
            <a:lnRef idx="1">
              <a:schemeClr val="dk1"/>
            </a:lnRef>
            <a:fillRef idx="0">
              <a:schemeClr val="dk1"/>
            </a:fillRef>
            <a:effectRef idx="0">
              <a:schemeClr val="dk1"/>
            </a:effectRef>
            <a:fontRef idx="minor">
              <a:schemeClr val="tx1"/>
            </a:fontRef>
          </p:style>
        </p:cxnSp>
        <p:sp>
          <p:nvSpPr>
            <p:cNvPr id="74" name="Parallelogram 73"/>
            <p:cNvSpPr/>
            <p:nvPr/>
          </p:nvSpPr>
          <p:spPr>
            <a:xfrm rot="9888058">
              <a:off x="3408697" y="2204258"/>
              <a:ext cx="174987" cy="173834"/>
            </a:xfrm>
            <a:prstGeom prst="parallelogram">
              <a:avLst>
                <a:gd name="adj" fmla="val 31323"/>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378916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3904869" y="6456680"/>
            <a:ext cx="1819656" cy="274320"/>
          </a:xfrm>
          <a:prstGeom prst="rect">
            <a:avLst/>
          </a:prstGeom>
          <a:noFill/>
        </p:spPr>
        <p:txBody>
          <a:bodyPr>
            <a:normAutofit/>
          </a:bodyPr>
          <a:lstStyle/>
          <a:p>
            <a:pPr algn="l"/>
            <a:r>
              <a:rPr lang="en-US" dirty="0" smtClean="0">
                <a:solidFill>
                  <a:schemeClr val="tx1">
                    <a:lumMod val="75000"/>
                  </a:schemeClr>
                </a:solidFill>
              </a:rPr>
              <a:t>Image Credit: Monet</a:t>
            </a:r>
            <a:endParaRPr lang="en-US" dirty="0">
              <a:solidFill>
                <a:schemeClr val="tx1">
                  <a:lumMod val="75000"/>
                </a:schemeClr>
              </a:solidFill>
            </a:endParaRPr>
          </a:p>
        </p:txBody>
      </p:sp>
      <p:sp>
        <p:nvSpPr>
          <p:cNvPr id="7" name="Text Placeholder 2"/>
          <p:cNvSpPr txBox="1">
            <a:spLocks/>
          </p:cNvSpPr>
          <p:nvPr/>
        </p:nvSpPr>
        <p:spPr>
          <a:xfrm>
            <a:off x="1300163"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Future Directions</a:t>
            </a:r>
            <a:endParaRPr lang="en-US" sz="4000" dirty="0">
              <a:solidFill>
                <a:schemeClr val="bg1"/>
              </a:solidFill>
              <a:latin typeface="Century Gothic" panose="020B0502020202020204" pitchFamily="34" charset="0"/>
            </a:endParaRPr>
          </a:p>
        </p:txBody>
      </p:sp>
      <p:pic>
        <p:nvPicPr>
          <p:cNvPr id="4" name="Picture Placeholder 3"/>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18373" t="4612" r="2146" b="2011"/>
          <a:stretch/>
        </p:blipFill>
        <p:spPr>
          <a:xfrm>
            <a:off x="2417" y="1227909"/>
            <a:ext cx="6084483" cy="5523622"/>
          </a:xfrm>
        </p:spPr>
      </p:pic>
      <p:sp>
        <p:nvSpPr>
          <p:cNvPr id="8" name="Text Placeholder 1"/>
          <p:cNvSpPr txBox="1">
            <a:spLocks/>
          </p:cNvSpPr>
          <p:nvPr/>
        </p:nvSpPr>
        <p:spPr>
          <a:xfrm>
            <a:off x="6417491" y="1778924"/>
            <a:ext cx="5303520" cy="505803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200"/>
              </a:spcBef>
              <a:buClr>
                <a:srgbClr val="EA7845"/>
              </a:buClr>
              <a:buFont typeface="Webdings" panose="05030102010509060703" pitchFamily="18" charset="2"/>
              <a:buChar char="4"/>
            </a:pPr>
            <a:r>
              <a:rPr lang="en-US" sz="2200" dirty="0">
                <a:solidFill>
                  <a:schemeClr val="bg2">
                    <a:lumMod val="50000"/>
                  </a:schemeClr>
                </a:solidFill>
              </a:rPr>
              <a:t>Produce map using mathematical model and VIIRS DNB </a:t>
            </a:r>
            <a:r>
              <a:rPr lang="en-US" sz="2200" dirty="0" smtClean="0">
                <a:solidFill>
                  <a:schemeClr val="bg2">
                    <a:lumMod val="50000"/>
                  </a:schemeClr>
                </a:solidFill>
              </a:rPr>
              <a:t>data</a:t>
            </a:r>
          </a:p>
          <a:p>
            <a:pPr marL="342900" indent="-342900">
              <a:lnSpc>
                <a:spcPct val="100000"/>
              </a:lnSpc>
              <a:spcBef>
                <a:spcPts val="200"/>
              </a:spcBef>
              <a:buClr>
                <a:srgbClr val="EA7845"/>
              </a:buClr>
              <a:buFont typeface="Webdings" panose="05030102010509060703" pitchFamily="18" charset="2"/>
              <a:buChar char="4"/>
            </a:pPr>
            <a:endParaRPr lang="en-US" sz="2200" dirty="0">
              <a:solidFill>
                <a:schemeClr val="bg2">
                  <a:lumMod val="50000"/>
                </a:schemeClr>
              </a:solidFill>
            </a:endParaRPr>
          </a:p>
          <a:p>
            <a:pPr marL="342900" indent="-342900">
              <a:lnSpc>
                <a:spcPct val="100000"/>
              </a:lnSpc>
              <a:spcBef>
                <a:spcPts val="200"/>
              </a:spcBef>
              <a:buClr>
                <a:srgbClr val="EA7845"/>
              </a:buClr>
              <a:buFont typeface="Webdings" panose="05030102010509060703" pitchFamily="18" charset="2"/>
              <a:buChar char="4"/>
            </a:pPr>
            <a:r>
              <a:rPr lang="en-US" sz="2200" dirty="0">
                <a:solidFill>
                  <a:schemeClr val="bg2">
                    <a:lumMod val="50000"/>
                  </a:schemeClr>
                </a:solidFill>
              </a:rPr>
              <a:t>Improvements to </a:t>
            </a:r>
            <a:r>
              <a:rPr lang="en-US" sz="2200" i="1" dirty="0" err="1">
                <a:solidFill>
                  <a:schemeClr val="bg2">
                    <a:lumMod val="50000"/>
                  </a:schemeClr>
                </a:solidFill>
              </a:rPr>
              <a:t>Falchi</a:t>
            </a:r>
            <a:r>
              <a:rPr lang="en-US" sz="2200" i="1" dirty="0">
                <a:solidFill>
                  <a:schemeClr val="bg2">
                    <a:lumMod val="50000"/>
                  </a:schemeClr>
                </a:solidFill>
              </a:rPr>
              <a:t> et al 2016 </a:t>
            </a:r>
            <a:r>
              <a:rPr lang="en-US" sz="2200" dirty="0">
                <a:solidFill>
                  <a:schemeClr val="bg2">
                    <a:lumMod val="50000"/>
                  </a:schemeClr>
                </a:solidFill>
              </a:rPr>
              <a:t>model include</a:t>
            </a:r>
          </a:p>
          <a:p>
            <a:pPr marL="1028700" lvl="1" indent="-342900">
              <a:lnSpc>
                <a:spcPct val="150000"/>
              </a:lnSpc>
              <a:spcBef>
                <a:spcPts val="200"/>
              </a:spcBef>
              <a:buClr>
                <a:srgbClr val="EA7845"/>
              </a:buClr>
              <a:buFont typeface="Webdings" panose="05030102010509060703" pitchFamily="18" charset="2"/>
              <a:buChar char="4"/>
            </a:pPr>
            <a:r>
              <a:rPr lang="en-US" sz="2000" dirty="0">
                <a:solidFill>
                  <a:schemeClr val="bg2">
                    <a:lumMod val="50000"/>
                  </a:schemeClr>
                </a:solidFill>
              </a:rPr>
              <a:t>L</a:t>
            </a:r>
            <a:r>
              <a:rPr lang="en-US" sz="2000" dirty="0" smtClean="0">
                <a:solidFill>
                  <a:schemeClr val="bg2">
                    <a:lumMod val="50000"/>
                  </a:schemeClr>
                </a:solidFill>
              </a:rPr>
              <a:t>ow </a:t>
            </a:r>
            <a:r>
              <a:rPr lang="en-US" sz="2000" dirty="0">
                <a:solidFill>
                  <a:schemeClr val="bg2">
                    <a:lumMod val="50000"/>
                  </a:schemeClr>
                </a:solidFill>
              </a:rPr>
              <a:t>snow cover months</a:t>
            </a:r>
          </a:p>
          <a:p>
            <a:pPr marL="1028700" lvl="1" indent="-342900">
              <a:lnSpc>
                <a:spcPct val="150000"/>
              </a:lnSpc>
              <a:spcBef>
                <a:spcPts val="200"/>
              </a:spcBef>
              <a:buClr>
                <a:srgbClr val="EA7845"/>
              </a:buClr>
              <a:buFont typeface="Webdings" panose="05030102010509060703" pitchFamily="18" charset="2"/>
              <a:buChar char="4"/>
            </a:pPr>
            <a:r>
              <a:rPr lang="en-US" sz="2000" dirty="0">
                <a:solidFill>
                  <a:schemeClr val="bg2">
                    <a:lumMod val="50000"/>
                  </a:schemeClr>
                </a:solidFill>
              </a:rPr>
              <a:t>S</a:t>
            </a:r>
            <a:r>
              <a:rPr lang="en-US" sz="2000" dirty="0" smtClean="0">
                <a:solidFill>
                  <a:schemeClr val="bg2">
                    <a:lumMod val="50000"/>
                  </a:schemeClr>
                </a:solidFill>
              </a:rPr>
              <a:t>ky </a:t>
            </a:r>
            <a:r>
              <a:rPr lang="en-US" sz="2000" dirty="0">
                <a:solidFill>
                  <a:schemeClr val="bg2">
                    <a:lumMod val="50000"/>
                  </a:schemeClr>
                </a:solidFill>
              </a:rPr>
              <a:t>quality predictions at angles outside of zenith</a:t>
            </a:r>
          </a:p>
          <a:p>
            <a:pPr marL="1028700" lvl="1" indent="-342900">
              <a:lnSpc>
                <a:spcPct val="150000"/>
              </a:lnSpc>
              <a:spcBef>
                <a:spcPts val="200"/>
              </a:spcBef>
              <a:buClr>
                <a:srgbClr val="EA7845"/>
              </a:buClr>
              <a:buFont typeface="Webdings" panose="05030102010509060703" pitchFamily="18" charset="2"/>
              <a:buChar char="4"/>
            </a:pPr>
            <a:r>
              <a:rPr lang="en-US" sz="2000" dirty="0" smtClean="0">
                <a:solidFill>
                  <a:schemeClr val="bg2">
                    <a:lumMod val="50000"/>
                  </a:schemeClr>
                </a:solidFill>
              </a:rPr>
              <a:t>Non-static </a:t>
            </a:r>
            <a:r>
              <a:rPr lang="en-US" sz="2000" dirty="0">
                <a:solidFill>
                  <a:schemeClr val="bg2">
                    <a:lumMod val="50000"/>
                  </a:schemeClr>
                </a:solidFill>
              </a:rPr>
              <a:t>model of sky </a:t>
            </a:r>
            <a:r>
              <a:rPr lang="en-US" sz="2000" dirty="0" smtClean="0">
                <a:solidFill>
                  <a:schemeClr val="bg2">
                    <a:lumMod val="50000"/>
                  </a:schemeClr>
                </a:solidFill>
              </a:rPr>
              <a:t>brightness</a:t>
            </a:r>
            <a:endParaRPr lang="en-US" sz="2000" dirty="0">
              <a:solidFill>
                <a:schemeClr val="bg2">
                  <a:lumMod val="50000"/>
                </a:schemeClr>
              </a:solidFill>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6263" r="13057"/>
          <a:stretch/>
        </p:blipFill>
        <p:spPr>
          <a:xfrm>
            <a:off x="2020388" y="3572540"/>
            <a:ext cx="740229" cy="1004775"/>
          </a:xfrm>
          <a:prstGeom prst="rect">
            <a:avLst/>
          </a:prstGeom>
        </p:spPr>
      </p:pic>
      <p:grpSp>
        <p:nvGrpSpPr>
          <p:cNvPr id="12" name="Group 11"/>
          <p:cNvGrpSpPr/>
          <p:nvPr/>
        </p:nvGrpSpPr>
        <p:grpSpPr>
          <a:xfrm>
            <a:off x="3868506" y="1403728"/>
            <a:ext cx="1978851" cy="1954381"/>
            <a:chOff x="3046494" y="1808410"/>
            <a:chExt cx="1978851" cy="1954381"/>
          </a:xfrm>
        </p:grpSpPr>
        <p:sp>
          <p:nvSpPr>
            <p:cNvPr id="10" name="TextBox 9"/>
            <p:cNvSpPr txBox="1"/>
            <p:nvPr/>
          </p:nvSpPr>
          <p:spPr>
            <a:xfrm>
              <a:off x="3046494" y="1808410"/>
              <a:ext cx="1978851" cy="1954381"/>
            </a:xfrm>
            <a:prstGeom prst="rect">
              <a:avLst/>
            </a:prstGeom>
            <a:solidFill>
              <a:schemeClr val="bg1"/>
            </a:solidFill>
          </p:spPr>
          <p:txBody>
            <a:bodyPr wrap="square" rtlCol="0">
              <a:spAutoFit/>
            </a:bodyPr>
            <a:lstStyle/>
            <a:p>
              <a:r>
                <a:rPr lang="en-US" sz="1100" b="1" dirty="0" smtClean="0"/>
                <a:t>Legend</a:t>
              </a:r>
            </a:p>
            <a:p>
              <a:r>
                <a:rPr lang="en-US" sz="1100" b="1" dirty="0" smtClean="0"/>
                <a:t>Night Sky Brightness Ratios</a:t>
              </a:r>
            </a:p>
            <a:p>
              <a:r>
                <a:rPr lang="en-US" sz="1100" dirty="0"/>
                <a:t> </a:t>
              </a:r>
              <a:r>
                <a:rPr lang="en-US" sz="1100" dirty="0" smtClean="0"/>
                <a:t>          0-0.01</a:t>
              </a:r>
            </a:p>
            <a:p>
              <a:r>
                <a:rPr lang="en-US" sz="1100" dirty="0" smtClean="0"/>
                <a:t>           0.01-0.02</a:t>
              </a:r>
            </a:p>
            <a:p>
              <a:r>
                <a:rPr lang="en-US" sz="1100" dirty="0" smtClean="0"/>
                <a:t>           0.02-0.04</a:t>
              </a:r>
            </a:p>
            <a:p>
              <a:r>
                <a:rPr lang="en-US" sz="1100" dirty="0" smtClean="0"/>
                <a:t>           0.04-0.08</a:t>
              </a:r>
            </a:p>
            <a:p>
              <a:r>
                <a:rPr lang="en-US" sz="1100" dirty="0" smtClean="0"/>
                <a:t>           0.08-0.16</a:t>
              </a:r>
            </a:p>
            <a:p>
              <a:r>
                <a:rPr lang="en-US" sz="1100" dirty="0" smtClean="0"/>
                <a:t>           0.16-0.32</a:t>
              </a:r>
            </a:p>
            <a:p>
              <a:r>
                <a:rPr lang="en-US" sz="1100" dirty="0" smtClean="0"/>
                <a:t>           0.32-0.64</a:t>
              </a:r>
            </a:p>
            <a:p>
              <a:r>
                <a:rPr lang="en-US" sz="1100" dirty="0" smtClean="0"/>
                <a:t>           0.64-1.28</a:t>
              </a:r>
            </a:p>
            <a:p>
              <a:endParaRPr lang="en-US" sz="1100" dirty="0"/>
            </a:p>
          </p:txBody>
        </p:sp>
        <p:sp>
          <p:nvSpPr>
            <p:cNvPr id="11" name="Rectangle 10"/>
            <p:cNvSpPr/>
            <p:nvPr/>
          </p:nvSpPr>
          <p:spPr>
            <a:xfrm>
              <a:off x="3166450" y="2223126"/>
              <a:ext cx="275987" cy="10828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163995" y="2382900"/>
              <a:ext cx="275987" cy="108284"/>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161538" y="2542674"/>
              <a:ext cx="275987" cy="108284"/>
            </a:xfrm>
            <a:prstGeom prst="rect">
              <a:avLst/>
            </a:prstGeom>
            <a:solidFill>
              <a:srgbClr val="A8A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166456" y="2709822"/>
              <a:ext cx="275987" cy="108284"/>
            </a:xfrm>
            <a:prstGeom prst="rect">
              <a:avLst/>
            </a:prstGeom>
            <a:solidFill>
              <a:srgbClr val="002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163999" y="2884344"/>
              <a:ext cx="275987" cy="108284"/>
            </a:xfrm>
            <a:prstGeom prst="rect">
              <a:avLst/>
            </a:prstGeom>
            <a:solidFill>
              <a:srgbClr val="007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164002" y="3046573"/>
              <a:ext cx="275987" cy="108284"/>
            </a:xfrm>
            <a:prstGeom prst="rect">
              <a:avLst/>
            </a:prstGeom>
            <a:solidFill>
              <a:srgbClr val="BEE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161548" y="3213721"/>
              <a:ext cx="275987" cy="108284"/>
            </a:xfrm>
            <a:prstGeom prst="rect">
              <a:avLst/>
            </a:prstGeom>
            <a:solidFill>
              <a:srgbClr val="267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161547" y="3375950"/>
              <a:ext cx="275987" cy="108284"/>
            </a:xfrm>
            <a:prstGeom prst="rect">
              <a:avLst/>
            </a:prstGeom>
            <a:solidFill>
              <a:srgbClr val="98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4"/>
          <p:cNvSpPr>
            <a:spLocks noGrp="1"/>
          </p:cNvSpPr>
          <p:nvPr>
            <p:ph type="body" sz="quarter" idx="13"/>
          </p:nvPr>
        </p:nvSpPr>
        <p:spPr>
          <a:xfrm>
            <a:off x="30798" y="1265397"/>
            <a:ext cx="3657242" cy="265853"/>
          </a:xfrm>
        </p:spPr>
        <p:txBody>
          <a:bodyPr>
            <a:normAutofit/>
          </a:bodyPr>
          <a:lstStyle/>
          <a:p>
            <a:r>
              <a:rPr lang="en-US" dirty="0" smtClean="0">
                <a:solidFill>
                  <a:schemeClr val="bg1"/>
                </a:solidFill>
              </a:rPr>
              <a:t>Map Credit: Wyoming Cross-Cutting Team</a:t>
            </a:r>
            <a:endParaRPr lang="en-US" dirty="0">
              <a:solidFill>
                <a:schemeClr val="bg1"/>
              </a:solidFill>
            </a:endParaRPr>
          </a:p>
        </p:txBody>
      </p:sp>
    </p:spTree>
    <p:extLst>
      <p:ext uri="{BB962C8B-B14F-4D97-AF65-F5344CB8AC3E}">
        <p14:creationId xmlns:p14="http://schemas.microsoft.com/office/powerpoint/2010/main" val="18614788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10427"/>
            <a:ext cx="4395537" cy="6749621"/>
            <a:chOff x="7808495" y="108379"/>
            <a:chExt cx="4395537" cy="6749621"/>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075" t="3870" r="2672" b="2221"/>
            <a:stretch/>
          </p:blipFill>
          <p:spPr>
            <a:xfrm>
              <a:off x="7808495" y="108379"/>
              <a:ext cx="4383505" cy="6749619"/>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64635" t="88105" r="2671" b="2222"/>
            <a:stretch/>
          </p:blipFill>
          <p:spPr>
            <a:xfrm>
              <a:off x="9877926" y="5794397"/>
              <a:ext cx="2326106" cy="1063603"/>
            </a:xfrm>
            <a:prstGeom prst="rect">
              <a:avLst/>
            </a:prstGeom>
          </p:spPr>
        </p:pic>
      </p:grpSp>
      <p:grpSp>
        <p:nvGrpSpPr>
          <p:cNvPr id="10" name="Group 9"/>
          <p:cNvGrpSpPr/>
          <p:nvPr/>
        </p:nvGrpSpPr>
        <p:grpSpPr>
          <a:xfrm>
            <a:off x="-4482" y="108377"/>
            <a:ext cx="4387987" cy="6749623"/>
            <a:chOff x="7848649" y="108377"/>
            <a:chExt cx="4347833" cy="6736177"/>
          </a:xfrm>
        </p:grpSpPr>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3336" t="2614" r="6772" b="7131"/>
            <a:stretch/>
          </p:blipFill>
          <p:spPr>
            <a:xfrm>
              <a:off x="7852857" y="247941"/>
              <a:ext cx="4343625" cy="6596613"/>
            </a:xfrm>
            <a:prstGeom prst="rect">
              <a:avLst/>
            </a:prstGeom>
          </p:spPr>
        </p:pic>
        <p:sp>
          <p:nvSpPr>
            <p:cNvPr id="9" name="Rectangle 8"/>
            <p:cNvSpPr/>
            <p:nvPr/>
          </p:nvSpPr>
          <p:spPr>
            <a:xfrm>
              <a:off x="7848649" y="108377"/>
              <a:ext cx="4343351" cy="375717"/>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1" name="Text Placeholder 4"/>
          <p:cNvSpPr txBox="1">
            <a:spLocks/>
          </p:cNvSpPr>
          <p:nvPr/>
        </p:nvSpPr>
        <p:spPr>
          <a:xfrm>
            <a:off x="0" y="6446524"/>
            <a:ext cx="3784979" cy="274318"/>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100" dirty="0" smtClean="0">
                <a:solidFill>
                  <a:schemeClr val="bg1"/>
                </a:solidFill>
              </a:rPr>
              <a:t>Image Credit: National Park Service</a:t>
            </a:r>
            <a:br>
              <a:rPr lang="en-US" sz="1100" dirty="0" smtClean="0">
                <a:solidFill>
                  <a:schemeClr val="bg1"/>
                </a:solidFill>
              </a:rPr>
            </a:br>
            <a:r>
              <a:rPr lang="en-US" sz="1100" dirty="0" smtClean="0">
                <a:solidFill>
                  <a:schemeClr val="bg1"/>
                </a:solidFill>
              </a:rPr>
              <a:t>Map Credit: Wyoming Cross-Cutting Team</a:t>
            </a:r>
            <a:endParaRPr lang="en-US" sz="1100" dirty="0">
              <a:solidFill>
                <a:schemeClr val="bg1"/>
              </a:solidFill>
            </a:endParaRPr>
          </a:p>
        </p:txBody>
      </p:sp>
      <p:sp>
        <p:nvSpPr>
          <p:cNvPr id="15" name="Text Placeholder 2"/>
          <p:cNvSpPr>
            <a:spLocks noGrp="1"/>
          </p:cNvSpPr>
          <p:nvPr>
            <p:ph type="body" sz="quarter" idx="14"/>
          </p:nvPr>
        </p:nvSpPr>
        <p:spPr>
          <a:xfrm>
            <a:off x="5847739" y="1124023"/>
            <a:ext cx="4699394" cy="909502"/>
          </a:xfrm>
        </p:spPr>
        <p:txBody>
          <a:bodyPr/>
          <a:lstStyle/>
          <a:p>
            <a:pPr algn="l"/>
            <a:r>
              <a:rPr lang="en-US" dirty="0" smtClean="0"/>
              <a:t>Infrared Sensitivity</a:t>
            </a:r>
            <a:endParaRPr lang="en-US" dirty="0"/>
          </a:p>
        </p:txBody>
      </p:sp>
      <p:sp>
        <p:nvSpPr>
          <p:cNvPr id="16" name="Text Placeholder 1"/>
          <p:cNvSpPr>
            <a:spLocks noGrp="1"/>
          </p:cNvSpPr>
          <p:nvPr>
            <p:ph type="body" sz="quarter" idx="11"/>
          </p:nvPr>
        </p:nvSpPr>
        <p:spPr>
          <a:xfrm>
            <a:off x="5424893" y="2589039"/>
            <a:ext cx="5545085" cy="2844799"/>
          </a:xfrm>
        </p:spPr>
        <p:txBody>
          <a:bodyPr>
            <a:normAutofit/>
          </a:bodyPr>
          <a:lstStyle/>
          <a:p>
            <a:pPr marL="342900" indent="-342900">
              <a:lnSpc>
                <a:spcPct val="110000"/>
              </a:lnSpc>
              <a:spcBef>
                <a:spcPts val="200"/>
              </a:spcBef>
              <a:buClr>
                <a:srgbClr val="EA7845"/>
              </a:buClr>
              <a:buFont typeface="Webdings" panose="05030102010509060703" pitchFamily="18" charset="2"/>
              <a:buChar char="4"/>
            </a:pPr>
            <a:r>
              <a:rPr lang="en-US" sz="2400" dirty="0">
                <a:solidFill>
                  <a:schemeClr val="bg2">
                    <a:lumMod val="50000"/>
                  </a:schemeClr>
                </a:solidFill>
              </a:rPr>
              <a:t>VIIRS is overly-sensitive to infra-red light </a:t>
            </a:r>
            <a:r>
              <a:rPr lang="en-US" sz="2400" dirty="0" smtClean="0">
                <a:solidFill>
                  <a:schemeClr val="bg2">
                    <a:lumMod val="50000"/>
                  </a:schemeClr>
                </a:solidFill>
              </a:rPr>
              <a:t>sources</a:t>
            </a:r>
            <a:endParaRPr lang="en-US" sz="2400" dirty="0">
              <a:solidFill>
                <a:schemeClr val="bg2">
                  <a:lumMod val="50000"/>
                </a:schemeClr>
              </a:solidFill>
            </a:endParaRPr>
          </a:p>
          <a:p>
            <a:pPr marL="1028700" lvl="1" indent="-342900">
              <a:lnSpc>
                <a:spcPct val="150000"/>
              </a:lnSpc>
              <a:spcBef>
                <a:spcPts val="200"/>
              </a:spcBef>
              <a:buClr>
                <a:srgbClr val="EA7845"/>
              </a:buClr>
              <a:buFont typeface="Webdings" panose="05030102010509060703" pitchFamily="18" charset="2"/>
              <a:buChar char="4"/>
            </a:pPr>
            <a:r>
              <a:rPr lang="en-US" sz="2200" dirty="0" smtClean="0">
                <a:solidFill>
                  <a:schemeClr val="bg2">
                    <a:lumMod val="50000"/>
                  </a:schemeClr>
                </a:solidFill>
              </a:rPr>
              <a:t>Fires</a:t>
            </a:r>
          </a:p>
          <a:p>
            <a:pPr marL="1028700" lvl="1" indent="-342900">
              <a:lnSpc>
                <a:spcPct val="150000"/>
              </a:lnSpc>
              <a:spcBef>
                <a:spcPts val="200"/>
              </a:spcBef>
              <a:buClr>
                <a:srgbClr val="EA7845"/>
              </a:buClr>
              <a:buFont typeface="Webdings" panose="05030102010509060703" pitchFamily="18" charset="2"/>
              <a:buChar char="4"/>
            </a:pPr>
            <a:r>
              <a:rPr lang="en-US" sz="2200" dirty="0" smtClean="0">
                <a:solidFill>
                  <a:schemeClr val="bg2">
                    <a:lumMod val="50000"/>
                  </a:schemeClr>
                </a:solidFill>
              </a:rPr>
              <a:t>Volcanoes</a:t>
            </a:r>
          </a:p>
          <a:p>
            <a:pPr marL="1028700" lvl="1" indent="-342900">
              <a:lnSpc>
                <a:spcPct val="150000"/>
              </a:lnSpc>
              <a:spcBef>
                <a:spcPts val="200"/>
              </a:spcBef>
              <a:buClr>
                <a:srgbClr val="EA7845"/>
              </a:buClr>
              <a:buFont typeface="Webdings" panose="05030102010509060703" pitchFamily="18" charset="2"/>
              <a:buChar char="4"/>
            </a:pPr>
            <a:r>
              <a:rPr lang="en-US" sz="2200" dirty="0" smtClean="0">
                <a:solidFill>
                  <a:schemeClr val="bg2">
                    <a:lumMod val="50000"/>
                  </a:schemeClr>
                </a:solidFill>
              </a:rPr>
              <a:t>Geothermal activity</a:t>
            </a:r>
            <a:endParaRPr lang="en-US" sz="2200" dirty="0">
              <a:solidFill>
                <a:schemeClr val="bg2">
                  <a:lumMod val="50000"/>
                </a:schemeClr>
              </a:solidFill>
            </a:endParaRPr>
          </a:p>
        </p:txBody>
      </p:sp>
    </p:spTree>
    <p:extLst>
      <p:ext uri="{BB962C8B-B14F-4D97-AF65-F5344CB8AC3E}">
        <p14:creationId xmlns:p14="http://schemas.microsoft.com/office/powerpoint/2010/main" val="220545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val="0"/>
              </a:ext>
            </a:extLst>
          </a:blip>
          <a:srcRect l="13965" r="13965"/>
          <a:stretch/>
        </p:blipFill>
        <p:spPr>
          <a:xfrm flipV="1">
            <a:off x="6236877" y="1455738"/>
            <a:ext cx="5716587" cy="5278437"/>
          </a:xfrm>
          <a:prstGeom prst="rect">
            <a:avLst/>
          </a:prstGeom>
        </p:spPr>
      </p:pic>
      <p:sp>
        <p:nvSpPr>
          <p:cNvPr id="12" name="Text Placeholder 4"/>
          <p:cNvSpPr>
            <a:spLocks noGrp="1"/>
          </p:cNvSpPr>
          <p:nvPr>
            <p:ph type="body" sz="quarter" idx="4294967295"/>
          </p:nvPr>
        </p:nvSpPr>
        <p:spPr>
          <a:xfrm>
            <a:off x="8508586" y="6419782"/>
            <a:ext cx="3444875" cy="274637"/>
          </a:xfrm>
          <a:prstGeom prst="rect">
            <a:avLst/>
          </a:prstGeom>
        </p:spPr>
        <p:txBody>
          <a:bodyPr>
            <a:normAutofit fontScale="55000" lnSpcReduction="20000"/>
          </a:bodyPr>
          <a:lstStyle/>
          <a:p>
            <a:pPr algn="r"/>
            <a:r>
              <a:rPr lang="en-US" dirty="0" smtClean="0">
                <a:solidFill>
                  <a:schemeClr val="bg1"/>
                </a:solidFill>
              </a:rPr>
              <a:t>Image Credit: Windows on Earth</a:t>
            </a:r>
            <a:endParaRPr lang="en-US" dirty="0">
              <a:solidFill>
                <a:schemeClr val="bg1"/>
              </a:solidFill>
            </a:endParaRPr>
          </a:p>
        </p:txBody>
      </p:sp>
      <p:pic>
        <p:nvPicPr>
          <p:cNvPr id="10" name="Picture Placeholder 6"/>
          <p:cNvPicPr>
            <a:picLocks/>
          </p:cNvPicPr>
          <p:nvPr/>
        </p:nvPicPr>
        <p:blipFill rotWithShape="1">
          <a:blip r:embed="rId4" cstate="print">
            <a:extLst>
              <a:ext uri="{28A0092B-C50C-407E-A947-70E740481C1C}">
                <a14:useLocalDpi xmlns:a14="http://schemas.microsoft.com/office/drawing/2010/main" val="0"/>
              </a:ext>
            </a:extLst>
          </a:blip>
          <a:srcRect l="13965" r="13965"/>
          <a:stretch/>
        </p:blipFill>
        <p:spPr>
          <a:xfrm>
            <a:off x="222422" y="1462689"/>
            <a:ext cx="5715000" cy="5271741"/>
          </a:xfrm>
          <a:prstGeom prst="rect">
            <a:avLst/>
          </a:prstGeom>
        </p:spPr>
      </p:pic>
      <p:sp>
        <p:nvSpPr>
          <p:cNvPr id="11" name="Text Placeholder 2"/>
          <p:cNvSpPr txBox="1">
            <a:spLocks/>
          </p:cNvSpPr>
          <p:nvPr/>
        </p:nvSpPr>
        <p:spPr>
          <a:xfrm>
            <a:off x="1300163"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Blue Light</a:t>
            </a:r>
            <a:endParaRPr lang="en-US" sz="4000" dirty="0">
              <a:solidFill>
                <a:schemeClr val="bg1"/>
              </a:solidFill>
              <a:latin typeface="Century Gothic" panose="020B0502020202020204" pitchFamily="34" charset="0"/>
            </a:endParaRPr>
          </a:p>
        </p:txBody>
      </p:sp>
      <p:sp>
        <p:nvSpPr>
          <p:cNvPr id="13" name="Text Placeholder 4"/>
          <p:cNvSpPr txBox="1">
            <a:spLocks/>
          </p:cNvSpPr>
          <p:nvPr/>
        </p:nvSpPr>
        <p:spPr>
          <a:xfrm>
            <a:off x="222422" y="6460110"/>
            <a:ext cx="3445002" cy="27432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smtClean="0">
                <a:solidFill>
                  <a:schemeClr val="bg1"/>
                </a:solidFill>
              </a:rPr>
              <a:t>Image Credit: Windows on Earth</a:t>
            </a:r>
            <a:endParaRPr lang="en-US" sz="1500" dirty="0">
              <a:solidFill>
                <a:schemeClr val="bg1"/>
              </a:solidFill>
            </a:endParaRPr>
          </a:p>
        </p:txBody>
      </p:sp>
      <p:sp>
        <p:nvSpPr>
          <p:cNvPr id="14" name="TextBox 13"/>
          <p:cNvSpPr txBox="1"/>
          <p:nvPr/>
        </p:nvSpPr>
        <p:spPr>
          <a:xfrm>
            <a:off x="212035" y="119269"/>
            <a:ext cx="5751443" cy="1323439"/>
          </a:xfrm>
          <a:prstGeom prst="rect">
            <a:avLst/>
          </a:prstGeom>
          <a:noFill/>
        </p:spPr>
        <p:txBody>
          <a:bodyPr wrap="square" rtlCol="0">
            <a:spAutoFit/>
          </a:bodyPr>
          <a:lstStyle/>
          <a:p>
            <a:pPr algn="ctr"/>
            <a:r>
              <a:rPr lang="en-US" sz="4000" b="1" dirty="0" smtClean="0">
                <a:solidFill>
                  <a:schemeClr val="accent2"/>
                </a:solidFill>
              </a:rPr>
              <a:t>Blue Light Emitting Diode (LED)</a:t>
            </a:r>
            <a:endParaRPr lang="en-US" sz="4000" b="1" dirty="0">
              <a:solidFill>
                <a:schemeClr val="accent2"/>
              </a:solidFill>
            </a:endParaRPr>
          </a:p>
        </p:txBody>
      </p:sp>
      <p:sp>
        <p:nvSpPr>
          <p:cNvPr id="15" name="TextBox 14"/>
          <p:cNvSpPr txBox="1"/>
          <p:nvPr/>
        </p:nvSpPr>
        <p:spPr>
          <a:xfrm>
            <a:off x="6235148" y="125895"/>
            <a:ext cx="5751443" cy="1323439"/>
          </a:xfrm>
          <a:prstGeom prst="rect">
            <a:avLst/>
          </a:prstGeom>
          <a:noFill/>
        </p:spPr>
        <p:txBody>
          <a:bodyPr wrap="square" rtlCol="0">
            <a:spAutoFit/>
          </a:bodyPr>
          <a:lstStyle/>
          <a:p>
            <a:pPr algn="ctr"/>
            <a:r>
              <a:rPr lang="en-US" sz="4000" b="1" dirty="0" smtClean="0">
                <a:solidFill>
                  <a:schemeClr val="accent2"/>
                </a:solidFill>
              </a:rPr>
              <a:t>Yellow High Pressure Sodium (HPS)</a:t>
            </a:r>
            <a:endParaRPr lang="en-US" sz="4000" b="1" dirty="0">
              <a:solidFill>
                <a:schemeClr val="accent2"/>
              </a:solidFill>
            </a:endParaRPr>
          </a:p>
        </p:txBody>
      </p:sp>
    </p:spTree>
    <p:extLst>
      <p:ext uri="{BB962C8B-B14F-4D97-AF65-F5344CB8AC3E}">
        <p14:creationId xmlns:p14="http://schemas.microsoft.com/office/powerpoint/2010/main" val="32492772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4294967295"/>
          </p:nvPr>
        </p:nvSpPr>
        <p:spPr>
          <a:xfrm>
            <a:off x="492123" y="1395730"/>
            <a:ext cx="10188845" cy="1633220"/>
          </a:xfrm>
          <a:prstGeom prst="rect">
            <a:avLst/>
          </a:prstGeom>
        </p:spPr>
        <p:txBody>
          <a:bodyPr>
            <a:noAutofit/>
          </a:bodyPr>
          <a:lstStyle/>
          <a:p>
            <a:pPr marL="0" indent="0">
              <a:spcBef>
                <a:spcPts val="200"/>
              </a:spcBef>
              <a:buClr>
                <a:srgbClr val="EA7845"/>
              </a:buClr>
              <a:buNone/>
            </a:pPr>
            <a:r>
              <a:rPr lang="en-US" dirty="0">
                <a:solidFill>
                  <a:srgbClr val="EA7845"/>
                </a:solidFill>
              </a:rPr>
              <a:t>Project Partners</a:t>
            </a:r>
          </a:p>
          <a:p>
            <a:pPr marL="342900" indent="-342900">
              <a:spcBef>
                <a:spcPts val="200"/>
              </a:spcBef>
              <a:buClr>
                <a:srgbClr val="EA7845"/>
              </a:buClr>
              <a:buFont typeface="Webdings" panose="05030102010509060703" pitchFamily="18" charset="2"/>
              <a:buChar char="4"/>
            </a:pPr>
            <a:r>
              <a:rPr lang="en-US" sz="2000" b="1" dirty="0">
                <a:solidFill>
                  <a:schemeClr val="bg2">
                    <a:lumMod val="50000"/>
                  </a:schemeClr>
                </a:solidFill>
              </a:rPr>
              <a:t>John </a:t>
            </a:r>
            <a:r>
              <a:rPr lang="en-US" sz="2000" b="1" dirty="0" err="1">
                <a:solidFill>
                  <a:schemeClr val="bg2">
                    <a:lumMod val="50000"/>
                  </a:schemeClr>
                </a:solidFill>
              </a:rPr>
              <a:t>Barentine</a:t>
            </a:r>
            <a:r>
              <a:rPr lang="en-US" sz="2000" dirty="0">
                <a:solidFill>
                  <a:schemeClr val="bg2">
                    <a:lumMod val="50000"/>
                  </a:schemeClr>
                </a:solidFill>
              </a:rPr>
              <a:t> International </a:t>
            </a:r>
            <a:r>
              <a:rPr lang="en-US" sz="2000" dirty="0" smtClean="0">
                <a:solidFill>
                  <a:schemeClr val="bg2">
                    <a:lumMod val="50000"/>
                  </a:schemeClr>
                </a:solidFill>
              </a:rPr>
              <a:t>Dark-Sky </a:t>
            </a:r>
            <a:r>
              <a:rPr lang="en-US" sz="2000" dirty="0">
                <a:solidFill>
                  <a:schemeClr val="bg2">
                    <a:lumMod val="50000"/>
                  </a:schemeClr>
                </a:solidFill>
              </a:rPr>
              <a:t>Association</a:t>
            </a:r>
          </a:p>
          <a:p>
            <a:pPr marL="342900" indent="-342900">
              <a:spcBef>
                <a:spcPts val="200"/>
              </a:spcBef>
              <a:buClr>
                <a:srgbClr val="EA7845"/>
              </a:buClr>
              <a:buFont typeface="Webdings" panose="05030102010509060703" pitchFamily="18" charset="2"/>
              <a:buChar char="4"/>
            </a:pPr>
            <a:r>
              <a:rPr lang="en-US" sz="2000" b="1" dirty="0">
                <a:solidFill>
                  <a:schemeClr val="bg2">
                    <a:lumMod val="50000"/>
                  </a:schemeClr>
                </a:solidFill>
              </a:rPr>
              <a:t>Dan Greenblatt</a:t>
            </a:r>
            <a:r>
              <a:rPr lang="en-US" sz="2000" dirty="0">
                <a:solidFill>
                  <a:schemeClr val="bg2">
                    <a:lumMod val="50000"/>
                  </a:schemeClr>
                </a:solidFill>
              </a:rPr>
              <a:t> NPS, Grand Teton National Park</a:t>
            </a:r>
          </a:p>
          <a:p>
            <a:pPr marL="342900" indent="-342900">
              <a:spcBef>
                <a:spcPts val="200"/>
              </a:spcBef>
              <a:buClr>
                <a:srgbClr val="EA7845"/>
              </a:buClr>
              <a:buFont typeface="Webdings" panose="05030102010509060703" pitchFamily="18" charset="2"/>
              <a:buChar char="4"/>
            </a:pPr>
            <a:r>
              <a:rPr lang="en-US" sz="2000" b="1" dirty="0">
                <a:solidFill>
                  <a:schemeClr val="bg2">
                    <a:lumMod val="50000"/>
                  </a:schemeClr>
                </a:solidFill>
              </a:rPr>
              <a:t>Randy Stanley</a:t>
            </a:r>
            <a:r>
              <a:rPr lang="en-US" sz="2000" dirty="0">
                <a:solidFill>
                  <a:schemeClr val="bg2">
                    <a:lumMod val="50000"/>
                  </a:schemeClr>
                </a:solidFill>
              </a:rPr>
              <a:t> NPS, Intermountain </a:t>
            </a:r>
            <a:r>
              <a:rPr lang="en-US" sz="2000" dirty="0" smtClean="0">
                <a:solidFill>
                  <a:schemeClr val="bg2">
                    <a:lumMod val="50000"/>
                  </a:schemeClr>
                </a:solidFill>
              </a:rPr>
              <a:t>Region</a:t>
            </a:r>
          </a:p>
          <a:p>
            <a:pPr marL="342900" indent="-342900">
              <a:spcBef>
                <a:spcPts val="200"/>
              </a:spcBef>
              <a:buClr>
                <a:srgbClr val="EA7845"/>
              </a:buClr>
              <a:buFont typeface="Webdings" panose="05030102010509060703" pitchFamily="18" charset="2"/>
              <a:buChar char="4"/>
            </a:pPr>
            <a:r>
              <a:rPr lang="en-US" sz="2000" b="1" dirty="0" smtClean="0">
                <a:solidFill>
                  <a:schemeClr val="bg2">
                    <a:lumMod val="50000"/>
                  </a:schemeClr>
                </a:solidFill>
              </a:rPr>
              <a:t>Samuel Singer</a:t>
            </a:r>
            <a:r>
              <a:rPr lang="en-US" sz="2000" dirty="0" smtClean="0">
                <a:solidFill>
                  <a:schemeClr val="bg2">
                    <a:lumMod val="50000"/>
                  </a:schemeClr>
                </a:solidFill>
              </a:rPr>
              <a:t> Wyoming Stargazing</a:t>
            </a:r>
            <a:endParaRPr lang="en-US" sz="2000" b="1" dirty="0">
              <a:solidFill>
                <a:schemeClr val="bg2">
                  <a:lumMod val="50000"/>
                </a:schemeClr>
              </a:solidFill>
            </a:endParaRPr>
          </a:p>
          <a:p>
            <a:pPr marL="0" indent="0">
              <a:spcBef>
                <a:spcPts val="200"/>
              </a:spcBef>
              <a:buClr>
                <a:srgbClr val="EA7845"/>
              </a:buClr>
              <a:buNone/>
            </a:pPr>
            <a:endParaRPr lang="en-US" sz="2000" dirty="0">
              <a:solidFill>
                <a:schemeClr val="bg2">
                  <a:lumMod val="50000"/>
                </a:schemeClr>
              </a:solidFill>
            </a:endParaRPr>
          </a:p>
          <a:p>
            <a:pPr marL="0" indent="0">
              <a:spcBef>
                <a:spcPts val="200"/>
              </a:spcBef>
              <a:buClr>
                <a:srgbClr val="EA7845"/>
              </a:buClr>
              <a:buNone/>
            </a:pPr>
            <a:endParaRPr lang="en-US" sz="900" dirty="0">
              <a:solidFill>
                <a:srgbClr val="EA7845"/>
              </a:solidFill>
            </a:endParaRPr>
          </a:p>
          <a:p>
            <a:pPr marL="0" indent="0">
              <a:spcBef>
                <a:spcPts val="200"/>
              </a:spcBef>
              <a:buClr>
                <a:srgbClr val="EA7845"/>
              </a:buClr>
              <a:buNone/>
            </a:pPr>
            <a:endParaRPr lang="en-US" dirty="0">
              <a:solidFill>
                <a:srgbClr val="EA7845"/>
              </a:solidFill>
            </a:endParaRPr>
          </a:p>
          <a:p>
            <a:pPr marL="0" indent="0">
              <a:spcBef>
                <a:spcPts val="200"/>
              </a:spcBef>
              <a:buClr>
                <a:srgbClr val="EA7845"/>
              </a:buClr>
              <a:buNone/>
            </a:pPr>
            <a:endParaRPr lang="en-US" dirty="0">
              <a:solidFill>
                <a:srgbClr val="EA7845"/>
              </a:solidFill>
            </a:endParaRPr>
          </a:p>
          <a:p>
            <a:pPr marL="0" indent="0">
              <a:spcBef>
                <a:spcPts val="200"/>
              </a:spcBef>
              <a:buClr>
                <a:srgbClr val="EA7845"/>
              </a:buClr>
              <a:buNone/>
            </a:pPr>
            <a:endParaRPr lang="en-US" dirty="0">
              <a:solidFill>
                <a:srgbClr val="EA7845"/>
              </a:solidFill>
            </a:endParaRPr>
          </a:p>
          <a:p>
            <a:pPr marL="0" indent="0">
              <a:spcBef>
                <a:spcPts val="200"/>
              </a:spcBef>
              <a:buClr>
                <a:srgbClr val="EA7845"/>
              </a:buClr>
              <a:buNone/>
            </a:pPr>
            <a:endParaRPr lang="en-US" dirty="0">
              <a:solidFill>
                <a:srgbClr val="EA7845"/>
              </a:solidFill>
            </a:endParaRPr>
          </a:p>
          <a:p>
            <a:pPr marL="0" indent="0">
              <a:spcBef>
                <a:spcPts val="200"/>
              </a:spcBef>
              <a:buClr>
                <a:srgbClr val="EA7845"/>
              </a:buClr>
              <a:buNone/>
            </a:pPr>
            <a:endParaRPr lang="en-US" dirty="0">
              <a:solidFill>
                <a:srgbClr val="EA7845"/>
              </a:solidFill>
            </a:endParaRPr>
          </a:p>
          <a:p>
            <a:pPr marL="0" indent="0">
              <a:spcBef>
                <a:spcPts val="200"/>
              </a:spcBef>
              <a:buClr>
                <a:srgbClr val="EA7845"/>
              </a:buClr>
              <a:buNone/>
            </a:pPr>
            <a:endParaRPr lang="en-US" sz="2000" b="1" dirty="0">
              <a:solidFill>
                <a:schemeClr val="bg2">
                  <a:lumMod val="50000"/>
                </a:schemeClr>
              </a:solidFill>
            </a:endParaRPr>
          </a:p>
          <a:p>
            <a:pPr marL="342900" indent="-342900">
              <a:spcBef>
                <a:spcPts val="200"/>
              </a:spcBef>
              <a:buClr>
                <a:srgbClr val="EA7845"/>
              </a:buClr>
              <a:buFont typeface="Webdings" panose="05030102010509060703" pitchFamily="18" charset="2"/>
              <a:buChar char="4"/>
            </a:pPr>
            <a:endParaRPr lang="en-US" sz="2000" b="1" dirty="0">
              <a:solidFill>
                <a:schemeClr val="bg2">
                  <a:lumMod val="50000"/>
                </a:schemeClr>
              </a:solidFill>
            </a:endParaRPr>
          </a:p>
          <a:p>
            <a:pPr marL="342900" indent="-342900">
              <a:spcBef>
                <a:spcPts val="200"/>
              </a:spcBef>
              <a:buClr>
                <a:srgbClr val="EA7845"/>
              </a:buClr>
              <a:buFont typeface="Webdings" panose="05030102010509060703" pitchFamily="18" charset="2"/>
              <a:buChar char="4"/>
            </a:pPr>
            <a:endParaRPr lang="en-US" sz="2000" b="1" dirty="0">
              <a:solidFill>
                <a:schemeClr val="bg2">
                  <a:lumMod val="50000"/>
                </a:schemeClr>
              </a:solidFill>
            </a:endParaRPr>
          </a:p>
        </p:txBody>
      </p:sp>
      <p:cxnSp>
        <p:nvCxnSpPr>
          <p:cNvPr id="3" name="Straight Connector 2"/>
          <p:cNvCxnSpPr/>
          <p:nvPr/>
        </p:nvCxnSpPr>
        <p:spPr>
          <a:xfrm>
            <a:off x="0" y="3187444"/>
            <a:ext cx="12192000" cy="24130"/>
          </a:xfrm>
          <a:prstGeom prst="line">
            <a:avLst/>
          </a:prstGeom>
          <a:ln w="28575">
            <a:solidFill>
              <a:srgbClr val="EA7845"/>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0" y="4891258"/>
            <a:ext cx="12192000" cy="19050"/>
          </a:xfrm>
          <a:prstGeom prst="line">
            <a:avLst/>
          </a:prstGeom>
          <a:ln w="28575">
            <a:solidFill>
              <a:srgbClr val="EA7845"/>
            </a:solidFill>
            <a:prstDash val="dash"/>
          </a:ln>
        </p:spPr>
        <p:style>
          <a:lnRef idx="1">
            <a:schemeClr val="accent1"/>
          </a:lnRef>
          <a:fillRef idx="0">
            <a:schemeClr val="accent1"/>
          </a:fillRef>
          <a:effectRef idx="0">
            <a:schemeClr val="accent1"/>
          </a:effectRef>
          <a:fontRef idx="minor">
            <a:schemeClr val="tx1"/>
          </a:fontRef>
        </p:style>
      </p:cxnSp>
      <p:sp>
        <p:nvSpPr>
          <p:cNvPr id="7" name="Text Placeholder 1"/>
          <p:cNvSpPr>
            <a:spLocks noGrp="1"/>
          </p:cNvSpPr>
          <p:nvPr>
            <p:ph type="body" sz="quarter" idx="4294967295"/>
          </p:nvPr>
        </p:nvSpPr>
        <p:spPr>
          <a:xfrm>
            <a:off x="492124" y="3098107"/>
            <a:ext cx="10188845" cy="1662431"/>
          </a:xfrm>
          <a:prstGeom prst="rect">
            <a:avLst/>
          </a:prstGeom>
        </p:spPr>
        <p:txBody>
          <a:bodyPr>
            <a:noAutofit/>
          </a:bodyPr>
          <a:lstStyle/>
          <a:p>
            <a:pPr marL="0" indent="0">
              <a:spcBef>
                <a:spcPts val="200"/>
              </a:spcBef>
              <a:buClr>
                <a:srgbClr val="EA7845"/>
              </a:buClr>
              <a:buNone/>
            </a:pPr>
            <a:endParaRPr lang="en-US" sz="2000" dirty="0">
              <a:solidFill>
                <a:schemeClr val="bg2">
                  <a:lumMod val="50000"/>
                </a:schemeClr>
              </a:solidFill>
            </a:endParaRPr>
          </a:p>
          <a:p>
            <a:pPr marL="0" indent="0">
              <a:spcBef>
                <a:spcPts val="200"/>
              </a:spcBef>
              <a:buClr>
                <a:srgbClr val="EA7845"/>
              </a:buClr>
              <a:buNone/>
            </a:pPr>
            <a:r>
              <a:rPr lang="en-US" dirty="0">
                <a:solidFill>
                  <a:srgbClr val="EA7845"/>
                </a:solidFill>
              </a:rPr>
              <a:t>Science Advisors</a:t>
            </a:r>
          </a:p>
          <a:p>
            <a:pPr marL="342900" indent="-342900">
              <a:spcBef>
                <a:spcPts val="200"/>
              </a:spcBef>
              <a:buClr>
                <a:srgbClr val="EA7845"/>
              </a:buClr>
              <a:buFont typeface="Webdings" panose="05030102010509060703" pitchFamily="18" charset="2"/>
              <a:buChar char="4"/>
            </a:pPr>
            <a:r>
              <a:rPr lang="en-US" sz="2000" b="1" dirty="0">
                <a:solidFill>
                  <a:schemeClr val="bg2">
                    <a:lumMod val="50000"/>
                  </a:schemeClr>
                </a:solidFill>
              </a:rPr>
              <a:t>Bob </a:t>
            </a:r>
            <a:r>
              <a:rPr lang="en-US" sz="2000" b="1" dirty="0" err="1">
                <a:solidFill>
                  <a:schemeClr val="bg2">
                    <a:lumMod val="50000"/>
                  </a:schemeClr>
                </a:solidFill>
              </a:rPr>
              <a:t>VanGundy</a:t>
            </a:r>
            <a:r>
              <a:rPr lang="en-US" sz="2000" dirty="0">
                <a:solidFill>
                  <a:schemeClr val="bg2">
                    <a:lumMod val="50000"/>
                  </a:schemeClr>
                </a:solidFill>
              </a:rPr>
              <a:t> </a:t>
            </a:r>
            <a:r>
              <a:rPr lang="en-US" sz="2000" dirty="0" smtClean="0">
                <a:solidFill>
                  <a:schemeClr val="bg2">
                    <a:lumMod val="50000"/>
                  </a:schemeClr>
                </a:solidFill>
              </a:rPr>
              <a:t>The University </a:t>
            </a:r>
            <a:r>
              <a:rPr lang="en-US" sz="2000" dirty="0">
                <a:solidFill>
                  <a:schemeClr val="bg2">
                    <a:lumMod val="50000"/>
                  </a:schemeClr>
                </a:solidFill>
              </a:rPr>
              <a:t>of </a:t>
            </a:r>
            <a:r>
              <a:rPr lang="en-US" sz="2000" dirty="0" smtClean="0">
                <a:solidFill>
                  <a:schemeClr val="bg2">
                    <a:lumMod val="50000"/>
                  </a:schemeClr>
                </a:solidFill>
              </a:rPr>
              <a:t>Virginia‘s College </a:t>
            </a:r>
            <a:r>
              <a:rPr lang="en-US" sz="2000" dirty="0">
                <a:solidFill>
                  <a:schemeClr val="bg2">
                    <a:lumMod val="50000"/>
                  </a:schemeClr>
                </a:solidFill>
              </a:rPr>
              <a:t>at Wise</a:t>
            </a:r>
          </a:p>
          <a:p>
            <a:pPr marL="342900" indent="-342900">
              <a:spcBef>
                <a:spcPts val="200"/>
              </a:spcBef>
              <a:buClr>
                <a:srgbClr val="EA7845"/>
              </a:buClr>
              <a:buFont typeface="Webdings" panose="05030102010509060703" pitchFamily="18" charset="2"/>
              <a:buChar char="4"/>
            </a:pPr>
            <a:r>
              <a:rPr lang="en-US" sz="2000" b="1" dirty="0">
                <a:solidFill>
                  <a:schemeClr val="bg2">
                    <a:lumMod val="50000"/>
                  </a:schemeClr>
                </a:solidFill>
              </a:rPr>
              <a:t>Dr. Kenton Ross</a:t>
            </a:r>
            <a:r>
              <a:rPr lang="en-US" sz="2000" dirty="0">
                <a:solidFill>
                  <a:schemeClr val="bg2">
                    <a:lumMod val="50000"/>
                  </a:schemeClr>
                </a:solidFill>
              </a:rPr>
              <a:t> NASA </a:t>
            </a:r>
            <a:r>
              <a:rPr lang="en-US" sz="2000" dirty="0" smtClean="0">
                <a:solidFill>
                  <a:schemeClr val="bg2">
                    <a:lumMod val="50000"/>
                  </a:schemeClr>
                </a:solidFill>
              </a:rPr>
              <a:t>Langley Research Center</a:t>
            </a:r>
          </a:p>
          <a:p>
            <a:pPr marL="342900" indent="-342900">
              <a:spcBef>
                <a:spcPts val="200"/>
              </a:spcBef>
              <a:buClr>
                <a:srgbClr val="EA7845"/>
              </a:buClr>
              <a:buFont typeface="Webdings" panose="05030102010509060703" pitchFamily="18" charset="2"/>
              <a:buChar char="4"/>
            </a:pPr>
            <a:r>
              <a:rPr lang="en-US" sz="2000" b="1" dirty="0" smtClean="0">
                <a:solidFill>
                  <a:schemeClr val="bg2">
                    <a:lumMod val="50000"/>
                  </a:schemeClr>
                </a:solidFill>
              </a:rPr>
              <a:t>Dr</a:t>
            </a:r>
            <a:r>
              <a:rPr lang="en-US" sz="2000" b="1" dirty="0">
                <a:solidFill>
                  <a:schemeClr val="bg2">
                    <a:lumMod val="50000"/>
                  </a:schemeClr>
                </a:solidFill>
              </a:rPr>
              <a:t>. L. DeWayne Cecil</a:t>
            </a:r>
            <a:r>
              <a:rPr lang="en-US" sz="2000" dirty="0">
                <a:solidFill>
                  <a:schemeClr val="bg2">
                    <a:lumMod val="50000"/>
                  </a:schemeClr>
                </a:solidFill>
              </a:rPr>
              <a:t> </a:t>
            </a:r>
            <a:r>
              <a:rPr lang="en-US" sz="2000" dirty="0" smtClean="0">
                <a:solidFill>
                  <a:schemeClr val="bg2">
                    <a:lumMod val="50000"/>
                  </a:schemeClr>
                </a:solidFill>
              </a:rPr>
              <a:t>NOAA </a:t>
            </a:r>
            <a:r>
              <a:rPr lang="en-US" sz="2000" dirty="0">
                <a:solidFill>
                  <a:schemeClr val="bg2">
                    <a:lumMod val="50000"/>
                  </a:schemeClr>
                </a:solidFill>
              </a:rPr>
              <a:t>NCEI, Global Science &amp; Technology, </a:t>
            </a:r>
            <a:r>
              <a:rPr lang="en-US" sz="2000" dirty="0" err="1" smtClean="0">
                <a:solidFill>
                  <a:schemeClr val="bg2">
                    <a:lumMod val="50000"/>
                  </a:schemeClr>
                </a:solidFill>
              </a:rPr>
              <a:t>Inc</a:t>
            </a:r>
            <a:endParaRPr lang="en-US" sz="2000" dirty="0">
              <a:solidFill>
                <a:schemeClr val="bg2">
                  <a:lumMod val="50000"/>
                </a:schemeClr>
              </a:solidFill>
            </a:endParaRPr>
          </a:p>
          <a:p>
            <a:pPr marL="0" indent="0">
              <a:spcBef>
                <a:spcPts val="200"/>
              </a:spcBef>
              <a:buClr>
                <a:srgbClr val="EA7845"/>
              </a:buClr>
              <a:buNone/>
            </a:pPr>
            <a:endParaRPr lang="en-US" sz="2000" dirty="0">
              <a:solidFill>
                <a:schemeClr val="bg2">
                  <a:lumMod val="50000"/>
                </a:schemeClr>
              </a:solidFill>
            </a:endParaRPr>
          </a:p>
          <a:p>
            <a:pPr marL="0" indent="0">
              <a:spcBef>
                <a:spcPts val="200"/>
              </a:spcBef>
              <a:buClr>
                <a:srgbClr val="EA7845"/>
              </a:buClr>
              <a:buNone/>
            </a:pPr>
            <a:endParaRPr lang="en-US" sz="900" dirty="0">
              <a:solidFill>
                <a:srgbClr val="EA7845"/>
              </a:solidFill>
            </a:endParaRPr>
          </a:p>
        </p:txBody>
      </p:sp>
      <p:sp>
        <p:nvSpPr>
          <p:cNvPr id="8" name="Text Placeholder 1"/>
          <p:cNvSpPr>
            <a:spLocks noGrp="1"/>
          </p:cNvSpPr>
          <p:nvPr>
            <p:ph type="body" sz="quarter" idx="4294967295"/>
          </p:nvPr>
        </p:nvSpPr>
        <p:spPr>
          <a:xfrm>
            <a:off x="492123" y="5116570"/>
            <a:ext cx="10188845" cy="1633220"/>
          </a:xfrm>
          <a:prstGeom prst="rect">
            <a:avLst/>
          </a:prstGeom>
        </p:spPr>
        <p:txBody>
          <a:bodyPr>
            <a:noAutofit/>
          </a:bodyPr>
          <a:lstStyle/>
          <a:p>
            <a:pPr marL="0" indent="0">
              <a:spcBef>
                <a:spcPts val="200"/>
              </a:spcBef>
              <a:buClr>
                <a:srgbClr val="EA7845"/>
              </a:buClr>
              <a:buNone/>
            </a:pPr>
            <a:r>
              <a:rPr lang="en-US" dirty="0">
                <a:solidFill>
                  <a:srgbClr val="EA7845"/>
                </a:solidFill>
              </a:rPr>
              <a:t>Others</a:t>
            </a:r>
          </a:p>
          <a:p>
            <a:pPr marL="342900" indent="-342900">
              <a:spcBef>
                <a:spcPts val="200"/>
              </a:spcBef>
              <a:buClr>
                <a:srgbClr val="EA7845"/>
              </a:buClr>
              <a:buFont typeface="Webdings" panose="05030102010509060703" pitchFamily="18" charset="2"/>
              <a:buChar char="4"/>
            </a:pPr>
            <a:r>
              <a:rPr lang="en-US" sz="2000" b="1" dirty="0" smtClean="0">
                <a:solidFill>
                  <a:schemeClr val="bg2">
                    <a:lumMod val="50000"/>
                  </a:schemeClr>
                </a:solidFill>
              </a:rPr>
              <a:t>Ryan </a:t>
            </a:r>
            <a:r>
              <a:rPr lang="en-US" sz="2000" b="1" dirty="0">
                <a:solidFill>
                  <a:schemeClr val="bg2">
                    <a:lumMod val="50000"/>
                  </a:schemeClr>
                </a:solidFill>
              </a:rPr>
              <a:t>Avery</a:t>
            </a:r>
            <a:r>
              <a:rPr lang="en-US" sz="2000" dirty="0">
                <a:solidFill>
                  <a:schemeClr val="bg2">
                    <a:lumMod val="50000"/>
                  </a:schemeClr>
                </a:solidFill>
              </a:rPr>
              <a:t> </a:t>
            </a:r>
            <a:r>
              <a:rPr lang="en-US" sz="2000" dirty="0" smtClean="0">
                <a:solidFill>
                  <a:schemeClr val="bg2">
                    <a:lumMod val="50000"/>
                  </a:schemeClr>
                </a:solidFill>
              </a:rPr>
              <a:t>Fellow, NASA Langley Research Center, SSAI</a:t>
            </a:r>
          </a:p>
          <a:p>
            <a:pPr marL="342900" indent="-342900">
              <a:spcBef>
                <a:spcPts val="200"/>
              </a:spcBef>
              <a:buClr>
                <a:srgbClr val="EA7845"/>
              </a:buClr>
              <a:buFont typeface="Webdings" panose="05030102010509060703" pitchFamily="18" charset="2"/>
              <a:buChar char="4"/>
            </a:pPr>
            <a:r>
              <a:rPr lang="en-US" sz="2000" b="1" dirty="0" smtClean="0">
                <a:solidFill>
                  <a:schemeClr val="bg2">
                    <a:lumMod val="50000"/>
                  </a:schemeClr>
                </a:solidFill>
              </a:rPr>
              <a:t>Michael </a:t>
            </a:r>
            <a:r>
              <a:rPr lang="en-US" sz="2000" b="1" dirty="0">
                <a:solidFill>
                  <a:schemeClr val="bg2">
                    <a:lumMod val="50000"/>
                  </a:schemeClr>
                </a:solidFill>
              </a:rPr>
              <a:t>Brooke</a:t>
            </a:r>
            <a:r>
              <a:rPr lang="en-US" sz="2000" dirty="0">
                <a:solidFill>
                  <a:schemeClr val="bg2">
                    <a:lumMod val="50000"/>
                  </a:schemeClr>
                </a:solidFill>
              </a:rPr>
              <a:t> Center Lead, Wise County Clerk of Circuit Court’s Office</a:t>
            </a:r>
          </a:p>
          <a:p>
            <a:pPr marL="0" indent="0">
              <a:spcBef>
                <a:spcPts val="200"/>
              </a:spcBef>
              <a:buClr>
                <a:srgbClr val="EA7845"/>
              </a:buClr>
              <a:buNone/>
            </a:pPr>
            <a:endParaRPr lang="en-US" sz="2000" dirty="0">
              <a:solidFill>
                <a:schemeClr val="bg2">
                  <a:lumMod val="50000"/>
                </a:schemeClr>
              </a:solidFill>
            </a:endParaRPr>
          </a:p>
          <a:p>
            <a:pPr marL="0" indent="0">
              <a:spcBef>
                <a:spcPts val="200"/>
              </a:spcBef>
              <a:buClr>
                <a:srgbClr val="EA7845"/>
              </a:buClr>
              <a:buNone/>
            </a:pPr>
            <a:endParaRPr lang="en-US" sz="900" dirty="0">
              <a:solidFill>
                <a:srgbClr val="EA7845"/>
              </a:solidFill>
            </a:endParaRPr>
          </a:p>
          <a:p>
            <a:pPr marL="0" indent="0">
              <a:spcBef>
                <a:spcPts val="200"/>
              </a:spcBef>
              <a:buClr>
                <a:srgbClr val="EA7845"/>
              </a:buClr>
              <a:buNone/>
            </a:pPr>
            <a:endParaRPr lang="en-US" dirty="0">
              <a:solidFill>
                <a:srgbClr val="EA7845"/>
              </a:solidFill>
            </a:endParaRPr>
          </a:p>
          <a:p>
            <a:pPr marL="0" indent="0">
              <a:spcBef>
                <a:spcPts val="200"/>
              </a:spcBef>
              <a:buClr>
                <a:srgbClr val="EA7845"/>
              </a:buClr>
              <a:buNone/>
            </a:pPr>
            <a:endParaRPr lang="en-US" dirty="0">
              <a:solidFill>
                <a:srgbClr val="EA7845"/>
              </a:solidFill>
            </a:endParaRPr>
          </a:p>
          <a:p>
            <a:pPr marL="0" indent="0">
              <a:spcBef>
                <a:spcPts val="200"/>
              </a:spcBef>
              <a:buClr>
                <a:srgbClr val="EA7845"/>
              </a:buClr>
              <a:buNone/>
            </a:pPr>
            <a:endParaRPr lang="en-US" dirty="0">
              <a:solidFill>
                <a:srgbClr val="EA7845"/>
              </a:solidFill>
            </a:endParaRPr>
          </a:p>
          <a:p>
            <a:pPr marL="0" indent="0">
              <a:spcBef>
                <a:spcPts val="200"/>
              </a:spcBef>
              <a:buClr>
                <a:srgbClr val="EA7845"/>
              </a:buClr>
              <a:buNone/>
            </a:pPr>
            <a:endParaRPr lang="en-US" dirty="0">
              <a:solidFill>
                <a:srgbClr val="EA7845"/>
              </a:solidFill>
            </a:endParaRPr>
          </a:p>
          <a:p>
            <a:pPr marL="0" indent="0">
              <a:spcBef>
                <a:spcPts val="200"/>
              </a:spcBef>
              <a:buClr>
                <a:srgbClr val="EA7845"/>
              </a:buClr>
              <a:buNone/>
            </a:pPr>
            <a:endParaRPr lang="en-US" dirty="0">
              <a:solidFill>
                <a:srgbClr val="EA7845"/>
              </a:solidFill>
            </a:endParaRPr>
          </a:p>
          <a:p>
            <a:pPr marL="0" indent="0">
              <a:spcBef>
                <a:spcPts val="200"/>
              </a:spcBef>
              <a:buClr>
                <a:srgbClr val="EA7845"/>
              </a:buClr>
              <a:buNone/>
            </a:pPr>
            <a:endParaRPr lang="en-US" sz="2000" b="1" dirty="0">
              <a:solidFill>
                <a:schemeClr val="bg2">
                  <a:lumMod val="50000"/>
                </a:schemeClr>
              </a:solidFill>
            </a:endParaRPr>
          </a:p>
          <a:p>
            <a:pPr marL="342900" indent="-342900">
              <a:spcBef>
                <a:spcPts val="200"/>
              </a:spcBef>
              <a:buClr>
                <a:srgbClr val="EA7845"/>
              </a:buClr>
              <a:buFont typeface="Webdings" panose="05030102010509060703" pitchFamily="18" charset="2"/>
              <a:buChar char="4"/>
            </a:pPr>
            <a:endParaRPr lang="en-US" sz="2000" b="1" dirty="0">
              <a:solidFill>
                <a:schemeClr val="bg2">
                  <a:lumMod val="50000"/>
                </a:schemeClr>
              </a:solidFill>
            </a:endParaRPr>
          </a:p>
          <a:p>
            <a:pPr marL="342900" indent="-342900">
              <a:spcBef>
                <a:spcPts val="200"/>
              </a:spcBef>
              <a:buClr>
                <a:srgbClr val="EA7845"/>
              </a:buClr>
              <a:buFont typeface="Webdings" panose="05030102010509060703" pitchFamily="18" charset="2"/>
              <a:buChar char="4"/>
            </a:pPr>
            <a:endParaRPr lang="en-US" sz="2000" b="1" dirty="0">
              <a:solidFill>
                <a:schemeClr val="bg2">
                  <a:lumMod val="50000"/>
                </a:schemeClr>
              </a:solidFill>
            </a:endParaRPr>
          </a:p>
        </p:txBody>
      </p:sp>
    </p:spTree>
    <p:extLst>
      <p:ext uri="{BB962C8B-B14F-4D97-AF65-F5344CB8AC3E}">
        <p14:creationId xmlns:p14="http://schemas.microsoft.com/office/powerpoint/2010/main" val="29024550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3153776" y="2593801"/>
            <a:ext cx="5850524" cy="774700"/>
          </a:xfrm>
          <a:prstGeom prst="rect">
            <a:avLst/>
          </a:prstGeom>
        </p:spPr>
        <p:txBody>
          <a:bodyPr anchor="ctr"/>
          <a:lstStyle/>
          <a:p>
            <a:pPr marL="0" indent="0" algn="ctr">
              <a:buNone/>
            </a:pPr>
            <a:r>
              <a:rPr lang="en-US" sz="8000" dirty="0" smtClean="0">
                <a:solidFill>
                  <a:schemeClr val="bg2">
                    <a:lumMod val="50000"/>
                  </a:schemeClr>
                </a:solidFill>
              </a:rPr>
              <a:t>Questions?</a:t>
            </a:r>
            <a:endParaRPr lang="en-US" sz="8000" dirty="0">
              <a:solidFill>
                <a:schemeClr val="bg2">
                  <a:lumMod val="50000"/>
                </a:schemeClr>
              </a:solidFill>
            </a:endParaRPr>
          </a:p>
        </p:txBody>
      </p:sp>
    </p:spTree>
    <p:extLst>
      <p:ext uri="{BB962C8B-B14F-4D97-AF65-F5344CB8AC3E}">
        <p14:creationId xmlns:p14="http://schemas.microsoft.com/office/powerpoint/2010/main" val="10824429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descr="SnapShot(0).jpg"/>
          <p:cNvPicPr>
            <a:picLocks noChangeAspect="1"/>
          </p:cNvPicPr>
          <p:nvPr/>
        </p:nvPicPr>
        <p:blipFill rotWithShape="1">
          <a:blip r:embed="rId3" cstate="print"/>
          <a:srcRect t="21272" b="18637"/>
          <a:stretch/>
        </p:blipFill>
        <p:spPr>
          <a:xfrm>
            <a:off x="3274" y="2736936"/>
            <a:ext cx="12192000" cy="4121064"/>
          </a:xfrm>
          <a:prstGeom prst="rect">
            <a:avLst/>
          </a:prstGeom>
        </p:spPr>
      </p:pic>
      <p:sp>
        <p:nvSpPr>
          <p:cNvPr id="3" name="Text Placeholder 2"/>
          <p:cNvSpPr>
            <a:spLocks noGrp="1"/>
          </p:cNvSpPr>
          <p:nvPr>
            <p:ph type="body" sz="quarter" idx="14"/>
          </p:nvPr>
        </p:nvSpPr>
        <p:spPr>
          <a:xfrm>
            <a:off x="987552" y="620968"/>
            <a:ext cx="4145280" cy="1830106"/>
          </a:xfrm>
        </p:spPr>
        <p:txBody>
          <a:bodyPr/>
          <a:lstStyle/>
          <a:p>
            <a:r>
              <a:rPr lang="en-US" dirty="0" smtClean="0"/>
              <a:t>Background</a:t>
            </a:r>
            <a:endParaRPr lang="en-US" dirty="0"/>
          </a:p>
        </p:txBody>
      </p:sp>
      <p:sp>
        <p:nvSpPr>
          <p:cNvPr id="7" name="Text Placeholder 1"/>
          <p:cNvSpPr txBox="1">
            <a:spLocks/>
          </p:cNvSpPr>
          <p:nvPr/>
        </p:nvSpPr>
        <p:spPr>
          <a:xfrm>
            <a:off x="5858916" y="713634"/>
            <a:ext cx="5876544" cy="1737440"/>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spcAft>
                <a:spcPts val="600"/>
              </a:spcAft>
              <a:buClr>
                <a:srgbClr val="EA7845"/>
              </a:buClr>
              <a:buFont typeface="Webdings" panose="05030102010509060703" pitchFamily="18" charset="2"/>
              <a:buChar char="4"/>
            </a:pPr>
            <a:r>
              <a:rPr lang="en-US" dirty="0">
                <a:solidFill>
                  <a:schemeClr val="bg2">
                    <a:lumMod val="50000"/>
                  </a:schemeClr>
                </a:solidFill>
              </a:rPr>
              <a:t>Light pollution is defined as </a:t>
            </a:r>
            <a:r>
              <a:rPr lang="en-US" b="1" dirty="0">
                <a:solidFill>
                  <a:schemeClr val="accent2"/>
                </a:solidFill>
              </a:rPr>
              <a:t>inappropriate or excessive artificial light </a:t>
            </a:r>
            <a:r>
              <a:rPr lang="en-US" dirty="0">
                <a:solidFill>
                  <a:schemeClr val="bg2">
                    <a:lumMod val="50000"/>
                  </a:schemeClr>
                </a:solidFill>
              </a:rPr>
              <a:t>that obscures the view of the </a:t>
            </a:r>
            <a:r>
              <a:rPr lang="en-US" dirty="0" smtClean="0">
                <a:solidFill>
                  <a:schemeClr val="bg2">
                    <a:lumMod val="50000"/>
                  </a:schemeClr>
                </a:solidFill>
              </a:rPr>
              <a:t>stars</a:t>
            </a:r>
            <a:endParaRPr lang="en-US" dirty="0">
              <a:solidFill>
                <a:schemeClr val="bg2">
                  <a:lumMod val="50000"/>
                </a:schemeClr>
              </a:solidFill>
            </a:endParaRPr>
          </a:p>
        </p:txBody>
      </p:sp>
      <p:sp>
        <p:nvSpPr>
          <p:cNvPr id="85" name="Text Placeholder 4"/>
          <p:cNvSpPr>
            <a:spLocks noGrp="1"/>
          </p:cNvSpPr>
          <p:nvPr>
            <p:ph type="body" sz="quarter" idx="13"/>
          </p:nvPr>
        </p:nvSpPr>
        <p:spPr>
          <a:xfrm>
            <a:off x="9430604" y="6524100"/>
            <a:ext cx="2679204" cy="333900"/>
          </a:xfrm>
        </p:spPr>
        <p:txBody>
          <a:bodyPr>
            <a:noAutofit/>
          </a:bodyPr>
          <a:lstStyle/>
          <a:p>
            <a:r>
              <a:rPr lang="en-US" sz="1100" dirty="0">
                <a:solidFill>
                  <a:schemeClr val="bg1"/>
                </a:solidFill>
              </a:rPr>
              <a:t>Image Credit: </a:t>
            </a:r>
            <a:r>
              <a:rPr lang="en-US" sz="1100" dirty="0" smtClean="0">
                <a:solidFill>
                  <a:schemeClr val="bg1"/>
                </a:solidFill>
              </a:rPr>
              <a:t>National Park Service</a:t>
            </a:r>
            <a:endParaRPr lang="en-US" sz="1100" dirty="0">
              <a:solidFill>
                <a:schemeClr val="bg1"/>
              </a:solidFill>
            </a:endParaRPr>
          </a:p>
        </p:txBody>
      </p:sp>
    </p:spTree>
    <p:extLst>
      <p:ext uri="{BB962C8B-B14F-4D97-AF65-F5344CB8AC3E}">
        <p14:creationId xmlns:p14="http://schemas.microsoft.com/office/powerpoint/2010/main" val="37217550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492125" y="1832780"/>
            <a:ext cx="5104003" cy="4141161"/>
          </a:xfrm>
          <a:prstGeom prst="rect">
            <a:avLst/>
          </a:prstGeom>
        </p:spPr>
        <p:txBody>
          <a:bodyPr anchor="ctr">
            <a:noAutofit/>
          </a:bodyPr>
          <a:lstStyle/>
          <a:p>
            <a:pPr marL="0" indent="0">
              <a:spcBef>
                <a:spcPts val="200"/>
              </a:spcBef>
              <a:buClr>
                <a:srgbClr val="EA7845"/>
              </a:buClr>
              <a:buNone/>
            </a:pPr>
            <a:endParaRPr lang="en-US" sz="2000" dirty="0">
              <a:solidFill>
                <a:schemeClr val="bg2">
                  <a:lumMod val="50000"/>
                </a:schemeClr>
              </a:solidFill>
            </a:endParaRPr>
          </a:p>
          <a:p>
            <a:pPr marL="342900" indent="-342900">
              <a:spcBef>
                <a:spcPts val="200"/>
              </a:spcBef>
              <a:buClr>
                <a:srgbClr val="EA7845"/>
              </a:buClr>
              <a:buFont typeface="Webdings" panose="05030102010509060703" pitchFamily="18" charset="2"/>
              <a:buChar char="4"/>
            </a:pPr>
            <a:r>
              <a:rPr lang="en-US" sz="2200" dirty="0" smtClean="0">
                <a:solidFill>
                  <a:schemeClr val="bg2">
                    <a:lumMod val="50000"/>
                  </a:schemeClr>
                </a:solidFill>
              </a:rPr>
              <a:t>99% of United States residents live under light polluted skies</a:t>
            </a:r>
            <a:endParaRPr lang="en-US" sz="2200" dirty="0">
              <a:solidFill>
                <a:schemeClr val="bg2">
                  <a:lumMod val="50000"/>
                </a:schemeClr>
              </a:solidFill>
            </a:endParaRPr>
          </a:p>
          <a:p>
            <a:pPr marL="0" indent="0">
              <a:spcBef>
                <a:spcPts val="200"/>
              </a:spcBef>
              <a:buClr>
                <a:srgbClr val="EA7845"/>
              </a:buClr>
              <a:buNone/>
            </a:pPr>
            <a:endParaRPr lang="en-US" sz="2200" dirty="0">
              <a:solidFill>
                <a:schemeClr val="bg2">
                  <a:lumMod val="50000"/>
                </a:schemeClr>
              </a:solidFill>
            </a:endParaRPr>
          </a:p>
          <a:p>
            <a:pPr marL="342900" indent="-342900">
              <a:spcBef>
                <a:spcPts val="0"/>
              </a:spcBef>
              <a:buClr>
                <a:srgbClr val="EA7845"/>
              </a:buClr>
              <a:buFont typeface="Webdings" panose="05030102010509060703" pitchFamily="18" charset="2"/>
              <a:buChar char="4"/>
            </a:pPr>
            <a:r>
              <a:rPr lang="en-US" sz="2200" dirty="0" smtClean="0">
                <a:solidFill>
                  <a:schemeClr val="bg2">
                    <a:lumMod val="50000"/>
                  </a:schemeClr>
                </a:solidFill>
              </a:rPr>
              <a:t>Light pollution affects humans</a:t>
            </a:r>
          </a:p>
          <a:p>
            <a:pPr marL="342900" indent="-342900">
              <a:spcBef>
                <a:spcPts val="0"/>
              </a:spcBef>
              <a:buClr>
                <a:srgbClr val="EA7845"/>
              </a:buClr>
              <a:buFont typeface="Webdings" panose="05030102010509060703" pitchFamily="18" charset="2"/>
              <a:buChar char="4"/>
            </a:pPr>
            <a:endParaRPr lang="en-US" sz="2200" dirty="0" smtClean="0">
              <a:solidFill>
                <a:schemeClr val="bg2">
                  <a:lumMod val="50000"/>
                </a:schemeClr>
              </a:solidFill>
            </a:endParaRPr>
          </a:p>
          <a:p>
            <a:pPr marL="800100" lvl="1" indent="-342900">
              <a:spcBef>
                <a:spcPts val="0"/>
              </a:spcBef>
              <a:buClr>
                <a:srgbClr val="EA7845"/>
              </a:buClr>
              <a:buFont typeface="Webdings" panose="05030102010509060703" pitchFamily="18" charset="2"/>
              <a:buChar char="4"/>
            </a:pPr>
            <a:r>
              <a:rPr lang="en-US" sz="2000" dirty="0" smtClean="0">
                <a:solidFill>
                  <a:schemeClr val="bg2">
                    <a:lumMod val="50000"/>
                  </a:schemeClr>
                </a:solidFill>
              </a:rPr>
              <a:t>Loss of night sky heritage</a:t>
            </a:r>
          </a:p>
          <a:p>
            <a:pPr marL="800100" lvl="1" indent="-342900">
              <a:spcBef>
                <a:spcPts val="200"/>
              </a:spcBef>
              <a:buClr>
                <a:srgbClr val="EA7845"/>
              </a:buClr>
              <a:buFont typeface="Webdings" panose="05030102010509060703" pitchFamily="18" charset="2"/>
              <a:buChar char="4"/>
            </a:pPr>
            <a:endParaRPr lang="en-US" sz="2000" dirty="0" smtClean="0">
              <a:solidFill>
                <a:schemeClr val="bg2">
                  <a:lumMod val="50000"/>
                </a:schemeClr>
              </a:solidFill>
            </a:endParaRPr>
          </a:p>
          <a:p>
            <a:pPr marL="800100" lvl="1" indent="-342900">
              <a:spcBef>
                <a:spcPts val="200"/>
              </a:spcBef>
              <a:buClr>
                <a:srgbClr val="EA7845"/>
              </a:buClr>
              <a:buFont typeface="Webdings" panose="05030102010509060703" pitchFamily="18" charset="2"/>
              <a:buChar char="4"/>
            </a:pPr>
            <a:r>
              <a:rPr lang="en-US" sz="2000" dirty="0" smtClean="0">
                <a:solidFill>
                  <a:schemeClr val="bg2">
                    <a:lumMod val="50000"/>
                  </a:schemeClr>
                </a:solidFill>
              </a:rPr>
              <a:t>Detriment to human health</a:t>
            </a:r>
          </a:p>
          <a:p>
            <a:pPr marL="800100" lvl="1" indent="-342900">
              <a:spcBef>
                <a:spcPts val="200"/>
              </a:spcBef>
              <a:buClr>
                <a:srgbClr val="EA7845"/>
              </a:buClr>
              <a:buFont typeface="Webdings" panose="05030102010509060703" pitchFamily="18" charset="2"/>
              <a:buChar char="4"/>
            </a:pPr>
            <a:endParaRPr lang="en-US" sz="2000" dirty="0" smtClean="0">
              <a:solidFill>
                <a:schemeClr val="bg2">
                  <a:lumMod val="50000"/>
                </a:schemeClr>
              </a:solidFill>
            </a:endParaRPr>
          </a:p>
          <a:p>
            <a:pPr marL="800100" lvl="1" indent="-342900">
              <a:spcBef>
                <a:spcPts val="200"/>
              </a:spcBef>
              <a:buClr>
                <a:srgbClr val="EA7845"/>
              </a:buClr>
              <a:buFont typeface="Webdings" panose="05030102010509060703" pitchFamily="18" charset="2"/>
              <a:buChar char="4"/>
            </a:pPr>
            <a:r>
              <a:rPr lang="en-US" sz="2000" dirty="0" smtClean="0">
                <a:solidFill>
                  <a:schemeClr val="bg2">
                    <a:lumMod val="50000"/>
                  </a:schemeClr>
                </a:solidFill>
              </a:rPr>
              <a:t>Energy waste</a:t>
            </a:r>
          </a:p>
          <a:p>
            <a:pPr marL="342900" indent="-342900">
              <a:spcBef>
                <a:spcPts val="200"/>
              </a:spcBef>
              <a:buClr>
                <a:srgbClr val="EA7845"/>
              </a:buClr>
              <a:buFont typeface="Webdings" panose="05030102010509060703" pitchFamily="18" charset="2"/>
              <a:buChar char="4"/>
            </a:pPr>
            <a:endParaRPr lang="en-US" sz="2200" dirty="0">
              <a:solidFill>
                <a:schemeClr val="bg2">
                  <a:lumMod val="50000"/>
                </a:schemeClr>
              </a:solidFill>
            </a:endParaRPr>
          </a:p>
        </p:txBody>
      </p:sp>
      <p:sp>
        <p:nvSpPr>
          <p:cNvPr id="7" name="Text Placeholder 2"/>
          <p:cNvSpPr txBox="1">
            <a:spLocks/>
          </p:cNvSpPr>
          <p:nvPr/>
        </p:nvSpPr>
        <p:spPr>
          <a:xfrm>
            <a:off x="1300163"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Community Concerns</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6977" r="19584"/>
          <a:stretch/>
        </p:blipFill>
        <p:spPr>
          <a:xfrm>
            <a:off x="6095999" y="1228722"/>
            <a:ext cx="6096002" cy="5533864"/>
          </a:xfrm>
          <a:prstGeom prst="rect">
            <a:avLst/>
          </a:prstGeom>
        </p:spPr>
      </p:pic>
      <p:sp>
        <p:nvSpPr>
          <p:cNvPr id="10" name="Text Placeholder 4"/>
          <p:cNvSpPr>
            <a:spLocks noGrp="1"/>
          </p:cNvSpPr>
          <p:nvPr>
            <p:ph type="body" sz="quarter" idx="13"/>
          </p:nvPr>
        </p:nvSpPr>
        <p:spPr>
          <a:xfrm>
            <a:off x="6095999" y="1228722"/>
            <a:ext cx="6096001" cy="285586"/>
          </a:xfrm>
        </p:spPr>
        <p:txBody>
          <a:bodyPr>
            <a:noAutofit/>
          </a:bodyPr>
          <a:lstStyle/>
          <a:p>
            <a:r>
              <a:rPr lang="en-US" sz="1100" dirty="0">
                <a:solidFill>
                  <a:schemeClr val="bg1"/>
                </a:solidFill>
              </a:rPr>
              <a:t>Image Credit: </a:t>
            </a:r>
            <a:r>
              <a:rPr lang="en-US" sz="1100" dirty="0" smtClean="0">
                <a:solidFill>
                  <a:schemeClr val="bg1"/>
                </a:solidFill>
              </a:rPr>
              <a:t>National Park Service</a:t>
            </a:r>
            <a:endParaRPr lang="en-US" sz="1100" dirty="0">
              <a:solidFill>
                <a:schemeClr val="bg1"/>
              </a:solidFill>
            </a:endParaRPr>
          </a:p>
        </p:txBody>
      </p:sp>
    </p:spTree>
    <p:extLst>
      <p:ext uri="{BB962C8B-B14F-4D97-AF65-F5344CB8AC3E}">
        <p14:creationId xmlns:p14="http://schemas.microsoft.com/office/powerpoint/2010/main" val="36901025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4327" t="-310" r="2817" b="11000"/>
          <a:stretch/>
        </p:blipFill>
        <p:spPr>
          <a:xfrm>
            <a:off x="-4658" y="1216022"/>
            <a:ext cx="6096003" cy="5533864"/>
          </a:xfrm>
          <a:prstGeom prst="rect">
            <a:avLst/>
          </a:prstGeom>
        </p:spPr>
      </p:pic>
      <p:sp>
        <p:nvSpPr>
          <p:cNvPr id="7" name="Text Placeholder 2"/>
          <p:cNvSpPr txBox="1">
            <a:spLocks/>
          </p:cNvSpPr>
          <p:nvPr/>
        </p:nvSpPr>
        <p:spPr>
          <a:xfrm>
            <a:off x="1300163"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Community Concerns</a:t>
            </a:r>
            <a:endParaRPr lang="en-US" sz="4000" dirty="0">
              <a:solidFill>
                <a:schemeClr val="bg1"/>
              </a:solidFill>
              <a:latin typeface="Century Gothic" panose="020B0502020202020204" pitchFamily="34" charset="0"/>
            </a:endParaRPr>
          </a:p>
        </p:txBody>
      </p:sp>
      <p:sp>
        <p:nvSpPr>
          <p:cNvPr id="6" name="Text Placeholder 1"/>
          <p:cNvSpPr>
            <a:spLocks noGrp="1"/>
          </p:cNvSpPr>
          <p:nvPr>
            <p:ph type="body" sz="quarter" idx="4294967295"/>
          </p:nvPr>
        </p:nvSpPr>
        <p:spPr>
          <a:xfrm>
            <a:off x="413297" y="1219201"/>
            <a:ext cx="4396828" cy="5536404"/>
          </a:xfrm>
          <a:prstGeom prst="rect">
            <a:avLst/>
          </a:prstGeom>
        </p:spPr>
        <p:txBody>
          <a:bodyPr anchor="ctr">
            <a:noAutofit/>
          </a:bodyPr>
          <a:lstStyle/>
          <a:p>
            <a:pPr marL="0" indent="0">
              <a:spcBef>
                <a:spcPts val="200"/>
              </a:spcBef>
              <a:buClr>
                <a:srgbClr val="EA7845"/>
              </a:buClr>
              <a:buNone/>
            </a:pPr>
            <a:endParaRPr lang="en-US" sz="2000" dirty="0" smtClean="0">
              <a:solidFill>
                <a:schemeClr val="bg2">
                  <a:lumMod val="50000"/>
                </a:schemeClr>
              </a:solidFill>
            </a:endParaRPr>
          </a:p>
          <a:p>
            <a:pPr marL="342900" indent="-342900">
              <a:spcBef>
                <a:spcPts val="200"/>
              </a:spcBef>
              <a:buClr>
                <a:srgbClr val="EA7845"/>
              </a:buClr>
              <a:buFont typeface="Webdings" panose="05030102010509060703" pitchFamily="18" charset="2"/>
              <a:buChar char="4"/>
            </a:pPr>
            <a:endParaRPr lang="en-US" sz="2000" dirty="0">
              <a:solidFill>
                <a:schemeClr val="bg2">
                  <a:lumMod val="50000"/>
                </a:schemeClr>
              </a:solidFill>
            </a:endParaRPr>
          </a:p>
        </p:txBody>
      </p:sp>
      <p:sp>
        <p:nvSpPr>
          <p:cNvPr id="9" name="Text Placeholder 1"/>
          <p:cNvSpPr>
            <a:spLocks noGrp="1"/>
          </p:cNvSpPr>
          <p:nvPr>
            <p:ph type="body" sz="quarter" idx="4294967295"/>
          </p:nvPr>
        </p:nvSpPr>
        <p:spPr>
          <a:xfrm>
            <a:off x="6388061" y="2010202"/>
            <a:ext cx="5308174" cy="4141161"/>
          </a:xfrm>
          <a:prstGeom prst="rect">
            <a:avLst/>
          </a:prstGeom>
        </p:spPr>
        <p:txBody>
          <a:bodyPr>
            <a:noAutofit/>
          </a:bodyPr>
          <a:lstStyle/>
          <a:p>
            <a:pPr marL="0" indent="0">
              <a:spcBef>
                <a:spcPts val="200"/>
              </a:spcBef>
              <a:buClr>
                <a:srgbClr val="EA7845"/>
              </a:buClr>
              <a:buNone/>
            </a:pPr>
            <a:endParaRPr lang="en-US" sz="2000" dirty="0">
              <a:solidFill>
                <a:schemeClr val="bg2">
                  <a:lumMod val="50000"/>
                </a:schemeClr>
              </a:solidFill>
            </a:endParaRPr>
          </a:p>
          <a:p>
            <a:pPr marL="342900" indent="-342900">
              <a:spcBef>
                <a:spcPts val="200"/>
              </a:spcBef>
              <a:buClr>
                <a:srgbClr val="EA7845"/>
              </a:buClr>
              <a:buFont typeface="Webdings" panose="05030102010509060703" pitchFamily="18" charset="2"/>
              <a:buChar char="4"/>
            </a:pPr>
            <a:r>
              <a:rPr lang="en-US" sz="2200" dirty="0" smtClean="0">
                <a:solidFill>
                  <a:schemeClr val="bg2">
                    <a:lumMod val="50000"/>
                  </a:schemeClr>
                </a:solidFill>
              </a:rPr>
              <a:t>Light pollution covers to 46.9% of all land in the United States</a:t>
            </a:r>
          </a:p>
          <a:p>
            <a:pPr marL="0" indent="0">
              <a:spcBef>
                <a:spcPts val="200"/>
              </a:spcBef>
              <a:buClr>
                <a:srgbClr val="EA7845"/>
              </a:buClr>
              <a:buNone/>
            </a:pPr>
            <a:endParaRPr lang="en-US" sz="2200" dirty="0" smtClean="0">
              <a:solidFill>
                <a:schemeClr val="bg2">
                  <a:lumMod val="50000"/>
                </a:schemeClr>
              </a:solidFill>
            </a:endParaRPr>
          </a:p>
          <a:p>
            <a:pPr marL="342900" indent="-342900">
              <a:spcBef>
                <a:spcPts val="0"/>
              </a:spcBef>
              <a:buClr>
                <a:srgbClr val="EA7845"/>
              </a:buClr>
              <a:buFont typeface="Webdings" panose="05030102010509060703" pitchFamily="18" charset="2"/>
              <a:buChar char="4"/>
            </a:pPr>
            <a:r>
              <a:rPr lang="en-US" sz="2200" dirty="0" smtClean="0">
                <a:solidFill>
                  <a:schemeClr val="bg2">
                    <a:lumMod val="50000"/>
                  </a:schemeClr>
                </a:solidFill>
              </a:rPr>
              <a:t>Light pollution disrupts natural patters of ecosystems by changing</a:t>
            </a:r>
          </a:p>
          <a:p>
            <a:pPr marL="342900" indent="-342900">
              <a:spcBef>
                <a:spcPts val="200"/>
              </a:spcBef>
              <a:buClr>
                <a:srgbClr val="EA7845"/>
              </a:buClr>
              <a:buFont typeface="Webdings" panose="05030102010509060703" pitchFamily="18" charset="2"/>
              <a:buChar char="4"/>
            </a:pPr>
            <a:endParaRPr lang="en-US" sz="2200" dirty="0" smtClean="0">
              <a:solidFill>
                <a:schemeClr val="bg2">
                  <a:lumMod val="50000"/>
                </a:schemeClr>
              </a:solidFill>
            </a:endParaRPr>
          </a:p>
          <a:p>
            <a:pPr marL="800100" lvl="1" indent="-342900">
              <a:spcBef>
                <a:spcPts val="0"/>
              </a:spcBef>
              <a:buClr>
                <a:srgbClr val="EA7845"/>
              </a:buClr>
              <a:buFont typeface="Webdings" panose="05030102010509060703" pitchFamily="18" charset="2"/>
              <a:buChar char="4"/>
            </a:pPr>
            <a:r>
              <a:rPr lang="en-US" sz="2000" dirty="0" smtClean="0">
                <a:solidFill>
                  <a:schemeClr val="bg2">
                    <a:lumMod val="50000"/>
                  </a:schemeClr>
                </a:solidFill>
              </a:rPr>
              <a:t>Migratory patterns</a:t>
            </a:r>
          </a:p>
          <a:p>
            <a:pPr marL="800100" lvl="1" indent="-342900">
              <a:spcBef>
                <a:spcPts val="200"/>
              </a:spcBef>
              <a:buClr>
                <a:srgbClr val="EA7845"/>
              </a:buClr>
              <a:buFont typeface="Webdings" panose="05030102010509060703" pitchFamily="18" charset="2"/>
              <a:buChar char="4"/>
            </a:pPr>
            <a:endParaRPr lang="en-US" sz="2000" dirty="0" smtClean="0">
              <a:solidFill>
                <a:schemeClr val="bg2">
                  <a:lumMod val="50000"/>
                </a:schemeClr>
              </a:solidFill>
            </a:endParaRPr>
          </a:p>
          <a:p>
            <a:pPr marL="800100" lvl="1" indent="-342900">
              <a:spcBef>
                <a:spcPts val="200"/>
              </a:spcBef>
              <a:buClr>
                <a:srgbClr val="EA7845"/>
              </a:buClr>
              <a:buFont typeface="Webdings" panose="05030102010509060703" pitchFamily="18" charset="2"/>
              <a:buChar char="4"/>
            </a:pPr>
            <a:r>
              <a:rPr lang="en-US" sz="2000" dirty="0" smtClean="0">
                <a:solidFill>
                  <a:schemeClr val="bg2">
                    <a:lumMod val="50000"/>
                  </a:schemeClr>
                </a:solidFill>
              </a:rPr>
              <a:t>Breeding behaviors</a:t>
            </a:r>
          </a:p>
          <a:p>
            <a:pPr marL="800100" lvl="1" indent="-342900">
              <a:spcBef>
                <a:spcPts val="200"/>
              </a:spcBef>
              <a:buClr>
                <a:srgbClr val="EA7845"/>
              </a:buClr>
              <a:buFont typeface="Webdings" panose="05030102010509060703" pitchFamily="18" charset="2"/>
              <a:buChar char="4"/>
            </a:pPr>
            <a:endParaRPr lang="en-US" sz="2000" dirty="0" smtClean="0">
              <a:solidFill>
                <a:schemeClr val="bg2">
                  <a:lumMod val="50000"/>
                </a:schemeClr>
              </a:solidFill>
            </a:endParaRPr>
          </a:p>
          <a:p>
            <a:pPr marL="800100" lvl="1" indent="-342900">
              <a:spcBef>
                <a:spcPts val="200"/>
              </a:spcBef>
              <a:buClr>
                <a:srgbClr val="EA7845"/>
              </a:buClr>
              <a:buFont typeface="Webdings" panose="05030102010509060703" pitchFamily="18" charset="2"/>
              <a:buChar char="4"/>
            </a:pPr>
            <a:r>
              <a:rPr lang="en-US" sz="2000" dirty="0" smtClean="0">
                <a:solidFill>
                  <a:schemeClr val="bg2">
                    <a:lumMod val="50000"/>
                  </a:schemeClr>
                </a:solidFill>
              </a:rPr>
              <a:t>Feeding habits</a:t>
            </a:r>
          </a:p>
          <a:p>
            <a:pPr marL="342900" indent="-342900">
              <a:spcBef>
                <a:spcPts val="200"/>
              </a:spcBef>
              <a:buClr>
                <a:srgbClr val="EA7845"/>
              </a:buClr>
              <a:buFont typeface="Webdings" panose="05030102010509060703" pitchFamily="18" charset="2"/>
              <a:buChar char="4"/>
            </a:pPr>
            <a:endParaRPr lang="en-US" sz="2000" dirty="0">
              <a:solidFill>
                <a:schemeClr val="bg2">
                  <a:lumMod val="50000"/>
                </a:schemeClr>
              </a:solidFill>
            </a:endParaRPr>
          </a:p>
          <a:p>
            <a:pPr marL="0" indent="0">
              <a:spcBef>
                <a:spcPts val="200"/>
              </a:spcBef>
              <a:buClr>
                <a:srgbClr val="EA7845"/>
              </a:buClr>
              <a:buNone/>
            </a:pPr>
            <a:endParaRPr lang="en-US" sz="2000" dirty="0">
              <a:solidFill>
                <a:schemeClr val="bg1"/>
              </a:solidFill>
            </a:endParaRPr>
          </a:p>
        </p:txBody>
      </p:sp>
      <p:sp>
        <p:nvSpPr>
          <p:cNvPr id="12" name="Text Placeholder 4"/>
          <p:cNvSpPr>
            <a:spLocks noGrp="1"/>
          </p:cNvSpPr>
          <p:nvPr>
            <p:ph type="body" sz="quarter" idx="13"/>
          </p:nvPr>
        </p:nvSpPr>
        <p:spPr>
          <a:xfrm>
            <a:off x="0" y="6475566"/>
            <a:ext cx="3445002" cy="274320"/>
          </a:xfrm>
        </p:spPr>
        <p:txBody>
          <a:bodyPr>
            <a:noAutofit/>
          </a:bodyPr>
          <a:lstStyle/>
          <a:p>
            <a:r>
              <a:rPr lang="en-US" sz="1100" dirty="0">
                <a:solidFill>
                  <a:schemeClr val="bg1"/>
                </a:solidFill>
              </a:rPr>
              <a:t>Image </a:t>
            </a:r>
            <a:r>
              <a:rPr lang="en-US" sz="1100" dirty="0" smtClean="0">
                <a:solidFill>
                  <a:schemeClr val="bg1"/>
                </a:solidFill>
              </a:rPr>
              <a:t>Credit: National Park Service</a:t>
            </a:r>
            <a:endParaRPr lang="en-US" sz="1100" dirty="0">
              <a:solidFill>
                <a:schemeClr val="bg1"/>
              </a:solidFill>
            </a:endParaRPr>
          </a:p>
        </p:txBody>
      </p:sp>
    </p:spTree>
    <p:extLst>
      <p:ext uri="{BB962C8B-B14F-4D97-AF65-F5344CB8AC3E}">
        <p14:creationId xmlns:p14="http://schemas.microsoft.com/office/powerpoint/2010/main" val="32678108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1029" y="4402507"/>
            <a:ext cx="3714971" cy="2251079"/>
          </a:xfrm>
          <a:prstGeom prst="rect">
            <a:avLst/>
          </a:prstGeom>
        </p:spPr>
      </p:pic>
      <p:cxnSp>
        <p:nvCxnSpPr>
          <p:cNvPr id="11" name="Straight Connector 10"/>
          <p:cNvCxnSpPr/>
          <p:nvPr/>
        </p:nvCxnSpPr>
        <p:spPr>
          <a:xfrm>
            <a:off x="8588478" y="1760342"/>
            <a:ext cx="1055062" cy="3116458"/>
          </a:xfrm>
          <a:prstGeom prst="line">
            <a:avLst/>
          </a:prstGeom>
          <a:ln w="28575">
            <a:solidFill>
              <a:srgbClr val="FFB92C"/>
            </a:solidFill>
            <a:prstDash val="lgDash"/>
          </a:ln>
        </p:spPr>
        <p:style>
          <a:lnRef idx="1">
            <a:schemeClr val="accent1"/>
          </a:lnRef>
          <a:fillRef idx="0">
            <a:schemeClr val="accent1"/>
          </a:fillRef>
          <a:effectRef idx="0">
            <a:schemeClr val="accent1"/>
          </a:effectRef>
          <a:fontRef idx="minor">
            <a:schemeClr val="tx1"/>
          </a:fontRef>
        </p:style>
      </p:cxnSp>
      <p:sp>
        <p:nvSpPr>
          <p:cNvPr id="18" name="Text Placeholder 1"/>
          <p:cNvSpPr>
            <a:spLocks noGrp="1"/>
          </p:cNvSpPr>
          <p:nvPr>
            <p:ph type="body" sz="quarter" idx="4294967295"/>
          </p:nvPr>
        </p:nvSpPr>
        <p:spPr>
          <a:xfrm>
            <a:off x="497697" y="1760341"/>
            <a:ext cx="4737772" cy="4467493"/>
          </a:xfrm>
          <a:prstGeom prst="rect">
            <a:avLst/>
          </a:prstGeom>
        </p:spPr>
        <p:txBody>
          <a:bodyPr anchor="ctr">
            <a:noAutofit/>
          </a:bodyPr>
          <a:lstStyle/>
          <a:p>
            <a:pPr marL="342900" indent="-342900">
              <a:spcBef>
                <a:spcPts val="200"/>
              </a:spcBef>
              <a:buClr>
                <a:srgbClr val="EA7845"/>
              </a:buClr>
              <a:buFont typeface="Webdings" panose="05030102010509060703" pitchFamily="18" charset="2"/>
              <a:buChar char="4"/>
            </a:pPr>
            <a:r>
              <a:rPr lang="en-US" sz="2400" dirty="0" smtClean="0">
                <a:solidFill>
                  <a:schemeClr val="bg2">
                    <a:lumMod val="50000"/>
                  </a:schemeClr>
                </a:solidFill>
              </a:rPr>
              <a:t>Grand </a:t>
            </a:r>
            <a:r>
              <a:rPr lang="en-US" sz="2400" dirty="0">
                <a:solidFill>
                  <a:schemeClr val="bg2">
                    <a:lumMod val="50000"/>
                  </a:schemeClr>
                </a:solidFill>
              </a:rPr>
              <a:t>Teton National Park</a:t>
            </a:r>
          </a:p>
          <a:p>
            <a:pPr marL="800100" lvl="1" indent="-342900">
              <a:spcBef>
                <a:spcPts val="200"/>
              </a:spcBef>
              <a:buClr>
                <a:srgbClr val="EA7845"/>
              </a:buClr>
              <a:buFont typeface="Webdings" panose="05030102010509060703" pitchFamily="18" charset="2"/>
              <a:buChar char="4"/>
            </a:pPr>
            <a:r>
              <a:rPr lang="en-US" sz="2200" dirty="0">
                <a:solidFill>
                  <a:schemeClr val="bg2">
                    <a:lumMod val="50000"/>
                  </a:schemeClr>
                </a:solidFill>
              </a:rPr>
              <a:t>Established in 1950</a:t>
            </a:r>
          </a:p>
          <a:p>
            <a:pPr marL="800100" lvl="1" indent="-342900">
              <a:spcBef>
                <a:spcPts val="200"/>
              </a:spcBef>
              <a:buClr>
                <a:srgbClr val="EA7845"/>
              </a:buClr>
              <a:buFont typeface="Webdings" panose="05030102010509060703" pitchFamily="18" charset="2"/>
              <a:buChar char="4"/>
            </a:pPr>
            <a:r>
              <a:rPr lang="en-US" sz="2200" dirty="0">
                <a:solidFill>
                  <a:schemeClr val="bg2">
                    <a:lumMod val="50000"/>
                  </a:schemeClr>
                </a:solidFill>
              </a:rPr>
              <a:t>Covers over 310,000 acres</a:t>
            </a:r>
          </a:p>
          <a:p>
            <a:pPr marL="800100" lvl="1" indent="-342900">
              <a:spcBef>
                <a:spcPts val="200"/>
              </a:spcBef>
              <a:buClr>
                <a:srgbClr val="EA7845"/>
              </a:buClr>
              <a:buFont typeface="Webdings" panose="05030102010509060703" pitchFamily="18" charset="2"/>
              <a:buChar char="4"/>
            </a:pPr>
            <a:r>
              <a:rPr lang="en-US" sz="2200" dirty="0" smtClean="0">
                <a:solidFill>
                  <a:schemeClr val="bg2">
                    <a:lumMod val="50000"/>
                  </a:schemeClr>
                </a:solidFill>
              </a:rPr>
              <a:t>2.5 </a:t>
            </a:r>
            <a:r>
              <a:rPr lang="en-US" sz="2200" dirty="0">
                <a:solidFill>
                  <a:schemeClr val="bg2">
                    <a:lumMod val="50000"/>
                  </a:schemeClr>
                </a:solidFill>
              </a:rPr>
              <a:t>million visitors</a:t>
            </a:r>
            <a:r>
              <a:rPr lang="en-US" sz="2200" b="1" dirty="0">
                <a:solidFill>
                  <a:schemeClr val="bg2">
                    <a:lumMod val="50000"/>
                  </a:schemeClr>
                </a:solidFill>
              </a:rPr>
              <a:t> </a:t>
            </a:r>
            <a:r>
              <a:rPr lang="en-US" sz="2200" dirty="0">
                <a:solidFill>
                  <a:schemeClr val="bg2">
                    <a:lumMod val="50000"/>
                  </a:schemeClr>
                </a:solidFill>
              </a:rPr>
              <a:t>in 2016</a:t>
            </a:r>
          </a:p>
          <a:p>
            <a:pPr marL="800100" lvl="1" indent="-342900">
              <a:spcBef>
                <a:spcPts val="200"/>
              </a:spcBef>
              <a:buClr>
                <a:srgbClr val="EA7845"/>
              </a:buClr>
              <a:buFont typeface="Webdings" panose="05030102010509060703" pitchFamily="18" charset="2"/>
              <a:buChar char="4"/>
            </a:pPr>
            <a:r>
              <a:rPr lang="en-US" sz="2200" dirty="0">
                <a:solidFill>
                  <a:schemeClr val="bg2">
                    <a:lumMod val="50000"/>
                  </a:schemeClr>
                </a:solidFill>
              </a:rPr>
              <a:t>Astro-tourism</a:t>
            </a:r>
          </a:p>
          <a:p>
            <a:pPr marL="0" indent="0">
              <a:spcBef>
                <a:spcPts val="200"/>
              </a:spcBef>
              <a:buClr>
                <a:srgbClr val="EA7845"/>
              </a:buClr>
              <a:buNone/>
            </a:pPr>
            <a:endParaRPr lang="en-US" sz="2000" dirty="0">
              <a:solidFill>
                <a:schemeClr val="bg2">
                  <a:lumMod val="50000"/>
                </a:schemeClr>
              </a:solidFill>
            </a:endParaRPr>
          </a:p>
          <a:p>
            <a:pPr marL="0" indent="0">
              <a:spcBef>
                <a:spcPts val="200"/>
              </a:spcBef>
              <a:buClr>
                <a:srgbClr val="EA7845"/>
              </a:buClr>
              <a:buNone/>
            </a:pPr>
            <a:endParaRPr lang="en-US" sz="2000" dirty="0">
              <a:solidFill>
                <a:schemeClr val="bg2">
                  <a:lumMod val="50000"/>
                </a:schemeClr>
              </a:solidFill>
            </a:endParaRPr>
          </a:p>
          <a:p>
            <a:pPr marL="342900" indent="-342900">
              <a:spcBef>
                <a:spcPts val="200"/>
              </a:spcBef>
              <a:buClr>
                <a:srgbClr val="EA7845"/>
              </a:buClr>
              <a:buFont typeface="Webdings" panose="05030102010509060703" pitchFamily="18" charset="2"/>
              <a:buChar char="4"/>
            </a:pPr>
            <a:r>
              <a:rPr lang="en-US" sz="2400" dirty="0" smtClean="0">
                <a:solidFill>
                  <a:schemeClr val="bg2">
                    <a:lumMod val="50000"/>
                  </a:schemeClr>
                </a:solidFill>
              </a:rPr>
              <a:t>Incorporates 6 states within </a:t>
            </a:r>
            <a:r>
              <a:rPr lang="en-US" sz="2400" dirty="0">
                <a:solidFill>
                  <a:schemeClr val="bg2">
                    <a:lumMod val="50000"/>
                  </a:schemeClr>
                </a:solidFill>
              </a:rPr>
              <a:t>3</a:t>
            </a:r>
            <a:r>
              <a:rPr lang="en-US" sz="2400" dirty="0" smtClean="0">
                <a:solidFill>
                  <a:schemeClr val="bg2">
                    <a:lumMod val="50000"/>
                  </a:schemeClr>
                </a:solidFill>
              </a:rPr>
              <a:t>00km </a:t>
            </a:r>
            <a:r>
              <a:rPr lang="en-US" sz="2400" dirty="0">
                <a:solidFill>
                  <a:schemeClr val="bg2">
                    <a:lumMod val="50000"/>
                  </a:schemeClr>
                </a:solidFill>
              </a:rPr>
              <a:t>of the park</a:t>
            </a:r>
          </a:p>
          <a:p>
            <a:pPr marL="800100" lvl="1" indent="-342900">
              <a:spcBef>
                <a:spcPts val="200"/>
              </a:spcBef>
              <a:buClr>
                <a:srgbClr val="EA7845"/>
              </a:buClr>
              <a:buFont typeface="Webdings" panose="05030102010509060703" pitchFamily="18" charset="2"/>
              <a:buChar char="4"/>
            </a:pPr>
            <a:r>
              <a:rPr lang="en-US" sz="2200" dirty="0">
                <a:solidFill>
                  <a:schemeClr val="bg2">
                    <a:lumMod val="50000"/>
                  </a:schemeClr>
                </a:solidFill>
              </a:rPr>
              <a:t>ID, MT, WY, CO, UT, NV</a:t>
            </a:r>
          </a:p>
          <a:p>
            <a:pPr marL="457200" lvl="1" indent="0">
              <a:spcBef>
                <a:spcPts val="200"/>
              </a:spcBef>
              <a:buClr>
                <a:srgbClr val="EA7845"/>
              </a:buClr>
              <a:buNone/>
            </a:pPr>
            <a:endParaRPr lang="en-US" sz="1800" dirty="0">
              <a:solidFill>
                <a:schemeClr val="bg2">
                  <a:lumMod val="50000"/>
                </a:schemeClr>
              </a:solidFill>
            </a:endParaRPr>
          </a:p>
        </p:txBody>
      </p:sp>
      <p:sp>
        <p:nvSpPr>
          <p:cNvPr id="7" name="Text Placeholder 2"/>
          <p:cNvSpPr txBox="1">
            <a:spLocks/>
          </p:cNvSpPr>
          <p:nvPr/>
        </p:nvSpPr>
        <p:spPr>
          <a:xfrm>
            <a:off x="1300163"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Study Area</a:t>
            </a:r>
          </a:p>
        </p:txBody>
      </p:sp>
      <p:cxnSp>
        <p:nvCxnSpPr>
          <p:cNvPr id="20" name="Straight Connector 19"/>
          <p:cNvCxnSpPr/>
          <p:nvPr/>
        </p:nvCxnSpPr>
        <p:spPr>
          <a:xfrm>
            <a:off x="5843744" y="4573720"/>
            <a:ext cx="3396431" cy="723244"/>
          </a:xfrm>
          <a:prstGeom prst="line">
            <a:avLst/>
          </a:prstGeom>
          <a:ln w="28575">
            <a:solidFill>
              <a:srgbClr val="FFB92C"/>
            </a:solidFill>
            <a:prstDash val="lgDash"/>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5836089" y="1760342"/>
            <a:ext cx="2752389" cy="2835267"/>
            <a:chOff x="5638640" y="1745671"/>
            <a:chExt cx="2752389" cy="2835267"/>
          </a:xfrm>
        </p:grpSpPr>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640" y="1745671"/>
              <a:ext cx="2752389" cy="2835267"/>
            </a:xfrm>
            <a:prstGeom prst="rect">
              <a:avLst/>
            </a:prstGeom>
            <a:ln>
              <a:solidFill>
                <a:srgbClr val="FFB92C"/>
              </a:solidFill>
            </a:ln>
          </p:spPr>
        </p:pic>
        <p:sp>
          <p:nvSpPr>
            <p:cNvPr id="30" name="TextBox 29"/>
            <p:cNvSpPr txBox="1"/>
            <p:nvPr/>
          </p:nvSpPr>
          <p:spPr>
            <a:xfrm>
              <a:off x="5907601" y="2811386"/>
              <a:ext cx="2214467" cy="276999"/>
            </a:xfrm>
            <a:prstGeom prst="rect">
              <a:avLst/>
            </a:prstGeom>
            <a:noFill/>
            <a:ln>
              <a:noFill/>
            </a:ln>
          </p:spPr>
          <p:txBody>
            <a:bodyPr wrap="square" rtlCol="0">
              <a:spAutoFit/>
            </a:bodyPr>
            <a:lstStyle/>
            <a:p>
              <a:pPr algn="ctr"/>
              <a:r>
                <a:rPr lang="en-US" sz="1200" b="1" dirty="0"/>
                <a:t>Grand Teton National Park</a:t>
              </a:r>
            </a:p>
          </p:txBody>
        </p:sp>
        <p:sp>
          <p:nvSpPr>
            <p:cNvPr id="32" name="TextBox 31"/>
            <p:cNvSpPr txBox="1"/>
            <p:nvPr/>
          </p:nvSpPr>
          <p:spPr>
            <a:xfrm>
              <a:off x="7033144" y="3353307"/>
              <a:ext cx="1146374" cy="276999"/>
            </a:xfrm>
            <a:prstGeom prst="rect">
              <a:avLst/>
            </a:prstGeom>
            <a:noFill/>
            <a:ln>
              <a:noFill/>
            </a:ln>
          </p:spPr>
          <p:txBody>
            <a:bodyPr wrap="square" rtlCol="0">
              <a:spAutoFit/>
            </a:bodyPr>
            <a:lstStyle/>
            <a:p>
              <a:pPr algn="ctr"/>
              <a:r>
                <a:rPr lang="en-US" sz="1200" dirty="0" smtClean="0"/>
                <a:t>WYOMING</a:t>
              </a:r>
              <a:endParaRPr lang="en-US" sz="1200" dirty="0"/>
            </a:p>
          </p:txBody>
        </p:sp>
        <p:sp>
          <p:nvSpPr>
            <p:cNvPr id="33" name="TextBox 32"/>
            <p:cNvSpPr txBox="1"/>
            <p:nvPr/>
          </p:nvSpPr>
          <p:spPr>
            <a:xfrm>
              <a:off x="5687911" y="3348424"/>
              <a:ext cx="1076272" cy="276999"/>
            </a:xfrm>
            <a:prstGeom prst="rect">
              <a:avLst/>
            </a:prstGeom>
            <a:noFill/>
            <a:ln>
              <a:noFill/>
            </a:ln>
          </p:spPr>
          <p:txBody>
            <a:bodyPr wrap="square" rtlCol="0">
              <a:spAutoFit/>
            </a:bodyPr>
            <a:lstStyle/>
            <a:p>
              <a:pPr algn="ctr"/>
              <a:r>
                <a:rPr lang="en-US" sz="1200" dirty="0" smtClean="0"/>
                <a:t>IDAHO</a:t>
              </a:r>
              <a:endParaRPr lang="en-US" sz="1200" dirty="0"/>
            </a:p>
          </p:txBody>
        </p:sp>
        <p:sp>
          <p:nvSpPr>
            <p:cNvPr id="34" name="TextBox 33"/>
            <p:cNvSpPr txBox="1"/>
            <p:nvPr/>
          </p:nvSpPr>
          <p:spPr>
            <a:xfrm>
              <a:off x="6564414" y="2105922"/>
              <a:ext cx="974070" cy="276999"/>
            </a:xfrm>
            <a:prstGeom prst="rect">
              <a:avLst/>
            </a:prstGeom>
            <a:noFill/>
            <a:ln>
              <a:noFill/>
            </a:ln>
          </p:spPr>
          <p:txBody>
            <a:bodyPr wrap="square" rtlCol="0">
              <a:spAutoFit/>
            </a:bodyPr>
            <a:lstStyle/>
            <a:p>
              <a:pPr algn="ctr"/>
              <a:r>
                <a:rPr lang="en-US" sz="1200" dirty="0" smtClean="0"/>
                <a:t>MONTANA</a:t>
              </a:r>
              <a:endParaRPr lang="en-US" sz="1200" dirty="0"/>
            </a:p>
          </p:txBody>
        </p:sp>
        <p:sp>
          <p:nvSpPr>
            <p:cNvPr id="40" name="TextBox 39"/>
            <p:cNvSpPr txBox="1"/>
            <p:nvPr/>
          </p:nvSpPr>
          <p:spPr>
            <a:xfrm>
              <a:off x="6049660" y="4162171"/>
              <a:ext cx="768020" cy="276999"/>
            </a:xfrm>
            <a:prstGeom prst="rect">
              <a:avLst/>
            </a:prstGeom>
            <a:noFill/>
            <a:ln>
              <a:noFill/>
            </a:ln>
          </p:spPr>
          <p:txBody>
            <a:bodyPr wrap="square" rtlCol="0">
              <a:spAutoFit/>
            </a:bodyPr>
            <a:lstStyle/>
            <a:p>
              <a:pPr algn="ctr"/>
              <a:r>
                <a:rPr lang="en-US" sz="1200" dirty="0" smtClean="0"/>
                <a:t>UTAH</a:t>
              </a:r>
              <a:endParaRPr lang="en-US" sz="1200" dirty="0"/>
            </a:p>
          </p:txBody>
        </p:sp>
      </p:grpSp>
      <p:pic>
        <p:nvPicPr>
          <p:cNvPr id="37" name="Picture 36"/>
          <p:cNvPicPr>
            <a:picLocks noChangeAspect="1"/>
          </p:cNvPicPr>
          <p:nvPr/>
        </p:nvPicPr>
        <p:blipFill rotWithShape="1">
          <a:blip r:embed="rId5" cstate="print"/>
          <a:srcRect l="17960" t="1" r="29502" b="45236"/>
          <a:stretch/>
        </p:blipFill>
        <p:spPr>
          <a:xfrm>
            <a:off x="9240175" y="1422066"/>
            <a:ext cx="2788285" cy="1740839"/>
          </a:xfrm>
          <a:prstGeom prst="rect">
            <a:avLst/>
          </a:prstGeom>
          <a:ln w="38100">
            <a:solidFill>
              <a:srgbClr val="FFB92C"/>
            </a:solidFill>
          </a:ln>
        </p:spPr>
      </p:pic>
      <p:sp>
        <p:nvSpPr>
          <p:cNvPr id="44" name="Text Placeholder 2"/>
          <p:cNvSpPr>
            <a:spLocks noGrp="1"/>
          </p:cNvSpPr>
          <p:nvPr>
            <p:ph type="body" sz="quarter" idx="13"/>
          </p:nvPr>
        </p:nvSpPr>
        <p:spPr>
          <a:xfrm>
            <a:off x="9327053" y="2845801"/>
            <a:ext cx="2657856" cy="274320"/>
          </a:xfrm>
        </p:spPr>
        <p:txBody>
          <a:bodyPr>
            <a:noAutofit/>
          </a:bodyPr>
          <a:lstStyle/>
          <a:p>
            <a:r>
              <a:rPr lang="en-US" sz="1600" dirty="0">
                <a:solidFill>
                  <a:schemeClr val="bg1"/>
                </a:solidFill>
              </a:rPr>
              <a:t>Image Credit: NPS</a:t>
            </a:r>
          </a:p>
        </p:txBody>
      </p:sp>
      <p:sp>
        <p:nvSpPr>
          <p:cNvPr id="21" name="Text Placeholder 4"/>
          <p:cNvSpPr>
            <a:spLocks noGrp="1"/>
          </p:cNvSpPr>
          <p:nvPr>
            <p:ph type="body" sz="quarter" idx="13"/>
          </p:nvPr>
        </p:nvSpPr>
        <p:spPr>
          <a:xfrm>
            <a:off x="6068008" y="6537214"/>
            <a:ext cx="6096001" cy="260038"/>
          </a:xfrm>
        </p:spPr>
        <p:txBody>
          <a:bodyPr>
            <a:noAutofit/>
          </a:bodyPr>
          <a:lstStyle/>
          <a:p>
            <a:r>
              <a:rPr lang="en-US" sz="1100" dirty="0" smtClean="0">
                <a:solidFill>
                  <a:schemeClr val="bg2">
                    <a:lumMod val="50000"/>
                  </a:schemeClr>
                </a:solidFill>
              </a:rPr>
              <a:t>Map Credit: Wyoming Cross-Cutting Team</a:t>
            </a:r>
            <a:endParaRPr lang="en-US" sz="1100" dirty="0">
              <a:solidFill>
                <a:schemeClr val="bg2">
                  <a:lumMod val="50000"/>
                </a:schemeClr>
              </a:solidFill>
            </a:endParaRPr>
          </a:p>
        </p:txBody>
      </p:sp>
    </p:spTree>
    <p:extLst>
      <p:ext uri="{BB962C8B-B14F-4D97-AF65-F5344CB8AC3E}">
        <p14:creationId xmlns:p14="http://schemas.microsoft.com/office/powerpoint/2010/main" val="1061328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0125" y="1219200"/>
            <a:ext cx="7381875" cy="5536406"/>
          </a:xfrm>
          <a:prstGeom prst="rect">
            <a:avLst/>
          </a:prstGeom>
        </p:spPr>
      </p:pic>
      <p:sp>
        <p:nvSpPr>
          <p:cNvPr id="18" name="Text Placeholder 1"/>
          <p:cNvSpPr>
            <a:spLocks noGrp="1"/>
          </p:cNvSpPr>
          <p:nvPr>
            <p:ph type="body" sz="quarter" idx="4294967295"/>
          </p:nvPr>
        </p:nvSpPr>
        <p:spPr>
          <a:xfrm>
            <a:off x="263172" y="1298850"/>
            <a:ext cx="4396828" cy="5536404"/>
          </a:xfrm>
          <a:prstGeom prst="rect">
            <a:avLst/>
          </a:prstGeom>
        </p:spPr>
        <p:txBody>
          <a:bodyPr anchor="ctr">
            <a:noAutofit/>
          </a:bodyPr>
          <a:lstStyle/>
          <a:p>
            <a:pPr marL="0" indent="0">
              <a:spcBef>
                <a:spcPts val="200"/>
              </a:spcBef>
              <a:buClr>
                <a:srgbClr val="EA7845"/>
              </a:buClr>
              <a:buNone/>
            </a:pPr>
            <a:endParaRPr lang="en-US" sz="2000" dirty="0" smtClean="0">
              <a:solidFill>
                <a:schemeClr val="bg2">
                  <a:lumMod val="50000"/>
                </a:schemeClr>
              </a:solidFill>
            </a:endParaRPr>
          </a:p>
          <a:p>
            <a:pPr marL="342900" indent="-342900">
              <a:spcBef>
                <a:spcPts val="200"/>
              </a:spcBef>
              <a:buClr>
                <a:srgbClr val="EA7845"/>
              </a:buClr>
              <a:buFont typeface="Webdings" panose="05030102010509060703" pitchFamily="18" charset="2"/>
              <a:buChar char="4"/>
            </a:pPr>
            <a:r>
              <a:rPr lang="en-US" sz="2400" dirty="0">
                <a:solidFill>
                  <a:schemeClr val="bg2">
                    <a:lumMod val="50000"/>
                  </a:schemeClr>
                </a:solidFill>
              </a:rPr>
              <a:t>National Park Service</a:t>
            </a:r>
          </a:p>
          <a:p>
            <a:pPr marL="800100" lvl="1" indent="-342900">
              <a:spcBef>
                <a:spcPts val="200"/>
              </a:spcBef>
              <a:buClr>
                <a:srgbClr val="EA7845"/>
              </a:buClr>
              <a:buFont typeface="Webdings" panose="05030102010509060703" pitchFamily="18" charset="2"/>
              <a:buChar char="4"/>
            </a:pPr>
            <a:r>
              <a:rPr lang="en-US" sz="2000" dirty="0" smtClean="0">
                <a:solidFill>
                  <a:schemeClr val="bg2">
                    <a:lumMod val="50000"/>
                  </a:schemeClr>
                </a:solidFill>
              </a:rPr>
              <a:t>Est. 1916</a:t>
            </a:r>
          </a:p>
          <a:p>
            <a:pPr marL="800100" lvl="1" indent="-342900">
              <a:spcBef>
                <a:spcPts val="200"/>
              </a:spcBef>
              <a:buClr>
                <a:srgbClr val="EA7845"/>
              </a:buClr>
              <a:buFont typeface="Webdings" panose="05030102010509060703" pitchFamily="18" charset="2"/>
              <a:buChar char="4"/>
            </a:pPr>
            <a:r>
              <a:rPr lang="en-US" sz="2000" dirty="0" smtClean="0">
                <a:solidFill>
                  <a:schemeClr val="bg2">
                    <a:lumMod val="50000"/>
                  </a:schemeClr>
                </a:solidFill>
              </a:rPr>
              <a:t>Study Area</a:t>
            </a:r>
            <a:endParaRPr lang="en-US" sz="2000" dirty="0">
              <a:solidFill>
                <a:schemeClr val="bg2">
                  <a:lumMod val="50000"/>
                </a:schemeClr>
              </a:solidFill>
            </a:endParaRPr>
          </a:p>
          <a:p>
            <a:pPr marL="0" indent="0">
              <a:spcBef>
                <a:spcPts val="200"/>
              </a:spcBef>
              <a:buClr>
                <a:srgbClr val="EA7845"/>
              </a:buClr>
              <a:buNone/>
            </a:pPr>
            <a:endParaRPr lang="en-US" sz="2400" dirty="0">
              <a:solidFill>
                <a:schemeClr val="bg2">
                  <a:lumMod val="50000"/>
                </a:schemeClr>
              </a:solidFill>
            </a:endParaRPr>
          </a:p>
          <a:p>
            <a:pPr marL="342900" indent="-342900">
              <a:spcBef>
                <a:spcPts val="200"/>
              </a:spcBef>
              <a:buClr>
                <a:srgbClr val="EA7845"/>
              </a:buClr>
              <a:buFont typeface="Webdings" panose="05030102010509060703" pitchFamily="18" charset="2"/>
              <a:buChar char="4"/>
            </a:pPr>
            <a:r>
              <a:rPr lang="en-US" sz="2400" dirty="0">
                <a:solidFill>
                  <a:schemeClr val="bg2">
                    <a:lumMod val="50000"/>
                  </a:schemeClr>
                </a:solidFill>
              </a:rPr>
              <a:t>International </a:t>
            </a:r>
            <a:r>
              <a:rPr lang="en-US" sz="2400" dirty="0" smtClean="0">
                <a:solidFill>
                  <a:schemeClr val="bg2">
                    <a:lumMod val="50000"/>
                  </a:schemeClr>
                </a:solidFill>
              </a:rPr>
              <a:t>Dark-Sky Association</a:t>
            </a:r>
          </a:p>
          <a:p>
            <a:pPr marL="800100" lvl="1" indent="-342900">
              <a:spcBef>
                <a:spcPts val="200"/>
              </a:spcBef>
              <a:buClr>
                <a:srgbClr val="EA7845"/>
              </a:buClr>
              <a:buFont typeface="Webdings" panose="05030102010509060703" pitchFamily="18" charset="2"/>
              <a:buChar char="4"/>
            </a:pPr>
            <a:r>
              <a:rPr lang="en-US" sz="2000" dirty="0" smtClean="0">
                <a:solidFill>
                  <a:schemeClr val="bg2">
                    <a:lumMod val="50000"/>
                  </a:schemeClr>
                </a:solidFill>
              </a:rPr>
              <a:t>Est. 1988</a:t>
            </a:r>
          </a:p>
          <a:p>
            <a:pPr marL="800100" lvl="1" indent="-342900">
              <a:spcBef>
                <a:spcPts val="200"/>
              </a:spcBef>
              <a:buClr>
                <a:srgbClr val="EA7845"/>
              </a:buClr>
              <a:buFont typeface="Webdings" panose="05030102010509060703" pitchFamily="18" charset="2"/>
              <a:buChar char="4"/>
            </a:pPr>
            <a:r>
              <a:rPr lang="en-US" sz="2000" dirty="0" smtClean="0">
                <a:solidFill>
                  <a:schemeClr val="bg2">
                    <a:lumMod val="50000"/>
                  </a:schemeClr>
                </a:solidFill>
              </a:rPr>
              <a:t>International Dark Sky Park</a:t>
            </a:r>
            <a:endParaRPr lang="en-US" sz="2000" dirty="0">
              <a:solidFill>
                <a:schemeClr val="bg2">
                  <a:lumMod val="50000"/>
                </a:schemeClr>
              </a:solidFill>
            </a:endParaRPr>
          </a:p>
          <a:p>
            <a:pPr marL="0" indent="0">
              <a:spcBef>
                <a:spcPts val="200"/>
              </a:spcBef>
              <a:buClr>
                <a:srgbClr val="EA7845"/>
              </a:buClr>
              <a:buNone/>
            </a:pPr>
            <a:endParaRPr lang="en-US" sz="2400" dirty="0">
              <a:solidFill>
                <a:schemeClr val="bg2">
                  <a:lumMod val="50000"/>
                </a:schemeClr>
              </a:solidFill>
            </a:endParaRPr>
          </a:p>
          <a:p>
            <a:pPr marL="342900" indent="-342900">
              <a:spcBef>
                <a:spcPts val="200"/>
              </a:spcBef>
              <a:buClr>
                <a:srgbClr val="EA7845"/>
              </a:buClr>
              <a:buFont typeface="Webdings" panose="05030102010509060703" pitchFamily="18" charset="2"/>
              <a:buChar char="4"/>
            </a:pPr>
            <a:r>
              <a:rPr lang="en-US" sz="2400" dirty="0">
                <a:solidFill>
                  <a:schemeClr val="bg2">
                    <a:lumMod val="50000"/>
                  </a:schemeClr>
                </a:solidFill>
              </a:rPr>
              <a:t>Wyoming </a:t>
            </a:r>
            <a:r>
              <a:rPr lang="en-US" sz="2400" dirty="0" smtClean="0">
                <a:solidFill>
                  <a:schemeClr val="bg2">
                    <a:lumMod val="50000"/>
                  </a:schemeClr>
                </a:solidFill>
              </a:rPr>
              <a:t>Stargazing</a:t>
            </a:r>
          </a:p>
          <a:p>
            <a:pPr marL="800100" lvl="1" indent="-342900">
              <a:spcBef>
                <a:spcPts val="200"/>
              </a:spcBef>
              <a:buClr>
                <a:srgbClr val="EA7845"/>
              </a:buClr>
              <a:buFont typeface="Webdings" panose="05030102010509060703" pitchFamily="18" charset="2"/>
              <a:buChar char="4"/>
            </a:pPr>
            <a:r>
              <a:rPr lang="en-US" sz="2000" dirty="0" smtClean="0">
                <a:solidFill>
                  <a:schemeClr val="bg2">
                    <a:lumMod val="50000"/>
                  </a:schemeClr>
                </a:solidFill>
              </a:rPr>
              <a:t>Est. 2013</a:t>
            </a:r>
          </a:p>
          <a:p>
            <a:pPr marL="800100" lvl="1" indent="-342900">
              <a:spcBef>
                <a:spcPts val="200"/>
              </a:spcBef>
              <a:buClr>
                <a:srgbClr val="EA7845"/>
              </a:buClr>
              <a:buFont typeface="Webdings" panose="05030102010509060703" pitchFamily="18" charset="2"/>
              <a:buChar char="4"/>
            </a:pPr>
            <a:r>
              <a:rPr lang="en-US" sz="2000" i="1" dirty="0" smtClean="0">
                <a:solidFill>
                  <a:schemeClr val="bg2">
                    <a:lumMod val="50000"/>
                  </a:schemeClr>
                </a:solidFill>
              </a:rPr>
              <a:t>In situ </a:t>
            </a:r>
            <a:r>
              <a:rPr lang="en-US" sz="2000" dirty="0" smtClean="0">
                <a:solidFill>
                  <a:schemeClr val="bg2">
                    <a:lumMod val="50000"/>
                  </a:schemeClr>
                </a:solidFill>
              </a:rPr>
              <a:t>measurements </a:t>
            </a:r>
            <a:endParaRPr lang="en-US" sz="2000" dirty="0">
              <a:solidFill>
                <a:schemeClr val="bg2">
                  <a:lumMod val="50000"/>
                </a:schemeClr>
              </a:solidFill>
            </a:endParaRPr>
          </a:p>
          <a:p>
            <a:pPr marL="342900" indent="-342900">
              <a:spcBef>
                <a:spcPts val="200"/>
              </a:spcBef>
              <a:buClr>
                <a:srgbClr val="EA7845"/>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EA7845"/>
              </a:buClr>
              <a:buFont typeface="Webdings" panose="05030102010509060703" pitchFamily="18" charset="2"/>
              <a:buChar char="4"/>
            </a:pPr>
            <a:endParaRPr lang="en-US" sz="2000" dirty="0">
              <a:solidFill>
                <a:schemeClr val="bg2">
                  <a:lumMod val="50000"/>
                </a:schemeClr>
              </a:solidFill>
            </a:endParaRPr>
          </a:p>
        </p:txBody>
      </p:sp>
      <p:sp>
        <p:nvSpPr>
          <p:cNvPr id="7" name="Text Placeholder 2"/>
          <p:cNvSpPr txBox="1">
            <a:spLocks/>
          </p:cNvSpPr>
          <p:nvPr/>
        </p:nvSpPr>
        <p:spPr>
          <a:xfrm>
            <a:off x="1300163"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Partners</a:t>
            </a:r>
          </a:p>
        </p:txBody>
      </p:sp>
      <p:sp>
        <p:nvSpPr>
          <p:cNvPr id="14" name="Text Placeholder 4"/>
          <p:cNvSpPr>
            <a:spLocks noGrp="1"/>
          </p:cNvSpPr>
          <p:nvPr>
            <p:ph type="body" sz="quarter" idx="13"/>
          </p:nvPr>
        </p:nvSpPr>
        <p:spPr>
          <a:xfrm>
            <a:off x="8229600" y="6466134"/>
            <a:ext cx="3962400" cy="289471"/>
          </a:xfrm>
        </p:spPr>
        <p:txBody>
          <a:bodyPr>
            <a:noAutofit/>
          </a:bodyPr>
          <a:lstStyle/>
          <a:p>
            <a:r>
              <a:rPr lang="en-US" sz="1100" dirty="0">
                <a:solidFill>
                  <a:schemeClr val="bg1"/>
                </a:solidFill>
              </a:rPr>
              <a:t>Image Credit: Wyoming Public Media</a:t>
            </a:r>
          </a:p>
        </p:txBody>
      </p:sp>
    </p:spTree>
    <p:extLst>
      <p:ext uri="{BB962C8B-B14F-4D97-AF65-F5344CB8AC3E}">
        <p14:creationId xmlns:p14="http://schemas.microsoft.com/office/powerpoint/2010/main" val="28223518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6937" r="25556" b="7629"/>
          <a:stretch/>
        </p:blipFill>
        <p:spPr>
          <a:xfrm>
            <a:off x="-2" y="1228722"/>
            <a:ext cx="6096001" cy="5533864"/>
          </a:xfrm>
          <a:prstGeom prst="rect">
            <a:avLst/>
          </a:prstGeom>
        </p:spPr>
      </p:pic>
      <p:sp>
        <p:nvSpPr>
          <p:cNvPr id="7" name="Text Placeholder 2"/>
          <p:cNvSpPr txBox="1">
            <a:spLocks/>
          </p:cNvSpPr>
          <p:nvPr/>
        </p:nvSpPr>
        <p:spPr>
          <a:xfrm>
            <a:off x="1300163"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Objectives</a:t>
            </a:r>
          </a:p>
        </p:txBody>
      </p:sp>
      <p:sp>
        <p:nvSpPr>
          <p:cNvPr id="10" name="Text Placeholder 1"/>
          <p:cNvSpPr txBox="1">
            <a:spLocks/>
          </p:cNvSpPr>
          <p:nvPr/>
        </p:nvSpPr>
        <p:spPr>
          <a:xfrm>
            <a:off x="6291617" y="1342335"/>
            <a:ext cx="5900383" cy="5533863"/>
          </a:xfrm>
          <a:prstGeom prst="rect">
            <a:avLst/>
          </a:prstGeom>
        </p:spPr>
        <p:txBody>
          <a:bodyPr anchor="ctr">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spcBef>
                <a:spcPts val="200"/>
              </a:spcBef>
              <a:buClr>
                <a:srgbClr val="EA7845"/>
              </a:buClr>
              <a:buFont typeface="Webdings" panose="05030102010509060703" pitchFamily="18" charset="2"/>
              <a:buChar char="4"/>
            </a:pPr>
            <a:endParaRPr lang="en-US" b="1" dirty="0" smtClean="0">
              <a:solidFill>
                <a:srgbClr val="EA7845"/>
              </a:solidFill>
            </a:endParaRPr>
          </a:p>
          <a:p>
            <a:pPr marL="342900" indent="-342900">
              <a:lnSpc>
                <a:spcPct val="120000"/>
              </a:lnSpc>
              <a:spcBef>
                <a:spcPts val="200"/>
              </a:spcBef>
              <a:buClr>
                <a:srgbClr val="EA7845"/>
              </a:buClr>
              <a:buFont typeface="Webdings" panose="05030102010509060703" pitchFamily="18" charset="2"/>
              <a:buChar char="4"/>
            </a:pPr>
            <a:r>
              <a:rPr lang="en-US" sz="2900" b="1" dirty="0" smtClean="0">
                <a:solidFill>
                  <a:srgbClr val="EA7845"/>
                </a:solidFill>
              </a:rPr>
              <a:t>Identify</a:t>
            </a:r>
            <a:r>
              <a:rPr lang="en-US" sz="2900" b="1" dirty="0" smtClean="0">
                <a:solidFill>
                  <a:schemeClr val="bg2">
                    <a:lumMod val="50000"/>
                  </a:schemeClr>
                </a:solidFill>
              </a:rPr>
              <a:t> </a:t>
            </a:r>
            <a:r>
              <a:rPr lang="en-US" sz="2900" dirty="0">
                <a:solidFill>
                  <a:schemeClr val="bg2">
                    <a:lumMod val="50000"/>
                  </a:schemeClr>
                </a:solidFill>
              </a:rPr>
              <a:t>sources </a:t>
            </a:r>
            <a:r>
              <a:rPr lang="en-US" sz="2900" dirty="0" smtClean="0">
                <a:solidFill>
                  <a:schemeClr val="bg2">
                    <a:lumMod val="50000"/>
                  </a:schemeClr>
                </a:solidFill>
              </a:rPr>
              <a:t>of </a:t>
            </a:r>
            <a:r>
              <a:rPr lang="en-US" sz="2900" dirty="0">
                <a:solidFill>
                  <a:schemeClr val="bg2">
                    <a:lumMod val="50000"/>
                  </a:schemeClr>
                </a:solidFill>
              </a:rPr>
              <a:t>anthropogenic sky brightness </a:t>
            </a:r>
            <a:endParaRPr lang="en-US" sz="2900" dirty="0" smtClean="0">
              <a:solidFill>
                <a:schemeClr val="bg2">
                  <a:lumMod val="50000"/>
                </a:schemeClr>
              </a:solidFill>
            </a:endParaRPr>
          </a:p>
          <a:p>
            <a:pPr>
              <a:lnSpc>
                <a:spcPct val="150000"/>
              </a:lnSpc>
              <a:spcBef>
                <a:spcPts val="0"/>
              </a:spcBef>
              <a:buClr>
                <a:srgbClr val="EA7845"/>
              </a:buClr>
            </a:pPr>
            <a:endParaRPr lang="en-US" sz="2900" dirty="0" smtClean="0">
              <a:solidFill>
                <a:schemeClr val="bg2">
                  <a:lumMod val="50000"/>
                </a:schemeClr>
              </a:solidFill>
            </a:endParaRPr>
          </a:p>
          <a:p>
            <a:pPr marL="342900" indent="-342900">
              <a:lnSpc>
                <a:spcPct val="120000"/>
              </a:lnSpc>
              <a:spcBef>
                <a:spcPts val="200"/>
              </a:spcBef>
              <a:buClr>
                <a:srgbClr val="EA7845"/>
              </a:buClr>
              <a:buFont typeface="Webdings" panose="05030102010509060703" pitchFamily="18" charset="2"/>
              <a:buChar char="4"/>
            </a:pPr>
            <a:r>
              <a:rPr lang="en-US" sz="2900" b="1" dirty="0" smtClean="0">
                <a:solidFill>
                  <a:srgbClr val="EA7845"/>
                </a:solidFill>
              </a:rPr>
              <a:t>Evaluate</a:t>
            </a:r>
            <a:r>
              <a:rPr lang="en-US" sz="2900" dirty="0" smtClean="0">
                <a:solidFill>
                  <a:schemeClr val="bg2">
                    <a:lumMod val="50000"/>
                  </a:schemeClr>
                </a:solidFill>
              </a:rPr>
              <a:t> </a:t>
            </a:r>
            <a:r>
              <a:rPr lang="en-US" sz="2900" dirty="0">
                <a:solidFill>
                  <a:schemeClr val="bg2">
                    <a:lumMod val="50000"/>
                  </a:schemeClr>
                </a:solidFill>
              </a:rPr>
              <a:t>and inform anthropogenic light mitigation </a:t>
            </a:r>
            <a:r>
              <a:rPr lang="en-US" sz="2900" dirty="0" smtClean="0">
                <a:solidFill>
                  <a:schemeClr val="bg2">
                    <a:lumMod val="50000"/>
                  </a:schemeClr>
                </a:solidFill>
              </a:rPr>
              <a:t>practices</a:t>
            </a:r>
          </a:p>
          <a:p>
            <a:pPr>
              <a:lnSpc>
                <a:spcPct val="150000"/>
              </a:lnSpc>
              <a:spcBef>
                <a:spcPts val="0"/>
              </a:spcBef>
              <a:buClr>
                <a:srgbClr val="EA7845"/>
              </a:buClr>
            </a:pPr>
            <a:endParaRPr lang="en-US" sz="2900" dirty="0" smtClean="0">
              <a:solidFill>
                <a:schemeClr val="bg2">
                  <a:lumMod val="50000"/>
                </a:schemeClr>
              </a:solidFill>
            </a:endParaRPr>
          </a:p>
          <a:p>
            <a:pPr marL="342900" indent="-342900">
              <a:lnSpc>
                <a:spcPct val="120000"/>
              </a:lnSpc>
              <a:spcBef>
                <a:spcPts val="200"/>
              </a:spcBef>
              <a:spcAft>
                <a:spcPts val="600"/>
              </a:spcAft>
              <a:buClr>
                <a:srgbClr val="EA7845"/>
              </a:buClr>
              <a:buFont typeface="Webdings" panose="05030102010509060703" pitchFamily="18" charset="2"/>
              <a:buChar char="4"/>
            </a:pPr>
            <a:r>
              <a:rPr lang="en-US" sz="2900" b="1" dirty="0" smtClean="0">
                <a:solidFill>
                  <a:srgbClr val="EA7845"/>
                </a:solidFill>
              </a:rPr>
              <a:t>Derive</a:t>
            </a:r>
            <a:r>
              <a:rPr lang="en-US" sz="2900" dirty="0" smtClean="0">
                <a:solidFill>
                  <a:schemeClr val="bg2">
                    <a:lumMod val="50000"/>
                  </a:schemeClr>
                </a:solidFill>
              </a:rPr>
              <a:t> </a:t>
            </a:r>
            <a:r>
              <a:rPr lang="en-US" sz="2900" dirty="0">
                <a:solidFill>
                  <a:schemeClr val="bg2">
                    <a:lumMod val="50000"/>
                  </a:schemeClr>
                </a:solidFill>
              </a:rPr>
              <a:t>an equation to </a:t>
            </a:r>
            <a:r>
              <a:rPr lang="en-US" sz="2900" dirty="0" smtClean="0">
                <a:solidFill>
                  <a:schemeClr val="bg2">
                    <a:lumMod val="50000"/>
                  </a:schemeClr>
                </a:solidFill>
              </a:rPr>
              <a:t>mathematically </a:t>
            </a:r>
            <a:r>
              <a:rPr lang="en-US" sz="2900" dirty="0">
                <a:solidFill>
                  <a:schemeClr val="bg2">
                    <a:lumMod val="50000"/>
                  </a:schemeClr>
                </a:solidFill>
              </a:rPr>
              <a:t>model scattered light in and near Grand Teton National </a:t>
            </a:r>
            <a:r>
              <a:rPr lang="en-US" sz="2900" dirty="0" smtClean="0">
                <a:solidFill>
                  <a:schemeClr val="bg2">
                    <a:lumMod val="50000"/>
                  </a:schemeClr>
                </a:solidFill>
              </a:rPr>
              <a:t>Park</a:t>
            </a:r>
          </a:p>
          <a:p>
            <a:pPr marL="1028700" lvl="1" indent="-342900">
              <a:lnSpc>
                <a:spcPct val="150000"/>
              </a:lnSpc>
              <a:spcBef>
                <a:spcPts val="200"/>
              </a:spcBef>
              <a:buClr>
                <a:srgbClr val="EA7845"/>
              </a:buClr>
              <a:buFont typeface="Webdings" panose="05030102010509060703" pitchFamily="18" charset="2"/>
              <a:buChar char="4"/>
            </a:pPr>
            <a:r>
              <a:rPr lang="en-US" sz="2600" i="1" dirty="0">
                <a:solidFill>
                  <a:schemeClr val="bg2">
                    <a:lumMod val="50000"/>
                  </a:schemeClr>
                </a:solidFill>
              </a:rPr>
              <a:t>New World Atlas of Artificial Night Sky Brightness (2016)</a:t>
            </a:r>
          </a:p>
          <a:p>
            <a:pPr lvl="1" indent="0">
              <a:lnSpc>
                <a:spcPct val="150000"/>
              </a:lnSpc>
              <a:spcBef>
                <a:spcPts val="200"/>
              </a:spcBef>
              <a:buClr>
                <a:srgbClr val="EA7845"/>
              </a:buClr>
              <a:buNone/>
            </a:pPr>
            <a:endParaRPr lang="en-US" sz="2000" dirty="0">
              <a:solidFill>
                <a:schemeClr val="bg2">
                  <a:lumMod val="50000"/>
                </a:schemeClr>
              </a:solidFill>
            </a:endParaRPr>
          </a:p>
          <a:p>
            <a:pPr>
              <a:lnSpc>
                <a:spcPct val="150000"/>
              </a:lnSpc>
              <a:spcBef>
                <a:spcPts val="200"/>
              </a:spcBef>
              <a:buClr>
                <a:srgbClr val="EA7845"/>
              </a:buClr>
            </a:pPr>
            <a:endParaRPr lang="en-US" sz="2200" dirty="0">
              <a:solidFill>
                <a:schemeClr val="bg2">
                  <a:lumMod val="50000"/>
                </a:schemeClr>
              </a:solidFill>
            </a:endParaRPr>
          </a:p>
        </p:txBody>
      </p:sp>
      <p:sp>
        <p:nvSpPr>
          <p:cNvPr id="5" name="Text Placeholder 4"/>
          <p:cNvSpPr>
            <a:spLocks noGrp="1"/>
          </p:cNvSpPr>
          <p:nvPr>
            <p:ph type="body" sz="quarter" idx="13"/>
          </p:nvPr>
        </p:nvSpPr>
        <p:spPr>
          <a:xfrm>
            <a:off x="0" y="6505856"/>
            <a:ext cx="2403957" cy="393088"/>
          </a:xfrm>
        </p:spPr>
        <p:txBody>
          <a:bodyPr>
            <a:noAutofit/>
          </a:bodyPr>
          <a:lstStyle/>
          <a:p>
            <a:r>
              <a:rPr lang="en-US" sz="1100" dirty="0">
                <a:solidFill>
                  <a:schemeClr val="bg1"/>
                </a:solidFill>
              </a:rPr>
              <a:t>Image Credit: </a:t>
            </a:r>
            <a:r>
              <a:rPr lang="en-US" sz="1100" dirty="0" err="1" smtClean="0">
                <a:solidFill>
                  <a:schemeClr val="bg1"/>
                </a:solidFill>
              </a:rPr>
              <a:t>Falchi</a:t>
            </a:r>
            <a:r>
              <a:rPr lang="en-US" sz="1100" dirty="0" smtClean="0">
                <a:solidFill>
                  <a:schemeClr val="bg1"/>
                </a:solidFill>
              </a:rPr>
              <a:t> </a:t>
            </a:r>
            <a:r>
              <a:rPr lang="en-US" sz="1100" i="1" dirty="0" smtClean="0">
                <a:solidFill>
                  <a:schemeClr val="bg1"/>
                </a:solidFill>
              </a:rPr>
              <a:t>et al.,</a:t>
            </a:r>
            <a:r>
              <a:rPr lang="en-US" sz="1100" dirty="0" smtClean="0">
                <a:solidFill>
                  <a:schemeClr val="bg1"/>
                </a:solidFill>
              </a:rPr>
              <a:t> 2016</a:t>
            </a:r>
            <a:endParaRPr lang="en-US" sz="1100" dirty="0">
              <a:solidFill>
                <a:schemeClr val="bg1"/>
              </a:solidFill>
            </a:endParaRPr>
          </a:p>
        </p:txBody>
      </p:sp>
      <p:sp>
        <p:nvSpPr>
          <p:cNvPr id="6" name="Text Placeholder 1"/>
          <p:cNvSpPr>
            <a:spLocks noGrp="1"/>
          </p:cNvSpPr>
          <p:nvPr>
            <p:ph type="body" sz="quarter" idx="4294967295"/>
          </p:nvPr>
        </p:nvSpPr>
        <p:spPr>
          <a:xfrm>
            <a:off x="413297" y="1219201"/>
            <a:ext cx="4396828" cy="5536404"/>
          </a:xfrm>
          <a:prstGeom prst="rect">
            <a:avLst/>
          </a:prstGeom>
        </p:spPr>
        <p:txBody>
          <a:bodyPr anchor="ctr">
            <a:noAutofit/>
          </a:bodyPr>
          <a:lstStyle/>
          <a:p>
            <a:pPr marL="0" indent="0">
              <a:spcBef>
                <a:spcPts val="200"/>
              </a:spcBef>
              <a:buClr>
                <a:srgbClr val="EA7845"/>
              </a:buClr>
              <a:buNone/>
            </a:pPr>
            <a:endParaRPr lang="en-US" sz="2000" dirty="0" smtClean="0">
              <a:solidFill>
                <a:schemeClr val="bg2">
                  <a:lumMod val="50000"/>
                </a:schemeClr>
              </a:solidFill>
            </a:endParaRPr>
          </a:p>
          <a:p>
            <a:pPr marL="342900" indent="-342900">
              <a:spcBef>
                <a:spcPts val="200"/>
              </a:spcBef>
              <a:buClr>
                <a:srgbClr val="EA7845"/>
              </a:buClr>
              <a:buFont typeface="Webdings" panose="05030102010509060703" pitchFamily="18" charset="2"/>
              <a:buChar char="4"/>
            </a:pPr>
            <a:endParaRPr lang="en-US" sz="2000" dirty="0">
              <a:solidFill>
                <a:schemeClr val="bg2">
                  <a:lumMod val="50000"/>
                </a:schemeClr>
              </a:solidFill>
            </a:endParaRPr>
          </a:p>
        </p:txBody>
      </p:sp>
    </p:spTree>
    <p:extLst>
      <p:ext uri="{BB962C8B-B14F-4D97-AF65-F5344CB8AC3E}">
        <p14:creationId xmlns:p14="http://schemas.microsoft.com/office/powerpoint/2010/main" val="1180597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5561" r="2959"/>
          <a:stretch/>
        </p:blipFill>
        <p:spPr>
          <a:xfrm>
            <a:off x="-20506" y="1219202"/>
            <a:ext cx="5638797" cy="5536404"/>
          </a:xfrm>
          <a:prstGeom prst="rect">
            <a:avLst/>
          </a:prstGeom>
          <a:effectLst>
            <a:outerShdw blurRad="50800" dist="50800" dir="5400000" algn="ctr" rotWithShape="0">
              <a:srgbClr val="000000">
                <a:alpha val="40000"/>
              </a:srgbClr>
            </a:outerShdw>
          </a:effectLst>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265" t="4611" b="2838"/>
          <a:stretch/>
        </p:blipFill>
        <p:spPr>
          <a:xfrm>
            <a:off x="-20506" y="1219202"/>
            <a:ext cx="5638797" cy="5536403"/>
          </a:xfrm>
          <a:prstGeom prst="rect">
            <a:avLst/>
          </a:prstGeom>
        </p:spPr>
      </p:pic>
      <p:sp>
        <p:nvSpPr>
          <p:cNvPr id="7" name="Text Placeholder 2"/>
          <p:cNvSpPr txBox="1">
            <a:spLocks/>
          </p:cNvSpPr>
          <p:nvPr/>
        </p:nvSpPr>
        <p:spPr>
          <a:xfrm>
            <a:off x="1300163"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VIIRS Day/Night Band</a:t>
            </a:r>
            <a:endParaRPr lang="en-US" sz="4000" dirty="0">
              <a:solidFill>
                <a:schemeClr val="bg1"/>
              </a:solidFill>
              <a:latin typeface="Century Gothic" panose="020B0502020202020204" pitchFamily="34" charset="0"/>
            </a:endParaRPr>
          </a:p>
        </p:txBody>
      </p:sp>
      <p:sp>
        <p:nvSpPr>
          <p:cNvPr id="10" name="Text Placeholder 1"/>
          <p:cNvSpPr txBox="1">
            <a:spLocks/>
          </p:cNvSpPr>
          <p:nvPr/>
        </p:nvSpPr>
        <p:spPr>
          <a:xfrm>
            <a:off x="6031589" y="1371191"/>
            <a:ext cx="6096001" cy="5533863"/>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200"/>
              </a:spcBef>
              <a:buClr>
                <a:srgbClr val="EA7845"/>
              </a:buClr>
            </a:pPr>
            <a:endParaRPr lang="en-US" b="1" dirty="0" smtClean="0">
              <a:solidFill>
                <a:srgbClr val="EA7845"/>
              </a:solidFill>
            </a:endParaRPr>
          </a:p>
          <a:p>
            <a:pPr marL="342900" indent="-342900">
              <a:lnSpc>
                <a:spcPct val="100000"/>
              </a:lnSpc>
              <a:spcBef>
                <a:spcPts val="200"/>
              </a:spcBef>
              <a:buClr>
                <a:srgbClr val="EA7845"/>
              </a:buClr>
              <a:buFont typeface="Webdings" panose="05030102010509060703" pitchFamily="18" charset="2"/>
              <a:buChar char="4"/>
            </a:pPr>
            <a:r>
              <a:rPr lang="en-US" sz="2200" dirty="0" smtClean="0">
                <a:solidFill>
                  <a:schemeClr val="bg2">
                    <a:lumMod val="50000"/>
                  </a:schemeClr>
                </a:solidFill>
              </a:rPr>
              <a:t>Detects light from </a:t>
            </a:r>
            <a:r>
              <a:rPr lang="en-US" sz="2200" b="1" dirty="0" smtClean="0">
                <a:solidFill>
                  <a:schemeClr val="accent2"/>
                </a:solidFill>
              </a:rPr>
              <a:t>500 nm</a:t>
            </a:r>
            <a:r>
              <a:rPr lang="en-US" sz="2200" dirty="0" smtClean="0">
                <a:solidFill>
                  <a:schemeClr val="bg2">
                    <a:lumMod val="50000"/>
                  </a:schemeClr>
                </a:solidFill>
              </a:rPr>
              <a:t> </a:t>
            </a:r>
            <a:r>
              <a:rPr lang="en-US" sz="2200" b="1" dirty="0" smtClean="0">
                <a:solidFill>
                  <a:srgbClr val="EA7845"/>
                </a:solidFill>
              </a:rPr>
              <a:t>-</a:t>
            </a:r>
            <a:r>
              <a:rPr lang="en-US" sz="2200" dirty="0" smtClean="0">
                <a:solidFill>
                  <a:schemeClr val="bg2">
                    <a:lumMod val="50000"/>
                  </a:schemeClr>
                </a:solidFill>
              </a:rPr>
              <a:t> </a:t>
            </a:r>
            <a:r>
              <a:rPr lang="en-US" sz="2200" b="1" dirty="0" smtClean="0">
                <a:solidFill>
                  <a:schemeClr val="accent2"/>
                </a:solidFill>
              </a:rPr>
              <a:t>900 nm</a:t>
            </a:r>
            <a:r>
              <a:rPr lang="en-US" sz="2200" dirty="0" smtClean="0">
                <a:solidFill>
                  <a:schemeClr val="bg2">
                    <a:lumMod val="50000"/>
                  </a:schemeClr>
                </a:solidFill>
              </a:rPr>
              <a:t> wavelengths</a:t>
            </a:r>
          </a:p>
          <a:p>
            <a:pPr marL="342900" indent="-342900">
              <a:lnSpc>
                <a:spcPct val="150000"/>
              </a:lnSpc>
              <a:spcBef>
                <a:spcPts val="0"/>
              </a:spcBef>
              <a:buClr>
                <a:srgbClr val="EA7845"/>
              </a:buClr>
              <a:buFont typeface="Webdings" panose="05030102010509060703" pitchFamily="18" charset="2"/>
              <a:buChar char="4"/>
            </a:pPr>
            <a:endParaRPr lang="en-US" dirty="0" smtClean="0">
              <a:solidFill>
                <a:schemeClr val="bg2">
                  <a:lumMod val="50000"/>
                </a:schemeClr>
              </a:solidFill>
            </a:endParaRPr>
          </a:p>
          <a:p>
            <a:pPr marL="342900" indent="-342900">
              <a:lnSpc>
                <a:spcPct val="150000"/>
              </a:lnSpc>
              <a:spcBef>
                <a:spcPts val="200"/>
              </a:spcBef>
              <a:buClr>
                <a:srgbClr val="EA7845"/>
              </a:buClr>
              <a:buFont typeface="Webdings" panose="05030102010509060703" pitchFamily="18" charset="2"/>
              <a:buChar char="4"/>
            </a:pPr>
            <a:r>
              <a:rPr lang="en-US" sz="2200" dirty="0" smtClean="0">
                <a:solidFill>
                  <a:schemeClr val="bg2">
                    <a:lumMod val="50000"/>
                  </a:schemeClr>
                </a:solidFill>
              </a:rPr>
              <a:t>NCEI Earth Observations Group:</a:t>
            </a:r>
          </a:p>
          <a:p>
            <a:pPr marL="1028700" lvl="1" indent="-342900">
              <a:lnSpc>
                <a:spcPct val="150000"/>
              </a:lnSpc>
              <a:spcBef>
                <a:spcPts val="200"/>
              </a:spcBef>
              <a:buClr>
                <a:srgbClr val="EA7845"/>
              </a:buClr>
              <a:buFont typeface="Webdings" panose="05030102010509060703" pitchFamily="18" charset="2"/>
              <a:buChar char="4"/>
            </a:pPr>
            <a:r>
              <a:rPr lang="en-US" sz="2000" b="1" dirty="0" smtClean="0">
                <a:solidFill>
                  <a:schemeClr val="accent2"/>
                </a:solidFill>
              </a:rPr>
              <a:t>Monthly composite </a:t>
            </a:r>
            <a:r>
              <a:rPr lang="en-US" sz="2000" dirty="0" smtClean="0">
                <a:solidFill>
                  <a:schemeClr val="bg2">
                    <a:lumMod val="50000"/>
                  </a:schemeClr>
                </a:solidFill>
              </a:rPr>
              <a:t>images</a:t>
            </a:r>
          </a:p>
          <a:p>
            <a:pPr marL="1028700" lvl="1" indent="-342900">
              <a:lnSpc>
                <a:spcPct val="150000"/>
              </a:lnSpc>
              <a:spcBef>
                <a:spcPts val="200"/>
              </a:spcBef>
              <a:buClr>
                <a:srgbClr val="EA7845"/>
              </a:buClr>
              <a:buFont typeface="Webdings" panose="05030102010509060703" pitchFamily="18" charset="2"/>
              <a:buChar char="4"/>
            </a:pPr>
            <a:r>
              <a:rPr lang="en-US" sz="2000" dirty="0" smtClean="0">
                <a:solidFill>
                  <a:schemeClr val="bg2">
                    <a:lumMod val="50000"/>
                  </a:schemeClr>
                </a:solidFill>
              </a:rPr>
              <a:t>Stray light (striping) removed</a:t>
            </a:r>
          </a:p>
          <a:p>
            <a:pPr marL="1028700" lvl="1" indent="-342900">
              <a:lnSpc>
                <a:spcPct val="150000"/>
              </a:lnSpc>
              <a:spcBef>
                <a:spcPts val="0"/>
              </a:spcBef>
              <a:buClr>
                <a:srgbClr val="EA7845"/>
              </a:buClr>
              <a:buFont typeface="Webdings" panose="05030102010509060703" pitchFamily="18" charset="2"/>
              <a:buChar char="4"/>
            </a:pPr>
            <a:r>
              <a:rPr lang="en-US" sz="2000" b="1" dirty="0" smtClean="0">
                <a:solidFill>
                  <a:schemeClr val="accent2"/>
                </a:solidFill>
              </a:rPr>
              <a:t>Moonlight</a:t>
            </a:r>
            <a:r>
              <a:rPr lang="en-US" sz="2000" dirty="0" smtClean="0">
                <a:solidFill>
                  <a:schemeClr val="bg2">
                    <a:lumMod val="50000"/>
                  </a:schemeClr>
                </a:solidFill>
              </a:rPr>
              <a:t> removed</a:t>
            </a:r>
            <a:br>
              <a:rPr lang="en-US" sz="2000" dirty="0" smtClean="0">
                <a:solidFill>
                  <a:schemeClr val="bg2">
                    <a:lumMod val="50000"/>
                  </a:schemeClr>
                </a:solidFill>
              </a:rPr>
            </a:br>
            <a:endParaRPr lang="en-US" sz="2000" dirty="0" smtClean="0">
              <a:solidFill>
                <a:schemeClr val="bg2">
                  <a:lumMod val="50000"/>
                </a:schemeClr>
              </a:solidFill>
            </a:endParaRPr>
          </a:p>
          <a:p>
            <a:pPr marL="342900" indent="-342900">
              <a:lnSpc>
                <a:spcPct val="100000"/>
              </a:lnSpc>
              <a:spcBef>
                <a:spcPts val="200"/>
              </a:spcBef>
              <a:buClr>
                <a:srgbClr val="EA7845"/>
              </a:buClr>
              <a:buFont typeface="Webdings" panose="05030102010509060703" pitchFamily="18" charset="2"/>
              <a:buChar char="4"/>
            </a:pPr>
            <a:r>
              <a:rPr lang="en-US" sz="2200" dirty="0" smtClean="0">
                <a:solidFill>
                  <a:schemeClr val="bg2">
                    <a:lumMod val="50000"/>
                  </a:schemeClr>
                </a:solidFill>
              </a:rPr>
              <a:t>Summer months sampled to shield from snow-cover glare</a:t>
            </a:r>
          </a:p>
        </p:txBody>
      </p:sp>
      <p:sp>
        <p:nvSpPr>
          <p:cNvPr id="6" name="Text Placeholder 1"/>
          <p:cNvSpPr>
            <a:spLocks noGrp="1"/>
          </p:cNvSpPr>
          <p:nvPr>
            <p:ph type="body" sz="quarter" idx="4294967295"/>
          </p:nvPr>
        </p:nvSpPr>
        <p:spPr>
          <a:xfrm>
            <a:off x="413297" y="1219201"/>
            <a:ext cx="4396828" cy="5536404"/>
          </a:xfrm>
          <a:prstGeom prst="rect">
            <a:avLst/>
          </a:prstGeom>
        </p:spPr>
        <p:txBody>
          <a:bodyPr anchor="ctr">
            <a:noAutofit/>
          </a:bodyPr>
          <a:lstStyle/>
          <a:p>
            <a:pPr marL="0" indent="0">
              <a:spcBef>
                <a:spcPts val="200"/>
              </a:spcBef>
              <a:buClr>
                <a:srgbClr val="EA7845"/>
              </a:buClr>
              <a:buNone/>
            </a:pPr>
            <a:endParaRPr lang="en-US" sz="2000" dirty="0" smtClean="0">
              <a:solidFill>
                <a:schemeClr val="bg2">
                  <a:lumMod val="50000"/>
                </a:schemeClr>
              </a:solidFill>
            </a:endParaRPr>
          </a:p>
          <a:p>
            <a:pPr marL="342900" indent="-342900">
              <a:spcBef>
                <a:spcPts val="200"/>
              </a:spcBef>
              <a:buClr>
                <a:srgbClr val="EA7845"/>
              </a:buClr>
              <a:buFont typeface="Webdings" panose="05030102010509060703" pitchFamily="18" charset="2"/>
              <a:buChar char="4"/>
            </a:pPr>
            <a:endParaRPr lang="en-US" sz="2000" dirty="0">
              <a:solidFill>
                <a:schemeClr val="bg2">
                  <a:lumMod val="50000"/>
                </a:schemeClr>
              </a:solidFill>
            </a:endParaRPr>
          </a:p>
        </p:txBody>
      </p:sp>
      <p:sp>
        <p:nvSpPr>
          <p:cNvPr id="12" name="Text Placeholder 4"/>
          <p:cNvSpPr>
            <a:spLocks noGrp="1"/>
          </p:cNvSpPr>
          <p:nvPr>
            <p:ph type="body" sz="quarter" idx="13"/>
          </p:nvPr>
        </p:nvSpPr>
        <p:spPr>
          <a:xfrm>
            <a:off x="-20506" y="6249271"/>
            <a:ext cx="5618293" cy="274320"/>
          </a:xfrm>
        </p:spPr>
        <p:txBody>
          <a:bodyPr>
            <a:noAutofit/>
          </a:bodyPr>
          <a:lstStyle/>
          <a:p>
            <a:r>
              <a:rPr lang="en-US" sz="1100" dirty="0">
                <a:solidFill>
                  <a:schemeClr val="bg1"/>
                </a:solidFill>
              </a:rPr>
              <a:t>Image </a:t>
            </a:r>
            <a:r>
              <a:rPr lang="en-US" sz="1100" dirty="0" smtClean="0">
                <a:solidFill>
                  <a:schemeClr val="bg1"/>
                </a:solidFill>
              </a:rPr>
              <a:t>Credit</a:t>
            </a:r>
            <a:r>
              <a:rPr lang="en-US" sz="1100" dirty="0">
                <a:solidFill>
                  <a:schemeClr val="bg1"/>
                </a:solidFill>
              </a:rPr>
              <a:t>: </a:t>
            </a:r>
            <a:r>
              <a:rPr lang="en-US" sz="1100" dirty="0" smtClean="0">
                <a:solidFill>
                  <a:schemeClr val="bg1"/>
                </a:solidFill>
              </a:rPr>
              <a:t>National Aeronautics and Space Administration (NASA)</a:t>
            </a:r>
          </a:p>
          <a:p>
            <a:r>
              <a:rPr lang="en-US" sz="1100" dirty="0" smtClean="0">
                <a:solidFill>
                  <a:schemeClr val="bg1"/>
                </a:solidFill>
              </a:rPr>
              <a:t>Map Credit: Wyoming Cross-Cutting Team</a:t>
            </a:r>
          </a:p>
          <a:p>
            <a:endParaRPr lang="en-US" sz="1100" dirty="0">
              <a:solidFill>
                <a:schemeClr val="bg1"/>
              </a:solidFill>
            </a:endParaRPr>
          </a:p>
        </p:txBody>
      </p:sp>
    </p:spTree>
    <p:extLst>
      <p:ext uri="{BB962C8B-B14F-4D97-AF65-F5344CB8AC3E}">
        <p14:creationId xmlns:p14="http://schemas.microsoft.com/office/powerpoint/2010/main" val="11805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987552" y="634616"/>
            <a:ext cx="4145280" cy="1830106"/>
          </a:xfrm>
        </p:spPr>
        <p:txBody>
          <a:bodyPr/>
          <a:lstStyle/>
          <a:p>
            <a:r>
              <a:rPr lang="en-US" dirty="0" smtClean="0"/>
              <a:t>Calculating Sky-Glow</a:t>
            </a:r>
            <a:endParaRPr lang="en-US" dirty="0"/>
          </a:p>
        </p:txBody>
      </p:sp>
      <p:sp>
        <p:nvSpPr>
          <p:cNvPr id="7" name="Text Placeholder 1"/>
          <p:cNvSpPr txBox="1">
            <a:spLocks/>
          </p:cNvSpPr>
          <p:nvPr/>
        </p:nvSpPr>
        <p:spPr>
          <a:xfrm>
            <a:off x="5858916" y="508407"/>
            <a:ext cx="5876544" cy="2721909"/>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spcAft>
                <a:spcPts val="600"/>
              </a:spcAft>
              <a:buClr>
                <a:srgbClr val="EA7845"/>
              </a:buClr>
              <a:buFont typeface="Webdings" panose="05030102010509060703" pitchFamily="18" charset="2"/>
              <a:buChar char="4"/>
            </a:pPr>
            <a:r>
              <a:rPr lang="en-US" dirty="0" smtClean="0">
                <a:solidFill>
                  <a:schemeClr val="bg2">
                    <a:lumMod val="50000"/>
                  </a:schemeClr>
                </a:solidFill>
              </a:rPr>
              <a:t>Light from nearby sources is perceived as sky-glow from the ground</a:t>
            </a:r>
          </a:p>
          <a:p>
            <a:pPr marL="342900" indent="-342900">
              <a:spcBef>
                <a:spcPts val="200"/>
              </a:spcBef>
              <a:spcAft>
                <a:spcPts val="600"/>
              </a:spcAft>
              <a:buClr>
                <a:srgbClr val="EA7845"/>
              </a:buClr>
              <a:buFont typeface="Webdings" panose="05030102010509060703" pitchFamily="18" charset="2"/>
              <a:buChar char="4"/>
            </a:pPr>
            <a:r>
              <a:rPr lang="en-US" dirty="0" smtClean="0">
                <a:solidFill>
                  <a:schemeClr val="bg2">
                    <a:lumMod val="50000"/>
                  </a:schemeClr>
                </a:solidFill>
              </a:rPr>
              <a:t>Large cities cast a </a:t>
            </a:r>
            <a:r>
              <a:rPr lang="en-US" b="1" dirty="0" smtClean="0">
                <a:solidFill>
                  <a:schemeClr val="accent2"/>
                </a:solidFill>
              </a:rPr>
              <a:t>dome of light</a:t>
            </a:r>
            <a:r>
              <a:rPr lang="en-US" dirty="0" smtClean="0">
                <a:solidFill>
                  <a:schemeClr val="bg2">
                    <a:lumMod val="50000"/>
                  </a:schemeClr>
                </a:solidFill>
              </a:rPr>
              <a:t> that can be seen from far away</a:t>
            </a:r>
            <a:endParaRPr lang="en-US" dirty="0" smtClean="0">
              <a:solidFill>
                <a:schemeClr val="accent2"/>
              </a:solidFill>
            </a:endParaRPr>
          </a:p>
          <a:p>
            <a:endParaRPr lang="en-US" dirty="0"/>
          </a:p>
        </p:txBody>
      </p:sp>
      <p:sp>
        <p:nvSpPr>
          <p:cNvPr id="12" name="Text Placeholder 3"/>
          <p:cNvSpPr>
            <a:spLocks noGrp="1"/>
          </p:cNvSpPr>
          <p:nvPr>
            <p:ph type="body" sz="quarter" idx="13"/>
          </p:nvPr>
        </p:nvSpPr>
        <p:spPr>
          <a:xfrm>
            <a:off x="9534144" y="2580560"/>
            <a:ext cx="2657856" cy="274320"/>
          </a:xfrm>
        </p:spPr>
        <p:txBody>
          <a:bodyPr/>
          <a:lstStyle/>
          <a:p>
            <a:pPr algn="l"/>
            <a:r>
              <a:rPr lang="en-US" dirty="0">
                <a:solidFill>
                  <a:schemeClr val="bg1"/>
                </a:solidFill>
              </a:rPr>
              <a:t>Image Credit: NPS</a:t>
            </a:r>
          </a:p>
        </p:txBody>
      </p:sp>
      <p:grpSp>
        <p:nvGrpSpPr>
          <p:cNvPr id="75" name="Group 74"/>
          <p:cNvGrpSpPr/>
          <p:nvPr/>
        </p:nvGrpSpPr>
        <p:grpSpPr>
          <a:xfrm>
            <a:off x="-285752" y="2583712"/>
            <a:ext cx="12923227" cy="4274288"/>
            <a:chOff x="-285752" y="2457449"/>
            <a:chExt cx="12923227" cy="4400551"/>
          </a:xfrm>
        </p:grpSpPr>
        <p:grpSp>
          <p:nvGrpSpPr>
            <p:cNvPr id="67" name="Group 66"/>
            <p:cNvGrpSpPr/>
            <p:nvPr/>
          </p:nvGrpSpPr>
          <p:grpSpPr>
            <a:xfrm>
              <a:off x="-285752" y="2457449"/>
              <a:ext cx="12923227" cy="4400551"/>
              <a:chOff x="-285752" y="2457449"/>
              <a:chExt cx="12923227" cy="4400551"/>
            </a:xfrm>
          </p:grpSpPr>
          <p:grpSp>
            <p:nvGrpSpPr>
              <p:cNvPr id="21" name="Group 20"/>
              <p:cNvGrpSpPr/>
              <p:nvPr/>
            </p:nvGrpSpPr>
            <p:grpSpPr>
              <a:xfrm>
                <a:off x="-285752" y="2457449"/>
                <a:ext cx="12923227" cy="4400551"/>
                <a:chOff x="-285752" y="2457449"/>
                <a:chExt cx="12923227" cy="4400551"/>
              </a:xfrm>
            </p:grpSpPr>
            <p:sp>
              <p:nvSpPr>
                <p:cNvPr id="5" name="Rectangle 4"/>
                <p:cNvSpPr/>
                <p:nvPr/>
              </p:nvSpPr>
              <p:spPr>
                <a:xfrm>
                  <a:off x="-285752" y="2457449"/>
                  <a:ext cx="12923227" cy="440055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6" y="2457449"/>
                  <a:ext cx="12203006" cy="3530819"/>
                </a:xfrm>
                <a:prstGeom prst="rect">
                  <a:avLst/>
                </a:prstGeom>
              </p:spPr>
            </p:pic>
            <p:cxnSp>
              <p:nvCxnSpPr>
                <p:cNvPr id="9" name="Straight Connector 8"/>
                <p:cNvCxnSpPr/>
                <p:nvPr/>
              </p:nvCxnSpPr>
              <p:spPr>
                <a:xfrm>
                  <a:off x="1091821" y="5554639"/>
                  <a:ext cx="0" cy="9689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694597" y="5554638"/>
                  <a:ext cx="0" cy="7611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373271" y="5568286"/>
                  <a:ext cx="0" cy="9692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424149" y="5554638"/>
                  <a:ext cx="0" cy="9692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297606" y="5554638"/>
                  <a:ext cx="0" cy="9692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334836" y="5554638"/>
                  <a:ext cx="0" cy="9692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1589224" y="5559187"/>
                  <a:ext cx="0" cy="9692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106326" y="5775608"/>
                <a:ext cx="12184912" cy="357521"/>
                <a:chOff x="-106326" y="5988268"/>
                <a:chExt cx="12184912" cy="357521"/>
              </a:xfrm>
            </p:grpSpPr>
            <p:grpSp>
              <p:nvGrpSpPr>
                <p:cNvPr id="65" name="Group 64"/>
                <p:cNvGrpSpPr/>
                <p:nvPr/>
              </p:nvGrpSpPr>
              <p:grpSpPr>
                <a:xfrm>
                  <a:off x="-106326" y="5988268"/>
                  <a:ext cx="12184912" cy="357521"/>
                  <a:chOff x="-106326" y="5988268"/>
                  <a:chExt cx="12184912" cy="357521"/>
                </a:xfrm>
              </p:grpSpPr>
              <p:grpSp>
                <p:nvGrpSpPr>
                  <p:cNvPr id="64" name="Group 63"/>
                  <p:cNvGrpSpPr/>
                  <p:nvPr/>
                </p:nvGrpSpPr>
                <p:grpSpPr>
                  <a:xfrm>
                    <a:off x="-106326" y="5988268"/>
                    <a:ext cx="12184912" cy="357521"/>
                    <a:chOff x="-106326" y="5988268"/>
                    <a:chExt cx="12184912" cy="357521"/>
                  </a:xfrm>
                </p:grpSpPr>
                <p:grpSp>
                  <p:nvGrpSpPr>
                    <p:cNvPr id="63" name="Group 62"/>
                    <p:cNvGrpSpPr/>
                    <p:nvPr/>
                  </p:nvGrpSpPr>
                  <p:grpSpPr>
                    <a:xfrm>
                      <a:off x="-106326" y="5988268"/>
                      <a:ext cx="12184912" cy="357521"/>
                      <a:chOff x="-106326" y="5988268"/>
                      <a:chExt cx="12184912" cy="357521"/>
                    </a:xfrm>
                  </p:grpSpPr>
                  <p:grpSp>
                    <p:nvGrpSpPr>
                      <p:cNvPr id="62" name="Group 61"/>
                      <p:cNvGrpSpPr/>
                      <p:nvPr/>
                    </p:nvGrpSpPr>
                    <p:grpSpPr>
                      <a:xfrm>
                        <a:off x="-106326" y="5988268"/>
                        <a:ext cx="12184912" cy="357521"/>
                        <a:chOff x="-106326" y="5988268"/>
                        <a:chExt cx="12184912" cy="357521"/>
                      </a:xfrm>
                    </p:grpSpPr>
                    <p:grpSp>
                      <p:nvGrpSpPr>
                        <p:cNvPr id="61" name="Group 60"/>
                        <p:cNvGrpSpPr/>
                        <p:nvPr/>
                      </p:nvGrpSpPr>
                      <p:grpSpPr>
                        <a:xfrm>
                          <a:off x="-106326" y="5988268"/>
                          <a:ext cx="12184912" cy="357521"/>
                          <a:chOff x="-106326" y="5988268"/>
                          <a:chExt cx="12184912" cy="357521"/>
                        </a:xfrm>
                      </p:grpSpPr>
                      <p:grpSp>
                        <p:nvGrpSpPr>
                          <p:cNvPr id="60" name="Group 59"/>
                          <p:cNvGrpSpPr/>
                          <p:nvPr/>
                        </p:nvGrpSpPr>
                        <p:grpSpPr>
                          <a:xfrm>
                            <a:off x="-106326" y="5996775"/>
                            <a:ext cx="12184912" cy="349014"/>
                            <a:chOff x="-106326" y="5996775"/>
                            <a:chExt cx="12184912" cy="349014"/>
                          </a:xfrm>
                        </p:grpSpPr>
                        <p:grpSp>
                          <p:nvGrpSpPr>
                            <p:cNvPr id="59" name="Group 58"/>
                            <p:cNvGrpSpPr/>
                            <p:nvPr/>
                          </p:nvGrpSpPr>
                          <p:grpSpPr>
                            <a:xfrm>
                              <a:off x="-106326" y="5996775"/>
                              <a:ext cx="12184912" cy="349014"/>
                              <a:chOff x="-106326" y="5996775"/>
                              <a:chExt cx="12184912" cy="349014"/>
                            </a:xfrm>
                          </p:grpSpPr>
                          <p:grpSp>
                            <p:nvGrpSpPr>
                              <p:cNvPr id="50" name="Group 49"/>
                              <p:cNvGrpSpPr/>
                              <p:nvPr/>
                            </p:nvGrpSpPr>
                            <p:grpSpPr>
                              <a:xfrm>
                                <a:off x="-106326" y="5996775"/>
                                <a:ext cx="12184912" cy="349014"/>
                                <a:chOff x="-106326" y="5996775"/>
                                <a:chExt cx="12184912" cy="349014"/>
                              </a:xfrm>
                            </p:grpSpPr>
                            <p:grpSp>
                              <p:nvGrpSpPr>
                                <p:cNvPr id="48" name="Group 47"/>
                                <p:cNvGrpSpPr/>
                                <p:nvPr/>
                              </p:nvGrpSpPr>
                              <p:grpSpPr>
                                <a:xfrm>
                                  <a:off x="-106326" y="5996775"/>
                                  <a:ext cx="12184912" cy="349014"/>
                                  <a:chOff x="-106326" y="5996775"/>
                                  <a:chExt cx="12184912" cy="349014"/>
                                </a:xfrm>
                              </p:grpSpPr>
                              <p:grpSp>
                                <p:nvGrpSpPr>
                                  <p:cNvPr id="47" name="Group 46"/>
                                  <p:cNvGrpSpPr/>
                                  <p:nvPr/>
                                </p:nvGrpSpPr>
                                <p:grpSpPr>
                                  <a:xfrm>
                                    <a:off x="-106326" y="5996775"/>
                                    <a:ext cx="12184912" cy="349014"/>
                                    <a:chOff x="-106326" y="5996775"/>
                                    <a:chExt cx="12184912" cy="349014"/>
                                  </a:xfrm>
                                </p:grpSpPr>
                                <p:grpSp>
                                  <p:nvGrpSpPr>
                                    <p:cNvPr id="46" name="Group 45"/>
                                    <p:cNvGrpSpPr/>
                                    <p:nvPr/>
                                  </p:nvGrpSpPr>
                                  <p:grpSpPr>
                                    <a:xfrm>
                                      <a:off x="-106326" y="5996775"/>
                                      <a:ext cx="12184912" cy="349014"/>
                                      <a:chOff x="-106326" y="5996775"/>
                                      <a:chExt cx="12184912" cy="349014"/>
                                    </a:xfrm>
                                  </p:grpSpPr>
                                  <p:sp>
                                    <p:nvSpPr>
                                      <p:cNvPr id="42" name="Rectangle 41"/>
                                      <p:cNvSpPr/>
                                      <p:nvPr/>
                                    </p:nvSpPr>
                                    <p:spPr>
                                      <a:xfrm>
                                        <a:off x="-106326" y="5996775"/>
                                        <a:ext cx="12184912" cy="34008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0" y="6007235"/>
                                        <a:ext cx="489097" cy="338554"/>
                                      </a:xfrm>
                                      <a:prstGeom prst="rect">
                                        <a:avLst/>
                                      </a:prstGeom>
                                      <a:noFill/>
                                    </p:spPr>
                                    <p:txBody>
                                      <a:bodyPr wrap="square" rtlCol="0">
                                        <a:spAutoFit/>
                                      </a:bodyPr>
                                      <a:lstStyle/>
                                      <a:p>
                                        <a:pPr algn="ctr"/>
                                        <a:r>
                                          <a:rPr lang="en-US" sz="1600" b="1" dirty="0">
                                            <a:solidFill>
                                              <a:schemeClr val="bg1"/>
                                            </a:solidFill>
                                            <a:latin typeface="Garamond" panose="02020404030301010803" pitchFamily="18" charset="0"/>
                                          </a:rPr>
                                          <a:t>180</a:t>
                                        </a:r>
                                      </a:p>
                                    </p:txBody>
                                  </p:sp>
                                </p:grpSp>
                                <p:sp>
                                  <p:nvSpPr>
                                    <p:cNvPr id="44" name="TextBox 43"/>
                                    <p:cNvSpPr txBox="1"/>
                                    <p:nvPr/>
                                  </p:nvSpPr>
                                  <p:spPr>
                                    <a:xfrm>
                                      <a:off x="1013673" y="6000140"/>
                                      <a:ext cx="489097" cy="338554"/>
                                    </a:xfrm>
                                    <a:prstGeom prst="rect">
                                      <a:avLst/>
                                    </a:prstGeom>
                                    <a:noFill/>
                                  </p:spPr>
                                  <p:txBody>
                                    <a:bodyPr wrap="square" rtlCol="0">
                                      <a:spAutoFit/>
                                    </a:bodyPr>
                                    <a:lstStyle/>
                                    <a:p>
                                      <a:pPr algn="ctr"/>
                                      <a:r>
                                        <a:rPr lang="en-US" sz="1600" b="1" dirty="0">
                                          <a:solidFill>
                                            <a:schemeClr val="bg1"/>
                                          </a:solidFill>
                                          <a:latin typeface="Garamond" panose="02020404030301010803" pitchFamily="18" charset="0"/>
                                        </a:rPr>
                                        <a:t>210</a:t>
                                      </a:r>
                                    </a:p>
                                  </p:txBody>
                                </p:sp>
                              </p:grpSp>
                              <p:sp>
                                <p:nvSpPr>
                                  <p:cNvPr id="45" name="TextBox 44"/>
                                  <p:cNvSpPr txBox="1"/>
                                  <p:nvPr/>
                                </p:nvSpPr>
                                <p:spPr>
                                  <a:xfrm>
                                    <a:off x="2037944" y="6007235"/>
                                    <a:ext cx="489097" cy="338554"/>
                                  </a:xfrm>
                                  <a:prstGeom prst="rect">
                                    <a:avLst/>
                                  </a:prstGeom>
                                  <a:noFill/>
                                </p:spPr>
                                <p:txBody>
                                  <a:bodyPr wrap="square" rtlCol="0">
                                    <a:spAutoFit/>
                                  </a:bodyPr>
                                  <a:lstStyle/>
                                  <a:p>
                                    <a:pPr algn="ctr"/>
                                    <a:r>
                                      <a:rPr lang="en-US" sz="1600" b="1" dirty="0">
                                        <a:solidFill>
                                          <a:schemeClr val="bg1"/>
                                        </a:solidFill>
                                        <a:latin typeface="Garamond" panose="02020404030301010803" pitchFamily="18" charset="0"/>
                                      </a:rPr>
                                      <a:t>240</a:t>
                                    </a:r>
                                  </a:p>
                                </p:txBody>
                              </p:sp>
                            </p:grpSp>
                            <p:sp>
                              <p:nvSpPr>
                                <p:cNvPr id="49" name="TextBox 48"/>
                                <p:cNvSpPr txBox="1"/>
                                <p:nvPr/>
                              </p:nvSpPr>
                              <p:spPr>
                                <a:xfrm>
                                  <a:off x="3062215" y="6000140"/>
                                  <a:ext cx="489097" cy="338554"/>
                                </a:xfrm>
                                <a:prstGeom prst="rect">
                                  <a:avLst/>
                                </a:prstGeom>
                                <a:noFill/>
                              </p:spPr>
                              <p:txBody>
                                <a:bodyPr wrap="square" rtlCol="0">
                                  <a:spAutoFit/>
                                </a:bodyPr>
                                <a:lstStyle/>
                                <a:p>
                                  <a:pPr algn="ctr"/>
                                  <a:r>
                                    <a:rPr lang="en-US" sz="1600" b="1" dirty="0">
                                      <a:solidFill>
                                        <a:schemeClr val="bg1"/>
                                      </a:solidFill>
                                      <a:latin typeface="Garamond" panose="02020404030301010803" pitchFamily="18" charset="0"/>
                                    </a:rPr>
                                    <a:t>270</a:t>
                                  </a:r>
                                </a:p>
                              </p:txBody>
                            </p:sp>
                          </p:grpSp>
                          <p:sp>
                            <p:nvSpPr>
                              <p:cNvPr id="51" name="TextBox 50"/>
                              <p:cNvSpPr txBox="1"/>
                              <p:nvPr/>
                            </p:nvSpPr>
                            <p:spPr>
                              <a:xfrm>
                                <a:off x="4075853" y="5999579"/>
                                <a:ext cx="489097" cy="338554"/>
                              </a:xfrm>
                              <a:prstGeom prst="rect">
                                <a:avLst/>
                              </a:prstGeom>
                              <a:noFill/>
                            </p:spPr>
                            <p:txBody>
                              <a:bodyPr wrap="square" rtlCol="0">
                                <a:spAutoFit/>
                              </a:bodyPr>
                              <a:lstStyle/>
                              <a:p>
                                <a:pPr algn="ctr"/>
                                <a:r>
                                  <a:rPr lang="en-US" sz="1600" b="1" dirty="0">
                                    <a:solidFill>
                                      <a:schemeClr val="bg1"/>
                                    </a:solidFill>
                                    <a:latin typeface="Garamond" panose="02020404030301010803" pitchFamily="18" charset="0"/>
                                  </a:rPr>
                                  <a:t>300</a:t>
                                </a:r>
                              </a:p>
                            </p:txBody>
                          </p:sp>
                        </p:grpSp>
                        <p:sp>
                          <p:nvSpPr>
                            <p:cNvPr id="52" name="TextBox 51"/>
                            <p:cNvSpPr txBox="1"/>
                            <p:nvPr/>
                          </p:nvSpPr>
                          <p:spPr>
                            <a:xfrm>
                              <a:off x="5095589" y="5999579"/>
                              <a:ext cx="489097" cy="338554"/>
                            </a:xfrm>
                            <a:prstGeom prst="rect">
                              <a:avLst/>
                            </a:prstGeom>
                            <a:noFill/>
                          </p:spPr>
                          <p:txBody>
                            <a:bodyPr wrap="square" rtlCol="0">
                              <a:spAutoFit/>
                            </a:bodyPr>
                            <a:lstStyle/>
                            <a:p>
                              <a:pPr algn="ctr"/>
                              <a:r>
                                <a:rPr lang="en-US" sz="1600" b="1" dirty="0">
                                  <a:solidFill>
                                    <a:schemeClr val="bg1"/>
                                  </a:solidFill>
                                  <a:latin typeface="Garamond" panose="02020404030301010803" pitchFamily="18" charset="0"/>
                                </a:rPr>
                                <a:t>330</a:t>
                              </a:r>
                            </a:p>
                          </p:txBody>
                        </p:sp>
                      </p:grpSp>
                      <p:sp>
                        <p:nvSpPr>
                          <p:cNvPr id="53" name="TextBox 52"/>
                          <p:cNvSpPr txBox="1"/>
                          <p:nvPr/>
                        </p:nvSpPr>
                        <p:spPr>
                          <a:xfrm>
                            <a:off x="6111800" y="5988268"/>
                            <a:ext cx="489097" cy="338554"/>
                          </a:xfrm>
                          <a:prstGeom prst="rect">
                            <a:avLst/>
                          </a:prstGeom>
                          <a:noFill/>
                        </p:spPr>
                        <p:txBody>
                          <a:bodyPr wrap="square" rtlCol="0">
                            <a:spAutoFit/>
                          </a:bodyPr>
                          <a:lstStyle/>
                          <a:p>
                            <a:pPr algn="ctr"/>
                            <a:r>
                              <a:rPr lang="en-US" sz="1600" b="1" dirty="0">
                                <a:solidFill>
                                  <a:schemeClr val="bg1"/>
                                </a:solidFill>
                                <a:latin typeface="Garamond" panose="02020404030301010803" pitchFamily="18" charset="0"/>
                              </a:rPr>
                              <a:t>0</a:t>
                            </a:r>
                          </a:p>
                        </p:txBody>
                      </p:sp>
                    </p:grpSp>
                    <p:sp>
                      <p:nvSpPr>
                        <p:cNvPr id="54" name="TextBox 53"/>
                        <p:cNvSpPr txBox="1"/>
                        <p:nvPr/>
                      </p:nvSpPr>
                      <p:spPr>
                        <a:xfrm>
                          <a:off x="7148662" y="5996775"/>
                          <a:ext cx="489097" cy="338554"/>
                        </a:xfrm>
                        <a:prstGeom prst="rect">
                          <a:avLst/>
                        </a:prstGeom>
                        <a:noFill/>
                      </p:spPr>
                      <p:txBody>
                        <a:bodyPr wrap="square" rtlCol="0">
                          <a:spAutoFit/>
                        </a:bodyPr>
                        <a:lstStyle/>
                        <a:p>
                          <a:pPr algn="ctr"/>
                          <a:r>
                            <a:rPr lang="en-US" sz="1600" b="1" dirty="0">
                              <a:solidFill>
                                <a:schemeClr val="bg1"/>
                              </a:solidFill>
                              <a:latin typeface="Garamond" panose="02020404030301010803" pitchFamily="18" charset="0"/>
                            </a:rPr>
                            <a:t>30</a:t>
                          </a:r>
                        </a:p>
                      </p:txBody>
                    </p:sp>
                  </p:grpSp>
                  <p:sp>
                    <p:nvSpPr>
                      <p:cNvPr id="55" name="TextBox 54"/>
                      <p:cNvSpPr txBox="1"/>
                      <p:nvPr/>
                    </p:nvSpPr>
                    <p:spPr>
                      <a:xfrm>
                        <a:off x="8169390" y="6001835"/>
                        <a:ext cx="489097" cy="338554"/>
                      </a:xfrm>
                      <a:prstGeom prst="rect">
                        <a:avLst/>
                      </a:prstGeom>
                      <a:noFill/>
                    </p:spPr>
                    <p:txBody>
                      <a:bodyPr wrap="square" rtlCol="0">
                        <a:spAutoFit/>
                      </a:bodyPr>
                      <a:lstStyle/>
                      <a:p>
                        <a:pPr algn="ctr"/>
                        <a:r>
                          <a:rPr lang="en-US" sz="1600" b="1" dirty="0">
                            <a:solidFill>
                              <a:schemeClr val="bg1"/>
                            </a:solidFill>
                            <a:latin typeface="Garamond" panose="02020404030301010803" pitchFamily="18" charset="0"/>
                          </a:rPr>
                          <a:t>60</a:t>
                        </a:r>
                      </a:p>
                    </p:txBody>
                  </p:sp>
                </p:grpSp>
                <p:sp>
                  <p:nvSpPr>
                    <p:cNvPr id="56" name="TextBox 55"/>
                    <p:cNvSpPr txBox="1"/>
                    <p:nvPr/>
                  </p:nvSpPr>
                  <p:spPr>
                    <a:xfrm>
                      <a:off x="9168847" y="6004986"/>
                      <a:ext cx="489097" cy="338554"/>
                    </a:xfrm>
                    <a:prstGeom prst="rect">
                      <a:avLst/>
                    </a:prstGeom>
                    <a:noFill/>
                  </p:spPr>
                  <p:txBody>
                    <a:bodyPr wrap="square" rtlCol="0">
                      <a:spAutoFit/>
                    </a:bodyPr>
                    <a:lstStyle/>
                    <a:p>
                      <a:pPr algn="ctr"/>
                      <a:r>
                        <a:rPr lang="en-US" sz="1600" b="1" dirty="0">
                          <a:solidFill>
                            <a:schemeClr val="bg1"/>
                          </a:solidFill>
                          <a:latin typeface="Garamond" panose="02020404030301010803" pitchFamily="18" charset="0"/>
                        </a:rPr>
                        <a:t>90</a:t>
                      </a:r>
                    </a:p>
                  </p:txBody>
                </p:sp>
              </p:grpSp>
              <p:sp>
                <p:nvSpPr>
                  <p:cNvPr id="57" name="TextBox 56"/>
                  <p:cNvSpPr txBox="1"/>
                  <p:nvPr/>
                </p:nvSpPr>
                <p:spPr>
                  <a:xfrm>
                    <a:off x="10200207" y="5999587"/>
                    <a:ext cx="489097" cy="338554"/>
                  </a:xfrm>
                  <a:prstGeom prst="rect">
                    <a:avLst/>
                  </a:prstGeom>
                  <a:noFill/>
                </p:spPr>
                <p:txBody>
                  <a:bodyPr wrap="square" rtlCol="0">
                    <a:spAutoFit/>
                  </a:bodyPr>
                  <a:lstStyle/>
                  <a:p>
                    <a:pPr algn="ctr"/>
                    <a:r>
                      <a:rPr lang="en-US" sz="1600" b="1" dirty="0">
                        <a:solidFill>
                          <a:schemeClr val="bg1"/>
                        </a:solidFill>
                        <a:latin typeface="Garamond" panose="02020404030301010803" pitchFamily="18" charset="0"/>
                      </a:rPr>
                      <a:t>120</a:t>
                    </a:r>
                  </a:p>
                </p:txBody>
              </p:sp>
            </p:grpSp>
            <p:sp>
              <p:nvSpPr>
                <p:cNvPr id="58" name="TextBox 57"/>
                <p:cNvSpPr txBox="1"/>
                <p:nvPr/>
              </p:nvSpPr>
              <p:spPr>
                <a:xfrm>
                  <a:off x="11227723" y="5992356"/>
                  <a:ext cx="489097" cy="338554"/>
                </a:xfrm>
                <a:prstGeom prst="rect">
                  <a:avLst/>
                </a:prstGeom>
                <a:noFill/>
              </p:spPr>
              <p:txBody>
                <a:bodyPr wrap="square" rtlCol="0">
                  <a:spAutoFit/>
                </a:bodyPr>
                <a:lstStyle/>
                <a:p>
                  <a:pPr algn="ctr"/>
                  <a:r>
                    <a:rPr lang="en-US" sz="1600" b="1" dirty="0">
                      <a:solidFill>
                        <a:schemeClr val="bg1"/>
                      </a:solidFill>
                      <a:latin typeface="Garamond" panose="02020404030301010803" pitchFamily="18" charset="0"/>
                    </a:rPr>
                    <a:t>150</a:t>
                  </a:r>
                </a:p>
              </p:txBody>
            </p:sp>
          </p:grpSp>
        </p:grpSp>
        <p:grpSp>
          <p:nvGrpSpPr>
            <p:cNvPr id="74" name="Group 73"/>
            <p:cNvGrpSpPr/>
            <p:nvPr/>
          </p:nvGrpSpPr>
          <p:grpSpPr>
            <a:xfrm>
              <a:off x="-202482" y="2583712"/>
              <a:ext cx="527644" cy="3118333"/>
              <a:chOff x="293722" y="2583712"/>
              <a:chExt cx="527644" cy="3118333"/>
            </a:xfrm>
          </p:grpSpPr>
          <p:sp>
            <p:nvSpPr>
              <p:cNvPr id="68" name="Rectangle 67"/>
              <p:cNvSpPr/>
              <p:nvPr/>
            </p:nvSpPr>
            <p:spPr>
              <a:xfrm>
                <a:off x="293722" y="2583712"/>
                <a:ext cx="459859" cy="30621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401382" y="2658140"/>
                <a:ext cx="414670" cy="338554"/>
              </a:xfrm>
              <a:prstGeom prst="rect">
                <a:avLst/>
              </a:prstGeom>
              <a:noFill/>
            </p:spPr>
            <p:txBody>
              <a:bodyPr wrap="square" rtlCol="0">
                <a:spAutoFit/>
              </a:bodyPr>
              <a:lstStyle/>
              <a:p>
                <a:pPr algn="r"/>
                <a:r>
                  <a:rPr lang="en-US" sz="1600" b="1" dirty="0">
                    <a:solidFill>
                      <a:schemeClr val="bg1"/>
                    </a:solidFill>
                    <a:latin typeface="Garamond" panose="02020404030301010803" pitchFamily="18" charset="0"/>
                  </a:rPr>
                  <a:t>80</a:t>
                </a:r>
              </a:p>
            </p:txBody>
          </p:sp>
          <p:sp>
            <p:nvSpPr>
              <p:cNvPr id="70" name="TextBox 69"/>
              <p:cNvSpPr txBox="1"/>
              <p:nvPr/>
            </p:nvSpPr>
            <p:spPr>
              <a:xfrm>
                <a:off x="332269" y="3350832"/>
                <a:ext cx="489097" cy="338554"/>
              </a:xfrm>
              <a:prstGeom prst="rect">
                <a:avLst/>
              </a:prstGeom>
              <a:noFill/>
            </p:spPr>
            <p:txBody>
              <a:bodyPr wrap="square" rtlCol="0">
                <a:spAutoFit/>
              </a:bodyPr>
              <a:lstStyle/>
              <a:p>
                <a:pPr algn="r"/>
                <a:r>
                  <a:rPr lang="en-US" sz="1600" b="1" dirty="0">
                    <a:solidFill>
                      <a:schemeClr val="bg1"/>
                    </a:solidFill>
                    <a:latin typeface="Garamond" panose="02020404030301010803" pitchFamily="18" charset="0"/>
                  </a:rPr>
                  <a:t>60</a:t>
                </a:r>
              </a:p>
            </p:txBody>
          </p:sp>
          <p:sp>
            <p:nvSpPr>
              <p:cNvPr id="71" name="TextBox 70"/>
              <p:cNvSpPr txBox="1"/>
              <p:nvPr/>
            </p:nvSpPr>
            <p:spPr>
              <a:xfrm>
                <a:off x="319903" y="4011049"/>
                <a:ext cx="489097" cy="338554"/>
              </a:xfrm>
              <a:prstGeom prst="rect">
                <a:avLst/>
              </a:prstGeom>
              <a:noFill/>
            </p:spPr>
            <p:txBody>
              <a:bodyPr wrap="square" rtlCol="0">
                <a:spAutoFit/>
              </a:bodyPr>
              <a:lstStyle/>
              <a:p>
                <a:pPr algn="r"/>
                <a:r>
                  <a:rPr lang="en-US" sz="1600" b="1" dirty="0">
                    <a:solidFill>
                      <a:schemeClr val="bg1"/>
                    </a:solidFill>
                    <a:latin typeface="Garamond" panose="02020404030301010803" pitchFamily="18" charset="0"/>
                  </a:rPr>
                  <a:t>40</a:t>
                </a:r>
              </a:p>
            </p:txBody>
          </p:sp>
          <p:sp>
            <p:nvSpPr>
              <p:cNvPr id="72" name="TextBox 71"/>
              <p:cNvSpPr txBox="1"/>
              <p:nvPr/>
            </p:nvSpPr>
            <p:spPr>
              <a:xfrm>
                <a:off x="319903" y="4681151"/>
                <a:ext cx="489097" cy="338554"/>
              </a:xfrm>
              <a:prstGeom prst="rect">
                <a:avLst/>
              </a:prstGeom>
              <a:noFill/>
            </p:spPr>
            <p:txBody>
              <a:bodyPr wrap="square" rtlCol="0">
                <a:spAutoFit/>
              </a:bodyPr>
              <a:lstStyle/>
              <a:p>
                <a:pPr algn="r"/>
                <a:r>
                  <a:rPr lang="en-US" sz="1600" b="1" dirty="0">
                    <a:solidFill>
                      <a:schemeClr val="bg1"/>
                    </a:solidFill>
                    <a:latin typeface="Garamond" panose="02020404030301010803" pitchFamily="18" charset="0"/>
                  </a:rPr>
                  <a:t>20</a:t>
                </a:r>
              </a:p>
            </p:txBody>
          </p:sp>
          <p:sp>
            <p:nvSpPr>
              <p:cNvPr id="73" name="TextBox 72"/>
              <p:cNvSpPr txBox="1"/>
              <p:nvPr/>
            </p:nvSpPr>
            <p:spPr>
              <a:xfrm>
                <a:off x="321636" y="5363491"/>
                <a:ext cx="489097" cy="338554"/>
              </a:xfrm>
              <a:prstGeom prst="rect">
                <a:avLst/>
              </a:prstGeom>
              <a:noFill/>
            </p:spPr>
            <p:txBody>
              <a:bodyPr wrap="square" rtlCol="0">
                <a:spAutoFit/>
              </a:bodyPr>
              <a:lstStyle/>
              <a:p>
                <a:pPr algn="r"/>
                <a:r>
                  <a:rPr lang="en-US" sz="1600" b="1" dirty="0">
                    <a:solidFill>
                      <a:schemeClr val="bg1"/>
                    </a:solidFill>
                    <a:latin typeface="Garamond" panose="02020404030301010803" pitchFamily="18" charset="0"/>
                  </a:rPr>
                  <a:t>0</a:t>
                </a:r>
              </a:p>
            </p:txBody>
          </p:sp>
        </p:grpSp>
      </p:grpSp>
      <p:grpSp>
        <p:nvGrpSpPr>
          <p:cNvPr id="84" name="Group 83"/>
          <p:cNvGrpSpPr/>
          <p:nvPr/>
        </p:nvGrpSpPr>
        <p:grpSpPr>
          <a:xfrm>
            <a:off x="682427" y="6308186"/>
            <a:ext cx="11316190" cy="438441"/>
            <a:chOff x="682427" y="6308186"/>
            <a:chExt cx="11316190" cy="438441"/>
          </a:xfrm>
        </p:grpSpPr>
        <p:sp>
          <p:nvSpPr>
            <p:cNvPr id="76" name="TextBox 75"/>
            <p:cNvSpPr txBox="1"/>
            <p:nvPr/>
          </p:nvSpPr>
          <p:spPr>
            <a:xfrm>
              <a:off x="682427" y="6315740"/>
              <a:ext cx="818787" cy="430887"/>
            </a:xfrm>
            <a:prstGeom prst="rect">
              <a:avLst/>
            </a:prstGeom>
            <a:solidFill>
              <a:schemeClr val="tx1"/>
            </a:solidFill>
          </p:spPr>
          <p:txBody>
            <a:bodyPr wrap="square" rtlCol="0">
              <a:spAutoFit/>
            </a:bodyPr>
            <a:lstStyle/>
            <a:p>
              <a:pPr algn="ctr"/>
              <a:r>
                <a:rPr lang="en-US" sz="1100" b="1" dirty="0">
                  <a:solidFill>
                    <a:schemeClr val="bg1"/>
                  </a:solidFill>
                  <a:latin typeface="Garamond" panose="02020404030301010803" pitchFamily="18" charset="0"/>
                </a:rPr>
                <a:t>Kingman  97 km</a:t>
              </a:r>
            </a:p>
          </p:txBody>
        </p:sp>
        <p:sp>
          <p:nvSpPr>
            <p:cNvPr id="77" name="TextBox 76"/>
            <p:cNvSpPr txBox="1"/>
            <p:nvPr/>
          </p:nvSpPr>
          <p:spPr>
            <a:xfrm>
              <a:off x="1313305" y="6315740"/>
              <a:ext cx="762583" cy="430887"/>
            </a:xfrm>
            <a:prstGeom prst="rect">
              <a:avLst/>
            </a:prstGeom>
            <a:noFill/>
          </p:spPr>
          <p:txBody>
            <a:bodyPr wrap="square" rtlCol="0">
              <a:spAutoFit/>
            </a:bodyPr>
            <a:lstStyle/>
            <a:p>
              <a:pPr algn="ctr"/>
              <a:r>
                <a:rPr lang="en-US" sz="1100" b="1" dirty="0">
                  <a:solidFill>
                    <a:schemeClr val="bg1"/>
                  </a:solidFill>
                  <a:latin typeface="Garamond" panose="02020404030301010803" pitchFamily="18" charset="0"/>
                </a:rPr>
                <a:t>Bullhead 145 km</a:t>
              </a:r>
            </a:p>
          </p:txBody>
        </p:sp>
        <p:sp>
          <p:nvSpPr>
            <p:cNvPr id="79" name="TextBox 78"/>
            <p:cNvSpPr txBox="1"/>
            <p:nvPr/>
          </p:nvSpPr>
          <p:spPr>
            <a:xfrm>
              <a:off x="2963876" y="6308652"/>
              <a:ext cx="818787" cy="430887"/>
            </a:xfrm>
            <a:prstGeom prst="rect">
              <a:avLst/>
            </a:prstGeom>
            <a:solidFill>
              <a:schemeClr val="tx1"/>
            </a:solidFill>
          </p:spPr>
          <p:txBody>
            <a:bodyPr wrap="square" rtlCol="0">
              <a:spAutoFit/>
            </a:bodyPr>
            <a:lstStyle/>
            <a:p>
              <a:pPr algn="ctr"/>
              <a:r>
                <a:rPr lang="en-US" sz="1100" b="1" dirty="0">
                  <a:solidFill>
                    <a:schemeClr val="bg1"/>
                  </a:solidFill>
                  <a:latin typeface="Garamond" panose="02020404030301010803" pitchFamily="18" charset="0"/>
                </a:rPr>
                <a:t>Las Vegas  151 km</a:t>
              </a:r>
            </a:p>
          </p:txBody>
        </p:sp>
        <p:sp>
          <p:nvSpPr>
            <p:cNvPr id="80" name="TextBox 79"/>
            <p:cNvSpPr txBox="1"/>
            <p:nvPr/>
          </p:nvSpPr>
          <p:spPr>
            <a:xfrm>
              <a:off x="4014755" y="6311473"/>
              <a:ext cx="818787" cy="430887"/>
            </a:xfrm>
            <a:prstGeom prst="rect">
              <a:avLst/>
            </a:prstGeom>
            <a:solidFill>
              <a:schemeClr val="tx1"/>
            </a:solidFill>
          </p:spPr>
          <p:txBody>
            <a:bodyPr wrap="square" rtlCol="0">
              <a:spAutoFit/>
            </a:bodyPr>
            <a:lstStyle/>
            <a:p>
              <a:pPr algn="ctr"/>
              <a:r>
                <a:rPr lang="en-US" sz="1100" b="1" dirty="0">
                  <a:solidFill>
                    <a:schemeClr val="bg1"/>
                  </a:solidFill>
                  <a:latin typeface="Garamond" panose="02020404030301010803" pitchFamily="18" charset="0"/>
                </a:rPr>
                <a:t>Moapa    97 km</a:t>
              </a:r>
            </a:p>
          </p:txBody>
        </p:sp>
        <p:sp>
          <p:nvSpPr>
            <p:cNvPr id="81" name="TextBox 80"/>
            <p:cNvSpPr txBox="1"/>
            <p:nvPr/>
          </p:nvSpPr>
          <p:spPr>
            <a:xfrm>
              <a:off x="4894640" y="6308652"/>
              <a:ext cx="818787" cy="430887"/>
            </a:xfrm>
            <a:prstGeom prst="rect">
              <a:avLst/>
            </a:prstGeom>
            <a:solidFill>
              <a:schemeClr val="tx1"/>
            </a:solidFill>
          </p:spPr>
          <p:txBody>
            <a:bodyPr wrap="square" rtlCol="0">
              <a:spAutoFit/>
            </a:bodyPr>
            <a:lstStyle/>
            <a:p>
              <a:pPr algn="ctr"/>
              <a:r>
                <a:rPr lang="en-US" sz="1100" b="1" dirty="0" smtClean="0">
                  <a:solidFill>
                    <a:schemeClr val="bg1"/>
                  </a:solidFill>
                  <a:latin typeface="Garamond" panose="02020404030301010803" pitchFamily="18" charset="0"/>
                </a:rPr>
                <a:t>Mesquite  </a:t>
              </a:r>
              <a:r>
                <a:rPr lang="en-US" sz="1100" b="1" dirty="0">
                  <a:solidFill>
                    <a:schemeClr val="bg1"/>
                  </a:solidFill>
                  <a:latin typeface="Garamond" panose="02020404030301010803" pitchFamily="18" charset="0"/>
                </a:rPr>
                <a:t>91 km</a:t>
              </a:r>
            </a:p>
          </p:txBody>
        </p:sp>
        <p:sp>
          <p:nvSpPr>
            <p:cNvPr id="82" name="TextBox 81"/>
            <p:cNvSpPr txBox="1"/>
            <p:nvPr/>
          </p:nvSpPr>
          <p:spPr>
            <a:xfrm>
              <a:off x="5925442" y="6308652"/>
              <a:ext cx="818787" cy="430887"/>
            </a:xfrm>
            <a:prstGeom prst="rect">
              <a:avLst/>
            </a:prstGeom>
            <a:solidFill>
              <a:schemeClr val="tx1"/>
            </a:solidFill>
          </p:spPr>
          <p:txBody>
            <a:bodyPr wrap="square" rtlCol="0">
              <a:spAutoFit/>
            </a:bodyPr>
            <a:lstStyle/>
            <a:p>
              <a:pPr algn="ctr"/>
              <a:r>
                <a:rPr lang="en-US" sz="1100" b="1" dirty="0">
                  <a:solidFill>
                    <a:schemeClr val="bg1"/>
                  </a:solidFill>
                  <a:latin typeface="Garamond" panose="02020404030301010803" pitchFamily="18" charset="0"/>
                </a:rPr>
                <a:t>St. George  110 km</a:t>
              </a:r>
            </a:p>
          </p:txBody>
        </p:sp>
        <p:sp>
          <p:nvSpPr>
            <p:cNvPr id="83" name="TextBox 82"/>
            <p:cNvSpPr txBox="1"/>
            <p:nvPr/>
          </p:nvSpPr>
          <p:spPr>
            <a:xfrm>
              <a:off x="11179830" y="6308186"/>
              <a:ext cx="818787" cy="430887"/>
            </a:xfrm>
            <a:prstGeom prst="rect">
              <a:avLst/>
            </a:prstGeom>
            <a:solidFill>
              <a:schemeClr val="tx1"/>
            </a:solidFill>
          </p:spPr>
          <p:txBody>
            <a:bodyPr wrap="square" rtlCol="0">
              <a:spAutoFit/>
            </a:bodyPr>
            <a:lstStyle/>
            <a:p>
              <a:pPr algn="ctr"/>
              <a:r>
                <a:rPr lang="en-US" sz="1100" b="1" dirty="0">
                  <a:solidFill>
                    <a:schemeClr val="bg1"/>
                  </a:solidFill>
                  <a:latin typeface="Garamond" panose="02020404030301010803" pitchFamily="18" charset="0"/>
                </a:rPr>
                <a:t>Phoenix  316 km</a:t>
              </a:r>
            </a:p>
          </p:txBody>
        </p:sp>
      </p:grpSp>
      <p:sp>
        <p:nvSpPr>
          <p:cNvPr id="85" name="Text Placeholder 4"/>
          <p:cNvSpPr>
            <a:spLocks noGrp="1"/>
          </p:cNvSpPr>
          <p:nvPr>
            <p:ph type="body" sz="quarter" idx="13"/>
          </p:nvPr>
        </p:nvSpPr>
        <p:spPr>
          <a:xfrm>
            <a:off x="9534144" y="2611694"/>
            <a:ext cx="2641582" cy="333900"/>
          </a:xfrm>
        </p:spPr>
        <p:txBody>
          <a:bodyPr>
            <a:noAutofit/>
          </a:bodyPr>
          <a:lstStyle/>
          <a:p>
            <a:pPr algn="ctr"/>
            <a:r>
              <a:rPr lang="en-US" sz="1100" dirty="0">
                <a:solidFill>
                  <a:schemeClr val="bg1"/>
                </a:solidFill>
              </a:rPr>
              <a:t>Image Credit: </a:t>
            </a:r>
            <a:r>
              <a:rPr lang="en-US" sz="1100" dirty="0" smtClean="0">
                <a:solidFill>
                  <a:schemeClr val="bg1"/>
                </a:solidFill>
              </a:rPr>
              <a:t>National Park Service</a:t>
            </a:r>
            <a:endParaRPr lang="en-US" sz="1100" dirty="0">
              <a:solidFill>
                <a:schemeClr val="bg1"/>
              </a:solidFill>
            </a:endParaRPr>
          </a:p>
        </p:txBody>
      </p:sp>
      <p:sp>
        <p:nvSpPr>
          <p:cNvPr id="78" name="TextBox 77"/>
          <p:cNvSpPr txBox="1"/>
          <p:nvPr/>
        </p:nvSpPr>
        <p:spPr>
          <a:xfrm>
            <a:off x="6111800" y="4935628"/>
            <a:ext cx="1003974" cy="523220"/>
          </a:xfrm>
          <a:prstGeom prst="rect">
            <a:avLst/>
          </a:prstGeom>
          <a:noFill/>
        </p:spPr>
        <p:txBody>
          <a:bodyPr wrap="square" rtlCol="0">
            <a:spAutoFit/>
          </a:bodyPr>
          <a:lstStyle/>
          <a:p>
            <a:r>
              <a:rPr lang="en-US" sz="2800" b="1" dirty="0" smtClean="0">
                <a:solidFill>
                  <a:schemeClr val="bg1"/>
                </a:solidFill>
                <a:latin typeface="Garamond" panose="02020404030301010803" pitchFamily="18" charset="0"/>
              </a:rPr>
              <a:t>N</a:t>
            </a:r>
            <a:endParaRPr lang="en-US" sz="2800" b="1" dirty="0">
              <a:solidFill>
                <a:schemeClr val="bg1"/>
              </a:solidFill>
              <a:latin typeface="Garamond" panose="02020404030301010803" pitchFamily="18" charset="0"/>
            </a:endParaRPr>
          </a:p>
        </p:txBody>
      </p:sp>
    </p:spTree>
    <p:extLst>
      <p:ext uri="{BB962C8B-B14F-4D97-AF65-F5344CB8AC3E}">
        <p14:creationId xmlns:p14="http://schemas.microsoft.com/office/powerpoint/2010/main" val="29939100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5897</TotalTime>
  <Words>3384</Words>
  <Application>Microsoft Office PowerPoint</Application>
  <PresentationFormat>Widescreen</PresentationFormat>
  <Paragraphs>421</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Cambria Math</vt:lpstr>
      <vt:lpstr>Century Gothic</vt:lpstr>
      <vt:lpstr>Garamond</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Joseph Miller</cp:lastModifiedBy>
  <cp:revision>423</cp:revision>
  <cp:lastPrinted>2017-03-22T20:23:09Z</cp:lastPrinted>
  <dcterms:created xsi:type="dcterms:W3CDTF">2015-05-18T13:26:09Z</dcterms:created>
  <dcterms:modified xsi:type="dcterms:W3CDTF">2017-03-31T15:48:08Z</dcterms:modified>
</cp:coreProperties>
</file>