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Watkins" initials="LW" lastIdx="2" clrIdx="0"/>
  <p:cmAuthor id="1" name="clr" initials="clr" lastIdx="13" clrIdx="1"/>
  <p:cmAuthor id="2" name="Orne, Tiffani N. (LARC-E3)[SSAI DEVELOP]" initials="OTN(D" lastIdx="4"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348" y="3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3T00:18:12.579" idx="2">
    <p:pos x="2427" y="1689"/>
    <p:text>Use sentence case for the subtitle.</p:text>
  </p:cm>
  <p:cm authorId="1" dt="2015-07-06T14:26:17.543" idx="3">
    <p:pos x="3760" y="2568"/>
    <p:text>The affiliation for DEVELOPers should be: NASA DEVELOP National Program at ______</p:text>
  </p:cm>
  <p:cm authorId="1" dt="2015-07-06T14:27:01.891" idx="5">
    <p:pos x="2783" y="8227"/>
    <p:text>ENSO-based</p:text>
  </p:cm>
  <p:cm authorId="1" dt="2015-07-06T14:27:41.581" idx="6">
    <p:pos x="1705" y="9415"/>
    <p:text>...precipitation measurements...</p:text>
  </p:cm>
  <p:cm authorId="1" dt="2015-07-06T14:28:25.614" idx="7">
    <p:pos x="16626" y="14035"/>
    <p:text>In your final version, make sure that the legend is imported separately and is large enough to read.</p:text>
  </p:cm>
  <p:cm authorId="1" dt="2015-07-06T14:28:47.763" idx="8">
    <p:pos x="2212" y="17904"/>
    <p:text>Please keep the legend separate and make it large enough to read. </p:text>
  </p:cm>
  <p:cm authorId="1" dt="2015-07-06T14:31:18.760" idx="9">
    <p:pos x="2867" y="17917"/>
    <p:text>The latitude and longitude are very small and hard to read, so it might be better to leave them off.</p:text>
  </p:cm>
  <p:cm authorId="1" dt="2015-07-06T14:32:21.677" idx="10">
    <p:pos x="9665" y="8356"/>
    <p:text>Latitude and longitude are too small to read. Leave off?</p:text>
  </p:cm>
  <p:cm authorId="1" dt="2015-07-06T14:34:33.667" idx="12">
    <p:pos x="10711" y="12582"/>
    <p:text>Change "Season" to "Three-Month Season"</p:text>
  </p:cm>
  <p:cm authorId="1" dt="2015-07-06T14:37:03.577" idx="13">
    <p:pos x="14480" y="17424"/>
    <p:text>The years aren't neccessary in the caption.</p:text>
  </p:cm>
  <p:cm authorId="2" dt="2015-07-08T18:12:23.561" idx="1">
    <p:pos x="7981" y="4381"/>
    <p:text>Headings are Century Gothic, but the text within each section should be Garamond.</p:text>
    <p:extLst>
      <p:ext uri="{C676402C-5697-4E1C-873F-D02D1690AC5C}">
        <p15:threadingInfo xmlns:p15="http://schemas.microsoft.com/office/powerpoint/2012/main" timeZoneBias="240"/>
      </p:ext>
    </p:extLst>
  </p:cm>
  <p:cm authorId="2" dt="2015-07-08T18:13:00.347" idx="2">
    <p:pos x="5772" y="12864"/>
    <p:text>Headings are Century Gothic, but the text within each section should be Garamond.</p:text>
    <p:extLst>
      <p:ext uri="{C676402C-5697-4E1C-873F-D02D1690AC5C}">
        <p15:threadingInfo xmlns:p15="http://schemas.microsoft.com/office/powerpoint/2012/main" timeZoneBias="240"/>
      </p:ext>
    </p:extLst>
  </p:cm>
  <p:cm authorId="2" dt="2015-07-08T18:13:13.701" idx="3">
    <p:pos x="6036" y="17280"/>
    <p:text>Headings are Century Gothic, but the text within each section should be Garamond.</p:text>
    <p:extLst>
      <p:ext uri="{C676402C-5697-4E1C-873F-D02D1690AC5C}">
        <p15:threadingInfo xmlns:p15="http://schemas.microsoft.com/office/powerpoint/2012/main" timeZoneBias="240"/>
      </p:ext>
    </p:extLst>
  </p:cm>
  <p:cm authorId="2" dt="2015-07-08T18:13:18.684" idx="4">
    <p:pos x="5496" y="21540"/>
    <p:text>Headings are Century Gothic, but the text within each section should be Garamond.</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jpeg"/><Relationship Id="rId20" Type="http://schemas.openxmlformats.org/officeDocument/2006/relationships/comments" Target="../comments/comment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9398218" y="5824736"/>
            <a:ext cx="9191134" cy="6343465"/>
            <a:chOff x="9398218" y="5558036"/>
            <a:chExt cx="9191134" cy="6343465"/>
          </a:xfrm>
        </p:grpSpPr>
        <p:grpSp>
          <p:nvGrpSpPr>
            <p:cNvPr id="55" name="Group 54"/>
            <p:cNvGrpSpPr/>
            <p:nvPr/>
          </p:nvGrpSpPr>
          <p:grpSpPr>
            <a:xfrm>
              <a:off x="11009069" y="10068723"/>
              <a:ext cx="3665556" cy="1832778"/>
              <a:chOff x="10437569" y="10068723"/>
              <a:chExt cx="3665556" cy="1832778"/>
            </a:xfrm>
          </p:grpSpPr>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569" y="10068723"/>
                <a:ext cx="3665556" cy="183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TextBox 101"/>
              <p:cNvSpPr txBox="1"/>
              <p:nvPr/>
            </p:nvSpPr>
            <p:spPr>
              <a:xfrm>
                <a:off x="10612443" y="11172759"/>
                <a:ext cx="3396552" cy="369332"/>
              </a:xfrm>
              <a:prstGeom prst="rect">
                <a:avLst/>
              </a:prstGeom>
              <a:noFill/>
            </p:spPr>
            <p:txBody>
              <a:bodyPr wrap="square" rtlCol="0">
                <a:spAutoFit/>
              </a:bodyPr>
              <a:lstStyle/>
              <a:p>
                <a:pPr algn="ctr"/>
                <a:r>
                  <a:rPr lang="en-US" sz="1800" b="1" dirty="0" smtClean="0">
                    <a:latin typeface="+mj-lt"/>
                  </a:rPr>
                  <a:t>Oceanic Niño Index (ONI)</a:t>
                </a:r>
                <a:endParaRPr lang="en-US" sz="1800" b="1" dirty="0">
                  <a:latin typeface="+mj-lt"/>
                </a:endParaRPr>
              </a:p>
            </p:txBody>
          </p:sp>
        </p:grpSp>
        <p:grpSp>
          <p:nvGrpSpPr>
            <p:cNvPr id="49" name="Group 48"/>
            <p:cNvGrpSpPr/>
            <p:nvPr/>
          </p:nvGrpSpPr>
          <p:grpSpPr>
            <a:xfrm>
              <a:off x="9552591" y="5558036"/>
              <a:ext cx="9036761" cy="6343464"/>
              <a:chOff x="9552591" y="5094004"/>
              <a:chExt cx="9036761" cy="6343464"/>
            </a:xfrm>
          </p:grpSpPr>
          <p:grpSp>
            <p:nvGrpSpPr>
              <p:cNvPr id="20" name="Group 19"/>
              <p:cNvGrpSpPr/>
              <p:nvPr/>
            </p:nvGrpSpPr>
            <p:grpSpPr>
              <a:xfrm>
                <a:off x="14989431" y="9065743"/>
                <a:ext cx="3524527" cy="2371725"/>
                <a:chOff x="20530654" y="6243411"/>
                <a:chExt cx="3524527" cy="2371725"/>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0654" y="6243411"/>
                  <a:ext cx="35052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20549981" y="6297723"/>
                  <a:ext cx="3505200" cy="1015663"/>
                </a:xfrm>
                <a:prstGeom prst="rect">
                  <a:avLst/>
                </a:prstGeom>
                <a:noFill/>
              </p:spPr>
              <p:txBody>
                <a:bodyPr wrap="square" rtlCol="0">
                  <a:spAutoFit/>
                </a:bodyPr>
                <a:lstStyle/>
                <a:p>
                  <a:pPr algn="ctr"/>
                  <a:endParaRPr lang="en-US" sz="2000" b="1" dirty="0" smtClean="0">
                    <a:latin typeface="+mj-lt"/>
                  </a:endParaRPr>
                </a:p>
                <a:p>
                  <a:pPr algn="ctr"/>
                  <a:r>
                    <a:rPr lang="en-US" sz="2000" b="1" dirty="0" smtClean="0">
                      <a:latin typeface="+mj-lt"/>
                    </a:rPr>
                    <a:t>EXCLUSIVE ECONOMIC ZONES (EEZ) </a:t>
                  </a:r>
                  <a:endParaRPr lang="en-US" sz="2000" b="1" dirty="0">
                    <a:latin typeface="+mj-lt"/>
                  </a:endParaRPr>
                </a:p>
              </p:txBody>
            </p:sp>
          </p:grpSp>
          <p:grpSp>
            <p:nvGrpSpPr>
              <p:cNvPr id="35" name="Group 34"/>
              <p:cNvGrpSpPr/>
              <p:nvPr/>
            </p:nvGrpSpPr>
            <p:grpSpPr>
              <a:xfrm>
                <a:off x="9806808" y="5915935"/>
                <a:ext cx="8782544" cy="3905418"/>
                <a:chOff x="9825965" y="5271881"/>
                <a:chExt cx="8782544" cy="3905418"/>
              </a:xfrm>
            </p:grpSpPr>
            <p:grpSp>
              <p:nvGrpSpPr>
                <p:cNvPr id="22" name="Group 21"/>
                <p:cNvGrpSpPr/>
                <p:nvPr/>
              </p:nvGrpSpPr>
              <p:grpSpPr>
                <a:xfrm>
                  <a:off x="14334959" y="5271881"/>
                  <a:ext cx="4273550" cy="3078163"/>
                  <a:chOff x="15192209" y="5252831"/>
                  <a:chExt cx="4273550" cy="3078163"/>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209" y="5252831"/>
                    <a:ext cx="427355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900002" y="6196187"/>
                    <a:ext cx="3375933" cy="1631216"/>
                  </a:xfrm>
                  <a:prstGeom prst="rect">
                    <a:avLst/>
                  </a:prstGeom>
                  <a:noFill/>
                </p:spPr>
                <p:txBody>
                  <a:bodyPr wrap="square" rtlCol="0">
                    <a:spAutoFit/>
                  </a:bodyPr>
                  <a:lstStyle/>
                  <a:p>
                    <a:r>
                      <a:rPr lang="en-US" sz="2000" b="1" dirty="0" smtClean="0">
                        <a:solidFill>
                          <a:srgbClr val="060606"/>
                        </a:solidFill>
                        <a:latin typeface="+mj-lt"/>
                      </a:rPr>
                      <a:t>  MONTHLY</a:t>
                    </a:r>
                  </a:p>
                  <a:p>
                    <a:endParaRPr lang="en-US" sz="2000" b="1" dirty="0" smtClean="0">
                      <a:solidFill>
                        <a:srgbClr val="060606"/>
                      </a:solidFill>
                      <a:latin typeface="+mj-lt"/>
                    </a:endParaRPr>
                  </a:p>
                  <a:p>
                    <a:r>
                      <a:rPr lang="en-US" sz="2000" b="1" dirty="0" smtClean="0">
                        <a:solidFill>
                          <a:srgbClr val="060606"/>
                        </a:solidFill>
                        <a:latin typeface="+mj-lt"/>
                      </a:rPr>
                      <a:t>            SEASONAL </a:t>
                    </a:r>
                  </a:p>
                  <a:p>
                    <a:endParaRPr lang="en-US" sz="2000" b="1" dirty="0" smtClean="0">
                      <a:solidFill>
                        <a:srgbClr val="060606"/>
                      </a:solidFill>
                      <a:latin typeface="+mj-lt"/>
                    </a:endParaRPr>
                  </a:p>
                  <a:p>
                    <a:r>
                      <a:rPr lang="en-US" sz="2000" b="1" dirty="0" smtClean="0">
                        <a:solidFill>
                          <a:srgbClr val="060606"/>
                        </a:solidFill>
                        <a:latin typeface="+mj-lt"/>
                      </a:rPr>
                      <a:t>                                YEARLY</a:t>
                    </a:r>
                    <a:endParaRPr lang="en-US" sz="2000" b="1" dirty="0">
                      <a:solidFill>
                        <a:srgbClr val="060606"/>
                      </a:solidFill>
                      <a:latin typeface="+mj-lt"/>
                    </a:endParaRPr>
                  </a:p>
                </p:txBody>
              </p:sp>
            </p:grpSp>
            <p:grpSp>
              <p:nvGrpSpPr>
                <p:cNvPr id="33" name="Group 32"/>
                <p:cNvGrpSpPr/>
                <p:nvPr/>
              </p:nvGrpSpPr>
              <p:grpSpPr>
                <a:xfrm>
                  <a:off x="9825965" y="5980295"/>
                  <a:ext cx="4508994" cy="3197004"/>
                  <a:chOff x="10302215" y="5980295"/>
                  <a:chExt cx="4508994" cy="3197004"/>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5172" t="70402"/>
                  <a:stretch/>
                </p:blipFill>
                <p:spPr>
                  <a:xfrm>
                    <a:off x="10302215" y="6630384"/>
                    <a:ext cx="4508994" cy="2232818"/>
                  </a:xfrm>
                  <a:prstGeom prst="rect">
                    <a:avLst/>
                  </a:prstGeom>
                </p:spPr>
              </p:pic>
              <p:sp>
                <p:nvSpPr>
                  <p:cNvPr id="18" name="TextBox 17"/>
                  <p:cNvSpPr txBox="1"/>
                  <p:nvPr/>
                </p:nvSpPr>
                <p:spPr>
                  <a:xfrm>
                    <a:off x="10696955" y="5980295"/>
                    <a:ext cx="2922793" cy="707886"/>
                  </a:xfrm>
                  <a:prstGeom prst="rect">
                    <a:avLst/>
                  </a:prstGeom>
                  <a:noFill/>
                </p:spPr>
                <p:txBody>
                  <a:bodyPr wrap="square" rtlCol="0">
                    <a:spAutoFit/>
                  </a:bodyPr>
                  <a:lstStyle/>
                  <a:p>
                    <a:pPr algn="ctr"/>
                    <a:r>
                      <a:rPr lang="en-US" sz="2000" dirty="0" smtClean="0">
                        <a:latin typeface="+mj-lt"/>
                      </a:rPr>
                      <a:t>GLOBAL PERSIANN PRECIPITATION </a:t>
                    </a:r>
                    <a:endParaRPr lang="en-US" sz="2000" dirty="0">
                      <a:latin typeface="+mj-lt"/>
                    </a:endParaRPr>
                  </a:p>
                </p:txBody>
              </p:sp>
              <p:sp>
                <p:nvSpPr>
                  <p:cNvPr id="72" name="TextBox 71"/>
                  <p:cNvSpPr txBox="1"/>
                  <p:nvPr/>
                </p:nvSpPr>
                <p:spPr>
                  <a:xfrm>
                    <a:off x="10991851" y="8777189"/>
                    <a:ext cx="3819358" cy="400110"/>
                  </a:xfrm>
                  <a:prstGeom prst="rect">
                    <a:avLst/>
                  </a:prstGeom>
                  <a:noFill/>
                </p:spPr>
                <p:txBody>
                  <a:bodyPr wrap="square" rtlCol="0">
                    <a:spAutoFit/>
                  </a:bodyPr>
                  <a:lstStyle/>
                  <a:p>
                    <a:pPr algn="ctr"/>
                    <a:r>
                      <a:rPr lang="en-US" sz="2000" dirty="0" smtClean="0">
                        <a:latin typeface="+mj-lt"/>
                      </a:rPr>
                      <a:t>Daily 0.25° resolution</a:t>
                    </a:r>
                    <a:endParaRPr lang="en-US" sz="2000" dirty="0">
                      <a:latin typeface="+mj-lt"/>
                    </a:endParaRPr>
                  </a:p>
                </p:txBody>
              </p:sp>
            </p:grpSp>
            <p:sp>
              <p:nvSpPr>
                <p:cNvPr id="14" name="Right Arrow 13"/>
                <p:cNvSpPr/>
                <p:nvPr/>
              </p:nvSpPr>
              <p:spPr>
                <a:xfrm rot="20307953">
                  <a:off x="13825930" y="7006571"/>
                  <a:ext cx="1091886" cy="702236"/>
                </a:xfrm>
                <a:prstGeom prst="rightArrow">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60606"/>
                      </a:solidFill>
                      <a:latin typeface="+mj-lt"/>
                    </a:rPr>
                    <a:t>sum</a:t>
                  </a:r>
                  <a:endParaRPr lang="en-US" sz="1800" dirty="0">
                    <a:solidFill>
                      <a:srgbClr val="060606"/>
                    </a:solidFill>
                    <a:latin typeface="+mj-lt"/>
                  </a:endParaRPr>
                </a:p>
              </p:txBody>
            </p:sp>
          </p:grpSp>
          <p:sp>
            <p:nvSpPr>
              <p:cNvPr id="36" name="Plus 35"/>
              <p:cNvSpPr/>
              <p:nvPr/>
            </p:nvSpPr>
            <p:spPr>
              <a:xfrm>
                <a:off x="16418458" y="8656849"/>
                <a:ext cx="685800" cy="600753"/>
              </a:xfrm>
              <a:prstGeom prst="mathPlus">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915" b="89950" l="2417" r="95271">
                            <a14:foregroundMark x1="7104" y1="49403" x2="7104" y2="49403"/>
                            <a14:foregroundMark x1="7938" y1="50251" x2="7938" y2="50251"/>
                            <a14:foregroundMark x1="6833" y1="46514" x2="6833" y2="46514"/>
                            <a14:foregroundMark x1="7104" y1="45666" x2="7104" y2="45666"/>
                            <a14:foregroundMark x1="41958" y1="39856" x2="41958" y2="39856"/>
                            <a14:foregroundMark x1="43938" y1="36872" x2="43938" y2="36872"/>
                            <a14:foregroundMark x1="26917" y1="12092" x2="26917" y2="12092"/>
                            <a14:foregroundMark x1="33833" y1="19849" x2="33833" y2="19849"/>
                            <a14:foregroundMark x1="14833" y1="55088" x2="14833" y2="55088"/>
                            <a14:foregroundMark x1="14625" y1="16583" x2="14625" y2="16583"/>
                            <a14:foregroundMark x1="17000" y1="13003" x2="17000" y2="13003"/>
                            <a14:foregroundMark x1="43542" y1="40766" x2="43542" y2="40766"/>
                            <a14:foregroundMark x1="12063" y1="54491" x2="12063" y2="54491"/>
                            <a14:foregroundMark x1="25333" y1="14196" x2="25333" y2="14196"/>
                            <a14:foregroundMark x1="29292" y1="12092" x2="29292" y2="12092"/>
                            <a14:foregroundMark x1="30875" y1="12406" x2="30875" y2="12406"/>
                            <a14:foregroundMark x1="13438" y1="55999" x2="13438" y2="55999"/>
                            <a14:foregroundMark x1="13833" y1="29711" x2="13833" y2="29711"/>
                          </a14:backgroundRemoval>
                        </a14:imgEffect>
                      </a14:imgLayer>
                    </a14:imgProps>
                  </a:ext>
                  <a:ext uri="{28A0092B-C50C-407E-A947-70E740481C1C}">
                    <a14:useLocalDpi xmlns:a14="http://schemas.microsoft.com/office/drawing/2010/main" val="0"/>
                  </a:ext>
                </a:extLst>
              </a:blip>
              <a:srcRect/>
              <a:stretch>
                <a:fillRect/>
              </a:stretch>
            </p:blipFill>
            <p:spPr bwMode="auto">
              <a:xfrm rot="17802089">
                <a:off x="9122369" y="5524226"/>
                <a:ext cx="2555775" cy="169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TextBox 100"/>
            <p:cNvSpPr txBox="1"/>
            <p:nvPr/>
          </p:nvSpPr>
          <p:spPr>
            <a:xfrm>
              <a:off x="9398218" y="6104066"/>
              <a:ext cx="9115740" cy="461665"/>
            </a:xfrm>
            <a:prstGeom prst="rect">
              <a:avLst/>
            </a:prstGeom>
            <a:noFill/>
          </p:spPr>
          <p:txBody>
            <a:bodyPr wrap="square" rtlCol="0">
              <a:spAutoFit/>
            </a:bodyPr>
            <a:lstStyle/>
            <a:p>
              <a:pPr algn="ctr"/>
              <a:r>
                <a:rPr lang="en-US" sz="2400" b="1" i="1" u="sng" dirty="0" smtClean="0">
                  <a:latin typeface="+mj-lt"/>
                </a:rPr>
                <a:t>DATA PREPARATION &amp; ANALYSIS</a:t>
              </a:r>
              <a:endParaRPr lang="en-US" sz="2400" b="1" i="1" u="sng" dirty="0">
                <a:latin typeface="+mj-lt"/>
              </a:endParaRPr>
            </a:p>
          </p:txBody>
        </p:sp>
        <p:sp>
          <p:nvSpPr>
            <p:cNvPr id="103" name="Plus 102"/>
            <p:cNvSpPr/>
            <p:nvPr/>
          </p:nvSpPr>
          <p:spPr>
            <a:xfrm>
              <a:off x="14460180" y="10630761"/>
              <a:ext cx="685800" cy="600753"/>
            </a:xfrm>
            <a:prstGeom prst="mathPlus">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p:cNvSpPr>
            <a:spLocks noGrp="1"/>
          </p:cNvSpPr>
          <p:nvPr>
            <p:ph type="body" sz="quarter" idx="13"/>
          </p:nvPr>
        </p:nvSpPr>
        <p:spPr/>
        <p:txBody>
          <a:bodyPr/>
          <a:lstStyle/>
          <a:p>
            <a:r>
              <a:rPr lang="en-US" dirty="0" smtClean="0"/>
              <a:t>NOAA National </a:t>
            </a:r>
            <a:r>
              <a:rPr lang="en-US" dirty="0"/>
              <a:t>Centers for Environmental Information</a:t>
            </a:r>
          </a:p>
        </p:txBody>
      </p:sp>
      <p:sp>
        <p:nvSpPr>
          <p:cNvPr id="4" name="Text Placeholder 3"/>
          <p:cNvSpPr>
            <a:spLocks noGrp="1"/>
          </p:cNvSpPr>
          <p:nvPr>
            <p:ph type="body" sz="quarter" idx="11"/>
          </p:nvPr>
        </p:nvSpPr>
        <p:spPr>
          <a:xfrm>
            <a:off x="3666543" y="2176272"/>
            <a:ext cx="20374411" cy="1216152"/>
          </a:xfrm>
        </p:spPr>
        <p:txBody>
          <a:bodyPr/>
          <a:lstStyle/>
          <a:p>
            <a:r>
              <a:rPr lang="en-US" dirty="0"/>
              <a:t>Using NOAA CDRs and Satellite Data to Connect Phases of the El Niño Southern Oscillation (ENSO) with Precipitation across Hawaii and the U.S. Affiliated Pacific Islands (USAPI)</a:t>
            </a:r>
          </a:p>
          <a:p>
            <a:endParaRPr lang="en-US" dirty="0"/>
          </a:p>
        </p:txBody>
      </p:sp>
      <p:sp>
        <p:nvSpPr>
          <p:cNvPr id="5" name="Text Placeholder 4"/>
          <p:cNvSpPr>
            <a:spLocks noGrp="1"/>
          </p:cNvSpPr>
          <p:nvPr>
            <p:ph type="body" sz="quarter" idx="10"/>
          </p:nvPr>
        </p:nvSpPr>
        <p:spPr/>
        <p:txBody>
          <a:bodyPr/>
          <a:lstStyle/>
          <a:p>
            <a:r>
              <a:rPr lang="en-US" dirty="0" smtClean="0"/>
              <a:t>Pacific Water Resources</a:t>
            </a:r>
            <a:endParaRPr lang="en-US" dirty="0"/>
          </a:p>
        </p:txBody>
      </p:sp>
      <p:sp>
        <p:nvSpPr>
          <p:cNvPr id="6" name="Text Placeholder 16"/>
          <p:cNvSpPr txBox="1">
            <a:spLocks/>
          </p:cNvSpPr>
          <p:nvPr/>
        </p:nvSpPr>
        <p:spPr>
          <a:xfrm>
            <a:off x="914400" y="6243411"/>
            <a:ext cx="8229600" cy="59433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dirty="0" smtClean="0">
                <a:solidFill>
                  <a:srgbClr val="FF0000"/>
                </a:solidFill>
              </a:rPr>
              <a:t>Will add for final draft </a:t>
            </a:r>
            <a:endParaRPr lang="en-US" sz="4400" dirty="0">
              <a:solidFill>
                <a:srgbClr val="FF0000"/>
              </a:solidFill>
            </a:endParaRPr>
          </a:p>
        </p:txBody>
      </p:sp>
      <p:sp>
        <p:nvSpPr>
          <p:cNvPr id="16" name="TextBox 15"/>
          <p:cNvSpPr txBox="1"/>
          <p:nvPr/>
        </p:nvSpPr>
        <p:spPr>
          <a:xfrm>
            <a:off x="914401"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grpSp>
        <p:nvGrpSpPr>
          <p:cNvPr id="17" name="Group 16"/>
          <p:cNvGrpSpPr/>
          <p:nvPr/>
        </p:nvGrpSpPr>
        <p:grpSpPr>
          <a:xfrm>
            <a:off x="914400" y="12638265"/>
            <a:ext cx="8229600" cy="3720135"/>
            <a:chOff x="18288000" y="5504988"/>
            <a:chExt cx="8229600" cy="3720135"/>
          </a:xfrm>
        </p:grpSpPr>
        <p:sp>
          <p:nvSpPr>
            <p:cNvPr id="15" name="Text Placeholder 16"/>
            <p:cNvSpPr txBox="1">
              <a:spLocks/>
            </p:cNvSpPr>
            <p:nvPr/>
          </p:nvSpPr>
          <p:spPr>
            <a:xfrm>
              <a:off x="18288000" y="6243411"/>
              <a:ext cx="8229600" cy="29817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400" dirty="0"/>
                <a:t>Provide an updated ENSO based climatology (1985-2014) of long-term precipitation patterns for each USAPI using the NOAA PERSIANN Climate Data Record (CDR) </a:t>
              </a:r>
            </a:p>
            <a:p>
              <a:pPr>
                <a:lnSpc>
                  <a:spcPct val="100000"/>
                </a:lnSpc>
                <a:spcBef>
                  <a:spcPts val="0"/>
                </a:spcBef>
              </a:pPr>
              <a:r>
                <a:rPr lang="en-US" sz="2400" dirty="0"/>
                <a:t>Conduct verification analyses with </a:t>
              </a:r>
              <a:r>
                <a:rPr lang="en-US" sz="2400" i="1" dirty="0"/>
                <a:t>in situ</a:t>
              </a:r>
              <a:r>
                <a:rPr lang="en-US" sz="2400" dirty="0"/>
                <a:t> precipitation data</a:t>
              </a:r>
            </a:p>
            <a:p>
              <a:pPr>
                <a:lnSpc>
                  <a:spcPct val="100000"/>
                </a:lnSpc>
                <a:spcBef>
                  <a:spcPts val="0"/>
                </a:spcBef>
              </a:pPr>
              <a:r>
                <a:rPr lang="en-US" sz="2400" dirty="0"/>
                <a:t>Determine the relationship between PERSIANN CDR precipitation and the seven ENSO phases</a:t>
              </a:r>
            </a:p>
            <a:p>
              <a:pPr>
                <a:lnSpc>
                  <a:spcPct val="100000"/>
                </a:lnSpc>
                <a:spcBef>
                  <a:spcPts val="0"/>
                </a:spcBef>
              </a:pPr>
              <a:r>
                <a:rPr lang="en-US" sz="2400" dirty="0"/>
                <a:t>Determine precipitation ranges for each USAPI Exclusive Economic Zone (EEZ) during the seven ENSO phases</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sp>
        <p:nvSpPr>
          <p:cNvPr id="27" name="TextBox 26"/>
          <p:cNvSpPr txBox="1"/>
          <p:nvPr/>
        </p:nvSpPr>
        <p:spPr>
          <a:xfrm>
            <a:off x="15386544" y="14950713"/>
            <a:ext cx="82295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grpSp>
        <p:nvGrpSpPr>
          <p:cNvPr id="34" name="Group 33"/>
          <p:cNvGrpSpPr/>
          <p:nvPr/>
        </p:nvGrpSpPr>
        <p:grpSpPr>
          <a:xfrm>
            <a:off x="9144001" y="28865148"/>
            <a:ext cx="8229600" cy="6483241"/>
            <a:chOff x="18288000" y="20824783"/>
            <a:chExt cx="8229600" cy="6483241"/>
          </a:xfrm>
        </p:grpSpPr>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4400" dirty="0" smtClean="0">
                  <a:solidFill>
                    <a:srgbClr val="FF0000"/>
                  </a:solidFill>
                </a:rPr>
                <a:t>To be determined.</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grpSp>
        <p:nvGrpSpPr>
          <p:cNvPr id="64" name="Group 63"/>
          <p:cNvGrpSpPr/>
          <p:nvPr/>
        </p:nvGrpSpPr>
        <p:grpSpPr>
          <a:xfrm>
            <a:off x="18151194" y="31681213"/>
            <a:ext cx="8264120" cy="2992739"/>
            <a:chOff x="18288000" y="28146862"/>
            <a:chExt cx="8264120" cy="2992739"/>
          </a:xfrm>
        </p:grpSpPr>
        <p:sp>
          <p:nvSpPr>
            <p:cNvPr id="11" name="Text Placeholder 16"/>
            <p:cNvSpPr txBox="1">
              <a:spLocks/>
            </p:cNvSpPr>
            <p:nvPr/>
          </p:nvSpPr>
          <p:spPr>
            <a:xfrm>
              <a:off x="18288000" y="28963223"/>
              <a:ext cx="8229600" cy="21763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dirty="0" smtClean="0">
                  <a:solidFill>
                    <a:srgbClr val="FF0000"/>
                  </a:solidFill>
                </a:rPr>
                <a:t>Will add for final</a:t>
              </a:r>
            </a:p>
          </p:txBody>
        </p:sp>
        <p:sp>
          <p:nvSpPr>
            <p:cNvPr id="29" name="TextBox 28"/>
            <p:cNvSpPr txBox="1"/>
            <p:nvPr/>
          </p:nvSpPr>
          <p:spPr>
            <a:xfrm>
              <a:off x="18322520" y="2814686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grpSp>
        <p:nvGrpSpPr>
          <p:cNvPr id="57" name="Group 56"/>
          <p:cNvGrpSpPr/>
          <p:nvPr/>
        </p:nvGrpSpPr>
        <p:grpSpPr>
          <a:xfrm>
            <a:off x="914400" y="22716682"/>
            <a:ext cx="8229600" cy="3178042"/>
            <a:chOff x="914401" y="20589766"/>
            <a:chExt cx="8229600" cy="3178042"/>
          </a:xfrm>
        </p:grpSpPr>
        <p:sp>
          <p:nvSpPr>
            <p:cNvPr id="10" name="Text Placeholder 16"/>
            <p:cNvSpPr txBox="1">
              <a:spLocks/>
            </p:cNvSpPr>
            <p:nvPr/>
          </p:nvSpPr>
          <p:spPr>
            <a:xfrm>
              <a:off x="914401" y="21301208"/>
              <a:ext cx="8229600" cy="24666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dirty="0" smtClean="0">
                  <a:solidFill>
                    <a:srgbClr val="FF0000"/>
                  </a:solidFill>
                </a:rPr>
                <a:t>Need to put these in </a:t>
              </a:r>
            </a:p>
          </p:txBody>
        </p:sp>
        <p:sp>
          <p:nvSpPr>
            <p:cNvPr id="30" name="TextBox 29"/>
            <p:cNvSpPr txBox="1"/>
            <p:nvPr/>
          </p:nvSpPr>
          <p:spPr>
            <a:xfrm>
              <a:off x="914401" y="205897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grpSp>
        <p:nvGrpSpPr>
          <p:cNvPr id="59" name="Group 58"/>
          <p:cNvGrpSpPr/>
          <p:nvPr/>
        </p:nvGrpSpPr>
        <p:grpSpPr>
          <a:xfrm>
            <a:off x="18111178" y="28800898"/>
            <a:ext cx="8229600" cy="3591802"/>
            <a:chOff x="914400" y="27843601"/>
            <a:chExt cx="8229600" cy="3591802"/>
          </a:xfrm>
        </p:grpSpPr>
        <p:sp>
          <p:nvSpPr>
            <p:cNvPr id="9" name="Text Placeholder 16"/>
            <p:cNvSpPr txBox="1">
              <a:spLocks/>
            </p:cNvSpPr>
            <p:nvPr/>
          </p:nvSpPr>
          <p:spPr>
            <a:xfrm>
              <a:off x="914400" y="28555043"/>
              <a:ext cx="8229600" cy="28803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dirty="0" smtClean="0">
                  <a:solidFill>
                    <a:srgbClr val="FF0000"/>
                  </a:solidFill>
                </a:rPr>
                <a:t>Need to take photo of team </a:t>
              </a:r>
              <a:endParaRPr lang="en-US" sz="4400" dirty="0" smtClean="0"/>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gr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Jessica Sutton</a:t>
            </a:r>
            <a:r>
              <a:rPr lang="en-US" baseline="30000" dirty="0" smtClean="0"/>
              <a:t>1</a:t>
            </a:r>
            <a:r>
              <a:rPr lang="en-US" dirty="0" smtClean="0"/>
              <a:t>, Nicholas Luchetti</a:t>
            </a:r>
            <a:r>
              <a:rPr lang="en-US" baseline="30000" dirty="0" smtClean="0"/>
              <a:t>2</a:t>
            </a:r>
            <a:r>
              <a:rPr lang="en-US" dirty="0" smtClean="0"/>
              <a:t>, Ethan Wright</a:t>
            </a:r>
            <a:r>
              <a:rPr lang="en-US" baseline="30000" dirty="0" smtClean="0"/>
              <a:t>3</a:t>
            </a:r>
            <a:r>
              <a:rPr lang="en-US" dirty="0" smtClean="0"/>
              <a:t>, Michael Kruk</a:t>
            </a:r>
            <a:r>
              <a:rPr lang="en-US" baseline="30000" dirty="0" smtClean="0"/>
              <a:t>4</a:t>
            </a:r>
            <a:r>
              <a:rPr lang="en-US" dirty="0" smtClean="0"/>
              <a:t>, and John Marra</a:t>
            </a:r>
            <a:r>
              <a:rPr lang="en-US" baseline="30000" dirty="0" smtClean="0"/>
              <a:t>5</a:t>
            </a:r>
            <a:endParaRPr lang="en-US" dirty="0" smtClean="0"/>
          </a:p>
          <a:p>
            <a:r>
              <a:rPr lang="en-US" sz="2400" baseline="30000" dirty="0" smtClean="0"/>
              <a:t>1</a:t>
            </a:r>
            <a:r>
              <a:rPr lang="en-US" sz="2400" dirty="0" smtClean="0"/>
              <a:t>University of South Carolina, </a:t>
            </a:r>
            <a:r>
              <a:rPr lang="en-US" sz="2400" baseline="30000" dirty="0" smtClean="0"/>
              <a:t>2 </a:t>
            </a:r>
            <a:r>
              <a:rPr lang="en-US" sz="2400" dirty="0" smtClean="0"/>
              <a:t>East Carolina University, </a:t>
            </a:r>
            <a:r>
              <a:rPr lang="en-US" sz="2400" baseline="30000" dirty="0" smtClean="0"/>
              <a:t>3</a:t>
            </a:r>
            <a:r>
              <a:rPr lang="en-US" sz="2400" dirty="0" smtClean="0"/>
              <a:t>University of North Carolina-Asheville, </a:t>
            </a:r>
            <a:r>
              <a:rPr lang="en-US" sz="2400" baseline="30000" dirty="0" smtClean="0"/>
              <a:t>4</a:t>
            </a:r>
            <a:r>
              <a:rPr lang="en-US" sz="2400" dirty="0" smtClean="0"/>
              <a:t>Pacific Water Resources Product Development, and </a:t>
            </a:r>
            <a:r>
              <a:rPr lang="en-US" sz="2400" baseline="30000" dirty="0" smtClean="0"/>
              <a:t>5</a:t>
            </a:r>
            <a:r>
              <a:rPr lang="en-US" sz="2400" dirty="0" smtClean="0"/>
              <a:t>NOAA Region Climate Services </a:t>
            </a:r>
            <a:endParaRPr lang="en-US" sz="2400" baseline="30000" dirty="0" smtClean="0"/>
          </a:p>
          <a:p>
            <a:endParaRPr lang="en-US" sz="2400" baseline="30000" dirty="0"/>
          </a:p>
        </p:txBody>
      </p:sp>
      <p:grpSp>
        <p:nvGrpSpPr>
          <p:cNvPr id="62" name="Group 61"/>
          <p:cNvGrpSpPr/>
          <p:nvPr/>
        </p:nvGrpSpPr>
        <p:grpSpPr>
          <a:xfrm>
            <a:off x="914400" y="16358400"/>
            <a:ext cx="8229600" cy="3786961"/>
            <a:chOff x="18288000" y="5510709"/>
            <a:chExt cx="8229600" cy="3786961"/>
          </a:xfrm>
        </p:grpSpPr>
        <p:sp>
          <p:nvSpPr>
            <p:cNvPr id="26" name="TextBox 25"/>
            <p:cNvSpPr txBox="1"/>
            <p:nvPr/>
          </p:nvSpPr>
          <p:spPr>
            <a:xfrm>
              <a:off x="18288000"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61" name="Group 60"/>
            <p:cNvGrpSpPr/>
            <p:nvPr/>
          </p:nvGrpSpPr>
          <p:grpSpPr>
            <a:xfrm>
              <a:off x="18384252" y="6280150"/>
              <a:ext cx="3071552" cy="3017520"/>
              <a:chOff x="18288000" y="6280150"/>
              <a:chExt cx="3071552" cy="3017520"/>
            </a:xfrm>
          </p:grpSpPr>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0" y="6280150"/>
                <a:ext cx="3071552"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18288001" y="6280150"/>
                <a:ext cx="1535776" cy="400110"/>
              </a:xfrm>
              <a:prstGeom prst="rect">
                <a:avLst/>
              </a:prstGeom>
              <a:noFill/>
            </p:spPr>
            <p:txBody>
              <a:bodyPr wrap="square" rtlCol="0">
                <a:spAutoFit/>
              </a:bodyPr>
              <a:lstStyle/>
              <a:p>
                <a:r>
                  <a:rPr lang="en-US" sz="2000" b="1" dirty="0" smtClean="0">
                    <a:solidFill>
                      <a:schemeClr val="bg1"/>
                    </a:solidFill>
                    <a:latin typeface="+mj-lt"/>
                  </a:rPr>
                  <a:t>GOES</a:t>
                </a:r>
                <a:endParaRPr lang="en-US" sz="2000" b="1" dirty="0">
                  <a:solidFill>
                    <a:schemeClr val="bg1"/>
                  </a:solidFill>
                  <a:latin typeface="+mj-lt"/>
                </a:endParaRPr>
              </a:p>
            </p:txBody>
          </p:sp>
        </p:grpSp>
      </p:grpSp>
      <p:grpSp>
        <p:nvGrpSpPr>
          <p:cNvPr id="19" name="Group 18"/>
          <p:cNvGrpSpPr/>
          <p:nvPr/>
        </p:nvGrpSpPr>
        <p:grpSpPr>
          <a:xfrm>
            <a:off x="714369" y="26916033"/>
            <a:ext cx="8229602" cy="7757919"/>
            <a:chOff x="714369" y="26916033"/>
            <a:chExt cx="8229602" cy="7757919"/>
          </a:xfrm>
        </p:grpSpPr>
        <p:grpSp>
          <p:nvGrpSpPr>
            <p:cNvPr id="56" name="Group 55"/>
            <p:cNvGrpSpPr/>
            <p:nvPr/>
          </p:nvGrpSpPr>
          <p:grpSpPr>
            <a:xfrm>
              <a:off x="714369" y="26916033"/>
              <a:ext cx="8229602" cy="7757919"/>
              <a:chOff x="914399" y="12263002"/>
              <a:chExt cx="8229602" cy="7757919"/>
            </a:xfrm>
          </p:grpSpPr>
          <p:sp>
            <p:nvSpPr>
              <p:cNvPr id="25" name="TextBox 24"/>
              <p:cNvSpPr txBox="1"/>
              <p:nvPr/>
            </p:nvSpPr>
            <p:spPr>
              <a:xfrm>
                <a:off x="914401" y="1226300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grpSp>
            <p:nvGrpSpPr>
              <p:cNvPr id="40" name="Group 39"/>
              <p:cNvGrpSpPr/>
              <p:nvPr/>
            </p:nvGrpSpPr>
            <p:grpSpPr>
              <a:xfrm>
                <a:off x="914399" y="13362865"/>
                <a:ext cx="8229600" cy="6658056"/>
                <a:chOff x="914399" y="13362865"/>
                <a:chExt cx="8229600" cy="6658056"/>
              </a:xfrm>
            </p:grpSpPr>
            <p:sp>
              <p:nvSpPr>
                <p:cNvPr id="13" name="Text Placeholder 16"/>
                <p:cNvSpPr txBox="1">
                  <a:spLocks/>
                </p:cNvSpPr>
                <p:nvPr/>
              </p:nvSpPr>
              <p:spPr>
                <a:xfrm>
                  <a:off x="914399" y="19145855"/>
                  <a:ext cx="8229600" cy="8750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latin typeface="+mj-lt"/>
                    </a:rPr>
                    <a:t>Figure 1. Map </a:t>
                  </a:r>
                  <a:r>
                    <a:rPr lang="en-US" sz="1800" dirty="0">
                      <a:latin typeface="+mj-lt"/>
                    </a:rPr>
                    <a:t>of the study area with the Exclusive Economic Zones (EEZs</a:t>
                  </a:r>
                  <a:r>
                    <a:rPr lang="en-US" sz="1800" dirty="0" smtClean="0">
                      <a:latin typeface="+mj-lt"/>
                    </a:rPr>
                    <a:t>) outlined, NOAA stations (   ), and capital cities (   ) </a:t>
                  </a:r>
                  <a:r>
                    <a:rPr lang="en-US" sz="1800" dirty="0">
                      <a:latin typeface="+mj-lt"/>
                    </a:rPr>
                    <a:t>highlighted for each U.S. Affiliated Pacific Island (USAPI) chain. </a:t>
                  </a:r>
                  <a:r>
                    <a:rPr lang="en-US" sz="1800" dirty="0" smtClean="0">
                      <a:latin typeface="+mj-lt"/>
                    </a:rPr>
                    <a:t>This </a:t>
                  </a:r>
                  <a:r>
                    <a:rPr lang="en-US" sz="1800" dirty="0">
                      <a:latin typeface="+mj-lt"/>
                    </a:rPr>
                    <a:t>made map was made using the imagery </a:t>
                  </a:r>
                  <a:r>
                    <a:rPr lang="en-US" sz="1800" dirty="0" err="1">
                      <a:latin typeface="+mj-lt"/>
                    </a:rPr>
                    <a:t>basmap</a:t>
                  </a:r>
                  <a:r>
                    <a:rPr lang="en-US" sz="1800" dirty="0">
                      <a:latin typeface="+mj-lt"/>
                    </a:rPr>
                    <a:t> from ArcGIS.</a:t>
                  </a:r>
                </a:p>
                <a:p>
                  <a:r>
                    <a:rPr lang="en-US" sz="1800" dirty="0" smtClean="0">
                      <a:latin typeface="+mj-lt"/>
                    </a:rPr>
                    <a:t> </a:t>
                  </a:r>
                </a:p>
              </p:txBody>
            </p:sp>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2893" t="5196" r="2431" b="4774"/>
                <a:stretch/>
              </p:blipFill>
              <p:spPr>
                <a:xfrm>
                  <a:off x="1152525" y="13362865"/>
                  <a:ext cx="7791450" cy="5725235"/>
                </a:xfrm>
                <a:prstGeom prst="rect">
                  <a:avLst/>
                </a:prstGeom>
              </p:spPr>
            </p:pic>
          </p:grpSp>
        </p:grpSp>
        <p:sp>
          <p:nvSpPr>
            <p:cNvPr id="38" name="Isosceles Triangle 37"/>
            <p:cNvSpPr/>
            <p:nvPr/>
          </p:nvSpPr>
          <p:spPr>
            <a:xfrm>
              <a:off x="3642480" y="34114940"/>
              <a:ext cx="164592" cy="164592"/>
            </a:xfrm>
            <a:prstGeom prst="triangle">
              <a:avLst/>
            </a:prstGeom>
            <a:solidFill>
              <a:srgbClr val="FFFF00"/>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6109134" y="34132568"/>
              <a:ext cx="182880" cy="183642"/>
            </a:xfrm>
            <a:prstGeom prst="star5">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9630776" y="13265302"/>
            <a:ext cx="16537609" cy="8706137"/>
            <a:chOff x="9336775" y="16021051"/>
            <a:chExt cx="16537609" cy="8706137"/>
          </a:xfrm>
        </p:grpSpPr>
        <p:grpSp>
          <p:nvGrpSpPr>
            <p:cNvPr id="52" name="Group 51"/>
            <p:cNvGrpSpPr/>
            <p:nvPr/>
          </p:nvGrpSpPr>
          <p:grpSpPr>
            <a:xfrm>
              <a:off x="9336775" y="19681308"/>
              <a:ext cx="16276320" cy="3291554"/>
              <a:chOff x="9245335" y="19652859"/>
              <a:chExt cx="16459200" cy="3291554"/>
            </a:xfrm>
          </p:grpSpPr>
          <p:pic>
            <p:nvPicPr>
              <p:cNvPr id="5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5335" y="19652859"/>
                <a:ext cx="16459200" cy="329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7942690" y="20738795"/>
                <a:ext cx="266374" cy="1176581"/>
              </a:xfrm>
              <a:prstGeom prst="rect">
                <a:avLst/>
              </a:pr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9356584" y="22972862"/>
              <a:ext cx="16517800" cy="1754326"/>
            </a:xfrm>
            <a:prstGeom prst="rect">
              <a:avLst/>
            </a:prstGeom>
            <a:noFill/>
          </p:spPr>
          <p:txBody>
            <a:bodyPr wrap="square" rtlCol="0">
              <a:spAutoFit/>
            </a:bodyPr>
            <a:lstStyle/>
            <a:p>
              <a:r>
                <a:rPr lang="en-US" sz="1800" dirty="0" smtClean="0">
                  <a:latin typeface="+mj-lt"/>
                </a:rPr>
                <a:t>Figure 2. Mean </a:t>
              </a:r>
              <a:r>
                <a:rPr lang="en-US" sz="1800" dirty="0">
                  <a:solidFill>
                    <a:srgbClr val="767171"/>
                  </a:solidFill>
                  <a:latin typeface="Century Gothic"/>
                </a:rPr>
                <a:t>DJF</a:t>
              </a:r>
              <a:r>
                <a:rPr lang="en-US" sz="1800" dirty="0" smtClean="0">
                  <a:latin typeface="+mj-lt"/>
                </a:rPr>
                <a:t> PERSIANN </a:t>
              </a:r>
              <a:r>
                <a:rPr lang="en-US" sz="1800" dirty="0">
                  <a:latin typeface="+mj-lt"/>
                </a:rPr>
                <a:t>precipitation </a:t>
              </a:r>
              <a:r>
                <a:rPr lang="en-US" sz="1800" dirty="0" smtClean="0">
                  <a:latin typeface="+mj-lt"/>
                </a:rPr>
                <a:t>for  eight moderate to strong </a:t>
              </a:r>
              <a:r>
                <a:rPr lang="en-US" sz="1800" dirty="0">
                  <a:latin typeface="+mj-lt"/>
                </a:rPr>
                <a:t>La Niña years </a:t>
              </a:r>
              <a:r>
                <a:rPr lang="en-US" sz="1800" dirty="0" smtClean="0">
                  <a:latin typeface="+mj-lt"/>
                </a:rPr>
                <a:t>(</a:t>
              </a:r>
              <a:r>
                <a:rPr lang="en-US" sz="1800" dirty="0">
                  <a:latin typeface="+mj-lt"/>
                </a:rPr>
                <a:t>88/89, 95/96, 98/99, 99,00, 00/01, 07/08, 10/11, </a:t>
              </a:r>
              <a:r>
                <a:rPr lang="en-US" sz="1800" dirty="0" smtClean="0">
                  <a:latin typeface="+mj-lt"/>
                </a:rPr>
                <a:t>11/12) (top left), 30 year normal (1985-2014)(top middle), and for </a:t>
              </a:r>
              <a:r>
                <a:rPr lang="en-US" sz="1800" dirty="0">
                  <a:latin typeface="+mj-lt"/>
                </a:rPr>
                <a:t>the eight moderate to strong El </a:t>
              </a:r>
              <a:r>
                <a:rPr lang="en-US" sz="1800" dirty="0" smtClean="0">
                  <a:latin typeface="+mj-lt"/>
                </a:rPr>
                <a:t>Niño years </a:t>
              </a:r>
              <a:r>
                <a:rPr lang="en-US" sz="1800" dirty="0">
                  <a:latin typeface="+mj-lt"/>
                </a:rPr>
                <a:t>(86/87, 87/89, 91/92, 94/95, 97/98, 02/03, </a:t>
              </a:r>
              <a:r>
                <a:rPr lang="en-US" sz="1800" dirty="0" smtClean="0">
                  <a:latin typeface="+mj-lt"/>
                </a:rPr>
                <a:t>04/05,09/10)(top right). The Exclusive Economic Zones are shown outlined in black and the </a:t>
              </a:r>
              <a:r>
                <a:rPr lang="en-US" sz="1800" dirty="0" err="1" smtClean="0">
                  <a:latin typeface="+mj-lt"/>
                </a:rPr>
                <a:t>Chuuk</a:t>
              </a:r>
              <a:r>
                <a:rPr lang="en-US" sz="1800" dirty="0" smtClean="0">
                  <a:latin typeface="+mj-lt"/>
                </a:rPr>
                <a:t> NOAA station is highlighted using a colored circle which corresponds to the time series figure (bottom). The time series plot showing mean PERSIANN </a:t>
              </a:r>
              <a:r>
                <a:rPr lang="en-US" sz="1800" dirty="0">
                  <a:latin typeface="+mj-lt"/>
                </a:rPr>
                <a:t>precipitation </a:t>
              </a:r>
              <a:r>
                <a:rPr lang="en-US" sz="1800" dirty="0" smtClean="0">
                  <a:latin typeface="+mj-lt"/>
                </a:rPr>
                <a:t>in </a:t>
              </a:r>
              <a:r>
                <a:rPr lang="en-US" sz="1800" dirty="0" err="1">
                  <a:latin typeface="+mj-lt"/>
                </a:rPr>
                <a:t>Chuuk</a:t>
              </a:r>
              <a:r>
                <a:rPr lang="en-US" sz="1800" dirty="0">
                  <a:latin typeface="+mj-lt"/>
                </a:rPr>
                <a:t> for each three month season for the eight moderate to strong El Niño years (red) and La Niña years (blue). The 30 year mean precipitation for each three month season is also shown (black). </a:t>
              </a:r>
            </a:p>
          </p:txBody>
        </p:sp>
        <p:grpSp>
          <p:nvGrpSpPr>
            <p:cNvPr id="47" name="Group 46"/>
            <p:cNvGrpSpPr/>
            <p:nvPr/>
          </p:nvGrpSpPr>
          <p:grpSpPr>
            <a:xfrm>
              <a:off x="9563030" y="16021051"/>
              <a:ext cx="16311354" cy="3657313"/>
              <a:chOff x="9563030" y="16021051"/>
              <a:chExt cx="16311354" cy="3657313"/>
            </a:xfrm>
          </p:grpSpPr>
          <p:pic>
            <p:nvPicPr>
              <p:cNvPr id="45" name="Picture 44"/>
              <p:cNvPicPr>
                <a:picLocks noChangeAspect="1"/>
              </p:cNvPicPr>
              <p:nvPr/>
            </p:nvPicPr>
            <p:blipFill rotWithShape="1">
              <a:blip r:embed="rId11" cstate="print">
                <a:extLst>
                  <a:ext uri="{28A0092B-C50C-407E-A947-70E740481C1C}">
                    <a14:useLocalDpi xmlns:a14="http://schemas.microsoft.com/office/drawing/2010/main" val="0"/>
                  </a:ext>
                </a:extLst>
              </a:blip>
              <a:srcRect t="9293" r="19128" b="7309"/>
              <a:stretch/>
            </p:blipFill>
            <p:spPr>
              <a:xfrm>
                <a:off x="9563030" y="16021051"/>
                <a:ext cx="5486400" cy="3600407"/>
              </a:xfrm>
              <a:prstGeom prst="rect">
                <a:avLst/>
              </a:prstGeom>
            </p:spPr>
          </p:pic>
          <p:pic>
            <p:nvPicPr>
              <p:cNvPr id="44" name="Picture 43"/>
              <p:cNvPicPr>
                <a:picLocks noChangeAspect="1"/>
              </p:cNvPicPr>
              <p:nvPr/>
            </p:nvPicPr>
            <p:blipFill rotWithShape="1">
              <a:blip r:embed="rId12" cstate="print">
                <a:extLst>
                  <a:ext uri="{28A0092B-C50C-407E-A947-70E740481C1C}">
                    <a14:useLocalDpi xmlns:a14="http://schemas.microsoft.com/office/drawing/2010/main" val="0"/>
                  </a:ext>
                </a:extLst>
              </a:blip>
              <a:srcRect l="8210" t="9293" r="19441" b="7309"/>
              <a:stretch/>
            </p:blipFill>
            <p:spPr>
              <a:xfrm>
                <a:off x="15035393" y="16021051"/>
                <a:ext cx="4908159" cy="3600407"/>
              </a:xfrm>
              <a:prstGeom prst="rect">
                <a:avLst/>
              </a:prstGeom>
            </p:spPr>
          </p:pic>
          <p:pic>
            <p:nvPicPr>
              <p:cNvPr id="46" name="Picture 45"/>
              <p:cNvPicPr>
                <a:picLocks noChangeAspect="1"/>
              </p:cNvPicPr>
              <p:nvPr/>
            </p:nvPicPr>
            <p:blipFill rotWithShape="1">
              <a:blip r:embed="rId13" cstate="print">
                <a:extLst>
                  <a:ext uri="{28A0092B-C50C-407E-A947-70E740481C1C}">
                    <a14:useLocalDpi xmlns:a14="http://schemas.microsoft.com/office/drawing/2010/main" val="0"/>
                  </a:ext>
                </a:extLst>
              </a:blip>
              <a:srcRect l="7722" t="9635" r="4416" b="5990"/>
              <a:stretch/>
            </p:blipFill>
            <p:spPr>
              <a:xfrm>
                <a:off x="19919174" y="16039052"/>
                <a:ext cx="5955210" cy="3639312"/>
              </a:xfrm>
              <a:prstGeom prst="rect">
                <a:avLst/>
              </a:prstGeom>
            </p:spPr>
          </p:pic>
        </p:grpSp>
      </p:grpSp>
      <p:grpSp>
        <p:nvGrpSpPr>
          <p:cNvPr id="68" name="Group 67"/>
          <p:cNvGrpSpPr/>
          <p:nvPr/>
        </p:nvGrpSpPr>
        <p:grpSpPr>
          <a:xfrm>
            <a:off x="9888034" y="22262545"/>
            <a:ext cx="16592093" cy="6283210"/>
            <a:chOff x="9575533" y="20929102"/>
            <a:chExt cx="16592093" cy="6283210"/>
          </a:xfrm>
        </p:grpSpPr>
        <p:grpSp>
          <p:nvGrpSpPr>
            <p:cNvPr id="67" name="Group 66"/>
            <p:cNvGrpSpPr/>
            <p:nvPr/>
          </p:nvGrpSpPr>
          <p:grpSpPr>
            <a:xfrm>
              <a:off x="9575533" y="20929102"/>
              <a:ext cx="16506494" cy="5221224"/>
              <a:chOff x="9000360" y="21095765"/>
              <a:chExt cx="16506494" cy="5221224"/>
            </a:xfrm>
          </p:grpSpPr>
          <p:pic>
            <p:nvPicPr>
              <p:cNvPr id="65" name="Picture 64"/>
              <p:cNvPicPr>
                <a:picLocks noChangeAspect="1"/>
              </p:cNvPicPr>
              <p:nvPr/>
            </p:nvPicPr>
            <p:blipFill rotWithShape="1">
              <a:blip r:embed="rId14" cstate="print">
                <a:extLst>
                  <a:ext uri="{28A0092B-C50C-407E-A947-70E740481C1C}">
                    <a14:useLocalDpi xmlns:a14="http://schemas.microsoft.com/office/drawing/2010/main" val="0"/>
                  </a:ext>
                </a:extLst>
              </a:blip>
              <a:srcRect l="6773" t="10510" r="4784" b="6383"/>
              <a:stretch/>
            </p:blipFill>
            <p:spPr>
              <a:xfrm>
                <a:off x="16836526" y="21114049"/>
                <a:ext cx="8670328" cy="5184648"/>
              </a:xfrm>
              <a:prstGeom prst="rect">
                <a:avLst/>
              </a:prstGeom>
            </p:spPr>
          </p:pic>
          <p:pic>
            <p:nvPicPr>
              <p:cNvPr id="66" name="Picture 65"/>
              <p:cNvPicPr>
                <a:picLocks noChangeAspect="1"/>
              </p:cNvPicPr>
              <p:nvPr/>
            </p:nvPicPr>
            <p:blipFill rotWithShape="1">
              <a:blip r:embed="rId15" cstate="print">
                <a:extLst>
                  <a:ext uri="{28A0092B-C50C-407E-A947-70E740481C1C}">
                    <a14:useLocalDpi xmlns:a14="http://schemas.microsoft.com/office/drawing/2010/main" val="0"/>
                  </a:ext>
                </a:extLst>
              </a:blip>
              <a:srcRect t="10460" r="18419" b="5662"/>
              <a:stretch/>
            </p:blipFill>
            <p:spPr>
              <a:xfrm>
                <a:off x="9000360" y="21095765"/>
                <a:ext cx="7980056" cy="5221224"/>
              </a:xfrm>
              <a:prstGeom prst="rect">
                <a:avLst/>
              </a:prstGeom>
            </p:spPr>
          </p:pic>
        </p:grpSp>
        <p:sp>
          <p:nvSpPr>
            <p:cNvPr id="83" name="TextBox 82"/>
            <p:cNvSpPr txBox="1"/>
            <p:nvPr/>
          </p:nvSpPr>
          <p:spPr>
            <a:xfrm>
              <a:off x="9649826" y="26288982"/>
              <a:ext cx="16517800" cy="923330"/>
            </a:xfrm>
            <a:prstGeom prst="rect">
              <a:avLst/>
            </a:prstGeom>
            <a:noFill/>
          </p:spPr>
          <p:txBody>
            <a:bodyPr wrap="square" rtlCol="0">
              <a:spAutoFit/>
            </a:bodyPr>
            <a:lstStyle/>
            <a:p>
              <a:r>
                <a:rPr lang="en-US" sz="1800" dirty="0" smtClean="0">
                  <a:latin typeface="+mj-lt"/>
                </a:rPr>
                <a:t>Figure 3. PERSIANN </a:t>
              </a:r>
              <a:r>
                <a:rPr lang="en-US" sz="1800" dirty="0">
                  <a:latin typeface="+mj-lt"/>
                </a:rPr>
                <a:t>precipitation </a:t>
              </a:r>
              <a:r>
                <a:rPr lang="en-US" sz="1800" dirty="0" smtClean="0">
                  <a:latin typeface="+mj-lt"/>
                </a:rPr>
                <a:t>anomalies for mean DJF for the eight moderate to strong </a:t>
              </a:r>
              <a:r>
                <a:rPr lang="en-US" sz="1800" dirty="0">
                  <a:latin typeface="+mj-lt"/>
                </a:rPr>
                <a:t>La Niña years </a:t>
              </a:r>
              <a:r>
                <a:rPr lang="en-US" sz="1800" dirty="0" smtClean="0">
                  <a:latin typeface="+mj-lt"/>
                </a:rPr>
                <a:t>(</a:t>
              </a:r>
              <a:r>
                <a:rPr lang="en-US" sz="1800" dirty="0">
                  <a:latin typeface="+mj-lt"/>
                </a:rPr>
                <a:t>88/89, 95/96, 98/99, 99,00, 00/01, 07/08, 10/11, </a:t>
              </a:r>
              <a:r>
                <a:rPr lang="en-US" sz="1800" dirty="0" smtClean="0">
                  <a:latin typeface="+mj-lt"/>
                </a:rPr>
                <a:t>11/12) (left) and for </a:t>
              </a:r>
              <a:r>
                <a:rPr lang="en-US" sz="1800" dirty="0">
                  <a:latin typeface="+mj-lt"/>
                </a:rPr>
                <a:t>the eight moderate to strong El </a:t>
              </a:r>
              <a:r>
                <a:rPr lang="en-US" sz="1800" dirty="0" err="1">
                  <a:latin typeface="+mj-lt"/>
                </a:rPr>
                <a:t>Niños</a:t>
              </a:r>
              <a:r>
                <a:rPr lang="en-US" sz="1800" dirty="0">
                  <a:latin typeface="+mj-lt"/>
                </a:rPr>
                <a:t> (86/87, 87/89, 91/92, 94/95, 97/98, 02/03, </a:t>
              </a:r>
              <a:r>
                <a:rPr lang="en-US" sz="1800" dirty="0" smtClean="0">
                  <a:latin typeface="+mj-lt"/>
                </a:rPr>
                <a:t>04/05,09/10)(top right). The Exclusive Economic Zones are shown outlined in black. </a:t>
              </a:r>
              <a:endParaRPr lang="en-US" sz="1800" dirty="0">
                <a:latin typeface="+mj-lt"/>
              </a:endParaRPr>
            </a:p>
          </p:txBody>
        </p:sp>
      </p:grpSp>
      <p:sp>
        <p:nvSpPr>
          <p:cNvPr id="89" name="TextBox 88"/>
          <p:cNvSpPr txBox="1"/>
          <p:nvPr/>
        </p:nvSpPr>
        <p:spPr>
          <a:xfrm>
            <a:off x="9378890" y="55107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71" name="Group 70"/>
          <p:cNvGrpSpPr/>
          <p:nvPr/>
        </p:nvGrpSpPr>
        <p:grpSpPr>
          <a:xfrm>
            <a:off x="19227677" y="6427915"/>
            <a:ext cx="6914376" cy="5740432"/>
            <a:chOff x="19227677" y="6104065"/>
            <a:chExt cx="6914376" cy="5740432"/>
          </a:xfrm>
        </p:grpSpPr>
        <p:grpSp>
          <p:nvGrpSpPr>
            <p:cNvPr id="54" name="Group 53"/>
            <p:cNvGrpSpPr/>
            <p:nvPr/>
          </p:nvGrpSpPr>
          <p:grpSpPr>
            <a:xfrm>
              <a:off x="19227677" y="6468454"/>
              <a:ext cx="6914376" cy="5376043"/>
              <a:chOff x="19227677" y="6468454"/>
              <a:chExt cx="6914376" cy="5376043"/>
            </a:xfrm>
          </p:grpSpPr>
          <p:grpSp>
            <p:nvGrpSpPr>
              <p:cNvPr id="50" name="Group 49"/>
              <p:cNvGrpSpPr/>
              <p:nvPr/>
            </p:nvGrpSpPr>
            <p:grpSpPr>
              <a:xfrm>
                <a:off x="19227677" y="6468454"/>
                <a:ext cx="6914376" cy="5376043"/>
                <a:chOff x="19245763" y="6429921"/>
                <a:chExt cx="6914376" cy="5376043"/>
              </a:xfrm>
            </p:grpSpPr>
            <p:pic>
              <p:nvPicPr>
                <p:cNvPr id="48" name="Picture 47"/>
                <p:cNvPicPr>
                  <a:picLocks noChangeAspect="1"/>
                </p:cNvPicPr>
                <p:nvPr/>
              </p:nvPicPr>
              <p:blipFill rotWithShape="1">
                <a:blip r:embed="rId16" cstate="print">
                  <a:extLst>
                    <a:ext uri="{28A0092B-C50C-407E-A947-70E740481C1C}">
                      <a14:useLocalDpi xmlns:a14="http://schemas.microsoft.com/office/drawing/2010/main" val="0"/>
                    </a:ext>
                  </a:extLst>
                </a:blip>
                <a:srcRect l="5916" t="56298" r="54512" b="8853"/>
                <a:stretch/>
              </p:blipFill>
              <p:spPr>
                <a:xfrm>
                  <a:off x="22001992" y="6429921"/>
                  <a:ext cx="3980340" cy="2628900"/>
                </a:xfrm>
                <a:prstGeom prst="rect">
                  <a:avLst/>
                </a:prstGeom>
              </p:spPr>
            </p:pic>
            <p:pic>
              <p:nvPicPr>
                <p:cNvPr id="1033"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245763" y="7312180"/>
                  <a:ext cx="3133281" cy="31332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297252" y="9139550"/>
                  <a:ext cx="4628894" cy="26664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537714" y="8219049"/>
                  <a:ext cx="1622425" cy="1639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TextBox 81"/>
              <p:cNvSpPr txBox="1"/>
              <p:nvPr/>
            </p:nvSpPr>
            <p:spPr>
              <a:xfrm>
                <a:off x="22173850" y="6694382"/>
                <a:ext cx="3734209" cy="707886"/>
              </a:xfrm>
              <a:prstGeom prst="rect">
                <a:avLst/>
              </a:prstGeom>
              <a:noFill/>
            </p:spPr>
            <p:txBody>
              <a:bodyPr wrap="square" rtlCol="0">
                <a:spAutoFit/>
              </a:bodyPr>
              <a:lstStyle/>
              <a:p>
                <a:pPr algn="ctr"/>
                <a:r>
                  <a:rPr lang="en-US" sz="2000" b="1" dirty="0" smtClean="0">
                    <a:solidFill>
                      <a:schemeClr val="tx2"/>
                    </a:solidFill>
                    <a:latin typeface="+mj-lt"/>
                  </a:rPr>
                  <a:t>  NOAA STATIONS </a:t>
                </a:r>
              </a:p>
              <a:p>
                <a:pPr algn="ctr"/>
                <a:r>
                  <a:rPr lang="en-US" sz="2000" b="1" dirty="0" smtClean="0">
                    <a:solidFill>
                      <a:schemeClr val="tx2"/>
                    </a:solidFill>
                    <a:latin typeface="+mj-lt"/>
                  </a:rPr>
                  <a:t>LOCATIONS</a:t>
                </a:r>
                <a:endParaRPr lang="en-US" sz="2000" b="1" dirty="0">
                  <a:solidFill>
                    <a:schemeClr val="tx2"/>
                  </a:solidFill>
                  <a:latin typeface="+mj-lt"/>
                </a:endParaRPr>
              </a:p>
            </p:txBody>
          </p:sp>
        </p:grpSp>
        <p:sp>
          <p:nvSpPr>
            <p:cNvPr id="100" name="TextBox 99"/>
            <p:cNvSpPr txBox="1"/>
            <p:nvPr/>
          </p:nvSpPr>
          <p:spPr>
            <a:xfrm>
              <a:off x="19227677" y="6104065"/>
              <a:ext cx="6914375" cy="461665"/>
            </a:xfrm>
            <a:prstGeom prst="rect">
              <a:avLst/>
            </a:prstGeom>
            <a:noFill/>
          </p:spPr>
          <p:txBody>
            <a:bodyPr wrap="square" rtlCol="0">
              <a:spAutoFit/>
            </a:bodyPr>
            <a:lstStyle/>
            <a:p>
              <a:pPr algn="ctr"/>
              <a:r>
                <a:rPr lang="en-US" sz="2400" b="1" i="1" u="sng" dirty="0" smtClean="0">
                  <a:latin typeface="+mj-lt"/>
                </a:rPr>
                <a:t>IN SITU VS. PERSIANN </a:t>
              </a:r>
              <a:r>
                <a:rPr lang="en-US" sz="2400" b="1" u="sng" dirty="0" smtClean="0">
                  <a:latin typeface="+mj-lt"/>
                </a:rPr>
                <a:t>VERIFICATION</a:t>
              </a:r>
              <a:endParaRPr lang="en-US" sz="2400" b="1" i="1" u="sng" dirty="0">
                <a:latin typeface="+mj-lt"/>
              </a:endParaRPr>
            </a:p>
          </p:txBody>
        </p:sp>
      </p:grpSp>
      <p:sp>
        <p:nvSpPr>
          <p:cNvPr id="105" name="TextBox 104"/>
          <p:cNvSpPr txBox="1"/>
          <p:nvPr/>
        </p:nvSpPr>
        <p:spPr>
          <a:xfrm>
            <a:off x="9378890" y="122426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7" name="TextBox 6"/>
          <p:cNvSpPr txBox="1"/>
          <p:nvPr/>
        </p:nvSpPr>
        <p:spPr>
          <a:xfrm>
            <a:off x="4451684" y="17327896"/>
            <a:ext cx="2382253" cy="1938992"/>
          </a:xfrm>
          <a:prstGeom prst="rect">
            <a:avLst/>
          </a:prstGeom>
          <a:noFill/>
        </p:spPr>
        <p:txBody>
          <a:bodyPr wrap="square" rtlCol="0">
            <a:spAutoFit/>
          </a:bodyPr>
          <a:lstStyle/>
          <a:p>
            <a:r>
              <a:rPr lang="en-US" sz="4000" dirty="0" smtClean="0">
                <a:solidFill>
                  <a:srgbClr val="FF0000"/>
                </a:solidFill>
                <a:latin typeface="+mj-lt"/>
              </a:rPr>
              <a:t>More satellites to come</a:t>
            </a:r>
            <a:endParaRPr lang="en-US" sz="4000" dirty="0">
              <a:solidFill>
                <a:srgbClr val="FF0000"/>
              </a:solidFill>
              <a:latin typeface="+mj-lt"/>
            </a:endParaRPr>
          </a:p>
        </p:txBody>
      </p:sp>
      <p:sp>
        <p:nvSpPr>
          <p:cNvPr id="37" name="TextBox 36"/>
          <p:cNvSpPr txBox="1"/>
          <p:nvPr/>
        </p:nvSpPr>
        <p:spPr>
          <a:xfrm rot="18521572">
            <a:off x="8817078" y="20540278"/>
            <a:ext cx="16574358" cy="1107996"/>
          </a:xfrm>
          <a:prstGeom prst="rect">
            <a:avLst/>
          </a:prstGeom>
          <a:noFill/>
        </p:spPr>
        <p:txBody>
          <a:bodyPr wrap="square" rtlCol="0">
            <a:spAutoFit/>
          </a:bodyPr>
          <a:lstStyle/>
          <a:p>
            <a:pPr algn="ctr"/>
            <a:r>
              <a:rPr lang="en-US" sz="6600" b="1" dirty="0" smtClean="0">
                <a:solidFill>
                  <a:srgbClr val="FF0000"/>
                </a:solidFill>
                <a:latin typeface="+mj-lt"/>
              </a:rPr>
              <a:t>Place holders for now</a:t>
            </a:r>
            <a:endParaRPr lang="en-US" sz="6600" b="1" dirty="0">
              <a:solidFill>
                <a:srgbClr val="FF0000"/>
              </a:solidFill>
              <a:latin typeface="+mj-lt"/>
            </a:endParaRPr>
          </a:p>
        </p:txBody>
      </p:sp>
      <p:sp>
        <p:nvSpPr>
          <p:cNvPr id="85" name="TextBox 84"/>
          <p:cNvSpPr txBox="1"/>
          <p:nvPr/>
        </p:nvSpPr>
        <p:spPr>
          <a:xfrm>
            <a:off x="9271698" y="10390218"/>
            <a:ext cx="16574358" cy="1107996"/>
          </a:xfrm>
          <a:prstGeom prst="rect">
            <a:avLst/>
          </a:prstGeom>
          <a:noFill/>
        </p:spPr>
        <p:txBody>
          <a:bodyPr wrap="square" rtlCol="0">
            <a:spAutoFit/>
          </a:bodyPr>
          <a:lstStyle/>
          <a:p>
            <a:pPr algn="ctr"/>
            <a:r>
              <a:rPr lang="en-US" sz="6600" b="1" dirty="0" smtClean="0">
                <a:solidFill>
                  <a:srgbClr val="FF0000"/>
                </a:solidFill>
                <a:latin typeface="+mj-lt"/>
              </a:rPr>
              <a:t>Place holders not final</a:t>
            </a:r>
            <a:endParaRPr lang="en-US" sz="6600" b="1" dirty="0">
              <a:solidFill>
                <a:srgbClr val="FF0000"/>
              </a:solidFill>
              <a:latin typeface="+mj-lt"/>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2150</TotalTime>
  <Words>518</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139</cp:revision>
  <dcterms:created xsi:type="dcterms:W3CDTF">2015-06-02T14:58:58Z</dcterms:created>
  <dcterms:modified xsi:type="dcterms:W3CDTF">2015-07-08T22:14:15Z</dcterms:modified>
</cp:coreProperties>
</file>