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3"/>
  </p:notesMasterIdLst>
  <p:sldIdLst>
    <p:sldId id="257"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Garamond" panose="02020404030301010803" pitchFamily="18" charset="0"/>
      <p:regular r:id="rId8"/>
      <p:bold r:id="rId9"/>
      <p:italic r:id="rId10"/>
    </p:embeddedFont>
    <p:embeddedFont>
      <p:font typeface="Questrial" panose="020B0604020202020204" charset="0"/>
      <p:regular r:id="rId11"/>
    </p:embeddedFont>
    <p:embeddedFont>
      <p:font typeface="Webdings" panose="05030102010509060703" pitchFamily="18" charset="2"/>
      <p:regular r:id="rId1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482" autoAdjust="0"/>
    <p:restoredTop sz="96362" autoAdjust="0"/>
  </p:normalViewPr>
  <p:slideViewPr>
    <p:cSldViewPr showGuides="1">
      <p:cViewPr>
        <p:scale>
          <a:sx n="50" d="100"/>
          <a:sy n="50" d="100"/>
        </p:scale>
        <p:origin x="-888" y="-7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1934763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Font typeface="Arial"/>
              <a:buNone/>
            </a:pPr>
            <a:endParaRPr sz="1100" b="0" i="0" u="none" strike="noStrike" cap="none" baseline="0" dirty="0">
              <a:solidFill>
                <a:schemeClr val="dk1"/>
              </a:solidFill>
              <a:latin typeface="Arial"/>
              <a:ea typeface="Arial"/>
              <a:cs typeface="Arial"/>
              <a:sym typeface="Arial"/>
            </a:endParaRPr>
          </a:p>
        </p:txBody>
      </p:sp>
      <p:sp>
        <p:nvSpPr>
          <p:cNvPr id="130" name="Shape 13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201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indent="0" rtl="0">
              <a:spcBef>
                <a:spcPts val="0"/>
              </a:spcBef>
              <a:buFont typeface="Questrial"/>
              <a:buNone/>
              <a:defRPr sz="3600" b="1" baseline="0">
                <a:latin typeface="Questrial"/>
                <a:ea typeface="Questrial"/>
                <a:cs typeface="Questrial"/>
                <a:sym typeface="Questrial"/>
              </a:defRPr>
            </a:lvl1pPr>
            <a:lvl2pPr rtl="0">
              <a:spcBef>
                <a:spcPts val="0"/>
              </a:spcBef>
              <a:defRPr b="1">
                <a:latin typeface="Questrial"/>
                <a:ea typeface="Questrial"/>
                <a:cs typeface="Questrial"/>
                <a:sym typeface="Questrial"/>
              </a:defRPr>
            </a:lvl2pPr>
            <a:lvl3pPr rtl="0">
              <a:spcBef>
                <a:spcPts val="0"/>
              </a:spcBef>
              <a:defRPr b="1">
                <a:latin typeface="Questrial"/>
                <a:ea typeface="Questrial"/>
                <a:cs typeface="Questrial"/>
                <a:sym typeface="Questrial"/>
              </a:defRPr>
            </a:lvl3pPr>
            <a:lvl4pPr rtl="0">
              <a:spcBef>
                <a:spcPts val="0"/>
              </a:spcBef>
              <a:defRPr b="1">
                <a:latin typeface="Questrial"/>
                <a:ea typeface="Questrial"/>
                <a:cs typeface="Questrial"/>
                <a:sym typeface="Questrial"/>
              </a:defRPr>
            </a:lvl4pPr>
            <a:lvl5pPr rtl="0">
              <a:spcBef>
                <a:spcPts val="0"/>
              </a:spcBef>
              <a:defRPr b="1">
                <a:latin typeface="Questrial"/>
                <a:ea typeface="Questrial"/>
                <a:cs typeface="Questrial"/>
                <a:sym typeface="Questrial"/>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53" name="Shape 5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indent="0" algn="ctr" rtl="0">
              <a:spcBef>
                <a:spcPts val="0"/>
              </a:spcBef>
              <a:buFont typeface="Questrial"/>
              <a:buNone/>
              <a:defRPr sz="3600" baseline="0">
                <a:latin typeface="Questrial"/>
                <a:ea typeface="Questrial"/>
                <a:cs typeface="Questrial"/>
                <a:sym typeface="Questrial"/>
              </a:defRPr>
            </a:lvl1pPr>
            <a:lvl2pPr rtl="0">
              <a:spcBef>
                <a:spcPts val="0"/>
              </a:spcBef>
              <a:defRPr sz="4800"/>
            </a:lvl2pPr>
            <a:lvl3pPr rtl="0">
              <a:spcBef>
                <a:spcPts val="0"/>
              </a:spcBef>
              <a:defRPr sz="4000"/>
            </a:lvl3pPr>
            <a:lvl4pPr rtl="0">
              <a:spcBef>
                <a:spcPts val="0"/>
              </a:spcBef>
              <a:defRPr sz="3600"/>
            </a:lvl4pPr>
            <a:lvl5pPr rtl="0">
              <a:spcBef>
                <a:spcPts val="0"/>
              </a:spcBef>
              <a:defRPr sz="3600"/>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
        <p:nvSpPr>
          <p:cNvPr id="54" name="Shape 5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8400" b="1" baseline="0">
                <a:solidFill>
                  <a:schemeClr val="accent1"/>
                </a:solidFill>
                <a:latin typeface="Questrial"/>
                <a:ea typeface="Questrial"/>
                <a:cs typeface="Questrial"/>
                <a:sym typeface="Questrial"/>
              </a:defRPr>
            </a:lvl1pPr>
            <a:lvl2pPr rtl="0">
              <a:spcBef>
                <a:spcPts val="0"/>
              </a:spcBef>
              <a:defRPr sz="7200">
                <a:solidFill>
                  <a:schemeClr val="dk1"/>
                </a:solidFill>
                <a:latin typeface="Garamond"/>
                <a:ea typeface="Garamond"/>
                <a:cs typeface="Garamond"/>
                <a:sym typeface="Garamond"/>
              </a:defRPr>
            </a:lvl2pPr>
            <a:lvl3pPr rtl="0">
              <a:spcBef>
                <a:spcPts val="0"/>
              </a:spcBef>
              <a:defRPr sz="6000">
                <a:solidFill>
                  <a:schemeClr val="dk1"/>
                </a:solidFill>
                <a:latin typeface="Garamond"/>
                <a:ea typeface="Garamond"/>
                <a:cs typeface="Garamond"/>
                <a:sym typeface="Garamond"/>
              </a:defRPr>
            </a:lvl3pPr>
            <a:lvl4pPr rtl="0">
              <a:spcBef>
                <a:spcPts val="0"/>
              </a:spcBef>
              <a:defRPr sz="5400">
                <a:solidFill>
                  <a:schemeClr val="dk1"/>
                </a:solidFill>
                <a:latin typeface="Garamond"/>
                <a:ea typeface="Garamond"/>
                <a:cs typeface="Garamond"/>
                <a:sym typeface="Garamond"/>
              </a:defRPr>
            </a:lvl4pPr>
            <a:lvl5pPr rtl="0">
              <a:spcBef>
                <a:spcPts val="0"/>
              </a:spcBef>
              <a:defRPr sz="5400">
                <a:solidFill>
                  <a:schemeClr val="dk1"/>
                </a:solidFill>
                <a:latin typeface="Garamond"/>
                <a:ea typeface="Garamond"/>
                <a:cs typeface="Garamond"/>
                <a:sym typeface="Garamond"/>
              </a:defRPr>
            </a:lvl5pPr>
            <a:lvl6pPr rtl="0">
              <a:spcBef>
                <a:spcPts val="0"/>
              </a:spcBef>
              <a:defRPr sz="5400">
                <a:solidFill>
                  <a:schemeClr val="dk1"/>
                </a:solidFill>
                <a:latin typeface="Garamond"/>
                <a:ea typeface="Garamond"/>
                <a:cs typeface="Garamond"/>
                <a:sym typeface="Garamond"/>
              </a:defRPr>
            </a:lvl6pPr>
            <a:lvl7pPr rtl="0">
              <a:spcBef>
                <a:spcPts val="0"/>
              </a:spcBef>
              <a:defRPr sz="5400">
                <a:solidFill>
                  <a:schemeClr val="dk1"/>
                </a:solidFill>
                <a:latin typeface="Garamond"/>
                <a:ea typeface="Garamond"/>
                <a:cs typeface="Garamond"/>
                <a:sym typeface="Garamond"/>
              </a:defRPr>
            </a:lvl7pPr>
            <a:lvl8pPr rtl="0">
              <a:spcBef>
                <a:spcPts val="0"/>
              </a:spcBef>
              <a:defRPr sz="5400">
                <a:solidFill>
                  <a:schemeClr val="dk1"/>
                </a:solidFill>
                <a:latin typeface="Garamond"/>
                <a:ea typeface="Garamond"/>
                <a:cs typeface="Garamond"/>
                <a:sym typeface="Garamond"/>
              </a:defRPr>
            </a:lvl8pPr>
            <a:lvl9pPr rtl="0">
              <a:spcBef>
                <a:spcPts val="0"/>
              </a:spcBef>
              <a:defRPr sz="5400">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cxnSp>
        <p:nvCxnSpPr>
          <p:cNvPr id="46" name="Shape 4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47" name="Shape 4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48" name="Shape 4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49" name="Shape 4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50" name="Shape 5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7F7F7F"/>
              </a:buClr>
              <a:buSzPct val="25000"/>
              <a:buFont typeface="Arial"/>
              <a:buNone/>
            </a:pPr>
            <a:r>
              <a:rPr lang="en-US" sz="1400" b="0" i="1" u="none" strike="noStrike" cap="none" baseline="0">
                <a:solidFill>
                  <a:srgbClr val="7F7F7F"/>
                </a:solidFill>
                <a:latin typeface="Arial"/>
                <a:ea typeface="Arial"/>
                <a:cs typeface="Arial"/>
                <a:sym typeface="Arial"/>
                <a:rtl val="0"/>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61" name="Shape 61"/>
          <p:cNvSpPr txBox="1">
            <a:spLocks noGrp="1"/>
          </p:cNvSpPr>
          <p:nvPr>
            <p:ph type="body" idx="3"/>
          </p:nvPr>
        </p:nvSpPr>
        <p:spPr>
          <a:xfrm>
            <a:off x="3875698" y="857016"/>
            <a:ext cx="19760184" cy="2602199"/>
          </a:xfrm>
          <a:prstGeom prst="rect">
            <a:avLst/>
          </a:prstGeom>
          <a:noFill/>
          <a:ln>
            <a:noFill/>
          </a:ln>
        </p:spPr>
        <p:txBody>
          <a:bodyPr lIns="91425" tIns="45700" rIns="91425" bIns="45700" anchor="t" anchorCtr="0">
            <a:noAutofit/>
          </a:bodyPr>
          <a:lstStyle/>
          <a:p>
            <a:pPr marL="0" marR="0" lvl="0" indent="0" rtl="0">
              <a:lnSpc>
                <a:spcPct val="90000"/>
              </a:lnSpc>
              <a:spcBef>
                <a:spcPts val="0"/>
              </a:spcBef>
              <a:spcAft>
                <a:spcPts val="0"/>
              </a:spcAft>
              <a:buClr>
                <a:schemeClr val="accent1"/>
              </a:buClr>
              <a:buSzPct val="25000"/>
              <a:buFont typeface="Arial"/>
              <a:buNone/>
            </a:pPr>
            <a:r>
              <a:rPr lang="en-US" sz="8400" b="1" i="0" u="none" strike="noStrike" cap="none" baseline="0" dirty="0">
                <a:solidFill>
                  <a:schemeClr val="accent1"/>
                </a:solidFill>
                <a:latin typeface="Century Gothic" panose="020B0502020202020204" pitchFamily="34" charset="0"/>
                <a:sym typeface="Questrial"/>
                <a:rtl val="0"/>
              </a:rPr>
              <a:t>Southeast US </a:t>
            </a:r>
            <a:r>
              <a:rPr lang="en-US" sz="8400" b="1" i="0" u="none" strike="noStrike" cap="none" baseline="0" dirty="0" smtClean="0">
                <a:solidFill>
                  <a:schemeClr val="accent1"/>
                </a:solidFill>
                <a:latin typeface="Century Gothic" panose="020B0502020202020204" pitchFamily="34" charset="0"/>
                <a:sym typeface="Questrial"/>
                <a:rtl val="0"/>
              </a:rPr>
              <a:t>Ecological </a:t>
            </a:r>
            <a:r>
              <a:rPr lang="en-US" sz="8400" b="1" i="0" u="none" strike="noStrike" cap="none" baseline="0" dirty="0">
                <a:solidFill>
                  <a:schemeClr val="accent1"/>
                </a:solidFill>
                <a:latin typeface="Century Gothic" panose="020B0502020202020204" pitchFamily="34" charset="0"/>
                <a:sym typeface="Questrial"/>
                <a:rtl val="0"/>
              </a:rPr>
              <a:t>Forecasting II</a:t>
            </a:r>
          </a:p>
        </p:txBody>
      </p:sp>
      <p:sp>
        <p:nvSpPr>
          <p:cNvPr id="59" name="Shape 5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r>
              <a:rPr lang="en-US" sz="3600" b="1" i="0" u="none" strike="noStrike" cap="none" baseline="0" dirty="0" smtClean="0">
                <a:solidFill>
                  <a:schemeClr val="dk1"/>
                </a:solidFill>
                <a:latin typeface="Century Gothic" panose="020B0502020202020204" pitchFamily="34" charset="0"/>
                <a:sym typeface="Questrial"/>
                <a:rtl val="0"/>
              </a:rPr>
              <a:t>The</a:t>
            </a:r>
            <a:r>
              <a:rPr lang="en-US" sz="3600" b="1" i="0" u="none" strike="noStrike" cap="none" dirty="0" smtClean="0">
                <a:solidFill>
                  <a:schemeClr val="dk1"/>
                </a:solidFill>
                <a:latin typeface="Century Gothic" panose="020B0502020202020204" pitchFamily="34" charset="0"/>
                <a:sym typeface="Questrial"/>
                <a:rtl val="0"/>
              </a:rPr>
              <a:t> University of Georgia</a:t>
            </a:r>
            <a:endParaRPr sz="3600" b="1" i="0" u="none" strike="noStrike" cap="none" baseline="0" dirty="0">
              <a:solidFill>
                <a:schemeClr val="dk1"/>
              </a:solidFill>
              <a:latin typeface="Century Gothic" panose="020B0502020202020204" pitchFamily="34" charset="0"/>
              <a:sym typeface="Questrial"/>
              <a:rtl val="0"/>
            </a:endParaRPr>
          </a:p>
        </p:txBody>
      </p:sp>
      <p:sp>
        <p:nvSpPr>
          <p:cNvPr id="60" name="Shape 60"/>
          <p:cNvSpPr txBox="1">
            <a:spLocks noGrp="1"/>
          </p:cNvSpPr>
          <p:nvPr>
            <p:ph type="body" idx="2"/>
          </p:nvPr>
        </p:nvSpPr>
        <p:spPr>
          <a:xfrm>
            <a:off x="6441020" y="2184380"/>
            <a:ext cx="14663935" cy="116842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600" b="0" i="0" u="none" strike="noStrike" cap="none" dirty="0">
                <a:solidFill>
                  <a:schemeClr val="tx1"/>
                </a:solidFill>
                <a:latin typeface="Century Gothic" panose="020B0502020202020204" pitchFamily="34" charset="0"/>
                <a:sym typeface="Questrial"/>
                <a:rtl val="0"/>
              </a:rPr>
              <a:t>Using NASA Earth Observations to Map the </a:t>
            </a:r>
            <a:r>
              <a:rPr lang="en-US" sz="3600" b="0" i="0" u="none" strike="noStrike" cap="none" dirty="0" err="1">
                <a:solidFill>
                  <a:schemeClr val="tx1"/>
                </a:solidFill>
                <a:latin typeface="Century Gothic" panose="020B0502020202020204" pitchFamily="34" charset="0"/>
                <a:sym typeface="Questrial"/>
                <a:rtl val="0"/>
              </a:rPr>
              <a:t>Spatio</a:t>
            </a:r>
            <a:r>
              <a:rPr lang="en-US" sz="3600" b="0" i="0" u="none" strike="noStrike" cap="none" dirty="0">
                <a:solidFill>
                  <a:schemeClr val="tx1"/>
                </a:solidFill>
                <a:latin typeface="Century Gothic" panose="020B0502020202020204" pitchFamily="34" charset="0"/>
                <a:sym typeface="Questrial"/>
                <a:rtl val="0"/>
              </a:rPr>
              <a:t>-Temporal Distribution of </a:t>
            </a:r>
            <a:r>
              <a:rPr lang="en-US" sz="3600" b="0" i="1" u="none" strike="noStrike" cap="none" dirty="0" err="1">
                <a:solidFill>
                  <a:schemeClr val="tx1"/>
                </a:solidFill>
                <a:latin typeface="Century Gothic" panose="020B0502020202020204" pitchFamily="34" charset="0"/>
                <a:sym typeface="Questrial"/>
                <a:rtl val="0"/>
              </a:rPr>
              <a:t>Hydrilla</a:t>
            </a:r>
            <a:r>
              <a:rPr lang="en-US" sz="3600" b="0" i="1" u="none" strike="noStrike" cap="none" dirty="0">
                <a:solidFill>
                  <a:schemeClr val="tx1"/>
                </a:solidFill>
                <a:latin typeface="Century Gothic" panose="020B0502020202020204" pitchFamily="34" charset="0"/>
                <a:sym typeface="Questrial"/>
                <a:rtl val="0"/>
              </a:rPr>
              <a:t> </a:t>
            </a:r>
            <a:r>
              <a:rPr lang="en-US" sz="3600" b="0" i="1" u="none" strike="noStrike" cap="none" dirty="0" err="1" smtClean="0">
                <a:solidFill>
                  <a:schemeClr val="tx1"/>
                </a:solidFill>
                <a:latin typeface="Century Gothic" panose="020B0502020202020204" pitchFamily="34" charset="0"/>
                <a:sym typeface="Questrial"/>
                <a:rtl val="0"/>
              </a:rPr>
              <a:t>verticillata</a:t>
            </a:r>
            <a:endParaRPr lang="en-US" sz="3600" b="0" i="1" u="none" strike="noStrike" cap="none" dirty="0">
              <a:solidFill>
                <a:schemeClr val="tx1"/>
              </a:solidFill>
              <a:latin typeface="Century Gothic" panose="020B0502020202020204" pitchFamily="34" charset="0"/>
              <a:sym typeface="Questrial"/>
              <a:rtl val="0"/>
            </a:endParaRPr>
          </a:p>
        </p:txBody>
      </p:sp>
      <p:sp>
        <p:nvSpPr>
          <p:cNvPr id="62" name="Shape 62"/>
          <p:cNvSpPr txBox="1"/>
          <p:nvPr/>
        </p:nvSpPr>
        <p:spPr>
          <a:xfrm>
            <a:off x="-523575" y="34087751"/>
            <a:ext cx="8937627" cy="769500"/>
          </a:xfrm>
          <a:prstGeom prst="rect">
            <a:avLst/>
          </a:prstGeom>
          <a:noFill/>
          <a:ln>
            <a:noFill/>
          </a:ln>
        </p:spPr>
        <p:txBody>
          <a:bodyPr lIns="91425" tIns="45700" rIns="91425" bIns="45700" anchor="t" anchorCtr="0">
            <a:noAutofit/>
          </a:bodyPr>
          <a:lstStyle/>
          <a:p>
            <a:pPr algn="ctr">
              <a:lnSpc>
                <a:spcPct val="90000"/>
              </a:lnSpc>
              <a:buClr>
                <a:schemeClr val="dk1"/>
              </a:buClr>
              <a:buSzPct val="25000"/>
            </a:pPr>
            <a:r>
              <a:rPr lang="en-US" sz="2400" b="0" i="0" u="none" strike="noStrike" cap="none" baseline="0" dirty="0">
                <a:solidFill>
                  <a:schemeClr val="dk1"/>
                </a:solidFill>
                <a:latin typeface="Garamond" panose="02020404030301010803" pitchFamily="18" charset="0"/>
                <a:ea typeface="Garamond"/>
                <a:cs typeface="Garamond"/>
                <a:sym typeface="Garamond"/>
                <a:rtl val="0"/>
              </a:rPr>
              <a:t>Brandon Hays, </a:t>
            </a:r>
            <a:r>
              <a:rPr lang="en-US" sz="2400" dirty="0" err="1" smtClean="0">
                <a:solidFill>
                  <a:schemeClr val="dk1"/>
                </a:solidFill>
                <a:latin typeface="Garamond" panose="02020404030301010803" pitchFamily="18" charset="0"/>
                <a:ea typeface="Garamond"/>
                <a:cs typeface="Garamond"/>
                <a:sym typeface="Garamond"/>
              </a:rPr>
              <a:t>Linli</a:t>
            </a:r>
            <a:r>
              <a:rPr lang="en-US" sz="2400" dirty="0" smtClean="0">
                <a:solidFill>
                  <a:schemeClr val="dk1"/>
                </a:solidFill>
                <a:latin typeface="Garamond" panose="02020404030301010803" pitchFamily="18" charset="0"/>
                <a:ea typeface="Garamond"/>
                <a:cs typeface="Garamond"/>
                <a:sym typeface="Garamond"/>
              </a:rPr>
              <a:t> Zhu, </a:t>
            </a:r>
            <a:endParaRPr lang="en-US" sz="2400" dirty="0">
              <a:solidFill>
                <a:schemeClr val="dk1"/>
              </a:solidFill>
              <a:latin typeface="Garamond" panose="02020404030301010803" pitchFamily="18" charset="0"/>
              <a:ea typeface="Garamond"/>
              <a:cs typeface="Garamond"/>
              <a:sym typeface="Garamond"/>
            </a:endParaRPr>
          </a:p>
          <a:p>
            <a:pPr lvl="0" algn="ctr">
              <a:lnSpc>
                <a:spcPct val="90000"/>
              </a:lnSpc>
              <a:buClr>
                <a:schemeClr val="dk1"/>
              </a:buClr>
              <a:buSzPct val="25000"/>
            </a:pPr>
            <a:r>
              <a:rPr lang="en-US" sz="2400" dirty="0" smtClean="0">
                <a:solidFill>
                  <a:schemeClr val="dk1"/>
                </a:solidFill>
                <a:latin typeface="Garamond" panose="02020404030301010803" pitchFamily="18" charset="0"/>
                <a:ea typeface="Garamond"/>
                <a:cs typeface="Garamond"/>
                <a:sym typeface="Garamond"/>
              </a:rPr>
              <a:t> Pradeep </a:t>
            </a:r>
            <a:r>
              <a:rPr lang="en-US" sz="2400" dirty="0">
                <a:solidFill>
                  <a:schemeClr val="dk1"/>
                </a:solidFill>
                <a:latin typeface="Garamond" panose="02020404030301010803" pitchFamily="18" charset="0"/>
                <a:ea typeface="Garamond"/>
                <a:cs typeface="Garamond"/>
                <a:sym typeface="Garamond"/>
              </a:rPr>
              <a:t>Kumar Ragu </a:t>
            </a:r>
            <a:r>
              <a:rPr lang="en-US" sz="2400" dirty="0" err="1">
                <a:solidFill>
                  <a:schemeClr val="dk1"/>
                </a:solidFill>
                <a:latin typeface="Garamond" panose="02020404030301010803" pitchFamily="18" charset="0"/>
                <a:ea typeface="Garamond"/>
                <a:cs typeface="Garamond"/>
                <a:sym typeface="Garamond"/>
              </a:rPr>
              <a:t>Chanthar</a:t>
            </a:r>
            <a:r>
              <a:rPr lang="en-US" sz="2400" dirty="0">
                <a:solidFill>
                  <a:schemeClr val="dk1"/>
                </a:solidFill>
                <a:latin typeface="Garamond" panose="02020404030301010803" pitchFamily="18" charset="0"/>
                <a:ea typeface="Garamond"/>
                <a:cs typeface="Garamond"/>
                <a:sym typeface="Garamond"/>
              </a:rPr>
              <a:t>, Benjamin </a:t>
            </a:r>
            <a:r>
              <a:rPr lang="en-US" sz="2400" dirty="0" smtClean="0">
                <a:solidFill>
                  <a:schemeClr val="dk1"/>
                </a:solidFill>
                <a:latin typeface="Garamond" panose="02020404030301010803" pitchFamily="18" charset="0"/>
                <a:ea typeface="Garamond"/>
                <a:cs typeface="Garamond"/>
                <a:sym typeface="Garamond"/>
              </a:rPr>
              <a:t>Page</a:t>
            </a:r>
            <a:endParaRPr lang="en-US" sz="2400" dirty="0">
              <a:solidFill>
                <a:schemeClr val="dk1"/>
              </a:solidFill>
              <a:latin typeface="Garamond" panose="02020404030301010803" pitchFamily="18" charset="0"/>
              <a:ea typeface="Garamond"/>
              <a:cs typeface="Garamond"/>
              <a:sym typeface="Garamond"/>
            </a:endParaRPr>
          </a:p>
          <a:p>
            <a:pPr marL="0" marR="0" lvl="0" indent="0" algn="ctr" rtl="0">
              <a:lnSpc>
                <a:spcPct val="90000"/>
              </a:lnSpc>
              <a:spcBef>
                <a:spcPts val="1800"/>
              </a:spcBef>
              <a:spcAft>
                <a:spcPts val="0"/>
              </a:spcAft>
              <a:buClr>
                <a:schemeClr val="dk1"/>
              </a:buClr>
              <a:buFont typeface="Arial"/>
              <a:buNone/>
            </a:pPr>
            <a:endParaRPr sz="2400" b="0" i="0" u="none" strike="noStrike" cap="none" baseline="0" dirty="0">
              <a:solidFill>
                <a:schemeClr val="dk1"/>
              </a:solidFill>
              <a:latin typeface="Garamond" panose="02020404030301010803" pitchFamily="18" charset="0"/>
              <a:ea typeface="Garamond"/>
              <a:cs typeface="Garamond"/>
              <a:sym typeface="Garamond"/>
              <a:rtl val="0"/>
            </a:endParaRPr>
          </a:p>
        </p:txBody>
      </p:sp>
      <p:sp>
        <p:nvSpPr>
          <p:cNvPr id="63" name="Shape 63"/>
          <p:cNvSpPr txBox="1"/>
          <p:nvPr/>
        </p:nvSpPr>
        <p:spPr>
          <a:xfrm>
            <a:off x="8362728" y="30314541"/>
            <a:ext cx="8113848" cy="267378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Font typeface="Arial"/>
              <a:buNone/>
            </a:pPr>
            <a:endParaRPr sz="3600" b="0" i="0" u="none" strike="noStrike" cap="none" baseline="0" dirty="0">
              <a:solidFill>
                <a:schemeClr val="dk1"/>
              </a:solidFill>
              <a:latin typeface="Garamond" panose="02020404030301010803" pitchFamily="18" charset="0"/>
              <a:ea typeface="Garamond"/>
              <a:cs typeface="Garamond"/>
              <a:sym typeface="Garamond"/>
              <a:rtl val="0"/>
            </a:endParaRPr>
          </a:p>
          <a:p>
            <a:pPr marL="0" marR="0" lvl="0" indent="0" algn="l" rtl="0">
              <a:lnSpc>
                <a:spcPct val="90000"/>
              </a:lnSpc>
              <a:spcBef>
                <a:spcPts val="0"/>
              </a:spcBef>
              <a:spcAft>
                <a:spcPts val="0"/>
              </a:spcAft>
              <a:buClr>
                <a:schemeClr val="dk1"/>
              </a:buClr>
              <a:buSzPct val="25000"/>
              <a:buFont typeface="Arial"/>
              <a:buNone/>
            </a:pPr>
            <a:r>
              <a:rPr lang="en-US" sz="3600" b="0" i="0" u="none" strike="noStrike" cap="none" baseline="0" dirty="0">
                <a:solidFill>
                  <a:schemeClr val="dk1"/>
                </a:solidFill>
                <a:latin typeface="Garamond" panose="02020404030301010803" pitchFamily="18" charset="0"/>
                <a:ea typeface="Garamond"/>
                <a:cs typeface="Garamond"/>
                <a:sym typeface="Garamond"/>
                <a:rtl val="0"/>
              </a:rPr>
              <a:t>Georgia Power</a:t>
            </a:r>
          </a:p>
          <a:p>
            <a:pPr lvl="0">
              <a:lnSpc>
                <a:spcPct val="90000"/>
              </a:lnSpc>
              <a:spcBef>
                <a:spcPts val="1800"/>
              </a:spcBef>
              <a:buClr>
                <a:schemeClr val="dk1"/>
              </a:buClr>
            </a:pPr>
            <a:r>
              <a:rPr lang="en-US" sz="3600" dirty="0">
                <a:solidFill>
                  <a:schemeClr val="dk1"/>
                </a:solidFill>
                <a:latin typeface="Garamond" panose="02020404030301010803" pitchFamily="18" charset="0"/>
                <a:ea typeface="Garamond"/>
                <a:cs typeface="Garamond"/>
                <a:sym typeface="Garamond"/>
              </a:rPr>
              <a:t>United States Army Corps of </a:t>
            </a:r>
            <a:r>
              <a:rPr lang="en-US" sz="3600" dirty="0" smtClean="0">
                <a:solidFill>
                  <a:schemeClr val="dk1"/>
                </a:solidFill>
                <a:latin typeface="Garamond" panose="02020404030301010803" pitchFamily="18" charset="0"/>
                <a:ea typeface="Garamond"/>
                <a:cs typeface="Garamond"/>
                <a:sym typeface="Garamond"/>
              </a:rPr>
              <a:t>Engineers</a:t>
            </a:r>
          </a:p>
          <a:p>
            <a:pPr lvl="0">
              <a:lnSpc>
                <a:spcPct val="90000"/>
              </a:lnSpc>
              <a:spcBef>
                <a:spcPts val="1800"/>
              </a:spcBef>
              <a:buClr>
                <a:schemeClr val="dk1"/>
              </a:buClr>
            </a:pPr>
            <a:r>
              <a:rPr lang="en-US" sz="3600" b="0" i="0" u="none" strike="noStrike" cap="none" baseline="0" dirty="0" smtClean="0">
                <a:solidFill>
                  <a:schemeClr val="dk1"/>
                </a:solidFill>
                <a:latin typeface="Garamond" panose="02020404030301010803" pitchFamily="18" charset="0"/>
                <a:ea typeface="Garamond"/>
                <a:cs typeface="Garamond"/>
                <a:sym typeface="Garamond"/>
                <a:rtl val="0"/>
              </a:rPr>
              <a:t>J.W. Jones Ecological Research Center</a:t>
            </a:r>
          </a:p>
          <a:p>
            <a:pPr lvl="0">
              <a:lnSpc>
                <a:spcPct val="90000"/>
              </a:lnSpc>
              <a:spcBef>
                <a:spcPts val="1800"/>
              </a:spcBef>
              <a:buClr>
                <a:schemeClr val="dk1"/>
              </a:buClr>
            </a:pPr>
            <a:r>
              <a:rPr lang="en-US" sz="3600" dirty="0">
                <a:solidFill>
                  <a:schemeClr val="dk1"/>
                </a:solidFill>
                <a:latin typeface="Garamond" panose="02020404030301010803" pitchFamily="18" charset="0"/>
                <a:ea typeface="Garamond"/>
                <a:cs typeface="Garamond"/>
                <a:sym typeface="Garamond"/>
              </a:rPr>
              <a:t>Henry County Water Authority</a:t>
            </a:r>
          </a:p>
        </p:txBody>
      </p:sp>
      <p:sp>
        <p:nvSpPr>
          <p:cNvPr id="64" name="Shape 64"/>
          <p:cNvSpPr txBox="1"/>
          <p:nvPr/>
        </p:nvSpPr>
        <p:spPr>
          <a:xfrm>
            <a:off x="18307050" y="28655262"/>
            <a:ext cx="8663667" cy="653894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strike="noStrike" cap="none" dirty="0">
                <a:solidFill>
                  <a:schemeClr val="tx1"/>
                </a:solidFill>
                <a:latin typeface="Garamond" panose="02020404030301010803" pitchFamily="18" charset="0"/>
                <a:ea typeface="Garamond"/>
                <a:cs typeface="Garamond"/>
                <a:sym typeface="Garamond"/>
                <a:rtl val="0"/>
              </a:rPr>
              <a:t>We would like to thank our Science </a:t>
            </a:r>
            <a:r>
              <a:rPr lang="en-US" sz="2800" b="0" i="0" u="none" strike="noStrike" cap="none" dirty="0" smtClean="0">
                <a:solidFill>
                  <a:schemeClr val="tx1"/>
                </a:solidFill>
                <a:latin typeface="Garamond" panose="02020404030301010803" pitchFamily="18" charset="0"/>
                <a:ea typeface="Garamond"/>
                <a:cs typeface="Garamond"/>
                <a:sym typeface="Garamond"/>
                <a:rtl val="0"/>
              </a:rPr>
              <a:t>Advisors, </a:t>
            </a:r>
            <a:r>
              <a:rPr lang="en-US" sz="2800" b="0" i="0" u="none" strike="noStrike" cap="none" dirty="0">
                <a:solidFill>
                  <a:schemeClr val="tx1"/>
                </a:solidFill>
                <a:latin typeface="Garamond" panose="02020404030301010803" pitchFamily="18" charset="0"/>
                <a:ea typeface="Garamond"/>
                <a:cs typeface="Garamond"/>
                <a:sym typeface="Garamond"/>
                <a:rtl val="0"/>
              </a:rPr>
              <a:t>Drs. Deepak Mishra and Susan </a:t>
            </a:r>
            <a:r>
              <a:rPr lang="en-US" sz="2800" b="0" i="0" u="none" strike="noStrike" cap="none" dirty="0" smtClean="0">
                <a:solidFill>
                  <a:schemeClr val="tx1"/>
                </a:solidFill>
                <a:latin typeface="Garamond" panose="02020404030301010803" pitchFamily="18" charset="0"/>
                <a:ea typeface="Garamond"/>
                <a:cs typeface="Garamond"/>
                <a:sym typeface="Garamond"/>
                <a:rtl val="0"/>
              </a:rPr>
              <a:t>Wilde of UGA, </a:t>
            </a:r>
            <a:r>
              <a:rPr lang="en-US" sz="2800" b="0" i="0" u="none" strike="noStrike" cap="none" dirty="0">
                <a:solidFill>
                  <a:schemeClr val="tx1"/>
                </a:solidFill>
                <a:latin typeface="Garamond" panose="02020404030301010803" pitchFamily="18" charset="0"/>
                <a:ea typeface="Garamond"/>
                <a:cs typeface="Garamond"/>
                <a:sym typeface="Garamond"/>
                <a:rtl val="0"/>
              </a:rPr>
              <a:t>for their advice and guidance</a:t>
            </a:r>
          </a:p>
          <a:p>
            <a:pPr marL="0" marR="0" lvl="0" indent="0" algn="l" rtl="0">
              <a:lnSpc>
                <a:spcPct val="90000"/>
              </a:lnSpc>
              <a:spcBef>
                <a:spcPts val="1800"/>
              </a:spcBef>
              <a:spcAft>
                <a:spcPts val="0"/>
              </a:spcAft>
              <a:buClr>
                <a:schemeClr val="dk1"/>
              </a:buClr>
              <a:buSzPct val="25000"/>
              <a:buFont typeface="Arial"/>
              <a:buNone/>
            </a:pPr>
            <a:r>
              <a:rPr lang="en-US" sz="2800" b="0" i="0" u="none" strike="noStrike" cap="none" dirty="0">
                <a:solidFill>
                  <a:schemeClr val="tx1"/>
                </a:solidFill>
                <a:latin typeface="Garamond" panose="02020404030301010803" pitchFamily="18" charset="0"/>
                <a:ea typeface="Garamond"/>
                <a:cs typeface="Garamond"/>
                <a:sym typeface="Garamond"/>
                <a:rtl val="0"/>
              </a:rPr>
              <a:t>Thanks to </a:t>
            </a:r>
            <a:r>
              <a:rPr lang="en-US" sz="2800" b="0" i="0" u="none" strike="noStrike" cap="none" dirty="0" err="1">
                <a:solidFill>
                  <a:schemeClr val="tx1"/>
                </a:solidFill>
                <a:latin typeface="Garamond" panose="02020404030301010803" pitchFamily="18" charset="0"/>
                <a:ea typeface="Garamond"/>
                <a:cs typeface="Garamond"/>
                <a:sym typeface="Garamond"/>
                <a:rtl val="0"/>
              </a:rPr>
              <a:t>Brigette</a:t>
            </a:r>
            <a:r>
              <a:rPr lang="en-US" sz="2800" b="0" i="0" u="none" strike="noStrike" cap="none" dirty="0">
                <a:solidFill>
                  <a:schemeClr val="tx1"/>
                </a:solidFill>
                <a:latin typeface="Garamond" panose="02020404030301010803" pitchFamily="18" charset="0"/>
                <a:ea typeface="Garamond"/>
                <a:cs typeface="Garamond"/>
                <a:sym typeface="Garamond"/>
                <a:rtl val="0"/>
              </a:rPr>
              <a:t> Haram of the </a:t>
            </a:r>
            <a:r>
              <a:rPr lang="en-US" sz="2800" b="0" i="0" u="none" strike="noStrike" cap="none" dirty="0" err="1">
                <a:solidFill>
                  <a:schemeClr val="tx1"/>
                </a:solidFill>
                <a:latin typeface="Garamond" panose="02020404030301010803" pitchFamily="18" charset="0"/>
                <a:ea typeface="Garamond"/>
                <a:cs typeface="Garamond"/>
                <a:sym typeface="Garamond"/>
                <a:rtl val="0"/>
              </a:rPr>
              <a:t>Warnell</a:t>
            </a:r>
            <a:r>
              <a:rPr lang="en-US" sz="2800" b="0" i="0" u="none" strike="noStrike" cap="none" dirty="0">
                <a:solidFill>
                  <a:schemeClr val="tx1"/>
                </a:solidFill>
                <a:latin typeface="Garamond" panose="02020404030301010803" pitchFamily="18" charset="0"/>
                <a:ea typeface="Garamond"/>
                <a:cs typeface="Garamond"/>
                <a:sym typeface="Garamond"/>
                <a:rtl val="0"/>
              </a:rPr>
              <a:t> School of Forestry for her help in collecting field data and her valuable knowledge of </a:t>
            </a:r>
            <a:r>
              <a:rPr lang="en-US" sz="2800" b="0" i="0" u="none" strike="noStrike" cap="none" dirty="0" err="1">
                <a:solidFill>
                  <a:schemeClr val="tx1"/>
                </a:solidFill>
                <a:latin typeface="Garamond" panose="02020404030301010803" pitchFamily="18" charset="0"/>
                <a:ea typeface="Garamond"/>
                <a:cs typeface="Garamond"/>
                <a:sym typeface="Garamond"/>
                <a:rtl val="0"/>
              </a:rPr>
              <a:t>Hydrilla</a:t>
            </a:r>
            <a:r>
              <a:rPr lang="en-US" sz="2800" b="0" i="0" u="none" strike="noStrike" cap="none" dirty="0">
                <a:solidFill>
                  <a:schemeClr val="tx1"/>
                </a:solidFill>
                <a:latin typeface="Garamond" panose="02020404030301010803" pitchFamily="18" charset="0"/>
                <a:ea typeface="Garamond"/>
                <a:cs typeface="Garamond"/>
                <a:sym typeface="Garamond"/>
                <a:rtl val="0"/>
              </a:rPr>
              <a:t> in our field site</a:t>
            </a:r>
          </a:p>
          <a:p>
            <a:pPr marL="0" marR="0" lvl="0" indent="0" algn="l" rtl="0">
              <a:lnSpc>
                <a:spcPct val="90000"/>
              </a:lnSpc>
              <a:spcBef>
                <a:spcPts val="1800"/>
              </a:spcBef>
              <a:spcAft>
                <a:spcPts val="0"/>
              </a:spcAft>
              <a:buClr>
                <a:schemeClr val="dk1"/>
              </a:buClr>
              <a:buSzPct val="25000"/>
              <a:buFont typeface="Arial"/>
              <a:buNone/>
            </a:pPr>
            <a:r>
              <a:rPr lang="en-US" sz="2800" b="0" i="0" u="none" strike="noStrike" cap="none" dirty="0" smtClean="0">
                <a:solidFill>
                  <a:schemeClr val="tx1"/>
                </a:solidFill>
                <a:latin typeface="Garamond" panose="02020404030301010803" pitchFamily="18" charset="0"/>
                <a:ea typeface="Garamond"/>
                <a:cs typeface="Garamond"/>
                <a:sym typeface="Garamond"/>
                <a:rtl val="0"/>
              </a:rPr>
              <a:t>We are grateful to Kenneth Boyd and Allen </a:t>
            </a:r>
            <a:r>
              <a:rPr lang="en-US" sz="2800" dirty="0" smtClean="0">
                <a:solidFill>
                  <a:schemeClr val="tx1"/>
                </a:solidFill>
                <a:latin typeface="Garamond" panose="02020404030301010803" pitchFamily="18" charset="0"/>
                <a:ea typeface="Garamond"/>
                <a:cs typeface="Garamond"/>
                <a:sym typeface="Garamond"/>
              </a:rPr>
              <a:t>Dean </a:t>
            </a:r>
            <a:r>
              <a:rPr lang="en-US" sz="2800" b="0" i="0" u="none" strike="noStrike" cap="none" dirty="0" smtClean="0">
                <a:solidFill>
                  <a:schemeClr val="tx1"/>
                </a:solidFill>
                <a:latin typeface="Garamond" panose="02020404030301010803" pitchFamily="18" charset="0"/>
                <a:ea typeface="Garamond"/>
                <a:cs typeface="Garamond"/>
                <a:sym typeface="Garamond"/>
                <a:rtl val="0"/>
              </a:rPr>
              <a:t>of the United States Army Corps of Engineers at Lake Thurmond for their help collecting field data</a:t>
            </a:r>
          </a:p>
          <a:p>
            <a:pPr marL="0" marR="0" lvl="0" indent="0" algn="l" rtl="0">
              <a:lnSpc>
                <a:spcPct val="90000"/>
              </a:lnSpc>
              <a:spcBef>
                <a:spcPts val="1800"/>
              </a:spcBef>
              <a:spcAft>
                <a:spcPts val="0"/>
              </a:spcAft>
              <a:buClr>
                <a:schemeClr val="dk1"/>
              </a:buClr>
              <a:buSzPct val="25000"/>
              <a:buFont typeface="Arial"/>
              <a:buNone/>
            </a:pPr>
            <a:r>
              <a:rPr lang="en-US" sz="2800" b="0" i="0" u="none" strike="noStrike" cap="none" dirty="0" smtClean="0">
                <a:solidFill>
                  <a:schemeClr val="tx1"/>
                </a:solidFill>
                <a:latin typeface="Garamond" panose="02020404030301010803" pitchFamily="18" charset="0"/>
                <a:ea typeface="Garamond"/>
                <a:cs typeface="Garamond"/>
                <a:sym typeface="Garamond"/>
                <a:rtl val="0"/>
              </a:rPr>
              <a:t>This </a:t>
            </a:r>
            <a:r>
              <a:rPr lang="en-US" sz="2800" b="0" i="0" u="none" strike="noStrike" cap="none" dirty="0">
                <a:solidFill>
                  <a:schemeClr val="tx1"/>
                </a:solidFill>
                <a:latin typeface="Garamond" panose="02020404030301010803" pitchFamily="18" charset="0"/>
                <a:ea typeface="Garamond"/>
                <a:cs typeface="Garamond"/>
                <a:sym typeface="Garamond"/>
                <a:rtl val="0"/>
              </a:rPr>
              <a:t>project builds upon previous work done by the SEUS Ecological Forecasting I </a:t>
            </a:r>
            <a:r>
              <a:rPr lang="en-US" sz="2800" b="0" i="0" u="none" strike="noStrike" cap="none" dirty="0" smtClean="0">
                <a:solidFill>
                  <a:schemeClr val="tx1"/>
                </a:solidFill>
                <a:latin typeface="Garamond" panose="02020404030301010803" pitchFamily="18" charset="0"/>
                <a:ea typeface="Garamond"/>
                <a:cs typeface="Garamond"/>
                <a:sym typeface="Garamond"/>
                <a:rtl val="0"/>
              </a:rPr>
              <a:t>NASA DEVELOP team: </a:t>
            </a:r>
            <a:r>
              <a:rPr lang="en-US" sz="2800" b="0" i="0" u="none" strike="noStrike" cap="none" dirty="0" err="1" smtClean="0">
                <a:solidFill>
                  <a:schemeClr val="tx1"/>
                </a:solidFill>
                <a:latin typeface="Garamond" panose="02020404030301010803" pitchFamily="18" charset="0"/>
                <a:ea typeface="Garamond"/>
                <a:cs typeface="Garamond"/>
                <a:sym typeface="Garamond"/>
                <a:rtl val="0"/>
              </a:rPr>
              <a:t>Shuvankar</a:t>
            </a:r>
            <a:r>
              <a:rPr lang="en-US" sz="2800" b="0" i="0" u="none" strike="noStrike" cap="none" dirty="0" smtClean="0">
                <a:solidFill>
                  <a:schemeClr val="tx1"/>
                </a:solidFill>
                <a:latin typeface="Garamond" panose="02020404030301010803" pitchFamily="18" charset="0"/>
                <a:ea typeface="Garamond"/>
                <a:cs typeface="Garamond"/>
                <a:sym typeface="Garamond"/>
                <a:rtl val="0"/>
              </a:rPr>
              <a:t> </a:t>
            </a:r>
            <a:r>
              <a:rPr lang="en-US" sz="2800" b="0" i="0" u="none" strike="noStrike" cap="none" dirty="0">
                <a:solidFill>
                  <a:schemeClr val="tx1"/>
                </a:solidFill>
                <a:latin typeface="Garamond" panose="02020404030301010803" pitchFamily="18" charset="0"/>
                <a:ea typeface="Garamond"/>
                <a:cs typeface="Garamond"/>
                <a:sym typeface="Garamond"/>
                <a:rtl val="0"/>
              </a:rPr>
              <a:t>Ghosh, Peter </a:t>
            </a:r>
            <a:r>
              <a:rPr lang="en-US" sz="2800" b="0" i="0" u="none" strike="noStrike" cap="none" dirty="0" err="1">
                <a:solidFill>
                  <a:schemeClr val="tx1"/>
                </a:solidFill>
                <a:latin typeface="Garamond" panose="02020404030301010803" pitchFamily="18" charset="0"/>
                <a:ea typeface="Garamond"/>
                <a:cs typeface="Garamond"/>
                <a:sym typeface="Garamond"/>
                <a:rtl val="0"/>
              </a:rPr>
              <a:t>Hawman</a:t>
            </a:r>
            <a:r>
              <a:rPr lang="en-US" sz="2800" b="0" i="0" u="none" strike="noStrike" cap="none" dirty="0">
                <a:solidFill>
                  <a:schemeClr val="tx1"/>
                </a:solidFill>
                <a:latin typeface="Garamond" panose="02020404030301010803" pitchFamily="18" charset="0"/>
                <a:ea typeface="Garamond"/>
                <a:cs typeface="Garamond"/>
                <a:sym typeface="Garamond"/>
                <a:rtl val="0"/>
              </a:rPr>
              <a:t>, </a:t>
            </a:r>
            <a:r>
              <a:rPr lang="en-US" sz="2800" b="0" i="0" u="none" strike="noStrike" cap="none" dirty="0" err="1">
                <a:solidFill>
                  <a:schemeClr val="tx1"/>
                </a:solidFill>
                <a:latin typeface="Garamond" panose="02020404030301010803" pitchFamily="18" charset="0"/>
                <a:ea typeface="Garamond"/>
                <a:cs typeface="Garamond"/>
                <a:sym typeface="Garamond"/>
                <a:rtl val="0"/>
              </a:rPr>
              <a:t>Wuyang</a:t>
            </a:r>
            <a:r>
              <a:rPr lang="en-US" sz="2800" b="0" i="0" u="none" strike="noStrike" cap="none" dirty="0">
                <a:solidFill>
                  <a:schemeClr val="tx1"/>
                </a:solidFill>
                <a:latin typeface="Garamond" panose="02020404030301010803" pitchFamily="18" charset="0"/>
                <a:ea typeface="Garamond"/>
                <a:cs typeface="Garamond"/>
                <a:sym typeface="Garamond"/>
                <a:rtl val="0"/>
              </a:rPr>
              <a:t> </a:t>
            </a:r>
            <a:r>
              <a:rPr lang="en-US" sz="2800" b="0" i="0" u="none" strike="noStrike" cap="none" dirty="0" err="1">
                <a:solidFill>
                  <a:schemeClr val="tx1"/>
                </a:solidFill>
                <a:latin typeface="Garamond" panose="02020404030301010803" pitchFamily="18" charset="0"/>
                <a:ea typeface="Garamond"/>
                <a:cs typeface="Garamond"/>
                <a:sym typeface="Garamond"/>
                <a:rtl val="0"/>
              </a:rPr>
              <a:t>Cai</a:t>
            </a:r>
            <a:r>
              <a:rPr lang="en-US" sz="2800" b="0" i="0" u="none" strike="noStrike" cap="none" dirty="0">
                <a:solidFill>
                  <a:schemeClr val="tx1"/>
                </a:solidFill>
                <a:latin typeface="Garamond" panose="02020404030301010803" pitchFamily="18" charset="0"/>
                <a:ea typeface="Garamond"/>
                <a:cs typeface="Garamond"/>
                <a:sym typeface="Garamond"/>
                <a:rtl val="0"/>
              </a:rPr>
              <a:t>, and Elizabeth </a:t>
            </a:r>
            <a:r>
              <a:rPr lang="en-US" sz="2800" b="0" i="0" u="none" strike="noStrike" cap="none" dirty="0" smtClean="0">
                <a:solidFill>
                  <a:schemeClr val="tx1"/>
                </a:solidFill>
                <a:latin typeface="Garamond" panose="02020404030301010803" pitchFamily="18" charset="0"/>
                <a:ea typeface="Garamond"/>
                <a:cs typeface="Garamond"/>
                <a:sym typeface="Garamond"/>
                <a:rtl val="0"/>
              </a:rPr>
              <a:t>Dyer</a:t>
            </a:r>
            <a:endParaRPr lang="en-US" sz="2800" b="0" i="0" u="none" strike="noStrike" cap="none" dirty="0">
              <a:solidFill>
                <a:schemeClr val="tx1"/>
              </a:solidFill>
              <a:latin typeface="Garamond" panose="02020404030301010803" pitchFamily="18" charset="0"/>
              <a:ea typeface="Garamond"/>
              <a:cs typeface="Garamond"/>
              <a:sym typeface="Garamond"/>
              <a:rtl val="0"/>
            </a:endParaRPr>
          </a:p>
        </p:txBody>
      </p:sp>
      <p:sp>
        <p:nvSpPr>
          <p:cNvPr id="66" name="Shape 66"/>
          <p:cNvSpPr txBox="1"/>
          <p:nvPr/>
        </p:nvSpPr>
        <p:spPr>
          <a:xfrm>
            <a:off x="18288000" y="21547304"/>
            <a:ext cx="8229600" cy="5760720"/>
          </a:xfrm>
          <a:prstGeom prst="rect">
            <a:avLst/>
          </a:prstGeom>
          <a:noFill/>
          <a:ln>
            <a:noFill/>
          </a:ln>
        </p:spPr>
        <p:txBody>
          <a:bodyPr lIns="91425" tIns="45700" rIns="91425" bIns="45700" anchor="t" anchorCtr="0">
            <a:noAutofit/>
          </a:bodyPr>
          <a:lstStyle/>
          <a:p>
            <a:pPr marL="347663" marR="0" lvl="0" indent="-347663" algn="l" rtl="0">
              <a:lnSpc>
                <a:spcPct val="90000"/>
              </a:lnSpc>
              <a:spcBef>
                <a:spcPts val="0"/>
              </a:spcBef>
              <a:spcAft>
                <a:spcPts val="0"/>
              </a:spcAft>
              <a:buClr>
                <a:schemeClr val="accent1"/>
              </a:buClr>
              <a:buSzPct val="100000"/>
              <a:buFont typeface="Arial"/>
              <a:buChar char="4"/>
            </a:pPr>
            <a:endParaRPr lang="en-US" sz="2700" b="0" i="0" u="none" strike="noStrike" cap="none" baseline="0" dirty="0">
              <a:solidFill>
                <a:schemeClr val="dk1"/>
              </a:solidFill>
              <a:latin typeface="Garamond"/>
              <a:ea typeface="Garamond"/>
              <a:cs typeface="Garamond"/>
              <a:sym typeface="Garamond"/>
              <a:rtl val="0"/>
            </a:endParaRPr>
          </a:p>
        </p:txBody>
      </p:sp>
      <p:sp>
        <p:nvSpPr>
          <p:cNvPr id="67" name="Shape 67"/>
          <p:cNvSpPr txBox="1"/>
          <p:nvPr/>
        </p:nvSpPr>
        <p:spPr>
          <a:xfrm>
            <a:off x="18288000" y="17465645"/>
            <a:ext cx="8229600" cy="28346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600" b="0" i="0" u="none" strike="noStrike" cap="none" baseline="0" dirty="0">
                <a:solidFill>
                  <a:schemeClr val="dk1"/>
                </a:solidFill>
                <a:latin typeface="Garamond" panose="02020404030301010803" pitchFamily="18" charset="0"/>
                <a:ea typeface="Garamond"/>
                <a:cs typeface="Garamond"/>
                <a:sym typeface="Garamond"/>
                <a:rtl val="0"/>
              </a:rPr>
              <a:t>Landsat 8 Operational Land Imager (OLI</a:t>
            </a:r>
            <a:r>
              <a:rPr lang="en-US" sz="3600" b="0" i="0" u="none" strike="noStrike" cap="none" baseline="0" dirty="0" smtClean="0">
                <a:solidFill>
                  <a:schemeClr val="dk1"/>
                </a:solidFill>
                <a:latin typeface="Garamond" panose="02020404030301010803" pitchFamily="18" charset="0"/>
                <a:ea typeface="Garamond"/>
                <a:cs typeface="Garamond"/>
                <a:sym typeface="Garamond"/>
                <a:rtl val="0"/>
              </a:rPr>
              <a:t>)</a:t>
            </a:r>
            <a:endParaRPr lang="en-US" sz="3600" b="0" i="0" u="none" strike="noStrike" cap="none" baseline="0" dirty="0">
              <a:solidFill>
                <a:schemeClr val="dk1"/>
              </a:solidFill>
              <a:latin typeface="Garamond" panose="02020404030301010803" pitchFamily="18" charset="0"/>
              <a:ea typeface="Garamond"/>
              <a:cs typeface="Garamond"/>
              <a:sym typeface="Garamond"/>
              <a:rtl val="0"/>
            </a:endParaRPr>
          </a:p>
        </p:txBody>
      </p:sp>
      <p:sp>
        <p:nvSpPr>
          <p:cNvPr id="68" name="Shape 68"/>
          <p:cNvSpPr txBox="1"/>
          <p:nvPr/>
        </p:nvSpPr>
        <p:spPr>
          <a:xfrm>
            <a:off x="914400" y="6243410"/>
            <a:ext cx="16916400" cy="294761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lang="en-US" sz="2700" b="0" i="0" u="none" strike="noStrike" cap="none" baseline="0" dirty="0">
              <a:solidFill>
                <a:schemeClr val="dk1"/>
              </a:solidFill>
              <a:latin typeface="Garamond"/>
              <a:ea typeface="Garamond"/>
              <a:cs typeface="Garamond"/>
              <a:sym typeface="Garamond"/>
              <a:rtl val="0"/>
            </a:endParaRPr>
          </a:p>
        </p:txBody>
      </p:sp>
      <p:sp>
        <p:nvSpPr>
          <p:cNvPr id="70" name="Shape 70"/>
          <p:cNvSpPr txBox="1"/>
          <p:nvPr/>
        </p:nvSpPr>
        <p:spPr>
          <a:xfrm>
            <a:off x="904268" y="5111442"/>
            <a:ext cx="16916399"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Abstract</a:t>
            </a:r>
          </a:p>
        </p:txBody>
      </p:sp>
      <p:sp>
        <p:nvSpPr>
          <p:cNvPr id="71" name="Shape 71"/>
          <p:cNvSpPr txBox="1"/>
          <p:nvPr/>
        </p:nvSpPr>
        <p:spPr>
          <a:xfrm>
            <a:off x="18307050" y="5106957"/>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Objectives</a:t>
            </a:r>
          </a:p>
        </p:txBody>
      </p:sp>
      <p:sp>
        <p:nvSpPr>
          <p:cNvPr id="72" name="Shape 72"/>
          <p:cNvSpPr txBox="1"/>
          <p:nvPr/>
        </p:nvSpPr>
        <p:spPr>
          <a:xfrm>
            <a:off x="914399" y="11125200"/>
            <a:ext cx="169164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Methodology</a:t>
            </a:r>
          </a:p>
        </p:txBody>
      </p:sp>
      <p:sp>
        <p:nvSpPr>
          <p:cNvPr id="73" name="Shape 73"/>
          <p:cNvSpPr txBox="1"/>
          <p:nvPr/>
        </p:nvSpPr>
        <p:spPr>
          <a:xfrm>
            <a:off x="18307050" y="10566626"/>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Study Area</a:t>
            </a:r>
          </a:p>
        </p:txBody>
      </p:sp>
      <p:sp>
        <p:nvSpPr>
          <p:cNvPr id="74" name="Shape 74"/>
          <p:cNvSpPr txBox="1"/>
          <p:nvPr/>
        </p:nvSpPr>
        <p:spPr>
          <a:xfrm>
            <a:off x="18288000" y="16729798"/>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Earth Observations</a:t>
            </a:r>
          </a:p>
        </p:txBody>
      </p:sp>
      <p:sp>
        <p:nvSpPr>
          <p:cNvPr id="75" name="Shape 75"/>
          <p:cNvSpPr txBox="1"/>
          <p:nvPr/>
        </p:nvSpPr>
        <p:spPr>
          <a:xfrm>
            <a:off x="944427" y="20808634"/>
            <a:ext cx="5862543" cy="6113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Results</a:t>
            </a:r>
          </a:p>
        </p:txBody>
      </p:sp>
      <p:sp>
        <p:nvSpPr>
          <p:cNvPr id="76" name="Shape 76"/>
          <p:cNvSpPr txBox="1"/>
          <p:nvPr/>
        </p:nvSpPr>
        <p:spPr>
          <a:xfrm>
            <a:off x="18288000" y="20824781"/>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Conclusions</a:t>
            </a:r>
          </a:p>
        </p:txBody>
      </p:sp>
      <p:sp>
        <p:nvSpPr>
          <p:cNvPr id="77" name="Shape 77"/>
          <p:cNvSpPr txBox="1"/>
          <p:nvPr/>
        </p:nvSpPr>
        <p:spPr>
          <a:xfrm>
            <a:off x="18307050" y="27845794"/>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Acknowledgements</a:t>
            </a:r>
          </a:p>
        </p:txBody>
      </p:sp>
      <p:sp>
        <p:nvSpPr>
          <p:cNvPr id="78" name="Shape 78"/>
          <p:cNvSpPr txBox="1"/>
          <p:nvPr/>
        </p:nvSpPr>
        <p:spPr>
          <a:xfrm>
            <a:off x="8362728" y="30047908"/>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Project Partners</a:t>
            </a:r>
          </a:p>
        </p:txBody>
      </p:sp>
      <p:sp>
        <p:nvSpPr>
          <p:cNvPr id="79" name="Shape 79"/>
          <p:cNvSpPr txBox="1"/>
          <p:nvPr/>
        </p:nvSpPr>
        <p:spPr>
          <a:xfrm>
            <a:off x="838200" y="28796159"/>
            <a:ext cx="8229600" cy="76944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4400" b="1" i="0" u="none" strike="noStrike" cap="none" baseline="0" dirty="0">
                <a:solidFill>
                  <a:schemeClr val="accent1"/>
                </a:solidFill>
                <a:latin typeface="Century Gothic" panose="020B0502020202020204" pitchFamily="34" charset="0"/>
                <a:ea typeface="Questrial"/>
                <a:cs typeface="Questrial"/>
                <a:sym typeface="Questrial"/>
                <a:rtl val="0"/>
              </a:rPr>
              <a:t>Team Members</a:t>
            </a:r>
          </a:p>
        </p:txBody>
      </p:sp>
      <p:sp>
        <p:nvSpPr>
          <p:cNvPr id="80" name="Shape 80"/>
          <p:cNvSpPr txBox="1"/>
          <p:nvPr/>
        </p:nvSpPr>
        <p:spPr>
          <a:xfrm>
            <a:off x="914400" y="4148882"/>
            <a:ext cx="25603199" cy="950976"/>
          </a:xfrm>
          <a:prstGeom prst="rect">
            <a:avLst/>
          </a:prstGeom>
          <a:noFill/>
          <a:ln>
            <a:noFill/>
          </a:ln>
        </p:spPr>
        <p:txBody>
          <a:bodyPr lIns="91425" tIns="45700" rIns="91425" bIns="45700" anchor="t" anchorCtr="0">
            <a:noAutofit/>
          </a:bodyPr>
          <a:lstStyle/>
          <a:p>
            <a:pPr lvl="0" algn="ctr">
              <a:lnSpc>
                <a:spcPct val="90000"/>
              </a:lnSpc>
              <a:buClr>
                <a:schemeClr val="dk1"/>
              </a:buClr>
              <a:buSzPct val="25000"/>
            </a:pPr>
            <a:r>
              <a:rPr lang="en-US" sz="3200" b="0" i="0" u="none" strike="noStrike" cap="none" dirty="0">
                <a:solidFill>
                  <a:schemeClr val="tx1"/>
                </a:solidFill>
                <a:latin typeface="Garamond" panose="02020404030301010803" pitchFamily="18" charset="0"/>
                <a:ea typeface="Garamond"/>
                <a:cs typeface="Garamond"/>
                <a:sym typeface="Garamond"/>
                <a:rtl val="0"/>
              </a:rPr>
              <a:t>Benjamin </a:t>
            </a:r>
            <a:r>
              <a:rPr lang="en-US" sz="3200" b="0" i="0" u="none" strike="noStrike" cap="none" dirty="0" smtClean="0">
                <a:solidFill>
                  <a:schemeClr val="tx1"/>
                </a:solidFill>
                <a:latin typeface="Garamond" panose="02020404030301010803" pitchFamily="18" charset="0"/>
                <a:ea typeface="Garamond"/>
                <a:cs typeface="Garamond"/>
                <a:sym typeface="Garamond"/>
                <a:rtl val="0"/>
              </a:rPr>
              <a:t>Page </a:t>
            </a:r>
            <a:r>
              <a:rPr lang="en-US" sz="3200" b="0" i="0" u="none" strike="noStrike" cap="none" dirty="0">
                <a:solidFill>
                  <a:schemeClr val="tx1"/>
                </a:solidFill>
                <a:latin typeface="Garamond" panose="02020404030301010803" pitchFamily="18" charset="0"/>
                <a:ea typeface="Garamond"/>
                <a:cs typeface="Garamond"/>
                <a:sym typeface="Garamond"/>
                <a:rtl val="0"/>
              </a:rPr>
              <a:t>(Project Lead), Brandon Hays, </a:t>
            </a:r>
            <a:r>
              <a:rPr lang="en-US" sz="3200" b="0" i="0" u="none" strike="noStrike" cap="none" dirty="0" smtClean="0">
                <a:solidFill>
                  <a:schemeClr val="tx1"/>
                </a:solidFill>
                <a:latin typeface="Garamond" panose="02020404030301010803" pitchFamily="18" charset="0"/>
                <a:ea typeface="Garamond"/>
                <a:cs typeface="Garamond"/>
                <a:sym typeface="Garamond"/>
                <a:rtl val="0"/>
              </a:rPr>
              <a:t>Pradeep </a:t>
            </a:r>
            <a:r>
              <a:rPr lang="en-US" sz="3200" b="0" i="0" u="none" strike="noStrike" cap="none" dirty="0">
                <a:solidFill>
                  <a:schemeClr val="tx1"/>
                </a:solidFill>
                <a:latin typeface="Garamond" panose="02020404030301010803" pitchFamily="18" charset="0"/>
                <a:ea typeface="Garamond"/>
                <a:cs typeface="Garamond"/>
                <a:sym typeface="Garamond"/>
                <a:rtl val="0"/>
              </a:rPr>
              <a:t>Kumar Ragu </a:t>
            </a:r>
            <a:r>
              <a:rPr lang="en-US" sz="3200" b="0" i="0" u="none" strike="noStrike" cap="none" dirty="0" err="1" smtClean="0">
                <a:solidFill>
                  <a:schemeClr val="tx1"/>
                </a:solidFill>
                <a:latin typeface="Garamond" panose="02020404030301010803" pitchFamily="18" charset="0"/>
                <a:ea typeface="Garamond"/>
                <a:cs typeface="Garamond"/>
                <a:sym typeface="Garamond"/>
                <a:rtl val="0"/>
              </a:rPr>
              <a:t>Chanthar</a:t>
            </a:r>
            <a:r>
              <a:rPr lang="en-US" sz="3200" dirty="0">
                <a:solidFill>
                  <a:schemeClr val="tx1"/>
                </a:solidFill>
                <a:latin typeface="Garamond" panose="02020404030301010803" pitchFamily="18" charset="0"/>
                <a:ea typeface="Garamond"/>
                <a:cs typeface="Garamond"/>
                <a:sym typeface="Garamond"/>
              </a:rPr>
              <a:t>, </a:t>
            </a:r>
            <a:r>
              <a:rPr lang="en-US" sz="3200" dirty="0" err="1">
                <a:solidFill>
                  <a:schemeClr val="tx1"/>
                </a:solidFill>
                <a:latin typeface="Garamond" panose="02020404030301010803" pitchFamily="18" charset="0"/>
                <a:ea typeface="Garamond"/>
                <a:cs typeface="Garamond"/>
                <a:sym typeface="Garamond"/>
              </a:rPr>
              <a:t>Linli</a:t>
            </a:r>
            <a:r>
              <a:rPr lang="en-US" sz="3200" dirty="0">
                <a:solidFill>
                  <a:schemeClr val="tx1"/>
                </a:solidFill>
                <a:latin typeface="Garamond" panose="02020404030301010803" pitchFamily="18" charset="0"/>
                <a:ea typeface="Garamond"/>
                <a:cs typeface="Garamond"/>
                <a:sym typeface="Garamond"/>
              </a:rPr>
              <a:t> </a:t>
            </a:r>
            <a:r>
              <a:rPr lang="en-US" sz="3200" dirty="0" smtClean="0">
                <a:solidFill>
                  <a:schemeClr val="tx1"/>
                </a:solidFill>
                <a:latin typeface="Garamond" panose="02020404030301010803" pitchFamily="18" charset="0"/>
                <a:ea typeface="Garamond"/>
                <a:cs typeface="Garamond"/>
                <a:sym typeface="Garamond"/>
              </a:rPr>
              <a:t>Zhu </a:t>
            </a:r>
            <a:endParaRPr lang="en-US" sz="3200" b="0" i="0" u="none" strike="noStrike" cap="none" dirty="0">
              <a:solidFill>
                <a:schemeClr val="tx1"/>
              </a:solidFill>
              <a:latin typeface="Garamond" panose="02020404030301010803" pitchFamily="18" charset="0"/>
              <a:ea typeface="Garamond"/>
              <a:cs typeface="Garamond"/>
              <a:sym typeface="Garamond"/>
              <a:rtl val="0"/>
            </a:endParaRPr>
          </a:p>
          <a:p>
            <a:pPr marL="0" marR="0" lvl="0" indent="0" algn="ctr" rtl="0">
              <a:lnSpc>
                <a:spcPct val="90000"/>
              </a:lnSpc>
              <a:spcBef>
                <a:spcPts val="0"/>
              </a:spcBef>
              <a:spcAft>
                <a:spcPts val="0"/>
              </a:spcAft>
              <a:buClr>
                <a:schemeClr val="dk1"/>
              </a:buClr>
              <a:buSzPct val="25000"/>
              <a:buFont typeface="Arial"/>
              <a:buNone/>
            </a:pPr>
            <a:r>
              <a:rPr lang="en-US" sz="2400" b="0" i="0" u="none" strike="noStrike" cap="none" dirty="0" smtClean="0">
                <a:solidFill>
                  <a:schemeClr val="tx1"/>
                </a:solidFill>
                <a:latin typeface="Garamond" panose="02020404030301010803" pitchFamily="18" charset="0"/>
                <a:ea typeface="Garamond"/>
                <a:cs typeface="Garamond"/>
                <a:sym typeface="Garamond"/>
                <a:rtl val="0"/>
              </a:rPr>
              <a:t>DEVELOP National Program at the University of Georgia</a:t>
            </a:r>
            <a:endParaRPr lang="en-US" sz="2400" b="0" i="0" u="none" strike="noStrike" cap="none" dirty="0">
              <a:solidFill>
                <a:schemeClr val="tx1"/>
              </a:solidFill>
              <a:latin typeface="Garamond" panose="02020404030301010803" pitchFamily="18" charset="0"/>
              <a:ea typeface="Garamond"/>
              <a:cs typeface="Garamond"/>
              <a:sym typeface="Garamond"/>
              <a:rtl val="0"/>
            </a:endParaRPr>
          </a:p>
        </p:txBody>
      </p:sp>
      <p:pic>
        <p:nvPicPr>
          <p:cNvPr id="81" name="Shape 81"/>
          <p:cNvPicPr preferRelativeResize="0"/>
          <p:nvPr/>
        </p:nvPicPr>
        <p:blipFill rotWithShape="1">
          <a:blip r:embed="rId3">
            <a:alphaModFix/>
          </a:blip>
          <a:srcRect/>
          <a:stretch/>
        </p:blipFill>
        <p:spPr>
          <a:xfrm>
            <a:off x="18288008" y="11389026"/>
            <a:ext cx="8206458" cy="5340772"/>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6770" y="17978458"/>
            <a:ext cx="3785711" cy="3094056"/>
          </a:xfrm>
          <a:prstGeom prst="rect">
            <a:avLst/>
          </a:prstGeom>
        </p:spPr>
      </p:pic>
      <p:sp>
        <p:nvSpPr>
          <p:cNvPr id="128" name="Text Placeholder 16"/>
          <p:cNvSpPr txBox="1">
            <a:spLocks/>
          </p:cNvSpPr>
          <p:nvPr/>
        </p:nvSpPr>
        <p:spPr>
          <a:xfrm>
            <a:off x="18173143" y="5821680"/>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200" dirty="0">
                <a:latin typeface="Garamond" panose="02020404030301010803" pitchFamily="18" charset="0"/>
              </a:rPr>
              <a:t>C</a:t>
            </a:r>
            <a:r>
              <a:rPr lang="en-US" sz="3200" dirty="0" smtClean="0">
                <a:latin typeface="Garamond" panose="02020404030301010803" pitchFamily="18" charset="0"/>
              </a:rPr>
              <a:t>haracterize </a:t>
            </a:r>
            <a:r>
              <a:rPr lang="en-US" sz="3200" dirty="0">
                <a:latin typeface="Garamond" panose="02020404030301010803" pitchFamily="18" charset="0"/>
              </a:rPr>
              <a:t>the seasonal patterns of </a:t>
            </a:r>
            <a:r>
              <a:rPr lang="en-US" sz="3200" dirty="0" err="1">
                <a:latin typeface="Garamond" panose="02020404030301010803" pitchFamily="18" charset="0"/>
              </a:rPr>
              <a:t>Hydrilla</a:t>
            </a:r>
            <a:r>
              <a:rPr lang="en-US" sz="3200" dirty="0">
                <a:latin typeface="Garamond" panose="02020404030301010803" pitchFamily="18" charset="0"/>
              </a:rPr>
              <a:t> distribution in inland </a:t>
            </a:r>
            <a:r>
              <a:rPr lang="en-US" sz="3200" dirty="0" smtClean="0">
                <a:latin typeface="Garamond" panose="02020404030301010803" pitchFamily="18" charset="0"/>
              </a:rPr>
              <a:t>waters</a:t>
            </a:r>
            <a:r>
              <a:rPr lang="en-US" sz="3200" dirty="0">
                <a:latin typeface="Garamond" panose="02020404030301010803" pitchFamily="18" charset="0"/>
              </a:rPr>
              <a:t> </a:t>
            </a:r>
            <a:r>
              <a:rPr lang="en-US" sz="3200" dirty="0" smtClean="0">
                <a:latin typeface="Garamond" panose="02020404030301010803" pitchFamily="18" charset="0"/>
              </a:rPr>
              <a:t>using </a:t>
            </a:r>
            <a:r>
              <a:rPr lang="en-US" sz="3200" dirty="0">
                <a:latin typeface="Garamond" panose="02020404030301010803" pitchFamily="18" charset="0"/>
              </a:rPr>
              <a:t>NASA’s Earth Observing System (EOS</a:t>
            </a:r>
            <a:r>
              <a:rPr lang="en-US" sz="3200" dirty="0" smtClean="0">
                <a:latin typeface="Garamond" panose="02020404030301010803" pitchFamily="18" charset="0"/>
              </a:rPr>
              <a:t>)</a:t>
            </a:r>
            <a:endParaRPr lang="en-US" sz="3200" dirty="0">
              <a:latin typeface="Garamond" panose="02020404030301010803" pitchFamily="18" charset="0"/>
            </a:endParaRPr>
          </a:p>
          <a:p>
            <a:pPr marL="347663" indent="-347663"/>
            <a:r>
              <a:rPr lang="en-US" sz="3200" dirty="0">
                <a:latin typeface="Garamond" panose="02020404030301010803" pitchFamily="18" charset="0"/>
              </a:rPr>
              <a:t>Quantify total area covered by topped-out/floating </a:t>
            </a:r>
            <a:r>
              <a:rPr lang="en-US" sz="3200" dirty="0" smtClean="0">
                <a:latin typeface="Garamond" panose="02020404030301010803" pitchFamily="18" charset="0"/>
              </a:rPr>
              <a:t>vegetation</a:t>
            </a:r>
            <a:endParaRPr lang="en-US" sz="3200" dirty="0">
              <a:latin typeface="Garamond" panose="02020404030301010803" pitchFamily="18" charset="0"/>
            </a:endParaRPr>
          </a:p>
          <a:p>
            <a:pPr marL="347663" indent="-347663"/>
            <a:r>
              <a:rPr lang="en-US" sz="3200" dirty="0" smtClean="0">
                <a:latin typeface="Garamond" panose="02020404030301010803" pitchFamily="18" charset="0"/>
              </a:rPr>
              <a:t>Create </a:t>
            </a:r>
            <a:r>
              <a:rPr lang="en-US" sz="3200" dirty="0">
                <a:latin typeface="Garamond" panose="02020404030301010803" pitchFamily="18" charset="0"/>
              </a:rPr>
              <a:t>a predictive model to forecast future growth of </a:t>
            </a:r>
            <a:r>
              <a:rPr lang="en-US" sz="3200" i="1" dirty="0" err="1">
                <a:latin typeface="Garamond" panose="02020404030301010803" pitchFamily="18" charset="0"/>
              </a:rPr>
              <a:t>Hydrilla</a:t>
            </a:r>
            <a:endParaRPr lang="en-US" sz="3200" i="1" dirty="0">
              <a:latin typeface="Garamond" panose="02020404030301010803" pitchFamily="18" charset="0"/>
            </a:endParaRPr>
          </a:p>
        </p:txBody>
      </p:sp>
      <p:grpSp>
        <p:nvGrpSpPr>
          <p:cNvPr id="11" name="Group 10"/>
          <p:cNvGrpSpPr/>
          <p:nvPr/>
        </p:nvGrpSpPr>
        <p:grpSpPr>
          <a:xfrm>
            <a:off x="942975" y="11981625"/>
            <a:ext cx="16659225" cy="8843157"/>
            <a:chOff x="942975" y="10197119"/>
            <a:chExt cx="16659226" cy="10627662"/>
          </a:xfrm>
        </p:grpSpPr>
        <p:sp>
          <p:nvSpPr>
            <p:cNvPr id="56" name="Shape 56"/>
            <p:cNvSpPr/>
            <p:nvPr/>
          </p:nvSpPr>
          <p:spPr>
            <a:xfrm>
              <a:off x="13716001" y="10197120"/>
              <a:ext cx="3886200" cy="10627661"/>
            </a:xfrm>
            <a:prstGeom prst="flowChartProcess">
              <a:avLst/>
            </a:prstGeom>
            <a:solidFill>
              <a:srgbClr val="F9F2E1"/>
            </a:solidFill>
            <a:ln w="25400" cap="flat" cmpd="sng">
              <a:solidFill>
                <a:srgbClr val="883F2E"/>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7" name="Shape 57"/>
            <p:cNvSpPr/>
            <p:nvPr/>
          </p:nvSpPr>
          <p:spPr>
            <a:xfrm>
              <a:off x="5476873" y="10197119"/>
              <a:ext cx="8239126" cy="10627661"/>
            </a:xfrm>
            <a:prstGeom prst="flowChartProcess">
              <a:avLst/>
            </a:prstGeom>
            <a:solidFill>
              <a:srgbClr val="DCDEEB"/>
            </a:solidFill>
            <a:ln w="25400" cap="flat" cmpd="sng">
              <a:solidFill>
                <a:srgbClr val="A48C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58" name="Shape 58"/>
            <p:cNvSpPr/>
            <p:nvPr/>
          </p:nvSpPr>
          <p:spPr>
            <a:xfrm>
              <a:off x="942975" y="10197120"/>
              <a:ext cx="4533294" cy="10627661"/>
            </a:xfrm>
            <a:prstGeom prst="flowChartProcess">
              <a:avLst/>
            </a:prstGeom>
            <a:solidFill>
              <a:srgbClr val="CDEDDA"/>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baseline="0">
                <a:solidFill>
                  <a:schemeClr val="lt1"/>
                </a:solidFill>
                <a:latin typeface="Arial"/>
                <a:ea typeface="Arial"/>
                <a:cs typeface="Arial"/>
                <a:sym typeface="Arial"/>
                <a:rtl val="0"/>
              </a:endParaRPr>
            </a:p>
          </p:txBody>
        </p:sp>
        <p:sp>
          <p:nvSpPr>
            <p:cNvPr id="84" name="Shape 84"/>
            <p:cNvSpPr/>
            <p:nvPr/>
          </p:nvSpPr>
          <p:spPr>
            <a:xfrm>
              <a:off x="942975" y="10197120"/>
              <a:ext cx="4533899" cy="1022743"/>
            </a:xfrm>
            <a:prstGeom prst="rect">
              <a:avLst/>
            </a:prstGeom>
            <a:solidFill>
              <a:srgbClr val="6ACC93"/>
            </a:solidFill>
            <a:ln w="25400" cap="flat" cmpd="sng">
              <a:solidFill>
                <a:srgbClr val="56525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3200" b="1" i="0" u="none" strike="noStrike" cap="none" baseline="0" dirty="0">
                  <a:solidFill>
                    <a:srgbClr val="3B3838"/>
                  </a:solidFill>
                  <a:latin typeface="Century Gothic" panose="020B0502020202020204" pitchFamily="34" charset="0"/>
                  <a:sym typeface="Arial"/>
                  <a:rtl val="0"/>
                </a:rPr>
                <a:t>Data Acquisition</a:t>
              </a:r>
            </a:p>
          </p:txBody>
        </p:sp>
        <p:sp>
          <p:nvSpPr>
            <p:cNvPr id="85" name="Shape 85"/>
            <p:cNvSpPr/>
            <p:nvPr/>
          </p:nvSpPr>
          <p:spPr>
            <a:xfrm>
              <a:off x="5476875" y="10197120"/>
              <a:ext cx="8239124" cy="1022743"/>
            </a:xfrm>
            <a:prstGeom prst="rect">
              <a:avLst/>
            </a:prstGeom>
            <a:solidFill>
              <a:srgbClr val="B9BDD8"/>
            </a:solidFill>
            <a:ln w="25400" cap="flat" cmpd="sng">
              <a:solidFill>
                <a:srgbClr val="3E467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3200" b="1" i="0" u="none" strike="noStrike" cap="none" baseline="0" dirty="0">
                  <a:solidFill>
                    <a:srgbClr val="3B3838"/>
                  </a:solidFill>
                  <a:latin typeface="Century Gothic" panose="020B0502020202020204" pitchFamily="34" charset="0"/>
                  <a:sym typeface="Arial"/>
                  <a:rtl val="0"/>
                </a:rPr>
                <a:t>Processing</a:t>
              </a:r>
            </a:p>
          </p:txBody>
        </p:sp>
        <p:sp>
          <p:nvSpPr>
            <p:cNvPr id="86" name="Shape 86"/>
            <p:cNvSpPr/>
            <p:nvPr/>
          </p:nvSpPr>
          <p:spPr>
            <a:xfrm>
              <a:off x="13715999" y="10197120"/>
              <a:ext cx="3886202" cy="1022743"/>
            </a:xfrm>
            <a:prstGeom prst="rect">
              <a:avLst/>
            </a:prstGeom>
            <a:solidFill>
              <a:srgbClr val="EDD9A7"/>
            </a:solidFill>
            <a:ln w="25400" cap="flat" cmpd="sng">
              <a:solidFill>
                <a:srgbClr val="A48C50"/>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3200" b="1" i="0" u="none" strike="noStrike" cap="none" baseline="0" dirty="0">
                  <a:solidFill>
                    <a:srgbClr val="3B3838"/>
                  </a:solidFill>
                  <a:latin typeface="Century Gothic" panose="020B0502020202020204" pitchFamily="34" charset="0"/>
                  <a:sym typeface="Arial"/>
                  <a:rtl val="0"/>
                </a:rPr>
                <a:t>Output</a:t>
              </a:r>
            </a:p>
          </p:txBody>
        </p:sp>
        <p:sp>
          <p:nvSpPr>
            <p:cNvPr id="87" name="Shape 87"/>
            <p:cNvSpPr/>
            <p:nvPr/>
          </p:nvSpPr>
          <p:spPr>
            <a:xfrm>
              <a:off x="1182926" y="11269865"/>
              <a:ext cx="4151074" cy="3705718"/>
            </a:xfrm>
            <a:prstGeom prst="roundRect">
              <a:avLst>
                <a:gd name="adj" fmla="val 16667"/>
              </a:avLst>
            </a:prstGeom>
            <a:solidFill>
              <a:schemeClr val="accent4"/>
            </a:solidFill>
            <a:ln w="25400" cap="flat" cmpd="sng">
              <a:solidFill>
                <a:srgbClr val="21613B"/>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2400" b="1" i="0" u="none" strike="noStrike" cap="none" baseline="0" dirty="0">
                  <a:solidFill>
                    <a:srgbClr val="3B3838"/>
                  </a:solidFill>
                  <a:latin typeface="Garamond" panose="02020404030301010803" pitchFamily="18" charset="0"/>
                  <a:sym typeface="Arial"/>
                  <a:rtl val="0"/>
                </a:rPr>
                <a:t>EOS Remote Sensing</a:t>
              </a:r>
            </a:p>
          </p:txBody>
        </p:sp>
        <p:sp>
          <p:nvSpPr>
            <p:cNvPr id="88" name="Shape 88"/>
            <p:cNvSpPr/>
            <p:nvPr/>
          </p:nvSpPr>
          <p:spPr>
            <a:xfrm>
              <a:off x="1182926" y="15271887"/>
              <a:ext cx="4151074" cy="5417183"/>
            </a:xfrm>
            <a:prstGeom prst="roundRect">
              <a:avLst>
                <a:gd name="adj" fmla="val 16667"/>
              </a:avLst>
            </a:prstGeom>
            <a:solidFill>
              <a:schemeClr val="accent4"/>
            </a:solidFill>
            <a:ln w="25400" cap="flat" cmpd="sng">
              <a:solidFill>
                <a:srgbClr val="21613B"/>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2400" b="1" i="0" u="none" strike="noStrike" cap="none" baseline="0" dirty="0">
                  <a:solidFill>
                    <a:srgbClr val="3B3838"/>
                  </a:solidFill>
                  <a:latin typeface="Garamond" panose="02020404030301010803" pitchFamily="18" charset="0"/>
                  <a:sym typeface="Arial"/>
                  <a:rtl val="0"/>
                </a:rPr>
                <a:t>In Situ Data</a:t>
              </a:r>
            </a:p>
          </p:txBody>
        </p:sp>
        <p:sp>
          <p:nvSpPr>
            <p:cNvPr id="89" name="Shape 89"/>
            <p:cNvSpPr/>
            <p:nvPr/>
          </p:nvSpPr>
          <p:spPr>
            <a:xfrm>
              <a:off x="6751611" y="11296519"/>
              <a:ext cx="2605456" cy="4184450"/>
            </a:xfrm>
            <a:prstGeom prst="roundRect">
              <a:avLst>
                <a:gd name="adj" fmla="val 16667"/>
              </a:avLst>
            </a:prstGeom>
            <a:solidFill>
              <a:schemeClr val="accent5"/>
            </a:solidFill>
            <a:ln w="25400" cap="flat" cmpd="sng">
              <a:solidFill>
                <a:srgbClr val="21613B"/>
              </a:solidFill>
              <a:prstDash val="solid"/>
              <a:round/>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2400" b="1" i="0" u="none" strike="noStrike" cap="none" baseline="0" dirty="0">
                  <a:solidFill>
                    <a:srgbClr val="3B3838"/>
                  </a:solidFill>
                  <a:latin typeface="Garamond" panose="02020404030301010803" pitchFamily="18" charset="0"/>
                  <a:sym typeface="Arial"/>
                  <a:rtl val="0"/>
                </a:rPr>
                <a:t>Atmospheric Correction</a:t>
              </a:r>
            </a:p>
          </p:txBody>
        </p:sp>
        <p:sp>
          <p:nvSpPr>
            <p:cNvPr id="90" name="Shape 90"/>
            <p:cNvSpPr/>
            <p:nvPr/>
          </p:nvSpPr>
          <p:spPr>
            <a:xfrm>
              <a:off x="6993923" y="12392902"/>
              <a:ext cx="2122099" cy="1230561"/>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smtClean="0">
                  <a:solidFill>
                    <a:srgbClr val="3B3838"/>
                  </a:solidFill>
                  <a:latin typeface="Garamond" panose="02020404030301010803" pitchFamily="18" charset="0"/>
                  <a:sym typeface="Arial"/>
                  <a:rtl val="0"/>
                </a:rPr>
                <a:t>Other</a:t>
              </a:r>
              <a:endParaRPr lang="en-US" b="1" i="0" u="none" strike="noStrike" cap="none" baseline="0" dirty="0">
                <a:solidFill>
                  <a:srgbClr val="3B3838"/>
                </a:solidFill>
                <a:latin typeface="Garamond" panose="02020404030301010803" pitchFamily="18" charset="0"/>
                <a:sym typeface="Arial"/>
                <a:rtl val="0"/>
              </a:endParaRPr>
            </a:p>
          </p:txBody>
        </p:sp>
        <p:cxnSp>
          <p:nvCxnSpPr>
            <p:cNvPr id="93" name="Shape 93"/>
            <p:cNvCxnSpPr>
              <a:stCxn id="123" idx="6"/>
              <a:endCxn id="90" idx="2"/>
            </p:cNvCxnSpPr>
            <p:nvPr/>
          </p:nvCxnSpPr>
          <p:spPr>
            <a:xfrm flipV="1">
              <a:off x="5276526" y="13008182"/>
              <a:ext cx="1717397" cy="297217"/>
            </a:xfrm>
            <a:prstGeom prst="bentConnector3">
              <a:avLst>
                <a:gd name="adj1" fmla="val 50000"/>
              </a:avLst>
            </a:prstGeom>
            <a:noFill/>
            <a:ln w="38100" cap="flat" cmpd="sng">
              <a:solidFill>
                <a:srgbClr val="29844F"/>
              </a:solidFill>
              <a:prstDash val="solid"/>
              <a:round/>
              <a:headEnd type="none" w="med" len="med"/>
              <a:tailEnd type="triangle" w="lg" len="lg"/>
            </a:ln>
          </p:spPr>
        </p:cxnSp>
        <p:sp>
          <p:nvSpPr>
            <p:cNvPr id="94" name="Shape 94"/>
            <p:cNvSpPr/>
            <p:nvPr/>
          </p:nvSpPr>
          <p:spPr>
            <a:xfrm>
              <a:off x="14608492" y="11536007"/>
              <a:ext cx="1862982" cy="1038376"/>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dirty="0" smtClean="0">
                  <a:solidFill>
                    <a:srgbClr val="3B3838"/>
                  </a:solidFill>
                  <a:latin typeface="Garamond" panose="02020404030301010803" pitchFamily="18" charset="0"/>
                </a:rPr>
                <a:t>VAR</a:t>
              </a:r>
              <a:r>
                <a:rPr lang="en-US" sz="1800" b="1" i="0" u="none" strike="noStrike" cap="none" baseline="0" dirty="0" smtClean="0">
                  <a:solidFill>
                    <a:srgbClr val="3B3838"/>
                  </a:solidFill>
                  <a:latin typeface="Garamond" panose="02020404030301010803" pitchFamily="18" charset="0"/>
                  <a:sym typeface="Arial"/>
                  <a:rtl val="0"/>
                </a:rPr>
                <a:t>I</a:t>
              </a:r>
              <a:endParaRPr lang="en-US" b="1" i="0" u="none" strike="noStrike" cap="none" baseline="0" dirty="0">
                <a:solidFill>
                  <a:srgbClr val="3B3838"/>
                </a:solidFill>
                <a:latin typeface="Garamond" panose="02020404030301010803" pitchFamily="18" charset="0"/>
                <a:sym typeface="Arial"/>
                <a:rtl val="0"/>
              </a:endParaRPr>
            </a:p>
          </p:txBody>
        </p:sp>
        <p:sp>
          <p:nvSpPr>
            <p:cNvPr id="95" name="Shape 95"/>
            <p:cNvSpPr/>
            <p:nvPr/>
          </p:nvSpPr>
          <p:spPr>
            <a:xfrm>
              <a:off x="10555039" y="13974078"/>
              <a:ext cx="2243188" cy="1318024"/>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True Color Composite</a:t>
              </a:r>
            </a:p>
          </p:txBody>
        </p:sp>
        <p:sp>
          <p:nvSpPr>
            <p:cNvPr id="96" name="Shape 96"/>
            <p:cNvSpPr/>
            <p:nvPr/>
          </p:nvSpPr>
          <p:spPr>
            <a:xfrm>
              <a:off x="6685906" y="16224436"/>
              <a:ext cx="2868839" cy="1539141"/>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Unsupervised Classification</a:t>
              </a:r>
            </a:p>
          </p:txBody>
        </p:sp>
        <p:sp>
          <p:nvSpPr>
            <p:cNvPr id="98" name="Shape 98"/>
            <p:cNvSpPr/>
            <p:nvPr/>
          </p:nvSpPr>
          <p:spPr>
            <a:xfrm>
              <a:off x="14333023" y="16030126"/>
              <a:ext cx="2697677" cy="1176099"/>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Classified Imagery</a:t>
              </a:r>
            </a:p>
          </p:txBody>
        </p:sp>
        <p:cxnSp>
          <p:nvCxnSpPr>
            <p:cNvPr id="99" name="Shape 99"/>
            <p:cNvCxnSpPr>
              <a:stCxn id="95" idx="4"/>
              <a:endCxn id="96" idx="0"/>
            </p:cNvCxnSpPr>
            <p:nvPr/>
          </p:nvCxnSpPr>
          <p:spPr>
            <a:xfrm rot="5400000">
              <a:off x="9432313" y="13980116"/>
              <a:ext cx="932334" cy="3556307"/>
            </a:xfrm>
            <a:prstGeom prst="bentConnector3">
              <a:avLst>
                <a:gd name="adj1" fmla="val 50000"/>
              </a:avLst>
            </a:prstGeom>
            <a:noFill/>
            <a:ln w="38100" cap="flat" cmpd="sng">
              <a:solidFill>
                <a:srgbClr val="29844F"/>
              </a:solidFill>
              <a:prstDash val="solid"/>
              <a:round/>
              <a:headEnd type="none" w="med" len="med"/>
              <a:tailEnd type="triangle" w="lg" len="lg"/>
            </a:ln>
          </p:spPr>
        </p:cxnSp>
        <p:sp>
          <p:nvSpPr>
            <p:cNvPr id="101" name="Shape 101"/>
            <p:cNvSpPr/>
            <p:nvPr/>
          </p:nvSpPr>
          <p:spPr>
            <a:xfrm>
              <a:off x="14200667" y="13243102"/>
              <a:ext cx="2678631" cy="1156643"/>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Time Series</a:t>
              </a:r>
            </a:p>
          </p:txBody>
        </p:sp>
        <p:sp>
          <p:nvSpPr>
            <p:cNvPr id="102" name="Shape 102"/>
            <p:cNvSpPr/>
            <p:nvPr/>
          </p:nvSpPr>
          <p:spPr>
            <a:xfrm>
              <a:off x="14331712" y="18740684"/>
              <a:ext cx="2659577" cy="1216306"/>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Predictive Model</a:t>
              </a:r>
            </a:p>
          </p:txBody>
        </p:sp>
        <p:sp>
          <p:nvSpPr>
            <p:cNvPr id="103" name="Shape 103"/>
            <p:cNvSpPr/>
            <p:nvPr/>
          </p:nvSpPr>
          <p:spPr>
            <a:xfrm>
              <a:off x="10583720" y="18755271"/>
              <a:ext cx="2179452" cy="1150072"/>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Model Validation</a:t>
              </a:r>
            </a:p>
          </p:txBody>
        </p:sp>
        <p:sp>
          <p:nvSpPr>
            <p:cNvPr id="104" name="Shape 104"/>
            <p:cNvSpPr/>
            <p:nvPr/>
          </p:nvSpPr>
          <p:spPr>
            <a:xfrm>
              <a:off x="7161198" y="18788388"/>
              <a:ext cx="1880477" cy="1083838"/>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Model </a:t>
              </a:r>
              <a:r>
                <a:rPr lang="en-US" sz="1800" b="1" i="0" u="none" strike="noStrike" cap="none" baseline="0" dirty="0" smtClean="0">
                  <a:solidFill>
                    <a:srgbClr val="3B3838"/>
                  </a:solidFill>
                  <a:latin typeface="Garamond" panose="02020404030301010803" pitchFamily="18" charset="0"/>
                  <a:sym typeface="Arial"/>
                  <a:rtl val="0"/>
                </a:rPr>
                <a:t>Training</a:t>
              </a:r>
              <a:endParaRPr lang="en-US" sz="1800" b="1" i="0" u="none" strike="noStrike" cap="none" baseline="0" dirty="0">
                <a:solidFill>
                  <a:srgbClr val="3B3838"/>
                </a:solidFill>
                <a:latin typeface="Garamond" panose="02020404030301010803" pitchFamily="18" charset="0"/>
                <a:sym typeface="Arial"/>
                <a:rtl val="0"/>
              </a:endParaRPr>
            </a:p>
          </p:txBody>
        </p:sp>
        <p:pic>
          <p:nvPicPr>
            <p:cNvPr id="116" name="Shape 116"/>
            <p:cNvPicPr preferRelativeResize="0"/>
            <p:nvPr/>
          </p:nvPicPr>
          <p:blipFill rotWithShape="1">
            <a:blip r:embed="rId5">
              <a:alphaModFix/>
            </a:blip>
            <a:srcRect/>
            <a:stretch/>
          </p:blipFill>
          <p:spPr>
            <a:xfrm>
              <a:off x="1311155" y="18606268"/>
              <a:ext cx="2112847" cy="1686349"/>
            </a:xfrm>
            <a:prstGeom prst="rect">
              <a:avLst/>
            </a:prstGeom>
            <a:noFill/>
            <a:ln>
              <a:noFill/>
            </a:ln>
          </p:spPr>
        </p:pic>
        <p:sp>
          <p:nvSpPr>
            <p:cNvPr id="118" name="Shape 118"/>
            <p:cNvSpPr/>
            <p:nvPr/>
          </p:nvSpPr>
          <p:spPr>
            <a:xfrm>
              <a:off x="3428635" y="18847135"/>
              <a:ext cx="1848796" cy="1001284"/>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Drone Footage</a:t>
              </a:r>
            </a:p>
          </p:txBody>
        </p:sp>
        <p:cxnSp>
          <p:nvCxnSpPr>
            <p:cNvPr id="121" name="Shape 121"/>
            <p:cNvCxnSpPr>
              <a:stCxn id="140" idx="6"/>
            </p:cNvCxnSpPr>
            <p:nvPr/>
          </p:nvCxnSpPr>
          <p:spPr>
            <a:xfrm flipV="1">
              <a:off x="5273680" y="13679385"/>
              <a:ext cx="557082" cy="3356582"/>
            </a:xfrm>
            <a:prstGeom prst="bentConnector2">
              <a:avLst/>
            </a:prstGeom>
            <a:noFill/>
            <a:ln w="38100" cap="flat" cmpd="sng">
              <a:solidFill>
                <a:srgbClr val="29844F"/>
              </a:solidFill>
              <a:prstDash val="solid"/>
              <a:round/>
              <a:headEnd type="none" w="med" len="med"/>
              <a:tailEnd type="triangle" w="lg" len="lg"/>
            </a:ln>
          </p:spPr>
        </p:cxnSp>
        <p:pic>
          <p:nvPicPr>
            <p:cNvPr id="122" name="Shape 122"/>
            <p:cNvPicPr preferRelativeResize="0"/>
            <p:nvPr/>
          </p:nvPicPr>
          <p:blipFill rotWithShape="1">
            <a:blip r:embed="rId6">
              <a:alphaModFix/>
            </a:blip>
            <a:srcRect/>
            <a:stretch/>
          </p:blipFill>
          <p:spPr>
            <a:xfrm>
              <a:off x="1370004" y="12643945"/>
              <a:ext cx="1921591" cy="1497848"/>
            </a:xfrm>
            <a:prstGeom prst="rect">
              <a:avLst/>
            </a:prstGeom>
            <a:noFill/>
            <a:ln>
              <a:noFill/>
            </a:ln>
          </p:spPr>
        </p:pic>
        <p:sp>
          <p:nvSpPr>
            <p:cNvPr id="123" name="Shape 123"/>
            <p:cNvSpPr/>
            <p:nvPr/>
          </p:nvSpPr>
          <p:spPr>
            <a:xfrm>
              <a:off x="3324262" y="12724553"/>
              <a:ext cx="1952264" cy="1161693"/>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Landsat 8 OLI Imagery</a:t>
              </a:r>
            </a:p>
          </p:txBody>
        </p:sp>
        <p:cxnSp>
          <p:nvCxnSpPr>
            <p:cNvPr id="129" name="Shape 93"/>
            <p:cNvCxnSpPr>
              <a:stCxn id="123" idx="6"/>
              <a:endCxn id="100" idx="2"/>
            </p:cNvCxnSpPr>
            <p:nvPr/>
          </p:nvCxnSpPr>
          <p:spPr>
            <a:xfrm>
              <a:off x="5276526" y="13305400"/>
              <a:ext cx="1721697" cy="1032796"/>
            </a:xfrm>
            <a:prstGeom prst="bentConnector3">
              <a:avLst>
                <a:gd name="adj1" fmla="val 50000"/>
              </a:avLst>
            </a:prstGeom>
            <a:noFill/>
            <a:ln w="38100" cap="flat" cmpd="sng">
              <a:solidFill>
                <a:srgbClr val="29844F"/>
              </a:solidFill>
              <a:prstDash val="solid"/>
              <a:round/>
              <a:headEnd type="none" w="med" len="med"/>
              <a:tailEnd type="triangle" w="lg" len="lg"/>
            </a:ln>
          </p:spPr>
        </p:cxnSp>
        <p:cxnSp>
          <p:nvCxnSpPr>
            <p:cNvPr id="172" name="Shape 92"/>
            <p:cNvCxnSpPr>
              <a:stCxn id="100" idx="6"/>
            </p:cNvCxnSpPr>
            <p:nvPr/>
          </p:nvCxnSpPr>
          <p:spPr>
            <a:xfrm flipV="1">
              <a:off x="8940799" y="13028730"/>
              <a:ext cx="682176" cy="1309466"/>
            </a:xfrm>
            <a:prstGeom prst="bentConnector2">
              <a:avLst/>
            </a:prstGeom>
            <a:noFill/>
            <a:ln w="38100" cap="flat" cmpd="sng">
              <a:solidFill>
                <a:srgbClr val="29844F"/>
              </a:solidFill>
              <a:prstDash val="solid"/>
              <a:round/>
              <a:headEnd type="none" w="med" len="med"/>
              <a:tailEnd type="none" w="lg" len="lg"/>
            </a:ln>
          </p:spPr>
        </p:cxnSp>
        <p:cxnSp>
          <p:nvCxnSpPr>
            <p:cNvPr id="92" name="Shape 92"/>
            <p:cNvCxnSpPr>
              <a:stCxn id="90" idx="6"/>
            </p:cNvCxnSpPr>
            <p:nvPr/>
          </p:nvCxnSpPr>
          <p:spPr>
            <a:xfrm>
              <a:off x="9116022" y="13008182"/>
              <a:ext cx="1056088" cy="85675"/>
            </a:xfrm>
            <a:prstGeom prst="bentConnector3">
              <a:avLst>
                <a:gd name="adj1" fmla="val 50000"/>
              </a:avLst>
            </a:prstGeom>
            <a:noFill/>
            <a:ln w="38100" cap="flat" cmpd="sng">
              <a:solidFill>
                <a:srgbClr val="29844F"/>
              </a:solidFill>
              <a:prstDash val="solid"/>
              <a:round/>
              <a:headEnd type="none" w="med" len="med"/>
              <a:tailEnd type="oval" w="lg" len="lg"/>
            </a:ln>
          </p:spPr>
        </p:cxnSp>
        <p:sp>
          <p:nvSpPr>
            <p:cNvPr id="117" name="Shape 95"/>
            <p:cNvSpPr/>
            <p:nvPr/>
          </p:nvSpPr>
          <p:spPr>
            <a:xfrm>
              <a:off x="10739640" y="12512099"/>
              <a:ext cx="1966579" cy="1131106"/>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smtClean="0">
                  <a:solidFill>
                    <a:srgbClr val="3B3838"/>
                  </a:solidFill>
                  <a:latin typeface="Garamond" panose="02020404030301010803" pitchFamily="18" charset="0"/>
                  <a:sym typeface="Arial"/>
                  <a:rtl val="0"/>
                </a:rPr>
                <a:t>NDVI</a:t>
              </a:r>
              <a:endParaRPr lang="en-US" sz="1800" b="1" i="0" u="none" strike="noStrike" cap="none" baseline="0" dirty="0">
                <a:solidFill>
                  <a:srgbClr val="3B3838"/>
                </a:solidFill>
                <a:latin typeface="Garamond" panose="02020404030301010803" pitchFamily="18" charset="0"/>
                <a:sym typeface="Arial"/>
                <a:rtl val="0"/>
              </a:endParaRPr>
            </a:p>
          </p:txBody>
        </p:sp>
        <p:pic>
          <p:nvPicPr>
            <p:cNvPr id="139" name="Shape 125"/>
            <p:cNvPicPr preferRelativeResize="0"/>
            <p:nvPr/>
          </p:nvPicPr>
          <p:blipFill rotWithShape="1">
            <a:blip r:embed="rId7">
              <a:alphaModFix/>
            </a:blip>
            <a:srcRect/>
            <a:stretch/>
          </p:blipFill>
          <p:spPr>
            <a:xfrm>
              <a:off x="1311155" y="16211087"/>
              <a:ext cx="1943498" cy="2178351"/>
            </a:xfrm>
            <a:prstGeom prst="rect">
              <a:avLst/>
            </a:prstGeom>
            <a:noFill/>
            <a:ln w="38100" cap="flat" cmpd="sng">
              <a:solidFill>
                <a:srgbClr val="000000"/>
              </a:solidFill>
              <a:prstDash val="solid"/>
              <a:round/>
              <a:headEnd type="none" w="med" len="med"/>
              <a:tailEnd type="none" w="med" len="med"/>
            </a:ln>
          </p:spPr>
        </p:pic>
        <p:cxnSp>
          <p:nvCxnSpPr>
            <p:cNvPr id="1048" name="Straight Arrow Connector 1047"/>
            <p:cNvCxnSpPr/>
            <p:nvPr/>
          </p:nvCxnSpPr>
          <p:spPr>
            <a:xfrm flipH="1" flipV="1">
              <a:off x="5826194" y="13298376"/>
              <a:ext cx="11533" cy="576425"/>
            </a:xfrm>
            <a:prstGeom prst="straightConnector1">
              <a:avLst/>
            </a:prstGeom>
            <a:ln w="38100">
              <a:tailEnd type="oval" w="lg" len="lg"/>
            </a:ln>
          </p:spPr>
          <p:style>
            <a:lnRef idx="1">
              <a:schemeClr val="accent1"/>
            </a:lnRef>
            <a:fillRef idx="0">
              <a:schemeClr val="accent1"/>
            </a:fillRef>
            <a:effectRef idx="0">
              <a:schemeClr val="accent1"/>
            </a:effectRef>
            <a:fontRef idx="minor">
              <a:schemeClr val="tx1"/>
            </a:fontRef>
          </p:style>
        </p:cxnSp>
        <p:sp>
          <p:nvSpPr>
            <p:cNvPr id="140" name="Shape 126"/>
            <p:cNvSpPr/>
            <p:nvPr/>
          </p:nvSpPr>
          <p:spPr>
            <a:xfrm>
              <a:off x="3324488" y="16478972"/>
              <a:ext cx="1949192" cy="1113989"/>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a:solidFill>
                    <a:srgbClr val="3B3838"/>
                  </a:solidFill>
                  <a:latin typeface="Garamond" panose="02020404030301010803" pitchFamily="18" charset="0"/>
                  <a:sym typeface="Arial"/>
                  <a:rtl val="0"/>
                </a:rPr>
                <a:t>Hyper-spectral Data</a:t>
              </a:r>
            </a:p>
          </p:txBody>
        </p:sp>
        <p:cxnSp>
          <p:nvCxnSpPr>
            <p:cNvPr id="7" name="Straight Arrow Connector 6"/>
            <p:cNvCxnSpPr>
              <a:endCxn id="117" idx="2"/>
            </p:cNvCxnSpPr>
            <p:nvPr/>
          </p:nvCxnSpPr>
          <p:spPr>
            <a:xfrm flipV="1">
              <a:off x="10195253" y="13077652"/>
              <a:ext cx="544387" cy="38194"/>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2" name="Elbow Connector 11"/>
            <p:cNvCxnSpPr>
              <a:endCxn id="95" idx="2"/>
            </p:cNvCxnSpPr>
            <p:nvPr/>
          </p:nvCxnSpPr>
          <p:spPr>
            <a:xfrm rot="16200000" flipH="1">
              <a:off x="9584243" y="13662293"/>
              <a:ext cx="1584163" cy="357430"/>
            </a:xfrm>
            <a:prstGeom prst="bentConnector2">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endCxn id="94" idx="2"/>
            </p:cNvCxnSpPr>
            <p:nvPr/>
          </p:nvCxnSpPr>
          <p:spPr>
            <a:xfrm flipV="1">
              <a:off x="10197609" y="12055195"/>
              <a:ext cx="4410883" cy="988902"/>
            </a:xfrm>
            <a:prstGeom prst="bentConnector3">
              <a:avLst>
                <a:gd name="adj1" fmla="val 538"/>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19" name="Shape 99"/>
            <p:cNvCxnSpPr>
              <a:stCxn id="103" idx="0"/>
              <a:endCxn id="98" idx="2"/>
            </p:cNvCxnSpPr>
            <p:nvPr/>
          </p:nvCxnSpPr>
          <p:spPr>
            <a:xfrm rot="5400000" flipH="1" flipV="1">
              <a:off x="11934687" y="16356936"/>
              <a:ext cx="2137095" cy="2659577"/>
            </a:xfrm>
            <a:prstGeom prst="bentConnector2">
              <a:avLst/>
            </a:prstGeom>
            <a:noFill/>
            <a:ln w="38100" cap="flat" cmpd="sng">
              <a:solidFill>
                <a:srgbClr val="29844F"/>
              </a:solidFill>
              <a:prstDash val="solid"/>
              <a:round/>
              <a:headEnd type="none" w="med" len="med"/>
              <a:tailEnd type="triangle" w="lg" len="lg"/>
            </a:ln>
          </p:spPr>
        </p:cxnSp>
        <p:cxnSp>
          <p:nvCxnSpPr>
            <p:cNvPr id="127" name="Shape 99"/>
            <p:cNvCxnSpPr>
              <a:endCxn id="102" idx="6"/>
            </p:cNvCxnSpPr>
            <p:nvPr/>
          </p:nvCxnSpPr>
          <p:spPr>
            <a:xfrm rot="5400000">
              <a:off x="15118764" y="17083000"/>
              <a:ext cx="4138363" cy="393311"/>
            </a:xfrm>
            <a:prstGeom prst="bentConnector2">
              <a:avLst/>
            </a:prstGeom>
            <a:noFill/>
            <a:ln w="38100" cap="flat" cmpd="sng">
              <a:solidFill>
                <a:srgbClr val="29844F"/>
              </a:solidFill>
              <a:prstDash val="solid"/>
              <a:round/>
              <a:headEnd type="none" w="med" len="med"/>
              <a:tailEnd type="triangle" w="lg" len="lg"/>
            </a:ln>
          </p:spPr>
        </p:cxnSp>
        <p:cxnSp>
          <p:nvCxnSpPr>
            <p:cNvPr id="138" name="Shape 99"/>
            <p:cNvCxnSpPr>
              <a:stCxn id="101" idx="4"/>
            </p:cNvCxnSpPr>
            <p:nvPr/>
          </p:nvCxnSpPr>
          <p:spPr>
            <a:xfrm rot="16200000" flipH="1">
              <a:off x="16046609" y="13893118"/>
              <a:ext cx="810729" cy="1823981"/>
            </a:xfrm>
            <a:prstGeom prst="bentConnector2">
              <a:avLst/>
            </a:prstGeom>
            <a:noFill/>
            <a:ln w="38100" cap="flat" cmpd="sng">
              <a:solidFill>
                <a:srgbClr val="29844F"/>
              </a:solidFill>
              <a:prstDash val="solid"/>
              <a:round/>
              <a:headEnd type="none" w="med" len="med"/>
              <a:tailEnd type="none" w="lg" len="lg"/>
            </a:ln>
          </p:spPr>
        </p:cxnSp>
        <p:cxnSp>
          <p:nvCxnSpPr>
            <p:cNvPr id="155" name="Straight Arrow Connector 154"/>
            <p:cNvCxnSpPr>
              <a:stCxn id="98" idx="6"/>
            </p:cNvCxnSpPr>
            <p:nvPr/>
          </p:nvCxnSpPr>
          <p:spPr>
            <a:xfrm flipV="1">
              <a:off x="17030700" y="16608447"/>
              <a:ext cx="266606" cy="9729"/>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a:off x="17384601" y="14495667"/>
              <a:ext cx="0" cy="2112780"/>
            </a:xfrm>
            <a:prstGeom prst="straightConnector1">
              <a:avLst/>
            </a:prstGeom>
            <a:ln w="38100">
              <a:tailEnd type="oval"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96" idx="4"/>
              <a:endCxn id="104" idx="0"/>
            </p:cNvCxnSpPr>
            <p:nvPr/>
          </p:nvCxnSpPr>
          <p:spPr>
            <a:xfrm flipH="1">
              <a:off x="8101437" y="17763577"/>
              <a:ext cx="18889" cy="1024811"/>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endCxn id="104" idx="2"/>
            </p:cNvCxnSpPr>
            <p:nvPr/>
          </p:nvCxnSpPr>
          <p:spPr>
            <a:xfrm>
              <a:off x="5282064" y="19319830"/>
              <a:ext cx="1879134" cy="10477"/>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104" idx="6"/>
              <a:endCxn id="103" idx="2"/>
            </p:cNvCxnSpPr>
            <p:nvPr/>
          </p:nvCxnSpPr>
          <p:spPr>
            <a:xfrm>
              <a:off x="9041675" y="19330307"/>
              <a:ext cx="1542045"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31" name="Elbow Connector 230"/>
            <p:cNvCxnSpPr>
              <a:stCxn id="117" idx="6"/>
              <a:endCxn id="101" idx="2"/>
            </p:cNvCxnSpPr>
            <p:nvPr/>
          </p:nvCxnSpPr>
          <p:spPr>
            <a:xfrm>
              <a:off x="12706219" y="13077652"/>
              <a:ext cx="1494448" cy="743772"/>
            </a:xfrm>
            <a:prstGeom prst="bentConnector3">
              <a:avLst>
                <a:gd name="adj1" fmla="val 50000"/>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234" name="Elbow Connector 233"/>
            <p:cNvCxnSpPr>
              <a:stCxn id="94" idx="6"/>
            </p:cNvCxnSpPr>
            <p:nvPr/>
          </p:nvCxnSpPr>
          <p:spPr>
            <a:xfrm>
              <a:off x="16471474" y="12055195"/>
              <a:ext cx="925157" cy="2826741"/>
            </a:xfrm>
            <a:prstGeom prst="bentConnector2">
              <a:avLst/>
            </a:prstGeom>
            <a:ln w="38100">
              <a:tailEnd type="triangle" w="lg" len="lg"/>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a:off x="914400" y="25085215"/>
            <a:ext cx="6061678" cy="3710944"/>
            <a:chOff x="4471042" y="309377"/>
            <a:chExt cx="4672958" cy="2853831"/>
          </a:xfrm>
        </p:grpSpPr>
        <p:pic>
          <p:nvPicPr>
            <p:cNvPr id="244" name="Picture 2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71042" y="309377"/>
              <a:ext cx="4672958" cy="2853831"/>
            </a:xfrm>
            <a:prstGeom prst="rect">
              <a:avLst/>
            </a:prstGeom>
          </p:spPr>
        </p:pic>
        <p:pic>
          <p:nvPicPr>
            <p:cNvPr id="245" name="Picture 2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3512" y="369926"/>
              <a:ext cx="1934138" cy="109350"/>
            </a:xfrm>
            <a:prstGeom prst="rect">
              <a:avLst/>
            </a:prstGeom>
          </p:spPr>
        </p:pic>
        <p:sp>
          <p:nvSpPr>
            <p:cNvPr id="246" name="TextBox 245"/>
            <p:cNvSpPr txBox="1"/>
            <p:nvPr/>
          </p:nvSpPr>
          <p:spPr>
            <a:xfrm>
              <a:off x="6488135" y="438212"/>
              <a:ext cx="882042" cy="276999"/>
            </a:xfrm>
            <a:prstGeom prst="rect">
              <a:avLst/>
            </a:prstGeom>
            <a:noFill/>
          </p:spPr>
          <p:txBody>
            <a:bodyPr wrap="square" rtlCol="0">
              <a:spAutoFit/>
            </a:bodyPr>
            <a:lstStyle/>
            <a:p>
              <a:pPr algn="ctr"/>
              <a:r>
                <a:rPr lang="en-US" sz="1200" dirty="0" smtClean="0">
                  <a:solidFill>
                    <a:schemeClr val="bg1"/>
                  </a:solidFill>
                </a:rPr>
                <a:t>NDVI</a:t>
              </a:r>
              <a:endParaRPr lang="en-US" sz="1200" dirty="0">
                <a:solidFill>
                  <a:schemeClr val="bg1"/>
                </a:solidFill>
              </a:endParaRPr>
            </a:p>
          </p:txBody>
        </p:sp>
        <p:sp>
          <p:nvSpPr>
            <p:cNvPr id="247" name="TextBox 246"/>
            <p:cNvSpPr txBox="1"/>
            <p:nvPr/>
          </p:nvSpPr>
          <p:spPr>
            <a:xfrm>
              <a:off x="5743012" y="441176"/>
              <a:ext cx="591618" cy="276999"/>
            </a:xfrm>
            <a:prstGeom prst="rect">
              <a:avLst/>
            </a:prstGeom>
            <a:noFill/>
          </p:spPr>
          <p:txBody>
            <a:bodyPr wrap="square" rtlCol="0">
              <a:spAutoFit/>
            </a:bodyPr>
            <a:lstStyle/>
            <a:p>
              <a:pPr algn="ctr"/>
              <a:r>
                <a:rPr lang="en-US" sz="1200" dirty="0" smtClean="0">
                  <a:solidFill>
                    <a:schemeClr val="bg1"/>
                  </a:solidFill>
                </a:rPr>
                <a:t>0.2</a:t>
              </a:r>
              <a:endParaRPr lang="en-US" sz="1200" dirty="0">
                <a:solidFill>
                  <a:schemeClr val="bg1"/>
                </a:solidFill>
              </a:endParaRPr>
            </a:p>
          </p:txBody>
        </p:sp>
        <p:sp>
          <p:nvSpPr>
            <p:cNvPr id="248" name="TextBox 247"/>
            <p:cNvSpPr txBox="1"/>
            <p:nvPr/>
          </p:nvSpPr>
          <p:spPr>
            <a:xfrm>
              <a:off x="7468810" y="432159"/>
              <a:ext cx="591618" cy="276999"/>
            </a:xfrm>
            <a:prstGeom prst="rect">
              <a:avLst/>
            </a:prstGeom>
            <a:noFill/>
          </p:spPr>
          <p:txBody>
            <a:bodyPr wrap="square" rtlCol="0">
              <a:spAutoFit/>
            </a:bodyPr>
            <a:lstStyle/>
            <a:p>
              <a:pPr algn="ctr"/>
              <a:r>
                <a:rPr lang="en-US" sz="1200" dirty="0" smtClean="0">
                  <a:solidFill>
                    <a:schemeClr val="bg1"/>
                  </a:solidFill>
                </a:rPr>
                <a:t>0.5</a:t>
              </a:r>
              <a:endParaRPr lang="en-US" sz="1200" dirty="0">
                <a:solidFill>
                  <a:schemeClr val="bg1"/>
                </a:solidFill>
              </a:endParaRPr>
            </a:p>
          </p:txBody>
        </p:sp>
      </p:grpSp>
      <p:pic>
        <p:nvPicPr>
          <p:cNvPr id="250" name="Picture 2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66041" y="21404711"/>
            <a:ext cx="6470118" cy="3840162"/>
          </a:xfrm>
          <a:prstGeom prst="rect">
            <a:avLst/>
          </a:prstGeom>
        </p:spPr>
      </p:pic>
      <p:pic>
        <p:nvPicPr>
          <p:cNvPr id="251" name="Picture 250" descr="C:\Users\bpage\Downloads\plot.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9494" y="21523495"/>
            <a:ext cx="6006583" cy="3510998"/>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226"/>
          <p:cNvPicPr>
            <a:picLocks noChangeAspect="1"/>
          </p:cNvPicPr>
          <p:nvPr/>
        </p:nvPicPr>
        <p:blipFill>
          <a:blip r:embed="rId12"/>
          <a:stretch>
            <a:fillRect/>
          </a:stretch>
        </p:blipFill>
        <p:spPr>
          <a:xfrm>
            <a:off x="11132082" y="25297371"/>
            <a:ext cx="6470118" cy="4104299"/>
          </a:xfrm>
          <a:prstGeom prst="rect">
            <a:avLst/>
          </a:prstGeom>
        </p:spPr>
      </p:pic>
      <p:sp>
        <p:nvSpPr>
          <p:cNvPr id="8" name="TextBox 7"/>
          <p:cNvSpPr txBox="1"/>
          <p:nvPr/>
        </p:nvSpPr>
        <p:spPr>
          <a:xfrm>
            <a:off x="924533" y="5810416"/>
            <a:ext cx="17022020" cy="5170646"/>
          </a:xfrm>
          <a:prstGeom prst="rect">
            <a:avLst/>
          </a:prstGeom>
          <a:noFill/>
        </p:spPr>
        <p:txBody>
          <a:bodyPr wrap="square" rtlCol="0">
            <a:noAutofit/>
          </a:bodyPr>
          <a:lstStyle/>
          <a:p>
            <a:pPr algn="just"/>
            <a:r>
              <a:rPr lang="en-US" sz="2400" i="1" dirty="0" smtClean="0">
                <a:solidFill>
                  <a:schemeClr val="tx1"/>
                </a:solidFill>
                <a:latin typeface="Garamond" panose="02020404030301010803" pitchFamily="18" charset="0"/>
              </a:rPr>
              <a:t>Hydrilla </a:t>
            </a:r>
            <a:r>
              <a:rPr lang="en-US" sz="2400" i="1" dirty="0" err="1" smtClean="0">
                <a:solidFill>
                  <a:schemeClr val="tx1"/>
                </a:solidFill>
                <a:latin typeface="Garamond" panose="02020404030301010803" pitchFamily="18" charset="0"/>
              </a:rPr>
              <a:t>verticillata</a:t>
            </a:r>
            <a:r>
              <a:rPr lang="en-US" sz="2400" dirty="0" smtClean="0">
                <a:solidFill>
                  <a:schemeClr val="tx1"/>
                </a:solidFill>
                <a:latin typeface="Garamond" panose="02020404030301010803" pitchFamily="18" charset="0"/>
              </a:rPr>
              <a:t> is an invasive aquatic plant which has rapidly spread through many inland water-bodies across the Southeastern United States (SEUS) by outcompeting native aquatic plants and displacing fish populations. Consumption of water for drinking and power generation as well as recreational use of lakes has been threatened by the spread of </a:t>
            </a:r>
            <a:r>
              <a:rPr lang="en-US" sz="2400" i="1" dirty="0" smtClean="0">
                <a:solidFill>
                  <a:schemeClr val="tx1"/>
                </a:solidFill>
                <a:latin typeface="Garamond" panose="02020404030301010803" pitchFamily="18" charset="0"/>
              </a:rPr>
              <a:t>Hydrilla</a:t>
            </a:r>
            <a:r>
              <a:rPr lang="en-US" sz="2400" dirty="0" smtClean="0">
                <a:solidFill>
                  <a:schemeClr val="tx1"/>
                </a:solidFill>
                <a:latin typeface="Garamond" panose="02020404030301010803" pitchFamily="18" charset="0"/>
              </a:rPr>
              <a:t>. In recent years, </a:t>
            </a:r>
            <a:r>
              <a:rPr lang="en-US" sz="2400" i="1" dirty="0" smtClean="0">
                <a:solidFill>
                  <a:schemeClr val="tx1"/>
                </a:solidFill>
                <a:latin typeface="Garamond" panose="02020404030301010803" pitchFamily="18" charset="0"/>
              </a:rPr>
              <a:t>Hydrilla</a:t>
            </a:r>
            <a:r>
              <a:rPr lang="en-US" sz="2400" dirty="0" smtClean="0">
                <a:solidFill>
                  <a:schemeClr val="tx1"/>
                </a:solidFill>
                <a:latin typeface="Garamond" panose="02020404030301010803" pitchFamily="18" charset="0"/>
              </a:rPr>
              <a:t> has served as a vehicle for the spread of a toxic cyanobacteria (</a:t>
            </a:r>
            <a:r>
              <a:rPr lang="en-US" sz="2400" i="1" dirty="0" err="1" smtClean="0">
                <a:solidFill>
                  <a:schemeClr val="tx1"/>
                </a:solidFill>
                <a:latin typeface="Garamond" panose="02020404030301010803" pitchFamily="18" charset="0"/>
              </a:rPr>
              <a:t>Aetokthonos</a:t>
            </a:r>
            <a:r>
              <a:rPr lang="en-US" sz="2400" i="1" dirty="0" smtClean="0">
                <a:solidFill>
                  <a:schemeClr val="tx1"/>
                </a:solidFill>
                <a:latin typeface="Garamond" panose="02020404030301010803" pitchFamily="18" charset="0"/>
              </a:rPr>
              <a:t> </a:t>
            </a:r>
            <a:r>
              <a:rPr lang="en-US" sz="2400" i="1" dirty="0" err="1" smtClean="0">
                <a:solidFill>
                  <a:schemeClr val="tx1"/>
                </a:solidFill>
                <a:latin typeface="Garamond" panose="02020404030301010803" pitchFamily="18" charset="0"/>
              </a:rPr>
              <a:t>hydrillicola</a:t>
            </a:r>
            <a:r>
              <a:rPr lang="en-US" sz="2400" i="1" dirty="0" smtClean="0">
                <a:solidFill>
                  <a:schemeClr val="tx1"/>
                </a:solidFill>
                <a:latin typeface="Garamond" panose="02020404030301010803" pitchFamily="18" charset="0"/>
              </a:rPr>
              <a:t>)</a:t>
            </a:r>
            <a:r>
              <a:rPr lang="en-US" sz="2400" dirty="0" smtClean="0">
                <a:solidFill>
                  <a:schemeClr val="tx1"/>
                </a:solidFill>
                <a:latin typeface="Garamond" panose="02020404030301010803" pitchFamily="18" charset="0"/>
              </a:rPr>
              <a:t> responsible for the neuro-disease Avian Vacuolar </a:t>
            </a:r>
            <a:r>
              <a:rPr lang="en-US" sz="2400" dirty="0" err="1" smtClean="0">
                <a:solidFill>
                  <a:schemeClr val="tx1"/>
                </a:solidFill>
                <a:latin typeface="Garamond" panose="02020404030301010803" pitchFamily="18" charset="0"/>
              </a:rPr>
              <a:t>Myelinopathy</a:t>
            </a:r>
            <a:r>
              <a:rPr lang="en-US" sz="2400" dirty="0" smtClean="0">
                <a:solidFill>
                  <a:schemeClr val="tx1"/>
                </a:solidFill>
                <a:latin typeface="Garamond" panose="02020404030301010803" pitchFamily="18" charset="0"/>
              </a:rPr>
              <a:t> (AVM), which causes massive fish kills and bald eagle deaths throughout Georgia. Using NASA’s Landsat 8 Operational Land Imager (OLI) data, rapid assessment tools were developed to map the extent of </a:t>
            </a:r>
            <a:r>
              <a:rPr lang="en-US" sz="2400" i="1" dirty="0" smtClean="0">
                <a:solidFill>
                  <a:schemeClr val="tx1"/>
                </a:solidFill>
                <a:latin typeface="Garamond" panose="02020404030301010803" pitchFamily="18" charset="0"/>
              </a:rPr>
              <a:t>Hydrilla</a:t>
            </a:r>
            <a:r>
              <a:rPr lang="en-US" sz="2400" dirty="0" smtClean="0">
                <a:solidFill>
                  <a:schemeClr val="tx1"/>
                </a:solidFill>
                <a:latin typeface="Garamond" panose="02020404030301010803" pitchFamily="18" charset="0"/>
              </a:rPr>
              <a:t> and predict future spread throughout the SEUS by quantifying seasonal growth through time-series analysis. Data collected from 2013-2015 were used to create true-color composites depicting the phenological patterns of </a:t>
            </a:r>
            <a:r>
              <a:rPr lang="en-US" sz="2400" i="1" dirty="0" smtClean="0">
                <a:solidFill>
                  <a:schemeClr val="tx1"/>
                </a:solidFill>
                <a:latin typeface="Garamond" panose="02020404030301010803" pitchFamily="18" charset="0"/>
              </a:rPr>
              <a:t>Hydrilla</a:t>
            </a:r>
            <a:r>
              <a:rPr lang="en-US" sz="2400" dirty="0" smtClean="0">
                <a:solidFill>
                  <a:schemeClr val="tx1"/>
                </a:solidFill>
                <a:latin typeface="Garamond" panose="02020404030301010803" pitchFamily="18" charset="0"/>
              </a:rPr>
              <a:t>. A normalized difference vegetation index (NDVI) was performed on these images to quantify floating vegetation. The time series of NDVI images was then analyzed to identify areas of expanding </a:t>
            </a:r>
            <a:r>
              <a:rPr lang="en-US" sz="2400" i="1" dirty="0" smtClean="0">
                <a:solidFill>
                  <a:schemeClr val="tx1"/>
                </a:solidFill>
                <a:latin typeface="Garamond" panose="02020404030301010803" pitchFamily="18" charset="0"/>
              </a:rPr>
              <a:t>Hydrilla</a:t>
            </a:r>
            <a:r>
              <a:rPr lang="en-US" sz="2400" dirty="0" smtClean="0">
                <a:solidFill>
                  <a:schemeClr val="tx1"/>
                </a:solidFill>
                <a:latin typeface="Garamond" panose="02020404030301010803" pitchFamily="18" charset="0"/>
              </a:rPr>
              <a:t> presence. A Visible Atmospherically Resistant Index (VARI) was performed to provide an additional measure of the spatial distribution of </a:t>
            </a:r>
            <a:r>
              <a:rPr lang="en-US" sz="2400" i="1" dirty="0" smtClean="0">
                <a:solidFill>
                  <a:schemeClr val="tx1"/>
                </a:solidFill>
                <a:latin typeface="Garamond" panose="02020404030301010803" pitchFamily="18" charset="0"/>
              </a:rPr>
              <a:t>Hydrilla</a:t>
            </a:r>
            <a:r>
              <a:rPr lang="en-US" sz="2400" dirty="0" smtClean="0">
                <a:solidFill>
                  <a:schemeClr val="tx1"/>
                </a:solidFill>
                <a:latin typeface="Garamond" panose="02020404030301010803" pitchFamily="18" charset="0"/>
              </a:rPr>
              <a:t>. Subsequently, </a:t>
            </a:r>
            <a:r>
              <a:rPr lang="en-US" sz="2400" i="1" dirty="0" smtClean="0">
                <a:solidFill>
                  <a:schemeClr val="tx1"/>
                </a:solidFill>
                <a:latin typeface="Garamond" panose="02020404030301010803" pitchFamily="18" charset="0"/>
              </a:rPr>
              <a:t>in situ</a:t>
            </a:r>
            <a:r>
              <a:rPr lang="en-US" sz="2400" dirty="0" smtClean="0">
                <a:solidFill>
                  <a:schemeClr val="tx1"/>
                </a:solidFill>
                <a:latin typeface="Garamond" panose="02020404030301010803" pitchFamily="18" charset="0"/>
              </a:rPr>
              <a:t> depth measurements were used to train a maximum likelihood classification capable of differentiating </a:t>
            </a:r>
            <a:r>
              <a:rPr lang="en-US" sz="2400" i="1" dirty="0" smtClean="0">
                <a:solidFill>
                  <a:schemeClr val="tx1"/>
                </a:solidFill>
                <a:latin typeface="Garamond" panose="02020404030301010803" pitchFamily="18" charset="0"/>
              </a:rPr>
              <a:t>Hydrilla</a:t>
            </a:r>
            <a:r>
              <a:rPr lang="en-US" sz="2400" dirty="0" smtClean="0">
                <a:solidFill>
                  <a:schemeClr val="tx1"/>
                </a:solidFill>
                <a:latin typeface="Garamond" panose="02020404030301010803" pitchFamily="18" charset="0"/>
              </a:rPr>
              <a:t> at varying depths. This classification was and is continued to be validated with aerial imagery acquired by an unmanned aerial system. With an NDVI time series, in conjunction with a quantitative model of </a:t>
            </a:r>
            <a:r>
              <a:rPr lang="en-US" sz="2400" i="1" dirty="0" smtClean="0">
                <a:solidFill>
                  <a:schemeClr val="tx1"/>
                </a:solidFill>
                <a:latin typeface="Garamond" panose="02020404030301010803" pitchFamily="18" charset="0"/>
              </a:rPr>
              <a:t>Hydrilla </a:t>
            </a:r>
            <a:r>
              <a:rPr lang="en-US" sz="2400" dirty="0" smtClean="0">
                <a:solidFill>
                  <a:schemeClr val="tx1"/>
                </a:solidFill>
                <a:latin typeface="Garamond" panose="02020404030301010803" pitchFamily="18" charset="0"/>
              </a:rPr>
              <a:t>growth, a feasible forecasting model can predict future </a:t>
            </a:r>
            <a:r>
              <a:rPr lang="en-US" sz="2400" i="1" dirty="0" smtClean="0">
                <a:solidFill>
                  <a:schemeClr val="tx1"/>
                </a:solidFill>
                <a:latin typeface="Garamond" panose="02020404030301010803" pitchFamily="18" charset="0"/>
              </a:rPr>
              <a:t>Hydrilla</a:t>
            </a:r>
            <a:r>
              <a:rPr lang="en-US" sz="2400" dirty="0" smtClean="0">
                <a:solidFill>
                  <a:schemeClr val="tx1"/>
                </a:solidFill>
                <a:latin typeface="Garamond" panose="02020404030301010803" pitchFamily="18" charset="0"/>
              </a:rPr>
              <a:t> hot spots. </a:t>
            </a:r>
            <a:endParaRPr lang="en-US" sz="2400" i="1" dirty="0" smtClean="0">
              <a:solidFill>
                <a:schemeClr val="tx1"/>
              </a:solidFill>
              <a:latin typeface="Garamond" panose="02020404030301010803" pitchFamily="18" charset="0"/>
            </a:endParaRPr>
          </a:p>
          <a:p>
            <a:pPr algn="just"/>
            <a:endParaRPr lang="en-US" sz="2400" dirty="0">
              <a:solidFill>
                <a:schemeClr val="tx1"/>
              </a:solidFill>
              <a:latin typeface="Garamond" panose="02020404030301010803" pitchFamily="18" charset="0"/>
            </a:endParaRPr>
          </a:p>
        </p:txBody>
      </p:sp>
      <p:sp>
        <p:nvSpPr>
          <p:cNvPr id="97" name="Text Placeholder 1"/>
          <p:cNvSpPr txBox="1">
            <a:spLocks/>
          </p:cNvSpPr>
          <p:nvPr/>
        </p:nvSpPr>
        <p:spPr>
          <a:xfrm>
            <a:off x="18245369" y="21107400"/>
            <a:ext cx="8272231" cy="64397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buClr>
                <a:schemeClr val="accent1"/>
              </a:buClr>
            </a:pPr>
            <a:endParaRPr lang="en-US" sz="3200" i="1" dirty="0" smtClean="0">
              <a:latin typeface="Garamond" panose="02020404030301010803" pitchFamily="18" charset="0"/>
            </a:endParaRPr>
          </a:p>
          <a:p>
            <a:pPr marL="342900" indent="-342900">
              <a:spcBef>
                <a:spcPts val="200"/>
              </a:spcBef>
              <a:buClr>
                <a:schemeClr val="accent1"/>
              </a:buClr>
              <a:buFont typeface="Webdings" panose="05030102010509060703" pitchFamily="18" charset="2"/>
              <a:buChar char="4"/>
            </a:pPr>
            <a:r>
              <a:rPr lang="en-US" sz="3200" dirty="0" smtClean="0">
                <a:latin typeface="Garamond" panose="02020404030301010803" pitchFamily="18" charset="0"/>
              </a:rPr>
              <a:t>Mapped phenological patterns of </a:t>
            </a:r>
            <a:r>
              <a:rPr lang="en-US" sz="3200" i="1" dirty="0" smtClean="0">
                <a:latin typeface="Garamond" panose="02020404030301010803" pitchFamily="18" charset="0"/>
              </a:rPr>
              <a:t>Hydrilla</a:t>
            </a:r>
            <a:r>
              <a:rPr lang="en-US" sz="3200" dirty="0" smtClean="0">
                <a:latin typeface="Garamond" panose="02020404030301010803" pitchFamily="18" charset="0"/>
              </a:rPr>
              <a:t> in SE US water bodies</a:t>
            </a:r>
          </a:p>
          <a:p>
            <a:pPr>
              <a:spcBef>
                <a:spcPts val="200"/>
              </a:spcBef>
              <a:buClr>
                <a:schemeClr val="accent1"/>
              </a:buClr>
            </a:pPr>
            <a:endParaRPr lang="en-US" sz="3200" i="1" dirty="0" smtClean="0">
              <a:latin typeface="Garamond" panose="02020404030301010803" pitchFamily="18" charset="0"/>
            </a:endParaRPr>
          </a:p>
          <a:p>
            <a:pPr marL="342900" indent="-342900">
              <a:spcBef>
                <a:spcPts val="200"/>
              </a:spcBef>
              <a:buClr>
                <a:schemeClr val="accent1"/>
              </a:buClr>
              <a:buFont typeface="Webdings" panose="05030102010509060703" pitchFamily="18" charset="2"/>
              <a:buChar char="4"/>
            </a:pPr>
            <a:r>
              <a:rPr lang="en-US" sz="3200" dirty="0" smtClean="0">
                <a:latin typeface="Garamond" panose="02020404030301010803" pitchFamily="18" charset="0"/>
              </a:rPr>
              <a:t>Mapped current spatio-temporal distribution of hydrilla</a:t>
            </a:r>
          </a:p>
          <a:p>
            <a:pPr>
              <a:spcBef>
                <a:spcPts val="200"/>
              </a:spcBef>
              <a:buClr>
                <a:schemeClr val="accent1"/>
              </a:buClr>
            </a:pPr>
            <a:endParaRPr lang="en-US" sz="3200" i="1" dirty="0">
              <a:latin typeface="Garamond" panose="02020404030301010803" pitchFamily="18" charset="0"/>
            </a:endParaRPr>
          </a:p>
          <a:p>
            <a:pPr marL="342900" indent="-342900">
              <a:spcBef>
                <a:spcPts val="200"/>
              </a:spcBef>
              <a:buClr>
                <a:schemeClr val="accent1"/>
              </a:buClr>
              <a:buFont typeface="Webdings" panose="05030102010509060703" pitchFamily="18" charset="2"/>
              <a:buChar char="4"/>
            </a:pPr>
            <a:r>
              <a:rPr lang="en-US" sz="3200" dirty="0" smtClean="0">
                <a:latin typeface="Garamond" panose="02020404030301010803" pitchFamily="18" charset="0"/>
              </a:rPr>
              <a:t>Identified hotspots/areas of management concern</a:t>
            </a:r>
          </a:p>
          <a:p>
            <a:pPr>
              <a:spcBef>
                <a:spcPts val="200"/>
              </a:spcBef>
              <a:buClr>
                <a:schemeClr val="accent1"/>
              </a:buClr>
            </a:pPr>
            <a:endParaRPr lang="en-US" sz="3200" i="1" dirty="0" smtClean="0">
              <a:latin typeface="Garamond" panose="02020404030301010803" pitchFamily="18" charset="0"/>
            </a:endParaRPr>
          </a:p>
          <a:p>
            <a:pPr marL="342900" indent="-342900">
              <a:spcBef>
                <a:spcPts val="200"/>
              </a:spcBef>
              <a:buClr>
                <a:schemeClr val="accent1"/>
              </a:buClr>
              <a:buFont typeface="Webdings" panose="05030102010509060703" pitchFamily="18" charset="2"/>
              <a:buChar char="4"/>
            </a:pPr>
            <a:r>
              <a:rPr lang="en-US" sz="3200" dirty="0" smtClean="0">
                <a:latin typeface="Garamond" panose="02020404030301010803" pitchFamily="18" charset="0"/>
              </a:rPr>
              <a:t>Created tool for forecasting future growth of floating vegetation</a:t>
            </a:r>
          </a:p>
          <a:p>
            <a:pPr marL="342900" indent="-342900">
              <a:spcBef>
                <a:spcPts val="200"/>
              </a:spcBef>
              <a:buClr>
                <a:schemeClr val="accent1"/>
              </a:buClr>
              <a:buFont typeface="Webdings" panose="05030102010509060703" pitchFamily="18" charset="2"/>
              <a:buChar char="4"/>
            </a:pPr>
            <a:endParaRPr lang="en-US" sz="3200" i="1" dirty="0" smtClean="0">
              <a:latin typeface="Garamond" panose="02020404030301010803" pitchFamily="18" charset="0"/>
            </a:endParaRPr>
          </a:p>
          <a:p>
            <a:pPr>
              <a:spcBef>
                <a:spcPts val="200"/>
              </a:spcBef>
              <a:buClr>
                <a:schemeClr val="accent1"/>
              </a:buClr>
            </a:pPr>
            <a:endParaRPr lang="en-US" sz="3200" i="1" dirty="0" smtClean="0">
              <a:latin typeface="Garamond" panose="02020404030301010803" pitchFamily="18" charset="0"/>
            </a:endParaRPr>
          </a:p>
        </p:txBody>
      </p:sp>
      <p:sp>
        <p:nvSpPr>
          <p:cNvPr id="100" name="Shape 90"/>
          <p:cNvSpPr/>
          <p:nvPr/>
        </p:nvSpPr>
        <p:spPr>
          <a:xfrm>
            <a:off x="6998223" y="14915400"/>
            <a:ext cx="1942576" cy="1023936"/>
          </a:xfrm>
          <a:prstGeom prst="ellipse">
            <a:avLst/>
          </a:prstGeom>
          <a:solidFill>
            <a:schemeClr val="lt2"/>
          </a:solidFill>
          <a:ln w="25400" cap="flat" cmpd="sng">
            <a:solidFill>
              <a:srgbClr val="21613B"/>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3B3838"/>
              </a:buClr>
              <a:buSzPct val="25000"/>
              <a:buFont typeface="Arial"/>
              <a:buNone/>
            </a:pPr>
            <a:r>
              <a:rPr lang="en-US" sz="1800" b="1" i="0" u="none" strike="noStrike" cap="none" baseline="0" dirty="0" smtClean="0">
                <a:solidFill>
                  <a:srgbClr val="3B3838"/>
                </a:solidFill>
                <a:latin typeface="Garamond" panose="02020404030301010803" pitchFamily="18" charset="0"/>
                <a:sym typeface="Arial"/>
                <a:rtl val="0"/>
              </a:rPr>
              <a:t>Vicarious Calibration</a:t>
            </a:r>
            <a:endParaRPr lang="en-US" b="1" i="0" u="none" strike="noStrike" cap="none" baseline="0" dirty="0">
              <a:solidFill>
                <a:srgbClr val="3B3838"/>
              </a:solidFill>
              <a:latin typeface="Garamond" panose="02020404030301010803" pitchFamily="18" charset="0"/>
              <a:sym typeface="Arial"/>
              <a:rtl val="0"/>
            </a:endParaRPr>
          </a:p>
        </p:txBody>
      </p:sp>
      <p:sp>
        <p:nvSpPr>
          <p:cNvPr id="15" name="TextBox 14"/>
          <p:cNvSpPr txBox="1"/>
          <p:nvPr/>
        </p:nvSpPr>
        <p:spPr>
          <a:xfrm>
            <a:off x="7103740" y="21604501"/>
            <a:ext cx="3538981" cy="1631216"/>
          </a:xfrm>
          <a:prstGeom prst="rect">
            <a:avLst/>
          </a:prstGeom>
          <a:noFill/>
        </p:spPr>
        <p:txBody>
          <a:bodyPr wrap="square" rtlCol="0">
            <a:spAutoFit/>
          </a:bodyPr>
          <a:lstStyle/>
          <a:p>
            <a:r>
              <a:rPr lang="en-US" sz="2000" b="1" dirty="0" smtClean="0">
                <a:solidFill>
                  <a:schemeClr val="tx1"/>
                </a:solidFill>
                <a:latin typeface="Garamond" panose="02020404030301010803" pitchFamily="18" charset="0"/>
              </a:rPr>
              <a:t>Figure 1 (Left)</a:t>
            </a:r>
            <a:r>
              <a:rPr lang="en-US" sz="2000" dirty="0" smtClean="0">
                <a:solidFill>
                  <a:schemeClr val="tx1"/>
                </a:solidFill>
                <a:latin typeface="Garamond" panose="02020404030301010803" pitchFamily="18" charset="0"/>
              </a:rPr>
              <a:t>. Spectral profiles of tested atmospheric corrections. The vicarious calibration based on </a:t>
            </a:r>
            <a:r>
              <a:rPr lang="en-US" sz="2000" i="1" dirty="0" smtClean="0">
                <a:solidFill>
                  <a:schemeClr val="tx1"/>
                </a:solidFill>
                <a:latin typeface="Garamond" panose="02020404030301010803" pitchFamily="18" charset="0"/>
              </a:rPr>
              <a:t>in situ </a:t>
            </a:r>
            <a:r>
              <a:rPr lang="en-US" sz="2000" dirty="0" smtClean="0">
                <a:solidFill>
                  <a:schemeClr val="tx1"/>
                </a:solidFill>
                <a:latin typeface="Garamond" panose="02020404030301010803" pitchFamily="18" charset="0"/>
              </a:rPr>
              <a:t>data had the lowest Root Mean Squared Error</a:t>
            </a:r>
            <a:endParaRPr lang="en-US" sz="2000" dirty="0">
              <a:solidFill>
                <a:schemeClr val="tx1"/>
              </a:solidFill>
              <a:latin typeface="Garamond" panose="02020404030301010803" pitchFamily="18" charset="0"/>
            </a:endParaRPr>
          </a:p>
        </p:txBody>
      </p:sp>
      <p:sp>
        <p:nvSpPr>
          <p:cNvPr id="105" name="TextBox 104"/>
          <p:cNvSpPr txBox="1"/>
          <p:nvPr/>
        </p:nvSpPr>
        <p:spPr>
          <a:xfrm>
            <a:off x="7558565" y="23849199"/>
            <a:ext cx="3485165" cy="1015663"/>
          </a:xfrm>
          <a:prstGeom prst="rect">
            <a:avLst/>
          </a:prstGeom>
          <a:noFill/>
        </p:spPr>
        <p:txBody>
          <a:bodyPr wrap="square" rtlCol="0">
            <a:spAutoFit/>
          </a:bodyPr>
          <a:lstStyle/>
          <a:p>
            <a:pPr algn="r"/>
            <a:r>
              <a:rPr lang="en-US" sz="2000" b="1" dirty="0" smtClean="0">
                <a:solidFill>
                  <a:schemeClr val="tx1"/>
                </a:solidFill>
                <a:latin typeface="Garamond" panose="02020404030301010803" pitchFamily="18" charset="0"/>
              </a:rPr>
              <a:t>Figure 2 (Right)</a:t>
            </a:r>
            <a:r>
              <a:rPr lang="en-US" sz="2000" dirty="0" smtClean="0">
                <a:solidFill>
                  <a:schemeClr val="tx1"/>
                </a:solidFill>
                <a:latin typeface="Garamond" panose="02020404030301010803" pitchFamily="18" charset="0"/>
              </a:rPr>
              <a:t>. </a:t>
            </a:r>
            <a:r>
              <a:rPr lang="en-US" sz="2000" i="1" dirty="0" err="1" smtClean="0">
                <a:solidFill>
                  <a:schemeClr val="tx1"/>
                </a:solidFill>
                <a:latin typeface="Garamond" panose="02020404030301010803" pitchFamily="18" charset="0"/>
              </a:rPr>
              <a:t>Hydrilla</a:t>
            </a:r>
            <a:r>
              <a:rPr lang="en-US" sz="2000" i="1" dirty="0" smtClean="0">
                <a:solidFill>
                  <a:schemeClr val="tx1"/>
                </a:solidFill>
                <a:latin typeface="Garamond" panose="02020404030301010803" pitchFamily="18" charset="0"/>
              </a:rPr>
              <a:t> </a:t>
            </a:r>
            <a:r>
              <a:rPr lang="en-US" sz="2000" dirty="0" smtClean="0">
                <a:solidFill>
                  <a:schemeClr val="tx1"/>
                </a:solidFill>
                <a:latin typeface="Garamond" panose="02020404030301010803" pitchFamily="18" charset="0"/>
              </a:rPr>
              <a:t>coverage of Lake Thurmond from 2014-2015</a:t>
            </a:r>
            <a:endParaRPr lang="en-US" sz="2000" dirty="0">
              <a:solidFill>
                <a:schemeClr val="tx1"/>
              </a:solidFill>
              <a:latin typeface="Garamond" panose="02020404030301010803" pitchFamily="18" charset="0"/>
            </a:endParaRPr>
          </a:p>
        </p:txBody>
      </p:sp>
      <p:sp>
        <p:nvSpPr>
          <p:cNvPr id="106" name="TextBox 105"/>
          <p:cNvSpPr txBox="1"/>
          <p:nvPr/>
        </p:nvSpPr>
        <p:spPr>
          <a:xfrm>
            <a:off x="7044929" y="25605064"/>
            <a:ext cx="2922854" cy="1323439"/>
          </a:xfrm>
          <a:prstGeom prst="rect">
            <a:avLst/>
          </a:prstGeom>
          <a:noFill/>
        </p:spPr>
        <p:txBody>
          <a:bodyPr wrap="square" rtlCol="0">
            <a:spAutoFit/>
          </a:bodyPr>
          <a:lstStyle/>
          <a:p>
            <a:r>
              <a:rPr lang="en-US" sz="2000" b="1" dirty="0" smtClean="0">
                <a:solidFill>
                  <a:schemeClr val="tx1"/>
                </a:solidFill>
                <a:latin typeface="Garamond" panose="02020404030301010803" pitchFamily="18" charset="0"/>
              </a:rPr>
              <a:t>Figure 3 (Left)</a:t>
            </a:r>
            <a:r>
              <a:rPr lang="en-US" sz="2000" dirty="0" smtClean="0">
                <a:solidFill>
                  <a:schemeClr val="tx1"/>
                </a:solidFill>
                <a:latin typeface="Garamond" panose="02020404030301010803" pitchFamily="18" charset="0"/>
              </a:rPr>
              <a:t>. NDVI map showing seasonal patterns of topped out </a:t>
            </a:r>
            <a:r>
              <a:rPr lang="en-US" sz="2000" i="1" dirty="0" smtClean="0">
                <a:solidFill>
                  <a:schemeClr val="tx1"/>
                </a:solidFill>
                <a:latin typeface="Garamond" panose="02020404030301010803" pitchFamily="18" charset="0"/>
              </a:rPr>
              <a:t>Hydrilla </a:t>
            </a:r>
            <a:r>
              <a:rPr lang="en-US" sz="2000" dirty="0" smtClean="0">
                <a:solidFill>
                  <a:schemeClr val="tx1"/>
                </a:solidFill>
                <a:latin typeface="Garamond" panose="02020404030301010803" pitchFamily="18" charset="0"/>
              </a:rPr>
              <a:t>growth</a:t>
            </a:r>
            <a:endParaRPr lang="en-US" sz="2000" dirty="0">
              <a:solidFill>
                <a:schemeClr val="tx1"/>
              </a:solidFill>
              <a:latin typeface="Garamond" panose="02020404030301010803" pitchFamily="18" charset="0"/>
            </a:endParaRPr>
          </a:p>
        </p:txBody>
      </p:sp>
      <p:sp>
        <p:nvSpPr>
          <p:cNvPr id="107" name="TextBox 106"/>
          <p:cNvSpPr txBox="1"/>
          <p:nvPr/>
        </p:nvSpPr>
        <p:spPr>
          <a:xfrm>
            <a:off x="7693590" y="27547133"/>
            <a:ext cx="3457335" cy="1323439"/>
          </a:xfrm>
          <a:prstGeom prst="rect">
            <a:avLst/>
          </a:prstGeom>
          <a:noFill/>
        </p:spPr>
        <p:txBody>
          <a:bodyPr wrap="square" rtlCol="0">
            <a:spAutoFit/>
          </a:bodyPr>
          <a:lstStyle/>
          <a:p>
            <a:pPr algn="r"/>
            <a:r>
              <a:rPr lang="en-US" sz="2000" b="1" dirty="0" smtClean="0">
                <a:solidFill>
                  <a:schemeClr val="tx1"/>
                </a:solidFill>
                <a:latin typeface="Garamond" panose="02020404030301010803" pitchFamily="18" charset="0"/>
              </a:rPr>
              <a:t>Figure 4 (Right)</a:t>
            </a:r>
            <a:r>
              <a:rPr lang="en-US" sz="2000" dirty="0" smtClean="0">
                <a:solidFill>
                  <a:schemeClr val="tx1"/>
                </a:solidFill>
                <a:latin typeface="Garamond" panose="02020404030301010803" pitchFamily="18" charset="0"/>
              </a:rPr>
              <a:t>. Maximum Likelihood Classification of submerged </a:t>
            </a:r>
            <a:r>
              <a:rPr lang="en-US" sz="2000" i="1" dirty="0" smtClean="0">
                <a:solidFill>
                  <a:schemeClr val="tx1"/>
                </a:solidFill>
                <a:latin typeface="Garamond" panose="02020404030301010803" pitchFamily="18" charset="0"/>
              </a:rPr>
              <a:t>Hydrilla </a:t>
            </a:r>
            <a:r>
              <a:rPr lang="en-US" sz="2000" dirty="0" smtClean="0">
                <a:solidFill>
                  <a:schemeClr val="tx1"/>
                </a:solidFill>
                <a:latin typeface="Garamond" panose="02020404030301010803" pitchFamily="18" charset="0"/>
              </a:rPr>
              <a:t>at varying depths</a:t>
            </a:r>
            <a:endParaRPr lang="en-US" sz="2000" dirty="0">
              <a:solidFill>
                <a:schemeClr val="tx1"/>
              </a:solidFill>
              <a:latin typeface="Garamond" panose="02020404030301010803" pitchFamily="18" charset="0"/>
            </a:endParaRPr>
          </a:p>
        </p:txBody>
      </p:sp>
      <p:pic>
        <p:nvPicPr>
          <p:cNvPr id="354" name="Picture 353"/>
          <p:cNvPicPr>
            <a:picLocks noChangeAspect="1"/>
          </p:cNvPicPr>
          <p:nvPr/>
        </p:nvPicPr>
        <p:blipFill>
          <a:blip r:embed="rId13">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04268" y="29565600"/>
            <a:ext cx="6041149" cy="4532264"/>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TotalTime>
  <Words>661</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crms</dc:creator>
  <cp:lastModifiedBy>GEOGRAPHY</cp:lastModifiedBy>
  <cp:revision>71</cp:revision>
  <dcterms:modified xsi:type="dcterms:W3CDTF">2015-11-19T20:54:28Z</dcterms:modified>
</cp:coreProperties>
</file>