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9" r:id="rId1"/>
  </p:sldMasterIdLst>
  <p:notesMasterIdLst>
    <p:notesMasterId r:id="rId3"/>
  </p:notesMasterIdLst>
  <p:sldIdLst>
    <p:sldId id="256" r:id="rId2"/>
  </p:sldIdLst>
  <p:sldSz cx="27432000" cy="36576000"/>
  <p:notesSz cx="6858000" cy="9144000"/>
  <p:embeddedFontLst>
    <p:embeddedFont>
      <p:font typeface="Century Gothic" panose="020B0502020202020204" pitchFamily="34" charset="0"/>
      <p:regular r:id="rId4"/>
      <p:bold r:id="rId5"/>
      <p:italic r:id="rId6"/>
      <p:boldItalic r:id="rId7"/>
    </p:embeddedFont>
    <p:embeddedFont>
      <p:font typeface="Webdings" panose="05030102010509060703" pitchFamily="18" charset="2"/>
      <p:regular r:id="rId8"/>
    </p:embeddedFont>
    <p:embeddedFont>
      <p:font typeface="Garamond" panose="02020404030301010803" pitchFamily="18" charset="0"/>
      <p:regular r:id="rId9"/>
      <p:bold r:id="rId10"/>
      <p:italic r:id="rId11"/>
    </p:embeddedFont>
    <p:embeddedFont>
      <p:font typeface="Questrial" panose="020B0604020202020204" charset="0"/>
      <p:regular r:id="rId12"/>
    </p:embeddedFont>
  </p:embeddedFontLst>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defaultTextStyle>
  <p:extLst>
    <p:ext uri="{EFAFB233-063F-42B5-8137-9DF3F51BA10A}">
      <p15:sldGuideLst xmlns:p15="http://schemas.microsoft.com/office/powerpoint/2012/main">
        <p15:guide id="1" orient="horz" pos="11520">
          <p15:clr>
            <a:srgbClr val="A4A3A4"/>
          </p15:clr>
        </p15:guide>
        <p15:guide id="2" pos="86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ingshu Wang" initials="" lastIdx="1" clrIdx="0"/>
  <p:cmAuthor id="1" name="" initials="" lastIdx="14"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0651C3A-4460-11DB-9652-00E08161165F}"/>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0" autoAdjust="0"/>
    <p:restoredTop sz="0" autoAdjust="0"/>
  </p:normalViewPr>
  <p:slideViewPr>
    <p:cSldViewPr snapToGrid="0">
      <p:cViewPr>
        <p:scale>
          <a:sx n="55" d="100"/>
          <a:sy n="55" d="100"/>
        </p:scale>
        <p:origin x="-450" y="-120"/>
      </p:cViewPr>
      <p:guideLst>
        <p:guide orient="horz" pos="11520"/>
        <p:guide pos="86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5.fntdata"/><Relationship Id="rId13" Type="http://schemas.openxmlformats.org/officeDocument/2006/relationships/commentAuthors" Target="commentAuthors.xml"/><Relationship Id="rId3" Type="http://schemas.openxmlformats.org/officeDocument/2006/relationships/notesMaster" Target="notesMasters/notesMaster1.xml"/><Relationship Id="rId7" Type="http://schemas.openxmlformats.org/officeDocument/2006/relationships/font" Target="fonts/font4.fntdata"/><Relationship Id="rId12" Type="http://schemas.openxmlformats.org/officeDocument/2006/relationships/font" Target="fonts/font9.fntdata"/><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font" Target="fonts/font3.fntdata"/><Relationship Id="rId11" Type="http://schemas.openxmlformats.org/officeDocument/2006/relationships/font" Target="fonts/font8.fntdata"/><Relationship Id="rId5" Type="http://schemas.openxmlformats.org/officeDocument/2006/relationships/font" Target="fonts/font2.fntdata"/><Relationship Id="rId15" Type="http://schemas.openxmlformats.org/officeDocument/2006/relationships/viewProps" Target="viewProps.xml"/><Relationship Id="rId10" Type="http://schemas.openxmlformats.org/officeDocument/2006/relationships/font" Target="fonts/font7.fntdata"/><Relationship Id="rId4" Type="http://schemas.openxmlformats.org/officeDocument/2006/relationships/font" Target="fonts/font1.fntdata"/><Relationship Id="rId9" Type="http://schemas.openxmlformats.org/officeDocument/2006/relationships/font" Target="fonts/font6.fntdata"/><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1"/>
        <p:cNvGrpSpPr/>
        <p:nvPr/>
      </p:nvGrpSpPr>
      <p:grpSpPr>
        <a:xfrm>
          <a:off x="0" y="0"/>
          <a:ext cx="0" cy="0"/>
          <a:chOff x="0" y="0"/>
          <a:chExt cx="0" cy="0"/>
        </a:xfrm>
      </p:grpSpPr>
      <p:sp>
        <p:nvSpPr>
          <p:cNvPr id="2" name="Shape 2"/>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 name="Shape 3"/>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a:spcBef>
                <a:spcPts val="0"/>
              </a:spcBef>
              <a:defRPr sz="1100"/>
            </a:lvl1pPr>
            <a:lvl2pPr>
              <a:spcBef>
                <a:spcPts val="0"/>
              </a:spcBef>
              <a:defRPr sz="1100"/>
            </a:lvl2pPr>
            <a:lvl3pPr>
              <a:spcBef>
                <a:spcPts val="0"/>
              </a:spcBef>
              <a:defRPr sz="1100"/>
            </a:lvl3pPr>
            <a:lvl4pPr>
              <a:spcBef>
                <a:spcPts val="0"/>
              </a:spcBef>
              <a:defRPr sz="1100"/>
            </a:lvl4pPr>
            <a:lvl5pPr>
              <a:spcBef>
                <a:spcPts val="0"/>
              </a:spcBef>
              <a:defRPr sz="1100"/>
            </a:lvl5pPr>
            <a:lvl6pPr>
              <a:spcBef>
                <a:spcPts val="0"/>
              </a:spcBef>
              <a:defRPr sz="1100"/>
            </a:lvl6pPr>
            <a:lvl7pPr>
              <a:spcBef>
                <a:spcPts val="0"/>
              </a:spcBef>
              <a:defRPr sz="1100"/>
            </a:lvl7pPr>
            <a:lvl8pPr>
              <a:spcBef>
                <a:spcPts val="0"/>
              </a:spcBef>
              <a:defRPr sz="1100"/>
            </a:lvl8pPr>
            <a:lvl9pPr>
              <a:spcBef>
                <a:spcPts val="0"/>
              </a:spcBef>
              <a:defRPr sz="1100"/>
            </a:lvl9pPr>
          </a:lstStyle>
          <a:p>
            <a:endParaRPr/>
          </a:p>
        </p:txBody>
      </p:sp>
    </p:spTree>
    <p:extLst>
      <p:ext uri="{BB962C8B-B14F-4D97-AF65-F5344CB8AC3E}">
        <p14:creationId xmlns:p14="http://schemas.microsoft.com/office/powerpoint/2010/main" val="3997649704"/>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Shape 120"/>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dirty="0"/>
          </a:p>
        </p:txBody>
      </p:sp>
      <p:sp>
        <p:nvSpPr>
          <p:cNvPr id="121" name="Shape 121"/>
          <p:cNvSpPr>
            <a:spLocks noGrp="1" noRot="1" noChangeAspect="1"/>
          </p:cNvSpPr>
          <p:nvPr>
            <p:ph type="sldImg" idx="2"/>
          </p:nvPr>
        </p:nvSpPr>
        <p:spPr>
          <a:xfrm>
            <a:off x="2143125" y="685800"/>
            <a:ext cx="257175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36267935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cSld name="Title Slide">
    <p:spTree>
      <p:nvGrpSpPr>
        <p:cNvPr id="1" name="Shape 10"/>
        <p:cNvGrpSpPr/>
        <p:nvPr/>
      </p:nvGrpSpPr>
      <p:grpSpPr>
        <a:xfrm>
          <a:off x="0" y="0"/>
          <a:ext cx="0" cy="0"/>
          <a:chOff x="0" y="0"/>
          <a:chExt cx="0" cy="0"/>
        </a:xfrm>
      </p:grpSpPr>
      <p:sp>
        <p:nvSpPr>
          <p:cNvPr id="11" name="Shape 11"/>
          <p:cNvSpPr txBox="1">
            <a:spLocks noGrp="1"/>
          </p:cNvSpPr>
          <p:nvPr>
            <p:ph type="body" idx="1"/>
          </p:nvPr>
        </p:nvSpPr>
        <p:spPr>
          <a:xfrm>
            <a:off x="685800" y="35350703"/>
            <a:ext cx="26060400" cy="594359"/>
          </a:xfrm>
          <a:prstGeom prst="rect">
            <a:avLst/>
          </a:prstGeom>
          <a:noFill/>
          <a:ln>
            <a:noFill/>
          </a:ln>
        </p:spPr>
        <p:txBody>
          <a:bodyPr lIns="91425" tIns="91425" rIns="91425" bIns="91425" anchor="t" anchorCtr="0"/>
          <a:lstStyle>
            <a:lvl1pPr marL="0" indent="0" rtl="0">
              <a:spcBef>
                <a:spcPts val="0"/>
              </a:spcBef>
              <a:buFont typeface="Questrial"/>
              <a:buNone/>
              <a:defRPr sz="3600" b="1" baseline="0">
                <a:latin typeface="Questrial"/>
                <a:ea typeface="Questrial"/>
                <a:cs typeface="Questrial"/>
                <a:sym typeface="Questrial"/>
              </a:defRPr>
            </a:lvl1pPr>
            <a:lvl2pPr rtl="0">
              <a:spcBef>
                <a:spcPts val="0"/>
              </a:spcBef>
              <a:defRPr b="1">
                <a:latin typeface="Questrial"/>
                <a:ea typeface="Questrial"/>
                <a:cs typeface="Questrial"/>
                <a:sym typeface="Questrial"/>
              </a:defRPr>
            </a:lvl2pPr>
            <a:lvl3pPr rtl="0">
              <a:spcBef>
                <a:spcPts val="0"/>
              </a:spcBef>
              <a:defRPr b="1">
                <a:latin typeface="Questrial"/>
                <a:ea typeface="Questrial"/>
                <a:cs typeface="Questrial"/>
                <a:sym typeface="Questrial"/>
              </a:defRPr>
            </a:lvl3pPr>
            <a:lvl4pPr rtl="0">
              <a:spcBef>
                <a:spcPts val="0"/>
              </a:spcBef>
              <a:defRPr b="1">
                <a:latin typeface="Questrial"/>
                <a:ea typeface="Questrial"/>
                <a:cs typeface="Questrial"/>
                <a:sym typeface="Questrial"/>
              </a:defRPr>
            </a:lvl4pPr>
            <a:lvl5pPr rtl="0">
              <a:spcBef>
                <a:spcPts val="0"/>
              </a:spcBef>
              <a:defRPr b="1">
                <a:latin typeface="Questrial"/>
                <a:ea typeface="Questrial"/>
                <a:cs typeface="Questrial"/>
                <a:sym typeface="Questrial"/>
              </a:defRPr>
            </a:lvl5pPr>
            <a:lvl6pPr rtl="0">
              <a:spcBef>
                <a:spcPts val="0"/>
              </a:spcBef>
              <a:defRPr sz="5400">
                <a:solidFill>
                  <a:schemeClr val="dk1"/>
                </a:solidFill>
                <a:latin typeface="Garamond"/>
                <a:ea typeface="Garamond"/>
                <a:cs typeface="Garamond"/>
                <a:sym typeface="Garamond"/>
              </a:defRPr>
            </a:lvl6pPr>
            <a:lvl7pPr rtl="0">
              <a:spcBef>
                <a:spcPts val="0"/>
              </a:spcBef>
              <a:defRPr sz="5400">
                <a:solidFill>
                  <a:schemeClr val="dk1"/>
                </a:solidFill>
                <a:latin typeface="Garamond"/>
                <a:ea typeface="Garamond"/>
                <a:cs typeface="Garamond"/>
                <a:sym typeface="Garamond"/>
              </a:defRPr>
            </a:lvl7pPr>
            <a:lvl8pPr rtl="0">
              <a:spcBef>
                <a:spcPts val="0"/>
              </a:spcBef>
              <a:defRPr sz="5400">
                <a:solidFill>
                  <a:schemeClr val="dk1"/>
                </a:solidFill>
                <a:latin typeface="Garamond"/>
                <a:ea typeface="Garamond"/>
                <a:cs typeface="Garamond"/>
                <a:sym typeface="Garamond"/>
              </a:defRPr>
            </a:lvl8pPr>
            <a:lvl9pPr rtl="0">
              <a:spcBef>
                <a:spcPts val="0"/>
              </a:spcBef>
              <a:defRPr sz="5400">
                <a:solidFill>
                  <a:schemeClr val="dk1"/>
                </a:solidFill>
                <a:latin typeface="Garamond"/>
                <a:ea typeface="Garamond"/>
                <a:cs typeface="Garamond"/>
                <a:sym typeface="Garamond"/>
              </a:defRPr>
            </a:lvl9pPr>
          </a:lstStyle>
          <a:p>
            <a:endParaRPr/>
          </a:p>
        </p:txBody>
      </p:sp>
      <p:sp>
        <p:nvSpPr>
          <p:cNvPr id="12" name="Shape 12"/>
          <p:cNvSpPr txBox="1">
            <a:spLocks noGrp="1"/>
          </p:cNvSpPr>
          <p:nvPr>
            <p:ph type="body" idx="2"/>
          </p:nvPr>
        </p:nvSpPr>
        <p:spPr>
          <a:xfrm>
            <a:off x="4014216" y="2176272"/>
            <a:ext cx="19412711" cy="1216152"/>
          </a:xfrm>
          <a:prstGeom prst="rect">
            <a:avLst/>
          </a:prstGeom>
          <a:noFill/>
          <a:ln>
            <a:noFill/>
          </a:ln>
        </p:spPr>
        <p:txBody>
          <a:bodyPr lIns="91425" tIns="91425" rIns="91425" bIns="91425" anchor="t" anchorCtr="0"/>
          <a:lstStyle>
            <a:lvl1pPr marL="0" indent="0" algn="ctr" rtl="0">
              <a:spcBef>
                <a:spcPts val="0"/>
              </a:spcBef>
              <a:buFont typeface="Questrial"/>
              <a:buNone/>
              <a:defRPr sz="3600" baseline="0">
                <a:latin typeface="Questrial"/>
                <a:ea typeface="Questrial"/>
                <a:cs typeface="Questrial"/>
                <a:sym typeface="Questrial"/>
              </a:defRPr>
            </a:lvl1pPr>
            <a:lvl2pPr rtl="0">
              <a:spcBef>
                <a:spcPts val="0"/>
              </a:spcBef>
              <a:defRPr sz="4800"/>
            </a:lvl2pPr>
            <a:lvl3pPr rtl="0">
              <a:spcBef>
                <a:spcPts val="0"/>
              </a:spcBef>
              <a:defRPr sz="4000"/>
            </a:lvl3pPr>
            <a:lvl4pPr rtl="0">
              <a:spcBef>
                <a:spcPts val="0"/>
              </a:spcBef>
              <a:defRPr sz="3600"/>
            </a:lvl4pPr>
            <a:lvl5pPr rtl="0">
              <a:spcBef>
                <a:spcPts val="0"/>
              </a:spcBef>
              <a:defRPr sz="3600"/>
            </a:lvl5pPr>
            <a:lvl6pPr rtl="0">
              <a:spcBef>
                <a:spcPts val="0"/>
              </a:spcBef>
              <a:defRPr sz="5400">
                <a:solidFill>
                  <a:schemeClr val="dk1"/>
                </a:solidFill>
                <a:latin typeface="Garamond"/>
                <a:ea typeface="Garamond"/>
                <a:cs typeface="Garamond"/>
                <a:sym typeface="Garamond"/>
              </a:defRPr>
            </a:lvl6pPr>
            <a:lvl7pPr rtl="0">
              <a:spcBef>
                <a:spcPts val="0"/>
              </a:spcBef>
              <a:defRPr sz="5400">
                <a:solidFill>
                  <a:schemeClr val="dk1"/>
                </a:solidFill>
                <a:latin typeface="Garamond"/>
                <a:ea typeface="Garamond"/>
                <a:cs typeface="Garamond"/>
                <a:sym typeface="Garamond"/>
              </a:defRPr>
            </a:lvl7pPr>
            <a:lvl8pPr rtl="0">
              <a:spcBef>
                <a:spcPts val="0"/>
              </a:spcBef>
              <a:defRPr sz="5400">
                <a:solidFill>
                  <a:schemeClr val="dk1"/>
                </a:solidFill>
                <a:latin typeface="Garamond"/>
                <a:ea typeface="Garamond"/>
                <a:cs typeface="Garamond"/>
                <a:sym typeface="Garamond"/>
              </a:defRPr>
            </a:lvl8pPr>
            <a:lvl9pPr rtl="0">
              <a:spcBef>
                <a:spcPts val="0"/>
              </a:spcBef>
              <a:defRPr sz="5400">
                <a:solidFill>
                  <a:schemeClr val="dk1"/>
                </a:solidFill>
                <a:latin typeface="Garamond"/>
                <a:ea typeface="Garamond"/>
                <a:cs typeface="Garamond"/>
                <a:sym typeface="Garamond"/>
              </a:defRPr>
            </a:lvl9pPr>
          </a:lstStyle>
          <a:p>
            <a:endParaRPr/>
          </a:p>
        </p:txBody>
      </p:sp>
      <p:sp>
        <p:nvSpPr>
          <p:cNvPr id="13" name="Shape 13"/>
          <p:cNvSpPr txBox="1">
            <a:spLocks noGrp="1"/>
          </p:cNvSpPr>
          <p:nvPr>
            <p:ph type="body" idx="3"/>
          </p:nvPr>
        </p:nvSpPr>
        <p:spPr>
          <a:xfrm>
            <a:off x="4572000" y="914400"/>
            <a:ext cx="18288000" cy="1152144"/>
          </a:xfrm>
          <a:prstGeom prst="rect">
            <a:avLst/>
          </a:prstGeom>
          <a:noFill/>
          <a:ln>
            <a:noFill/>
          </a:ln>
        </p:spPr>
        <p:txBody>
          <a:bodyPr lIns="91425" tIns="91425" rIns="91425" bIns="91425" anchor="t" anchorCtr="0"/>
          <a:lstStyle>
            <a:lvl1pPr marL="0" indent="0" algn="ctr" rtl="0">
              <a:spcBef>
                <a:spcPts val="0"/>
              </a:spcBef>
              <a:buClr>
                <a:schemeClr val="accent1"/>
              </a:buClr>
              <a:buFont typeface="Questrial"/>
              <a:buNone/>
              <a:defRPr sz="8400" b="1" baseline="0">
                <a:solidFill>
                  <a:schemeClr val="accent1"/>
                </a:solidFill>
                <a:latin typeface="Questrial"/>
                <a:ea typeface="Questrial"/>
                <a:cs typeface="Questrial"/>
                <a:sym typeface="Questrial"/>
              </a:defRPr>
            </a:lvl1pPr>
            <a:lvl2pPr rtl="0">
              <a:spcBef>
                <a:spcPts val="0"/>
              </a:spcBef>
              <a:defRPr sz="7200">
                <a:solidFill>
                  <a:schemeClr val="dk1"/>
                </a:solidFill>
                <a:latin typeface="Garamond"/>
                <a:ea typeface="Garamond"/>
                <a:cs typeface="Garamond"/>
                <a:sym typeface="Garamond"/>
              </a:defRPr>
            </a:lvl2pPr>
            <a:lvl3pPr rtl="0">
              <a:spcBef>
                <a:spcPts val="0"/>
              </a:spcBef>
              <a:defRPr sz="6000">
                <a:solidFill>
                  <a:schemeClr val="dk1"/>
                </a:solidFill>
                <a:latin typeface="Garamond"/>
                <a:ea typeface="Garamond"/>
                <a:cs typeface="Garamond"/>
                <a:sym typeface="Garamond"/>
              </a:defRPr>
            </a:lvl3pPr>
            <a:lvl4pPr rtl="0">
              <a:spcBef>
                <a:spcPts val="0"/>
              </a:spcBef>
              <a:defRPr sz="5400">
                <a:solidFill>
                  <a:schemeClr val="dk1"/>
                </a:solidFill>
                <a:latin typeface="Garamond"/>
                <a:ea typeface="Garamond"/>
                <a:cs typeface="Garamond"/>
                <a:sym typeface="Garamond"/>
              </a:defRPr>
            </a:lvl4pPr>
            <a:lvl5pPr rtl="0">
              <a:spcBef>
                <a:spcPts val="0"/>
              </a:spcBef>
              <a:defRPr sz="5400">
                <a:solidFill>
                  <a:schemeClr val="dk1"/>
                </a:solidFill>
                <a:latin typeface="Garamond"/>
                <a:ea typeface="Garamond"/>
                <a:cs typeface="Garamond"/>
                <a:sym typeface="Garamond"/>
              </a:defRPr>
            </a:lvl5pPr>
            <a:lvl6pPr rtl="0">
              <a:spcBef>
                <a:spcPts val="0"/>
              </a:spcBef>
              <a:defRPr sz="5400">
                <a:solidFill>
                  <a:schemeClr val="dk1"/>
                </a:solidFill>
                <a:latin typeface="Garamond"/>
                <a:ea typeface="Garamond"/>
                <a:cs typeface="Garamond"/>
                <a:sym typeface="Garamond"/>
              </a:defRPr>
            </a:lvl6pPr>
            <a:lvl7pPr rtl="0">
              <a:spcBef>
                <a:spcPts val="0"/>
              </a:spcBef>
              <a:defRPr sz="5400">
                <a:solidFill>
                  <a:schemeClr val="dk1"/>
                </a:solidFill>
                <a:latin typeface="Garamond"/>
                <a:ea typeface="Garamond"/>
                <a:cs typeface="Garamond"/>
                <a:sym typeface="Garamond"/>
              </a:defRPr>
            </a:lvl7pPr>
            <a:lvl8pPr rtl="0">
              <a:spcBef>
                <a:spcPts val="0"/>
              </a:spcBef>
              <a:defRPr sz="5400">
                <a:solidFill>
                  <a:schemeClr val="dk1"/>
                </a:solidFill>
                <a:latin typeface="Garamond"/>
                <a:ea typeface="Garamond"/>
                <a:cs typeface="Garamond"/>
                <a:sym typeface="Garamond"/>
              </a:defRPr>
            </a:lvl8pPr>
            <a:lvl9pPr rtl="0">
              <a:spcBef>
                <a:spcPts val="0"/>
              </a:spcBef>
              <a:defRPr sz="5400">
                <a:solidFill>
                  <a:schemeClr val="dk1"/>
                </a:solidFill>
                <a:latin typeface="Garamond"/>
                <a:ea typeface="Garamond"/>
                <a:cs typeface="Garamond"/>
                <a:sym typeface="Garamond"/>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
        <p:cNvGrpSpPr/>
        <p:nvPr/>
      </p:nvGrpSpPr>
      <p:grpSpPr>
        <a:xfrm>
          <a:off x="0" y="0"/>
          <a:ext cx="0" cy="0"/>
          <a:chOff x="0" y="0"/>
          <a:chExt cx="0" cy="0"/>
        </a:xfrm>
      </p:grpSpPr>
      <p:cxnSp>
        <p:nvCxnSpPr>
          <p:cNvPr id="5" name="Shape 5"/>
          <p:cNvCxnSpPr/>
          <p:nvPr/>
        </p:nvCxnSpPr>
        <p:spPr>
          <a:xfrm>
            <a:off x="685800" y="34978415"/>
            <a:ext cx="26060400" cy="0"/>
          </a:xfrm>
          <a:prstGeom prst="straightConnector1">
            <a:avLst/>
          </a:prstGeom>
          <a:noFill/>
          <a:ln w="101600" cap="rnd" cmpd="sng">
            <a:solidFill>
              <a:schemeClr val="accent1"/>
            </a:solidFill>
            <a:prstDash val="solid"/>
            <a:round/>
            <a:headEnd type="none" w="med" len="med"/>
            <a:tailEnd type="none" w="med" len="med"/>
          </a:ln>
        </p:spPr>
      </p:cxnSp>
      <p:cxnSp>
        <p:nvCxnSpPr>
          <p:cNvPr id="6" name="Shape 6"/>
          <p:cNvCxnSpPr/>
          <p:nvPr/>
        </p:nvCxnSpPr>
        <p:spPr>
          <a:xfrm>
            <a:off x="685800" y="3918857"/>
            <a:ext cx="26060400" cy="0"/>
          </a:xfrm>
          <a:prstGeom prst="straightConnector1">
            <a:avLst/>
          </a:prstGeom>
          <a:noFill/>
          <a:ln w="101600" cap="rnd" cmpd="sng">
            <a:solidFill>
              <a:schemeClr val="accent1"/>
            </a:solidFill>
            <a:prstDash val="solid"/>
            <a:round/>
            <a:headEnd type="none" w="med" len="med"/>
            <a:tailEnd type="none" w="med" len="med"/>
          </a:ln>
        </p:spPr>
      </p:cxnSp>
      <p:pic>
        <p:nvPicPr>
          <p:cNvPr id="7" name="Shape 7"/>
          <p:cNvPicPr preferRelativeResize="0"/>
          <p:nvPr/>
        </p:nvPicPr>
        <p:blipFill rotWithShape="1">
          <a:blip r:embed="rId3">
            <a:alphaModFix/>
          </a:blip>
          <a:srcRect/>
          <a:stretch/>
        </p:blipFill>
        <p:spPr>
          <a:xfrm>
            <a:off x="24138370" y="948900"/>
            <a:ext cx="2329894" cy="1937313"/>
          </a:xfrm>
          <a:prstGeom prst="rect">
            <a:avLst/>
          </a:prstGeom>
          <a:noFill/>
          <a:ln>
            <a:noFill/>
          </a:ln>
        </p:spPr>
      </p:pic>
      <p:pic>
        <p:nvPicPr>
          <p:cNvPr id="8" name="Shape 8"/>
          <p:cNvPicPr preferRelativeResize="0"/>
          <p:nvPr/>
        </p:nvPicPr>
        <p:blipFill rotWithShape="1">
          <a:blip r:embed="rId4">
            <a:alphaModFix/>
          </a:blip>
          <a:srcRect/>
          <a:stretch/>
        </p:blipFill>
        <p:spPr>
          <a:xfrm>
            <a:off x="944495" y="661797"/>
            <a:ext cx="2158130" cy="2592449"/>
          </a:xfrm>
          <a:prstGeom prst="rect">
            <a:avLst/>
          </a:prstGeom>
          <a:noFill/>
          <a:ln>
            <a:noFill/>
          </a:ln>
        </p:spPr>
      </p:pic>
      <p:sp>
        <p:nvSpPr>
          <p:cNvPr id="9" name="Shape 9"/>
          <p:cNvSpPr/>
          <p:nvPr/>
        </p:nvSpPr>
        <p:spPr>
          <a:xfrm>
            <a:off x="16780042" y="35271803"/>
            <a:ext cx="9966158" cy="738664"/>
          </a:xfrm>
          <a:prstGeom prst="rect">
            <a:avLst/>
          </a:prstGeom>
          <a:noFill/>
          <a:ln>
            <a:noFill/>
          </a:ln>
        </p:spPr>
        <p:txBody>
          <a:bodyPr lIns="91425" tIns="45700" rIns="91425" bIns="45700" anchor="t" anchorCtr="0">
            <a:noAutofit/>
          </a:bodyPr>
          <a:lstStyle/>
          <a:p>
            <a:pPr marL="0" marR="0" lvl="0" indent="0" algn="r" rtl="0">
              <a:spcBef>
                <a:spcPts val="0"/>
              </a:spcBef>
              <a:buSzPct val="25000"/>
              <a:buNone/>
            </a:pPr>
            <a:r>
              <a:rPr lang="en-US" sz="1400" b="0" i="1" u="none" strike="noStrike" cap="none" baseline="0">
                <a:solidFill>
                  <a:srgbClr val="7F7F7F"/>
                </a:solidFill>
                <a:latin typeface="Arial"/>
                <a:ea typeface="Arial"/>
                <a:cs typeface="Arial"/>
                <a:sym typeface="Arial"/>
              </a:rPr>
              <a:t>Any opinions, findings, and conclusions or recommendations expressed in this material are those of the author(s) and do not necessarily reflect the views of the National Aeronautics and Space Administration. This material is based upon work supported by NASA through contract NNL11AA00B and cooperative agreement NNX14AB60A.</a:t>
            </a:r>
          </a:p>
        </p:txBody>
      </p:sp>
    </p:spTree>
  </p:cSld>
  <p:clrMap bg1="lt1" tx1="dk1" bg2="dk2" tx2="lt2" accent1="accent1" accent2="accent2" accent3="accent3" accent4="accent4" accent5="accent5" accent6="accent6" hlink="hlink" folHlink="folHlink"/>
  <p:sldLayoutIdLst>
    <p:sldLayoutId id="2147483648" r:id="rId1"/>
  </p:sldLayoutIdLst>
  <p:hf sldNum="0"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jpg"/><Relationship Id="rId13" Type="http://schemas.openxmlformats.org/officeDocument/2006/relationships/image" Target="../media/image13.png"/><Relationship Id="rId18" Type="http://schemas.openxmlformats.org/officeDocument/2006/relationships/image" Target="../media/image18.png"/><Relationship Id="rId3" Type="http://schemas.openxmlformats.org/officeDocument/2006/relationships/image" Target="../media/image3.png"/><Relationship Id="rId7" Type="http://schemas.openxmlformats.org/officeDocument/2006/relationships/image" Target="../media/image7.jpg"/><Relationship Id="rId12" Type="http://schemas.openxmlformats.org/officeDocument/2006/relationships/image" Target="../media/image12.png"/><Relationship Id="rId17" Type="http://schemas.openxmlformats.org/officeDocument/2006/relationships/image" Target="../media/image17.png"/><Relationship Id="rId2" Type="http://schemas.openxmlformats.org/officeDocument/2006/relationships/notesSlide" Target="../notesSlides/notesSlide1.xml"/><Relationship Id="rId16" Type="http://schemas.openxmlformats.org/officeDocument/2006/relationships/image" Target="../media/image16.jpg"/><Relationship Id="rId1" Type="http://schemas.openxmlformats.org/officeDocument/2006/relationships/slideLayout" Target="../slideLayouts/slideLayout1.xml"/><Relationship Id="rId6" Type="http://schemas.openxmlformats.org/officeDocument/2006/relationships/image" Target="../media/image6.jpg"/><Relationship Id="rId11" Type="http://schemas.openxmlformats.org/officeDocument/2006/relationships/image" Target="../media/image11.png"/><Relationship Id="rId5" Type="http://schemas.openxmlformats.org/officeDocument/2006/relationships/image" Target="../media/image5.png"/><Relationship Id="rId15" Type="http://schemas.openxmlformats.org/officeDocument/2006/relationships/image" Target="../media/image1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jpg"/><Relationship Id="rId1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4"/>
        <p:cNvGrpSpPr/>
        <p:nvPr/>
      </p:nvGrpSpPr>
      <p:grpSpPr>
        <a:xfrm>
          <a:off x="0" y="0"/>
          <a:ext cx="0" cy="0"/>
          <a:chOff x="0" y="0"/>
          <a:chExt cx="0" cy="0"/>
        </a:xfrm>
      </p:grpSpPr>
      <p:pic>
        <p:nvPicPr>
          <p:cNvPr id="15" name="Shape 15"/>
          <p:cNvPicPr preferRelativeResize="0"/>
          <p:nvPr/>
        </p:nvPicPr>
        <p:blipFill rotWithShape="1">
          <a:blip r:embed="rId3">
            <a:alphaModFix/>
          </a:blip>
          <a:srcRect/>
          <a:stretch/>
        </p:blipFill>
        <p:spPr>
          <a:xfrm>
            <a:off x="665526" y="24769293"/>
            <a:ext cx="3329158" cy="2873070"/>
          </a:xfrm>
          <a:prstGeom prst="rect">
            <a:avLst/>
          </a:prstGeom>
          <a:noFill/>
          <a:ln>
            <a:noFill/>
          </a:ln>
        </p:spPr>
      </p:pic>
      <p:sp>
        <p:nvSpPr>
          <p:cNvPr id="16" name="Shape 16"/>
          <p:cNvSpPr/>
          <p:nvPr/>
        </p:nvSpPr>
        <p:spPr>
          <a:xfrm>
            <a:off x="4505948" y="23327915"/>
            <a:ext cx="857926" cy="52321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2800" b="1" i="0" u="none" strike="noStrike" cap="none" baseline="0">
                <a:solidFill>
                  <a:srgbClr val="002060"/>
                </a:solidFill>
                <a:latin typeface="Garamond"/>
                <a:ea typeface="Garamond"/>
                <a:cs typeface="Garamond"/>
                <a:sym typeface="Garamond"/>
              </a:rPr>
              <a:t>2005</a:t>
            </a:r>
          </a:p>
        </p:txBody>
      </p:sp>
      <p:sp>
        <p:nvSpPr>
          <p:cNvPr id="17" name="Shape 17"/>
          <p:cNvSpPr txBox="1">
            <a:spLocks noGrp="1"/>
          </p:cNvSpPr>
          <p:nvPr>
            <p:ph type="body" idx="1"/>
          </p:nvPr>
        </p:nvSpPr>
        <p:spPr>
          <a:xfrm>
            <a:off x="685800" y="35350703"/>
            <a:ext cx="26060400" cy="594359"/>
          </a:xfrm>
          <a:prstGeom prst="rect">
            <a:avLst/>
          </a:prstGeom>
          <a:noFill/>
          <a:ln>
            <a:noFill/>
          </a:ln>
        </p:spPr>
        <p:txBody>
          <a:bodyPr lIns="91425" tIns="45700" rIns="91425" bIns="45700" anchor="t" anchorCtr="0">
            <a:noAutofit/>
          </a:bodyPr>
          <a:lstStyle/>
          <a:p>
            <a:pPr marL="0" marR="0" lvl="0" indent="0" algn="l" rtl="0">
              <a:lnSpc>
                <a:spcPct val="90000"/>
              </a:lnSpc>
              <a:spcBef>
                <a:spcPts val="0"/>
              </a:spcBef>
              <a:buClr>
                <a:schemeClr val="dk1"/>
              </a:buClr>
              <a:buSzPct val="25000"/>
              <a:buFont typeface="Arial"/>
              <a:buNone/>
            </a:pPr>
            <a:r>
              <a:rPr lang="en-US" sz="3600" b="1" i="0" u="none" strike="noStrike" cap="none" baseline="0" dirty="0">
                <a:solidFill>
                  <a:schemeClr val="dk1"/>
                </a:solidFill>
                <a:latin typeface="Century Gothic" panose="020B0502020202020204" pitchFamily="34" charset="0"/>
                <a:sym typeface="Questrial"/>
              </a:rPr>
              <a:t>The University of Georgia</a:t>
            </a:r>
          </a:p>
        </p:txBody>
      </p:sp>
      <p:sp>
        <p:nvSpPr>
          <p:cNvPr id="18" name="Shape 18"/>
          <p:cNvSpPr txBox="1">
            <a:spLocks noGrp="1"/>
          </p:cNvSpPr>
          <p:nvPr>
            <p:ph type="body" idx="2"/>
          </p:nvPr>
        </p:nvSpPr>
        <p:spPr>
          <a:xfrm>
            <a:off x="3704162" y="2381875"/>
            <a:ext cx="20023673" cy="1216152"/>
          </a:xfrm>
          <a:prstGeom prst="rect">
            <a:avLst/>
          </a:prstGeom>
          <a:noFill/>
          <a:ln>
            <a:noFill/>
          </a:ln>
        </p:spPr>
        <p:txBody>
          <a:bodyPr lIns="91425" tIns="45700" rIns="91425" bIns="45700" anchor="t" anchorCtr="0">
            <a:noAutofit/>
          </a:bodyPr>
          <a:lstStyle/>
          <a:p>
            <a:pPr marL="0" marR="0" lvl="0" indent="0" algn="ctr" rtl="0">
              <a:lnSpc>
                <a:spcPct val="90000"/>
              </a:lnSpc>
              <a:spcBef>
                <a:spcPts val="0"/>
              </a:spcBef>
              <a:buClr>
                <a:schemeClr val="dk1"/>
              </a:buClr>
              <a:buSzPct val="25000"/>
              <a:buFont typeface="Arial"/>
              <a:buNone/>
            </a:pPr>
            <a:r>
              <a:rPr lang="en-US" sz="3600" b="0" i="0" u="none" strike="noStrike" cap="none" baseline="0" dirty="0">
                <a:solidFill>
                  <a:schemeClr val="dk1"/>
                </a:solidFill>
                <a:latin typeface="Century Gothic" panose="020B0502020202020204" pitchFamily="34" charset="0"/>
                <a:sym typeface="Questrial"/>
              </a:rPr>
              <a:t>Assessing Groundwater Storage Change and Contamination Risk in Southwest Georgia </a:t>
            </a:r>
          </a:p>
          <a:p>
            <a:pPr marL="0" marR="0" lvl="0" indent="0" algn="ctr" rtl="0">
              <a:lnSpc>
                <a:spcPct val="90000"/>
              </a:lnSpc>
              <a:spcBef>
                <a:spcPts val="3000"/>
              </a:spcBef>
              <a:buClr>
                <a:schemeClr val="dk1"/>
              </a:buClr>
              <a:buFont typeface="Arial"/>
              <a:buNone/>
            </a:pPr>
            <a:endParaRPr sz="3600" b="0" i="0" u="none" strike="noStrike" cap="none" baseline="0" dirty="0">
              <a:solidFill>
                <a:schemeClr val="dk1"/>
              </a:solidFill>
              <a:latin typeface="Century Gothic" panose="020B0502020202020204" pitchFamily="34" charset="0"/>
              <a:sym typeface="Questrial"/>
            </a:endParaRPr>
          </a:p>
        </p:txBody>
      </p:sp>
      <p:sp>
        <p:nvSpPr>
          <p:cNvPr id="19" name="Shape 19"/>
          <p:cNvSpPr txBox="1">
            <a:spLocks noGrp="1"/>
          </p:cNvSpPr>
          <p:nvPr>
            <p:ph type="body" idx="3"/>
          </p:nvPr>
        </p:nvSpPr>
        <p:spPr>
          <a:xfrm>
            <a:off x="4572000" y="914400"/>
            <a:ext cx="18288000" cy="1152144"/>
          </a:xfrm>
          <a:prstGeom prst="rect">
            <a:avLst/>
          </a:prstGeom>
          <a:noFill/>
          <a:ln>
            <a:noFill/>
          </a:ln>
        </p:spPr>
        <p:txBody>
          <a:bodyPr lIns="91425" tIns="45700" rIns="91425" bIns="45700" anchor="t" anchorCtr="0">
            <a:noAutofit/>
          </a:bodyPr>
          <a:lstStyle/>
          <a:p>
            <a:pPr marL="0" marR="0" lvl="0" indent="0" algn="ctr" rtl="0">
              <a:lnSpc>
                <a:spcPct val="90000"/>
              </a:lnSpc>
              <a:spcBef>
                <a:spcPts val="0"/>
              </a:spcBef>
              <a:buClr>
                <a:schemeClr val="accent1"/>
              </a:buClr>
              <a:buSzPct val="25000"/>
              <a:buFont typeface="Arial"/>
              <a:buNone/>
            </a:pPr>
            <a:r>
              <a:rPr lang="en-US" sz="8400" b="1" i="0" u="none" strike="noStrike" cap="none" baseline="0" dirty="0">
                <a:solidFill>
                  <a:schemeClr val="accent1"/>
                </a:solidFill>
                <a:latin typeface="Century Gothic" panose="020B0502020202020204" pitchFamily="34" charset="0"/>
                <a:sym typeface="Questrial"/>
              </a:rPr>
              <a:t>Georgia Water Resources</a:t>
            </a:r>
          </a:p>
        </p:txBody>
      </p:sp>
      <p:sp>
        <p:nvSpPr>
          <p:cNvPr id="20" name="Shape 20"/>
          <p:cNvSpPr txBox="1"/>
          <p:nvPr/>
        </p:nvSpPr>
        <p:spPr>
          <a:xfrm>
            <a:off x="914400" y="28555043"/>
            <a:ext cx="8229600" cy="5760720"/>
          </a:xfrm>
          <a:prstGeom prst="rect">
            <a:avLst/>
          </a:prstGeom>
          <a:noFill/>
          <a:ln>
            <a:noFill/>
          </a:ln>
        </p:spPr>
        <p:txBody>
          <a:bodyPr lIns="91425" tIns="45700" rIns="91425" bIns="45700" anchor="t" anchorCtr="0">
            <a:noAutofit/>
          </a:bodyPr>
          <a:lstStyle/>
          <a:p>
            <a:pPr marL="0" marR="0" lvl="0" indent="0" algn="l" rtl="0">
              <a:lnSpc>
                <a:spcPct val="90000"/>
              </a:lnSpc>
              <a:spcBef>
                <a:spcPts val="0"/>
              </a:spcBef>
              <a:buClr>
                <a:schemeClr val="dk1"/>
              </a:buClr>
              <a:buFont typeface="Arial"/>
              <a:buNone/>
            </a:pPr>
            <a:endParaRPr sz="2700" b="0" i="0" u="none" strike="noStrike" cap="none" baseline="0">
              <a:solidFill>
                <a:schemeClr val="dk1"/>
              </a:solidFill>
              <a:latin typeface="Garamond"/>
              <a:ea typeface="Garamond"/>
              <a:cs typeface="Garamond"/>
              <a:sym typeface="Garamond"/>
            </a:endParaRPr>
          </a:p>
        </p:txBody>
      </p:sp>
      <p:sp>
        <p:nvSpPr>
          <p:cNvPr id="21" name="Shape 21"/>
          <p:cNvSpPr txBox="1"/>
          <p:nvPr/>
        </p:nvSpPr>
        <p:spPr>
          <a:xfrm>
            <a:off x="7925291" y="29469945"/>
            <a:ext cx="9227344" cy="3062262"/>
          </a:xfrm>
          <a:prstGeom prst="rect">
            <a:avLst/>
          </a:prstGeom>
          <a:noFill/>
          <a:ln>
            <a:noFill/>
          </a:ln>
        </p:spPr>
        <p:txBody>
          <a:bodyPr lIns="91425" tIns="45700" rIns="91425" bIns="45700" anchor="t" anchorCtr="0">
            <a:noAutofit/>
          </a:bodyPr>
          <a:lstStyle/>
          <a:p>
            <a:pPr marL="0" marR="0" lvl="0" indent="0" algn="l" rtl="0">
              <a:lnSpc>
                <a:spcPct val="90000"/>
              </a:lnSpc>
              <a:spcBef>
                <a:spcPts val="0"/>
              </a:spcBef>
              <a:buClr>
                <a:schemeClr val="dk1"/>
              </a:buClr>
              <a:buSzPct val="25000"/>
              <a:buFont typeface="Arial"/>
              <a:buNone/>
            </a:pPr>
            <a:r>
              <a:rPr lang="en-US" sz="2800" b="0" i="0" u="none" strike="noStrike" cap="none" baseline="0" dirty="0">
                <a:solidFill>
                  <a:schemeClr val="dk1"/>
                </a:solidFill>
                <a:latin typeface="Garamond"/>
                <a:ea typeface="Garamond"/>
                <a:cs typeface="Garamond"/>
                <a:sym typeface="Garamond"/>
              </a:rPr>
              <a:t>City of Albany and Dougherty County Planning and Development Services</a:t>
            </a:r>
          </a:p>
          <a:p>
            <a:pPr marL="0" marR="0" lvl="0" indent="0" algn="l" rtl="0">
              <a:lnSpc>
                <a:spcPct val="90000"/>
              </a:lnSpc>
              <a:spcBef>
                <a:spcPts val="1800"/>
              </a:spcBef>
              <a:buClr>
                <a:schemeClr val="dk1"/>
              </a:buClr>
              <a:buSzPct val="25000"/>
              <a:buFont typeface="Arial"/>
              <a:buNone/>
            </a:pPr>
            <a:r>
              <a:rPr lang="en-US" sz="2800" b="0" i="0" u="none" strike="noStrike" cap="none" baseline="0" dirty="0">
                <a:solidFill>
                  <a:schemeClr val="dk1"/>
                </a:solidFill>
                <a:latin typeface="Garamond"/>
                <a:ea typeface="Garamond"/>
                <a:cs typeface="Garamond"/>
                <a:sym typeface="Garamond"/>
              </a:rPr>
              <a:t>Southwest Georgia Water Resources Task Force </a:t>
            </a:r>
          </a:p>
        </p:txBody>
      </p:sp>
      <p:sp>
        <p:nvSpPr>
          <p:cNvPr id="24" name="Shape 24"/>
          <p:cNvSpPr txBox="1"/>
          <p:nvPr/>
        </p:nvSpPr>
        <p:spPr>
          <a:xfrm>
            <a:off x="19485534" y="13266139"/>
            <a:ext cx="8229600" cy="2834640"/>
          </a:xfrm>
          <a:prstGeom prst="rect">
            <a:avLst/>
          </a:prstGeom>
          <a:noFill/>
          <a:ln>
            <a:noFill/>
          </a:ln>
        </p:spPr>
        <p:txBody>
          <a:bodyPr lIns="91425" tIns="45700" rIns="91425" bIns="45700" anchor="t" anchorCtr="0">
            <a:noAutofit/>
          </a:bodyPr>
          <a:lstStyle/>
          <a:p>
            <a:pPr marL="0" marR="0" lvl="0" indent="0" algn="l" rtl="0">
              <a:lnSpc>
                <a:spcPct val="90000"/>
              </a:lnSpc>
              <a:spcBef>
                <a:spcPts val="0"/>
              </a:spcBef>
              <a:buClr>
                <a:schemeClr val="dk1"/>
              </a:buClr>
              <a:buFont typeface="Arial"/>
              <a:buNone/>
            </a:pPr>
            <a:endParaRPr sz="2700" b="0" i="0" u="none" strike="noStrike" cap="none" baseline="0">
              <a:solidFill>
                <a:schemeClr val="dk1"/>
              </a:solidFill>
              <a:latin typeface="Garamond"/>
              <a:ea typeface="Garamond"/>
              <a:cs typeface="Garamond"/>
              <a:sym typeface="Garamond"/>
            </a:endParaRPr>
          </a:p>
        </p:txBody>
      </p:sp>
      <p:sp>
        <p:nvSpPr>
          <p:cNvPr id="25" name="Shape 25"/>
          <p:cNvSpPr txBox="1"/>
          <p:nvPr/>
        </p:nvSpPr>
        <p:spPr>
          <a:xfrm>
            <a:off x="18288000" y="17465645"/>
            <a:ext cx="8229600" cy="2834640"/>
          </a:xfrm>
          <a:prstGeom prst="rect">
            <a:avLst/>
          </a:prstGeom>
          <a:noFill/>
          <a:ln>
            <a:noFill/>
          </a:ln>
        </p:spPr>
        <p:txBody>
          <a:bodyPr lIns="91425" tIns="45700" rIns="91425" bIns="45700" anchor="t" anchorCtr="0">
            <a:noAutofit/>
          </a:bodyPr>
          <a:lstStyle/>
          <a:p>
            <a:pPr marL="0" marR="0" lvl="0" indent="0" algn="l" rtl="0">
              <a:lnSpc>
                <a:spcPct val="90000"/>
              </a:lnSpc>
              <a:spcBef>
                <a:spcPts val="0"/>
              </a:spcBef>
              <a:buClr>
                <a:schemeClr val="dk1"/>
              </a:buClr>
              <a:buFont typeface="Arial"/>
              <a:buNone/>
            </a:pPr>
            <a:endParaRPr sz="2700" b="0" i="0" u="none" strike="noStrike" cap="none" baseline="0">
              <a:solidFill>
                <a:schemeClr val="dk1"/>
              </a:solidFill>
              <a:latin typeface="Garamond"/>
              <a:ea typeface="Garamond"/>
              <a:cs typeface="Garamond"/>
              <a:sym typeface="Garamond"/>
            </a:endParaRPr>
          </a:p>
        </p:txBody>
      </p:sp>
      <p:sp>
        <p:nvSpPr>
          <p:cNvPr id="26" name="Shape 26"/>
          <p:cNvSpPr txBox="1"/>
          <p:nvPr/>
        </p:nvSpPr>
        <p:spPr>
          <a:xfrm>
            <a:off x="914400" y="6243410"/>
            <a:ext cx="16916400" cy="5760720"/>
          </a:xfrm>
          <a:prstGeom prst="rect">
            <a:avLst/>
          </a:prstGeom>
          <a:noFill/>
          <a:ln>
            <a:noFill/>
          </a:ln>
        </p:spPr>
        <p:txBody>
          <a:bodyPr lIns="91425" tIns="45700" rIns="91425" bIns="45700" anchor="t" anchorCtr="0">
            <a:noAutofit/>
          </a:bodyPr>
          <a:lstStyle/>
          <a:p>
            <a:pPr marL="0" marR="0" lvl="0" indent="0" algn="l" rtl="0">
              <a:lnSpc>
                <a:spcPct val="90000"/>
              </a:lnSpc>
              <a:spcBef>
                <a:spcPts val="0"/>
              </a:spcBef>
              <a:buClr>
                <a:schemeClr val="dk1"/>
              </a:buClr>
              <a:buFont typeface="Arial"/>
              <a:buNone/>
            </a:pPr>
            <a:endParaRPr sz="2700" b="0" i="0" u="none" strike="noStrike" cap="none" baseline="0">
              <a:solidFill>
                <a:schemeClr val="dk1"/>
              </a:solidFill>
              <a:latin typeface="Garamond"/>
              <a:ea typeface="Garamond"/>
              <a:cs typeface="Garamond"/>
              <a:sym typeface="Garamond"/>
            </a:endParaRPr>
          </a:p>
        </p:txBody>
      </p:sp>
      <p:sp>
        <p:nvSpPr>
          <p:cNvPr id="28" name="Shape 28"/>
          <p:cNvSpPr txBox="1"/>
          <p:nvPr/>
        </p:nvSpPr>
        <p:spPr>
          <a:xfrm>
            <a:off x="853891" y="5513689"/>
            <a:ext cx="16916399" cy="647317"/>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4400" b="1" i="0" u="none" strike="noStrike" cap="none" baseline="0" dirty="0" smtClean="0">
                <a:solidFill>
                  <a:schemeClr val="accent1"/>
                </a:solidFill>
                <a:latin typeface="Century Gothic" panose="020B0502020202020204" pitchFamily="34" charset="0"/>
                <a:ea typeface="Questrial"/>
                <a:cs typeface="Questrial"/>
                <a:sym typeface="Questrial"/>
              </a:rPr>
              <a:t>Abstract</a:t>
            </a:r>
            <a:endParaRPr sz="4400" b="1" i="0" u="none" strike="noStrike" cap="none" baseline="0" dirty="0">
              <a:solidFill>
                <a:schemeClr val="accent1"/>
              </a:solidFill>
              <a:latin typeface="Questrial"/>
              <a:ea typeface="Questrial"/>
              <a:cs typeface="Questrial"/>
              <a:sym typeface="Questrial"/>
            </a:endParaRPr>
          </a:p>
        </p:txBody>
      </p:sp>
      <p:sp>
        <p:nvSpPr>
          <p:cNvPr id="29" name="Shape 29"/>
          <p:cNvSpPr txBox="1"/>
          <p:nvPr/>
        </p:nvSpPr>
        <p:spPr>
          <a:xfrm>
            <a:off x="18168175" y="5508977"/>
            <a:ext cx="8229600" cy="769441"/>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4400" b="1" i="0" u="none" strike="noStrike" cap="none" baseline="0" dirty="0">
                <a:solidFill>
                  <a:schemeClr val="accent1"/>
                </a:solidFill>
                <a:latin typeface="Century Gothic" panose="020B0502020202020204" pitchFamily="34" charset="0"/>
                <a:ea typeface="Questrial"/>
                <a:cs typeface="Questrial"/>
                <a:sym typeface="Questrial"/>
              </a:rPr>
              <a:t>Objectives</a:t>
            </a:r>
          </a:p>
        </p:txBody>
      </p:sp>
      <p:sp>
        <p:nvSpPr>
          <p:cNvPr id="30" name="Shape 30"/>
          <p:cNvSpPr txBox="1"/>
          <p:nvPr/>
        </p:nvSpPr>
        <p:spPr>
          <a:xfrm>
            <a:off x="853890" y="11645065"/>
            <a:ext cx="16916400" cy="769441"/>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4400" b="1" i="0" u="none" strike="noStrike" cap="none" baseline="0" dirty="0">
                <a:solidFill>
                  <a:schemeClr val="accent1"/>
                </a:solidFill>
                <a:latin typeface="Century Gothic" panose="020B0502020202020204" pitchFamily="34" charset="0"/>
                <a:ea typeface="Questrial"/>
                <a:cs typeface="Questrial"/>
                <a:sym typeface="Questrial"/>
              </a:rPr>
              <a:t>Methodology</a:t>
            </a:r>
          </a:p>
        </p:txBody>
      </p:sp>
      <p:sp>
        <p:nvSpPr>
          <p:cNvPr id="31" name="Shape 31"/>
          <p:cNvSpPr txBox="1"/>
          <p:nvPr/>
        </p:nvSpPr>
        <p:spPr>
          <a:xfrm>
            <a:off x="18188601" y="11079760"/>
            <a:ext cx="8229600" cy="769441"/>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4400" b="1" i="0" u="none" strike="noStrike" cap="none" baseline="0" dirty="0">
                <a:solidFill>
                  <a:schemeClr val="accent1"/>
                </a:solidFill>
                <a:latin typeface="Century Gothic" panose="020B0502020202020204" pitchFamily="34" charset="0"/>
                <a:ea typeface="Questrial"/>
                <a:cs typeface="Questrial"/>
                <a:sym typeface="Questrial"/>
              </a:rPr>
              <a:t>Study Area</a:t>
            </a:r>
          </a:p>
        </p:txBody>
      </p:sp>
      <p:sp>
        <p:nvSpPr>
          <p:cNvPr id="32" name="Shape 32"/>
          <p:cNvSpPr txBox="1"/>
          <p:nvPr/>
        </p:nvSpPr>
        <p:spPr>
          <a:xfrm>
            <a:off x="18168175" y="17882942"/>
            <a:ext cx="8229600" cy="769441"/>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4400" b="1" i="0" u="none" strike="noStrike" cap="none" baseline="0" dirty="0">
                <a:solidFill>
                  <a:schemeClr val="accent1"/>
                </a:solidFill>
                <a:latin typeface="Century Gothic" panose="020B0502020202020204" pitchFamily="34" charset="0"/>
                <a:ea typeface="Questrial"/>
                <a:cs typeface="Questrial"/>
                <a:sym typeface="Questrial"/>
              </a:rPr>
              <a:t>Earth Observations</a:t>
            </a:r>
          </a:p>
        </p:txBody>
      </p:sp>
      <p:sp>
        <p:nvSpPr>
          <p:cNvPr id="33" name="Shape 33"/>
          <p:cNvSpPr txBox="1"/>
          <p:nvPr/>
        </p:nvSpPr>
        <p:spPr>
          <a:xfrm>
            <a:off x="18172882" y="22852321"/>
            <a:ext cx="8229600" cy="769441"/>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4400" b="1" i="0" u="none" strike="noStrike" cap="none" baseline="0" dirty="0" smtClean="0">
                <a:solidFill>
                  <a:schemeClr val="accent1"/>
                </a:solidFill>
                <a:latin typeface="Century Gothic" panose="020B0502020202020204" pitchFamily="34" charset="0"/>
                <a:ea typeface="Questrial"/>
                <a:cs typeface="Questrial"/>
                <a:sym typeface="Questrial"/>
              </a:rPr>
              <a:t>Conclusions</a:t>
            </a:r>
            <a:endParaRPr lang="en-US" sz="4400" b="1" i="0" u="none" strike="noStrike" cap="none" baseline="0" dirty="0">
              <a:solidFill>
                <a:schemeClr val="accent1"/>
              </a:solidFill>
              <a:latin typeface="Century Gothic" panose="020B0502020202020204" pitchFamily="34" charset="0"/>
              <a:ea typeface="Questrial"/>
              <a:cs typeface="Questrial"/>
              <a:sym typeface="Questrial"/>
            </a:endParaRPr>
          </a:p>
        </p:txBody>
      </p:sp>
      <p:sp>
        <p:nvSpPr>
          <p:cNvPr id="34" name="Shape 34"/>
          <p:cNvSpPr txBox="1"/>
          <p:nvPr/>
        </p:nvSpPr>
        <p:spPr>
          <a:xfrm>
            <a:off x="18102451" y="28633689"/>
            <a:ext cx="8229600" cy="769441"/>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4400" b="1" i="0" u="none" strike="noStrike" cap="none" baseline="0" dirty="0">
                <a:solidFill>
                  <a:schemeClr val="accent1"/>
                </a:solidFill>
                <a:latin typeface="Century Gothic" panose="020B0502020202020204" pitchFamily="34" charset="0"/>
                <a:ea typeface="Questrial"/>
                <a:cs typeface="Questrial"/>
                <a:sym typeface="Questrial"/>
              </a:rPr>
              <a:t>Acknowledgements</a:t>
            </a:r>
          </a:p>
        </p:txBody>
      </p:sp>
      <p:sp>
        <p:nvSpPr>
          <p:cNvPr id="35" name="Shape 35"/>
          <p:cNvSpPr txBox="1"/>
          <p:nvPr/>
        </p:nvSpPr>
        <p:spPr>
          <a:xfrm>
            <a:off x="7897590" y="28649000"/>
            <a:ext cx="8229600" cy="769441"/>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4400" b="1" i="0" u="none" strike="noStrike" cap="none" baseline="0" dirty="0">
                <a:solidFill>
                  <a:schemeClr val="accent1"/>
                </a:solidFill>
                <a:latin typeface="Century Gothic" panose="020B0502020202020204" pitchFamily="34" charset="0"/>
                <a:ea typeface="Questrial"/>
                <a:cs typeface="Questrial"/>
                <a:sym typeface="Questrial"/>
              </a:rPr>
              <a:t>Project</a:t>
            </a:r>
            <a:r>
              <a:rPr lang="en-US" sz="4400" b="1" i="0" u="none" strike="noStrike" cap="none" baseline="0" dirty="0">
                <a:solidFill>
                  <a:schemeClr val="accent1"/>
                </a:solidFill>
                <a:latin typeface="Garamond" panose="02020404030301010803" pitchFamily="18" charset="0"/>
                <a:ea typeface="Questrial"/>
                <a:cs typeface="Questrial"/>
                <a:sym typeface="Questrial"/>
              </a:rPr>
              <a:t> </a:t>
            </a:r>
            <a:r>
              <a:rPr lang="en-US" sz="4400" b="1" i="0" u="none" strike="noStrike" cap="none" baseline="0" dirty="0">
                <a:solidFill>
                  <a:schemeClr val="accent1"/>
                </a:solidFill>
                <a:latin typeface="Century Gothic" panose="020B0502020202020204" pitchFamily="34" charset="0"/>
                <a:ea typeface="Questrial"/>
                <a:cs typeface="Questrial"/>
                <a:sym typeface="Questrial"/>
              </a:rPr>
              <a:t>Partners</a:t>
            </a:r>
          </a:p>
        </p:txBody>
      </p:sp>
      <p:sp>
        <p:nvSpPr>
          <p:cNvPr id="36" name="Shape 36"/>
          <p:cNvSpPr txBox="1"/>
          <p:nvPr/>
        </p:nvSpPr>
        <p:spPr>
          <a:xfrm>
            <a:off x="731984" y="28666095"/>
            <a:ext cx="8229600" cy="769441"/>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4400" b="1" i="0" u="none" strike="noStrike" cap="none" baseline="0" dirty="0">
                <a:solidFill>
                  <a:schemeClr val="accent1"/>
                </a:solidFill>
                <a:latin typeface="Century Gothic" panose="020B0502020202020204" pitchFamily="34" charset="0"/>
                <a:ea typeface="Questrial"/>
                <a:cs typeface="Questrial"/>
                <a:sym typeface="Questrial"/>
              </a:rPr>
              <a:t>Team Members</a:t>
            </a:r>
          </a:p>
        </p:txBody>
      </p:sp>
      <p:sp>
        <p:nvSpPr>
          <p:cNvPr id="37" name="Shape 37"/>
          <p:cNvSpPr txBox="1"/>
          <p:nvPr/>
        </p:nvSpPr>
        <p:spPr>
          <a:xfrm>
            <a:off x="914400" y="4148883"/>
            <a:ext cx="25603199" cy="950976"/>
          </a:xfrm>
          <a:prstGeom prst="rect">
            <a:avLst/>
          </a:prstGeom>
          <a:noFill/>
          <a:ln>
            <a:noFill/>
          </a:ln>
        </p:spPr>
        <p:txBody>
          <a:bodyPr lIns="91425" tIns="45700" rIns="91425" bIns="45700" anchor="t" anchorCtr="0">
            <a:noAutofit/>
          </a:bodyPr>
          <a:lstStyle/>
          <a:p>
            <a:pPr lvl="0" algn="ctr">
              <a:lnSpc>
                <a:spcPct val="90000"/>
              </a:lnSpc>
              <a:buClr>
                <a:schemeClr val="dk1"/>
              </a:buClr>
              <a:buSzPct val="25000"/>
            </a:pPr>
            <a:r>
              <a:rPr lang="en-US" sz="3200" b="0" i="0" u="none" strike="noStrike" cap="none" baseline="0" dirty="0" err="1">
                <a:solidFill>
                  <a:schemeClr val="dk1"/>
                </a:solidFill>
                <a:latin typeface="Garamond"/>
                <a:ea typeface="Garamond"/>
                <a:cs typeface="Garamond"/>
                <a:sym typeface="Garamond"/>
              </a:rPr>
              <a:t>Wenjing</a:t>
            </a:r>
            <a:r>
              <a:rPr lang="en-US" sz="3200" b="0" i="0" u="none" strike="noStrike" cap="none" baseline="0" dirty="0">
                <a:solidFill>
                  <a:schemeClr val="dk1"/>
                </a:solidFill>
                <a:latin typeface="Garamond"/>
                <a:ea typeface="Garamond"/>
                <a:cs typeface="Garamond"/>
                <a:sym typeface="Garamond"/>
              </a:rPr>
              <a:t> Xu (Project Lead), Jason Reynolds (Project Co-Lead), </a:t>
            </a:r>
            <a:r>
              <a:rPr lang="en-US" sz="3200" b="0" i="0" u="none" strike="noStrike" cap="none" baseline="0" dirty="0" err="1">
                <a:solidFill>
                  <a:schemeClr val="dk1"/>
                </a:solidFill>
                <a:latin typeface="Garamond"/>
                <a:ea typeface="Garamond"/>
                <a:cs typeface="Garamond"/>
                <a:sym typeface="Garamond"/>
              </a:rPr>
              <a:t>Doori</a:t>
            </a:r>
            <a:r>
              <a:rPr lang="en-US" sz="3200" b="0" i="0" u="none" strike="noStrike" cap="none" baseline="0" dirty="0">
                <a:solidFill>
                  <a:schemeClr val="dk1"/>
                </a:solidFill>
                <a:latin typeface="Garamond"/>
                <a:ea typeface="Garamond"/>
                <a:cs typeface="Garamond"/>
                <a:sym typeface="Garamond"/>
              </a:rPr>
              <a:t> </a:t>
            </a:r>
            <a:r>
              <a:rPr lang="en-US" sz="3200" b="0" i="0" u="none" strike="noStrike" cap="none" baseline="0" dirty="0" smtClean="0">
                <a:solidFill>
                  <a:schemeClr val="dk1"/>
                </a:solidFill>
                <a:latin typeface="Garamond"/>
                <a:ea typeface="Garamond"/>
                <a:cs typeface="Garamond"/>
                <a:sym typeface="Garamond"/>
              </a:rPr>
              <a:t>Oh, </a:t>
            </a:r>
            <a:r>
              <a:rPr lang="en-US" sz="3200" b="0" i="0" u="none" strike="noStrike" cap="none" baseline="0" dirty="0" err="1">
                <a:solidFill>
                  <a:schemeClr val="dk1"/>
                </a:solidFill>
                <a:latin typeface="Garamond"/>
                <a:ea typeface="Garamond"/>
                <a:cs typeface="Garamond"/>
                <a:sym typeface="Garamond"/>
              </a:rPr>
              <a:t>Mingshu</a:t>
            </a:r>
            <a:r>
              <a:rPr lang="en-US" sz="3200" b="0" i="0" u="none" strike="noStrike" cap="none" baseline="0" dirty="0">
                <a:solidFill>
                  <a:schemeClr val="dk1"/>
                </a:solidFill>
                <a:latin typeface="Garamond"/>
                <a:ea typeface="Garamond"/>
                <a:cs typeface="Garamond"/>
                <a:sym typeface="Garamond"/>
              </a:rPr>
              <a:t> </a:t>
            </a:r>
            <a:r>
              <a:rPr lang="en-US" sz="3200" dirty="0" smtClean="0">
                <a:solidFill>
                  <a:schemeClr val="dk1"/>
                </a:solidFill>
                <a:latin typeface="Garamond"/>
                <a:ea typeface="Garamond"/>
                <a:cs typeface="Garamond"/>
                <a:sym typeface="Garamond"/>
              </a:rPr>
              <a:t>Wang, </a:t>
            </a:r>
            <a:r>
              <a:rPr lang="en-US" sz="3200" dirty="0" err="1">
                <a:solidFill>
                  <a:schemeClr val="dk1"/>
                </a:solidFill>
                <a:latin typeface="Garamond"/>
                <a:ea typeface="Garamond"/>
                <a:cs typeface="Garamond"/>
                <a:sym typeface="Garamond"/>
              </a:rPr>
              <a:t>Linli</a:t>
            </a:r>
            <a:r>
              <a:rPr lang="en-US" sz="3200" dirty="0">
                <a:solidFill>
                  <a:schemeClr val="dk1"/>
                </a:solidFill>
                <a:latin typeface="Garamond"/>
                <a:ea typeface="Garamond"/>
                <a:cs typeface="Garamond"/>
                <a:sym typeface="Garamond"/>
              </a:rPr>
              <a:t> Zhu </a:t>
            </a:r>
            <a:endParaRPr lang="en-US" sz="3200" b="0" i="0" u="none" strike="noStrike" cap="none" baseline="0" dirty="0">
              <a:solidFill>
                <a:schemeClr val="dk1"/>
              </a:solidFill>
              <a:latin typeface="Garamond"/>
              <a:ea typeface="Garamond"/>
              <a:cs typeface="Garamond"/>
              <a:sym typeface="Garamond"/>
            </a:endParaRPr>
          </a:p>
          <a:p>
            <a:pPr marL="0" marR="0" lvl="0" indent="0" algn="ctr" rtl="0">
              <a:lnSpc>
                <a:spcPct val="90000"/>
              </a:lnSpc>
              <a:spcBef>
                <a:spcPts val="0"/>
              </a:spcBef>
              <a:buClr>
                <a:schemeClr val="dk1"/>
              </a:buClr>
              <a:buSzPct val="25000"/>
              <a:buFont typeface="Arial"/>
              <a:buNone/>
            </a:pPr>
            <a:r>
              <a:rPr lang="en-US" sz="2400" b="0" i="0" u="none" strike="noStrike" cap="none" baseline="0" dirty="0">
                <a:solidFill>
                  <a:schemeClr val="dk1"/>
                </a:solidFill>
                <a:latin typeface="Garamond"/>
                <a:ea typeface="Garamond"/>
                <a:cs typeface="Garamond"/>
                <a:sym typeface="Garamond"/>
              </a:rPr>
              <a:t>DEVELOP National Program at The University of </a:t>
            </a:r>
            <a:r>
              <a:rPr lang="en-US" sz="2400" b="0" i="0" u="none" strike="noStrike" cap="none" baseline="0" dirty="0" smtClean="0">
                <a:solidFill>
                  <a:schemeClr val="dk1"/>
                </a:solidFill>
                <a:latin typeface="Garamond"/>
                <a:ea typeface="Garamond"/>
                <a:cs typeface="Garamond"/>
                <a:sym typeface="Garamond"/>
              </a:rPr>
              <a:t>Georgia</a:t>
            </a:r>
            <a:endParaRPr lang="en-US" sz="2400" b="0" i="0" u="none" strike="noStrike" cap="none" baseline="0" dirty="0">
              <a:solidFill>
                <a:schemeClr val="dk1"/>
              </a:solidFill>
              <a:latin typeface="Garamond"/>
              <a:ea typeface="Garamond"/>
              <a:cs typeface="Garamond"/>
              <a:sym typeface="Garamond"/>
            </a:endParaRPr>
          </a:p>
        </p:txBody>
      </p:sp>
      <p:grpSp>
        <p:nvGrpSpPr>
          <p:cNvPr id="38" name="Shape 38"/>
          <p:cNvGrpSpPr/>
          <p:nvPr/>
        </p:nvGrpSpPr>
        <p:grpSpPr>
          <a:xfrm>
            <a:off x="18288000" y="19332390"/>
            <a:ext cx="2419351" cy="2538832"/>
            <a:chOff x="17883526" y="19368850"/>
            <a:chExt cx="2419351" cy="2538832"/>
          </a:xfrm>
        </p:grpSpPr>
        <p:pic>
          <p:nvPicPr>
            <p:cNvPr id="39" name="Shape 39"/>
            <p:cNvPicPr preferRelativeResize="0"/>
            <p:nvPr/>
          </p:nvPicPr>
          <p:blipFill rotWithShape="1">
            <a:blip r:embed="rId4">
              <a:alphaModFix/>
            </a:blip>
            <a:srcRect/>
            <a:stretch/>
          </p:blipFill>
          <p:spPr>
            <a:xfrm>
              <a:off x="17883526" y="19368850"/>
              <a:ext cx="2419351" cy="1520541"/>
            </a:xfrm>
            <a:prstGeom prst="rect">
              <a:avLst/>
            </a:prstGeom>
            <a:noFill/>
            <a:ln>
              <a:noFill/>
            </a:ln>
          </p:spPr>
        </p:pic>
        <p:sp>
          <p:nvSpPr>
            <p:cNvPr id="40" name="Shape 40"/>
            <p:cNvSpPr txBox="1"/>
            <p:nvPr/>
          </p:nvSpPr>
          <p:spPr>
            <a:xfrm>
              <a:off x="18168175" y="21322907"/>
              <a:ext cx="1870256" cy="584774"/>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3200" b="0" i="0" u="none" strike="noStrike" cap="none" baseline="0">
                  <a:solidFill>
                    <a:schemeClr val="dk1"/>
                  </a:solidFill>
                  <a:latin typeface="Garamond"/>
                  <a:ea typeface="Garamond"/>
                  <a:cs typeface="Garamond"/>
                  <a:sym typeface="Garamond"/>
                </a:rPr>
                <a:t>GRACE</a:t>
              </a:r>
            </a:p>
          </p:txBody>
        </p:sp>
      </p:grpSp>
      <p:sp>
        <p:nvSpPr>
          <p:cNvPr id="42" name="Shape 42"/>
          <p:cNvSpPr txBox="1"/>
          <p:nvPr/>
        </p:nvSpPr>
        <p:spPr>
          <a:xfrm>
            <a:off x="751034" y="20851481"/>
            <a:ext cx="8229600" cy="769441"/>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4400" b="1" i="0" u="none" strike="noStrike" cap="none" baseline="0" dirty="0">
                <a:solidFill>
                  <a:schemeClr val="accent1"/>
                </a:solidFill>
                <a:latin typeface="Century Gothic" panose="020B0502020202020204" pitchFamily="34" charset="0"/>
                <a:ea typeface="Questrial"/>
                <a:cs typeface="Questrial"/>
                <a:sym typeface="Questrial"/>
              </a:rPr>
              <a:t>Results</a:t>
            </a:r>
          </a:p>
        </p:txBody>
      </p:sp>
      <p:sp>
        <p:nvSpPr>
          <p:cNvPr id="44" name="Shape 44"/>
          <p:cNvSpPr/>
          <p:nvPr/>
        </p:nvSpPr>
        <p:spPr>
          <a:xfrm>
            <a:off x="847655" y="33786501"/>
            <a:ext cx="5474636" cy="1338828"/>
          </a:xfrm>
          <a:prstGeom prst="rect">
            <a:avLst/>
          </a:prstGeom>
          <a:noFill/>
          <a:ln>
            <a:noFill/>
          </a:ln>
        </p:spPr>
        <p:txBody>
          <a:bodyPr lIns="91425" tIns="45700" rIns="91425" bIns="45700" anchor="t" anchorCtr="0">
            <a:noAutofit/>
          </a:bodyPr>
          <a:lstStyle/>
          <a:p>
            <a:pPr lvl="0">
              <a:buSzPct val="25000"/>
            </a:pPr>
            <a:r>
              <a:rPr lang="en-US" sz="1800" b="0" i="0" u="none" strike="noStrike" cap="none" baseline="0" dirty="0">
                <a:solidFill>
                  <a:schemeClr val="tx1"/>
                </a:solidFill>
                <a:latin typeface="Garamond"/>
                <a:ea typeface="Garamond"/>
                <a:cs typeface="Garamond"/>
                <a:sym typeface="Garamond"/>
              </a:rPr>
              <a:t>From left to right: </a:t>
            </a:r>
            <a:r>
              <a:rPr lang="en-US" sz="1800" b="0" i="0" u="none" strike="noStrike" cap="none" baseline="0" dirty="0" err="1">
                <a:solidFill>
                  <a:schemeClr val="tx1"/>
                </a:solidFill>
                <a:latin typeface="Garamond"/>
                <a:ea typeface="Garamond"/>
                <a:cs typeface="Garamond"/>
                <a:sym typeface="Garamond"/>
              </a:rPr>
              <a:t>Doori</a:t>
            </a:r>
            <a:r>
              <a:rPr lang="en-US" sz="1800" b="0" i="0" u="none" strike="noStrike" cap="none" baseline="0" dirty="0">
                <a:solidFill>
                  <a:schemeClr val="tx1"/>
                </a:solidFill>
                <a:latin typeface="Garamond"/>
                <a:ea typeface="Garamond"/>
                <a:cs typeface="Garamond"/>
                <a:sym typeface="Garamond"/>
              </a:rPr>
              <a:t> Oh, Jason Reynolds, </a:t>
            </a:r>
            <a:r>
              <a:rPr lang="en-US" sz="1800" b="0" i="0" u="none" strike="noStrike" cap="none" baseline="0" dirty="0" err="1">
                <a:solidFill>
                  <a:schemeClr val="tx1"/>
                </a:solidFill>
                <a:latin typeface="Garamond"/>
                <a:ea typeface="Garamond"/>
                <a:cs typeface="Garamond"/>
                <a:sym typeface="Garamond"/>
              </a:rPr>
              <a:t>Wenjing</a:t>
            </a:r>
            <a:r>
              <a:rPr lang="en-US" sz="1800" b="0" i="0" u="none" strike="noStrike" cap="none" baseline="0" dirty="0">
                <a:solidFill>
                  <a:schemeClr val="tx1"/>
                </a:solidFill>
                <a:latin typeface="Garamond"/>
                <a:ea typeface="Garamond"/>
                <a:cs typeface="Garamond"/>
                <a:sym typeface="Garamond"/>
              </a:rPr>
              <a:t> </a:t>
            </a:r>
            <a:r>
              <a:rPr lang="en-US" sz="1800" b="0" i="0" u="none" strike="noStrike" cap="none" baseline="0" dirty="0" err="1">
                <a:solidFill>
                  <a:schemeClr val="tx1"/>
                </a:solidFill>
                <a:latin typeface="Garamond"/>
                <a:ea typeface="Garamond"/>
                <a:cs typeface="Garamond"/>
                <a:sym typeface="Garamond"/>
              </a:rPr>
              <a:t>Xu</a:t>
            </a:r>
            <a:r>
              <a:rPr lang="en-US" sz="1800" b="0" i="0" u="none" strike="noStrike" cap="none" baseline="0" dirty="0">
                <a:solidFill>
                  <a:schemeClr val="tx1"/>
                </a:solidFill>
                <a:latin typeface="Garamond"/>
                <a:ea typeface="Garamond"/>
                <a:cs typeface="Garamond"/>
                <a:sym typeface="Garamond"/>
              </a:rPr>
              <a:t>, </a:t>
            </a:r>
            <a:r>
              <a:rPr lang="en-US" sz="1800" b="0" i="0" u="none" strike="noStrike" cap="none" baseline="0" dirty="0" err="1" smtClean="0">
                <a:solidFill>
                  <a:schemeClr val="tx1"/>
                </a:solidFill>
                <a:latin typeface="Garamond"/>
                <a:ea typeface="Garamond"/>
                <a:cs typeface="Garamond"/>
                <a:sym typeface="Garamond"/>
              </a:rPr>
              <a:t>Mingshu</a:t>
            </a:r>
            <a:r>
              <a:rPr lang="en-US" sz="1800" dirty="0">
                <a:solidFill>
                  <a:schemeClr val="tx1"/>
                </a:solidFill>
                <a:latin typeface="Garamond"/>
                <a:ea typeface="Garamond"/>
                <a:cs typeface="Garamond"/>
                <a:sym typeface="Garamond"/>
              </a:rPr>
              <a:t> Wang, </a:t>
            </a:r>
            <a:r>
              <a:rPr lang="en-US" sz="1800" dirty="0" err="1">
                <a:solidFill>
                  <a:schemeClr val="tx1"/>
                </a:solidFill>
                <a:latin typeface="Garamond"/>
                <a:ea typeface="Garamond"/>
                <a:cs typeface="Garamond"/>
                <a:sym typeface="Garamond"/>
              </a:rPr>
              <a:t>Linli</a:t>
            </a:r>
            <a:r>
              <a:rPr lang="en-US" sz="1800" dirty="0">
                <a:solidFill>
                  <a:schemeClr val="tx1"/>
                </a:solidFill>
                <a:latin typeface="Garamond"/>
                <a:ea typeface="Garamond"/>
                <a:cs typeface="Garamond"/>
                <a:sym typeface="Garamond"/>
              </a:rPr>
              <a:t> </a:t>
            </a:r>
            <a:r>
              <a:rPr lang="en-US" sz="1800" dirty="0" smtClean="0">
                <a:solidFill>
                  <a:schemeClr val="tx1"/>
                </a:solidFill>
                <a:latin typeface="Garamond"/>
                <a:ea typeface="Garamond"/>
                <a:cs typeface="Garamond"/>
                <a:sym typeface="Garamond"/>
              </a:rPr>
              <a:t>Zhu</a:t>
            </a:r>
            <a:endParaRPr lang="en-US" sz="1800" b="0" i="0" u="none" strike="noStrike" cap="none" baseline="0" dirty="0">
              <a:solidFill>
                <a:schemeClr val="tx1"/>
              </a:solidFill>
              <a:latin typeface="Garamond"/>
              <a:ea typeface="Garamond"/>
              <a:cs typeface="Garamond"/>
              <a:sym typeface="Garamond"/>
            </a:endParaRPr>
          </a:p>
        </p:txBody>
      </p:sp>
      <p:grpSp>
        <p:nvGrpSpPr>
          <p:cNvPr id="45" name="Shape 45"/>
          <p:cNvGrpSpPr/>
          <p:nvPr/>
        </p:nvGrpSpPr>
        <p:grpSpPr>
          <a:xfrm>
            <a:off x="21631138" y="19468398"/>
            <a:ext cx="2457724" cy="2408956"/>
            <a:chOff x="21631137" y="19409698"/>
            <a:chExt cx="2457724" cy="2408956"/>
          </a:xfrm>
        </p:grpSpPr>
        <p:pic>
          <p:nvPicPr>
            <p:cNvPr id="46" name="Shape 46"/>
            <p:cNvPicPr preferRelativeResize="0"/>
            <p:nvPr/>
          </p:nvPicPr>
          <p:blipFill rotWithShape="1">
            <a:blip r:embed="rId5">
              <a:alphaModFix/>
            </a:blip>
            <a:srcRect/>
            <a:stretch/>
          </p:blipFill>
          <p:spPr>
            <a:xfrm>
              <a:off x="21788001" y="19409698"/>
              <a:ext cx="2143994" cy="1613952"/>
            </a:xfrm>
            <a:prstGeom prst="rect">
              <a:avLst/>
            </a:prstGeom>
            <a:noFill/>
            <a:ln>
              <a:noFill/>
            </a:ln>
          </p:spPr>
        </p:pic>
        <p:sp>
          <p:nvSpPr>
            <p:cNvPr id="47" name="Shape 47"/>
            <p:cNvSpPr txBox="1"/>
            <p:nvPr/>
          </p:nvSpPr>
          <p:spPr>
            <a:xfrm>
              <a:off x="21631137" y="21233879"/>
              <a:ext cx="2457724" cy="584774"/>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3200" b="0" i="0" u="none" strike="noStrike" cap="none" baseline="0">
                  <a:solidFill>
                    <a:schemeClr val="dk1"/>
                  </a:solidFill>
                  <a:latin typeface="Garamond"/>
                  <a:ea typeface="Garamond"/>
                  <a:cs typeface="Garamond"/>
                  <a:sym typeface="Garamond"/>
                </a:rPr>
                <a:t>Terra MODIS</a:t>
              </a:r>
            </a:p>
          </p:txBody>
        </p:sp>
      </p:grpSp>
      <p:sp>
        <p:nvSpPr>
          <p:cNvPr id="48" name="Shape 48"/>
          <p:cNvSpPr txBox="1"/>
          <p:nvPr/>
        </p:nvSpPr>
        <p:spPr>
          <a:xfrm>
            <a:off x="18188601" y="29451786"/>
            <a:ext cx="8229600" cy="3738437"/>
          </a:xfrm>
          <a:prstGeom prst="rect">
            <a:avLst/>
          </a:prstGeom>
          <a:noFill/>
          <a:ln>
            <a:noFill/>
          </a:ln>
        </p:spPr>
        <p:txBody>
          <a:bodyPr lIns="91425" tIns="45700" rIns="91425" bIns="45700" anchor="t" anchorCtr="0">
            <a:noAutofit/>
          </a:bodyPr>
          <a:lstStyle/>
          <a:p>
            <a:pPr marL="0" marR="0" lvl="0" indent="0" algn="l" rtl="0">
              <a:lnSpc>
                <a:spcPct val="90000"/>
              </a:lnSpc>
              <a:spcBef>
                <a:spcPts val="0"/>
              </a:spcBef>
              <a:buClr>
                <a:schemeClr val="dk1"/>
              </a:buClr>
              <a:buSzPct val="25000"/>
              <a:buFont typeface="Arial"/>
              <a:buNone/>
            </a:pPr>
            <a:r>
              <a:rPr lang="en-US" sz="2800" b="0" i="0" u="none" strike="noStrike" cap="none" baseline="0" dirty="0">
                <a:solidFill>
                  <a:schemeClr val="dk1"/>
                </a:solidFill>
                <a:latin typeface="Garamond"/>
                <a:ea typeface="Garamond"/>
                <a:cs typeface="Garamond"/>
                <a:sym typeface="Garamond"/>
              </a:rPr>
              <a:t>We would like to thank our Science Advisors, </a:t>
            </a:r>
            <a:r>
              <a:rPr lang="en-US" sz="2800" b="1" i="0" u="none" strike="noStrike" cap="none" baseline="0" dirty="0">
                <a:solidFill>
                  <a:schemeClr val="dk1"/>
                </a:solidFill>
                <a:latin typeface="Garamond"/>
                <a:ea typeface="Garamond"/>
                <a:cs typeface="Garamond"/>
                <a:sym typeface="Garamond"/>
              </a:rPr>
              <a:t>Dr. Adam </a:t>
            </a:r>
            <a:r>
              <a:rPr lang="en-US" sz="2800" b="1" i="0" u="none" strike="noStrike" cap="none" baseline="0" dirty="0" err="1">
                <a:solidFill>
                  <a:schemeClr val="dk1"/>
                </a:solidFill>
                <a:latin typeface="Garamond"/>
                <a:ea typeface="Garamond"/>
                <a:cs typeface="Garamond"/>
                <a:sym typeface="Garamond"/>
              </a:rPr>
              <a:t>Milewski</a:t>
            </a:r>
            <a:r>
              <a:rPr lang="en-US" sz="2800" b="1" i="0" u="none" strike="noStrike" cap="none" baseline="0" dirty="0">
                <a:solidFill>
                  <a:schemeClr val="dk1"/>
                </a:solidFill>
                <a:latin typeface="Garamond"/>
                <a:ea typeface="Garamond"/>
                <a:cs typeface="Garamond"/>
                <a:sym typeface="Garamond"/>
              </a:rPr>
              <a:t> </a:t>
            </a:r>
            <a:r>
              <a:rPr lang="en-US" sz="2800" b="0" i="0" u="none" strike="noStrike" cap="none" baseline="0" dirty="0">
                <a:solidFill>
                  <a:schemeClr val="dk1"/>
                </a:solidFill>
                <a:latin typeface="Garamond"/>
                <a:ea typeface="Garamond"/>
                <a:cs typeface="Garamond"/>
                <a:sym typeface="Garamond"/>
              </a:rPr>
              <a:t>and </a:t>
            </a:r>
            <a:r>
              <a:rPr lang="en-US" sz="2800" b="1" i="0" u="none" strike="noStrike" cap="none" baseline="0" dirty="0">
                <a:solidFill>
                  <a:schemeClr val="dk1"/>
                </a:solidFill>
                <a:latin typeface="Garamond"/>
                <a:ea typeface="Garamond"/>
                <a:cs typeface="Garamond"/>
                <a:sym typeface="Garamond"/>
              </a:rPr>
              <a:t>Matthew </a:t>
            </a:r>
            <a:r>
              <a:rPr lang="en-US" sz="2800" b="1" i="0" u="none" strike="noStrike" cap="none" baseline="0" dirty="0" err="1">
                <a:solidFill>
                  <a:schemeClr val="dk1"/>
                </a:solidFill>
                <a:latin typeface="Garamond"/>
                <a:ea typeface="Garamond"/>
                <a:cs typeface="Garamond"/>
                <a:sym typeface="Garamond"/>
              </a:rPr>
              <a:t>Cahalan</a:t>
            </a:r>
            <a:r>
              <a:rPr lang="en-US" sz="2800" b="1" i="0" u="none" strike="noStrike" cap="none" baseline="0" dirty="0">
                <a:solidFill>
                  <a:schemeClr val="dk1"/>
                </a:solidFill>
                <a:latin typeface="Garamond"/>
                <a:ea typeface="Garamond"/>
                <a:cs typeface="Garamond"/>
                <a:sym typeface="Garamond"/>
              </a:rPr>
              <a:t> </a:t>
            </a:r>
            <a:r>
              <a:rPr lang="en-US" sz="2800" b="0" i="0" u="none" strike="noStrike" cap="none" baseline="0" dirty="0">
                <a:solidFill>
                  <a:schemeClr val="dk1"/>
                </a:solidFill>
                <a:latin typeface="Garamond"/>
                <a:ea typeface="Garamond"/>
                <a:cs typeface="Garamond"/>
                <a:sym typeface="Garamond"/>
              </a:rPr>
              <a:t>for their guidance on this project.</a:t>
            </a:r>
          </a:p>
          <a:p>
            <a:pPr marL="0" marR="0" lvl="0" indent="0" algn="l" rtl="0">
              <a:lnSpc>
                <a:spcPct val="90000"/>
              </a:lnSpc>
              <a:spcBef>
                <a:spcPts val="1800"/>
              </a:spcBef>
              <a:buClr>
                <a:schemeClr val="dk1"/>
              </a:buClr>
              <a:buSzPct val="25000"/>
              <a:buFont typeface="Arial"/>
              <a:buNone/>
            </a:pPr>
            <a:r>
              <a:rPr lang="en-US" sz="2800" b="0" i="0" u="none" strike="noStrike" cap="none" baseline="0" dirty="0">
                <a:solidFill>
                  <a:schemeClr val="dk1"/>
                </a:solidFill>
                <a:latin typeface="Garamond"/>
                <a:ea typeface="Garamond"/>
                <a:cs typeface="Garamond"/>
                <a:sym typeface="Garamond"/>
              </a:rPr>
              <a:t>We would like to acknowledge past contributors </a:t>
            </a:r>
            <a:r>
              <a:rPr lang="en-US" sz="2800" b="1" i="0" u="none" strike="noStrike" cap="none" baseline="0" dirty="0">
                <a:solidFill>
                  <a:schemeClr val="dk1"/>
                </a:solidFill>
                <a:latin typeface="Garamond"/>
                <a:ea typeface="Garamond"/>
                <a:cs typeface="Garamond"/>
                <a:sym typeface="Garamond"/>
              </a:rPr>
              <a:t>Mohamed Amin</a:t>
            </a:r>
            <a:r>
              <a:rPr lang="en-US" sz="2800" b="0" i="0" u="none" strike="noStrike" cap="none" baseline="0" dirty="0">
                <a:solidFill>
                  <a:schemeClr val="dk1"/>
                </a:solidFill>
                <a:latin typeface="Garamond"/>
                <a:ea typeface="Garamond"/>
                <a:cs typeface="Garamond"/>
                <a:sym typeface="Garamond"/>
              </a:rPr>
              <a:t>, </a:t>
            </a:r>
            <a:r>
              <a:rPr lang="en-US" sz="2800" b="1" i="0" u="none" strike="noStrike" cap="none" baseline="0" dirty="0">
                <a:solidFill>
                  <a:schemeClr val="dk1"/>
                </a:solidFill>
                <a:latin typeface="Garamond"/>
                <a:ea typeface="Garamond"/>
                <a:cs typeface="Garamond"/>
                <a:sym typeface="Garamond"/>
              </a:rPr>
              <a:t>Kimberly Berry</a:t>
            </a:r>
            <a:r>
              <a:rPr lang="en-US" sz="2800" b="0" i="0" u="none" strike="noStrike" cap="none" baseline="0" dirty="0">
                <a:solidFill>
                  <a:schemeClr val="dk1"/>
                </a:solidFill>
                <a:latin typeface="Garamond"/>
                <a:ea typeface="Garamond"/>
                <a:cs typeface="Garamond"/>
                <a:sym typeface="Garamond"/>
              </a:rPr>
              <a:t>, and </a:t>
            </a:r>
            <a:r>
              <a:rPr lang="en-US" sz="2800" b="1" i="0" u="none" strike="noStrike" cap="none" baseline="0" dirty="0" err="1">
                <a:solidFill>
                  <a:schemeClr val="dk1"/>
                </a:solidFill>
                <a:latin typeface="Garamond"/>
                <a:ea typeface="Garamond"/>
                <a:cs typeface="Garamond"/>
                <a:sym typeface="Garamond"/>
              </a:rPr>
              <a:t>Tunan</a:t>
            </a:r>
            <a:r>
              <a:rPr lang="en-US" sz="2800" b="1" i="0" u="none" strike="noStrike" cap="none" baseline="0" dirty="0">
                <a:solidFill>
                  <a:schemeClr val="dk1"/>
                </a:solidFill>
                <a:latin typeface="Garamond"/>
                <a:ea typeface="Garamond"/>
                <a:cs typeface="Garamond"/>
                <a:sym typeface="Garamond"/>
              </a:rPr>
              <a:t> Hu</a:t>
            </a:r>
            <a:r>
              <a:rPr lang="en-US" sz="2800" b="0" i="0" u="none" strike="noStrike" cap="none" baseline="0" dirty="0">
                <a:solidFill>
                  <a:schemeClr val="dk1"/>
                </a:solidFill>
                <a:latin typeface="Garamond"/>
                <a:ea typeface="Garamond"/>
                <a:cs typeface="Garamond"/>
                <a:sym typeface="Garamond"/>
              </a:rPr>
              <a:t>.</a:t>
            </a:r>
          </a:p>
          <a:p>
            <a:pPr marL="0" marR="0" lvl="0" indent="0" algn="l" rtl="0">
              <a:lnSpc>
                <a:spcPct val="90000"/>
              </a:lnSpc>
              <a:spcBef>
                <a:spcPts val="1800"/>
              </a:spcBef>
              <a:buClr>
                <a:schemeClr val="dk1"/>
              </a:buClr>
              <a:buSzPct val="25000"/>
              <a:buFont typeface="Arial"/>
              <a:buNone/>
            </a:pPr>
            <a:r>
              <a:rPr lang="en-US" sz="2800" b="0" i="0" u="none" strike="noStrike" cap="none" baseline="0" dirty="0">
                <a:solidFill>
                  <a:schemeClr val="dk1"/>
                </a:solidFill>
                <a:latin typeface="Garamond"/>
                <a:ea typeface="Garamond"/>
                <a:cs typeface="Garamond"/>
                <a:sym typeface="Garamond"/>
              </a:rPr>
              <a:t>We would like to extend our appreciation to our main contact from our partner organizations, </a:t>
            </a:r>
            <a:r>
              <a:rPr lang="en-US" sz="2800" b="1" i="0" u="none" strike="noStrike" cap="none" baseline="0" dirty="0">
                <a:solidFill>
                  <a:schemeClr val="dk1"/>
                </a:solidFill>
                <a:latin typeface="Garamond"/>
                <a:ea typeface="Garamond"/>
                <a:cs typeface="Garamond"/>
                <a:sym typeface="Garamond"/>
              </a:rPr>
              <a:t>Randy Weathersby</a:t>
            </a:r>
            <a:r>
              <a:rPr lang="en-US" sz="2800" b="0" i="0" u="none" strike="noStrike" cap="none" baseline="0" dirty="0">
                <a:solidFill>
                  <a:schemeClr val="dk1"/>
                </a:solidFill>
                <a:latin typeface="Garamond"/>
                <a:ea typeface="Garamond"/>
                <a:cs typeface="Garamond"/>
                <a:sym typeface="Garamond"/>
              </a:rPr>
              <a:t>. </a:t>
            </a:r>
          </a:p>
          <a:p>
            <a:pPr marL="0" marR="0" lvl="0" indent="0" algn="l" rtl="0">
              <a:lnSpc>
                <a:spcPct val="90000"/>
              </a:lnSpc>
              <a:spcBef>
                <a:spcPts val="1800"/>
              </a:spcBef>
              <a:buClr>
                <a:schemeClr val="dk1"/>
              </a:buClr>
              <a:buFont typeface="Arial"/>
              <a:buNone/>
            </a:pPr>
            <a:endParaRPr sz="2700" b="0" i="0" u="none" strike="noStrike" cap="none" baseline="0" dirty="0">
              <a:solidFill>
                <a:schemeClr val="dk1"/>
              </a:solidFill>
              <a:latin typeface="Garamond"/>
              <a:ea typeface="Garamond"/>
              <a:cs typeface="Garamond"/>
              <a:sym typeface="Garamond"/>
            </a:endParaRPr>
          </a:p>
        </p:txBody>
      </p:sp>
      <p:pic>
        <p:nvPicPr>
          <p:cNvPr id="85" name="Shape 85"/>
          <p:cNvPicPr preferRelativeResize="0"/>
          <p:nvPr/>
        </p:nvPicPr>
        <p:blipFill rotWithShape="1">
          <a:blip r:embed="rId6">
            <a:alphaModFix/>
          </a:blip>
          <a:srcRect/>
          <a:stretch/>
        </p:blipFill>
        <p:spPr>
          <a:xfrm>
            <a:off x="18288218" y="12185663"/>
            <a:ext cx="4185018" cy="3033947"/>
          </a:xfrm>
          <a:prstGeom prst="rect">
            <a:avLst/>
          </a:prstGeom>
          <a:noFill/>
          <a:ln w="9525" cap="flat" cmpd="sng">
            <a:solidFill>
              <a:srgbClr val="000000"/>
            </a:solidFill>
            <a:prstDash val="solid"/>
            <a:round/>
            <a:headEnd type="none" w="med" len="med"/>
            <a:tailEnd type="none" w="med" len="med"/>
          </a:ln>
        </p:spPr>
      </p:pic>
      <p:pic>
        <p:nvPicPr>
          <p:cNvPr id="86" name="Shape 86"/>
          <p:cNvPicPr preferRelativeResize="0"/>
          <p:nvPr/>
        </p:nvPicPr>
        <p:blipFill rotWithShape="1">
          <a:blip r:embed="rId7">
            <a:alphaModFix/>
          </a:blip>
          <a:srcRect/>
          <a:stretch/>
        </p:blipFill>
        <p:spPr>
          <a:xfrm>
            <a:off x="23362168" y="12250318"/>
            <a:ext cx="2697600" cy="1949700"/>
          </a:xfrm>
          <a:prstGeom prst="rect">
            <a:avLst/>
          </a:prstGeom>
          <a:noFill/>
          <a:ln w="9525" cap="flat" cmpd="sng">
            <a:solidFill>
              <a:srgbClr val="000000"/>
            </a:solidFill>
            <a:prstDash val="solid"/>
            <a:round/>
            <a:headEnd type="none" w="med" len="med"/>
            <a:tailEnd type="none" w="med" len="med"/>
          </a:ln>
        </p:spPr>
      </p:pic>
      <p:grpSp>
        <p:nvGrpSpPr>
          <p:cNvPr id="87" name="Shape 87"/>
          <p:cNvGrpSpPr/>
          <p:nvPr/>
        </p:nvGrpSpPr>
        <p:grpSpPr>
          <a:xfrm>
            <a:off x="18188601" y="15661977"/>
            <a:ext cx="5521962" cy="1566793"/>
            <a:chOff x="18188601" y="15661977"/>
            <a:chExt cx="5521962" cy="1566793"/>
          </a:xfrm>
        </p:grpSpPr>
        <p:grpSp>
          <p:nvGrpSpPr>
            <p:cNvPr id="88" name="Shape 88"/>
            <p:cNvGrpSpPr/>
            <p:nvPr/>
          </p:nvGrpSpPr>
          <p:grpSpPr>
            <a:xfrm>
              <a:off x="18824741" y="15661977"/>
              <a:ext cx="3648495" cy="1566793"/>
              <a:chOff x="16290720" y="16257036"/>
              <a:chExt cx="3648495" cy="1566793"/>
            </a:xfrm>
          </p:grpSpPr>
          <p:sp>
            <p:nvSpPr>
              <p:cNvPr id="89" name="Shape 89"/>
              <p:cNvSpPr txBox="1"/>
              <p:nvPr/>
            </p:nvSpPr>
            <p:spPr>
              <a:xfrm>
                <a:off x="16306216" y="16257036"/>
                <a:ext cx="3632999" cy="46169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2400" b="0" i="0" u="none" strike="noStrike" cap="none" baseline="0" dirty="0" err="1">
                    <a:solidFill>
                      <a:schemeClr val="dk1"/>
                    </a:solidFill>
                    <a:latin typeface="Garamond"/>
                    <a:ea typeface="Garamond"/>
                    <a:cs typeface="Garamond"/>
                    <a:sym typeface="Garamond"/>
                  </a:rPr>
                  <a:t>Floridan</a:t>
                </a:r>
                <a:r>
                  <a:rPr lang="en-US" sz="2400" b="0" i="0" u="none" strike="noStrike" cap="none" baseline="0" dirty="0">
                    <a:solidFill>
                      <a:schemeClr val="dk1"/>
                    </a:solidFill>
                    <a:latin typeface="Garamond"/>
                    <a:ea typeface="Garamond"/>
                    <a:cs typeface="Garamond"/>
                    <a:sym typeface="Garamond"/>
                  </a:rPr>
                  <a:t> Aquifer</a:t>
                </a:r>
              </a:p>
            </p:txBody>
          </p:sp>
          <p:sp>
            <p:nvSpPr>
              <p:cNvPr id="90" name="Shape 90"/>
              <p:cNvSpPr txBox="1"/>
              <p:nvPr/>
            </p:nvSpPr>
            <p:spPr>
              <a:xfrm>
                <a:off x="16290720" y="17347506"/>
                <a:ext cx="3329771" cy="476323"/>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2400" b="0" i="0" u="none" strike="noStrike" cap="none" baseline="0" dirty="0" smtClean="0">
                    <a:solidFill>
                      <a:schemeClr val="dk1"/>
                    </a:solidFill>
                    <a:latin typeface="Garamond"/>
                    <a:ea typeface="Garamond"/>
                    <a:cs typeface="Garamond"/>
                    <a:sym typeface="Garamond"/>
                  </a:rPr>
                  <a:t>Dougherty </a:t>
                </a:r>
                <a:r>
                  <a:rPr lang="en-US" sz="2400" b="0" i="0" u="none" strike="noStrike" cap="none" baseline="0" dirty="0">
                    <a:solidFill>
                      <a:schemeClr val="dk1"/>
                    </a:solidFill>
                    <a:latin typeface="Garamond"/>
                    <a:ea typeface="Garamond"/>
                    <a:cs typeface="Garamond"/>
                    <a:sym typeface="Garamond"/>
                  </a:rPr>
                  <a:t>County</a:t>
                </a:r>
              </a:p>
            </p:txBody>
          </p:sp>
        </p:grpSp>
        <p:pic>
          <p:nvPicPr>
            <p:cNvPr id="91" name="Shape 91"/>
            <p:cNvPicPr preferRelativeResize="0"/>
            <p:nvPr/>
          </p:nvPicPr>
          <p:blipFill rotWithShape="1">
            <a:blip r:embed="rId8">
              <a:alphaModFix/>
            </a:blip>
            <a:srcRect/>
            <a:stretch/>
          </p:blipFill>
          <p:spPr>
            <a:xfrm>
              <a:off x="18188601" y="15724630"/>
              <a:ext cx="571500" cy="1428749"/>
            </a:xfrm>
            <a:prstGeom prst="rect">
              <a:avLst/>
            </a:prstGeom>
            <a:noFill/>
            <a:ln>
              <a:noFill/>
            </a:ln>
          </p:spPr>
        </p:pic>
        <p:sp>
          <p:nvSpPr>
            <p:cNvPr id="92" name="Shape 92"/>
            <p:cNvSpPr txBox="1"/>
            <p:nvPr/>
          </p:nvSpPr>
          <p:spPr>
            <a:xfrm>
              <a:off x="18840237" y="16000052"/>
              <a:ext cx="3632979" cy="461664"/>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2400" b="0" i="0" u="none" strike="noStrike" cap="none" baseline="0" dirty="0">
                  <a:solidFill>
                    <a:schemeClr val="dk1"/>
                  </a:solidFill>
                  <a:latin typeface="Garamond"/>
                  <a:ea typeface="Garamond"/>
                  <a:cs typeface="Garamond"/>
                  <a:sym typeface="Garamond"/>
                </a:rPr>
                <a:t>Georgia</a:t>
              </a:r>
            </a:p>
          </p:txBody>
        </p:sp>
        <p:sp>
          <p:nvSpPr>
            <p:cNvPr id="93" name="Shape 93"/>
            <p:cNvSpPr txBox="1"/>
            <p:nvPr/>
          </p:nvSpPr>
          <p:spPr>
            <a:xfrm>
              <a:off x="18840237" y="16374254"/>
              <a:ext cx="4870326" cy="461664"/>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2400" b="0" i="0" u="none" strike="noStrike" cap="none" baseline="0" dirty="0" err="1">
                  <a:solidFill>
                    <a:schemeClr val="dk1"/>
                  </a:solidFill>
                  <a:latin typeface="Garamond"/>
                  <a:ea typeface="Garamond"/>
                  <a:cs typeface="Garamond"/>
                  <a:sym typeface="Garamond"/>
                </a:rPr>
                <a:t>Floridan</a:t>
              </a:r>
              <a:r>
                <a:rPr lang="en-US" sz="2400" b="0" i="0" u="none" strike="noStrike" cap="none" baseline="0" dirty="0">
                  <a:solidFill>
                    <a:schemeClr val="dk1"/>
                  </a:solidFill>
                  <a:latin typeface="Garamond"/>
                  <a:ea typeface="Garamond"/>
                  <a:cs typeface="Garamond"/>
                  <a:sym typeface="Garamond"/>
                </a:rPr>
                <a:t> Aquifer, </a:t>
              </a:r>
              <a:r>
                <a:rPr lang="en-US" sz="2400" b="0" i="0" u="none" strike="noStrike" cap="none" baseline="0" dirty="0" smtClean="0">
                  <a:solidFill>
                    <a:schemeClr val="dk1"/>
                  </a:solidFill>
                  <a:latin typeface="Garamond"/>
                  <a:ea typeface="Garamond"/>
                  <a:cs typeface="Garamond"/>
                  <a:sym typeface="Garamond"/>
                </a:rPr>
                <a:t>Georgia </a:t>
              </a:r>
              <a:r>
                <a:rPr lang="en-US" sz="2400" b="0" i="0" u="none" strike="noStrike" cap="none" baseline="0" dirty="0">
                  <a:solidFill>
                    <a:schemeClr val="dk1"/>
                  </a:solidFill>
                  <a:latin typeface="Garamond"/>
                  <a:ea typeface="Garamond"/>
                  <a:cs typeface="Garamond"/>
                  <a:sym typeface="Garamond"/>
                </a:rPr>
                <a:t>Portion</a:t>
              </a:r>
            </a:p>
          </p:txBody>
        </p:sp>
      </p:grpSp>
      <p:grpSp>
        <p:nvGrpSpPr>
          <p:cNvPr id="94" name="Shape 94"/>
          <p:cNvGrpSpPr/>
          <p:nvPr/>
        </p:nvGrpSpPr>
        <p:grpSpPr>
          <a:xfrm>
            <a:off x="7535213" y="23423214"/>
            <a:ext cx="2477005" cy="1164595"/>
            <a:chOff x="9826865" y="26275572"/>
            <a:chExt cx="2477005" cy="1164595"/>
          </a:xfrm>
        </p:grpSpPr>
        <p:pic>
          <p:nvPicPr>
            <p:cNvPr id="95" name="Shape 95"/>
            <p:cNvPicPr preferRelativeResize="0"/>
            <p:nvPr/>
          </p:nvPicPr>
          <p:blipFill rotWithShape="1">
            <a:blip r:embed="rId9">
              <a:alphaModFix/>
            </a:blip>
            <a:srcRect/>
            <a:stretch/>
          </p:blipFill>
          <p:spPr>
            <a:xfrm>
              <a:off x="9826865" y="26346621"/>
              <a:ext cx="725539" cy="1025699"/>
            </a:xfrm>
            <a:prstGeom prst="rect">
              <a:avLst/>
            </a:prstGeom>
            <a:noFill/>
            <a:ln>
              <a:noFill/>
            </a:ln>
          </p:spPr>
        </p:pic>
        <p:sp>
          <p:nvSpPr>
            <p:cNvPr id="96" name="Shape 96"/>
            <p:cNvSpPr/>
            <p:nvPr/>
          </p:nvSpPr>
          <p:spPr>
            <a:xfrm>
              <a:off x="10499181" y="26978503"/>
              <a:ext cx="1380505" cy="461664"/>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2400" b="0" i="0" u="none" strike="noStrike" cap="none" baseline="0" dirty="0" smtClean="0">
                  <a:solidFill>
                    <a:schemeClr val="tx1"/>
                  </a:solidFill>
                  <a:latin typeface="Garamond"/>
                  <a:ea typeface="Garamond"/>
                  <a:cs typeface="Garamond"/>
                  <a:sym typeface="Garamond"/>
                </a:rPr>
                <a:t>Low: 99.8</a:t>
              </a:r>
              <a:endParaRPr lang="en-US" sz="2400" b="0" i="0" u="none" strike="noStrike" cap="none" baseline="0" dirty="0">
                <a:solidFill>
                  <a:schemeClr val="tx1"/>
                </a:solidFill>
                <a:latin typeface="Garamond"/>
                <a:ea typeface="Garamond"/>
                <a:cs typeface="Garamond"/>
                <a:sym typeface="Garamond"/>
              </a:endParaRPr>
            </a:p>
          </p:txBody>
        </p:sp>
        <p:sp>
          <p:nvSpPr>
            <p:cNvPr id="97" name="Shape 97"/>
            <p:cNvSpPr/>
            <p:nvPr/>
          </p:nvSpPr>
          <p:spPr>
            <a:xfrm>
              <a:off x="10505226" y="26275572"/>
              <a:ext cx="1798644" cy="461664"/>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2400" b="0" i="0" u="none" strike="noStrike" cap="none" baseline="0" dirty="0" smtClean="0">
                  <a:solidFill>
                    <a:schemeClr val="tx1"/>
                  </a:solidFill>
                  <a:latin typeface="Garamond"/>
                  <a:ea typeface="Garamond"/>
                  <a:cs typeface="Garamond"/>
                  <a:sym typeface="Garamond"/>
                </a:rPr>
                <a:t>High: 257.1</a:t>
              </a:r>
              <a:endParaRPr lang="en-US" sz="2400" b="0" i="0" u="none" strike="noStrike" cap="none" baseline="0" dirty="0">
                <a:solidFill>
                  <a:schemeClr val="tx1"/>
                </a:solidFill>
                <a:latin typeface="Garamond"/>
                <a:ea typeface="Garamond"/>
                <a:cs typeface="Garamond"/>
                <a:sym typeface="Garamond"/>
              </a:endParaRPr>
            </a:p>
          </p:txBody>
        </p:sp>
      </p:grpSp>
      <p:sp>
        <p:nvSpPr>
          <p:cNvPr id="98" name="Shape 98"/>
          <p:cNvSpPr/>
          <p:nvPr/>
        </p:nvSpPr>
        <p:spPr>
          <a:xfrm>
            <a:off x="1250153" y="23366260"/>
            <a:ext cx="857926" cy="52321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2800" b="1" i="0" u="none" strike="noStrike" cap="none" baseline="0">
                <a:solidFill>
                  <a:srgbClr val="002060"/>
                </a:solidFill>
                <a:latin typeface="Garamond"/>
                <a:ea typeface="Garamond"/>
                <a:cs typeface="Garamond"/>
                <a:sym typeface="Garamond"/>
              </a:rPr>
              <a:t>2002</a:t>
            </a:r>
          </a:p>
        </p:txBody>
      </p:sp>
      <p:sp>
        <p:nvSpPr>
          <p:cNvPr id="99" name="Shape 99"/>
          <p:cNvSpPr/>
          <p:nvPr/>
        </p:nvSpPr>
        <p:spPr>
          <a:xfrm>
            <a:off x="1202154" y="26335358"/>
            <a:ext cx="857926" cy="52321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2800" b="1" i="0" u="none" strike="noStrike" cap="none" baseline="0" dirty="0">
                <a:solidFill>
                  <a:srgbClr val="002060"/>
                </a:solidFill>
                <a:latin typeface="Garamond"/>
                <a:ea typeface="Garamond"/>
                <a:cs typeface="Garamond"/>
                <a:sym typeface="Garamond"/>
              </a:rPr>
              <a:t>2009</a:t>
            </a:r>
          </a:p>
        </p:txBody>
      </p:sp>
      <p:grpSp>
        <p:nvGrpSpPr>
          <p:cNvPr id="100" name="Shape 100"/>
          <p:cNvGrpSpPr/>
          <p:nvPr/>
        </p:nvGrpSpPr>
        <p:grpSpPr>
          <a:xfrm>
            <a:off x="10340907" y="21616072"/>
            <a:ext cx="5090006" cy="6159947"/>
            <a:chOff x="12033772" y="22214618"/>
            <a:chExt cx="4758242" cy="5555647"/>
          </a:xfrm>
        </p:grpSpPr>
        <p:grpSp>
          <p:nvGrpSpPr>
            <p:cNvPr id="101" name="Shape 101"/>
            <p:cNvGrpSpPr/>
            <p:nvPr/>
          </p:nvGrpSpPr>
          <p:grpSpPr>
            <a:xfrm>
              <a:off x="12033772" y="22214618"/>
              <a:ext cx="4758242" cy="2907188"/>
              <a:chOff x="12033772" y="22214618"/>
              <a:chExt cx="4758242" cy="2907188"/>
            </a:xfrm>
          </p:grpSpPr>
          <p:pic>
            <p:nvPicPr>
              <p:cNvPr id="102" name="Shape 102"/>
              <p:cNvPicPr preferRelativeResize="0"/>
              <p:nvPr/>
            </p:nvPicPr>
            <p:blipFill rotWithShape="1">
              <a:blip r:embed="rId10">
                <a:alphaModFix/>
              </a:blip>
              <a:srcRect/>
              <a:stretch/>
            </p:blipFill>
            <p:spPr>
              <a:xfrm>
                <a:off x="12033772" y="22214618"/>
                <a:ext cx="4758242" cy="2603698"/>
              </a:xfrm>
              <a:prstGeom prst="rect">
                <a:avLst/>
              </a:prstGeom>
              <a:noFill/>
              <a:ln>
                <a:noFill/>
              </a:ln>
            </p:spPr>
          </p:pic>
          <p:sp>
            <p:nvSpPr>
              <p:cNvPr id="103" name="Shape 103"/>
              <p:cNvSpPr/>
              <p:nvPr/>
            </p:nvSpPr>
            <p:spPr>
              <a:xfrm>
                <a:off x="12279011" y="24598587"/>
                <a:ext cx="857926" cy="52321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2800" b="1" i="0" u="none" strike="noStrike" cap="none" baseline="0" dirty="0">
                    <a:solidFill>
                      <a:srgbClr val="002060"/>
                    </a:solidFill>
                    <a:latin typeface="Garamond"/>
                    <a:ea typeface="Garamond"/>
                    <a:cs typeface="Garamond"/>
                    <a:sym typeface="Garamond"/>
                  </a:rPr>
                  <a:t>2002</a:t>
                </a:r>
              </a:p>
            </p:txBody>
          </p:sp>
        </p:grpSp>
        <p:grpSp>
          <p:nvGrpSpPr>
            <p:cNvPr id="104" name="Shape 104"/>
            <p:cNvGrpSpPr/>
            <p:nvPr/>
          </p:nvGrpSpPr>
          <p:grpSpPr>
            <a:xfrm>
              <a:off x="12033772" y="24851740"/>
              <a:ext cx="4754879" cy="2918525"/>
              <a:chOff x="12033772" y="24851740"/>
              <a:chExt cx="4754879" cy="2918525"/>
            </a:xfrm>
          </p:grpSpPr>
          <p:pic>
            <p:nvPicPr>
              <p:cNvPr id="105" name="Shape 105"/>
              <p:cNvPicPr preferRelativeResize="0"/>
              <p:nvPr/>
            </p:nvPicPr>
            <p:blipFill rotWithShape="1">
              <a:blip r:embed="rId11">
                <a:alphaModFix/>
              </a:blip>
              <a:srcRect/>
              <a:stretch/>
            </p:blipFill>
            <p:spPr>
              <a:xfrm>
                <a:off x="12033772" y="24851740"/>
                <a:ext cx="4754879" cy="2606040"/>
              </a:xfrm>
              <a:prstGeom prst="rect">
                <a:avLst/>
              </a:prstGeom>
              <a:noFill/>
              <a:ln>
                <a:noFill/>
              </a:ln>
            </p:spPr>
          </p:pic>
          <p:sp>
            <p:nvSpPr>
              <p:cNvPr id="106" name="Shape 106"/>
              <p:cNvSpPr/>
              <p:nvPr/>
            </p:nvSpPr>
            <p:spPr>
              <a:xfrm>
                <a:off x="12279011" y="27247046"/>
                <a:ext cx="857926" cy="52321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2800" b="1" i="0" u="none" strike="noStrike" cap="none" baseline="0" dirty="0">
                    <a:solidFill>
                      <a:srgbClr val="002060"/>
                    </a:solidFill>
                    <a:latin typeface="Garamond"/>
                    <a:ea typeface="Garamond"/>
                    <a:cs typeface="Garamond"/>
                    <a:sym typeface="Garamond"/>
                  </a:rPr>
                  <a:t>2009</a:t>
                </a:r>
              </a:p>
            </p:txBody>
          </p:sp>
        </p:grpSp>
      </p:grpSp>
      <p:grpSp>
        <p:nvGrpSpPr>
          <p:cNvPr id="107" name="Shape 107"/>
          <p:cNvGrpSpPr/>
          <p:nvPr/>
        </p:nvGrpSpPr>
        <p:grpSpPr>
          <a:xfrm>
            <a:off x="758797" y="21729936"/>
            <a:ext cx="9406090" cy="2949564"/>
            <a:chOff x="739747" y="22206188"/>
            <a:chExt cx="9180449" cy="2691306"/>
          </a:xfrm>
        </p:grpSpPr>
        <p:pic>
          <p:nvPicPr>
            <p:cNvPr id="108" name="Shape 108"/>
            <p:cNvPicPr preferRelativeResize="0"/>
            <p:nvPr/>
          </p:nvPicPr>
          <p:blipFill rotWithShape="1">
            <a:blip r:embed="rId12">
              <a:alphaModFix/>
            </a:blip>
            <a:srcRect/>
            <a:stretch/>
          </p:blipFill>
          <p:spPr>
            <a:xfrm>
              <a:off x="739747" y="22225496"/>
              <a:ext cx="3166423" cy="2592540"/>
            </a:xfrm>
            <a:prstGeom prst="rect">
              <a:avLst/>
            </a:prstGeom>
            <a:noFill/>
            <a:ln>
              <a:noFill/>
            </a:ln>
          </p:spPr>
        </p:pic>
        <p:pic>
          <p:nvPicPr>
            <p:cNvPr id="109" name="Shape 109"/>
            <p:cNvPicPr preferRelativeResize="0"/>
            <p:nvPr/>
          </p:nvPicPr>
          <p:blipFill rotWithShape="1">
            <a:blip r:embed="rId13">
              <a:alphaModFix/>
            </a:blip>
            <a:srcRect/>
            <a:stretch/>
          </p:blipFill>
          <p:spPr>
            <a:xfrm>
              <a:off x="3803910" y="22206188"/>
              <a:ext cx="3074818" cy="2691306"/>
            </a:xfrm>
            <a:prstGeom prst="rect">
              <a:avLst/>
            </a:prstGeom>
            <a:noFill/>
            <a:ln>
              <a:noFill/>
            </a:ln>
          </p:spPr>
        </p:pic>
        <p:pic>
          <p:nvPicPr>
            <p:cNvPr id="110" name="Shape 110"/>
            <p:cNvPicPr preferRelativeResize="0"/>
            <p:nvPr/>
          </p:nvPicPr>
          <p:blipFill rotWithShape="1">
            <a:blip r:embed="rId14">
              <a:alphaModFix/>
            </a:blip>
            <a:srcRect/>
            <a:stretch/>
          </p:blipFill>
          <p:spPr>
            <a:xfrm>
              <a:off x="7353125" y="22378639"/>
              <a:ext cx="639573" cy="762120"/>
            </a:xfrm>
            <a:prstGeom prst="rect">
              <a:avLst/>
            </a:prstGeom>
            <a:noFill/>
            <a:ln>
              <a:noFill/>
            </a:ln>
          </p:spPr>
        </p:pic>
        <p:sp>
          <p:nvSpPr>
            <p:cNvPr id="111" name="Shape 111"/>
            <p:cNvSpPr/>
            <p:nvPr/>
          </p:nvSpPr>
          <p:spPr>
            <a:xfrm>
              <a:off x="7992699" y="22319665"/>
              <a:ext cx="1927497" cy="461664"/>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2400" b="0" i="0" u="none" strike="noStrike" cap="none" baseline="0" dirty="0">
                  <a:solidFill>
                    <a:schemeClr val="tx1"/>
                  </a:solidFill>
                  <a:latin typeface="Garamond"/>
                  <a:ea typeface="Garamond"/>
                  <a:cs typeface="Garamond"/>
                  <a:sym typeface="Garamond"/>
                </a:rPr>
                <a:t>High Anomaly</a:t>
              </a:r>
            </a:p>
          </p:txBody>
        </p:sp>
        <p:sp>
          <p:nvSpPr>
            <p:cNvPr id="112" name="Shape 112"/>
            <p:cNvSpPr/>
            <p:nvPr/>
          </p:nvSpPr>
          <p:spPr>
            <a:xfrm>
              <a:off x="7992699" y="22781327"/>
              <a:ext cx="1879809" cy="461664"/>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2400" b="0" i="0" u="none" strike="noStrike" cap="none" baseline="0" dirty="0">
                  <a:solidFill>
                    <a:schemeClr val="tx1"/>
                  </a:solidFill>
                  <a:latin typeface="Garamond"/>
                  <a:ea typeface="Garamond"/>
                  <a:cs typeface="Garamond"/>
                  <a:sym typeface="Garamond"/>
                </a:rPr>
                <a:t>Low Anomaly</a:t>
              </a:r>
            </a:p>
          </p:txBody>
        </p:sp>
      </p:grpSp>
      <p:cxnSp>
        <p:nvCxnSpPr>
          <p:cNvPr id="113" name="Shape 113"/>
          <p:cNvCxnSpPr/>
          <p:nvPr/>
        </p:nvCxnSpPr>
        <p:spPr>
          <a:xfrm rot="10800000" flipH="1">
            <a:off x="19435991" y="12183268"/>
            <a:ext cx="3948600" cy="799200"/>
          </a:xfrm>
          <a:prstGeom prst="straightConnector1">
            <a:avLst/>
          </a:prstGeom>
          <a:noFill/>
          <a:ln w="38100" cap="flat" cmpd="sng">
            <a:solidFill>
              <a:srgbClr val="002060"/>
            </a:solidFill>
            <a:prstDash val="solid"/>
            <a:miter/>
            <a:headEnd type="none" w="med" len="med"/>
            <a:tailEnd type="triangle" w="lg" len="lg"/>
          </a:ln>
        </p:spPr>
      </p:cxnSp>
      <p:cxnSp>
        <p:nvCxnSpPr>
          <p:cNvPr id="114" name="Shape 114"/>
          <p:cNvCxnSpPr/>
          <p:nvPr/>
        </p:nvCxnSpPr>
        <p:spPr>
          <a:xfrm>
            <a:off x="19358749" y="13222000"/>
            <a:ext cx="3897300" cy="874799"/>
          </a:xfrm>
          <a:prstGeom prst="straightConnector1">
            <a:avLst/>
          </a:prstGeom>
          <a:noFill/>
          <a:ln w="38100" cap="flat" cmpd="sng">
            <a:solidFill>
              <a:srgbClr val="002060"/>
            </a:solidFill>
            <a:prstDash val="solid"/>
            <a:miter/>
            <a:headEnd type="none" w="med" len="med"/>
            <a:tailEnd type="triangle" w="lg" len="lg"/>
          </a:ln>
        </p:spPr>
      </p:cxnSp>
      <p:pic>
        <p:nvPicPr>
          <p:cNvPr id="116" name="Shape 116"/>
          <p:cNvPicPr preferRelativeResize="0"/>
          <p:nvPr/>
        </p:nvPicPr>
        <p:blipFill rotWithShape="1">
          <a:blip r:embed="rId15">
            <a:alphaModFix/>
          </a:blip>
          <a:srcRect/>
          <a:stretch/>
        </p:blipFill>
        <p:spPr>
          <a:xfrm>
            <a:off x="22797407" y="15160590"/>
            <a:ext cx="3951300" cy="2114700"/>
          </a:xfrm>
          <a:prstGeom prst="rect">
            <a:avLst/>
          </a:prstGeom>
          <a:noFill/>
          <a:ln>
            <a:noFill/>
          </a:ln>
        </p:spPr>
      </p:pic>
      <p:cxnSp>
        <p:nvCxnSpPr>
          <p:cNvPr id="117" name="Shape 117"/>
          <p:cNvCxnSpPr/>
          <p:nvPr/>
        </p:nvCxnSpPr>
        <p:spPr>
          <a:xfrm flipH="1">
            <a:off x="23014228" y="12948353"/>
            <a:ext cx="650470" cy="2261315"/>
          </a:xfrm>
          <a:prstGeom prst="straightConnector1">
            <a:avLst/>
          </a:prstGeom>
          <a:noFill/>
          <a:ln w="38100" cap="flat" cmpd="sng">
            <a:solidFill>
              <a:srgbClr val="002060"/>
            </a:solidFill>
            <a:prstDash val="solid"/>
            <a:miter/>
            <a:headEnd type="none" w="med" len="med"/>
            <a:tailEnd type="triangle" w="lg" len="lg"/>
          </a:ln>
        </p:spPr>
      </p:cxnSp>
      <p:cxnSp>
        <p:nvCxnSpPr>
          <p:cNvPr id="118" name="Shape 118"/>
          <p:cNvCxnSpPr/>
          <p:nvPr/>
        </p:nvCxnSpPr>
        <p:spPr>
          <a:xfrm>
            <a:off x="25801955" y="13134215"/>
            <a:ext cx="743393" cy="2044477"/>
          </a:xfrm>
          <a:prstGeom prst="straightConnector1">
            <a:avLst/>
          </a:prstGeom>
          <a:noFill/>
          <a:ln w="38100" cap="flat" cmpd="sng">
            <a:solidFill>
              <a:srgbClr val="002060"/>
            </a:solidFill>
            <a:prstDash val="solid"/>
            <a:miter/>
            <a:headEnd type="none" w="med" len="med"/>
            <a:tailEnd type="triangle" w="lg" len="lg"/>
          </a:ln>
        </p:spPr>
      </p:cxnSp>
      <p:pic>
        <p:nvPicPr>
          <p:cNvPr id="2" name="Picture 1"/>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885263" y="29525327"/>
            <a:ext cx="5597686" cy="4198265"/>
          </a:xfrm>
          <a:prstGeom prst="rect">
            <a:avLst/>
          </a:prstGeom>
        </p:spPr>
      </p:pic>
      <p:sp>
        <p:nvSpPr>
          <p:cNvPr id="120" name="Text Placeholder 16"/>
          <p:cNvSpPr txBox="1">
            <a:spLocks/>
          </p:cNvSpPr>
          <p:nvPr/>
        </p:nvSpPr>
        <p:spPr>
          <a:xfrm>
            <a:off x="18056896" y="23701080"/>
            <a:ext cx="8229600" cy="4117714"/>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347663" indent="-347663"/>
            <a:r>
              <a:rPr lang="en-US" sz="2800" dirty="0" smtClean="0">
                <a:latin typeface="Garamond" panose="02020404030301010803" pitchFamily="18" charset="0"/>
              </a:rPr>
              <a:t>A significant decline in groundwater storage occurred in the </a:t>
            </a:r>
            <a:r>
              <a:rPr lang="en-US" sz="2800" dirty="0" err="1" smtClean="0">
                <a:latin typeface="Garamond" panose="02020404030301010803" pitchFamily="18" charset="0"/>
              </a:rPr>
              <a:t>Floridan</a:t>
            </a:r>
            <a:r>
              <a:rPr lang="en-US" sz="2800" dirty="0" smtClean="0">
                <a:latin typeface="Garamond" panose="02020404030301010803" pitchFamily="18" charset="0"/>
              </a:rPr>
              <a:t> Aquifer from 2002 – 2009.</a:t>
            </a:r>
          </a:p>
          <a:p>
            <a:pPr marL="347663" indent="-347663"/>
            <a:r>
              <a:rPr lang="en-US" sz="2800" dirty="0" smtClean="0">
                <a:latin typeface="Garamond" panose="02020404030301010803" pitchFamily="18" charset="0"/>
              </a:rPr>
              <a:t>Depletion of groundwater storage increases the risk of water shortages and sinkhole </a:t>
            </a:r>
            <a:r>
              <a:rPr lang="en-US" sz="2800" dirty="0" smtClean="0">
                <a:latin typeface="Garamond" panose="02020404030301010803" pitchFamily="18" charset="0"/>
              </a:rPr>
              <a:t>development.</a:t>
            </a:r>
            <a:endParaRPr lang="en-US" sz="2800" dirty="0" smtClean="0">
              <a:latin typeface="Garamond" panose="02020404030301010803" pitchFamily="18" charset="0"/>
            </a:endParaRPr>
          </a:p>
          <a:p>
            <a:pPr marL="347663" indent="-347663"/>
            <a:r>
              <a:rPr lang="en-US" sz="2800" dirty="0" smtClean="0">
                <a:latin typeface="Garamond" panose="02020404030301010803" pitchFamily="18" charset="0"/>
              </a:rPr>
              <a:t>Due </a:t>
            </a:r>
            <a:r>
              <a:rPr lang="en-US" sz="2800" dirty="0">
                <a:latin typeface="Garamond" panose="02020404030301010803" pitchFamily="18" charset="0"/>
              </a:rPr>
              <a:t>to the dramatic increases of groundwater contamination risk in the western part of Dougherty County, we recommend a detailed monitoring in this area. </a:t>
            </a:r>
            <a:endParaRPr lang="en-US" sz="2800" dirty="0" smtClean="0">
              <a:latin typeface="Garamond" panose="02020404030301010803" pitchFamily="18" charset="0"/>
            </a:endParaRPr>
          </a:p>
          <a:p>
            <a:pPr marL="347663" indent="-347663"/>
            <a:r>
              <a:rPr lang="en-US" sz="2800" dirty="0" smtClean="0">
                <a:latin typeface="Garamond" panose="02020404030301010803" pitchFamily="18" charset="0"/>
              </a:rPr>
              <a:t>High-risk </a:t>
            </a:r>
            <a:r>
              <a:rPr lang="en-US" sz="2800" dirty="0">
                <a:latin typeface="Garamond" panose="02020404030301010803" pitchFamily="18" charset="0"/>
              </a:rPr>
              <a:t>areas were dominated by agricultural land  close to urban areas.</a:t>
            </a:r>
            <a:endParaRPr lang="en-US" sz="2800" dirty="0" smtClean="0">
              <a:latin typeface="Garamond" panose="02020404030301010803" pitchFamily="18" charset="0"/>
            </a:endParaRPr>
          </a:p>
        </p:txBody>
      </p:sp>
      <p:sp>
        <p:nvSpPr>
          <p:cNvPr id="122" name="Text Placeholder 16"/>
          <p:cNvSpPr txBox="1">
            <a:spLocks/>
          </p:cNvSpPr>
          <p:nvPr/>
        </p:nvSpPr>
        <p:spPr>
          <a:xfrm>
            <a:off x="18288000" y="6461262"/>
            <a:ext cx="8229600" cy="5210121"/>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347663" indent="-347663">
              <a:lnSpc>
                <a:spcPct val="100000"/>
              </a:lnSpc>
            </a:pPr>
            <a:r>
              <a:rPr lang="en-US" sz="2800" dirty="0" smtClean="0">
                <a:latin typeface="Garamond" panose="02020404030301010803" pitchFamily="18" charset="0"/>
              </a:rPr>
              <a:t>Develop groundwater storage change map of southern </a:t>
            </a:r>
            <a:r>
              <a:rPr lang="en-US" sz="2800" dirty="0">
                <a:latin typeface="Garamond" panose="02020404030301010803" pitchFamily="18" charset="0"/>
              </a:rPr>
              <a:t>Georgia using GRACE satellite </a:t>
            </a:r>
            <a:r>
              <a:rPr lang="en-US" sz="2800" dirty="0" smtClean="0">
                <a:latin typeface="Garamond" panose="02020404030301010803" pitchFamily="18" charset="0"/>
              </a:rPr>
              <a:t>data</a:t>
            </a:r>
          </a:p>
          <a:p>
            <a:pPr marL="347663" indent="-347663">
              <a:lnSpc>
                <a:spcPct val="100000"/>
              </a:lnSpc>
            </a:pPr>
            <a:r>
              <a:rPr lang="en-US" sz="2800" dirty="0" smtClean="0">
                <a:latin typeface="Garamond" panose="02020404030301010803" pitchFamily="18" charset="0"/>
              </a:rPr>
              <a:t>Assess </a:t>
            </a:r>
            <a:r>
              <a:rPr lang="en-US" sz="2800" dirty="0">
                <a:latin typeface="Garamond" panose="02020404030301010803" pitchFamily="18" charset="0"/>
              </a:rPr>
              <a:t>groundwater </a:t>
            </a:r>
            <a:r>
              <a:rPr lang="en-US" sz="2800" dirty="0" smtClean="0">
                <a:latin typeface="Garamond" panose="02020404030301010803" pitchFamily="18" charset="0"/>
              </a:rPr>
              <a:t>quality and produce risk maps using a modified DRASTIC model accounting for sinkhole proximity</a:t>
            </a:r>
          </a:p>
          <a:p>
            <a:pPr marL="347663" indent="-347663">
              <a:lnSpc>
                <a:spcPct val="100000"/>
              </a:lnSpc>
            </a:pPr>
            <a:r>
              <a:rPr lang="en-US" sz="2800" dirty="0">
                <a:latin typeface="Garamond" panose="02020404030301010803" pitchFamily="18" charset="0"/>
              </a:rPr>
              <a:t>I</a:t>
            </a:r>
            <a:r>
              <a:rPr lang="en-US" sz="2800" dirty="0" smtClean="0">
                <a:latin typeface="Garamond" panose="02020404030301010803" pitchFamily="18" charset="0"/>
              </a:rPr>
              <a:t>dentify </a:t>
            </a:r>
            <a:r>
              <a:rPr lang="en-US" sz="2800" dirty="0">
                <a:latin typeface="Garamond" panose="02020404030301010803" pitchFamily="18" charset="0"/>
              </a:rPr>
              <a:t>areas susceptible to </a:t>
            </a:r>
            <a:r>
              <a:rPr lang="en-US" sz="2800" dirty="0" smtClean="0">
                <a:latin typeface="Garamond" panose="02020404030301010803" pitchFamily="18" charset="0"/>
              </a:rPr>
              <a:t>groundwater contamination</a:t>
            </a:r>
          </a:p>
        </p:txBody>
      </p:sp>
      <p:grpSp>
        <p:nvGrpSpPr>
          <p:cNvPr id="4" name="Group 3"/>
          <p:cNvGrpSpPr/>
          <p:nvPr/>
        </p:nvGrpSpPr>
        <p:grpSpPr>
          <a:xfrm>
            <a:off x="1178278" y="12759959"/>
            <a:ext cx="14055968" cy="7260594"/>
            <a:chOff x="1178278" y="12950459"/>
            <a:chExt cx="14055968" cy="7260594"/>
          </a:xfrm>
        </p:grpSpPr>
        <mc:AlternateContent xmlns:mc="http://schemas.openxmlformats.org/markup-compatibility/2006" xmlns:a14="http://schemas.microsoft.com/office/drawing/2010/main">
          <mc:Choice Requires="a14">
            <p:sp>
              <p:nvSpPr>
                <p:cNvPr id="119" name="Rounded Rectangle 118"/>
                <p:cNvSpPr/>
                <p:nvPr/>
              </p:nvSpPr>
              <p:spPr>
                <a:xfrm>
                  <a:off x="6596737" y="15520137"/>
                  <a:ext cx="8012580" cy="774558"/>
                </a:xfrm>
                <a:prstGeom prst="roundRect">
                  <a:avLst/>
                </a:prstGeom>
                <a:solidFill>
                  <a:srgbClr val="75AADB"/>
                </a:solidFill>
                <a:ln w="12700" cap="flat" cmpd="sng" algn="ctr">
                  <a:solidFill>
                    <a:srgbClr val="75AADB"/>
                  </a:solidFill>
                  <a:prstDash val="solid"/>
                  <a:miter lim="800000"/>
                </a:ln>
                <a:effectLst/>
              </p:spPr>
              <p:txBody>
                <a:bodyPr rtlCol="0" anchor="ctr"/>
                <a:lstStyle/>
                <a:p>
                  <a:pPr marL="0" marR="0" lvl="0" indent="0" defTabSz="3072384"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m:rPr>
                            <m:nor/>
                          </m:rPr>
                          <a:rPr kumimoji="0" lang="en-US" sz="2000" b="0" i="0" u="none" strike="noStrike" kern="1200" cap="none" spc="0" normalizeH="0" baseline="0" noProof="0" smtClean="0">
                            <a:ln>
                              <a:noFill/>
                            </a:ln>
                            <a:solidFill>
                              <a:srgbClr val="FFFFFF"/>
                            </a:solidFill>
                            <a:effectLst/>
                            <a:uLnTx/>
                            <a:uFillTx/>
                            <a:latin typeface="Garamond"/>
                          </a:rPr>
                          <m:t>                            </m:t>
                        </m:r>
                      </m:oMath>
                    </m:oMathPara>
                  </a14:m>
                  <a:endParaRPr kumimoji="0" lang="en-US" sz="2000" b="0" i="0" u="none" strike="noStrike" kern="1200" cap="none" spc="0" normalizeH="0" baseline="0" noProof="0" dirty="0" smtClean="0">
                    <a:ln>
                      <a:noFill/>
                    </a:ln>
                    <a:solidFill>
                      <a:srgbClr val="FFFFFF"/>
                    </a:solidFill>
                    <a:effectLst/>
                    <a:uLnTx/>
                    <a:uFillTx/>
                    <a:latin typeface="Garamond"/>
                  </a:endParaRPr>
                </a:p>
                <a:p>
                  <a:pPr marL="0" marR="0" lvl="0" indent="0" defTabSz="3072384"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smtClean="0">
                      <a:ln>
                        <a:noFill/>
                      </a:ln>
                      <a:solidFill>
                        <a:srgbClr val="FFFFFF"/>
                      </a:solidFill>
                      <a:effectLst/>
                      <a:uLnTx/>
                      <a:uFillTx/>
                      <a:latin typeface="Garamond"/>
                    </a:rPr>
                    <a:t>                    </a:t>
                  </a:r>
                  <a14:m>
                    <m:oMath xmlns:m="http://schemas.openxmlformats.org/officeDocument/2006/math">
                      <m:r>
                        <m:rPr>
                          <m:nor/>
                        </m:rPr>
                        <a:rPr kumimoji="0" lang="en-US" sz="2400" b="0" i="0" u="none" strike="noStrike" kern="1200" cap="none" spc="0" normalizeH="0" baseline="0" noProof="0" smtClean="0">
                          <a:ln>
                            <a:noFill/>
                          </a:ln>
                          <a:solidFill>
                            <a:srgbClr val="FFFFFF"/>
                          </a:solidFill>
                          <a:effectLst/>
                          <a:uLnTx/>
                          <a:uFillTx/>
                          <a:latin typeface="Garamond"/>
                        </a:rPr>
                        <m:t>ΔGW</m:t>
                      </m:r>
                      <m:r>
                        <m:rPr>
                          <m:nor/>
                        </m:rPr>
                        <a:rPr kumimoji="0" lang="en-US" sz="2400" b="0" i="0" u="none" strike="noStrike" kern="1200" cap="none" spc="0" normalizeH="0" baseline="0" noProof="0" smtClean="0">
                          <a:ln>
                            <a:noFill/>
                          </a:ln>
                          <a:solidFill>
                            <a:srgbClr val="FFFFFF"/>
                          </a:solidFill>
                          <a:effectLst/>
                          <a:uLnTx/>
                          <a:uFillTx/>
                          <a:latin typeface="Garamond"/>
                        </a:rPr>
                        <m:t> = </m:t>
                      </m:r>
                      <m:r>
                        <m:rPr>
                          <m:nor/>
                        </m:rPr>
                        <a:rPr kumimoji="0" lang="en-US" sz="2400" b="0" i="0" u="none" strike="noStrike" kern="1200" cap="none" spc="0" normalizeH="0" baseline="0" noProof="0" smtClean="0">
                          <a:ln>
                            <a:noFill/>
                          </a:ln>
                          <a:solidFill>
                            <a:srgbClr val="FFFFFF"/>
                          </a:solidFill>
                          <a:effectLst/>
                          <a:uLnTx/>
                          <a:uFillTx/>
                          <a:latin typeface="Garamond"/>
                        </a:rPr>
                        <m:t>ΔTWS</m:t>
                      </m:r>
                      <m:r>
                        <m:rPr>
                          <m:nor/>
                        </m:rPr>
                        <a:rPr kumimoji="0" lang="en-US" sz="2400" b="0" i="0" u="none" strike="noStrike" kern="1200" cap="none" spc="0" normalizeH="0" baseline="-25000" noProof="0" smtClean="0">
                          <a:ln>
                            <a:noFill/>
                          </a:ln>
                          <a:solidFill>
                            <a:srgbClr val="FFFFFF"/>
                          </a:solidFill>
                          <a:effectLst/>
                          <a:uLnTx/>
                          <a:uFillTx/>
                          <a:latin typeface="Garamond"/>
                        </a:rPr>
                        <m:t>(</m:t>
                      </m:r>
                      <m:r>
                        <m:rPr>
                          <m:nor/>
                        </m:rPr>
                        <a:rPr kumimoji="0" lang="en-US" sz="2400" b="0" i="0" u="none" strike="noStrike" kern="1200" cap="none" spc="0" normalizeH="0" baseline="-25000" noProof="0" smtClean="0">
                          <a:ln>
                            <a:noFill/>
                          </a:ln>
                          <a:solidFill>
                            <a:srgbClr val="FFFFFF"/>
                          </a:solidFill>
                          <a:effectLst/>
                          <a:uLnTx/>
                          <a:uFillTx/>
                          <a:latin typeface="Garamond"/>
                        </a:rPr>
                        <m:t>GRACE</m:t>
                      </m:r>
                      <m:r>
                        <m:rPr>
                          <m:nor/>
                        </m:rPr>
                        <a:rPr kumimoji="0" lang="en-US" sz="2400" b="0" i="0" u="none" strike="noStrike" kern="1200" cap="none" spc="0" normalizeH="0" baseline="-25000" noProof="0" smtClean="0">
                          <a:ln>
                            <a:noFill/>
                          </a:ln>
                          <a:solidFill>
                            <a:srgbClr val="FFFFFF"/>
                          </a:solidFill>
                          <a:effectLst/>
                          <a:uLnTx/>
                          <a:uFillTx/>
                          <a:latin typeface="Garamond"/>
                        </a:rPr>
                        <m:t>)− (</m:t>
                      </m:r>
                      <m:r>
                        <m:rPr>
                          <m:nor/>
                        </m:rPr>
                        <a:rPr kumimoji="0" lang="en-US" sz="2400" b="0" i="0" u="none" strike="noStrike" kern="1200" cap="none" spc="0" normalizeH="0" baseline="0" noProof="0" smtClean="0">
                          <a:ln>
                            <a:noFill/>
                          </a:ln>
                          <a:solidFill>
                            <a:srgbClr val="FFFFFF"/>
                          </a:solidFill>
                          <a:effectLst/>
                          <a:uLnTx/>
                          <a:uFillTx/>
                          <a:latin typeface="Garamond"/>
                        </a:rPr>
                        <m:t>ΔSM</m:t>
                      </m:r>
                      <m:r>
                        <m:rPr>
                          <m:nor/>
                        </m:rPr>
                        <a:rPr kumimoji="0" lang="en-US" sz="2400" b="0" i="0" u="none" strike="noStrike" kern="1200" cap="none" spc="0" normalizeH="0" baseline="-25000" noProof="0" smtClean="0">
                          <a:ln>
                            <a:noFill/>
                          </a:ln>
                          <a:solidFill>
                            <a:srgbClr val="FFFFFF"/>
                          </a:solidFill>
                          <a:effectLst/>
                          <a:uLnTx/>
                          <a:uFillTx/>
                          <a:latin typeface="Garamond"/>
                        </a:rPr>
                        <m:t>(</m:t>
                      </m:r>
                      <m:r>
                        <m:rPr>
                          <m:nor/>
                        </m:rPr>
                        <a:rPr kumimoji="0" lang="en-US" sz="2400" b="0" i="0" u="none" strike="noStrike" kern="1200" cap="none" spc="0" normalizeH="0" baseline="-25000" noProof="0" smtClean="0">
                          <a:ln>
                            <a:noFill/>
                          </a:ln>
                          <a:solidFill>
                            <a:srgbClr val="FFFFFF"/>
                          </a:solidFill>
                          <a:effectLst/>
                          <a:uLnTx/>
                          <a:uFillTx/>
                          <a:latin typeface="Garamond"/>
                        </a:rPr>
                        <m:t>NLDAS</m:t>
                      </m:r>
                      <m:r>
                        <m:rPr>
                          <m:nor/>
                        </m:rPr>
                        <a:rPr kumimoji="0" lang="en-US" sz="2400" b="0" i="0" u="none" strike="noStrike" kern="1200" cap="none" spc="0" normalizeH="0" baseline="-25000" noProof="0" smtClean="0">
                          <a:ln>
                            <a:noFill/>
                          </a:ln>
                          <a:solidFill>
                            <a:srgbClr val="FFFFFF"/>
                          </a:solidFill>
                          <a:effectLst/>
                          <a:uLnTx/>
                          <a:uFillTx/>
                          <a:latin typeface="Garamond"/>
                        </a:rPr>
                        <m:t>) + </m:t>
                      </m:r>
                      <m:r>
                        <m:rPr>
                          <m:nor/>
                        </m:rPr>
                        <a:rPr kumimoji="0" lang="en-US" sz="2400" b="0" i="0" u="none" strike="noStrike" kern="1200" cap="none" spc="0" normalizeH="0" baseline="0" noProof="0" smtClean="0">
                          <a:ln>
                            <a:noFill/>
                          </a:ln>
                          <a:solidFill>
                            <a:srgbClr val="FFFFFF"/>
                          </a:solidFill>
                          <a:effectLst/>
                          <a:uLnTx/>
                          <a:uFillTx/>
                          <a:latin typeface="Garamond"/>
                        </a:rPr>
                        <m:t>ΔSWE</m:t>
                      </m:r>
                      <m:r>
                        <m:rPr>
                          <m:nor/>
                        </m:rPr>
                        <a:rPr kumimoji="0" lang="en-US" sz="2400" b="0" i="0" u="none" strike="noStrike" kern="1200" cap="none" spc="0" normalizeH="0" baseline="-25000" noProof="0" smtClean="0">
                          <a:ln>
                            <a:noFill/>
                          </a:ln>
                          <a:solidFill>
                            <a:srgbClr val="FFFFFF"/>
                          </a:solidFill>
                          <a:effectLst/>
                          <a:uLnTx/>
                          <a:uFillTx/>
                          <a:latin typeface="Garamond"/>
                        </a:rPr>
                        <m:t>(</m:t>
                      </m:r>
                      <m:r>
                        <m:rPr>
                          <m:nor/>
                        </m:rPr>
                        <a:rPr kumimoji="0" lang="en-US" sz="2400" b="0" i="0" u="none" strike="noStrike" kern="1200" cap="none" spc="0" normalizeH="0" baseline="-25000" noProof="0" smtClean="0">
                          <a:ln>
                            <a:noFill/>
                          </a:ln>
                          <a:solidFill>
                            <a:srgbClr val="FFFFFF"/>
                          </a:solidFill>
                          <a:effectLst/>
                          <a:uLnTx/>
                          <a:uFillTx/>
                          <a:latin typeface="Garamond"/>
                        </a:rPr>
                        <m:t>NLDAS</m:t>
                      </m:r>
                      <m:r>
                        <m:rPr>
                          <m:nor/>
                        </m:rPr>
                        <a:rPr kumimoji="0" lang="en-US" sz="2400" b="0" i="0" u="none" strike="noStrike" kern="1200" cap="none" spc="0" normalizeH="0" baseline="-25000" noProof="0" smtClean="0">
                          <a:ln>
                            <a:noFill/>
                          </a:ln>
                          <a:solidFill>
                            <a:srgbClr val="FFFFFF"/>
                          </a:solidFill>
                          <a:effectLst/>
                          <a:uLnTx/>
                          <a:uFillTx/>
                          <a:latin typeface="Garamond"/>
                        </a:rPr>
                        <m:t>)</m:t>
                      </m:r>
                    </m:oMath>
                  </a14:m>
                  <a:r>
                    <a:rPr kumimoji="0" lang="en-US" sz="2000" b="0" i="0" u="none" strike="noStrike" kern="1200" cap="none" spc="0" normalizeH="0" baseline="0" noProof="0" dirty="0" smtClean="0">
                      <a:ln>
                        <a:noFill/>
                      </a:ln>
                      <a:solidFill>
                        <a:srgbClr val="FFFFFF"/>
                      </a:solidFill>
                      <a:effectLst/>
                      <a:uLnTx/>
                      <a:uFillTx/>
                      <a:latin typeface="Garamond"/>
                    </a:rPr>
                    <a:t>)</a:t>
                  </a:r>
                </a:p>
                <a:p>
                  <a:pPr marL="0" marR="0" lvl="0" indent="0" defTabSz="3072384"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smtClean="0">
                    <a:ln>
                      <a:noFill/>
                    </a:ln>
                    <a:solidFill>
                      <a:srgbClr val="FFFFFF"/>
                    </a:solidFill>
                    <a:effectLst/>
                    <a:uLnTx/>
                    <a:uFillTx/>
                    <a:latin typeface="Garamond"/>
                  </a:endParaRPr>
                </a:p>
              </p:txBody>
            </p:sp>
          </mc:Choice>
          <mc:Fallback xmlns="">
            <p:sp>
              <p:nvSpPr>
                <p:cNvPr id="119" name="Rounded Rectangle 118"/>
                <p:cNvSpPr>
                  <a:spLocks noRot="1" noChangeAspect="1" noMove="1" noResize="1" noEditPoints="1" noAdjustHandles="1" noChangeArrowheads="1" noChangeShapeType="1" noTextEdit="1"/>
                </p:cNvSpPr>
                <p:nvPr/>
              </p:nvSpPr>
              <p:spPr>
                <a:xfrm>
                  <a:off x="6596737" y="15520137"/>
                  <a:ext cx="8012580" cy="774558"/>
                </a:xfrm>
                <a:prstGeom prst="roundRect">
                  <a:avLst/>
                </a:prstGeom>
                <a:blipFill rotWithShape="0">
                  <a:blip r:embed="rId17"/>
                  <a:stretch>
                    <a:fillRect/>
                  </a:stretch>
                </a:blipFill>
                <a:ln w="12700" cap="flat" cmpd="sng" algn="ctr">
                  <a:solidFill>
                    <a:srgbClr val="75AADB"/>
                  </a:solidFill>
                  <a:prstDash val="solid"/>
                  <a:miter lim="800000"/>
                </a:ln>
                <a:effectLst/>
              </p:spPr>
              <p:txBody>
                <a:bodyPr/>
                <a:lstStyle/>
                <a:p>
                  <a:r>
                    <a:rPr lang="en-US">
                      <a:noFill/>
                    </a:rPr>
                    <a:t> </a:t>
                  </a:r>
                </a:p>
              </p:txBody>
            </p:sp>
          </mc:Fallback>
        </mc:AlternateContent>
        <p:grpSp>
          <p:nvGrpSpPr>
            <p:cNvPr id="49" name="Shape 49"/>
            <p:cNvGrpSpPr/>
            <p:nvPr/>
          </p:nvGrpSpPr>
          <p:grpSpPr>
            <a:xfrm>
              <a:off x="1276678" y="12950459"/>
              <a:ext cx="13957568" cy="7260594"/>
              <a:chOff x="1074066" y="13514383"/>
              <a:chExt cx="13957568" cy="7260594"/>
            </a:xfrm>
          </p:grpSpPr>
          <p:grpSp>
            <p:nvGrpSpPr>
              <p:cNvPr id="50" name="Shape 50"/>
              <p:cNvGrpSpPr/>
              <p:nvPr/>
            </p:nvGrpSpPr>
            <p:grpSpPr>
              <a:xfrm>
                <a:off x="1975520" y="13514383"/>
                <a:ext cx="12587897" cy="484138"/>
                <a:chOff x="1061120" y="-5490"/>
                <a:chExt cx="12587897" cy="484138"/>
              </a:xfrm>
            </p:grpSpPr>
            <p:sp>
              <p:nvSpPr>
                <p:cNvPr id="51" name="Shape 51"/>
                <p:cNvSpPr/>
                <p:nvPr/>
              </p:nvSpPr>
              <p:spPr>
                <a:xfrm>
                  <a:off x="1061120" y="0"/>
                  <a:ext cx="2888898" cy="478648"/>
                </a:xfrm>
                <a:prstGeom prst="roundRect">
                  <a:avLst>
                    <a:gd name="adj" fmla="val 10000"/>
                  </a:avLst>
                </a:prstGeom>
                <a:solidFill>
                  <a:srgbClr val="225585"/>
                </a:solidFill>
                <a:ln w="12700" cap="flat" cmpd="sng">
                  <a:solidFill>
                    <a:schemeClr val="lt1"/>
                  </a:solidFill>
                  <a:prstDash val="solid"/>
                  <a:miter/>
                  <a:headEnd type="none" w="med" len="med"/>
                  <a:tailEnd type="none" w="med" len="med"/>
                </a:ln>
              </p:spPr>
              <p:txBody>
                <a:bodyPr lIns="91425" tIns="91425" rIns="91425" bIns="91425" anchor="ctr" anchorCtr="0">
                  <a:noAutofit/>
                </a:bodyPr>
                <a:lstStyle/>
                <a:p>
                  <a:pPr>
                    <a:spcBef>
                      <a:spcPts val="0"/>
                    </a:spcBef>
                    <a:buNone/>
                  </a:pPr>
                  <a:endParaRPr/>
                </a:p>
              </p:txBody>
            </p:sp>
            <p:sp>
              <p:nvSpPr>
                <p:cNvPr id="52" name="Shape 52"/>
                <p:cNvSpPr txBox="1"/>
                <p:nvPr/>
              </p:nvSpPr>
              <p:spPr>
                <a:xfrm>
                  <a:off x="1075140" y="14019"/>
                  <a:ext cx="2860860" cy="450609"/>
                </a:xfrm>
                <a:prstGeom prst="rect">
                  <a:avLst/>
                </a:prstGeom>
                <a:noFill/>
                <a:ln>
                  <a:noFill/>
                </a:ln>
              </p:spPr>
              <p:txBody>
                <a:bodyPr lIns="91425" tIns="91425" rIns="91425" bIns="91425" anchor="ctr" anchorCtr="0">
                  <a:noAutofit/>
                </a:bodyPr>
                <a:lstStyle/>
                <a:p>
                  <a:pPr marL="0" marR="0" lvl="0" indent="0" algn="ctr" rtl="0">
                    <a:lnSpc>
                      <a:spcPct val="90000"/>
                    </a:lnSpc>
                    <a:spcBef>
                      <a:spcPts val="0"/>
                    </a:spcBef>
                    <a:spcAft>
                      <a:spcPts val="840"/>
                    </a:spcAft>
                    <a:buSzPct val="25000"/>
                    <a:buNone/>
                  </a:pPr>
                  <a:r>
                    <a:rPr lang="en-US" sz="2400" b="1" i="0" u="none" strike="noStrike" cap="none" baseline="0" dirty="0">
                      <a:solidFill>
                        <a:schemeClr val="lt1"/>
                      </a:solidFill>
                      <a:latin typeface="Garamond"/>
                      <a:ea typeface="Garamond"/>
                      <a:cs typeface="Garamond"/>
                      <a:sym typeface="Garamond"/>
                    </a:rPr>
                    <a:t>Data Acquisition</a:t>
                  </a:r>
                </a:p>
              </p:txBody>
            </p:sp>
            <p:sp>
              <p:nvSpPr>
                <p:cNvPr id="53" name="Shape 53"/>
                <p:cNvSpPr/>
                <p:nvPr/>
              </p:nvSpPr>
              <p:spPr>
                <a:xfrm>
                  <a:off x="4755660" y="-5490"/>
                  <a:ext cx="1042834" cy="478648"/>
                </a:xfrm>
                <a:prstGeom prst="rightArrow">
                  <a:avLst>
                    <a:gd name="adj1" fmla="val 60000"/>
                    <a:gd name="adj2" fmla="val 50000"/>
                  </a:avLst>
                </a:prstGeom>
                <a:solidFill>
                  <a:schemeClr val="lt1"/>
                </a:solidFill>
                <a:ln w="9525" cap="flat" cmpd="sng">
                  <a:solidFill>
                    <a:schemeClr val="lt1"/>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54" name="Shape 54"/>
                <p:cNvSpPr txBox="1"/>
                <p:nvPr/>
              </p:nvSpPr>
              <p:spPr>
                <a:xfrm>
                  <a:off x="4755660" y="90240"/>
                  <a:ext cx="899239" cy="287188"/>
                </a:xfrm>
                <a:prstGeom prst="rect">
                  <a:avLst/>
                </a:prstGeom>
                <a:noFill/>
                <a:ln>
                  <a:noFill/>
                </a:ln>
              </p:spPr>
              <p:txBody>
                <a:bodyPr lIns="0" tIns="0" rIns="0" bIns="0" anchor="ctr" anchorCtr="0">
                  <a:noAutofit/>
                </a:bodyPr>
                <a:lstStyle/>
                <a:p>
                  <a:pPr marL="0" marR="0" lvl="0" indent="0" algn="ctr" rtl="0">
                    <a:lnSpc>
                      <a:spcPct val="90000"/>
                    </a:lnSpc>
                    <a:spcBef>
                      <a:spcPts val="0"/>
                    </a:spcBef>
                    <a:spcAft>
                      <a:spcPts val="770"/>
                    </a:spcAft>
                    <a:buNone/>
                  </a:pPr>
                  <a:endParaRPr sz="2200" b="0" i="0" u="none" strike="noStrike" cap="none" baseline="0">
                    <a:solidFill>
                      <a:schemeClr val="lt1"/>
                    </a:solidFill>
                    <a:latin typeface="Garamond"/>
                    <a:ea typeface="Garamond"/>
                    <a:cs typeface="Garamond"/>
                    <a:sym typeface="Garamond"/>
                  </a:endParaRPr>
                </a:p>
              </p:txBody>
            </p:sp>
            <p:sp>
              <p:nvSpPr>
                <p:cNvPr id="55" name="Shape 55"/>
                <p:cNvSpPr/>
                <p:nvPr/>
              </p:nvSpPr>
              <p:spPr>
                <a:xfrm>
                  <a:off x="5917632" y="0"/>
                  <a:ext cx="3565460" cy="478648"/>
                </a:xfrm>
                <a:prstGeom prst="roundRect">
                  <a:avLst>
                    <a:gd name="adj" fmla="val 10000"/>
                  </a:avLst>
                </a:prstGeom>
                <a:solidFill>
                  <a:srgbClr val="225585"/>
                </a:solidFill>
                <a:ln w="12700" cap="flat" cmpd="sng">
                  <a:solidFill>
                    <a:schemeClr val="lt1"/>
                  </a:solidFill>
                  <a:prstDash val="solid"/>
                  <a:miter/>
                  <a:headEnd type="none" w="med" len="med"/>
                  <a:tailEnd type="none" w="med" len="med"/>
                </a:ln>
              </p:spPr>
              <p:txBody>
                <a:bodyPr lIns="91425" tIns="91425" rIns="91425" bIns="91425" anchor="ctr" anchorCtr="0">
                  <a:noAutofit/>
                </a:bodyPr>
                <a:lstStyle/>
                <a:p>
                  <a:pPr>
                    <a:spcBef>
                      <a:spcPts val="0"/>
                    </a:spcBef>
                    <a:buNone/>
                  </a:pPr>
                  <a:endParaRPr/>
                </a:p>
              </p:txBody>
            </p:sp>
            <p:sp>
              <p:nvSpPr>
                <p:cNvPr id="56" name="Shape 56"/>
                <p:cNvSpPr txBox="1"/>
                <p:nvPr/>
              </p:nvSpPr>
              <p:spPr>
                <a:xfrm>
                  <a:off x="5931651" y="14019"/>
                  <a:ext cx="3537422" cy="450609"/>
                </a:xfrm>
                <a:prstGeom prst="rect">
                  <a:avLst/>
                </a:prstGeom>
                <a:noFill/>
                <a:ln>
                  <a:noFill/>
                </a:ln>
              </p:spPr>
              <p:txBody>
                <a:bodyPr lIns="91425" tIns="91425" rIns="91425" bIns="91425" anchor="ctr" anchorCtr="0">
                  <a:noAutofit/>
                </a:bodyPr>
                <a:lstStyle/>
                <a:p>
                  <a:pPr marL="0" marR="0" lvl="0" indent="0" algn="ctr" rtl="0">
                    <a:lnSpc>
                      <a:spcPct val="90000"/>
                    </a:lnSpc>
                    <a:spcBef>
                      <a:spcPts val="0"/>
                    </a:spcBef>
                    <a:spcAft>
                      <a:spcPts val="840"/>
                    </a:spcAft>
                    <a:buSzPct val="25000"/>
                    <a:buNone/>
                  </a:pPr>
                  <a:r>
                    <a:rPr lang="en-US" sz="2400" b="1" i="0" u="none" strike="noStrike" cap="none" baseline="0" dirty="0">
                      <a:solidFill>
                        <a:schemeClr val="lt1"/>
                      </a:solidFill>
                      <a:latin typeface="Garamond"/>
                      <a:ea typeface="Garamond"/>
                      <a:cs typeface="Garamond"/>
                      <a:sym typeface="Garamond"/>
                    </a:rPr>
                    <a:t>Data Analysis</a:t>
                  </a:r>
                </a:p>
              </p:txBody>
            </p:sp>
            <p:sp>
              <p:nvSpPr>
                <p:cNvPr id="57" name="Shape 57"/>
                <p:cNvSpPr/>
                <p:nvPr/>
              </p:nvSpPr>
              <p:spPr>
                <a:xfrm>
                  <a:off x="9922296" y="0"/>
                  <a:ext cx="931113" cy="478648"/>
                </a:xfrm>
                <a:prstGeom prst="rightArrow">
                  <a:avLst>
                    <a:gd name="adj1" fmla="val 60000"/>
                    <a:gd name="adj2" fmla="val 50000"/>
                  </a:avLst>
                </a:prstGeom>
                <a:solidFill>
                  <a:schemeClr val="lt1"/>
                </a:solidFill>
                <a:ln w="9525" cap="flat" cmpd="sng">
                  <a:solidFill>
                    <a:schemeClr val="lt1"/>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58" name="Shape 58"/>
                <p:cNvSpPr txBox="1"/>
                <p:nvPr/>
              </p:nvSpPr>
              <p:spPr>
                <a:xfrm>
                  <a:off x="9922296" y="95729"/>
                  <a:ext cx="787519" cy="287188"/>
                </a:xfrm>
                <a:prstGeom prst="rect">
                  <a:avLst/>
                </a:prstGeom>
                <a:noFill/>
                <a:ln>
                  <a:noFill/>
                </a:ln>
              </p:spPr>
              <p:txBody>
                <a:bodyPr lIns="0" tIns="0" rIns="0" bIns="0" anchor="ctr" anchorCtr="0">
                  <a:noAutofit/>
                </a:bodyPr>
                <a:lstStyle/>
                <a:p>
                  <a:pPr marL="0" marR="0" lvl="0" indent="0" algn="ctr" rtl="0">
                    <a:lnSpc>
                      <a:spcPct val="90000"/>
                    </a:lnSpc>
                    <a:spcBef>
                      <a:spcPts val="0"/>
                    </a:spcBef>
                    <a:spcAft>
                      <a:spcPts val="770"/>
                    </a:spcAft>
                    <a:buNone/>
                  </a:pPr>
                  <a:endParaRPr sz="2200" b="0" i="0" u="none" strike="noStrike" cap="none" baseline="0">
                    <a:solidFill>
                      <a:schemeClr val="lt1"/>
                    </a:solidFill>
                    <a:latin typeface="Garamond"/>
                    <a:ea typeface="Garamond"/>
                    <a:cs typeface="Garamond"/>
                    <a:sym typeface="Garamond"/>
                  </a:endParaRPr>
                </a:p>
              </p:txBody>
            </p:sp>
            <p:sp>
              <p:nvSpPr>
                <p:cNvPr id="59" name="Shape 59"/>
                <p:cNvSpPr/>
                <p:nvPr/>
              </p:nvSpPr>
              <p:spPr>
                <a:xfrm>
                  <a:off x="11239910" y="0"/>
                  <a:ext cx="2409107" cy="478648"/>
                </a:xfrm>
                <a:prstGeom prst="roundRect">
                  <a:avLst>
                    <a:gd name="adj" fmla="val 10000"/>
                  </a:avLst>
                </a:prstGeom>
                <a:solidFill>
                  <a:srgbClr val="225585"/>
                </a:solidFill>
                <a:ln w="12700" cap="flat" cmpd="sng">
                  <a:solidFill>
                    <a:schemeClr val="lt1"/>
                  </a:solidFill>
                  <a:prstDash val="solid"/>
                  <a:miter/>
                  <a:headEnd type="none" w="med" len="med"/>
                  <a:tailEnd type="none" w="med" len="med"/>
                </a:ln>
              </p:spPr>
              <p:txBody>
                <a:bodyPr lIns="91425" tIns="91425" rIns="91425" bIns="91425" anchor="ctr" anchorCtr="0">
                  <a:noAutofit/>
                </a:bodyPr>
                <a:lstStyle/>
                <a:p>
                  <a:pPr>
                    <a:spcBef>
                      <a:spcPts val="0"/>
                    </a:spcBef>
                    <a:buNone/>
                  </a:pPr>
                  <a:endParaRPr/>
                </a:p>
              </p:txBody>
            </p:sp>
            <p:sp>
              <p:nvSpPr>
                <p:cNvPr id="60" name="Shape 60"/>
                <p:cNvSpPr txBox="1"/>
                <p:nvPr/>
              </p:nvSpPr>
              <p:spPr>
                <a:xfrm>
                  <a:off x="11253928" y="14019"/>
                  <a:ext cx="2381070" cy="450609"/>
                </a:xfrm>
                <a:prstGeom prst="rect">
                  <a:avLst/>
                </a:prstGeom>
                <a:noFill/>
                <a:ln>
                  <a:noFill/>
                </a:ln>
              </p:spPr>
              <p:txBody>
                <a:bodyPr lIns="91425" tIns="91425" rIns="91425" bIns="91425" anchor="ctr" anchorCtr="0">
                  <a:noAutofit/>
                </a:bodyPr>
                <a:lstStyle/>
                <a:p>
                  <a:pPr marL="0" marR="0" lvl="0" indent="0" algn="ctr" rtl="0">
                    <a:lnSpc>
                      <a:spcPct val="90000"/>
                    </a:lnSpc>
                    <a:spcBef>
                      <a:spcPts val="0"/>
                    </a:spcBef>
                    <a:spcAft>
                      <a:spcPts val="840"/>
                    </a:spcAft>
                    <a:buSzPct val="25000"/>
                    <a:buNone/>
                  </a:pPr>
                  <a:r>
                    <a:rPr lang="en-US" sz="2400" b="1" i="0" u="none" strike="noStrike" cap="none" baseline="0" dirty="0">
                      <a:solidFill>
                        <a:schemeClr val="lt1"/>
                      </a:solidFill>
                      <a:latin typeface="Garamond"/>
                      <a:ea typeface="Garamond"/>
                      <a:cs typeface="Garamond"/>
                      <a:sym typeface="Garamond"/>
                    </a:rPr>
                    <a:t>End Products</a:t>
                  </a:r>
                </a:p>
              </p:txBody>
            </p:sp>
          </p:grpSp>
          <p:grpSp>
            <p:nvGrpSpPr>
              <p:cNvPr id="61" name="Shape 61"/>
              <p:cNvGrpSpPr/>
              <p:nvPr/>
            </p:nvGrpSpPr>
            <p:grpSpPr>
              <a:xfrm>
                <a:off x="1074066" y="14058670"/>
                <a:ext cx="13957568" cy="6716307"/>
                <a:chOff x="1074066" y="14058670"/>
                <a:chExt cx="13957568" cy="6716307"/>
              </a:xfrm>
            </p:grpSpPr>
            <p:sp>
              <p:nvSpPr>
                <p:cNvPr id="62" name="Shape 62"/>
                <p:cNvSpPr/>
                <p:nvPr/>
              </p:nvSpPr>
              <p:spPr>
                <a:xfrm>
                  <a:off x="11133675" y="19872504"/>
                  <a:ext cx="3364378" cy="888657"/>
                </a:xfrm>
                <a:prstGeom prst="roundRect">
                  <a:avLst>
                    <a:gd name="adj" fmla="val 16667"/>
                  </a:avLst>
                </a:prstGeom>
                <a:solidFill>
                  <a:srgbClr val="3480C7"/>
                </a:solidFill>
                <a:ln w="12700" cap="flat" cmpd="sng">
                  <a:solidFill>
                    <a:schemeClr val="accent1"/>
                  </a:solidFill>
                  <a:prstDash val="solid"/>
                  <a:miter/>
                  <a:headEnd type="none" w="med" len="med"/>
                  <a:tailEnd type="none" w="med" len="med"/>
                </a:ln>
              </p:spPr>
              <p:txBody>
                <a:bodyPr lIns="91425" tIns="45700" rIns="91425" bIns="45700" anchor="ctr" anchorCtr="0">
                  <a:noAutofit/>
                </a:bodyPr>
                <a:lstStyle/>
                <a:p>
                  <a:pPr marL="0" marR="0" lvl="0" indent="0" algn="ctr" rtl="0">
                    <a:spcBef>
                      <a:spcPts val="0"/>
                    </a:spcBef>
                    <a:buSzPct val="25000"/>
                    <a:buNone/>
                  </a:pPr>
                  <a:r>
                    <a:rPr lang="en-US" sz="2400" b="1" i="0" u="none" strike="noStrike" cap="none" baseline="0" dirty="0">
                      <a:solidFill>
                        <a:schemeClr val="lt1"/>
                      </a:solidFill>
                      <a:latin typeface="Garamond"/>
                      <a:ea typeface="Garamond"/>
                      <a:cs typeface="Garamond"/>
                      <a:sym typeface="Garamond"/>
                    </a:rPr>
                    <a:t>S</a:t>
                  </a:r>
                  <a:r>
                    <a:rPr lang="en-US" sz="2400" b="0" i="0" u="none" strike="noStrike" cap="none" baseline="0" dirty="0">
                      <a:solidFill>
                        <a:schemeClr val="lt1"/>
                      </a:solidFill>
                      <a:latin typeface="Garamond"/>
                      <a:ea typeface="Garamond"/>
                      <a:cs typeface="Garamond"/>
                      <a:sym typeface="Garamond"/>
                    </a:rPr>
                    <a:t>inkhole susceptibility</a:t>
                  </a:r>
                </a:p>
              </p:txBody>
            </p:sp>
            <p:grpSp>
              <p:nvGrpSpPr>
                <p:cNvPr id="63" name="Shape 63"/>
                <p:cNvGrpSpPr/>
                <p:nvPr/>
              </p:nvGrpSpPr>
              <p:grpSpPr>
                <a:xfrm>
                  <a:off x="1120244" y="17008927"/>
                  <a:ext cx="13386725" cy="3766050"/>
                  <a:chOff x="0" y="112771"/>
                  <a:chExt cx="13386725" cy="3766050"/>
                </a:xfrm>
              </p:grpSpPr>
              <p:sp>
                <p:nvSpPr>
                  <p:cNvPr id="64" name="Shape 64"/>
                  <p:cNvSpPr/>
                  <p:nvPr/>
                </p:nvSpPr>
                <p:spPr>
                  <a:xfrm>
                    <a:off x="0" y="503968"/>
                    <a:ext cx="4696903" cy="3372397"/>
                  </a:xfrm>
                  <a:prstGeom prst="roundRect">
                    <a:avLst>
                      <a:gd name="adj" fmla="val 5000"/>
                    </a:avLst>
                  </a:prstGeom>
                  <a:solidFill>
                    <a:srgbClr val="3480C7"/>
                  </a:solidFill>
                  <a:ln w="12700" cap="flat" cmpd="sng">
                    <a:solidFill>
                      <a:schemeClr val="lt1"/>
                    </a:solidFill>
                    <a:prstDash val="solid"/>
                    <a:miter/>
                    <a:headEnd type="none" w="med" len="med"/>
                    <a:tailEnd type="none" w="med" len="med"/>
                  </a:ln>
                </p:spPr>
                <p:txBody>
                  <a:bodyPr lIns="91425" tIns="91425" rIns="91425" bIns="91425" anchor="ctr" anchorCtr="0">
                    <a:noAutofit/>
                  </a:bodyPr>
                  <a:lstStyle/>
                  <a:p>
                    <a:pPr>
                      <a:spcBef>
                        <a:spcPts val="0"/>
                      </a:spcBef>
                      <a:buNone/>
                    </a:pPr>
                    <a:endParaRPr/>
                  </a:p>
                </p:txBody>
              </p:sp>
              <p:sp>
                <p:nvSpPr>
                  <p:cNvPr id="65" name="Shape 65"/>
                  <p:cNvSpPr txBox="1"/>
                  <p:nvPr/>
                </p:nvSpPr>
                <p:spPr>
                  <a:xfrm rot="-5400000">
                    <a:off x="-912992" y="1416960"/>
                    <a:ext cx="2765366" cy="939379"/>
                  </a:xfrm>
                  <a:prstGeom prst="rect">
                    <a:avLst/>
                  </a:prstGeom>
                  <a:noFill/>
                  <a:ln>
                    <a:noFill/>
                  </a:ln>
                </p:spPr>
                <p:txBody>
                  <a:bodyPr lIns="0" tIns="82275" rIns="106675" bIns="0" anchor="t" anchorCtr="0">
                    <a:noAutofit/>
                  </a:bodyPr>
                  <a:lstStyle/>
                  <a:p>
                    <a:pPr marL="0" marR="0" lvl="0" indent="0" algn="r" rtl="0">
                      <a:lnSpc>
                        <a:spcPct val="90000"/>
                      </a:lnSpc>
                      <a:spcBef>
                        <a:spcPts val="0"/>
                      </a:spcBef>
                      <a:spcAft>
                        <a:spcPts val="840"/>
                      </a:spcAft>
                      <a:buNone/>
                    </a:pPr>
                    <a:endParaRPr sz="2400" b="0" i="0" u="none" strike="noStrike" cap="none" baseline="0">
                      <a:solidFill>
                        <a:schemeClr val="lt1"/>
                      </a:solidFill>
                      <a:latin typeface="Garamond"/>
                      <a:ea typeface="Garamond"/>
                      <a:cs typeface="Garamond"/>
                      <a:sym typeface="Garamond"/>
                    </a:endParaRPr>
                  </a:p>
                </p:txBody>
              </p:sp>
              <p:sp>
                <p:nvSpPr>
                  <p:cNvPr id="66" name="Shape 66"/>
                  <p:cNvSpPr/>
                  <p:nvPr/>
                </p:nvSpPr>
                <p:spPr>
                  <a:xfrm>
                    <a:off x="969915" y="503968"/>
                    <a:ext cx="3499193" cy="3372397"/>
                  </a:xfrm>
                  <a:prstGeom prst="rect">
                    <a:avLst/>
                  </a:prstGeom>
                  <a:noFill/>
                  <a:ln>
                    <a:noFill/>
                  </a:ln>
                </p:spPr>
                <p:txBody>
                  <a:bodyPr lIns="91425" tIns="91425" rIns="91425" bIns="91425" anchor="ctr" anchorCtr="0">
                    <a:noAutofit/>
                  </a:bodyPr>
                  <a:lstStyle/>
                  <a:p>
                    <a:pPr>
                      <a:spcBef>
                        <a:spcPts val="0"/>
                      </a:spcBef>
                      <a:buNone/>
                    </a:pPr>
                    <a:endParaRPr/>
                  </a:p>
                </p:txBody>
              </p:sp>
              <p:sp>
                <p:nvSpPr>
                  <p:cNvPr id="67" name="Shape 67"/>
                  <p:cNvSpPr txBox="1"/>
                  <p:nvPr/>
                </p:nvSpPr>
                <p:spPr>
                  <a:xfrm>
                    <a:off x="969915" y="503968"/>
                    <a:ext cx="3499193" cy="3372397"/>
                  </a:xfrm>
                  <a:prstGeom prst="rect">
                    <a:avLst/>
                  </a:prstGeom>
                  <a:noFill/>
                  <a:ln>
                    <a:noFill/>
                  </a:ln>
                </p:spPr>
                <p:txBody>
                  <a:bodyPr lIns="0" tIns="68575" rIns="0" bIns="0" anchor="t" anchorCtr="0">
                    <a:noAutofit/>
                  </a:bodyPr>
                  <a:lstStyle/>
                  <a:p>
                    <a:pPr marL="0" marR="0" lvl="0" indent="0" algn="l" rtl="0">
                      <a:lnSpc>
                        <a:spcPct val="90000"/>
                      </a:lnSpc>
                      <a:spcBef>
                        <a:spcPts val="0"/>
                      </a:spcBef>
                      <a:spcAft>
                        <a:spcPts val="0"/>
                      </a:spcAft>
                      <a:buNone/>
                    </a:pPr>
                    <a:endParaRPr sz="2000" b="0" i="0" u="none" strike="noStrike" cap="none" baseline="0" dirty="0">
                      <a:solidFill>
                        <a:schemeClr val="lt1"/>
                      </a:solidFill>
                      <a:latin typeface="Garamond"/>
                      <a:ea typeface="Garamond"/>
                      <a:cs typeface="Garamond"/>
                      <a:sym typeface="Garamond"/>
                    </a:endParaRPr>
                  </a:p>
                  <a:p>
                    <a:pPr marL="0" marR="0" lvl="0" indent="0" algn="l" rtl="0">
                      <a:lnSpc>
                        <a:spcPct val="90000"/>
                      </a:lnSpc>
                      <a:spcBef>
                        <a:spcPts val="700"/>
                      </a:spcBef>
                      <a:spcAft>
                        <a:spcPts val="0"/>
                      </a:spcAft>
                      <a:buSzPct val="25000"/>
                      <a:buNone/>
                    </a:pPr>
                    <a:r>
                      <a:rPr lang="en-US" sz="2400" b="0" i="0" u="none" strike="noStrike" cap="none" baseline="0" dirty="0">
                        <a:solidFill>
                          <a:schemeClr val="lt1"/>
                        </a:solidFill>
                        <a:latin typeface="Garamond"/>
                        <a:ea typeface="Garamond"/>
                        <a:cs typeface="Garamond"/>
                        <a:sym typeface="Garamond"/>
                      </a:rPr>
                      <a:t>Well log data (USGS)</a:t>
                    </a:r>
                  </a:p>
                  <a:p>
                    <a:pPr marL="0" marR="0" lvl="0" indent="0" algn="l" rtl="0">
                      <a:lnSpc>
                        <a:spcPct val="90000"/>
                      </a:lnSpc>
                      <a:spcBef>
                        <a:spcPts val="805"/>
                      </a:spcBef>
                      <a:spcAft>
                        <a:spcPts val="0"/>
                      </a:spcAft>
                      <a:buSzPct val="25000"/>
                      <a:buNone/>
                    </a:pPr>
                    <a:r>
                      <a:rPr lang="en-US" sz="2400" b="0" i="0" u="none" strike="noStrike" cap="none" baseline="0" dirty="0">
                        <a:solidFill>
                          <a:schemeClr val="lt1"/>
                        </a:solidFill>
                        <a:latin typeface="Garamond"/>
                        <a:ea typeface="Garamond"/>
                        <a:cs typeface="Garamond"/>
                        <a:sym typeface="Garamond"/>
                      </a:rPr>
                      <a:t>Precipitation data (PRISM)</a:t>
                    </a:r>
                  </a:p>
                  <a:p>
                    <a:pPr marL="0" marR="0" lvl="0" indent="0" algn="l" rtl="0">
                      <a:lnSpc>
                        <a:spcPct val="90000"/>
                      </a:lnSpc>
                      <a:spcBef>
                        <a:spcPts val="805"/>
                      </a:spcBef>
                      <a:spcAft>
                        <a:spcPts val="0"/>
                      </a:spcAft>
                      <a:buSzPct val="25000"/>
                      <a:buNone/>
                    </a:pPr>
                    <a:r>
                      <a:rPr lang="en-US" sz="2400" b="0" i="0" u="none" strike="noStrike" cap="none" baseline="0" dirty="0">
                        <a:solidFill>
                          <a:schemeClr val="lt1"/>
                        </a:solidFill>
                        <a:latin typeface="Garamond"/>
                        <a:ea typeface="Garamond"/>
                        <a:cs typeface="Garamond"/>
                        <a:sym typeface="Garamond"/>
                      </a:rPr>
                      <a:t>Evapotranspiration data (MODIS 16)</a:t>
                    </a:r>
                  </a:p>
                  <a:p>
                    <a:pPr marL="0" marR="0" lvl="0" indent="0" algn="l" rtl="0">
                      <a:lnSpc>
                        <a:spcPct val="90000"/>
                      </a:lnSpc>
                      <a:spcBef>
                        <a:spcPts val="805"/>
                      </a:spcBef>
                      <a:spcAft>
                        <a:spcPts val="0"/>
                      </a:spcAft>
                      <a:buSzPct val="25000"/>
                      <a:buNone/>
                    </a:pPr>
                    <a:r>
                      <a:rPr lang="en-US" sz="2400" b="0" i="0" u="none" strike="noStrike" cap="none" baseline="0" dirty="0">
                        <a:solidFill>
                          <a:schemeClr val="lt1"/>
                        </a:solidFill>
                        <a:latin typeface="Garamond"/>
                        <a:ea typeface="Garamond"/>
                        <a:cs typeface="Garamond"/>
                        <a:sym typeface="Garamond"/>
                      </a:rPr>
                      <a:t>Geological data(USGS)</a:t>
                    </a:r>
                  </a:p>
                  <a:p>
                    <a:pPr marL="0" marR="0" lvl="0" indent="0" algn="l" rtl="0">
                      <a:lnSpc>
                        <a:spcPct val="90000"/>
                      </a:lnSpc>
                      <a:spcBef>
                        <a:spcPts val="805"/>
                      </a:spcBef>
                      <a:spcAft>
                        <a:spcPts val="0"/>
                      </a:spcAft>
                      <a:buSzPct val="25000"/>
                      <a:buNone/>
                    </a:pPr>
                    <a:r>
                      <a:rPr lang="en-US" sz="2400" b="0" i="0" u="none" strike="noStrike" cap="none" baseline="0" dirty="0">
                        <a:solidFill>
                          <a:schemeClr val="lt1"/>
                        </a:solidFill>
                        <a:latin typeface="Garamond"/>
                        <a:ea typeface="Garamond"/>
                        <a:cs typeface="Garamond"/>
                        <a:sym typeface="Garamond"/>
                      </a:rPr>
                      <a:t>DEM data (NED)</a:t>
                    </a:r>
                  </a:p>
                  <a:p>
                    <a:pPr marL="0" marR="0" lvl="0" indent="0" algn="l" rtl="0">
                      <a:lnSpc>
                        <a:spcPct val="90000"/>
                      </a:lnSpc>
                      <a:spcBef>
                        <a:spcPts val="805"/>
                      </a:spcBef>
                      <a:spcAft>
                        <a:spcPts val="0"/>
                      </a:spcAft>
                      <a:buSzPct val="25000"/>
                      <a:buNone/>
                    </a:pPr>
                    <a:r>
                      <a:rPr lang="en-US" sz="2400" b="0" i="0" u="none" strike="noStrike" cap="none" baseline="0" dirty="0">
                        <a:solidFill>
                          <a:schemeClr val="lt1"/>
                        </a:solidFill>
                        <a:latin typeface="Garamond"/>
                        <a:ea typeface="Garamond"/>
                        <a:cs typeface="Garamond"/>
                        <a:sym typeface="Garamond"/>
                      </a:rPr>
                      <a:t>Soil Data </a:t>
                    </a:r>
                    <a:r>
                      <a:rPr lang="en-US" sz="2400" b="0" i="0" u="none" strike="noStrike" cap="none" baseline="0" dirty="0" smtClean="0">
                        <a:solidFill>
                          <a:schemeClr val="lt1"/>
                        </a:solidFill>
                        <a:latin typeface="Garamond"/>
                        <a:ea typeface="Garamond"/>
                        <a:cs typeface="Garamond"/>
                        <a:sym typeface="Garamond"/>
                      </a:rPr>
                      <a:t>(STATSGO)</a:t>
                    </a:r>
                    <a:endParaRPr lang="en-US" sz="2400" b="0" i="0" u="none" strike="noStrike" cap="none" baseline="0" dirty="0">
                      <a:solidFill>
                        <a:schemeClr val="lt1"/>
                      </a:solidFill>
                      <a:latin typeface="Garamond"/>
                      <a:ea typeface="Garamond"/>
                      <a:cs typeface="Garamond"/>
                      <a:sym typeface="Garamond"/>
                    </a:endParaRPr>
                  </a:p>
                  <a:p>
                    <a:pPr marL="0" marR="0" lvl="0" indent="0" algn="l" rtl="0">
                      <a:lnSpc>
                        <a:spcPct val="90000"/>
                      </a:lnSpc>
                      <a:spcBef>
                        <a:spcPts val="805"/>
                      </a:spcBef>
                      <a:spcAft>
                        <a:spcPts val="0"/>
                      </a:spcAft>
                      <a:buNone/>
                    </a:pPr>
                    <a:endParaRPr sz="2000" b="0" i="0" u="none" strike="noStrike" cap="none" baseline="0" dirty="0">
                      <a:solidFill>
                        <a:schemeClr val="lt1"/>
                      </a:solidFill>
                      <a:latin typeface="Garamond"/>
                      <a:ea typeface="Garamond"/>
                      <a:cs typeface="Garamond"/>
                      <a:sym typeface="Garamond"/>
                    </a:endParaRPr>
                  </a:p>
                  <a:p>
                    <a:pPr marL="0" marR="0" lvl="0" indent="0" algn="l" rtl="0">
                      <a:lnSpc>
                        <a:spcPct val="90000"/>
                      </a:lnSpc>
                      <a:spcBef>
                        <a:spcPts val="700"/>
                      </a:spcBef>
                      <a:spcAft>
                        <a:spcPts val="700"/>
                      </a:spcAft>
                      <a:buNone/>
                    </a:pPr>
                    <a:endParaRPr sz="2000" b="0" i="0" u="none" strike="noStrike" cap="none" baseline="0" dirty="0">
                      <a:solidFill>
                        <a:schemeClr val="lt1"/>
                      </a:solidFill>
                      <a:latin typeface="Garamond"/>
                      <a:ea typeface="Garamond"/>
                      <a:cs typeface="Garamond"/>
                      <a:sym typeface="Garamond"/>
                    </a:endParaRPr>
                  </a:p>
                </p:txBody>
              </p:sp>
              <p:sp>
                <p:nvSpPr>
                  <p:cNvPr id="68" name="Shape 68"/>
                  <p:cNvSpPr/>
                  <p:nvPr/>
                </p:nvSpPr>
                <p:spPr>
                  <a:xfrm>
                    <a:off x="4880005" y="290053"/>
                    <a:ext cx="4931412" cy="3588768"/>
                  </a:xfrm>
                  <a:prstGeom prst="roundRect">
                    <a:avLst>
                      <a:gd name="adj" fmla="val 5000"/>
                    </a:avLst>
                  </a:prstGeom>
                  <a:solidFill>
                    <a:srgbClr val="3480C7"/>
                  </a:solidFill>
                  <a:ln w="12700" cap="flat" cmpd="sng">
                    <a:solidFill>
                      <a:schemeClr val="lt1"/>
                    </a:solidFill>
                    <a:prstDash val="solid"/>
                    <a:miter/>
                    <a:headEnd type="none" w="med" len="med"/>
                    <a:tailEnd type="none" w="med" len="med"/>
                  </a:ln>
                </p:spPr>
                <p:txBody>
                  <a:bodyPr lIns="91425" tIns="91425" rIns="91425" bIns="91425" anchor="ctr" anchorCtr="0">
                    <a:noAutofit/>
                  </a:bodyPr>
                  <a:lstStyle/>
                  <a:p>
                    <a:pPr>
                      <a:spcBef>
                        <a:spcPts val="0"/>
                      </a:spcBef>
                      <a:buNone/>
                    </a:pPr>
                    <a:endParaRPr/>
                  </a:p>
                </p:txBody>
              </p:sp>
              <p:sp>
                <p:nvSpPr>
                  <p:cNvPr id="69" name="Shape 69"/>
                  <p:cNvSpPr txBox="1"/>
                  <p:nvPr/>
                </p:nvSpPr>
                <p:spPr>
                  <a:xfrm rot="-5400000">
                    <a:off x="3901750" y="1268307"/>
                    <a:ext cx="2942790" cy="986281"/>
                  </a:xfrm>
                  <a:prstGeom prst="rect">
                    <a:avLst/>
                  </a:prstGeom>
                  <a:noFill/>
                  <a:ln>
                    <a:noFill/>
                  </a:ln>
                </p:spPr>
                <p:txBody>
                  <a:bodyPr lIns="0" tIns="82275" rIns="106675" bIns="0" anchor="t" anchorCtr="0">
                    <a:noAutofit/>
                  </a:bodyPr>
                  <a:lstStyle/>
                  <a:p>
                    <a:pPr marL="0" marR="0" lvl="0" indent="0" algn="r" rtl="0">
                      <a:lnSpc>
                        <a:spcPct val="90000"/>
                      </a:lnSpc>
                      <a:spcBef>
                        <a:spcPts val="0"/>
                      </a:spcBef>
                      <a:spcAft>
                        <a:spcPts val="840"/>
                      </a:spcAft>
                      <a:buNone/>
                    </a:pPr>
                    <a:endParaRPr sz="2400" b="0" i="0" u="none" strike="noStrike" cap="none" baseline="0">
                      <a:solidFill>
                        <a:schemeClr val="lt1"/>
                      </a:solidFill>
                      <a:latin typeface="Garamond"/>
                      <a:ea typeface="Garamond"/>
                      <a:cs typeface="Garamond"/>
                      <a:sym typeface="Garamond"/>
                    </a:endParaRPr>
                  </a:p>
                </p:txBody>
              </p:sp>
              <p:sp>
                <p:nvSpPr>
                  <p:cNvPr id="70" name="Shape 70"/>
                  <p:cNvSpPr/>
                  <p:nvPr/>
                </p:nvSpPr>
                <p:spPr>
                  <a:xfrm rot="5400000">
                    <a:off x="4510976" y="1327429"/>
                    <a:ext cx="650897" cy="616439"/>
                  </a:xfrm>
                  <a:prstGeom prst="flowChartExtract">
                    <a:avLst/>
                  </a:prstGeom>
                  <a:solidFill>
                    <a:schemeClr val="lt1"/>
                  </a:solidFill>
                  <a:ln w="12700" cap="flat" cmpd="sng">
                    <a:solidFill>
                      <a:srgbClr val="73AADA"/>
                    </a:solidFill>
                    <a:prstDash val="solid"/>
                    <a:miter/>
                    <a:headEnd type="none" w="med" len="med"/>
                    <a:tailEnd type="none" w="med" len="med"/>
                  </a:ln>
                </p:spPr>
                <p:txBody>
                  <a:bodyPr lIns="91425" tIns="91425" rIns="91425" bIns="91425" anchor="ctr" anchorCtr="0">
                    <a:noAutofit/>
                  </a:bodyPr>
                  <a:lstStyle/>
                  <a:p>
                    <a:pPr>
                      <a:spcBef>
                        <a:spcPts val="0"/>
                      </a:spcBef>
                      <a:buNone/>
                    </a:pPr>
                    <a:endParaRPr/>
                  </a:p>
                </p:txBody>
              </p:sp>
              <p:sp>
                <p:nvSpPr>
                  <p:cNvPr id="71" name="Shape 71"/>
                  <p:cNvSpPr/>
                  <p:nvPr/>
                </p:nvSpPr>
                <p:spPr>
                  <a:xfrm>
                    <a:off x="5879819" y="290053"/>
                    <a:ext cx="3673902" cy="3588768"/>
                  </a:xfrm>
                  <a:prstGeom prst="rect">
                    <a:avLst/>
                  </a:prstGeom>
                  <a:noFill/>
                  <a:ln>
                    <a:noFill/>
                  </a:ln>
                </p:spPr>
                <p:txBody>
                  <a:bodyPr lIns="91425" tIns="91425" rIns="91425" bIns="91425" anchor="ctr" anchorCtr="0">
                    <a:noAutofit/>
                  </a:bodyPr>
                  <a:lstStyle/>
                  <a:p>
                    <a:pPr>
                      <a:spcBef>
                        <a:spcPts val="0"/>
                      </a:spcBef>
                      <a:buNone/>
                    </a:pPr>
                    <a:endParaRPr/>
                  </a:p>
                </p:txBody>
              </p:sp>
              <p:sp>
                <p:nvSpPr>
                  <p:cNvPr id="72" name="Shape 72"/>
                  <p:cNvSpPr txBox="1"/>
                  <p:nvPr/>
                </p:nvSpPr>
                <p:spPr>
                  <a:xfrm>
                    <a:off x="5906830" y="112771"/>
                    <a:ext cx="3673902" cy="3588768"/>
                  </a:xfrm>
                  <a:prstGeom prst="rect">
                    <a:avLst/>
                  </a:prstGeom>
                  <a:noFill/>
                  <a:ln>
                    <a:noFill/>
                  </a:ln>
                </p:spPr>
                <p:txBody>
                  <a:bodyPr lIns="0" tIns="68575" rIns="0" bIns="0" anchor="t" anchorCtr="0">
                    <a:noAutofit/>
                  </a:bodyPr>
                  <a:lstStyle/>
                  <a:p>
                    <a:pPr marL="0" marR="0" lvl="0" indent="0" algn="l" rtl="0">
                      <a:lnSpc>
                        <a:spcPct val="90000"/>
                      </a:lnSpc>
                      <a:spcBef>
                        <a:spcPts val="0"/>
                      </a:spcBef>
                      <a:spcAft>
                        <a:spcPts val="0"/>
                      </a:spcAft>
                      <a:buNone/>
                    </a:pPr>
                    <a:endParaRPr sz="2000" b="0" i="0" u="none" strike="noStrike" cap="none" baseline="0" dirty="0">
                      <a:solidFill>
                        <a:schemeClr val="lt1"/>
                      </a:solidFill>
                      <a:latin typeface="Garamond"/>
                      <a:ea typeface="Garamond"/>
                      <a:cs typeface="Garamond"/>
                      <a:sym typeface="Garamond"/>
                    </a:endParaRPr>
                  </a:p>
                  <a:p>
                    <a:pPr marL="0" marR="0" lvl="0" indent="0" algn="l" rtl="0">
                      <a:lnSpc>
                        <a:spcPct val="90000"/>
                      </a:lnSpc>
                      <a:spcBef>
                        <a:spcPts val="700"/>
                      </a:spcBef>
                      <a:spcAft>
                        <a:spcPts val="0"/>
                      </a:spcAft>
                      <a:buNone/>
                    </a:pPr>
                    <a:endParaRPr sz="2000" b="0" i="0" u="none" strike="noStrike" cap="none" baseline="0" dirty="0">
                      <a:solidFill>
                        <a:schemeClr val="lt1"/>
                      </a:solidFill>
                      <a:latin typeface="Garamond"/>
                      <a:ea typeface="Garamond"/>
                      <a:cs typeface="Garamond"/>
                      <a:sym typeface="Garamond"/>
                    </a:endParaRPr>
                  </a:p>
                  <a:p>
                    <a:pPr marL="0" marR="0" lvl="0" indent="0" algn="l" rtl="0">
                      <a:lnSpc>
                        <a:spcPct val="90000"/>
                      </a:lnSpc>
                      <a:spcBef>
                        <a:spcPts val="700"/>
                      </a:spcBef>
                      <a:spcAft>
                        <a:spcPts val="0"/>
                      </a:spcAft>
                      <a:buSzPct val="25000"/>
                      <a:buNone/>
                    </a:pPr>
                    <a:r>
                      <a:rPr lang="en-US" sz="2400" b="1" i="0" u="none" strike="noStrike" cap="none" baseline="0" dirty="0">
                        <a:solidFill>
                          <a:schemeClr val="lt1"/>
                        </a:solidFill>
                        <a:latin typeface="Garamond"/>
                        <a:ea typeface="Garamond"/>
                        <a:cs typeface="Garamond"/>
                        <a:sym typeface="Garamond"/>
                      </a:rPr>
                      <a:t>D</a:t>
                    </a:r>
                    <a:r>
                      <a:rPr lang="en-US" sz="2400" b="0" i="0" u="none" strike="noStrike" cap="none" baseline="0" dirty="0">
                        <a:solidFill>
                          <a:schemeClr val="lt1"/>
                        </a:solidFill>
                        <a:latin typeface="Garamond"/>
                        <a:ea typeface="Garamond"/>
                        <a:cs typeface="Garamond"/>
                        <a:sym typeface="Garamond"/>
                      </a:rPr>
                      <a:t>epth to Water </a:t>
                    </a:r>
                  </a:p>
                  <a:p>
                    <a:pPr marL="0" marR="0" lvl="0" indent="0" algn="l" rtl="0">
                      <a:lnSpc>
                        <a:spcPct val="90000"/>
                      </a:lnSpc>
                      <a:spcBef>
                        <a:spcPts val="805"/>
                      </a:spcBef>
                      <a:spcAft>
                        <a:spcPts val="0"/>
                      </a:spcAft>
                      <a:buSzPct val="25000"/>
                      <a:buNone/>
                    </a:pPr>
                    <a:r>
                      <a:rPr lang="en-US" sz="2400" b="1" i="0" u="none" strike="noStrike" cap="none" baseline="0" dirty="0">
                        <a:solidFill>
                          <a:schemeClr val="lt1"/>
                        </a:solidFill>
                        <a:latin typeface="Garamond"/>
                        <a:ea typeface="Garamond"/>
                        <a:cs typeface="Garamond"/>
                        <a:sym typeface="Garamond"/>
                      </a:rPr>
                      <a:t>R</a:t>
                    </a:r>
                    <a:r>
                      <a:rPr lang="en-US" sz="2400" b="0" i="0" u="none" strike="noStrike" cap="none" baseline="0" dirty="0">
                        <a:solidFill>
                          <a:schemeClr val="lt1"/>
                        </a:solidFill>
                        <a:latin typeface="Garamond"/>
                        <a:ea typeface="Garamond"/>
                        <a:cs typeface="Garamond"/>
                        <a:sym typeface="Garamond"/>
                      </a:rPr>
                      <a:t>echarge</a:t>
                    </a:r>
                  </a:p>
                  <a:p>
                    <a:pPr marL="0" marR="0" lvl="0" indent="0" algn="l" rtl="0">
                      <a:lnSpc>
                        <a:spcPct val="90000"/>
                      </a:lnSpc>
                      <a:spcBef>
                        <a:spcPts val="805"/>
                      </a:spcBef>
                      <a:spcAft>
                        <a:spcPts val="0"/>
                      </a:spcAft>
                      <a:buSzPct val="25000"/>
                      <a:buNone/>
                    </a:pPr>
                    <a:r>
                      <a:rPr lang="en-US" sz="2400" b="1" i="0" u="none" strike="noStrike" cap="none" baseline="0" dirty="0">
                        <a:solidFill>
                          <a:schemeClr val="lt1"/>
                        </a:solidFill>
                        <a:latin typeface="Garamond"/>
                        <a:ea typeface="Garamond"/>
                        <a:cs typeface="Garamond"/>
                        <a:sym typeface="Garamond"/>
                      </a:rPr>
                      <a:t>A</a:t>
                    </a:r>
                    <a:r>
                      <a:rPr lang="en-US" sz="2400" b="0" i="0" u="none" strike="noStrike" cap="none" baseline="0" dirty="0">
                        <a:solidFill>
                          <a:schemeClr val="lt1"/>
                        </a:solidFill>
                        <a:latin typeface="Garamond"/>
                        <a:ea typeface="Garamond"/>
                        <a:cs typeface="Garamond"/>
                        <a:sym typeface="Garamond"/>
                      </a:rPr>
                      <a:t>quifer Media </a:t>
                    </a:r>
                  </a:p>
                  <a:p>
                    <a:pPr marL="0" marR="0" lvl="0" indent="0" algn="l" rtl="0">
                      <a:lnSpc>
                        <a:spcPct val="90000"/>
                      </a:lnSpc>
                      <a:spcBef>
                        <a:spcPts val="805"/>
                      </a:spcBef>
                      <a:spcAft>
                        <a:spcPts val="0"/>
                      </a:spcAft>
                      <a:buSzPct val="25000"/>
                      <a:buNone/>
                    </a:pPr>
                    <a:r>
                      <a:rPr lang="en-US" sz="2400" b="1" i="0" u="none" strike="noStrike" cap="none" baseline="0" dirty="0">
                        <a:solidFill>
                          <a:schemeClr val="lt1"/>
                        </a:solidFill>
                        <a:latin typeface="Garamond"/>
                        <a:ea typeface="Garamond"/>
                        <a:cs typeface="Garamond"/>
                        <a:sym typeface="Garamond"/>
                      </a:rPr>
                      <a:t>S</a:t>
                    </a:r>
                    <a:r>
                      <a:rPr lang="en-US" sz="2400" b="0" i="0" u="none" strike="noStrike" cap="none" baseline="0" dirty="0">
                        <a:solidFill>
                          <a:schemeClr val="lt1"/>
                        </a:solidFill>
                        <a:latin typeface="Garamond"/>
                        <a:ea typeface="Garamond"/>
                        <a:cs typeface="Garamond"/>
                        <a:sym typeface="Garamond"/>
                      </a:rPr>
                      <a:t>oil Media </a:t>
                    </a:r>
                  </a:p>
                  <a:p>
                    <a:pPr marL="0" marR="0" lvl="0" indent="0" algn="l" rtl="0">
                      <a:lnSpc>
                        <a:spcPct val="90000"/>
                      </a:lnSpc>
                      <a:spcBef>
                        <a:spcPts val="805"/>
                      </a:spcBef>
                      <a:spcAft>
                        <a:spcPts val="0"/>
                      </a:spcAft>
                      <a:buSzPct val="25000"/>
                      <a:buNone/>
                    </a:pPr>
                    <a:r>
                      <a:rPr lang="en-US" sz="2400" b="1" i="0" u="none" strike="noStrike" cap="none" baseline="0" dirty="0">
                        <a:solidFill>
                          <a:schemeClr val="lt1"/>
                        </a:solidFill>
                        <a:latin typeface="Garamond"/>
                        <a:ea typeface="Garamond"/>
                        <a:cs typeface="Garamond"/>
                        <a:sym typeface="Garamond"/>
                      </a:rPr>
                      <a:t>T</a:t>
                    </a:r>
                    <a:r>
                      <a:rPr lang="en-US" sz="2400" b="0" i="0" u="none" strike="noStrike" cap="none" baseline="0" dirty="0">
                        <a:solidFill>
                          <a:schemeClr val="lt1"/>
                        </a:solidFill>
                        <a:latin typeface="Garamond"/>
                        <a:ea typeface="Garamond"/>
                        <a:cs typeface="Garamond"/>
                        <a:sym typeface="Garamond"/>
                      </a:rPr>
                      <a:t>opography </a:t>
                    </a:r>
                  </a:p>
                  <a:p>
                    <a:pPr marL="0" marR="0" lvl="0" indent="0" algn="l" rtl="0">
                      <a:lnSpc>
                        <a:spcPct val="90000"/>
                      </a:lnSpc>
                      <a:spcBef>
                        <a:spcPts val="805"/>
                      </a:spcBef>
                      <a:spcAft>
                        <a:spcPts val="0"/>
                      </a:spcAft>
                      <a:buSzPct val="25000"/>
                      <a:buNone/>
                    </a:pPr>
                    <a:r>
                      <a:rPr lang="en-US" sz="2400" b="1" i="0" u="none" strike="noStrike" cap="none" baseline="0" dirty="0">
                        <a:solidFill>
                          <a:schemeClr val="lt1"/>
                        </a:solidFill>
                        <a:latin typeface="Garamond"/>
                        <a:ea typeface="Garamond"/>
                        <a:cs typeface="Garamond"/>
                        <a:sym typeface="Garamond"/>
                      </a:rPr>
                      <a:t>I</a:t>
                    </a:r>
                    <a:r>
                      <a:rPr lang="en-US" sz="2400" b="0" i="0" u="none" strike="noStrike" cap="none" baseline="0" dirty="0">
                        <a:solidFill>
                          <a:schemeClr val="lt1"/>
                        </a:solidFill>
                        <a:latin typeface="Garamond"/>
                        <a:ea typeface="Garamond"/>
                        <a:cs typeface="Garamond"/>
                        <a:sym typeface="Garamond"/>
                      </a:rPr>
                      <a:t>mpact of </a:t>
                    </a:r>
                    <a:r>
                      <a:rPr lang="en-US" sz="2400" b="0" i="0" u="none" strike="noStrike" cap="none" baseline="0" dirty="0" err="1">
                        <a:solidFill>
                          <a:schemeClr val="lt1"/>
                        </a:solidFill>
                        <a:latin typeface="Garamond"/>
                        <a:ea typeface="Garamond"/>
                        <a:cs typeface="Garamond"/>
                        <a:sym typeface="Garamond"/>
                      </a:rPr>
                      <a:t>Vadose</a:t>
                    </a:r>
                    <a:r>
                      <a:rPr lang="en-US" sz="2400" b="0" i="0" u="none" strike="noStrike" cap="none" baseline="0" dirty="0">
                        <a:solidFill>
                          <a:schemeClr val="lt1"/>
                        </a:solidFill>
                        <a:latin typeface="Garamond"/>
                        <a:ea typeface="Garamond"/>
                        <a:cs typeface="Garamond"/>
                        <a:sym typeface="Garamond"/>
                      </a:rPr>
                      <a:t> Zone </a:t>
                    </a:r>
                  </a:p>
                  <a:p>
                    <a:pPr marL="0" marR="0" lvl="0" indent="0" algn="l" rtl="0">
                      <a:lnSpc>
                        <a:spcPct val="90000"/>
                      </a:lnSpc>
                      <a:spcBef>
                        <a:spcPts val="805"/>
                      </a:spcBef>
                      <a:spcAft>
                        <a:spcPts val="0"/>
                      </a:spcAft>
                      <a:buSzPct val="25000"/>
                      <a:buNone/>
                    </a:pPr>
                    <a:r>
                      <a:rPr lang="en-US" sz="2400" b="1" i="0" u="none" strike="noStrike" cap="none" baseline="0" dirty="0">
                        <a:solidFill>
                          <a:schemeClr val="lt1"/>
                        </a:solidFill>
                        <a:latin typeface="Garamond"/>
                        <a:ea typeface="Garamond"/>
                        <a:cs typeface="Garamond"/>
                        <a:sym typeface="Garamond"/>
                      </a:rPr>
                      <a:t>C</a:t>
                    </a:r>
                    <a:r>
                      <a:rPr lang="en-US" sz="2400" b="0" i="0" u="none" strike="noStrike" cap="none" baseline="0" dirty="0">
                        <a:solidFill>
                          <a:schemeClr val="lt1"/>
                        </a:solidFill>
                        <a:latin typeface="Garamond"/>
                        <a:ea typeface="Garamond"/>
                        <a:cs typeface="Garamond"/>
                        <a:sym typeface="Garamond"/>
                      </a:rPr>
                      <a:t>onductivity</a:t>
                    </a:r>
                  </a:p>
                  <a:p>
                    <a:pPr marL="0" marR="0" lvl="0" indent="0" algn="l" rtl="0">
                      <a:lnSpc>
                        <a:spcPct val="90000"/>
                      </a:lnSpc>
                      <a:spcBef>
                        <a:spcPts val="805"/>
                      </a:spcBef>
                      <a:spcAft>
                        <a:spcPts val="700"/>
                      </a:spcAft>
                      <a:buNone/>
                    </a:pPr>
                    <a:endParaRPr sz="2000" b="0" i="0" u="none" strike="noStrike" cap="none" baseline="0" dirty="0">
                      <a:solidFill>
                        <a:schemeClr val="lt1"/>
                      </a:solidFill>
                      <a:latin typeface="Garamond"/>
                      <a:ea typeface="Garamond"/>
                      <a:cs typeface="Garamond"/>
                      <a:sym typeface="Garamond"/>
                    </a:endParaRPr>
                  </a:p>
                </p:txBody>
              </p:sp>
              <p:sp>
                <p:nvSpPr>
                  <p:cNvPr id="73" name="Shape 73"/>
                  <p:cNvSpPr/>
                  <p:nvPr/>
                </p:nvSpPr>
                <p:spPr>
                  <a:xfrm>
                    <a:off x="9994520" y="332614"/>
                    <a:ext cx="3392205" cy="2375603"/>
                  </a:xfrm>
                  <a:prstGeom prst="roundRect">
                    <a:avLst>
                      <a:gd name="adj" fmla="val 5000"/>
                    </a:avLst>
                  </a:prstGeom>
                  <a:solidFill>
                    <a:srgbClr val="3480C7"/>
                  </a:solidFill>
                  <a:ln w="12700" cap="flat" cmpd="sng">
                    <a:solidFill>
                      <a:schemeClr val="lt1"/>
                    </a:solidFill>
                    <a:prstDash val="solid"/>
                    <a:miter/>
                    <a:headEnd type="none" w="med" len="med"/>
                    <a:tailEnd type="none" w="med" len="med"/>
                  </a:ln>
                </p:spPr>
                <p:txBody>
                  <a:bodyPr lIns="91425" tIns="91425" rIns="91425" bIns="91425" anchor="ctr" anchorCtr="0">
                    <a:noAutofit/>
                  </a:bodyPr>
                  <a:lstStyle/>
                  <a:p>
                    <a:pPr>
                      <a:spcBef>
                        <a:spcPts val="0"/>
                      </a:spcBef>
                      <a:buNone/>
                    </a:pPr>
                    <a:endParaRPr/>
                  </a:p>
                </p:txBody>
              </p:sp>
              <p:sp>
                <p:nvSpPr>
                  <p:cNvPr id="74" name="Shape 74"/>
                  <p:cNvSpPr txBox="1"/>
                  <p:nvPr/>
                </p:nvSpPr>
                <p:spPr>
                  <a:xfrm rot="-5400000">
                    <a:off x="9359743" y="967392"/>
                    <a:ext cx="1947993" cy="678440"/>
                  </a:xfrm>
                  <a:prstGeom prst="rect">
                    <a:avLst/>
                  </a:prstGeom>
                  <a:noFill/>
                  <a:ln>
                    <a:noFill/>
                  </a:ln>
                </p:spPr>
                <p:txBody>
                  <a:bodyPr lIns="0" tIns="17125" rIns="22225" bIns="0" anchor="t" anchorCtr="0">
                    <a:noAutofit/>
                  </a:bodyPr>
                  <a:lstStyle/>
                  <a:p>
                    <a:pPr marL="0" marR="0" lvl="0" indent="0" algn="r" rtl="0">
                      <a:lnSpc>
                        <a:spcPct val="90000"/>
                      </a:lnSpc>
                      <a:spcBef>
                        <a:spcPts val="0"/>
                      </a:spcBef>
                      <a:spcAft>
                        <a:spcPts val="0"/>
                      </a:spcAft>
                      <a:buNone/>
                    </a:pPr>
                    <a:endParaRPr sz="500" b="0" i="0" u="none" strike="noStrike" cap="none" baseline="0">
                      <a:solidFill>
                        <a:schemeClr val="lt1"/>
                      </a:solidFill>
                      <a:latin typeface="Garamond"/>
                      <a:ea typeface="Garamond"/>
                      <a:cs typeface="Garamond"/>
                      <a:sym typeface="Garamond"/>
                    </a:endParaRPr>
                  </a:p>
                  <a:p>
                    <a:pPr marL="0" marR="0" lvl="0" indent="0" algn="r" rtl="0">
                      <a:lnSpc>
                        <a:spcPct val="90000"/>
                      </a:lnSpc>
                      <a:spcBef>
                        <a:spcPts val="175"/>
                      </a:spcBef>
                      <a:spcAft>
                        <a:spcPts val="0"/>
                      </a:spcAft>
                      <a:buNone/>
                    </a:pPr>
                    <a:endParaRPr sz="500" b="0" i="0" u="none" strike="noStrike" cap="none" baseline="0">
                      <a:solidFill>
                        <a:schemeClr val="lt1"/>
                      </a:solidFill>
                      <a:latin typeface="Garamond"/>
                      <a:ea typeface="Garamond"/>
                      <a:cs typeface="Garamond"/>
                      <a:sym typeface="Garamond"/>
                    </a:endParaRPr>
                  </a:p>
                  <a:p>
                    <a:pPr marL="0" marR="0" lvl="0" indent="0" algn="r" rtl="0">
                      <a:lnSpc>
                        <a:spcPct val="90000"/>
                      </a:lnSpc>
                      <a:spcBef>
                        <a:spcPts val="175"/>
                      </a:spcBef>
                      <a:spcAft>
                        <a:spcPts val="0"/>
                      </a:spcAft>
                      <a:buNone/>
                    </a:pPr>
                    <a:endParaRPr sz="500" b="0" i="0" u="none" strike="noStrike" cap="none" baseline="0">
                      <a:solidFill>
                        <a:schemeClr val="lt1"/>
                      </a:solidFill>
                      <a:latin typeface="Garamond"/>
                      <a:ea typeface="Garamond"/>
                      <a:cs typeface="Garamond"/>
                      <a:sym typeface="Garamond"/>
                    </a:endParaRPr>
                  </a:p>
                  <a:p>
                    <a:pPr marL="0" marR="0" lvl="0" indent="0" algn="r" rtl="0">
                      <a:lnSpc>
                        <a:spcPct val="90000"/>
                      </a:lnSpc>
                      <a:spcBef>
                        <a:spcPts val="175"/>
                      </a:spcBef>
                      <a:spcAft>
                        <a:spcPts val="0"/>
                      </a:spcAft>
                      <a:buNone/>
                    </a:pPr>
                    <a:endParaRPr sz="500" b="0" i="0" u="none" strike="noStrike" cap="none" baseline="0">
                      <a:solidFill>
                        <a:schemeClr val="lt1"/>
                      </a:solidFill>
                      <a:latin typeface="Garamond"/>
                      <a:ea typeface="Garamond"/>
                      <a:cs typeface="Garamond"/>
                      <a:sym typeface="Garamond"/>
                    </a:endParaRPr>
                  </a:p>
                  <a:p>
                    <a:pPr marL="0" marR="0" lvl="0" indent="0" algn="r" rtl="0">
                      <a:lnSpc>
                        <a:spcPct val="90000"/>
                      </a:lnSpc>
                      <a:spcBef>
                        <a:spcPts val="175"/>
                      </a:spcBef>
                      <a:spcAft>
                        <a:spcPts val="0"/>
                      </a:spcAft>
                      <a:buNone/>
                    </a:pPr>
                    <a:endParaRPr sz="500" b="0" i="0" u="none" strike="noStrike" cap="none" baseline="0">
                      <a:solidFill>
                        <a:schemeClr val="lt1"/>
                      </a:solidFill>
                      <a:latin typeface="Garamond"/>
                      <a:ea typeface="Garamond"/>
                      <a:cs typeface="Garamond"/>
                      <a:sym typeface="Garamond"/>
                    </a:endParaRPr>
                  </a:p>
                  <a:p>
                    <a:pPr marL="0" marR="0" lvl="0" indent="0" algn="r" rtl="0">
                      <a:lnSpc>
                        <a:spcPct val="90000"/>
                      </a:lnSpc>
                      <a:spcBef>
                        <a:spcPts val="175"/>
                      </a:spcBef>
                      <a:spcAft>
                        <a:spcPts val="0"/>
                      </a:spcAft>
                      <a:buNone/>
                    </a:pPr>
                    <a:endParaRPr sz="500" b="0" i="0" u="none" strike="noStrike" cap="none" baseline="0">
                      <a:solidFill>
                        <a:schemeClr val="lt1"/>
                      </a:solidFill>
                      <a:latin typeface="Garamond"/>
                      <a:ea typeface="Garamond"/>
                      <a:cs typeface="Garamond"/>
                      <a:sym typeface="Garamond"/>
                    </a:endParaRPr>
                  </a:p>
                  <a:p>
                    <a:pPr marL="0" marR="0" lvl="0" indent="0" algn="r" rtl="0">
                      <a:lnSpc>
                        <a:spcPct val="90000"/>
                      </a:lnSpc>
                      <a:spcBef>
                        <a:spcPts val="175"/>
                      </a:spcBef>
                      <a:spcAft>
                        <a:spcPts val="175"/>
                      </a:spcAft>
                      <a:buNone/>
                    </a:pPr>
                    <a:endParaRPr sz="500" b="0" i="0" u="none" strike="noStrike" cap="none" baseline="0">
                      <a:solidFill>
                        <a:schemeClr val="lt1"/>
                      </a:solidFill>
                      <a:latin typeface="Garamond"/>
                      <a:ea typeface="Garamond"/>
                      <a:cs typeface="Garamond"/>
                      <a:sym typeface="Garamond"/>
                    </a:endParaRPr>
                  </a:p>
                </p:txBody>
              </p:sp>
              <p:sp>
                <p:nvSpPr>
                  <p:cNvPr id="75" name="Shape 75"/>
                  <p:cNvSpPr/>
                  <p:nvPr/>
                </p:nvSpPr>
                <p:spPr>
                  <a:xfrm>
                    <a:off x="11294736" y="2452247"/>
                    <a:ext cx="704287" cy="637652"/>
                  </a:xfrm>
                  <a:prstGeom prst="flowChartExtract">
                    <a:avLst/>
                  </a:prstGeom>
                  <a:solidFill>
                    <a:schemeClr val="lt1"/>
                  </a:solidFill>
                  <a:ln w="12700" cap="flat" cmpd="sng">
                    <a:solidFill>
                      <a:srgbClr val="73AADA"/>
                    </a:solidFill>
                    <a:prstDash val="solid"/>
                    <a:miter/>
                    <a:headEnd type="none" w="med" len="med"/>
                    <a:tailEnd type="none" w="med" len="med"/>
                  </a:ln>
                </p:spPr>
                <p:txBody>
                  <a:bodyPr lIns="91425" tIns="91425" rIns="91425" bIns="91425" anchor="ctr" anchorCtr="0">
                    <a:noAutofit/>
                  </a:bodyPr>
                  <a:lstStyle/>
                  <a:p>
                    <a:pPr>
                      <a:spcBef>
                        <a:spcPts val="0"/>
                      </a:spcBef>
                      <a:buNone/>
                    </a:pPr>
                    <a:endParaRPr/>
                  </a:p>
                </p:txBody>
              </p:sp>
            </p:grpSp>
            <p:sp>
              <p:nvSpPr>
                <p:cNvPr id="76" name="Shape 76"/>
                <p:cNvSpPr/>
                <p:nvPr/>
              </p:nvSpPr>
              <p:spPr>
                <a:xfrm>
                  <a:off x="11417577" y="14125737"/>
                  <a:ext cx="3614057" cy="1718845"/>
                </a:xfrm>
                <a:prstGeom prst="roundRect">
                  <a:avLst>
                    <a:gd name="adj" fmla="val 16667"/>
                  </a:avLst>
                </a:prstGeom>
                <a:solidFill>
                  <a:schemeClr val="accent1"/>
                </a:solidFill>
                <a:ln w="12700" cap="flat" cmpd="sng">
                  <a:solidFill>
                    <a:schemeClr val="accent1"/>
                  </a:solidFill>
                  <a:prstDash val="solid"/>
                  <a:miter/>
                  <a:headEnd type="none" w="med" len="med"/>
                  <a:tailEnd type="none" w="med" len="med"/>
                </a:ln>
              </p:spPr>
              <p:txBody>
                <a:bodyPr lIns="91425" tIns="45700" rIns="91425" bIns="45700" anchor="ctr" anchorCtr="0">
                  <a:noAutofit/>
                </a:bodyPr>
                <a:lstStyle/>
                <a:p>
                  <a:pPr marL="0" marR="0" lvl="0" indent="0" algn="ctr" rtl="0">
                    <a:spcBef>
                      <a:spcPts val="0"/>
                    </a:spcBef>
                    <a:buSzPct val="25000"/>
                    <a:buNone/>
                  </a:pPr>
                  <a:r>
                    <a:rPr lang="en-US" sz="2400" b="0" i="0" u="none" strike="noStrike" cap="none" baseline="0" dirty="0">
                      <a:solidFill>
                        <a:schemeClr val="lt1"/>
                      </a:solidFill>
                      <a:latin typeface="Garamond"/>
                      <a:ea typeface="Garamond"/>
                      <a:cs typeface="Garamond"/>
                      <a:sym typeface="Garamond"/>
                    </a:rPr>
                    <a:t>Groundwater Storage Variability Map</a:t>
                  </a:r>
                </a:p>
              </p:txBody>
            </p:sp>
            <p:sp>
              <p:nvSpPr>
                <p:cNvPr id="77" name="Shape 77"/>
                <p:cNvSpPr/>
                <p:nvPr/>
              </p:nvSpPr>
              <p:spPr>
                <a:xfrm>
                  <a:off x="6671920" y="17271467"/>
                  <a:ext cx="3277754" cy="538814"/>
                </a:xfrm>
                <a:prstGeom prst="roundRect">
                  <a:avLst>
                    <a:gd name="adj" fmla="val 16667"/>
                  </a:avLst>
                </a:prstGeom>
                <a:solidFill>
                  <a:schemeClr val="lt1"/>
                </a:solidFill>
                <a:ln w="12700" cap="flat" cmpd="sng">
                  <a:solidFill>
                    <a:schemeClr val="accent1"/>
                  </a:solidFill>
                  <a:prstDash val="solid"/>
                  <a:miter/>
                  <a:headEnd type="none" w="med" len="med"/>
                  <a:tailEnd type="none" w="med" len="med"/>
                </a:ln>
              </p:spPr>
              <p:txBody>
                <a:bodyPr lIns="91425" tIns="45700" rIns="91425" bIns="45700" anchor="ctr" anchorCtr="0">
                  <a:noAutofit/>
                </a:bodyPr>
                <a:lstStyle/>
                <a:p>
                  <a:pPr marL="0" marR="0" lvl="0" indent="0" algn="ctr" rtl="0">
                    <a:spcBef>
                      <a:spcPts val="0"/>
                    </a:spcBef>
                    <a:buSzPct val="25000"/>
                    <a:buNone/>
                  </a:pPr>
                  <a:r>
                    <a:rPr lang="en-US" sz="2400" b="0" i="0" u="none" strike="noStrike" cap="none" baseline="0" dirty="0" smtClean="0">
                      <a:solidFill>
                        <a:schemeClr val="dk1"/>
                      </a:solidFill>
                      <a:latin typeface="Garamond"/>
                      <a:ea typeface="Garamond"/>
                      <a:cs typeface="Garamond"/>
                      <a:sym typeface="Garamond"/>
                    </a:rPr>
                    <a:t>Traditional DRASTIC</a:t>
                  </a:r>
                  <a:endParaRPr lang="en-US" sz="2400" b="0" i="0" u="none" strike="noStrike" cap="none" baseline="0" dirty="0">
                    <a:solidFill>
                      <a:schemeClr val="dk1"/>
                    </a:solidFill>
                    <a:latin typeface="Garamond"/>
                    <a:ea typeface="Garamond"/>
                    <a:cs typeface="Garamond"/>
                    <a:sym typeface="Garamond"/>
                  </a:endParaRPr>
                </a:p>
              </p:txBody>
            </p:sp>
            <p:sp>
              <p:nvSpPr>
                <p:cNvPr id="78" name="Shape 78"/>
                <p:cNvSpPr/>
                <p:nvPr/>
              </p:nvSpPr>
              <p:spPr>
                <a:xfrm>
                  <a:off x="11797059" y="17217826"/>
                  <a:ext cx="3145003" cy="2217567"/>
                </a:xfrm>
                <a:prstGeom prst="roundRect">
                  <a:avLst>
                    <a:gd name="adj" fmla="val 16667"/>
                  </a:avLst>
                </a:prstGeom>
                <a:noFill/>
                <a:ln>
                  <a:noFill/>
                </a:ln>
              </p:spPr>
              <p:txBody>
                <a:bodyPr lIns="91425" tIns="45700" rIns="91425" bIns="45700" anchor="ctr" anchorCtr="0">
                  <a:noAutofit/>
                </a:bodyPr>
                <a:lstStyle/>
                <a:p>
                  <a:pPr marL="0" marR="0" lvl="0" indent="0" algn="l" rtl="0">
                    <a:spcBef>
                      <a:spcPts val="0"/>
                    </a:spcBef>
                    <a:buSzPct val="25000"/>
                    <a:buNone/>
                  </a:pPr>
                  <a:endParaRPr lang="en-US" sz="2400" b="0" i="0" u="none" strike="noStrike" cap="none" baseline="0" dirty="0" smtClean="0">
                    <a:solidFill>
                      <a:schemeClr val="lt1"/>
                    </a:solidFill>
                    <a:latin typeface="Garamond"/>
                    <a:ea typeface="Garamond"/>
                    <a:cs typeface="Garamond"/>
                    <a:sym typeface="Garamond"/>
                  </a:endParaRPr>
                </a:p>
                <a:p>
                  <a:pPr marL="0" marR="0" lvl="0" indent="0" algn="l" rtl="0">
                    <a:spcBef>
                      <a:spcPts val="0"/>
                    </a:spcBef>
                    <a:buSzPct val="25000"/>
                    <a:buNone/>
                  </a:pPr>
                  <a:r>
                    <a:rPr lang="en-US" sz="2400" b="0" i="0" u="none" strike="noStrike" cap="none" baseline="0" dirty="0" smtClean="0">
                      <a:solidFill>
                        <a:schemeClr val="lt1"/>
                      </a:solidFill>
                      <a:latin typeface="Garamond"/>
                      <a:ea typeface="Garamond"/>
                      <a:cs typeface="Garamond"/>
                      <a:sym typeface="Garamond"/>
                    </a:rPr>
                    <a:t>Groundwater </a:t>
                  </a:r>
                  <a:r>
                    <a:rPr lang="en-US" sz="2400" b="0" i="0" u="none" strike="noStrike" cap="none" baseline="0" dirty="0">
                      <a:solidFill>
                        <a:schemeClr val="lt1"/>
                      </a:solidFill>
                      <a:latin typeface="Garamond"/>
                      <a:ea typeface="Garamond"/>
                      <a:cs typeface="Garamond"/>
                      <a:sym typeface="Garamond"/>
                    </a:rPr>
                    <a:t>contamination susceptibility map</a:t>
                  </a:r>
                </a:p>
              </p:txBody>
            </p:sp>
            <p:sp>
              <p:nvSpPr>
                <p:cNvPr id="79" name="Shape 79"/>
                <p:cNvSpPr/>
                <p:nvPr/>
              </p:nvSpPr>
              <p:spPr>
                <a:xfrm>
                  <a:off x="1074066" y="14058670"/>
                  <a:ext cx="4785457" cy="2644633"/>
                </a:xfrm>
                <a:prstGeom prst="roundRect">
                  <a:avLst>
                    <a:gd name="adj" fmla="val 16667"/>
                  </a:avLst>
                </a:prstGeom>
                <a:solidFill>
                  <a:schemeClr val="accent1"/>
                </a:solidFill>
                <a:ln w="12700" cap="flat" cmpd="sng">
                  <a:solidFill>
                    <a:schemeClr val="accent1"/>
                  </a:solidFill>
                  <a:prstDash val="solid"/>
                  <a:miter/>
                  <a:headEnd type="none" w="med" len="med"/>
                  <a:tailEnd type="none" w="med" len="med"/>
                </a:ln>
              </p:spPr>
              <p:txBody>
                <a:bodyPr lIns="91425" tIns="45700" rIns="91425" bIns="45700" anchor="ctr" anchorCtr="0">
                  <a:noAutofit/>
                </a:bodyPr>
                <a:lstStyle/>
                <a:p>
                  <a:pPr marL="0" marR="0" lvl="0" indent="0" algn="ctr" rtl="0">
                    <a:spcBef>
                      <a:spcPts val="0"/>
                    </a:spcBef>
                    <a:buSzPct val="25000"/>
                    <a:buNone/>
                  </a:pPr>
                  <a:r>
                    <a:rPr lang="en-US" sz="2400" b="0" i="0" u="none" strike="noStrike" cap="none" baseline="0" dirty="0">
                      <a:solidFill>
                        <a:schemeClr val="lt1"/>
                      </a:solidFill>
                      <a:latin typeface="Garamond"/>
                      <a:ea typeface="Garamond"/>
                      <a:cs typeface="Garamond"/>
                      <a:sym typeface="Garamond"/>
                    </a:rPr>
                    <a:t>Water Storage data (GRACE)</a:t>
                  </a:r>
                </a:p>
                <a:p>
                  <a:pPr marL="0" marR="0" lvl="0" indent="0" algn="ctr" rtl="0">
                    <a:spcBef>
                      <a:spcPts val="0"/>
                    </a:spcBef>
                    <a:buSzPct val="25000"/>
                    <a:buNone/>
                  </a:pPr>
                  <a:r>
                    <a:rPr lang="en-US" sz="2400" b="0" i="0" u="none" strike="noStrike" cap="none" baseline="0" dirty="0">
                      <a:solidFill>
                        <a:schemeClr val="lt1"/>
                      </a:solidFill>
                      <a:latin typeface="Garamond"/>
                      <a:ea typeface="Garamond"/>
                      <a:cs typeface="Garamond"/>
                      <a:sym typeface="Garamond"/>
                    </a:rPr>
                    <a:t> Soil Moisture and Snow data  (</a:t>
                  </a:r>
                  <a:r>
                    <a:rPr lang="en-US" sz="2400" b="0" i="0" u="none" strike="noStrike" cap="none" baseline="0" dirty="0" smtClean="0">
                      <a:solidFill>
                        <a:schemeClr val="lt1"/>
                      </a:solidFill>
                      <a:latin typeface="Garamond"/>
                      <a:ea typeface="Garamond"/>
                      <a:cs typeface="Garamond"/>
                      <a:sym typeface="Garamond"/>
                    </a:rPr>
                    <a:t>NLDAS)</a:t>
                  </a:r>
                  <a:endParaRPr lang="en-US" sz="2400" b="0" i="0" u="none" strike="noStrike" cap="none" baseline="0" dirty="0">
                    <a:solidFill>
                      <a:schemeClr val="lt1"/>
                    </a:solidFill>
                    <a:latin typeface="Garamond"/>
                    <a:ea typeface="Garamond"/>
                    <a:cs typeface="Garamond"/>
                    <a:sym typeface="Garamond"/>
                  </a:endParaRPr>
                </a:p>
              </p:txBody>
            </p:sp>
            <p:sp>
              <p:nvSpPr>
                <p:cNvPr id="80" name="Shape 80"/>
                <p:cNvSpPr/>
                <p:nvPr/>
              </p:nvSpPr>
              <p:spPr>
                <a:xfrm>
                  <a:off x="6146403" y="14105982"/>
                  <a:ext cx="5077984" cy="1782678"/>
                </a:xfrm>
                <a:prstGeom prst="roundRect">
                  <a:avLst>
                    <a:gd name="adj" fmla="val 16667"/>
                  </a:avLst>
                </a:prstGeom>
                <a:solidFill>
                  <a:schemeClr val="accent1"/>
                </a:solidFill>
                <a:ln w="12700" cap="flat" cmpd="sng">
                  <a:solidFill>
                    <a:schemeClr val="accent1"/>
                  </a:solidFill>
                  <a:prstDash val="solid"/>
                  <a:miter/>
                  <a:headEnd type="none" w="med" len="med"/>
                  <a:tailEnd type="none" w="med" len="med"/>
                </a:ln>
              </p:spPr>
              <p:txBody>
                <a:bodyPr lIns="91425" tIns="45700" rIns="91425" bIns="45700" anchor="ctr" anchorCtr="0">
                  <a:noAutofit/>
                </a:bodyPr>
                <a:lstStyle/>
                <a:p>
                  <a:pPr marL="0" marR="0" lvl="0" indent="0" algn="ctr" rtl="0">
                    <a:spcBef>
                      <a:spcPts val="0"/>
                    </a:spcBef>
                    <a:buSzPct val="25000"/>
                    <a:buNone/>
                  </a:pPr>
                  <a:r>
                    <a:rPr lang="en-US" sz="2400" b="0" i="0" u="none" strike="noStrike" cap="none" baseline="0" dirty="0">
                      <a:solidFill>
                        <a:schemeClr val="lt2"/>
                      </a:solidFill>
                      <a:latin typeface="Garamond"/>
                      <a:ea typeface="Garamond"/>
                      <a:cs typeface="Garamond"/>
                      <a:sym typeface="Garamond"/>
                    </a:rPr>
                    <a:t>Groundwater Storage (GW)</a:t>
                  </a:r>
                </a:p>
                <a:p>
                  <a:pPr marL="0" marR="0" lvl="0" indent="0" algn="ctr" rtl="0">
                    <a:spcBef>
                      <a:spcPts val="0"/>
                    </a:spcBef>
                    <a:buSzPct val="25000"/>
                    <a:buNone/>
                  </a:pPr>
                  <a:r>
                    <a:rPr lang="en-US" sz="2400" b="0" i="0" u="none" strike="noStrike" cap="none" baseline="0" dirty="0">
                      <a:solidFill>
                        <a:schemeClr val="lt2"/>
                      </a:solidFill>
                      <a:latin typeface="Garamond"/>
                      <a:ea typeface="Garamond"/>
                      <a:cs typeface="Garamond"/>
                      <a:sym typeface="Garamond"/>
                    </a:rPr>
                    <a:t>Total Water Storage (TWS)</a:t>
                  </a:r>
                </a:p>
                <a:p>
                  <a:pPr marL="0" marR="0" lvl="0" indent="0" algn="ctr" rtl="0">
                    <a:spcBef>
                      <a:spcPts val="0"/>
                    </a:spcBef>
                    <a:buSzPct val="25000"/>
                    <a:buNone/>
                  </a:pPr>
                  <a:r>
                    <a:rPr lang="en-US" sz="2400" b="0" i="0" u="none" strike="noStrike" cap="none" baseline="0" dirty="0">
                      <a:solidFill>
                        <a:schemeClr val="lt2"/>
                      </a:solidFill>
                      <a:latin typeface="Garamond"/>
                      <a:ea typeface="Garamond"/>
                      <a:cs typeface="Garamond"/>
                      <a:sym typeface="Garamond"/>
                    </a:rPr>
                    <a:t>Soil Moisture (SM)</a:t>
                  </a:r>
                </a:p>
                <a:p>
                  <a:pPr marL="0" marR="0" lvl="0" indent="0" algn="ctr" rtl="0">
                    <a:spcBef>
                      <a:spcPts val="0"/>
                    </a:spcBef>
                    <a:buSzPct val="25000"/>
                    <a:buNone/>
                  </a:pPr>
                  <a:r>
                    <a:rPr lang="en-US" sz="2400" b="0" i="0" u="none" strike="noStrike" cap="none" baseline="0" dirty="0">
                      <a:solidFill>
                        <a:schemeClr val="lt2"/>
                      </a:solidFill>
                      <a:latin typeface="Garamond"/>
                      <a:ea typeface="Garamond"/>
                      <a:cs typeface="Garamond"/>
                      <a:sym typeface="Garamond"/>
                    </a:rPr>
                    <a:t>Snow Water Equivalent (SWE)</a:t>
                  </a:r>
                </a:p>
              </p:txBody>
            </p:sp>
            <p:sp>
              <p:nvSpPr>
                <p:cNvPr id="81" name="Shape 81"/>
                <p:cNvSpPr/>
                <p:nvPr/>
              </p:nvSpPr>
              <p:spPr>
                <a:xfrm rot="5400000">
                  <a:off x="5597527" y="14719395"/>
                  <a:ext cx="682702" cy="580852"/>
                </a:xfrm>
                <a:prstGeom prst="flowChartExtract">
                  <a:avLst/>
                </a:prstGeom>
                <a:solidFill>
                  <a:schemeClr val="lt1"/>
                </a:solidFill>
                <a:ln w="12700" cap="flat" cmpd="sng">
                  <a:solidFill>
                    <a:srgbClr val="73AADA"/>
                  </a:solidFill>
                  <a:prstDash val="solid"/>
                  <a:miter/>
                  <a:headEnd type="none" w="med" len="med"/>
                  <a:tailEnd type="none" w="med" len="med"/>
                </a:ln>
              </p:spPr>
              <p:txBody>
                <a:bodyPr lIns="91425" tIns="91425" rIns="91425" bIns="91425" anchor="ctr" anchorCtr="0">
                  <a:noAutofit/>
                </a:bodyPr>
                <a:lstStyle/>
                <a:p>
                  <a:pPr>
                    <a:spcBef>
                      <a:spcPts val="0"/>
                    </a:spcBef>
                    <a:buNone/>
                  </a:pPr>
                  <a:endParaRPr/>
                </a:p>
              </p:txBody>
            </p:sp>
            <p:sp>
              <p:nvSpPr>
                <p:cNvPr id="83" name="Shape 83"/>
                <p:cNvSpPr/>
                <p:nvPr/>
              </p:nvSpPr>
              <p:spPr>
                <a:xfrm>
                  <a:off x="12776917" y="15673660"/>
                  <a:ext cx="678941" cy="580852"/>
                </a:xfrm>
                <a:prstGeom prst="flowChartExtract">
                  <a:avLst/>
                </a:prstGeom>
                <a:solidFill>
                  <a:schemeClr val="lt1"/>
                </a:solidFill>
                <a:ln w="12700" cap="flat" cmpd="sng">
                  <a:solidFill>
                    <a:srgbClr val="73AADA"/>
                  </a:solidFill>
                  <a:prstDash val="solid"/>
                  <a:miter/>
                  <a:headEnd type="none" w="med" len="med"/>
                  <a:tailEnd type="none" w="med" len="med"/>
                </a:ln>
              </p:spPr>
              <p:txBody>
                <a:bodyPr lIns="91425" tIns="45700" rIns="91425" bIns="45700" anchor="t" anchorCtr="0">
                  <a:noAutofit/>
                </a:bodyPr>
                <a:lstStyle/>
                <a:p>
                  <a:pPr marL="0" marR="0" lvl="0" indent="0" algn="l" rtl="0">
                    <a:spcBef>
                      <a:spcPts val="0"/>
                    </a:spcBef>
                    <a:buNone/>
                  </a:pPr>
                  <a:endParaRPr sz="2000" b="0" i="0" u="none" strike="noStrike" cap="none" baseline="0">
                    <a:solidFill>
                      <a:srgbClr val="767070"/>
                    </a:solidFill>
                    <a:latin typeface="Garamond"/>
                    <a:ea typeface="Garamond"/>
                    <a:cs typeface="Garamond"/>
                    <a:sym typeface="Garamond"/>
                  </a:endParaRPr>
                </a:p>
              </p:txBody>
            </p:sp>
            <p:sp>
              <p:nvSpPr>
                <p:cNvPr id="84" name="Shape 84"/>
                <p:cNvSpPr/>
                <p:nvPr/>
              </p:nvSpPr>
              <p:spPr>
                <a:xfrm rot="5400000">
                  <a:off x="10688863" y="20004916"/>
                  <a:ext cx="682702" cy="580852"/>
                </a:xfrm>
                <a:prstGeom prst="flowChartExtract">
                  <a:avLst/>
                </a:prstGeom>
                <a:solidFill>
                  <a:schemeClr val="lt1"/>
                </a:solidFill>
                <a:ln w="12700" cap="flat" cmpd="sng">
                  <a:solidFill>
                    <a:srgbClr val="73AADA"/>
                  </a:solidFill>
                  <a:prstDash val="solid"/>
                  <a:miter/>
                  <a:headEnd type="none" w="med" len="med"/>
                  <a:tailEnd type="none" w="med" len="med"/>
                </a:ln>
              </p:spPr>
              <p:txBody>
                <a:bodyPr lIns="91425" tIns="91425" rIns="91425" bIns="91425" anchor="ctr" anchorCtr="0">
                  <a:noAutofit/>
                </a:bodyPr>
                <a:lstStyle/>
                <a:p>
                  <a:pPr>
                    <a:spcBef>
                      <a:spcPts val="0"/>
                    </a:spcBef>
                    <a:buNone/>
                  </a:pPr>
                  <a:endParaRPr/>
                </a:p>
              </p:txBody>
            </p:sp>
          </p:grpSp>
        </p:grpSp>
        <p:sp>
          <p:nvSpPr>
            <p:cNvPr id="41" name="Shape 41"/>
            <p:cNvSpPr/>
            <p:nvPr/>
          </p:nvSpPr>
          <p:spPr>
            <a:xfrm rot="10800000">
              <a:off x="8941577" y="15128280"/>
              <a:ext cx="659616" cy="580852"/>
            </a:xfrm>
            <a:prstGeom prst="flowChartExtract">
              <a:avLst/>
            </a:prstGeom>
            <a:solidFill>
              <a:schemeClr val="lt1"/>
            </a:solidFill>
            <a:ln w="12700" cap="flat" cmpd="sng">
              <a:solidFill>
                <a:srgbClr val="73AADA"/>
              </a:solidFill>
              <a:prstDash val="solid"/>
              <a:miter/>
              <a:headEnd type="none" w="med" len="med"/>
              <a:tailEnd type="none" w="med" len="med"/>
            </a:ln>
          </p:spPr>
          <p:txBody>
            <a:bodyPr lIns="91425" tIns="91425" rIns="91425" bIns="91425" anchor="ctr" anchorCtr="0">
              <a:noAutofit/>
            </a:bodyPr>
            <a:lstStyle/>
            <a:p>
              <a:pPr>
                <a:spcBef>
                  <a:spcPts val="0"/>
                </a:spcBef>
                <a:buNone/>
              </a:pPr>
              <a:endParaRPr/>
            </a:p>
          </p:txBody>
        </p:sp>
        <p:sp>
          <p:nvSpPr>
            <p:cNvPr id="121" name="Shape 77"/>
            <p:cNvSpPr/>
            <p:nvPr/>
          </p:nvSpPr>
          <p:spPr>
            <a:xfrm>
              <a:off x="11642168" y="16767012"/>
              <a:ext cx="2753055" cy="441124"/>
            </a:xfrm>
            <a:prstGeom prst="roundRect">
              <a:avLst>
                <a:gd name="adj" fmla="val 16667"/>
              </a:avLst>
            </a:prstGeom>
            <a:solidFill>
              <a:schemeClr val="lt1"/>
            </a:solidFill>
            <a:ln w="12700" cap="flat" cmpd="sng">
              <a:solidFill>
                <a:schemeClr val="accent1"/>
              </a:solidFill>
              <a:prstDash val="solid"/>
              <a:miter/>
              <a:headEnd type="none" w="med" len="med"/>
              <a:tailEnd type="none" w="med" len="med"/>
            </a:ln>
          </p:spPr>
          <p:txBody>
            <a:bodyPr lIns="91425" tIns="45700" rIns="91425" bIns="45700" anchor="ctr" anchorCtr="0">
              <a:noAutofit/>
            </a:bodyPr>
            <a:lstStyle/>
            <a:p>
              <a:pPr marL="0" marR="0" lvl="0" indent="0" algn="ctr" rtl="0">
                <a:spcBef>
                  <a:spcPts val="0"/>
                </a:spcBef>
                <a:buSzPct val="25000"/>
                <a:buNone/>
              </a:pPr>
              <a:r>
                <a:rPr lang="en-US" sz="2400" b="0" i="0" u="none" strike="noStrike" cap="none" baseline="0" dirty="0" smtClean="0">
                  <a:solidFill>
                    <a:schemeClr val="dk1"/>
                  </a:solidFill>
                  <a:latin typeface="Garamond"/>
                  <a:ea typeface="Garamond"/>
                  <a:cs typeface="Garamond"/>
                  <a:sym typeface="Garamond"/>
                </a:rPr>
                <a:t>DRASTICS</a:t>
              </a:r>
              <a:endParaRPr lang="en-US" sz="2400" b="0" i="0" u="none" strike="noStrike" cap="none" baseline="0" dirty="0">
                <a:solidFill>
                  <a:schemeClr val="dk1"/>
                </a:solidFill>
                <a:latin typeface="Garamond"/>
                <a:ea typeface="Garamond"/>
                <a:cs typeface="Garamond"/>
                <a:sym typeface="Garamond"/>
              </a:endParaRPr>
            </a:p>
          </p:txBody>
        </p:sp>
        <p:sp>
          <p:nvSpPr>
            <p:cNvPr id="8" name="TextBox 7"/>
            <p:cNvSpPr txBox="1"/>
            <p:nvPr/>
          </p:nvSpPr>
          <p:spPr>
            <a:xfrm>
              <a:off x="1178278" y="13484765"/>
              <a:ext cx="3022198" cy="646331"/>
            </a:xfrm>
            <a:prstGeom prst="rect">
              <a:avLst/>
            </a:prstGeom>
            <a:solidFill>
              <a:schemeClr val="bg1">
                <a:alpha val="60000"/>
              </a:schemeClr>
            </a:solidFill>
            <a:ln>
              <a:solidFill>
                <a:schemeClr val="tx1"/>
              </a:solidFill>
            </a:ln>
          </p:spPr>
          <p:txBody>
            <a:bodyPr wrap="square" rtlCol="0">
              <a:spAutoFit/>
            </a:bodyPr>
            <a:lstStyle/>
            <a:p>
              <a:pPr algn="ctr"/>
              <a:r>
                <a:rPr lang="en-US" sz="3600" dirty="0" smtClean="0">
                  <a:solidFill>
                    <a:schemeClr val="tx1"/>
                  </a:solidFill>
                  <a:latin typeface="Garamond" panose="02020404030301010803" pitchFamily="18" charset="0"/>
                </a:rPr>
                <a:t>QUANTITY</a:t>
              </a:r>
              <a:endParaRPr lang="en-US" sz="3600" dirty="0">
                <a:solidFill>
                  <a:schemeClr val="tx1"/>
                </a:solidFill>
                <a:latin typeface="Garamond" panose="02020404030301010803" pitchFamily="18" charset="0"/>
              </a:endParaRPr>
            </a:p>
          </p:txBody>
        </p:sp>
        <p:sp>
          <p:nvSpPr>
            <p:cNvPr id="123" name="TextBox 122"/>
            <p:cNvSpPr txBox="1"/>
            <p:nvPr/>
          </p:nvSpPr>
          <p:spPr>
            <a:xfrm>
              <a:off x="1309323" y="16533947"/>
              <a:ext cx="2889958" cy="646331"/>
            </a:xfrm>
            <a:prstGeom prst="rect">
              <a:avLst/>
            </a:prstGeom>
            <a:solidFill>
              <a:schemeClr val="bg1">
                <a:alpha val="60000"/>
              </a:schemeClr>
            </a:solidFill>
            <a:ln>
              <a:solidFill>
                <a:schemeClr val="tx1"/>
              </a:solidFill>
            </a:ln>
          </p:spPr>
          <p:txBody>
            <a:bodyPr wrap="square" rtlCol="0">
              <a:spAutoFit/>
            </a:bodyPr>
            <a:lstStyle/>
            <a:p>
              <a:pPr algn="ctr"/>
              <a:r>
                <a:rPr lang="en-US" sz="3600" dirty="0" smtClean="0">
                  <a:solidFill>
                    <a:schemeClr val="tx1"/>
                  </a:solidFill>
                  <a:latin typeface="Garamond" panose="02020404030301010803" pitchFamily="18" charset="0"/>
                </a:rPr>
                <a:t>QUALITY</a:t>
              </a:r>
              <a:endParaRPr lang="en-US" sz="3600" dirty="0">
                <a:solidFill>
                  <a:schemeClr val="tx1"/>
                </a:solidFill>
                <a:latin typeface="Garamond" panose="02020404030301010803" pitchFamily="18" charset="0"/>
              </a:endParaRPr>
            </a:p>
          </p:txBody>
        </p:sp>
      </p:grpSp>
      <p:pic>
        <p:nvPicPr>
          <p:cNvPr id="3" name="Picture 2"/>
          <p:cNvPicPr>
            <a:picLocks noChangeAspect="1"/>
          </p:cNvPicPr>
          <p:nvPr/>
        </p:nvPicPr>
        <p:blipFill>
          <a:blip r:embed="rId18"/>
          <a:stretch>
            <a:fillRect/>
          </a:stretch>
        </p:blipFill>
        <p:spPr>
          <a:xfrm>
            <a:off x="3940782" y="24953990"/>
            <a:ext cx="6204785" cy="2822029"/>
          </a:xfrm>
          <a:prstGeom prst="rect">
            <a:avLst/>
          </a:prstGeom>
          <a:ln>
            <a:solidFill>
              <a:schemeClr val="bg1">
                <a:lumMod val="65000"/>
              </a:schemeClr>
            </a:solidFill>
          </a:ln>
        </p:spPr>
      </p:pic>
      <p:sp>
        <p:nvSpPr>
          <p:cNvPr id="125" name="TextBox 124"/>
          <p:cNvSpPr txBox="1"/>
          <p:nvPr/>
        </p:nvSpPr>
        <p:spPr>
          <a:xfrm>
            <a:off x="3906066" y="24531615"/>
            <a:ext cx="4488036" cy="400110"/>
          </a:xfrm>
          <a:prstGeom prst="rect">
            <a:avLst/>
          </a:prstGeom>
          <a:noFill/>
        </p:spPr>
        <p:txBody>
          <a:bodyPr wrap="square" rtlCol="0">
            <a:spAutoFit/>
          </a:bodyPr>
          <a:lstStyle/>
          <a:p>
            <a:r>
              <a:rPr lang="en-US" sz="2000" dirty="0" err="1" smtClean="0">
                <a:solidFill>
                  <a:schemeClr val="tx1"/>
                </a:solidFill>
                <a:latin typeface="Garamond" panose="02020404030301010803" pitchFamily="18" charset="0"/>
              </a:rPr>
              <a:t>Floridan</a:t>
            </a:r>
            <a:r>
              <a:rPr lang="en-US" sz="2000" dirty="0" smtClean="0">
                <a:solidFill>
                  <a:schemeClr val="tx1"/>
                </a:solidFill>
                <a:latin typeface="Garamond" panose="02020404030301010803" pitchFamily="18" charset="0"/>
              </a:rPr>
              <a:t> Aquifer Water Storage Anomalies</a:t>
            </a:r>
            <a:endParaRPr lang="en-US" sz="2000" dirty="0">
              <a:solidFill>
                <a:schemeClr val="tx1"/>
              </a:solidFill>
              <a:latin typeface="Garamond" panose="02020404030301010803" pitchFamily="18" charset="0"/>
            </a:endParaRPr>
          </a:p>
        </p:txBody>
      </p:sp>
      <p:sp>
        <p:nvSpPr>
          <p:cNvPr id="126" name="TextBox 125"/>
          <p:cNvSpPr txBox="1"/>
          <p:nvPr/>
        </p:nvSpPr>
        <p:spPr>
          <a:xfrm>
            <a:off x="4388718" y="26666873"/>
            <a:ext cx="2235004" cy="707886"/>
          </a:xfrm>
          <a:prstGeom prst="rect">
            <a:avLst/>
          </a:prstGeom>
          <a:noFill/>
        </p:spPr>
        <p:txBody>
          <a:bodyPr wrap="square" rtlCol="0">
            <a:spAutoFit/>
          </a:bodyPr>
          <a:lstStyle/>
          <a:p>
            <a:r>
              <a:rPr lang="en-US" sz="2000" dirty="0" smtClean="0">
                <a:solidFill>
                  <a:schemeClr val="tx1"/>
                </a:solidFill>
                <a:latin typeface="Garamond" panose="02020404030301010803" pitchFamily="18" charset="0"/>
              </a:rPr>
              <a:t>TWS</a:t>
            </a:r>
          </a:p>
          <a:p>
            <a:r>
              <a:rPr lang="en-US" sz="2000" dirty="0" smtClean="0">
                <a:solidFill>
                  <a:schemeClr val="tx1"/>
                </a:solidFill>
                <a:latin typeface="Garamond" panose="02020404030301010803" pitchFamily="18" charset="0"/>
              </a:rPr>
              <a:t>GWS</a:t>
            </a:r>
            <a:endParaRPr lang="en-US" sz="2000" dirty="0">
              <a:solidFill>
                <a:schemeClr val="tx1"/>
              </a:solidFill>
              <a:latin typeface="Garamond" panose="02020404030301010803" pitchFamily="18" charset="0"/>
            </a:endParaRPr>
          </a:p>
        </p:txBody>
      </p:sp>
      <p:cxnSp>
        <p:nvCxnSpPr>
          <p:cNvPr id="127" name="Straight Connector 126"/>
          <p:cNvCxnSpPr/>
          <p:nvPr/>
        </p:nvCxnSpPr>
        <p:spPr>
          <a:xfrm>
            <a:off x="5087311" y="26924005"/>
            <a:ext cx="574308" cy="0"/>
          </a:xfrm>
          <a:prstGeom prst="line">
            <a:avLst/>
          </a:prstGeom>
          <a:ln w="34925">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28" name="Straight Connector 127"/>
          <p:cNvCxnSpPr/>
          <p:nvPr/>
        </p:nvCxnSpPr>
        <p:spPr>
          <a:xfrm>
            <a:off x="5087311" y="27164494"/>
            <a:ext cx="574308" cy="0"/>
          </a:xfrm>
          <a:prstGeom prst="line">
            <a:avLst/>
          </a:prstGeom>
          <a:ln w="3492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15" name="Shape 28"/>
          <p:cNvSpPr txBox="1"/>
          <p:nvPr/>
        </p:nvSpPr>
        <p:spPr>
          <a:xfrm>
            <a:off x="912170" y="6420489"/>
            <a:ext cx="16916399" cy="5427561"/>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2800" b="0" i="0" u="none" strike="noStrike" cap="none" baseline="0" dirty="0" smtClean="0">
                <a:solidFill>
                  <a:schemeClr val="dk1"/>
                </a:solidFill>
                <a:latin typeface="Garamond" panose="02020404030301010803" pitchFamily="18" charset="0"/>
                <a:ea typeface="Questrial"/>
                <a:cs typeface="Questrial"/>
                <a:sym typeface="Questrial"/>
              </a:rPr>
              <a:t>Groundwater </a:t>
            </a:r>
            <a:r>
              <a:rPr lang="en-US" sz="2800" b="0" i="0" u="none" strike="noStrike" cap="none" baseline="0" dirty="0">
                <a:solidFill>
                  <a:schemeClr val="dk1"/>
                </a:solidFill>
                <a:latin typeface="Garamond" panose="02020404030301010803" pitchFamily="18" charset="0"/>
                <a:ea typeface="Questrial"/>
                <a:cs typeface="Questrial"/>
                <a:sym typeface="Questrial"/>
              </a:rPr>
              <a:t>from karst aquifers is the primary water source for domestic, industrial, and agricultural use in southwest Georgia. However, these aquifers are highly vulnerable to pollution due to their high geological conductivity. Groundwater storage and contamination risk monitoring can improve water consumption and protection management decisions. This project used an applied methodology that incorporated remote sensing data for groundwater monitoring. Specifically, the Gravity Recovery and Climate Experiment (GRACE) was used to estimate groundwater depth change from 2002 to 2009, which was correlated with sinkhole inventory data during this time period. The DRASTIC model was combined with sinkhole susceptibility maps generated by the Summer 2015 DEVELOP Georgia Disasters team to create corresponding groundwater contamination vulnerability maps. Building upon the traditional DRASTIC model, sinkhole susceptibility was incorporated as a multiplier term to calculate a final, modified DRASTIC index (DRASTICS). This augmented DRASTIC model will provide end-users working in karst aquifer systems a tool designed to enhance decision-making processes associated with managing groundwater contamination risks.  </a:t>
            </a:r>
          </a:p>
          <a:p>
            <a:pPr marL="0" marR="0" lvl="0" indent="0" algn="l" rtl="0">
              <a:spcBef>
                <a:spcPts val="0"/>
              </a:spcBef>
              <a:buNone/>
            </a:pPr>
            <a:endParaRPr sz="4400" b="1" i="0" u="none" strike="noStrike" cap="none" baseline="0" dirty="0">
              <a:solidFill>
                <a:schemeClr val="accent1"/>
              </a:solidFill>
              <a:latin typeface="Questrial"/>
              <a:ea typeface="Questrial"/>
              <a:cs typeface="Questrial"/>
              <a:sym typeface="Questrial"/>
            </a:endParaRPr>
          </a:p>
        </p:txBody>
      </p:sp>
      <p:sp>
        <p:nvSpPr>
          <p:cNvPr id="124" name="Shape 97"/>
          <p:cNvSpPr/>
          <p:nvPr/>
        </p:nvSpPr>
        <p:spPr>
          <a:xfrm>
            <a:off x="7374858" y="23099390"/>
            <a:ext cx="1798644" cy="461664"/>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2400" b="0" i="0" u="none" strike="noStrike" cap="none" baseline="0" dirty="0" smtClean="0">
                <a:solidFill>
                  <a:schemeClr val="tx1"/>
                </a:solidFill>
                <a:latin typeface="Garamond"/>
                <a:ea typeface="Garamond"/>
                <a:cs typeface="Garamond"/>
                <a:sym typeface="Garamond"/>
              </a:rPr>
              <a:t>DRASTICS</a:t>
            </a:r>
            <a:endParaRPr lang="en-US" sz="2400" b="0" i="0" u="none" strike="noStrike" cap="none" baseline="0" dirty="0">
              <a:solidFill>
                <a:schemeClr val="tx1"/>
              </a:solidFill>
              <a:latin typeface="Garamond"/>
              <a:ea typeface="Garamond"/>
              <a:cs typeface="Garamond"/>
              <a:sym typeface="Garamond"/>
            </a:endParaRPr>
          </a:p>
        </p:txBody>
      </p:sp>
      <p:sp>
        <p:nvSpPr>
          <p:cNvPr id="129" name="Shape 111"/>
          <p:cNvSpPr/>
          <p:nvPr/>
        </p:nvSpPr>
        <p:spPr>
          <a:xfrm>
            <a:off x="7349814" y="21511085"/>
            <a:ext cx="1974872" cy="505965"/>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2400" b="0" i="0" u="none" strike="noStrike" cap="none" baseline="0" dirty="0" smtClean="0">
                <a:solidFill>
                  <a:schemeClr val="tx1"/>
                </a:solidFill>
                <a:latin typeface="Garamond"/>
                <a:ea typeface="Garamond"/>
                <a:cs typeface="Garamond"/>
                <a:sym typeface="Garamond"/>
              </a:rPr>
              <a:t>GRACE</a:t>
            </a:r>
            <a:endParaRPr lang="en-US" sz="2400" b="0" i="0" u="none" strike="noStrike" cap="none" baseline="0" dirty="0">
              <a:solidFill>
                <a:schemeClr val="tx1"/>
              </a:solidFill>
              <a:latin typeface="Garamond"/>
              <a:ea typeface="Garamond"/>
              <a:cs typeface="Garamond"/>
              <a:sym typeface="Garamond"/>
            </a:endParaRPr>
          </a:p>
        </p:txBody>
      </p:sp>
    </p:spTree>
  </p:cSld>
  <p:clrMapOvr>
    <a:masterClrMapping/>
  </p:clrMapOvr>
  <p:transition spd="slow">
    <p:cut/>
  </p:transition>
  <p:timing>
    <p:tnLst>
      <p:par>
        <p:cTn id="1" dur="indefinite" restart="never" nodeType="tmRoot"/>
      </p:par>
    </p:tnLst>
  </p:timing>
</p:sld>
</file>

<file path=ppt/theme/theme1.xml><?xml version="1.0" encoding="utf-8"?>
<a:theme xmlns:a="http://schemas.openxmlformats.org/drawingml/2006/main" name="Office Theme">
  <a:themeElements>
    <a:clrScheme name="Water 15">
      <a:dk1>
        <a:srgbClr val="767171"/>
      </a:dk1>
      <a:lt1>
        <a:srgbClr val="FFFFFF"/>
      </a:lt1>
      <a:dk2>
        <a:srgbClr val="767171"/>
      </a:dk2>
      <a:lt2>
        <a:srgbClr val="FFFFFF"/>
      </a:lt2>
      <a:accent1>
        <a:srgbClr val="75AADB"/>
      </a:accent1>
      <a:accent2>
        <a:srgbClr val="8992C8"/>
      </a:accent2>
      <a:accent3>
        <a:srgbClr val="9879B7"/>
      </a:accent3>
      <a:accent4>
        <a:srgbClr val="FFE07F"/>
      </a:accent4>
      <a:accent5>
        <a:srgbClr val="FDC760"/>
      </a:accent5>
      <a:accent6>
        <a:srgbClr val="FBAE40"/>
      </a:accent6>
      <a:hlink>
        <a:srgbClr val="75AADB"/>
      </a:hlink>
      <a:folHlink>
        <a:srgbClr val="75AAD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647</TotalTime>
  <Words>587</Words>
  <Application>Microsoft Office PowerPoint</Application>
  <PresentationFormat>Custom</PresentationFormat>
  <Paragraphs>89</Paragraphs>
  <Slides>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Century Gothic</vt:lpstr>
      <vt:lpstr>Webdings</vt:lpstr>
      <vt:lpstr>Garamond</vt:lpstr>
      <vt:lpstr>Arial</vt:lpstr>
      <vt:lpstr>Questrial</vt:lpstr>
      <vt:lpstr>Office Theme</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crms</dc:creator>
  <cp:lastModifiedBy>crms</cp:lastModifiedBy>
  <cp:revision>21</cp:revision>
  <dcterms:modified xsi:type="dcterms:W3CDTF">2015-11-19T20:46:45Z</dcterms:modified>
</cp:coreProperties>
</file>