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4" r:id="rId3"/>
  </p:sldMasterIdLst>
  <p:notesMasterIdLst>
    <p:notesMasterId r:id="rId3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1" roundtripDataSignature="AMtx7mimDfdkJ5i/6EFdGX7uP6Nld3DD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251B4B-F31D-4F09-BB28-A07C26028BF8}">
  <a:tblStyle styleId="{6F251B4B-F31D-4F09-BB28-A07C26028BF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3421BF0-CC43-40FB-8F6D-9D59576812DF}" styleName="Table_1">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82787EF-36D2-4DE4-A7F6-3ADBA8A80A06}"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6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sa.gov/audience/forstudents/5-8/features/symbols-of-nasa.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develop.larc.nasa.gov/2014/fall_term/DEVELOPediaandtheArtofCommunicatingwithEndUsers.html" TargetMode="External"/><Relationship Id="rId4" Type="http://schemas.openxmlformats.org/officeDocument/2006/relationships/hyperlink" Target="https://www.jpl.nasa.gov/"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devpedia.developexchange.com/dp/index.php?title=List_of_Satellite_Pictur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Photo source: Generated by the Santa Monica Mountains III team</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b="1" u="sng"/>
              <a:t>Speaker Notes</a:t>
            </a:r>
            <a:endParaRPr b="1" u="sng"/>
          </a:p>
          <a:p>
            <a:pPr marL="457200" lvl="0" indent="-317500" algn="l" rtl="0">
              <a:spcBef>
                <a:spcPts val="0"/>
              </a:spcBef>
              <a:spcAft>
                <a:spcPts val="0"/>
              </a:spcAft>
              <a:buClr>
                <a:schemeClr val="dk1"/>
              </a:buClr>
              <a:buSzPts val="1400"/>
              <a:buChar char="●"/>
            </a:pPr>
            <a:r>
              <a:rPr lang="en-US"/>
              <a:t>We are the Santa Monica Mountains Ecological Forecasting III Team</a:t>
            </a:r>
            <a:endParaRPr/>
          </a:p>
          <a:p>
            <a:pPr marL="457200" lvl="0" indent="-317500" algn="l" rtl="0">
              <a:spcBef>
                <a:spcPts val="0"/>
              </a:spcBef>
              <a:spcAft>
                <a:spcPts val="0"/>
              </a:spcAft>
              <a:buClr>
                <a:schemeClr val="dk1"/>
              </a:buClr>
              <a:buSzPts val="1400"/>
              <a:buChar char="●"/>
            </a:pPr>
            <a:r>
              <a:rPr lang="en-US"/>
              <a:t>Name, School, Major, Number of Terms</a:t>
            </a:r>
            <a:endParaRPr/>
          </a:p>
          <a:p>
            <a:pPr marL="457200" lvl="0" indent="-317500" algn="l" rtl="0">
              <a:spcBef>
                <a:spcPts val="0"/>
              </a:spcBef>
              <a:spcAft>
                <a:spcPts val="0"/>
              </a:spcAft>
              <a:buClr>
                <a:schemeClr val="dk1"/>
              </a:buClr>
              <a:buSzPts val="1400"/>
              <a:buChar char="●"/>
            </a:pPr>
            <a:r>
              <a:rPr lang="en-US"/>
              <a:t>Laura Jessup, PhD student at Purdue University study Forestry and Natural Resources </a:t>
            </a:r>
            <a:endParaRPr/>
          </a:p>
          <a:p>
            <a:pPr marL="0" lvl="0" indent="0" algn="l" rtl="0">
              <a:spcBef>
                <a:spcPts val="0"/>
              </a:spcBef>
              <a:spcAft>
                <a:spcPts val="0"/>
              </a:spcAft>
              <a:buNone/>
            </a:pPr>
            <a:endParaRPr/>
          </a:p>
        </p:txBody>
      </p:sp>
      <p:sp>
        <p:nvSpPr>
          <p:cNvPr id="296" name="Google Shape;2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df0ebafbf_2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5df0ebafbf_2_2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t>Image 1: </a:t>
            </a:r>
            <a:r>
              <a:rPr lang="en-US"/>
              <a:t>Flowchart generated by the Santa Monica Mountains Eco III team</a:t>
            </a:r>
            <a:endParaRPr/>
          </a:p>
          <a:p>
            <a:pPr marL="0" lvl="0" indent="0" algn="l" rtl="0">
              <a:lnSpc>
                <a:spcPct val="100000"/>
              </a:lnSpc>
              <a:spcBef>
                <a:spcPts val="0"/>
              </a:spcBef>
              <a:spcAft>
                <a:spcPts val="0"/>
              </a:spcAft>
              <a:buClr>
                <a:schemeClr val="dk1"/>
              </a:buClr>
              <a:buSzPts val="1100"/>
              <a:buFont typeface="Arial"/>
              <a:buNone/>
            </a:pPr>
            <a:endParaRPr b="1" u="sng"/>
          </a:p>
          <a:p>
            <a:pPr marL="0" lvl="0" indent="0" algn="l" rtl="0">
              <a:lnSpc>
                <a:spcPct val="100000"/>
              </a:lnSpc>
              <a:spcBef>
                <a:spcPts val="0"/>
              </a:spcBef>
              <a:spcAft>
                <a:spcPts val="0"/>
              </a:spcAft>
              <a:buClr>
                <a:schemeClr val="dk1"/>
              </a:buClr>
              <a:buSzPts val="1100"/>
              <a:buFont typeface="Arial"/>
              <a:buNone/>
            </a:pPr>
            <a:r>
              <a:rPr lang="en-US" b="1" u="sng"/>
              <a:t>Speaker Notes</a:t>
            </a:r>
            <a:endParaRPr b="1" u="sng"/>
          </a:p>
          <a:p>
            <a:pPr marL="457200" lvl="0" indent="-317500" algn="l" rtl="0">
              <a:lnSpc>
                <a:spcPct val="100000"/>
              </a:lnSpc>
              <a:spcBef>
                <a:spcPts val="0"/>
              </a:spcBef>
              <a:spcAft>
                <a:spcPts val="0"/>
              </a:spcAft>
              <a:buSzPts val="1400"/>
              <a:buChar char="●"/>
            </a:pPr>
            <a:r>
              <a:rPr lang="en-US"/>
              <a:t>This is a general overview of our workflow</a:t>
            </a:r>
            <a:endParaRPr/>
          </a:p>
          <a:p>
            <a:pPr marL="457200" lvl="0" indent="-317500" algn="l" rtl="0">
              <a:lnSpc>
                <a:spcPct val="100000"/>
              </a:lnSpc>
              <a:spcBef>
                <a:spcPts val="0"/>
              </a:spcBef>
              <a:spcAft>
                <a:spcPts val="0"/>
              </a:spcAft>
              <a:buSzPts val="1400"/>
              <a:buChar char="●"/>
            </a:pPr>
            <a:r>
              <a:rPr lang="en-US"/>
              <a:t>It is broken into species mapping on the top and species distribution modeling along the bottom</a:t>
            </a:r>
            <a:endParaRPr/>
          </a:p>
          <a:p>
            <a:pPr marL="457200" lvl="0" indent="-317500" algn="l" rtl="0">
              <a:lnSpc>
                <a:spcPct val="100000"/>
              </a:lnSpc>
              <a:spcBef>
                <a:spcPts val="0"/>
              </a:spcBef>
              <a:spcAft>
                <a:spcPts val="0"/>
              </a:spcAft>
              <a:buSzPts val="1400"/>
              <a:buChar char="●"/>
            </a:pPr>
            <a:r>
              <a:rPr lang="en-US"/>
              <a:t>To map species we used AVIRIS and RapidEye imagery in a MESMA classification in ENVI</a:t>
            </a:r>
            <a:endParaRPr/>
          </a:p>
          <a:p>
            <a:pPr marL="457200" lvl="0" indent="-317500" algn="l" rtl="0">
              <a:lnSpc>
                <a:spcPct val="100000"/>
              </a:lnSpc>
              <a:spcBef>
                <a:spcPts val="0"/>
              </a:spcBef>
              <a:spcAft>
                <a:spcPts val="0"/>
              </a:spcAft>
              <a:buSzPts val="1400"/>
              <a:buChar char="●"/>
            </a:pPr>
            <a:r>
              <a:rPr lang="en-US"/>
              <a:t>For our second part of species distribution modeling we used projected climate data, topographical variables, and remotely sensed vegetation occurrence</a:t>
            </a:r>
            <a:endParaRPr/>
          </a:p>
          <a:p>
            <a:pPr marL="457200" lvl="0" indent="0" algn="l" rtl="0">
              <a:lnSpc>
                <a:spcPct val="100000"/>
              </a:lnSpc>
              <a:spcBef>
                <a:spcPts val="0"/>
              </a:spcBef>
              <a:spcAft>
                <a:spcPts val="0"/>
              </a:spcAft>
              <a:buNone/>
            </a:pPr>
            <a:r>
              <a:rPr lang="en-US"/>
              <a:t>points in a MaxEnt model</a:t>
            </a:r>
            <a:endParaRPr/>
          </a:p>
          <a:p>
            <a:pPr marL="457200" lvl="0" indent="-317500" algn="l" rtl="0">
              <a:lnSpc>
                <a:spcPct val="100000"/>
              </a:lnSpc>
              <a:spcBef>
                <a:spcPts val="0"/>
              </a:spcBef>
              <a:spcAft>
                <a:spcPts val="0"/>
              </a:spcAft>
              <a:buSzPts val="1400"/>
              <a:buChar char="●"/>
            </a:pPr>
            <a:r>
              <a:rPr lang="en-US"/>
              <a:t>We modeled distribution under the IPCC representative concentration pathways (RCP) 4.5 and 8.5 climate scenarios, 8.5 is considered the most severe while 4.5 is somewhere in the middle</a:t>
            </a:r>
            <a:endParaRPr/>
          </a:p>
          <a:p>
            <a:pPr marL="457200" lvl="0" indent="-317500" algn="l" rtl="0">
              <a:spcBef>
                <a:spcPts val="0"/>
              </a:spcBef>
              <a:spcAft>
                <a:spcPts val="0"/>
              </a:spcAft>
              <a:buClr>
                <a:schemeClr val="dk1"/>
              </a:buClr>
              <a:buSzPts val="1400"/>
              <a:buChar char="●"/>
            </a:pPr>
            <a:r>
              <a:rPr lang="en-US"/>
              <a:t>The resulting suitability maps for each vegetation guild will help determine areas that will support seedlings during the first several decades after planting and adult trees as the seedlings mature</a:t>
            </a:r>
            <a:endParaRPr/>
          </a:p>
          <a:p>
            <a:pPr marL="0" lvl="0" indent="0" algn="l" rtl="0">
              <a:spcBef>
                <a:spcPts val="0"/>
              </a:spcBef>
              <a:spcAft>
                <a:spcPts val="0"/>
              </a:spcAft>
              <a:buNone/>
            </a:pPr>
            <a:endParaRPr b="1" u="sng"/>
          </a:p>
          <a:p>
            <a:pPr marL="0" lvl="0" indent="0" algn="l" rtl="0">
              <a:spcBef>
                <a:spcPts val="0"/>
              </a:spcBef>
              <a:spcAft>
                <a:spcPts val="0"/>
              </a:spcAft>
              <a:buNone/>
            </a:pPr>
            <a:endParaRPr b="1" u="sng"/>
          </a:p>
          <a:p>
            <a:pPr marL="0" lvl="0" indent="0" algn="l" rtl="0">
              <a:spcBef>
                <a:spcPts val="0"/>
              </a:spcBef>
              <a:spcAft>
                <a:spcPts val="0"/>
              </a:spcAft>
              <a:buNone/>
            </a:pPr>
            <a:r>
              <a:rPr lang="en-US" b="1" u="sng"/>
              <a:t>Additional Notes</a:t>
            </a:r>
            <a:endParaRPr b="1" u="sng"/>
          </a:p>
          <a:p>
            <a:pPr marL="457200" lvl="0" indent="-317500" algn="l" rtl="0">
              <a:lnSpc>
                <a:spcPct val="100000"/>
              </a:lnSpc>
              <a:spcBef>
                <a:spcPts val="0"/>
              </a:spcBef>
              <a:spcAft>
                <a:spcPts val="0"/>
              </a:spcAft>
              <a:buSzPts val="1400"/>
              <a:buChar char="●"/>
            </a:pPr>
            <a:r>
              <a:rPr lang="en-US"/>
              <a:t>MaxEnt is a software that bases predictions of distribution on the principle of maximum entropy</a:t>
            </a:r>
            <a:endParaRPr/>
          </a:p>
          <a:p>
            <a:pPr marL="457200" lvl="0" indent="-317500" algn="l" rtl="0">
              <a:lnSpc>
                <a:spcPct val="100000"/>
              </a:lnSpc>
              <a:spcBef>
                <a:spcPts val="0"/>
              </a:spcBef>
              <a:spcAft>
                <a:spcPts val="0"/>
              </a:spcAft>
              <a:buSzPts val="1400"/>
              <a:buChar char="●"/>
            </a:pPr>
            <a:r>
              <a:rPr lang="en-US"/>
              <a:t>The inputs to our model were species occurrence points derived from high quality vegetation polygons from the NPS and various topographical and climate variables derived from the NASA SRTM and NEX DCP30 datasets</a:t>
            </a:r>
            <a:endParaRPr/>
          </a:p>
          <a:p>
            <a:pPr marL="457200" lvl="0" indent="-317500" algn="l" rtl="0">
              <a:lnSpc>
                <a:spcPct val="100000"/>
              </a:lnSpc>
              <a:spcBef>
                <a:spcPts val="0"/>
              </a:spcBef>
              <a:spcAft>
                <a:spcPts val="0"/>
              </a:spcAft>
              <a:buSzPts val="1400"/>
              <a:buChar char="●"/>
            </a:pPr>
            <a:r>
              <a:rPr lang="en-US"/>
              <a:t>The NEX DCP30 dataset contains historic and projected climate data following representative concentration pathway (RCP) 4.5 and 8.5; 8.5 is the most severe climate scenario </a:t>
            </a:r>
            <a:endParaRPr/>
          </a:p>
          <a:p>
            <a:pPr marL="457200" lvl="0" indent="-317500" algn="l" rtl="0">
              <a:lnSpc>
                <a:spcPct val="100000"/>
              </a:lnSpc>
              <a:spcBef>
                <a:spcPts val="0"/>
              </a:spcBef>
              <a:spcAft>
                <a:spcPts val="0"/>
              </a:spcAft>
              <a:buSzPts val="1400"/>
              <a:buChar char="●"/>
            </a:pPr>
            <a:r>
              <a:rPr lang="en-US"/>
              <a:t>Climate and topographical variables were used to build separate species distribution models due to differing spatial resolutions among the two datasets</a:t>
            </a:r>
            <a:endParaRPr/>
          </a:p>
          <a:p>
            <a:pPr marL="457200" lvl="0" indent="-317500" algn="l" rtl="0">
              <a:lnSpc>
                <a:spcPct val="100000"/>
              </a:lnSpc>
              <a:spcBef>
                <a:spcPts val="0"/>
              </a:spcBef>
              <a:spcAft>
                <a:spcPts val="0"/>
              </a:spcAft>
              <a:buSzPts val="1400"/>
              <a:buChar char="●"/>
            </a:pPr>
            <a:r>
              <a:rPr lang="en-US"/>
              <a:t>Additionally, separate species distribution models were built based on climate variables for seedling and mature life stages. This was done to account for the different climate conditions that are most suitable in each life stage</a:t>
            </a:r>
            <a:endParaRPr/>
          </a:p>
          <a:p>
            <a:pPr marL="457200" lvl="0" indent="-317500" algn="l" rtl="0">
              <a:lnSpc>
                <a:spcPct val="100000"/>
              </a:lnSpc>
              <a:spcBef>
                <a:spcPts val="0"/>
              </a:spcBef>
              <a:spcAft>
                <a:spcPts val="0"/>
              </a:spcAft>
              <a:buSzPts val="1400"/>
              <a:buChar char="●"/>
            </a:pPr>
            <a:r>
              <a:rPr lang="en-US"/>
              <a:t>We then combined and averaged the climate and topography suitability rasters for the seedling and mature life stages to identify suitability throughout the lifespan of trees regenerating after the Woolsey Fire</a:t>
            </a:r>
            <a:endParaRPr/>
          </a:p>
          <a:p>
            <a:pPr marL="457200" lvl="0" indent="0" algn="l" rtl="0">
              <a:lnSpc>
                <a:spcPct val="100000"/>
              </a:lnSpc>
              <a:spcBef>
                <a:spcPts val="0"/>
              </a:spcBef>
              <a:spcAft>
                <a:spcPts val="0"/>
              </a:spcAft>
              <a:buNone/>
            </a:pPr>
            <a:endParaRPr/>
          </a:p>
        </p:txBody>
      </p:sp>
      <p:sp>
        <p:nvSpPr>
          <p:cNvPr id="402" name="Google Shape;402;g5df0ebafbf_2_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5e2cc9396b_1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5e2cc9396b_1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Images: </a:t>
            </a:r>
            <a:r>
              <a:rPr lang="en-US"/>
              <a:t>Generated by the Santa Monica Mountains Eco III Team</a:t>
            </a:r>
            <a:endParaRPr/>
          </a:p>
        </p:txBody>
      </p:sp>
      <p:sp>
        <p:nvSpPr>
          <p:cNvPr id="465" name="Google Shape;465;g5e2cc9396b_1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e1d47cb9a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g5e1d47cb9a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t>Speaker Notes</a:t>
            </a:r>
            <a:endParaRPr/>
          </a:p>
          <a:p>
            <a:pPr marL="457200" lvl="0" indent="-317500" algn="l" rtl="0">
              <a:lnSpc>
                <a:spcPct val="100000"/>
              </a:lnSpc>
              <a:spcBef>
                <a:spcPts val="0"/>
              </a:spcBef>
              <a:spcAft>
                <a:spcPts val="0"/>
              </a:spcAft>
              <a:buSzPts val="1400"/>
              <a:buChar char="●"/>
            </a:pPr>
            <a:r>
              <a:rPr lang="en-US"/>
              <a:t>We used MESMA to create a classification of 5 classes</a:t>
            </a:r>
            <a:endParaRPr/>
          </a:p>
          <a:p>
            <a:pPr marL="457200" lvl="0" indent="-317500" algn="l" rtl="0">
              <a:lnSpc>
                <a:spcPct val="100000"/>
              </a:lnSpc>
              <a:spcBef>
                <a:spcPts val="0"/>
              </a:spcBef>
              <a:spcAft>
                <a:spcPts val="0"/>
              </a:spcAft>
              <a:buSzPts val="1400"/>
              <a:buChar char="●"/>
            </a:pPr>
            <a:r>
              <a:rPr lang="en-US"/>
              <a:t>Spectral library was created by the last term, we followed their suggestions and combine classes</a:t>
            </a:r>
            <a:endParaRPr/>
          </a:p>
          <a:p>
            <a:pPr marL="457200" lvl="0" indent="-317500" algn="l" rtl="0">
              <a:lnSpc>
                <a:spcPct val="100000"/>
              </a:lnSpc>
              <a:spcBef>
                <a:spcPts val="0"/>
              </a:spcBef>
              <a:spcAft>
                <a:spcPts val="0"/>
              </a:spcAft>
              <a:buSzPts val="1400"/>
              <a:buChar char="●"/>
            </a:pPr>
            <a:r>
              <a:rPr lang="en-US"/>
              <a:t>To assess accuracy we used the training data along with nps polygon data as ground control points</a:t>
            </a:r>
            <a:endParaRPr/>
          </a:p>
        </p:txBody>
      </p:sp>
      <p:sp>
        <p:nvSpPr>
          <p:cNvPr id="482" name="Google Shape;482;g5e1d47cb9a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5e1d47cb9a_6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5e1d47cb9a_6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u="sng"/>
              <a:t>Speaker Notes</a:t>
            </a:r>
            <a:endParaRPr/>
          </a:p>
          <a:p>
            <a:pPr marL="457200" lvl="0" indent="-317500" algn="l" rtl="0">
              <a:lnSpc>
                <a:spcPct val="100000"/>
              </a:lnSpc>
              <a:spcBef>
                <a:spcPts val="0"/>
              </a:spcBef>
              <a:spcAft>
                <a:spcPts val="0"/>
              </a:spcAft>
              <a:buSzPts val="1400"/>
              <a:buChar char="●"/>
            </a:pPr>
            <a:r>
              <a:rPr lang="en-US"/>
              <a:t>This graph shows the endmember spectra used in the final library</a:t>
            </a:r>
            <a:endParaRPr/>
          </a:p>
          <a:p>
            <a:pPr marL="457200" lvl="0" indent="-317500" algn="l" rtl="0">
              <a:lnSpc>
                <a:spcPct val="100000"/>
              </a:lnSpc>
              <a:spcBef>
                <a:spcPts val="0"/>
              </a:spcBef>
              <a:spcAft>
                <a:spcPts val="0"/>
              </a:spcAft>
              <a:buSzPts val="1400"/>
              <a:buChar char="●"/>
            </a:pPr>
            <a:r>
              <a:rPr lang="en-US"/>
              <a:t>Coastal Sage classes were combined</a:t>
            </a:r>
            <a:endParaRPr/>
          </a:p>
          <a:p>
            <a:pPr marL="457200" lvl="0" indent="-317500" algn="l" rtl="0">
              <a:lnSpc>
                <a:spcPct val="100000"/>
              </a:lnSpc>
              <a:spcBef>
                <a:spcPts val="0"/>
              </a:spcBef>
              <a:spcAft>
                <a:spcPts val="0"/>
              </a:spcAft>
              <a:buSzPts val="1400"/>
              <a:buChar char="●"/>
            </a:pPr>
            <a:r>
              <a:rPr lang="en-US"/>
              <a:t>Chaparral species were combined</a:t>
            </a:r>
            <a:endParaRPr/>
          </a:p>
        </p:txBody>
      </p:sp>
      <p:sp>
        <p:nvSpPr>
          <p:cNvPr id="491" name="Google Shape;491;g5e1d47cb9a_6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5e1d47cb9a_1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g5e1d47cb9a_1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a:t>Map 1: </a:t>
            </a:r>
            <a:r>
              <a:rPr lang="en-US"/>
              <a:t>Generated by the Santa Monica Mountains Eco III Team, Base layer source: ESRI OpenStreetMap , ArcMap 10.6</a:t>
            </a:r>
            <a:endParaRPr u="sng"/>
          </a:p>
          <a:p>
            <a:pPr marL="0" lvl="0" indent="0" algn="l" rtl="0">
              <a:spcBef>
                <a:spcPts val="0"/>
              </a:spcBef>
              <a:spcAft>
                <a:spcPts val="0"/>
              </a:spcAft>
              <a:buNone/>
            </a:pPr>
            <a:endParaRPr b="1" u="sng"/>
          </a:p>
          <a:p>
            <a:pPr marL="0" lvl="0" indent="0" algn="l" rtl="0">
              <a:spcBef>
                <a:spcPts val="0"/>
              </a:spcBef>
              <a:spcAft>
                <a:spcPts val="0"/>
              </a:spcAft>
              <a:buNone/>
            </a:pPr>
            <a:r>
              <a:rPr lang="en-US" b="1" u="sng"/>
              <a:t>Speaker Notes</a:t>
            </a:r>
            <a:endParaRPr/>
          </a:p>
          <a:p>
            <a:pPr marL="457200" lvl="0" indent="-317500" algn="l" rtl="0">
              <a:lnSpc>
                <a:spcPct val="100000"/>
              </a:lnSpc>
              <a:spcBef>
                <a:spcPts val="0"/>
              </a:spcBef>
              <a:spcAft>
                <a:spcPts val="0"/>
              </a:spcAft>
              <a:buSzPts val="1400"/>
              <a:buChar char="●"/>
            </a:pPr>
            <a:r>
              <a:rPr lang="en-US"/>
              <a:t>Final classification map</a:t>
            </a:r>
            <a:endParaRPr/>
          </a:p>
          <a:p>
            <a:pPr marL="457200" lvl="0" indent="-317500" algn="l" rtl="0">
              <a:lnSpc>
                <a:spcPct val="100000"/>
              </a:lnSpc>
              <a:spcBef>
                <a:spcPts val="0"/>
              </a:spcBef>
              <a:spcAft>
                <a:spcPts val="0"/>
              </a:spcAft>
              <a:buSzPts val="1400"/>
              <a:buChar char="●"/>
            </a:pPr>
            <a:r>
              <a:rPr lang="en-US"/>
              <a:t>Chaparral was the largest class followed by coastal sage scrub and annual grasses</a:t>
            </a:r>
            <a:endParaRPr/>
          </a:p>
          <a:p>
            <a:pPr marL="457200" lvl="0" indent="-317500" algn="l" rtl="0">
              <a:lnSpc>
                <a:spcPct val="100000"/>
              </a:lnSpc>
              <a:spcBef>
                <a:spcPts val="0"/>
              </a:spcBef>
              <a:spcAft>
                <a:spcPts val="0"/>
              </a:spcAft>
              <a:buSzPts val="1400"/>
              <a:buChar char="●"/>
            </a:pPr>
            <a:r>
              <a:rPr lang="en-US"/>
              <a:t>reiterate that its dominant pixel</a:t>
            </a:r>
            <a:endParaRPr/>
          </a:p>
        </p:txBody>
      </p:sp>
      <p:sp>
        <p:nvSpPr>
          <p:cNvPr id="527" name="Google Shape;527;g5e1d47cb9a_1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5e1d47cb9a_1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g5e1d47cb9a_1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a:t>Images: </a:t>
            </a:r>
            <a:r>
              <a:rPr lang="en-US"/>
              <a:t>Generated by the Santa Monica Mountains Eco III Team</a:t>
            </a:r>
            <a:endParaRPr/>
          </a:p>
        </p:txBody>
      </p:sp>
      <p:sp>
        <p:nvSpPr>
          <p:cNvPr id="547" name="Google Shape;547;g5e1d47cb9a_1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5e1d47cb9a_3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g5e1d47cb9a_3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u="sng"/>
              <a:t>Speaker Notes</a:t>
            </a:r>
            <a:endParaRPr b="1" u="sng"/>
          </a:p>
          <a:p>
            <a:pPr marL="457200" lvl="0" indent="-317500" algn="l" rtl="0">
              <a:lnSpc>
                <a:spcPct val="100000"/>
              </a:lnSpc>
              <a:spcBef>
                <a:spcPts val="0"/>
              </a:spcBef>
              <a:spcAft>
                <a:spcPts val="0"/>
              </a:spcAft>
              <a:buSzPts val="1400"/>
              <a:buChar char="●"/>
            </a:pPr>
            <a:r>
              <a:rPr lang="en-US"/>
              <a:t>RapidEye imagery taken 06/30/2019</a:t>
            </a:r>
            <a:endParaRPr/>
          </a:p>
          <a:p>
            <a:pPr marL="457200" lvl="0" indent="-317500" algn="l" rtl="0">
              <a:lnSpc>
                <a:spcPct val="100000"/>
              </a:lnSpc>
              <a:spcBef>
                <a:spcPts val="0"/>
              </a:spcBef>
              <a:spcAft>
                <a:spcPts val="0"/>
              </a:spcAft>
              <a:buSzPts val="1400"/>
              <a:buChar char="●"/>
            </a:pPr>
            <a:r>
              <a:rPr lang="en-US"/>
              <a:t>Used for high spatial resolution vegetation health</a:t>
            </a:r>
            <a:endParaRPr/>
          </a:p>
          <a:p>
            <a:pPr marL="457200" lvl="0" indent="-317500" algn="l" rtl="0">
              <a:lnSpc>
                <a:spcPct val="100000"/>
              </a:lnSpc>
              <a:spcBef>
                <a:spcPts val="0"/>
              </a:spcBef>
              <a:spcAft>
                <a:spcPts val="0"/>
              </a:spcAft>
              <a:buSzPts val="1400"/>
              <a:buChar char="●"/>
            </a:pPr>
            <a:r>
              <a:rPr lang="en-US"/>
              <a:t>Classified based on spectra, high NIR values = denser and healthier veg</a:t>
            </a:r>
            <a:endParaRPr/>
          </a:p>
        </p:txBody>
      </p:sp>
      <p:sp>
        <p:nvSpPr>
          <p:cNvPr id="557" name="Google Shape;557;g5e1d47cb9a_3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5e1d47cb9a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g5e1d47cb9a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Map 1: </a:t>
            </a:r>
            <a:r>
              <a:rPr lang="en-US"/>
              <a:t>Generated by the Santa Monica Mountains Eco III Team, Base layer source: ESRI OpenStreetMap , ArcMap 10.6</a:t>
            </a:r>
            <a:endParaRPr/>
          </a:p>
          <a:p>
            <a:pPr marL="0" lvl="0" indent="0" algn="l" rtl="0">
              <a:lnSpc>
                <a:spcPct val="100000"/>
              </a:lnSpc>
              <a:spcBef>
                <a:spcPts val="0"/>
              </a:spcBef>
              <a:spcAft>
                <a:spcPts val="0"/>
              </a:spcAft>
              <a:buSzPts val="1400"/>
              <a:buNone/>
            </a:pPr>
            <a:endParaRPr b="1" u="sng"/>
          </a:p>
          <a:p>
            <a:pPr marL="0" lvl="0" indent="0" algn="l" rtl="0">
              <a:lnSpc>
                <a:spcPct val="100000"/>
              </a:lnSpc>
              <a:spcBef>
                <a:spcPts val="0"/>
              </a:spcBef>
              <a:spcAft>
                <a:spcPts val="0"/>
              </a:spcAft>
              <a:buSzPts val="1400"/>
              <a:buNone/>
            </a:pPr>
            <a:r>
              <a:rPr lang="en-US" b="1" u="sng"/>
              <a:t>Speaker Notes</a:t>
            </a:r>
            <a:endParaRPr b="1" u="sng"/>
          </a:p>
          <a:p>
            <a:pPr marL="457200" lvl="0" indent="-317500" algn="l" rtl="0">
              <a:lnSpc>
                <a:spcPct val="100000"/>
              </a:lnSpc>
              <a:spcBef>
                <a:spcPts val="0"/>
              </a:spcBef>
              <a:spcAft>
                <a:spcPts val="0"/>
              </a:spcAft>
              <a:buSzPts val="1400"/>
              <a:buChar char="●"/>
            </a:pPr>
            <a:r>
              <a:rPr lang="en-US"/>
              <a:t>Post fire 06/30/2019, very recent, 5 meter resolution</a:t>
            </a:r>
            <a:endParaRPr/>
          </a:p>
          <a:p>
            <a:pPr marL="457200" lvl="0" indent="-317500" algn="l" rtl="0">
              <a:lnSpc>
                <a:spcPct val="100000"/>
              </a:lnSpc>
              <a:spcBef>
                <a:spcPts val="0"/>
              </a:spcBef>
              <a:spcAft>
                <a:spcPts val="0"/>
              </a:spcAft>
              <a:buSzPts val="1400"/>
              <a:buChar char="●"/>
            </a:pPr>
            <a:r>
              <a:rPr lang="en-US"/>
              <a:t>Potential exploration of altering this library to find riparian areas/ denser tree canopies</a:t>
            </a:r>
            <a:endParaRPr/>
          </a:p>
        </p:txBody>
      </p:sp>
      <p:sp>
        <p:nvSpPr>
          <p:cNvPr id="566" name="Google Shape;566;g5e1d47cb9a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5e2cc9396b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g5e2cc9396b_1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a:t>Images: </a:t>
            </a:r>
            <a:r>
              <a:rPr lang="en-US"/>
              <a:t>Generated by the Santa Monica Mountains Eco III Team</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b="1" u="sng"/>
              <a:t>MaxEnt Explanation</a:t>
            </a:r>
            <a:endParaRPr b="1" u="sng"/>
          </a:p>
          <a:p>
            <a:pPr marL="457200" lvl="0" indent="-317500" algn="l" rtl="0">
              <a:spcBef>
                <a:spcPts val="0"/>
              </a:spcBef>
              <a:spcAft>
                <a:spcPts val="0"/>
              </a:spcAft>
              <a:buSzPts val="1400"/>
              <a:buChar char="●"/>
            </a:pPr>
            <a:r>
              <a:rPr lang="en-US"/>
              <a:t>MaxEnt’s algorithm estimates the probability distribution of maximum entropy, as derived from patterns found within the data.</a:t>
            </a:r>
            <a:endParaRPr/>
          </a:p>
          <a:p>
            <a:pPr marL="457200" lvl="0" indent="-317500" algn="l" rtl="0">
              <a:spcBef>
                <a:spcPts val="0"/>
              </a:spcBef>
              <a:spcAft>
                <a:spcPts val="0"/>
              </a:spcAft>
              <a:buSzPts val="1400"/>
              <a:buChar char="●"/>
            </a:pPr>
            <a:r>
              <a:rPr lang="en-US"/>
              <a:t> It estimates the optimal probability distribution from which it is assumed that the presence data are drawn . </a:t>
            </a:r>
            <a:endParaRPr/>
          </a:p>
          <a:p>
            <a:pPr marL="457200" lvl="0" indent="-317500" algn="l" rtl="0">
              <a:spcBef>
                <a:spcPts val="0"/>
              </a:spcBef>
              <a:spcAft>
                <a:spcPts val="0"/>
              </a:spcAft>
              <a:buSzPts val="1400"/>
              <a:buChar char="●"/>
            </a:pPr>
            <a:r>
              <a:rPr lang="en-US"/>
              <a:t>The best model output (as a set of probabilities) is that which creates the most uniform distribution, or where the distribution is closest to the average observed distribution based on habitat occurrence likelihoods over the entire dataset. </a:t>
            </a:r>
            <a:endParaRPr/>
          </a:p>
          <a:p>
            <a:pPr marL="457200" lvl="0" indent="-317500" algn="l" rtl="0">
              <a:spcBef>
                <a:spcPts val="0"/>
              </a:spcBef>
              <a:spcAft>
                <a:spcPts val="0"/>
              </a:spcAft>
              <a:buSzPts val="1400"/>
              <a:buChar char="●"/>
            </a:pPr>
            <a:r>
              <a:rPr lang="en-US"/>
              <a:t>It yields the conditional probability of presence, given a particular set of environmental conditions, where the response variable is the probability of a site being suitable.</a:t>
            </a:r>
            <a:endParaRPr/>
          </a:p>
          <a:p>
            <a:pPr marL="457200" lvl="0" indent="-317500" algn="l" rtl="0">
              <a:spcBef>
                <a:spcPts val="0"/>
              </a:spcBef>
              <a:spcAft>
                <a:spcPts val="0"/>
              </a:spcAft>
              <a:buSzPts val="1400"/>
              <a:buChar char="●"/>
            </a:pPr>
            <a:r>
              <a:rPr lang="en-US"/>
              <a:t>The output is a grid of probabilities that refer to the likelihood of suitable habitat being found in that pixel</a:t>
            </a:r>
            <a:endParaRPr/>
          </a:p>
          <a:p>
            <a:pPr marL="0" lvl="0" indent="0" algn="l" rtl="0">
              <a:spcBef>
                <a:spcPts val="0"/>
              </a:spcBef>
              <a:spcAft>
                <a:spcPts val="0"/>
              </a:spcAft>
              <a:buClr>
                <a:schemeClr val="dk1"/>
              </a:buClr>
              <a:buSzPts val="1400"/>
              <a:buFont typeface="Arial"/>
              <a:buNone/>
            </a:pPr>
            <a:endParaRPr/>
          </a:p>
        </p:txBody>
      </p:sp>
      <p:sp>
        <p:nvSpPr>
          <p:cNvPr id="592" name="Google Shape;592;g5e2cc9396b_1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5df0ebafbf_2_3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5df0ebafbf_2_3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t>Figure 1: </a:t>
            </a:r>
            <a:r>
              <a:rPr lang="en-US"/>
              <a:t>Generated by the Santa Monica Mountains Eco III Team</a:t>
            </a:r>
            <a:endParaRPr/>
          </a:p>
          <a:p>
            <a:pPr marL="0" lvl="0" indent="0" algn="l" rtl="0">
              <a:lnSpc>
                <a:spcPct val="100000"/>
              </a:lnSpc>
              <a:spcBef>
                <a:spcPts val="0"/>
              </a:spcBef>
              <a:spcAft>
                <a:spcPts val="0"/>
              </a:spcAft>
              <a:buClr>
                <a:schemeClr val="dk1"/>
              </a:buClr>
              <a:buSzPts val="1100"/>
              <a:buFont typeface="Arial"/>
              <a:buNone/>
            </a:pPr>
            <a:endParaRPr b="1" u="sng"/>
          </a:p>
          <a:p>
            <a:pPr marL="0" lvl="0" indent="0" algn="l" rtl="0">
              <a:lnSpc>
                <a:spcPct val="100000"/>
              </a:lnSpc>
              <a:spcBef>
                <a:spcPts val="0"/>
              </a:spcBef>
              <a:spcAft>
                <a:spcPts val="0"/>
              </a:spcAft>
              <a:buClr>
                <a:schemeClr val="dk1"/>
              </a:buClr>
              <a:buSzPts val="1100"/>
              <a:buFont typeface="Arial"/>
              <a:buNone/>
            </a:pPr>
            <a:r>
              <a:rPr lang="en-US" b="1" u="sng"/>
              <a:t>Speaker Notes</a:t>
            </a:r>
            <a:endParaRPr b="1" u="sng"/>
          </a:p>
          <a:p>
            <a:pPr marL="457200" lvl="0" indent="-317500" algn="l" rtl="0">
              <a:lnSpc>
                <a:spcPct val="100000"/>
              </a:lnSpc>
              <a:spcBef>
                <a:spcPts val="0"/>
              </a:spcBef>
              <a:spcAft>
                <a:spcPts val="0"/>
              </a:spcAft>
              <a:buClr>
                <a:schemeClr val="dk1"/>
              </a:buClr>
              <a:buSzPts val="1400"/>
              <a:buChar char="●"/>
            </a:pPr>
            <a:r>
              <a:rPr lang="en-US"/>
              <a:t>The study period spans from June 2017 to June 2019 with species distribution models forecasting from 2020 to 2099</a:t>
            </a:r>
            <a:endParaRPr/>
          </a:p>
          <a:p>
            <a:pPr marL="457200" lvl="0" indent="-317500" algn="l" rtl="0">
              <a:lnSpc>
                <a:spcPct val="100000"/>
              </a:lnSpc>
              <a:spcBef>
                <a:spcPts val="0"/>
              </a:spcBef>
              <a:spcAft>
                <a:spcPts val="0"/>
              </a:spcAft>
              <a:buSzPts val="1400"/>
              <a:buChar char="●"/>
            </a:pPr>
            <a:r>
              <a:rPr lang="en-US"/>
              <a:t>This period includes a seven year drought that lasted from 2011 until 2017 as well as the Woolsey Fire which caused significant damage the study area</a:t>
            </a:r>
            <a:endParaRPr/>
          </a:p>
          <a:p>
            <a:pPr marL="457200" lvl="0" indent="-317500" algn="l" rtl="0">
              <a:lnSpc>
                <a:spcPct val="100000"/>
              </a:lnSpc>
              <a:spcBef>
                <a:spcPts val="0"/>
              </a:spcBef>
              <a:spcAft>
                <a:spcPts val="0"/>
              </a:spcAft>
              <a:buSzPts val="1400"/>
              <a:buChar char="●"/>
            </a:pPr>
            <a:r>
              <a:rPr lang="en-US"/>
              <a:t>We assumed that the current distribution of mature trees were seedlings between 1950 and 1979, and these same trees were maturing from 1980 to 2005. </a:t>
            </a:r>
            <a:endParaRPr/>
          </a:p>
          <a:p>
            <a:pPr marL="457200" lvl="0" indent="-317500" algn="l" rtl="0">
              <a:spcBef>
                <a:spcPts val="0"/>
              </a:spcBef>
              <a:spcAft>
                <a:spcPts val="0"/>
              </a:spcAft>
              <a:buSzPts val="1400"/>
              <a:buChar char="●"/>
            </a:pPr>
            <a:r>
              <a:rPr lang="en-US"/>
              <a:t>Because seedling trees are generally more sensitive to environmental conditions, we modeled seedling trees and mature trees separately.</a:t>
            </a:r>
            <a:endParaRPr/>
          </a:p>
          <a:p>
            <a:pPr marL="457200" lvl="0" indent="-317500" algn="l" rtl="0">
              <a:spcBef>
                <a:spcPts val="0"/>
              </a:spcBef>
              <a:spcAft>
                <a:spcPts val="0"/>
              </a:spcAft>
              <a:buSzPts val="1400"/>
              <a:buChar char="●"/>
            </a:pPr>
            <a:r>
              <a:rPr lang="en-US"/>
              <a:t>We did this by using climate data from the historical seedling period (1950-1979) to predict future seedling distribution (2020-2059) and data from the historical mature period (1979-2005) to predict the future mature distribution (2060-2099).</a:t>
            </a:r>
            <a:endParaRPr/>
          </a:p>
          <a:p>
            <a:pPr marL="457200" lvl="0" indent="-317500" algn="l" rtl="0">
              <a:spcBef>
                <a:spcPts val="0"/>
              </a:spcBef>
              <a:spcAft>
                <a:spcPts val="0"/>
              </a:spcAft>
              <a:buSzPts val="1400"/>
              <a:buChar char="●"/>
            </a:pPr>
            <a:r>
              <a:rPr lang="en-US"/>
              <a:t>We averaged future seedling and future mature distributions to determine areas where trees will thrive throughout their lifespan.</a:t>
            </a:r>
            <a:endParaRPr/>
          </a:p>
          <a:p>
            <a:pPr marL="457200" lvl="0" indent="-317500" algn="l" rtl="0">
              <a:spcBef>
                <a:spcPts val="0"/>
              </a:spcBef>
              <a:spcAft>
                <a:spcPts val="0"/>
              </a:spcAft>
              <a:buSzPts val="1400"/>
              <a:buChar char="●"/>
            </a:pPr>
            <a:r>
              <a:rPr lang="en-US"/>
              <a:t>We set aside data from 2005-2019 to represent current climatic conditions so we could compare range shifts between future and current distributions. </a:t>
            </a:r>
            <a:endParaRPr/>
          </a:p>
        </p:txBody>
      </p:sp>
      <p:sp>
        <p:nvSpPr>
          <p:cNvPr id="600" name="Google Shape;600;g5df0ebafbf_2_3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cdc000f8a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5cdc000f8a_1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Map 1:</a:t>
            </a:r>
            <a:r>
              <a:rPr lang="en-US"/>
              <a:t> Generated by the Santa Monica Mountains III team, Base layer source: ESRI OpenStreetMap , ArcMap 10.6</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u="sng"/>
              <a:t>Speaker Notes</a:t>
            </a:r>
            <a:endParaRPr b="1" u="sng"/>
          </a:p>
          <a:p>
            <a:pPr marL="457200" lvl="0" indent="-317500" algn="l" rtl="0">
              <a:lnSpc>
                <a:spcPct val="100000"/>
              </a:lnSpc>
              <a:spcBef>
                <a:spcPts val="0"/>
              </a:spcBef>
              <a:spcAft>
                <a:spcPts val="0"/>
              </a:spcAft>
              <a:buClr>
                <a:schemeClr val="dk1"/>
              </a:buClr>
              <a:buSzPts val="1400"/>
              <a:buChar char="●"/>
            </a:pPr>
            <a:r>
              <a:rPr lang="en-US"/>
              <a:t>This is our study area The Santa Monica Mountains National Recreation Area</a:t>
            </a:r>
            <a:endParaRPr/>
          </a:p>
          <a:p>
            <a:pPr marL="457200" lvl="0" indent="-317500" algn="l" rtl="0">
              <a:lnSpc>
                <a:spcPct val="100000"/>
              </a:lnSpc>
              <a:spcBef>
                <a:spcPts val="0"/>
              </a:spcBef>
              <a:spcAft>
                <a:spcPts val="0"/>
              </a:spcAft>
              <a:buSzPts val="1400"/>
              <a:buChar char="●"/>
            </a:pPr>
            <a:r>
              <a:rPr lang="en-US"/>
              <a:t>which is about 63,000 ha and lies between Ventura and Los Angeles County</a:t>
            </a:r>
            <a:endParaRPr/>
          </a:p>
          <a:p>
            <a:pPr marL="457200" lvl="0" indent="-317500" algn="l" rtl="0">
              <a:lnSpc>
                <a:spcPct val="100000"/>
              </a:lnSpc>
              <a:spcBef>
                <a:spcPts val="0"/>
              </a:spcBef>
              <a:spcAft>
                <a:spcPts val="0"/>
              </a:spcAft>
              <a:buClr>
                <a:schemeClr val="dk1"/>
              </a:buClr>
              <a:buSzPts val="1400"/>
              <a:buChar char="●"/>
            </a:pPr>
            <a:r>
              <a:rPr lang="en-US"/>
              <a:t>This area is managed by various public and private groups such as Tree People, the Resource Conservation District of the Santa Monica Mountains, and the National Park Service</a:t>
            </a:r>
            <a:endParaRPr/>
          </a:p>
        </p:txBody>
      </p:sp>
      <p:sp>
        <p:nvSpPr>
          <p:cNvPr id="311" name="Google Shape;311;g5cdc000f8a_1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5e1d47cb9a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g5e1d47cb9a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u="sng"/>
              <a:t>Speaker Notes</a:t>
            </a:r>
            <a:endParaRPr b="1" u="sng"/>
          </a:p>
          <a:p>
            <a:pPr marL="457200" lvl="0" indent="-317500" algn="l" rtl="0">
              <a:spcBef>
                <a:spcPts val="0"/>
              </a:spcBef>
              <a:spcAft>
                <a:spcPts val="0"/>
              </a:spcAft>
              <a:buSzPts val="1400"/>
              <a:buChar char="●"/>
            </a:pPr>
            <a:r>
              <a:rPr lang="en-US"/>
              <a:t>We focused our species distribution models on four vegetation guilds (oak woodland, riparian woodland, California bay woodland, and walnut woodland)</a:t>
            </a:r>
            <a:endParaRPr/>
          </a:p>
          <a:p>
            <a:pPr marL="457200" lvl="0" indent="-317500" algn="l" rtl="0">
              <a:spcBef>
                <a:spcPts val="0"/>
              </a:spcBef>
              <a:spcAft>
                <a:spcPts val="0"/>
              </a:spcAft>
              <a:buSzPts val="1400"/>
              <a:buChar char="●"/>
            </a:pPr>
            <a:r>
              <a:rPr lang="en-US"/>
              <a:t>The occurrence data for these guilds were derived from NPS polygons and used as inputs to Maxent along with climate and topography data.</a:t>
            </a:r>
            <a:endParaRPr/>
          </a:p>
          <a:p>
            <a:pPr marL="457200" lvl="0" indent="-317500" algn="l" rtl="0">
              <a:spcBef>
                <a:spcPts val="0"/>
              </a:spcBef>
              <a:spcAft>
                <a:spcPts val="0"/>
              </a:spcAft>
              <a:buSzPts val="1400"/>
              <a:buChar char="●"/>
            </a:pPr>
            <a:r>
              <a:rPr lang="en-US"/>
              <a:t>Our climate variables were minimum temperature, maximum temperature, and precipitation rate </a:t>
            </a:r>
            <a:endParaRPr/>
          </a:p>
          <a:p>
            <a:pPr marL="457200" lvl="0" indent="-317500" algn="l" rtl="0">
              <a:spcBef>
                <a:spcPts val="0"/>
              </a:spcBef>
              <a:spcAft>
                <a:spcPts val="0"/>
              </a:spcAft>
              <a:buSzPts val="1400"/>
              <a:buChar char="●"/>
            </a:pPr>
            <a:r>
              <a:rPr lang="en-US"/>
              <a:t>and our topographic variables were slope, aspect, and flow accumulation.</a:t>
            </a:r>
            <a:endParaRPr/>
          </a:p>
          <a:p>
            <a:pPr marL="457200" lvl="0" indent="-317500" algn="l" rtl="0">
              <a:spcBef>
                <a:spcPts val="0"/>
              </a:spcBef>
              <a:spcAft>
                <a:spcPts val="0"/>
              </a:spcAft>
              <a:buSzPts val="1400"/>
              <a:buChar char="●"/>
            </a:pPr>
            <a:r>
              <a:rPr lang="en-US"/>
              <a:t>We created separate suitability models for climate and topography variables in Maxent</a:t>
            </a:r>
            <a:endParaRPr/>
          </a:p>
          <a:p>
            <a:pPr marL="457200" lvl="0" indent="-317500" algn="l" rtl="0">
              <a:spcBef>
                <a:spcPts val="0"/>
              </a:spcBef>
              <a:spcAft>
                <a:spcPts val="0"/>
              </a:spcAft>
              <a:buSzPts val="1400"/>
              <a:buChar char="●"/>
            </a:pPr>
            <a:r>
              <a:rPr lang="en-US"/>
              <a:t>This gave us projections of species distribution based on climate in the seedling and mature life stages and a projection of species distribution based on topography</a:t>
            </a:r>
            <a:endParaRPr/>
          </a:p>
          <a:p>
            <a:pPr marL="457200" lvl="0" indent="-317500" algn="l" rtl="0">
              <a:spcBef>
                <a:spcPts val="0"/>
              </a:spcBef>
              <a:spcAft>
                <a:spcPts val="0"/>
              </a:spcAft>
              <a:buSzPts val="1400"/>
              <a:buChar char="●"/>
            </a:pPr>
            <a:r>
              <a:rPr lang="en-US"/>
              <a:t>To do this we first calculated a weighted average of climate suitability maps for seedling and mature life stages with topography suitability maps</a:t>
            </a:r>
            <a:endParaRPr/>
          </a:p>
          <a:p>
            <a:pPr marL="457200" lvl="0" indent="-317500" algn="l" rtl="0">
              <a:spcBef>
                <a:spcPts val="0"/>
              </a:spcBef>
              <a:spcAft>
                <a:spcPts val="0"/>
              </a:spcAft>
              <a:buSzPts val="1400"/>
              <a:buChar char="●"/>
            </a:pPr>
            <a:r>
              <a:rPr lang="en-US"/>
              <a:t>We then averaged seedling and mature life stages to create a habitat suitability map which reflects suitability based on climate and topography for the predicted life span of trees that will hopefully be planted by our partners.</a:t>
            </a:r>
            <a:endParaRPr b="1" u="sng"/>
          </a:p>
        </p:txBody>
      </p:sp>
      <p:sp>
        <p:nvSpPr>
          <p:cNvPr id="665" name="Google Shape;665;g5e1d47cb9a_1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5df8a4eb2a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g5df8a4eb2a_2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u="sng"/>
              <a:t>Speaker Notes</a:t>
            </a:r>
            <a:endParaRPr b="1" u="sng"/>
          </a:p>
          <a:p>
            <a:pPr marL="457200" lvl="0" indent="-317500" algn="l" rtl="0">
              <a:spcBef>
                <a:spcPts val="0"/>
              </a:spcBef>
              <a:spcAft>
                <a:spcPts val="0"/>
              </a:spcAft>
              <a:buSzPts val="1400"/>
              <a:buChar char="●"/>
            </a:pPr>
            <a:r>
              <a:rPr lang="en-US"/>
              <a:t>We used area under the curve (AUC) as a metric of model performance.</a:t>
            </a:r>
            <a:endParaRPr/>
          </a:p>
          <a:p>
            <a:pPr marL="457200" lvl="0" indent="-317500" algn="l" rtl="0">
              <a:spcBef>
                <a:spcPts val="0"/>
              </a:spcBef>
              <a:spcAft>
                <a:spcPts val="0"/>
              </a:spcAft>
              <a:buSzPts val="1400"/>
              <a:buChar char="●"/>
            </a:pPr>
            <a:r>
              <a:rPr lang="en-US"/>
              <a:t>AUC scores were higher for topography models than climate models</a:t>
            </a:r>
            <a:endParaRPr/>
          </a:p>
          <a:p>
            <a:pPr marL="457200" lvl="0" indent="-317500" algn="l" rtl="0">
              <a:spcBef>
                <a:spcPts val="0"/>
              </a:spcBef>
              <a:spcAft>
                <a:spcPts val="0"/>
              </a:spcAft>
              <a:buSzPts val="1400"/>
              <a:buChar char="●"/>
            </a:pPr>
            <a:r>
              <a:rPr lang="en-US"/>
              <a:t>AUC scores did not appear to differ much between models of different climate scenarios or life stages. </a:t>
            </a:r>
            <a:endParaRPr/>
          </a:p>
          <a:p>
            <a:pPr marL="457200" lvl="0" indent="-317500" algn="l" rtl="0">
              <a:spcBef>
                <a:spcPts val="0"/>
              </a:spcBef>
              <a:spcAft>
                <a:spcPts val="0"/>
              </a:spcAft>
              <a:buSzPts val="1400"/>
              <a:buChar char="●"/>
            </a:pPr>
            <a:r>
              <a:rPr lang="en-US"/>
              <a:t>AUC declined (roughly exponentially, although there are not enough degrees of freedom to fit a curve) with the number of observed points</a:t>
            </a:r>
            <a:endParaRPr/>
          </a:p>
          <a:p>
            <a:pPr marL="0" lvl="0" indent="0" algn="l" rtl="0">
              <a:spcBef>
                <a:spcPts val="0"/>
              </a:spcBef>
              <a:spcAft>
                <a:spcPts val="0"/>
              </a:spcAft>
              <a:buNone/>
            </a:pPr>
            <a:endParaRPr b="1" u="sng"/>
          </a:p>
          <a:p>
            <a:pPr marL="0" lvl="0" indent="0" algn="l" rtl="0">
              <a:spcBef>
                <a:spcPts val="0"/>
              </a:spcBef>
              <a:spcAft>
                <a:spcPts val="0"/>
              </a:spcAft>
              <a:buNone/>
            </a:pPr>
            <a:endParaRPr b="1" u="sng"/>
          </a:p>
          <a:p>
            <a:pPr marL="0" lvl="0" indent="0" algn="l" rtl="0">
              <a:spcBef>
                <a:spcPts val="0"/>
              </a:spcBef>
              <a:spcAft>
                <a:spcPts val="0"/>
              </a:spcAft>
              <a:buNone/>
            </a:pPr>
            <a:r>
              <a:rPr lang="en-US" b="1" u="sng"/>
              <a:t>Additional Notes</a:t>
            </a:r>
            <a:endParaRPr b="1" u="sng"/>
          </a:p>
          <a:p>
            <a:pPr marL="457200" lvl="0" indent="-317500" algn="l" rtl="0">
              <a:spcBef>
                <a:spcPts val="0"/>
              </a:spcBef>
              <a:spcAft>
                <a:spcPts val="0"/>
              </a:spcAft>
              <a:buSzPts val="1400"/>
              <a:buChar char="●"/>
            </a:pPr>
            <a:r>
              <a:rPr lang="en-US"/>
              <a:t>What to do if someone asks about AUC:</a:t>
            </a:r>
            <a:endParaRPr/>
          </a:p>
          <a:p>
            <a:pPr marL="457200" lvl="0" indent="-317500" algn="l" rtl="0">
              <a:spcBef>
                <a:spcPts val="0"/>
              </a:spcBef>
              <a:spcAft>
                <a:spcPts val="0"/>
              </a:spcAft>
              <a:buSzPts val="1400"/>
              <a:buChar char="●"/>
            </a:pPr>
            <a:r>
              <a:rPr lang="en-US"/>
              <a:t>AUC is the area under the receiver operating characteristic (ROC) curve. The ROC curve is a plot sensitivity (the rate of true positives) against specificity (the rate of false positives). An AUC of 0.5 indicates model performance that is as good as random. As AUC approaches 1, model performance (or confidence in the model) increases.</a:t>
            </a:r>
            <a:endParaRPr/>
          </a:p>
        </p:txBody>
      </p:sp>
      <p:sp>
        <p:nvSpPr>
          <p:cNvPr id="687" name="Google Shape;687;g5df8a4eb2a_2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5dff45ef4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g5dff45ef4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Map 1:</a:t>
            </a:r>
            <a:r>
              <a:rPr lang="en-US"/>
              <a:t> Generated by the Santa Monica Mountains III team, Base layer source: ESRI OpenStreetMap , ArcMap 10.6</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None/>
            </a:pPr>
            <a:r>
              <a:rPr lang="en-US" b="1" u="sng"/>
              <a:t>Speaker Notes</a:t>
            </a:r>
            <a:endParaRPr/>
          </a:p>
          <a:p>
            <a:pPr marL="457200" lvl="0" indent="-317500" algn="l" rtl="0">
              <a:lnSpc>
                <a:spcPct val="100000"/>
              </a:lnSpc>
              <a:spcBef>
                <a:spcPts val="0"/>
              </a:spcBef>
              <a:spcAft>
                <a:spcPts val="0"/>
              </a:spcAft>
              <a:buSzPts val="1400"/>
              <a:buChar char="●"/>
            </a:pPr>
            <a:r>
              <a:rPr lang="en-US"/>
              <a:t>Map A in the top left displays the Riparian Woodland suitability for the RCP 4.5 climate projection</a:t>
            </a:r>
            <a:endParaRPr/>
          </a:p>
          <a:p>
            <a:pPr marL="457200" lvl="0" indent="-317500" algn="l" rtl="0">
              <a:lnSpc>
                <a:spcPct val="100000"/>
              </a:lnSpc>
              <a:spcBef>
                <a:spcPts val="0"/>
              </a:spcBef>
              <a:spcAft>
                <a:spcPts val="0"/>
              </a:spcAft>
              <a:buSzPts val="1400"/>
              <a:buChar char="●"/>
            </a:pPr>
            <a:r>
              <a:rPr lang="en-US"/>
              <a:t>Map B in the top right displays the California Bay Woodland suitability for the RCP 4.5 climate projection</a:t>
            </a:r>
            <a:endParaRPr/>
          </a:p>
          <a:p>
            <a:pPr marL="457200" lvl="0" indent="-317500" algn="l" rtl="0">
              <a:lnSpc>
                <a:spcPct val="100000"/>
              </a:lnSpc>
              <a:spcBef>
                <a:spcPts val="0"/>
              </a:spcBef>
              <a:spcAft>
                <a:spcPts val="0"/>
              </a:spcAft>
              <a:buSzPts val="1400"/>
              <a:buChar char="●"/>
            </a:pPr>
            <a:r>
              <a:rPr lang="en-US"/>
              <a:t>Map C in the bottom left displays the Oak Woodland suitability for the RCP 4.5 climate projection</a:t>
            </a:r>
            <a:endParaRPr/>
          </a:p>
          <a:p>
            <a:pPr marL="457200" lvl="0" indent="-317500" algn="l" rtl="0">
              <a:lnSpc>
                <a:spcPct val="100000"/>
              </a:lnSpc>
              <a:spcBef>
                <a:spcPts val="0"/>
              </a:spcBef>
              <a:spcAft>
                <a:spcPts val="0"/>
              </a:spcAft>
              <a:buSzPts val="1400"/>
              <a:buChar char="●"/>
            </a:pPr>
            <a:r>
              <a:rPr lang="en-US"/>
              <a:t>Map D in the bottom right displays the California Walnut Woodland suitability for the RCP 4.5 climate projection</a:t>
            </a:r>
            <a:endParaRPr/>
          </a:p>
          <a:p>
            <a:pPr marL="0" lvl="0" indent="0" algn="l" rtl="0">
              <a:lnSpc>
                <a:spcPct val="100000"/>
              </a:lnSpc>
              <a:spcBef>
                <a:spcPts val="0"/>
              </a:spcBef>
              <a:spcAft>
                <a:spcPts val="0"/>
              </a:spcAft>
              <a:buNone/>
            </a:pPr>
            <a:endParaRPr/>
          </a:p>
          <a:p>
            <a:pPr marL="457200" lvl="0" indent="-317500" algn="l" rtl="0">
              <a:lnSpc>
                <a:spcPct val="100000"/>
              </a:lnSpc>
              <a:spcBef>
                <a:spcPts val="0"/>
              </a:spcBef>
              <a:spcAft>
                <a:spcPts val="0"/>
              </a:spcAft>
              <a:buSzPts val="1400"/>
              <a:buChar char="●"/>
            </a:pPr>
            <a:r>
              <a:rPr lang="en-US"/>
              <a:t>Conditions were most suitable for riparian vegetation in the southern portion of the study area, especially in the valleys.</a:t>
            </a:r>
            <a:endParaRPr/>
          </a:p>
          <a:p>
            <a:pPr marL="457200" lvl="0" indent="-317500" algn="l" rtl="0">
              <a:lnSpc>
                <a:spcPct val="100000"/>
              </a:lnSpc>
              <a:spcBef>
                <a:spcPts val="0"/>
              </a:spcBef>
              <a:spcAft>
                <a:spcPts val="0"/>
              </a:spcAft>
              <a:buSzPts val="1400"/>
              <a:buChar char="●"/>
            </a:pPr>
            <a:r>
              <a:rPr lang="en-US"/>
              <a:t>Conditions for California bay laurel are predicted to be most suitable near the coast in upland areas.</a:t>
            </a:r>
            <a:endParaRPr/>
          </a:p>
          <a:p>
            <a:pPr marL="457200" lvl="0" indent="-317500" algn="l" rtl="0">
              <a:lnSpc>
                <a:spcPct val="100000"/>
              </a:lnSpc>
              <a:spcBef>
                <a:spcPts val="0"/>
              </a:spcBef>
              <a:spcAft>
                <a:spcPts val="0"/>
              </a:spcAft>
              <a:buSzPts val="1400"/>
              <a:buChar char="●"/>
            </a:pPr>
            <a:r>
              <a:rPr lang="en-US"/>
              <a:t>Conditions may be moderately suitable for oaks throughout the Santa Monica Mountains, with a preference for north facing slopes.</a:t>
            </a:r>
            <a:endParaRPr/>
          </a:p>
          <a:p>
            <a:pPr marL="457200" lvl="0" indent="-317500" algn="l" rtl="0">
              <a:lnSpc>
                <a:spcPct val="100000"/>
              </a:lnSpc>
              <a:spcBef>
                <a:spcPts val="0"/>
              </a:spcBef>
              <a:spcAft>
                <a:spcPts val="0"/>
              </a:spcAft>
              <a:buSzPts val="1400"/>
              <a:buChar char="●"/>
            </a:pPr>
            <a:r>
              <a:rPr lang="en-US"/>
              <a:t>Conditions for walnut are similar to oaks in that there is a higher probability of occurrence on north facing slopes, although slope was the most important topographical variable</a:t>
            </a:r>
            <a:endParaRPr/>
          </a:p>
          <a:p>
            <a:pPr marL="0" lvl="0" indent="0" algn="l" rtl="0">
              <a:lnSpc>
                <a:spcPct val="100000"/>
              </a:lnSpc>
              <a:spcBef>
                <a:spcPts val="0"/>
              </a:spcBef>
              <a:spcAft>
                <a:spcPts val="0"/>
              </a:spcAft>
              <a:buNone/>
            </a:pPr>
            <a:endParaRPr/>
          </a:p>
        </p:txBody>
      </p:sp>
      <p:sp>
        <p:nvSpPr>
          <p:cNvPr id="697" name="Google Shape;697;g5dff45ef45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5e2cc9396b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5e2cc9396b_1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u="sng"/>
              <a:t>Speaker Notes</a:t>
            </a:r>
            <a:endParaRPr b="1" u="sng"/>
          </a:p>
          <a:p>
            <a:pPr marL="457200" lvl="0" indent="-317500" algn="l" rtl="0">
              <a:spcBef>
                <a:spcPts val="0"/>
              </a:spcBef>
              <a:spcAft>
                <a:spcPts val="0"/>
              </a:spcAft>
              <a:buSzPts val="1400"/>
              <a:buChar char="●"/>
            </a:pPr>
            <a:r>
              <a:rPr lang="en-US"/>
              <a:t>This is a table showing distributional shifts in square km between current and future habitat suitability under the RCP 4.5 scenario </a:t>
            </a:r>
            <a:endParaRPr/>
          </a:p>
          <a:p>
            <a:pPr marL="457200" lvl="0" indent="-317500" algn="l" rtl="0">
              <a:spcBef>
                <a:spcPts val="0"/>
              </a:spcBef>
              <a:spcAft>
                <a:spcPts val="0"/>
              </a:spcAft>
              <a:buSzPts val="1400"/>
              <a:buChar char="●"/>
            </a:pPr>
            <a:r>
              <a:rPr lang="en-US"/>
              <a:t>Expansion is presence in the future where there was absence in the past</a:t>
            </a:r>
            <a:endParaRPr/>
          </a:p>
          <a:p>
            <a:pPr marL="457200" lvl="0" indent="-317500" algn="l" rtl="0">
              <a:spcBef>
                <a:spcPts val="0"/>
              </a:spcBef>
              <a:spcAft>
                <a:spcPts val="0"/>
              </a:spcAft>
              <a:buSzPts val="1400"/>
              <a:buChar char="●"/>
            </a:pPr>
            <a:r>
              <a:rPr lang="en-US"/>
              <a:t>Contraction in absence in the future where there was presence in the past</a:t>
            </a:r>
            <a:endParaRPr/>
          </a:p>
          <a:p>
            <a:pPr marL="457200" lvl="0" indent="-317500" algn="l" rtl="0">
              <a:spcBef>
                <a:spcPts val="0"/>
              </a:spcBef>
              <a:spcAft>
                <a:spcPts val="0"/>
              </a:spcAft>
              <a:buSzPts val="1400"/>
              <a:buChar char="●"/>
            </a:pPr>
            <a:r>
              <a:rPr lang="en-US"/>
              <a:t>No Change is presence in both</a:t>
            </a:r>
            <a:endParaRPr/>
          </a:p>
          <a:p>
            <a:pPr marL="457200" lvl="0" indent="-317500" algn="l" rtl="0">
              <a:spcBef>
                <a:spcPts val="0"/>
              </a:spcBef>
              <a:spcAft>
                <a:spcPts val="0"/>
              </a:spcAft>
              <a:buSzPts val="1400"/>
              <a:buChar char="●"/>
            </a:pPr>
            <a:r>
              <a:rPr lang="en-US"/>
              <a:t>and No Occupancy is absence in both</a:t>
            </a:r>
            <a:endParaRPr/>
          </a:p>
          <a:p>
            <a:pPr marL="457200" lvl="0" indent="-317500" algn="l" rtl="0">
              <a:spcBef>
                <a:spcPts val="0"/>
              </a:spcBef>
              <a:spcAft>
                <a:spcPts val="0"/>
              </a:spcAft>
              <a:buSzPts val="1400"/>
              <a:buChar char="●"/>
            </a:pPr>
            <a:r>
              <a:rPr lang="en-US"/>
              <a:t>We saw that all vegetation guilds had a marginally higher amount of expansion than contraction</a:t>
            </a:r>
            <a:endParaRPr/>
          </a:p>
          <a:p>
            <a:pPr marL="914400" lvl="1" indent="-317500" algn="l" rtl="0">
              <a:spcBef>
                <a:spcPts val="0"/>
              </a:spcBef>
              <a:spcAft>
                <a:spcPts val="0"/>
              </a:spcAft>
              <a:buSzPts val="1400"/>
              <a:buChar char="○"/>
            </a:pPr>
            <a:r>
              <a:rPr lang="en-US"/>
              <a:t>with Oak Woodland expanding by approximately 83 square km and contracting by about 61 square km</a:t>
            </a:r>
            <a:endParaRPr/>
          </a:p>
          <a:p>
            <a:pPr marL="457200" lvl="0" indent="-317500" algn="l" rtl="0">
              <a:spcBef>
                <a:spcPts val="0"/>
              </a:spcBef>
              <a:spcAft>
                <a:spcPts val="0"/>
              </a:spcAft>
              <a:buSzPts val="1400"/>
              <a:buChar char="●"/>
            </a:pPr>
            <a:r>
              <a:rPr lang="en-US"/>
              <a:t>More investigation will have to be done to see whether these species are expanding into novel climates </a:t>
            </a:r>
            <a:endParaRPr/>
          </a:p>
        </p:txBody>
      </p:sp>
      <p:sp>
        <p:nvSpPr>
          <p:cNvPr id="718" name="Google Shape;718;g5e2cc9396b_1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5e2cc9396b_2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5e2cc9396b_2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u="sng"/>
              <a:t>Speaker Notes</a:t>
            </a:r>
            <a:endParaRPr b="1" u="sng"/>
          </a:p>
          <a:p>
            <a:pPr marL="457200" lvl="0" indent="-317500" algn="l" rtl="0">
              <a:spcBef>
                <a:spcPts val="0"/>
              </a:spcBef>
              <a:spcAft>
                <a:spcPts val="0"/>
              </a:spcAft>
              <a:buSzPts val="1400"/>
              <a:buChar char="●"/>
            </a:pPr>
            <a:r>
              <a:rPr lang="en-US"/>
              <a:t>Precipitation rate was the most important variable for all guilds across life stages and climate scenarios.</a:t>
            </a:r>
            <a:endParaRPr/>
          </a:p>
          <a:p>
            <a:pPr marL="914400" lvl="1" indent="-317500" algn="l" rtl="0">
              <a:spcBef>
                <a:spcPts val="0"/>
              </a:spcBef>
              <a:spcAft>
                <a:spcPts val="0"/>
              </a:spcAft>
              <a:buSzPts val="1400"/>
              <a:buChar char="○"/>
            </a:pPr>
            <a:r>
              <a:rPr lang="en-US"/>
              <a:t>Precipitation rate was far less important for Oak Woodlands than other vegetation types. This may be due to the large precipitation range that can be tolerated by some oak species in the study area according to data we received from the RCDSMM.</a:t>
            </a:r>
            <a:endParaRPr/>
          </a:p>
          <a:p>
            <a:pPr marL="457200" lvl="0" indent="-317500" algn="l" rtl="0">
              <a:spcBef>
                <a:spcPts val="0"/>
              </a:spcBef>
              <a:spcAft>
                <a:spcPts val="0"/>
              </a:spcAft>
              <a:buSzPts val="1400"/>
              <a:buChar char="●"/>
            </a:pPr>
            <a:r>
              <a:rPr lang="en-US"/>
              <a:t>The most important variable in the topography model varied by species/guild.</a:t>
            </a:r>
            <a:endParaRPr/>
          </a:p>
          <a:p>
            <a:pPr marL="914400" lvl="1" indent="-317500" algn="l" rtl="0">
              <a:spcBef>
                <a:spcPts val="0"/>
              </a:spcBef>
              <a:spcAft>
                <a:spcPts val="0"/>
              </a:spcAft>
              <a:buSzPts val="1400"/>
              <a:buChar char="○"/>
            </a:pPr>
            <a:r>
              <a:rPr lang="en-US"/>
              <a:t>Slope was most important for bay laurel and walnut</a:t>
            </a:r>
            <a:endParaRPr/>
          </a:p>
          <a:p>
            <a:pPr marL="914400" lvl="1" indent="-317500" algn="l" rtl="0">
              <a:spcBef>
                <a:spcPts val="0"/>
              </a:spcBef>
              <a:spcAft>
                <a:spcPts val="0"/>
              </a:spcAft>
              <a:buSzPts val="1400"/>
              <a:buChar char="○"/>
            </a:pPr>
            <a:r>
              <a:rPr lang="en-US"/>
              <a:t>Aspect for oak woodland</a:t>
            </a:r>
            <a:endParaRPr/>
          </a:p>
          <a:p>
            <a:pPr marL="914400" lvl="1" indent="-317500" algn="l" rtl="0">
              <a:spcBef>
                <a:spcPts val="0"/>
              </a:spcBef>
              <a:spcAft>
                <a:spcPts val="0"/>
              </a:spcAft>
              <a:buSzPts val="1400"/>
              <a:buChar char="○"/>
            </a:pPr>
            <a:r>
              <a:rPr lang="en-US"/>
              <a:t>Flow accumulation for riparian</a:t>
            </a:r>
            <a:endParaRPr/>
          </a:p>
          <a:p>
            <a:pPr marL="914400" lvl="0" indent="0" algn="l" rtl="0">
              <a:spcBef>
                <a:spcPts val="0"/>
              </a:spcBef>
              <a:spcAft>
                <a:spcPts val="0"/>
              </a:spcAft>
              <a:buNone/>
            </a:pPr>
            <a:endParaRPr/>
          </a:p>
        </p:txBody>
      </p:sp>
      <p:sp>
        <p:nvSpPr>
          <p:cNvPr id="726" name="Google Shape;726;g5e2cc9396b_2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5dff45ef45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g5dff45ef45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Map 1 - 3:</a:t>
            </a:r>
            <a:r>
              <a:rPr lang="en-US"/>
              <a:t> Generated by the Santa Monica Mountains III team, Base layer source: ESRI OpenStreetMap , ArcMap 10.6</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None/>
            </a:pPr>
            <a:r>
              <a:rPr lang="en-US" b="1" u="sng"/>
              <a:t>Speaker Notes</a:t>
            </a:r>
            <a:endParaRPr/>
          </a:p>
          <a:p>
            <a:pPr marL="457200" lvl="0" indent="-317500" algn="l" rtl="0">
              <a:lnSpc>
                <a:spcPct val="100000"/>
              </a:lnSpc>
              <a:spcBef>
                <a:spcPts val="0"/>
              </a:spcBef>
              <a:spcAft>
                <a:spcPts val="0"/>
              </a:spcAft>
              <a:buClr>
                <a:schemeClr val="dk1"/>
              </a:buClr>
              <a:buSzPts val="1400"/>
              <a:buChar char="●"/>
            </a:pPr>
            <a:r>
              <a:rPr lang="en-US"/>
              <a:t>The first map displays a zoomed-in view of the AVIRIS MESMA dominant vegetation classification</a:t>
            </a:r>
            <a:endParaRPr/>
          </a:p>
          <a:p>
            <a:pPr marL="457200" lvl="0" indent="-317500" algn="l" rtl="0">
              <a:lnSpc>
                <a:spcPct val="100000"/>
              </a:lnSpc>
              <a:spcBef>
                <a:spcPts val="0"/>
              </a:spcBef>
              <a:spcAft>
                <a:spcPts val="0"/>
              </a:spcAft>
              <a:buClr>
                <a:schemeClr val="dk1"/>
              </a:buClr>
              <a:buSzPts val="1400"/>
              <a:buChar char="●"/>
            </a:pPr>
            <a:r>
              <a:rPr lang="en-US"/>
              <a:t>The second map displays the RapidEye MESMA vegetation health classification </a:t>
            </a:r>
            <a:endParaRPr/>
          </a:p>
          <a:p>
            <a:pPr marL="457200" lvl="0" indent="-317500" algn="l" rtl="0">
              <a:lnSpc>
                <a:spcPct val="100000"/>
              </a:lnSpc>
              <a:spcBef>
                <a:spcPts val="0"/>
              </a:spcBef>
              <a:spcAft>
                <a:spcPts val="0"/>
              </a:spcAft>
              <a:buClr>
                <a:schemeClr val="dk1"/>
              </a:buClr>
              <a:buSzPts val="1400"/>
              <a:buChar char="●"/>
            </a:pPr>
            <a:r>
              <a:rPr lang="en-US"/>
              <a:t>The third map displays the Riparian guild suitability for the RCP 4.5 climate projection</a:t>
            </a:r>
            <a:endParaRPr/>
          </a:p>
          <a:p>
            <a:pPr marL="457200" lvl="0" indent="-317500" algn="l" rtl="0">
              <a:lnSpc>
                <a:spcPct val="100000"/>
              </a:lnSpc>
              <a:spcBef>
                <a:spcPts val="0"/>
              </a:spcBef>
              <a:spcAft>
                <a:spcPts val="0"/>
              </a:spcAft>
              <a:buClr>
                <a:schemeClr val="dk1"/>
              </a:buClr>
              <a:buSzPts val="1400"/>
              <a:buChar char="●"/>
            </a:pPr>
            <a:r>
              <a:rPr lang="en-US"/>
              <a:t>To summarize, we:</a:t>
            </a:r>
            <a:endParaRPr/>
          </a:p>
          <a:p>
            <a:pPr marL="914400" lvl="1" indent="-317500" algn="l" rtl="0">
              <a:lnSpc>
                <a:spcPct val="100000"/>
              </a:lnSpc>
              <a:spcBef>
                <a:spcPts val="0"/>
              </a:spcBef>
              <a:spcAft>
                <a:spcPts val="0"/>
              </a:spcAft>
              <a:buSzPts val="1400"/>
              <a:buAutoNum type="alphaLcPeriod"/>
            </a:pPr>
            <a:r>
              <a:rPr lang="en-US"/>
              <a:t>classified vegetation community types using a multi-endmember spectral mixing analysis of AVIRIS imagery,</a:t>
            </a:r>
            <a:endParaRPr/>
          </a:p>
          <a:p>
            <a:pPr marL="914400" lvl="1" indent="-317500" algn="l" rtl="0">
              <a:lnSpc>
                <a:spcPct val="100000"/>
              </a:lnSpc>
              <a:spcBef>
                <a:spcPts val="0"/>
              </a:spcBef>
              <a:spcAft>
                <a:spcPts val="0"/>
              </a:spcAft>
              <a:buSzPts val="1400"/>
              <a:buAutoNum type="alphaLcPeriod"/>
            </a:pPr>
            <a:r>
              <a:rPr lang="en-US"/>
              <a:t>determined vegetation health in the study area using RapidEye imagery,</a:t>
            </a:r>
            <a:endParaRPr/>
          </a:p>
          <a:p>
            <a:pPr marL="914400" lvl="1" indent="-317500" algn="l" rtl="0">
              <a:lnSpc>
                <a:spcPct val="100000"/>
              </a:lnSpc>
              <a:spcBef>
                <a:spcPts val="0"/>
              </a:spcBef>
              <a:spcAft>
                <a:spcPts val="0"/>
              </a:spcAft>
              <a:buSzPts val="1400"/>
              <a:buAutoNum type="alphaLcPeriod"/>
            </a:pPr>
            <a:r>
              <a:rPr lang="en-US"/>
              <a:t>and projected guild distributions from 2020-2099 using Maxent.</a:t>
            </a:r>
            <a:endParaRPr/>
          </a:p>
        </p:txBody>
      </p:sp>
      <p:sp>
        <p:nvSpPr>
          <p:cNvPr id="736" name="Google Shape;736;g5dff45ef45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5cdc000f8a_1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5cdc000f8a_1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a:t>Image 1 Source:</a:t>
            </a:r>
            <a:r>
              <a:rPr lang="en-US"/>
              <a:t> </a:t>
            </a:r>
            <a:r>
              <a:rPr lang="en-US" sz="1100">
                <a:latin typeface="Arial"/>
                <a:ea typeface="Arial"/>
                <a:cs typeface="Arial"/>
                <a:sym typeface="Arial"/>
              </a:rPr>
              <a:t>Rosi Dagit (Written Permission)</a:t>
            </a:r>
            <a:endParaRPr/>
          </a:p>
          <a:p>
            <a:pPr marL="0" lvl="0" indent="0" algn="l" rtl="0">
              <a:spcBef>
                <a:spcPts val="0"/>
              </a:spcBef>
              <a:spcAft>
                <a:spcPts val="0"/>
              </a:spcAft>
              <a:buClr>
                <a:schemeClr val="dk1"/>
              </a:buClr>
              <a:buSzPts val="1400"/>
              <a:buFont typeface="Arial"/>
              <a:buNone/>
            </a:pPr>
            <a:r>
              <a:rPr lang="en-US" b="1"/>
              <a:t>Image 2 Source:</a:t>
            </a:r>
            <a:r>
              <a:rPr lang="en-US"/>
              <a:t> </a:t>
            </a:r>
            <a:r>
              <a:rPr lang="en-US" sz="1100">
                <a:latin typeface="Arial"/>
                <a:ea typeface="Arial"/>
                <a:cs typeface="Arial"/>
                <a:sym typeface="Arial"/>
              </a:rPr>
              <a:t>Rosi Dagit (Written Permission)</a:t>
            </a:r>
            <a:endParaRPr b="1" u="sng"/>
          </a:p>
          <a:p>
            <a:pPr marL="0" lvl="0" indent="0" algn="l" rtl="0">
              <a:lnSpc>
                <a:spcPct val="100000"/>
              </a:lnSpc>
              <a:spcBef>
                <a:spcPts val="0"/>
              </a:spcBef>
              <a:spcAft>
                <a:spcPts val="0"/>
              </a:spcAft>
              <a:buClr>
                <a:schemeClr val="dk1"/>
              </a:buClr>
              <a:buSzPts val="1100"/>
              <a:buFont typeface="Arial"/>
              <a:buNone/>
            </a:pPr>
            <a:endParaRPr b="1" u="sng"/>
          </a:p>
          <a:p>
            <a:pPr marL="0" lvl="0" indent="0" algn="l" rtl="0">
              <a:lnSpc>
                <a:spcPct val="100000"/>
              </a:lnSpc>
              <a:spcBef>
                <a:spcPts val="0"/>
              </a:spcBef>
              <a:spcAft>
                <a:spcPts val="0"/>
              </a:spcAft>
              <a:buClr>
                <a:schemeClr val="dk1"/>
              </a:buClr>
              <a:buSzPts val="1100"/>
              <a:buFont typeface="Arial"/>
              <a:buNone/>
            </a:pPr>
            <a:r>
              <a:rPr lang="en-US" b="1" u="sng"/>
              <a:t>Speaker Notes</a:t>
            </a:r>
            <a:endParaRPr b="1" u="sng"/>
          </a:p>
          <a:p>
            <a:pPr marL="457200" lvl="0" indent="-317500" algn="l" rtl="0">
              <a:lnSpc>
                <a:spcPct val="100000"/>
              </a:lnSpc>
              <a:spcBef>
                <a:spcPts val="0"/>
              </a:spcBef>
              <a:spcAft>
                <a:spcPts val="0"/>
              </a:spcAft>
              <a:buSzPts val="1400"/>
              <a:buChar char="●"/>
            </a:pPr>
            <a:r>
              <a:rPr lang="en-US"/>
              <a:t>One of the MaxEnt outputs is permutation importance which determines how heavily the model depends on each variable input</a:t>
            </a:r>
            <a:endParaRPr/>
          </a:p>
          <a:p>
            <a:pPr marL="457200" lvl="0" indent="-317500" algn="l" rtl="0">
              <a:lnSpc>
                <a:spcPct val="100000"/>
              </a:lnSpc>
              <a:spcBef>
                <a:spcPts val="0"/>
              </a:spcBef>
              <a:spcAft>
                <a:spcPts val="0"/>
              </a:spcAft>
              <a:buSzPts val="1400"/>
              <a:buChar char="●"/>
            </a:pPr>
            <a:r>
              <a:rPr lang="en-US"/>
              <a:t>Across all vegetation guilds, precipitation had the highest permutation importance</a:t>
            </a:r>
            <a:endParaRPr/>
          </a:p>
          <a:p>
            <a:pPr marL="457200" lvl="0" indent="-317500" algn="l" rtl="0">
              <a:lnSpc>
                <a:spcPct val="100000"/>
              </a:lnSpc>
              <a:spcBef>
                <a:spcPts val="0"/>
              </a:spcBef>
              <a:spcAft>
                <a:spcPts val="0"/>
              </a:spcAft>
              <a:buSzPts val="1400"/>
              <a:buChar char="●"/>
            </a:pPr>
            <a:r>
              <a:rPr lang="en-US"/>
              <a:t>Among the three topographical variables slope had the highest permutation importance for Bay Woodland and Walnut Woodland, while aspect had the highest for Oak Woodland, and flow accumulation had the highest for Riparian</a:t>
            </a:r>
            <a:endParaRPr/>
          </a:p>
          <a:p>
            <a:pPr marL="457200" lvl="0" indent="-317500" algn="l" rtl="0">
              <a:lnSpc>
                <a:spcPct val="100000"/>
              </a:lnSpc>
              <a:spcBef>
                <a:spcPts val="0"/>
              </a:spcBef>
              <a:spcAft>
                <a:spcPts val="0"/>
              </a:spcAft>
              <a:buSzPts val="1400"/>
              <a:buChar char="●"/>
            </a:pPr>
            <a:r>
              <a:rPr lang="en-US"/>
              <a:t>We also saw that Bay Woodland range generally shifted South East while Walnut Woodland, Riparian, and Oak Woodland range shifted approximately North West</a:t>
            </a:r>
            <a:endParaRPr/>
          </a:p>
          <a:p>
            <a:pPr marL="914400" lvl="1" indent="-317500" algn="l" rtl="0">
              <a:lnSpc>
                <a:spcPct val="100000"/>
              </a:lnSpc>
              <a:spcBef>
                <a:spcPts val="0"/>
              </a:spcBef>
              <a:spcAft>
                <a:spcPts val="0"/>
              </a:spcAft>
              <a:buSzPts val="1400"/>
              <a:buChar char="○"/>
            </a:pPr>
            <a:r>
              <a:rPr lang="en-US"/>
              <a:t>If these guilds are in fact shifting into novel climatic conditions, that may suggest these particular vegetation guilds are adapting to the changing climate </a:t>
            </a:r>
            <a:endParaRPr/>
          </a:p>
          <a:p>
            <a:pPr marL="457200" lvl="0" indent="-317500" algn="l" rtl="0">
              <a:lnSpc>
                <a:spcPct val="100000"/>
              </a:lnSpc>
              <a:spcBef>
                <a:spcPts val="0"/>
              </a:spcBef>
              <a:spcAft>
                <a:spcPts val="0"/>
              </a:spcAft>
              <a:buSzPts val="1400"/>
              <a:buChar char="●"/>
            </a:pPr>
            <a:r>
              <a:rPr lang="en-US"/>
              <a:t>Suitable habitat did not change significantly from the forecasted rcp 4.5 to 8.5 scenarios and this could be because of a variety of factors related to our errors and uncertainties</a:t>
            </a:r>
            <a:endParaRPr/>
          </a:p>
          <a:p>
            <a:pPr marL="457200" lvl="0" indent="0" algn="l" rtl="0">
              <a:lnSpc>
                <a:spcPct val="100000"/>
              </a:lnSpc>
              <a:spcBef>
                <a:spcPts val="0"/>
              </a:spcBef>
              <a:spcAft>
                <a:spcPts val="0"/>
              </a:spcAft>
              <a:buNone/>
            </a:pPr>
            <a:endParaRPr/>
          </a:p>
        </p:txBody>
      </p:sp>
      <p:sp>
        <p:nvSpPr>
          <p:cNvPr id="768" name="Google Shape;768;g5cdc000f8a_1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5cdc000f8a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g5cdc000f8a_1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t>Image Source: </a:t>
            </a:r>
            <a:r>
              <a:rPr lang="en-US"/>
              <a:t>Rosi Dagit (Written Permission)</a:t>
            </a:r>
            <a:endParaRPr b="1" u="sng"/>
          </a:p>
          <a:p>
            <a:pPr marL="0" lvl="0" indent="0" algn="l" rtl="0">
              <a:lnSpc>
                <a:spcPct val="100000"/>
              </a:lnSpc>
              <a:spcBef>
                <a:spcPts val="0"/>
              </a:spcBef>
              <a:spcAft>
                <a:spcPts val="0"/>
              </a:spcAft>
              <a:buClr>
                <a:schemeClr val="dk1"/>
              </a:buClr>
              <a:buSzPts val="1100"/>
              <a:buFont typeface="Arial"/>
              <a:buNone/>
            </a:pPr>
            <a:endParaRPr b="1" u="sng"/>
          </a:p>
          <a:p>
            <a:pPr marL="0" lvl="0" indent="0" algn="l" rtl="0">
              <a:lnSpc>
                <a:spcPct val="100000"/>
              </a:lnSpc>
              <a:spcBef>
                <a:spcPts val="0"/>
              </a:spcBef>
              <a:spcAft>
                <a:spcPts val="0"/>
              </a:spcAft>
              <a:buClr>
                <a:schemeClr val="dk1"/>
              </a:buClr>
              <a:buSzPts val="1100"/>
              <a:buFont typeface="Arial"/>
              <a:buNone/>
            </a:pPr>
            <a:r>
              <a:rPr lang="en-US" b="1" u="sng"/>
              <a:t>Speaker Notes</a:t>
            </a:r>
            <a:endParaRPr b="1" u="sng"/>
          </a:p>
          <a:p>
            <a:pPr marL="457200" lvl="0" indent="-317500" algn="l" rtl="0">
              <a:lnSpc>
                <a:spcPct val="100000"/>
              </a:lnSpc>
              <a:spcBef>
                <a:spcPts val="0"/>
              </a:spcBef>
              <a:spcAft>
                <a:spcPts val="0"/>
              </a:spcAft>
              <a:buSzPts val="1400"/>
              <a:buChar char="●"/>
            </a:pPr>
            <a:r>
              <a:rPr lang="en-US"/>
              <a:t>Because our climate data was at about 250 m resolution, we could not accurately capture microclimate refugia which are very important sources of protection and stability especially in the face of climate change scenarios</a:t>
            </a:r>
            <a:endParaRPr/>
          </a:p>
          <a:p>
            <a:pPr marL="457200" lvl="0" indent="-317500" algn="l" rtl="0">
              <a:lnSpc>
                <a:spcPct val="100000"/>
              </a:lnSpc>
              <a:spcBef>
                <a:spcPts val="0"/>
              </a:spcBef>
              <a:spcAft>
                <a:spcPts val="0"/>
              </a:spcAft>
              <a:buSzPts val="1400"/>
              <a:buChar char="●"/>
            </a:pPr>
            <a:r>
              <a:rPr lang="en-US"/>
              <a:t>Also because we are only looking at species occurrence within the study area, we are not taking into the full range of climatic variables the species may see in the future</a:t>
            </a:r>
            <a:endParaRPr/>
          </a:p>
          <a:p>
            <a:pPr marL="914400" lvl="1" indent="-228600" algn="l" rtl="0">
              <a:lnSpc>
                <a:spcPct val="100000"/>
              </a:lnSpc>
              <a:spcBef>
                <a:spcPts val="0"/>
              </a:spcBef>
              <a:spcAft>
                <a:spcPts val="0"/>
              </a:spcAft>
              <a:buSzPts val="1400"/>
              <a:buNone/>
            </a:pPr>
            <a:r>
              <a:rPr lang="en-US"/>
              <a:t>This introduces spatial bias that we did not account for </a:t>
            </a:r>
            <a:endParaRPr/>
          </a:p>
          <a:p>
            <a:pPr marL="457200" lvl="0" indent="-317500" algn="l" rtl="0">
              <a:lnSpc>
                <a:spcPct val="100000"/>
              </a:lnSpc>
              <a:spcBef>
                <a:spcPts val="0"/>
              </a:spcBef>
              <a:spcAft>
                <a:spcPts val="0"/>
              </a:spcAft>
              <a:buSzPts val="1400"/>
              <a:buChar char="●"/>
            </a:pPr>
            <a:r>
              <a:rPr lang="en-US"/>
              <a:t>Finally, by running separate MaxEnt models for climate and topography and then recombining them we may be erasing how climate suitability is changing across the difference RCP scenarios and time periods</a:t>
            </a:r>
            <a:endParaRPr/>
          </a:p>
          <a:p>
            <a:pPr marL="914400" lvl="1" indent="-228600" algn="l" rtl="0">
              <a:lnSpc>
                <a:spcPct val="100000"/>
              </a:lnSpc>
              <a:spcBef>
                <a:spcPts val="0"/>
              </a:spcBef>
              <a:spcAft>
                <a:spcPts val="0"/>
              </a:spcAft>
              <a:buSzPts val="1400"/>
              <a:buNone/>
            </a:pPr>
            <a:r>
              <a:rPr lang="en-US"/>
              <a:t>We want to further investigate running climate and topography together so that the importance of each variable is decided by MaxEnt </a:t>
            </a:r>
            <a:endParaRPr/>
          </a:p>
          <a:p>
            <a:pPr marL="457200" lvl="0" indent="-317500" algn="l" rtl="0">
              <a:lnSpc>
                <a:spcPct val="100000"/>
              </a:lnSpc>
              <a:spcBef>
                <a:spcPts val="0"/>
              </a:spcBef>
              <a:spcAft>
                <a:spcPts val="0"/>
              </a:spcAft>
              <a:buSzPts val="1400"/>
              <a:buChar char="●"/>
            </a:pPr>
            <a:r>
              <a:rPr lang="en-US"/>
              <a:t>This leads into our future work...</a:t>
            </a:r>
            <a:endParaRPr/>
          </a:p>
          <a:p>
            <a:pPr marL="914400" lvl="1"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Additional Notes</a:t>
            </a:r>
            <a:endParaRPr b="1"/>
          </a:p>
          <a:p>
            <a:pPr marL="457200" lvl="0" indent="-317500" algn="l" rtl="0">
              <a:lnSpc>
                <a:spcPct val="100000"/>
              </a:lnSpc>
              <a:spcBef>
                <a:spcPts val="0"/>
              </a:spcBef>
              <a:spcAft>
                <a:spcPts val="0"/>
              </a:spcAft>
              <a:buSzPts val="1400"/>
              <a:buChar char="●"/>
            </a:pPr>
            <a:r>
              <a:rPr lang="en-US"/>
              <a:t>Microclimate refugia are sites that support locally favorable climates amidst unfavorable regional climates, which allow populations of species to persist outside of their main distributions</a:t>
            </a:r>
            <a:endParaRPr/>
          </a:p>
        </p:txBody>
      </p:sp>
      <p:sp>
        <p:nvSpPr>
          <p:cNvPr id="779" name="Google Shape;779;g5cdc000f8a_1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5cdc000f8a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7" name="Google Shape;787;g5cdc000f8a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t>Image Source:</a:t>
            </a:r>
            <a:r>
              <a:rPr lang="en-US"/>
              <a:t> Rosi Dagit (Written Permission)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b="1" u="sng"/>
              <a:t>Speaker Notes</a:t>
            </a:r>
            <a:endParaRPr b="1" u="sng"/>
          </a:p>
          <a:p>
            <a:pPr marL="457200" lvl="0" indent="-317500" algn="l" rtl="0">
              <a:lnSpc>
                <a:spcPct val="100000"/>
              </a:lnSpc>
              <a:spcBef>
                <a:spcPts val="0"/>
              </a:spcBef>
              <a:spcAft>
                <a:spcPts val="0"/>
              </a:spcAft>
              <a:buSzPts val="1400"/>
              <a:buChar char="●"/>
            </a:pPr>
            <a:r>
              <a:rPr lang="en-US"/>
              <a:t>Because we only had the three climate variables, our model may not have captured what the true distribution of these various vegetation guilds could be in the future</a:t>
            </a:r>
            <a:endParaRPr/>
          </a:p>
          <a:p>
            <a:pPr marL="457200" lvl="0" indent="-317500" algn="l" rtl="0">
              <a:lnSpc>
                <a:spcPct val="100000"/>
              </a:lnSpc>
              <a:spcBef>
                <a:spcPts val="0"/>
              </a:spcBef>
              <a:spcAft>
                <a:spcPts val="0"/>
              </a:spcAft>
              <a:buSzPts val="1400"/>
              <a:buChar char="●"/>
            </a:pPr>
            <a:r>
              <a:rPr lang="en-US"/>
              <a:t>so the addition of climatic variable such as  evapotranspiration, solar insolation, and water capacity can be included in the modeling process to increase our projection confidence </a:t>
            </a:r>
            <a:endParaRPr/>
          </a:p>
          <a:p>
            <a:pPr marL="457200" lvl="0" indent="-317500" algn="l" rtl="0">
              <a:lnSpc>
                <a:spcPct val="100000"/>
              </a:lnSpc>
              <a:spcBef>
                <a:spcPts val="0"/>
              </a:spcBef>
              <a:spcAft>
                <a:spcPts val="0"/>
              </a:spcAft>
              <a:buSzPts val="1400"/>
              <a:buChar char="●"/>
            </a:pPr>
            <a:r>
              <a:rPr lang="en-US"/>
              <a:t>We also would want to incorporate the most recent AVIRIS data from the June 2019 flight to more accurately classify vegetation health and species post Woolsey fire. </a:t>
            </a:r>
            <a:endParaRPr/>
          </a:p>
          <a:p>
            <a:pPr marL="457200" lvl="0" indent="-317500" algn="l" rtl="0">
              <a:lnSpc>
                <a:spcPct val="100000"/>
              </a:lnSpc>
              <a:spcBef>
                <a:spcPts val="0"/>
              </a:spcBef>
              <a:spcAft>
                <a:spcPts val="0"/>
              </a:spcAft>
              <a:buSzPts val="1400"/>
              <a:buChar char="●"/>
            </a:pPr>
            <a:r>
              <a:rPr lang="en-US"/>
              <a:t>We did not use this data because it was not available during our analysis </a:t>
            </a:r>
            <a:endParaRPr/>
          </a:p>
          <a:p>
            <a:pPr marL="0" lvl="0" indent="0" algn="l" rtl="0">
              <a:lnSpc>
                <a:spcPct val="100000"/>
              </a:lnSpc>
              <a:spcBef>
                <a:spcPts val="0"/>
              </a:spcBef>
              <a:spcAft>
                <a:spcPts val="0"/>
              </a:spcAft>
              <a:buSzPts val="1400"/>
              <a:buNone/>
            </a:pPr>
            <a:endParaRPr/>
          </a:p>
        </p:txBody>
      </p:sp>
      <p:sp>
        <p:nvSpPr>
          <p:cNvPr id="788" name="Google Shape;788;g5cdc000f8a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b="1" u="sng"/>
              <a:t>Speaker Notes</a:t>
            </a:r>
            <a:endParaRPr b="1" u="sng"/>
          </a:p>
          <a:p>
            <a:pPr marL="457200" lvl="0" indent="-317500" algn="l" rtl="0">
              <a:spcBef>
                <a:spcPts val="0"/>
              </a:spcBef>
              <a:spcAft>
                <a:spcPts val="0"/>
              </a:spcAft>
              <a:buSzPts val="1400"/>
              <a:buChar char="●"/>
            </a:pPr>
            <a:r>
              <a:rPr lang="en-US"/>
              <a:t>Finally, we would like to acknowledge all the great people that made this project happen</a:t>
            </a:r>
            <a:endParaRPr/>
          </a:p>
          <a:p>
            <a:pPr marL="457200" lvl="0" indent="-317500" algn="l" rtl="0">
              <a:spcBef>
                <a:spcPts val="0"/>
              </a:spcBef>
              <a:spcAft>
                <a:spcPts val="0"/>
              </a:spcAft>
              <a:buSzPts val="1400"/>
              <a:buChar char="●"/>
            </a:pPr>
            <a:r>
              <a:rPr lang="en-US"/>
              <a:t>We would like to thank our science advisors</a:t>
            </a:r>
            <a:endParaRPr/>
          </a:p>
          <a:p>
            <a:pPr marL="457200" lvl="0" indent="-317500" algn="l" rtl="0">
              <a:spcBef>
                <a:spcPts val="0"/>
              </a:spcBef>
              <a:spcAft>
                <a:spcPts val="0"/>
              </a:spcAft>
              <a:buSzPts val="1400"/>
              <a:buChar char="●"/>
            </a:pPr>
            <a:r>
              <a:rPr lang="en-US"/>
              <a:t>our project partners and additional collaborators who are here today</a:t>
            </a:r>
            <a:endParaRPr/>
          </a:p>
          <a:p>
            <a:pPr marL="457200" lvl="0" indent="-317500" algn="l" rtl="0">
              <a:spcBef>
                <a:spcPts val="0"/>
              </a:spcBef>
              <a:spcAft>
                <a:spcPts val="0"/>
              </a:spcAft>
              <a:buSzPts val="1400"/>
              <a:buChar char="●"/>
            </a:pPr>
            <a:r>
              <a:rPr lang="en-US"/>
              <a:t>as well as past team members, our center lead, assistant center lead, and mentor</a:t>
            </a:r>
            <a:endParaRPr/>
          </a:p>
        </p:txBody>
      </p:sp>
      <p:sp>
        <p:nvSpPr>
          <p:cNvPr id="799" name="Google Shape;7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c473eb71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5c473eb71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Image 1 Source: </a:t>
            </a:r>
            <a:r>
              <a:rPr lang="en-US"/>
              <a:t>Laura Jessup (Written Permission)</a:t>
            </a:r>
            <a:endParaRPr/>
          </a:p>
          <a:p>
            <a:pPr marL="0" marR="0" lvl="0" indent="0" algn="l" rtl="0">
              <a:lnSpc>
                <a:spcPct val="100000"/>
              </a:lnSpc>
              <a:spcBef>
                <a:spcPts val="0"/>
              </a:spcBef>
              <a:spcAft>
                <a:spcPts val="0"/>
              </a:spcAft>
              <a:buClr>
                <a:srgbClr val="000000"/>
              </a:buClr>
              <a:buSzPts val="1400"/>
              <a:buFont typeface="Arial"/>
              <a:buNone/>
            </a:pPr>
            <a:r>
              <a:rPr lang="en-US" b="1"/>
              <a:t>Image 2 Source: </a:t>
            </a:r>
            <a:r>
              <a:rPr lang="en-US"/>
              <a:t>Rosi Dagit (Written Permission)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u="sng"/>
              <a:t>Speaker Notes</a:t>
            </a:r>
            <a:endParaRPr b="1" u="sng"/>
          </a:p>
          <a:p>
            <a:pPr marL="457200" lvl="0" indent="-317500" algn="l" rtl="0">
              <a:lnSpc>
                <a:spcPct val="100000"/>
              </a:lnSpc>
              <a:spcBef>
                <a:spcPts val="0"/>
              </a:spcBef>
              <a:spcAft>
                <a:spcPts val="0"/>
              </a:spcAft>
              <a:buSzPts val="1400"/>
              <a:buChar char="●"/>
            </a:pPr>
            <a:r>
              <a:rPr lang="en-US"/>
              <a:t>The SMM are part of the CA floristic region, which is one of the top 25 global biodiversity hotspots</a:t>
            </a:r>
            <a:endParaRPr/>
          </a:p>
          <a:p>
            <a:pPr marL="457200" lvl="0" indent="-317500" algn="l" rtl="0">
              <a:lnSpc>
                <a:spcPct val="100000"/>
              </a:lnSpc>
              <a:spcBef>
                <a:spcPts val="0"/>
              </a:spcBef>
              <a:spcAft>
                <a:spcPts val="0"/>
              </a:spcAft>
              <a:buSzPts val="1400"/>
              <a:buChar char="●"/>
            </a:pPr>
            <a:r>
              <a:rPr lang="en-US"/>
              <a:t>The area is home to 12 vegetation communities, which include California Walnut, California Bay Laurel, Coast Live Oak Woodland, Valley Oak Savanna, and Riparian Woodland </a:t>
            </a:r>
            <a:endParaRPr/>
          </a:p>
          <a:p>
            <a:pPr marL="457200" lvl="0" indent="-317500" algn="l" rtl="0">
              <a:lnSpc>
                <a:spcPct val="100000"/>
              </a:lnSpc>
              <a:spcBef>
                <a:spcPts val="0"/>
              </a:spcBef>
              <a:spcAft>
                <a:spcPts val="0"/>
              </a:spcAft>
              <a:buSzPts val="1400"/>
              <a:buChar char="●"/>
            </a:pPr>
            <a:r>
              <a:rPr lang="en-US"/>
              <a:t>These vegetation communities provide valuable ecosystem services such as carbon sequestration, slope stability, and temperature moderation</a:t>
            </a:r>
            <a:endParaRPr/>
          </a:p>
        </p:txBody>
      </p:sp>
      <p:sp>
        <p:nvSpPr>
          <p:cNvPr id="329" name="Google Shape;329;g5c473eb71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5f5bacc20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5f5bacc20f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g5f5bacc20f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5f5bacc20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5f5bacc20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Speaker Notes</a:t>
            </a:r>
            <a:endParaRPr/>
          </a:p>
          <a:p>
            <a:pPr marL="457200" lvl="0" indent="-317500" algn="l" rtl="0">
              <a:spcBef>
                <a:spcPts val="0"/>
              </a:spcBef>
              <a:spcAft>
                <a:spcPts val="0"/>
              </a:spcAft>
              <a:buSzPts val="1400"/>
              <a:buChar char="-"/>
            </a:pPr>
            <a:r>
              <a:rPr lang="en-US"/>
              <a:t>Substrate and Water classes are omitted from this confusion matrix (they were 100%)</a:t>
            </a:r>
            <a:endParaRPr/>
          </a:p>
          <a:p>
            <a:pPr marL="457200" lvl="0" indent="-317500" algn="l" rtl="0">
              <a:spcBef>
                <a:spcPts val="0"/>
              </a:spcBef>
              <a:spcAft>
                <a:spcPts val="0"/>
              </a:spcAft>
              <a:buSzPts val="1400"/>
              <a:buChar char="-"/>
            </a:pPr>
            <a:r>
              <a:rPr lang="en-US"/>
              <a:t>Oaks, Riparian had some confusion with each other, makes sense since they are found in similar areas</a:t>
            </a:r>
            <a:endParaRPr/>
          </a:p>
          <a:p>
            <a:pPr marL="457200" lvl="0" indent="-317500" algn="l" rtl="0">
              <a:spcBef>
                <a:spcPts val="0"/>
              </a:spcBef>
              <a:spcAft>
                <a:spcPts val="0"/>
              </a:spcAft>
              <a:buSzPts val="1400"/>
              <a:buChar char="-"/>
            </a:pPr>
            <a:r>
              <a:rPr lang="en-US"/>
              <a:t>High chapparal percentages, could be because there was a lot more chaparralin 2018 than the training data and nps made in 2013/2007</a:t>
            </a:r>
            <a:endParaRPr/>
          </a:p>
        </p:txBody>
      </p:sp>
      <p:sp>
        <p:nvSpPr>
          <p:cNvPr id="812" name="Google Shape;812;g5f5bacc20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5f5bacc20f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5f5bacc20f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Speaker Notes</a:t>
            </a:r>
            <a:endParaRPr/>
          </a:p>
          <a:p>
            <a:pPr marL="457200" lvl="0" indent="-317500" algn="l" rtl="0">
              <a:spcBef>
                <a:spcPts val="0"/>
              </a:spcBef>
              <a:spcAft>
                <a:spcPts val="0"/>
              </a:spcAft>
              <a:buSzPts val="1400"/>
              <a:buChar char="-"/>
            </a:pPr>
            <a:r>
              <a:rPr lang="en-US"/>
              <a:t>Since in-situ measurements only gave alive/dead we did a green veg / npv veg comparison</a:t>
            </a:r>
            <a:endParaRPr/>
          </a:p>
          <a:p>
            <a:pPr marL="457200" lvl="0" indent="-317500" algn="l" rtl="0">
              <a:spcBef>
                <a:spcPts val="0"/>
              </a:spcBef>
              <a:spcAft>
                <a:spcPts val="0"/>
              </a:spcAft>
              <a:buSzPts val="1400"/>
              <a:buChar char="-"/>
            </a:pPr>
            <a:r>
              <a:rPr lang="en-US"/>
              <a:t>Very high accuracy since the two classes are very distinct spectra</a:t>
            </a:r>
            <a:endParaRPr/>
          </a:p>
        </p:txBody>
      </p:sp>
      <p:sp>
        <p:nvSpPr>
          <p:cNvPr id="852" name="Google Shape;852;g5f5bacc20f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5f5bacc20f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5f5bacc20f_0_1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6" name="Google Shape;876;g5f5bacc20f_0_1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5df8a4eb2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5df8a4eb2a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Map 1:  </a:t>
            </a:r>
            <a:r>
              <a:rPr lang="en-US"/>
              <a:t>Generated by the Santa Monica Mountains III team, Base Layer Source: Open Street Map. QGIS 3.4.</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None/>
            </a:pPr>
            <a:r>
              <a:rPr lang="en-US" b="1" u="sng"/>
              <a:t>Speaker Notes</a:t>
            </a:r>
            <a:endParaRPr/>
          </a:p>
          <a:p>
            <a:pPr marL="457200" lvl="0" indent="-317500" algn="l" rtl="0">
              <a:lnSpc>
                <a:spcPct val="100000"/>
              </a:lnSpc>
              <a:spcBef>
                <a:spcPts val="0"/>
              </a:spcBef>
              <a:spcAft>
                <a:spcPts val="0"/>
              </a:spcAft>
              <a:buSzPts val="1400"/>
              <a:buChar char="●"/>
            </a:pPr>
            <a:r>
              <a:rPr lang="en-US"/>
              <a:t>This map displays the Woolsey Fire burn area overlayed on the study area</a:t>
            </a:r>
            <a:endParaRPr/>
          </a:p>
        </p:txBody>
      </p:sp>
      <p:sp>
        <p:nvSpPr>
          <p:cNvPr id="342" name="Google Shape;342;g5df8a4eb2a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ccba6090a_0_5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5ccba6090a_0_5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t>Image 1: </a:t>
            </a:r>
            <a:r>
              <a:rPr lang="en-US"/>
              <a:t>Generated by the Santa Monica Mountains Eco III Team</a:t>
            </a:r>
            <a:endParaRPr/>
          </a:p>
          <a:p>
            <a:pPr marL="0" lvl="0" indent="0" algn="l" rtl="0">
              <a:lnSpc>
                <a:spcPct val="100000"/>
              </a:lnSpc>
              <a:spcBef>
                <a:spcPts val="0"/>
              </a:spcBef>
              <a:spcAft>
                <a:spcPts val="0"/>
              </a:spcAft>
              <a:buClr>
                <a:schemeClr val="dk1"/>
              </a:buClr>
              <a:buSzPts val="1100"/>
              <a:buFont typeface="Arial"/>
              <a:buNone/>
            </a:pPr>
            <a:endParaRPr b="1" u="sng"/>
          </a:p>
          <a:p>
            <a:pPr marL="0" lvl="0" indent="0" algn="l" rtl="0">
              <a:lnSpc>
                <a:spcPct val="100000"/>
              </a:lnSpc>
              <a:spcBef>
                <a:spcPts val="0"/>
              </a:spcBef>
              <a:spcAft>
                <a:spcPts val="0"/>
              </a:spcAft>
              <a:buClr>
                <a:schemeClr val="dk1"/>
              </a:buClr>
              <a:buSzPts val="1100"/>
              <a:buFont typeface="Arial"/>
              <a:buNone/>
            </a:pPr>
            <a:r>
              <a:rPr lang="en-US" b="1" u="sng"/>
              <a:t>Speaker Notes</a:t>
            </a:r>
            <a:endParaRPr b="1" u="sng"/>
          </a:p>
          <a:p>
            <a:pPr marL="457200" lvl="0" indent="-317500" algn="l" rtl="0">
              <a:lnSpc>
                <a:spcPct val="100000"/>
              </a:lnSpc>
              <a:spcBef>
                <a:spcPts val="0"/>
              </a:spcBef>
              <a:spcAft>
                <a:spcPts val="0"/>
              </a:spcAft>
              <a:buSzPts val="1400"/>
              <a:buChar char="●"/>
            </a:pPr>
            <a:r>
              <a:rPr lang="en-US"/>
              <a:t>Native oak and riparian woodlands support hundreds of species and provide billions of dollars of ecosystem services to the Los Angeles region</a:t>
            </a:r>
            <a:endParaRPr/>
          </a:p>
          <a:p>
            <a:pPr marL="457200" lvl="0" indent="-317500" algn="l" rtl="0">
              <a:lnSpc>
                <a:spcPct val="100000"/>
              </a:lnSpc>
              <a:spcBef>
                <a:spcPts val="0"/>
              </a:spcBef>
              <a:spcAft>
                <a:spcPts val="0"/>
              </a:spcAft>
              <a:buSzPts val="1400"/>
              <a:buChar char="●"/>
            </a:pPr>
            <a:r>
              <a:rPr lang="en-US"/>
              <a:t>Current threats from wildfires, floods, drought, and invasive beetles have caused extensive mortality in the past seven years.</a:t>
            </a:r>
            <a:endParaRPr/>
          </a:p>
          <a:p>
            <a:pPr marL="457200" lvl="0" indent="-317500" algn="l" rtl="0">
              <a:lnSpc>
                <a:spcPct val="100000"/>
              </a:lnSpc>
              <a:spcBef>
                <a:spcPts val="0"/>
              </a:spcBef>
              <a:spcAft>
                <a:spcPts val="0"/>
              </a:spcAft>
              <a:buSzPts val="1400"/>
              <a:buChar char="●"/>
            </a:pPr>
            <a:r>
              <a:rPr lang="en-US"/>
              <a:t>The recent Woolsey Fire (November 8-21, 2018), has damaged this sensitive area further by burning a large section of the study area.</a:t>
            </a:r>
            <a:endParaRPr/>
          </a:p>
          <a:p>
            <a:pPr marL="0" lvl="0" indent="0" algn="l" rtl="0">
              <a:spcBef>
                <a:spcPts val="0"/>
              </a:spcBef>
              <a:spcAft>
                <a:spcPts val="0"/>
              </a:spcAft>
              <a:buNone/>
            </a:pPr>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p:txBody>
      </p:sp>
      <p:sp>
        <p:nvSpPr>
          <p:cNvPr id="355" name="Google Shape;355;g5ccba6090a_0_5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ccba6090a_0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5ccba6090a_0_5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NASA Logo: </a:t>
            </a:r>
            <a:r>
              <a:rPr lang="en-US"/>
              <a:t>NASA </a:t>
            </a:r>
            <a:r>
              <a:rPr lang="en-US" sz="1100" u="sng">
                <a:solidFill>
                  <a:schemeClr val="hlink"/>
                </a:solidFill>
                <a:latin typeface="Arial"/>
                <a:ea typeface="Arial"/>
                <a:cs typeface="Arial"/>
                <a:sym typeface="Arial"/>
                <a:hlinkClick r:id="rId3"/>
              </a:rPr>
              <a:t>https://www.nasa.gov/audience/forstudents/5-8/features/symbols-of-nasa.html</a:t>
            </a:r>
            <a:endParaRPr b="1"/>
          </a:p>
          <a:p>
            <a:pPr marL="0" lvl="0" indent="0" algn="l" rtl="0">
              <a:lnSpc>
                <a:spcPct val="100000"/>
              </a:lnSpc>
              <a:spcBef>
                <a:spcPts val="0"/>
              </a:spcBef>
              <a:spcAft>
                <a:spcPts val="0"/>
              </a:spcAft>
              <a:buClr>
                <a:schemeClr val="dk1"/>
              </a:buClr>
              <a:buSzPts val="1100"/>
              <a:buFont typeface="Arial"/>
              <a:buNone/>
            </a:pPr>
            <a:r>
              <a:rPr lang="en-US" b="1"/>
              <a:t>JPL Logo</a:t>
            </a:r>
            <a:r>
              <a:rPr lang="en-US" b="1" u="none"/>
              <a:t>: </a:t>
            </a:r>
            <a:r>
              <a:rPr lang="en-US"/>
              <a:t>NASA </a:t>
            </a:r>
            <a:r>
              <a:rPr lang="en-US" b="1"/>
              <a:t> </a:t>
            </a:r>
            <a:r>
              <a:rPr lang="en-US" sz="1100" u="sng">
                <a:solidFill>
                  <a:schemeClr val="hlink"/>
                </a:solidFill>
                <a:latin typeface="Arial"/>
                <a:ea typeface="Arial"/>
                <a:cs typeface="Arial"/>
                <a:sym typeface="Arial"/>
                <a:hlinkClick r:id="rId4"/>
              </a:rPr>
              <a:t>https://www.jpl.nasa.gov/</a:t>
            </a:r>
            <a:endParaRPr/>
          </a:p>
          <a:p>
            <a:pPr marL="0" lvl="0" indent="0" algn="l" rtl="0">
              <a:lnSpc>
                <a:spcPct val="100000"/>
              </a:lnSpc>
              <a:spcBef>
                <a:spcPts val="0"/>
              </a:spcBef>
              <a:spcAft>
                <a:spcPts val="0"/>
              </a:spcAft>
              <a:buClr>
                <a:schemeClr val="dk1"/>
              </a:buClr>
              <a:buSzPts val="1100"/>
              <a:buFont typeface="Arial"/>
              <a:buNone/>
            </a:pPr>
            <a:r>
              <a:rPr lang="en-US" b="1"/>
              <a:t>DEVELOP Logo: </a:t>
            </a:r>
            <a:r>
              <a:rPr lang="en-US"/>
              <a:t>NASA </a:t>
            </a:r>
            <a:r>
              <a:rPr lang="en-US" sz="1100" u="sng">
                <a:solidFill>
                  <a:schemeClr val="hlink"/>
                </a:solidFill>
                <a:latin typeface="Arial"/>
                <a:ea typeface="Arial"/>
                <a:cs typeface="Arial"/>
                <a:sym typeface="Arial"/>
                <a:hlinkClick r:id="rId5"/>
              </a:rPr>
              <a:t>https://develop.larc.nasa.gov/2014/fall_term/DEVELOPediaandtheArtofCommunicatingwithEndUsers.html</a:t>
            </a:r>
            <a:endParaRPr/>
          </a:p>
          <a:p>
            <a:pPr marL="0" lvl="0" indent="0" algn="l" rtl="0">
              <a:lnSpc>
                <a:spcPct val="100000"/>
              </a:lnSpc>
              <a:spcBef>
                <a:spcPts val="0"/>
              </a:spcBef>
              <a:spcAft>
                <a:spcPts val="0"/>
              </a:spcAft>
              <a:buClr>
                <a:schemeClr val="dk1"/>
              </a:buClr>
              <a:buSzPts val="1100"/>
              <a:buFont typeface="Arial"/>
              <a:buNone/>
            </a:pPr>
            <a:endParaRPr b="1" u="sng"/>
          </a:p>
          <a:p>
            <a:pPr marL="0" lvl="0" indent="0" algn="l" rtl="0">
              <a:lnSpc>
                <a:spcPct val="100000"/>
              </a:lnSpc>
              <a:spcBef>
                <a:spcPts val="0"/>
              </a:spcBef>
              <a:spcAft>
                <a:spcPts val="0"/>
              </a:spcAft>
              <a:buClr>
                <a:schemeClr val="dk1"/>
              </a:buClr>
              <a:buSzPts val="1100"/>
              <a:buFont typeface="Arial"/>
              <a:buNone/>
            </a:pPr>
            <a:r>
              <a:rPr lang="en-US" b="1" u="sng"/>
              <a:t>Speaker Notes</a:t>
            </a:r>
            <a:endParaRPr b="1" u="sng"/>
          </a:p>
          <a:p>
            <a:pPr marL="457200" lvl="0" indent="-317500" algn="l" rtl="0">
              <a:lnSpc>
                <a:spcPct val="100000"/>
              </a:lnSpc>
              <a:spcBef>
                <a:spcPts val="0"/>
              </a:spcBef>
              <a:spcAft>
                <a:spcPts val="0"/>
              </a:spcAft>
              <a:buSzPts val="1400"/>
              <a:buChar char="●"/>
            </a:pPr>
            <a:r>
              <a:rPr lang="en-US"/>
              <a:t>Our amazing partners made this project possible and many of them are here today which we are very grateful for</a:t>
            </a:r>
            <a:endParaRPr/>
          </a:p>
          <a:p>
            <a:pPr marL="457200" lvl="0" indent="-317500" algn="l" rtl="0">
              <a:lnSpc>
                <a:spcPct val="100000"/>
              </a:lnSpc>
              <a:spcBef>
                <a:spcPts val="0"/>
              </a:spcBef>
              <a:spcAft>
                <a:spcPts val="0"/>
              </a:spcAft>
              <a:buSzPts val="1400"/>
              <a:buChar char="●"/>
            </a:pPr>
            <a:r>
              <a:rPr lang="en-US"/>
              <a:t>We partnered with</a:t>
            </a:r>
            <a:endParaRPr/>
          </a:p>
          <a:p>
            <a:pPr marL="914400" lvl="1" indent="-317500" algn="l" rtl="0">
              <a:lnSpc>
                <a:spcPct val="100000"/>
              </a:lnSpc>
              <a:spcBef>
                <a:spcPts val="0"/>
              </a:spcBef>
              <a:spcAft>
                <a:spcPts val="0"/>
              </a:spcAft>
              <a:buSzPts val="1400"/>
              <a:buChar char="○"/>
            </a:pPr>
            <a:r>
              <a:rPr lang="en-US"/>
              <a:t>the Resource Conservation District of the Santa Monica Mountains</a:t>
            </a:r>
            <a:endParaRPr/>
          </a:p>
          <a:p>
            <a:pPr marL="914400" lvl="1" indent="-317500" algn="l" rtl="0">
              <a:lnSpc>
                <a:spcPct val="100000"/>
              </a:lnSpc>
              <a:spcBef>
                <a:spcPts val="0"/>
              </a:spcBef>
              <a:spcAft>
                <a:spcPts val="0"/>
              </a:spcAft>
              <a:buSzPts val="1400"/>
              <a:buChar char="○"/>
            </a:pPr>
            <a:r>
              <a:rPr lang="en-US"/>
              <a:t>the National Park Service</a:t>
            </a:r>
            <a:endParaRPr/>
          </a:p>
          <a:p>
            <a:pPr marL="914400" lvl="1" indent="-317500" algn="l" rtl="0">
              <a:lnSpc>
                <a:spcPct val="100000"/>
              </a:lnSpc>
              <a:spcBef>
                <a:spcPts val="0"/>
              </a:spcBef>
              <a:spcAft>
                <a:spcPts val="0"/>
              </a:spcAft>
              <a:buSzPts val="1400"/>
              <a:buChar char="○"/>
            </a:pPr>
            <a:r>
              <a:rPr lang="en-US"/>
              <a:t>the California Department of Parks and Recreation</a:t>
            </a:r>
            <a:endParaRPr/>
          </a:p>
          <a:p>
            <a:pPr marL="914400" lvl="1" indent="-317500" algn="l" rtl="0">
              <a:lnSpc>
                <a:spcPct val="100000"/>
              </a:lnSpc>
              <a:spcBef>
                <a:spcPts val="0"/>
              </a:spcBef>
              <a:spcAft>
                <a:spcPts val="0"/>
              </a:spcAft>
              <a:buSzPts val="1400"/>
              <a:buChar char="○"/>
            </a:pPr>
            <a:r>
              <a:rPr lang="en-US"/>
              <a:t>the County of Los Angeles Fire Department</a:t>
            </a:r>
            <a:endParaRPr/>
          </a:p>
          <a:p>
            <a:pPr marL="914400" lvl="1" indent="-317500" algn="l" rtl="0">
              <a:lnSpc>
                <a:spcPct val="100000"/>
              </a:lnSpc>
              <a:spcBef>
                <a:spcPts val="0"/>
              </a:spcBef>
              <a:spcAft>
                <a:spcPts val="0"/>
              </a:spcAft>
              <a:buSzPts val="1400"/>
              <a:buChar char="○"/>
            </a:pPr>
            <a:r>
              <a:rPr lang="en-US"/>
              <a:t>the County of Los Angeles Department of Regional Planning</a:t>
            </a:r>
            <a:endParaRPr/>
          </a:p>
          <a:p>
            <a:pPr marL="914400" lvl="1" indent="-317500" algn="l" rtl="0">
              <a:lnSpc>
                <a:spcPct val="100000"/>
              </a:lnSpc>
              <a:spcBef>
                <a:spcPts val="0"/>
              </a:spcBef>
              <a:spcAft>
                <a:spcPts val="0"/>
              </a:spcAft>
              <a:buSzPts val="1400"/>
              <a:buChar char="○"/>
            </a:pPr>
            <a:r>
              <a:rPr lang="en-US"/>
              <a:t>and the University of Montana</a:t>
            </a:r>
            <a:endParaRPr/>
          </a:p>
        </p:txBody>
      </p:sp>
      <p:sp>
        <p:nvSpPr>
          <p:cNvPr id="363" name="Google Shape;363;g5ccba6090a_0_5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ccba6090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5ccba6090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u="sng"/>
              <a:t>Speaker Notes</a:t>
            </a:r>
            <a:endParaRPr b="1" u="sng"/>
          </a:p>
          <a:p>
            <a:pPr marL="457200" lvl="0" indent="-317500" algn="l" rtl="0">
              <a:lnSpc>
                <a:spcPct val="100000"/>
              </a:lnSpc>
              <a:spcBef>
                <a:spcPts val="0"/>
              </a:spcBef>
              <a:spcAft>
                <a:spcPts val="0"/>
              </a:spcAft>
              <a:buSzPts val="1400"/>
              <a:buChar char="●"/>
            </a:pPr>
            <a:r>
              <a:rPr lang="en-US"/>
              <a:t>We had three objectives which were to</a:t>
            </a:r>
            <a:endParaRPr/>
          </a:p>
          <a:p>
            <a:pPr marL="914400" lvl="1" indent="-317500" algn="l" rtl="0">
              <a:lnSpc>
                <a:spcPct val="100000"/>
              </a:lnSpc>
              <a:spcBef>
                <a:spcPts val="0"/>
              </a:spcBef>
              <a:spcAft>
                <a:spcPts val="0"/>
              </a:spcAft>
              <a:buSzPts val="1400"/>
              <a:buChar char="○"/>
            </a:pPr>
            <a:r>
              <a:rPr lang="en-US"/>
              <a:t>determine where and what species were still alive after the recent fires and drought</a:t>
            </a:r>
            <a:endParaRPr/>
          </a:p>
          <a:p>
            <a:pPr marL="914400" lvl="1" indent="-317500" algn="l" rtl="0">
              <a:lnSpc>
                <a:spcPct val="100000"/>
              </a:lnSpc>
              <a:spcBef>
                <a:spcPts val="0"/>
              </a:spcBef>
              <a:spcAft>
                <a:spcPts val="0"/>
              </a:spcAft>
              <a:buSzPts val="1400"/>
              <a:buChar char="○"/>
            </a:pPr>
            <a:r>
              <a:rPr lang="en-US"/>
              <a:t>map existing topographical and environmental conditions,</a:t>
            </a:r>
            <a:endParaRPr/>
          </a:p>
          <a:p>
            <a:pPr marL="914400" lvl="1" indent="-317500" algn="l" rtl="0">
              <a:lnSpc>
                <a:spcPct val="100000"/>
              </a:lnSpc>
              <a:spcBef>
                <a:spcPts val="0"/>
              </a:spcBef>
              <a:spcAft>
                <a:spcPts val="0"/>
              </a:spcAft>
              <a:buSzPts val="1400"/>
              <a:buChar char="○"/>
            </a:pPr>
            <a:r>
              <a:rPr lang="en-US"/>
              <a:t>and identify sites with suitable conditions to support native woodlands in the next century</a:t>
            </a:r>
            <a:endParaRPr/>
          </a:p>
          <a:p>
            <a:pPr marL="0" lvl="0" indent="0" algn="l" rtl="0">
              <a:lnSpc>
                <a:spcPct val="100000"/>
              </a:lnSpc>
              <a:spcBef>
                <a:spcPts val="0"/>
              </a:spcBef>
              <a:spcAft>
                <a:spcPts val="0"/>
              </a:spcAft>
              <a:buSzPts val="1400"/>
              <a:buNone/>
            </a:pPr>
            <a:endParaRPr b="1"/>
          </a:p>
        </p:txBody>
      </p:sp>
      <p:sp>
        <p:nvSpPr>
          <p:cNvPr id="373" name="Google Shape;373;g5ccba6090a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cddb70a79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5cddb70a79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Images Source: </a:t>
            </a:r>
            <a:r>
              <a:rPr lang="en-US" sz="1100" u="sng">
                <a:solidFill>
                  <a:schemeClr val="hlink"/>
                </a:solidFill>
                <a:latin typeface="Arial"/>
                <a:ea typeface="Arial"/>
                <a:cs typeface="Arial"/>
                <a:sym typeface="Arial"/>
                <a:hlinkClick r:id="rId3"/>
              </a:rPr>
              <a:t>http://www.devpedia.developexchange.com/dp/index.php?title=List_of_Satellite_Pictures</a:t>
            </a:r>
            <a:endParaRPr/>
          </a:p>
          <a:p>
            <a:pPr marL="0" lvl="0" indent="0" algn="l" rtl="0">
              <a:lnSpc>
                <a:spcPct val="100000"/>
              </a:lnSpc>
              <a:spcBef>
                <a:spcPts val="0"/>
              </a:spcBef>
              <a:spcAft>
                <a:spcPts val="0"/>
              </a:spcAft>
              <a:buClr>
                <a:schemeClr val="dk1"/>
              </a:buClr>
              <a:buSzPts val="1100"/>
              <a:buFont typeface="Arial"/>
              <a:buNone/>
            </a:pPr>
            <a:endParaRPr b="1" u="sng"/>
          </a:p>
          <a:p>
            <a:pPr marL="0" lvl="0" indent="0" algn="l" rtl="0">
              <a:lnSpc>
                <a:spcPct val="100000"/>
              </a:lnSpc>
              <a:spcBef>
                <a:spcPts val="0"/>
              </a:spcBef>
              <a:spcAft>
                <a:spcPts val="0"/>
              </a:spcAft>
              <a:buClr>
                <a:schemeClr val="dk1"/>
              </a:buClr>
              <a:buSzPts val="1100"/>
              <a:buFont typeface="Arial"/>
              <a:buNone/>
            </a:pPr>
            <a:r>
              <a:rPr lang="en-US" b="1" u="sng"/>
              <a:t>Speaker Notes</a:t>
            </a:r>
            <a:endParaRPr b="1" u="sng"/>
          </a:p>
          <a:p>
            <a:pPr marL="457200" lvl="0" indent="-317500" algn="l" rtl="0">
              <a:lnSpc>
                <a:spcPct val="100000"/>
              </a:lnSpc>
              <a:spcBef>
                <a:spcPts val="0"/>
              </a:spcBef>
              <a:spcAft>
                <a:spcPts val="0"/>
              </a:spcAft>
              <a:buSzPts val="1400"/>
              <a:buChar char="●"/>
            </a:pPr>
            <a:r>
              <a:rPr lang="en-US"/>
              <a:t>The NASA Earth Observations we used were from the Shuttle Radar Topography Mission, Landsat 8 Operational Land Imager, and Airborne Visible Infrared Imaging Spectrometer. </a:t>
            </a:r>
            <a:endParaRPr/>
          </a:p>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SzPts val="1400"/>
              <a:buNone/>
            </a:pPr>
            <a:r>
              <a:rPr lang="en-US"/>
              <a:t>Note: Landsat 8 OLI and SRTM are NASA Earth Observing Systems; AVIRIS is a NASA Earth Observation, but not considered an EOS. </a:t>
            </a:r>
            <a:endParaRPr/>
          </a:p>
          <a:p>
            <a:pPr marL="0" lvl="0" indent="0" algn="l" rtl="0">
              <a:lnSpc>
                <a:spcPct val="100000"/>
              </a:lnSpc>
              <a:spcBef>
                <a:spcPts val="0"/>
              </a:spcBef>
              <a:spcAft>
                <a:spcPts val="0"/>
              </a:spcAft>
              <a:buSzPts val="1400"/>
              <a:buNone/>
            </a:pPr>
            <a:endParaRPr/>
          </a:p>
        </p:txBody>
      </p:sp>
      <p:sp>
        <p:nvSpPr>
          <p:cNvPr id="381" name="Google Shape;381;g5cddb70a79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cddb70a79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5cddb70a79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Image 1: </a:t>
            </a:r>
            <a:r>
              <a:rPr lang="en-US"/>
              <a:t>Generated by the Santa Monica Mountains Eco III Team</a:t>
            </a:r>
            <a:endParaRPr b="1" u="sng"/>
          </a:p>
          <a:p>
            <a:pPr marL="0" lvl="0" indent="0" algn="l" rtl="0">
              <a:lnSpc>
                <a:spcPct val="100000"/>
              </a:lnSpc>
              <a:spcBef>
                <a:spcPts val="0"/>
              </a:spcBef>
              <a:spcAft>
                <a:spcPts val="0"/>
              </a:spcAft>
              <a:buClr>
                <a:schemeClr val="dk1"/>
              </a:buClr>
              <a:buSzPts val="1100"/>
              <a:buFont typeface="Arial"/>
              <a:buNone/>
            </a:pPr>
            <a:endParaRPr b="1" u="sng"/>
          </a:p>
          <a:p>
            <a:pPr marL="0" lvl="0" indent="0" algn="l" rtl="0">
              <a:lnSpc>
                <a:spcPct val="100000"/>
              </a:lnSpc>
              <a:spcBef>
                <a:spcPts val="0"/>
              </a:spcBef>
              <a:spcAft>
                <a:spcPts val="0"/>
              </a:spcAft>
              <a:buClr>
                <a:schemeClr val="dk1"/>
              </a:buClr>
              <a:buSzPts val="1100"/>
              <a:buFont typeface="Arial"/>
              <a:buNone/>
            </a:pPr>
            <a:r>
              <a:rPr lang="en-US" b="1" u="sng"/>
              <a:t>Speaker Notes</a:t>
            </a:r>
            <a:endParaRPr b="1" u="sng"/>
          </a:p>
          <a:p>
            <a:pPr marL="457200" lvl="0" indent="-317500" algn="l" rtl="0">
              <a:lnSpc>
                <a:spcPct val="100000"/>
              </a:lnSpc>
              <a:spcBef>
                <a:spcPts val="0"/>
              </a:spcBef>
              <a:spcAft>
                <a:spcPts val="0"/>
              </a:spcAft>
              <a:buSzPts val="1400"/>
              <a:buChar char="●"/>
            </a:pPr>
            <a:r>
              <a:rPr lang="en-US"/>
              <a:t>In addition to NASA Earth observations, we used</a:t>
            </a:r>
            <a:endParaRPr/>
          </a:p>
          <a:p>
            <a:pPr marL="914400" lvl="1" indent="-317500" algn="l" rtl="0">
              <a:lnSpc>
                <a:spcPct val="100000"/>
              </a:lnSpc>
              <a:spcBef>
                <a:spcPts val="0"/>
              </a:spcBef>
              <a:spcAft>
                <a:spcPts val="0"/>
              </a:spcAft>
              <a:buSzPts val="1400"/>
              <a:buChar char="○"/>
            </a:pPr>
            <a:r>
              <a:rPr lang="en-US"/>
              <a:t>NASA Earth Exchange Climate Projections </a:t>
            </a:r>
            <a:endParaRPr/>
          </a:p>
          <a:p>
            <a:pPr marL="914400" lvl="1" indent="-317500" algn="l" rtl="0">
              <a:lnSpc>
                <a:spcPct val="100000"/>
              </a:lnSpc>
              <a:spcBef>
                <a:spcPts val="0"/>
              </a:spcBef>
              <a:spcAft>
                <a:spcPts val="0"/>
              </a:spcAft>
              <a:buSzPts val="1400"/>
              <a:buChar char="○"/>
            </a:pPr>
            <a:r>
              <a:rPr lang="en-US"/>
              <a:t>RapidEye Imagery</a:t>
            </a:r>
            <a:endParaRPr/>
          </a:p>
          <a:p>
            <a:pPr marL="914400" lvl="1" indent="-317500" algn="l" rtl="0">
              <a:lnSpc>
                <a:spcPct val="100000"/>
              </a:lnSpc>
              <a:spcBef>
                <a:spcPts val="0"/>
              </a:spcBef>
              <a:spcAft>
                <a:spcPts val="0"/>
              </a:spcAft>
              <a:buSzPts val="1400"/>
              <a:buChar char="○"/>
            </a:pPr>
            <a:r>
              <a:rPr lang="en-US"/>
              <a:t>Vegetation polygons provided by our partners</a:t>
            </a:r>
            <a:endParaRPr/>
          </a:p>
          <a:p>
            <a:pPr marL="914400" lvl="1" indent="-317500" algn="l" rtl="0">
              <a:lnSpc>
                <a:spcPct val="100000"/>
              </a:lnSpc>
              <a:spcBef>
                <a:spcPts val="0"/>
              </a:spcBef>
              <a:spcAft>
                <a:spcPts val="0"/>
              </a:spcAft>
              <a:buSzPts val="1400"/>
              <a:buChar char="○"/>
            </a:pPr>
            <a:r>
              <a:rPr lang="en-US"/>
              <a:t>and other in situ data</a:t>
            </a:r>
            <a:endParaRPr/>
          </a:p>
          <a:p>
            <a:pPr marL="0" lvl="0" indent="0" algn="l" rtl="0">
              <a:lnSpc>
                <a:spcPct val="100000"/>
              </a:lnSpc>
              <a:spcBef>
                <a:spcPts val="0"/>
              </a:spcBef>
              <a:spcAft>
                <a:spcPts val="0"/>
              </a:spcAft>
              <a:buSzPts val="1400"/>
              <a:buNone/>
            </a:pPr>
            <a:endParaRPr/>
          </a:p>
        </p:txBody>
      </p:sp>
      <p:sp>
        <p:nvSpPr>
          <p:cNvPr id="394" name="Google Shape;394;g5cddb70a79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14"/>
          <p:cNvPicPr preferRelativeResize="0"/>
          <p:nvPr/>
        </p:nvPicPr>
        <p:blipFill rotWithShape="1">
          <a:blip r:embed="rId2">
            <a:alphaModFix/>
          </a:blip>
          <a:srcRect/>
          <a:stretch/>
        </p:blipFill>
        <p:spPr>
          <a:xfrm>
            <a:off x="10829926" y="238125"/>
            <a:ext cx="870608" cy="741586"/>
          </a:xfrm>
          <a:prstGeom prst="rect">
            <a:avLst/>
          </a:prstGeom>
          <a:noFill/>
          <a:ln>
            <a:noFill/>
          </a:ln>
        </p:spPr>
      </p:pic>
      <p:sp>
        <p:nvSpPr>
          <p:cNvPr id="17" name="Google Shape;17;p14"/>
          <p:cNvSpPr txBox="1"/>
          <p:nvPr/>
        </p:nvSpPr>
        <p:spPr>
          <a:xfrm>
            <a:off x="7728156" y="506412"/>
            <a:ext cx="2406444"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National Aeronautics and Space Administration</a:t>
            </a:r>
            <a:endParaRPr sz="8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312">
          <p15:clr>
            <a:srgbClr val="FBAE40"/>
          </p15:clr>
        </p15:guide>
        <p15:guide id="5" orient="horz" pos="168">
          <p15:clr>
            <a:srgbClr val="FBAE40"/>
          </p15:clr>
        </p15:guide>
        <p15:guide id="6" orient="horz" pos="600">
          <p15:clr>
            <a:srgbClr val="FBAE40"/>
          </p15:clr>
        </p15:guide>
        <p15:guide id="7" orient="horz" pos="408">
          <p15:clr>
            <a:srgbClr val="FBAE40"/>
          </p15:clr>
        </p15:guide>
        <p15:guide id="8" pos="7080">
          <p15:clr>
            <a:srgbClr val="FBAE40"/>
          </p15:clr>
        </p15:guide>
        <p15:guide id="9" orient="horz" pos="3720">
          <p15:clr>
            <a:srgbClr val="FBAE40"/>
          </p15:clr>
        </p15:guide>
        <p15:guide id="10" pos="792">
          <p15:clr>
            <a:srgbClr val="FBAE40"/>
          </p15:clr>
        </p15:guide>
        <p15:guide id="11" pos="46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
  <p:cSld name="8">
    <p:spTree>
      <p:nvGrpSpPr>
        <p:cNvPr id="1" name="Shape 81"/>
        <p:cNvGrpSpPr/>
        <p:nvPr/>
      </p:nvGrpSpPr>
      <p:grpSpPr>
        <a:xfrm>
          <a:off x="0" y="0"/>
          <a:ext cx="0" cy="0"/>
          <a:chOff x="0" y="0"/>
          <a:chExt cx="0" cy="0"/>
        </a:xfrm>
      </p:grpSpPr>
      <p:sp>
        <p:nvSpPr>
          <p:cNvPr id="82" name="Google Shape;82;p15"/>
          <p:cNvSpPr/>
          <p:nvPr/>
        </p:nvSpPr>
        <p:spPr>
          <a:xfrm flipH="1">
            <a:off x="-4" y="0"/>
            <a:ext cx="12192003" cy="190500"/>
          </a:xfrm>
          <a:prstGeom prst="rect">
            <a:avLst/>
          </a:prstGeom>
          <a:blipFill rotWithShape="0">
            <a:blip r:embed="rId2">
              <a:alphaModFix/>
            </a:blip>
            <a:tile tx="3" ty="0" sx="50000" sy="5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3" name="Google Shape;83;p15"/>
          <p:cNvSpPr txBox="1">
            <a:spLocks noGrp="1"/>
          </p:cNvSpPr>
          <p:nvPr>
            <p:ph type="title"/>
          </p:nvPr>
        </p:nvSpPr>
        <p:spPr>
          <a:xfrm>
            <a:off x="495300" y="419099"/>
            <a:ext cx="10515600" cy="45720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8652"/>
              </a:buClr>
              <a:buSzPts val="4400"/>
              <a:buFont typeface="Century Gothic"/>
              <a:buNone/>
              <a:defRPr b="1">
                <a:solidFill>
                  <a:srgbClr val="2E865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5"/>
          <p:cNvSpPr txBox="1">
            <a:spLocks noGrp="1"/>
          </p:cNvSpPr>
          <p:nvPr>
            <p:ph type="body" idx="1"/>
          </p:nvPr>
        </p:nvSpPr>
        <p:spPr>
          <a:xfrm>
            <a:off x="6701588" y="1104900"/>
            <a:ext cx="4995111" cy="29257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5"/>
          <p:cNvSpPr txBox="1">
            <a:spLocks noGrp="1"/>
          </p:cNvSpPr>
          <p:nvPr>
            <p:ph type="body" idx="2"/>
          </p:nvPr>
        </p:nvSpPr>
        <p:spPr>
          <a:xfrm>
            <a:off x="507332" y="1104900"/>
            <a:ext cx="4995111" cy="29257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5"/>
          <p:cNvSpPr txBox="1">
            <a:spLocks noGrp="1"/>
          </p:cNvSpPr>
          <p:nvPr>
            <p:ph type="body" idx="3"/>
          </p:nvPr>
        </p:nvSpPr>
        <p:spPr>
          <a:xfrm>
            <a:off x="508000" y="4330700"/>
            <a:ext cx="11188700" cy="2146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64">
          <p15:clr>
            <a:srgbClr val="FBAE40"/>
          </p15:clr>
        </p15:guide>
        <p15:guide id="5" orient="horz" pos="696">
          <p15:clr>
            <a:srgbClr val="FBAE40"/>
          </p15:clr>
        </p15:guide>
        <p15:guide id="6" orient="horz" pos="552">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
  <p:cSld name="2">
    <p:spTree>
      <p:nvGrpSpPr>
        <p:cNvPr id="1" name="Shape 87"/>
        <p:cNvGrpSpPr/>
        <p:nvPr/>
      </p:nvGrpSpPr>
      <p:grpSpPr>
        <a:xfrm>
          <a:off x="0" y="0"/>
          <a:ext cx="0" cy="0"/>
          <a:chOff x="0" y="0"/>
          <a:chExt cx="0" cy="0"/>
        </a:xfrm>
      </p:grpSpPr>
      <p:sp>
        <p:nvSpPr>
          <p:cNvPr id="88" name="Google Shape;88;p22"/>
          <p:cNvSpPr/>
          <p:nvPr/>
        </p:nvSpPr>
        <p:spPr>
          <a:xfrm>
            <a:off x="0" y="428625"/>
            <a:ext cx="12192000" cy="600075"/>
          </a:xfrm>
          <a:prstGeom prst="rect">
            <a:avLst/>
          </a:prstGeom>
          <a:solidFill>
            <a:srgbClr val="2E8652"/>
          </a:solidFill>
          <a:ln>
            <a:noFill/>
          </a:ln>
          <a:effectLst>
            <a:outerShdw blurRad="762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9" name="Google Shape;89;p22"/>
          <p:cNvSpPr/>
          <p:nvPr/>
        </p:nvSpPr>
        <p:spPr>
          <a:xfrm>
            <a:off x="1" y="5847908"/>
            <a:ext cx="1584252" cy="1020725"/>
          </a:xfrm>
          <a:custGeom>
            <a:avLst/>
            <a:gdLst/>
            <a:ahLst/>
            <a:cxnLst/>
            <a:rect l="l" t="t" r="r" b="b"/>
            <a:pathLst>
              <a:path w="1584252" h="1020725" extrusionOk="0">
                <a:moveTo>
                  <a:pt x="0" y="0"/>
                </a:moveTo>
                <a:lnTo>
                  <a:pt x="1244009" y="0"/>
                </a:lnTo>
                <a:lnTo>
                  <a:pt x="1584252" y="1020725"/>
                </a:lnTo>
                <a:lnTo>
                  <a:pt x="0" y="1016069"/>
                </a:lnTo>
                <a:lnTo>
                  <a:pt x="0" y="0"/>
                </a:lnTo>
                <a:close/>
              </a:path>
            </a:pathLst>
          </a:custGeom>
          <a:blipFill rotWithShape="1">
            <a:blip r:embed="rId2">
              <a:alphaModFix/>
            </a:blip>
            <a:tile tx="0" ty="0" sx="50000" sy="5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0" name="Google Shape;90;p22"/>
          <p:cNvSpPr txBox="1">
            <a:spLocks noGrp="1"/>
          </p:cNvSpPr>
          <p:nvPr>
            <p:ph type="title"/>
          </p:nvPr>
        </p:nvSpPr>
        <p:spPr>
          <a:xfrm>
            <a:off x="1257300" y="428625"/>
            <a:ext cx="10439400" cy="676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2"/>
          <p:cNvSpPr txBox="1">
            <a:spLocks noGrp="1"/>
          </p:cNvSpPr>
          <p:nvPr>
            <p:ph type="body" idx="1"/>
          </p:nvPr>
        </p:nvSpPr>
        <p:spPr>
          <a:xfrm>
            <a:off x="1265320" y="1588168"/>
            <a:ext cx="3267075" cy="26590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2"/>
          <p:cNvSpPr txBox="1">
            <a:spLocks noGrp="1"/>
          </p:cNvSpPr>
          <p:nvPr>
            <p:ph type="body" idx="2"/>
          </p:nvPr>
        </p:nvSpPr>
        <p:spPr>
          <a:xfrm>
            <a:off x="4847473" y="1588168"/>
            <a:ext cx="3267075" cy="26590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2"/>
          <p:cNvSpPr txBox="1">
            <a:spLocks noGrp="1"/>
          </p:cNvSpPr>
          <p:nvPr>
            <p:ph type="body" idx="3"/>
          </p:nvPr>
        </p:nvSpPr>
        <p:spPr>
          <a:xfrm>
            <a:off x="8429625" y="1588168"/>
            <a:ext cx="3267075" cy="26590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2"/>
          <p:cNvSpPr txBox="1">
            <a:spLocks noGrp="1"/>
          </p:cNvSpPr>
          <p:nvPr>
            <p:ph type="body" idx="4"/>
          </p:nvPr>
        </p:nvSpPr>
        <p:spPr>
          <a:xfrm>
            <a:off x="1265238" y="4535150"/>
            <a:ext cx="10431462" cy="105886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64">
          <p15:clr>
            <a:srgbClr val="FBAE40"/>
          </p15:clr>
        </p15:guide>
        <p15:guide id="5" orient="horz" pos="696">
          <p15:clr>
            <a:srgbClr val="FBAE40"/>
          </p15:clr>
        </p15:guide>
        <p15:guide id="6" orient="horz" pos="480">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
  <p:cSld name="6">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495300" y="507338"/>
            <a:ext cx="11201400" cy="381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8652"/>
              </a:buClr>
              <a:buSzPts val="4400"/>
              <a:buFont typeface="Century Gothic"/>
              <a:buNone/>
              <a:defRPr b="1">
                <a:solidFill>
                  <a:srgbClr val="2E865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5"/>
          <p:cNvSpPr/>
          <p:nvPr/>
        </p:nvSpPr>
        <p:spPr>
          <a:xfrm>
            <a:off x="9465270" y="5257798"/>
            <a:ext cx="1839440" cy="1600202"/>
          </a:xfrm>
          <a:prstGeom prst="hexagon">
            <a:avLst>
              <a:gd name="adj" fmla="val 28832"/>
              <a:gd name="vf" fmla="val 115470"/>
            </a:avLst>
          </a:prstGeom>
          <a:solidFill>
            <a:srgbClr val="2E8652">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8" name="Google Shape;98;p25"/>
          <p:cNvSpPr/>
          <p:nvPr/>
        </p:nvSpPr>
        <p:spPr>
          <a:xfrm rot="-3640641">
            <a:off x="11007348" y="5964986"/>
            <a:ext cx="1360090" cy="1181147"/>
          </a:xfrm>
          <a:custGeom>
            <a:avLst/>
            <a:gdLst/>
            <a:ahLst/>
            <a:cxnLst/>
            <a:rect l="l" t="t" r="r" b="b"/>
            <a:pathLst>
              <a:path w="1360090" h="1181147" extrusionOk="0">
                <a:moveTo>
                  <a:pt x="238139" y="419143"/>
                </a:moveTo>
                <a:lnTo>
                  <a:pt x="0" y="0"/>
                </a:lnTo>
                <a:lnTo>
                  <a:pt x="923375" y="7989"/>
                </a:lnTo>
                <a:lnTo>
                  <a:pt x="1360090" y="790271"/>
                </a:lnTo>
                <a:lnTo>
                  <a:pt x="663954" y="1181147"/>
                </a:lnTo>
                <a:lnTo>
                  <a:pt x="569261" y="1015340"/>
                </a:lnTo>
                <a:lnTo>
                  <a:pt x="238139" y="419143"/>
                </a:lnTo>
                <a:close/>
              </a:path>
            </a:pathLst>
          </a:custGeom>
          <a:solidFill>
            <a:srgbClr val="2E865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9" name="Google Shape;99;p25"/>
          <p:cNvSpPr/>
          <p:nvPr/>
        </p:nvSpPr>
        <p:spPr>
          <a:xfrm rot="-3640641">
            <a:off x="10826639" y="4475820"/>
            <a:ext cx="1823914" cy="1574499"/>
          </a:xfrm>
          <a:custGeom>
            <a:avLst/>
            <a:gdLst/>
            <a:ahLst/>
            <a:cxnLst/>
            <a:rect l="l" t="t" r="r" b="b"/>
            <a:pathLst>
              <a:path w="1823914" h="1574499" extrusionOk="0">
                <a:moveTo>
                  <a:pt x="0" y="798478"/>
                </a:moveTo>
                <a:lnTo>
                  <a:pt x="477627" y="0"/>
                </a:lnTo>
                <a:lnTo>
                  <a:pt x="1392286" y="24942"/>
                </a:lnTo>
                <a:lnTo>
                  <a:pt x="1823914" y="798170"/>
                </a:lnTo>
                <a:lnTo>
                  <a:pt x="928301" y="1311555"/>
                </a:lnTo>
                <a:lnTo>
                  <a:pt x="437735" y="1574499"/>
                </a:lnTo>
                <a:lnTo>
                  <a:pt x="0" y="798478"/>
                </a:lnTo>
                <a:close/>
              </a:path>
            </a:pathLst>
          </a:custGeom>
          <a:blipFill rotWithShape="0">
            <a:blip r:embed="rId2">
              <a:alphaModFix/>
            </a:blip>
            <a:tile tx="-6" ty="1866887" sx="50000" sy="5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 name="Google Shape;100;p25"/>
          <p:cNvSpPr txBox="1">
            <a:spLocks noGrp="1"/>
          </p:cNvSpPr>
          <p:nvPr>
            <p:ph type="body" idx="1"/>
          </p:nvPr>
        </p:nvSpPr>
        <p:spPr>
          <a:xfrm>
            <a:off x="495300" y="4082418"/>
            <a:ext cx="7248743" cy="23945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5"/>
          <p:cNvSpPr txBox="1">
            <a:spLocks noGrp="1"/>
          </p:cNvSpPr>
          <p:nvPr>
            <p:ph type="body" idx="2"/>
          </p:nvPr>
        </p:nvSpPr>
        <p:spPr>
          <a:xfrm>
            <a:off x="8381999" y="1201006"/>
            <a:ext cx="3305393" cy="27092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5"/>
          <p:cNvSpPr txBox="1">
            <a:spLocks noGrp="1"/>
          </p:cNvSpPr>
          <p:nvPr>
            <p:ph type="body" idx="3"/>
          </p:nvPr>
        </p:nvSpPr>
        <p:spPr>
          <a:xfrm>
            <a:off x="4438650" y="1201006"/>
            <a:ext cx="3305393" cy="27092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5"/>
          <p:cNvSpPr txBox="1">
            <a:spLocks noGrp="1"/>
          </p:cNvSpPr>
          <p:nvPr>
            <p:ph type="body" idx="4"/>
          </p:nvPr>
        </p:nvSpPr>
        <p:spPr>
          <a:xfrm>
            <a:off x="495300" y="1201006"/>
            <a:ext cx="3305393" cy="27092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312">
          <p15:clr>
            <a:srgbClr val="FBAE40"/>
          </p15:clr>
        </p15:guide>
        <p15:guide id="5" orient="horz" pos="288">
          <p15:clr>
            <a:srgbClr val="FBAE40"/>
          </p15:clr>
        </p15:guide>
        <p15:guide id="6" orient="horz" pos="696">
          <p15:clr>
            <a:srgbClr val="FBAE40"/>
          </p15:clr>
        </p15:guide>
        <p15:guide id="7" orient="horz" pos="576">
          <p15:clr>
            <a:srgbClr val="FBAE40"/>
          </p15:clr>
        </p15:guide>
        <p15:guide id="8" pos="5280">
          <p15:clr>
            <a:srgbClr val="FBAE40"/>
          </p15:clr>
        </p15:guide>
        <p15:guide id="9" orient="horz" pos="4080">
          <p15:clr>
            <a:srgbClr val="FBAE40"/>
          </p15:clr>
        </p15:guide>
        <p15:guide id="10" pos="792">
          <p15:clr>
            <a:srgbClr val="FBAE40"/>
          </p15:clr>
        </p15:guide>
        <p15:guide id="11" pos="46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
  <p:cSld name="9">
    <p:spTree>
      <p:nvGrpSpPr>
        <p:cNvPr id="1" name="Shape 110"/>
        <p:cNvGrpSpPr/>
        <p:nvPr/>
      </p:nvGrpSpPr>
      <p:grpSpPr>
        <a:xfrm>
          <a:off x="0" y="0"/>
          <a:ext cx="0" cy="0"/>
          <a:chOff x="0" y="0"/>
          <a:chExt cx="0" cy="0"/>
        </a:xfrm>
      </p:grpSpPr>
      <p:sp>
        <p:nvSpPr>
          <p:cNvPr id="111" name="Google Shape;111;g5dff45ef45_2_63"/>
          <p:cNvSpPr/>
          <p:nvPr/>
        </p:nvSpPr>
        <p:spPr>
          <a:xfrm flipH="1">
            <a:off x="0" y="6484538"/>
            <a:ext cx="12192000" cy="2652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12" name="Google Shape;112;g5dff45ef45_2_63"/>
          <p:cNvSpPr txBox="1">
            <a:spLocks noGrp="1"/>
          </p:cNvSpPr>
          <p:nvPr>
            <p:ph type="title"/>
          </p:nvPr>
        </p:nvSpPr>
        <p:spPr>
          <a:xfrm>
            <a:off x="513344" y="190501"/>
            <a:ext cx="11183100" cy="571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E8652"/>
              </a:buClr>
              <a:buSzPts val="4400"/>
              <a:buFont typeface="Century Gothic"/>
              <a:buNone/>
              <a:defRPr b="1">
                <a:solidFill>
                  <a:srgbClr val="2E865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3" name="Google Shape;113;g5dff45ef45_2_63"/>
          <p:cNvSpPr txBox="1">
            <a:spLocks noGrp="1"/>
          </p:cNvSpPr>
          <p:nvPr>
            <p:ph type="body" idx="1"/>
          </p:nvPr>
        </p:nvSpPr>
        <p:spPr>
          <a:xfrm>
            <a:off x="495300" y="1104900"/>
            <a:ext cx="11201100" cy="2706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14" name="Google Shape;114;g5dff45ef45_2_63"/>
          <p:cNvSpPr txBox="1">
            <a:spLocks noGrp="1"/>
          </p:cNvSpPr>
          <p:nvPr>
            <p:ph type="body" idx="2"/>
          </p:nvPr>
        </p:nvSpPr>
        <p:spPr>
          <a:xfrm>
            <a:off x="513344" y="4010044"/>
            <a:ext cx="11201100" cy="22761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64">
          <p15:clr>
            <a:srgbClr val="FBAE40"/>
          </p15:clr>
        </p15:guide>
        <p15:guide id="5" orient="horz" pos="696">
          <p15:clr>
            <a:srgbClr val="FBAE40"/>
          </p15:clr>
        </p15:guide>
        <p15:guide id="6" orient="horz" pos="480">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5"/>
        <p:cNvGrpSpPr/>
        <p:nvPr/>
      </p:nvGrpSpPr>
      <p:grpSpPr>
        <a:xfrm>
          <a:off x="0" y="0"/>
          <a:ext cx="0" cy="0"/>
          <a:chOff x="0" y="0"/>
          <a:chExt cx="0" cy="0"/>
        </a:xfrm>
      </p:grpSpPr>
      <p:pic>
        <p:nvPicPr>
          <p:cNvPr id="116" name="Google Shape;116;g5dff45ef45_2_37"/>
          <p:cNvPicPr preferRelativeResize="0"/>
          <p:nvPr/>
        </p:nvPicPr>
        <p:blipFill rotWithShape="1">
          <a:blip r:embed="rId2">
            <a:alphaModFix/>
          </a:blip>
          <a:srcRect/>
          <a:stretch/>
        </p:blipFill>
        <p:spPr>
          <a:xfrm>
            <a:off x="10829926" y="238125"/>
            <a:ext cx="870608" cy="741586"/>
          </a:xfrm>
          <a:prstGeom prst="rect">
            <a:avLst/>
          </a:prstGeom>
          <a:noFill/>
          <a:ln>
            <a:noFill/>
          </a:ln>
        </p:spPr>
      </p:pic>
      <p:sp>
        <p:nvSpPr>
          <p:cNvPr id="117" name="Google Shape;117;g5dff45ef45_2_37"/>
          <p:cNvSpPr txBox="1"/>
          <p:nvPr/>
        </p:nvSpPr>
        <p:spPr>
          <a:xfrm>
            <a:off x="7728156" y="506412"/>
            <a:ext cx="2406300" cy="215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National Aeronautics and Space Administration</a:t>
            </a:r>
            <a:endParaRPr sz="8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312">
          <p15:clr>
            <a:srgbClr val="FBAE40"/>
          </p15:clr>
        </p15:guide>
        <p15:guide id="5" orient="horz" pos="168">
          <p15:clr>
            <a:srgbClr val="FBAE40"/>
          </p15:clr>
        </p15:guide>
        <p15:guide id="6" orient="horz" pos="600">
          <p15:clr>
            <a:srgbClr val="FBAE40"/>
          </p15:clr>
        </p15:guide>
        <p15:guide id="7" orient="horz" pos="408">
          <p15:clr>
            <a:srgbClr val="FBAE40"/>
          </p15:clr>
        </p15:guide>
        <p15:guide id="8" pos="7080">
          <p15:clr>
            <a:srgbClr val="FBAE40"/>
          </p15:clr>
        </p15:guide>
        <p15:guide id="9" orient="horz" pos="3720">
          <p15:clr>
            <a:srgbClr val="FBAE40"/>
          </p15:clr>
        </p15:guide>
        <p15:guide id="10" pos="792">
          <p15:clr>
            <a:srgbClr val="FBAE40"/>
          </p15:clr>
        </p15:guide>
        <p15:guide id="11" pos="46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p:cSld name="1">
    <p:spTree>
      <p:nvGrpSpPr>
        <p:cNvPr id="1" name="Shape 118"/>
        <p:cNvGrpSpPr/>
        <p:nvPr/>
      </p:nvGrpSpPr>
      <p:grpSpPr>
        <a:xfrm>
          <a:off x="0" y="0"/>
          <a:ext cx="0" cy="0"/>
          <a:chOff x="0" y="0"/>
          <a:chExt cx="0" cy="0"/>
        </a:xfrm>
      </p:grpSpPr>
      <p:sp>
        <p:nvSpPr>
          <p:cNvPr id="119" name="Google Shape;119;g5dff45ef45_2_40"/>
          <p:cNvSpPr/>
          <p:nvPr/>
        </p:nvSpPr>
        <p:spPr>
          <a:xfrm>
            <a:off x="0" y="6591300"/>
            <a:ext cx="12192000" cy="2667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20" name="Google Shape;120;g5dff45ef45_2_40"/>
          <p:cNvSpPr/>
          <p:nvPr/>
        </p:nvSpPr>
        <p:spPr>
          <a:xfrm rot="10800000" flipH="1">
            <a:off x="-2197" y="-2371"/>
            <a:ext cx="1631233" cy="960338"/>
          </a:xfrm>
          <a:custGeom>
            <a:avLst/>
            <a:gdLst/>
            <a:ahLst/>
            <a:cxnLst/>
            <a:rect l="l" t="t" r="r" b="b"/>
            <a:pathLst>
              <a:path w="1587575" h="1024360" extrusionOk="0">
                <a:moveTo>
                  <a:pt x="0" y="3636"/>
                </a:moveTo>
                <a:lnTo>
                  <a:pt x="1232654" y="0"/>
                </a:lnTo>
                <a:lnTo>
                  <a:pt x="1587575" y="1024360"/>
                </a:lnTo>
                <a:lnTo>
                  <a:pt x="834" y="1023757"/>
                </a:lnTo>
                <a:cubicBezTo>
                  <a:pt x="-551" y="684289"/>
                  <a:pt x="1385" y="343104"/>
                  <a:pt x="0" y="3636"/>
                </a:cubicBezTo>
                <a:close/>
              </a:path>
            </a:pathLst>
          </a:custGeom>
          <a:blipFill rotWithShape="0">
            <a:blip r:embed="rId2">
              <a:alphaModFix/>
            </a:blip>
            <a:tile tx="0" ty="-1037" sx="49999" sy="49999"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21" name="Google Shape;121;g5dff45ef45_2_40"/>
          <p:cNvSpPr txBox="1">
            <a:spLocks noGrp="1"/>
          </p:cNvSpPr>
          <p:nvPr>
            <p:ph type="body" idx="1"/>
          </p:nvPr>
        </p:nvSpPr>
        <p:spPr>
          <a:xfrm>
            <a:off x="1257300" y="1660524"/>
            <a:ext cx="6134100" cy="46800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2" name="Google Shape;122;g5dff45ef45_2_40"/>
          <p:cNvSpPr txBox="1">
            <a:spLocks noGrp="1"/>
          </p:cNvSpPr>
          <p:nvPr>
            <p:ph type="body" idx="2"/>
          </p:nvPr>
        </p:nvSpPr>
        <p:spPr>
          <a:xfrm>
            <a:off x="8382000" y="1660524"/>
            <a:ext cx="3314700" cy="46680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3" name="Google Shape;123;g5dff45ef45_2_40"/>
          <p:cNvSpPr txBox="1">
            <a:spLocks noGrp="1"/>
          </p:cNvSpPr>
          <p:nvPr>
            <p:ph type="title"/>
          </p:nvPr>
        </p:nvSpPr>
        <p:spPr>
          <a:xfrm>
            <a:off x="1627997" y="266701"/>
            <a:ext cx="10515600" cy="68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E8652"/>
              </a:buClr>
              <a:buSzPts val="4400"/>
              <a:buFont typeface="Century Gothic"/>
              <a:buNone/>
              <a:defRPr b="1">
                <a:solidFill>
                  <a:srgbClr val="2E865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extLst>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1080">
          <p15:clr>
            <a:srgbClr val="FBAE40"/>
          </p15:clr>
        </p15:guide>
        <p15:guide id="5" orient="horz" pos="240">
          <p15:clr>
            <a:srgbClr val="FBAE40"/>
          </p15:clr>
        </p15:guide>
        <p15:guide id="6" orient="horz" pos="720">
          <p15:clr>
            <a:srgbClr val="FBAE40"/>
          </p15:clr>
        </p15:guide>
        <p15:guide id="7" orient="horz" pos="504">
          <p15:clr>
            <a:srgbClr val="FBAE40"/>
          </p15:clr>
        </p15:guide>
        <p15:guide id="8" pos="5280">
          <p15:clr>
            <a:srgbClr val="FBAE40"/>
          </p15:clr>
        </p15:guide>
        <p15:guide id="9" orient="horz" pos="3984">
          <p15:clr>
            <a:srgbClr val="FBAE40"/>
          </p15:clr>
        </p15:guide>
        <p15:guide id="10" pos="792">
          <p15:clr>
            <a:srgbClr val="FBAE40"/>
          </p15:clr>
        </p15:guide>
        <p15:guide id="11" pos="46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
  <p:cSld name="7">
    <p:spTree>
      <p:nvGrpSpPr>
        <p:cNvPr id="1" name="Shape 124"/>
        <p:cNvGrpSpPr/>
        <p:nvPr/>
      </p:nvGrpSpPr>
      <p:grpSpPr>
        <a:xfrm>
          <a:off x="0" y="0"/>
          <a:ext cx="0" cy="0"/>
          <a:chOff x="0" y="0"/>
          <a:chExt cx="0" cy="0"/>
        </a:xfrm>
      </p:grpSpPr>
      <p:sp>
        <p:nvSpPr>
          <p:cNvPr id="125" name="Google Shape;125;g5dff45ef45_2_46"/>
          <p:cNvSpPr/>
          <p:nvPr/>
        </p:nvSpPr>
        <p:spPr>
          <a:xfrm flipH="1">
            <a:off x="-1" y="428625"/>
            <a:ext cx="12192000" cy="628500"/>
          </a:xfrm>
          <a:prstGeom prst="rect">
            <a:avLst/>
          </a:prstGeom>
          <a:solidFill>
            <a:srgbClr val="2E8652"/>
          </a:solidFill>
          <a:ln>
            <a:noFill/>
          </a:ln>
          <a:effectLst>
            <a:outerShdw blurRad="762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26" name="Google Shape;126;g5dff45ef45_2_46"/>
          <p:cNvSpPr txBox="1"/>
          <p:nvPr/>
        </p:nvSpPr>
        <p:spPr>
          <a:xfrm>
            <a:off x="367110" y="419100"/>
            <a:ext cx="10233300" cy="68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endParaRPr sz="4400" b="1" i="0" u="none" strike="noStrike" cap="none">
              <a:solidFill>
                <a:schemeClr val="lt1"/>
              </a:solidFill>
              <a:latin typeface="Century Gothic"/>
              <a:ea typeface="Century Gothic"/>
              <a:cs typeface="Century Gothic"/>
              <a:sym typeface="Century Gothic"/>
            </a:endParaRPr>
          </a:p>
        </p:txBody>
      </p:sp>
      <p:sp>
        <p:nvSpPr>
          <p:cNvPr id="127" name="Google Shape;127;g5dff45ef45_2_46"/>
          <p:cNvSpPr txBox="1">
            <a:spLocks noGrp="1"/>
          </p:cNvSpPr>
          <p:nvPr>
            <p:ph type="title"/>
          </p:nvPr>
        </p:nvSpPr>
        <p:spPr>
          <a:xfrm>
            <a:off x="393030" y="545432"/>
            <a:ext cx="10515600" cy="419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400"/>
              <a:buFont typeface="Century Gothic"/>
              <a:buNone/>
              <a:defRPr b="1">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8" name="Google Shape;128;g5dff45ef45_2_46"/>
          <p:cNvSpPr txBox="1">
            <a:spLocks noGrp="1"/>
          </p:cNvSpPr>
          <p:nvPr>
            <p:ph type="body" idx="1"/>
          </p:nvPr>
        </p:nvSpPr>
        <p:spPr>
          <a:xfrm>
            <a:off x="495301" y="1371600"/>
            <a:ext cx="3378900" cy="51051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9" name="Google Shape;129;g5dff45ef45_2_46"/>
          <p:cNvSpPr txBox="1">
            <a:spLocks noGrp="1"/>
          </p:cNvSpPr>
          <p:nvPr>
            <p:ph type="body" idx="2"/>
          </p:nvPr>
        </p:nvSpPr>
        <p:spPr>
          <a:xfrm>
            <a:off x="4406566" y="1371600"/>
            <a:ext cx="3378900" cy="51051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0" name="Google Shape;130;g5dff45ef45_2_46"/>
          <p:cNvSpPr txBox="1">
            <a:spLocks noGrp="1"/>
          </p:cNvSpPr>
          <p:nvPr>
            <p:ph type="body" idx="3"/>
          </p:nvPr>
        </p:nvSpPr>
        <p:spPr>
          <a:xfrm>
            <a:off x="8317832" y="1371600"/>
            <a:ext cx="3378900" cy="51051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336">
          <p15:clr>
            <a:srgbClr val="FBAE40"/>
          </p15:clr>
        </p15:guide>
        <p15:guide id="5" orient="horz" pos="864">
          <p15:clr>
            <a:srgbClr val="FBAE40"/>
          </p15:clr>
        </p15:guide>
        <p15:guide id="6" orient="horz" pos="600">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
  <p:cSld name="4">
    <p:spTree>
      <p:nvGrpSpPr>
        <p:cNvPr id="1" name="Shape 131"/>
        <p:cNvGrpSpPr/>
        <p:nvPr/>
      </p:nvGrpSpPr>
      <p:grpSpPr>
        <a:xfrm>
          <a:off x="0" y="0"/>
          <a:ext cx="0" cy="0"/>
          <a:chOff x="0" y="0"/>
          <a:chExt cx="0" cy="0"/>
        </a:xfrm>
      </p:grpSpPr>
      <p:sp>
        <p:nvSpPr>
          <p:cNvPr id="132" name="Google Shape;132;g5dff45ef45_2_53"/>
          <p:cNvSpPr/>
          <p:nvPr/>
        </p:nvSpPr>
        <p:spPr>
          <a:xfrm rot="7197469">
            <a:off x="-169402" y="-1824"/>
            <a:ext cx="680372" cy="590622"/>
          </a:xfrm>
          <a:custGeom>
            <a:avLst/>
            <a:gdLst/>
            <a:ahLst/>
            <a:cxnLst/>
            <a:rect l="l" t="t" r="r" b="b"/>
            <a:pathLst>
              <a:path w="679504" h="589869" extrusionOk="0">
                <a:moveTo>
                  <a:pt x="0" y="294935"/>
                </a:moveTo>
                <a:lnTo>
                  <a:pt x="170071" y="0"/>
                </a:lnTo>
                <a:lnTo>
                  <a:pt x="507987" y="0"/>
                </a:lnTo>
                <a:lnTo>
                  <a:pt x="679504" y="297440"/>
                </a:lnTo>
                <a:lnTo>
                  <a:pt x="425517" y="447028"/>
                </a:lnTo>
                <a:lnTo>
                  <a:pt x="170071" y="589869"/>
                </a:lnTo>
                <a:lnTo>
                  <a:pt x="0" y="294935"/>
                </a:lnTo>
                <a:close/>
              </a:path>
            </a:pathLst>
          </a:custGeom>
          <a:blipFill rotWithShape="0">
            <a:blip r:embed="rId2">
              <a:alphaModFix/>
            </a:blip>
            <a:tile tx="553" ty="255" sx="24998" sy="24998"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33" name="Google Shape;133;g5dff45ef45_2_53"/>
          <p:cNvSpPr/>
          <p:nvPr/>
        </p:nvSpPr>
        <p:spPr>
          <a:xfrm rot="7197469">
            <a:off x="375176" y="-225602"/>
            <a:ext cx="510716" cy="598219"/>
          </a:xfrm>
          <a:custGeom>
            <a:avLst/>
            <a:gdLst/>
            <a:ahLst/>
            <a:cxnLst/>
            <a:rect l="l" t="t" r="r" b="b"/>
            <a:pathLst>
              <a:path w="510064" h="597456" extrusionOk="0">
                <a:moveTo>
                  <a:pt x="96056" y="173933"/>
                </a:moveTo>
                <a:lnTo>
                  <a:pt x="0" y="2575"/>
                </a:lnTo>
                <a:lnTo>
                  <a:pt x="337614" y="0"/>
                </a:lnTo>
                <a:lnTo>
                  <a:pt x="510064" y="299059"/>
                </a:lnTo>
                <a:lnTo>
                  <a:pt x="340808" y="597456"/>
                </a:lnTo>
                <a:lnTo>
                  <a:pt x="254937" y="455278"/>
                </a:lnTo>
                <a:lnTo>
                  <a:pt x="96056" y="173933"/>
                </a:lnTo>
                <a:close/>
              </a:path>
            </a:pathLst>
          </a:custGeom>
          <a:solidFill>
            <a:srgbClr val="2E8652">
              <a:alpha val="7607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34" name="Google Shape;134;g5dff45ef45_2_53"/>
          <p:cNvSpPr/>
          <p:nvPr/>
        </p:nvSpPr>
        <p:spPr>
          <a:xfrm rot="7201482">
            <a:off x="342697" y="292817"/>
            <a:ext cx="678094" cy="589902"/>
          </a:xfrm>
          <a:prstGeom prst="hexagon">
            <a:avLst>
              <a:gd name="adj" fmla="val 28832"/>
              <a:gd name="vf" fmla="val 115470"/>
            </a:avLst>
          </a:prstGeom>
          <a:solidFill>
            <a:srgbClr val="2E8652">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35" name="Google Shape;135;g5dff45ef45_2_53"/>
          <p:cNvSpPr/>
          <p:nvPr/>
        </p:nvSpPr>
        <p:spPr>
          <a:xfrm>
            <a:off x="0" y="6172200"/>
            <a:ext cx="12192000" cy="337500"/>
          </a:xfrm>
          <a:prstGeom prst="rect">
            <a:avLst/>
          </a:prstGeom>
          <a:solidFill>
            <a:srgbClr val="2E8652"/>
          </a:solidFill>
          <a:ln>
            <a:noFill/>
          </a:ln>
          <a:effectLst>
            <a:outerShdw blurRad="762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36" name="Google Shape;136;g5dff45ef45_2_53"/>
          <p:cNvSpPr txBox="1">
            <a:spLocks noGrp="1"/>
          </p:cNvSpPr>
          <p:nvPr>
            <p:ph type="title"/>
          </p:nvPr>
        </p:nvSpPr>
        <p:spPr>
          <a:xfrm>
            <a:off x="1289384" y="366103"/>
            <a:ext cx="10515600" cy="396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E8652"/>
              </a:buClr>
              <a:buSzPts val="4400"/>
              <a:buFont typeface="Century Gothic"/>
              <a:buNone/>
              <a:defRPr b="1">
                <a:solidFill>
                  <a:srgbClr val="2E865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7" name="Google Shape;137;g5dff45ef45_2_53"/>
          <p:cNvSpPr txBox="1">
            <a:spLocks noGrp="1"/>
          </p:cNvSpPr>
          <p:nvPr>
            <p:ph type="body" idx="1"/>
          </p:nvPr>
        </p:nvSpPr>
        <p:spPr>
          <a:xfrm>
            <a:off x="6196013" y="952500"/>
            <a:ext cx="5500800" cy="48705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8" name="Google Shape;138;g5dff45ef45_2_53"/>
          <p:cNvSpPr txBox="1">
            <a:spLocks noGrp="1"/>
          </p:cNvSpPr>
          <p:nvPr>
            <p:ph type="body" idx="2"/>
          </p:nvPr>
        </p:nvSpPr>
        <p:spPr>
          <a:xfrm>
            <a:off x="1289050" y="2784968"/>
            <a:ext cx="4040100" cy="124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9" name="Google Shape;139;g5dff45ef45_2_53"/>
          <p:cNvSpPr txBox="1">
            <a:spLocks noGrp="1"/>
          </p:cNvSpPr>
          <p:nvPr>
            <p:ph type="body" idx="3"/>
          </p:nvPr>
        </p:nvSpPr>
        <p:spPr>
          <a:xfrm>
            <a:off x="1289050" y="4581274"/>
            <a:ext cx="4040100" cy="124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40" name="Google Shape;140;g5dff45ef45_2_53"/>
          <p:cNvSpPr txBox="1">
            <a:spLocks noGrp="1"/>
          </p:cNvSpPr>
          <p:nvPr>
            <p:ph type="body" idx="4"/>
          </p:nvPr>
        </p:nvSpPr>
        <p:spPr>
          <a:xfrm>
            <a:off x="1289050" y="988662"/>
            <a:ext cx="4040100" cy="124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16">
          <p15:clr>
            <a:srgbClr val="FBAE40"/>
          </p15:clr>
        </p15:guide>
        <p15:guide id="5" orient="horz" pos="600">
          <p15:clr>
            <a:srgbClr val="FBAE40"/>
          </p15:clr>
        </p15:guide>
        <p15:guide id="6" orient="horz" pos="480">
          <p15:clr>
            <a:srgbClr val="FBAE40"/>
          </p15:clr>
        </p15:guide>
        <p15:guide id="7" orient="horz" pos="4080">
          <p15:clr>
            <a:srgbClr val="FBAE40"/>
          </p15:clr>
        </p15:guide>
        <p15:guide id="8" pos="79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cknowledgements">
  <p:cSld name="Acknowledgements">
    <p:spTree>
      <p:nvGrpSpPr>
        <p:cNvPr id="1" name="Shape 141"/>
        <p:cNvGrpSpPr/>
        <p:nvPr/>
      </p:nvGrpSpPr>
      <p:grpSpPr>
        <a:xfrm>
          <a:off x="0" y="0"/>
          <a:ext cx="0" cy="0"/>
          <a:chOff x="0" y="0"/>
          <a:chExt cx="0" cy="0"/>
        </a:xfrm>
      </p:grpSpPr>
      <p:sp>
        <p:nvSpPr>
          <p:cNvPr id="142" name="Google Shape;142;g5dff45ef45_2_68"/>
          <p:cNvSpPr/>
          <p:nvPr/>
        </p:nvSpPr>
        <p:spPr>
          <a:xfrm>
            <a:off x="0" y="6591300"/>
            <a:ext cx="12192000" cy="2667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43" name="Google Shape;143;g5dff45ef45_2_68"/>
          <p:cNvSpPr/>
          <p:nvPr/>
        </p:nvSpPr>
        <p:spPr>
          <a:xfrm rot="10800000" flipH="1">
            <a:off x="-2197" y="-2371"/>
            <a:ext cx="1631233" cy="960338"/>
          </a:xfrm>
          <a:custGeom>
            <a:avLst/>
            <a:gdLst/>
            <a:ahLst/>
            <a:cxnLst/>
            <a:rect l="l" t="t" r="r" b="b"/>
            <a:pathLst>
              <a:path w="1587575" h="1024360" extrusionOk="0">
                <a:moveTo>
                  <a:pt x="0" y="3636"/>
                </a:moveTo>
                <a:lnTo>
                  <a:pt x="1232654" y="0"/>
                </a:lnTo>
                <a:lnTo>
                  <a:pt x="1587575" y="1024360"/>
                </a:lnTo>
                <a:lnTo>
                  <a:pt x="834" y="1023757"/>
                </a:lnTo>
                <a:cubicBezTo>
                  <a:pt x="-551" y="684289"/>
                  <a:pt x="1385" y="343104"/>
                  <a:pt x="0" y="3636"/>
                </a:cubicBezTo>
                <a:close/>
              </a:path>
            </a:pathLst>
          </a:custGeom>
          <a:blipFill rotWithShape="0">
            <a:blip r:embed="rId2">
              <a:alphaModFix/>
            </a:blip>
            <a:tile tx="0" ty="-1037" sx="49999" sy="49999"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44" name="Google Shape;144;g5dff45ef45_2_68"/>
          <p:cNvSpPr txBox="1"/>
          <p:nvPr/>
        </p:nvSpPr>
        <p:spPr>
          <a:xfrm>
            <a:off x="1483619" y="293042"/>
            <a:ext cx="9413100" cy="640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400"/>
              <a:buFont typeface="Century Gothic"/>
              <a:buNone/>
            </a:pPr>
            <a:r>
              <a:rPr lang="en-US" sz="4400" b="1" i="0" u="none" strike="noStrike" cap="none">
                <a:solidFill>
                  <a:srgbClr val="2E8652"/>
                </a:solidFill>
                <a:latin typeface="Century Gothic"/>
                <a:ea typeface="Century Gothic"/>
                <a:cs typeface="Century Gothic"/>
                <a:sym typeface="Century Gothic"/>
              </a:rPr>
              <a:t>ACKNOWLEDGEMENTS</a:t>
            </a:r>
            <a:endParaRPr sz="1500" b="0" i="0" u="none" strike="noStrike" cap="none">
              <a:solidFill>
                <a:srgbClr val="000000"/>
              </a:solidFill>
              <a:latin typeface="Arial"/>
              <a:ea typeface="Arial"/>
              <a:cs typeface="Arial"/>
              <a:sym typeface="Arial"/>
            </a:endParaRPr>
          </a:p>
        </p:txBody>
      </p:sp>
      <p:sp>
        <p:nvSpPr>
          <p:cNvPr id="145" name="Google Shape;145;g5dff45ef45_2_68"/>
          <p:cNvSpPr/>
          <p:nvPr/>
        </p:nvSpPr>
        <p:spPr>
          <a:xfrm>
            <a:off x="495300" y="6249808"/>
            <a:ext cx="11201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
              <a:buFont typeface="Century Gothic"/>
              <a:buNone/>
            </a:pPr>
            <a:r>
              <a:rPr lang="en-US" sz="800" b="0" i="1" u="none" strike="noStrike" cap="none">
                <a:solidFill>
                  <a:srgbClr val="757070"/>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endParaRPr sz="800" b="0" i="1" u="none" strike="noStrike" cap="none">
              <a:solidFill>
                <a:srgbClr val="757070"/>
              </a:solidFill>
              <a:latin typeface="Arial"/>
              <a:ea typeface="Arial"/>
              <a:cs typeface="Arial"/>
              <a:sym typeface="Arial"/>
            </a:endParaRPr>
          </a:p>
        </p:txBody>
      </p:sp>
      <p:pic>
        <p:nvPicPr>
          <p:cNvPr id="146" name="Google Shape;146;g5dff45ef45_2_68"/>
          <p:cNvPicPr preferRelativeResize="0"/>
          <p:nvPr/>
        </p:nvPicPr>
        <p:blipFill rotWithShape="1">
          <a:blip r:embed="rId3">
            <a:alphaModFix/>
          </a:blip>
          <a:srcRect/>
          <a:stretch/>
        </p:blipFill>
        <p:spPr>
          <a:xfrm>
            <a:off x="9582149" y="381000"/>
            <a:ext cx="2114549" cy="426502"/>
          </a:xfrm>
          <a:prstGeom prst="rect">
            <a:avLst/>
          </a:prstGeom>
          <a:noFill/>
          <a:ln>
            <a:noFill/>
          </a:ln>
        </p:spPr>
      </p:pic>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orient="horz" pos="240">
          <p15:clr>
            <a:srgbClr val="FBAE40"/>
          </p15:clr>
        </p15:guide>
        <p15:guide id="4" orient="horz" pos="768">
          <p15:clr>
            <a:srgbClr val="FBAE40"/>
          </p15:clr>
        </p15:guide>
        <p15:guide id="5" orient="horz" pos="504">
          <p15:clr>
            <a:srgbClr val="FBAE40"/>
          </p15:clr>
        </p15:guide>
        <p15:guide id="6" orient="horz" pos="3840">
          <p15:clr>
            <a:srgbClr val="FBAE40"/>
          </p15:clr>
        </p15:guide>
        <p15:guide id="7" pos="792">
          <p15:clr>
            <a:srgbClr val="FBAE40"/>
          </p15:clr>
        </p15:guide>
        <p15:guide id="8" pos="3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
  <p:cSld name="3">
    <p:spTree>
      <p:nvGrpSpPr>
        <p:cNvPr id="1" name="Shape 147"/>
        <p:cNvGrpSpPr/>
        <p:nvPr/>
      </p:nvGrpSpPr>
      <p:grpSpPr>
        <a:xfrm>
          <a:off x="0" y="0"/>
          <a:ext cx="0" cy="0"/>
          <a:chOff x="0" y="0"/>
          <a:chExt cx="0" cy="0"/>
        </a:xfrm>
      </p:grpSpPr>
      <p:sp>
        <p:nvSpPr>
          <p:cNvPr id="148" name="Google Shape;148;g5dff45ef45_2_74"/>
          <p:cNvSpPr/>
          <p:nvPr/>
        </p:nvSpPr>
        <p:spPr>
          <a:xfrm rot="7200786">
            <a:off x="277332" y="-3108"/>
            <a:ext cx="564377" cy="491517"/>
          </a:xfrm>
          <a:prstGeom prst="hexagon">
            <a:avLst>
              <a:gd name="adj" fmla="val 28832"/>
              <a:gd name="vf" fmla="val 115470"/>
            </a:avLst>
          </a:prstGeom>
          <a:solidFill>
            <a:srgbClr val="2E8652">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49" name="Google Shape;149;g5dff45ef45_2_74"/>
          <p:cNvSpPr/>
          <p:nvPr/>
        </p:nvSpPr>
        <p:spPr>
          <a:xfrm>
            <a:off x="9465270" y="5257798"/>
            <a:ext cx="1839300" cy="1600500"/>
          </a:xfrm>
          <a:prstGeom prst="hexagon">
            <a:avLst>
              <a:gd name="adj" fmla="val 28832"/>
              <a:gd name="vf" fmla="val 115470"/>
            </a:avLst>
          </a:prstGeom>
          <a:solidFill>
            <a:srgbClr val="2E8652">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50" name="Google Shape;150;g5dff45ef45_2_74"/>
          <p:cNvSpPr/>
          <p:nvPr/>
        </p:nvSpPr>
        <p:spPr>
          <a:xfrm rot="-3640874">
            <a:off x="11007441" y="5964323"/>
            <a:ext cx="1361012" cy="1181948"/>
          </a:xfrm>
          <a:custGeom>
            <a:avLst/>
            <a:gdLst/>
            <a:ahLst/>
            <a:cxnLst/>
            <a:rect l="l" t="t" r="r" b="b"/>
            <a:pathLst>
              <a:path w="1360090" h="1181147" extrusionOk="0">
                <a:moveTo>
                  <a:pt x="238139" y="419143"/>
                </a:moveTo>
                <a:lnTo>
                  <a:pt x="0" y="0"/>
                </a:lnTo>
                <a:lnTo>
                  <a:pt x="923375" y="7989"/>
                </a:lnTo>
                <a:lnTo>
                  <a:pt x="1360090" y="790271"/>
                </a:lnTo>
                <a:lnTo>
                  <a:pt x="663954" y="1181147"/>
                </a:lnTo>
                <a:lnTo>
                  <a:pt x="569261" y="1015340"/>
                </a:lnTo>
                <a:lnTo>
                  <a:pt x="238139" y="419143"/>
                </a:lnTo>
                <a:close/>
              </a:path>
            </a:pathLst>
          </a:custGeom>
          <a:solidFill>
            <a:srgbClr val="2E865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51" name="Google Shape;151;g5dff45ef45_2_74"/>
          <p:cNvSpPr/>
          <p:nvPr/>
        </p:nvSpPr>
        <p:spPr>
          <a:xfrm rot="-3640874">
            <a:off x="10826761" y="4474932"/>
            <a:ext cx="1825150" cy="1575566"/>
          </a:xfrm>
          <a:custGeom>
            <a:avLst/>
            <a:gdLst/>
            <a:ahLst/>
            <a:cxnLst/>
            <a:rect l="l" t="t" r="r" b="b"/>
            <a:pathLst>
              <a:path w="1823914" h="1574499" extrusionOk="0">
                <a:moveTo>
                  <a:pt x="0" y="798478"/>
                </a:moveTo>
                <a:lnTo>
                  <a:pt x="477627" y="0"/>
                </a:lnTo>
                <a:lnTo>
                  <a:pt x="1392286" y="24942"/>
                </a:lnTo>
                <a:lnTo>
                  <a:pt x="1823914" y="798170"/>
                </a:lnTo>
                <a:lnTo>
                  <a:pt x="928301" y="1311555"/>
                </a:lnTo>
                <a:lnTo>
                  <a:pt x="437735" y="1574499"/>
                </a:lnTo>
                <a:lnTo>
                  <a:pt x="0" y="798478"/>
                </a:lnTo>
                <a:close/>
              </a:path>
            </a:pathLst>
          </a:custGeom>
          <a:blipFill rotWithShape="0">
            <a:blip r:embed="rId2">
              <a:alphaModFix/>
            </a:blip>
            <a:tile tx="-201" ty="848" sx="24998" sy="24998"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52" name="Google Shape;152;g5dff45ef45_2_74"/>
          <p:cNvSpPr/>
          <p:nvPr/>
        </p:nvSpPr>
        <p:spPr>
          <a:xfrm>
            <a:off x="-2159" y="241064"/>
            <a:ext cx="423938" cy="491799"/>
          </a:xfrm>
          <a:custGeom>
            <a:avLst/>
            <a:gdLst/>
            <a:ahLst/>
            <a:cxnLst/>
            <a:rect l="l" t="t" r="r" b="b"/>
            <a:pathLst>
              <a:path w="423938" h="491799" extrusionOk="0">
                <a:moveTo>
                  <a:pt x="681" y="275665"/>
                </a:moveTo>
                <a:cubicBezTo>
                  <a:pt x="2176" y="204414"/>
                  <a:pt x="-1093" y="71252"/>
                  <a:pt x="402" y="1"/>
                </a:cubicBezTo>
                <a:lnTo>
                  <a:pt x="283724" y="0"/>
                </a:lnTo>
                <a:lnTo>
                  <a:pt x="423938" y="247090"/>
                </a:lnTo>
                <a:lnTo>
                  <a:pt x="278962" y="489418"/>
                </a:lnTo>
                <a:lnTo>
                  <a:pt x="663" y="491799"/>
                </a:lnTo>
                <a:cubicBezTo>
                  <a:pt x="-919" y="399117"/>
                  <a:pt x="2263" y="368347"/>
                  <a:pt x="681" y="275665"/>
                </a:cubicBezTo>
                <a:close/>
              </a:path>
            </a:pathLst>
          </a:cu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53" name="Google Shape;153;g5dff45ef45_2_74"/>
          <p:cNvSpPr/>
          <p:nvPr/>
        </p:nvSpPr>
        <p:spPr>
          <a:xfrm>
            <a:off x="-3832" y="-4199"/>
            <a:ext cx="423759" cy="245264"/>
          </a:xfrm>
          <a:custGeom>
            <a:avLst/>
            <a:gdLst/>
            <a:ahLst/>
            <a:cxnLst/>
            <a:rect l="l" t="t" r="r" b="b"/>
            <a:pathLst>
              <a:path w="423759" h="245264" extrusionOk="0">
                <a:moveTo>
                  <a:pt x="0" y="103851"/>
                </a:moveTo>
                <a:cubicBezTo>
                  <a:pt x="198" y="77261"/>
                  <a:pt x="1367" y="26590"/>
                  <a:pt x="1565" y="0"/>
                </a:cubicBezTo>
                <a:lnTo>
                  <a:pt x="230285" y="2"/>
                </a:lnTo>
                <a:lnTo>
                  <a:pt x="423759" y="3572"/>
                </a:lnTo>
                <a:lnTo>
                  <a:pt x="285053" y="245264"/>
                </a:lnTo>
                <a:lnTo>
                  <a:pt x="3947" y="245264"/>
                </a:lnTo>
                <a:cubicBezTo>
                  <a:pt x="3749" y="191687"/>
                  <a:pt x="198" y="157428"/>
                  <a:pt x="0" y="103851"/>
                </a:cubicBezTo>
                <a:close/>
              </a:path>
            </a:pathLst>
          </a:custGeom>
          <a:solidFill>
            <a:srgbClr val="2E8652">
              <a:alpha val="7294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54" name="Google Shape;154;g5dff45ef45_2_74"/>
          <p:cNvSpPr txBox="1"/>
          <p:nvPr/>
        </p:nvSpPr>
        <p:spPr>
          <a:xfrm>
            <a:off x="1128461" y="258181"/>
            <a:ext cx="10233300" cy="479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endParaRPr sz="4400" b="1" i="0" u="none" strike="noStrike" cap="none">
              <a:solidFill>
                <a:srgbClr val="7EB761"/>
              </a:solidFill>
              <a:latin typeface="Century Gothic"/>
              <a:ea typeface="Century Gothic"/>
              <a:cs typeface="Century Gothic"/>
              <a:sym typeface="Century Gothic"/>
            </a:endParaRPr>
          </a:p>
        </p:txBody>
      </p:sp>
      <p:sp>
        <p:nvSpPr>
          <p:cNvPr id="155" name="Google Shape;155;g5dff45ef45_2_74"/>
          <p:cNvSpPr txBox="1">
            <a:spLocks noGrp="1"/>
          </p:cNvSpPr>
          <p:nvPr>
            <p:ph type="title"/>
          </p:nvPr>
        </p:nvSpPr>
        <p:spPr>
          <a:xfrm>
            <a:off x="1257300" y="281965"/>
            <a:ext cx="10439100" cy="45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E8652"/>
              </a:buClr>
              <a:buSzPts val="4400"/>
              <a:buFont typeface="Century Gothic"/>
              <a:buNone/>
              <a:defRPr b="1">
                <a:solidFill>
                  <a:srgbClr val="2E865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6" name="Google Shape;156;g5dff45ef45_2_74"/>
          <p:cNvSpPr txBox="1">
            <a:spLocks noGrp="1"/>
          </p:cNvSpPr>
          <p:nvPr>
            <p:ph type="body" idx="1"/>
          </p:nvPr>
        </p:nvSpPr>
        <p:spPr>
          <a:xfrm>
            <a:off x="1257300" y="1130300"/>
            <a:ext cx="4794300" cy="3104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7" name="Google Shape;157;g5dff45ef45_2_74"/>
          <p:cNvSpPr txBox="1">
            <a:spLocks noGrp="1"/>
          </p:cNvSpPr>
          <p:nvPr>
            <p:ph type="body" idx="2"/>
          </p:nvPr>
        </p:nvSpPr>
        <p:spPr>
          <a:xfrm>
            <a:off x="6892809" y="1130300"/>
            <a:ext cx="4794300" cy="3104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8" name="Google Shape;158;g5dff45ef45_2_74"/>
          <p:cNvSpPr txBox="1">
            <a:spLocks noGrp="1"/>
          </p:cNvSpPr>
          <p:nvPr>
            <p:ph type="body" idx="3"/>
          </p:nvPr>
        </p:nvSpPr>
        <p:spPr>
          <a:xfrm>
            <a:off x="1257300" y="4535488"/>
            <a:ext cx="8032800" cy="1908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168">
          <p15:clr>
            <a:srgbClr val="FBAE40"/>
          </p15:clr>
        </p15:guide>
        <p15:guide id="5" orient="horz" pos="600">
          <p15:clr>
            <a:srgbClr val="FBAE40"/>
          </p15:clr>
        </p15:guide>
        <p15:guide id="6" orient="horz" pos="432">
          <p15:clr>
            <a:srgbClr val="FBAE40"/>
          </p15:clr>
        </p15:guide>
        <p15:guide id="7" orient="horz" pos="4080">
          <p15:clr>
            <a:srgbClr val="FBAE40"/>
          </p15:clr>
        </p15:guide>
        <p15:guide id="8" pos="7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p:cSld name="1">
    <p:spTree>
      <p:nvGrpSpPr>
        <p:cNvPr id="1" name="Shape 18"/>
        <p:cNvGrpSpPr/>
        <p:nvPr/>
      </p:nvGrpSpPr>
      <p:grpSpPr>
        <a:xfrm>
          <a:off x="0" y="0"/>
          <a:ext cx="0" cy="0"/>
          <a:chOff x="0" y="0"/>
          <a:chExt cx="0" cy="0"/>
        </a:xfrm>
      </p:grpSpPr>
      <p:sp>
        <p:nvSpPr>
          <p:cNvPr id="19" name="Google Shape;19;p21"/>
          <p:cNvSpPr/>
          <p:nvPr/>
        </p:nvSpPr>
        <p:spPr>
          <a:xfrm>
            <a:off x="0" y="6591300"/>
            <a:ext cx="12192000" cy="2667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0" name="Google Shape;20;p21"/>
          <p:cNvSpPr/>
          <p:nvPr/>
        </p:nvSpPr>
        <p:spPr>
          <a:xfrm rot="10800000" flipH="1">
            <a:off x="-2197" y="-3412"/>
            <a:ext cx="1630194" cy="961378"/>
          </a:xfrm>
          <a:custGeom>
            <a:avLst/>
            <a:gdLst/>
            <a:ahLst/>
            <a:cxnLst/>
            <a:rect l="l" t="t" r="r" b="b"/>
            <a:pathLst>
              <a:path w="1587575" h="1024360" extrusionOk="0">
                <a:moveTo>
                  <a:pt x="0" y="3636"/>
                </a:moveTo>
                <a:lnTo>
                  <a:pt x="1232654" y="0"/>
                </a:lnTo>
                <a:lnTo>
                  <a:pt x="1587575" y="1024360"/>
                </a:lnTo>
                <a:lnTo>
                  <a:pt x="834" y="1023757"/>
                </a:lnTo>
                <a:cubicBezTo>
                  <a:pt x="-551" y="684289"/>
                  <a:pt x="1385" y="343104"/>
                  <a:pt x="0" y="3636"/>
                </a:cubicBezTo>
                <a:close/>
              </a:path>
            </a:pathLst>
          </a:custGeom>
          <a:blipFill rotWithShape="0">
            <a:blip r:embed="rId2">
              <a:alphaModFix/>
            </a:blip>
            <a:tile tx="0" ty="3" sx="50000" sy="5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1" name="Google Shape;21;p21"/>
          <p:cNvSpPr txBox="1">
            <a:spLocks noGrp="1"/>
          </p:cNvSpPr>
          <p:nvPr>
            <p:ph type="body" idx="1"/>
          </p:nvPr>
        </p:nvSpPr>
        <p:spPr>
          <a:xfrm>
            <a:off x="1257300" y="1660524"/>
            <a:ext cx="6134100" cy="468011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1"/>
          <p:cNvSpPr txBox="1">
            <a:spLocks noGrp="1"/>
          </p:cNvSpPr>
          <p:nvPr>
            <p:ph type="body" idx="2"/>
          </p:nvPr>
        </p:nvSpPr>
        <p:spPr>
          <a:xfrm>
            <a:off x="8382000" y="1660524"/>
            <a:ext cx="3314700" cy="46680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1"/>
          <p:cNvSpPr txBox="1">
            <a:spLocks noGrp="1"/>
          </p:cNvSpPr>
          <p:nvPr>
            <p:ph type="title"/>
          </p:nvPr>
        </p:nvSpPr>
        <p:spPr>
          <a:xfrm>
            <a:off x="1627997" y="266701"/>
            <a:ext cx="10515600" cy="6857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8652"/>
              </a:buClr>
              <a:buSzPts val="4400"/>
              <a:buFont typeface="Century Gothic"/>
              <a:buNone/>
              <a:defRPr b="1">
                <a:solidFill>
                  <a:srgbClr val="2E865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1080">
          <p15:clr>
            <a:srgbClr val="FBAE40"/>
          </p15:clr>
        </p15:guide>
        <p15:guide id="5" orient="horz" pos="240">
          <p15:clr>
            <a:srgbClr val="FBAE40"/>
          </p15:clr>
        </p15:guide>
        <p15:guide id="6" orient="horz" pos="720">
          <p15:clr>
            <a:srgbClr val="FBAE40"/>
          </p15:clr>
        </p15:guide>
        <p15:guide id="7" orient="horz" pos="504">
          <p15:clr>
            <a:srgbClr val="FBAE40"/>
          </p15:clr>
        </p15:guide>
        <p15:guide id="8" pos="5280">
          <p15:clr>
            <a:srgbClr val="FBAE40"/>
          </p15:clr>
        </p15:guide>
        <p15:guide id="9" orient="horz" pos="3984">
          <p15:clr>
            <a:srgbClr val="FBAE40"/>
          </p15:clr>
        </p15:guide>
        <p15:guide id="10" pos="792">
          <p15:clr>
            <a:srgbClr val="FBAE40"/>
          </p15:clr>
        </p15:guide>
        <p15:guide id="11" pos="465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159"/>
        <p:cNvGrpSpPr/>
        <p:nvPr/>
      </p:nvGrpSpPr>
      <p:grpSpPr>
        <a:xfrm>
          <a:off x="0" y="0"/>
          <a:ext cx="0" cy="0"/>
          <a:chOff x="0" y="0"/>
          <a:chExt cx="0" cy="0"/>
        </a:xfrm>
      </p:grpSpPr>
      <p:sp>
        <p:nvSpPr>
          <p:cNvPr id="160" name="Google Shape;160;g5dff45ef45_2_86"/>
          <p:cNvSpPr/>
          <p:nvPr/>
        </p:nvSpPr>
        <p:spPr>
          <a:xfrm>
            <a:off x="0" y="6172200"/>
            <a:ext cx="12192000" cy="6855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61" name="Google Shape;161;g5dff45ef45_2_86"/>
          <p:cNvSpPr/>
          <p:nvPr/>
        </p:nvSpPr>
        <p:spPr>
          <a:xfrm>
            <a:off x="0" y="1186372"/>
            <a:ext cx="11696700" cy="1143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5B9BD5"/>
              </a:solidFill>
              <a:latin typeface="Century Gothic"/>
              <a:ea typeface="Century Gothic"/>
              <a:cs typeface="Century Gothic"/>
              <a:sym typeface="Century Gothic"/>
            </a:endParaRPr>
          </a:p>
        </p:txBody>
      </p:sp>
      <p:sp>
        <p:nvSpPr>
          <p:cNvPr id="162" name="Google Shape;162;g5dff45ef45_2_86"/>
          <p:cNvSpPr/>
          <p:nvPr/>
        </p:nvSpPr>
        <p:spPr>
          <a:xfrm rot="10800000">
            <a:off x="9970086" y="-7459"/>
            <a:ext cx="2222939" cy="1308383"/>
          </a:xfrm>
          <a:custGeom>
            <a:avLst/>
            <a:gdLst/>
            <a:ahLst/>
            <a:cxnLst/>
            <a:rect l="l" t="t" r="r" b="b"/>
            <a:pathLst>
              <a:path w="1584983" h="1028199" extrusionOk="0">
                <a:moveTo>
                  <a:pt x="731" y="0"/>
                </a:moveTo>
                <a:lnTo>
                  <a:pt x="1244740" y="0"/>
                </a:lnTo>
                <a:lnTo>
                  <a:pt x="1584983" y="1028199"/>
                </a:lnTo>
                <a:lnTo>
                  <a:pt x="361" y="1023386"/>
                </a:lnTo>
                <a:cubicBezTo>
                  <a:pt x="-1024" y="683918"/>
                  <a:pt x="2116" y="339468"/>
                  <a:pt x="731" y="0"/>
                </a:cubicBezTo>
                <a:close/>
              </a:path>
            </a:pathLst>
          </a:custGeom>
          <a:blipFill rotWithShape="0">
            <a:blip r:embed="rId2">
              <a:alphaModFix/>
            </a:blip>
            <a:tile tx="-810" ty="-2067" sx="49999" sy="49999"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63" name="Google Shape;163;g5dff45ef45_2_86"/>
          <p:cNvSpPr txBox="1">
            <a:spLocks noGrp="1"/>
          </p:cNvSpPr>
          <p:nvPr>
            <p:ph type="title"/>
          </p:nvPr>
        </p:nvSpPr>
        <p:spPr>
          <a:xfrm>
            <a:off x="495300" y="381001"/>
            <a:ext cx="9474000" cy="419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E8652"/>
              </a:buClr>
              <a:buSzPts val="4400"/>
              <a:buFont typeface="Century Gothic"/>
              <a:buNone/>
              <a:defRPr b="1">
                <a:solidFill>
                  <a:srgbClr val="2E865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4" name="Google Shape;164;g5dff45ef45_2_86"/>
          <p:cNvSpPr txBox="1">
            <a:spLocks noGrp="1"/>
          </p:cNvSpPr>
          <p:nvPr>
            <p:ph type="body" idx="1"/>
          </p:nvPr>
        </p:nvSpPr>
        <p:spPr>
          <a:xfrm>
            <a:off x="495300" y="4451350"/>
            <a:ext cx="11201100" cy="14919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100"/>
              </a:spcBef>
              <a:spcAft>
                <a:spcPts val="0"/>
              </a:spcAft>
              <a:buClr>
                <a:schemeClr val="dk1"/>
              </a:buClr>
              <a:buSzPts val="28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900"/>
              <a:buNone/>
              <a:defRPr/>
            </a:lvl4pPr>
            <a:lvl5pPr marL="2286000" lvl="4" indent="-228600" algn="l">
              <a:lnSpc>
                <a:spcPct val="90000"/>
              </a:lnSpc>
              <a:spcBef>
                <a:spcPts val="500"/>
              </a:spcBef>
              <a:spcAft>
                <a:spcPts val="0"/>
              </a:spcAft>
              <a:buClr>
                <a:schemeClr val="dk1"/>
              </a:buClr>
              <a:buSzPts val="1900"/>
              <a:buNone/>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65" name="Google Shape;165;g5dff45ef45_2_86"/>
          <p:cNvSpPr txBox="1">
            <a:spLocks noGrp="1"/>
          </p:cNvSpPr>
          <p:nvPr>
            <p:ph type="body" idx="2"/>
          </p:nvPr>
        </p:nvSpPr>
        <p:spPr>
          <a:xfrm>
            <a:off x="495300" y="1536032"/>
            <a:ext cx="3319500" cy="26277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100"/>
              </a:spcBef>
              <a:spcAft>
                <a:spcPts val="0"/>
              </a:spcAft>
              <a:buClr>
                <a:schemeClr val="dk1"/>
              </a:buClr>
              <a:buSzPts val="28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900"/>
              <a:buNone/>
              <a:defRPr/>
            </a:lvl4pPr>
            <a:lvl5pPr marL="2286000" lvl="4" indent="-228600" algn="l">
              <a:lnSpc>
                <a:spcPct val="90000"/>
              </a:lnSpc>
              <a:spcBef>
                <a:spcPts val="500"/>
              </a:spcBef>
              <a:spcAft>
                <a:spcPts val="0"/>
              </a:spcAft>
              <a:buClr>
                <a:schemeClr val="dk1"/>
              </a:buClr>
              <a:buSzPts val="1900"/>
              <a:buNone/>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66" name="Google Shape;166;g5dff45ef45_2_86"/>
          <p:cNvSpPr txBox="1">
            <a:spLocks noGrp="1"/>
          </p:cNvSpPr>
          <p:nvPr>
            <p:ph type="body" idx="3"/>
          </p:nvPr>
        </p:nvSpPr>
        <p:spPr>
          <a:xfrm>
            <a:off x="4436269" y="1536032"/>
            <a:ext cx="3319500" cy="2627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67" name="Google Shape;167;g5dff45ef45_2_86"/>
          <p:cNvSpPr txBox="1">
            <a:spLocks noGrp="1"/>
          </p:cNvSpPr>
          <p:nvPr>
            <p:ph type="body" idx="4"/>
          </p:nvPr>
        </p:nvSpPr>
        <p:spPr>
          <a:xfrm>
            <a:off x="8377237" y="1536032"/>
            <a:ext cx="3319500" cy="2627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40">
          <p15:clr>
            <a:srgbClr val="FBAE40"/>
          </p15:clr>
        </p15:guide>
        <p15:guide id="5" orient="horz" pos="960">
          <p15:clr>
            <a:srgbClr val="FBAE40"/>
          </p15:clr>
        </p15:guide>
        <p15:guide id="6" orient="horz" pos="504">
          <p15:clr>
            <a:srgbClr val="FBAE40"/>
          </p15:clr>
        </p15:guide>
        <p15:guide id="7" orient="horz" pos="40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
  <p:cSld name="8">
    <p:spTree>
      <p:nvGrpSpPr>
        <p:cNvPr id="1" name="Shape 168"/>
        <p:cNvGrpSpPr/>
        <p:nvPr/>
      </p:nvGrpSpPr>
      <p:grpSpPr>
        <a:xfrm>
          <a:off x="0" y="0"/>
          <a:ext cx="0" cy="0"/>
          <a:chOff x="0" y="0"/>
          <a:chExt cx="0" cy="0"/>
        </a:xfrm>
      </p:grpSpPr>
      <p:sp>
        <p:nvSpPr>
          <p:cNvPr id="169" name="Google Shape;169;g5dff45ef45_2_95"/>
          <p:cNvSpPr/>
          <p:nvPr/>
        </p:nvSpPr>
        <p:spPr>
          <a:xfrm flipH="1">
            <a:off x="-1" y="0"/>
            <a:ext cx="12192000" cy="190500"/>
          </a:xfrm>
          <a:prstGeom prst="rect">
            <a:avLst/>
          </a:prstGeom>
          <a:blipFill rotWithShape="1">
            <a:blip r:embed="rId2">
              <a:alphaModFix/>
            </a:blip>
            <a:tile tx="12192000" ty="0" sx="-49999" sy="49999"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70" name="Google Shape;170;g5dff45ef45_2_95"/>
          <p:cNvSpPr txBox="1">
            <a:spLocks noGrp="1"/>
          </p:cNvSpPr>
          <p:nvPr>
            <p:ph type="title"/>
          </p:nvPr>
        </p:nvSpPr>
        <p:spPr>
          <a:xfrm>
            <a:off x="495300" y="419099"/>
            <a:ext cx="10515600" cy="457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E8652"/>
              </a:buClr>
              <a:buSzPts val="4400"/>
              <a:buFont typeface="Century Gothic"/>
              <a:buNone/>
              <a:defRPr b="1">
                <a:solidFill>
                  <a:srgbClr val="2E865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1" name="Google Shape;171;g5dff45ef45_2_95"/>
          <p:cNvSpPr txBox="1">
            <a:spLocks noGrp="1"/>
          </p:cNvSpPr>
          <p:nvPr>
            <p:ph type="body" idx="1"/>
          </p:nvPr>
        </p:nvSpPr>
        <p:spPr>
          <a:xfrm>
            <a:off x="6701588" y="1104900"/>
            <a:ext cx="4995300" cy="29259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72" name="Google Shape;172;g5dff45ef45_2_95"/>
          <p:cNvSpPr txBox="1">
            <a:spLocks noGrp="1"/>
          </p:cNvSpPr>
          <p:nvPr>
            <p:ph type="body" idx="2"/>
          </p:nvPr>
        </p:nvSpPr>
        <p:spPr>
          <a:xfrm>
            <a:off x="507332" y="1104900"/>
            <a:ext cx="4995300" cy="29259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73" name="Google Shape;173;g5dff45ef45_2_95"/>
          <p:cNvSpPr txBox="1">
            <a:spLocks noGrp="1"/>
          </p:cNvSpPr>
          <p:nvPr>
            <p:ph type="body" idx="3"/>
          </p:nvPr>
        </p:nvSpPr>
        <p:spPr>
          <a:xfrm>
            <a:off x="508000" y="4330700"/>
            <a:ext cx="11188800" cy="21465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64">
          <p15:clr>
            <a:srgbClr val="FBAE40"/>
          </p15:clr>
        </p15:guide>
        <p15:guide id="5" orient="horz" pos="696">
          <p15:clr>
            <a:srgbClr val="FBAE40"/>
          </p15:clr>
        </p15:guide>
        <p15:guide id="6" orient="horz" pos="552">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
  <p:cSld name="2">
    <p:spTree>
      <p:nvGrpSpPr>
        <p:cNvPr id="1" name="Shape 174"/>
        <p:cNvGrpSpPr/>
        <p:nvPr/>
      </p:nvGrpSpPr>
      <p:grpSpPr>
        <a:xfrm>
          <a:off x="0" y="0"/>
          <a:ext cx="0" cy="0"/>
          <a:chOff x="0" y="0"/>
          <a:chExt cx="0" cy="0"/>
        </a:xfrm>
      </p:grpSpPr>
      <p:sp>
        <p:nvSpPr>
          <p:cNvPr id="175" name="Google Shape;175;g5dff45ef45_2_101"/>
          <p:cNvSpPr/>
          <p:nvPr/>
        </p:nvSpPr>
        <p:spPr>
          <a:xfrm>
            <a:off x="0" y="428625"/>
            <a:ext cx="12192000" cy="600000"/>
          </a:xfrm>
          <a:prstGeom prst="rect">
            <a:avLst/>
          </a:prstGeom>
          <a:solidFill>
            <a:srgbClr val="2E8652"/>
          </a:solidFill>
          <a:ln>
            <a:noFill/>
          </a:ln>
          <a:effectLst>
            <a:outerShdw blurRad="762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76" name="Google Shape;176;g5dff45ef45_2_101"/>
          <p:cNvSpPr/>
          <p:nvPr/>
        </p:nvSpPr>
        <p:spPr>
          <a:xfrm>
            <a:off x="1" y="5847908"/>
            <a:ext cx="1584252" cy="1020725"/>
          </a:xfrm>
          <a:custGeom>
            <a:avLst/>
            <a:gdLst/>
            <a:ahLst/>
            <a:cxnLst/>
            <a:rect l="l" t="t" r="r" b="b"/>
            <a:pathLst>
              <a:path w="1584252" h="1020725" extrusionOk="0">
                <a:moveTo>
                  <a:pt x="0" y="0"/>
                </a:moveTo>
                <a:lnTo>
                  <a:pt x="1244009" y="0"/>
                </a:lnTo>
                <a:lnTo>
                  <a:pt x="1584252" y="1020725"/>
                </a:lnTo>
                <a:lnTo>
                  <a:pt x="0" y="1016069"/>
                </a:lnTo>
                <a:lnTo>
                  <a:pt x="0" y="0"/>
                </a:lnTo>
                <a:close/>
              </a:path>
            </a:pathLst>
          </a:custGeom>
          <a:blipFill rotWithShape="1">
            <a:blip r:embed="rId2">
              <a:alphaModFix/>
            </a:blip>
            <a:tile tx="0" ty="0" sx="49999" sy="49999"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77" name="Google Shape;177;g5dff45ef45_2_101"/>
          <p:cNvSpPr txBox="1">
            <a:spLocks noGrp="1"/>
          </p:cNvSpPr>
          <p:nvPr>
            <p:ph type="title"/>
          </p:nvPr>
        </p:nvSpPr>
        <p:spPr>
          <a:xfrm>
            <a:off x="1257300" y="428625"/>
            <a:ext cx="10439100" cy="675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400"/>
              <a:buFont typeface="Century Gothic"/>
              <a:buNone/>
              <a:defRPr b="1">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8" name="Google Shape;178;g5dff45ef45_2_101"/>
          <p:cNvSpPr txBox="1">
            <a:spLocks noGrp="1"/>
          </p:cNvSpPr>
          <p:nvPr>
            <p:ph type="body" idx="1"/>
          </p:nvPr>
        </p:nvSpPr>
        <p:spPr>
          <a:xfrm>
            <a:off x="1265320" y="1588168"/>
            <a:ext cx="3266700" cy="26592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900"/>
              <a:buNone/>
              <a:defRPr/>
            </a:lvl4pPr>
            <a:lvl5pPr marL="2286000" lvl="4" indent="-228600" algn="l">
              <a:lnSpc>
                <a:spcPct val="90000"/>
              </a:lnSpc>
              <a:spcBef>
                <a:spcPts val="500"/>
              </a:spcBef>
              <a:spcAft>
                <a:spcPts val="0"/>
              </a:spcAft>
              <a:buClr>
                <a:schemeClr val="dk1"/>
              </a:buClr>
              <a:buSzPts val="1900"/>
              <a:buNone/>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79" name="Google Shape;179;g5dff45ef45_2_101"/>
          <p:cNvSpPr txBox="1">
            <a:spLocks noGrp="1"/>
          </p:cNvSpPr>
          <p:nvPr>
            <p:ph type="body" idx="2"/>
          </p:nvPr>
        </p:nvSpPr>
        <p:spPr>
          <a:xfrm>
            <a:off x="4847473" y="1588168"/>
            <a:ext cx="3266700" cy="26592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900"/>
              <a:buNone/>
              <a:defRPr/>
            </a:lvl4pPr>
            <a:lvl5pPr marL="2286000" lvl="4" indent="-228600" algn="l">
              <a:lnSpc>
                <a:spcPct val="90000"/>
              </a:lnSpc>
              <a:spcBef>
                <a:spcPts val="500"/>
              </a:spcBef>
              <a:spcAft>
                <a:spcPts val="0"/>
              </a:spcAft>
              <a:buClr>
                <a:schemeClr val="dk1"/>
              </a:buClr>
              <a:buSzPts val="1900"/>
              <a:buNone/>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80" name="Google Shape;180;g5dff45ef45_2_101"/>
          <p:cNvSpPr txBox="1">
            <a:spLocks noGrp="1"/>
          </p:cNvSpPr>
          <p:nvPr>
            <p:ph type="body" idx="3"/>
          </p:nvPr>
        </p:nvSpPr>
        <p:spPr>
          <a:xfrm>
            <a:off x="8429625" y="1588168"/>
            <a:ext cx="3266700" cy="26592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900"/>
              <a:buNone/>
              <a:defRPr/>
            </a:lvl4pPr>
            <a:lvl5pPr marL="2286000" lvl="4" indent="-228600" algn="l">
              <a:lnSpc>
                <a:spcPct val="90000"/>
              </a:lnSpc>
              <a:spcBef>
                <a:spcPts val="500"/>
              </a:spcBef>
              <a:spcAft>
                <a:spcPts val="0"/>
              </a:spcAft>
              <a:buClr>
                <a:schemeClr val="dk1"/>
              </a:buClr>
              <a:buSzPts val="1900"/>
              <a:buNone/>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81" name="Google Shape;181;g5dff45ef45_2_101"/>
          <p:cNvSpPr txBox="1">
            <a:spLocks noGrp="1"/>
          </p:cNvSpPr>
          <p:nvPr>
            <p:ph type="body" idx="4"/>
          </p:nvPr>
        </p:nvSpPr>
        <p:spPr>
          <a:xfrm>
            <a:off x="1265238" y="4535150"/>
            <a:ext cx="10431600" cy="10587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100"/>
              </a:spcBef>
              <a:spcAft>
                <a:spcPts val="0"/>
              </a:spcAft>
              <a:buClr>
                <a:schemeClr val="dk1"/>
              </a:buClr>
              <a:buSzPts val="28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900"/>
              <a:buNone/>
              <a:defRPr/>
            </a:lvl4pPr>
            <a:lvl5pPr marL="2286000" lvl="4" indent="-228600" algn="l">
              <a:lnSpc>
                <a:spcPct val="90000"/>
              </a:lnSpc>
              <a:spcBef>
                <a:spcPts val="500"/>
              </a:spcBef>
              <a:spcAft>
                <a:spcPts val="0"/>
              </a:spcAft>
              <a:buClr>
                <a:schemeClr val="dk1"/>
              </a:buClr>
              <a:buSzPts val="1900"/>
              <a:buNone/>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64">
          <p15:clr>
            <a:srgbClr val="FBAE40"/>
          </p15:clr>
        </p15:guide>
        <p15:guide id="5" orient="horz" pos="696">
          <p15:clr>
            <a:srgbClr val="FBAE40"/>
          </p15:clr>
        </p15:guide>
        <p15:guide id="6" orient="horz" pos="480">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182"/>
        <p:cNvGrpSpPr/>
        <p:nvPr/>
      </p:nvGrpSpPr>
      <p:grpSpPr>
        <a:xfrm>
          <a:off x="0" y="0"/>
          <a:ext cx="0" cy="0"/>
          <a:chOff x="0" y="0"/>
          <a:chExt cx="0" cy="0"/>
        </a:xfrm>
      </p:grpSpPr>
      <p:sp>
        <p:nvSpPr>
          <p:cNvPr id="183" name="Google Shape;183;g5dff45ef45_2_109"/>
          <p:cNvSpPr/>
          <p:nvPr/>
        </p:nvSpPr>
        <p:spPr>
          <a:xfrm flipH="1">
            <a:off x="-1" y="0"/>
            <a:ext cx="12192000" cy="1905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84" name="Google Shape;184;g5dff45ef45_2_109"/>
          <p:cNvSpPr/>
          <p:nvPr/>
        </p:nvSpPr>
        <p:spPr>
          <a:xfrm flipH="1">
            <a:off x="2" y="6593264"/>
            <a:ext cx="12192000" cy="2667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85" name="Google Shape;185;g5dff45ef45_2_109"/>
          <p:cNvSpPr/>
          <p:nvPr/>
        </p:nvSpPr>
        <p:spPr>
          <a:xfrm>
            <a:off x="10811784" y="5262418"/>
            <a:ext cx="1389077" cy="1604431"/>
          </a:xfrm>
          <a:custGeom>
            <a:avLst/>
            <a:gdLst/>
            <a:ahLst/>
            <a:cxnLst/>
            <a:rect l="l" t="t" r="r" b="b"/>
            <a:pathLst>
              <a:path w="1389077" h="1604431" extrusionOk="0">
                <a:moveTo>
                  <a:pt x="0" y="792691"/>
                </a:moveTo>
                <a:lnTo>
                  <a:pt x="469370" y="12700"/>
                </a:lnTo>
                <a:lnTo>
                  <a:pt x="1388878" y="0"/>
                </a:lnTo>
                <a:cubicBezTo>
                  <a:pt x="1388701" y="306564"/>
                  <a:pt x="1388525" y="613127"/>
                  <a:pt x="1388348" y="919691"/>
                </a:cubicBezTo>
                <a:cubicBezTo>
                  <a:pt x="1390641" y="1143704"/>
                  <a:pt x="1386585" y="1380418"/>
                  <a:pt x="1388878" y="1604431"/>
                </a:cubicBezTo>
                <a:lnTo>
                  <a:pt x="469370" y="1604431"/>
                </a:lnTo>
                <a:lnTo>
                  <a:pt x="0" y="792691"/>
                </a:lnTo>
                <a:close/>
              </a:path>
            </a:pathLst>
          </a:custGeom>
          <a:blipFill rotWithShape="1">
            <a:blip r:embed="rId2">
              <a:alphaModFix/>
            </a:blip>
            <a:tile tx="0" ty="0" sx="49999" sy="49999"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86" name="Google Shape;186;g5dff45ef45_2_109"/>
          <p:cNvSpPr txBox="1">
            <a:spLocks noGrp="1"/>
          </p:cNvSpPr>
          <p:nvPr>
            <p:ph type="title"/>
          </p:nvPr>
        </p:nvSpPr>
        <p:spPr>
          <a:xfrm>
            <a:off x="507332" y="442119"/>
            <a:ext cx="11189100" cy="510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E8652"/>
              </a:buClr>
              <a:buSzPts val="4400"/>
              <a:buFont typeface="Century Gothic"/>
              <a:buNone/>
              <a:defRPr b="1">
                <a:solidFill>
                  <a:srgbClr val="2E865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7" name="Google Shape;187;g5dff45ef45_2_109"/>
          <p:cNvSpPr txBox="1">
            <a:spLocks noGrp="1"/>
          </p:cNvSpPr>
          <p:nvPr>
            <p:ph type="body" idx="1"/>
          </p:nvPr>
        </p:nvSpPr>
        <p:spPr>
          <a:xfrm>
            <a:off x="495300" y="1250950"/>
            <a:ext cx="11201100" cy="29004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88" name="Google Shape;188;g5dff45ef45_2_109"/>
          <p:cNvSpPr txBox="1">
            <a:spLocks noGrp="1"/>
          </p:cNvSpPr>
          <p:nvPr>
            <p:ph type="body" idx="2"/>
          </p:nvPr>
        </p:nvSpPr>
        <p:spPr>
          <a:xfrm>
            <a:off x="507332" y="4511675"/>
            <a:ext cx="4485900" cy="1965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89" name="Google Shape;189;g5dff45ef45_2_109"/>
          <p:cNvSpPr txBox="1">
            <a:spLocks noGrp="1"/>
          </p:cNvSpPr>
          <p:nvPr>
            <p:ph type="body" idx="3"/>
          </p:nvPr>
        </p:nvSpPr>
        <p:spPr>
          <a:xfrm>
            <a:off x="5659558" y="4511675"/>
            <a:ext cx="4485900" cy="1965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64">
          <p15:clr>
            <a:srgbClr val="FBAE40"/>
          </p15:clr>
        </p15:guide>
        <p15:guide id="5" orient="horz" pos="696">
          <p15:clr>
            <a:srgbClr val="FBAE40"/>
          </p15:clr>
        </p15:guide>
        <p15:guide id="6" orient="horz" pos="600">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6">
  <p:cSld name="6">
    <p:spTree>
      <p:nvGrpSpPr>
        <p:cNvPr id="1" name="Shape 190"/>
        <p:cNvGrpSpPr/>
        <p:nvPr/>
      </p:nvGrpSpPr>
      <p:grpSpPr>
        <a:xfrm>
          <a:off x="0" y="0"/>
          <a:ext cx="0" cy="0"/>
          <a:chOff x="0" y="0"/>
          <a:chExt cx="0" cy="0"/>
        </a:xfrm>
      </p:grpSpPr>
      <p:sp>
        <p:nvSpPr>
          <p:cNvPr id="191" name="Google Shape;191;g5dff45ef45_2_117"/>
          <p:cNvSpPr txBox="1">
            <a:spLocks noGrp="1"/>
          </p:cNvSpPr>
          <p:nvPr>
            <p:ph type="title"/>
          </p:nvPr>
        </p:nvSpPr>
        <p:spPr>
          <a:xfrm>
            <a:off x="495300" y="507338"/>
            <a:ext cx="11201100" cy="381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E8652"/>
              </a:buClr>
              <a:buSzPts val="4400"/>
              <a:buFont typeface="Century Gothic"/>
              <a:buNone/>
              <a:defRPr b="1">
                <a:solidFill>
                  <a:srgbClr val="2E865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2" name="Google Shape;192;g5dff45ef45_2_117"/>
          <p:cNvSpPr/>
          <p:nvPr/>
        </p:nvSpPr>
        <p:spPr>
          <a:xfrm>
            <a:off x="9465270" y="5257798"/>
            <a:ext cx="1839300" cy="1600500"/>
          </a:xfrm>
          <a:prstGeom prst="hexagon">
            <a:avLst>
              <a:gd name="adj" fmla="val 28832"/>
              <a:gd name="vf" fmla="val 115470"/>
            </a:avLst>
          </a:prstGeom>
          <a:solidFill>
            <a:srgbClr val="2E8652">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93" name="Google Shape;193;g5dff45ef45_2_117"/>
          <p:cNvSpPr/>
          <p:nvPr/>
        </p:nvSpPr>
        <p:spPr>
          <a:xfrm rot="-3640874">
            <a:off x="11007441" y="5964323"/>
            <a:ext cx="1361012" cy="1181948"/>
          </a:xfrm>
          <a:custGeom>
            <a:avLst/>
            <a:gdLst/>
            <a:ahLst/>
            <a:cxnLst/>
            <a:rect l="l" t="t" r="r" b="b"/>
            <a:pathLst>
              <a:path w="1360090" h="1181147" extrusionOk="0">
                <a:moveTo>
                  <a:pt x="238139" y="419143"/>
                </a:moveTo>
                <a:lnTo>
                  <a:pt x="0" y="0"/>
                </a:lnTo>
                <a:lnTo>
                  <a:pt x="923375" y="7989"/>
                </a:lnTo>
                <a:lnTo>
                  <a:pt x="1360090" y="790271"/>
                </a:lnTo>
                <a:lnTo>
                  <a:pt x="663954" y="1181147"/>
                </a:lnTo>
                <a:lnTo>
                  <a:pt x="569261" y="1015340"/>
                </a:lnTo>
                <a:lnTo>
                  <a:pt x="238139" y="419143"/>
                </a:lnTo>
                <a:close/>
              </a:path>
            </a:pathLst>
          </a:custGeom>
          <a:solidFill>
            <a:srgbClr val="2E865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94" name="Google Shape;194;g5dff45ef45_2_117"/>
          <p:cNvSpPr/>
          <p:nvPr/>
        </p:nvSpPr>
        <p:spPr>
          <a:xfrm rot="-3640874">
            <a:off x="10826761" y="4474932"/>
            <a:ext cx="1825150" cy="1575566"/>
          </a:xfrm>
          <a:custGeom>
            <a:avLst/>
            <a:gdLst/>
            <a:ahLst/>
            <a:cxnLst/>
            <a:rect l="l" t="t" r="r" b="b"/>
            <a:pathLst>
              <a:path w="1823914" h="1574499" extrusionOk="0">
                <a:moveTo>
                  <a:pt x="0" y="798478"/>
                </a:moveTo>
                <a:lnTo>
                  <a:pt x="477627" y="0"/>
                </a:lnTo>
                <a:lnTo>
                  <a:pt x="1392286" y="24942"/>
                </a:lnTo>
                <a:lnTo>
                  <a:pt x="1823914" y="798170"/>
                </a:lnTo>
                <a:lnTo>
                  <a:pt x="928301" y="1311555"/>
                </a:lnTo>
                <a:lnTo>
                  <a:pt x="437735" y="1574499"/>
                </a:lnTo>
                <a:lnTo>
                  <a:pt x="0" y="798478"/>
                </a:lnTo>
                <a:close/>
              </a:path>
            </a:pathLst>
          </a:custGeom>
          <a:blipFill rotWithShape="0">
            <a:blip r:embed="rId2">
              <a:alphaModFix/>
            </a:blip>
            <a:tile tx="-91" ty="1867733" sx="49999" sy="49999"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entury Gothic"/>
              <a:ea typeface="Century Gothic"/>
              <a:cs typeface="Century Gothic"/>
              <a:sym typeface="Century Gothic"/>
            </a:endParaRPr>
          </a:p>
        </p:txBody>
      </p:sp>
      <p:sp>
        <p:nvSpPr>
          <p:cNvPr id="195" name="Google Shape;195;g5dff45ef45_2_117"/>
          <p:cNvSpPr txBox="1">
            <a:spLocks noGrp="1"/>
          </p:cNvSpPr>
          <p:nvPr>
            <p:ph type="body" idx="1"/>
          </p:nvPr>
        </p:nvSpPr>
        <p:spPr>
          <a:xfrm>
            <a:off x="495300" y="4082418"/>
            <a:ext cx="7248300" cy="23949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96" name="Google Shape;196;g5dff45ef45_2_117"/>
          <p:cNvSpPr txBox="1">
            <a:spLocks noGrp="1"/>
          </p:cNvSpPr>
          <p:nvPr>
            <p:ph type="body" idx="2"/>
          </p:nvPr>
        </p:nvSpPr>
        <p:spPr>
          <a:xfrm>
            <a:off x="8381999" y="1201006"/>
            <a:ext cx="3305100" cy="2709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97" name="Google Shape;197;g5dff45ef45_2_117"/>
          <p:cNvSpPr txBox="1">
            <a:spLocks noGrp="1"/>
          </p:cNvSpPr>
          <p:nvPr>
            <p:ph type="body" idx="3"/>
          </p:nvPr>
        </p:nvSpPr>
        <p:spPr>
          <a:xfrm>
            <a:off x="4438650" y="1201006"/>
            <a:ext cx="3305100" cy="2709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98" name="Google Shape;198;g5dff45ef45_2_117"/>
          <p:cNvSpPr txBox="1">
            <a:spLocks noGrp="1"/>
          </p:cNvSpPr>
          <p:nvPr>
            <p:ph type="body" idx="4"/>
          </p:nvPr>
        </p:nvSpPr>
        <p:spPr>
          <a:xfrm>
            <a:off x="495300" y="1201006"/>
            <a:ext cx="3305100" cy="2709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extLst>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312">
          <p15:clr>
            <a:srgbClr val="FBAE40"/>
          </p15:clr>
        </p15:guide>
        <p15:guide id="5" orient="horz" pos="288">
          <p15:clr>
            <a:srgbClr val="FBAE40"/>
          </p15:clr>
        </p15:guide>
        <p15:guide id="6" orient="horz" pos="696">
          <p15:clr>
            <a:srgbClr val="FBAE40"/>
          </p15:clr>
        </p15:guide>
        <p15:guide id="7" orient="horz" pos="576">
          <p15:clr>
            <a:srgbClr val="FBAE40"/>
          </p15:clr>
        </p15:guide>
        <p15:guide id="8" pos="5280">
          <p15:clr>
            <a:srgbClr val="FBAE40"/>
          </p15:clr>
        </p15:guide>
        <p15:guide id="9" orient="horz" pos="4080">
          <p15:clr>
            <a:srgbClr val="FBAE40"/>
          </p15:clr>
        </p15:guide>
        <p15:guide id="10" pos="792">
          <p15:clr>
            <a:srgbClr val="FBAE40"/>
          </p15:clr>
        </p15:guide>
        <p15:guide id="11" pos="465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5"/>
        <p:cNvGrpSpPr/>
        <p:nvPr/>
      </p:nvGrpSpPr>
      <p:grpSpPr>
        <a:xfrm>
          <a:off x="0" y="0"/>
          <a:ext cx="0" cy="0"/>
          <a:chOff x="0" y="0"/>
          <a:chExt cx="0" cy="0"/>
        </a:xfrm>
      </p:grpSpPr>
      <p:pic>
        <p:nvPicPr>
          <p:cNvPr id="206" name="Google Shape;206;g5f5bacc20f_0_68"/>
          <p:cNvPicPr preferRelativeResize="0"/>
          <p:nvPr/>
        </p:nvPicPr>
        <p:blipFill rotWithShape="1">
          <a:blip r:embed="rId2">
            <a:alphaModFix/>
          </a:blip>
          <a:srcRect/>
          <a:stretch/>
        </p:blipFill>
        <p:spPr>
          <a:xfrm>
            <a:off x="10829926" y="238125"/>
            <a:ext cx="870608" cy="741586"/>
          </a:xfrm>
          <a:prstGeom prst="rect">
            <a:avLst/>
          </a:prstGeom>
          <a:noFill/>
          <a:ln>
            <a:noFill/>
          </a:ln>
        </p:spPr>
      </p:pic>
      <p:sp>
        <p:nvSpPr>
          <p:cNvPr id="207" name="Google Shape;207;g5f5bacc20f_0_68"/>
          <p:cNvSpPr txBox="1"/>
          <p:nvPr/>
        </p:nvSpPr>
        <p:spPr>
          <a:xfrm>
            <a:off x="7728156" y="506412"/>
            <a:ext cx="2406300" cy="215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National Aeronautics and Space Administration</a:t>
            </a:r>
            <a:endParaRPr sz="8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312">
          <p15:clr>
            <a:srgbClr val="FBAE40"/>
          </p15:clr>
        </p15:guide>
        <p15:guide id="5" orient="horz" pos="168">
          <p15:clr>
            <a:srgbClr val="FBAE40"/>
          </p15:clr>
        </p15:guide>
        <p15:guide id="6" orient="horz" pos="600">
          <p15:clr>
            <a:srgbClr val="FBAE40"/>
          </p15:clr>
        </p15:guide>
        <p15:guide id="7" orient="horz" pos="408">
          <p15:clr>
            <a:srgbClr val="FBAE40"/>
          </p15:clr>
        </p15:guide>
        <p15:guide id="8" pos="7080">
          <p15:clr>
            <a:srgbClr val="FBAE40"/>
          </p15:clr>
        </p15:guide>
        <p15:guide id="9" orient="horz" pos="3720">
          <p15:clr>
            <a:srgbClr val="FBAE40"/>
          </p15:clr>
        </p15:guide>
        <p15:guide id="10" pos="792">
          <p15:clr>
            <a:srgbClr val="FBAE40"/>
          </p15:clr>
        </p15:guide>
        <p15:guide id="11" pos="465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
  <p:cSld name="1">
    <p:spTree>
      <p:nvGrpSpPr>
        <p:cNvPr id="1" name="Shape 208"/>
        <p:cNvGrpSpPr/>
        <p:nvPr/>
      </p:nvGrpSpPr>
      <p:grpSpPr>
        <a:xfrm>
          <a:off x="0" y="0"/>
          <a:ext cx="0" cy="0"/>
          <a:chOff x="0" y="0"/>
          <a:chExt cx="0" cy="0"/>
        </a:xfrm>
      </p:grpSpPr>
      <p:sp>
        <p:nvSpPr>
          <p:cNvPr id="209" name="Google Shape;209;g5f5bacc20f_0_71"/>
          <p:cNvSpPr/>
          <p:nvPr/>
        </p:nvSpPr>
        <p:spPr>
          <a:xfrm>
            <a:off x="0" y="6591300"/>
            <a:ext cx="12192000" cy="2667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10" name="Google Shape;210;g5f5bacc20f_0_71"/>
          <p:cNvSpPr/>
          <p:nvPr/>
        </p:nvSpPr>
        <p:spPr>
          <a:xfrm rot="10800000" flipH="1">
            <a:off x="-2197" y="-2371"/>
            <a:ext cx="1631233" cy="960338"/>
          </a:xfrm>
          <a:custGeom>
            <a:avLst/>
            <a:gdLst/>
            <a:ahLst/>
            <a:cxnLst/>
            <a:rect l="l" t="t" r="r" b="b"/>
            <a:pathLst>
              <a:path w="1587575" h="1024360" extrusionOk="0">
                <a:moveTo>
                  <a:pt x="0" y="3636"/>
                </a:moveTo>
                <a:lnTo>
                  <a:pt x="1232654" y="0"/>
                </a:lnTo>
                <a:lnTo>
                  <a:pt x="1587575" y="1024360"/>
                </a:lnTo>
                <a:lnTo>
                  <a:pt x="834" y="1023757"/>
                </a:lnTo>
                <a:cubicBezTo>
                  <a:pt x="-551" y="684289"/>
                  <a:pt x="1385" y="343104"/>
                  <a:pt x="0" y="3636"/>
                </a:cubicBezTo>
                <a:close/>
              </a:path>
            </a:pathLst>
          </a:custGeom>
          <a:blipFill rotWithShape="0">
            <a:blip r:embed="rId2">
              <a:alphaModFix/>
            </a:blip>
            <a:tile tx="0" ty="-1038" sx="49999" sy="49999"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11" name="Google Shape;211;g5f5bacc20f_0_71"/>
          <p:cNvSpPr txBox="1">
            <a:spLocks noGrp="1"/>
          </p:cNvSpPr>
          <p:nvPr>
            <p:ph type="body" idx="1"/>
          </p:nvPr>
        </p:nvSpPr>
        <p:spPr>
          <a:xfrm>
            <a:off x="1257300" y="1660524"/>
            <a:ext cx="6134100" cy="46800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2" name="Google Shape;212;g5f5bacc20f_0_71"/>
          <p:cNvSpPr txBox="1">
            <a:spLocks noGrp="1"/>
          </p:cNvSpPr>
          <p:nvPr>
            <p:ph type="body" idx="2"/>
          </p:nvPr>
        </p:nvSpPr>
        <p:spPr>
          <a:xfrm>
            <a:off x="8382000" y="1660524"/>
            <a:ext cx="3314700" cy="46680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3" name="Google Shape;213;g5f5bacc20f_0_71"/>
          <p:cNvSpPr txBox="1">
            <a:spLocks noGrp="1"/>
          </p:cNvSpPr>
          <p:nvPr>
            <p:ph type="title"/>
          </p:nvPr>
        </p:nvSpPr>
        <p:spPr>
          <a:xfrm>
            <a:off x="1627997" y="266701"/>
            <a:ext cx="10515600" cy="685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2E8652"/>
              </a:buClr>
              <a:buSzPts val="4400"/>
              <a:buFont typeface="Century Gothic"/>
              <a:buNone/>
              <a:defRPr b="1">
                <a:solidFill>
                  <a:srgbClr val="2E865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1080">
          <p15:clr>
            <a:srgbClr val="FBAE40"/>
          </p15:clr>
        </p15:guide>
        <p15:guide id="5" orient="horz" pos="240">
          <p15:clr>
            <a:srgbClr val="FBAE40"/>
          </p15:clr>
        </p15:guide>
        <p15:guide id="6" orient="horz" pos="720">
          <p15:clr>
            <a:srgbClr val="FBAE40"/>
          </p15:clr>
        </p15:guide>
        <p15:guide id="7" orient="horz" pos="504">
          <p15:clr>
            <a:srgbClr val="FBAE40"/>
          </p15:clr>
        </p15:guide>
        <p15:guide id="8" pos="5280">
          <p15:clr>
            <a:srgbClr val="FBAE40"/>
          </p15:clr>
        </p15:guide>
        <p15:guide id="9" orient="horz" pos="3984">
          <p15:clr>
            <a:srgbClr val="FBAE40"/>
          </p15:clr>
        </p15:guide>
        <p15:guide id="10" pos="792">
          <p15:clr>
            <a:srgbClr val="FBAE40"/>
          </p15:clr>
        </p15:guide>
        <p15:guide id="11" pos="465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
  <p:cSld name="4">
    <p:spTree>
      <p:nvGrpSpPr>
        <p:cNvPr id="1" name="Shape 214"/>
        <p:cNvGrpSpPr/>
        <p:nvPr/>
      </p:nvGrpSpPr>
      <p:grpSpPr>
        <a:xfrm>
          <a:off x="0" y="0"/>
          <a:ext cx="0" cy="0"/>
          <a:chOff x="0" y="0"/>
          <a:chExt cx="0" cy="0"/>
        </a:xfrm>
      </p:grpSpPr>
      <p:sp>
        <p:nvSpPr>
          <p:cNvPr id="215" name="Google Shape;215;g5f5bacc20f_0_77"/>
          <p:cNvSpPr/>
          <p:nvPr/>
        </p:nvSpPr>
        <p:spPr>
          <a:xfrm rot="7201764">
            <a:off x="-167929" y="-2035"/>
            <a:ext cx="678901" cy="589345"/>
          </a:xfrm>
          <a:custGeom>
            <a:avLst/>
            <a:gdLst/>
            <a:ahLst/>
            <a:cxnLst/>
            <a:rect l="l" t="t" r="r" b="b"/>
            <a:pathLst>
              <a:path w="679504" h="589869" extrusionOk="0">
                <a:moveTo>
                  <a:pt x="0" y="294935"/>
                </a:moveTo>
                <a:lnTo>
                  <a:pt x="170071" y="0"/>
                </a:lnTo>
                <a:lnTo>
                  <a:pt x="507987" y="0"/>
                </a:lnTo>
                <a:lnTo>
                  <a:pt x="679504" y="297440"/>
                </a:lnTo>
                <a:lnTo>
                  <a:pt x="425517" y="447028"/>
                </a:lnTo>
                <a:lnTo>
                  <a:pt x="170071" y="589869"/>
                </a:lnTo>
                <a:lnTo>
                  <a:pt x="0" y="294935"/>
                </a:lnTo>
                <a:close/>
              </a:path>
            </a:pathLst>
          </a:custGeom>
          <a:blipFill rotWithShape="0">
            <a:blip r:embed="rId2">
              <a:alphaModFix/>
            </a:blip>
            <a:tile tx="-380" ty="-138" sx="24999" sy="24999"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16" name="Google Shape;216;g5f5bacc20f_0_77"/>
          <p:cNvSpPr/>
          <p:nvPr/>
        </p:nvSpPr>
        <p:spPr>
          <a:xfrm rot="7201764">
            <a:off x="376475" y="-225593"/>
            <a:ext cx="509611" cy="596926"/>
          </a:xfrm>
          <a:custGeom>
            <a:avLst/>
            <a:gdLst/>
            <a:ahLst/>
            <a:cxnLst/>
            <a:rect l="l" t="t" r="r" b="b"/>
            <a:pathLst>
              <a:path w="510064" h="597456" extrusionOk="0">
                <a:moveTo>
                  <a:pt x="96056" y="173933"/>
                </a:moveTo>
                <a:lnTo>
                  <a:pt x="0" y="2575"/>
                </a:lnTo>
                <a:lnTo>
                  <a:pt x="337614" y="0"/>
                </a:lnTo>
                <a:lnTo>
                  <a:pt x="510064" y="299059"/>
                </a:lnTo>
                <a:lnTo>
                  <a:pt x="340808" y="597456"/>
                </a:lnTo>
                <a:lnTo>
                  <a:pt x="254937" y="455278"/>
                </a:lnTo>
                <a:lnTo>
                  <a:pt x="96056" y="173933"/>
                </a:lnTo>
                <a:close/>
              </a:path>
            </a:pathLst>
          </a:custGeom>
          <a:solidFill>
            <a:srgbClr val="2E8652">
              <a:alpha val="768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17" name="Google Shape;217;g5f5bacc20f_0_77"/>
          <p:cNvSpPr/>
          <p:nvPr/>
        </p:nvSpPr>
        <p:spPr>
          <a:xfrm rot="7200165">
            <a:off x="342922" y="292817"/>
            <a:ext cx="677944" cy="589902"/>
          </a:xfrm>
          <a:prstGeom prst="hexagon">
            <a:avLst>
              <a:gd name="adj" fmla="val 28832"/>
              <a:gd name="vf" fmla="val 115470"/>
            </a:avLst>
          </a:prstGeom>
          <a:solidFill>
            <a:srgbClr val="2E8652">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18" name="Google Shape;218;g5f5bacc20f_0_77"/>
          <p:cNvSpPr/>
          <p:nvPr/>
        </p:nvSpPr>
        <p:spPr>
          <a:xfrm>
            <a:off x="0" y="6172200"/>
            <a:ext cx="12192000" cy="337500"/>
          </a:xfrm>
          <a:prstGeom prst="rect">
            <a:avLst/>
          </a:prstGeom>
          <a:solidFill>
            <a:srgbClr val="2E8652"/>
          </a:solidFill>
          <a:ln>
            <a:noFill/>
          </a:ln>
          <a:effectLst>
            <a:outerShdw blurRad="762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19" name="Google Shape;219;g5f5bacc20f_0_77"/>
          <p:cNvSpPr txBox="1">
            <a:spLocks noGrp="1"/>
          </p:cNvSpPr>
          <p:nvPr>
            <p:ph type="title"/>
          </p:nvPr>
        </p:nvSpPr>
        <p:spPr>
          <a:xfrm>
            <a:off x="1289384" y="366103"/>
            <a:ext cx="10515600" cy="396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2E8652"/>
              </a:buClr>
              <a:buSzPts val="4400"/>
              <a:buFont typeface="Century Gothic"/>
              <a:buNone/>
              <a:defRPr b="1">
                <a:solidFill>
                  <a:srgbClr val="2E865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0" name="Google Shape;220;g5f5bacc20f_0_77"/>
          <p:cNvSpPr txBox="1">
            <a:spLocks noGrp="1"/>
          </p:cNvSpPr>
          <p:nvPr>
            <p:ph type="body" idx="1"/>
          </p:nvPr>
        </p:nvSpPr>
        <p:spPr>
          <a:xfrm>
            <a:off x="6196013" y="952500"/>
            <a:ext cx="5500800" cy="48705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1" name="Google Shape;221;g5f5bacc20f_0_77"/>
          <p:cNvSpPr txBox="1">
            <a:spLocks noGrp="1"/>
          </p:cNvSpPr>
          <p:nvPr>
            <p:ph type="body" idx="2"/>
          </p:nvPr>
        </p:nvSpPr>
        <p:spPr>
          <a:xfrm>
            <a:off x="1289050" y="2784968"/>
            <a:ext cx="4040100" cy="1241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2" name="Google Shape;222;g5f5bacc20f_0_77"/>
          <p:cNvSpPr txBox="1">
            <a:spLocks noGrp="1"/>
          </p:cNvSpPr>
          <p:nvPr>
            <p:ph type="body" idx="3"/>
          </p:nvPr>
        </p:nvSpPr>
        <p:spPr>
          <a:xfrm>
            <a:off x="1289050" y="4581274"/>
            <a:ext cx="4040100" cy="1241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3" name="Google Shape;223;g5f5bacc20f_0_77"/>
          <p:cNvSpPr txBox="1">
            <a:spLocks noGrp="1"/>
          </p:cNvSpPr>
          <p:nvPr>
            <p:ph type="body" idx="4"/>
          </p:nvPr>
        </p:nvSpPr>
        <p:spPr>
          <a:xfrm>
            <a:off x="1289050" y="988662"/>
            <a:ext cx="4040100" cy="1241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16">
          <p15:clr>
            <a:srgbClr val="FBAE40"/>
          </p15:clr>
        </p15:guide>
        <p15:guide id="5" orient="horz" pos="600">
          <p15:clr>
            <a:srgbClr val="FBAE40"/>
          </p15:clr>
        </p15:guide>
        <p15:guide id="6" orient="horz" pos="480">
          <p15:clr>
            <a:srgbClr val="FBAE40"/>
          </p15:clr>
        </p15:guide>
        <p15:guide id="7" orient="horz" pos="4080">
          <p15:clr>
            <a:srgbClr val="FBAE40"/>
          </p15:clr>
        </p15:guide>
        <p15:guide id="8" pos="79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
  <p:cSld name="7">
    <p:spTree>
      <p:nvGrpSpPr>
        <p:cNvPr id="1" name="Shape 224"/>
        <p:cNvGrpSpPr/>
        <p:nvPr/>
      </p:nvGrpSpPr>
      <p:grpSpPr>
        <a:xfrm>
          <a:off x="0" y="0"/>
          <a:ext cx="0" cy="0"/>
          <a:chOff x="0" y="0"/>
          <a:chExt cx="0" cy="0"/>
        </a:xfrm>
      </p:grpSpPr>
      <p:sp>
        <p:nvSpPr>
          <p:cNvPr id="225" name="Google Shape;225;g5f5bacc20f_0_87"/>
          <p:cNvSpPr/>
          <p:nvPr/>
        </p:nvSpPr>
        <p:spPr>
          <a:xfrm flipH="1">
            <a:off x="-1" y="428625"/>
            <a:ext cx="12192000" cy="628500"/>
          </a:xfrm>
          <a:prstGeom prst="rect">
            <a:avLst/>
          </a:prstGeom>
          <a:solidFill>
            <a:srgbClr val="2E8652"/>
          </a:solidFill>
          <a:ln>
            <a:noFill/>
          </a:ln>
          <a:effectLst>
            <a:outerShdw blurRad="762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6" name="Google Shape;226;g5f5bacc20f_0_87"/>
          <p:cNvSpPr txBox="1"/>
          <p:nvPr/>
        </p:nvSpPr>
        <p:spPr>
          <a:xfrm>
            <a:off x="367110" y="419100"/>
            <a:ext cx="10233000" cy="685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endParaRPr sz="4400" b="1" i="0" u="none" strike="noStrike" cap="none">
              <a:solidFill>
                <a:schemeClr val="lt1"/>
              </a:solidFill>
              <a:latin typeface="Century Gothic"/>
              <a:ea typeface="Century Gothic"/>
              <a:cs typeface="Century Gothic"/>
              <a:sym typeface="Century Gothic"/>
            </a:endParaRPr>
          </a:p>
        </p:txBody>
      </p:sp>
      <p:sp>
        <p:nvSpPr>
          <p:cNvPr id="227" name="Google Shape;227;g5f5bacc20f_0_87"/>
          <p:cNvSpPr txBox="1">
            <a:spLocks noGrp="1"/>
          </p:cNvSpPr>
          <p:nvPr>
            <p:ph type="title"/>
          </p:nvPr>
        </p:nvSpPr>
        <p:spPr>
          <a:xfrm>
            <a:off x="393030" y="545432"/>
            <a:ext cx="10515600" cy="4191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entury Gothic"/>
              <a:buNone/>
              <a:defRPr b="1">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8" name="Google Shape;228;g5f5bacc20f_0_87"/>
          <p:cNvSpPr txBox="1">
            <a:spLocks noGrp="1"/>
          </p:cNvSpPr>
          <p:nvPr>
            <p:ph type="body" idx="1"/>
          </p:nvPr>
        </p:nvSpPr>
        <p:spPr>
          <a:xfrm>
            <a:off x="495301" y="1371600"/>
            <a:ext cx="3378900" cy="5105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9" name="Google Shape;229;g5f5bacc20f_0_87"/>
          <p:cNvSpPr txBox="1">
            <a:spLocks noGrp="1"/>
          </p:cNvSpPr>
          <p:nvPr>
            <p:ph type="body" idx="2"/>
          </p:nvPr>
        </p:nvSpPr>
        <p:spPr>
          <a:xfrm>
            <a:off x="4406566" y="1371600"/>
            <a:ext cx="3378900" cy="5105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0" name="Google Shape;230;g5f5bacc20f_0_87"/>
          <p:cNvSpPr txBox="1">
            <a:spLocks noGrp="1"/>
          </p:cNvSpPr>
          <p:nvPr>
            <p:ph type="body" idx="3"/>
          </p:nvPr>
        </p:nvSpPr>
        <p:spPr>
          <a:xfrm>
            <a:off x="8317832" y="1371600"/>
            <a:ext cx="3378900" cy="5105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336">
          <p15:clr>
            <a:srgbClr val="FBAE40"/>
          </p15:clr>
        </p15:guide>
        <p15:guide id="5" orient="horz" pos="864">
          <p15:clr>
            <a:srgbClr val="FBAE40"/>
          </p15:clr>
        </p15:guide>
        <p15:guide id="6" orient="horz" pos="600">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
  <p:cSld name="3">
    <p:spTree>
      <p:nvGrpSpPr>
        <p:cNvPr id="1" name="Shape 231"/>
        <p:cNvGrpSpPr/>
        <p:nvPr/>
      </p:nvGrpSpPr>
      <p:grpSpPr>
        <a:xfrm>
          <a:off x="0" y="0"/>
          <a:ext cx="0" cy="0"/>
          <a:chOff x="0" y="0"/>
          <a:chExt cx="0" cy="0"/>
        </a:xfrm>
      </p:grpSpPr>
      <p:sp>
        <p:nvSpPr>
          <p:cNvPr id="232" name="Google Shape;232;g5f5bacc20f_0_94"/>
          <p:cNvSpPr/>
          <p:nvPr/>
        </p:nvSpPr>
        <p:spPr>
          <a:xfrm rot="7199872">
            <a:off x="277352" y="-2828"/>
            <a:ext cx="564636" cy="491257"/>
          </a:xfrm>
          <a:prstGeom prst="hexagon">
            <a:avLst>
              <a:gd name="adj" fmla="val 28832"/>
              <a:gd name="vf" fmla="val 115470"/>
            </a:avLst>
          </a:prstGeom>
          <a:solidFill>
            <a:srgbClr val="2E8652">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33" name="Google Shape;233;g5f5bacc20f_0_94"/>
          <p:cNvSpPr/>
          <p:nvPr/>
        </p:nvSpPr>
        <p:spPr>
          <a:xfrm>
            <a:off x="9465270" y="5257798"/>
            <a:ext cx="1839300" cy="1600200"/>
          </a:xfrm>
          <a:prstGeom prst="hexagon">
            <a:avLst>
              <a:gd name="adj" fmla="val 28832"/>
              <a:gd name="vf" fmla="val 115470"/>
            </a:avLst>
          </a:prstGeom>
          <a:solidFill>
            <a:srgbClr val="2E8652">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34" name="Google Shape;234;g5f5bacc20f_0_94"/>
          <p:cNvSpPr/>
          <p:nvPr/>
        </p:nvSpPr>
        <p:spPr>
          <a:xfrm rot="-3640874">
            <a:off x="11007441" y="5964323"/>
            <a:ext cx="1361012" cy="1181948"/>
          </a:xfrm>
          <a:custGeom>
            <a:avLst/>
            <a:gdLst/>
            <a:ahLst/>
            <a:cxnLst/>
            <a:rect l="l" t="t" r="r" b="b"/>
            <a:pathLst>
              <a:path w="1360090" h="1181147" extrusionOk="0">
                <a:moveTo>
                  <a:pt x="238139" y="419143"/>
                </a:moveTo>
                <a:lnTo>
                  <a:pt x="0" y="0"/>
                </a:lnTo>
                <a:lnTo>
                  <a:pt x="923375" y="7989"/>
                </a:lnTo>
                <a:lnTo>
                  <a:pt x="1360090" y="790271"/>
                </a:lnTo>
                <a:lnTo>
                  <a:pt x="663954" y="1181147"/>
                </a:lnTo>
                <a:lnTo>
                  <a:pt x="569261" y="1015340"/>
                </a:lnTo>
                <a:lnTo>
                  <a:pt x="238139" y="419143"/>
                </a:lnTo>
                <a:close/>
              </a:path>
            </a:pathLst>
          </a:custGeom>
          <a:solidFill>
            <a:srgbClr val="2E865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35" name="Google Shape;235;g5f5bacc20f_0_94"/>
          <p:cNvSpPr/>
          <p:nvPr/>
        </p:nvSpPr>
        <p:spPr>
          <a:xfrm rot="-3640874">
            <a:off x="10826761" y="4474932"/>
            <a:ext cx="1825150" cy="1575566"/>
          </a:xfrm>
          <a:custGeom>
            <a:avLst/>
            <a:gdLst/>
            <a:ahLst/>
            <a:cxnLst/>
            <a:rect l="l" t="t" r="r" b="b"/>
            <a:pathLst>
              <a:path w="1823914" h="1574499" extrusionOk="0">
                <a:moveTo>
                  <a:pt x="0" y="798478"/>
                </a:moveTo>
                <a:lnTo>
                  <a:pt x="477627" y="0"/>
                </a:lnTo>
                <a:lnTo>
                  <a:pt x="1392286" y="24942"/>
                </a:lnTo>
                <a:lnTo>
                  <a:pt x="1823914" y="798170"/>
                </a:lnTo>
                <a:lnTo>
                  <a:pt x="928301" y="1311555"/>
                </a:lnTo>
                <a:lnTo>
                  <a:pt x="437735" y="1574499"/>
                </a:lnTo>
                <a:lnTo>
                  <a:pt x="0" y="798478"/>
                </a:lnTo>
                <a:close/>
              </a:path>
            </a:pathLst>
          </a:custGeom>
          <a:blipFill rotWithShape="0">
            <a:blip r:embed="rId2">
              <a:alphaModFix/>
            </a:blip>
            <a:tile tx="-201" ty="848" sx="24999" sy="24999"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36" name="Google Shape;236;g5f5bacc20f_0_94"/>
          <p:cNvSpPr/>
          <p:nvPr/>
        </p:nvSpPr>
        <p:spPr>
          <a:xfrm>
            <a:off x="-2159" y="241064"/>
            <a:ext cx="423938" cy="491799"/>
          </a:xfrm>
          <a:custGeom>
            <a:avLst/>
            <a:gdLst/>
            <a:ahLst/>
            <a:cxnLst/>
            <a:rect l="l" t="t" r="r" b="b"/>
            <a:pathLst>
              <a:path w="423938" h="491799" extrusionOk="0">
                <a:moveTo>
                  <a:pt x="681" y="275665"/>
                </a:moveTo>
                <a:cubicBezTo>
                  <a:pt x="2176" y="204414"/>
                  <a:pt x="-1093" y="71252"/>
                  <a:pt x="402" y="1"/>
                </a:cubicBezTo>
                <a:lnTo>
                  <a:pt x="283724" y="0"/>
                </a:lnTo>
                <a:lnTo>
                  <a:pt x="423938" y="247090"/>
                </a:lnTo>
                <a:lnTo>
                  <a:pt x="278962" y="489418"/>
                </a:lnTo>
                <a:lnTo>
                  <a:pt x="663" y="491799"/>
                </a:lnTo>
                <a:cubicBezTo>
                  <a:pt x="-919" y="399117"/>
                  <a:pt x="2263" y="368347"/>
                  <a:pt x="681" y="275665"/>
                </a:cubicBezTo>
                <a:close/>
              </a:path>
            </a:pathLst>
          </a:cu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37" name="Google Shape;237;g5f5bacc20f_0_94"/>
          <p:cNvSpPr/>
          <p:nvPr/>
        </p:nvSpPr>
        <p:spPr>
          <a:xfrm>
            <a:off x="-3832" y="-4199"/>
            <a:ext cx="423759" cy="245264"/>
          </a:xfrm>
          <a:custGeom>
            <a:avLst/>
            <a:gdLst/>
            <a:ahLst/>
            <a:cxnLst/>
            <a:rect l="l" t="t" r="r" b="b"/>
            <a:pathLst>
              <a:path w="423759" h="245264" extrusionOk="0">
                <a:moveTo>
                  <a:pt x="0" y="103851"/>
                </a:moveTo>
                <a:cubicBezTo>
                  <a:pt x="198" y="77261"/>
                  <a:pt x="1367" y="26590"/>
                  <a:pt x="1565" y="0"/>
                </a:cubicBezTo>
                <a:lnTo>
                  <a:pt x="230285" y="2"/>
                </a:lnTo>
                <a:lnTo>
                  <a:pt x="423759" y="3572"/>
                </a:lnTo>
                <a:lnTo>
                  <a:pt x="285053" y="245264"/>
                </a:lnTo>
                <a:lnTo>
                  <a:pt x="3947" y="245264"/>
                </a:lnTo>
                <a:cubicBezTo>
                  <a:pt x="3749" y="191687"/>
                  <a:pt x="198" y="157428"/>
                  <a:pt x="0" y="103851"/>
                </a:cubicBezTo>
                <a:close/>
              </a:path>
            </a:pathLst>
          </a:custGeom>
          <a:solidFill>
            <a:srgbClr val="2E8652">
              <a:alpha val="741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38" name="Google Shape;238;g5f5bacc20f_0_94"/>
          <p:cNvSpPr txBox="1"/>
          <p:nvPr/>
        </p:nvSpPr>
        <p:spPr>
          <a:xfrm>
            <a:off x="1128461" y="258181"/>
            <a:ext cx="10233000" cy="479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endParaRPr sz="4400" b="1" i="0" u="none" strike="noStrike" cap="none">
              <a:solidFill>
                <a:srgbClr val="7EB761"/>
              </a:solidFill>
              <a:latin typeface="Century Gothic"/>
              <a:ea typeface="Century Gothic"/>
              <a:cs typeface="Century Gothic"/>
              <a:sym typeface="Century Gothic"/>
            </a:endParaRPr>
          </a:p>
        </p:txBody>
      </p:sp>
      <p:sp>
        <p:nvSpPr>
          <p:cNvPr id="239" name="Google Shape;239;g5f5bacc20f_0_94"/>
          <p:cNvSpPr txBox="1">
            <a:spLocks noGrp="1"/>
          </p:cNvSpPr>
          <p:nvPr>
            <p:ph type="title"/>
          </p:nvPr>
        </p:nvSpPr>
        <p:spPr>
          <a:xfrm>
            <a:off x="1257300" y="281965"/>
            <a:ext cx="10439400" cy="450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2E8652"/>
              </a:buClr>
              <a:buSzPts val="4400"/>
              <a:buFont typeface="Century Gothic"/>
              <a:buNone/>
              <a:defRPr b="1">
                <a:solidFill>
                  <a:srgbClr val="2E865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0" name="Google Shape;240;g5f5bacc20f_0_94"/>
          <p:cNvSpPr txBox="1">
            <a:spLocks noGrp="1"/>
          </p:cNvSpPr>
          <p:nvPr>
            <p:ph type="body" idx="1"/>
          </p:nvPr>
        </p:nvSpPr>
        <p:spPr>
          <a:xfrm>
            <a:off x="1257300" y="1130300"/>
            <a:ext cx="4794600" cy="3104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1" name="Google Shape;241;g5f5bacc20f_0_94"/>
          <p:cNvSpPr txBox="1">
            <a:spLocks noGrp="1"/>
          </p:cNvSpPr>
          <p:nvPr>
            <p:ph type="body" idx="2"/>
          </p:nvPr>
        </p:nvSpPr>
        <p:spPr>
          <a:xfrm>
            <a:off x="6892809" y="1130300"/>
            <a:ext cx="4794600" cy="3104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2" name="Google Shape;242;g5f5bacc20f_0_94"/>
          <p:cNvSpPr txBox="1">
            <a:spLocks noGrp="1"/>
          </p:cNvSpPr>
          <p:nvPr>
            <p:ph type="body" idx="3"/>
          </p:nvPr>
        </p:nvSpPr>
        <p:spPr>
          <a:xfrm>
            <a:off x="1257300" y="4535488"/>
            <a:ext cx="8032800" cy="1908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168">
          <p15:clr>
            <a:srgbClr val="FBAE40"/>
          </p15:clr>
        </p15:guide>
        <p15:guide id="5" orient="horz" pos="600">
          <p15:clr>
            <a:srgbClr val="FBAE40"/>
          </p15:clr>
        </p15:guide>
        <p15:guide id="6" orient="horz" pos="432">
          <p15:clr>
            <a:srgbClr val="FBAE40"/>
          </p15:clr>
        </p15:guide>
        <p15:guide id="7" orient="horz" pos="4080">
          <p15:clr>
            <a:srgbClr val="FBAE40"/>
          </p15:clr>
        </p15:guide>
        <p15:guide id="8" pos="7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
  <p:cSld name="4">
    <p:spTree>
      <p:nvGrpSpPr>
        <p:cNvPr id="1" name="Shape 24"/>
        <p:cNvGrpSpPr/>
        <p:nvPr/>
      </p:nvGrpSpPr>
      <p:grpSpPr>
        <a:xfrm>
          <a:off x="0" y="0"/>
          <a:ext cx="0" cy="0"/>
          <a:chOff x="0" y="0"/>
          <a:chExt cx="0" cy="0"/>
        </a:xfrm>
      </p:grpSpPr>
      <p:sp>
        <p:nvSpPr>
          <p:cNvPr id="25" name="Google Shape;25;p16"/>
          <p:cNvSpPr/>
          <p:nvPr/>
        </p:nvSpPr>
        <p:spPr>
          <a:xfrm rot="7200000">
            <a:off x="-168533" y="-1948"/>
            <a:ext cx="679504" cy="589869"/>
          </a:xfrm>
          <a:custGeom>
            <a:avLst/>
            <a:gdLst/>
            <a:ahLst/>
            <a:cxnLst/>
            <a:rect l="l" t="t" r="r" b="b"/>
            <a:pathLst>
              <a:path w="679504" h="589869" extrusionOk="0">
                <a:moveTo>
                  <a:pt x="0" y="294935"/>
                </a:moveTo>
                <a:lnTo>
                  <a:pt x="170071" y="0"/>
                </a:lnTo>
                <a:lnTo>
                  <a:pt x="507987" y="0"/>
                </a:lnTo>
                <a:lnTo>
                  <a:pt x="679504" y="297440"/>
                </a:lnTo>
                <a:lnTo>
                  <a:pt x="425517" y="447028"/>
                </a:lnTo>
                <a:lnTo>
                  <a:pt x="170071" y="589869"/>
                </a:lnTo>
                <a:lnTo>
                  <a:pt x="0" y="294935"/>
                </a:lnTo>
                <a:close/>
              </a:path>
            </a:pathLst>
          </a:custGeom>
          <a:blipFill rotWithShape="0">
            <a:blip r:embed="rId2">
              <a:alphaModFix/>
            </a:blip>
            <a:tile tx="2" ty="-5" sx="25000" sy="2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6" name="Google Shape;26;p16"/>
          <p:cNvSpPr/>
          <p:nvPr/>
        </p:nvSpPr>
        <p:spPr>
          <a:xfrm rot="7200000">
            <a:off x="375942" y="-225597"/>
            <a:ext cx="510064" cy="597456"/>
          </a:xfrm>
          <a:custGeom>
            <a:avLst/>
            <a:gdLst/>
            <a:ahLst/>
            <a:cxnLst/>
            <a:rect l="l" t="t" r="r" b="b"/>
            <a:pathLst>
              <a:path w="510064" h="597456" extrusionOk="0">
                <a:moveTo>
                  <a:pt x="96056" y="173933"/>
                </a:moveTo>
                <a:lnTo>
                  <a:pt x="0" y="2575"/>
                </a:lnTo>
                <a:lnTo>
                  <a:pt x="337614" y="0"/>
                </a:lnTo>
                <a:lnTo>
                  <a:pt x="510064" y="299059"/>
                </a:lnTo>
                <a:lnTo>
                  <a:pt x="340808" y="597456"/>
                </a:lnTo>
                <a:lnTo>
                  <a:pt x="254937" y="455278"/>
                </a:lnTo>
                <a:lnTo>
                  <a:pt x="96056" y="173933"/>
                </a:lnTo>
                <a:close/>
              </a:path>
            </a:pathLst>
          </a:custGeom>
          <a:solidFill>
            <a:srgbClr val="2E8652">
              <a:alpha val="764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7" name="Google Shape;27;p16"/>
          <p:cNvSpPr/>
          <p:nvPr/>
        </p:nvSpPr>
        <p:spPr>
          <a:xfrm rot="7200000">
            <a:off x="342880" y="292874"/>
            <a:ext cx="678058" cy="589869"/>
          </a:xfrm>
          <a:prstGeom prst="hexagon">
            <a:avLst>
              <a:gd name="adj" fmla="val 28832"/>
              <a:gd name="vf" fmla="val 115470"/>
            </a:avLst>
          </a:prstGeom>
          <a:solidFill>
            <a:srgbClr val="2E8652">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8" name="Google Shape;28;p16"/>
          <p:cNvSpPr/>
          <p:nvPr/>
        </p:nvSpPr>
        <p:spPr>
          <a:xfrm>
            <a:off x="0" y="6172200"/>
            <a:ext cx="12192000" cy="337387"/>
          </a:xfrm>
          <a:prstGeom prst="rect">
            <a:avLst/>
          </a:prstGeom>
          <a:solidFill>
            <a:srgbClr val="2E8652"/>
          </a:solidFill>
          <a:ln>
            <a:noFill/>
          </a:ln>
          <a:effectLst>
            <a:outerShdw blurRad="762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9" name="Google Shape;29;p16"/>
          <p:cNvSpPr txBox="1">
            <a:spLocks noGrp="1"/>
          </p:cNvSpPr>
          <p:nvPr>
            <p:ph type="title"/>
          </p:nvPr>
        </p:nvSpPr>
        <p:spPr>
          <a:xfrm>
            <a:off x="1289384" y="366103"/>
            <a:ext cx="10515600" cy="3958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8652"/>
              </a:buClr>
              <a:buSzPts val="4400"/>
              <a:buFont typeface="Century Gothic"/>
              <a:buNone/>
              <a:defRPr b="1">
                <a:solidFill>
                  <a:srgbClr val="2E865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6"/>
          <p:cNvSpPr txBox="1">
            <a:spLocks noGrp="1"/>
          </p:cNvSpPr>
          <p:nvPr>
            <p:ph type="body" idx="1"/>
          </p:nvPr>
        </p:nvSpPr>
        <p:spPr>
          <a:xfrm>
            <a:off x="6196013" y="952500"/>
            <a:ext cx="5500687" cy="48704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6"/>
          <p:cNvSpPr txBox="1">
            <a:spLocks noGrp="1"/>
          </p:cNvSpPr>
          <p:nvPr>
            <p:ph type="body" idx="2"/>
          </p:nvPr>
        </p:nvSpPr>
        <p:spPr>
          <a:xfrm>
            <a:off x="1289050" y="2784968"/>
            <a:ext cx="4040188" cy="12416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289050" y="4581274"/>
            <a:ext cx="4040188" cy="12416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body" idx="4"/>
          </p:nvPr>
        </p:nvSpPr>
        <p:spPr>
          <a:xfrm>
            <a:off x="1289050" y="988662"/>
            <a:ext cx="4040188" cy="12416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16">
          <p15:clr>
            <a:srgbClr val="FBAE40"/>
          </p15:clr>
        </p15:guide>
        <p15:guide id="5" orient="horz" pos="600">
          <p15:clr>
            <a:srgbClr val="FBAE40"/>
          </p15:clr>
        </p15:guide>
        <p15:guide id="6" orient="horz" pos="480">
          <p15:clr>
            <a:srgbClr val="FBAE40"/>
          </p15:clr>
        </p15:guide>
        <p15:guide id="7" orient="horz" pos="4080">
          <p15:clr>
            <a:srgbClr val="FBAE40"/>
          </p15:clr>
        </p15:guide>
        <p15:guide id="8" pos="79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243"/>
        <p:cNvGrpSpPr/>
        <p:nvPr/>
      </p:nvGrpSpPr>
      <p:grpSpPr>
        <a:xfrm>
          <a:off x="0" y="0"/>
          <a:ext cx="0" cy="0"/>
          <a:chOff x="0" y="0"/>
          <a:chExt cx="0" cy="0"/>
        </a:xfrm>
      </p:grpSpPr>
      <p:sp>
        <p:nvSpPr>
          <p:cNvPr id="244" name="Google Shape;244;g5f5bacc20f_0_106"/>
          <p:cNvSpPr/>
          <p:nvPr/>
        </p:nvSpPr>
        <p:spPr>
          <a:xfrm>
            <a:off x="0" y="6172200"/>
            <a:ext cx="12192000" cy="6858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45" name="Google Shape;245;g5f5bacc20f_0_106"/>
          <p:cNvSpPr/>
          <p:nvPr/>
        </p:nvSpPr>
        <p:spPr>
          <a:xfrm>
            <a:off x="0" y="1186372"/>
            <a:ext cx="11696700" cy="1146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B9BD5"/>
              </a:solidFill>
              <a:latin typeface="Century Gothic"/>
              <a:ea typeface="Century Gothic"/>
              <a:cs typeface="Century Gothic"/>
              <a:sym typeface="Century Gothic"/>
            </a:endParaRPr>
          </a:p>
        </p:txBody>
      </p:sp>
      <p:sp>
        <p:nvSpPr>
          <p:cNvPr id="246" name="Google Shape;246;g5f5bacc20f_0_106"/>
          <p:cNvSpPr/>
          <p:nvPr/>
        </p:nvSpPr>
        <p:spPr>
          <a:xfrm rot="10800000">
            <a:off x="9970086" y="-10030"/>
            <a:ext cx="2222939" cy="1310954"/>
          </a:xfrm>
          <a:custGeom>
            <a:avLst/>
            <a:gdLst/>
            <a:ahLst/>
            <a:cxnLst/>
            <a:rect l="l" t="t" r="r" b="b"/>
            <a:pathLst>
              <a:path w="1584983" h="1028199" extrusionOk="0">
                <a:moveTo>
                  <a:pt x="731" y="0"/>
                </a:moveTo>
                <a:lnTo>
                  <a:pt x="1244740" y="0"/>
                </a:lnTo>
                <a:lnTo>
                  <a:pt x="1584983" y="1028199"/>
                </a:lnTo>
                <a:lnTo>
                  <a:pt x="361" y="1023386"/>
                </a:lnTo>
                <a:cubicBezTo>
                  <a:pt x="-1024" y="683918"/>
                  <a:pt x="2116" y="339468"/>
                  <a:pt x="731" y="0"/>
                </a:cubicBezTo>
                <a:close/>
              </a:path>
            </a:pathLst>
          </a:custGeom>
          <a:blipFill rotWithShape="0">
            <a:blip r:embed="rId2">
              <a:alphaModFix/>
            </a:blip>
            <a:tile tx="-811" ty="504" sx="49999" sy="49999"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47" name="Google Shape;247;g5f5bacc20f_0_106"/>
          <p:cNvSpPr txBox="1">
            <a:spLocks noGrp="1"/>
          </p:cNvSpPr>
          <p:nvPr>
            <p:ph type="title"/>
          </p:nvPr>
        </p:nvSpPr>
        <p:spPr>
          <a:xfrm>
            <a:off x="495300" y="381001"/>
            <a:ext cx="9474000" cy="4191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2E8652"/>
              </a:buClr>
              <a:buSzPts val="4400"/>
              <a:buFont typeface="Century Gothic"/>
              <a:buNone/>
              <a:defRPr b="1">
                <a:solidFill>
                  <a:srgbClr val="2E865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8" name="Google Shape;248;g5f5bacc20f_0_106"/>
          <p:cNvSpPr txBox="1">
            <a:spLocks noGrp="1"/>
          </p:cNvSpPr>
          <p:nvPr>
            <p:ph type="body" idx="1"/>
          </p:nvPr>
        </p:nvSpPr>
        <p:spPr>
          <a:xfrm>
            <a:off x="495300" y="4451350"/>
            <a:ext cx="11201400" cy="14922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Clr>
                <a:schemeClr val="dk1"/>
              </a:buClr>
              <a:buSzPts val="2800"/>
              <a:buChar char="•"/>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9" name="Google Shape;249;g5f5bacc20f_0_106"/>
          <p:cNvSpPr txBox="1">
            <a:spLocks noGrp="1"/>
          </p:cNvSpPr>
          <p:nvPr>
            <p:ph type="body" idx="2"/>
          </p:nvPr>
        </p:nvSpPr>
        <p:spPr>
          <a:xfrm>
            <a:off x="495300" y="1536032"/>
            <a:ext cx="3319500" cy="26274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Clr>
                <a:schemeClr val="dk1"/>
              </a:buClr>
              <a:buSzPts val="2800"/>
              <a:buChar char="•"/>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0" name="Google Shape;250;g5f5bacc20f_0_106"/>
          <p:cNvSpPr txBox="1">
            <a:spLocks noGrp="1"/>
          </p:cNvSpPr>
          <p:nvPr>
            <p:ph type="body" idx="3"/>
          </p:nvPr>
        </p:nvSpPr>
        <p:spPr>
          <a:xfrm>
            <a:off x="4436269" y="1536032"/>
            <a:ext cx="3319500" cy="2627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1" name="Google Shape;251;g5f5bacc20f_0_106"/>
          <p:cNvSpPr txBox="1">
            <a:spLocks noGrp="1"/>
          </p:cNvSpPr>
          <p:nvPr>
            <p:ph type="body" idx="4"/>
          </p:nvPr>
        </p:nvSpPr>
        <p:spPr>
          <a:xfrm>
            <a:off x="8377237" y="1536032"/>
            <a:ext cx="3319500" cy="2627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40">
          <p15:clr>
            <a:srgbClr val="FBAE40"/>
          </p15:clr>
        </p15:guide>
        <p15:guide id="5" orient="horz" pos="960">
          <p15:clr>
            <a:srgbClr val="FBAE40"/>
          </p15:clr>
        </p15:guide>
        <p15:guide id="6" orient="horz" pos="504">
          <p15:clr>
            <a:srgbClr val="FBAE40"/>
          </p15:clr>
        </p15:guide>
        <p15:guide id="7" orient="horz" pos="40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Acknowledgements">
  <p:cSld name="Acknowledgements">
    <p:spTree>
      <p:nvGrpSpPr>
        <p:cNvPr id="1" name="Shape 252"/>
        <p:cNvGrpSpPr/>
        <p:nvPr/>
      </p:nvGrpSpPr>
      <p:grpSpPr>
        <a:xfrm>
          <a:off x="0" y="0"/>
          <a:ext cx="0" cy="0"/>
          <a:chOff x="0" y="0"/>
          <a:chExt cx="0" cy="0"/>
        </a:xfrm>
      </p:grpSpPr>
      <p:sp>
        <p:nvSpPr>
          <p:cNvPr id="253" name="Google Shape;253;g5f5bacc20f_0_115"/>
          <p:cNvSpPr/>
          <p:nvPr/>
        </p:nvSpPr>
        <p:spPr>
          <a:xfrm>
            <a:off x="0" y="6591300"/>
            <a:ext cx="12192000" cy="2667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54" name="Google Shape;254;g5f5bacc20f_0_115"/>
          <p:cNvSpPr/>
          <p:nvPr/>
        </p:nvSpPr>
        <p:spPr>
          <a:xfrm rot="10800000" flipH="1">
            <a:off x="-2197" y="-2371"/>
            <a:ext cx="1631233" cy="960338"/>
          </a:xfrm>
          <a:custGeom>
            <a:avLst/>
            <a:gdLst/>
            <a:ahLst/>
            <a:cxnLst/>
            <a:rect l="l" t="t" r="r" b="b"/>
            <a:pathLst>
              <a:path w="1587575" h="1024360" extrusionOk="0">
                <a:moveTo>
                  <a:pt x="0" y="3636"/>
                </a:moveTo>
                <a:lnTo>
                  <a:pt x="1232654" y="0"/>
                </a:lnTo>
                <a:lnTo>
                  <a:pt x="1587575" y="1024360"/>
                </a:lnTo>
                <a:lnTo>
                  <a:pt x="834" y="1023757"/>
                </a:lnTo>
                <a:cubicBezTo>
                  <a:pt x="-551" y="684289"/>
                  <a:pt x="1385" y="343104"/>
                  <a:pt x="0" y="3636"/>
                </a:cubicBezTo>
                <a:close/>
              </a:path>
            </a:pathLst>
          </a:custGeom>
          <a:blipFill rotWithShape="0">
            <a:blip r:embed="rId2">
              <a:alphaModFix/>
            </a:blip>
            <a:tile tx="0" ty="-1038" sx="49999" sy="49999"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55" name="Google Shape;255;g5f5bacc20f_0_115"/>
          <p:cNvSpPr txBox="1"/>
          <p:nvPr/>
        </p:nvSpPr>
        <p:spPr>
          <a:xfrm>
            <a:off x="1483619" y="293042"/>
            <a:ext cx="9413400" cy="640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400"/>
              <a:buFont typeface="Century Gothic"/>
              <a:buNone/>
            </a:pPr>
            <a:r>
              <a:rPr lang="en-US" sz="4400" b="1" i="0" u="none" strike="noStrike" cap="none">
                <a:solidFill>
                  <a:srgbClr val="2E8652"/>
                </a:solidFill>
                <a:latin typeface="Century Gothic"/>
                <a:ea typeface="Century Gothic"/>
                <a:cs typeface="Century Gothic"/>
                <a:sym typeface="Century Gothic"/>
              </a:rPr>
              <a:t>ACKNOWLEDGEMENTS</a:t>
            </a:r>
            <a:endParaRPr sz="1400" b="0" i="0" u="none" strike="noStrike" cap="none">
              <a:solidFill>
                <a:srgbClr val="000000"/>
              </a:solidFill>
              <a:latin typeface="Arial"/>
              <a:ea typeface="Arial"/>
              <a:cs typeface="Arial"/>
              <a:sym typeface="Arial"/>
            </a:endParaRPr>
          </a:p>
        </p:txBody>
      </p:sp>
      <p:sp>
        <p:nvSpPr>
          <p:cNvPr id="256" name="Google Shape;256;g5f5bacc20f_0_115"/>
          <p:cNvSpPr/>
          <p:nvPr/>
        </p:nvSpPr>
        <p:spPr>
          <a:xfrm>
            <a:off x="495300" y="6249808"/>
            <a:ext cx="11201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
              <a:buFont typeface="Century Gothic"/>
              <a:buNone/>
            </a:pPr>
            <a:r>
              <a:rPr lang="en-US" sz="800" b="0" i="1" u="none" strike="noStrike" cap="none">
                <a:solidFill>
                  <a:srgbClr val="757070"/>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endParaRPr sz="800" b="0" i="1" u="none" strike="noStrike" cap="none">
              <a:solidFill>
                <a:srgbClr val="757070"/>
              </a:solidFill>
              <a:latin typeface="Arial"/>
              <a:ea typeface="Arial"/>
              <a:cs typeface="Arial"/>
              <a:sym typeface="Arial"/>
            </a:endParaRPr>
          </a:p>
        </p:txBody>
      </p:sp>
      <p:pic>
        <p:nvPicPr>
          <p:cNvPr id="257" name="Google Shape;257;g5f5bacc20f_0_115"/>
          <p:cNvPicPr preferRelativeResize="0"/>
          <p:nvPr/>
        </p:nvPicPr>
        <p:blipFill rotWithShape="1">
          <a:blip r:embed="rId3">
            <a:alphaModFix/>
          </a:blip>
          <a:srcRect/>
          <a:stretch/>
        </p:blipFill>
        <p:spPr>
          <a:xfrm>
            <a:off x="9582149" y="381000"/>
            <a:ext cx="2114549" cy="426502"/>
          </a:xfrm>
          <a:prstGeom prst="rect">
            <a:avLst/>
          </a:prstGeom>
          <a:noFill/>
          <a:ln>
            <a:noFill/>
          </a:ln>
        </p:spPr>
      </p:pic>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orient="horz" pos="240">
          <p15:clr>
            <a:srgbClr val="FBAE40"/>
          </p15:clr>
        </p15:guide>
        <p15:guide id="4" orient="horz" pos="768">
          <p15:clr>
            <a:srgbClr val="FBAE40"/>
          </p15:clr>
        </p15:guide>
        <p15:guide id="5" orient="horz" pos="504">
          <p15:clr>
            <a:srgbClr val="FBAE40"/>
          </p15:clr>
        </p15:guide>
        <p15:guide id="6" orient="horz" pos="3840">
          <p15:clr>
            <a:srgbClr val="FBAE40"/>
          </p15:clr>
        </p15:guide>
        <p15:guide id="7" pos="792">
          <p15:clr>
            <a:srgbClr val="FBAE40"/>
          </p15:clr>
        </p15:guide>
        <p15:guide id="8" pos="38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8">
  <p:cSld name="8">
    <p:spTree>
      <p:nvGrpSpPr>
        <p:cNvPr id="1" name="Shape 258"/>
        <p:cNvGrpSpPr/>
        <p:nvPr/>
      </p:nvGrpSpPr>
      <p:grpSpPr>
        <a:xfrm>
          <a:off x="0" y="0"/>
          <a:ext cx="0" cy="0"/>
          <a:chOff x="0" y="0"/>
          <a:chExt cx="0" cy="0"/>
        </a:xfrm>
      </p:grpSpPr>
      <p:sp>
        <p:nvSpPr>
          <p:cNvPr id="259" name="Google Shape;259;g5f5bacc20f_0_121"/>
          <p:cNvSpPr/>
          <p:nvPr/>
        </p:nvSpPr>
        <p:spPr>
          <a:xfrm flipH="1">
            <a:off x="-1" y="0"/>
            <a:ext cx="12192000" cy="190500"/>
          </a:xfrm>
          <a:prstGeom prst="rect">
            <a:avLst/>
          </a:prstGeom>
          <a:blipFill rotWithShape="1">
            <a:blip r:embed="rId2">
              <a:alphaModFix/>
            </a:blip>
            <a:tile tx="12192000" ty="0" sx="-49999" sy="49999"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60" name="Google Shape;260;g5f5bacc20f_0_121"/>
          <p:cNvSpPr txBox="1">
            <a:spLocks noGrp="1"/>
          </p:cNvSpPr>
          <p:nvPr>
            <p:ph type="title"/>
          </p:nvPr>
        </p:nvSpPr>
        <p:spPr>
          <a:xfrm>
            <a:off x="495300" y="419099"/>
            <a:ext cx="10515600" cy="457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2E8652"/>
              </a:buClr>
              <a:buSzPts val="4400"/>
              <a:buFont typeface="Century Gothic"/>
              <a:buNone/>
              <a:defRPr b="1">
                <a:solidFill>
                  <a:srgbClr val="2E865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1" name="Google Shape;261;g5f5bacc20f_0_121"/>
          <p:cNvSpPr txBox="1">
            <a:spLocks noGrp="1"/>
          </p:cNvSpPr>
          <p:nvPr>
            <p:ph type="body" idx="1"/>
          </p:nvPr>
        </p:nvSpPr>
        <p:spPr>
          <a:xfrm>
            <a:off x="6701588" y="1104900"/>
            <a:ext cx="4995000" cy="29259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2" name="Google Shape;262;g5f5bacc20f_0_121"/>
          <p:cNvSpPr txBox="1">
            <a:spLocks noGrp="1"/>
          </p:cNvSpPr>
          <p:nvPr>
            <p:ph type="body" idx="2"/>
          </p:nvPr>
        </p:nvSpPr>
        <p:spPr>
          <a:xfrm>
            <a:off x="507332" y="1104900"/>
            <a:ext cx="4995000" cy="29259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3" name="Google Shape;263;g5f5bacc20f_0_121"/>
          <p:cNvSpPr txBox="1">
            <a:spLocks noGrp="1"/>
          </p:cNvSpPr>
          <p:nvPr>
            <p:ph type="body" idx="3"/>
          </p:nvPr>
        </p:nvSpPr>
        <p:spPr>
          <a:xfrm>
            <a:off x="508000" y="4330700"/>
            <a:ext cx="11188800" cy="2146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64">
          <p15:clr>
            <a:srgbClr val="FBAE40"/>
          </p15:clr>
        </p15:guide>
        <p15:guide id="5" orient="horz" pos="696">
          <p15:clr>
            <a:srgbClr val="FBAE40"/>
          </p15:clr>
        </p15:guide>
        <p15:guide id="6" orient="horz" pos="552">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
  <p:cSld name="2">
    <p:spTree>
      <p:nvGrpSpPr>
        <p:cNvPr id="1" name="Shape 264"/>
        <p:cNvGrpSpPr/>
        <p:nvPr/>
      </p:nvGrpSpPr>
      <p:grpSpPr>
        <a:xfrm>
          <a:off x="0" y="0"/>
          <a:ext cx="0" cy="0"/>
          <a:chOff x="0" y="0"/>
          <a:chExt cx="0" cy="0"/>
        </a:xfrm>
      </p:grpSpPr>
      <p:sp>
        <p:nvSpPr>
          <p:cNvPr id="265" name="Google Shape;265;g5f5bacc20f_0_127"/>
          <p:cNvSpPr/>
          <p:nvPr/>
        </p:nvSpPr>
        <p:spPr>
          <a:xfrm>
            <a:off x="0" y="428625"/>
            <a:ext cx="12192000" cy="600000"/>
          </a:xfrm>
          <a:prstGeom prst="rect">
            <a:avLst/>
          </a:prstGeom>
          <a:solidFill>
            <a:srgbClr val="2E8652"/>
          </a:solidFill>
          <a:ln>
            <a:noFill/>
          </a:ln>
          <a:effectLst>
            <a:outerShdw blurRad="762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66" name="Google Shape;266;g5f5bacc20f_0_127"/>
          <p:cNvSpPr/>
          <p:nvPr/>
        </p:nvSpPr>
        <p:spPr>
          <a:xfrm>
            <a:off x="1" y="5847908"/>
            <a:ext cx="1584252" cy="1020725"/>
          </a:xfrm>
          <a:custGeom>
            <a:avLst/>
            <a:gdLst/>
            <a:ahLst/>
            <a:cxnLst/>
            <a:rect l="l" t="t" r="r" b="b"/>
            <a:pathLst>
              <a:path w="1584252" h="1020725" extrusionOk="0">
                <a:moveTo>
                  <a:pt x="0" y="0"/>
                </a:moveTo>
                <a:lnTo>
                  <a:pt x="1244009" y="0"/>
                </a:lnTo>
                <a:lnTo>
                  <a:pt x="1584252" y="1020725"/>
                </a:lnTo>
                <a:lnTo>
                  <a:pt x="0" y="1016069"/>
                </a:lnTo>
                <a:lnTo>
                  <a:pt x="0" y="0"/>
                </a:lnTo>
                <a:close/>
              </a:path>
            </a:pathLst>
          </a:custGeom>
          <a:blipFill rotWithShape="1">
            <a:blip r:embed="rId2">
              <a:alphaModFix/>
            </a:blip>
            <a:tile tx="0" ty="0" sx="49999" sy="49999"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67" name="Google Shape;267;g5f5bacc20f_0_127"/>
          <p:cNvSpPr txBox="1">
            <a:spLocks noGrp="1"/>
          </p:cNvSpPr>
          <p:nvPr>
            <p:ph type="title"/>
          </p:nvPr>
        </p:nvSpPr>
        <p:spPr>
          <a:xfrm>
            <a:off x="1257300" y="428625"/>
            <a:ext cx="10439400" cy="676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entury Gothic"/>
              <a:buNone/>
              <a:defRPr b="1">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8" name="Google Shape;268;g5f5bacc20f_0_127"/>
          <p:cNvSpPr txBox="1">
            <a:spLocks noGrp="1"/>
          </p:cNvSpPr>
          <p:nvPr>
            <p:ph type="body" idx="1"/>
          </p:nvPr>
        </p:nvSpPr>
        <p:spPr>
          <a:xfrm>
            <a:off x="1265320" y="1588168"/>
            <a:ext cx="3267000" cy="2659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9" name="Google Shape;269;g5f5bacc20f_0_127"/>
          <p:cNvSpPr txBox="1">
            <a:spLocks noGrp="1"/>
          </p:cNvSpPr>
          <p:nvPr>
            <p:ph type="body" idx="2"/>
          </p:nvPr>
        </p:nvSpPr>
        <p:spPr>
          <a:xfrm>
            <a:off x="4847473" y="1588168"/>
            <a:ext cx="3267000" cy="2659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0" name="Google Shape;270;g5f5bacc20f_0_127"/>
          <p:cNvSpPr txBox="1">
            <a:spLocks noGrp="1"/>
          </p:cNvSpPr>
          <p:nvPr>
            <p:ph type="body" idx="3"/>
          </p:nvPr>
        </p:nvSpPr>
        <p:spPr>
          <a:xfrm>
            <a:off x="8429625" y="1588168"/>
            <a:ext cx="3267000" cy="2659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1" name="Google Shape;271;g5f5bacc20f_0_127"/>
          <p:cNvSpPr txBox="1">
            <a:spLocks noGrp="1"/>
          </p:cNvSpPr>
          <p:nvPr>
            <p:ph type="body" idx="4"/>
          </p:nvPr>
        </p:nvSpPr>
        <p:spPr>
          <a:xfrm>
            <a:off x="1265238" y="4535150"/>
            <a:ext cx="10431600" cy="10590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Clr>
                <a:schemeClr val="dk1"/>
              </a:buClr>
              <a:buSzPts val="2800"/>
              <a:buChar char="•"/>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64">
          <p15:clr>
            <a:srgbClr val="FBAE40"/>
          </p15:clr>
        </p15:guide>
        <p15:guide id="5" orient="horz" pos="696">
          <p15:clr>
            <a:srgbClr val="FBAE40"/>
          </p15:clr>
        </p15:guide>
        <p15:guide id="6" orient="horz" pos="480">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9">
  <p:cSld name="9">
    <p:spTree>
      <p:nvGrpSpPr>
        <p:cNvPr id="1" name="Shape 272"/>
        <p:cNvGrpSpPr/>
        <p:nvPr/>
      </p:nvGrpSpPr>
      <p:grpSpPr>
        <a:xfrm>
          <a:off x="0" y="0"/>
          <a:ext cx="0" cy="0"/>
          <a:chOff x="0" y="0"/>
          <a:chExt cx="0" cy="0"/>
        </a:xfrm>
      </p:grpSpPr>
      <p:sp>
        <p:nvSpPr>
          <p:cNvPr id="273" name="Google Shape;273;g5f5bacc20f_0_135"/>
          <p:cNvSpPr/>
          <p:nvPr/>
        </p:nvSpPr>
        <p:spPr>
          <a:xfrm flipH="1">
            <a:off x="1" y="6484538"/>
            <a:ext cx="12192000" cy="2652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74" name="Google Shape;274;g5f5bacc20f_0_135"/>
          <p:cNvSpPr txBox="1">
            <a:spLocks noGrp="1"/>
          </p:cNvSpPr>
          <p:nvPr>
            <p:ph type="title"/>
          </p:nvPr>
        </p:nvSpPr>
        <p:spPr>
          <a:xfrm>
            <a:off x="513344" y="190501"/>
            <a:ext cx="11183400" cy="571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2E8652"/>
              </a:buClr>
              <a:buSzPts val="4400"/>
              <a:buFont typeface="Century Gothic"/>
              <a:buNone/>
              <a:defRPr b="1">
                <a:solidFill>
                  <a:srgbClr val="2E865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5" name="Google Shape;275;g5f5bacc20f_0_135"/>
          <p:cNvSpPr txBox="1">
            <a:spLocks noGrp="1"/>
          </p:cNvSpPr>
          <p:nvPr>
            <p:ph type="body" idx="1"/>
          </p:nvPr>
        </p:nvSpPr>
        <p:spPr>
          <a:xfrm>
            <a:off x="495300" y="1104900"/>
            <a:ext cx="11201400" cy="2706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6" name="Google Shape;276;g5f5bacc20f_0_135"/>
          <p:cNvSpPr txBox="1">
            <a:spLocks noGrp="1"/>
          </p:cNvSpPr>
          <p:nvPr>
            <p:ph type="body" idx="2"/>
          </p:nvPr>
        </p:nvSpPr>
        <p:spPr>
          <a:xfrm>
            <a:off x="513344" y="4010044"/>
            <a:ext cx="11201400" cy="22761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64">
          <p15:clr>
            <a:srgbClr val="FBAE40"/>
          </p15:clr>
        </p15:guide>
        <p15:guide id="5" orient="horz" pos="696">
          <p15:clr>
            <a:srgbClr val="FBAE40"/>
          </p15:clr>
        </p15:guide>
        <p15:guide id="6" orient="horz" pos="480">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277"/>
        <p:cNvGrpSpPr/>
        <p:nvPr/>
      </p:nvGrpSpPr>
      <p:grpSpPr>
        <a:xfrm>
          <a:off x="0" y="0"/>
          <a:ext cx="0" cy="0"/>
          <a:chOff x="0" y="0"/>
          <a:chExt cx="0" cy="0"/>
        </a:xfrm>
      </p:grpSpPr>
      <p:sp>
        <p:nvSpPr>
          <p:cNvPr id="278" name="Google Shape;278;g5f5bacc20f_0_140"/>
          <p:cNvSpPr/>
          <p:nvPr/>
        </p:nvSpPr>
        <p:spPr>
          <a:xfrm flipH="1">
            <a:off x="-1" y="0"/>
            <a:ext cx="12192000" cy="1905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79" name="Google Shape;279;g5f5bacc20f_0_140"/>
          <p:cNvSpPr/>
          <p:nvPr/>
        </p:nvSpPr>
        <p:spPr>
          <a:xfrm flipH="1">
            <a:off x="2" y="6593264"/>
            <a:ext cx="12192000" cy="2667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80" name="Google Shape;280;g5f5bacc20f_0_140"/>
          <p:cNvSpPr/>
          <p:nvPr/>
        </p:nvSpPr>
        <p:spPr>
          <a:xfrm>
            <a:off x="10811784" y="5262418"/>
            <a:ext cx="1389077" cy="1604431"/>
          </a:xfrm>
          <a:custGeom>
            <a:avLst/>
            <a:gdLst/>
            <a:ahLst/>
            <a:cxnLst/>
            <a:rect l="l" t="t" r="r" b="b"/>
            <a:pathLst>
              <a:path w="1389077" h="1604431" extrusionOk="0">
                <a:moveTo>
                  <a:pt x="0" y="792691"/>
                </a:moveTo>
                <a:lnTo>
                  <a:pt x="469370" y="12700"/>
                </a:lnTo>
                <a:lnTo>
                  <a:pt x="1388878" y="0"/>
                </a:lnTo>
                <a:cubicBezTo>
                  <a:pt x="1388701" y="306564"/>
                  <a:pt x="1388525" y="613127"/>
                  <a:pt x="1388348" y="919691"/>
                </a:cubicBezTo>
                <a:cubicBezTo>
                  <a:pt x="1390641" y="1143704"/>
                  <a:pt x="1386585" y="1380418"/>
                  <a:pt x="1388878" y="1604431"/>
                </a:cubicBezTo>
                <a:lnTo>
                  <a:pt x="469370" y="1604431"/>
                </a:lnTo>
                <a:lnTo>
                  <a:pt x="0" y="792691"/>
                </a:lnTo>
                <a:close/>
              </a:path>
            </a:pathLst>
          </a:custGeom>
          <a:blipFill rotWithShape="1">
            <a:blip r:embed="rId2">
              <a:alphaModFix/>
            </a:blip>
            <a:tile tx="0" ty="0" sx="49999" sy="49999"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81" name="Google Shape;281;g5f5bacc20f_0_140"/>
          <p:cNvSpPr txBox="1">
            <a:spLocks noGrp="1"/>
          </p:cNvSpPr>
          <p:nvPr>
            <p:ph type="title"/>
          </p:nvPr>
        </p:nvSpPr>
        <p:spPr>
          <a:xfrm>
            <a:off x="507332" y="442119"/>
            <a:ext cx="11189400" cy="510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2E8652"/>
              </a:buClr>
              <a:buSzPts val="4400"/>
              <a:buFont typeface="Century Gothic"/>
              <a:buNone/>
              <a:defRPr b="1">
                <a:solidFill>
                  <a:srgbClr val="2E865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2" name="Google Shape;282;g5f5bacc20f_0_140"/>
          <p:cNvSpPr txBox="1">
            <a:spLocks noGrp="1"/>
          </p:cNvSpPr>
          <p:nvPr>
            <p:ph type="body" idx="1"/>
          </p:nvPr>
        </p:nvSpPr>
        <p:spPr>
          <a:xfrm>
            <a:off x="495300" y="1250950"/>
            <a:ext cx="11201400" cy="2900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3" name="Google Shape;283;g5f5bacc20f_0_140"/>
          <p:cNvSpPr txBox="1">
            <a:spLocks noGrp="1"/>
          </p:cNvSpPr>
          <p:nvPr>
            <p:ph type="body" idx="2"/>
          </p:nvPr>
        </p:nvSpPr>
        <p:spPr>
          <a:xfrm>
            <a:off x="507332" y="4511675"/>
            <a:ext cx="4485900" cy="1965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4" name="Google Shape;284;g5f5bacc20f_0_140"/>
          <p:cNvSpPr txBox="1">
            <a:spLocks noGrp="1"/>
          </p:cNvSpPr>
          <p:nvPr>
            <p:ph type="body" idx="3"/>
          </p:nvPr>
        </p:nvSpPr>
        <p:spPr>
          <a:xfrm>
            <a:off x="5659558" y="4511675"/>
            <a:ext cx="4485900" cy="1965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64">
          <p15:clr>
            <a:srgbClr val="FBAE40"/>
          </p15:clr>
        </p15:guide>
        <p15:guide id="5" orient="horz" pos="696">
          <p15:clr>
            <a:srgbClr val="FBAE40"/>
          </p15:clr>
        </p15:guide>
        <p15:guide id="6" orient="horz" pos="600">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6">
  <p:cSld name="6">
    <p:spTree>
      <p:nvGrpSpPr>
        <p:cNvPr id="1" name="Shape 285"/>
        <p:cNvGrpSpPr/>
        <p:nvPr/>
      </p:nvGrpSpPr>
      <p:grpSpPr>
        <a:xfrm>
          <a:off x="0" y="0"/>
          <a:ext cx="0" cy="0"/>
          <a:chOff x="0" y="0"/>
          <a:chExt cx="0" cy="0"/>
        </a:xfrm>
      </p:grpSpPr>
      <p:sp>
        <p:nvSpPr>
          <p:cNvPr id="286" name="Google Shape;286;g5f5bacc20f_0_148"/>
          <p:cNvSpPr txBox="1">
            <a:spLocks noGrp="1"/>
          </p:cNvSpPr>
          <p:nvPr>
            <p:ph type="title"/>
          </p:nvPr>
        </p:nvSpPr>
        <p:spPr>
          <a:xfrm>
            <a:off x="495300" y="507338"/>
            <a:ext cx="11201400" cy="381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2E8652"/>
              </a:buClr>
              <a:buSzPts val="4400"/>
              <a:buFont typeface="Century Gothic"/>
              <a:buNone/>
              <a:defRPr b="1">
                <a:solidFill>
                  <a:srgbClr val="2E865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7" name="Google Shape;287;g5f5bacc20f_0_148"/>
          <p:cNvSpPr/>
          <p:nvPr/>
        </p:nvSpPr>
        <p:spPr>
          <a:xfrm>
            <a:off x="9465270" y="5257798"/>
            <a:ext cx="1839300" cy="1600200"/>
          </a:xfrm>
          <a:prstGeom prst="hexagon">
            <a:avLst>
              <a:gd name="adj" fmla="val 28832"/>
              <a:gd name="vf" fmla="val 115470"/>
            </a:avLst>
          </a:prstGeom>
          <a:solidFill>
            <a:srgbClr val="2E8652">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88" name="Google Shape;288;g5f5bacc20f_0_148"/>
          <p:cNvSpPr/>
          <p:nvPr/>
        </p:nvSpPr>
        <p:spPr>
          <a:xfrm rot="-3640874">
            <a:off x="11007441" y="5964323"/>
            <a:ext cx="1361012" cy="1181948"/>
          </a:xfrm>
          <a:custGeom>
            <a:avLst/>
            <a:gdLst/>
            <a:ahLst/>
            <a:cxnLst/>
            <a:rect l="l" t="t" r="r" b="b"/>
            <a:pathLst>
              <a:path w="1360090" h="1181147" extrusionOk="0">
                <a:moveTo>
                  <a:pt x="238139" y="419143"/>
                </a:moveTo>
                <a:lnTo>
                  <a:pt x="0" y="0"/>
                </a:lnTo>
                <a:lnTo>
                  <a:pt x="923375" y="7989"/>
                </a:lnTo>
                <a:lnTo>
                  <a:pt x="1360090" y="790271"/>
                </a:lnTo>
                <a:lnTo>
                  <a:pt x="663954" y="1181147"/>
                </a:lnTo>
                <a:lnTo>
                  <a:pt x="569261" y="1015340"/>
                </a:lnTo>
                <a:lnTo>
                  <a:pt x="238139" y="419143"/>
                </a:lnTo>
                <a:close/>
              </a:path>
            </a:pathLst>
          </a:custGeom>
          <a:solidFill>
            <a:srgbClr val="2E865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89" name="Google Shape;289;g5f5bacc20f_0_148"/>
          <p:cNvSpPr/>
          <p:nvPr/>
        </p:nvSpPr>
        <p:spPr>
          <a:xfrm rot="-3640874">
            <a:off x="10826761" y="4474932"/>
            <a:ext cx="1825150" cy="1575566"/>
          </a:xfrm>
          <a:custGeom>
            <a:avLst/>
            <a:gdLst/>
            <a:ahLst/>
            <a:cxnLst/>
            <a:rect l="l" t="t" r="r" b="b"/>
            <a:pathLst>
              <a:path w="1823914" h="1574499" extrusionOk="0">
                <a:moveTo>
                  <a:pt x="0" y="798478"/>
                </a:moveTo>
                <a:lnTo>
                  <a:pt x="477627" y="0"/>
                </a:lnTo>
                <a:lnTo>
                  <a:pt x="1392286" y="24942"/>
                </a:lnTo>
                <a:lnTo>
                  <a:pt x="1823914" y="798170"/>
                </a:lnTo>
                <a:lnTo>
                  <a:pt x="928301" y="1311555"/>
                </a:lnTo>
                <a:lnTo>
                  <a:pt x="437735" y="1574499"/>
                </a:lnTo>
                <a:lnTo>
                  <a:pt x="0" y="798478"/>
                </a:lnTo>
                <a:close/>
              </a:path>
            </a:pathLst>
          </a:custGeom>
          <a:blipFill rotWithShape="0">
            <a:blip r:embed="rId2">
              <a:alphaModFix/>
            </a:blip>
            <a:tile tx="-91" ty="1867733" sx="49999" sy="49999"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90" name="Google Shape;290;g5f5bacc20f_0_148"/>
          <p:cNvSpPr txBox="1">
            <a:spLocks noGrp="1"/>
          </p:cNvSpPr>
          <p:nvPr>
            <p:ph type="body" idx="1"/>
          </p:nvPr>
        </p:nvSpPr>
        <p:spPr>
          <a:xfrm>
            <a:off x="495300" y="4082418"/>
            <a:ext cx="7248600" cy="239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1" name="Google Shape;291;g5f5bacc20f_0_148"/>
          <p:cNvSpPr txBox="1">
            <a:spLocks noGrp="1"/>
          </p:cNvSpPr>
          <p:nvPr>
            <p:ph type="body" idx="2"/>
          </p:nvPr>
        </p:nvSpPr>
        <p:spPr>
          <a:xfrm>
            <a:off x="8381999" y="1201006"/>
            <a:ext cx="3305400" cy="2709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2" name="Google Shape;292;g5f5bacc20f_0_148"/>
          <p:cNvSpPr txBox="1">
            <a:spLocks noGrp="1"/>
          </p:cNvSpPr>
          <p:nvPr>
            <p:ph type="body" idx="3"/>
          </p:nvPr>
        </p:nvSpPr>
        <p:spPr>
          <a:xfrm>
            <a:off x="4438650" y="1201006"/>
            <a:ext cx="3305400" cy="2709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3" name="Google Shape;293;g5f5bacc20f_0_148"/>
          <p:cNvSpPr txBox="1">
            <a:spLocks noGrp="1"/>
          </p:cNvSpPr>
          <p:nvPr>
            <p:ph type="body" idx="4"/>
          </p:nvPr>
        </p:nvSpPr>
        <p:spPr>
          <a:xfrm>
            <a:off x="495300" y="1201006"/>
            <a:ext cx="3305400" cy="2709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312">
          <p15:clr>
            <a:srgbClr val="FBAE40"/>
          </p15:clr>
        </p15:guide>
        <p15:guide id="5" orient="horz" pos="288">
          <p15:clr>
            <a:srgbClr val="FBAE40"/>
          </p15:clr>
        </p15:guide>
        <p15:guide id="6" orient="horz" pos="696">
          <p15:clr>
            <a:srgbClr val="FBAE40"/>
          </p15:clr>
        </p15:guide>
        <p15:guide id="7" orient="horz" pos="576">
          <p15:clr>
            <a:srgbClr val="FBAE40"/>
          </p15:clr>
        </p15:guide>
        <p15:guide id="8" pos="5280">
          <p15:clr>
            <a:srgbClr val="FBAE40"/>
          </p15:clr>
        </p15:guide>
        <p15:guide id="9" orient="horz" pos="4080">
          <p15:clr>
            <a:srgbClr val="FBAE40"/>
          </p15:clr>
        </p15:guide>
        <p15:guide id="10" pos="792">
          <p15:clr>
            <a:srgbClr val="FBAE40"/>
          </p15:clr>
        </p15:guide>
        <p15:guide id="11" pos="46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
  <p:cSld name="7">
    <p:spTree>
      <p:nvGrpSpPr>
        <p:cNvPr id="1" name="Shape 34"/>
        <p:cNvGrpSpPr/>
        <p:nvPr/>
      </p:nvGrpSpPr>
      <p:grpSpPr>
        <a:xfrm>
          <a:off x="0" y="0"/>
          <a:ext cx="0" cy="0"/>
          <a:chOff x="0" y="0"/>
          <a:chExt cx="0" cy="0"/>
        </a:xfrm>
      </p:grpSpPr>
      <p:sp>
        <p:nvSpPr>
          <p:cNvPr id="35" name="Google Shape;35;p17"/>
          <p:cNvSpPr/>
          <p:nvPr/>
        </p:nvSpPr>
        <p:spPr>
          <a:xfrm flipH="1">
            <a:off x="-4" y="428625"/>
            <a:ext cx="12192003" cy="628650"/>
          </a:xfrm>
          <a:prstGeom prst="rect">
            <a:avLst/>
          </a:prstGeom>
          <a:solidFill>
            <a:srgbClr val="2E8652"/>
          </a:solidFill>
          <a:ln>
            <a:noFill/>
          </a:ln>
          <a:effectLst>
            <a:outerShdw blurRad="762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6" name="Google Shape;36;p17"/>
          <p:cNvSpPr txBox="1"/>
          <p:nvPr/>
        </p:nvSpPr>
        <p:spPr>
          <a:xfrm>
            <a:off x="367110" y="419100"/>
            <a:ext cx="10233148" cy="68579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endParaRPr sz="4400" b="1" i="0" u="none" strike="noStrike" cap="none">
              <a:solidFill>
                <a:schemeClr val="lt1"/>
              </a:solidFill>
              <a:latin typeface="Century Gothic"/>
              <a:ea typeface="Century Gothic"/>
              <a:cs typeface="Century Gothic"/>
              <a:sym typeface="Century Gothic"/>
            </a:endParaRPr>
          </a:p>
        </p:txBody>
      </p:sp>
      <p:sp>
        <p:nvSpPr>
          <p:cNvPr id="37" name="Google Shape;37;p17"/>
          <p:cNvSpPr txBox="1">
            <a:spLocks noGrp="1"/>
          </p:cNvSpPr>
          <p:nvPr>
            <p:ph type="title"/>
          </p:nvPr>
        </p:nvSpPr>
        <p:spPr>
          <a:xfrm>
            <a:off x="393030" y="545432"/>
            <a:ext cx="10515600" cy="419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495301" y="1371600"/>
            <a:ext cx="3378868" cy="5105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7"/>
          <p:cNvSpPr txBox="1">
            <a:spLocks noGrp="1"/>
          </p:cNvSpPr>
          <p:nvPr>
            <p:ph type="body" idx="2"/>
          </p:nvPr>
        </p:nvSpPr>
        <p:spPr>
          <a:xfrm>
            <a:off x="4406566" y="1371600"/>
            <a:ext cx="3378868" cy="5105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8317832" y="1371600"/>
            <a:ext cx="3378868" cy="5105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336">
          <p15:clr>
            <a:srgbClr val="FBAE40"/>
          </p15:clr>
        </p15:guide>
        <p15:guide id="5" orient="horz" pos="864">
          <p15:clr>
            <a:srgbClr val="FBAE40"/>
          </p15:clr>
        </p15:guide>
        <p15:guide id="6" orient="horz" pos="600">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
  <p:cSld name="3">
    <p:spTree>
      <p:nvGrpSpPr>
        <p:cNvPr id="1" name="Shape 41"/>
        <p:cNvGrpSpPr/>
        <p:nvPr/>
      </p:nvGrpSpPr>
      <p:grpSpPr>
        <a:xfrm>
          <a:off x="0" y="0"/>
          <a:ext cx="0" cy="0"/>
          <a:chOff x="0" y="0"/>
          <a:chExt cx="0" cy="0"/>
        </a:xfrm>
      </p:grpSpPr>
      <p:sp>
        <p:nvSpPr>
          <p:cNvPr id="42" name="Google Shape;42;p18"/>
          <p:cNvSpPr/>
          <p:nvPr/>
        </p:nvSpPr>
        <p:spPr>
          <a:xfrm rot="7200000">
            <a:off x="277328" y="-2758"/>
            <a:ext cx="564654" cy="491214"/>
          </a:xfrm>
          <a:prstGeom prst="hexagon">
            <a:avLst>
              <a:gd name="adj" fmla="val 28832"/>
              <a:gd name="vf" fmla="val 115470"/>
            </a:avLst>
          </a:prstGeom>
          <a:solidFill>
            <a:srgbClr val="2E8652">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3" name="Google Shape;43;p18"/>
          <p:cNvSpPr/>
          <p:nvPr/>
        </p:nvSpPr>
        <p:spPr>
          <a:xfrm>
            <a:off x="9465270" y="5257798"/>
            <a:ext cx="1839440" cy="1600202"/>
          </a:xfrm>
          <a:prstGeom prst="hexagon">
            <a:avLst>
              <a:gd name="adj" fmla="val 28832"/>
              <a:gd name="vf" fmla="val 115470"/>
            </a:avLst>
          </a:prstGeom>
          <a:solidFill>
            <a:srgbClr val="2E8652">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4" name="Google Shape;44;p18"/>
          <p:cNvSpPr/>
          <p:nvPr/>
        </p:nvSpPr>
        <p:spPr>
          <a:xfrm rot="-3640641">
            <a:off x="11007348" y="5964986"/>
            <a:ext cx="1360090" cy="1181147"/>
          </a:xfrm>
          <a:custGeom>
            <a:avLst/>
            <a:gdLst/>
            <a:ahLst/>
            <a:cxnLst/>
            <a:rect l="l" t="t" r="r" b="b"/>
            <a:pathLst>
              <a:path w="1360090" h="1181147" extrusionOk="0">
                <a:moveTo>
                  <a:pt x="238139" y="419143"/>
                </a:moveTo>
                <a:lnTo>
                  <a:pt x="0" y="0"/>
                </a:lnTo>
                <a:lnTo>
                  <a:pt x="923375" y="7989"/>
                </a:lnTo>
                <a:lnTo>
                  <a:pt x="1360090" y="790271"/>
                </a:lnTo>
                <a:lnTo>
                  <a:pt x="663954" y="1181147"/>
                </a:lnTo>
                <a:lnTo>
                  <a:pt x="569261" y="1015340"/>
                </a:lnTo>
                <a:lnTo>
                  <a:pt x="238139" y="419143"/>
                </a:lnTo>
                <a:close/>
              </a:path>
            </a:pathLst>
          </a:custGeom>
          <a:solidFill>
            <a:srgbClr val="2E865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5" name="Google Shape;45;p18"/>
          <p:cNvSpPr/>
          <p:nvPr/>
        </p:nvSpPr>
        <p:spPr>
          <a:xfrm rot="-3640641">
            <a:off x="10826639" y="4475820"/>
            <a:ext cx="1823914" cy="1574499"/>
          </a:xfrm>
          <a:custGeom>
            <a:avLst/>
            <a:gdLst/>
            <a:ahLst/>
            <a:cxnLst/>
            <a:rect l="l" t="t" r="r" b="b"/>
            <a:pathLst>
              <a:path w="1823914" h="1574499" extrusionOk="0">
                <a:moveTo>
                  <a:pt x="0" y="798478"/>
                </a:moveTo>
                <a:lnTo>
                  <a:pt x="477627" y="0"/>
                </a:lnTo>
                <a:lnTo>
                  <a:pt x="1392286" y="24942"/>
                </a:lnTo>
                <a:lnTo>
                  <a:pt x="1823914" y="798170"/>
                </a:lnTo>
                <a:lnTo>
                  <a:pt x="928301" y="1311555"/>
                </a:lnTo>
                <a:lnTo>
                  <a:pt x="437735" y="1574499"/>
                </a:lnTo>
                <a:lnTo>
                  <a:pt x="0" y="798478"/>
                </a:lnTo>
                <a:close/>
              </a:path>
            </a:pathLst>
          </a:custGeom>
          <a:blipFill rotWithShape="0">
            <a:blip r:embed="rId2">
              <a:alphaModFix/>
            </a:blip>
            <a:tile tx="11" ty="2" sx="25000" sy="2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6" name="Google Shape;46;p18"/>
          <p:cNvSpPr/>
          <p:nvPr/>
        </p:nvSpPr>
        <p:spPr>
          <a:xfrm>
            <a:off x="-2159" y="241064"/>
            <a:ext cx="423938" cy="491799"/>
          </a:xfrm>
          <a:custGeom>
            <a:avLst/>
            <a:gdLst/>
            <a:ahLst/>
            <a:cxnLst/>
            <a:rect l="l" t="t" r="r" b="b"/>
            <a:pathLst>
              <a:path w="423938" h="491799" extrusionOk="0">
                <a:moveTo>
                  <a:pt x="681" y="275665"/>
                </a:moveTo>
                <a:cubicBezTo>
                  <a:pt x="2176" y="204414"/>
                  <a:pt x="-1093" y="71252"/>
                  <a:pt x="402" y="1"/>
                </a:cubicBezTo>
                <a:lnTo>
                  <a:pt x="283724" y="0"/>
                </a:lnTo>
                <a:lnTo>
                  <a:pt x="423938" y="247090"/>
                </a:lnTo>
                <a:lnTo>
                  <a:pt x="278962" y="489418"/>
                </a:lnTo>
                <a:lnTo>
                  <a:pt x="663" y="491799"/>
                </a:lnTo>
                <a:cubicBezTo>
                  <a:pt x="-919" y="399117"/>
                  <a:pt x="2263" y="368347"/>
                  <a:pt x="681" y="275665"/>
                </a:cubicBezTo>
                <a:close/>
              </a:path>
            </a:pathLst>
          </a:cu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7" name="Google Shape;47;p18"/>
          <p:cNvSpPr/>
          <p:nvPr/>
        </p:nvSpPr>
        <p:spPr>
          <a:xfrm>
            <a:off x="-3832" y="-4199"/>
            <a:ext cx="423759" cy="245264"/>
          </a:xfrm>
          <a:custGeom>
            <a:avLst/>
            <a:gdLst/>
            <a:ahLst/>
            <a:cxnLst/>
            <a:rect l="l" t="t" r="r" b="b"/>
            <a:pathLst>
              <a:path w="423759" h="245264" extrusionOk="0">
                <a:moveTo>
                  <a:pt x="0" y="103851"/>
                </a:moveTo>
                <a:cubicBezTo>
                  <a:pt x="198" y="77261"/>
                  <a:pt x="1367" y="26590"/>
                  <a:pt x="1565" y="0"/>
                </a:cubicBezTo>
                <a:lnTo>
                  <a:pt x="230285" y="2"/>
                </a:lnTo>
                <a:lnTo>
                  <a:pt x="423759" y="3572"/>
                </a:lnTo>
                <a:lnTo>
                  <a:pt x="285053" y="245264"/>
                </a:lnTo>
                <a:lnTo>
                  <a:pt x="3947" y="245264"/>
                </a:lnTo>
                <a:cubicBezTo>
                  <a:pt x="3749" y="191687"/>
                  <a:pt x="198" y="157428"/>
                  <a:pt x="0" y="103851"/>
                </a:cubicBezTo>
                <a:close/>
              </a:path>
            </a:pathLst>
          </a:custGeom>
          <a:solidFill>
            <a:srgbClr val="2E8652">
              <a:alpha val="7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8" name="Google Shape;48;p18"/>
          <p:cNvSpPr txBox="1"/>
          <p:nvPr/>
        </p:nvSpPr>
        <p:spPr>
          <a:xfrm>
            <a:off x="1128461" y="258181"/>
            <a:ext cx="10233148"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endParaRPr sz="4400" b="1" i="0" u="none" strike="noStrike" cap="none">
              <a:solidFill>
                <a:srgbClr val="7EB761"/>
              </a:solidFill>
              <a:latin typeface="Century Gothic"/>
              <a:ea typeface="Century Gothic"/>
              <a:cs typeface="Century Gothic"/>
              <a:sym typeface="Century Gothic"/>
            </a:endParaRPr>
          </a:p>
        </p:txBody>
      </p:sp>
      <p:sp>
        <p:nvSpPr>
          <p:cNvPr id="49" name="Google Shape;49;p18"/>
          <p:cNvSpPr txBox="1">
            <a:spLocks noGrp="1"/>
          </p:cNvSpPr>
          <p:nvPr>
            <p:ph type="title"/>
          </p:nvPr>
        </p:nvSpPr>
        <p:spPr>
          <a:xfrm>
            <a:off x="1257300" y="281965"/>
            <a:ext cx="10439400" cy="4508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8652"/>
              </a:buClr>
              <a:buSzPts val="4400"/>
              <a:buFont typeface="Century Gothic"/>
              <a:buNone/>
              <a:defRPr b="1">
                <a:solidFill>
                  <a:srgbClr val="2E865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8"/>
          <p:cNvSpPr txBox="1">
            <a:spLocks noGrp="1"/>
          </p:cNvSpPr>
          <p:nvPr>
            <p:ph type="body" idx="1"/>
          </p:nvPr>
        </p:nvSpPr>
        <p:spPr>
          <a:xfrm>
            <a:off x="1257300" y="1130300"/>
            <a:ext cx="4794584" cy="31048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8"/>
          <p:cNvSpPr txBox="1">
            <a:spLocks noGrp="1"/>
          </p:cNvSpPr>
          <p:nvPr>
            <p:ph type="body" idx="2"/>
          </p:nvPr>
        </p:nvSpPr>
        <p:spPr>
          <a:xfrm>
            <a:off x="6892809" y="1130300"/>
            <a:ext cx="4794584" cy="31048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8"/>
          <p:cNvSpPr txBox="1">
            <a:spLocks noGrp="1"/>
          </p:cNvSpPr>
          <p:nvPr>
            <p:ph type="body" idx="3"/>
          </p:nvPr>
        </p:nvSpPr>
        <p:spPr>
          <a:xfrm>
            <a:off x="1257300" y="4535488"/>
            <a:ext cx="8032750" cy="19081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168">
          <p15:clr>
            <a:srgbClr val="FBAE40"/>
          </p15:clr>
        </p15:guide>
        <p15:guide id="5" orient="horz" pos="600">
          <p15:clr>
            <a:srgbClr val="FBAE40"/>
          </p15:clr>
        </p15:guide>
        <p15:guide id="6" orient="horz" pos="432">
          <p15:clr>
            <a:srgbClr val="FBAE40"/>
          </p15:clr>
        </p15:guide>
        <p15:guide id="7" orient="horz" pos="4080">
          <p15:clr>
            <a:srgbClr val="FBAE40"/>
          </p15:clr>
        </p15:guide>
        <p15:guide id="8" pos="7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
  <p:cSld name="9">
    <p:spTree>
      <p:nvGrpSpPr>
        <p:cNvPr id="1" name="Shape 53"/>
        <p:cNvGrpSpPr/>
        <p:nvPr/>
      </p:nvGrpSpPr>
      <p:grpSpPr>
        <a:xfrm>
          <a:off x="0" y="0"/>
          <a:ext cx="0" cy="0"/>
          <a:chOff x="0" y="0"/>
          <a:chExt cx="0" cy="0"/>
        </a:xfrm>
      </p:grpSpPr>
      <p:sp>
        <p:nvSpPr>
          <p:cNvPr id="54" name="Google Shape;54;p23"/>
          <p:cNvSpPr/>
          <p:nvPr/>
        </p:nvSpPr>
        <p:spPr>
          <a:xfrm flipH="1">
            <a:off x="-2" y="6484538"/>
            <a:ext cx="12192003" cy="265176"/>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5" name="Google Shape;55;p23"/>
          <p:cNvSpPr txBox="1">
            <a:spLocks noGrp="1"/>
          </p:cNvSpPr>
          <p:nvPr>
            <p:ph type="title"/>
          </p:nvPr>
        </p:nvSpPr>
        <p:spPr>
          <a:xfrm>
            <a:off x="513344" y="190501"/>
            <a:ext cx="11183356" cy="5714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8652"/>
              </a:buClr>
              <a:buSzPts val="4400"/>
              <a:buFont typeface="Century Gothic"/>
              <a:buNone/>
              <a:defRPr b="1">
                <a:solidFill>
                  <a:srgbClr val="2E865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495300" y="1104900"/>
            <a:ext cx="11201400" cy="27066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3"/>
          <p:cNvSpPr txBox="1">
            <a:spLocks noGrp="1"/>
          </p:cNvSpPr>
          <p:nvPr>
            <p:ph type="body" idx="2"/>
          </p:nvPr>
        </p:nvSpPr>
        <p:spPr>
          <a:xfrm>
            <a:off x="513344" y="4010044"/>
            <a:ext cx="11201400" cy="227597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64">
          <p15:clr>
            <a:srgbClr val="FBAE40"/>
          </p15:clr>
        </p15:guide>
        <p15:guide id="5" orient="horz" pos="696">
          <p15:clr>
            <a:srgbClr val="FBAE40"/>
          </p15:clr>
        </p15:guide>
        <p15:guide id="6" orient="horz" pos="480">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58"/>
        <p:cNvGrpSpPr/>
        <p:nvPr/>
      </p:nvGrpSpPr>
      <p:grpSpPr>
        <a:xfrm>
          <a:off x="0" y="0"/>
          <a:ext cx="0" cy="0"/>
          <a:chOff x="0" y="0"/>
          <a:chExt cx="0" cy="0"/>
        </a:xfrm>
      </p:grpSpPr>
      <p:sp>
        <p:nvSpPr>
          <p:cNvPr id="59" name="Google Shape;59;p24"/>
          <p:cNvSpPr/>
          <p:nvPr/>
        </p:nvSpPr>
        <p:spPr>
          <a:xfrm flipH="1">
            <a:off x="-4" y="0"/>
            <a:ext cx="12192003" cy="1905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60" name="Google Shape;60;p24"/>
          <p:cNvSpPr/>
          <p:nvPr/>
        </p:nvSpPr>
        <p:spPr>
          <a:xfrm flipH="1">
            <a:off x="-1" y="6593264"/>
            <a:ext cx="12192003" cy="2667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61" name="Google Shape;61;p24"/>
          <p:cNvSpPr/>
          <p:nvPr/>
        </p:nvSpPr>
        <p:spPr>
          <a:xfrm>
            <a:off x="10811784" y="5262418"/>
            <a:ext cx="1389077" cy="1604431"/>
          </a:xfrm>
          <a:custGeom>
            <a:avLst/>
            <a:gdLst/>
            <a:ahLst/>
            <a:cxnLst/>
            <a:rect l="l" t="t" r="r" b="b"/>
            <a:pathLst>
              <a:path w="1389077" h="1604431" extrusionOk="0">
                <a:moveTo>
                  <a:pt x="0" y="792691"/>
                </a:moveTo>
                <a:lnTo>
                  <a:pt x="469370" y="12700"/>
                </a:lnTo>
                <a:lnTo>
                  <a:pt x="1388878" y="0"/>
                </a:lnTo>
                <a:cubicBezTo>
                  <a:pt x="1388701" y="306564"/>
                  <a:pt x="1388525" y="613127"/>
                  <a:pt x="1388348" y="919691"/>
                </a:cubicBezTo>
                <a:cubicBezTo>
                  <a:pt x="1390641" y="1143704"/>
                  <a:pt x="1386585" y="1380418"/>
                  <a:pt x="1388878" y="1604431"/>
                </a:cubicBezTo>
                <a:lnTo>
                  <a:pt x="469370" y="1604431"/>
                </a:lnTo>
                <a:lnTo>
                  <a:pt x="0" y="792691"/>
                </a:lnTo>
                <a:close/>
              </a:path>
            </a:pathLst>
          </a:custGeom>
          <a:blipFill rotWithShape="1">
            <a:blip r:embed="rId2">
              <a:alphaModFix/>
            </a:blip>
            <a:tile tx="0" ty="0" sx="50000" sy="5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62" name="Google Shape;62;p24"/>
          <p:cNvSpPr txBox="1">
            <a:spLocks noGrp="1"/>
          </p:cNvSpPr>
          <p:nvPr>
            <p:ph type="title"/>
          </p:nvPr>
        </p:nvSpPr>
        <p:spPr>
          <a:xfrm>
            <a:off x="507332" y="442119"/>
            <a:ext cx="11189368" cy="5103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8652"/>
              </a:buClr>
              <a:buSzPts val="4400"/>
              <a:buFont typeface="Century Gothic"/>
              <a:buNone/>
              <a:defRPr b="1">
                <a:solidFill>
                  <a:srgbClr val="2E865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body" idx="1"/>
          </p:nvPr>
        </p:nvSpPr>
        <p:spPr>
          <a:xfrm>
            <a:off x="495300" y="1250950"/>
            <a:ext cx="11201400" cy="2900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4"/>
          <p:cNvSpPr txBox="1">
            <a:spLocks noGrp="1"/>
          </p:cNvSpPr>
          <p:nvPr>
            <p:ph type="body" idx="2"/>
          </p:nvPr>
        </p:nvSpPr>
        <p:spPr>
          <a:xfrm>
            <a:off x="507332" y="4511675"/>
            <a:ext cx="4485773" cy="19653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4"/>
          <p:cNvSpPr txBox="1">
            <a:spLocks noGrp="1"/>
          </p:cNvSpPr>
          <p:nvPr>
            <p:ph type="body" idx="3"/>
          </p:nvPr>
        </p:nvSpPr>
        <p:spPr>
          <a:xfrm>
            <a:off x="5659558" y="4511675"/>
            <a:ext cx="4485773" cy="19653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64">
          <p15:clr>
            <a:srgbClr val="FBAE40"/>
          </p15:clr>
        </p15:guide>
        <p15:guide id="5" orient="horz" pos="696">
          <p15:clr>
            <a:srgbClr val="FBAE40"/>
          </p15:clr>
        </p15:guide>
        <p15:guide id="6" orient="horz" pos="600">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66"/>
        <p:cNvGrpSpPr/>
        <p:nvPr/>
      </p:nvGrpSpPr>
      <p:grpSpPr>
        <a:xfrm>
          <a:off x="0" y="0"/>
          <a:ext cx="0" cy="0"/>
          <a:chOff x="0" y="0"/>
          <a:chExt cx="0" cy="0"/>
        </a:xfrm>
      </p:grpSpPr>
      <p:sp>
        <p:nvSpPr>
          <p:cNvPr id="67" name="Google Shape;67;p19"/>
          <p:cNvSpPr/>
          <p:nvPr/>
        </p:nvSpPr>
        <p:spPr>
          <a:xfrm>
            <a:off x="0" y="6172200"/>
            <a:ext cx="12192000" cy="6858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68" name="Google Shape;68;p19"/>
          <p:cNvSpPr/>
          <p:nvPr/>
        </p:nvSpPr>
        <p:spPr>
          <a:xfrm>
            <a:off x="0" y="1186372"/>
            <a:ext cx="11696700" cy="114553"/>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B9BD5"/>
              </a:solidFill>
              <a:latin typeface="Century Gothic"/>
              <a:ea typeface="Century Gothic"/>
              <a:cs typeface="Century Gothic"/>
              <a:sym typeface="Century Gothic"/>
            </a:endParaRPr>
          </a:p>
        </p:txBody>
      </p:sp>
      <p:sp>
        <p:nvSpPr>
          <p:cNvPr id="69" name="Google Shape;69;p19"/>
          <p:cNvSpPr/>
          <p:nvPr/>
        </p:nvSpPr>
        <p:spPr>
          <a:xfrm rot="10800000">
            <a:off x="9969288" y="-9526"/>
            <a:ext cx="2223737" cy="1310450"/>
          </a:xfrm>
          <a:custGeom>
            <a:avLst/>
            <a:gdLst/>
            <a:ahLst/>
            <a:cxnLst/>
            <a:rect l="l" t="t" r="r" b="b"/>
            <a:pathLst>
              <a:path w="1584983" h="1028199" extrusionOk="0">
                <a:moveTo>
                  <a:pt x="731" y="0"/>
                </a:moveTo>
                <a:lnTo>
                  <a:pt x="1244740" y="0"/>
                </a:lnTo>
                <a:lnTo>
                  <a:pt x="1584983" y="1028199"/>
                </a:lnTo>
                <a:lnTo>
                  <a:pt x="361" y="1023386"/>
                </a:lnTo>
                <a:cubicBezTo>
                  <a:pt x="-1024" y="683918"/>
                  <a:pt x="2116" y="339468"/>
                  <a:pt x="731" y="0"/>
                </a:cubicBezTo>
                <a:close/>
              </a:path>
            </a:pathLst>
          </a:custGeom>
          <a:blipFill rotWithShape="0">
            <a:blip r:embed="rId2">
              <a:alphaModFix/>
            </a:blip>
            <a:tile tx="-12" ty="0" sx="50000" sy="5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0" name="Google Shape;70;p19"/>
          <p:cNvSpPr txBox="1">
            <a:spLocks noGrp="1"/>
          </p:cNvSpPr>
          <p:nvPr>
            <p:ph type="title"/>
          </p:nvPr>
        </p:nvSpPr>
        <p:spPr>
          <a:xfrm>
            <a:off x="495300" y="381001"/>
            <a:ext cx="9473988" cy="419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8652"/>
              </a:buClr>
              <a:buSzPts val="4400"/>
              <a:buFont typeface="Century Gothic"/>
              <a:buNone/>
              <a:defRPr b="1">
                <a:solidFill>
                  <a:srgbClr val="2E865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9"/>
          <p:cNvSpPr txBox="1">
            <a:spLocks noGrp="1"/>
          </p:cNvSpPr>
          <p:nvPr>
            <p:ph type="body" idx="1"/>
          </p:nvPr>
        </p:nvSpPr>
        <p:spPr>
          <a:xfrm>
            <a:off x="495300" y="4451350"/>
            <a:ext cx="11201400" cy="149225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9"/>
          <p:cNvSpPr txBox="1">
            <a:spLocks noGrp="1"/>
          </p:cNvSpPr>
          <p:nvPr>
            <p:ph type="body" idx="2"/>
          </p:nvPr>
        </p:nvSpPr>
        <p:spPr>
          <a:xfrm>
            <a:off x="495300" y="1536032"/>
            <a:ext cx="3319463" cy="262731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9"/>
          <p:cNvSpPr txBox="1">
            <a:spLocks noGrp="1"/>
          </p:cNvSpPr>
          <p:nvPr>
            <p:ph type="body" idx="3"/>
          </p:nvPr>
        </p:nvSpPr>
        <p:spPr>
          <a:xfrm>
            <a:off x="4436269" y="1536032"/>
            <a:ext cx="3319463" cy="2627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9"/>
          <p:cNvSpPr txBox="1">
            <a:spLocks noGrp="1"/>
          </p:cNvSpPr>
          <p:nvPr>
            <p:ph type="body" idx="4"/>
          </p:nvPr>
        </p:nvSpPr>
        <p:spPr>
          <a:xfrm>
            <a:off x="8377237" y="1536032"/>
            <a:ext cx="3319463" cy="2627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40">
          <p15:clr>
            <a:srgbClr val="FBAE40"/>
          </p15:clr>
        </p15:guide>
        <p15:guide id="5" orient="horz" pos="960">
          <p15:clr>
            <a:srgbClr val="FBAE40"/>
          </p15:clr>
        </p15:guide>
        <p15:guide id="6" orient="horz" pos="504">
          <p15:clr>
            <a:srgbClr val="FBAE40"/>
          </p15:clr>
        </p15:guide>
        <p15:guide id="7" orient="horz" pos="4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cknowledgements">
  <p:cSld name="Acknowledgements">
    <p:spTree>
      <p:nvGrpSpPr>
        <p:cNvPr id="1" name="Shape 75"/>
        <p:cNvGrpSpPr/>
        <p:nvPr/>
      </p:nvGrpSpPr>
      <p:grpSpPr>
        <a:xfrm>
          <a:off x="0" y="0"/>
          <a:ext cx="0" cy="0"/>
          <a:chOff x="0" y="0"/>
          <a:chExt cx="0" cy="0"/>
        </a:xfrm>
      </p:grpSpPr>
      <p:sp>
        <p:nvSpPr>
          <p:cNvPr id="76" name="Google Shape;76;p20"/>
          <p:cNvSpPr/>
          <p:nvPr/>
        </p:nvSpPr>
        <p:spPr>
          <a:xfrm>
            <a:off x="0" y="6591300"/>
            <a:ext cx="12192000" cy="266700"/>
          </a:xfrm>
          <a:prstGeom prst="rect">
            <a:avLst/>
          </a:prstGeom>
          <a:solidFill>
            <a:srgbClr val="2E86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7" name="Google Shape;77;p20"/>
          <p:cNvSpPr/>
          <p:nvPr/>
        </p:nvSpPr>
        <p:spPr>
          <a:xfrm rot="10800000" flipH="1">
            <a:off x="-2197" y="-3412"/>
            <a:ext cx="1630194" cy="961378"/>
          </a:xfrm>
          <a:custGeom>
            <a:avLst/>
            <a:gdLst/>
            <a:ahLst/>
            <a:cxnLst/>
            <a:rect l="l" t="t" r="r" b="b"/>
            <a:pathLst>
              <a:path w="1587575" h="1024360" extrusionOk="0">
                <a:moveTo>
                  <a:pt x="0" y="3636"/>
                </a:moveTo>
                <a:lnTo>
                  <a:pt x="1232654" y="0"/>
                </a:lnTo>
                <a:lnTo>
                  <a:pt x="1587575" y="1024360"/>
                </a:lnTo>
                <a:lnTo>
                  <a:pt x="834" y="1023757"/>
                </a:lnTo>
                <a:cubicBezTo>
                  <a:pt x="-551" y="684289"/>
                  <a:pt x="1385" y="343104"/>
                  <a:pt x="0" y="3636"/>
                </a:cubicBezTo>
                <a:close/>
              </a:path>
            </a:pathLst>
          </a:custGeom>
          <a:blipFill rotWithShape="0">
            <a:blip r:embed="rId2">
              <a:alphaModFix/>
            </a:blip>
            <a:tile tx="0" ty="3" sx="50000" sy="5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8" name="Google Shape;78;p20"/>
          <p:cNvSpPr txBox="1"/>
          <p:nvPr/>
        </p:nvSpPr>
        <p:spPr>
          <a:xfrm>
            <a:off x="1483619" y="293042"/>
            <a:ext cx="9413277" cy="64040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8652"/>
              </a:buClr>
              <a:buSzPts val="4400"/>
              <a:buFont typeface="Century Gothic"/>
              <a:buNone/>
            </a:pPr>
            <a:r>
              <a:rPr lang="en-US" sz="4400" b="1" i="0" u="none" strike="noStrike" cap="none">
                <a:solidFill>
                  <a:srgbClr val="2E8652"/>
                </a:solidFill>
                <a:latin typeface="Century Gothic"/>
                <a:ea typeface="Century Gothic"/>
                <a:cs typeface="Century Gothic"/>
                <a:sym typeface="Century Gothic"/>
              </a:rPr>
              <a:t>ACKNOWLEDGEMENTS</a:t>
            </a:r>
            <a:endParaRPr sz="1400" b="0" i="0" u="none" strike="noStrike" cap="none">
              <a:solidFill>
                <a:srgbClr val="000000"/>
              </a:solidFill>
              <a:latin typeface="Arial"/>
              <a:ea typeface="Arial"/>
              <a:cs typeface="Arial"/>
              <a:sym typeface="Arial"/>
            </a:endParaRPr>
          </a:p>
        </p:txBody>
      </p:sp>
      <p:sp>
        <p:nvSpPr>
          <p:cNvPr id="79" name="Google Shape;79;p20"/>
          <p:cNvSpPr/>
          <p:nvPr/>
        </p:nvSpPr>
        <p:spPr>
          <a:xfrm>
            <a:off x="495300" y="6249808"/>
            <a:ext cx="1120139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
              <a:buFont typeface="Century Gothic"/>
              <a:buNone/>
            </a:pPr>
            <a:r>
              <a:rPr lang="en-US" sz="800" b="0" i="1" u="none" strike="noStrike" cap="none">
                <a:solidFill>
                  <a:srgbClr val="757070"/>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endParaRPr sz="800" b="0" i="1" u="none" strike="noStrike" cap="none">
              <a:solidFill>
                <a:srgbClr val="757070"/>
              </a:solidFill>
              <a:latin typeface="Arial"/>
              <a:ea typeface="Arial"/>
              <a:cs typeface="Arial"/>
              <a:sym typeface="Arial"/>
            </a:endParaRPr>
          </a:p>
        </p:txBody>
      </p:sp>
      <p:pic>
        <p:nvPicPr>
          <p:cNvPr id="80" name="Google Shape;80;p20"/>
          <p:cNvPicPr preferRelativeResize="0"/>
          <p:nvPr/>
        </p:nvPicPr>
        <p:blipFill rotWithShape="1">
          <a:blip r:embed="rId3">
            <a:alphaModFix/>
          </a:blip>
          <a:srcRect/>
          <a:stretch/>
        </p:blipFill>
        <p:spPr>
          <a:xfrm>
            <a:off x="9582149" y="381000"/>
            <a:ext cx="2114549" cy="426502"/>
          </a:xfrm>
          <a:prstGeom prst="rect">
            <a:avLst/>
          </a:prstGeom>
          <a:noFill/>
          <a:ln>
            <a:noFill/>
          </a:ln>
        </p:spPr>
      </p:pic>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orient="horz" pos="240">
          <p15:clr>
            <a:srgbClr val="FBAE40"/>
          </p15:clr>
        </p15:guide>
        <p15:guide id="4" orient="horz" pos="768">
          <p15:clr>
            <a:srgbClr val="FBAE40"/>
          </p15:clr>
        </p15:guide>
        <p15:guide id="5" orient="horz" pos="504">
          <p15:clr>
            <a:srgbClr val="FBAE40"/>
          </p15:clr>
        </p15:guide>
        <p15:guide id="6" orient="horz" pos="3840">
          <p15:clr>
            <a:srgbClr val="FBAE40"/>
          </p15:clr>
        </p15:guide>
        <p15:guide id="7" pos="792">
          <p15:clr>
            <a:srgbClr val="FBAE40"/>
          </p15:clr>
        </p15:guide>
        <p15:guide id="8"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g5dff45ef45_2_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06" name="Google Shape;106;g5dff45ef45_2_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9pPr>
          </a:lstStyle>
          <a:p>
            <a:endParaRPr/>
          </a:p>
        </p:txBody>
      </p:sp>
      <p:sp>
        <p:nvSpPr>
          <p:cNvPr id="107" name="Google Shape;107;g5dff45ef45_2_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entury Gothic"/>
                <a:ea typeface="Century Gothic"/>
                <a:cs typeface="Century Gothic"/>
                <a:sym typeface="Century Gothic"/>
              </a:defRPr>
            </a:lvl9pPr>
          </a:lstStyle>
          <a:p>
            <a:endParaRPr/>
          </a:p>
        </p:txBody>
      </p:sp>
      <p:sp>
        <p:nvSpPr>
          <p:cNvPr id="108" name="Google Shape;108;g5dff45ef45_2_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entury Gothic"/>
                <a:ea typeface="Century Gothic"/>
                <a:cs typeface="Century Gothic"/>
                <a:sym typeface="Century Gothic"/>
              </a:defRPr>
            </a:lvl9pPr>
          </a:lstStyle>
          <a:p>
            <a:endParaRPr/>
          </a:p>
        </p:txBody>
      </p:sp>
      <p:sp>
        <p:nvSpPr>
          <p:cNvPr id="109" name="Google Shape;109;g5dff45ef45_2_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g5f5bacc20f_0_6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1" name="Google Shape;201;g5f5bacc20f_0_6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2" name="Google Shape;202;g5f5bacc20f_0_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3" name="Google Shape;203;g5f5bacc20f_0_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4" name="Google Shape;204;g5f5bacc20f_0_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35.png"/><Relationship Id="rId11" Type="http://schemas.openxmlformats.org/officeDocument/2006/relationships/image" Target="../media/image42.png"/><Relationship Id="rId5" Type="http://schemas.openxmlformats.org/officeDocument/2006/relationships/image" Target="../media/image34.png"/><Relationship Id="rId10" Type="http://schemas.openxmlformats.org/officeDocument/2006/relationships/image" Target="../media/image46.png"/><Relationship Id="rId4" Type="http://schemas.openxmlformats.org/officeDocument/2006/relationships/image" Target="../media/image44.png"/><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6.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6.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
          <p:cNvPicPr preferRelativeResize="0"/>
          <p:nvPr/>
        </p:nvPicPr>
        <p:blipFill rotWithShape="1">
          <a:blip r:embed="rId3">
            <a:alphaModFix/>
          </a:blip>
          <a:srcRect/>
          <a:stretch/>
        </p:blipFill>
        <p:spPr>
          <a:xfrm>
            <a:off x="0" y="0"/>
            <a:ext cx="7391400" cy="6858000"/>
          </a:xfrm>
          <a:prstGeom prst="rect">
            <a:avLst/>
          </a:prstGeom>
          <a:noFill/>
          <a:ln>
            <a:noFill/>
          </a:ln>
          <a:effectLst>
            <a:outerShdw blurRad="50800" dist="38100" dir="2700000" algn="tl" rotWithShape="0">
              <a:srgbClr val="000000">
                <a:alpha val="40000"/>
              </a:srgbClr>
            </a:outerShdw>
          </a:effectLst>
        </p:spPr>
      </p:pic>
      <p:grpSp>
        <p:nvGrpSpPr>
          <p:cNvPr id="299" name="Google Shape;299;p1"/>
          <p:cNvGrpSpPr/>
          <p:nvPr/>
        </p:nvGrpSpPr>
        <p:grpSpPr>
          <a:xfrm>
            <a:off x="7804874" y="3975320"/>
            <a:ext cx="1820749" cy="1628504"/>
            <a:chOff x="8025208" y="3531159"/>
            <a:chExt cx="1820749" cy="1628504"/>
          </a:xfrm>
        </p:grpSpPr>
        <p:sp>
          <p:nvSpPr>
            <p:cNvPr id="300" name="Google Shape;300;p1"/>
            <p:cNvSpPr txBox="1"/>
            <p:nvPr/>
          </p:nvSpPr>
          <p:spPr>
            <a:xfrm>
              <a:off x="8025208" y="3531159"/>
              <a:ext cx="1820749"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tx1">
                      <a:lumMod val="75000"/>
                      <a:lumOff val="25000"/>
                    </a:schemeClr>
                  </a:solidFill>
                  <a:latin typeface="Century Gothic"/>
                  <a:ea typeface="Century Gothic"/>
                  <a:cs typeface="Century Gothic"/>
                  <a:sym typeface="Century Gothic"/>
                </a:rPr>
                <a:t>Melissa Ferriter</a:t>
              </a:r>
              <a:endParaRPr sz="1400" b="0" i="0" u="none" strike="noStrike" cap="none">
                <a:solidFill>
                  <a:schemeClr val="tx1">
                    <a:lumMod val="75000"/>
                    <a:lumOff val="25000"/>
                  </a:schemeClr>
                </a:solidFill>
                <a:sym typeface="Arial"/>
              </a:endParaRPr>
            </a:p>
          </p:txBody>
        </p:sp>
        <p:sp>
          <p:nvSpPr>
            <p:cNvPr id="301" name="Google Shape;301;p1"/>
            <p:cNvSpPr/>
            <p:nvPr/>
          </p:nvSpPr>
          <p:spPr>
            <a:xfrm>
              <a:off x="8032640" y="3966272"/>
              <a:ext cx="1713931"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tx1">
                      <a:lumMod val="75000"/>
                      <a:lumOff val="25000"/>
                    </a:schemeClr>
                  </a:solidFill>
                  <a:latin typeface="Century Gothic"/>
                  <a:ea typeface="Century Gothic"/>
                  <a:cs typeface="Century Gothic"/>
                  <a:sym typeface="Century Gothic"/>
                </a:rPr>
                <a:t>Laura Jessup</a:t>
              </a:r>
              <a:endParaRPr sz="1400" b="0" i="0" u="none" strike="noStrike" cap="none">
                <a:solidFill>
                  <a:schemeClr val="tx1">
                    <a:lumMod val="75000"/>
                    <a:lumOff val="25000"/>
                  </a:schemeClr>
                </a:solidFill>
                <a:sym typeface="Arial"/>
              </a:endParaRPr>
            </a:p>
          </p:txBody>
        </p:sp>
        <p:sp>
          <p:nvSpPr>
            <p:cNvPr id="302" name="Google Shape;302;p1"/>
            <p:cNvSpPr/>
            <p:nvPr/>
          </p:nvSpPr>
          <p:spPr>
            <a:xfrm>
              <a:off x="8046764" y="4836498"/>
              <a:ext cx="1713931"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tx1">
                      <a:lumMod val="75000"/>
                      <a:lumOff val="25000"/>
                    </a:schemeClr>
                  </a:solidFill>
                  <a:latin typeface="Century Gothic"/>
                  <a:ea typeface="Century Gothic"/>
                  <a:cs typeface="Century Gothic"/>
                  <a:sym typeface="Century Gothic"/>
                </a:rPr>
                <a:t>Joshua Spector</a:t>
              </a:r>
              <a:endParaRPr sz="1400" b="0" i="0" u="none" strike="noStrike" cap="none">
                <a:solidFill>
                  <a:schemeClr val="tx1">
                    <a:lumMod val="75000"/>
                    <a:lumOff val="25000"/>
                  </a:schemeClr>
                </a:solidFill>
                <a:sym typeface="Arial"/>
              </a:endParaRPr>
            </a:p>
          </p:txBody>
        </p:sp>
        <p:sp>
          <p:nvSpPr>
            <p:cNvPr id="303" name="Google Shape;303;p1"/>
            <p:cNvSpPr/>
            <p:nvPr/>
          </p:nvSpPr>
          <p:spPr>
            <a:xfrm>
              <a:off x="8036885" y="4401385"/>
              <a:ext cx="1713931"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tx1">
                      <a:lumMod val="75000"/>
                      <a:lumOff val="25000"/>
                    </a:schemeClr>
                  </a:solidFill>
                  <a:latin typeface="Century Gothic"/>
                  <a:ea typeface="Century Gothic"/>
                  <a:cs typeface="Century Gothic"/>
                  <a:sym typeface="Century Gothic"/>
                </a:rPr>
                <a:t>Roger Ly</a:t>
              </a:r>
              <a:endParaRPr sz="1400" b="0" i="0" u="none" strike="noStrike" cap="none">
                <a:solidFill>
                  <a:schemeClr val="tx1">
                    <a:lumMod val="75000"/>
                    <a:lumOff val="25000"/>
                  </a:schemeClr>
                </a:solidFill>
                <a:sym typeface="Arial"/>
              </a:endParaRPr>
            </a:p>
          </p:txBody>
        </p:sp>
      </p:grpSp>
      <p:sp>
        <p:nvSpPr>
          <p:cNvPr id="304" name="Google Shape;304;p1"/>
          <p:cNvSpPr txBox="1"/>
          <p:nvPr/>
        </p:nvSpPr>
        <p:spPr>
          <a:xfrm>
            <a:off x="7791600" y="1132974"/>
            <a:ext cx="4400400" cy="1592452"/>
          </a:xfrm>
          <a:prstGeom prst="rect">
            <a:avLst/>
          </a:prstGeom>
          <a:noFill/>
          <a:ln>
            <a:noFill/>
          </a:ln>
        </p:spPr>
        <p:txBody>
          <a:bodyPr spcFirstLastPara="1" wrap="square" lIns="91425" tIns="45700" rIns="91425" bIns="45700" anchor="ctr" anchorCtr="0">
            <a:noAutofit/>
          </a:bodyPr>
          <a:lstStyle/>
          <a:p>
            <a:pPr marL="0" marR="0" lvl="0" indent="0" algn="l" rtl="0">
              <a:lnSpc>
                <a:spcPct val="70000"/>
              </a:lnSpc>
              <a:spcBef>
                <a:spcPts val="0"/>
              </a:spcBef>
              <a:spcAft>
                <a:spcPts val="0"/>
              </a:spcAft>
              <a:buClr>
                <a:srgbClr val="2E8652"/>
              </a:buClr>
              <a:buSzPts val="3200"/>
              <a:buFont typeface="Century Gothic"/>
              <a:buNone/>
            </a:pPr>
            <a:r>
              <a:rPr lang="en-US" sz="3200" b="1" i="0" u="none" strike="noStrike" cap="none">
                <a:solidFill>
                  <a:srgbClr val="2E8652"/>
                </a:solidFill>
                <a:latin typeface="Century Gothic"/>
                <a:ea typeface="Century Gothic"/>
                <a:cs typeface="Century Gothic"/>
                <a:sym typeface="Century Gothic"/>
              </a:rPr>
              <a:t>SANTA MONICA MOUNTAINS ECOLOGICAL FORECASTING III</a:t>
            </a:r>
            <a:endParaRPr sz="3200" b="1" i="0" u="none" strike="noStrike" cap="none">
              <a:solidFill>
                <a:srgbClr val="2E8652"/>
              </a:solidFill>
              <a:latin typeface="Century Gothic"/>
              <a:ea typeface="Century Gothic"/>
              <a:cs typeface="Century Gothic"/>
              <a:sym typeface="Century Gothic"/>
            </a:endParaRPr>
          </a:p>
        </p:txBody>
      </p:sp>
      <p:sp>
        <p:nvSpPr>
          <p:cNvPr id="305" name="Google Shape;305;p1"/>
          <p:cNvSpPr txBox="1"/>
          <p:nvPr/>
        </p:nvSpPr>
        <p:spPr>
          <a:xfrm>
            <a:off x="7791600" y="2768190"/>
            <a:ext cx="4107300" cy="1418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16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Analyzing Recent Wildfire Impacts to Assist the Resource Conservation District of the Santa Monica Mountains in Identifying Tree Species to Replant</a:t>
            </a:r>
            <a:endParaRPr sz="16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3F3F3F"/>
              </a:buClr>
              <a:buSzPts val="1600"/>
              <a:buFont typeface="Arial"/>
              <a:buNone/>
            </a:pPr>
            <a:endParaRPr sz="1600" b="0" i="0"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306" name="Google Shape;306;p1"/>
          <p:cNvPicPr preferRelativeResize="0"/>
          <p:nvPr/>
        </p:nvPicPr>
        <p:blipFill rotWithShape="1">
          <a:blip r:embed="rId4">
            <a:alphaModFix/>
          </a:blip>
          <a:srcRect/>
          <a:stretch/>
        </p:blipFill>
        <p:spPr>
          <a:xfrm>
            <a:off x="0" y="6053428"/>
            <a:ext cx="12192000" cy="715571"/>
          </a:xfrm>
          <a:prstGeom prst="rect">
            <a:avLst/>
          </a:prstGeom>
          <a:noFill/>
          <a:ln>
            <a:noFill/>
          </a:ln>
        </p:spPr>
      </p:pic>
      <p:sp>
        <p:nvSpPr>
          <p:cNvPr id="307" name="Google Shape;307;p1"/>
          <p:cNvSpPr txBox="1"/>
          <p:nvPr/>
        </p:nvSpPr>
        <p:spPr>
          <a:xfrm>
            <a:off x="3155090" y="6215822"/>
            <a:ext cx="7136613" cy="369332"/>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California – JPL | Summer 2019</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5df0ebafbf_2_235"/>
          <p:cNvSpPr txBox="1">
            <a:spLocks noGrp="1"/>
          </p:cNvSpPr>
          <p:nvPr>
            <p:ph type="title"/>
          </p:nvPr>
        </p:nvSpPr>
        <p:spPr>
          <a:xfrm>
            <a:off x="513344" y="190501"/>
            <a:ext cx="11183400" cy="57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Workflow</a:t>
            </a:r>
            <a:endParaRPr/>
          </a:p>
        </p:txBody>
      </p:sp>
      <p:sp>
        <p:nvSpPr>
          <p:cNvPr id="405" name="Google Shape;405;g5df0ebafbf_2_235"/>
          <p:cNvSpPr/>
          <p:nvPr/>
        </p:nvSpPr>
        <p:spPr>
          <a:xfrm>
            <a:off x="9219625" y="1265400"/>
            <a:ext cx="2346300" cy="5119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g5df0ebafbf_2_235"/>
          <p:cNvSpPr/>
          <p:nvPr/>
        </p:nvSpPr>
        <p:spPr>
          <a:xfrm>
            <a:off x="2972375" y="1286400"/>
            <a:ext cx="3381600" cy="50775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g5df0ebafbf_2_235"/>
          <p:cNvSpPr/>
          <p:nvPr/>
        </p:nvSpPr>
        <p:spPr>
          <a:xfrm>
            <a:off x="6353975" y="1286400"/>
            <a:ext cx="2865600" cy="5077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g5df0ebafbf_2_235"/>
          <p:cNvSpPr/>
          <p:nvPr/>
        </p:nvSpPr>
        <p:spPr>
          <a:xfrm>
            <a:off x="612725" y="1286400"/>
            <a:ext cx="2359500" cy="50775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g5df0ebafbf_2_235"/>
          <p:cNvSpPr/>
          <p:nvPr/>
        </p:nvSpPr>
        <p:spPr>
          <a:xfrm>
            <a:off x="612725" y="926275"/>
            <a:ext cx="10939800" cy="379200"/>
          </a:xfrm>
          <a:prstGeom prst="rect">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g5df0ebafbf_2_235"/>
          <p:cNvSpPr txBox="1"/>
          <p:nvPr/>
        </p:nvSpPr>
        <p:spPr>
          <a:xfrm>
            <a:off x="946350" y="917500"/>
            <a:ext cx="1705800" cy="37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a:solidFill>
                  <a:schemeClr val="lt1"/>
                </a:solidFill>
                <a:latin typeface="Century Gothic"/>
                <a:ea typeface="Century Gothic"/>
                <a:cs typeface="Century Gothic"/>
                <a:sym typeface="Century Gothic"/>
              </a:rPr>
              <a:t>Data Source</a:t>
            </a:r>
            <a:endParaRPr sz="1200" b="1" i="0" u="none" strike="noStrike" cap="none">
              <a:solidFill>
                <a:schemeClr val="lt1"/>
              </a:solidFill>
              <a:latin typeface="Century Gothic"/>
              <a:ea typeface="Century Gothic"/>
              <a:cs typeface="Century Gothic"/>
              <a:sym typeface="Century Gothic"/>
            </a:endParaRPr>
          </a:p>
        </p:txBody>
      </p:sp>
      <p:sp>
        <p:nvSpPr>
          <p:cNvPr id="411" name="Google Shape;411;g5df0ebafbf_2_235"/>
          <p:cNvSpPr txBox="1"/>
          <p:nvPr/>
        </p:nvSpPr>
        <p:spPr>
          <a:xfrm>
            <a:off x="4014100" y="928600"/>
            <a:ext cx="15420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chemeClr val="lt1"/>
                </a:solidFill>
                <a:latin typeface="Century Gothic"/>
                <a:ea typeface="Century Gothic"/>
                <a:cs typeface="Century Gothic"/>
                <a:sym typeface="Century Gothic"/>
              </a:rPr>
              <a:t>Species Mapping</a:t>
            </a:r>
            <a:endParaRPr sz="1200" b="1" i="0" u="none" strike="noStrike" cap="none">
              <a:solidFill>
                <a:schemeClr val="lt1"/>
              </a:solidFill>
              <a:latin typeface="Century Gothic"/>
              <a:ea typeface="Century Gothic"/>
              <a:cs typeface="Century Gothic"/>
              <a:sym typeface="Century Gothic"/>
            </a:endParaRPr>
          </a:p>
        </p:txBody>
      </p:sp>
      <p:sp>
        <p:nvSpPr>
          <p:cNvPr id="412" name="Google Shape;412;g5df0ebafbf_2_235"/>
          <p:cNvSpPr txBox="1"/>
          <p:nvPr/>
        </p:nvSpPr>
        <p:spPr>
          <a:xfrm>
            <a:off x="7172275" y="928600"/>
            <a:ext cx="14652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chemeClr val="lt1"/>
                </a:solidFill>
                <a:latin typeface="Century Gothic"/>
                <a:ea typeface="Century Gothic"/>
                <a:cs typeface="Century Gothic"/>
                <a:sym typeface="Century Gothic"/>
              </a:rPr>
              <a:t>Post-processing</a:t>
            </a:r>
            <a:endParaRPr sz="1200" b="1" i="0" u="none" strike="noStrike" cap="none">
              <a:solidFill>
                <a:schemeClr val="lt1"/>
              </a:solidFill>
              <a:latin typeface="Century Gothic"/>
              <a:ea typeface="Century Gothic"/>
              <a:cs typeface="Century Gothic"/>
              <a:sym typeface="Century Gothic"/>
            </a:endParaRPr>
          </a:p>
        </p:txBody>
      </p:sp>
      <p:sp>
        <p:nvSpPr>
          <p:cNvPr id="413" name="Google Shape;413;g5df0ebafbf_2_235"/>
          <p:cNvSpPr txBox="1"/>
          <p:nvPr/>
        </p:nvSpPr>
        <p:spPr>
          <a:xfrm>
            <a:off x="9621800" y="928600"/>
            <a:ext cx="15420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chemeClr val="lt1"/>
                </a:solidFill>
                <a:latin typeface="Century Gothic"/>
                <a:ea typeface="Century Gothic"/>
                <a:cs typeface="Century Gothic"/>
                <a:sym typeface="Century Gothic"/>
              </a:rPr>
              <a:t>End Products</a:t>
            </a:r>
            <a:endParaRPr sz="1200" b="1" i="0" u="none" strike="noStrike" cap="none">
              <a:solidFill>
                <a:schemeClr val="lt1"/>
              </a:solidFill>
              <a:latin typeface="Century Gothic"/>
              <a:ea typeface="Century Gothic"/>
              <a:cs typeface="Century Gothic"/>
              <a:sym typeface="Century Gothic"/>
            </a:endParaRPr>
          </a:p>
        </p:txBody>
      </p:sp>
      <p:sp>
        <p:nvSpPr>
          <p:cNvPr id="414" name="Google Shape;414;g5df0ebafbf_2_235"/>
          <p:cNvSpPr/>
          <p:nvPr/>
        </p:nvSpPr>
        <p:spPr>
          <a:xfrm>
            <a:off x="862600" y="2801638"/>
            <a:ext cx="1705800" cy="483300"/>
          </a:xfrm>
          <a:prstGeom prst="rect">
            <a:avLst/>
          </a:prstGeom>
          <a:solidFill>
            <a:srgbClr val="76A5A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RapidEye</a:t>
            </a:r>
            <a:endParaRPr sz="1200" b="1" i="0" u="none" strike="noStrike" cap="none">
              <a:solidFill>
                <a:srgbClr val="FFFFFF"/>
              </a:solidFill>
              <a:latin typeface="Arial"/>
              <a:ea typeface="Arial"/>
              <a:cs typeface="Arial"/>
              <a:sym typeface="Arial"/>
            </a:endParaRPr>
          </a:p>
        </p:txBody>
      </p:sp>
      <p:sp>
        <p:nvSpPr>
          <p:cNvPr id="415" name="Google Shape;415;g5df0ebafbf_2_235"/>
          <p:cNvSpPr/>
          <p:nvPr/>
        </p:nvSpPr>
        <p:spPr>
          <a:xfrm>
            <a:off x="862600" y="2115849"/>
            <a:ext cx="1705800" cy="4833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AVIRIS</a:t>
            </a:r>
            <a:endParaRPr sz="1200" b="1" i="0" u="none" strike="noStrike" cap="none">
              <a:solidFill>
                <a:srgbClr val="FFFFFF"/>
              </a:solidFill>
              <a:latin typeface="Arial"/>
              <a:ea typeface="Arial"/>
              <a:cs typeface="Arial"/>
              <a:sym typeface="Arial"/>
            </a:endParaRPr>
          </a:p>
        </p:txBody>
      </p:sp>
      <p:sp>
        <p:nvSpPr>
          <p:cNvPr id="416" name="Google Shape;416;g5df0ebafbf_2_235"/>
          <p:cNvSpPr/>
          <p:nvPr/>
        </p:nvSpPr>
        <p:spPr>
          <a:xfrm>
            <a:off x="862600" y="1466152"/>
            <a:ext cx="1705800" cy="483300"/>
          </a:xfrm>
          <a:prstGeom prst="rect">
            <a:avLst/>
          </a:prstGeom>
          <a:solidFill>
            <a:srgbClr val="F6B26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Landsat 8 OLI</a:t>
            </a:r>
            <a:endParaRPr sz="1200" b="1" i="0" u="none" strike="noStrike" cap="none">
              <a:solidFill>
                <a:srgbClr val="FFFFFF"/>
              </a:solidFill>
              <a:latin typeface="Century Gothic"/>
              <a:ea typeface="Century Gothic"/>
              <a:cs typeface="Century Gothic"/>
              <a:sym typeface="Century Gothic"/>
            </a:endParaRPr>
          </a:p>
        </p:txBody>
      </p:sp>
      <p:sp>
        <p:nvSpPr>
          <p:cNvPr id="417" name="Google Shape;417;g5df0ebafbf_2_235"/>
          <p:cNvSpPr/>
          <p:nvPr/>
        </p:nvSpPr>
        <p:spPr>
          <a:xfrm>
            <a:off x="6455900" y="2353575"/>
            <a:ext cx="1379700" cy="646200"/>
          </a:xfrm>
          <a:prstGeom prst="rect">
            <a:avLst/>
          </a:prstGeom>
          <a:solidFill>
            <a:srgbClr val="DD7E6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Shade Normalization</a:t>
            </a:r>
            <a:endParaRPr sz="1400" b="1" i="0" u="none" strike="noStrike" cap="none">
              <a:solidFill>
                <a:srgbClr val="FFFFFF"/>
              </a:solidFill>
              <a:latin typeface="Century Gothic"/>
              <a:ea typeface="Century Gothic"/>
              <a:cs typeface="Century Gothic"/>
              <a:sym typeface="Century Gothic"/>
            </a:endParaRPr>
          </a:p>
        </p:txBody>
      </p:sp>
      <p:sp>
        <p:nvSpPr>
          <p:cNvPr id="418" name="Google Shape;418;g5df0ebafbf_2_235"/>
          <p:cNvSpPr/>
          <p:nvPr/>
        </p:nvSpPr>
        <p:spPr>
          <a:xfrm>
            <a:off x="8043261" y="2321313"/>
            <a:ext cx="1131000" cy="710700"/>
          </a:xfrm>
          <a:prstGeom prst="rect">
            <a:avLst/>
          </a:prstGeom>
          <a:solidFill>
            <a:srgbClr val="DD7E6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Confusion Matrices</a:t>
            </a:r>
            <a:endParaRPr sz="1400" b="1" i="0" u="none" strike="noStrike" cap="none">
              <a:solidFill>
                <a:srgbClr val="FFFFFF"/>
              </a:solidFill>
              <a:latin typeface="Century Gothic"/>
              <a:ea typeface="Century Gothic"/>
              <a:cs typeface="Century Gothic"/>
              <a:sym typeface="Century Gothic"/>
            </a:endParaRPr>
          </a:p>
        </p:txBody>
      </p:sp>
      <p:sp>
        <p:nvSpPr>
          <p:cNvPr id="419" name="Google Shape;419;g5df0ebafbf_2_235"/>
          <p:cNvSpPr/>
          <p:nvPr/>
        </p:nvSpPr>
        <p:spPr>
          <a:xfrm>
            <a:off x="862600" y="4071701"/>
            <a:ext cx="1705800" cy="5715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NASA NEX DCP30</a:t>
            </a:r>
            <a:endParaRPr sz="1200" b="0" i="0" u="none" strike="noStrike" cap="none">
              <a:solidFill>
                <a:srgbClr val="FFFFFF"/>
              </a:solidFill>
              <a:latin typeface="Arial"/>
              <a:ea typeface="Arial"/>
              <a:cs typeface="Arial"/>
              <a:sym typeface="Arial"/>
            </a:endParaRPr>
          </a:p>
        </p:txBody>
      </p:sp>
      <p:sp>
        <p:nvSpPr>
          <p:cNvPr id="420" name="Google Shape;420;g5df0ebafbf_2_235"/>
          <p:cNvSpPr/>
          <p:nvPr/>
        </p:nvSpPr>
        <p:spPr>
          <a:xfrm>
            <a:off x="3080200" y="2688450"/>
            <a:ext cx="1542000" cy="710700"/>
          </a:xfrm>
          <a:prstGeom prst="rect">
            <a:avLst/>
          </a:prstGeom>
          <a:solidFill>
            <a:srgbClr val="76A5A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Create spectral library training data</a:t>
            </a:r>
            <a:endParaRPr sz="1400" b="1" i="0" u="none" strike="noStrike" cap="none">
              <a:solidFill>
                <a:srgbClr val="FFFFFF"/>
              </a:solidFill>
              <a:latin typeface="Century Gothic"/>
              <a:ea typeface="Century Gothic"/>
              <a:cs typeface="Century Gothic"/>
              <a:sym typeface="Century Gothic"/>
            </a:endParaRPr>
          </a:p>
        </p:txBody>
      </p:sp>
      <p:sp>
        <p:nvSpPr>
          <p:cNvPr id="421" name="Google Shape;421;g5df0ebafbf_2_235"/>
          <p:cNvSpPr/>
          <p:nvPr/>
        </p:nvSpPr>
        <p:spPr>
          <a:xfrm>
            <a:off x="3080200" y="5671100"/>
            <a:ext cx="1516500" cy="571500"/>
          </a:xfrm>
          <a:prstGeom prst="rect">
            <a:avLst/>
          </a:prstGeom>
          <a:solidFill>
            <a:srgbClr val="B4A7D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Sort vegetation into guilds</a:t>
            </a:r>
            <a:endParaRPr sz="1400" b="1" i="0" u="none" strike="noStrike" cap="none">
              <a:solidFill>
                <a:srgbClr val="FFFFFF"/>
              </a:solidFill>
              <a:latin typeface="Century Gothic"/>
              <a:ea typeface="Century Gothic"/>
              <a:cs typeface="Century Gothic"/>
              <a:sym typeface="Century Gothic"/>
            </a:endParaRPr>
          </a:p>
        </p:txBody>
      </p:sp>
      <p:sp>
        <p:nvSpPr>
          <p:cNvPr id="422" name="Google Shape;422;g5df0ebafbf_2_235"/>
          <p:cNvSpPr/>
          <p:nvPr/>
        </p:nvSpPr>
        <p:spPr>
          <a:xfrm>
            <a:off x="6455900" y="4750250"/>
            <a:ext cx="904500" cy="571500"/>
          </a:xfrm>
          <a:prstGeom prst="rect">
            <a:avLst/>
          </a:prstGeom>
          <a:solidFill>
            <a:srgbClr val="B7B7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chemeClr val="lt1"/>
                </a:solidFill>
                <a:latin typeface="Century Gothic"/>
                <a:ea typeface="Century Gothic"/>
                <a:cs typeface="Century Gothic"/>
                <a:sym typeface="Century Gothic"/>
              </a:rPr>
              <a:t>MaxEnt Model</a:t>
            </a:r>
            <a:endParaRPr sz="1400" b="1" i="0" u="none" strike="noStrike" cap="none">
              <a:solidFill>
                <a:schemeClr val="lt1"/>
              </a:solidFill>
              <a:latin typeface="Century Gothic"/>
              <a:ea typeface="Century Gothic"/>
              <a:cs typeface="Century Gothic"/>
              <a:sym typeface="Century Gothic"/>
            </a:endParaRPr>
          </a:p>
        </p:txBody>
      </p:sp>
      <p:sp>
        <p:nvSpPr>
          <p:cNvPr id="423" name="Google Shape;423;g5df0ebafbf_2_235"/>
          <p:cNvSpPr/>
          <p:nvPr/>
        </p:nvSpPr>
        <p:spPr>
          <a:xfrm>
            <a:off x="9504331" y="1422050"/>
            <a:ext cx="1776900" cy="571500"/>
          </a:xfrm>
          <a:prstGeom prst="rect">
            <a:avLst/>
          </a:prstGeom>
          <a:solidFill>
            <a:srgbClr val="2E8652">
              <a:alpha val="8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400" b="1" i="0" u="none" strike="noStrike" cap="none">
                <a:solidFill>
                  <a:schemeClr val="lt1"/>
                </a:solidFill>
                <a:latin typeface="Century Gothic"/>
                <a:ea typeface="Century Gothic"/>
                <a:cs typeface="Century Gothic"/>
                <a:sym typeface="Century Gothic"/>
              </a:rPr>
              <a:t>Burn Severity Map</a:t>
            </a:r>
            <a:endParaRPr sz="1400" b="1" i="0" u="none" strike="noStrike" cap="none">
              <a:solidFill>
                <a:schemeClr val="lt1"/>
              </a:solidFill>
              <a:latin typeface="Arial"/>
              <a:ea typeface="Arial"/>
              <a:cs typeface="Arial"/>
              <a:sym typeface="Arial"/>
            </a:endParaRPr>
          </a:p>
        </p:txBody>
      </p:sp>
      <p:sp>
        <p:nvSpPr>
          <p:cNvPr id="424" name="Google Shape;424;g5df0ebafbf_2_235"/>
          <p:cNvSpPr/>
          <p:nvPr/>
        </p:nvSpPr>
        <p:spPr>
          <a:xfrm>
            <a:off x="9504331" y="2328950"/>
            <a:ext cx="1776900" cy="930300"/>
          </a:xfrm>
          <a:prstGeom prst="rect">
            <a:avLst/>
          </a:prstGeom>
          <a:solidFill>
            <a:srgbClr val="2E8652">
              <a:alpha val="8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chemeClr val="lt1"/>
                </a:solidFill>
                <a:latin typeface="Century Gothic"/>
                <a:ea typeface="Century Gothic"/>
                <a:cs typeface="Century Gothic"/>
                <a:sym typeface="Century Gothic"/>
              </a:rPr>
              <a:t>Vegetation Guild and Vegetation Health Current Conditions Map</a:t>
            </a:r>
            <a:endParaRPr sz="1400" b="1" i="0" u="none" strike="noStrike" cap="none">
              <a:solidFill>
                <a:schemeClr val="lt1"/>
              </a:solidFill>
              <a:latin typeface="Century Gothic"/>
              <a:ea typeface="Century Gothic"/>
              <a:cs typeface="Century Gothic"/>
              <a:sym typeface="Century Gothic"/>
            </a:endParaRPr>
          </a:p>
        </p:txBody>
      </p:sp>
      <p:sp>
        <p:nvSpPr>
          <p:cNvPr id="425" name="Google Shape;425;g5df0ebafbf_2_235"/>
          <p:cNvSpPr/>
          <p:nvPr/>
        </p:nvSpPr>
        <p:spPr>
          <a:xfrm>
            <a:off x="9504331" y="5205093"/>
            <a:ext cx="1776900" cy="830100"/>
          </a:xfrm>
          <a:prstGeom prst="rect">
            <a:avLst/>
          </a:prstGeom>
          <a:solidFill>
            <a:srgbClr val="2E8652">
              <a:alpha val="8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chemeClr val="lt1"/>
                </a:solidFill>
                <a:latin typeface="Century Gothic"/>
                <a:ea typeface="Century Gothic"/>
                <a:cs typeface="Century Gothic"/>
                <a:sym typeface="Century Gothic"/>
              </a:rPr>
              <a:t>Predicted Suitable Woodlands Planting Sites Map</a:t>
            </a:r>
            <a:endParaRPr sz="1400" b="1" i="0" u="none" strike="noStrike" cap="none">
              <a:solidFill>
                <a:schemeClr val="lt1"/>
              </a:solidFill>
              <a:latin typeface="Century Gothic"/>
              <a:ea typeface="Century Gothic"/>
              <a:cs typeface="Century Gothic"/>
              <a:sym typeface="Century Gothic"/>
            </a:endParaRPr>
          </a:p>
        </p:txBody>
      </p:sp>
      <p:sp>
        <p:nvSpPr>
          <p:cNvPr id="426" name="Google Shape;426;g5df0ebafbf_2_235"/>
          <p:cNvSpPr/>
          <p:nvPr/>
        </p:nvSpPr>
        <p:spPr>
          <a:xfrm>
            <a:off x="9504331" y="4076075"/>
            <a:ext cx="1776900" cy="710700"/>
          </a:xfrm>
          <a:prstGeom prst="rect">
            <a:avLst/>
          </a:prstGeom>
          <a:solidFill>
            <a:srgbClr val="2E8652">
              <a:alpha val="8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chemeClr val="lt1"/>
                </a:solidFill>
                <a:latin typeface="Century Gothic"/>
                <a:ea typeface="Century Gothic"/>
                <a:cs typeface="Century Gothic"/>
                <a:sym typeface="Century Gothic"/>
              </a:rPr>
              <a:t>Map of Annual Climate Variables</a:t>
            </a:r>
            <a:endParaRPr sz="1400" b="1" i="0" u="none" strike="noStrike" cap="none">
              <a:solidFill>
                <a:schemeClr val="lt1"/>
              </a:solidFill>
              <a:latin typeface="Century Gothic"/>
              <a:ea typeface="Century Gothic"/>
              <a:cs typeface="Century Gothic"/>
              <a:sym typeface="Century Gothic"/>
            </a:endParaRPr>
          </a:p>
        </p:txBody>
      </p:sp>
      <p:sp>
        <p:nvSpPr>
          <p:cNvPr id="427" name="Google Shape;427;g5df0ebafbf_2_235"/>
          <p:cNvSpPr/>
          <p:nvPr/>
        </p:nvSpPr>
        <p:spPr>
          <a:xfrm>
            <a:off x="862600" y="4871401"/>
            <a:ext cx="1705800" cy="571500"/>
          </a:xfrm>
          <a:prstGeom prst="rect">
            <a:avLst/>
          </a:prstGeom>
          <a:solidFill>
            <a:srgbClr val="A64D7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NASA SRTM</a:t>
            </a:r>
            <a:endParaRPr sz="1200" b="0" i="0" u="none" strike="noStrike" cap="none">
              <a:solidFill>
                <a:srgbClr val="FFFFFF"/>
              </a:solidFill>
              <a:latin typeface="Century Gothic"/>
              <a:ea typeface="Century Gothic"/>
              <a:cs typeface="Century Gothic"/>
              <a:sym typeface="Century Gothic"/>
            </a:endParaRPr>
          </a:p>
        </p:txBody>
      </p:sp>
      <p:sp>
        <p:nvSpPr>
          <p:cNvPr id="428" name="Google Shape;428;g5df0ebafbf_2_235"/>
          <p:cNvSpPr/>
          <p:nvPr/>
        </p:nvSpPr>
        <p:spPr>
          <a:xfrm>
            <a:off x="612725" y="3583575"/>
            <a:ext cx="10939800" cy="379200"/>
          </a:xfrm>
          <a:prstGeom prst="rect">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g5df0ebafbf_2_235"/>
          <p:cNvSpPr txBox="1"/>
          <p:nvPr/>
        </p:nvSpPr>
        <p:spPr>
          <a:xfrm>
            <a:off x="3810275" y="3570175"/>
            <a:ext cx="20931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chemeClr val="lt1"/>
                </a:solidFill>
                <a:latin typeface="Century Gothic"/>
                <a:ea typeface="Century Gothic"/>
                <a:cs typeface="Century Gothic"/>
                <a:sym typeface="Century Gothic"/>
              </a:rPr>
              <a:t>Maxent Input Preparation</a:t>
            </a:r>
            <a:endParaRPr sz="1200" b="1" i="0" u="none" strike="noStrike" cap="none">
              <a:solidFill>
                <a:schemeClr val="lt1"/>
              </a:solidFill>
              <a:latin typeface="Century Gothic"/>
              <a:ea typeface="Century Gothic"/>
              <a:cs typeface="Century Gothic"/>
              <a:sym typeface="Century Gothic"/>
            </a:endParaRPr>
          </a:p>
        </p:txBody>
      </p:sp>
      <p:sp>
        <p:nvSpPr>
          <p:cNvPr id="430" name="Google Shape;430;g5df0ebafbf_2_235"/>
          <p:cNvSpPr txBox="1"/>
          <p:nvPr/>
        </p:nvSpPr>
        <p:spPr>
          <a:xfrm>
            <a:off x="7215024" y="3570175"/>
            <a:ext cx="17058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chemeClr val="lt1"/>
                </a:solidFill>
                <a:latin typeface="Century Gothic"/>
                <a:ea typeface="Century Gothic"/>
                <a:cs typeface="Century Gothic"/>
                <a:sym typeface="Century Gothic"/>
              </a:rPr>
              <a:t>Maxent Modeling</a:t>
            </a:r>
            <a:endParaRPr sz="1200" b="1" i="0" u="none" strike="noStrike" cap="none">
              <a:solidFill>
                <a:schemeClr val="lt1"/>
              </a:solidFill>
              <a:latin typeface="Century Gothic"/>
              <a:ea typeface="Century Gothic"/>
              <a:cs typeface="Century Gothic"/>
              <a:sym typeface="Century Gothic"/>
            </a:endParaRPr>
          </a:p>
        </p:txBody>
      </p:sp>
      <p:sp>
        <p:nvSpPr>
          <p:cNvPr id="431" name="Google Shape;431;g5df0ebafbf_2_235"/>
          <p:cNvSpPr txBox="1"/>
          <p:nvPr/>
        </p:nvSpPr>
        <p:spPr>
          <a:xfrm>
            <a:off x="9798200" y="3570175"/>
            <a:ext cx="15420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1" i="0" u="none" strike="noStrike" cap="none">
                <a:solidFill>
                  <a:schemeClr val="lt1"/>
                </a:solidFill>
                <a:latin typeface="Century Gothic"/>
                <a:ea typeface="Century Gothic"/>
                <a:cs typeface="Century Gothic"/>
                <a:sym typeface="Century Gothic"/>
              </a:rPr>
              <a:t>End Products</a:t>
            </a:r>
            <a:endParaRPr sz="1200" b="1" i="0" u="none" strike="noStrike" cap="none">
              <a:solidFill>
                <a:schemeClr val="lt1"/>
              </a:solidFill>
              <a:latin typeface="Century Gothic"/>
              <a:ea typeface="Century Gothic"/>
              <a:cs typeface="Century Gothic"/>
              <a:sym typeface="Century Gothic"/>
            </a:endParaRPr>
          </a:p>
        </p:txBody>
      </p:sp>
      <p:sp>
        <p:nvSpPr>
          <p:cNvPr id="432" name="Google Shape;432;g5df0ebafbf_2_235"/>
          <p:cNvSpPr/>
          <p:nvPr/>
        </p:nvSpPr>
        <p:spPr>
          <a:xfrm>
            <a:off x="862600" y="5671101"/>
            <a:ext cx="1705800" cy="571500"/>
          </a:xfrm>
          <a:prstGeom prst="rect">
            <a:avLst/>
          </a:prstGeom>
          <a:solidFill>
            <a:srgbClr val="8E7CC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SMMNRA Vegetation</a:t>
            </a:r>
            <a:endParaRPr sz="1200" b="0" i="0" u="none" strike="noStrike" cap="none">
              <a:solidFill>
                <a:srgbClr val="FFFFFF"/>
              </a:solidFill>
              <a:latin typeface="Arial"/>
              <a:ea typeface="Arial"/>
              <a:cs typeface="Arial"/>
              <a:sym typeface="Arial"/>
            </a:endParaRPr>
          </a:p>
        </p:txBody>
      </p:sp>
      <p:sp>
        <p:nvSpPr>
          <p:cNvPr id="433" name="Google Shape;433;g5df0ebafbf_2_235"/>
          <p:cNvSpPr/>
          <p:nvPr/>
        </p:nvSpPr>
        <p:spPr>
          <a:xfrm>
            <a:off x="6933900" y="1477677"/>
            <a:ext cx="1705800" cy="483300"/>
          </a:xfrm>
          <a:prstGeom prst="rect">
            <a:avLst/>
          </a:prstGeom>
          <a:solidFill>
            <a:srgbClr val="CC412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Burn Severity</a:t>
            </a:r>
            <a:endParaRPr sz="1200" b="1" i="0" u="none" strike="noStrike" cap="none">
              <a:solidFill>
                <a:srgbClr val="FFFFFF"/>
              </a:solidFill>
              <a:latin typeface="Century Gothic"/>
              <a:ea typeface="Century Gothic"/>
              <a:cs typeface="Century Gothic"/>
              <a:sym typeface="Century Gothic"/>
            </a:endParaRPr>
          </a:p>
        </p:txBody>
      </p:sp>
      <p:cxnSp>
        <p:nvCxnSpPr>
          <p:cNvPr id="434" name="Google Shape;434;g5df0ebafbf_2_235"/>
          <p:cNvCxnSpPr>
            <a:stCxn id="416" idx="3"/>
            <a:endCxn id="433" idx="1"/>
          </p:cNvCxnSpPr>
          <p:nvPr/>
        </p:nvCxnSpPr>
        <p:spPr>
          <a:xfrm>
            <a:off x="2568400" y="1707802"/>
            <a:ext cx="4365600" cy="11400"/>
          </a:xfrm>
          <a:prstGeom prst="straightConnector1">
            <a:avLst/>
          </a:prstGeom>
          <a:noFill/>
          <a:ln w="9525" cap="flat" cmpd="sng">
            <a:solidFill>
              <a:schemeClr val="dk2"/>
            </a:solidFill>
            <a:prstDash val="solid"/>
            <a:round/>
            <a:headEnd type="none" w="sm" len="sm"/>
            <a:tailEnd type="triangle" w="med" len="med"/>
          </a:ln>
        </p:spPr>
      </p:cxnSp>
      <p:sp>
        <p:nvSpPr>
          <p:cNvPr id="435" name="Google Shape;435;g5df0ebafbf_2_235"/>
          <p:cNvSpPr/>
          <p:nvPr/>
        </p:nvSpPr>
        <p:spPr>
          <a:xfrm>
            <a:off x="4832600" y="2386338"/>
            <a:ext cx="1319400" cy="379200"/>
          </a:xfrm>
          <a:prstGeom prst="rect">
            <a:avLst/>
          </a:prstGeom>
          <a:solidFill>
            <a:srgbClr val="DD7E6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MESMA</a:t>
            </a:r>
            <a:endParaRPr sz="1400" b="1" i="0" u="none" strike="noStrike" cap="none">
              <a:solidFill>
                <a:srgbClr val="FFFFFF"/>
              </a:solidFill>
              <a:latin typeface="Arial"/>
              <a:ea typeface="Arial"/>
              <a:cs typeface="Arial"/>
              <a:sym typeface="Arial"/>
            </a:endParaRPr>
          </a:p>
        </p:txBody>
      </p:sp>
      <p:sp>
        <p:nvSpPr>
          <p:cNvPr id="436" name="Google Shape;436;g5df0ebafbf_2_235"/>
          <p:cNvSpPr/>
          <p:nvPr/>
        </p:nvSpPr>
        <p:spPr>
          <a:xfrm>
            <a:off x="3080200" y="4801963"/>
            <a:ext cx="1705800" cy="710700"/>
          </a:xfrm>
          <a:prstGeom prst="rect">
            <a:avLst/>
          </a:prstGeom>
          <a:solidFill>
            <a:srgbClr val="A64D7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Slope, aspect, flow accumulation</a:t>
            </a:r>
            <a:endParaRPr sz="1200" b="0" i="0" u="none" strike="noStrike" cap="none">
              <a:solidFill>
                <a:srgbClr val="FFFFFF"/>
              </a:solidFill>
              <a:latin typeface="Century Gothic"/>
              <a:ea typeface="Century Gothic"/>
              <a:cs typeface="Century Gothic"/>
              <a:sym typeface="Century Gothic"/>
            </a:endParaRPr>
          </a:p>
        </p:txBody>
      </p:sp>
      <p:sp>
        <p:nvSpPr>
          <p:cNvPr id="437" name="Google Shape;437;g5df0ebafbf_2_235"/>
          <p:cNvSpPr/>
          <p:nvPr/>
        </p:nvSpPr>
        <p:spPr>
          <a:xfrm>
            <a:off x="3080200" y="1817438"/>
            <a:ext cx="1516500" cy="7107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Regroup spectral library classes</a:t>
            </a:r>
            <a:endParaRPr sz="1200" b="1" i="0" u="none" strike="noStrike" cap="none">
              <a:solidFill>
                <a:srgbClr val="FFFFFF"/>
              </a:solidFill>
              <a:latin typeface="Arial"/>
              <a:ea typeface="Arial"/>
              <a:cs typeface="Arial"/>
              <a:sym typeface="Arial"/>
            </a:endParaRPr>
          </a:p>
        </p:txBody>
      </p:sp>
      <p:sp>
        <p:nvSpPr>
          <p:cNvPr id="438" name="Google Shape;438;g5df0ebafbf_2_235"/>
          <p:cNvSpPr/>
          <p:nvPr/>
        </p:nvSpPr>
        <p:spPr>
          <a:xfrm>
            <a:off x="4866300" y="5601500"/>
            <a:ext cx="1379700" cy="710700"/>
          </a:xfrm>
          <a:prstGeom prst="rect">
            <a:avLst/>
          </a:prstGeom>
          <a:solidFill>
            <a:srgbClr val="B4A7D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Vegetation occurrence points</a:t>
            </a:r>
            <a:endParaRPr sz="1400" b="1" i="0" u="none" strike="noStrike" cap="none">
              <a:solidFill>
                <a:srgbClr val="FFFFFF"/>
              </a:solidFill>
              <a:latin typeface="Century Gothic"/>
              <a:ea typeface="Century Gothic"/>
              <a:cs typeface="Century Gothic"/>
              <a:sym typeface="Century Gothic"/>
            </a:endParaRPr>
          </a:p>
        </p:txBody>
      </p:sp>
      <p:cxnSp>
        <p:nvCxnSpPr>
          <p:cNvPr id="439" name="Google Shape;439;g5df0ebafbf_2_235"/>
          <p:cNvCxnSpPr>
            <a:stCxn id="415" idx="3"/>
          </p:cNvCxnSpPr>
          <p:nvPr/>
        </p:nvCxnSpPr>
        <p:spPr>
          <a:xfrm rot="10800000" flipH="1">
            <a:off x="2568400" y="2356599"/>
            <a:ext cx="538200" cy="900"/>
          </a:xfrm>
          <a:prstGeom prst="straightConnector1">
            <a:avLst/>
          </a:prstGeom>
          <a:noFill/>
          <a:ln w="9525" cap="flat" cmpd="sng">
            <a:solidFill>
              <a:schemeClr val="dk2"/>
            </a:solidFill>
            <a:prstDash val="solid"/>
            <a:round/>
            <a:headEnd type="none" w="sm" len="sm"/>
            <a:tailEnd type="triangle" w="med" len="med"/>
          </a:ln>
        </p:spPr>
      </p:cxnSp>
      <p:cxnSp>
        <p:nvCxnSpPr>
          <p:cNvPr id="440" name="Google Shape;440;g5df0ebafbf_2_235"/>
          <p:cNvCxnSpPr>
            <a:stCxn id="414" idx="3"/>
            <a:endCxn id="420" idx="1"/>
          </p:cNvCxnSpPr>
          <p:nvPr/>
        </p:nvCxnSpPr>
        <p:spPr>
          <a:xfrm>
            <a:off x="2568400" y="3043288"/>
            <a:ext cx="511800" cy="600"/>
          </a:xfrm>
          <a:prstGeom prst="straightConnector1">
            <a:avLst/>
          </a:prstGeom>
          <a:noFill/>
          <a:ln w="9525" cap="flat" cmpd="sng">
            <a:solidFill>
              <a:schemeClr val="dk2"/>
            </a:solidFill>
            <a:prstDash val="solid"/>
            <a:round/>
            <a:headEnd type="none" w="sm" len="sm"/>
            <a:tailEnd type="triangle" w="med" len="med"/>
          </a:ln>
        </p:spPr>
      </p:cxnSp>
      <p:sp>
        <p:nvSpPr>
          <p:cNvPr id="441" name="Google Shape;441;g5df0ebafbf_2_235"/>
          <p:cNvSpPr/>
          <p:nvPr/>
        </p:nvSpPr>
        <p:spPr>
          <a:xfrm>
            <a:off x="3080200" y="4078825"/>
            <a:ext cx="1587300" cy="5715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Min/Max Temp </a:t>
            </a:r>
            <a:endParaRPr sz="1400" b="1" i="0" u="none" strike="noStrike" cap="none">
              <a:solidFill>
                <a:srgbClr val="FFFFF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&amp; Precipitation</a:t>
            </a:r>
            <a:endParaRPr sz="1200" b="0" i="0" u="none" strike="noStrike" cap="none">
              <a:solidFill>
                <a:srgbClr val="FFFFFF"/>
              </a:solidFill>
              <a:latin typeface="Arial"/>
              <a:ea typeface="Arial"/>
              <a:cs typeface="Arial"/>
              <a:sym typeface="Arial"/>
            </a:endParaRPr>
          </a:p>
        </p:txBody>
      </p:sp>
      <p:cxnSp>
        <p:nvCxnSpPr>
          <p:cNvPr id="442" name="Google Shape;442;g5df0ebafbf_2_235"/>
          <p:cNvCxnSpPr>
            <a:stCxn id="437" idx="3"/>
            <a:endCxn id="435" idx="0"/>
          </p:cNvCxnSpPr>
          <p:nvPr/>
        </p:nvCxnSpPr>
        <p:spPr>
          <a:xfrm>
            <a:off x="4596700" y="2172788"/>
            <a:ext cx="895500" cy="213600"/>
          </a:xfrm>
          <a:prstGeom prst="bentConnector2">
            <a:avLst/>
          </a:prstGeom>
          <a:noFill/>
          <a:ln w="9525" cap="flat" cmpd="sng">
            <a:solidFill>
              <a:schemeClr val="dk2"/>
            </a:solidFill>
            <a:prstDash val="solid"/>
            <a:round/>
            <a:headEnd type="none" w="sm" len="sm"/>
            <a:tailEnd type="triangle" w="med" len="med"/>
          </a:ln>
        </p:spPr>
      </p:cxnSp>
      <p:cxnSp>
        <p:nvCxnSpPr>
          <p:cNvPr id="443" name="Google Shape;443;g5df0ebafbf_2_235"/>
          <p:cNvCxnSpPr>
            <a:stCxn id="420" idx="3"/>
            <a:endCxn id="435" idx="2"/>
          </p:cNvCxnSpPr>
          <p:nvPr/>
        </p:nvCxnSpPr>
        <p:spPr>
          <a:xfrm rot="10800000" flipH="1">
            <a:off x="4622200" y="2765400"/>
            <a:ext cx="870000" cy="278400"/>
          </a:xfrm>
          <a:prstGeom prst="bentConnector2">
            <a:avLst/>
          </a:prstGeom>
          <a:noFill/>
          <a:ln w="9525" cap="flat" cmpd="sng">
            <a:solidFill>
              <a:schemeClr val="dk2"/>
            </a:solidFill>
            <a:prstDash val="solid"/>
            <a:round/>
            <a:headEnd type="none" w="sm" len="sm"/>
            <a:tailEnd type="triangle" w="med" len="med"/>
          </a:ln>
        </p:spPr>
      </p:cxnSp>
      <p:cxnSp>
        <p:nvCxnSpPr>
          <p:cNvPr id="444" name="Google Shape;444;g5df0ebafbf_2_235"/>
          <p:cNvCxnSpPr>
            <a:stCxn id="419" idx="3"/>
            <a:endCxn id="441" idx="1"/>
          </p:cNvCxnSpPr>
          <p:nvPr/>
        </p:nvCxnSpPr>
        <p:spPr>
          <a:xfrm>
            <a:off x="2568400" y="4357451"/>
            <a:ext cx="511800" cy="7200"/>
          </a:xfrm>
          <a:prstGeom prst="straightConnector1">
            <a:avLst/>
          </a:prstGeom>
          <a:noFill/>
          <a:ln w="9525" cap="flat" cmpd="sng">
            <a:solidFill>
              <a:schemeClr val="dk2"/>
            </a:solidFill>
            <a:prstDash val="solid"/>
            <a:round/>
            <a:headEnd type="none" w="sm" len="sm"/>
            <a:tailEnd type="triangle" w="med" len="med"/>
          </a:ln>
        </p:spPr>
      </p:cxnSp>
      <p:cxnSp>
        <p:nvCxnSpPr>
          <p:cNvPr id="445" name="Google Shape;445;g5df0ebafbf_2_235"/>
          <p:cNvCxnSpPr>
            <a:stCxn id="427" idx="3"/>
            <a:endCxn id="436" idx="1"/>
          </p:cNvCxnSpPr>
          <p:nvPr/>
        </p:nvCxnSpPr>
        <p:spPr>
          <a:xfrm>
            <a:off x="2568400" y="5157151"/>
            <a:ext cx="511800" cy="300"/>
          </a:xfrm>
          <a:prstGeom prst="straightConnector1">
            <a:avLst/>
          </a:prstGeom>
          <a:noFill/>
          <a:ln w="9525" cap="flat" cmpd="sng">
            <a:solidFill>
              <a:schemeClr val="dk2"/>
            </a:solidFill>
            <a:prstDash val="solid"/>
            <a:round/>
            <a:headEnd type="none" w="sm" len="sm"/>
            <a:tailEnd type="triangle" w="med" len="med"/>
          </a:ln>
        </p:spPr>
      </p:cxnSp>
      <p:cxnSp>
        <p:nvCxnSpPr>
          <p:cNvPr id="446" name="Google Shape;446;g5df0ebafbf_2_235"/>
          <p:cNvCxnSpPr>
            <a:stCxn id="432" idx="3"/>
            <a:endCxn id="421" idx="1"/>
          </p:cNvCxnSpPr>
          <p:nvPr/>
        </p:nvCxnSpPr>
        <p:spPr>
          <a:xfrm>
            <a:off x="2568400" y="5956851"/>
            <a:ext cx="511800" cy="0"/>
          </a:xfrm>
          <a:prstGeom prst="straightConnector1">
            <a:avLst/>
          </a:prstGeom>
          <a:noFill/>
          <a:ln w="9525" cap="flat" cmpd="sng">
            <a:solidFill>
              <a:schemeClr val="dk2"/>
            </a:solidFill>
            <a:prstDash val="solid"/>
            <a:round/>
            <a:headEnd type="none" w="sm" len="sm"/>
            <a:tailEnd type="triangle" w="med" len="med"/>
          </a:ln>
        </p:spPr>
      </p:cxnSp>
      <p:cxnSp>
        <p:nvCxnSpPr>
          <p:cNvPr id="447" name="Google Shape;447;g5df0ebafbf_2_235"/>
          <p:cNvCxnSpPr>
            <a:stCxn id="421" idx="3"/>
            <a:endCxn id="438" idx="1"/>
          </p:cNvCxnSpPr>
          <p:nvPr/>
        </p:nvCxnSpPr>
        <p:spPr>
          <a:xfrm>
            <a:off x="4596700" y="5956850"/>
            <a:ext cx="269700" cy="0"/>
          </a:xfrm>
          <a:prstGeom prst="straightConnector1">
            <a:avLst/>
          </a:prstGeom>
          <a:noFill/>
          <a:ln w="9525" cap="flat" cmpd="sng">
            <a:solidFill>
              <a:schemeClr val="dk2"/>
            </a:solidFill>
            <a:prstDash val="solid"/>
            <a:round/>
            <a:headEnd type="none" w="sm" len="sm"/>
            <a:tailEnd type="triangle" w="med" len="med"/>
          </a:ln>
        </p:spPr>
      </p:cxnSp>
      <p:cxnSp>
        <p:nvCxnSpPr>
          <p:cNvPr id="448" name="Google Shape;448;g5df0ebafbf_2_235"/>
          <p:cNvCxnSpPr>
            <a:stCxn id="418" idx="3"/>
            <a:endCxn id="424" idx="1"/>
          </p:cNvCxnSpPr>
          <p:nvPr/>
        </p:nvCxnSpPr>
        <p:spPr>
          <a:xfrm>
            <a:off x="9174261" y="2676663"/>
            <a:ext cx="330000" cy="117300"/>
          </a:xfrm>
          <a:prstGeom prst="bentConnector3">
            <a:avLst>
              <a:gd name="adj1" fmla="val 50011"/>
            </a:avLst>
          </a:prstGeom>
          <a:noFill/>
          <a:ln w="9525" cap="flat" cmpd="sng">
            <a:solidFill>
              <a:schemeClr val="dk2"/>
            </a:solidFill>
            <a:prstDash val="solid"/>
            <a:round/>
            <a:headEnd type="none" w="sm" len="sm"/>
            <a:tailEnd type="triangle" w="med" len="med"/>
          </a:ln>
        </p:spPr>
      </p:cxnSp>
      <p:cxnSp>
        <p:nvCxnSpPr>
          <p:cNvPr id="449" name="Google Shape;449;g5df0ebafbf_2_235"/>
          <p:cNvCxnSpPr>
            <a:stCxn id="435" idx="3"/>
            <a:endCxn id="417" idx="1"/>
          </p:cNvCxnSpPr>
          <p:nvPr/>
        </p:nvCxnSpPr>
        <p:spPr>
          <a:xfrm>
            <a:off x="6152000" y="2575938"/>
            <a:ext cx="303900" cy="100800"/>
          </a:xfrm>
          <a:prstGeom prst="bentConnector3">
            <a:avLst>
              <a:gd name="adj1" fmla="val 50000"/>
            </a:avLst>
          </a:prstGeom>
          <a:noFill/>
          <a:ln w="9525" cap="flat" cmpd="sng">
            <a:solidFill>
              <a:schemeClr val="dk2"/>
            </a:solidFill>
            <a:prstDash val="solid"/>
            <a:round/>
            <a:headEnd type="none" w="sm" len="sm"/>
            <a:tailEnd type="triangle" w="med" len="med"/>
          </a:ln>
        </p:spPr>
      </p:cxnSp>
      <p:cxnSp>
        <p:nvCxnSpPr>
          <p:cNvPr id="450" name="Google Shape;450;g5df0ebafbf_2_235"/>
          <p:cNvCxnSpPr>
            <a:stCxn id="417" idx="3"/>
            <a:endCxn id="418" idx="1"/>
          </p:cNvCxnSpPr>
          <p:nvPr/>
        </p:nvCxnSpPr>
        <p:spPr>
          <a:xfrm>
            <a:off x="7835600" y="2676675"/>
            <a:ext cx="207600" cy="0"/>
          </a:xfrm>
          <a:prstGeom prst="straightConnector1">
            <a:avLst/>
          </a:prstGeom>
          <a:noFill/>
          <a:ln w="9525" cap="flat" cmpd="sng">
            <a:solidFill>
              <a:schemeClr val="dk2"/>
            </a:solidFill>
            <a:prstDash val="solid"/>
            <a:round/>
            <a:headEnd type="none" w="sm" len="sm"/>
            <a:tailEnd type="triangle" w="med" len="med"/>
          </a:ln>
        </p:spPr>
      </p:cxnSp>
      <p:sp>
        <p:nvSpPr>
          <p:cNvPr id="451" name="Google Shape;451;g5df0ebafbf_2_235"/>
          <p:cNvSpPr/>
          <p:nvPr/>
        </p:nvSpPr>
        <p:spPr>
          <a:xfrm>
            <a:off x="4992288" y="4090000"/>
            <a:ext cx="1257300" cy="8301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Average historic and projected data</a:t>
            </a:r>
            <a:endParaRPr sz="1200" b="0" i="0" u="none" strike="noStrike" cap="none">
              <a:solidFill>
                <a:srgbClr val="FFFFFF"/>
              </a:solidFill>
              <a:latin typeface="Arial"/>
              <a:ea typeface="Arial"/>
              <a:cs typeface="Arial"/>
              <a:sym typeface="Arial"/>
            </a:endParaRPr>
          </a:p>
        </p:txBody>
      </p:sp>
      <p:sp>
        <p:nvSpPr>
          <p:cNvPr id="452" name="Google Shape;452;g5df0ebafbf_2_235"/>
          <p:cNvSpPr/>
          <p:nvPr/>
        </p:nvSpPr>
        <p:spPr>
          <a:xfrm>
            <a:off x="7755350" y="4514325"/>
            <a:ext cx="1257300" cy="1221300"/>
          </a:xfrm>
          <a:prstGeom prst="rect">
            <a:avLst/>
          </a:prstGeom>
          <a:solidFill>
            <a:srgbClr val="B7B7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chemeClr val="lt1"/>
                </a:solidFill>
                <a:latin typeface="Century Gothic"/>
                <a:ea typeface="Century Gothic"/>
                <a:cs typeface="Century Gothic"/>
                <a:sym typeface="Century Gothic"/>
              </a:rPr>
              <a:t>Combine models for climate and topography</a:t>
            </a:r>
            <a:endParaRPr sz="1400" b="1" i="0" u="none" strike="noStrike" cap="none">
              <a:solidFill>
                <a:schemeClr val="lt1"/>
              </a:solidFill>
              <a:latin typeface="Century Gothic"/>
              <a:ea typeface="Century Gothic"/>
              <a:cs typeface="Century Gothic"/>
              <a:sym typeface="Century Gothic"/>
            </a:endParaRPr>
          </a:p>
        </p:txBody>
      </p:sp>
      <p:cxnSp>
        <p:nvCxnSpPr>
          <p:cNvPr id="453" name="Google Shape;453;g5df0ebafbf_2_235"/>
          <p:cNvCxnSpPr>
            <a:stCxn id="441" idx="3"/>
            <a:endCxn id="451" idx="1"/>
          </p:cNvCxnSpPr>
          <p:nvPr/>
        </p:nvCxnSpPr>
        <p:spPr>
          <a:xfrm>
            <a:off x="4667500" y="4364575"/>
            <a:ext cx="324900" cy="140400"/>
          </a:xfrm>
          <a:prstGeom prst="bentConnector3">
            <a:avLst>
              <a:gd name="adj1" fmla="val 49983"/>
            </a:avLst>
          </a:prstGeom>
          <a:noFill/>
          <a:ln w="9525" cap="flat" cmpd="sng">
            <a:solidFill>
              <a:schemeClr val="dk2"/>
            </a:solidFill>
            <a:prstDash val="solid"/>
            <a:round/>
            <a:headEnd type="none" w="sm" len="sm"/>
            <a:tailEnd type="triangle" w="med" len="med"/>
          </a:ln>
        </p:spPr>
      </p:cxnSp>
      <p:cxnSp>
        <p:nvCxnSpPr>
          <p:cNvPr id="454" name="Google Shape;454;g5df0ebafbf_2_235"/>
          <p:cNvCxnSpPr>
            <a:stCxn id="433" idx="3"/>
            <a:endCxn id="423" idx="1"/>
          </p:cNvCxnSpPr>
          <p:nvPr/>
        </p:nvCxnSpPr>
        <p:spPr>
          <a:xfrm rot="10800000" flipH="1">
            <a:off x="8639700" y="1707927"/>
            <a:ext cx="864600" cy="11400"/>
          </a:xfrm>
          <a:prstGeom prst="straightConnector1">
            <a:avLst/>
          </a:prstGeom>
          <a:noFill/>
          <a:ln w="9525" cap="flat" cmpd="sng">
            <a:solidFill>
              <a:schemeClr val="dk2"/>
            </a:solidFill>
            <a:prstDash val="solid"/>
            <a:round/>
            <a:headEnd type="none" w="sm" len="sm"/>
            <a:tailEnd type="triangle" w="med" len="med"/>
          </a:ln>
        </p:spPr>
      </p:cxnSp>
      <p:cxnSp>
        <p:nvCxnSpPr>
          <p:cNvPr id="455" name="Google Shape;455;g5df0ebafbf_2_235"/>
          <p:cNvCxnSpPr>
            <a:stCxn id="451" idx="3"/>
            <a:endCxn id="422" idx="0"/>
          </p:cNvCxnSpPr>
          <p:nvPr/>
        </p:nvCxnSpPr>
        <p:spPr>
          <a:xfrm>
            <a:off x="6249588" y="4505050"/>
            <a:ext cx="658500" cy="245100"/>
          </a:xfrm>
          <a:prstGeom prst="bentConnector2">
            <a:avLst/>
          </a:prstGeom>
          <a:noFill/>
          <a:ln w="9525" cap="flat" cmpd="sng">
            <a:solidFill>
              <a:schemeClr val="dk2"/>
            </a:solidFill>
            <a:prstDash val="solid"/>
            <a:round/>
            <a:headEnd type="none" w="sm" len="sm"/>
            <a:tailEnd type="triangle" w="med" len="med"/>
          </a:ln>
        </p:spPr>
      </p:cxnSp>
      <p:cxnSp>
        <p:nvCxnSpPr>
          <p:cNvPr id="456" name="Google Shape;456;g5df0ebafbf_2_235"/>
          <p:cNvCxnSpPr>
            <a:stCxn id="438" idx="3"/>
            <a:endCxn id="422" idx="2"/>
          </p:cNvCxnSpPr>
          <p:nvPr/>
        </p:nvCxnSpPr>
        <p:spPr>
          <a:xfrm rot="10800000" flipH="1">
            <a:off x="6246000" y="5321750"/>
            <a:ext cx="662100" cy="635100"/>
          </a:xfrm>
          <a:prstGeom prst="bentConnector2">
            <a:avLst/>
          </a:prstGeom>
          <a:noFill/>
          <a:ln w="9525" cap="flat" cmpd="sng">
            <a:solidFill>
              <a:schemeClr val="dk2"/>
            </a:solidFill>
            <a:prstDash val="solid"/>
            <a:round/>
            <a:headEnd type="none" w="sm" len="sm"/>
            <a:tailEnd type="triangle" w="med" len="med"/>
          </a:ln>
        </p:spPr>
      </p:cxnSp>
      <p:cxnSp>
        <p:nvCxnSpPr>
          <p:cNvPr id="457" name="Google Shape;457;g5df0ebafbf_2_235"/>
          <p:cNvCxnSpPr>
            <a:stCxn id="436" idx="3"/>
            <a:endCxn id="422" idx="1"/>
          </p:cNvCxnSpPr>
          <p:nvPr/>
        </p:nvCxnSpPr>
        <p:spPr>
          <a:xfrm rot="10800000" flipH="1">
            <a:off x="4786000" y="5036113"/>
            <a:ext cx="1669800" cy="121200"/>
          </a:xfrm>
          <a:prstGeom prst="bentConnector3">
            <a:avLst>
              <a:gd name="adj1" fmla="val 50003"/>
            </a:avLst>
          </a:prstGeom>
          <a:noFill/>
          <a:ln w="9525" cap="flat" cmpd="sng">
            <a:solidFill>
              <a:schemeClr val="dk2"/>
            </a:solidFill>
            <a:prstDash val="solid"/>
            <a:round/>
            <a:headEnd type="none" w="sm" len="sm"/>
            <a:tailEnd type="triangle" w="med" len="med"/>
          </a:ln>
        </p:spPr>
      </p:cxnSp>
      <p:cxnSp>
        <p:nvCxnSpPr>
          <p:cNvPr id="458" name="Google Shape;458;g5df0ebafbf_2_235"/>
          <p:cNvCxnSpPr>
            <a:stCxn id="451" idx="3"/>
            <a:endCxn id="426" idx="1"/>
          </p:cNvCxnSpPr>
          <p:nvPr/>
        </p:nvCxnSpPr>
        <p:spPr>
          <a:xfrm rot="10800000" flipH="1">
            <a:off x="6249588" y="4431550"/>
            <a:ext cx="3254700" cy="73500"/>
          </a:xfrm>
          <a:prstGeom prst="bentConnector3">
            <a:avLst>
              <a:gd name="adj1" fmla="val 50001"/>
            </a:avLst>
          </a:prstGeom>
          <a:noFill/>
          <a:ln w="9525" cap="flat" cmpd="sng">
            <a:solidFill>
              <a:schemeClr val="dk2"/>
            </a:solidFill>
            <a:prstDash val="solid"/>
            <a:round/>
            <a:headEnd type="none" w="sm" len="sm"/>
            <a:tailEnd type="triangle" w="med" len="med"/>
          </a:ln>
        </p:spPr>
      </p:cxnSp>
      <p:cxnSp>
        <p:nvCxnSpPr>
          <p:cNvPr id="459" name="Google Shape;459;g5df0ebafbf_2_235"/>
          <p:cNvCxnSpPr>
            <a:stCxn id="422" idx="3"/>
            <a:endCxn id="452" idx="1"/>
          </p:cNvCxnSpPr>
          <p:nvPr/>
        </p:nvCxnSpPr>
        <p:spPr>
          <a:xfrm>
            <a:off x="7360400" y="5036000"/>
            <a:ext cx="395100" cy="89100"/>
          </a:xfrm>
          <a:prstGeom prst="bentConnector3">
            <a:avLst>
              <a:gd name="adj1" fmla="val 49981"/>
            </a:avLst>
          </a:prstGeom>
          <a:noFill/>
          <a:ln w="9525" cap="flat" cmpd="sng">
            <a:solidFill>
              <a:schemeClr val="dk2"/>
            </a:solidFill>
            <a:prstDash val="solid"/>
            <a:round/>
            <a:headEnd type="none" w="sm" len="sm"/>
            <a:tailEnd type="triangle" w="med" len="med"/>
          </a:ln>
        </p:spPr>
      </p:cxnSp>
      <p:sp>
        <p:nvSpPr>
          <p:cNvPr id="460" name="Google Shape;460;g5df0ebafbf_2_235"/>
          <p:cNvSpPr txBox="1"/>
          <p:nvPr/>
        </p:nvSpPr>
        <p:spPr>
          <a:xfrm>
            <a:off x="939575" y="3581275"/>
            <a:ext cx="1705800" cy="357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a:solidFill>
                  <a:schemeClr val="lt1"/>
                </a:solidFill>
                <a:latin typeface="Century Gothic"/>
                <a:ea typeface="Century Gothic"/>
                <a:cs typeface="Century Gothic"/>
                <a:sym typeface="Century Gothic"/>
              </a:rPr>
              <a:t>Data Source</a:t>
            </a:r>
            <a:endParaRPr sz="1200" b="1" i="0" u="none" strike="noStrike" cap="none">
              <a:solidFill>
                <a:schemeClr val="lt1"/>
              </a:solidFill>
              <a:latin typeface="Century Gothic"/>
              <a:ea typeface="Century Gothic"/>
              <a:cs typeface="Century Gothic"/>
              <a:sym typeface="Century Gothic"/>
            </a:endParaRPr>
          </a:p>
        </p:txBody>
      </p:sp>
      <p:cxnSp>
        <p:nvCxnSpPr>
          <p:cNvPr id="461" name="Google Shape;461;g5df0ebafbf_2_235"/>
          <p:cNvCxnSpPr>
            <a:stCxn id="452" idx="3"/>
            <a:endCxn id="425" idx="1"/>
          </p:cNvCxnSpPr>
          <p:nvPr/>
        </p:nvCxnSpPr>
        <p:spPr>
          <a:xfrm>
            <a:off x="9012650" y="5124975"/>
            <a:ext cx="491700" cy="495300"/>
          </a:xfrm>
          <a:prstGeom prst="bentConnector3">
            <a:avLst>
              <a:gd name="adj1" fmla="val 49998"/>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5e2cc9396b_1_46"/>
          <p:cNvSpPr/>
          <p:nvPr/>
        </p:nvSpPr>
        <p:spPr>
          <a:xfrm>
            <a:off x="-51600" y="0"/>
            <a:ext cx="12243600" cy="6858000"/>
          </a:xfrm>
          <a:prstGeom prst="rect">
            <a:avLst/>
          </a:prstGeom>
          <a:solidFill>
            <a:srgbClr val="D9EAD3"/>
          </a:solidFill>
          <a:ln w="28575" cap="flat" cmpd="sng">
            <a:solidFill>
              <a:srgbClr val="D9EA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g5e2cc9396b_1_46"/>
          <p:cNvSpPr txBox="1">
            <a:spLocks noGrp="1"/>
          </p:cNvSpPr>
          <p:nvPr>
            <p:ph type="title"/>
          </p:nvPr>
        </p:nvSpPr>
        <p:spPr>
          <a:xfrm>
            <a:off x="930275" y="3323100"/>
            <a:ext cx="3649200" cy="217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6000">
                <a:solidFill>
                  <a:srgbClr val="434343"/>
                </a:solidFill>
              </a:rPr>
              <a:t>AVIRIS</a:t>
            </a:r>
            <a:endParaRPr sz="6000">
              <a:solidFill>
                <a:srgbClr val="434343"/>
              </a:solidFill>
            </a:endParaRPr>
          </a:p>
          <a:p>
            <a:pPr marL="0" lvl="0" indent="0" algn="l" rtl="0">
              <a:lnSpc>
                <a:spcPct val="90000"/>
              </a:lnSpc>
              <a:spcBef>
                <a:spcPts val="0"/>
              </a:spcBef>
              <a:spcAft>
                <a:spcPts val="0"/>
              </a:spcAft>
              <a:buSzPts val="4400"/>
              <a:buNone/>
            </a:pPr>
            <a:endParaRPr sz="4000">
              <a:solidFill>
                <a:srgbClr val="434343"/>
              </a:solidFill>
            </a:endParaRPr>
          </a:p>
        </p:txBody>
      </p:sp>
      <p:pic>
        <p:nvPicPr>
          <p:cNvPr id="469" name="Google Shape;469;g5e2cc9396b_1_46"/>
          <p:cNvPicPr preferRelativeResize="0"/>
          <p:nvPr/>
        </p:nvPicPr>
        <p:blipFill>
          <a:blip r:embed="rId3">
            <a:alphaModFix/>
          </a:blip>
          <a:stretch>
            <a:fillRect/>
          </a:stretch>
        </p:blipFill>
        <p:spPr>
          <a:xfrm>
            <a:off x="5323174" y="5631974"/>
            <a:ext cx="697774" cy="1226026"/>
          </a:xfrm>
          <a:prstGeom prst="rect">
            <a:avLst/>
          </a:prstGeom>
          <a:noFill/>
          <a:ln>
            <a:noFill/>
          </a:ln>
        </p:spPr>
      </p:pic>
      <p:pic>
        <p:nvPicPr>
          <p:cNvPr id="470" name="Google Shape;470;g5e2cc9396b_1_46"/>
          <p:cNvPicPr preferRelativeResize="0"/>
          <p:nvPr/>
        </p:nvPicPr>
        <p:blipFill>
          <a:blip r:embed="rId3">
            <a:alphaModFix/>
          </a:blip>
          <a:stretch>
            <a:fillRect/>
          </a:stretch>
        </p:blipFill>
        <p:spPr>
          <a:xfrm>
            <a:off x="5869375" y="5220825"/>
            <a:ext cx="931776" cy="1637177"/>
          </a:xfrm>
          <a:prstGeom prst="rect">
            <a:avLst/>
          </a:prstGeom>
          <a:noFill/>
          <a:ln>
            <a:noFill/>
          </a:ln>
        </p:spPr>
      </p:pic>
      <p:pic>
        <p:nvPicPr>
          <p:cNvPr id="471" name="Google Shape;471;g5e2cc9396b_1_46"/>
          <p:cNvPicPr preferRelativeResize="0"/>
          <p:nvPr/>
        </p:nvPicPr>
        <p:blipFill>
          <a:blip r:embed="rId3">
            <a:alphaModFix/>
          </a:blip>
          <a:stretch>
            <a:fillRect/>
          </a:stretch>
        </p:blipFill>
        <p:spPr>
          <a:xfrm>
            <a:off x="9072725" y="4957500"/>
            <a:ext cx="1081649" cy="1900501"/>
          </a:xfrm>
          <a:prstGeom prst="rect">
            <a:avLst/>
          </a:prstGeom>
          <a:noFill/>
          <a:ln>
            <a:noFill/>
          </a:ln>
        </p:spPr>
      </p:pic>
      <p:pic>
        <p:nvPicPr>
          <p:cNvPr id="472" name="Google Shape;472;g5e2cc9396b_1_46"/>
          <p:cNvPicPr preferRelativeResize="0"/>
          <p:nvPr/>
        </p:nvPicPr>
        <p:blipFill>
          <a:blip r:embed="rId4">
            <a:alphaModFix/>
          </a:blip>
          <a:stretch>
            <a:fillRect/>
          </a:stretch>
        </p:blipFill>
        <p:spPr>
          <a:xfrm>
            <a:off x="8804026" y="6317201"/>
            <a:ext cx="561149" cy="548186"/>
          </a:xfrm>
          <a:prstGeom prst="rect">
            <a:avLst/>
          </a:prstGeom>
          <a:noFill/>
          <a:ln>
            <a:noFill/>
          </a:ln>
        </p:spPr>
      </p:pic>
      <p:pic>
        <p:nvPicPr>
          <p:cNvPr id="473" name="Google Shape;473;g5e2cc9396b_1_46"/>
          <p:cNvPicPr preferRelativeResize="0"/>
          <p:nvPr/>
        </p:nvPicPr>
        <p:blipFill>
          <a:blip r:embed="rId4">
            <a:alphaModFix/>
          </a:blip>
          <a:stretch>
            <a:fillRect/>
          </a:stretch>
        </p:blipFill>
        <p:spPr>
          <a:xfrm>
            <a:off x="8511576" y="6317213"/>
            <a:ext cx="561149" cy="548186"/>
          </a:xfrm>
          <a:prstGeom prst="rect">
            <a:avLst/>
          </a:prstGeom>
          <a:noFill/>
          <a:ln>
            <a:noFill/>
          </a:ln>
        </p:spPr>
      </p:pic>
      <p:pic>
        <p:nvPicPr>
          <p:cNvPr id="474" name="Google Shape;474;g5e2cc9396b_1_46"/>
          <p:cNvPicPr preferRelativeResize="0"/>
          <p:nvPr/>
        </p:nvPicPr>
        <p:blipFill>
          <a:blip r:embed="rId4">
            <a:alphaModFix/>
          </a:blip>
          <a:stretch>
            <a:fillRect/>
          </a:stretch>
        </p:blipFill>
        <p:spPr>
          <a:xfrm>
            <a:off x="6909489" y="6317226"/>
            <a:ext cx="561149" cy="548186"/>
          </a:xfrm>
          <a:prstGeom prst="rect">
            <a:avLst/>
          </a:prstGeom>
          <a:noFill/>
          <a:ln>
            <a:noFill/>
          </a:ln>
        </p:spPr>
      </p:pic>
      <p:pic>
        <p:nvPicPr>
          <p:cNvPr id="475" name="Google Shape;475;g5e2cc9396b_1_46"/>
          <p:cNvPicPr preferRelativeResize="0"/>
          <p:nvPr/>
        </p:nvPicPr>
        <p:blipFill>
          <a:blip r:embed="rId4">
            <a:alphaModFix/>
          </a:blip>
          <a:stretch>
            <a:fillRect/>
          </a:stretch>
        </p:blipFill>
        <p:spPr>
          <a:xfrm>
            <a:off x="9332976" y="6317226"/>
            <a:ext cx="561149" cy="548186"/>
          </a:xfrm>
          <a:prstGeom prst="rect">
            <a:avLst/>
          </a:prstGeom>
          <a:noFill/>
          <a:ln>
            <a:noFill/>
          </a:ln>
        </p:spPr>
      </p:pic>
      <p:pic>
        <p:nvPicPr>
          <p:cNvPr id="476" name="Google Shape;476;g5e2cc9396b_1_46"/>
          <p:cNvPicPr preferRelativeResize="0"/>
          <p:nvPr/>
        </p:nvPicPr>
        <p:blipFill>
          <a:blip r:embed="rId3">
            <a:alphaModFix/>
          </a:blip>
          <a:stretch>
            <a:fillRect/>
          </a:stretch>
        </p:blipFill>
        <p:spPr>
          <a:xfrm>
            <a:off x="6533275" y="5872026"/>
            <a:ext cx="561151" cy="985977"/>
          </a:xfrm>
          <a:prstGeom prst="rect">
            <a:avLst/>
          </a:prstGeom>
          <a:noFill/>
          <a:ln>
            <a:noFill/>
          </a:ln>
        </p:spPr>
      </p:pic>
      <p:sp>
        <p:nvSpPr>
          <p:cNvPr id="477" name="Google Shape;477;g5e2cc9396b_1_46"/>
          <p:cNvSpPr/>
          <p:nvPr/>
        </p:nvSpPr>
        <p:spPr>
          <a:xfrm>
            <a:off x="5056400" y="3124776"/>
            <a:ext cx="6828300" cy="3733200"/>
          </a:xfrm>
          <a:prstGeom prst="triangle">
            <a:avLst>
              <a:gd name="adj" fmla="val 50000"/>
            </a:avLst>
          </a:prstGeom>
          <a:solidFill>
            <a:srgbClr val="F3F3F3">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8" name="Google Shape;478;g5e2cc9396b_1_46"/>
          <p:cNvPicPr preferRelativeResize="0"/>
          <p:nvPr/>
        </p:nvPicPr>
        <p:blipFill>
          <a:blip r:embed="rId5">
            <a:alphaModFix/>
          </a:blip>
          <a:stretch>
            <a:fillRect/>
          </a:stretch>
        </p:blipFill>
        <p:spPr>
          <a:xfrm>
            <a:off x="5460300" y="1794375"/>
            <a:ext cx="4982718" cy="2172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5e1d47cb9a_3_0"/>
          <p:cNvSpPr/>
          <p:nvPr/>
        </p:nvSpPr>
        <p:spPr>
          <a:xfrm>
            <a:off x="356650" y="1181100"/>
            <a:ext cx="4967700" cy="5082000"/>
          </a:xfrm>
          <a:prstGeom prst="round2DiagRect">
            <a:avLst>
              <a:gd name="adj1" fmla="val 16667"/>
              <a:gd name="adj2" fmla="val 0"/>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g5e1d47cb9a_3_0"/>
          <p:cNvSpPr txBox="1">
            <a:spLocks noGrp="1"/>
          </p:cNvSpPr>
          <p:nvPr>
            <p:ph type="title"/>
          </p:nvPr>
        </p:nvSpPr>
        <p:spPr>
          <a:xfrm>
            <a:off x="507332" y="442119"/>
            <a:ext cx="11189400" cy="51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Methods: AVIRIS</a:t>
            </a:r>
            <a:endParaRPr/>
          </a:p>
        </p:txBody>
      </p:sp>
      <p:sp>
        <p:nvSpPr>
          <p:cNvPr id="486" name="Google Shape;486;g5e1d47cb9a_3_0"/>
          <p:cNvSpPr txBox="1"/>
          <p:nvPr/>
        </p:nvSpPr>
        <p:spPr>
          <a:xfrm>
            <a:off x="593200" y="1432200"/>
            <a:ext cx="4494600" cy="4579800"/>
          </a:xfrm>
          <a:prstGeom prst="rect">
            <a:avLst/>
          </a:prstGeom>
          <a:noFill/>
          <a:ln>
            <a:noFill/>
          </a:ln>
        </p:spPr>
        <p:txBody>
          <a:bodyPr spcFirstLastPara="1" wrap="square" lIns="91425" tIns="91425" rIns="91425" bIns="91425" anchor="t" anchorCtr="0">
            <a:noAutofit/>
          </a:bodyPr>
          <a:lstStyle/>
          <a:p>
            <a:pPr marL="342900" marR="0" lvl="0" indent="-342900" algn="l" rtl="0">
              <a:spcBef>
                <a:spcPts val="600"/>
              </a:spcBef>
              <a:spcAft>
                <a:spcPts val="0"/>
              </a:spcAft>
              <a:buClr>
                <a:srgbClr val="2E8652"/>
              </a:buClr>
              <a:buSzPts val="2000"/>
              <a:buFont typeface="Webdings" panose="05030102010509060703" pitchFamily="18" charset="2"/>
              <a:buChar char="4"/>
            </a:pPr>
            <a:r>
              <a:rPr lang="en-US" sz="2000" b="0" i="0" u="none" strike="noStrike" cap="none" dirty="0">
                <a:solidFill>
                  <a:srgbClr val="3F3F3F"/>
                </a:solidFill>
                <a:latin typeface="Century Gothic"/>
                <a:ea typeface="Century Gothic"/>
                <a:cs typeface="Century Gothic"/>
                <a:sym typeface="Century Gothic"/>
              </a:rPr>
              <a:t>Dominant pixel classification using Multiple Endmember Spectral Mixture </a:t>
            </a:r>
            <a:r>
              <a:rPr lang="en-US" sz="2000" b="0" i="0" u="none" strike="noStrike" cap="none" dirty="0" smtClean="0">
                <a:solidFill>
                  <a:srgbClr val="3F3F3F"/>
                </a:solidFill>
                <a:latin typeface="Century Gothic"/>
                <a:ea typeface="Century Gothic"/>
                <a:cs typeface="Century Gothic"/>
                <a:sym typeface="Century Gothic"/>
              </a:rPr>
              <a:t>Analysis</a:t>
            </a:r>
          </a:p>
          <a:p>
            <a:pPr marL="342900" marR="0" lvl="0" indent="-342900" algn="l" rtl="0">
              <a:spcBef>
                <a:spcPts val="600"/>
              </a:spcBef>
              <a:spcAft>
                <a:spcPts val="0"/>
              </a:spcAft>
              <a:buClr>
                <a:srgbClr val="2E8652"/>
              </a:buClr>
              <a:buSzPts val="2000"/>
              <a:buFont typeface="Webdings" panose="05030102010509060703" pitchFamily="18" charset="2"/>
              <a:buChar char="4"/>
            </a:pPr>
            <a:endParaRPr sz="2000" b="0" i="0" u="none" strike="noStrike" cap="none" dirty="0">
              <a:solidFill>
                <a:srgbClr val="3F3F3F"/>
              </a:solidFill>
              <a:latin typeface="Century Gothic"/>
              <a:ea typeface="Century Gothic"/>
              <a:cs typeface="Century Gothic"/>
              <a:sym typeface="Century Gothic"/>
            </a:endParaRPr>
          </a:p>
          <a:p>
            <a:pPr marL="342900" marR="0" lvl="0" indent="-342900" algn="l" rtl="0">
              <a:spcBef>
                <a:spcPts val="600"/>
              </a:spcBef>
              <a:spcAft>
                <a:spcPts val="0"/>
              </a:spcAft>
              <a:buClr>
                <a:srgbClr val="2E8652"/>
              </a:buClr>
              <a:buSzPts val="2000"/>
              <a:buFont typeface="Webdings" panose="05030102010509060703" pitchFamily="18" charset="2"/>
              <a:buChar char="4"/>
            </a:pPr>
            <a:r>
              <a:rPr lang="en-US" sz="2000" b="0" i="0" u="none" strike="noStrike" cap="none" dirty="0">
                <a:solidFill>
                  <a:srgbClr val="3F3F3F"/>
                </a:solidFill>
                <a:latin typeface="Century Gothic"/>
                <a:ea typeface="Century Gothic"/>
                <a:cs typeface="Century Gothic"/>
                <a:sym typeface="Century Gothic"/>
              </a:rPr>
              <a:t>Spectral </a:t>
            </a:r>
            <a:r>
              <a:rPr lang="en-US" sz="2000" dirty="0">
                <a:solidFill>
                  <a:srgbClr val="3F3F3F"/>
                </a:solidFill>
                <a:latin typeface="Century Gothic"/>
                <a:ea typeface="Century Gothic"/>
                <a:cs typeface="Century Gothic"/>
                <a:sym typeface="Century Gothic"/>
              </a:rPr>
              <a:t>t</a:t>
            </a:r>
            <a:r>
              <a:rPr lang="en-US" sz="2000" b="0" i="0" u="none" strike="noStrike" cap="none" dirty="0" smtClean="0">
                <a:solidFill>
                  <a:srgbClr val="3F3F3F"/>
                </a:solidFill>
                <a:latin typeface="Century Gothic"/>
                <a:ea typeface="Century Gothic"/>
                <a:cs typeface="Century Gothic"/>
                <a:sym typeface="Century Gothic"/>
              </a:rPr>
              <a:t>raining data </a:t>
            </a:r>
            <a:r>
              <a:rPr lang="en-US" sz="2000" dirty="0">
                <a:solidFill>
                  <a:srgbClr val="3F3F3F"/>
                </a:solidFill>
                <a:latin typeface="Century Gothic"/>
                <a:ea typeface="Century Gothic"/>
                <a:cs typeface="Century Gothic"/>
                <a:sym typeface="Century Gothic"/>
              </a:rPr>
              <a:t>f</a:t>
            </a:r>
            <a:r>
              <a:rPr lang="en-US" sz="2000" b="0" i="0" u="none" strike="noStrike" cap="none" dirty="0" smtClean="0">
                <a:solidFill>
                  <a:srgbClr val="3F3F3F"/>
                </a:solidFill>
                <a:latin typeface="Century Gothic"/>
                <a:ea typeface="Century Gothic"/>
                <a:cs typeface="Century Gothic"/>
                <a:sym typeface="Century Gothic"/>
              </a:rPr>
              <a:t>rom last </a:t>
            </a:r>
            <a:r>
              <a:rPr lang="en-US" sz="2000" dirty="0">
                <a:solidFill>
                  <a:srgbClr val="3F3F3F"/>
                </a:solidFill>
                <a:latin typeface="Century Gothic"/>
                <a:ea typeface="Century Gothic"/>
                <a:cs typeface="Century Gothic"/>
                <a:sym typeface="Century Gothic"/>
              </a:rPr>
              <a:t>t</a:t>
            </a:r>
            <a:r>
              <a:rPr lang="en-US" sz="2000" b="0" i="0" u="none" strike="noStrike" cap="none" dirty="0" smtClean="0">
                <a:solidFill>
                  <a:srgbClr val="3F3F3F"/>
                </a:solidFill>
                <a:latin typeface="Century Gothic"/>
                <a:ea typeface="Century Gothic"/>
                <a:cs typeface="Century Gothic"/>
                <a:sym typeface="Century Gothic"/>
              </a:rPr>
              <a:t>erm </a:t>
            </a:r>
            <a:r>
              <a:rPr lang="en-US" sz="2000" b="0" i="0" u="none" strike="noStrike" cap="none" dirty="0">
                <a:solidFill>
                  <a:srgbClr val="3F3F3F"/>
                </a:solidFill>
                <a:latin typeface="Century Gothic"/>
                <a:ea typeface="Century Gothic"/>
                <a:cs typeface="Century Gothic"/>
                <a:sym typeface="Century Gothic"/>
              </a:rPr>
              <a:t>regrouped</a:t>
            </a:r>
            <a:endParaRPr sz="2000" b="0" i="0" u="none" strike="noStrike" cap="none" dirty="0">
              <a:solidFill>
                <a:srgbClr val="3F3F3F"/>
              </a:solidFill>
              <a:latin typeface="Century Gothic"/>
              <a:ea typeface="Century Gothic"/>
              <a:cs typeface="Century Gothic"/>
              <a:sym typeface="Century Gothic"/>
            </a:endParaRPr>
          </a:p>
          <a:p>
            <a:pPr marL="342900" marR="0" lvl="0" indent="-342900" algn="l" rtl="0">
              <a:spcBef>
                <a:spcPts val="600"/>
              </a:spcBef>
              <a:spcAft>
                <a:spcPts val="0"/>
              </a:spcAft>
              <a:buClr>
                <a:srgbClr val="2E8652"/>
              </a:buClr>
              <a:buSzPts val="2000"/>
              <a:buFont typeface="Webdings" panose="05030102010509060703" pitchFamily="18" charset="2"/>
              <a:buChar char="4"/>
            </a:pPr>
            <a:endParaRPr lang="en-US" sz="2000" b="0" i="0" u="none" strike="noStrike" cap="none" dirty="0" smtClean="0">
              <a:solidFill>
                <a:srgbClr val="3F3F3F"/>
              </a:solidFill>
              <a:latin typeface="Century Gothic"/>
              <a:ea typeface="Century Gothic"/>
              <a:cs typeface="Century Gothic"/>
              <a:sym typeface="Century Gothic"/>
            </a:endParaRPr>
          </a:p>
          <a:p>
            <a:pPr marL="342900" marR="0" lvl="0" indent="-342900" algn="l" rtl="0">
              <a:spcBef>
                <a:spcPts val="600"/>
              </a:spcBef>
              <a:spcAft>
                <a:spcPts val="0"/>
              </a:spcAft>
              <a:buClr>
                <a:srgbClr val="2E8652"/>
              </a:buClr>
              <a:buSzPts val="2000"/>
              <a:buFont typeface="Webdings" panose="05030102010509060703" pitchFamily="18" charset="2"/>
              <a:buChar char="4"/>
            </a:pPr>
            <a:r>
              <a:rPr lang="en-US" sz="2000" b="0" i="0" u="none" strike="noStrike" cap="none" dirty="0" smtClean="0">
                <a:solidFill>
                  <a:srgbClr val="3F3F3F"/>
                </a:solidFill>
                <a:latin typeface="Century Gothic"/>
                <a:ea typeface="Century Gothic"/>
                <a:cs typeface="Century Gothic"/>
                <a:sym typeface="Century Gothic"/>
              </a:rPr>
              <a:t>Random </a:t>
            </a:r>
            <a:r>
              <a:rPr lang="en-US" sz="2000" b="0" i="0" u="none" strike="noStrike" cap="none" dirty="0">
                <a:solidFill>
                  <a:srgbClr val="3F3F3F"/>
                </a:solidFill>
                <a:latin typeface="Century Gothic"/>
                <a:ea typeface="Century Gothic"/>
                <a:cs typeface="Century Gothic"/>
                <a:sym typeface="Century Gothic"/>
              </a:rPr>
              <a:t>sample of training data along with NPS vegetation classification used to assess accuracy</a:t>
            </a:r>
            <a:endParaRPr sz="2000" b="0" i="0" u="none" strike="noStrike" cap="none" dirty="0">
              <a:solidFill>
                <a:srgbClr val="3F3F3F"/>
              </a:solidFill>
              <a:latin typeface="Century Gothic"/>
              <a:ea typeface="Century Gothic"/>
              <a:cs typeface="Century Gothic"/>
              <a:sym typeface="Century Gothic"/>
            </a:endParaRPr>
          </a:p>
        </p:txBody>
      </p:sp>
      <p:graphicFrame>
        <p:nvGraphicFramePr>
          <p:cNvPr id="487" name="Google Shape;487;g5e1d47cb9a_3_0"/>
          <p:cNvGraphicFramePr/>
          <p:nvPr>
            <p:extLst>
              <p:ext uri="{D42A27DB-BD31-4B8C-83A1-F6EECF244321}">
                <p14:modId xmlns:p14="http://schemas.microsoft.com/office/powerpoint/2010/main" val="3534056482"/>
              </p:ext>
            </p:extLst>
          </p:nvPr>
        </p:nvGraphicFramePr>
        <p:xfrm>
          <a:off x="5705225" y="1462663"/>
          <a:ext cx="6237325" cy="4400765"/>
        </p:xfrm>
        <a:graphic>
          <a:graphicData uri="http://schemas.openxmlformats.org/drawingml/2006/table">
            <a:tbl>
              <a:tblPr>
                <a:noFill/>
                <a:tableStyleId>{6F251B4B-F31D-4F09-BB28-A07C26028BF8}</a:tableStyleId>
              </a:tblPr>
              <a:tblGrid>
                <a:gridCol w="1669750">
                  <a:extLst>
                    <a:ext uri="{9D8B030D-6E8A-4147-A177-3AD203B41FA5}">
                      <a16:colId xmlns:a16="http://schemas.microsoft.com/office/drawing/2014/main" val="20000"/>
                    </a:ext>
                  </a:extLst>
                </a:gridCol>
                <a:gridCol w="4567575">
                  <a:extLst>
                    <a:ext uri="{9D8B030D-6E8A-4147-A177-3AD203B41FA5}">
                      <a16:colId xmlns:a16="http://schemas.microsoft.com/office/drawing/2014/main" val="20001"/>
                    </a:ext>
                  </a:extLst>
                </a:gridCol>
              </a:tblGrid>
              <a:tr h="8144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lumMod val="75000"/>
                              <a:lumOff val="25000"/>
                            </a:schemeClr>
                          </a:solidFill>
                          <a:latin typeface="Century Gothic"/>
                          <a:ea typeface="Century Gothic"/>
                          <a:cs typeface="Century Gothic"/>
                          <a:sym typeface="Century Gothic"/>
                        </a:rPr>
                        <a:t>Vegetation Class</a:t>
                      </a:r>
                      <a:endParaRPr sz="1400" b="1"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solidFill>
                      <a:srgbClr val="B6D7A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tx1">
                              <a:lumMod val="75000"/>
                              <a:lumOff val="25000"/>
                            </a:schemeClr>
                          </a:solidFill>
                          <a:latin typeface="Century Gothic"/>
                          <a:ea typeface="Century Gothic"/>
                          <a:cs typeface="Century Gothic"/>
                          <a:sym typeface="Century Gothic"/>
                        </a:rPr>
                        <a:t>Species Name</a:t>
                      </a:r>
                      <a:endParaRPr sz="1400" b="1"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solidFill>
                      <a:srgbClr val="B6D7A8"/>
                    </a:solidFill>
                  </a:tcPr>
                </a:tc>
                <a:extLst>
                  <a:ext uri="{0D108BD9-81ED-4DB2-BD59-A6C34878D82A}">
                    <a16:rowId xmlns:a16="http://schemas.microsoft.com/office/drawing/2014/main" val="10000"/>
                  </a:ext>
                </a:extLst>
              </a:tr>
              <a:tr h="4120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tx1">
                              <a:lumMod val="75000"/>
                              <a:lumOff val="25000"/>
                            </a:schemeClr>
                          </a:solidFill>
                          <a:latin typeface="Century Gothic"/>
                          <a:ea typeface="Century Gothic"/>
                          <a:cs typeface="Century Gothic"/>
                          <a:sym typeface="Century Gothic"/>
                        </a:rPr>
                        <a:t>Annual Grass</a:t>
                      </a: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tx1">
                              <a:lumMod val="75000"/>
                              <a:lumOff val="25000"/>
                            </a:schemeClr>
                          </a:solidFill>
                          <a:latin typeface="Century Gothic"/>
                          <a:ea typeface="Century Gothic"/>
                          <a:cs typeface="Century Gothic"/>
                          <a:sym typeface="Century Gothic"/>
                        </a:rPr>
                        <a:t>California Annual Grasses</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solidFill>
                      <a:srgbClr val="FFFFFF"/>
                    </a:solidFill>
                  </a:tcPr>
                </a:tc>
                <a:extLst>
                  <a:ext uri="{0D108BD9-81ED-4DB2-BD59-A6C34878D82A}">
                    <a16:rowId xmlns:a16="http://schemas.microsoft.com/office/drawing/2014/main" val="10001"/>
                  </a:ext>
                </a:extLst>
              </a:tr>
              <a:tr h="7806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tx1">
                              <a:lumMod val="75000"/>
                              <a:lumOff val="25000"/>
                            </a:schemeClr>
                          </a:solidFill>
                          <a:latin typeface="Century Gothic"/>
                          <a:ea typeface="Century Gothic"/>
                          <a:cs typeface="Century Gothic"/>
                          <a:sym typeface="Century Gothic"/>
                        </a:rPr>
                        <a:t>Chaparral</a:t>
                      </a: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i="1" u="none" strike="noStrike" cap="none" dirty="0" err="1">
                          <a:solidFill>
                            <a:schemeClr val="tx1">
                              <a:lumMod val="75000"/>
                              <a:lumOff val="25000"/>
                            </a:schemeClr>
                          </a:solidFill>
                          <a:latin typeface="Century Gothic"/>
                          <a:ea typeface="Century Gothic"/>
                          <a:cs typeface="Century Gothic"/>
                          <a:sym typeface="Century Gothic"/>
                        </a:rPr>
                        <a:t>Adenostoma</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fasciculatum</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Ceanothus</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megacarpus</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Ceanothus</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spinosus</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Cercocarpus</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betuloides</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Malosma</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laurina</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Quercus</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berberidifolia</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solidFill>
                      <a:srgbClr val="FFFFFF"/>
                    </a:solidFill>
                  </a:tcPr>
                </a:tc>
                <a:extLst>
                  <a:ext uri="{0D108BD9-81ED-4DB2-BD59-A6C34878D82A}">
                    <a16:rowId xmlns:a16="http://schemas.microsoft.com/office/drawing/2014/main" val="10002"/>
                  </a:ext>
                </a:extLst>
              </a:tr>
              <a:tr h="7054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tx1">
                              <a:lumMod val="75000"/>
                              <a:lumOff val="25000"/>
                            </a:schemeClr>
                          </a:solidFill>
                          <a:latin typeface="Century Gothic"/>
                          <a:ea typeface="Century Gothic"/>
                          <a:cs typeface="Century Gothic"/>
                          <a:sym typeface="Century Gothic"/>
                        </a:rPr>
                        <a:t>Coastal Sage Scrub</a:t>
                      </a: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i="1" u="none" strike="noStrike" cap="none" dirty="0">
                          <a:solidFill>
                            <a:schemeClr val="tx1">
                              <a:lumMod val="75000"/>
                              <a:lumOff val="25000"/>
                            </a:schemeClr>
                          </a:solidFill>
                          <a:latin typeface="Century Gothic"/>
                          <a:ea typeface="Century Gothic"/>
                          <a:cs typeface="Century Gothic"/>
                          <a:sym typeface="Century Gothic"/>
                        </a:rPr>
                        <a:t>Artemisia spp., </a:t>
                      </a:r>
                      <a:r>
                        <a:rPr lang="en-US" sz="1400" i="1" u="none" strike="noStrike" cap="none" dirty="0" err="1">
                          <a:solidFill>
                            <a:schemeClr val="tx1">
                              <a:lumMod val="75000"/>
                              <a:lumOff val="25000"/>
                            </a:schemeClr>
                          </a:solidFill>
                          <a:latin typeface="Century Gothic"/>
                          <a:ea typeface="Century Gothic"/>
                          <a:cs typeface="Century Gothic"/>
                          <a:sym typeface="Century Gothic"/>
                        </a:rPr>
                        <a:t>Eriogonum</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cinereum</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Eriognum</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fasciculatum</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Cercocarpus</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fasciculatum</a:t>
                      </a:r>
                      <a:r>
                        <a:rPr lang="en-US" sz="1400" i="1" u="none" strike="noStrike" cap="none" dirty="0">
                          <a:solidFill>
                            <a:schemeClr val="tx1">
                              <a:lumMod val="75000"/>
                              <a:lumOff val="25000"/>
                            </a:schemeClr>
                          </a:solidFill>
                          <a:latin typeface="Century Gothic"/>
                          <a:ea typeface="Century Gothic"/>
                          <a:cs typeface="Century Gothic"/>
                          <a:sym typeface="Century Gothic"/>
                        </a:rPr>
                        <a:t>, Salvia spp.</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solidFill>
                      <a:srgbClr val="FFFFFF"/>
                    </a:solidFill>
                  </a:tcPr>
                </a:tc>
                <a:extLst>
                  <a:ext uri="{0D108BD9-81ED-4DB2-BD59-A6C34878D82A}">
                    <a16:rowId xmlns:a16="http://schemas.microsoft.com/office/drawing/2014/main" val="10003"/>
                  </a:ext>
                </a:extLst>
              </a:tr>
              <a:tr h="562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tx1">
                              <a:lumMod val="75000"/>
                              <a:lumOff val="25000"/>
                            </a:schemeClr>
                          </a:solidFill>
                          <a:latin typeface="Century Gothic"/>
                          <a:ea typeface="Century Gothic"/>
                          <a:cs typeface="Century Gothic"/>
                          <a:sym typeface="Century Gothic"/>
                        </a:rPr>
                        <a:t>Coast Live Oak Woodland</a:t>
                      </a: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i="1" u="none" strike="noStrike" cap="none" dirty="0" err="1">
                          <a:solidFill>
                            <a:schemeClr val="tx1">
                              <a:lumMod val="75000"/>
                              <a:lumOff val="25000"/>
                            </a:schemeClr>
                          </a:solidFill>
                          <a:latin typeface="Century Gothic"/>
                          <a:ea typeface="Century Gothic"/>
                          <a:cs typeface="Century Gothic"/>
                          <a:sym typeface="Century Gothic"/>
                        </a:rPr>
                        <a:t>Quercus</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agrifolia</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solidFill>
                      <a:srgbClr val="FFFFFF"/>
                    </a:solidFill>
                  </a:tcPr>
                </a:tc>
                <a:extLst>
                  <a:ext uri="{0D108BD9-81ED-4DB2-BD59-A6C34878D82A}">
                    <a16:rowId xmlns:a16="http://schemas.microsoft.com/office/drawing/2014/main" val="10004"/>
                  </a:ext>
                </a:extLst>
              </a:tr>
              <a:tr h="7054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tx1">
                              <a:lumMod val="75000"/>
                              <a:lumOff val="25000"/>
                            </a:schemeClr>
                          </a:solidFill>
                          <a:latin typeface="Century Gothic"/>
                          <a:ea typeface="Century Gothic"/>
                          <a:cs typeface="Century Gothic"/>
                          <a:sym typeface="Century Gothic"/>
                        </a:rPr>
                        <a:t>Riparian</a:t>
                      </a: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i="1" u="none" strike="noStrike" cap="none" dirty="0" err="1">
                          <a:solidFill>
                            <a:schemeClr val="tx1">
                              <a:lumMod val="75000"/>
                              <a:lumOff val="25000"/>
                            </a:schemeClr>
                          </a:solidFill>
                          <a:latin typeface="Century Gothic"/>
                          <a:ea typeface="Century Gothic"/>
                          <a:cs typeface="Century Gothic"/>
                          <a:sym typeface="Century Gothic"/>
                        </a:rPr>
                        <a:t>Alnus</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rhombifolia</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Juglans</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californica</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Platnaus</a:t>
                      </a:r>
                      <a:r>
                        <a:rPr lang="en-US" sz="1400" i="1" u="none" strike="noStrike" cap="none" dirty="0">
                          <a:solidFill>
                            <a:schemeClr val="tx1">
                              <a:lumMod val="75000"/>
                              <a:lumOff val="25000"/>
                            </a:schemeClr>
                          </a:solidFill>
                          <a:latin typeface="Century Gothic"/>
                          <a:ea typeface="Century Gothic"/>
                          <a:cs typeface="Century Gothic"/>
                          <a:sym typeface="Century Gothic"/>
                        </a:rPr>
                        <a:t> </a:t>
                      </a:r>
                      <a:r>
                        <a:rPr lang="en-US" sz="1400" i="1" u="none" strike="noStrike" cap="none" dirty="0" err="1">
                          <a:solidFill>
                            <a:schemeClr val="tx1">
                              <a:lumMod val="75000"/>
                              <a:lumOff val="25000"/>
                            </a:schemeClr>
                          </a:solidFill>
                          <a:latin typeface="Century Gothic"/>
                          <a:ea typeface="Century Gothic"/>
                          <a:cs typeface="Century Gothic"/>
                          <a:sym typeface="Century Gothic"/>
                        </a:rPr>
                        <a:t>racemosa</a:t>
                      </a:r>
                      <a:r>
                        <a:rPr lang="en-US" sz="1400" i="1" u="none" strike="noStrike" cap="none" dirty="0">
                          <a:solidFill>
                            <a:schemeClr val="tx1">
                              <a:lumMod val="75000"/>
                              <a:lumOff val="25000"/>
                            </a:schemeClr>
                          </a:solidFill>
                          <a:latin typeface="Century Gothic"/>
                          <a:ea typeface="Century Gothic"/>
                          <a:cs typeface="Century Gothic"/>
                          <a:sym typeface="Century Gothic"/>
                        </a:rPr>
                        <a:t>, Salix spp.</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g5e1d47cb9a_6_43"/>
          <p:cNvPicPr preferRelativeResize="0"/>
          <p:nvPr/>
        </p:nvPicPr>
        <p:blipFill rotWithShape="1">
          <a:blip r:embed="rId3">
            <a:alphaModFix/>
          </a:blip>
          <a:srcRect t="5231"/>
          <a:stretch/>
        </p:blipFill>
        <p:spPr>
          <a:xfrm>
            <a:off x="352075" y="1245225"/>
            <a:ext cx="8435222" cy="4884050"/>
          </a:xfrm>
          <a:prstGeom prst="rect">
            <a:avLst/>
          </a:prstGeom>
          <a:noFill/>
          <a:ln>
            <a:noFill/>
          </a:ln>
        </p:spPr>
      </p:pic>
      <p:sp>
        <p:nvSpPr>
          <p:cNvPr id="494" name="Google Shape;494;g5e1d47cb9a_6_43"/>
          <p:cNvSpPr/>
          <p:nvPr/>
        </p:nvSpPr>
        <p:spPr>
          <a:xfrm>
            <a:off x="8746725" y="1798800"/>
            <a:ext cx="3216000" cy="32496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495" name="Google Shape;495;g5e1d47cb9a_6_43"/>
          <p:cNvSpPr/>
          <p:nvPr/>
        </p:nvSpPr>
        <p:spPr>
          <a:xfrm>
            <a:off x="8885027" y="1996410"/>
            <a:ext cx="220200" cy="27300"/>
          </a:xfrm>
          <a:prstGeom prst="rect">
            <a:avLst/>
          </a:prstGeom>
          <a:solidFill>
            <a:srgbClr val="C5E0B4"/>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496" name="Google Shape;496;g5e1d47cb9a_6_43"/>
          <p:cNvSpPr/>
          <p:nvPr/>
        </p:nvSpPr>
        <p:spPr>
          <a:xfrm>
            <a:off x="8885024" y="2275871"/>
            <a:ext cx="220200" cy="27300"/>
          </a:xfrm>
          <a:prstGeom prst="rect">
            <a:avLst/>
          </a:prstGeom>
          <a:solidFill>
            <a:srgbClr val="FF1A1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497" name="Google Shape;497;g5e1d47cb9a_6_43"/>
          <p:cNvSpPr/>
          <p:nvPr/>
        </p:nvSpPr>
        <p:spPr>
          <a:xfrm>
            <a:off x="8885024" y="2555332"/>
            <a:ext cx="220200" cy="27300"/>
          </a:xfrm>
          <a:prstGeom prst="rect">
            <a:avLst/>
          </a:prstGeom>
          <a:solidFill>
            <a:srgbClr val="C55A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498" name="Google Shape;498;g5e1d47cb9a_6_43"/>
          <p:cNvSpPr/>
          <p:nvPr/>
        </p:nvSpPr>
        <p:spPr>
          <a:xfrm>
            <a:off x="8885024" y="4511559"/>
            <a:ext cx="220200" cy="27300"/>
          </a:xfrm>
          <a:prstGeom prst="rect">
            <a:avLst/>
          </a:prstGeom>
          <a:solidFill>
            <a:srgbClr val="85680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499" name="Google Shape;499;g5e1d47cb9a_6_43"/>
          <p:cNvSpPr/>
          <p:nvPr/>
        </p:nvSpPr>
        <p:spPr>
          <a:xfrm>
            <a:off x="8885025" y="2834793"/>
            <a:ext cx="220200" cy="273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00" name="Google Shape;500;g5e1d47cb9a_6_43"/>
          <p:cNvSpPr/>
          <p:nvPr/>
        </p:nvSpPr>
        <p:spPr>
          <a:xfrm>
            <a:off x="8885025" y="3114254"/>
            <a:ext cx="220200" cy="27300"/>
          </a:xfrm>
          <a:prstGeom prst="rect">
            <a:avLst/>
          </a:prstGeom>
          <a:solidFill>
            <a:srgbClr val="CD0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01" name="Google Shape;501;g5e1d47cb9a_6_43"/>
          <p:cNvSpPr/>
          <p:nvPr/>
        </p:nvSpPr>
        <p:spPr>
          <a:xfrm>
            <a:off x="8885026" y="3393715"/>
            <a:ext cx="220200" cy="27300"/>
          </a:xfrm>
          <a:prstGeom prst="rect">
            <a:avLst/>
          </a:prstGeom>
          <a:solidFill>
            <a:srgbClr val="FF99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02" name="Google Shape;502;g5e1d47cb9a_6_43"/>
          <p:cNvSpPr/>
          <p:nvPr/>
        </p:nvSpPr>
        <p:spPr>
          <a:xfrm>
            <a:off x="8885023" y="3952087"/>
            <a:ext cx="220200" cy="273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03" name="Google Shape;503;g5e1d47cb9a_6_43"/>
          <p:cNvSpPr/>
          <p:nvPr/>
        </p:nvSpPr>
        <p:spPr>
          <a:xfrm>
            <a:off x="8885023" y="3677079"/>
            <a:ext cx="220200" cy="36600"/>
          </a:xfrm>
          <a:prstGeom prst="rect">
            <a:avLst/>
          </a:prstGeom>
          <a:solidFill>
            <a:srgbClr val="8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04" name="Google Shape;504;g5e1d47cb9a_6_43"/>
          <p:cNvSpPr/>
          <p:nvPr/>
        </p:nvSpPr>
        <p:spPr>
          <a:xfrm>
            <a:off x="8885027" y="4232098"/>
            <a:ext cx="220200" cy="273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05" name="Google Shape;505;g5e1d47cb9a_6_43"/>
          <p:cNvSpPr/>
          <p:nvPr/>
        </p:nvSpPr>
        <p:spPr>
          <a:xfrm>
            <a:off x="8885023" y="4791022"/>
            <a:ext cx="220200" cy="273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06" name="Google Shape;506;g5e1d47cb9a_6_43"/>
          <p:cNvSpPr txBox="1"/>
          <p:nvPr/>
        </p:nvSpPr>
        <p:spPr>
          <a:xfrm>
            <a:off x="9063574" y="1855725"/>
            <a:ext cx="17397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Annual grass</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07" name="Google Shape;507;g5e1d47cb9a_6_43"/>
          <p:cNvSpPr txBox="1"/>
          <p:nvPr/>
        </p:nvSpPr>
        <p:spPr>
          <a:xfrm>
            <a:off x="9063574" y="2134400"/>
            <a:ext cx="2532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tx1">
                    <a:lumMod val="75000"/>
                    <a:lumOff val="25000"/>
                  </a:schemeClr>
                </a:solidFill>
                <a:latin typeface="Century Gothic"/>
                <a:ea typeface="Century Gothic"/>
                <a:cs typeface="Century Gothic"/>
                <a:sym typeface="Century Gothic"/>
              </a:rPr>
              <a:t>Ceanothus megacarpus</a:t>
            </a:r>
            <a:endParaRPr sz="1400" b="0" i="1" u="none" strike="noStrike" cap="none">
              <a:solidFill>
                <a:schemeClr val="tx1">
                  <a:lumMod val="75000"/>
                  <a:lumOff val="25000"/>
                </a:schemeClr>
              </a:solidFill>
              <a:latin typeface="Century Gothic"/>
              <a:ea typeface="Century Gothic"/>
              <a:cs typeface="Century Gothic"/>
              <a:sym typeface="Century Gothic"/>
            </a:endParaRPr>
          </a:p>
        </p:txBody>
      </p:sp>
      <p:sp>
        <p:nvSpPr>
          <p:cNvPr id="508" name="Google Shape;508;g5e1d47cb9a_6_43"/>
          <p:cNvSpPr txBox="1"/>
          <p:nvPr/>
        </p:nvSpPr>
        <p:spPr>
          <a:xfrm>
            <a:off x="9063574" y="2413075"/>
            <a:ext cx="227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tx1">
                    <a:lumMod val="75000"/>
                    <a:lumOff val="25000"/>
                  </a:schemeClr>
                </a:solidFill>
                <a:latin typeface="Century Gothic"/>
                <a:ea typeface="Century Gothic"/>
                <a:cs typeface="Century Gothic"/>
                <a:sym typeface="Century Gothic"/>
              </a:rPr>
              <a:t>Ceanothus spinosus</a:t>
            </a:r>
            <a:endParaRPr sz="1400" b="0" i="1" u="none" strike="noStrike" cap="none">
              <a:solidFill>
                <a:schemeClr val="tx1">
                  <a:lumMod val="75000"/>
                  <a:lumOff val="25000"/>
                </a:schemeClr>
              </a:solidFill>
              <a:latin typeface="Century Gothic"/>
              <a:ea typeface="Century Gothic"/>
              <a:cs typeface="Century Gothic"/>
              <a:sym typeface="Century Gothic"/>
            </a:endParaRPr>
          </a:p>
        </p:txBody>
      </p:sp>
      <p:sp>
        <p:nvSpPr>
          <p:cNvPr id="509" name="Google Shape;509;g5e1d47cb9a_6_43"/>
          <p:cNvSpPr txBox="1"/>
          <p:nvPr/>
        </p:nvSpPr>
        <p:spPr>
          <a:xfrm>
            <a:off x="9063574" y="2691750"/>
            <a:ext cx="227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Chaparral - common</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10" name="Google Shape;510;g5e1d47cb9a_6_43"/>
          <p:cNvSpPr txBox="1"/>
          <p:nvPr/>
        </p:nvSpPr>
        <p:spPr>
          <a:xfrm>
            <a:off x="9063575" y="2970425"/>
            <a:ext cx="30459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Coastal sage – drought decid.</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11" name="Google Shape;511;g5e1d47cb9a_6_43"/>
          <p:cNvSpPr txBox="1"/>
          <p:nvPr/>
        </p:nvSpPr>
        <p:spPr>
          <a:xfrm>
            <a:off x="9063577" y="3249092"/>
            <a:ext cx="28152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Coastal sage – summer active</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12" name="Google Shape;512;g5e1d47cb9a_6_43"/>
          <p:cNvSpPr txBox="1"/>
          <p:nvPr/>
        </p:nvSpPr>
        <p:spPr>
          <a:xfrm>
            <a:off x="9063574" y="3527775"/>
            <a:ext cx="20829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tx1">
                    <a:lumMod val="75000"/>
                    <a:lumOff val="25000"/>
                  </a:schemeClr>
                </a:solidFill>
                <a:latin typeface="Century Gothic"/>
                <a:ea typeface="Century Gothic"/>
                <a:cs typeface="Century Gothic"/>
                <a:sym typeface="Century Gothic"/>
              </a:rPr>
              <a:t>Malosma laurina</a:t>
            </a:r>
            <a:endParaRPr sz="1400" b="0" i="1" u="none" strike="noStrike" cap="none">
              <a:solidFill>
                <a:schemeClr val="tx1">
                  <a:lumMod val="75000"/>
                  <a:lumOff val="25000"/>
                </a:schemeClr>
              </a:solidFill>
              <a:latin typeface="Century Gothic"/>
              <a:ea typeface="Century Gothic"/>
              <a:cs typeface="Century Gothic"/>
              <a:sym typeface="Century Gothic"/>
            </a:endParaRPr>
          </a:p>
        </p:txBody>
      </p:sp>
      <p:sp>
        <p:nvSpPr>
          <p:cNvPr id="513" name="Google Shape;513;g5e1d47cb9a_6_43"/>
          <p:cNvSpPr txBox="1"/>
          <p:nvPr/>
        </p:nvSpPr>
        <p:spPr>
          <a:xfrm>
            <a:off x="9063574" y="3806425"/>
            <a:ext cx="26607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Coast live oak woodland</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14" name="Google Shape;514;g5e1d47cb9a_6_43"/>
          <p:cNvSpPr txBox="1"/>
          <p:nvPr/>
        </p:nvSpPr>
        <p:spPr>
          <a:xfrm>
            <a:off x="9063574" y="4085100"/>
            <a:ext cx="1212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Riparian</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15" name="Google Shape;515;g5e1d47cb9a_6_43"/>
          <p:cNvSpPr txBox="1"/>
          <p:nvPr/>
        </p:nvSpPr>
        <p:spPr>
          <a:xfrm>
            <a:off x="9063573" y="4363775"/>
            <a:ext cx="1614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Substrate</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16" name="Google Shape;516;g5e1d47cb9a_6_43"/>
          <p:cNvSpPr txBox="1"/>
          <p:nvPr/>
        </p:nvSpPr>
        <p:spPr>
          <a:xfrm>
            <a:off x="9063572" y="4642450"/>
            <a:ext cx="1413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Water</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17" name="Google Shape;517;g5e1d47cb9a_6_43"/>
          <p:cNvSpPr txBox="1">
            <a:spLocks noGrp="1"/>
          </p:cNvSpPr>
          <p:nvPr>
            <p:ph type="title"/>
          </p:nvPr>
        </p:nvSpPr>
        <p:spPr>
          <a:xfrm>
            <a:off x="507325" y="442128"/>
            <a:ext cx="11189400" cy="80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AVIRIS Spectral Library</a:t>
            </a:r>
            <a:endParaRPr/>
          </a:p>
        </p:txBody>
      </p:sp>
      <p:sp>
        <p:nvSpPr>
          <p:cNvPr id="518" name="Google Shape;518;g5e1d47cb9a_6_43"/>
          <p:cNvSpPr/>
          <p:nvPr/>
        </p:nvSpPr>
        <p:spPr>
          <a:xfrm>
            <a:off x="242350" y="1108000"/>
            <a:ext cx="749100" cy="4994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g5e1d47cb9a_6_43"/>
          <p:cNvSpPr txBox="1"/>
          <p:nvPr/>
        </p:nvSpPr>
        <p:spPr>
          <a:xfrm>
            <a:off x="410825" y="1129200"/>
            <a:ext cx="627300" cy="453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tx1">
                    <a:lumMod val="75000"/>
                    <a:lumOff val="25000"/>
                  </a:schemeClr>
                </a:solidFill>
                <a:latin typeface="Century Gothic"/>
                <a:ea typeface="Century Gothic"/>
                <a:cs typeface="Century Gothic"/>
                <a:sym typeface="Century Gothic"/>
              </a:rPr>
              <a:t>5000</a:t>
            </a: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tx1">
                    <a:lumMod val="75000"/>
                    <a:lumOff val="25000"/>
                  </a:schemeClr>
                </a:solidFill>
                <a:latin typeface="Century Gothic"/>
                <a:ea typeface="Century Gothic"/>
                <a:cs typeface="Century Gothic"/>
                <a:sym typeface="Century Gothic"/>
              </a:rPr>
              <a:t>4500</a:t>
            </a: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tx1">
                    <a:lumMod val="75000"/>
                    <a:lumOff val="25000"/>
                  </a:schemeClr>
                </a:solidFill>
                <a:latin typeface="Century Gothic"/>
                <a:ea typeface="Century Gothic"/>
                <a:cs typeface="Century Gothic"/>
                <a:sym typeface="Century Gothic"/>
              </a:rPr>
              <a:t>4000</a:t>
            </a: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tx1">
                    <a:lumMod val="75000"/>
                    <a:lumOff val="25000"/>
                  </a:schemeClr>
                </a:solidFill>
                <a:latin typeface="Century Gothic"/>
                <a:ea typeface="Century Gothic"/>
                <a:cs typeface="Century Gothic"/>
                <a:sym typeface="Century Gothic"/>
              </a:rPr>
              <a:t>3500</a:t>
            </a: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tx1">
                    <a:lumMod val="75000"/>
                    <a:lumOff val="25000"/>
                  </a:schemeClr>
                </a:solidFill>
                <a:latin typeface="Century Gothic"/>
                <a:ea typeface="Century Gothic"/>
                <a:cs typeface="Century Gothic"/>
                <a:sym typeface="Century Gothic"/>
              </a:rPr>
              <a:t>3000</a:t>
            </a: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tx1">
                    <a:lumMod val="75000"/>
                    <a:lumOff val="25000"/>
                  </a:schemeClr>
                </a:solidFill>
                <a:latin typeface="Century Gothic"/>
                <a:ea typeface="Century Gothic"/>
                <a:cs typeface="Century Gothic"/>
                <a:sym typeface="Century Gothic"/>
              </a:rPr>
              <a:t>2500</a:t>
            </a: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tx1">
                    <a:lumMod val="75000"/>
                    <a:lumOff val="25000"/>
                  </a:schemeClr>
                </a:solidFill>
                <a:latin typeface="Century Gothic"/>
                <a:ea typeface="Century Gothic"/>
                <a:cs typeface="Century Gothic"/>
                <a:sym typeface="Century Gothic"/>
              </a:rPr>
              <a:t>2000</a:t>
            </a: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tx1">
                    <a:lumMod val="75000"/>
                    <a:lumOff val="25000"/>
                  </a:schemeClr>
                </a:solidFill>
                <a:latin typeface="Century Gothic"/>
                <a:ea typeface="Century Gothic"/>
                <a:cs typeface="Century Gothic"/>
                <a:sym typeface="Century Gothic"/>
              </a:rPr>
              <a:t>1500</a:t>
            </a: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tx1">
                    <a:lumMod val="75000"/>
                    <a:lumOff val="25000"/>
                  </a:schemeClr>
                </a:solidFill>
                <a:latin typeface="Century Gothic"/>
                <a:ea typeface="Century Gothic"/>
                <a:cs typeface="Century Gothic"/>
                <a:sym typeface="Century Gothic"/>
              </a:rPr>
              <a:t>1000</a:t>
            </a: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tx1">
                    <a:lumMod val="75000"/>
                    <a:lumOff val="25000"/>
                  </a:schemeClr>
                </a:solidFill>
                <a:latin typeface="Century Gothic"/>
                <a:ea typeface="Century Gothic"/>
                <a:cs typeface="Century Gothic"/>
                <a:sym typeface="Century Gothic"/>
              </a:rPr>
              <a:t>500</a:t>
            </a: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endParaRPr b="1">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tx1">
                    <a:lumMod val="75000"/>
                    <a:lumOff val="25000"/>
                  </a:schemeClr>
                </a:solidFill>
                <a:latin typeface="Century Gothic"/>
                <a:ea typeface="Century Gothic"/>
                <a:cs typeface="Century Gothic"/>
                <a:sym typeface="Century Gothic"/>
              </a:rPr>
              <a:t>0</a:t>
            </a:r>
            <a:endParaRPr b="1">
              <a:solidFill>
                <a:schemeClr val="tx1">
                  <a:lumMod val="75000"/>
                  <a:lumOff val="25000"/>
                </a:schemeClr>
              </a:solidFill>
              <a:latin typeface="Century Gothic"/>
              <a:ea typeface="Century Gothic"/>
              <a:cs typeface="Century Gothic"/>
              <a:sym typeface="Century Gothic"/>
            </a:endParaRPr>
          </a:p>
        </p:txBody>
      </p:sp>
      <p:sp>
        <p:nvSpPr>
          <p:cNvPr id="520" name="Google Shape;520;g5e1d47cb9a_6_43"/>
          <p:cNvSpPr txBox="1"/>
          <p:nvPr/>
        </p:nvSpPr>
        <p:spPr>
          <a:xfrm rot="-5400000">
            <a:off x="-881400" y="3111750"/>
            <a:ext cx="2181300" cy="41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tx1">
                    <a:lumMod val="75000"/>
                    <a:lumOff val="25000"/>
                  </a:schemeClr>
                </a:solidFill>
                <a:latin typeface="Century Gothic"/>
                <a:ea typeface="Century Gothic"/>
                <a:cs typeface="Century Gothic"/>
                <a:sym typeface="Century Gothic"/>
              </a:rPr>
              <a:t>Reflectance (x10,000)</a:t>
            </a:r>
            <a:endParaRPr b="1">
              <a:solidFill>
                <a:schemeClr val="tx1">
                  <a:lumMod val="75000"/>
                  <a:lumOff val="25000"/>
                </a:schemeClr>
              </a:solidFill>
              <a:latin typeface="Century Gothic"/>
              <a:ea typeface="Century Gothic"/>
              <a:cs typeface="Century Gothic"/>
              <a:sym typeface="Century Gothic"/>
            </a:endParaRPr>
          </a:p>
        </p:txBody>
      </p:sp>
      <p:sp>
        <p:nvSpPr>
          <p:cNvPr id="521" name="Google Shape;521;g5e1d47cb9a_6_43"/>
          <p:cNvSpPr/>
          <p:nvPr/>
        </p:nvSpPr>
        <p:spPr>
          <a:xfrm>
            <a:off x="914350" y="5602650"/>
            <a:ext cx="7872900" cy="87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522" name="Google Shape;522;g5e1d47cb9a_6_43"/>
          <p:cNvSpPr txBox="1"/>
          <p:nvPr/>
        </p:nvSpPr>
        <p:spPr>
          <a:xfrm>
            <a:off x="829400" y="5577575"/>
            <a:ext cx="82359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tx1">
                    <a:lumMod val="75000"/>
                    <a:lumOff val="25000"/>
                  </a:schemeClr>
                </a:solidFill>
                <a:latin typeface="Century Gothic"/>
                <a:ea typeface="Century Gothic"/>
                <a:cs typeface="Century Gothic"/>
                <a:sym typeface="Century Gothic"/>
              </a:rPr>
              <a:t>0                        500                  1000                 1500                  2000                2500                  3000</a:t>
            </a:r>
            <a:endParaRPr b="1">
              <a:solidFill>
                <a:schemeClr val="tx1">
                  <a:lumMod val="75000"/>
                  <a:lumOff val="25000"/>
                </a:schemeClr>
              </a:solidFill>
              <a:latin typeface="Century Gothic"/>
              <a:ea typeface="Century Gothic"/>
              <a:cs typeface="Century Gothic"/>
              <a:sym typeface="Century Gothic"/>
            </a:endParaRPr>
          </a:p>
        </p:txBody>
      </p:sp>
      <p:sp>
        <p:nvSpPr>
          <p:cNvPr id="523" name="Google Shape;523;g5e1d47cb9a_6_43"/>
          <p:cNvSpPr txBox="1"/>
          <p:nvPr/>
        </p:nvSpPr>
        <p:spPr>
          <a:xfrm>
            <a:off x="3646425" y="5974900"/>
            <a:ext cx="1739700" cy="80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tx1">
                    <a:lumMod val="75000"/>
                    <a:lumOff val="25000"/>
                  </a:schemeClr>
                </a:solidFill>
                <a:latin typeface="Century Gothic"/>
                <a:ea typeface="Century Gothic"/>
                <a:cs typeface="Century Gothic"/>
                <a:sym typeface="Century Gothic"/>
              </a:rPr>
              <a:t>Wavelength (nm)</a:t>
            </a:r>
            <a:endParaRPr b="1" dirty="0">
              <a:solidFill>
                <a:schemeClr val="tx1">
                  <a:lumMod val="75000"/>
                  <a:lumOff val="25000"/>
                </a:schemeClr>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g5e1d47cb9a_1_53"/>
          <p:cNvPicPr preferRelativeResize="0"/>
          <p:nvPr/>
        </p:nvPicPr>
        <p:blipFill rotWithShape="1">
          <a:blip r:embed="rId3">
            <a:alphaModFix/>
          </a:blip>
          <a:srcRect/>
          <a:stretch/>
        </p:blipFill>
        <p:spPr>
          <a:xfrm>
            <a:off x="0" y="1176075"/>
            <a:ext cx="7127101" cy="5186599"/>
          </a:xfrm>
          <a:prstGeom prst="rect">
            <a:avLst/>
          </a:prstGeom>
          <a:noFill/>
          <a:ln>
            <a:noFill/>
          </a:ln>
        </p:spPr>
      </p:pic>
      <p:pic>
        <p:nvPicPr>
          <p:cNvPr id="530" name="Google Shape;530;g5e1d47cb9a_1_53"/>
          <p:cNvPicPr preferRelativeResize="0"/>
          <p:nvPr/>
        </p:nvPicPr>
        <p:blipFill rotWithShape="1">
          <a:blip r:embed="rId4">
            <a:alphaModFix/>
          </a:blip>
          <a:srcRect/>
          <a:stretch/>
        </p:blipFill>
        <p:spPr>
          <a:xfrm>
            <a:off x="2591588" y="5651825"/>
            <a:ext cx="361387" cy="890200"/>
          </a:xfrm>
          <a:prstGeom prst="rect">
            <a:avLst/>
          </a:prstGeom>
          <a:noFill/>
          <a:ln>
            <a:noFill/>
          </a:ln>
        </p:spPr>
      </p:pic>
      <p:pic>
        <p:nvPicPr>
          <p:cNvPr id="531" name="Google Shape;531;g5e1d47cb9a_1_53"/>
          <p:cNvPicPr preferRelativeResize="0"/>
          <p:nvPr/>
        </p:nvPicPr>
        <p:blipFill rotWithShape="1">
          <a:blip r:embed="rId5">
            <a:alphaModFix/>
          </a:blip>
          <a:srcRect/>
          <a:stretch/>
        </p:blipFill>
        <p:spPr>
          <a:xfrm>
            <a:off x="4745550" y="5657288"/>
            <a:ext cx="398500" cy="705380"/>
          </a:xfrm>
          <a:prstGeom prst="rect">
            <a:avLst/>
          </a:prstGeom>
          <a:noFill/>
          <a:ln>
            <a:noFill/>
          </a:ln>
        </p:spPr>
      </p:pic>
      <p:sp>
        <p:nvSpPr>
          <p:cNvPr id="532" name="Google Shape;532;g5e1d47cb9a_1_53"/>
          <p:cNvSpPr txBox="1"/>
          <p:nvPr/>
        </p:nvSpPr>
        <p:spPr>
          <a:xfrm>
            <a:off x="317575" y="5868000"/>
            <a:ext cx="159900" cy="21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tx1">
                    <a:lumMod val="75000"/>
                    <a:lumOff val="25000"/>
                  </a:schemeClr>
                </a:solidFill>
                <a:latin typeface="Century Gothic"/>
                <a:ea typeface="Century Gothic"/>
                <a:cs typeface="Century Gothic"/>
                <a:sym typeface="Century Gothic"/>
              </a:rPr>
              <a:t>0</a:t>
            </a:r>
            <a:endParaRPr sz="1400" b="1" i="0" u="none" strike="noStrike" cap="none">
              <a:solidFill>
                <a:schemeClr val="tx1">
                  <a:lumMod val="75000"/>
                  <a:lumOff val="25000"/>
                </a:schemeClr>
              </a:solidFill>
              <a:latin typeface="Century Gothic"/>
              <a:ea typeface="Century Gothic"/>
              <a:cs typeface="Century Gothic"/>
              <a:sym typeface="Century Gothic"/>
            </a:endParaRPr>
          </a:p>
        </p:txBody>
      </p:sp>
      <p:sp>
        <p:nvSpPr>
          <p:cNvPr id="533" name="Google Shape;533;g5e1d47cb9a_1_53"/>
          <p:cNvSpPr txBox="1"/>
          <p:nvPr/>
        </p:nvSpPr>
        <p:spPr>
          <a:xfrm>
            <a:off x="995146" y="5868010"/>
            <a:ext cx="435600" cy="21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tx1">
                    <a:lumMod val="75000"/>
                    <a:lumOff val="25000"/>
                  </a:schemeClr>
                </a:solidFill>
                <a:latin typeface="Century Gothic"/>
                <a:ea typeface="Century Gothic"/>
                <a:cs typeface="Century Gothic"/>
                <a:sym typeface="Century Gothic"/>
              </a:rPr>
              <a:t> 10</a:t>
            </a:r>
            <a:endParaRPr sz="1400" b="1" i="0" u="none" strike="noStrike" cap="none">
              <a:solidFill>
                <a:schemeClr val="tx1">
                  <a:lumMod val="75000"/>
                  <a:lumOff val="25000"/>
                </a:schemeClr>
              </a:solidFill>
              <a:latin typeface="Century Gothic"/>
              <a:ea typeface="Century Gothic"/>
              <a:cs typeface="Century Gothic"/>
              <a:sym typeface="Century Gothic"/>
            </a:endParaRPr>
          </a:p>
        </p:txBody>
      </p:sp>
      <p:sp>
        <p:nvSpPr>
          <p:cNvPr id="534" name="Google Shape;534;g5e1d47cb9a_1_53"/>
          <p:cNvSpPr txBox="1"/>
          <p:nvPr/>
        </p:nvSpPr>
        <p:spPr>
          <a:xfrm>
            <a:off x="1690925" y="5868000"/>
            <a:ext cx="927900" cy="21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tx1">
                    <a:lumMod val="75000"/>
                    <a:lumOff val="25000"/>
                  </a:schemeClr>
                </a:solidFill>
                <a:latin typeface="Century Gothic"/>
                <a:ea typeface="Century Gothic"/>
                <a:cs typeface="Century Gothic"/>
                <a:sym typeface="Century Gothic"/>
              </a:rPr>
              <a:t>   20 km</a:t>
            </a:r>
            <a:endParaRPr sz="1400" b="1" i="0" u="none" strike="noStrike" cap="none">
              <a:solidFill>
                <a:schemeClr val="tx1">
                  <a:lumMod val="75000"/>
                  <a:lumOff val="25000"/>
                </a:schemeClr>
              </a:solidFill>
              <a:latin typeface="Century Gothic"/>
              <a:ea typeface="Century Gothic"/>
              <a:cs typeface="Century Gothic"/>
              <a:sym typeface="Century Gothic"/>
            </a:endParaRPr>
          </a:p>
        </p:txBody>
      </p:sp>
      <p:sp>
        <p:nvSpPr>
          <p:cNvPr id="535" name="Google Shape;535;g5e1d47cb9a_1_53"/>
          <p:cNvSpPr txBox="1"/>
          <p:nvPr/>
        </p:nvSpPr>
        <p:spPr>
          <a:xfrm>
            <a:off x="2929575" y="5780025"/>
            <a:ext cx="1733100" cy="25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Coast Live Oak</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36" name="Google Shape;536;g5e1d47cb9a_1_53"/>
          <p:cNvSpPr txBox="1"/>
          <p:nvPr/>
        </p:nvSpPr>
        <p:spPr>
          <a:xfrm>
            <a:off x="2929575" y="5566800"/>
            <a:ext cx="17331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Riparian</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37" name="Google Shape;537;g5e1d47cb9a_1_53"/>
          <p:cNvSpPr txBox="1"/>
          <p:nvPr/>
        </p:nvSpPr>
        <p:spPr>
          <a:xfrm>
            <a:off x="2929575" y="6272475"/>
            <a:ext cx="1915200" cy="21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tx1">
                    <a:lumMod val="75000"/>
                    <a:lumOff val="25000"/>
                  </a:schemeClr>
                </a:solidFill>
                <a:latin typeface="Century Gothic"/>
                <a:ea typeface="Century Gothic"/>
                <a:cs typeface="Century Gothic"/>
                <a:sym typeface="Century Gothic"/>
              </a:rPr>
              <a:t>Water</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38" name="Google Shape;538;g5e1d47cb9a_1_53"/>
          <p:cNvSpPr txBox="1"/>
          <p:nvPr/>
        </p:nvSpPr>
        <p:spPr>
          <a:xfrm>
            <a:off x="2929575" y="6000750"/>
            <a:ext cx="1970400" cy="30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tx1">
                    <a:lumMod val="75000"/>
                    <a:lumOff val="25000"/>
                  </a:schemeClr>
                </a:solidFill>
                <a:latin typeface="Century Gothic"/>
                <a:ea typeface="Century Gothic"/>
                <a:cs typeface="Century Gothic"/>
                <a:sym typeface="Century Gothic"/>
              </a:rPr>
              <a:t>Non-Photosynthetic</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39" name="Google Shape;539;g5e1d47cb9a_1_53"/>
          <p:cNvSpPr txBox="1"/>
          <p:nvPr/>
        </p:nvSpPr>
        <p:spPr>
          <a:xfrm>
            <a:off x="5061175" y="5575613"/>
            <a:ext cx="13500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Annual Grass</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40" name="Google Shape;540;g5e1d47cb9a_1_53"/>
          <p:cNvSpPr txBox="1"/>
          <p:nvPr/>
        </p:nvSpPr>
        <p:spPr>
          <a:xfrm>
            <a:off x="5061175" y="5818915"/>
            <a:ext cx="1223100" cy="25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Chaparral</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41" name="Google Shape;541;g5e1d47cb9a_1_53"/>
          <p:cNvSpPr txBox="1"/>
          <p:nvPr/>
        </p:nvSpPr>
        <p:spPr>
          <a:xfrm>
            <a:off x="5061175" y="6069717"/>
            <a:ext cx="2047500" cy="2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Coastal Sage Scrub</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42" name="Google Shape;542;g5e1d47cb9a_1_53"/>
          <p:cNvSpPr txBox="1">
            <a:spLocks noGrp="1"/>
          </p:cNvSpPr>
          <p:nvPr>
            <p:ph type="title"/>
          </p:nvPr>
        </p:nvSpPr>
        <p:spPr>
          <a:xfrm>
            <a:off x="393025" y="545425"/>
            <a:ext cx="11224500" cy="41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Results: AVIRIS Land Cover Classification</a:t>
            </a:r>
            <a:endParaRPr/>
          </a:p>
        </p:txBody>
      </p:sp>
      <p:graphicFrame>
        <p:nvGraphicFramePr>
          <p:cNvPr id="543" name="Google Shape;543;g5e1d47cb9a_1_53"/>
          <p:cNvGraphicFramePr/>
          <p:nvPr>
            <p:extLst>
              <p:ext uri="{D42A27DB-BD31-4B8C-83A1-F6EECF244321}">
                <p14:modId xmlns:p14="http://schemas.microsoft.com/office/powerpoint/2010/main" val="225958786"/>
              </p:ext>
            </p:extLst>
          </p:nvPr>
        </p:nvGraphicFramePr>
        <p:xfrm>
          <a:off x="7050888" y="2058400"/>
          <a:ext cx="4891700" cy="3169680"/>
        </p:xfrm>
        <a:graphic>
          <a:graphicData uri="http://schemas.openxmlformats.org/drawingml/2006/table">
            <a:tbl>
              <a:tblPr>
                <a:noFill/>
                <a:tableStyleId>{6F251B4B-F31D-4F09-BB28-A07C26028BF8}</a:tableStyleId>
              </a:tblPr>
              <a:tblGrid>
                <a:gridCol w="2042800">
                  <a:extLst>
                    <a:ext uri="{9D8B030D-6E8A-4147-A177-3AD203B41FA5}">
                      <a16:colId xmlns:a16="http://schemas.microsoft.com/office/drawing/2014/main" val="20000"/>
                    </a:ext>
                  </a:extLst>
                </a:gridCol>
                <a:gridCol w="1225925">
                  <a:extLst>
                    <a:ext uri="{9D8B030D-6E8A-4147-A177-3AD203B41FA5}">
                      <a16:colId xmlns:a16="http://schemas.microsoft.com/office/drawing/2014/main" val="20001"/>
                    </a:ext>
                  </a:extLst>
                </a:gridCol>
                <a:gridCol w="1622975">
                  <a:extLst>
                    <a:ext uri="{9D8B030D-6E8A-4147-A177-3AD203B41FA5}">
                      <a16:colId xmlns:a16="http://schemas.microsoft.com/office/drawing/2014/main" val="20002"/>
                    </a:ext>
                  </a:extLst>
                </a:gridCol>
              </a:tblGrid>
              <a:tr h="338050">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solidFill>
                      <a:srgbClr val="B6D7A8"/>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en-US" b="1">
                          <a:solidFill>
                            <a:schemeClr val="tx1">
                              <a:lumMod val="75000"/>
                              <a:lumOff val="25000"/>
                            </a:schemeClr>
                          </a:solidFill>
                          <a:latin typeface="Century Gothic"/>
                          <a:ea typeface="Century Gothic"/>
                          <a:cs typeface="Century Gothic"/>
                          <a:sym typeface="Century Gothic"/>
                        </a:rPr>
                        <a:t>Area (M</a:t>
                      </a:r>
                      <a:r>
                        <a:rPr lang="en-US" b="1" baseline="30000">
                          <a:solidFill>
                            <a:schemeClr val="tx1">
                              <a:lumMod val="75000"/>
                              <a:lumOff val="25000"/>
                            </a:schemeClr>
                          </a:solidFill>
                          <a:latin typeface="Century Gothic"/>
                          <a:ea typeface="Century Gothic"/>
                          <a:cs typeface="Century Gothic"/>
                          <a:sym typeface="Century Gothic"/>
                        </a:rPr>
                        <a:t>2</a:t>
                      </a:r>
                      <a:r>
                        <a:rPr lang="en-US" b="1">
                          <a:solidFill>
                            <a:schemeClr val="tx1">
                              <a:lumMod val="75000"/>
                              <a:lumOff val="25000"/>
                            </a:schemeClr>
                          </a:solidFill>
                          <a:latin typeface="Century Gothic"/>
                          <a:ea typeface="Century Gothic"/>
                          <a:cs typeface="Century Gothic"/>
                          <a:sym typeface="Century Gothic"/>
                        </a:rPr>
                        <a:t>)</a:t>
                      </a:r>
                      <a:endParaRPr sz="1400" b="1"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solidFill>
                      <a:srgbClr val="B6D7A8"/>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en-US" b="1">
                          <a:solidFill>
                            <a:schemeClr val="tx1">
                              <a:lumMod val="75000"/>
                              <a:lumOff val="25000"/>
                            </a:schemeClr>
                          </a:solidFill>
                          <a:latin typeface="Century Gothic"/>
                          <a:ea typeface="Century Gothic"/>
                          <a:cs typeface="Century Gothic"/>
                          <a:sym typeface="Century Gothic"/>
                        </a:rPr>
                        <a:t>Percent of Area</a:t>
                      </a:r>
                      <a:endParaRPr sz="1400" b="1"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solidFill>
                      <a:srgbClr val="B6D7A8"/>
                    </a:solidFill>
                  </a:tcPr>
                </a:tc>
                <a:extLst>
                  <a:ext uri="{0D108BD9-81ED-4DB2-BD59-A6C34878D82A}">
                    <a16:rowId xmlns:a16="http://schemas.microsoft.com/office/drawing/2014/main" val="10000"/>
                  </a:ext>
                </a:extLst>
              </a:tr>
              <a:tr h="334800">
                <a:tc>
                  <a:txBody>
                    <a:bodyPr/>
                    <a:lstStyle/>
                    <a:p>
                      <a:pPr marL="0" lvl="0" indent="0" algn="l" rtl="0">
                        <a:spcBef>
                          <a:spcPts val="0"/>
                        </a:spcBef>
                        <a:spcAft>
                          <a:spcPts val="0"/>
                        </a:spcAft>
                        <a:buClr>
                          <a:schemeClr val="dk1"/>
                        </a:buClr>
                        <a:buSzPts val="1400"/>
                        <a:buFont typeface="Arial"/>
                        <a:buNone/>
                      </a:pPr>
                      <a:r>
                        <a:rPr lang="en-US" b="1">
                          <a:solidFill>
                            <a:schemeClr val="tx1">
                              <a:lumMod val="75000"/>
                              <a:lumOff val="25000"/>
                            </a:schemeClr>
                          </a:solidFill>
                          <a:latin typeface="Century Gothic"/>
                          <a:ea typeface="Century Gothic"/>
                          <a:cs typeface="Century Gothic"/>
                          <a:sym typeface="Century Gothic"/>
                        </a:rPr>
                        <a:t>Chaparral</a:t>
                      </a:r>
                      <a:endParaRPr b="1">
                        <a:solidFill>
                          <a:schemeClr val="tx1">
                            <a:lumMod val="75000"/>
                            <a:lumOff val="25000"/>
                          </a:schemeClr>
                        </a:solidFill>
                        <a:latin typeface="Century Gothic"/>
                        <a:ea typeface="Century Gothic"/>
                        <a:cs typeface="Century Gothic"/>
                        <a:sym typeface="Century Gothic"/>
                      </a:endParaRPr>
                    </a:p>
                  </a:txBody>
                  <a:tcPr marL="91425" marR="91425" marT="91425" marB="91425">
                    <a:lnR w="9525" cap="flat" cmpd="sng">
                      <a:solidFill>
                        <a:srgbClr val="9E9E9E"/>
                      </a:solidFill>
                      <a:prstDash val="solid"/>
                      <a:round/>
                      <a:headEnd type="none" w="sm" len="sm"/>
                      <a:tailEnd type="none" w="sm" len="sm"/>
                    </a:lnR>
                    <a:solidFill>
                      <a:srgbClr val="B6D7A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tx1">
                              <a:lumMod val="75000"/>
                              <a:lumOff val="25000"/>
                            </a:schemeClr>
                          </a:solidFill>
                          <a:latin typeface="Century Gothic"/>
                          <a:ea typeface="Century Gothic"/>
                          <a:cs typeface="Century Gothic"/>
                          <a:sym typeface="Century Gothic"/>
                        </a:rPr>
                        <a:t>380,068,354</a:t>
                      </a:r>
                      <a:endParaRPr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tx1">
                              <a:lumMod val="75000"/>
                              <a:lumOff val="25000"/>
                            </a:schemeClr>
                          </a:solidFill>
                          <a:latin typeface="Century Gothic"/>
                          <a:ea typeface="Century Gothic"/>
                          <a:cs typeface="Century Gothic"/>
                          <a:sym typeface="Century Gothic"/>
                        </a:rPr>
                        <a:t>31.11%</a:t>
                      </a: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34800">
                <a:tc>
                  <a:txBody>
                    <a:bodyPr/>
                    <a:lstStyle/>
                    <a:p>
                      <a:pPr marL="0" lvl="0" indent="0" algn="l" rtl="0">
                        <a:spcBef>
                          <a:spcPts val="0"/>
                        </a:spcBef>
                        <a:spcAft>
                          <a:spcPts val="0"/>
                        </a:spcAft>
                        <a:buClr>
                          <a:schemeClr val="dk1"/>
                        </a:buClr>
                        <a:buSzPts val="1400"/>
                        <a:buFont typeface="Arial"/>
                        <a:buNone/>
                      </a:pPr>
                      <a:r>
                        <a:rPr lang="en-US" b="1">
                          <a:solidFill>
                            <a:schemeClr val="tx1">
                              <a:lumMod val="75000"/>
                              <a:lumOff val="25000"/>
                            </a:schemeClr>
                          </a:solidFill>
                          <a:latin typeface="Century Gothic"/>
                          <a:ea typeface="Century Gothic"/>
                          <a:cs typeface="Century Gothic"/>
                          <a:sym typeface="Century Gothic"/>
                        </a:rPr>
                        <a:t>Coastal Sage</a:t>
                      </a:r>
                      <a:endParaRPr b="1">
                        <a:solidFill>
                          <a:schemeClr val="tx1">
                            <a:lumMod val="75000"/>
                            <a:lumOff val="25000"/>
                          </a:schemeClr>
                        </a:solidFill>
                        <a:latin typeface="Century Gothic"/>
                        <a:ea typeface="Century Gothic"/>
                        <a:cs typeface="Century Gothic"/>
                        <a:sym typeface="Century Gothic"/>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tx1">
                              <a:lumMod val="75000"/>
                              <a:lumOff val="25000"/>
                            </a:schemeClr>
                          </a:solidFill>
                          <a:latin typeface="Century Gothic"/>
                          <a:ea typeface="Century Gothic"/>
                          <a:cs typeface="Century Gothic"/>
                          <a:sym typeface="Century Gothic"/>
                        </a:rPr>
                        <a:t>322,478,677</a:t>
                      </a: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tx1">
                              <a:lumMod val="75000"/>
                              <a:lumOff val="25000"/>
                            </a:schemeClr>
                          </a:solidFill>
                          <a:latin typeface="Century Gothic"/>
                          <a:ea typeface="Century Gothic"/>
                          <a:cs typeface="Century Gothic"/>
                          <a:sym typeface="Century Gothic"/>
                        </a:rPr>
                        <a:t>26.40%</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348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tx1">
                              <a:lumMod val="75000"/>
                              <a:lumOff val="25000"/>
                            </a:schemeClr>
                          </a:solidFill>
                          <a:latin typeface="Century Gothic"/>
                          <a:ea typeface="Century Gothic"/>
                          <a:cs typeface="Century Gothic"/>
                          <a:sym typeface="Century Gothic"/>
                        </a:rPr>
                        <a:t>Annual Grass</a:t>
                      </a:r>
                      <a:endParaRPr sz="1400" b="1"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Clr>
                          <a:schemeClr val="dk1"/>
                        </a:buClr>
                        <a:buSzPts val="1400"/>
                        <a:buFont typeface="Arial"/>
                        <a:buNone/>
                      </a:pPr>
                      <a:r>
                        <a:rPr lang="en-US">
                          <a:solidFill>
                            <a:schemeClr val="tx1">
                              <a:lumMod val="75000"/>
                              <a:lumOff val="25000"/>
                            </a:schemeClr>
                          </a:solidFill>
                          <a:latin typeface="Century Gothic"/>
                          <a:ea typeface="Century Gothic"/>
                          <a:cs typeface="Century Gothic"/>
                          <a:sym typeface="Century Gothic"/>
                        </a:rPr>
                        <a:t>253,353,514</a:t>
                      </a: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400"/>
                        <a:buFont typeface="Arial"/>
                        <a:buNone/>
                      </a:pPr>
                      <a:r>
                        <a:rPr lang="en-US" dirty="0">
                          <a:solidFill>
                            <a:schemeClr val="tx1">
                              <a:lumMod val="75000"/>
                              <a:lumOff val="25000"/>
                            </a:schemeClr>
                          </a:solidFill>
                          <a:latin typeface="Century Gothic"/>
                          <a:ea typeface="Century Gothic"/>
                          <a:cs typeface="Century Gothic"/>
                          <a:sym typeface="Century Gothic"/>
                        </a:rPr>
                        <a:t>20.74%</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34800">
                <a:tc>
                  <a:txBody>
                    <a:bodyPr/>
                    <a:lstStyle/>
                    <a:p>
                      <a:pPr marL="0" lvl="0" indent="0" algn="l" rtl="0">
                        <a:spcBef>
                          <a:spcPts val="0"/>
                        </a:spcBef>
                        <a:spcAft>
                          <a:spcPts val="0"/>
                        </a:spcAft>
                        <a:buNone/>
                      </a:pPr>
                      <a:r>
                        <a:rPr lang="en-US" b="1">
                          <a:solidFill>
                            <a:schemeClr val="tx1">
                              <a:lumMod val="75000"/>
                              <a:lumOff val="25000"/>
                            </a:schemeClr>
                          </a:solidFill>
                          <a:latin typeface="Century Gothic"/>
                          <a:ea typeface="Century Gothic"/>
                          <a:cs typeface="Century Gothic"/>
                          <a:sym typeface="Century Gothic"/>
                        </a:rPr>
                        <a:t>Non-Photosynthetic</a:t>
                      </a:r>
                      <a:endParaRPr b="1">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tx1">
                              <a:lumMod val="75000"/>
                              <a:lumOff val="25000"/>
                            </a:schemeClr>
                          </a:solidFill>
                          <a:latin typeface="Century Gothic"/>
                          <a:ea typeface="Century Gothic"/>
                          <a:cs typeface="Century Gothic"/>
                          <a:sym typeface="Century Gothic"/>
                        </a:rPr>
                        <a:t>223,616,221</a:t>
                      </a: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tx1">
                              <a:lumMod val="75000"/>
                              <a:lumOff val="25000"/>
                            </a:schemeClr>
                          </a:solidFill>
                          <a:latin typeface="Century Gothic"/>
                          <a:ea typeface="Century Gothic"/>
                          <a:cs typeface="Century Gothic"/>
                          <a:sym typeface="Century Gothic"/>
                        </a:rPr>
                        <a:t>18.31%</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34800">
                <a:tc>
                  <a:txBody>
                    <a:bodyPr/>
                    <a:lstStyle/>
                    <a:p>
                      <a:pPr marL="0" lvl="0" indent="0" algn="l" rtl="0">
                        <a:spcBef>
                          <a:spcPts val="0"/>
                        </a:spcBef>
                        <a:spcAft>
                          <a:spcPts val="0"/>
                        </a:spcAft>
                        <a:buNone/>
                      </a:pPr>
                      <a:r>
                        <a:rPr lang="en-US" b="1">
                          <a:solidFill>
                            <a:schemeClr val="tx1">
                              <a:lumMod val="75000"/>
                              <a:lumOff val="25000"/>
                            </a:schemeClr>
                          </a:solidFill>
                          <a:latin typeface="Century Gothic"/>
                          <a:ea typeface="Century Gothic"/>
                          <a:cs typeface="Century Gothic"/>
                          <a:sym typeface="Century Gothic"/>
                        </a:rPr>
                        <a:t>Riparian</a:t>
                      </a:r>
                      <a:endParaRPr b="1">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tx1">
                              <a:lumMod val="75000"/>
                              <a:lumOff val="25000"/>
                            </a:schemeClr>
                          </a:solidFill>
                          <a:latin typeface="Century Gothic"/>
                          <a:ea typeface="Century Gothic"/>
                          <a:cs typeface="Century Gothic"/>
                          <a:sym typeface="Century Gothic"/>
                        </a:rPr>
                        <a:t>27,940,627</a:t>
                      </a: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tx1">
                              <a:lumMod val="75000"/>
                              <a:lumOff val="25000"/>
                            </a:schemeClr>
                          </a:solidFill>
                          <a:latin typeface="Century Gothic"/>
                          <a:ea typeface="Century Gothic"/>
                          <a:cs typeface="Century Gothic"/>
                          <a:sym typeface="Century Gothic"/>
                        </a:rPr>
                        <a:t>2.29%</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34800">
                <a:tc>
                  <a:txBody>
                    <a:bodyPr/>
                    <a:lstStyle/>
                    <a:p>
                      <a:pPr marL="0" lvl="0" indent="0" algn="l" rtl="0">
                        <a:spcBef>
                          <a:spcPts val="0"/>
                        </a:spcBef>
                        <a:spcAft>
                          <a:spcPts val="0"/>
                        </a:spcAft>
                        <a:buClr>
                          <a:schemeClr val="dk1"/>
                        </a:buClr>
                        <a:buSzPts val="1400"/>
                        <a:buFont typeface="Arial"/>
                        <a:buNone/>
                      </a:pPr>
                      <a:r>
                        <a:rPr lang="en-US" b="1">
                          <a:solidFill>
                            <a:schemeClr val="tx1">
                              <a:lumMod val="75000"/>
                              <a:lumOff val="25000"/>
                            </a:schemeClr>
                          </a:solidFill>
                          <a:latin typeface="Century Gothic"/>
                          <a:ea typeface="Century Gothic"/>
                          <a:cs typeface="Century Gothic"/>
                          <a:sym typeface="Century Gothic"/>
                        </a:rPr>
                        <a:t>Coast Live Oak</a:t>
                      </a:r>
                      <a:endParaRPr b="1">
                        <a:solidFill>
                          <a:schemeClr val="tx1">
                            <a:lumMod val="75000"/>
                            <a:lumOff val="25000"/>
                          </a:schemeClr>
                        </a:solidFill>
                        <a:latin typeface="Century Gothic"/>
                        <a:ea typeface="Century Gothic"/>
                        <a:cs typeface="Century Gothic"/>
                        <a:sym typeface="Century Gothic"/>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solidFill>
                      <a:srgbClr val="B6D7A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tx1">
                              <a:lumMod val="75000"/>
                              <a:lumOff val="25000"/>
                            </a:schemeClr>
                          </a:solidFill>
                          <a:latin typeface="Century Gothic"/>
                          <a:ea typeface="Century Gothic"/>
                          <a:cs typeface="Century Gothic"/>
                          <a:sym typeface="Century Gothic"/>
                        </a:rPr>
                        <a:t>8,307,206</a:t>
                      </a: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tx1">
                              <a:lumMod val="75000"/>
                              <a:lumOff val="25000"/>
                            </a:schemeClr>
                          </a:solidFill>
                          <a:latin typeface="Century Gothic"/>
                          <a:ea typeface="Century Gothic"/>
                          <a:cs typeface="Century Gothic"/>
                          <a:sym typeface="Century Gothic"/>
                        </a:rPr>
                        <a:t>0.68%</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34800">
                <a:tc>
                  <a:txBody>
                    <a:bodyPr/>
                    <a:lstStyle/>
                    <a:p>
                      <a:pPr marL="0" lvl="0" indent="0" algn="l" rtl="0">
                        <a:spcBef>
                          <a:spcPts val="0"/>
                        </a:spcBef>
                        <a:spcAft>
                          <a:spcPts val="0"/>
                        </a:spcAft>
                        <a:buClr>
                          <a:schemeClr val="dk1"/>
                        </a:buClr>
                        <a:buSzPts val="1400"/>
                        <a:buFont typeface="Arial"/>
                        <a:buNone/>
                      </a:pPr>
                      <a:r>
                        <a:rPr lang="en-US" b="1">
                          <a:solidFill>
                            <a:schemeClr val="tx1">
                              <a:lumMod val="75000"/>
                              <a:lumOff val="25000"/>
                            </a:schemeClr>
                          </a:solidFill>
                          <a:latin typeface="Century Gothic"/>
                          <a:ea typeface="Century Gothic"/>
                          <a:cs typeface="Century Gothic"/>
                          <a:sym typeface="Century Gothic"/>
                        </a:rPr>
                        <a:t>Water</a:t>
                      </a:r>
                      <a:endParaRPr sz="1400" b="1"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solidFill>
                      <a:srgbClr val="B6D7A8"/>
                    </a:solidFill>
                  </a:tcPr>
                </a:tc>
                <a:tc>
                  <a:txBody>
                    <a:bodyPr/>
                    <a:lstStyle/>
                    <a:p>
                      <a:pPr marL="0" lvl="0" indent="0" algn="ctr" rtl="0">
                        <a:spcBef>
                          <a:spcPts val="0"/>
                        </a:spcBef>
                        <a:spcAft>
                          <a:spcPts val="0"/>
                        </a:spcAft>
                        <a:buNone/>
                      </a:pPr>
                      <a:r>
                        <a:rPr lang="en-US">
                          <a:solidFill>
                            <a:schemeClr val="tx1">
                              <a:lumMod val="75000"/>
                              <a:lumOff val="25000"/>
                            </a:schemeClr>
                          </a:solidFill>
                          <a:latin typeface="Century Gothic"/>
                          <a:ea typeface="Century Gothic"/>
                          <a:cs typeface="Century Gothic"/>
                          <a:sym typeface="Century Gothic"/>
                        </a:rPr>
                        <a:t>5,691,947</a:t>
                      </a:r>
                      <a:endParaRPr>
                        <a:solidFill>
                          <a:schemeClr val="tx1">
                            <a:lumMod val="75000"/>
                            <a:lumOff val="25000"/>
                          </a:schemeClr>
                        </a:solidFill>
                        <a:latin typeface="Century Gothic"/>
                        <a:ea typeface="Century Gothic"/>
                        <a:cs typeface="Century Gothic"/>
                        <a:sym typeface="Century Gothic"/>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tx1">
                              <a:lumMod val="75000"/>
                              <a:lumOff val="25000"/>
                            </a:schemeClr>
                          </a:solidFill>
                          <a:latin typeface="Century Gothic"/>
                          <a:ea typeface="Century Gothic"/>
                          <a:cs typeface="Century Gothic"/>
                          <a:sym typeface="Century Gothic"/>
                        </a:rPr>
                        <a:t>0.47%</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5e1d47cb9a_1_42"/>
          <p:cNvSpPr/>
          <p:nvPr/>
        </p:nvSpPr>
        <p:spPr>
          <a:xfrm>
            <a:off x="0" y="0"/>
            <a:ext cx="12281100" cy="6858000"/>
          </a:xfrm>
          <a:prstGeom prst="rect">
            <a:avLst/>
          </a:prstGeom>
          <a:solidFill>
            <a:srgbClr val="D9EAD3"/>
          </a:solidFill>
          <a:ln w="19050" cap="flat" cmpd="sng">
            <a:solidFill>
              <a:srgbClr val="D9EA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g5e1d47cb9a_1_42"/>
          <p:cNvSpPr txBox="1">
            <a:spLocks noGrp="1"/>
          </p:cNvSpPr>
          <p:nvPr>
            <p:ph type="title"/>
          </p:nvPr>
        </p:nvSpPr>
        <p:spPr>
          <a:xfrm>
            <a:off x="930275" y="3150475"/>
            <a:ext cx="3649200" cy="2172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6000">
                <a:solidFill>
                  <a:srgbClr val="434343"/>
                </a:solidFill>
              </a:rPr>
              <a:t>RapidEye</a:t>
            </a:r>
            <a:endParaRPr sz="6000">
              <a:solidFill>
                <a:srgbClr val="434343"/>
              </a:solidFill>
            </a:endParaRPr>
          </a:p>
          <a:p>
            <a:pPr marL="0" lvl="0" indent="0" algn="ctr" rtl="0">
              <a:lnSpc>
                <a:spcPct val="90000"/>
              </a:lnSpc>
              <a:spcBef>
                <a:spcPts val="0"/>
              </a:spcBef>
              <a:spcAft>
                <a:spcPts val="0"/>
              </a:spcAft>
              <a:buSzPts val="4400"/>
              <a:buNone/>
            </a:pPr>
            <a:endParaRPr sz="6000">
              <a:solidFill>
                <a:srgbClr val="434343"/>
              </a:solidFill>
            </a:endParaRPr>
          </a:p>
        </p:txBody>
      </p:sp>
      <p:sp>
        <p:nvSpPr>
          <p:cNvPr id="551" name="Google Shape;551;g5e1d47cb9a_1_42"/>
          <p:cNvSpPr/>
          <p:nvPr/>
        </p:nvSpPr>
        <p:spPr>
          <a:xfrm rot="-1645522">
            <a:off x="6088857" y="3919503"/>
            <a:ext cx="6764108" cy="4130840"/>
          </a:xfrm>
          <a:prstGeom prst="triangle">
            <a:avLst>
              <a:gd name="adj" fmla="val 50000"/>
            </a:avLst>
          </a:prstGeom>
          <a:solidFill>
            <a:srgbClr val="FFFFFF">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2" name="Google Shape;552;g5e1d47cb9a_1_42"/>
          <p:cNvPicPr preferRelativeResize="0"/>
          <p:nvPr/>
        </p:nvPicPr>
        <p:blipFill rotWithShape="1">
          <a:blip r:embed="rId3">
            <a:alphaModFix/>
          </a:blip>
          <a:srcRect/>
          <a:stretch/>
        </p:blipFill>
        <p:spPr>
          <a:xfrm>
            <a:off x="6101650" y="1299950"/>
            <a:ext cx="3035600" cy="3072076"/>
          </a:xfrm>
          <a:prstGeom prst="rect">
            <a:avLst/>
          </a:prstGeom>
          <a:noFill/>
          <a:ln>
            <a:noFill/>
          </a:ln>
        </p:spPr>
      </p:pic>
      <p:pic>
        <p:nvPicPr>
          <p:cNvPr id="553" name="Google Shape;553;g5e1d47cb9a_1_42"/>
          <p:cNvPicPr preferRelativeResize="0"/>
          <p:nvPr/>
        </p:nvPicPr>
        <p:blipFill rotWithShape="1">
          <a:blip r:embed="rId4">
            <a:alphaModFix/>
          </a:blip>
          <a:srcRect r="30274" b="74299"/>
          <a:stretch/>
        </p:blipFill>
        <p:spPr>
          <a:xfrm>
            <a:off x="7509525" y="5095425"/>
            <a:ext cx="4771574" cy="17625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g5e1d47cb9a_3_7"/>
          <p:cNvSpPr/>
          <p:nvPr/>
        </p:nvSpPr>
        <p:spPr>
          <a:xfrm>
            <a:off x="507325" y="2112125"/>
            <a:ext cx="5971800" cy="3126300"/>
          </a:xfrm>
          <a:prstGeom prst="round2DiagRect">
            <a:avLst>
              <a:gd name="adj1" fmla="val 16667"/>
              <a:gd name="adj2" fmla="val 0"/>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g5e1d47cb9a_3_7"/>
          <p:cNvSpPr txBox="1">
            <a:spLocks noGrp="1"/>
          </p:cNvSpPr>
          <p:nvPr>
            <p:ph type="title"/>
          </p:nvPr>
        </p:nvSpPr>
        <p:spPr>
          <a:xfrm>
            <a:off x="507332" y="442119"/>
            <a:ext cx="11189400" cy="51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Methods: RapidEye</a:t>
            </a:r>
            <a:endParaRPr/>
          </a:p>
        </p:txBody>
      </p:sp>
      <p:sp>
        <p:nvSpPr>
          <p:cNvPr id="561" name="Google Shape;561;g5e1d47cb9a_3_7"/>
          <p:cNvSpPr txBox="1"/>
          <p:nvPr/>
        </p:nvSpPr>
        <p:spPr>
          <a:xfrm>
            <a:off x="689125" y="2186925"/>
            <a:ext cx="5790000" cy="3383100"/>
          </a:xfrm>
          <a:prstGeom prst="rect">
            <a:avLst/>
          </a:prstGeom>
          <a:noFill/>
          <a:ln>
            <a:noFill/>
          </a:ln>
        </p:spPr>
        <p:txBody>
          <a:bodyPr spcFirstLastPara="1" wrap="square" lIns="91425" tIns="91425" rIns="91425" bIns="91425" anchor="t" anchorCtr="0">
            <a:noAutofit/>
          </a:bodyPr>
          <a:lstStyle/>
          <a:p>
            <a:pPr marL="342900" marR="0" lvl="0" indent="-342900" algn="l" rtl="0">
              <a:spcBef>
                <a:spcPts val="600"/>
              </a:spcBef>
              <a:spcAft>
                <a:spcPts val="0"/>
              </a:spcAft>
              <a:buClr>
                <a:srgbClr val="2E8652"/>
              </a:buClr>
              <a:buSzPts val="2000"/>
              <a:buFont typeface="Webdings" panose="05030102010509060703" pitchFamily="18" charset="2"/>
              <a:buChar char="4"/>
            </a:pPr>
            <a:r>
              <a:rPr lang="en-US" sz="2000" b="0" i="0" u="none" strike="noStrike" cap="none" dirty="0">
                <a:solidFill>
                  <a:srgbClr val="3F3F3F"/>
                </a:solidFill>
                <a:latin typeface="Century Gothic"/>
                <a:ea typeface="Century Gothic"/>
                <a:cs typeface="Century Gothic"/>
                <a:sym typeface="Century Gothic"/>
              </a:rPr>
              <a:t>Dominant pixel classification using Multiple Endmember Spectral Mixture </a:t>
            </a:r>
            <a:r>
              <a:rPr lang="en-US" sz="2000" b="0" i="0" u="none" strike="noStrike" cap="none" dirty="0" smtClean="0">
                <a:solidFill>
                  <a:srgbClr val="3F3F3F"/>
                </a:solidFill>
                <a:latin typeface="Century Gothic"/>
                <a:ea typeface="Century Gothic"/>
                <a:cs typeface="Century Gothic"/>
                <a:sym typeface="Century Gothic"/>
              </a:rPr>
              <a:t>Analysis</a:t>
            </a:r>
          </a:p>
          <a:p>
            <a:pPr marL="342900" marR="0" lvl="0" indent="-342900" algn="l" rtl="0">
              <a:spcBef>
                <a:spcPts val="600"/>
              </a:spcBef>
              <a:spcAft>
                <a:spcPts val="0"/>
              </a:spcAft>
              <a:buClr>
                <a:srgbClr val="2E8652"/>
              </a:buClr>
              <a:buSzPts val="2000"/>
              <a:buFont typeface="Webdings" panose="05030102010509060703" pitchFamily="18" charset="2"/>
              <a:buChar char="4"/>
            </a:pPr>
            <a:endParaRPr sz="2000" b="0" i="0" u="none" strike="noStrike" cap="none" dirty="0">
              <a:solidFill>
                <a:srgbClr val="3F3F3F"/>
              </a:solidFill>
              <a:latin typeface="Century Gothic"/>
              <a:ea typeface="Century Gothic"/>
              <a:cs typeface="Century Gothic"/>
              <a:sym typeface="Century Gothic"/>
            </a:endParaRPr>
          </a:p>
          <a:p>
            <a:pPr marL="342900" marR="0" lvl="0" indent="-342900" algn="l" rtl="0">
              <a:spcBef>
                <a:spcPts val="600"/>
              </a:spcBef>
              <a:spcAft>
                <a:spcPts val="0"/>
              </a:spcAft>
              <a:buClr>
                <a:srgbClr val="2E8652"/>
              </a:buClr>
              <a:buSzPts val="2000"/>
              <a:buFont typeface="Webdings" panose="05030102010509060703" pitchFamily="18" charset="2"/>
              <a:buChar char="4"/>
            </a:pPr>
            <a:r>
              <a:rPr lang="en-US" sz="2000" b="0" i="0" u="none" strike="noStrike" cap="none" dirty="0">
                <a:solidFill>
                  <a:srgbClr val="3F3F3F"/>
                </a:solidFill>
                <a:latin typeface="Century Gothic"/>
                <a:ea typeface="Century Gothic"/>
                <a:cs typeface="Century Gothic"/>
                <a:sym typeface="Century Gothic"/>
              </a:rPr>
              <a:t>Spectra used to make training data</a:t>
            </a:r>
            <a:endParaRPr sz="2000" b="0" i="0" u="none" strike="noStrike" cap="none" dirty="0">
              <a:solidFill>
                <a:srgbClr val="3F3F3F"/>
              </a:solidFill>
              <a:latin typeface="Century Gothic"/>
              <a:ea typeface="Century Gothic"/>
              <a:cs typeface="Century Gothic"/>
              <a:sym typeface="Century Gothic"/>
            </a:endParaRPr>
          </a:p>
          <a:p>
            <a:pPr marL="342900" marR="0" lvl="0" indent="-342900" algn="l" rtl="0">
              <a:spcBef>
                <a:spcPts val="600"/>
              </a:spcBef>
              <a:spcAft>
                <a:spcPts val="0"/>
              </a:spcAft>
              <a:buClr>
                <a:srgbClr val="2E8652"/>
              </a:buClr>
              <a:buSzPts val="2000"/>
              <a:buFont typeface="Webdings" panose="05030102010509060703" pitchFamily="18" charset="2"/>
              <a:buChar char="4"/>
            </a:pPr>
            <a:endParaRPr lang="en-US" sz="2000" b="0" i="0" u="none" strike="noStrike" cap="none" dirty="0" smtClean="0">
              <a:solidFill>
                <a:srgbClr val="3F3F3F"/>
              </a:solidFill>
              <a:latin typeface="Century Gothic"/>
              <a:ea typeface="Century Gothic"/>
              <a:cs typeface="Century Gothic"/>
              <a:sym typeface="Century Gothic"/>
            </a:endParaRPr>
          </a:p>
          <a:p>
            <a:pPr marL="342900" marR="0" lvl="0" indent="-342900" algn="l" rtl="0">
              <a:spcBef>
                <a:spcPts val="600"/>
              </a:spcBef>
              <a:spcAft>
                <a:spcPts val="0"/>
              </a:spcAft>
              <a:buClr>
                <a:srgbClr val="2E8652"/>
              </a:buClr>
              <a:buSzPts val="2000"/>
              <a:buFont typeface="Webdings" panose="05030102010509060703" pitchFamily="18" charset="2"/>
              <a:buChar char="4"/>
            </a:pPr>
            <a:r>
              <a:rPr lang="en-US" sz="2000" b="0" i="0" u="none" strike="noStrike" cap="none" dirty="0" smtClean="0">
                <a:solidFill>
                  <a:srgbClr val="3F3F3F"/>
                </a:solidFill>
                <a:latin typeface="Century Gothic"/>
                <a:ea typeface="Century Gothic"/>
                <a:cs typeface="Century Gothic"/>
                <a:sym typeface="Century Gothic"/>
              </a:rPr>
              <a:t>Used </a:t>
            </a:r>
            <a:r>
              <a:rPr lang="en-US" sz="2000" b="0" i="1" u="none" strike="noStrike" cap="none" dirty="0" smtClean="0">
                <a:solidFill>
                  <a:srgbClr val="3F3F3F"/>
                </a:solidFill>
                <a:latin typeface="Century Gothic"/>
                <a:ea typeface="Century Gothic"/>
                <a:cs typeface="Century Gothic"/>
                <a:sym typeface="Century Gothic"/>
              </a:rPr>
              <a:t>in situ </a:t>
            </a:r>
            <a:r>
              <a:rPr lang="en-US" sz="2000" b="0" i="0" u="none" strike="noStrike" cap="none" dirty="0">
                <a:solidFill>
                  <a:srgbClr val="3F3F3F"/>
                </a:solidFill>
                <a:latin typeface="Century Gothic"/>
                <a:ea typeface="Century Gothic"/>
                <a:cs typeface="Century Gothic"/>
                <a:sym typeface="Century Gothic"/>
              </a:rPr>
              <a:t>observations 4 days after imagery was taken to assess accuracy</a:t>
            </a:r>
            <a:endParaRPr sz="2000" b="0" i="0" u="none" strike="noStrike" cap="none" dirty="0">
              <a:solidFill>
                <a:srgbClr val="3F3F3F"/>
              </a:solidFill>
              <a:latin typeface="Century Gothic"/>
              <a:ea typeface="Century Gothic"/>
              <a:cs typeface="Century Gothic"/>
              <a:sym typeface="Century Gothic"/>
            </a:endParaRPr>
          </a:p>
        </p:txBody>
      </p:sp>
      <p:graphicFrame>
        <p:nvGraphicFramePr>
          <p:cNvPr id="562" name="Google Shape;562;g5e1d47cb9a_3_7"/>
          <p:cNvGraphicFramePr/>
          <p:nvPr>
            <p:extLst>
              <p:ext uri="{D42A27DB-BD31-4B8C-83A1-F6EECF244321}">
                <p14:modId xmlns:p14="http://schemas.microsoft.com/office/powerpoint/2010/main" val="4043547812"/>
              </p:ext>
            </p:extLst>
          </p:nvPr>
        </p:nvGraphicFramePr>
        <p:xfrm>
          <a:off x="6918663" y="2273285"/>
          <a:ext cx="4699025" cy="2803980"/>
        </p:xfrm>
        <a:graphic>
          <a:graphicData uri="http://schemas.openxmlformats.org/drawingml/2006/table">
            <a:tbl>
              <a:tblPr>
                <a:noFill/>
                <a:tableStyleId>{6F251B4B-F31D-4F09-BB28-A07C26028BF8}</a:tableStyleId>
              </a:tblPr>
              <a:tblGrid>
                <a:gridCol w="2008375">
                  <a:extLst>
                    <a:ext uri="{9D8B030D-6E8A-4147-A177-3AD203B41FA5}">
                      <a16:colId xmlns:a16="http://schemas.microsoft.com/office/drawing/2014/main" val="20000"/>
                    </a:ext>
                  </a:extLst>
                </a:gridCol>
                <a:gridCol w="2690650">
                  <a:extLst>
                    <a:ext uri="{9D8B030D-6E8A-4147-A177-3AD203B41FA5}">
                      <a16:colId xmlns:a16="http://schemas.microsoft.com/office/drawing/2014/main" val="20001"/>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a:txBody>
                  <a:tcPr marL="91425" marR="91425" marT="91425" marB="91425">
                    <a:solidFill>
                      <a:srgbClr val="B6D7A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b="1" dirty="0">
                          <a:solidFill>
                            <a:schemeClr val="tx1">
                              <a:lumMod val="75000"/>
                              <a:lumOff val="25000"/>
                            </a:schemeClr>
                          </a:solidFill>
                          <a:latin typeface="Century Gothic" panose="020B0502020202020204" pitchFamily="34" charset="0"/>
                          <a:ea typeface="Century Gothic"/>
                          <a:cs typeface="Century Gothic"/>
                          <a:sym typeface="Century Gothic"/>
                        </a:rPr>
                        <a:t>Description</a:t>
                      </a:r>
                      <a:endParaRPr sz="1400" b="1"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endParaRPr>
                    </a:p>
                  </a:txBody>
                  <a:tcPr marL="91425" marR="91425" marT="91425" marB="91425">
                    <a:lnB w="9525"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0"/>
                  </a:ext>
                </a:extLst>
              </a:tr>
              <a:tr h="334800">
                <a:tc>
                  <a:txBody>
                    <a:bodyPr/>
                    <a:lstStyle/>
                    <a:p>
                      <a:pPr marL="0" lvl="0" indent="0" algn="l" rtl="0">
                        <a:spcBef>
                          <a:spcPts val="0"/>
                        </a:spcBef>
                        <a:spcAft>
                          <a:spcPts val="0"/>
                        </a:spcAft>
                        <a:buClr>
                          <a:schemeClr val="dk1"/>
                        </a:buClr>
                        <a:buSzPts val="1400"/>
                        <a:buFont typeface="Arial"/>
                        <a:buNone/>
                      </a:pPr>
                      <a:r>
                        <a:rPr lang="en-US" b="1" dirty="0">
                          <a:solidFill>
                            <a:schemeClr val="tx1">
                              <a:lumMod val="75000"/>
                              <a:lumOff val="25000"/>
                            </a:schemeClr>
                          </a:solidFill>
                          <a:latin typeface="Century Gothic" panose="020B0502020202020204" pitchFamily="34" charset="0"/>
                          <a:ea typeface="Century Gothic"/>
                          <a:cs typeface="Century Gothic"/>
                          <a:sym typeface="Century Gothic"/>
                        </a:rPr>
                        <a:t>Thriving Vegetation</a:t>
                      </a:r>
                      <a:endParaRPr b="1" dirty="0">
                        <a:solidFill>
                          <a:schemeClr val="tx1">
                            <a:lumMod val="75000"/>
                            <a:lumOff val="25000"/>
                          </a:schemeClr>
                        </a:solidFill>
                        <a:latin typeface="Century Gothic" panose="020B0502020202020204" pitchFamily="34" charset="0"/>
                        <a:ea typeface="Century Gothic"/>
                        <a:cs typeface="Century Gothic"/>
                        <a:sym typeface="Century Gothic"/>
                      </a:endParaRPr>
                    </a:p>
                  </a:txBody>
                  <a:tcPr marL="91425" marR="91425" marT="91425" marB="91425" anchor="ctr">
                    <a:lnR w="9525" cap="flat" cmpd="sng">
                      <a:solidFill>
                        <a:srgbClr val="9E9E9E"/>
                      </a:solidFill>
                      <a:prstDash val="solid"/>
                      <a:round/>
                      <a:headEnd type="none" w="sm" len="sm"/>
                      <a:tailEnd type="none" w="sm" len="sm"/>
                    </a:lnR>
                    <a:solidFill>
                      <a:srgbClr val="B6D7A8"/>
                    </a:solidFill>
                  </a:tcPr>
                </a:tc>
                <a:tc>
                  <a:txBody>
                    <a:bodyPr/>
                    <a:lstStyle/>
                    <a:p>
                      <a:pPr marL="0" lvl="0" indent="0" algn="l" rtl="0">
                        <a:spcBef>
                          <a:spcPts val="0"/>
                        </a:spcBef>
                        <a:spcAft>
                          <a:spcPts val="0"/>
                        </a:spcAft>
                        <a:buNone/>
                      </a:pPr>
                      <a:r>
                        <a:rPr lang="en-US" dirty="0">
                          <a:solidFill>
                            <a:schemeClr val="tx1">
                              <a:lumMod val="75000"/>
                              <a:lumOff val="25000"/>
                            </a:schemeClr>
                          </a:solidFill>
                          <a:latin typeface="Century Gothic" panose="020B0502020202020204" pitchFamily="34" charset="0"/>
                        </a:rPr>
                        <a:t>Vegetation in the best condition</a:t>
                      </a:r>
                      <a:endParaRPr dirty="0">
                        <a:solidFill>
                          <a:schemeClr val="tx1">
                            <a:lumMod val="75000"/>
                            <a:lumOff val="25000"/>
                          </a:schemeClr>
                        </a:solidFill>
                        <a:latin typeface="Century Gothic" panose="020B0502020202020204" pitchFamily="34"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34800">
                <a:tc>
                  <a:txBody>
                    <a:bodyPr/>
                    <a:lstStyle/>
                    <a:p>
                      <a:pPr marL="0" lvl="0" indent="0" algn="l" rtl="0">
                        <a:spcBef>
                          <a:spcPts val="0"/>
                        </a:spcBef>
                        <a:spcAft>
                          <a:spcPts val="0"/>
                        </a:spcAft>
                        <a:buClr>
                          <a:schemeClr val="dk1"/>
                        </a:buClr>
                        <a:buSzPts val="1400"/>
                        <a:buFont typeface="Arial"/>
                        <a:buNone/>
                      </a:pPr>
                      <a:r>
                        <a:rPr lang="en-US" b="1">
                          <a:solidFill>
                            <a:schemeClr val="tx1">
                              <a:lumMod val="75000"/>
                              <a:lumOff val="25000"/>
                            </a:schemeClr>
                          </a:solidFill>
                          <a:latin typeface="Century Gothic" panose="020B0502020202020204" pitchFamily="34" charset="0"/>
                          <a:ea typeface="Century Gothic"/>
                          <a:cs typeface="Century Gothic"/>
                          <a:sym typeface="Century Gothic"/>
                        </a:rPr>
                        <a:t>Healthy Vegetation</a:t>
                      </a:r>
                      <a:endParaRPr b="1">
                        <a:solidFill>
                          <a:schemeClr val="tx1">
                            <a:lumMod val="75000"/>
                            <a:lumOff val="25000"/>
                          </a:schemeClr>
                        </a:solidFill>
                        <a:latin typeface="Century Gothic" panose="020B0502020202020204" pitchFamily="34" charset="0"/>
                        <a:ea typeface="Century Gothic"/>
                        <a:cs typeface="Century Gothic"/>
                        <a:sym typeface="Century Gothic"/>
                      </a:endParaRPr>
                    </a:p>
                  </a:txBody>
                  <a:tcPr marL="91425" marR="91425" marT="91425" marB="91425">
                    <a:lnR w="9525" cap="flat" cmpd="sng">
                      <a:solidFill>
                        <a:srgbClr val="9E9E9E"/>
                      </a:solidFill>
                      <a:prstDash val="solid"/>
                      <a:round/>
                      <a:headEnd type="none" w="sm" len="sm"/>
                      <a:tailEnd type="none" w="sm" len="sm"/>
                    </a:lnR>
                    <a:solidFill>
                      <a:srgbClr val="B6D7A8"/>
                    </a:solidFill>
                  </a:tcPr>
                </a:tc>
                <a:tc>
                  <a:txBody>
                    <a:bodyPr/>
                    <a:lstStyle/>
                    <a:p>
                      <a:pPr marL="0" lvl="0" indent="0" algn="l" rtl="0">
                        <a:spcBef>
                          <a:spcPts val="0"/>
                        </a:spcBef>
                        <a:spcAft>
                          <a:spcPts val="0"/>
                        </a:spcAft>
                        <a:buNone/>
                      </a:pPr>
                      <a:r>
                        <a:rPr lang="en-US" dirty="0">
                          <a:solidFill>
                            <a:schemeClr val="tx1">
                              <a:lumMod val="75000"/>
                              <a:lumOff val="25000"/>
                            </a:schemeClr>
                          </a:solidFill>
                          <a:latin typeface="Century Gothic" panose="020B0502020202020204" pitchFamily="34" charset="0"/>
                        </a:rPr>
                        <a:t>Vegetation that is healthy</a:t>
                      </a:r>
                      <a:endParaRPr dirty="0">
                        <a:solidFill>
                          <a:schemeClr val="tx1">
                            <a:lumMod val="75000"/>
                            <a:lumOff val="25000"/>
                          </a:schemeClr>
                        </a:solidFill>
                        <a:latin typeface="Century Gothic" panose="020B0502020202020204" pitchFamily="34"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34800">
                <a:tc>
                  <a:txBody>
                    <a:bodyPr/>
                    <a:lstStyle/>
                    <a:p>
                      <a:pPr marL="0" lvl="0" indent="0" algn="l" rtl="0">
                        <a:spcBef>
                          <a:spcPts val="0"/>
                        </a:spcBef>
                        <a:spcAft>
                          <a:spcPts val="0"/>
                        </a:spcAft>
                        <a:buClr>
                          <a:schemeClr val="dk1"/>
                        </a:buClr>
                        <a:buSzPts val="1400"/>
                        <a:buFont typeface="Arial"/>
                        <a:buNone/>
                      </a:pPr>
                      <a:r>
                        <a:rPr lang="en-US" b="1">
                          <a:solidFill>
                            <a:schemeClr val="tx1">
                              <a:lumMod val="75000"/>
                              <a:lumOff val="25000"/>
                            </a:schemeClr>
                          </a:solidFill>
                          <a:latin typeface="Century Gothic" panose="020B0502020202020204" pitchFamily="34" charset="0"/>
                          <a:ea typeface="Century Gothic"/>
                          <a:cs typeface="Century Gothic"/>
                          <a:sym typeface="Century Gothic"/>
                        </a:rPr>
                        <a:t>Vegetation Presence</a:t>
                      </a:r>
                      <a:endParaRPr b="1">
                        <a:solidFill>
                          <a:schemeClr val="tx1">
                            <a:lumMod val="75000"/>
                            <a:lumOff val="25000"/>
                          </a:schemeClr>
                        </a:solidFill>
                        <a:latin typeface="Century Gothic" panose="020B0502020202020204" pitchFamily="34" charset="0"/>
                        <a:ea typeface="Century Gothic"/>
                        <a:cs typeface="Century Gothic"/>
                        <a:sym typeface="Century Gothic"/>
                      </a:endParaRPr>
                    </a:p>
                  </a:txBody>
                  <a:tcPr marL="91425" marR="91425" marT="91425" marB="91425">
                    <a:lnR w="9525" cap="flat" cmpd="sng">
                      <a:solidFill>
                        <a:srgbClr val="9E9E9E"/>
                      </a:solidFill>
                      <a:prstDash val="solid"/>
                      <a:round/>
                      <a:headEnd type="none" w="sm" len="sm"/>
                      <a:tailEnd type="none" w="sm" len="sm"/>
                    </a:lnR>
                    <a:solidFill>
                      <a:srgbClr val="B6D7A8"/>
                    </a:solidFill>
                  </a:tcPr>
                </a:tc>
                <a:tc>
                  <a:txBody>
                    <a:bodyPr/>
                    <a:lstStyle/>
                    <a:p>
                      <a:pPr marL="0" lvl="0" indent="0" algn="l" rtl="0">
                        <a:spcBef>
                          <a:spcPts val="0"/>
                        </a:spcBef>
                        <a:spcAft>
                          <a:spcPts val="0"/>
                        </a:spcAft>
                        <a:buNone/>
                      </a:pPr>
                      <a:r>
                        <a:rPr lang="en-US" dirty="0">
                          <a:solidFill>
                            <a:schemeClr val="tx1">
                              <a:lumMod val="75000"/>
                              <a:lumOff val="25000"/>
                            </a:schemeClr>
                          </a:solidFill>
                          <a:latin typeface="Century Gothic" panose="020B0502020202020204" pitchFamily="34" charset="0"/>
                        </a:rPr>
                        <a:t>Vegetation that is alive</a:t>
                      </a:r>
                      <a:endParaRPr dirty="0">
                        <a:solidFill>
                          <a:schemeClr val="tx1">
                            <a:lumMod val="75000"/>
                            <a:lumOff val="25000"/>
                          </a:schemeClr>
                        </a:solidFill>
                        <a:latin typeface="Century Gothic" panose="020B0502020202020204" pitchFamily="34"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34800">
                <a:tc>
                  <a:txBody>
                    <a:bodyPr/>
                    <a:lstStyle/>
                    <a:p>
                      <a:pPr marL="0" lvl="0" indent="0" algn="l" rtl="0">
                        <a:spcBef>
                          <a:spcPts val="0"/>
                        </a:spcBef>
                        <a:spcAft>
                          <a:spcPts val="0"/>
                        </a:spcAft>
                        <a:buClr>
                          <a:schemeClr val="dk1"/>
                        </a:buClr>
                        <a:buSzPts val="1100"/>
                        <a:buFont typeface="Arial"/>
                        <a:buNone/>
                      </a:pPr>
                      <a:r>
                        <a:rPr lang="en-US" b="1" dirty="0">
                          <a:solidFill>
                            <a:schemeClr val="tx1">
                              <a:lumMod val="75000"/>
                              <a:lumOff val="25000"/>
                            </a:schemeClr>
                          </a:solidFill>
                          <a:latin typeface="Century Gothic" panose="020B0502020202020204" pitchFamily="34" charset="0"/>
                          <a:ea typeface="Century Gothic"/>
                          <a:cs typeface="Century Gothic"/>
                          <a:sym typeface="Century Gothic"/>
                        </a:rPr>
                        <a:t>Non-photosynthetic</a:t>
                      </a:r>
                      <a:endParaRPr b="1" dirty="0">
                        <a:solidFill>
                          <a:schemeClr val="tx1">
                            <a:lumMod val="75000"/>
                            <a:lumOff val="25000"/>
                          </a:schemeClr>
                        </a:solidFill>
                        <a:latin typeface="Century Gothic" panose="020B0502020202020204" pitchFamily="34" charset="0"/>
                        <a:ea typeface="Century Gothic"/>
                        <a:cs typeface="Century Gothic"/>
                        <a:sym typeface="Century Gothic"/>
                      </a:endParaRPr>
                    </a:p>
                  </a:txBody>
                  <a:tcPr marL="91425" marR="91425" marT="91425" marB="91425" anchor="ctr">
                    <a:lnR w="9525" cap="flat" cmpd="sng">
                      <a:solidFill>
                        <a:srgbClr val="9E9E9E"/>
                      </a:solidFill>
                      <a:prstDash val="solid"/>
                      <a:round/>
                      <a:headEnd type="none" w="sm" len="sm"/>
                      <a:tailEnd type="none" w="sm" len="sm"/>
                    </a:lnR>
                    <a:solidFill>
                      <a:srgbClr val="B6D7A8"/>
                    </a:solidFill>
                  </a:tcPr>
                </a:tc>
                <a:tc>
                  <a:txBody>
                    <a:bodyPr/>
                    <a:lstStyle/>
                    <a:p>
                      <a:pPr marL="0" lvl="0" indent="0" algn="l" rtl="0">
                        <a:spcBef>
                          <a:spcPts val="0"/>
                        </a:spcBef>
                        <a:spcAft>
                          <a:spcPts val="0"/>
                        </a:spcAft>
                        <a:buNone/>
                      </a:pPr>
                      <a:r>
                        <a:rPr lang="en-US" dirty="0">
                          <a:solidFill>
                            <a:schemeClr val="tx1">
                              <a:lumMod val="75000"/>
                              <a:lumOff val="25000"/>
                            </a:schemeClr>
                          </a:solidFill>
                          <a:latin typeface="Century Gothic" panose="020B0502020202020204" pitchFamily="34" charset="0"/>
                        </a:rPr>
                        <a:t>Dead vegetation, bare ground, or urban areas</a:t>
                      </a:r>
                      <a:endParaRPr dirty="0">
                        <a:solidFill>
                          <a:schemeClr val="tx1">
                            <a:lumMod val="75000"/>
                            <a:lumOff val="25000"/>
                          </a:schemeClr>
                        </a:solidFill>
                        <a:latin typeface="Century Gothic" panose="020B0502020202020204" pitchFamily="34"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34800">
                <a:tc>
                  <a:txBody>
                    <a:bodyPr/>
                    <a:lstStyle/>
                    <a:p>
                      <a:pPr marL="0" lvl="0" indent="0" algn="l" rtl="0">
                        <a:spcBef>
                          <a:spcPts val="0"/>
                        </a:spcBef>
                        <a:spcAft>
                          <a:spcPts val="0"/>
                        </a:spcAft>
                        <a:buClr>
                          <a:schemeClr val="dk1"/>
                        </a:buClr>
                        <a:buSzPts val="1100"/>
                        <a:buFont typeface="Arial"/>
                        <a:buNone/>
                      </a:pPr>
                      <a:r>
                        <a:rPr lang="en-US" b="1" dirty="0">
                          <a:solidFill>
                            <a:schemeClr val="tx1">
                              <a:lumMod val="75000"/>
                              <a:lumOff val="25000"/>
                            </a:schemeClr>
                          </a:solidFill>
                          <a:latin typeface="Century Gothic" panose="020B0502020202020204" pitchFamily="34" charset="0"/>
                          <a:ea typeface="Century Gothic"/>
                          <a:cs typeface="Century Gothic"/>
                          <a:sym typeface="Century Gothic"/>
                        </a:rPr>
                        <a:t>Water</a:t>
                      </a:r>
                      <a:endParaRPr b="1" dirty="0">
                        <a:solidFill>
                          <a:schemeClr val="tx1">
                            <a:lumMod val="75000"/>
                            <a:lumOff val="25000"/>
                          </a:schemeClr>
                        </a:solidFill>
                        <a:latin typeface="Century Gothic" panose="020B0502020202020204" pitchFamily="34" charset="0"/>
                        <a:ea typeface="Century Gothic"/>
                        <a:cs typeface="Century Gothic"/>
                        <a:sym typeface="Century Gothic"/>
                      </a:endParaRPr>
                    </a:p>
                  </a:txBody>
                  <a:tcPr marL="91425" marR="91425" marT="91425" marB="91425">
                    <a:lnR w="9525" cap="flat" cmpd="sng">
                      <a:solidFill>
                        <a:srgbClr val="9E9E9E"/>
                      </a:solidFill>
                      <a:prstDash val="solid"/>
                      <a:round/>
                      <a:headEnd type="none" w="sm" len="sm"/>
                      <a:tailEnd type="none" w="sm" len="sm"/>
                    </a:lnR>
                    <a:solidFill>
                      <a:srgbClr val="B6D7A8"/>
                    </a:solidFill>
                  </a:tcPr>
                </a:tc>
                <a:tc>
                  <a:txBody>
                    <a:bodyPr/>
                    <a:lstStyle/>
                    <a:p>
                      <a:pPr marL="0" lvl="0" indent="0" algn="l" rtl="0">
                        <a:spcBef>
                          <a:spcPts val="0"/>
                        </a:spcBef>
                        <a:spcAft>
                          <a:spcPts val="0"/>
                        </a:spcAft>
                        <a:buNone/>
                      </a:pPr>
                      <a:r>
                        <a:rPr lang="en-US" dirty="0">
                          <a:solidFill>
                            <a:schemeClr val="tx1">
                              <a:lumMod val="75000"/>
                              <a:lumOff val="25000"/>
                            </a:schemeClr>
                          </a:solidFill>
                          <a:latin typeface="Century Gothic" panose="020B0502020202020204" pitchFamily="34" charset="0"/>
                        </a:rPr>
                        <a:t>Water bodies</a:t>
                      </a:r>
                      <a:endParaRPr dirty="0">
                        <a:solidFill>
                          <a:schemeClr val="tx1">
                            <a:lumMod val="75000"/>
                            <a:lumOff val="25000"/>
                          </a:schemeClr>
                        </a:solidFill>
                        <a:latin typeface="Century Gothic" panose="020B0502020202020204" pitchFamily="34"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g5e1d47cb9a_1_23"/>
          <p:cNvPicPr preferRelativeResize="0"/>
          <p:nvPr/>
        </p:nvPicPr>
        <p:blipFill rotWithShape="1">
          <a:blip r:embed="rId3">
            <a:alphaModFix/>
          </a:blip>
          <a:srcRect/>
          <a:stretch/>
        </p:blipFill>
        <p:spPr>
          <a:xfrm>
            <a:off x="200650" y="1935725"/>
            <a:ext cx="6579903" cy="3865827"/>
          </a:xfrm>
          <a:prstGeom prst="rect">
            <a:avLst/>
          </a:prstGeom>
          <a:noFill/>
          <a:ln>
            <a:noFill/>
          </a:ln>
        </p:spPr>
      </p:pic>
      <p:sp>
        <p:nvSpPr>
          <p:cNvPr id="569" name="Google Shape;569;g5e1d47cb9a_1_23"/>
          <p:cNvSpPr txBox="1">
            <a:spLocks noGrp="1"/>
          </p:cNvSpPr>
          <p:nvPr>
            <p:ph type="title"/>
          </p:nvPr>
        </p:nvSpPr>
        <p:spPr>
          <a:xfrm>
            <a:off x="495300" y="447575"/>
            <a:ext cx="11696700" cy="1192500"/>
          </a:xfrm>
          <a:prstGeom prst="rect">
            <a:avLst/>
          </a:prstGeom>
          <a:solidFill>
            <a:srgbClr val="2E865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3600" dirty="0"/>
              <a:t>Results: </a:t>
            </a:r>
            <a:r>
              <a:rPr lang="en-US" sz="3600" dirty="0" err="1"/>
              <a:t>RapidEye</a:t>
            </a:r>
            <a:r>
              <a:rPr lang="en-US" sz="3600" dirty="0"/>
              <a:t> Vegetation </a:t>
            </a:r>
            <a:r>
              <a:rPr lang="en-US" sz="3600" dirty="0" smtClean="0"/>
              <a:t>Health Classification</a:t>
            </a:r>
            <a:endParaRPr sz="3600" dirty="0"/>
          </a:p>
        </p:txBody>
      </p:sp>
      <p:sp>
        <p:nvSpPr>
          <p:cNvPr id="570" name="Google Shape;570;g5e1d47cb9a_1_23"/>
          <p:cNvSpPr txBox="1"/>
          <p:nvPr/>
        </p:nvSpPr>
        <p:spPr>
          <a:xfrm>
            <a:off x="2743863" y="5792875"/>
            <a:ext cx="1915200" cy="25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Thriving Vegetation</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71" name="Google Shape;571;g5e1d47cb9a_1_23"/>
          <p:cNvSpPr txBox="1"/>
          <p:nvPr/>
        </p:nvSpPr>
        <p:spPr>
          <a:xfrm>
            <a:off x="2743863" y="6085494"/>
            <a:ext cx="20475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tx1">
                    <a:lumMod val="75000"/>
                    <a:lumOff val="25000"/>
                  </a:schemeClr>
                </a:solidFill>
                <a:latin typeface="Century Gothic"/>
                <a:ea typeface="Century Gothic"/>
                <a:cs typeface="Century Gothic"/>
                <a:sym typeface="Century Gothic"/>
              </a:rPr>
              <a:t>Healthy Vegetation</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72" name="Google Shape;572;g5e1d47cb9a_1_23"/>
          <p:cNvSpPr txBox="1"/>
          <p:nvPr/>
        </p:nvSpPr>
        <p:spPr>
          <a:xfrm>
            <a:off x="5011800" y="6097200"/>
            <a:ext cx="1915200" cy="21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tx1">
                    <a:lumMod val="75000"/>
                    <a:lumOff val="25000"/>
                  </a:schemeClr>
                </a:solidFill>
                <a:latin typeface="Century Gothic"/>
                <a:ea typeface="Century Gothic"/>
                <a:cs typeface="Century Gothic"/>
                <a:sym typeface="Century Gothic"/>
              </a:rPr>
              <a:t>Non-Photosynthetic</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73" name="Google Shape;573;g5e1d47cb9a_1_23"/>
          <p:cNvSpPr txBox="1"/>
          <p:nvPr/>
        </p:nvSpPr>
        <p:spPr>
          <a:xfrm>
            <a:off x="5011800" y="5795400"/>
            <a:ext cx="2175000" cy="30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Vegetation Presence</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74" name="Google Shape;574;g5e1d47cb9a_1_23"/>
          <p:cNvSpPr txBox="1"/>
          <p:nvPr/>
        </p:nvSpPr>
        <p:spPr>
          <a:xfrm>
            <a:off x="2743863" y="6370613"/>
            <a:ext cx="1350000" cy="2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Water</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575" name="Google Shape;575;g5e1d47cb9a_1_23"/>
          <p:cNvSpPr txBox="1"/>
          <p:nvPr/>
        </p:nvSpPr>
        <p:spPr>
          <a:xfrm>
            <a:off x="242725" y="5923600"/>
            <a:ext cx="159900" cy="21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tx1">
                    <a:lumMod val="75000"/>
                    <a:lumOff val="25000"/>
                  </a:schemeClr>
                </a:solidFill>
                <a:latin typeface="Century Gothic"/>
                <a:ea typeface="Century Gothic"/>
                <a:cs typeface="Century Gothic"/>
                <a:sym typeface="Century Gothic"/>
              </a:rPr>
              <a:t>0</a:t>
            </a:r>
            <a:endParaRPr sz="1400" b="1" i="0" u="none" strike="noStrike" cap="none">
              <a:solidFill>
                <a:schemeClr val="tx1">
                  <a:lumMod val="75000"/>
                  <a:lumOff val="25000"/>
                </a:schemeClr>
              </a:solidFill>
              <a:latin typeface="Century Gothic"/>
              <a:ea typeface="Century Gothic"/>
              <a:cs typeface="Century Gothic"/>
              <a:sym typeface="Century Gothic"/>
            </a:endParaRPr>
          </a:p>
        </p:txBody>
      </p:sp>
      <p:sp>
        <p:nvSpPr>
          <p:cNvPr id="576" name="Google Shape;576;g5e1d47cb9a_1_23"/>
          <p:cNvSpPr txBox="1"/>
          <p:nvPr/>
        </p:nvSpPr>
        <p:spPr>
          <a:xfrm>
            <a:off x="899746" y="5923623"/>
            <a:ext cx="435600" cy="21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tx1">
                    <a:lumMod val="75000"/>
                    <a:lumOff val="25000"/>
                  </a:schemeClr>
                </a:solidFill>
                <a:latin typeface="Century Gothic"/>
                <a:ea typeface="Century Gothic"/>
                <a:cs typeface="Century Gothic"/>
                <a:sym typeface="Century Gothic"/>
              </a:rPr>
              <a:t> 10</a:t>
            </a:r>
            <a:endParaRPr sz="1400" b="1" i="0" u="none" strike="noStrike" cap="none">
              <a:solidFill>
                <a:schemeClr val="tx1">
                  <a:lumMod val="75000"/>
                  <a:lumOff val="25000"/>
                </a:schemeClr>
              </a:solidFill>
              <a:latin typeface="Century Gothic"/>
              <a:ea typeface="Century Gothic"/>
              <a:cs typeface="Century Gothic"/>
              <a:sym typeface="Century Gothic"/>
            </a:endParaRPr>
          </a:p>
        </p:txBody>
      </p:sp>
      <p:sp>
        <p:nvSpPr>
          <p:cNvPr id="577" name="Google Shape;577;g5e1d47cb9a_1_23"/>
          <p:cNvSpPr txBox="1"/>
          <p:nvPr/>
        </p:nvSpPr>
        <p:spPr>
          <a:xfrm>
            <a:off x="1595525" y="5923613"/>
            <a:ext cx="927900" cy="21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tx1">
                    <a:lumMod val="75000"/>
                    <a:lumOff val="25000"/>
                  </a:schemeClr>
                </a:solidFill>
                <a:latin typeface="Century Gothic"/>
                <a:ea typeface="Century Gothic"/>
                <a:cs typeface="Century Gothic"/>
                <a:sym typeface="Century Gothic"/>
              </a:rPr>
              <a:t>   20 km</a:t>
            </a:r>
            <a:endParaRPr sz="1400" b="1" i="0" u="none" strike="noStrike" cap="none">
              <a:solidFill>
                <a:schemeClr val="tx1">
                  <a:lumMod val="75000"/>
                  <a:lumOff val="25000"/>
                </a:schemeClr>
              </a:solidFill>
              <a:latin typeface="Century Gothic"/>
              <a:ea typeface="Century Gothic"/>
              <a:cs typeface="Century Gothic"/>
              <a:sym typeface="Century Gothic"/>
            </a:endParaRPr>
          </a:p>
        </p:txBody>
      </p:sp>
      <p:cxnSp>
        <p:nvCxnSpPr>
          <p:cNvPr id="578" name="Google Shape;578;g5e1d47cb9a_1_23"/>
          <p:cNvCxnSpPr/>
          <p:nvPr/>
        </p:nvCxnSpPr>
        <p:spPr>
          <a:xfrm>
            <a:off x="382075" y="5905500"/>
            <a:ext cx="1526400" cy="0"/>
          </a:xfrm>
          <a:prstGeom prst="straightConnector1">
            <a:avLst/>
          </a:prstGeom>
          <a:noFill/>
          <a:ln w="9525" cap="flat" cmpd="sng">
            <a:solidFill>
              <a:schemeClr val="dk2"/>
            </a:solidFill>
            <a:prstDash val="solid"/>
            <a:round/>
            <a:headEnd type="none" w="sm" len="sm"/>
            <a:tailEnd type="none" w="sm" len="sm"/>
          </a:ln>
        </p:spPr>
      </p:cxnSp>
      <p:cxnSp>
        <p:nvCxnSpPr>
          <p:cNvPr id="579" name="Google Shape;579;g5e1d47cb9a_1_23"/>
          <p:cNvCxnSpPr/>
          <p:nvPr/>
        </p:nvCxnSpPr>
        <p:spPr>
          <a:xfrm>
            <a:off x="382075" y="5848500"/>
            <a:ext cx="1500" cy="114000"/>
          </a:xfrm>
          <a:prstGeom prst="straightConnector1">
            <a:avLst/>
          </a:prstGeom>
          <a:noFill/>
          <a:ln w="9525" cap="flat" cmpd="sng">
            <a:solidFill>
              <a:schemeClr val="dk2"/>
            </a:solidFill>
            <a:prstDash val="solid"/>
            <a:round/>
            <a:headEnd type="none" w="sm" len="sm"/>
            <a:tailEnd type="none" w="sm" len="sm"/>
          </a:ln>
        </p:spPr>
      </p:cxnSp>
      <p:cxnSp>
        <p:nvCxnSpPr>
          <p:cNvPr id="580" name="Google Shape;580;g5e1d47cb9a_1_23"/>
          <p:cNvCxnSpPr/>
          <p:nvPr/>
        </p:nvCxnSpPr>
        <p:spPr>
          <a:xfrm>
            <a:off x="1144525" y="5848500"/>
            <a:ext cx="1500" cy="114000"/>
          </a:xfrm>
          <a:prstGeom prst="straightConnector1">
            <a:avLst/>
          </a:prstGeom>
          <a:noFill/>
          <a:ln w="9525" cap="flat" cmpd="sng">
            <a:solidFill>
              <a:schemeClr val="dk2"/>
            </a:solidFill>
            <a:prstDash val="solid"/>
            <a:round/>
            <a:headEnd type="none" w="sm" len="sm"/>
            <a:tailEnd type="none" w="sm" len="sm"/>
          </a:ln>
        </p:spPr>
      </p:cxnSp>
      <p:cxnSp>
        <p:nvCxnSpPr>
          <p:cNvPr id="581" name="Google Shape;581;g5e1d47cb9a_1_23"/>
          <p:cNvCxnSpPr/>
          <p:nvPr/>
        </p:nvCxnSpPr>
        <p:spPr>
          <a:xfrm>
            <a:off x="1906975" y="5848500"/>
            <a:ext cx="1500" cy="114000"/>
          </a:xfrm>
          <a:prstGeom prst="straightConnector1">
            <a:avLst/>
          </a:prstGeom>
          <a:noFill/>
          <a:ln w="9525" cap="flat" cmpd="sng">
            <a:solidFill>
              <a:schemeClr val="dk2"/>
            </a:solidFill>
            <a:prstDash val="solid"/>
            <a:round/>
            <a:headEnd type="none" w="sm" len="sm"/>
            <a:tailEnd type="none" w="sm" len="sm"/>
          </a:ln>
        </p:spPr>
      </p:cxnSp>
      <p:cxnSp>
        <p:nvCxnSpPr>
          <p:cNvPr id="582" name="Google Shape;582;g5e1d47cb9a_1_23"/>
          <p:cNvCxnSpPr/>
          <p:nvPr/>
        </p:nvCxnSpPr>
        <p:spPr>
          <a:xfrm>
            <a:off x="763300" y="5848500"/>
            <a:ext cx="1500" cy="114000"/>
          </a:xfrm>
          <a:prstGeom prst="straightConnector1">
            <a:avLst/>
          </a:prstGeom>
          <a:noFill/>
          <a:ln w="9525" cap="flat" cmpd="sng">
            <a:solidFill>
              <a:schemeClr val="dk2"/>
            </a:solidFill>
            <a:prstDash val="solid"/>
            <a:round/>
            <a:headEnd type="none" w="sm" len="sm"/>
            <a:tailEnd type="none" w="sm" len="sm"/>
          </a:ln>
        </p:spPr>
      </p:cxnSp>
      <p:cxnSp>
        <p:nvCxnSpPr>
          <p:cNvPr id="583" name="Google Shape;583;g5e1d47cb9a_1_23"/>
          <p:cNvCxnSpPr/>
          <p:nvPr/>
        </p:nvCxnSpPr>
        <p:spPr>
          <a:xfrm>
            <a:off x="1525750" y="5848500"/>
            <a:ext cx="1500" cy="114000"/>
          </a:xfrm>
          <a:prstGeom prst="straightConnector1">
            <a:avLst/>
          </a:prstGeom>
          <a:noFill/>
          <a:ln w="9525" cap="flat" cmpd="sng">
            <a:solidFill>
              <a:schemeClr val="dk2"/>
            </a:solidFill>
            <a:prstDash val="solid"/>
            <a:round/>
            <a:headEnd type="none" w="sm" len="sm"/>
            <a:tailEnd type="none" w="sm" len="sm"/>
          </a:ln>
        </p:spPr>
      </p:cxnSp>
      <p:pic>
        <p:nvPicPr>
          <p:cNvPr id="584" name="Google Shape;584;g5e1d47cb9a_1_23"/>
          <p:cNvPicPr preferRelativeResize="0"/>
          <p:nvPr/>
        </p:nvPicPr>
        <p:blipFill rotWithShape="1">
          <a:blip r:embed="rId4">
            <a:alphaModFix/>
          </a:blip>
          <a:srcRect/>
          <a:stretch/>
        </p:blipFill>
        <p:spPr>
          <a:xfrm>
            <a:off x="2402589" y="5905511"/>
            <a:ext cx="392375" cy="1037869"/>
          </a:xfrm>
          <a:prstGeom prst="rect">
            <a:avLst/>
          </a:prstGeom>
          <a:noFill/>
          <a:ln>
            <a:noFill/>
          </a:ln>
        </p:spPr>
      </p:pic>
      <p:pic>
        <p:nvPicPr>
          <p:cNvPr id="585" name="Google Shape;585;g5e1d47cb9a_1_23"/>
          <p:cNvPicPr preferRelativeResize="0"/>
          <p:nvPr/>
        </p:nvPicPr>
        <p:blipFill rotWithShape="1">
          <a:blip r:embed="rId5">
            <a:alphaModFix/>
          </a:blip>
          <a:srcRect/>
          <a:stretch/>
        </p:blipFill>
        <p:spPr>
          <a:xfrm>
            <a:off x="4656724" y="5865962"/>
            <a:ext cx="431285" cy="557875"/>
          </a:xfrm>
          <a:prstGeom prst="rect">
            <a:avLst/>
          </a:prstGeom>
          <a:noFill/>
          <a:ln>
            <a:noFill/>
          </a:ln>
        </p:spPr>
      </p:pic>
      <p:pic>
        <p:nvPicPr>
          <p:cNvPr id="586" name="Google Shape;586;g5e1d47cb9a_1_23"/>
          <p:cNvPicPr preferRelativeResize="0"/>
          <p:nvPr/>
        </p:nvPicPr>
        <p:blipFill rotWithShape="1">
          <a:blip r:embed="rId6">
            <a:alphaModFix/>
          </a:blip>
          <a:srcRect/>
          <a:stretch/>
        </p:blipFill>
        <p:spPr>
          <a:xfrm>
            <a:off x="2413362" y="6455500"/>
            <a:ext cx="370850" cy="212400"/>
          </a:xfrm>
          <a:prstGeom prst="rect">
            <a:avLst/>
          </a:prstGeom>
          <a:noFill/>
          <a:ln>
            <a:noFill/>
          </a:ln>
        </p:spPr>
      </p:pic>
      <p:graphicFrame>
        <p:nvGraphicFramePr>
          <p:cNvPr id="587" name="Google Shape;587;g5e1d47cb9a_1_23"/>
          <p:cNvGraphicFramePr/>
          <p:nvPr>
            <p:extLst>
              <p:ext uri="{D42A27DB-BD31-4B8C-83A1-F6EECF244321}">
                <p14:modId xmlns:p14="http://schemas.microsoft.com/office/powerpoint/2010/main" val="2414075928"/>
              </p:ext>
            </p:extLst>
          </p:nvPr>
        </p:nvGraphicFramePr>
        <p:xfrm>
          <a:off x="6971338" y="2689538"/>
          <a:ext cx="4891700" cy="2377260"/>
        </p:xfrm>
        <a:graphic>
          <a:graphicData uri="http://schemas.openxmlformats.org/drawingml/2006/table">
            <a:tbl>
              <a:tblPr>
                <a:noFill/>
                <a:tableStyleId>{6F251B4B-F31D-4F09-BB28-A07C26028BF8}</a:tableStyleId>
              </a:tblPr>
              <a:tblGrid>
                <a:gridCol w="2042800">
                  <a:extLst>
                    <a:ext uri="{9D8B030D-6E8A-4147-A177-3AD203B41FA5}">
                      <a16:colId xmlns:a16="http://schemas.microsoft.com/office/drawing/2014/main" val="20000"/>
                    </a:ext>
                  </a:extLst>
                </a:gridCol>
                <a:gridCol w="1225925">
                  <a:extLst>
                    <a:ext uri="{9D8B030D-6E8A-4147-A177-3AD203B41FA5}">
                      <a16:colId xmlns:a16="http://schemas.microsoft.com/office/drawing/2014/main" val="20001"/>
                    </a:ext>
                  </a:extLst>
                </a:gridCol>
                <a:gridCol w="1622975">
                  <a:extLst>
                    <a:ext uri="{9D8B030D-6E8A-4147-A177-3AD203B41FA5}">
                      <a16:colId xmlns:a16="http://schemas.microsoft.com/office/drawing/2014/main" val="20002"/>
                    </a:ext>
                  </a:extLst>
                </a:gridCol>
              </a:tblGrid>
              <a:tr h="338050">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B w="9525" cap="flat" cmpd="sng">
                      <a:solidFill>
                        <a:srgbClr val="9E9E9E"/>
                      </a:solidFill>
                      <a:prstDash val="solid"/>
                      <a:round/>
                      <a:headEnd type="none" w="sm" len="sm"/>
                      <a:tailEnd type="none" w="sm" len="sm"/>
                    </a:lnB>
                    <a:solidFill>
                      <a:srgbClr val="B6D7A8"/>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en-US" b="1">
                          <a:solidFill>
                            <a:schemeClr val="tx1">
                              <a:lumMod val="75000"/>
                              <a:lumOff val="25000"/>
                            </a:schemeClr>
                          </a:solidFill>
                          <a:latin typeface="Century Gothic"/>
                          <a:ea typeface="Century Gothic"/>
                          <a:cs typeface="Century Gothic"/>
                          <a:sym typeface="Century Gothic"/>
                        </a:rPr>
                        <a:t>Area (M</a:t>
                      </a:r>
                      <a:r>
                        <a:rPr lang="en-US" b="1" baseline="30000">
                          <a:solidFill>
                            <a:schemeClr val="tx1">
                              <a:lumMod val="75000"/>
                              <a:lumOff val="25000"/>
                            </a:schemeClr>
                          </a:solidFill>
                          <a:latin typeface="Century Gothic"/>
                          <a:ea typeface="Century Gothic"/>
                          <a:cs typeface="Century Gothic"/>
                          <a:sym typeface="Century Gothic"/>
                        </a:rPr>
                        <a:t>2</a:t>
                      </a:r>
                      <a:r>
                        <a:rPr lang="en-US" b="1">
                          <a:solidFill>
                            <a:schemeClr val="tx1">
                              <a:lumMod val="75000"/>
                              <a:lumOff val="25000"/>
                            </a:schemeClr>
                          </a:solidFill>
                          <a:latin typeface="Century Gothic"/>
                          <a:ea typeface="Century Gothic"/>
                          <a:cs typeface="Century Gothic"/>
                          <a:sym typeface="Century Gothic"/>
                        </a:rPr>
                        <a:t>)</a:t>
                      </a:r>
                      <a:endParaRPr sz="1400" b="1"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B w="9525" cap="flat" cmpd="sng">
                      <a:solidFill>
                        <a:srgbClr val="9E9E9E"/>
                      </a:solidFill>
                      <a:prstDash val="solid"/>
                      <a:round/>
                      <a:headEnd type="none" w="sm" len="sm"/>
                      <a:tailEnd type="none" w="sm" len="sm"/>
                    </a:lnB>
                    <a:solidFill>
                      <a:srgbClr val="B6D7A8"/>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en-US" b="1">
                          <a:solidFill>
                            <a:schemeClr val="tx1">
                              <a:lumMod val="75000"/>
                              <a:lumOff val="25000"/>
                            </a:schemeClr>
                          </a:solidFill>
                          <a:latin typeface="Century Gothic"/>
                          <a:ea typeface="Century Gothic"/>
                          <a:cs typeface="Century Gothic"/>
                          <a:sym typeface="Century Gothic"/>
                        </a:rPr>
                        <a:t>Percent of Area</a:t>
                      </a:r>
                      <a:endParaRPr sz="1400" b="1"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B w="9525"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0"/>
                  </a:ext>
                </a:extLst>
              </a:tr>
              <a:tr h="334800">
                <a:tc>
                  <a:txBody>
                    <a:bodyPr/>
                    <a:lstStyle/>
                    <a:p>
                      <a:pPr marL="0" lvl="0" indent="0" algn="l" rtl="0">
                        <a:spcBef>
                          <a:spcPts val="0"/>
                        </a:spcBef>
                        <a:spcAft>
                          <a:spcPts val="0"/>
                        </a:spcAft>
                        <a:buClr>
                          <a:schemeClr val="dk1"/>
                        </a:buClr>
                        <a:buSzPts val="1100"/>
                        <a:buFont typeface="Arial"/>
                        <a:buNone/>
                      </a:pPr>
                      <a:r>
                        <a:rPr lang="en-US" b="1" dirty="0">
                          <a:solidFill>
                            <a:schemeClr val="tx1">
                              <a:lumMod val="75000"/>
                              <a:lumOff val="25000"/>
                            </a:schemeClr>
                          </a:solidFill>
                          <a:latin typeface="Century Gothic"/>
                          <a:ea typeface="Century Gothic"/>
                          <a:cs typeface="Century Gothic"/>
                          <a:sym typeface="Century Gothic"/>
                        </a:rPr>
                        <a:t>Non-Photosynthetic</a:t>
                      </a:r>
                      <a:endParaRPr b="1"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tx1">
                              <a:lumMod val="75000"/>
                              <a:lumOff val="25000"/>
                            </a:schemeClr>
                          </a:solidFill>
                          <a:latin typeface="Century Gothic"/>
                          <a:ea typeface="Century Gothic"/>
                          <a:cs typeface="Century Gothic"/>
                          <a:sym typeface="Century Gothic"/>
                        </a:rPr>
                        <a:t>594,096,800</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tx1">
                              <a:lumMod val="75000"/>
                              <a:lumOff val="25000"/>
                            </a:schemeClr>
                          </a:solidFill>
                          <a:latin typeface="Century Gothic"/>
                          <a:ea typeface="Century Gothic"/>
                          <a:cs typeface="Century Gothic"/>
                          <a:sym typeface="Century Gothic"/>
                        </a:rPr>
                        <a:t>50.83%</a:t>
                      </a: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34800">
                <a:tc>
                  <a:txBody>
                    <a:bodyPr/>
                    <a:lstStyle/>
                    <a:p>
                      <a:pPr marL="0" lvl="0" indent="0" algn="l" rtl="0">
                        <a:spcBef>
                          <a:spcPts val="0"/>
                        </a:spcBef>
                        <a:spcAft>
                          <a:spcPts val="0"/>
                        </a:spcAft>
                        <a:buClr>
                          <a:schemeClr val="dk1"/>
                        </a:buClr>
                        <a:buSzPts val="1400"/>
                        <a:buFont typeface="Arial"/>
                        <a:buNone/>
                      </a:pPr>
                      <a:r>
                        <a:rPr lang="en-US" b="1">
                          <a:solidFill>
                            <a:schemeClr val="tx1">
                              <a:lumMod val="75000"/>
                              <a:lumOff val="25000"/>
                            </a:schemeClr>
                          </a:solidFill>
                          <a:latin typeface="Century Gothic"/>
                          <a:ea typeface="Century Gothic"/>
                          <a:cs typeface="Century Gothic"/>
                          <a:sym typeface="Century Gothic"/>
                        </a:rPr>
                        <a:t>Vegetation Presence</a:t>
                      </a:r>
                      <a:endParaRPr b="1">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tx1">
                              <a:lumMod val="75000"/>
                              <a:lumOff val="25000"/>
                            </a:schemeClr>
                          </a:solidFill>
                          <a:latin typeface="Century Gothic"/>
                          <a:ea typeface="Century Gothic"/>
                          <a:cs typeface="Century Gothic"/>
                          <a:sym typeface="Century Gothic"/>
                        </a:rPr>
                        <a:t>461,446,225</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tx1">
                              <a:lumMod val="75000"/>
                              <a:lumOff val="25000"/>
                            </a:schemeClr>
                          </a:solidFill>
                          <a:latin typeface="Century Gothic"/>
                          <a:ea typeface="Century Gothic"/>
                          <a:cs typeface="Century Gothic"/>
                          <a:sym typeface="Century Gothic"/>
                        </a:rPr>
                        <a:t>39.51%</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34800">
                <a:tc>
                  <a:txBody>
                    <a:bodyPr/>
                    <a:lstStyle/>
                    <a:p>
                      <a:pPr marL="0" lvl="0" indent="0" algn="l" rtl="0">
                        <a:spcBef>
                          <a:spcPts val="0"/>
                        </a:spcBef>
                        <a:spcAft>
                          <a:spcPts val="0"/>
                        </a:spcAft>
                        <a:buClr>
                          <a:schemeClr val="dk1"/>
                        </a:buClr>
                        <a:buSzPts val="1400"/>
                        <a:buFont typeface="Arial"/>
                        <a:buNone/>
                      </a:pPr>
                      <a:r>
                        <a:rPr lang="en-US" b="1">
                          <a:solidFill>
                            <a:schemeClr val="tx1">
                              <a:lumMod val="75000"/>
                              <a:lumOff val="25000"/>
                            </a:schemeClr>
                          </a:solidFill>
                          <a:latin typeface="Century Gothic"/>
                          <a:ea typeface="Century Gothic"/>
                          <a:cs typeface="Century Gothic"/>
                          <a:sym typeface="Century Gothic"/>
                        </a:rPr>
                        <a:t>Healthy Vegetation</a:t>
                      </a:r>
                      <a:endParaRPr b="1">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tx1">
                              <a:lumMod val="75000"/>
                              <a:lumOff val="25000"/>
                            </a:schemeClr>
                          </a:solidFill>
                          <a:latin typeface="Century Gothic"/>
                          <a:ea typeface="Century Gothic"/>
                          <a:cs typeface="Century Gothic"/>
                          <a:sym typeface="Century Gothic"/>
                        </a:rPr>
                        <a:t>94,258,650</a:t>
                      </a: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tx1">
                              <a:lumMod val="75000"/>
                              <a:lumOff val="25000"/>
                            </a:schemeClr>
                          </a:solidFill>
                          <a:latin typeface="Century Gothic"/>
                          <a:ea typeface="Century Gothic"/>
                          <a:cs typeface="Century Gothic"/>
                          <a:sym typeface="Century Gothic"/>
                        </a:rPr>
                        <a:t>8.07%</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34800">
                <a:tc>
                  <a:txBody>
                    <a:bodyPr/>
                    <a:lstStyle/>
                    <a:p>
                      <a:pPr marL="0" lvl="0" indent="0" algn="l" rtl="0">
                        <a:spcBef>
                          <a:spcPts val="0"/>
                        </a:spcBef>
                        <a:spcAft>
                          <a:spcPts val="0"/>
                        </a:spcAft>
                        <a:buClr>
                          <a:schemeClr val="dk1"/>
                        </a:buClr>
                        <a:buSzPts val="1400"/>
                        <a:buFont typeface="Arial"/>
                        <a:buNone/>
                      </a:pPr>
                      <a:r>
                        <a:rPr lang="en-US" b="1">
                          <a:solidFill>
                            <a:schemeClr val="tx1">
                              <a:lumMod val="75000"/>
                              <a:lumOff val="25000"/>
                            </a:schemeClr>
                          </a:solidFill>
                          <a:latin typeface="Century Gothic"/>
                          <a:ea typeface="Century Gothic"/>
                          <a:cs typeface="Century Gothic"/>
                          <a:sym typeface="Century Gothic"/>
                        </a:rPr>
                        <a:t>Thriving Vegetation</a:t>
                      </a:r>
                      <a:endParaRPr b="1">
                        <a:solidFill>
                          <a:schemeClr val="tx1">
                            <a:lumMod val="75000"/>
                            <a:lumOff val="25000"/>
                          </a:schemeClr>
                        </a:solidFill>
                        <a:latin typeface="Century Gothic"/>
                        <a:ea typeface="Century Gothic"/>
                        <a:cs typeface="Century Gothic"/>
                        <a:sym typeface="Century Gothic"/>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solidFill>
                      <a:srgbClr val="B6D7A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tx1">
                              <a:lumMod val="75000"/>
                              <a:lumOff val="25000"/>
                            </a:schemeClr>
                          </a:solidFill>
                          <a:latin typeface="Century Gothic"/>
                          <a:ea typeface="Century Gothic"/>
                          <a:cs typeface="Century Gothic"/>
                          <a:sym typeface="Century Gothic"/>
                        </a:rPr>
                        <a:t>13,429,625</a:t>
                      </a: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tx1">
                              <a:lumMod val="75000"/>
                              <a:lumOff val="25000"/>
                            </a:schemeClr>
                          </a:solidFill>
                          <a:latin typeface="Century Gothic"/>
                          <a:ea typeface="Century Gothic"/>
                          <a:cs typeface="Century Gothic"/>
                          <a:sym typeface="Century Gothic"/>
                        </a:rPr>
                        <a:t>1.15%</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34800">
                <a:tc>
                  <a:txBody>
                    <a:bodyPr/>
                    <a:lstStyle/>
                    <a:p>
                      <a:pPr marL="0" lvl="0" indent="0" algn="l" rtl="0">
                        <a:spcBef>
                          <a:spcPts val="0"/>
                        </a:spcBef>
                        <a:spcAft>
                          <a:spcPts val="0"/>
                        </a:spcAft>
                        <a:buClr>
                          <a:schemeClr val="dk1"/>
                        </a:buClr>
                        <a:buSzPts val="1100"/>
                        <a:buFont typeface="Arial"/>
                        <a:buNone/>
                      </a:pPr>
                      <a:r>
                        <a:rPr lang="en-US" b="1">
                          <a:solidFill>
                            <a:schemeClr val="tx1">
                              <a:lumMod val="75000"/>
                              <a:lumOff val="25000"/>
                            </a:schemeClr>
                          </a:solidFill>
                          <a:latin typeface="Century Gothic"/>
                          <a:ea typeface="Century Gothic"/>
                          <a:cs typeface="Century Gothic"/>
                          <a:sym typeface="Century Gothic"/>
                        </a:rPr>
                        <a:t>Water</a:t>
                      </a:r>
                      <a:endParaRPr b="1">
                        <a:solidFill>
                          <a:schemeClr val="tx1">
                            <a:lumMod val="75000"/>
                            <a:lumOff val="25000"/>
                          </a:schemeClr>
                        </a:solidFill>
                        <a:latin typeface="Century Gothic"/>
                        <a:ea typeface="Century Gothic"/>
                        <a:cs typeface="Century Gothic"/>
                        <a:sym typeface="Century Gothic"/>
                      </a:endParaRPr>
                    </a:p>
                  </a:txBody>
                  <a:tcPr marL="91425" marR="91425" marT="91425" marB="91425">
                    <a:lnR w="9525" cap="flat" cmpd="sng">
                      <a:solidFill>
                        <a:srgbClr val="9E9E9E"/>
                      </a:solidFill>
                      <a:prstDash val="solid"/>
                      <a:round/>
                      <a:headEnd type="none" w="sm" len="sm"/>
                      <a:tailEnd type="none" w="sm" len="sm"/>
                    </a:lnR>
                    <a:solidFill>
                      <a:srgbClr val="B6D7A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tx1">
                              <a:lumMod val="75000"/>
                              <a:lumOff val="25000"/>
                            </a:schemeClr>
                          </a:solidFill>
                          <a:latin typeface="Century Gothic"/>
                          <a:ea typeface="Century Gothic"/>
                          <a:cs typeface="Century Gothic"/>
                          <a:sym typeface="Century Gothic"/>
                        </a:rPr>
                        <a:t>5,169,750</a:t>
                      </a:r>
                      <a:endParaRPr sz="14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tx1">
                              <a:lumMod val="75000"/>
                              <a:lumOff val="25000"/>
                            </a:schemeClr>
                          </a:solidFill>
                          <a:latin typeface="Century Gothic"/>
                          <a:ea typeface="Century Gothic"/>
                          <a:cs typeface="Century Gothic"/>
                          <a:sym typeface="Century Gothic"/>
                        </a:rPr>
                        <a:t>0.44%</a:t>
                      </a:r>
                      <a:endParaRPr sz="14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588" name="Google Shape;588;g5e1d47cb9a_1_23"/>
          <p:cNvSpPr/>
          <p:nvPr/>
        </p:nvSpPr>
        <p:spPr>
          <a:xfrm>
            <a:off x="0" y="431750"/>
            <a:ext cx="527400" cy="1208100"/>
          </a:xfrm>
          <a:prstGeom prst="rect">
            <a:avLst/>
          </a:prstGeom>
          <a:solidFill>
            <a:srgbClr val="2E8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5e2cc9396b_1_38"/>
          <p:cNvSpPr/>
          <p:nvPr/>
        </p:nvSpPr>
        <p:spPr>
          <a:xfrm>
            <a:off x="0" y="0"/>
            <a:ext cx="12281100" cy="68580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g5e2cc9396b_1_38"/>
          <p:cNvSpPr txBox="1">
            <a:spLocks noGrp="1"/>
          </p:cNvSpPr>
          <p:nvPr>
            <p:ph type="title"/>
          </p:nvPr>
        </p:nvSpPr>
        <p:spPr>
          <a:xfrm>
            <a:off x="930275" y="2701825"/>
            <a:ext cx="3649200" cy="2726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6000">
                <a:solidFill>
                  <a:srgbClr val="434343"/>
                </a:solidFill>
              </a:rPr>
              <a:t>MaxEnt</a:t>
            </a:r>
            <a:endParaRPr sz="6000">
              <a:solidFill>
                <a:srgbClr val="434343"/>
              </a:solidFill>
            </a:endParaRPr>
          </a:p>
          <a:p>
            <a:pPr marL="0" lvl="0" indent="0" algn="l" rtl="0">
              <a:lnSpc>
                <a:spcPct val="90000"/>
              </a:lnSpc>
              <a:spcBef>
                <a:spcPts val="0"/>
              </a:spcBef>
              <a:spcAft>
                <a:spcPts val="0"/>
              </a:spcAft>
              <a:buSzPts val="4400"/>
              <a:buNone/>
            </a:pPr>
            <a:endParaRPr sz="4000">
              <a:solidFill>
                <a:srgbClr val="434343"/>
              </a:solidFill>
            </a:endParaRPr>
          </a:p>
        </p:txBody>
      </p:sp>
      <p:sp>
        <p:nvSpPr>
          <p:cNvPr id="596" name="Google Shape;596;g5e2cc9396b_1_38"/>
          <p:cNvSpPr/>
          <p:nvPr/>
        </p:nvSpPr>
        <p:spPr>
          <a:xfrm>
            <a:off x="6600225" y="2379150"/>
            <a:ext cx="3259500" cy="2832300"/>
          </a:xfrm>
          <a:prstGeom prst="roundRect">
            <a:avLst>
              <a:gd name="adj" fmla="val 16667"/>
            </a:avLst>
          </a:prstGeom>
          <a:solidFill>
            <a:schemeClr val="tx1">
              <a:lumMod val="75000"/>
              <a:lumOff val="25000"/>
            </a:scheme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4400"/>
              <a:buFont typeface="Arial"/>
              <a:buNone/>
            </a:pPr>
            <a:r>
              <a:rPr lang="en-US" sz="4000" b="1" dirty="0">
                <a:solidFill>
                  <a:srgbClr val="FFFFFF"/>
                </a:solidFill>
                <a:latin typeface="Century Gothic"/>
                <a:ea typeface="Century Gothic"/>
                <a:cs typeface="Century Gothic"/>
                <a:sym typeface="Century Gothic"/>
              </a:rPr>
              <a:t>Species Distribution Model</a:t>
            </a:r>
            <a:endParaRPr dirty="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5df0ebafbf_2_379"/>
          <p:cNvSpPr/>
          <p:nvPr/>
        </p:nvSpPr>
        <p:spPr>
          <a:xfrm>
            <a:off x="443825" y="3700100"/>
            <a:ext cx="11263500" cy="650100"/>
          </a:xfrm>
          <a:prstGeom prst="roundRect">
            <a:avLst>
              <a:gd name="adj" fmla="val 16667"/>
            </a:avLst>
          </a:prstGeom>
          <a:solidFill>
            <a:srgbClr val="B4A7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03" name="Google Shape;603;g5df0ebafbf_2_379"/>
          <p:cNvCxnSpPr/>
          <p:nvPr/>
        </p:nvCxnSpPr>
        <p:spPr>
          <a:xfrm flipH="1">
            <a:off x="11310625" y="3004375"/>
            <a:ext cx="8100" cy="962100"/>
          </a:xfrm>
          <a:prstGeom prst="straightConnector1">
            <a:avLst/>
          </a:prstGeom>
          <a:noFill/>
          <a:ln w="19050" cap="flat" cmpd="sng">
            <a:solidFill>
              <a:schemeClr val="dk2"/>
            </a:solidFill>
            <a:prstDash val="dot"/>
            <a:round/>
            <a:headEnd type="none" w="sm" len="sm"/>
            <a:tailEnd type="none" w="sm" len="sm"/>
          </a:ln>
        </p:spPr>
      </p:cxnSp>
      <p:cxnSp>
        <p:nvCxnSpPr>
          <p:cNvPr id="604" name="Google Shape;604;g5df0ebafbf_2_379"/>
          <p:cNvCxnSpPr/>
          <p:nvPr/>
        </p:nvCxnSpPr>
        <p:spPr>
          <a:xfrm>
            <a:off x="11205595" y="3998700"/>
            <a:ext cx="2700" cy="837900"/>
          </a:xfrm>
          <a:prstGeom prst="straightConnector1">
            <a:avLst/>
          </a:prstGeom>
          <a:noFill/>
          <a:ln w="19050" cap="flat" cmpd="sng">
            <a:solidFill>
              <a:schemeClr val="dk2"/>
            </a:solidFill>
            <a:prstDash val="dot"/>
            <a:round/>
            <a:headEnd type="none" w="sm" len="sm"/>
            <a:tailEnd type="none" w="sm" len="sm"/>
          </a:ln>
        </p:spPr>
      </p:cxnSp>
      <p:sp>
        <p:nvSpPr>
          <p:cNvPr id="605" name="Google Shape;605;g5df0ebafbf_2_379"/>
          <p:cNvSpPr/>
          <p:nvPr/>
        </p:nvSpPr>
        <p:spPr>
          <a:xfrm>
            <a:off x="9686563" y="2119925"/>
            <a:ext cx="1668600" cy="962100"/>
          </a:xfrm>
          <a:prstGeom prst="round2DiagRect">
            <a:avLst>
              <a:gd name="adj1" fmla="val 16667"/>
              <a:gd name="adj2" fmla="val 0"/>
            </a:avLst>
          </a:prstGeom>
          <a:solidFill>
            <a:srgbClr val="D9D2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g5df0ebafbf_2_379"/>
          <p:cNvSpPr txBox="1">
            <a:spLocks noGrp="1"/>
          </p:cNvSpPr>
          <p:nvPr>
            <p:ph type="title"/>
          </p:nvPr>
        </p:nvSpPr>
        <p:spPr>
          <a:xfrm>
            <a:off x="1289384" y="366103"/>
            <a:ext cx="10515600" cy="39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Study Period: Forecasting Timeline</a:t>
            </a:r>
            <a:endParaRPr/>
          </a:p>
        </p:txBody>
      </p:sp>
      <p:sp>
        <p:nvSpPr>
          <p:cNvPr id="607" name="Google Shape;607;g5df0ebafbf_2_379"/>
          <p:cNvSpPr/>
          <p:nvPr/>
        </p:nvSpPr>
        <p:spPr>
          <a:xfrm>
            <a:off x="818500" y="3998700"/>
            <a:ext cx="10625400" cy="82800"/>
          </a:xfrm>
          <a:prstGeom prst="rect">
            <a:avLst/>
          </a:prstGeom>
          <a:solidFill>
            <a:srgbClr val="674E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g5df0ebafbf_2_379"/>
          <p:cNvSpPr/>
          <p:nvPr/>
        </p:nvSpPr>
        <p:spPr>
          <a:xfrm>
            <a:off x="11155600" y="3898800"/>
            <a:ext cx="282600" cy="282600"/>
          </a:xfrm>
          <a:prstGeom prst="ellipse">
            <a:avLst/>
          </a:prstGeom>
          <a:solidFill>
            <a:srgbClr val="351C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g5df0ebafbf_2_379"/>
          <p:cNvSpPr/>
          <p:nvPr/>
        </p:nvSpPr>
        <p:spPr>
          <a:xfrm>
            <a:off x="8245075" y="3883850"/>
            <a:ext cx="282600" cy="282600"/>
          </a:xfrm>
          <a:prstGeom prst="ellipse">
            <a:avLst/>
          </a:prstGeom>
          <a:solidFill>
            <a:srgbClr val="351C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g5df0ebafbf_2_379"/>
          <p:cNvSpPr/>
          <p:nvPr/>
        </p:nvSpPr>
        <p:spPr>
          <a:xfrm>
            <a:off x="669925" y="3898800"/>
            <a:ext cx="282600" cy="282600"/>
          </a:xfrm>
          <a:prstGeom prst="ellipse">
            <a:avLst/>
          </a:prstGeom>
          <a:solidFill>
            <a:srgbClr val="351C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g5df0ebafbf_2_379"/>
          <p:cNvSpPr/>
          <p:nvPr/>
        </p:nvSpPr>
        <p:spPr>
          <a:xfrm>
            <a:off x="2409013" y="3883850"/>
            <a:ext cx="282600" cy="282600"/>
          </a:xfrm>
          <a:prstGeom prst="ellipse">
            <a:avLst/>
          </a:prstGeom>
          <a:solidFill>
            <a:srgbClr val="351C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2" name="Google Shape;612;g5df0ebafbf_2_379"/>
          <p:cNvPicPr preferRelativeResize="0"/>
          <p:nvPr/>
        </p:nvPicPr>
        <p:blipFill rotWithShape="1">
          <a:blip r:embed="rId3">
            <a:alphaModFix/>
          </a:blip>
          <a:srcRect/>
          <a:stretch/>
        </p:blipFill>
        <p:spPr>
          <a:xfrm>
            <a:off x="10528816" y="2235422"/>
            <a:ext cx="780794" cy="731099"/>
          </a:xfrm>
          <a:prstGeom prst="rect">
            <a:avLst/>
          </a:prstGeom>
          <a:noFill/>
          <a:ln>
            <a:noFill/>
          </a:ln>
        </p:spPr>
      </p:pic>
      <p:sp>
        <p:nvSpPr>
          <p:cNvPr id="613" name="Google Shape;613;g5df0ebafbf_2_379"/>
          <p:cNvSpPr/>
          <p:nvPr/>
        </p:nvSpPr>
        <p:spPr>
          <a:xfrm>
            <a:off x="5670638" y="3898800"/>
            <a:ext cx="282600" cy="282600"/>
          </a:xfrm>
          <a:prstGeom prst="ellipse">
            <a:avLst/>
          </a:prstGeom>
          <a:solidFill>
            <a:srgbClr val="351C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g5df0ebafbf_2_379"/>
          <p:cNvSpPr/>
          <p:nvPr/>
        </p:nvSpPr>
        <p:spPr>
          <a:xfrm>
            <a:off x="4501700" y="3898800"/>
            <a:ext cx="282600" cy="282600"/>
          </a:xfrm>
          <a:prstGeom prst="ellipse">
            <a:avLst/>
          </a:prstGeom>
          <a:solidFill>
            <a:srgbClr val="351C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15" name="Google Shape;615;g5df0ebafbf_2_379"/>
          <p:cNvCxnSpPr/>
          <p:nvPr/>
        </p:nvCxnSpPr>
        <p:spPr>
          <a:xfrm>
            <a:off x="5267550" y="1772875"/>
            <a:ext cx="0" cy="2269800"/>
          </a:xfrm>
          <a:prstGeom prst="straightConnector1">
            <a:avLst/>
          </a:prstGeom>
          <a:noFill/>
          <a:ln w="19050" cap="flat" cmpd="sng">
            <a:solidFill>
              <a:schemeClr val="dk2"/>
            </a:solidFill>
            <a:prstDash val="dot"/>
            <a:round/>
            <a:headEnd type="none" w="sm" len="sm"/>
            <a:tailEnd type="none" w="sm" len="sm"/>
          </a:ln>
        </p:spPr>
      </p:cxnSp>
      <p:cxnSp>
        <p:nvCxnSpPr>
          <p:cNvPr id="616" name="Google Shape;616;g5df0ebafbf_2_379"/>
          <p:cNvCxnSpPr/>
          <p:nvPr/>
        </p:nvCxnSpPr>
        <p:spPr>
          <a:xfrm rot="10800000">
            <a:off x="3627750" y="4614925"/>
            <a:ext cx="0" cy="932400"/>
          </a:xfrm>
          <a:prstGeom prst="straightConnector1">
            <a:avLst/>
          </a:prstGeom>
          <a:noFill/>
          <a:ln w="19050" cap="flat" cmpd="sng">
            <a:solidFill>
              <a:schemeClr val="dk2"/>
            </a:solidFill>
            <a:prstDash val="dot"/>
            <a:round/>
            <a:headEnd type="none" w="sm" len="sm"/>
            <a:tailEnd type="none" w="sm" len="sm"/>
          </a:ln>
        </p:spPr>
      </p:cxnSp>
      <p:cxnSp>
        <p:nvCxnSpPr>
          <p:cNvPr id="617" name="Google Shape;617;g5df0ebafbf_2_379"/>
          <p:cNvCxnSpPr/>
          <p:nvPr/>
        </p:nvCxnSpPr>
        <p:spPr>
          <a:xfrm flipH="1">
            <a:off x="2553700" y="4031100"/>
            <a:ext cx="8100" cy="494100"/>
          </a:xfrm>
          <a:prstGeom prst="straightConnector1">
            <a:avLst/>
          </a:prstGeom>
          <a:noFill/>
          <a:ln w="19050" cap="flat" cmpd="sng">
            <a:solidFill>
              <a:schemeClr val="dk2"/>
            </a:solidFill>
            <a:prstDash val="dot"/>
            <a:round/>
            <a:headEnd type="none" w="sm" len="sm"/>
            <a:tailEnd type="none" w="sm" len="sm"/>
          </a:ln>
        </p:spPr>
      </p:cxnSp>
      <p:cxnSp>
        <p:nvCxnSpPr>
          <p:cNvPr id="618" name="Google Shape;618;g5df0ebafbf_2_379"/>
          <p:cNvCxnSpPr/>
          <p:nvPr/>
        </p:nvCxnSpPr>
        <p:spPr>
          <a:xfrm>
            <a:off x="2553925" y="4611141"/>
            <a:ext cx="2042700" cy="0"/>
          </a:xfrm>
          <a:prstGeom prst="straightConnector1">
            <a:avLst/>
          </a:prstGeom>
          <a:noFill/>
          <a:ln w="19050" cap="flat" cmpd="sng">
            <a:solidFill>
              <a:schemeClr val="dk2"/>
            </a:solidFill>
            <a:prstDash val="dot"/>
            <a:round/>
            <a:headEnd type="none" w="sm" len="sm"/>
            <a:tailEnd type="none" w="sm" len="sm"/>
          </a:ln>
        </p:spPr>
      </p:cxnSp>
      <p:cxnSp>
        <p:nvCxnSpPr>
          <p:cNvPr id="619" name="Google Shape;619;g5df0ebafbf_2_379"/>
          <p:cNvCxnSpPr/>
          <p:nvPr/>
        </p:nvCxnSpPr>
        <p:spPr>
          <a:xfrm flipH="1">
            <a:off x="4589310" y="4117500"/>
            <a:ext cx="7200" cy="494100"/>
          </a:xfrm>
          <a:prstGeom prst="straightConnector1">
            <a:avLst/>
          </a:prstGeom>
          <a:noFill/>
          <a:ln w="19050" cap="flat" cmpd="sng">
            <a:solidFill>
              <a:schemeClr val="dk2"/>
            </a:solidFill>
            <a:prstDash val="dot"/>
            <a:round/>
            <a:headEnd type="none" w="sm" len="sm"/>
            <a:tailEnd type="none" w="sm" len="sm"/>
          </a:ln>
        </p:spPr>
      </p:cxnSp>
      <p:cxnSp>
        <p:nvCxnSpPr>
          <p:cNvPr id="620" name="Google Shape;620;g5df0ebafbf_2_379"/>
          <p:cNvCxnSpPr/>
          <p:nvPr/>
        </p:nvCxnSpPr>
        <p:spPr>
          <a:xfrm>
            <a:off x="5716950" y="1901400"/>
            <a:ext cx="0" cy="2097300"/>
          </a:xfrm>
          <a:prstGeom prst="straightConnector1">
            <a:avLst/>
          </a:prstGeom>
          <a:noFill/>
          <a:ln w="19050" cap="flat" cmpd="sng">
            <a:solidFill>
              <a:schemeClr val="dk2"/>
            </a:solidFill>
            <a:prstDash val="dot"/>
            <a:round/>
            <a:headEnd type="none" w="sm" len="sm"/>
            <a:tailEnd type="none" w="sm" len="sm"/>
          </a:ln>
        </p:spPr>
      </p:cxnSp>
      <p:cxnSp>
        <p:nvCxnSpPr>
          <p:cNvPr id="621" name="Google Shape;621;g5df0ebafbf_2_379"/>
          <p:cNvCxnSpPr/>
          <p:nvPr/>
        </p:nvCxnSpPr>
        <p:spPr>
          <a:xfrm rot="10800000">
            <a:off x="9439600" y="4827288"/>
            <a:ext cx="0" cy="731100"/>
          </a:xfrm>
          <a:prstGeom prst="straightConnector1">
            <a:avLst/>
          </a:prstGeom>
          <a:noFill/>
          <a:ln w="19050" cap="flat" cmpd="sng">
            <a:solidFill>
              <a:schemeClr val="dk2"/>
            </a:solidFill>
            <a:prstDash val="dot"/>
            <a:round/>
            <a:headEnd type="none" w="sm" len="sm"/>
            <a:tailEnd type="none" w="sm" len="sm"/>
          </a:ln>
        </p:spPr>
      </p:cxnSp>
      <p:cxnSp>
        <p:nvCxnSpPr>
          <p:cNvPr id="622" name="Google Shape;622;g5df0ebafbf_2_379"/>
          <p:cNvCxnSpPr/>
          <p:nvPr/>
        </p:nvCxnSpPr>
        <p:spPr>
          <a:xfrm>
            <a:off x="8373500" y="4042189"/>
            <a:ext cx="0" cy="794400"/>
          </a:xfrm>
          <a:prstGeom prst="straightConnector1">
            <a:avLst/>
          </a:prstGeom>
          <a:noFill/>
          <a:ln w="19050" cap="flat" cmpd="sng">
            <a:solidFill>
              <a:schemeClr val="dk2"/>
            </a:solidFill>
            <a:prstDash val="dot"/>
            <a:round/>
            <a:headEnd type="none" w="sm" len="sm"/>
            <a:tailEnd type="none" w="sm" len="sm"/>
          </a:ln>
        </p:spPr>
      </p:cxnSp>
      <p:cxnSp>
        <p:nvCxnSpPr>
          <p:cNvPr id="623" name="Google Shape;623;g5df0ebafbf_2_379"/>
          <p:cNvCxnSpPr/>
          <p:nvPr/>
        </p:nvCxnSpPr>
        <p:spPr>
          <a:xfrm>
            <a:off x="8365776" y="4817546"/>
            <a:ext cx="2865900" cy="0"/>
          </a:xfrm>
          <a:prstGeom prst="straightConnector1">
            <a:avLst/>
          </a:prstGeom>
          <a:noFill/>
          <a:ln w="19050" cap="flat" cmpd="sng">
            <a:solidFill>
              <a:schemeClr val="dk2"/>
            </a:solidFill>
            <a:prstDash val="dot"/>
            <a:round/>
            <a:headEnd type="none" w="sm" len="sm"/>
            <a:tailEnd type="none" w="sm" len="sm"/>
          </a:ln>
        </p:spPr>
      </p:cxnSp>
      <p:cxnSp>
        <p:nvCxnSpPr>
          <p:cNvPr id="624" name="Google Shape;624;g5df0ebafbf_2_379"/>
          <p:cNvCxnSpPr/>
          <p:nvPr/>
        </p:nvCxnSpPr>
        <p:spPr>
          <a:xfrm>
            <a:off x="7139550" y="2972100"/>
            <a:ext cx="0" cy="645000"/>
          </a:xfrm>
          <a:prstGeom prst="straightConnector1">
            <a:avLst/>
          </a:prstGeom>
          <a:noFill/>
          <a:ln w="19050" cap="flat" cmpd="sng">
            <a:solidFill>
              <a:schemeClr val="dk2"/>
            </a:solidFill>
            <a:prstDash val="dot"/>
            <a:round/>
            <a:headEnd type="none" w="sm" len="sm"/>
            <a:tailEnd type="none" w="sm" len="sm"/>
          </a:ln>
        </p:spPr>
      </p:cxnSp>
      <p:cxnSp>
        <p:nvCxnSpPr>
          <p:cNvPr id="625" name="Google Shape;625;g5df0ebafbf_2_379"/>
          <p:cNvCxnSpPr/>
          <p:nvPr/>
        </p:nvCxnSpPr>
        <p:spPr>
          <a:xfrm rot="10800000" flipH="1">
            <a:off x="8364307" y="3678650"/>
            <a:ext cx="9300" cy="351600"/>
          </a:xfrm>
          <a:prstGeom prst="straightConnector1">
            <a:avLst/>
          </a:prstGeom>
          <a:noFill/>
          <a:ln w="19050" cap="flat" cmpd="sng">
            <a:solidFill>
              <a:schemeClr val="dk2"/>
            </a:solidFill>
            <a:prstDash val="dot"/>
            <a:round/>
            <a:headEnd type="none" w="sm" len="sm"/>
            <a:tailEnd type="none" w="sm" len="sm"/>
          </a:ln>
        </p:spPr>
      </p:cxnSp>
      <p:cxnSp>
        <p:nvCxnSpPr>
          <p:cNvPr id="626" name="Google Shape;626;g5df0ebafbf_2_379"/>
          <p:cNvCxnSpPr/>
          <p:nvPr/>
        </p:nvCxnSpPr>
        <p:spPr>
          <a:xfrm rot="10800000">
            <a:off x="5714736" y="3617291"/>
            <a:ext cx="2658600" cy="0"/>
          </a:xfrm>
          <a:prstGeom prst="straightConnector1">
            <a:avLst/>
          </a:prstGeom>
          <a:noFill/>
          <a:ln w="19050" cap="flat" cmpd="sng">
            <a:solidFill>
              <a:schemeClr val="dk2"/>
            </a:solidFill>
            <a:prstDash val="dot"/>
            <a:round/>
            <a:headEnd type="none" w="sm" len="sm"/>
            <a:tailEnd type="none" w="sm" len="sm"/>
          </a:ln>
        </p:spPr>
      </p:cxnSp>
      <p:cxnSp>
        <p:nvCxnSpPr>
          <p:cNvPr id="627" name="Google Shape;627;g5df0ebafbf_2_379"/>
          <p:cNvCxnSpPr/>
          <p:nvPr/>
        </p:nvCxnSpPr>
        <p:spPr>
          <a:xfrm rot="10800000" flipH="1">
            <a:off x="5714872" y="3617133"/>
            <a:ext cx="9300" cy="351600"/>
          </a:xfrm>
          <a:prstGeom prst="straightConnector1">
            <a:avLst/>
          </a:prstGeom>
          <a:noFill/>
          <a:ln w="19050" cap="flat" cmpd="sng">
            <a:solidFill>
              <a:schemeClr val="dk2"/>
            </a:solidFill>
            <a:prstDash val="dot"/>
            <a:round/>
            <a:headEnd type="none" w="sm" len="sm"/>
            <a:tailEnd type="none" w="sm" len="sm"/>
          </a:ln>
        </p:spPr>
      </p:cxnSp>
      <p:cxnSp>
        <p:nvCxnSpPr>
          <p:cNvPr id="628" name="Google Shape;628;g5df0ebafbf_2_379"/>
          <p:cNvCxnSpPr/>
          <p:nvPr/>
        </p:nvCxnSpPr>
        <p:spPr>
          <a:xfrm>
            <a:off x="4708725" y="2783650"/>
            <a:ext cx="0" cy="1186500"/>
          </a:xfrm>
          <a:prstGeom prst="straightConnector1">
            <a:avLst/>
          </a:prstGeom>
          <a:noFill/>
          <a:ln w="19050" cap="flat" cmpd="sng">
            <a:solidFill>
              <a:schemeClr val="dk2"/>
            </a:solidFill>
            <a:prstDash val="dot"/>
            <a:round/>
            <a:headEnd type="none" w="sm" len="sm"/>
            <a:tailEnd type="none" w="sm" len="sm"/>
          </a:ln>
        </p:spPr>
      </p:cxnSp>
      <p:sp>
        <p:nvSpPr>
          <p:cNvPr id="629" name="Google Shape;629;g5df0ebafbf_2_379"/>
          <p:cNvSpPr/>
          <p:nvPr/>
        </p:nvSpPr>
        <p:spPr>
          <a:xfrm>
            <a:off x="3143138" y="2432800"/>
            <a:ext cx="1606200" cy="932400"/>
          </a:xfrm>
          <a:prstGeom prst="round2DiagRect">
            <a:avLst>
              <a:gd name="adj1" fmla="val 16667"/>
              <a:gd name="adj2" fmla="val 0"/>
            </a:avLst>
          </a:prstGeom>
          <a:solidFill>
            <a:srgbClr val="D9D2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g5df0ebafbf_2_379"/>
          <p:cNvSpPr txBox="1"/>
          <p:nvPr/>
        </p:nvSpPr>
        <p:spPr>
          <a:xfrm>
            <a:off x="3162950" y="2676400"/>
            <a:ext cx="917400" cy="44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a:solidFill>
                  <a:srgbClr val="3F3F3F"/>
                </a:solidFill>
                <a:latin typeface="Century Gothic"/>
                <a:ea typeface="Century Gothic"/>
                <a:cs typeface="Century Gothic"/>
                <a:sym typeface="Century Gothic"/>
              </a:rPr>
              <a:t>Mature</a:t>
            </a:r>
            <a:endParaRPr sz="1600" b="1" i="0" u="none" strike="noStrike" cap="none">
              <a:solidFill>
                <a:srgbClr val="3F3F3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1" i="0" u="none" strike="noStrike" cap="none">
                <a:solidFill>
                  <a:srgbClr val="3F3F3F"/>
                </a:solidFill>
                <a:latin typeface="Century Gothic"/>
                <a:ea typeface="Century Gothic"/>
                <a:cs typeface="Century Gothic"/>
                <a:sym typeface="Century Gothic"/>
              </a:rPr>
              <a:t>Trees</a:t>
            </a:r>
            <a:endParaRPr sz="1600" b="1" i="0" u="none" strike="noStrike" cap="none">
              <a:solidFill>
                <a:srgbClr val="3F3F3F"/>
              </a:solidFill>
              <a:latin typeface="Century Gothic"/>
              <a:ea typeface="Century Gothic"/>
              <a:cs typeface="Century Gothic"/>
              <a:sym typeface="Century Gothic"/>
            </a:endParaRPr>
          </a:p>
        </p:txBody>
      </p:sp>
      <p:sp>
        <p:nvSpPr>
          <p:cNvPr id="631" name="Google Shape;631;g5df0ebafbf_2_379"/>
          <p:cNvSpPr txBox="1"/>
          <p:nvPr/>
        </p:nvSpPr>
        <p:spPr>
          <a:xfrm>
            <a:off x="4299088" y="3864300"/>
            <a:ext cx="599400" cy="351600"/>
          </a:xfrm>
          <a:prstGeom prst="rect">
            <a:avLst/>
          </a:prstGeom>
          <a:solidFill>
            <a:srgbClr val="20124D"/>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2017</a:t>
            </a:r>
            <a:endParaRPr sz="1400" b="1" i="0" u="none" strike="noStrike" cap="none">
              <a:solidFill>
                <a:srgbClr val="FFFFFF"/>
              </a:solidFill>
              <a:latin typeface="Century Gothic"/>
              <a:ea typeface="Century Gothic"/>
              <a:cs typeface="Century Gothic"/>
              <a:sym typeface="Century Gothic"/>
            </a:endParaRPr>
          </a:p>
        </p:txBody>
      </p:sp>
      <p:sp>
        <p:nvSpPr>
          <p:cNvPr id="632" name="Google Shape;632;g5df0ebafbf_2_379"/>
          <p:cNvSpPr txBox="1"/>
          <p:nvPr/>
        </p:nvSpPr>
        <p:spPr>
          <a:xfrm>
            <a:off x="10972213" y="3864300"/>
            <a:ext cx="599400" cy="351600"/>
          </a:xfrm>
          <a:prstGeom prst="rect">
            <a:avLst/>
          </a:prstGeom>
          <a:solidFill>
            <a:srgbClr val="20124D"/>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2099</a:t>
            </a:r>
            <a:endParaRPr sz="1400" b="1" i="0" u="none" strike="noStrike" cap="none">
              <a:solidFill>
                <a:srgbClr val="FFFFFF"/>
              </a:solidFill>
              <a:latin typeface="Century Gothic"/>
              <a:ea typeface="Century Gothic"/>
              <a:cs typeface="Century Gothic"/>
              <a:sym typeface="Century Gothic"/>
            </a:endParaRPr>
          </a:p>
        </p:txBody>
      </p:sp>
      <p:cxnSp>
        <p:nvCxnSpPr>
          <p:cNvPr id="633" name="Google Shape;633;g5df0ebafbf_2_379"/>
          <p:cNvCxnSpPr/>
          <p:nvPr/>
        </p:nvCxnSpPr>
        <p:spPr>
          <a:xfrm>
            <a:off x="1996566" y="2585812"/>
            <a:ext cx="0" cy="932400"/>
          </a:xfrm>
          <a:prstGeom prst="straightConnector1">
            <a:avLst/>
          </a:prstGeom>
          <a:noFill/>
          <a:ln w="19050" cap="flat" cmpd="sng">
            <a:solidFill>
              <a:schemeClr val="dk2"/>
            </a:solidFill>
            <a:prstDash val="dot"/>
            <a:round/>
            <a:headEnd type="none" w="sm" len="sm"/>
            <a:tailEnd type="none" w="sm" len="sm"/>
          </a:ln>
        </p:spPr>
      </p:cxnSp>
      <p:cxnSp>
        <p:nvCxnSpPr>
          <p:cNvPr id="634" name="Google Shape;634;g5df0ebafbf_2_379"/>
          <p:cNvCxnSpPr/>
          <p:nvPr/>
        </p:nvCxnSpPr>
        <p:spPr>
          <a:xfrm rot="10800000">
            <a:off x="818700" y="3515875"/>
            <a:ext cx="1719600" cy="0"/>
          </a:xfrm>
          <a:prstGeom prst="straightConnector1">
            <a:avLst/>
          </a:prstGeom>
          <a:noFill/>
          <a:ln w="19050" cap="flat" cmpd="sng">
            <a:solidFill>
              <a:schemeClr val="dk2"/>
            </a:solidFill>
            <a:prstDash val="dot"/>
            <a:round/>
            <a:headEnd type="none" w="sm" len="sm"/>
            <a:tailEnd type="none" w="sm" len="sm"/>
          </a:ln>
        </p:spPr>
      </p:cxnSp>
      <p:cxnSp>
        <p:nvCxnSpPr>
          <p:cNvPr id="635" name="Google Shape;635;g5df0ebafbf_2_379"/>
          <p:cNvCxnSpPr/>
          <p:nvPr/>
        </p:nvCxnSpPr>
        <p:spPr>
          <a:xfrm rot="10800000" flipH="1">
            <a:off x="818804" y="3493505"/>
            <a:ext cx="12000" cy="516000"/>
          </a:xfrm>
          <a:prstGeom prst="straightConnector1">
            <a:avLst/>
          </a:prstGeom>
          <a:noFill/>
          <a:ln w="19050" cap="flat" cmpd="sng">
            <a:solidFill>
              <a:schemeClr val="dk2"/>
            </a:solidFill>
            <a:prstDash val="dot"/>
            <a:round/>
            <a:headEnd type="none" w="sm" len="sm"/>
            <a:tailEnd type="none" w="sm" len="sm"/>
          </a:ln>
        </p:spPr>
      </p:cxnSp>
      <p:cxnSp>
        <p:nvCxnSpPr>
          <p:cNvPr id="636" name="Google Shape;636;g5df0ebafbf_2_379"/>
          <p:cNvCxnSpPr/>
          <p:nvPr/>
        </p:nvCxnSpPr>
        <p:spPr>
          <a:xfrm flipH="1">
            <a:off x="2521175" y="3545882"/>
            <a:ext cx="8100" cy="494100"/>
          </a:xfrm>
          <a:prstGeom prst="straightConnector1">
            <a:avLst/>
          </a:prstGeom>
          <a:noFill/>
          <a:ln w="19050" cap="flat" cmpd="sng">
            <a:solidFill>
              <a:schemeClr val="dk2"/>
            </a:solidFill>
            <a:prstDash val="dot"/>
            <a:round/>
            <a:headEnd type="none" w="sm" len="sm"/>
            <a:tailEnd type="none" w="sm" len="sm"/>
          </a:ln>
        </p:spPr>
      </p:cxnSp>
      <p:sp>
        <p:nvSpPr>
          <p:cNvPr id="637" name="Google Shape;637;g5df0ebafbf_2_379"/>
          <p:cNvSpPr txBox="1"/>
          <p:nvPr/>
        </p:nvSpPr>
        <p:spPr>
          <a:xfrm>
            <a:off x="9678038" y="2188475"/>
            <a:ext cx="1205400" cy="825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a:solidFill>
                  <a:srgbClr val="3F3F3F"/>
                </a:solidFill>
                <a:latin typeface="Century Gothic"/>
                <a:ea typeface="Century Gothic"/>
                <a:cs typeface="Century Gothic"/>
                <a:sym typeface="Century Gothic"/>
              </a:rPr>
              <a:t>Future Mature</a:t>
            </a:r>
            <a:endParaRPr sz="1600" b="1" i="0" u="none" strike="noStrike" cap="none">
              <a:solidFill>
                <a:srgbClr val="3F3F3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1" i="0" u="none" strike="noStrike" cap="none">
                <a:solidFill>
                  <a:srgbClr val="3F3F3F"/>
                </a:solidFill>
                <a:latin typeface="Century Gothic"/>
                <a:ea typeface="Century Gothic"/>
                <a:cs typeface="Century Gothic"/>
                <a:sym typeface="Century Gothic"/>
              </a:rPr>
              <a:t>Trees</a:t>
            </a:r>
            <a:endParaRPr sz="1600" b="1" i="0" u="none" strike="noStrike" cap="none">
              <a:solidFill>
                <a:srgbClr val="3F3F3F"/>
              </a:solidFill>
              <a:latin typeface="Century Gothic"/>
              <a:ea typeface="Century Gothic"/>
              <a:cs typeface="Century Gothic"/>
              <a:sym typeface="Century Gothic"/>
            </a:endParaRPr>
          </a:p>
        </p:txBody>
      </p:sp>
      <p:sp>
        <p:nvSpPr>
          <p:cNvPr id="638" name="Google Shape;638;g5df0ebafbf_2_379"/>
          <p:cNvSpPr txBox="1"/>
          <p:nvPr/>
        </p:nvSpPr>
        <p:spPr>
          <a:xfrm>
            <a:off x="8111200" y="3864300"/>
            <a:ext cx="599400" cy="351600"/>
          </a:xfrm>
          <a:prstGeom prst="rect">
            <a:avLst/>
          </a:prstGeom>
          <a:solidFill>
            <a:srgbClr val="20124D"/>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2060</a:t>
            </a:r>
            <a:endParaRPr sz="1400" b="1" i="0" u="none" strike="noStrike" cap="none">
              <a:solidFill>
                <a:srgbClr val="FFFFFF"/>
              </a:solidFill>
              <a:latin typeface="Century Gothic"/>
              <a:ea typeface="Century Gothic"/>
              <a:cs typeface="Century Gothic"/>
              <a:sym typeface="Century Gothic"/>
            </a:endParaRPr>
          </a:p>
        </p:txBody>
      </p:sp>
      <p:pic>
        <p:nvPicPr>
          <p:cNvPr id="639" name="Google Shape;639;g5df0ebafbf_2_379"/>
          <p:cNvPicPr preferRelativeResize="0"/>
          <p:nvPr/>
        </p:nvPicPr>
        <p:blipFill rotWithShape="1">
          <a:blip r:embed="rId3">
            <a:alphaModFix/>
          </a:blip>
          <a:srcRect/>
          <a:stretch/>
        </p:blipFill>
        <p:spPr>
          <a:xfrm>
            <a:off x="3934416" y="2533447"/>
            <a:ext cx="780794" cy="731099"/>
          </a:xfrm>
          <a:prstGeom prst="rect">
            <a:avLst/>
          </a:prstGeom>
          <a:noFill/>
          <a:ln>
            <a:noFill/>
          </a:ln>
        </p:spPr>
      </p:pic>
      <p:sp>
        <p:nvSpPr>
          <p:cNvPr id="640" name="Google Shape;640;g5df0ebafbf_2_379"/>
          <p:cNvSpPr txBox="1"/>
          <p:nvPr/>
        </p:nvSpPr>
        <p:spPr>
          <a:xfrm>
            <a:off x="4969575" y="3864300"/>
            <a:ext cx="599400" cy="351600"/>
          </a:xfrm>
          <a:prstGeom prst="rect">
            <a:avLst/>
          </a:prstGeom>
          <a:solidFill>
            <a:srgbClr val="20124D"/>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2018</a:t>
            </a:r>
            <a:endParaRPr sz="1400" b="1" i="0" u="none" strike="noStrike" cap="none">
              <a:solidFill>
                <a:srgbClr val="FFFFFF"/>
              </a:solidFill>
              <a:latin typeface="Century Gothic"/>
              <a:ea typeface="Century Gothic"/>
              <a:cs typeface="Century Gothic"/>
              <a:sym typeface="Century Gothic"/>
            </a:endParaRPr>
          </a:p>
        </p:txBody>
      </p:sp>
      <p:sp>
        <p:nvSpPr>
          <p:cNvPr id="641" name="Google Shape;641;g5df0ebafbf_2_379"/>
          <p:cNvSpPr txBox="1"/>
          <p:nvPr/>
        </p:nvSpPr>
        <p:spPr>
          <a:xfrm>
            <a:off x="5627263" y="3864300"/>
            <a:ext cx="599400" cy="351600"/>
          </a:xfrm>
          <a:prstGeom prst="rect">
            <a:avLst/>
          </a:prstGeom>
          <a:solidFill>
            <a:srgbClr val="20124D"/>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2020</a:t>
            </a:r>
            <a:endParaRPr sz="1400" b="1" i="0" u="none" strike="noStrike" cap="none">
              <a:solidFill>
                <a:srgbClr val="FFFFFF"/>
              </a:solidFill>
              <a:latin typeface="Century Gothic"/>
              <a:ea typeface="Century Gothic"/>
              <a:cs typeface="Century Gothic"/>
              <a:sym typeface="Century Gothic"/>
            </a:endParaRPr>
          </a:p>
        </p:txBody>
      </p:sp>
      <p:sp>
        <p:nvSpPr>
          <p:cNvPr id="642" name="Google Shape;642;g5df0ebafbf_2_379"/>
          <p:cNvSpPr txBox="1"/>
          <p:nvPr/>
        </p:nvSpPr>
        <p:spPr>
          <a:xfrm>
            <a:off x="581925" y="3849350"/>
            <a:ext cx="599400" cy="351600"/>
          </a:xfrm>
          <a:prstGeom prst="rect">
            <a:avLst/>
          </a:prstGeom>
          <a:solidFill>
            <a:srgbClr val="20124D"/>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1950</a:t>
            </a:r>
            <a:endParaRPr sz="1400" b="1" i="0" u="none" strike="noStrike" cap="none">
              <a:solidFill>
                <a:srgbClr val="FFFFFF"/>
              </a:solidFill>
              <a:latin typeface="Century Gothic"/>
              <a:ea typeface="Century Gothic"/>
              <a:cs typeface="Century Gothic"/>
              <a:sym typeface="Century Gothic"/>
            </a:endParaRPr>
          </a:p>
        </p:txBody>
      </p:sp>
      <p:sp>
        <p:nvSpPr>
          <p:cNvPr id="643" name="Google Shape;643;g5df0ebafbf_2_379"/>
          <p:cNvSpPr txBox="1"/>
          <p:nvPr/>
        </p:nvSpPr>
        <p:spPr>
          <a:xfrm>
            <a:off x="2218375" y="3864300"/>
            <a:ext cx="599400" cy="351600"/>
          </a:xfrm>
          <a:prstGeom prst="rect">
            <a:avLst/>
          </a:prstGeom>
          <a:solidFill>
            <a:srgbClr val="20124D"/>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rgbClr val="FFFFFF"/>
                </a:solidFill>
                <a:latin typeface="Century Gothic"/>
                <a:ea typeface="Century Gothic"/>
                <a:cs typeface="Century Gothic"/>
                <a:sym typeface="Century Gothic"/>
              </a:rPr>
              <a:t>1979</a:t>
            </a:r>
            <a:endParaRPr sz="1400" b="1" i="0" u="none" strike="noStrike" cap="none">
              <a:solidFill>
                <a:srgbClr val="FFFFFF"/>
              </a:solidFill>
              <a:latin typeface="Century Gothic"/>
              <a:ea typeface="Century Gothic"/>
              <a:cs typeface="Century Gothic"/>
              <a:sym typeface="Century Gothic"/>
            </a:endParaRPr>
          </a:p>
        </p:txBody>
      </p:sp>
      <p:sp>
        <p:nvSpPr>
          <p:cNvPr id="644" name="Google Shape;644;g5df0ebafbf_2_379"/>
          <p:cNvSpPr/>
          <p:nvPr/>
        </p:nvSpPr>
        <p:spPr>
          <a:xfrm>
            <a:off x="4047975" y="1383225"/>
            <a:ext cx="1263900" cy="650100"/>
          </a:xfrm>
          <a:prstGeom prst="round2DiagRect">
            <a:avLst>
              <a:gd name="adj1" fmla="val 16667"/>
              <a:gd name="adj2" fmla="val 0"/>
            </a:avLst>
          </a:prstGeom>
          <a:solidFill>
            <a:srgbClr val="D9D2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g5df0ebafbf_2_379"/>
          <p:cNvSpPr txBox="1"/>
          <p:nvPr/>
        </p:nvSpPr>
        <p:spPr>
          <a:xfrm>
            <a:off x="4089625" y="1485675"/>
            <a:ext cx="1061700" cy="44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a:solidFill>
                  <a:srgbClr val="3F3F3F"/>
                </a:solidFill>
                <a:latin typeface="Century Gothic"/>
                <a:ea typeface="Century Gothic"/>
                <a:cs typeface="Century Gothic"/>
                <a:sym typeface="Century Gothic"/>
              </a:rPr>
              <a:t>Woolsey </a:t>
            </a:r>
            <a:endParaRPr sz="1600" b="1" i="0" u="none" strike="noStrike" cap="none">
              <a:solidFill>
                <a:srgbClr val="3F3F3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1" i="0" u="none" strike="noStrike" cap="none">
                <a:solidFill>
                  <a:srgbClr val="3F3F3F"/>
                </a:solidFill>
                <a:latin typeface="Century Gothic"/>
                <a:ea typeface="Century Gothic"/>
                <a:cs typeface="Century Gothic"/>
                <a:sym typeface="Century Gothic"/>
              </a:rPr>
              <a:t>Fire</a:t>
            </a:r>
            <a:endParaRPr sz="1600" b="1" i="0" u="none" strike="noStrike" cap="none">
              <a:solidFill>
                <a:srgbClr val="3F3F3F"/>
              </a:solidFill>
              <a:latin typeface="Century Gothic"/>
              <a:ea typeface="Century Gothic"/>
              <a:cs typeface="Century Gothic"/>
              <a:sym typeface="Century Gothic"/>
            </a:endParaRPr>
          </a:p>
        </p:txBody>
      </p:sp>
      <p:sp>
        <p:nvSpPr>
          <p:cNvPr id="646" name="Google Shape;646;g5df0ebafbf_2_379"/>
          <p:cNvSpPr/>
          <p:nvPr/>
        </p:nvSpPr>
        <p:spPr>
          <a:xfrm>
            <a:off x="5672700" y="1852300"/>
            <a:ext cx="1792200" cy="580500"/>
          </a:xfrm>
          <a:prstGeom prst="round2DiagRect">
            <a:avLst>
              <a:gd name="adj1" fmla="val 16667"/>
              <a:gd name="adj2" fmla="val 0"/>
            </a:avLst>
          </a:prstGeom>
          <a:solidFill>
            <a:srgbClr val="D9D2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7" name="Google Shape;647;g5df0ebafbf_2_379"/>
          <p:cNvPicPr preferRelativeResize="0"/>
          <p:nvPr/>
        </p:nvPicPr>
        <p:blipFill rotWithShape="1">
          <a:blip r:embed="rId4">
            <a:alphaModFix/>
          </a:blip>
          <a:srcRect/>
          <a:stretch/>
        </p:blipFill>
        <p:spPr>
          <a:xfrm rot="-783683">
            <a:off x="7146694" y="2039652"/>
            <a:ext cx="239220" cy="246719"/>
          </a:xfrm>
          <a:prstGeom prst="rect">
            <a:avLst/>
          </a:prstGeom>
          <a:noFill/>
          <a:ln>
            <a:noFill/>
          </a:ln>
        </p:spPr>
      </p:pic>
      <p:pic>
        <p:nvPicPr>
          <p:cNvPr id="648" name="Google Shape;648;g5df0ebafbf_2_379"/>
          <p:cNvPicPr preferRelativeResize="0"/>
          <p:nvPr/>
        </p:nvPicPr>
        <p:blipFill rotWithShape="1">
          <a:blip r:embed="rId4">
            <a:alphaModFix/>
          </a:blip>
          <a:srcRect/>
          <a:stretch/>
        </p:blipFill>
        <p:spPr>
          <a:xfrm rot="-2255585">
            <a:off x="6872491" y="1988891"/>
            <a:ext cx="239221" cy="246717"/>
          </a:xfrm>
          <a:prstGeom prst="rect">
            <a:avLst/>
          </a:prstGeom>
          <a:noFill/>
          <a:ln>
            <a:noFill/>
          </a:ln>
        </p:spPr>
      </p:pic>
      <p:sp>
        <p:nvSpPr>
          <p:cNvPr id="649" name="Google Shape;649;g5df0ebafbf_2_379"/>
          <p:cNvSpPr txBox="1"/>
          <p:nvPr/>
        </p:nvSpPr>
        <p:spPr>
          <a:xfrm>
            <a:off x="5670651" y="1889650"/>
            <a:ext cx="1305300" cy="44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a:solidFill>
                  <a:srgbClr val="3F3F3F"/>
                </a:solidFill>
                <a:latin typeface="Century Gothic"/>
                <a:ea typeface="Century Gothic"/>
                <a:cs typeface="Century Gothic"/>
                <a:sym typeface="Century Gothic"/>
              </a:rPr>
              <a:t>Replanting</a:t>
            </a:r>
            <a:endParaRPr sz="1600" b="1" i="0" u="none" strike="noStrike" cap="none">
              <a:solidFill>
                <a:srgbClr val="3F3F3F"/>
              </a:solidFill>
              <a:latin typeface="Century Gothic"/>
              <a:ea typeface="Century Gothic"/>
              <a:cs typeface="Century Gothic"/>
              <a:sym typeface="Century Gothic"/>
            </a:endParaRPr>
          </a:p>
        </p:txBody>
      </p:sp>
      <p:sp>
        <p:nvSpPr>
          <p:cNvPr id="650" name="Google Shape;650;g5df0ebafbf_2_379"/>
          <p:cNvSpPr/>
          <p:nvPr/>
        </p:nvSpPr>
        <p:spPr>
          <a:xfrm>
            <a:off x="7123238" y="2585788"/>
            <a:ext cx="1441200" cy="650100"/>
          </a:xfrm>
          <a:prstGeom prst="round2DiagRect">
            <a:avLst>
              <a:gd name="adj1" fmla="val 16667"/>
              <a:gd name="adj2" fmla="val 0"/>
            </a:avLst>
          </a:prstGeom>
          <a:solidFill>
            <a:srgbClr val="D9D2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1" name="Google Shape;651;g5df0ebafbf_2_379"/>
          <p:cNvPicPr preferRelativeResize="0"/>
          <p:nvPr/>
        </p:nvPicPr>
        <p:blipFill rotWithShape="1">
          <a:blip r:embed="rId5">
            <a:alphaModFix/>
          </a:blip>
          <a:srcRect/>
          <a:stretch/>
        </p:blipFill>
        <p:spPr>
          <a:xfrm>
            <a:off x="8176688" y="2665497"/>
            <a:ext cx="288776" cy="520283"/>
          </a:xfrm>
          <a:prstGeom prst="rect">
            <a:avLst/>
          </a:prstGeom>
          <a:noFill/>
          <a:ln>
            <a:noFill/>
          </a:ln>
        </p:spPr>
      </p:pic>
      <p:sp>
        <p:nvSpPr>
          <p:cNvPr id="652" name="Google Shape;652;g5df0ebafbf_2_379"/>
          <p:cNvSpPr txBox="1"/>
          <p:nvPr/>
        </p:nvSpPr>
        <p:spPr>
          <a:xfrm>
            <a:off x="7161638" y="2703038"/>
            <a:ext cx="1205400" cy="44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a:solidFill>
                  <a:srgbClr val="3F3F3F"/>
                </a:solidFill>
                <a:latin typeface="Century Gothic"/>
                <a:ea typeface="Century Gothic"/>
                <a:cs typeface="Century Gothic"/>
                <a:sym typeface="Century Gothic"/>
              </a:rPr>
              <a:t>Seedling</a:t>
            </a:r>
            <a:endParaRPr sz="1600" b="1" i="0" u="none" strike="noStrike" cap="none">
              <a:solidFill>
                <a:srgbClr val="3F3F3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1" i="0" u="none" strike="noStrike" cap="none">
                <a:solidFill>
                  <a:srgbClr val="3F3F3F"/>
                </a:solidFill>
                <a:latin typeface="Century Gothic"/>
                <a:ea typeface="Century Gothic"/>
                <a:cs typeface="Century Gothic"/>
                <a:sym typeface="Century Gothic"/>
              </a:rPr>
              <a:t>Trees</a:t>
            </a:r>
            <a:endParaRPr sz="1600" b="1" i="0" u="none" strike="noStrike" cap="none">
              <a:solidFill>
                <a:srgbClr val="3F3F3F"/>
              </a:solidFill>
              <a:latin typeface="Century Gothic"/>
              <a:ea typeface="Century Gothic"/>
              <a:cs typeface="Century Gothic"/>
              <a:sym typeface="Century Gothic"/>
            </a:endParaRPr>
          </a:p>
        </p:txBody>
      </p:sp>
      <p:sp>
        <p:nvSpPr>
          <p:cNvPr id="653" name="Google Shape;653;g5df0ebafbf_2_379"/>
          <p:cNvSpPr/>
          <p:nvPr/>
        </p:nvSpPr>
        <p:spPr>
          <a:xfrm>
            <a:off x="626200" y="2133550"/>
            <a:ext cx="1441200" cy="650100"/>
          </a:xfrm>
          <a:prstGeom prst="round2DiagRect">
            <a:avLst>
              <a:gd name="adj1" fmla="val 16667"/>
              <a:gd name="adj2" fmla="val 0"/>
            </a:avLst>
          </a:prstGeom>
          <a:solidFill>
            <a:srgbClr val="D9D2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4" name="Google Shape;654;g5df0ebafbf_2_379"/>
          <p:cNvPicPr preferRelativeResize="0"/>
          <p:nvPr/>
        </p:nvPicPr>
        <p:blipFill rotWithShape="1">
          <a:blip r:embed="rId5">
            <a:alphaModFix/>
          </a:blip>
          <a:srcRect/>
          <a:stretch/>
        </p:blipFill>
        <p:spPr>
          <a:xfrm>
            <a:off x="1678250" y="2198459"/>
            <a:ext cx="288776" cy="520283"/>
          </a:xfrm>
          <a:prstGeom prst="rect">
            <a:avLst/>
          </a:prstGeom>
          <a:noFill/>
          <a:ln>
            <a:noFill/>
          </a:ln>
        </p:spPr>
      </p:pic>
      <p:sp>
        <p:nvSpPr>
          <p:cNvPr id="655" name="Google Shape;655;g5df0ebafbf_2_379"/>
          <p:cNvSpPr txBox="1"/>
          <p:nvPr/>
        </p:nvSpPr>
        <p:spPr>
          <a:xfrm>
            <a:off x="663200" y="2236000"/>
            <a:ext cx="1098000" cy="44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a:solidFill>
                  <a:srgbClr val="3F3F3F"/>
                </a:solidFill>
                <a:latin typeface="Century Gothic"/>
                <a:ea typeface="Century Gothic"/>
                <a:cs typeface="Century Gothic"/>
                <a:sym typeface="Century Gothic"/>
              </a:rPr>
              <a:t>Seedling</a:t>
            </a:r>
            <a:endParaRPr sz="1600" b="1" i="0" u="none" strike="noStrike" cap="none">
              <a:solidFill>
                <a:srgbClr val="3F3F3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600" b="1" i="0" u="none" strike="noStrike" cap="none">
                <a:solidFill>
                  <a:srgbClr val="3F3F3F"/>
                </a:solidFill>
                <a:latin typeface="Century Gothic"/>
                <a:ea typeface="Century Gothic"/>
                <a:cs typeface="Century Gothic"/>
                <a:sym typeface="Century Gothic"/>
              </a:rPr>
              <a:t>Trees</a:t>
            </a:r>
            <a:endParaRPr sz="1600" b="1" i="0" u="none" strike="noStrike" cap="none">
              <a:solidFill>
                <a:srgbClr val="3F3F3F"/>
              </a:solidFill>
              <a:latin typeface="Century Gothic"/>
              <a:ea typeface="Century Gothic"/>
              <a:cs typeface="Century Gothic"/>
              <a:sym typeface="Century Gothic"/>
            </a:endParaRPr>
          </a:p>
        </p:txBody>
      </p:sp>
      <p:sp>
        <p:nvSpPr>
          <p:cNvPr id="656" name="Google Shape;656;g5df0ebafbf_2_379"/>
          <p:cNvSpPr/>
          <p:nvPr/>
        </p:nvSpPr>
        <p:spPr>
          <a:xfrm>
            <a:off x="3590825" y="5324369"/>
            <a:ext cx="1792200" cy="580500"/>
          </a:xfrm>
          <a:prstGeom prst="round2DiagRect">
            <a:avLst>
              <a:gd name="adj1" fmla="val 16667"/>
              <a:gd name="adj2" fmla="val 0"/>
            </a:avLst>
          </a:prstGeom>
          <a:solidFill>
            <a:srgbClr val="D9D2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7" name="Google Shape;657;g5df0ebafbf_2_379"/>
          <p:cNvPicPr preferRelativeResize="0"/>
          <p:nvPr/>
        </p:nvPicPr>
        <p:blipFill rotWithShape="1">
          <a:blip r:embed="rId6">
            <a:alphaModFix/>
          </a:blip>
          <a:srcRect/>
          <a:stretch/>
        </p:blipFill>
        <p:spPr>
          <a:xfrm>
            <a:off x="4830975" y="5380546"/>
            <a:ext cx="499996" cy="468147"/>
          </a:xfrm>
          <a:prstGeom prst="rect">
            <a:avLst/>
          </a:prstGeom>
          <a:noFill/>
          <a:ln>
            <a:noFill/>
          </a:ln>
        </p:spPr>
      </p:pic>
      <p:sp>
        <p:nvSpPr>
          <p:cNvPr id="658" name="Google Shape;658;g5df0ebafbf_2_379"/>
          <p:cNvSpPr txBox="1"/>
          <p:nvPr/>
        </p:nvSpPr>
        <p:spPr>
          <a:xfrm>
            <a:off x="3590825" y="5392019"/>
            <a:ext cx="1392000" cy="44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a:solidFill>
                  <a:srgbClr val="3F3F3F"/>
                </a:solidFill>
                <a:latin typeface="Century Gothic"/>
                <a:ea typeface="Century Gothic"/>
                <a:cs typeface="Century Gothic"/>
                <a:sym typeface="Century Gothic"/>
              </a:rPr>
              <a:t>Maturation</a:t>
            </a:r>
            <a:endParaRPr sz="1600" b="1" i="0" u="none" strike="noStrike" cap="none">
              <a:solidFill>
                <a:srgbClr val="3F3F3F"/>
              </a:solidFill>
              <a:latin typeface="Century Gothic"/>
              <a:ea typeface="Century Gothic"/>
              <a:cs typeface="Century Gothic"/>
              <a:sym typeface="Century Gothic"/>
            </a:endParaRPr>
          </a:p>
        </p:txBody>
      </p:sp>
      <p:sp>
        <p:nvSpPr>
          <p:cNvPr id="659" name="Google Shape;659;g5df0ebafbf_2_379"/>
          <p:cNvSpPr/>
          <p:nvPr/>
        </p:nvSpPr>
        <p:spPr>
          <a:xfrm>
            <a:off x="9402675" y="5324369"/>
            <a:ext cx="1792200" cy="580500"/>
          </a:xfrm>
          <a:prstGeom prst="round2DiagRect">
            <a:avLst>
              <a:gd name="adj1" fmla="val 16667"/>
              <a:gd name="adj2" fmla="val 0"/>
            </a:avLst>
          </a:prstGeom>
          <a:solidFill>
            <a:srgbClr val="D9D2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0" name="Google Shape;660;g5df0ebafbf_2_379"/>
          <p:cNvPicPr preferRelativeResize="0"/>
          <p:nvPr/>
        </p:nvPicPr>
        <p:blipFill rotWithShape="1">
          <a:blip r:embed="rId6">
            <a:alphaModFix/>
          </a:blip>
          <a:srcRect/>
          <a:stretch/>
        </p:blipFill>
        <p:spPr>
          <a:xfrm>
            <a:off x="10642825" y="5380546"/>
            <a:ext cx="499996" cy="468147"/>
          </a:xfrm>
          <a:prstGeom prst="rect">
            <a:avLst/>
          </a:prstGeom>
          <a:noFill/>
          <a:ln>
            <a:noFill/>
          </a:ln>
        </p:spPr>
      </p:pic>
      <p:sp>
        <p:nvSpPr>
          <p:cNvPr id="661" name="Google Shape;661;g5df0ebafbf_2_379"/>
          <p:cNvSpPr txBox="1"/>
          <p:nvPr/>
        </p:nvSpPr>
        <p:spPr>
          <a:xfrm>
            <a:off x="9402675" y="5392019"/>
            <a:ext cx="1392000" cy="44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a:solidFill>
                  <a:srgbClr val="3F3F3F"/>
                </a:solidFill>
                <a:latin typeface="Century Gothic"/>
                <a:ea typeface="Century Gothic"/>
                <a:cs typeface="Century Gothic"/>
                <a:sym typeface="Century Gothic"/>
              </a:rPr>
              <a:t>Maturation</a:t>
            </a:r>
            <a:endParaRPr sz="1600" b="1" i="0" u="none" strike="noStrike" cap="none">
              <a:solidFill>
                <a:srgbClr val="3F3F3F"/>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g5cdc000f8a_1_36"/>
          <p:cNvPicPr preferRelativeResize="0"/>
          <p:nvPr/>
        </p:nvPicPr>
        <p:blipFill rotWithShape="1">
          <a:blip r:embed="rId3">
            <a:alphaModFix/>
          </a:blip>
          <a:srcRect/>
          <a:stretch/>
        </p:blipFill>
        <p:spPr>
          <a:xfrm>
            <a:off x="1574725" y="1151325"/>
            <a:ext cx="8857584" cy="5308551"/>
          </a:xfrm>
          <a:prstGeom prst="rect">
            <a:avLst/>
          </a:prstGeom>
          <a:noFill/>
          <a:ln>
            <a:noFill/>
          </a:ln>
        </p:spPr>
      </p:pic>
      <p:sp>
        <p:nvSpPr>
          <p:cNvPr id="314" name="Google Shape;314;g5cdc000f8a_1_36"/>
          <p:cNvSpPr txBox="1">
            <a:spLocks noGrp="1"/>
          </p:cNvSpPr>
          <p:nvPr>
            <p:ph type="title"/>
          </p:nvPr>
        </p:nvSpPr>
        <p:spPr>
          <a:xfrm>
            <a:off x="1628000" y="0"/>
            <a:ext cx="10515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3200" dirty="0" smtClean="0"/>
              <a:t>Santa </a:t>
            </a:r>
            <a:r>
              <a:rPr lang="en-US" sz="3200" dirty="0"/>
              <a:t>Monica Mountains National Recreation Area</a:t>
            </a:r>
            <a:endParaRPr sz="3200" dirty="0"/>
          </a:p>
        </p:txBody>
      </p:sp>
      <p:sp>
        <p:nvSpPr>
          <p:cNvPr id="315" name="Google Shape;315;g5cdc000f8a_1_36"/>
          <p:cNvSpPr txBox="1"/>
          <p:nvPr/>
        </p:nvSpPr>
        <p:spPr>
          <a:xfrm>
            <a:off x="2416225" y="5861575"/>
            <a:ext cx="3723600" cy="27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tx1">
                    <a:lumMod val="75000"/>
                    <a:lumOff val="25000"/>
                  </a:schemeClr>
                </a:solidFill>
                <a:latin typeface="Century Gothic"/>
                <a:ea typeface="Century Gothic"/>
                <a:cs typeface="Century Gothic"/>
                <a:sym typeface="Century Gothic"/>
              </a:rPr>
              <a:t>0        5       10               20 Kilometers</a:t>
            </a:r>
            <a:r>
              <a:rPr lang="en-US" sz="1400" b="0" i="0" u="none" strike="noStrike" cap="none">
                <a:solidFill>
                  <a:schemeClr val="tx1">
                    <a:lumMod val="75000"/>
                    <a:lumOff val="25000"/>
                  </a:schemeClr>
                </a:solidFill>
                <a:latin typeface="Century Gothic"/>
                <a:ea typeface="Century Gothic"/>
                <a:cs typeface="Century Gothic"/>
                <a:sym typeface="Century Gothic"/>
              </a:rPr>
              <a:t>  </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316" name="Google Shape;316;g5cdc000f8a_1_36"/>
          <p:cNvSpPr/>
          <p:nvPr/>
        </p:nvSpPr>
        <p:spPr>
          <a:xfrm>
            <a:off x="9146854" y="1634492"/>
            <a:ext cx="525294" cy="188069"/>
          </a:xfrm>
          <a:prstGeom prst="rect">
            <a:avLst/>
          </a:prstGeom>
          <a:solidFill>
            <a:srgbClr val="E0D7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7" name="Google Shape;317;g5cdc000f8a_1_36"/>
          <p:cNvSpPr/>
          <p:nvPr/>
        </p:nvSpPr>
        <p:spPr>
          <a:xfrm>
            <a:off x="9545688" y="2261697"/>
            <a:ext cx="525294" cy="188069"/>
          </a:xfrm>
          <a:prstGeom prst="rect">
            <a:avLst/>
          </a:prstGeom>
          <a:solidFill>
            <a:srgbClr val="E0D7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8" name="Google Shape;318;g5cdc000f8a_1_36"/>
          <p:cNvSpPr/>
          <p:nvPr/>
        </p:nvSpPr>
        <p:spPr>
          <a:xfrm>
            <a:off x="9792935" y="1614291"/>
            <a:ext cx="373200" cy="188100"/>
          </a:xfrm>
          <a:prstGeom prst="rect">
            <a:avLst/>
          </a:prstGeom>
          <a:solidFill>
            <a:srgbClr val="E0D7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9" name="Google Shape;319;g5cdc000f8a_1_36"/>
          <p:cNvSpPr txBox="1"/>
          <p:nvPr/>
        </p:nvSpPr>
        <p:spPr>
          <a:xfrm>
            <a:off x="9324350" y="2154200"/>
            <a:ext cx="877800" cy="200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7F6000"/>
                </a:solidFill>
                <a:latin typeface="Arial"/>
                <a:ea typeface="Arial"/>
                <a:cs typeface="Arial"/>
                <a:sym typeface="Arial"/>
              </a:rPr>
              <a:t>Nevada</a:t>
            </a:r>
            <a:endParaRPr sz="1400" b="0" i="0" u="none" strike="noStrike" cap="none">
              <a:solidFill>
                <a:srgbClr val="000000"/>
              </a:solidFill>
              <a:latin typeface="Arial"/>
              <a:ea typeface="Arial"/>
              <a:cs typeface="Arial"/>
              <a:sym typeface="Arial"/>
            </a:endParaRPr>
          </a:p>
        </p:txBody>
      </p:sp>
      <p:sp>
        <p:nvSpPr>
          <p:cNvPr id="320" name="Google Shape;320;g5cdc000f8a_1_36"/>
          <p:cNvSpPr txBox="1"/>
          <p:nvPr/>
        </p:nvSpPr>
        <p:spPr>
          <a:xfrm>
            <a:off x="8909350" y="1602300"/>
            <a:ext cx="924000" cy="200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7F6000"/>
                </a:solidFill>
                <a:latin typeface="Arial"/>
                <a:ea typeface="Arial"/>
                <a:cs typeface="Arial"/>
                <a:sym typeface="Arial"/>
              </a:rPr>
              <a:t>Oregon</a:t>
            </a:r>
            <a:endParaRPr sz="1400" b="0" i="0" u="none" strike="noStrike" cap="none">
              <a:solidFill>
                <a:srgbClr val="7F6000"/>
              </a:solidFill>
              <a:latin typeface="Arial"/>
              <a:ea typeface="Arial"/>
              <a:cs typeface="Arial"/>
              <a:sym typeface="Arial"/>
            </a:endParaRPr>
          </a:p>
        </p:txBody>
      </p:sp>
      <p:sp>
        <p:nvSpPr>
          <p:cNvPr id="321" name="Google Shape;321;g5cdc000f8a_1_36"/>
          <p:cNvSpPr txBox="1"/>
          <p:nvPr/>
        </p:nvSpPr>
        <p:spPr>
          <a:xfrm rot="2464173">
            <a:off x="9674614" y="1548547"/>
            <a:ext cx="680848" cy="2000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7F6000"/>
                </a:solidFill>
                <a:latin typeface="Arial"/>
                <a:ea typeface="Arial"/>
                <a:cs typeface="Arial"/>
                <a:sym typeface="Arial"/>
              </a:rPr>
              <a:t>Idaho</a:t>
            </a:r>
            <a:endParaRPr sz="1400" b="0" i="0" u="none" strike="noStrike" cap="none">
              <a:solidFill>
                <a:srgbClr val="7F6000"/>
              </a:solidFill>
              <a:latin typeface="Arial"/>
              <a:ea typeface="Arial"/>
              <a:cs typeface="Arial"/>
              <a:sym typeface="Arial"/>
            </a:endParaRPr>
          </a:p>
        </p:txBody>
      </p:sp>
      <p:sp>
        <p:nvSpPr>
          <p:cNvPr id="322" name="Google Shape;322;g5cdc000f8a_1_36"/>
          <p:cNvSpPr txBox="1"/>
          <p:nvPr/>
        </p:nvSpPr>
        <p:spPr>
          <a:xfrm rot="2425361">
            <a:off x="9058415" y="2706462"/>
            <a:ext cx="1283887"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7F6000"/>
                </a:solidFill>
                <a:latin typeface="Arial"/>
                <a:ea typeface="Arial"/>
                <a:cs typeface="Arial"/>
                <a:sym typeface="Arial"/>
              </a:rPr>
              <a:t>California</a:t>
            </a:r>
            <a:endParaRPr sz="1400" b="0" i="0" u="none" strike="noStrike" cap="none">
              <a:solidFill>
                <a:srgbClr val="7F6000"/>
              </a:solidFill>
              <a:latin typeface="Arial"/>
              <a:ea typeface="Arial"/>
              <a:cs typeface="Arial"/>
              <a:sym typeface="Arial"/>
            </a:endParaRPr>
          </a:p>
        </p:txBody>
      </p:sp>
      <p:sp>
        <p:nvSpPr>
          <p:cNvPr id="323" name="Google Shape;323;g5cdc000f8a_1_36"/>
          <p:cNvSpPr/>
          <p:nvPr/>
        </p:nvSpPr>
        <p:spPr>
          <a:xfrm>
            <a:off x="2328550" y="1558300"/>
            <a:ext cx="5162400" cy="389400"/>
          </a:xfrm>
          <a:prstGeom prst="rect">
            <a:avLst/>
          </a:pr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g5cdc000f8a_1_36"/>
          <p:cNvSpPr txBox="1"/>
          <p:nvPr/>
        </p:nvSpPr>
        <p:spPr>
          <a:xfrm>
            <a:off x="2854375" y="1567250"/>
            <a:ext cx="4636500" cy="38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400" b="1" i="0" u="none" strike="noStrike" cap="none" dirty="0">
                <a:solidFill>
                  <a:schemeClr val="tx1">
                    <a:lumMod val="75000"/>
                    <a:lumOff val="25000"/>
                  </a:schemeClr>
                </a:solidFill>
                <a:latin typeface="Century Gothic"/>
                <a:ea typeface="Century Gothic"/>
                <a:cs typeface="Century Gothic"/>
                <a:sym typeface="Century Gothic"/>
              </a:rPr>
              <a:t>Santa Monica Mountains National Recreation Area</a:t>
            </a:r>
            <a:endParaRPr sz="1400" b="1" i="0"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325" name="Google Shape;325;g5cdc000f8a_1_36"/>
          <p:cNvPicPr preferRelativeResize="0"/>
          <p:nvPr/>
        </p:nvPicPr>
        <p:blipFill rotWithShape="1">
          <a:blip r:embed="rId4">
            <a:alphaModFix/>
          </a:blip>
          <a:srcRect/>
          <a:stretch/>
        </p:blipFill>
        <p:spPr>
          <a:xfrm>
            <a:off x="2416225" y="1609550"/>
            <a:ext cx="438150" cy="304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g5e1d47cb9a_1_16"/>
          <p:cNvSpPr txBox="1">
            <a:spLocks noGrp="1"/>
          </p:cNvSpPr>
          <p:nvPr>
            <p:ph type="title"/>
          </p:nvPr>
        </p:nvSpPr>
        <p:spPr>
          <a:xfrm>
            <a:off x="513344" y="190501"/>
            <a:ext cx="11183400" cy="57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Methods: Maxent</a:t>
            </a:r>
            <a:endParaRPr/>
          </a:p>
        </p:txBody>
      </p:sp>
      <p:sp>
        <p:nvSpPr>
          <p:cNvPr id="668" name="Google Shape;668;g5e1d47cb9a_1_16"/>
          <p:cNvSpPr/>
          <p:nvPr/>
        </p:nvSpPr>
        <p:spPr>
          <a:xfrm>
            <a:off x="235925" y="1305025"/>
            <a:ext cx="3193200" cy="1964400"/>
          </a:xfrm>
          <a:prstGeom prst="round2DiagRect">
            <a:avLst>
              <a:gd name="adj1" fmla="val 16667"/>
              <a:gd name="adj2" fmla="val 0"/>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chemeClr val="tx1">
                    <a:lumMod val="75000"/>
                    <a:lumOff val="25000"/>
                  </a:schemeClr>
                </a:solidFill>
                <a:latin typeface="Century Gothic"/>
                <a:ea typeface="Century Gothic"/>
                <a:cs typeface="Century Gothic"/>
                <a:sym typeface="Century Gothic"/>
              </a:rPr>
              <a:t>Climate Inputs</a:t>
            </a:r>
            <a:endParaRPr sz="2000" dirty="0">
              <a:solidFill>
                <a:schemeClr val="tx1">
                  <a:lumMod val="75000"/>
                  <a:lumOff val="25000"/>
                </a:schemeClr>
              </a:solidFill>
              <a:latin typeface="Century Gothic"/>
              <a:ea typeface="Century Gothic"/>
              <a:cs typeface="Century Gothic"/>
              <a:sym typeface="Century Gothic"/>
            </a:endParaRPr>
          </a:p>
          <a:p>
            <a:pPr marL="457200" lvl="0" indent="-330200" algn="l" rtl="0">
              <a:spcBef>
                <a:spcPts val="0"/>
              </a:spcBef>
              <a:spcAft>
                <a:spcPts val="0"/>
              </a:spcAft>
              <a:buClr>
                <a:srgbClr val="2E8652"/>
              </a:buClr>
              <a:buSzPts val="1600"/>
              <a:buFont typeface="Webdings" panose="05030102010509060703" pitchFamily="18" charset="2"/>
              <a:buChar char="4"/>
            </a:pPr>
            <a:r>
              <a:rPr lang="en-US" sz="1600" dirty="0">
                <a:solidFill>
                  <a:schemeClr val="tx1">
                    <a:lumMod val="75000"/>
                    <a:lumOff val="25000"/>
                  </a:schemeClr>
                </a:solidFill>
                <a:latin typeface="Century Gothic"/>
                <a:ea typeface="Century Gothic"/>
                <a:cs typeface="Century Gothic"/>
                <a:sym typeface="Century Gothic"/>
              </a:rPr>
              <a:t>minimum temperature</a:t>
            </a:r>
            <a:endParaRPr sz="1600" dirty="0">
              <a:solidFill>
                <a:schemeClr val="tx1">
                  <a:lumMod val="75000"/>
                  <a:lumOff val="25000"/>
                </a:schemeClr>
              </a:solidFill>
              <a:latin typeface="Century Gothic"/>
              <a:ea typeface="Century Gothic"/>
              <a:cs typeface="Century Gothic"/>
              <a:sym typeface="Century Gothic"/>
            </a:endParaRPr>
          </a:p>
          <a:p>
            <a:pPr marL="457200" lvl="0" indent="-330200" algn="l" rtl="0">
              <a:spcBef>
                <a:spcPts val="0"/>
              </a:spcBef>
              <a:spcAft>
                <a:spcPts val="0"/>
              </a:spcAft>
              <a:buClr>
                <a:srgbClr val="2E8652"/>
              </a:buClr>
              <a:buSzPts val="1600"/>
              <a:buFont typeface="Webdings" panose="05030102010509060703" pitchFamily="18" charset="2"/>
              <a:buChar char="4"/>
            </a:pPr>
            <a:r>
              <a:rPr lang="en-US" sz="1600" dirty="0">
                <a:solidFill>
                  <a:schemeClr val="tx1">
                    <a:lumMod val="75000"/>
                    <a:lumOff val="25000"/>
                  </a:schemeClr>
                </a:solidFill>
                <a:latin typeface="Century Gothic"/>
                <a:ea typeface="Century Gothic"/>
                <a:cs typeface="Century Gothic"/>
                <a:sym typeface="Century Gothic"/>
              </a:rPr>
              <a:t>maximum temperature</a:t>
            </a:r>
            <a:endParaRPr sz="1600" dirty="0">
              <a:solidFill>
                <a:schemeClr val="tx1">
                  <a:lumMod val="75000"/>
                  <a:lumOff val="25000"/>
                </a:schemeClr>
              </a:solidFill>
              <a:latin typeface="Century Gothic"/>
              <a:ea typeface="Century Gothic"/>
              <a:cs typeface="Century Gothic"/>
              <a:sym typeface="Century Gothic"/>
            </a:endParaRPr>
          </a:p>
          <a:p>
            <a:pPr marL="457200" lvl="0" indent="-330200" algn="l" rtl="0">
              <a:spcBef>
                <a:spcPts val="0"/>
              </a:spcBef>
              <a:spcAft>
                <a:spcPts val="0"/>
              </a:spcAft>
              <a:buClr>
                <a:srgbClr val="2E8652"/>
              </a:buClr>
              <a:buSzPts val="1600"/>
              <a:buFont typeface="Webdings" panose="05030102010509060703" pitchFamily="18" charset="2"/>
              <a:buChar char="4"/>
            </a:pPr>
            <a:r>
              <a:rPr lang="en-US" sz="1600" dirty="0">
                <a:solidFill>
                  <a:schemeClr val="tx1">
                    <a:lumMod val="75000"/>
                    <a:lumOff val="25000"/>
                  </a:schemeClr>
                </a:solidFill>
                <a:latin typeface="Century Gothic"/>
                <a:ea typeface="Century Gothic"/>
                <a:cs typeface="Century Gothic"/>
                <a:sym typeface="Century Gothic"/>
              </a:rPr>
              <a:t>precipitation rate</a:t>
            </a:r>
            <a:endParaRPr sz="1600" dirty="0">
              <a:solidFill>
                <a:schemeClr val="tx1">
                  <a:lumMod val="75000"/>
                  <a:lumOff val="25000"/>
                </a:schemeClr>
              </a:solidFill>
              <a:latin typeface="Century Gothic"/>
              <a:ea typeface="Century Gothic"/>
              <a:cs typeface="Century Gothic"/>
              <a:sym typeface="Century Gothic"/>
            </a:endParaRPr>
          </a:p>
        </p:txBody>
      </p:sp>
      <p:sp>
        <p:nvSpPr>
          <p:cNvPr id="669" name="Google Shape;669;g5e1d47cb9a_1_16"/>
          <p:cNvSpPr/>
          <p:nvPr/>
        </p:nvSpPr>
        <p:spPr>
          <a:xfrm>
            <a:off x="235925" y="4041425"/>
            <a:ext cx="3193200" cy="1964400"/>
          </a:xfrm>
          <a:prstGeom prst="round2DiagRect">
            <a:avLst>
              <a:gd name="adj1" fmla="val 16667"/>
              <a:gd name="adj2" fmla="val 0"/>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chemeClr val="tx1">
                    <a:lumMod val="75000"/>
                    <a:lumOff val="25000"/>
                  </a:schemeClr>
                </a:solidFill>
                <a:latin typeface="Century Gothic"/>
                <a:ea typeface="Century Gothic"/>
                <a:cs typeface="Century Gothic"/>
                <a:sym typeface="Century Gothic"/>
              </a:rPr>
              <a:t>Topographic Inputs</a:t>
            </a:r>
            <a:endParaRPr sz="2000" dirty="0">
              <a:solidFill>
                <a:schemeClr val="tx1">
                  <a:lumMod val="75000"/>
                  <a:lumOff val="25000"/>
                </a:schemeClr>
              </a:solidFill>
              <a:latin typeface="Century Gothic"/>
              <a:ea typeface="Century Gothic"/>
              <a:cs typeface="Century Gothic"/>
              <a:sym typeface="Century Gothic"/>
            </a:endParaRPr>
          </a:p>
          <a:p>
            <a:pPr marL="457200" lvl="0" indent="-330200" algn="l" rtl="0">
              <a:spcBef>
                <a:spcPts val="0"/>
              </a:spcBef>
              <a:spcAft>
                <a:spcPts val="0"/>
              </a:spcAft>
              <a:buClr>
                <a:srgbClr val="2E8652"/>
              </a:buClr>
              <a:buSzPts val="1600"/>
              <a:buFont typeface="Webdings" panose="05030102010509060703" pitchFamily="18" charset="2"/>
              <a:buChar char="4"/>
            </a:pPr>
            <a:r>
              <a:rPr lang="en-US" sz="1600" dirty="0">
                <a:solidFill>
                  <a:schemeClr val="tx1">
                    <a:lumMod val="75000"/>
                    <a:lumOff val="25000"/>
                  </a:schemeClr>
                </a:solidFill>
                <a:latin typeface="Century Gothic"/>
                <a:ea typeface="Century Gothic"/>
                <a:cs typeface="Century Gothic"/>
                <a:sym typeface="Century Gothic"/>
              </a:rPr>
              <a:t>slope</a:t>
            </a:r>
            <a:endParaRPr sz="1600" dirty="0">
              <a:solidFill>
                <a:schemeClr val="tx1">
                  <a:lumMod val="75000"/>
                  <a:lumOff val="25000"/>
                </a:schemeClr>
              </a:solidFill>
              <a:latin typeface="Century Gothic"/>
              <a:ea typeface="Century Gothic"/>
              <a:cs typeface="Century Gothic"/>
              <a:sym typeface="Century Gothic"/>
            </a:endParaRPr>
          </a:p>
          <a:p>
            <a:pPr marL="457200" lvl="0" indent="-330200" algn="l" rtl="0">
              <a:spcBef>
                <a:spcPts val="0"/>
              </a:spcBef>
              <a:spcAft>
                <a:spcPts val="0"/>
              </a:spcAft>
              <a:buClr>
                <a:srgbClr val="2E8652"/>
              </a:buClr>
              <a:buSzPts val="1600"/>
              <a:buFont typeface="Webdings" panose="05030102010509060703" pitchFamily="18" charset="2"/>
              <a:buChar char="4"/>
            </a:pPr>
            <a:r>
              <a:rPr lang="en-US" sz="1600" dirty="0">
                <a:solidFill>
                  <a:schemeClr val="tx1">
                    <a:lumMod val="75000"/>
                    <a:lumOff val="25000"/>
                  </a:schemeClr>
                </a:solidFill>
                <a:latin typeface="Century Gothic"/>
                <a:ea typeface="Century Gothic"/>
                <a:cs typeface="Century Gothic"/>
                <a:sym typeface="Century Gothic"/>
              </a:rPr>
              <a:t>aspect</a:t>
            </a:r>
            <a:endParaRPr sz="1600" dirty="0">
              <a:solidFill>
                <a:schemeClr val="tx1">
                  <a:lumMod val="75000"/>
                  <a:lumOff val="25000"/>
                </a:schemeClr>
              </a:solidFill>
              <a:latin typeface="Century Gothic"/>
              <a:ea typeface="Century Gothic"/>
              <a:cs typeface="Century Gothic"/>
              <a:sym typeface="Century Gothic"/>
            </a:endParaRPr>
          </a:p>
          <a:p>
            <a:pPr marL="457200" lvl="0" indent="-330200" algn="l" rtl="0">
              <a:spcBef>
                <a:spcPts val="0"/>
              </a:spcBef>
              <a:spcAft>
                <a:spcPts val="0"/>
              </a:spcAft>
              <a:buClr>
                <a:srgbClr val="2E8652"/>
              </a:buClr>
              <a:buSzPts val="1600"/>
              <a:buFont typeface="Webdings" panose="05030102010509060703" pitchFamily="18" charset="2"/>
              <a:buChar char="4"/>
            </a:pPr>
            <a:r>
              <a:rPr lang="en-US" sz="1600" dirty="0">
                <a:solidFill>
                  <a:schemeClr val="tx1">
                    <a:lumMod val="75000"/>
                    <a:lumOff val="25000"/>
                  </a:schemeClr>
                </a:solidFill>
                <a:latin typeface="Century Gothic"/>
                <a:ea typeface="Century Gothic"/>
                <a:cs typeface="Century Gothic"/>
                <a:sym typeface="Century Gothic"/>
              </a:rPr>
              <a:t>flow accumulation</a:t>
            </a:r>
            <a:endParaRPr sz="1600" dirty="0">
              <a:solidFill>
                <a:schemeClr val="tx1">
                  <a:lumMod val="75000"/>
                  <a:lumOff val="25000"/>
                </a:schemeClr>
              </a:solidFill>
              <a:latin typeface="Century Gothic"/>
              <a:ea typeface="Century Gothic"/>
              <a:cs typeface="Century Gothic"/>
              <a:sym typeface="Century Gothic"/>
            </a:endParaRPr>
          </a:p>
        </p:txBody>
      </p:sp>
      <p:sp>
        <p:nvSpPr>
          <p:cNvPr id="670" name="Google Shape;670;g5e1d47cb9a_1_16"/>
          <p:cNvSpPr/>
          <p:nvPr/>
        </p:nvSpPr>
        <p:spPr>
          <a:xfrm>
            <a:off x="4144975" y="1808135"/>
            <a:ext cx="1555800" cy="958200"/>
          </a:xfrm>
          <a:prstGeom prst="round2DiagRect">
            <a:avLst>
              <a:gd name="adj1" fmla="val 16667"/>
              <a:gd name="adj2" fmla="val 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chemeClr val="tx1">
                    <a:lumMod val="75000"/>
                    <a:lumOff val="25000"/>
                  </a:schemeClr>
                </a:solidFill>
                <a:latin typeface="Century Gothic"/>
                <a:ea typeface="Century Gothic"/>
                <a:cs typeface="Century Gothic"/>
                <a:sym typeface="Century Gothic"/>
              </a:rPr>
              <a:t>Maxent</a:t>
            </a:r>
            <a:endParaRPr sz="1600">
              <a:solidFill>
                <a:schemeClr val="tx1">
                  <a:lumMod val="75000"/>
                  <a:lumOff val="25000"/>
                </a:schemeClr>
              </a:solidFill>
              <a:latin typeface="Century Gothic"/>
              <a:ea typeface="Century Gothic"/>
              <a:cs typeface="Century Gothic"/>
              <a:sym typeface="Century Gothic"/>
            </a:endParaRPr>
          </a:p>
        </p:txBody>
      </p:sp>
      <p:sp>
        <p:nvSpPr>
          <p:cNvPr id="671" name="Google Shape;671;g5e1d47cb9a_1_16"/>
          <p:cNvSpPr/>
          <p:nvPr/>
        </p:nvSpPr>
        <p:spPr>
          <a:xfrm>
            <a:off x="6416625" y="1808425"/>
            <a:ext cx="2627700" cy="958200"/>
          </a:xfrm>
          <a:prstGeom prst="round2DiagRect">
            <a:avLst>
              <a:gd name="adj1" fmla="val 16667"/>
              <a:gd name="adj2" fmla="val 0"/>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chemeClr val="tx1">
                    <a:lumMod val="75000"/>
                    <a:lumOff val="25000"/>
                  </a:schemeClr>
                </a:solidFill>
                <a:latin typeface="Century Gothic"/>
                <a:ea typeface="Century Gothic"/>
                <a:cs typeface="Century Gothic"/>
                <a:sym typeface="Century Gothic"/>
              </a:rPr>
              <a:t>Climate Suitability</a:t>
            </a:r>
            <a:endParaRPr sz="1600" dirty="0">
              <a:solidFill>
                <a:schemeClr val="tx1">
                  <a:lumMod val="75000"/>
                  <a:lumOff val="25000"/>
                </a:schemeClr>
              </a:solidFill>
              <a:latin typeface="Century Gothic"/>
              <a:ea typeface="Century Gothic"/>
              <a:cs typeface="Century Gothic"/>
              <a:sym typeface="Century Gothic"/>
            </a:endParaRPr>
          </a:p>
          <a:p>
            <a:pPr marL="457200" lvl="0" indent="-330200" algn="l" rtl="0">
              <a:spcBef>
                <a:spcPts val="0"/>
              </a:spcBef>
              <a:spcAft>
                <a:spcPts val="0"/>
              </a:spcAft>
              <a:buClr>
                <a:srgbClr val="2E8652"/>
              </a:buClr>
              <a:buSzPts val="1600"/>
              <a:buFont typeface="Webdings" panose="05030102010509060703" pitchFamily="18" charset="2"/>
              <a:buChar char="4"/>
            </a:pPr>
            <a:r>
              <a:rPr lang="en-US" sz="1600" dirty="0">
                <a:solidFill>
                  <a:schemeClr val="tx1">
                    <a:lumMod val="75000"/>
                    <a:lumOff val="25000"/>
                  </a:schemeClr>
                </a:solidFill>
                <a:latin typeface="Century Gothic"/>
                <a:ea typeface="Century Gothic"/>
                <a:cs typeface="Century Gothic"/>
                <a:sym typeface="Century Gothic"/>
              </a:rPr>
              <a:t>Weighted by AUC</a:t>
            </a:r>
            <a:endParaRPr sz="1600" dirty="0">
              <a:solidFill>
                <a:schemeClr val="tx1">
                  <a:lumMod val="75000"/>
                  <a:lumOff val="25000"/>
                </a:schemeClr>
              </a:solidFill>
              <a:latin typeface="Century Gothic"/>
              <a:ea typeface="Century Gothic"/>
              <a:cs typeface="Century Gothic"/>
              <a:sym typeface="Century Gothic"/>
            </a:endParaRPr>
          </a:p>
        </p:txBody>
      </p:sp>
      <p:cxnSp>
        <p:nvCxnSpPr>
          <p:cNvPr id="672" name="Google Shape;672;g5e1d47cb9a_1_16"/>
          <p:cNvCxnSpPr>
            <a:stCxn id="670" idx="0"/>
            <a:endCxn id="671" idx="2"/>
          </p:cNvCxnSpPr>
          <p:nvPr/>
        </p:nvCxnSpPr>
        <p:spPr>
          <a:xfrm>
            <a:off x="5700775" y="2287235"/>
            <a:ext cx="715800" cy="600"/>
          </a:xfrm>
          <a:prstGeom prst="bentConnector3">
            <a:avLst>
              <a:gd name="adj1" fmla="val 50003"/>
            </a:avLst>
          </a:prstGeom>
          <a:noFill/>
          <a:ln w="28575" cap="flat" cmpd="sng">
            <a:solidFill>
              <a:srgbClr val="44546A"/>
            </a:solidFill>
            <a:prstDash val="solid"/>
            <a:round/>
            <a:headEnd type="none" w="med" len="med"/>
            <a:tailEnd type="triangle" w="med" len="med"/>
          </a:ln>
        </p:spPr>
      </p:cxnSp>
      <p:cxnSp>
        <p:nvCxnSpPr>
          <p:cNvPr id="673" name="Google Shape;673;g5e1d47cb9a_1_16"/>
          <p:cNvCxnSpPr>
            <a:stCxn id="668" idx="0"/>
            <a:endCxn id="670" idx="2"/>
          </p:cNvCxnSpPr>
          <p:nvPr/>
        </p:nvCxnSpPr>
        <p:spPr>
          <a:xfrm>
            <a:off x="3429125" y="2287225"/>
            <a:ext cx="715800" cy="600"/>
          </a:xfrm>
          <a:prstGeom prst="bentConnector3">
            <a:avLst>
              <a:gd name="adj1" fmla="val 50004"/>
            </a:avLst>
          </a:prstGeom>
          <a:noFill/>
          <a:ln w="28575" cap="flat" cmpd="sng">
            <a:solidFill>
              <a:srgbClr val="44546A"/>
            </a:solidFill>
            <a:prstDash val="solid"/>
            <a:round/>
            <a:headEnd type="none" w="med" len="med"/>
            <a:tailEnd type="triangle" w="med" len="med"/>
          </a:ln>
        </p:spPr>
      </p:cxnSp>
      <p:cxnSp>
        <p:nvCxnSpPr>
          <p:cNvPr id="674" name="Google Shape;674;g5e1d47cb9a_1_16"/>
          <p:cNvCxnSpPr>
            <a:stCxn id="669" idx="0"/>
            <a:endCxn id="675" idx="2"/>
          </p:cNvCxnSpPr>
          <p:nvPr/>
        </p:nvCxnSpPr>
        <p:spPr>
          <a:xfrm>
            <a:off x="3429125" y="5023625"/>
            <a:ext cx="715800" cy="600"/>
          </a:xfrm>
          <a:prstGeom prst="bentConnector3">
            <a:avLst>
              <a:gd name="adj1" fmla="val 50004"/>
            </a:avLst>
          </a:prstGeom>
          <a:noFill/>
          <a:ln w="28575" cap="flat" cmpd="sng">
            <a:solidFill>
              <a:srgbClr val="44546A"/>
            </a:solidFill>
            <a:prstDash val="solid"/>
            <a:round/>
            <a:headEnd type="none" w="med" len="med"/>
            <a:tailEnd type="triangle" w="med" len="med"/>
          </a:ln>
        </p:spPr>
      </p:cxnSp>
      <p:sp>
        <p:nvSpPr>
          <p:cNvPr id="676" name="Google Shape;676;g5e1d47cb9a_1_16"/>
          <p:cNvSpPr/>
          <p:nvPr/>
        </p:nvSpPr>
        <p:spPr>
          <a:xfrm>
            <a:off x="6416625" y="4544525"/>
            <a:ext cx="2627700" cy="958200"/>
          </a:xfrm>
          <a:prstGeom prst="round2DiagRect">
            <a:avLst>
              <a:gd name="adj1" fmla="val 16667"/>
              <a:gd name="adj2" fmla="val 0"/>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chemeClr val="tx1">
                    <a:lumMod val="75000"/>
                    <a:lumOff val="25000"/>
                  </a:schemeClr>
                </a:solidFill>
                <a:latin typeface="Century Gothic"/>
                <a:ea typeface="Century Gothic"/>
                <a:cs typeface="Century Gothic"/>
                <a:sym typeface="Century Gothic"/>
              </a:rPr>
              <a:t>Topographic Suitability</a:t>
            </a:r>
            <a:endParaRPr sz="1600" dirty="0">
              <a:solidFill>
                <a:schemeClr val="tx1">
                  <a:lumMod val="75000"/>
                  <a:lumOff val="25000"/>
                </a:schemeClr>
              </a:solidFill>
              <a:latin typeface="Century Gothic"/>
              <a:ea typeface="Century Gothic"/>
              <a:cs typeface="Century Gothic"/>
              <a:sym typeface="Century Gothic"/>
            </a:endParaRPr>
          </a:p>
          <a:p>
            <a:pPr marL="457200" lvl="0" indent="-330200" algn="l" rtl="0">
              <a:spcBef>
                <a:spcPts val="0"/>
              </a:spcBef>
              <a:spcAft>
                <a:spcPts val="0"/>
              </a:spcAft>
              <a:buClr>
                <a:srgbClr val="2E8652"/>
              </a:buClr>
              <a:buSzPts val="1600"/>
              <a:buFont typeface="Webdings" panose="05030102010509060703" pitchFamily="18" charset="2"/>
              <a:buChar char="4"/>
            </a:pPr>
            <a:r>
              <a:rPr lang="en-US" sz="1600" dirty="0">
                <a:solidFill>
                  <a:schemeClr val="tx1">
                    <a:lumMod val="75000"/>
                    <a:lumOff val="25000"/>
                  </a:schemeClr>
                </a:solidFill>
                <a:latin typeface="Century Gothic"/>
                <a:ea typeface="Century Gothic"/>
                <a:cs typeface="Century Gothic"/>
                <a:sym typeface="Century Gothic"/>
              </a:rPr>
              <a:t>Weighted by AUC</a:t>
            </a:r>
            <a:endParaRPr sz="1600" dirty="0">
              <a:solidFill>
                <a:schemeClr val="tx1">
                  <a:lumMod val="75000"/>
                  <a:lumOff val="25000"/>
                </a:schemeClr>
              </a:solidFill>
              <a:latin typeface="Century Gothic"/>
              <a:ea typeface="Century Gothic"/>
              <a:cs typeface="Century Gothic"/>
              <a:sym typeface="Century Gothic"/>
            </a:endParaRPr>
          </a:p>
        </p:txBody>
      </p:sp>
      <p:cxnSp>
        <p:nvCxnSpPr>
          <p:cNvPr id="677" name="Google Shape;677;g5e1d47cb9a_1_16"/>
          <p:cNvCxnSpPr>
            <a:stCxn id="675" idx="0"/>
            <a:endCxn id="676" idx="2"/>
          </p:cNvCxnSpPr>
          <p:nvPr/>
        </p:nvCxnSpPr>
        <p:spPr>
          <a:xfrm>
            <a:off x="5700775" y="5023635"/>
            <a:ext cx="715800" cy="600"/>
          </a:xfrm>
          <a:prstGeom prst="bentConnector3">
            <a:avLst>
              <a:gd name="adj1" fmla="val 50003"/>
            </a:avLst>
          </a:prstGeom>
          <a:noFill/>
          <a:ln w="28575" cap="flat" cmpd="sng">
            <a:solidFill>
              <a:srgbClr val="44546A"/>
            </a:solidFill>
            <a:prstDash val="solid"/>
            <a:round/>
            <a:headEnd type="none" w="med" len="med"/>
            <a:tailEnd type="triangle" w="med" len="med"/>
          </a:ln>
        </p:spPr>
      </p:cxnSp>
      <p:sp>
        <p:nvSpPr>
          <p:cNvPr id="675" name="Google Shape;675;g5e1d47cb9a_1_16"/>
          <p:cNvSpPr/>
          <p:nvPr/>
        </p:nvSpPr>
        <p:spPr>
          <a:xfrm>
            <a:off x="4144975" y="4544535"/>
            <a:ext cx="1555800" cy="958200"/>
          </a:xfrm>
          <a:prstGeom prst="round2DiagRect">
            <a:avLst>
              <a:gd name="adj1" fmla="val 16667"/>
              <a:gd name="adj2" fmla="val 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chemeClr val="tx1">
                    <a:lumMod val="75000"/>
                    <a:lumOff val="25000"/>
                  </a:schemeClr>
                </a:solidFill>
                <a:latin typeface="Century Gothic"/>
                <a:ea typeface="Century Gothic"/>
                <a:cs typeface="Century Gothic"/>
                <a:sym typeface="Century Gothic"/>
              </a:rPr>
              <a:t>Maxent</a:t>
            </a:r>
            <a:endParaRPr sz="1600">
              <a:solidFill>
                <a:schemeClr val="tx1">
                  <a:lumMod val="75000"/>
                  <a:lumOff val="25000"/>
                </a:schemeClr>
              </a:solidFill>
              <a:latin typeface="Century Gothic"/>
              <a:ea typeface="Century Gothic"/>
              <a:cs typeface="Century Gothic"/>
              <a:sym typeface="Century Gothic"/>
            </a:endParaRPr>
          </a:p>
        </p:txBody>
      </p:sp>
      <p:sp>
        <p:nvSpPr>
          <p:cNvPr id="678" name="Google Shape;678;g5e1d47cb9a_1_16"/>
          <p:cNvSpPr/>
          <p:nvPr/>
        </p:nvSpPr>
        <p:spPr>
          <a:xfrm>
            <a:off x="9996825" y="3210200"/>
            <a:ext cx="1818300" cy="958200"/>
          </a:xfrm>
          <a:prstGeom prst="round2DiagRect">
            <a:avLst>
              <a:gd name="adj1" fmla="val 16667"/>
              <a:gd name="adj2" fmla="val 0"/>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a:solidFill>
                  <a:schemeClr val="tx1">
                    <a:lumMod val="75000"/>
                    <a:lumOff val="25000"/>
                  </a:schemeClr>
                </a:solidFill>
                <a:latin typeface="Century Gothic"/>
                <a:ea typeface="Century Gothic"/>
                <a:cs typeface="Century Gothic"/>
                <a:sym typeface="Century Gothic"/>
              </a:rPr>
              <a:t>Habitat Suitability</a:t>
            </a:r>
            <a:endParaRPr sz="1600">
              <a:solidFill>
                <a:schemeClr val="tx1">
                  <a:lumMod val="75000"/>
                  <a:lumOff val="25000"/>
                </a:schemeClr>
              </a:solidFill>
              <a:latin typeface="Century Gothic"/>
              <a:ea typeface="Century Gothic"/>
              <a:cs typeface="Century Gothic"/>
              <a:sym typeface="Century Gothic"/>
            </a:endParaRPr>
          </a:p>
        </p:txBody>
      </p:sp>
      <p:cxnSp>
        <p:nvCxnSpPr>
          <p:cNvPr id="679" name="Google Shape;679;g5e1d47cb9a_1_16"/>
          <p:cNvCxnSpPr>
            <a:stCxn id="671" idx="0"/>
            <a:endCxn id="678" idx="2"/>
          </p:cNvCxnSpPr>
          <p:nvPr/>
        </p:nvCxnSpPr>
        <p:spPr>
          <a:xfrm>
            <a:off x="9044325" y="2287525"/>
            <a:ext cx="952500" cy="1401900"/>
          </a:xfrm>
          <a:prstGeom prst="bentConnector3">
            <a:avLst>
              <a:gd name="adj1" fmla="val 50000"/>
            </a:avLst>
          </a:prstGeom>
          <a:noFill/>
          <a:ln w="28575" cap="flat" cmpd="sng">
            <a:solidFill>
              <a:srgbClr val="44546A"/>
            </a:solidFill>
            <a:prstDash val="solid"/>
            <a:round/>
            <a:headEnd type="none" w="med" len="med"/>
            <a:tailEnd type="triangle" w="med" len="med"/>
          </a:ln>
        </p:spPr>
      </p:cxnSp>
      <p:cxnSp>
        <p:nvCxnSpPr>
          <p:cNvPr id="680" name="Google Shape;680;g5e1d47cb9a_1_16"/>
          <p:cNvCxnSpPr>
            <a:stCxn id="676" idx="0"/>
            <a:endCxn id="678" idx="2"/>
          </p:cNvCxnSpPr>
          <p:nvPr/>
        </p:nvCxnSpPr>
        <p:spPr>
          <a:xfrm rot="10800000" flipH="1">
            <a:off x="9044325" y="3689225"/>
            <a:ext cx="952500" cy="1334400"/>
          </a:xfrm>
          <a:prstGeom prst="bentConnector3">
            <a:avLst>
              <a:gd name="adj1" fmla="val 50000"/>
            </a:avLst>
          </a:prstGeom>
          <a:noFill/>
          <a:ln w="28575" cap="flat" cmpd="sng">
            <a:solidFill>
              <a:srgbClr val="44546A"/>
            </a:solidFill>
            <a:prstDash val="solid"/>
            <a:round/>
            <a:headEnd type="none" w="med" len="med"/>
            <a:tailEnd type="triangle" w="med" len="med"/>
          </a:ln>
        </p:spPr>
      </p:cxnSp>
      <p:sp>
        <p:nvSpPr>
          <p:cNvPr id="681" name="Google Shape;681;g5e1d47cb9a_1_16"/>
          <p:cNvSpPr/>
          <p:nvPr/>
        </p:nvSpPr>
        <p:spPr>
          <a:xfrm>
            <a:off x="4144975" y="3176335"/>
            <a:ext cx="1555800" cy="958200"/>
          </a:xfrm>
          <a:prstGeom prst="round2DiagRect">
            <a:avLst>
              <a:gd name="adj1" fmla="val 16667"/>
              <a:gd name="adj2" fmla="val 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solidFill>
                  <a:schemeClr val="tx1">
                    <a:lumMod val="75000"/>
                    <a:lumOff val="25000"/>
                  </a:schemeClr>
                </a:solidFill>
                <a:latin typeface="Century Gothic"/>
                <a:ea typeface="Century Gothic"/>
                <a:cs typeface="Century Gothic"/>
                <a:sym typeface="Century Gothic"/>
              </a:rPr>
              <a:t>Species Occurrence</a:t>
            </a:r>
            <a:endParaRPr sz="1600">
              <a:solidFill>
                <a:schemeClr val="tx1">
                  <a:lumMod val="75000"/>
                  <a:lumOff val="25000"/>
                </a:schemeClr>
              </a:solidFill>
              <a:latin typeface="Century Gothic"/>
              <a:ea typeface="Century Gothic"/>
              <a:cs typeface="Century Gothic"/>
              <a:sym typeface="Century Gothic"/>
            </a:endParaRPr>
          </a:p>
        </p:txBody>
      </p:sp>
      <p:cxnSp>
        <p:nvCxnSpPr>
          <p:cNvPr id="682" name="Google Shape;682;g5e1d47cb9a_1_16"/>
          <p:cNvCxnSpPr>
            <a:stCxn id="681" idx="3"/>
            <a:endCxn id="670" idx="1"/>
          </p:cNvCxnSpPr>
          <p:nvPr/>
        </p:nvCxnSpPr>
        <p:spPr>
          <a:xfrm rot="-5400000">
            <a:off x="4718125" y="2970985"/>
            <a:ext cx="410100" cy="600"/>
          </a:xfrm>
          <a:prstGeom prst="bentConnector3">
            <a:avLst>
              <a:gd name="adj1" fmla="val 49988"/>
            </a:avLst>
          </a:prstGeom>
          <a:noFill/>
          <a:ln w="28575" cap="flat" cmpd="sng">
            <a:solidFill>
              <a:srgbClr val="44546A"/>
            </a:solidFill>
            <a:prstDash val="solid"/>
            <a:round/>
            <a:headEnd type="none" w="med" len="med"/>
            <a:tailEnd type="triangle" w="med" len="med"/>
          </a:ln>
        </p:spPr>
      </p:cxnSp>
      <p:cxnSp>
        <p:nvCxnSpPr>
          <p:cNvPr id="683" name="Google Shape;683;g5e1d47cb9a_1_16"/>
          <p:cNvCxnSpPr>
            <a:stCxn id="681" idx="1"/>
            <a:endCxn id="675" idx="3"/>
          </p:cNvCxnSpPr>
          <p:nvPr/>
        </p:nvCxnSpPr>
        <p:spPr>
          <a:xfrm rot="-5400000" flipH="1">
            <a:off x="4718125" y="4339285"/>
            <a:ext cx="410100" cy="600"/>
          </a:xfrm>
          <a:prstGeom prst="bentConnector3">
            <a:avLst>
              <a:gd name="adj1" fmla="val 49988"/>
            </a:avLst>
          </a:prstGeom>
          <a:noFill/>
          <a:ln w="28575" cap="flat" cmpd="sng">
            <a:solidFill>
              <a:srgbClr val="44546A"/>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8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5df8a4eb2a_2_6"/>
          <p:cNvSpPr txBox="1">
            <a:spLocks noGrp="1"/>
          </p:cNvSpPr>
          <p:nvPr>
            <p:ph type="title"/>
          </p:nvPr>
        </p:nvSpPr>
        <p:spPr>
          <a:xfrm>
            <a:off x="495300" y="381001"/>
            <a:ext cx="9474000" cy="419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1100"/>
              <a:buNone/>
            </a:pPr>
            <a:r>
              <a:rPr lang="en-US"/>
              <a:t>Model Performance</a:t>
            </a:r>
            <a:endParaRPr/>
          </a:p>
        </p:txBody>
      </p:sp>
      <p:graphicFrame>
        <p:nvGraphicFramePr>
          <p:cNvPr id="690" name="Google Shape;690;g5df8a4eb2a_2_6"/>
          <p:cNvGraphicFramePr/>
          <p:nvPr>
            <p:extLst>
              <p:ext uri="{D42A27DB-BD31-4B8C-83A1-F6EECF244321}">
                <p14:modId xmlns:p14="http://schemas.microsoft.com/office/powerpoint/2010/main" val="3434789221"/>
              </p:ext>
            </p:extLst>
          </p:nvPr>
        </p:nvGraphicFramePr>
        <p:xfrm>
          <a:off x="6374213" y="2839922"/>
          <a:ext cx="5075175" cy="2006600"/>
        </p:xfrm>
        <a:graphic>
          <a:graphicData uri="http://schemas.openxmlformats.org/drawingml/2006/table">
            <a:tbl>
              <a:tblPr>
                <a:noFill/>
                <a:tableStyleId>{03421BF0-CC43-40FB-8F6D-9D59576812DF}</a:tableStyleId>
              </a:tblPr>
              <a:tblGrid>
                <a:gridCol w="2860475">
                  <a:extLst>
                    <a:ext uri="{9D8B030D-6E8A-4147-A177-3AD203B41FA5}">
                      <a16:colId xmlns:a16="http://schemas.microsoft.com/office/drawing/2014/main" val="20000"/>
                    </a:ext>
                  </a:extLst>
                </a:gridCol>
                <a:gridCol w="1290050">
                  <a:extLst>
                    <a:ext uri="{9D8B030D-6E8A-4147-A177-3AD203B41FA5}">
                      <a16:colId xmlns:a16="http://schemas.microsoft.com/office/drawing/2014/main" val="20001"/>
                    </a:ext>
                  </a:extLst>
                </a:gridCol>
                <a:gridCol w="924650">
                  <a:extLst>
                    <a:ext uri="{9D8B030D-6E8A-4147-A177-3AD203B41FA5}">
                      <a16:colId xmlns:a16="http://schemas.microsoft.com/office/drawing/2014/main" val="20002"/>
                    </a:ext>
                  </a:extLst>
                </a:gridCol>
              </a:tblGrid>
              <a:tr h="345475">
                <a:tc>
                  <a:txBody>
                    <a:bodyPr/>
                    <a:lstStyle/>
                    <a:p>
                      <a:pPr marL="0" lvl="0" indent="0" algn="l" rtl="0">
                        <a:spcBef>
                          <a:spcPts val="0"/>
                        </a:spcBef>
                        <a:spcAft>
                          <a:spcPts val="0"/>
                        </a:spcAft>
                        <a:buNone/>
                      </a:pPr>
                      <a:r>
                        <a:rPr lang="en-US" sz="1800" b="1" dirty="0">
                          <a:solidFill>
                            <a:schemeClr val="tx1">
                              <a:lumMod val="75000"/>
                              <a:lumOff val="25000"/>
                            </a:schemeClr>
                          </a:solidFill>
                          <a:latin typeface="Century Gothic"/>
                          <a:ea typeface="Century Gothic"/>
                          <a:cs typeface="Century Gothic"/>
                          <a:sym typeface="Century Gothic"/>
                        </a:rPr>
                        <a:t>Guild</a:t>
                      </a:r>
                      <a:endParaRPr sz="1800" b="1" dirty="0">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B6D7A8"/>
                    </a:solidFill>
                  </a:tcPr>
                </a:tc>
                <a:tc gridSpan="2">
                  <a:txBody>
                    <a:bodyPr/>
                    <a:lstStyle/>
                    <a:p>
                      <a:pPr marL="0" lvl="0" indent="0" algn="ctr" rtl="0">
                        <a:spcBef>
                          <a:spcPts val="0"/>
                        </a:spcBef>
                        <a:spcAft>
                          <a:spcPts val="0"/>
                        </a:spcAft>
                        <a:buNone/>
                      </a:pPr>
                      <a:r>
                        <a:rPr lang="en-US" sz="1800" b="1">
                          <a:solidFill>
                            <a:schemeClr val="tx1">
                              <a:lumMod val="75000"/>
                              <a:lumOff val="25000"/>
                            </a:schemeClr>
                          </a:solidFill>
                          <a:latin typeface="Century Gothic"/>
                          <a:ea typeface="Century Gothic"/>
                          <a:cs typeface="Century Gothic"/>
                          <a:sym typeface="Century Gothic"/>
                        </a:rPr>
                        <a:t>       AUC   (±SD)</a:t>
                      </a:r>
                      <a:endParaRPr sz="1800" b="1">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B6D7A8"/>
                    </a:solidFill>
                  </a:tcPr>
                </a:tc>
                <a:tc hMerge="1">
                  <a:txBody>
                    <a:bodyPr/>
                    <a:lstStyle/>
                    <a:p>
                      <a:endParaRPr lang="en-US"/>
                    </a:p>
                  </a:txBody>
                  <a:tcPr/>
                </a:tc>
                <a:extLst>
                  <a:ext uri="{0D108BD9-81ED-4DB2-BD59-A6C34878D82A}">
                    <a16:rowId xmlns:a16="http://schemas.microsoft.com/office/drawing/2014/main" val="10000"/>
                  </a:ext>
                </a:extLst>
              </a:tr>
              <a:tr h="335075">
                <a:tc>
                  <a:txBody>
                    <a:bodyPr/>
                    <a:lstStyle/>
                    <a:p>
                      <a:pPr marL="0" lvl="0" indent="0" algn="l" rtl="0">
                        <a:spcBef>
                          <a:spcPts val="0"/>
                        </a:spcBef>
                        <a:spcAft>
                          <a:spcPts val="0"/>
                        </a:spcAft>
                        <a:buNone/>
                      </a:pPr>
                      <a:r>
                        <a:rPr lang="en-US" sz="1800" b="1" dirty="0">
                          <a:solidFill>
                            <a:schemeClr val="tx1">
                              <a:lumMod val="75000"/>
                              <a:lumOff val="25000"/>
                            </a:schemeClr>
                          </a:solidFill>
                          <a:latin typeface="Century Gothic"/>
                          <a:ea typeface="Century Gothic"/>
                          <a:cs typeface="Century Gothic"/>
                          <a:sym typeface="Century Gothic"/>
                        </a:rPr>
                        <a:t>Walnut Woodland</a:t>
                      </a:r>
                      <a:endParaRPr sz="1800" b="1" dirty="0">
                        <a:solidFill>
                          <a:schemeClr val="tx1">
                            <a:lumMod val="75000"/>
                            <a:lumOff val="25000"/>
                          </a:schemeClr>
                        </a:solidFill>
                        <a:latin typeface="Century Gothic"/>
                        <a:ea typeface="Century Gothic"/>
                        <a:cs typeface="Century Gothic"/>
                        <a:sym typeface="Century Gothic"/>
                      </a:endParaRPr>
                    </a:p>
                  </a:txBody>
                  <a:tcPr marL="63500" marR="63500" marT="63500" marB="63500" anchor="ctr">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1800" b="1">
                          <a:solidFill>
                            <a:schemeClr val="tx1">
                              <a:lumMod val="75000"/>
                              <a:lumOff val="25000"/>
                            </a:schemeClr>
                          </a:solidFill>
                          <a:latin typeface="Century Gothic"/>
                          <a:ea typeface="Century Gothic"/>
                          <a:cs typeface="Century Gothic"/>
                          <a:sym typeface="Century Gothic"/>
                        </a:rPr>
                        <a:t>0.673</a:t>
                      </a:r>
                      <a:endParaRPr sz="1800" b="1">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EFEFEF"/>
                    </a:solidFill>
                  </a:tcPr>
                </a:tc>
                <a:tc>
                  <a:txBody>
                    <a:bodyPr/>
                    <a:lstStyle/>
                    <a:p>
                      <a:pPr marL="0" lvl="0" indent="0" algn="r" rtl="0">
                        <a:spcBef>
                          <a:spcPts val="0"/>
                        </a:spcBef>
                        <a:spcAft>
                          <a:spcPts val="0"/>
                        </a:spcAft>
                        <a:buNone/>
                      </a:pPr>
                      <a:r>
                        <a:rPr lang="en-US" sz="1800" b="1">
                          <a:solidFill>
                            <a:schemeClr val="tx1">
                              <a:lumMod val="75000"/>
                              <a:lumOff val="25000"/>
                            </a:schemeClr>
                          </a:solidFill>
                          <a:latin typeface="Century Gothic"/>
                          <a:ea typeface="Century Gothic"/>
                          <a:cs typeface="Century Gothic"/>
                          <a:sym typeface="Century Gothic"/>
                        </a:rPr>
                        <a:t>±0.017</a:t>
                      </a:r>
                      <a:endParaRPr sz="1800" b="1">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335075">
                <a:tc>
                  <a:txBody>
                    <a:bodyPr/>
                    <a:lstStyle/>
                    <a:p>
                      <a:pPr marL="0" lvl="0" indent="0" algn="l" rtl="0">
                        <a:spcBef>
                          <a:spcPts val="0"/>
                        </a:spcBef>
                        <a:spcAft>
                          <a:spcPts val="0"/>
                        </a:spcAft>
                        <a:buNone/>
                      </a:pPr>
                      <a:r>
                        <a:rPr lang="en-US" sz="1800" b="1" dirty="0">
                          <a:solidFill>
                            <a:schemeClr val="tx1">
                              <a:lumMod val="75000"/>
                              <a:lumOff val="25000"/>
                            </a:schemeClr>
                          </a:solidFill>
                          <a:latin typeface="Century Gothic"/>
                          <a:ea typeface="Century Gothic"/>
                          <a:cs typeface="Century Gothic"/>
                          <a:sym typeface="Century Gothic"/>
                        </a:rPr>
                        <a:t>Oak Woodland</a:t>
                      </a:r>
                      <a:endParaRPr sz="1800" b="1" dirty="0">
                        <a:solidFill>
                          <a:schemeClr val="tx1">
                            <a:lumMod val="75000"/>
                            <a:lumOff val="25000"/>
                          </a:schemeClr>
                        </a:solidFill>
                        <a:latin typeface="Century Gothic"/>
                        <a:ea typeface="Century Gothic"/>
                        <a:cs typeface="Century Gothic"/>
                        <a:sym typeface="Century Gothic"/>
                      </a:endParaRPr>
                    </a:p>
                  </a:txBody>
                  <a:tcPr marL="63500" marR="63500" marT="63500" marB="63500" anchor="ctr">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1800" b="1" dirty="0">
                          <a:solidFill>
                            <a:schemeClr val="tx1">
                              <a:lumMod val="75000"/>
                              <a:lumOff val="25000"/>
                            </a:schemeClr>
                          </a:solidFill>
                          <a:latin typeface="Century Gothic"/>
                          <a:ea typeface="Century Gothic"/>
                          <a:cs typeface="Century Gothic"/>
                          <a:sym typeface="Century Gothic"/>
                        </a:rPr>
                        <a:t>0.598</a:t>
                      </a:r>
                      <a:endParaRPr sz="1800" b="1" dirty="0">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a:txBody>
                    <a:bodyPr/>
                    <a:lstStyle/>
                    <a:p>
                      <a:pPr marL="0" lvl="0" indent="0" algn="r" rtl="0">
                        <a:spcBef>
                          <a:spcPts val="0"/>
                        </a:spcBef>
                        <a:spcAft>
                          <a:spcPts val="0"/>
                        </a:spcAft>
                        <a:buNone/>
                      </a:pPr>
                      <a:r>
                        <a:rPr lang="en-US" sz="1800" b="1">
                          <a:solidFill>
                            <a:schemeClr val="tx1">
                              <a:lumMod val="75000"/>
                              <a:lumOff val="25000"/>
                            </a:schemeClr>
                          </a:solidFill>
                          <a:latin typeface="Century Gothic"/>
                          <a:ea typeface="Century Gothic"/>
                          <a:cs typeface="Century Gothic"/>
                          <a:sym typeface="Century Gothic"/>
                        </a:rPr>
                        <a:t>±0.010</a:t>
                      </a:r>
                      <a:endParaRPr sz="1800" b="1">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extLst>
                  <a:ext uri="{0D108BD9-81ED-4DB2-BD59-A6C34878D82A}">
                    <a16:rowId xmlns:a16="http://schemas.microsoft.com/office/drawing/2014/main" val="10002"/>
                  </a:ext>
                </a:extLst>
              </a:tr>
              <a:tr h="335075">
                <a:tc>
                  <a:txBody>
                    <a:bodyPr/>
                    <a:lstStyle/>
                    <a:p>
                      <a:pPr marL="0" lvl="0" indent="0" algn="l" rtl="0">
                        <a:spcBef>
                          <a:spcPts val="0"/>
                        </a:spcBef>
                        <a:spcAft>
                          <a:spcPts val="0"/>
                        </a:spcAft>
                        <a:buNone/>
                      </a:pPr>
                      <a:r>
                        <a:rPr lang="en-US" sz="1800" b="1">
                          <a:solidFill>
                            <a:schemeClr val="tx1">
                              <a:lumMod val="75000"/>
                              <a:lumOff val="25000"/>
                            </a:schemeClr>
                          </a:solidFill>
                          <a:latin typeface="Century Gothic"/>
                          <a:ea typeface="Century Gothic"/>
                          <a:cs typeface="Century Gothic"/>
                          <a:sym typeface="Century Gothic"/>
                        </a:rPr>
                        <a:t>Riparian Woodland</a:t>
                      </a:r>
                      <a:endParaRPr sz="1800" b="1">
                        <a:solidFill>
                          <a:schemeClr val="tx1">
                            <a:lumMod val="75000"/>
                            <a:lumOff val="25000"/>
                          </a:schemeClr>
                        </a:solidFill>
                        <a:latin typeface="Century Gothic"/>
                        <a:ea typeface="Century Gothic"/>
                        <a:cs typeface="Century Gothic"/>
                        <a:sym typeface="Century Gothic"/>
                      </a:endParaRPr>
                    </a:p>
                  </a:txBody>
                  <a:tcPr marL="63500" marR="63500" marT="63500" marB="63500" anchor="ctr">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1800" b="1" dirty="0">
                          <a:solidFill>
                            <a:schemeClr val="tx1">
                              <a:lumMod val="75000"/>
                              <a:lumOff val="25000"/>
                            </a:schemeClr>
                          </a:solidFill>
                          <a:latin typeface="Century Gothic"/>
                          <a:ea typeface="Century Gothic"/>
                          <a:cs typeface="Century Gothic"/>
                          <a:sym typeface="Century Gothic"/>
                        </a:rPr>
                        <a:t>0.685</a:t>
                      </a:r>
                      <a:endParaRPr sz="1800" b="1" dirty="0">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EFEFEF"/>
                    </a:solidFill>
                  </a:tcPr>
                </a:tc>
                <a:tc>
                  <a:txBody>
                    <a:bodyPr/>
                    <a:lstStyle/>
                    <a:p>
                      <a:pPr marL="0" lvl="0" indent="0" algn="r" rtl="0">
                        <a:spcBef>
                          <a:spcPts val="0"/>
                        </a:spcBef>
                        <a:spcAft>
                          <a:spcPts val="0"/>
                        </a:spcAft>
                        <a:buNone/>
                      </a:pPr>
                      <a:r>
                        <a:rPr lang="en-US" sz="1800" b="1">
                          <a:solidFill>
                            <a:schemeClr val="tx1">
                              <a:lumMod val="75000"/>
                              <a:lumOff val="25000"/>
                            </a:schemeClr>
                          </a:solidFill>
                          <a:latin typeface="Century Gothic"/>
                          <a:ea typeface="Century Gothic"/>
                          <a:cs typeface="Century Gothic"/>
                          <a:sym typeface="Century Gothic"/>
                        </a:rPr>
                        <a:t>±0.020</a:t>
                      </a:r>
                      <a:endParaRPr sz="1800" b="1">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r h="335075">
                <a:tc>
                  <a:txBody>
                    <a:bodyPr/>
                    <a:lstStyle/>
                    <a:p>
                      <a:pPr marL="0" lvl="0" indent="0" algn="l" rtl="0">
                        <a:spcBef>
                          <a:spcPts val="0"/>
                        </a:spcBef>
                        <a:spcAft>
                          <a:spcPts val="0"/>
                        </a:spcAft>
                        <a:buNone/>
                      </a:pPr>
                      <a:r>
                        <a:rPr lang="en-US" sz="1800" b="1">
                          <a:solidFill>
                            <a:schemeClr val="tx1">
                              <a:lumMod val="75000"/>
                              <a:lumOff val="25000"/>
                            </a:schemeClr>
                          </a:solidFill>
                          <a:latin typeface="Century Gothic"/>
                          <a:ea typeface="Century Gothic"/>
                          <a:cs typeface="Century Gothic"/>
                          <a:sym typeface="Century Gothic"/>
                        </a:rPr>
                        <a:t>Bay Woodland</a:t>
                      </a:r>
                      <a:endParaRPr sz="1800" b="1">
                        <a:solidFill>
                          <a:schemeClr val="tx1">
                            <a:lumMod val="75000"/>
                            <a:lumOff val="25000"/>
                          </a:schemeClr>
                        </a:solidFill>
                        <a:latin typeface="Century Gothic"/>
                        <a:ea typeface="Century Gothic"/>
                        <a:cs typeface="Century Gothic"/>
                        <a:sym typeface="Century Gothic"/>
                      </a:endParaRPr>
                    </a:p>
                  </a:txBody>
                  <a:tcPr marL="63500" marR="63500" marT="63500" marB="63500" anchor="ctr">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B6D7A8"/>
                    </a:solidFill>
                  </a:tcPr>
                </a:tc>
                <a:tc>
                  <a:txBody>
                    <a:bodyPr/>
                    <a:lstStyle/>
                    <a:p>
                      <a:pPr marL="0" lvl="0" indent="0" algn="r" rtl="0">
                        <a:spcBef>
                          <a:spcPts val="0"/>
                        </a:spcBef>
                        <a:spcAft>
                          <a:spcPts val="0"/>
                        </a:spcAft>
                        <a:buNone/>
                      </a:pPr>
                      <a:r>
                        <a:rPr lang="en-US" sz="1800" b="1" dirty="0">
                          <a:solidFill>
                            <a:schemeClr val="tx1">
                              <a:lumMod val="75000"/>
                              <a:lumOff val="25000"/>
                            </a:schemeClr>
                          </a:solidFill>
                          <a:latin typeface="Century Gothic"/>
                          <a:ea typeface="Century Gothic"/>
                          <a:cs typeface="Century Gothic"/>
                          <a:sym typeface="Century Gothic"/>
                        </a:rPr>
                        <a:t>0.819</a:t>
                      </a:r>
                      <a:endParaRPr sz="1800" b="1" dirty="0">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a:txBody>
                    <a:bodyPr/>
                    <a:lstStyle/>
                    <a:p>
                      <a:pPr marL="0" lvl="0" indent="0" algn="r" rtl="0">
                        <a:spcBef>
                          <a:spcPts val="0"/>
                        </a:spcBef>
                        <a:spcAft>
                          <a:spcPts val="0"/>
                        </a:spcAft>
                        <a:buNone/>
                      </a:pPr>
                      <a:r>
                        <a:rPr lang="en-US" sz="1800" b="1" dirty="0">
                          <a:solidFill>
                            <a:schemeClr val="tx1">
                              <a:lumMod val="75000"/>
                              <a:lumOff val="25000"/>
                            </a:schemeClr>
                          </a:solidFill>
                          <a:latin typeface="Century Gothic"/>
                          <a:ea typeface="Century Gothic"/>
                          <a:cs typeface="Century Gothic"/>
                          <a:sym typeface="Century Gothic"/>
                        </a:rPr>
                        <a:t>±0.011</a:t>
                      </a:r>
                      <a:endParaRPr sz="1800" b="1" dirty="0">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691" name="Google Shape;691;g5df8a4eb2a_2_6"/>
          <p:cNvGraphicFramePr/>
          <p:nvPr>
            <p:extLst>
              <p:ext uri="{D42A27DB-BD31-4B8C-83A1-F6EECF244321}">
                <p14:modId xmlns:p14="http://schemas.microsoft.com/office/powerpoint/2010/main" val="558130532"/>
              </p:ext>
            </p:extLst>
          </p:nvPr>
        </p:nvGraphicFramePr>
        <p:xfrm>
          <a:off x="707050" y="2839928"/>
          <a:ext cx="4569425" cy="2006600"/>
        </p:xfrm>
        <a:graphic>
          <a:graphicData uri="http://schemas.openxmlformats.org/drawingml/2006/table">
            <a:tbl>
              <a:tblPr>
                <a:noFill/>
                <a:tableStyleId>{03421BF0-CC43-40FB-8F6D-9D59576812DF}</a:tableStyleId>
              </a:tblPr>
              <a:tblGrid>
                <a:gridCol w="2893725">
                  <a:extLst>
                    <a:ext uri="{9D8B030D-6E8A-4147-A177-3AD203B41FA5}">
                      <a16:colId xmlns:a16="http://schemas.microsoft.com/office/drawing/2014/main" val="20000"/>
                    </a:ext>
                  </a:extLst>
                </a:gridCol>
                <a:gridCol w="763825">
                  <a:extLst>
                    <a:ext uri="{9D8B030D-6E8A-4147-A177-3AD203B41FA5}">
                      <a16:colId xmlns:a16="http://schemas.microsoft.com/office/drawing/2014/main" val="20001"/>
                    </a:ext>
                  </a:extLst>
                </a:gridCol>
                <a:gridCol w="911875">
                  <a:extLst>
                    <a:ext uri="{9D8B030D-6E8A-4147-A177-3AD203B41FA5}">
                      <a16:colId xmlns:a16="http://schemas.microsoft.com/office/drawing/2014/main" val="20002"/>
                    </a:ext>
                  </a:extLst>
                </a:gridCol>
              </a:tblGrid>
              <a:tr h="339600">
                <a:tc>
                  <a:txBody>
                    <a:bodyPr/>
                    <a:lstStyle/>
                    <a:p>
                      <a:pPr marL="0" lvl="0" indent="0" algn="l" rtl="0">
                        <a:spcBef>
                          <a:spcPts val="0"/>
                        </a:spcBef>
                        <a:spcAft>
                          <a:spcPts val="0"/>
                        </a:spcAft>
                        <a:buNone/>
                      </a:pPr>
                      <a:r>
                        <a:rPr lang="en-US" sz="1800" b="1" dirty="0">
                          <a:solidFill>
                            <a:schemeClr val="tx1">
                              <a:lumMod val="75000"/>
                              <a:lumOff val="25000"/>
                            </a:schemeClr>
                          </a:solidFill>
                          <a:latin typeface="Century Gothic"/>
                          <a:ea typeface="Century Gothic"/>
                          <a:cs typeface="Century Gothic"/>
                          <a:sym typeface="Century Gothic"/>
                        </a:rPr>
                        <a:t>Guild</a:t>
                      </a:r>
                      <a:endParaRPr sz="1800" b="1" dirty="0">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B6D7A8"/>
                    </a:solidFill>
                  </a:tcPr>
                </a:tc>
                <a:tc gridSpan="2">
                  <a:txBody>
                    <a:bodyPr/>
                    <a:lstStyle/>
                    <a:p>
                      <a:pPr marL="0" lvl="0" indent="0" algn="l" rtl="0">
                        <a:spcBef>
                          <a:spcPts val="0"/>
                        </a:spcBef>
                        <a:spcAft>
                          <a:spcPts val="0"/>
                        </a:spcAft>
                        <a:buNone/>
                      </a:pPr>
                      <a:r>
                        <a:rPr lang="en-US" sz="1800" b="1">
                          <a:solidFill>
                            <a:schemeClr val="tx1">
                              <a:lumMod val="75000"/>
                              <a:lumOff val="25000"/>
                            </a:schemeClr>
                          </a:solidFill>
                          <a:latin typeface="Century Gothic"/>
                          <a:ea typeface="Century Gothic"/>
                          <a:cs typeface="Century Gothic"/>
                          <a:sym typeface="Century Gothic"/>
                        </a:rPr>
                        <a:t>AUC     (±SD)</a:t>
                      </a:r>
                      <a:endParaRPr sz="1800" b="1">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B6D7A8"/>
                    </a:solidFill>
                  </a:tcPr>
                </a:tc>
                <a:tc hMerge="1">
                  <a:txBody>
                    <a:bodyPr/>
                    <a:lstStyle/>
                    <a:p>
                      <a:endParaRPr lang="en-US"/>
                    </a:p>
                  </a:txBody>
                  <a:tcPr/>
                </a:tc>
                <a:extLst>
                  <a:ext uri="{0D108BD9-81ED-4DB2-BD59-A6C34878D82A}">
                    <a16:rowId xmlns:a16="http://schemas.microsoft.com/office/drawing/2014/main" val="10000"/>
                  </a:ext>
                </a:extLst>
              </a:tr>
              <a:tr h="317500">
                <a:tc>
                  <a:txBody>
                    <a:bodyPr/>
                    <a:lstStyle/>
                    <a:p>
                      <a:pPr marL="0" lvl="0" indent="0" algn="l" rtl="0">
                        <a:spcBef>
                          <a:spcPts val="0"/>
                        </a:spcBef>
                        <a:spcAft>
                          <a:spcPts val="0"/>
                        </a:spcAft>
                        <a:buNone/>
                      </a:pPr>
                      <a:r>
                        <a:rPr lang="en-US" sz="1800" b="1" dirty="0">
                          <a:solidFill>
                            <a:schemeClr val="tx1">
                              <a:lumMod val="75000"/>
                              <a:lumOff val="25000"/>
                            </a:schemeClr>
                          </a:solidFill>
                          <a:latin typeface="Century Gothic"/>
                          <a:ea typeface="Century Gothic"/>
                          <a:cs typeface="Century Gothic"/>
                          <a:sym typeface="Century Gothic"/>
                        </a:rPr>
                        <a:t>Walnut Woodland</a:t>
                      </a:r>
                      <a:endParaRPr sz="1800" b="1" dirty="0">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US" sz="1800" b="1" dirty="0">
                          <a:solidFill>
                            <a:schemeClr val="tx1">
                              <a:lumMod val="75000"/>
                              <a:lumOff val="25000"/>
                            </a:schemeClr>
                          </a:solidFill>
                          <a:latin typeface="Century Gothic"/>
                          <a:ea typeface="Century Gothic"/>
                          <a:cs typeface="Century Gothic"/>
                          <a:sym typeface="Century Gothic"/>
                        </a:rPr>
                        <a:t>0.777</a:t>
                      </a:r>
                      <a:endParaRPr sz="1800" b="1" dirty="0">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sz="1800" b="1" dirty="0">
                          <a:solidFill>
                            <a:schemeClr val="tx1">
                              <a:lumMod val="75000"/>
                              <a:lumOff val="25000"/>
                            </a:schemeClr>
                          </a:solidFill>
                          <a:latin typeface="Century Gothic"/>
                          <a:ea typeface="Century Gothic"/>
                          <a:cs typeface="Century Gothic"/>
                          <a:sym typeface="Century Gothic"/>
                        </a:rPr>
                        <a:t>±0.006</a:t>
                      </a:r>
                      <a:endParaRPr sz="1800" b="1" dirty="0">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317500">
                <a:tc>
                  <a:txBody>
                    <a:bodyPr/>
                    <a:lstStyle/>
                    <a:p>
                      <a:pPr marL="0" lvl="0" indent="0" algn="l" rtl="0">
                        <a:spcBef>
                          <a:spcPts val="0"/>
                        </a:spcBef>
                        <a:spcAft>
                          <a:spcPts val="0"/>
                        </a:spcAft>
                        <a:buNone/>
                      </a:pPr>
                      <a:r>
                        <a:rPr lang="en-US" sz="1800" b="1">
                          <a:solidFill>
                            <a:schemeClr val="tx1">
                              <a:lumMod val="75000"/>
                              <a:lumOff val="25000"/>
                            </a:schemeClr>
                          </a:solidFill>
                          <a:latin typeface="Century Gothic"/>
                          <a:ea typeface="Century Gothic"/>
                          <a:cs typeface="Century Gothic"/>
                          <a:sym typeface="Century Gothic"/>
                        </a:rPr>
                        <a:t>Oak Woodland</a:t>
                      </a:r>
                      <a:endParaRPr sz="1800" b="1">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US" sz="1800" b="1">
                          <a:solidFill>
                            <a:schemeClr val="tx1">
                              <a:lumMod val="75000"/>
                              <a:lumOff val="25000"/>
                            </a:schemeClr>
                          </a:solidFill>
                          <a:latin typeface="Century Gothic"/>
                          <a:ea typeface="Century Gothic"/>
                          <a:cs typeface="Century Gothic"/>
                          <a:sym typeface="Century Gothic"/>
                        </a:rPr>
                        <a:t>0.675</a:t>
                      </a:r>
                      <a:endParaRPr sz="1800" b="1">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US" sz="1800" b="1" dirty="0">
                          <a:solidFill>
                            <a:schemeClr val="tx1">
                              <a:lumMod val="75000"/>
                              <a:lumOff val="25000"/>
                            </a:schemeClr>
                          </a:solidFill>
                          <a:latin typeface="Century Gothic"/>
                          <a:ea typeface="Century Gothic"/>
                          <a:cs typeface="Century Gothic"/>
                          <a:sym typeface="Century Gothic"/>
                        </a:rPr>
                        <a:t>±0.003</a:t>
                      </a:r>
                      <a:endParaRPr sz="1800" b="1" dirty="0">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extLst>
                  <a:ext uri="{0D108BD9-81ED-4DB2-BD59-A6C34878D82A}">
                    <a16:rowId xmlns:a16="http://schemas.microsoft.com/office/drawing/2014/main" val="10002"/>
                  </a:ext>
                </a:extLst>
              </a:tr>
              <a:tr h="317500">
                <a:tc>
                  <a:txBody>
                    <a:bodyPr/>
                    <a:lstStyle/>
                    <a:p>
                      <a:pPr marL="0" lvl="0" indent="0" algn="l" rtl="0">
                        <a:spcBef>
                          <a:spcPts val="0"/>
                        </a:spcBef>
                        <a:spcAft>
                          <a:spcPts val="0"/>
                        </a:spcAft>
                        <a:buNone/>
                      </a:pPr>
                      <a:r>
                        <a:rPr lang="en-US" sz="1800" b="1">
                          <a:solidFill>
                            <a:schemeClr val="tx1">
                              <a:lumMod val="75000"/>
                              <a:lumOff val="25000"/>
                            </a:schemeClr>
                          </a:solidFill>
                          <a:latin typeface="Century Gothic"/>
                          <a:ea typeface="Century Gothic"/>
                          <a:cs typeface="Century Gothic"/>
                          <a:sym typeface="Century Gothic"/>
                        </a:rPr>
                        <a:t>Riparian Woodland</a:t>
                      </a:r>
                      <a:endParaRPr sz="1800" b="1">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US" sz="1800" b="1">
                          <a:solidFill>
                            <a:schemeClr val="tx1">
                              <a:lumMod val="75000"/>
                              <a:lumOff val="25000"/>
                            </a:schemeClr>
                          </a:solidFill>
                          <a:latin typeface="Century Gothic"/>
                          <a:ea typeface="Century Gothic"/>
                          <a:cs typeface="Century Gothic"/>
                          <a:sym typeface="Century Gothic"/>
                        </a:rPr>
                        <a:t>0.732</a:t>
                      </a:r>
                      <a:endParaRPr sz="1800" b="1">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US" sz="1800" b="1" dirty="0">
                          <a:solidFill>
                            <a:schemeClr val="tx1">
                              <a:lumMod val="75000"/>
                              <a:lumOff val="25000"/>
                            </a:schemeClr>
                          </a:solidFill>
                          <a:latin typeface="Century Gothic"/>
                          <a:ea typeface="Century Gothic"/>
                          <a:cs typeface="Century Gothic"/>
                          <a:sym typeface="Century Gothic"/>
                        </a:rPr>
                        <a:t>±0.015</a:t>
                      </a:r>
                      <a:endParaRPr sz="1800" b="1" dirty="0">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317500">
                <a:tc>
                  <a:txBody>
                    <a:bodyPr/>
                    <a:lstStyle/>
                    <a:p>
                      <a:pPr marL="0" lvl="0" indent="0" algn="l" rtl="0">
                        <a:spcBef>
                          <a:spcPts val="0"/>
                        </a:spcBef>
                        <a:spcAft>
                          <a:spcPts val="0"/>
                        </a:spcAft>
                        <a:buNone/>
                      </a:pPr>
                      <a:r>
                        <a:rPr lang="en-US" sz="1800" b="1">
                          <a:solidFill>
                            <a:schemeClr val="tx1">
                              <a:lumMod val="75000"/>
                              <a:lumOff val="25000"/>
                            </a:schemeClr>
                          </a:solidFill>
                          <a:latin typeface="Century Gothic"/>
                          <a:ea typeface="Century Gothic"/>
                          <a:cs typeface="Century Gothic"/>
                          <a:sym typeface="Century Gothic"/>
                        </a:rPr>
                        <a:t>Bay Woodland</a:t>
                      </a:r>
                      <a:endParaRPr sz="1800" b="1">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US" sz="1800" b="1">
                          <a:solidFill>
                            <a:schemeClr val="tx1">
                              <a:lumMod val="75000"/>
                              <a:lumOff val="25000"/>
                            </a:schemeClr>
                          </a:solidFill>
                          <a:latin typeface="Century Gothic"/>
                          <a:ea typeface="Century Gothic"/>
                          <a:cs typeface="Century Gothic"/>
                          <a:sym typeface="Century Gothic"/>
                        </a:rPr>
                        <a:t>0.852</a:t>
                      </a:r>
                      <a:endParaRPr sz="1800" b="1">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US" sz="1800" b="1" dirty="0">
                          <a:solidFill>
                            <a:schemeClr val="tx1">
                              <a:lumMod val="75000"/>
                              <a:lumOff val="25000"/>
                            </a:schemeClr>
                          </a:solidFill>
                          <a:latin typeface="Century Gothic"/>
                          <a:ea typeface="Century Gothic"/>
                          <a:cs typeface="Century Gothic"/>
                          <a:sym typeface="Century Gothic"/>
                        </a:rPr>
                        <a:t>±0.014</a:t>
                      </a:r>
                      <a:endParaRPr sz="1800" b="1" dirty="0">
                        <a:solidFill>
                          <a:schemeClr val="tx1">
                            <a:lumMod val="75000"/>
                            <a:lumOff val="25000"/>
                          </a:schemeClr>
                        </a:solidFill>
                        <a:latin typeface="Century Gothic"/>
                        <a:ea typeface="Century Gothic"/>
                        <a:cs typeface="Century Gothic"/>
                        <a:sym typeface="Century Gothic"/>
                      </a:endParaRPr>
                    </a:p>
                  </a:txBody>
                  <a:tcPr marL="63500" marR="63500" marT="63500" marB="63500" anchor="b">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92" name="Google Shape;692;g5df8a4eb2a_2_6"/>
          <p:cNvSpPr txBox="1"/>
          <p:nvPr/>
        </p:nvSpPr>
        <p:spPr>
          <a:xfrm>
            <a:off x="1621813" y="2162750"/>
            <a:ext cx="2739900" cy="3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chemeClr val="tx1">
                    <a:lumMod val="75000"/>
                    <a:lumOff val="25000"/>
                  </a:schemeClr>
                </a:solidFill>
                <a:latin typeface="Century Gothic"/>
                <a:ea typeface="Century Gothic"/>
                <a:cs typeface="Century Gothic"/>
                <a:sym typeface="Century Gothic"/>
              </a:rPr>
              <a:t>Topography SDM</a:t>
            </a:r>
            <a:endParaRPr sz="2400" b="1" dirty="0">
              <a:solidFill>
                <a:schemeClr val="tx1">
                  <a:lumMod val="75000"/>
                  <a:lumOff val="25000"/>
                </a:schemeClr>
              </a:solidFill>
              <a:latin typeface="Century Gothic"/>
              <a:ea typeface="Century Gothic"/>
              <a:cs typeface="Century Gothic"/>
              <a:sym typeface="Century Gothic"/>
            </a:endParaRPr>
          </a:p>
        </p:txBody>
      </p:sp>
      <p:sp>
        <p:nvSpPr>
          <p:cNvPr id="693" name="Google Shape;693;g5df8a4eb2a_2_6"/>
          <p:cNvSpPr txBox="1"/>
          <p:nvPr/>
        </p:nvSpPr>
        <p:spPr>
          <a:xfrm>
            <a:off x="6374263" y="2162750"/>
            <a:ext cx="5075100" cy="3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tx1">
                    <a:lumMod val="75000"/>
                    <a:lumOff val="25000"/>
                  </a:schemeClr>
                </a:solidFill>
                <a:latin typeface="Century Gothic"/>
                <a:ea typeface="Century Gothic"/>
                <a:cs typeface="Century Gothic"/>
                <a:sym typeface="Century Gothic"/>
              </a:rPr>
              <a:t>Climate SDM - Seedling, RCP 4.5</a:t>
            </a:r>
            <a:endParaRPr sz="2400" b="1">
              <a:solidFill>
                <a:schemeClr val="tx1">
                  <a:lumMod val="75000"/>
                  <a:lumOff val="25000"/>
                </a:schemeClr>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g5dff45ef45_0_5"/>
          <p:cNvPicPr preferRelativeResize="0"/>
          <p:nvPr/>
        </p:nvPicPr>
        <p:blipFill rotWithShape="1">
          <a:blip r:embed="rId3">
            <a:alphaModFix/>
          </a:blip>
          <a:srcRect l="4836" t="4233" r="4254" b="3727"/>
          <a:stretch/>
        </p:blipFill>
        <p:spPr>
          <a:xfrm>
            <a:off x="2895763" y="1455825"/>
            <a:ext cx="6400475" cy="5007075"/>
          </a:xfrm>
          <a:prstGeom prst="rect">
            <a:avLst/>
          </a:prstGeom>
          <a:noFill/>
          <a:ln>
            <a:noFill/>
          </a:ln>
        </p:spPr>
      </p:pic>
      <p:sp>
        <p:nvSpPr>
          <p:cNvPr id="700" name="Google Shape;700;g5dff45ef45_0_5"/>
          <p:cNvSpPr txBox="1">
            <a:spLocks noGrp="1"/>
          </p:cNvSpPr>
          <p:nvPr>
            <p:ph type="title"/>
          </p:nvPr>
        </p:nvSpPr>
        <p:spPr>
          <a:xfrm>
            <a:off x="1257300" y="281965"/>
            <a:ext cx="10439400" cy="45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Projected Distributions</a:t>
            </a:r>
            <a:endParaRPr/>
          </a:p>
        </p:txBody>
      </p:sp>
      <p:sp>
        <p:nvSpPr>
          <p:cNvPr id="701" name="Google Shape;701;g5dff45ef45_0_5"/>
          <p:cNvSpPr txBox="1"/>
          <p:nvPr/>
        </p:nvSpPr>
        <p:spPr>
          <a:xfrm>
            <a:off x="4648800" y="840125"/>
            <a:ext cx="2894400" cy="330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tx1">
                    <a:lumMod val="75000"/>
                    <a:lumOff val="25000"/>
                  </a:schemeClr>
                </a:solidFill>
                <a:latin typeface="Century Gothic"/>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RCP 4.5</a:t>
            </a:r>
            <a:endParaRPr sz="30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02" name="Google Shape;702;g5dff45ef45_0_5"/>
          <p:cNvSpPr txBox="1"/>
          <p:nvPr/>
        </p:nvSpPr>
        <p:spPr>
          <a:xfrm>
            <a:off x="3790175" y="1455825"/>
            <a:ext cx="1214400" cy="330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Riparian Woodland</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03" name="Google Shape;703;g5dff45ef45_0_5"/>
          <p:cNvSpPr txBox="1"/>
          <p:nvPr/>
        </p:nvSpPr>
        <p:spPr>
          <a:xfrm>
            <a:off x="3650950" y="4107950"/>
            <a:ext cx="1277100" cy="65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Oak Woodland</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04" name="Google Shape;704;g5dff45ef45_0_5"/>
          <p:cNvSpPr txBox="1"/>
          <p:nvPr/>
        </p:nvSpPr>
        <p:spPr>
          <a:xfrm>
            <a:off x="7144575" y="4107950"/>
            <a:ext cx="1407600" cy="450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solidFill>
                  <a:schemeClr val="tx1">
                    <a:lumMod val="75000"/>
                    <a:lumOff val="25000"/>
                  </a:schemeClr>
                </a:solidFill>
                <a:latin typeface="Century Gothic"/>
                <a:ea typeface="Century Gothic"/>
                <a:cs typeface="Century Gothic"/>
                <a:sym typeface="Century Gothic"/>
              </a:rPr>
              <a:t>Walnut Woodland</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05" name="Google Shape;705;g5dff45ef45_0_5"/>
          <p:cNvSpPr txBox="1"/>
          <p:nvPr/>
        </p:nvSpPr>
        <p:spPr>
          <a:xfrm>
            <a:off x="7241175" y="1404525"/>
            <a:ext cx="1214400" cy="58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Bay </a:t>
            </a:r>
            <a:r>
              <a:rPr lang="en-US">
                <a:solidFill>
                  <a:schemeClr val="tx1">
                    <a:lumMod val="75000"/>
                    <a:lumOff val="25000"/>
                  </a:schemeClr>
                </a:solidFill>
                <a:latin typeface="Century Gothic"/>
                <a:ea typeface="Century Gothic"/>
                <a:cs typeface="Century Gothic"/>
                <a:sym typeface="Century Gothic"/>
              </a:rPr>
              <a:t>Woodland</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06" name="Google Shape;706;g5dff45ef45_0_5"/>
          <p:cNvSpPr txBox="1"/>
          <p:nvPr/>
        </p:nvSpPr>
        <p:spPr>
          <a:xfrm>
            <a:off x="7690640" y="6039295"/>
            <a:ext cx="318300" cy="33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0</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07" name="Google Shape;707;g5dff45ef45_0_5"/>
          <p:cNvSpPr txBox="1"/>
          <p:nvPr/>
        </p:nvSpPr>
        <p:spPr>
          <a:xfrm>
            <a:off x="7988800" y="6039295"/>
            <a:ext cx="318300" cy="33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5</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08" name="Google Shape;708;g5dff45ef45_0_5"/>
          <p:cNvSpPr txBox="1"/>
          <p:nvPr/>
        </p:nvSpPr>
        <p:spPr>
          <a:xfrm>
            <a:off x="8228404" y="6039295"/>
            <a:ext cx="436500" cy="33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10</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09" name="Google Shape;709;g5dff45ef45_0_5"/>
          <p:cNvSpPr txBox="1"/>
          <p:nvPr/>
        </p:nvSpPr>
        <p:spPr>
          <a:xfrm>
            <a:off x="8685190" y="6039295"/>
            <a:ext cx="770400" cy="33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20 km</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10" name="Google Shape;710;g5dff45ef45_0_5"/>
          <p:cNvSpPr/>
          <p:nvPr/>
        </p:nvSpPr>
        <p:spPr>
          <a:xfrm>
            <a:off x="495300" y="5383700"/>
            <a:ext cx="2154000" cy="1055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tx1">
                  <a:lumMod val="75000"/>
                  <a:lumOff val="25000"/>
                </a:schemeClr>
              </a:solidFill>
              <a:latin typeface="Arial"/>
              <a:ea typeface="Arial"/>
              <a:cs typeface="Arial"/>
              <a:sym typeface="Arial"/>
            </a:endParaRPr>
          </a:p>
        </p:txBody>
      </p:sp>
      <p:pic>
        <p:nvPicPr>
          <p:cNvPr id="711" name="Google Shape;711;g5dff45ef45_0_5"/>
          <p:cNvPicPr preferRelativeResize="0"/>
          <p:nvPr/>
        </p:nvPicPr>
        <p:blipFill rotWithShape="1">
          <a:blip r:embed="rId4">
            <a:alphaModFix/>
          </a:blip>
          <a:srcRect l="5990" t="6567" r="11601" b="7470"/>
          <a:stretch/>
        </p:blipFill>
        <p:spPr>
          <a:xfrm>
            <a:off x="678450" y="5738150"/>
            <a:ext cx="362275" cy="625750"/>
          </a:xfrm>
          <a:prstGeom prst="rect">
            <a:avLst/>
          </a:prstGeom>
          <a:noFill/>
          <a:ln>
            <a:noFill/>
          </a:ln>
        </p:spPr>
      </p:pic>
      <p:sp>
        <p:nvSpPr>
          <p:cNvPr id="712" name="Google Shape;712;g5dff45ef45_0_5"/>
          <p:cNvSpPr txBox="1"/>
          <p:nvPr/>
        </p:nvSpPr>
        <p:spPr>
          <a:xfrm>
            <a:off x="475650" y="5383700"/>
            <a:ext cx="2193300" cy="33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Occurrence Probability</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13" name="Google Shape;713;g5dff45ef45_0_5"/>
          <p:cNvSpPr txBox="1"/>
          <p:nvPr/>
        </p:nvSpPr>
        <p:spPr>
          <a:xfrm>
            <a:off x="1065228" y="5592325"/>
            <a:ext cx="770400" cy="33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High: 1</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14" name="Google Shape;714;g5dff45ef45_0_5"/>
          <p:cNvSpPr txBox="1"/>
          <p:nvPr/>
        </p:nvSpPr>
        <p:spPr>
          <a:xfrm>
            <a:off x="1065228" y="6107893"/>
            <a:ext cx="770400" cy="33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Low: 0</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g5e2cc9396b_1_26"/>
          <p:cNvSpPr txBox="1">
            <a:spLocks noGrp="1"/>
          </p:cNvSpPr>
          <p:nvPr>
            <p:ph type="title"/>
          </p:nvPr>
        </p:nvSpPr>
        <p:spPr>
          <a:xfrm>
            <a:off x="1257300" y="281965"/>
            <a:ext cx="10439400" cy="4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Range Shifts</a:t>
            </a:r>
            <a:endParaRPr/>
          </a:p>
        </p:txBody>
      </p:sp>
      <p:graphicFrame>
        <p:nvGraphicFramePr>
          <p:cNvPr id="721" name="Google Shape;721;g5e2cc9396b_1_26"/>
          <p:cNvGraphicFramePr/>
          <p:nvPr>
            <p:extLst>
              <p:ext uri="{D42A27DB-BD31-4B8C-83A1-F6EECF244321}">
                <p14:modId xmlns:p14="http://schemas.microsoft.com/office/powerpoint/2010/main" val="2983650932"/>
              </p:ext>
            </p:extLst>
          </p:nvPr>
        </p:nvGraphicFramePr>
        <p:xfrm>
          <a:off x="1111688" y="2152288"/>
          <a:ext cx="9968600" cy="2595025"/>
        </p:xfrm>
        <a:graphic>
          <a:graphicData uri="http://schemas.openxmlformats.org/drawingml/2006/table">
            <a:tbl>
              <a:tblPr>
                <a:noFill/>
                <a:tableStyleId>{6F251B4B-F31D-4F09-BB28-A07C26028BF8}</a:tableStyleId>
              </a:tblPr>
              <a:tblGrid>
                <a:gridCol w="2619850">
                  <a:extLst>
                    <a:ext uri="{9D8B030D-6E8A-4147-A177-3AD203B41FA5}">
                      <a16:colId xmlns:a16="http://schemas.microsoft.com/office/drawing/2014/main" val="20000"/>
                    </a:ext>
                  </a:extLst>
                </a:gridCol>
                <a:gridCol w="1572150">
                  <a:extLst>
                    <a:ext uri="{9D8B030D-6E8A-4147-A177-3AD203B41FA5}">
                      <a16:colId xmlns:a16="http://schemas.microsoft.com/office/drawing/2014/main" val="20001"/>
                    </a:ext>
                  </a:extLst>
                </a:gridCol>
                <a:gridCol w="1768925">
                  <a:extLst>
                    <a:ext uri="{9D8B030D-6E8A-4147-A177-3AD203B41FA5}">
                      <a16:colId xmlns:a16="http://schemas.microsoft.com/office/drawing/2014/main" val="20002"/>
                    </a:ext>
                  </a:extLst>
                </a:gridCol>
                <a:gridCol w="1781800">
                  <a:extLst>
                    <a:ext uri="{9D8B030D-6E8A-4147-A177-3AD203B41FA5}">
                      <a16:colId xmlns:a16="http://schemas.microsoft.com/office/drawing/2014/main" val="20003"/>
                    </a:ext>
                  </a:extLst>
                </a:gridCol>
                <a:gridCol w="2225875">
                  <a:extLst>
                    <a:ext uri="{9D8B030D-6E8A-4147-A177-3AD203B41FA5}">
                      <a16:colId xmlns:a16="http://schemas.microsoft.com/office/drawing/2014/main" val="20004"/>
                    </a:ext>
                  </a:extLst>
                </a:gridCol>
              </a:tblGrid>
              <a:tr h="644425">
                <a:tc>
                  <a:txBody>
                    <a:bodyPr/>
                    <a:lstStyle/>
                    <a:p>
                      <a:pPr marL="0" marR="0" lvl="0" indent="0" algn="l" rtl="0">
                        <a:lnSpc>
                          <a:spcPct val="100000"/>
                        </a:lnSpc>
                        <a:spcBef>
                          <a:spcPts val="0"/>
                        </a:spcBef>
                        <a:spcAft>
                          <a:spcPts val="0"/>
                        </a:spcAft>
                        <a:buClr>
                          <a:srgbClr val="000000"/>
                        </a:buClr>
                        <a:buSzPts val="1400"/>
                        <a:buFont typeface="Arial"/>
                        <a:buNone/>
                      </a:pPr>
                      <a:endParaRPr sz="2000" b="1"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B w="9525" cap="flat" cmpd="sng">
                      <a:solidFill>
                        <a:srgbClr val="000000"/>
                      </a:solidFill>
                      <a:prstDash val="solid"/>
                      <a:round/>
                      <a:headEnd type="none" w="sm" len="sm"/>
                      <a:tailEnd type="none" w="sm" len="sm"/>
                    </a:lnB>
                    <a:solidFill>
                      <a:srgbClr val="B6D7A8"/>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en-US" sz="2000" b="1" dirty="0">
                          <a:solidFill>
                            <a:schemeClr val="tx1">
                              <a:lumMod val="75000"/>
                              <a:lumOff val="25000"/>
                            </a:schemeClr>
                          </a:solidFill>
                          <a:latin typeface="Century Gothic"/>
                          <a:ea typeface="Century Gothic"/>
                          <a:cs typeface="Century Gothic"/>
                          <a:sym typeface="Century Gothic"/>
                        </a:rPr>
                        <a:t>Expansion</a:t>
                      </a:r>
                      <a:endParaRPr sz="2000" b="1"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Clr>
                          <a:schemeClr val="dk1"/>
                        </a:buClr>
                        <a:buSzPts val="1100"/>
                        <a:buFont typeface="Arial"/>
                        <a:buNone/>
                      </a:pPr>
                      <a:r>
                        <a:rPr lang="en-US" sz="2000" b="1">
                          <a:solidFill>
                            <a:schemeClr val="tx1">
                              <a:lumMod val="75000"/>
                              <a:lumOff val="25000"/>
                            </a:schemeClr>
                          </a:solidFill>
                          <a:latin typeface="Century Gothic"/>
                          <a:ea typeface="Century Gothic"/>
                          <a:cs typeface="Century Gothic"/>
                          <a:sym typeface="Century Gothic"/>
                        </a:rPr>
                        <a:t>Contraction</a:t>
                      </a:r>
                      <a:endParaRPr sz="2000" b="1">
                        <a:solidFill>
                          <a:schemeClr val="tx1">
                            <a:lumMod val="75000"/>
                            <a:lumOff val="25000"/>
                          </a:schemeClr>
                        </a:solidFill>
                        <a:latin typeface="Century Gothic"/>
                        <a:ea typeface="Century Gothic"/>
                        <a:cs typeface="Century Gothic"/>
                        <a:sym typeface="Century Gothic"/>
                      </a:endParaRPr>
                    </a:p>
                  </a:txBody>
                  <a:tcPr marL="91425" marR="91425" marT="91425" marB="91425">
                    <a:lnB w="9525" cap="flat" cmpd="sng">
                      <a:solidFill>
                        <a:srgbClr val="000000"/>
                      </a:solidFill>
                      <a:prstDash val="solid"/>
                      <a:round/>
                      <a:headEnd type="none" w="sm" len="sm"/>
                      <a:tailEnd type="none" w="sm" len="sm"/>
                    </a:lnB>
                    <a:solidFill>
                      <a:srgbClr val="B6D7A8"/>
                    </a:solidFill>
                  </a:tcPr>
                </a:tc>
                <a:tc>
                  <a:txBody>
                    <a:bodyPr/>
                    <a:lstStyle/>
                    <a:p>
                      <a:pPr marL="0" marR="0" lvl="0" indent="0" algn="r" rtl="0">
                        <a:lnSpc>
                          <a:spcPct val="100000"/>
                        </a:lnSpc>
                        <a:spcBef>
                          <a:spcPts val="0"/>
                        </a:spcBef>
                        <a:spcAft>
                          <a:spcPts val="0"/>
                        </a:spcAft>
                        <a:buNone/>
                      </a:pPr>
                      <a:r>
                        <a:rPr lang="en-US" sz="2000" b="1">
                          <a:solidFill>
                            <a:schemeClr val="tx1">
                              <a:lumMod val="75000"/>
                              <a:lumOff val="25000"/>
                            </a:schemeClr>
                          </a:solidFill>
                          <a:latin typeface="Century Gothic"/>
                          <a:ea typeface="Century Gothic"/>
                          <a:cs typeface="Century Gothic"/>
                          <a:sym typeface="Century Gothic"/>
                        </a:rPr>
                        <a:t>No Change</a:t>
                      </a:r>
                      <a:endParaRPr sz="2000" b="1">
                        <a:solidFill>
                          <a:schemeClr val="tx1">
                            <a:lumMod val="75000"/>
                            <a:lumOff val="25000"/>
                          </a:schemeClr>
                        </a:solidFill>
                        <a:latin typeface="Century Gothic"/>
                        <a:ea typeface="Century Gothic"/>
                        <a:cs typeface="Century Gothic"/>
                        <a:sym typeface="Century Gothic"/>
                      </a:endParaRPr>
                    </a:p>
                  </a:txBody>
                  <a:tcPr marL="91425" marR="91425" marT="91425" marB="91425">
                    <a:lnB w="9525" cap="flat" cmpd="sng">
                      <a:solidFill>
                        <a:srgbClr val="000000"/>
                      </a:solidFill>
                      <a:prstDash val="solid"/>
                      <a:round/>
                      <a:headEnd type="none" w="sm" len="sm"/>
                      <a:tailEnd type="none" w="sm" len="sm"/>
                    </a:lnB>
                    <a:solidFill>
                      <a:srgbClr val="B6D7A8"/>
                    </a:solidFill>
                  </a:tcPr>
                </a:tc>
                <a:tc>
                  <a:txBody>
                    <a:bodyPr/>
                    <a:lstStyle/>
                    <a:p>
                      <a:pPr marL="0" marR="0" lvl="0" indent="0" algn="r" rtl="0">
                        <a:lnSpc>
                          <a:spcPct val="100000"/>
                        </a:lnSpc>
                        <a:spcBef>
                          <a:spcPts val="0"/>
                        </a:spcBef>
                        <a:spcAft>
                          <a:spcPts val="0"/>
                        </a:spcAft>
                        <a:buNone/>
                      </a:pPr>
                      <a:r>
                        <a:rPr lang="en-US" sz="2000" b="1">
                          <a:solidFill>
                            <a:schemeClr val="tx1">
                              <a:lumMod val="75000"/>
                              <a:lumOff val="25000"/>
                            </a:schemeClr>
                          </a:solidFill>
                          <a:latin typeface="Century Gothic"/>
                          <a:ea typeface="Century Gothic"/>
                          <a:cs typeface="Century Gothic"/>
                          <a:sym typeface="Century Gothic"/>
                        </a:rPr>
                        <a:t>No Occupancy</a:t>
                      </a:r>
                      <a:endParaRPr sz="2000" b="1">
                        <a:solidFill>
                          <a:schemeClr val="tx1">
                            <a:lumMod val="75000"/>
                            <a:lumOff val="25000"/>
                          </a:schemeClr>
                        </a:solidFill>
                        <a:latin typeface="Century Gothic"/>
                        <a:ea typeface="Century Gothic"/>
                        <a:cs typeface="Century Gothic"/>
                        <a:sym typeface="Century Gothic"/>
                      </a:endParaRPr>
                    </a:p>
                  </a:txBody>
                  <a:tcPr marL="91425" marR="91425" marT="91425" marB="91425">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0"/>
                  </a:ext>
                </a:extLst>
              </a:tr>
              <a:tr h="334800">
                <a:tc>
                  <a:txBody>
                    <a:bodyPr/>
                    <a:lstStyle/>
                    <a:p>
                      <a:pPr marL="0" lvl="0" indent="0" algn="l" rtl="0">
                        <a:spcBef>
                          <a:spcPts val="0"/>
                        </a:spcBef>
                        <a:spcAft>
                          <a:spcPts val="0"/>
                        </a:spcAft>
                        <a:buClr>
                          <a:schemeClr val="dk1"/>
                        </a:buClr>
                        <a:buSzPts val="1400"/>
                        <a:buFont typeface="Arial"/>
                        <a:buNone/>
                      </a:pPr>
                      <a:r>
                        <a:rPr lang="en-US" sz="2000" b="1">
                          <a:solidFill>
                            <a:schemeClr val="tx1">
                              <a:lumMod val="75000"/>
                              <a:lumOff val="25000"/>
                            </a:schemeClr>
                          </a:solidFill>
                          <a:latin typeface="Century Gothic"/>
                          <a:ea typeface="Century Gothic"/>
                          <a:cs typeface="Century Gothic"/>
                          <a:sym typeface="Century Gothic"/>
                        </a:rPr>
                        <a:t>Bay Woodland</a:t>
                      </a:r>
                      <a:endParaRPr sz="2000" b="1">
                        <a:solidFill>
                          <a:schemeClr val="tx1">
                            <a:lumMod val="75000"/>
                            <a:lumOff val="25000"/>
                          </a:schemeClr>
                        </a:solidFill>
                        <a:latin typeface="Century Gothic"/>
                        <a:ea typeface="Century Gothic"/>
                        <a:cs typeface="Century Gothic"/>
                        <a:sym typeface="Century Gothic"/>
                      </a:endParaRPr>
                    </a:p>
                  </a:txBody>
                  <a:tcPr marL="91425" marR="91425" marT="91425" marB="91425">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solidFill>
                      <a:srgbClr val="B6D7A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000" dirty="0">
                          <a:solidFill>
                            <a:schemeClr val="tx1">
                              <a:lumMod val="75000"/>
                              <a:lumOff val="25000"/>
                            </a:schemeClr>
                          </a:solidFill>
                          <a:latin typeface="Century Gothic"/>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34.15</a:t>
                      </a:r>
                      <a:endParaRPr sz="20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000" dirty="0">
                          <a:solidFill>
                            <a:schemeClr val="tx1">
                              <a:lumMod val="75000"/>
                              <a:lumOff val="25000"/>
                            </a:schemeClr>
                          </a:solidFill>
                          <a:latin typeface="Century Gothic"/>
                          <a:ea typeface="Century Gothic"/>
                          <a:cs typeface="Century Gothic"/>
                          <a:sym typeface="Century Gothic"/>
                        </a:rPr>
                        <a:t>29.87</a:t>
                      </a:r>
                      <a:endParaRPr sz="20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None/>
                      </a:pPr>
                      <a:r>
                        <a:rPr lang="en-US" sz="2000">
                          <a:solidFill>
                            <a:schemeClr val="tx1">
                              <a:lumMod val="75000"/>
                              <a:lumOff val="25000"/>
                            </a:schemeClr>
                          </a:solidFill>
                          <a:latin typeface="Century Gothic"/>
                          <a:ea typeface="Century Gothic"/>
                          <a:cs typeface="Century Gothic"/>
                          <a:sym typeface="Century Gothic"/>
                        </a:rPr>
                        <a:t>148.08</a:t>
                      </a:r>
                      <a:endParaRPr sz="20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None/>
                      </a:pPr>
                      <a:r>
                        <a:rPr lang="en-US" sz="2000">
                          <a:solidFill>
                            <a:schemeClr val="tx1">
                              <a:lumMod val="75000"/>
                              <a:lumOff val="25000"/>
                            </a:schemeClr>
                          </a:solidFill>
                          <a:latin typeface="Century Gothic"/>
                          <a:ea typeface="Century Gothic"/>
                          <a:cs typeface="Century Gothic"/>
                          <a:sym typeface="Century Gothic"/>
                        </a:rPr>
                        <a:t>978.70</a:t>
                      </a:r>
                      <a:endParaRPr sz="20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334800">
                <a:tc>
                  <a:txBody>
                    <a:bodyPr/>
                    <a:lstStyle/>
                    <a:p>
                      <a:pPr marL="0" lvl="0" indent="0" algn="l" rtl="0">
                        <a:spcBef>
                          <a:spcPts val="0"/>
                        </a:spcBef>
                        <a:spcAft>
                          <a:spcPts val="0"/>
                        </a:spcAft>
                        <a:buClr>
                          <a:schemeClr val="dk1"/>
                        </a:buClr>
                        <a:buSzPts val="1400"/>
                        <a:buFont typeface="Arial"/>
                        <a:buNone/>
                      </a:pPr>
                      <a:r>
                        <a:rPr lang="en-US" sz="2000" b="1">
                          <a:solidFill>
                            <a:schemeClr val="tx1">
                              <a:lumMod val="75000"/>
                              <a:lumOff val="25000"/>
                            </a:schemeClr>
                          </a:solidFill>
                          <a:latin typeface="Century Gothic"/>
                          <a:ea typeface="Century Gothic"/>
                          <a:cs typeface="Century Gothic"/>
                          <a:sym typeface="Century Gothic"/>
                        </a:rPr>
                        <a:t>Oak Woodland</a:t>
                      </a:r>
                      <a:endParaRPr sz="2000" b="1">
                        <a:solidFill>
                          <a:schemeClr val="tx1">
                            <a:lumMod val="75000"/>
                            <a:lumOff val="25000"/>
                          </a:schemeClr>
                        </a:solidFill>
                        <a:latin typeface="Century Gothic"/>
                        <a:ea typeface="Century Gothic"/>
                        <a:cs typeface="Century Gothic"/>
                        <a:sym typeface="Century Gothic"/>
                      </a:endParaRPr>
                    </a:p>
                  </a:txBody>
                  <a:tcPr marL="91425" marR="91425" marT="91425" marB="91425">
                    <a:lnR w="9525" cap="flat" cmpd="sng">
                      <a:solidFill>
                        <a:srgbClr val="9E9E9E"/>
                      </a:solidFill>
                      <a:prstDash val="solid"/>
                      <a:round/>
                      <a:headEnd type="none" w="sm" len="sm"/>
                      <a:tailEnd type="none" w="sm" len="sm"/>
                    </a:lnR>
                    <a:solidFill>
                      <a:srgbClr val="B6D7A8"/>
                    </a:solidFill>
                  </a:tcPr>
                </a:tc>
                <a:tc>
                  <a:txBody>
                    <a:bodyPr/>
                    <a:lstStyle/>
                    <a:p>
                      <a:pPr marL="0" lvl="0" indent="0" algn="ctr" rtl="0">
                        <a:spcBef>
                          <a:spcPts val="0"/>
                        </a:spcBef>
                        <a:spcAft>
                          <a:spcPts val="0"/>
                        </a:spcAft>
                        <a:buNone/>
                      </a:pPr>
                      <a:r>
                        <a:rPr lang="en-US" sz="2000">
                          <a:solidFill>
                            <a:schemeClr val="tx1">
                              <a:lumMod val="75000"/>
                              <a:lumOff val="25000"/>
                            </a:schemeClr>
                          </a:solidFill>
                          <a:latin typeface="Century Gothic"/>
                          <a:ea typeface="Century Gothic"/>
                          <a:cs typeface="Century Gothic"/>
                          <a:sym typeface="Century Gothic"/>
                        </a:rPr>
                        <a:t>83.08</a:t>
                      </a:r>
                      <a:endParaRPr sz="200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dirty="0">
                          <a:solidFill>
                            <a:schemeClr val="tx1">
                              <a:lumMod val="75000"/>
                              <a:lumOff val="25000"/>
                            </a:schemeClr>
                          </a:solidFill>
                          <a:latin typeface="Century Gothic"/>
                          <a:ea typeface="Century Gothic"/>
                          <a:cs typeface="Century Gothic"/>
                          <a:sym typeface="Century Gothic"/>
                        </a:rPr>
                        <a:t>61.62</a:t>
                      </a:r>
                      <a:endParaRPr sz="2000"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dirty="0">
                          <a:solidFill>
                            <a:schemeClr val="tx1">
                              <a:lumMod val="75000"/>
                              <a:lumOff val="25000"/>
                            </a:schemeClr>
                          </a:solidFill>
                          <a:latin typeface="Century Gothic"/>
                          <a:ea typeface="Century Gothic"/>
                          <a:cs typeface="Century Gothic"/>
                          <a:sym typeface="Century Gothic"/>
                        </a:rPr>
                        <a:t>741.21</a:t>
                      </a:r>
                      <a:endParaRPr sz="2000"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solidFill>
                            <a:schemeClr val="tx1">
                              <a:lumMod val="75000"/>
                              <a:lumOff val="25000"/>
                            </a:schemeClr>
                          </a:solidFill>
                          <a:latin typeface="Century Gothic"/>
                          <a:ea typeface="Century Gothic"/>
                          <a:cs typeface="Century Gothic"/>
                          <a:sym typeface="Century Gothic"/>
                        </a:rPr>
                        <a:t>301.66</a:t>
                      </a:r>
                      <a:endParaRPr sz="200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Clr>
                          <a:schemeClr val="dk1"/>
                        </a:buClr>
                        <a:buSzPts val="1400"/>
                        <a:buFont typeface="Arial"/>
                        <a:buNone/>
                      </a:pPr>
                      <a:r>
                        <a:rPr lang="en-US" sz="2000" b="1">
                          <a:solidFill>
                            <a:schemeClr val="tx1">
                              <a:lumMod val="75000"/>
                              <a:lumOff val="25000"/>
                            </a:schemeClr>
                          </a:solidFill>
                          <a:latin typeface="Century Gothic"/>
                          <a:ea typeface="Century Gothic"/>
                          <a:cs typeface="Century Gothic"/>
                          <a:sym typeface="Century Gothic"/>
                        </a:rPr>
                        <a:t>Riparian Woodland</a:t>
                      </a:r>
                      <a:endParaRPr sz="2000" b="1">
                        <a:solidFill>
                          <a:schemeClr val="tx1">
                            <a:lumMod val="75000"/>
                            <a:lumOff val="25000"/>
                          </a:schemeClr>
                        </a:solidFill>
                        <a:latin typeface="Century Gothic"/>
                        <a:ea typeface="Century Gothic"/>
                        <a:cs typeface="Century Gothic"/>
                        <a:sym typeface="Century Gothic"/>
                      </a:endParaRPr>
                    </a:p>
                  </a:txBody>
                  <a:tcPr marL="91425" marR="91425" marT="91425" marB="91425">
                    <a:lnR w="9525" cap="flat" cmpd="sng">
                      <a:solidFill>
                        <a:srgbClr val="9E9E9E"/>
                      </a:solidFill>
                      <a:prstDash val="solid"/>
                      <a:round/>
                      <a:headEnd type="none" w="sm" len="sm"/>
                      <a:tailEnd type="none" w="sm" len="sm"/>
                    </a:lnR>
                    <a:solidFill>
                      <a:srgbClr val="B6D7A8"/>
                    </a:solidFill>
                  </a:tcPr>
                </a:tc>
                <a:tc>
                  <a:txBody>
                    <a:bodyPr/>
                    <a:lstStyle/>
                    <a:p>
                      <a:pPr marL="0" lvl="0" indent="0" algn="ctr" rtl="0">
                        <a:spcBef>
                          <a:spcPts val="0"/>
                        </a:spcBef>
                        <a:spcAft>
                          <a:spcPts val="0"/>
                        </a:spcAft>
                        <a:buNone/>
                      </a:pPr>
                      <a:r>
                        <a:rPr lang="en-US" sz="2000">
                          <a:solidFill>
                            <a:schemeClr val="tx1">
                              <a:lumMod val="75000"/>
                              <a:lumOff val="25000"/>
                            </a:schemeClr>
                          </a:solidFill>
                          <a:latin typeface="Century Gothic"/>
                          <a:ea typeface="Century Gothic"/>
                          <a:cs typeface="Century Gothic"/>
                          <a:sym typeface="Century Gothic"/>
                        </a:rPr>
                        <a:t>101.01</a:t>
                      </a:r>
                      <a:endParaRPr sz="200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US" sz="2000">
                          <a:solidFill>
                            <a:schemeClr val="tx1">
                              <a:lumMod val="75000"/>
                              <a:lumOff val="25000"/>
                            </a:schemeClr>
                          </a:solidFill>
                          <a:latin typeface="Century Gothic"/>
                          <a:ea typeface="Century Gothic"/>
                          <a:cs typeface="Century Gothic"/>
                          <a:sym typeface="Century Gothic"/>
                        </a:rPr>
                        <a:t>65.63</a:t>
                      </a:r>
                      <a:endParaRPr sz="200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None/>
                      </a:pPr>
                      <a:r>
                        <a:rPr lang="en-US" sz="2000" dirty="0">
                          <a:solidFill>
                            <a:schemeClr val="tx1">
                              <a:lumMod val="75000"/>
                              <a:lumOff val="25000"/>
                            </a:schemeClr>
                          </a:solidFill>
                          <a:latin typeface="Century Gothic"/>
                          <a:ea typeface="Century Gothic"/>
                          <a:cs typeface="Century Gothic"/>
                          <a:sym typeface="Century Gothic"/>
                        </a:rPr>
                        <a:t>348.80</a:t>
                      </a:r>
                      <a:endParaRPr sz="20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None/>
                      </a:pPr>
                      <a:r>
                        <a:rPr lang="en-US" sz="2000">
                          <a:solidFill>
                            <a:schemeClr val="tx1">
                              <a:lumMod val="75000"/>
                              <a:lumOff val="25000"/>
                            </a:schemeClr>
                          </a:solidFill>
                          <a:latin typeface="Century Gothic"/>
                          <a:ea typeface="Century Gothic"/>
                          <a:cs typeface="Century Gothic"/>
                          <a:sym typeface="Century Gothic"/>
                        </a:rPr>
                        <a:t>672.12</a:t>
                      </a:r>
                      <a:endParaRPr sz="20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334800">
                <a:tc>
                  <a:txBody>
                    <a:bodyPr/>
                    <a:lstStyle/>
                    <a:p>
                      <a:pPr marL="0" lvl="0" indent="0" algn="l" rtl="0">
                        <a:spcBef>
                          <a:spcPts val="0"/>
                        </a:spcBef>
                        <a:spcAft>
                          <a:spcPts val="0"/>
                        </a:spcAft>
                        <a:buClr>
                          <a:schemeClr val="dk1"/>
                        </a:buClr>
                        <a:buSzPts val="1100"/>
                        <a:buFont typeface="Arial"/>
                        <a:buNone/>
                      </a:pPr>
                      <a:r>
                        <a:rPr lang="en-US" sz="2000" b="1">
                          <a:solidFill>
                            <a:schemeClr val="tx1">
                              <a:lumMod val="75000"/>
                              <a:lumOff val="25000"/>
                            </a:schemeClr>
                          </a:solidFill>
                          <a:latin typeface="Century Gothic"/>
                          <a:ea typeface="Century Gothic"/>
                          <a:cs typeface="Century Gothic"/>
                          <a:sym typeface="Century Gothic"/>
                        </a:rPr>
                        <a:t>Walnut Woodland</a:t>
                      </a:r>
                      <a:endParaRPr sz="2000" b="1">
                        <a:solidFill>
                          <a:schemeClr val="tx1">
                            <a:lumMod val="75000"/>
                            <a:lumOff val="25000"/>
                          </a:schemeClr>
                        </a:solidFill>
                        <a:latin typeface="Century Gothic"/>
                        <a:ea typeface="Century Gothic"/>
                        <a:cs typeface="Century Gothic"/>
                        <a:sym typeface="Century Gothic"/>
                      </a:endParaRPr>
                    </a:p>
                  </a:txBody>
                  <a:tcPr marL="91425" marR="91425" marT="91425" marB="91425">
                    <a:lnR w="9525" cap="flat" cmpd="sng">
                      <a:solidFill>
                        <a:srgbClr val="9E9E9E"/>
                      </a:solidFill>
                      <a:prstDash val="solid"/>
                      <a:round/>
                      <a:headEnd type="none" w="sm" len="sm"/>
                      <a:tailEnd type="none" w="sm" len="sm"/>
                    </a:lnR>
                    <a:solidFill>
                      <a:srgbClr val="B6D7A8"/>
                    </a:solidFill>
                  </a:tcPr>
                </a:tc>
                <a:tc>
                  <a:txBody>
                    <a:bodyPr/>
                    <a:lstStyle/>
                    <a:p>
                      <a:pPr marL="0" lvl="0" indent="0" algn="ctr" rtl="0">
                        <a:spcBef>
                          <a:spcPts val="0"/>
                        </a:spcBef>
                        <a:spcAft>
                          <a:spcPts val="0"/>
                        </a:spcAft>
                        <a:buNone/>
                      </a:pPr>
                      <a:r>
                        <a:rPr lang="en-US" sz="2000">
                          <a:solidFill>
                            <a:schemeClr val="tx1">
                              <a:lumMod val="75000"/>
                              <a:lumOff val="25000"/>
                            </a:schemeClr>
                          </a:solidFill>
                          <a:latin typeface="Century Gothic"/>
                          <a:ea typeface="Century Gothic"/>
                          <a:cs typeface="Century Gothic"/>
                          <a:sym typeface="Century Gothic"/>
                        </a:rPr>
                        <a:t>99.93</a:t>
                      </a:r>
                      <a:endParaRPr sz="200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solidFill>
                            <a:schemeClr val="tx1">
                              <a:lumMod val="75000"/>
                              <a:lumOff val="25000"/>
                            </a:schemeClr>
                          </a:solidFill>
                          <a:latin typeface="Century Gothic"/>
                          <a:ea typeface="Century Gothic"/>
                          <a:cs typeface="Century Gothic"/>
                          <a:sym typeface="Century Gothic"/>
                        </a:rPr>
                        <a:t>67.45</a:t>
                      </a:r>
                      <a:endParaRPr sz="200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2000">
                          <a:solidFill>
                            <a:schemeClr val="tx1">
                              <a:lumMod val="75000"/>
                              <a:lumOff val="25000"/>
                            </a:schemeClr>
                          </a:solidFill>
                          <a:latin typeface="Century Gothic"/>
                          <a:ea typeface="Century Gothic"/>
                          <a:cs typeface="Century Gothic"/>
                          <a:sym typeface="Century Gothic"/>
                        </a:rPr>
                        <a:t>424.04</a:t>
                      </a:r>
                      <a:endParaRPr sz="2000" u="none" strike="noStrike" cap="none">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US" sz="2000" dirty="0">
                          <a:solidFill>
                            <a:schemeClr val="tx1">
                              <a:lumMod val="75000"/>
                              <a:lumOff val="25000"/>
                            </a:schemeClr>
                          </a:solidFill>
                          <a:latin typeface="Century Gothic"/>
                          <a:ea typeface="Century Gothic"/>
                          <a:cs typeface="Century Gothic"/>
                          <a:sym typeface="Century Gothic"/>
                        </a:rPr>
                        <a:t>596.14</a:t>
                      </a:r>
                      <a:endParaRPr sz="20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722" name="Google Shape;722;g5e2cc9396b_1_26"/>
          <p:cNvSpPr txBox="1"/>
          <p:nvPr/>
        </p:nvSpPr>
        <p:spPr>
          <a:xfrm>
            <a:off x="2136900" y="1352825"/>
            <a:ext cx="7918200" cy="6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chemeClr val="tx1">
                    <a:lumMod val="75000"/>
                    <a:lumOff val="25000"/>
                  </a:schemeClr>
                </a:solidFill>
                <a:latin typeface="Century Gothic"/>
                <a:ea typeface="Century Gothic"/>
                <a:cs typeface="Century Gothic"/>
                <a:sym typeface="Century Gothic"/>
              </a:rPr>
              <a:t>RCP 4.5 Range Shifts (km</a:t>
            </a:r>
            <a:r>
              <a:rPr lang="en-US" sz="3000" b="1" baseline="30000" dirty="0">
                <a:solidFill>
                  <a:schemeClr val="tx1">
                    <a:lumMod val="75000"/>
                    <a:lumOff val="25000"/>
                  </a:schemeClr>
                </a:solidFill>
                <a:latin typeface="Century Gothic"/>
                <a:ea typeface="Century Gothic"/>
                <a:cs typeface="Century Gothic"/>
                <a:sym typeface="Century Gothic"/>
              </a:rPr>
              <a:t>2</a:t>
            </a:r>
            <a:r>
              <a:rPr lang="en-US" sz="3000" b="1" dirty="0">
                <a:solidFill>
                  <a:schemeClr val="tx1">
                    <a:lumMod val="75000"/>
                    <a:lumOff val="25000"/>
                  </a:schemeClr>
                </a:solidFill>
                <a:latin typeface="Century Gothic"/>
                <a:ea typeface="Century Gothic"/>
                <a:cs typeface="Century Gothic"/>
                <a:sym typeface="Century Gothic"/>
              </a:rPr>
              <a:t>): Current - 2099 </a:t>
            </a:r>
            <a:r>
              <a:rPr lang="en-US" sz="3000" b="1" baseline="30000" dirty="0">
                <a:solidFill>
                  <a:schemeClr val="tx1">
                    <a:lumMod val="75000"/>
                    <a:lumOff val="25000"/>
                  </a:schemeClr>
                </a:solidFill>
                <a:latin typeface="Century Gothic"/>
                <a:ea typeface="Century Gothic"/>
                <a:cs typeface="Century Gothic"/>
                <a:sym typeface="Century Gothic"/>
              </a:rPr>
              <a:t> </a:t>
            </a:r>
            <a:endParaRPr sz="3000" b="1" dirty="0">
              <a:solidFill>
                <a:schemeClr val="tx1">
                  <a:lumMod val="75000"/>
                  <a:lumOff val="25000"/>
                </a:schemeClr>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g5e2cc9396b_2_3"/>
          <p:cNvSpPr txBox="1">
            <a:spLocks noGrp="1"/>
          </p:cNvSpPr>
          <p:nvPr>
            <p:ph type="title"/>
          </p:nvPr>
        </p:nvSpPr>
        <p:spPr>
          <a:xfrm>
            <a:off x="1627997" y="266701"/>
            <a:ext cx="10515600" cy="685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Variable Importance</a:t>
            </a:r>
            <a:endParaRPr/>
          </a:p>
        </p:txBody>
      </p:sp>
      <p:graphicFrame>
        <p:nvGraphicFramePr>
          <p:cNvPr id="729" name="Google Shape;729;g5e2cc9396b_2_3"/>
          <p:cNvGraphicFramePr/>
          <p:nvPr>
            <p:extLst>
              <p:ext uri="{D42A27DB-BD31-4B8C-83A1-F6EECF244321}">
                <p14:modId xmlns:p14="http://schemas.microsoft.com/office/powerpoint/2010/main" val="4075717716"/>
              </p:ext>
            </p:extLst>
          </p:nvPr>
        </p:nvGraphicFramePr>
        <p:xfrm>
          <a:off x="272430" y="2399038"/>
          <a:ext cx="5577840" cy="3108810"/>
        </p:xfrm>
        <a:graphic>
          <a:graphicData uri="http://schemas.openxmlformats.org/drawingml/2006/table">
            <a:tbl>
              <a:tblPr>
                <a:noFill/>
                <a:tableStyleId>{6F251B4B-F31D-4F09-BB28-A07C26028BF8}</a:tableStyleId>
              </a:tblPr>
              <a:tblGrid>
                <a:gridCol w="192024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338050">
                <a:tc>
                  <a:txBody>
                    <a:bodyPr/>
                    <a:lstStyle/>
                    <a:p>
                      <a:pPr marL="0" marR="0" lvl="0" indent="0" algn="l" rtl="0">
                        <a:lnSpc>
                          <a:spcPct val="100000"/>
                        </a:lnSpc>
                        <a:spcBef>
                          <a:spcPts val="0"/>
                        </a:spcBef>
                        <a:spcAft>
                          <a:spcPts val="0"/>
                        </a:spcAft>
                        <a:buClr>
                          <a:srgbClr val="000000"/>
                        </a:buClr>
                        <a:buSzPts val="1400"/>
                        <a:buFont typeface="Arial"/>
                        <a:buNone/>
                      </a:pPr>
                      <a:endParaRPr sz="1800" b="1"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B w="9525" cap="flat" cmpd="sng">
                      <a:solidFill>
                        <a:srgbClr val="000000"/>
                      </a:solidFill>
                      <a:prstDash val="solid"/>
                      <a:round/>
                      <a:headEnd type="none" w="sm" len="sm"/>
                      <a:tailEnd type="none" w="sm" len="sm"/>
                    </a:lnB>
                    <a:solidFill>
                      <a:srgbClr val="B6D7A8"/>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800" b="1" dirty="0" smtClean="0">
                          <a:solidFill>
                            <a:schemeClr val="tx1">
                              <a:lumMod val="75000"/>
                              <a:lumOff val="25000"/>
                            </a:schemeClr>
                          </a:solidFill>
                          <a:latin typeface="Century Gothic"/>
                          <a:ea typeface="Century Gothic"/>
                          <a:cs typeface="Century Gothic"/>
                          <a:sym typeface="Century Gothic"/>
                        </a:rPr>
                        <a:t>Most</a:t>
                      </a:r>
                      <a:r>
                        <a:rPr lang="en-US" sz="1800" b="1" baseline="0" dirty="0" smtClean="0">
                          <a:solidFill>
                            <a:schemeClr val="tx1">
                              <a:lumMod val="75000"/>
                              <a:lumOff val="25000"/>
                            </a:schemeClr>
                          </a:solidFill>
                          <a:latin typeface="Century Gothic"/>
                          <a:ea typeface="Century Gothic"/>
                          <a:cs typeface="Century Gothic"/>
                          <a:sym typeface="Century Gothic"/>
                        </a:rPr>
                        <a:t> </a:t>
                      </a:r>
                      <a:r>
                        <a:rPr lang="en-US" sz="1800" b="1" dirty="0" smtClean="0">
                          <a:solidFill>
                            <a:schemeClr val="tx1">
                              <a:lumMod val="75000"/>
                              <a:lumOff val="25000"/>
                            </a:schemeClr>
                          </a:solidFill>
                          <a:latin typeface="Century Gothic"/>
                          <a:ea typeface="Century Gothic"/>
                          <a:cs typeface="Century Gothic"/>
                          <a:sym typeface="Century Gothic"/>
                        </a:rPr>
                        <a:t>Important </a:t>
                      </a:r>
                      <a:r>
                        <a:rPr lang="en-US" sz="1800" b="1" dirty="0">
                          <a:solidFill>
                            <a:schemeClr val="tx1">
                              <a:lumMod val="75000"/>
                              <a:lumOff val="25000"/>
                            </a:schemeClr>
                          </a:solidFill>
                          <a:latin typeface="Century Gothic"/>
                          <a:ea typeface="Century Gothic"/>
                          <a:cs typeface="Century Gothic"/>
                          <a:sym typeface="Century Gothic"/>
                        </a:rPr>
                        <a:t>Variable</a:t>
                      </a:r>
                      <a:endParaRPr sz="1800" b="1"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Clr>
                          <a:schemeClr val="dk1"/>
                        </a:buClr>
                        <a:buSzPts val="1100"/>
                        <a:buFont typeface="Arial"/>
                        <a:buNone/>
                      </a:pPr>
                      <a:r>
                        <a:rPr lang="en-US" sz="1800" b="1" dirty="0">
                          <a:solidFill>
                            <a:schemeClr val="tx1">
                              <a:lumMod val="75000"/>
                              <a:lumOff val="25000"/>
                            </a:schemeClr>
                          </a:solidFill>
                          <a:latin typeface="Century Gothic"/>
                          <a:ea typeface="Century Gothic"/>
                          <a:cs typeface="Century Gothic"/>
                          <a:sym typeface="Century Gothic"/>
                        </a:rPr>
                        <a:t>Permutation </a:t>
                      </a:r>
                      <a:r>
                        <a:rPr lang="en-US" sz="1800" b="1" dirty="0" smtClean="0">
                          <a:solidFill>
                            <a:schemeClr val="tx1">
                              <a:lumMod val="75000"/>
                              <a:lumOff val="25000"/>
                            </a:schemeClr>
                          </a:solidFill>
                          <a:latin typeface="Century Gothic"/>
                          <a:ea typeface="Century Gothic"/>
                          <a:cs typeface="Century Gothic"/>
                          <a:sym typeface="Century Gothic"/>
                        </a:rPr>
                        <a:t>Importance</a:t>
                      </a:r>
                      <a:endParaRPr sz="1800" b="1"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0"/>
                  </a:ext>
                </a:extLst>
              </a:tr>
              <a:tr h="334800">
                <a:tc>
                  <a:txBody>
                    <a:bodyPr/>
                    <a:lstStyle/>
                    <a:p>
                      <a:pPr marL="0" lvl="0" indent="0" algn="l" rtl="0">
                        <a:spcBef>
                          <a:spcPts val="0"/>
                        </a:spcBef>
                        <a:spcAft>
                          <a:spcPts val="0"/>
                        </a:spcAft>
                        <a:buClr>
                          <a:schemeClr val="dk1"/>
                        </a:buClr>
                        <a:buSzPts val="1400"/>
                        <a:buFont typeface="Arial"/>
                        <a:buNone/>
                      </a:pPr>
                      <a:r>
                        <a:rPr lang="en-US" sz="1800" b="1" dirty="0">
                          <a:solidFill>
                            <a:schemeClr val="tx1">
                              <a:lumMod val="75000"/>
                              <a:lumOff val="25000"/>
                            </a:schemeClr>
                          </a:solidFill>
                          <a:latin typeface="Century Gothic"/>
                          <a:ea typeface="Century Gothic"/>
                          <a:cs typeface="Century Gothic"/>
                          <a:sym typeface="Century Gothic"/>
                        </a:rPr>
                        <a:t>Bay Woodland</a:t>
                      </a:r>
                      <a:endParaRPr sz="1800" b="1"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solidFill>
                      <a:srgbClr val="B6D7A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dirty="0" err="1">
                          <a:solidFill>
                            <a:schemeClr val="tx1">
                              <a:lumMod val="75000"/>
                              <a:lumOff val="25000"/>
                            </a:schemeClr>
                          </a:solidFill>
                          <a:latin typeface="Century Gothic"/>
                          <a:ea typeface="Century Gothic"/>
                          <a:cs typeface="Century Gothic"/>
                          <a:sym typeface="Century Gothic"/>
                        </a:rPr>
                        <a:t>Precip</a:t>
                      </a:r>
                      <a:r>
                        <a:rPr lang="en-US" sz="1800" dirty="0">
                          <a:solidFill>
                            <a:schemeClr val="tx1">
                              <a:lumMod val="75000"/>
                              <a:lumOff val="25000"/>
                            </a:schemeClr>
                          </a:solidFill>
                          <a:latin typeface="Century Gothic"/>
                          <a:ea typeface="Century Gothic"/>
                          <a:cs typeface="Century Gothic"/>
                          <a:sym typeface="Century Gothic"/>
                        </a:rPr>
                        <a:t>. rate</a:t>
                      </a:r>
                      <a:endParaRPr sz="18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dirty="0">
                          <a:solidFill>
                            <a:schemeClr val="tx1">
                              <a:lumMod val="75000"/>
                              <a:lumOff val="25000"/>
                            </a:schemeClr>
                          </a:solidFill>
                          <a:latin typeface="Century Gothic"/>
                          <a:ea typeface="Century Gothic"/>
                          <a:cs typeface="Century Gothic"/>
                          <a:sym typeface="Century Gothic"/>
                        </a:rPr>
                        <a:t>89.05%</a:t>
                      </a:r>
                      <a:endParaRPr sz="18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Clr>
                          <a:schemeClr val="dk1"/>
                        </a:buClr>
                        <a:buSzPts val="1400"/>
                        <a:buFont typeface="Arial"/>
                        <a:buNone/>
                      </a:pPr>
                      <a:r>
                        <a:rPr lang="en-US" sz="1800" b="1">
                          <a:solidFill>
                            <a:schemeClr val="tx1">
                              <a:lumMod val="75000"/>
                              <a:lumOff val="25000"/>
                            </a:schemeClr>
                          </a:solidFill>
                          <a:latin typeface="Century Gothic"/>
                          <a:ea typeface="Century Gothic"/>
                          <a:cs typeface="Century Gothic"/>
                          <a:sym typeface="Century Gothic"/>
                        </a:rPr>
                        <a:t>Oak Woodland</a:t>
                      </a:r>
                      <a:endParaRPr sz="1800" b="1">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R w="9525" cap="flat" cmpd="sng">
                      <a:solidFill>
                        <a:srgbClr val="9E9E9E"/>
                      </a:solidFill>
                      <a:prstDash val="solid"/>
                      <a:round/>
                      <a:headEnd type="none" w="sm" len="sm"/>
                      <a:tailEnd type="none" w="sm" len="sm"/>
                    </a:lnR>
                    <a:solidFill>
                      <a:srgbClr val="B6D7A8"/>
                    </a:solidFill>
                  </a:tcPr>
                </a:tc>
                <a:tc>
                  <a:txBody>
                    <a:bodyPr/>
                    <a:lstStyle/>
                    <a:p>
                      <a:pPr marL="0" lvl="0" indent="0" algn="ctr" rtl="0">
                        <a:spcBef>
                          <a:spcPts val="0"/>
                        </a:spcBef>
                        <a:spcAft>
                          <a:spcPts val="0"/>
                        </a:spcAft>
                        <a:buClr>
                          <a:schemeClr val="dk1"/>
                        </a:buClr>
                        <a:buSzPts val="1400"/>
                        <a:buFont typeface="Arial"/>
                        <a:buNone/>
                      </a:pPr>
                      <a:r>
                        <a:rPr lang="en-US" sz="1800" dirty="0" err="1">
                          <a:solidFill>
                            <a:schemeClr val="tx1">
                              <a:lumMod val="75000"/>
                              <a:lumOff val="25000"/>
                            </a:schemeClr>
                          </a:solidFill>
                          <a:latin typeface="Century Gothic"/>
                          <a:ea typeface="Century Gothic"/>
                          <a:cs typeface="Century Gothic"/>
                          <a:sym typeface="Century Gothic"/>
                        </a:rPr>
                        <a:t>Precip</a:t>
                      </a:r>
                      <a:r>
                        <a:rPr lang="en-US" sz="1800" dirty="0">
                          <a:solidFill>
                            <a:schemeClr val="tx1">
                              <a:lumMod val="75000"/>
                              <a:lumOff val="25000"/>
                            </a:schemeClr>
                          </a:solidFill>
                          <a:latin typeface="Century Gothic"/>
                          <a:ea typeface="Century Gothic"/>
                          <a:cs typeface="Century Gothic"/>
                          <a:sym typeface="Century Gothic"/>
                        </a:rPr>
                        <a:t>. rate</a:t>
                      </a:r>
                      <a:endParaRPr sz="1800"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48.3%</a:t>
                      </a:r>
                      <a:endParaRPr sz="1800"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Clr>
                          <a:schemeClr val="dk1"/>
                        </a:buClr>
                        <a:buSzPts val="1400"/>
                        <a:buFont typeface="Arial"/>
                        <a:buNone/>
                      </a:pPr>
                      <a:r>
                        <a:rPr lang="en-US" sz="1800" b="1" dirty="0">
                          <a:solidFill>
                            <a:schemeClr val="tx1">
                              <a:lumMod val="75000"/>
                              <a:lumOff val="25000"/>
                            </a:schemeClr>
                          </a:solidFill>
                          <a:latin typeface="Century Gothic"/>
                          <a:ea typeface="Century Gothic"/>
                          <a:cs typeface="Century Gothic"/>
                          <a:sym typeface="Century Gothic"/>
                        </a:rPr>
                        <a:t>Riparian Woodland</a:t>
                      </a:r>
                      <a:endParaRPr sz="1800" b="1"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R w="9525" cap="flat" cmpd="sng">
                      <a:solidFill>
                        <a:srgbClr val="9E9E9E"/>
                      </a:solidFill>
                      <a:prstDash val="solid"/>
                      <a:round/>
                      <a:headEnd type="none" w="sm" len="sm"/>
                      <a:tailEnd type="none" w="sm" len="sm"/>
                    </a:lnR>
                    <a:solidFill>
                      <a:srgbClr val="B6D7A8"/>
                    </a:solidFill>
                  </a:tcPr>
                </a:tc>
                <a:tc>
                  <a:txBody>
                    <a:bodyPr/>
                    <a:lstStyle/>
                    <a:p>
                      <a:pPr marL="0" lvl="0" indent="0" algn="ctr" rtl="0">
                        <a:spcBef>
                          <a:spcPts val="0"/>
                        </a:spcBef>
                        <a:spcAft>
                          <a:spcPts val="0"/>
                        </a:spcAft>
                        <a:buClr>
                          <a:schemeClr val="dk1"/>
                        </a:buClr>
                        <a:buSzPts val="1400"/>
                        <a:buFont typeface="Arial"/>
                        <a:buNone/>
                      </a:pPr>
                      <a:r>
                        <a:rPr lang="en-US" sz="1800" dirty="0" err="1">
                          <a:solidFill>
                            <a:schemeClr val="tx1">
                              <a:lumMod val="75000"/>
                              <a:lumOff val="25000"/>
                            </a:schemeClr>
                          </a:solidFill>
                          <a:latin typeface="Century Gothic"/>
                          <a:ea typeface="Century Gothic"/>
                          <a:cs typeface="Century Gothic"/>
                          <a:sym typeface="Century Gothic"/>
                        </a:rPr>
                        <a:t>Precip</a:t>
                      </a:r>
                      <a:r>
                        <a:rPr lang="en-US" sz="1800" dirty="0">
                          <a:solidFill>
                            <a:schemeClr val="tx1">
                              <a:lumMod val="75000"/>
                              <a:lumOff val="25000"/>
                            </a:schemeClr>
                          </a:solidFill>
                          <a:latin typeface="Century Gothic"/>
                          <a:ea typeface="Century Gothic"/>
                          <a:cs typeface="Century Gothic"/>
                          <a:sym typeface="Century Gothic"/>
                        </a:rPr>
                        <a:t>. rate</a:t>
                      </a:r>
                      <a:endParaRPr sz="1800"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84.3%</a:t>
                      </a:r>
                      <a:endParaRPr sz="1800"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642450">
                <a:tc>
                  <a:txBody>
                    <a:bodyPr/>
                    <a:lstStyle/>
                    <a:p>
                      <a:pPr marL="0" lvl="0" indent="0" algn="l" rtl="0">
                        <a:spcBef>
                          <a:spcPts val="0"/>
                        </a:spcBef>
                        <a:spcAft>
                          <a:spcPts val="0"/>
                        </a:spcAft>
                        <a:buClr>
                          <a:schemeClr val="dk1"/>
                        </a:buClr>
                        <a:buSzPts val="1100"/>
                        <a:buFont typeface="Arial"/>
                        <a:buNone/>
                      </a:pPr>
                      <a:r>
                        <a:rPr lang="en-US" sz="1800" b="1">
                          <a:solidFill>
                            <a:schemeClr val="tx1">
                              <a:lumMod val="75000"/>
                              <a:lumOff val="25000"/>
                            </a:schemeClr>
                          </a:solidFill>
                          <a:latin typeface="Century Gothic"/>
                          <a:ea typeface="Century Gothic"/>
                          <a:cs typeface="Century Gothic"/>
                          <a:sym typeface="Century Gothic"/>
                        </a:rPr>
                        <a:t>Walnut Woodland</a:t>
                      </a:r>
                      <a:endParaRPr sz="1800" b="1">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R w="9525" cap="flat" cmpd="sng">
                      <a:solidFill>
                        <a:srgbClr val="9E9E9E"/>
                      </a:solidFill>
                      <a:prstDash val="solid"/>
                      <a:round/>
                      <a:headEnd type="none" w="sm" len="sm"/>
                      <a:tailEnd type="none" w="sm" len="sm"/>
                    </a:lnR>
                    <a:solidFill>
                      <a:srgbClr val="B6D7A8"/>
                    </a:solidFill>
                  </a:tcPr>
                </a:tc>
                <a:tc>
                  <a:txBody>
                    <a:bodyPr/>
                    <a:lstStyle/>
                    <a:p>
                      <a:pPr marL="0" lvl="0" indent="0" algn="ctr" rtl="0">
                        <a:spcBef>
                          <a:spcPts val="0"/>
                        </a:spcBef>
                        <a:spcAft>
                          <a:spcPts val="0"/>
                        </a:spcAft>
                        <a:buClr>
                          <a:schemeClr val="dk1"/>
                        </a:buClr>
                        <a:buSzPts val="1400"/>
                        <a:buFont typeface="Arial"/>
                        <a:buNone/>
                      </a:pPr>
                      <a:r>
                        <a:rPr lang="en-US" sz="1800">
                          <a:solidFill>
                            <a:schemeClr val="tx1">
                              <a:lumMod val="75000"/>
                              <a:lumOff val="25000"/>
                            </a:schemeClr>
                          </a:solidFill>
                          <a:latin typeface="Century Gothic"/>
                          <a:ea typeface="Century Gothic"/>
                          <a:cs typeface="Century Gothic"/>
                          <a:sym typeface="Century Gothic"/>
                        </a:rPr>
                        <a:t>Precip. rate</a:t>
                      </a:r>
                      <a:endParaRPr sz="180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83.3%</a:t>
                      </a:r>
                      <a:endParaRPr sz="1800"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730" name="Google Shape;730;g5e2cc9396b_2_3"/>
          <p:cNvSpPr txBox="1"/>
          <p:nvPr/>
        </p:nvSpPr>
        <p:spPr>
          <a:xfrm>
            <a:off x="-220800" y="1657650"/>
            <a:ext cx="6564300" cy="45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800" b="1" dirty="0">
                <a:solidFill>
                  <a:schemeClr val="tx1">
                    <a:lumMod val="75000"/>
                    <a:lumOff val="25000"/>
                  </a:schemeClr>
                </a:solidFill>
                <a:latin typeface="Century Gothic"/>
                <a:ea typeface="Century Gothic"/>
                <a:cs typeface="Century Gothic"/>
                <a:sym typeface="Century Gothic"/>
              </a:rPr>
              <a:t>Climate SDM - RCP 4.5 averages</a:t>
            </a:r>
            <a:endParaRPr sz="2800" b="1" dirty="0">
              <a:solidFill>
                <a:schemeClr val="tx1">
                  <a:lumMod val="75000"/>
                  <a:lumOff val="25000"/>
                </a:schemeClr>
              </a:solidFill>
              <a:latin typeface="Century Gothic"/>
              <a:ea typeface="Century Gothic"/>
              <a:cs typeface="Century Gothic"/>
              <a:sym typeface="Century Gothic"/>
            </a:endParaRPr>
          </a:p>
        </p:txBody>
      </p:sp>
      <p:graphicFrame>
        <p:nvGraphicFramePr>
          <p:cNvPr id="731" name="Google Shape;731;g5e2cc9396b_2_3"/>
          <p:cNvGraphicFramePr/>
          <p:nvPr>
            <p:extLst>
              <p:ext uri="{D42A27DB-BD31-4B8C-83A1-F6EECF244321}">
                <p14:modId xmlns:p14="http://schemas.microsoft.com/office/powerpoint/2010/main" val="2825293307"/>
              </p:ext>
            </p:extLst>
          </p:nvPr>
        </p:nvGraphicFramePr>
        <p:xfrm>
          <a:off x="6340263" y="2399038"/>
          <a:ext cx="5597770" cy="3108810"/>
        </p:xfrm>
        <a:graphic>
          <a:graphicData uri="http://schemas.openxmlformats.org/drawingml/2006/table">
            <a:tbl>
              <a:tblPr>
                <a:noFill/>
                <a:tableStyleId>{6F251B4B-F31D-4F09-BB28-A07C26028BF8}</a:tableStyleId>
              </a:tblPr>
              <a:tblGrid>
                <a:gridCol w="192024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1665850">
                  <a:extLst>
                    <a:ext uri="{9D8B030D-6E8A-4147-A177-3AD203B41FA5}">
                      <a16:colId xmlns:a16="http://schemas.microsoft.com/office/drawing/2014/main" val="20002"/>
                    </a:ext>
                  </a:extLst>
                </a:gridCol>
              </a:tblGrid>
              <a:tr h="338050">
                <a:tc>
                  <a:txBody>
                    <a:bodyPr/>
                    <a:lstStyle/>
                    <a:p>
                      <a:pPr marL="0" marR="0" lvl="0" indent="0" algn="l" rtl="0">
                        <a:lnSpc>
                          <a:spcPct val="100000"/>
                        </a:lnSpc>
                        <a:spcBef>
                          <a:spcPts val="0"/>
                        </a:spcBef>
                        <a:spcAft>
                          <a:spcPts val="0"/>
                        </a:spcAft>
                        <a:buClr>
                          <a:srgbClr val="000000"/>
                        </a:buClr>
                        <a:buSzPts val="1400"/>
                        <a:buFont typeface="Arial"/>
                        <a:buNone/>
                      </a:pPr>
                      <a:endParaRPr sz="1800" b="1"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B w="9525" cap="flat" cmpd="sng">
                      <a:solidFill>
                        <a:srgbClr val="000000"/>
                      </a:solidFill>
                      <a:prstDash val="solid"/>
                      <a:round/>
                      <a:headEnd type="none" w="sm" len="sm"/>
                      <a:tailEnd type="none" w="sm" len="sm"/>
                    </a:lnB>
                    <a:solidFill>
                      <a:srgbClr val="B6D7A8"/>
                    </a:solidFill>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800" b="1" dirty="0">
                          <a:solidFill>
                            <a:schemeClr val="tx1">
                              <a:lumMod val="75000"/>
                              <a:lumOff val="25000"/>
                            </a:schemeClr>
                          </a:solidFill>
                          <a:latin typeface="Century Gothic"/>
                          <a:ea typeface="Century Gothic"/>
                          <a:cs typeface="Century Gothic"/>
                          <a:sym typeface="Century Gothic"/>
                        </a:rPr>
                        <a:t>Most Important Variable</a:t>
                      </a:r>
                      <a:endParaRPr sz="1800" b="1"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B w="9525" cap="flat" cmpd="sng">
                      <a:solidFill>
                        <a:srgbClr val="000000"/>
                      </a:solidFill>
                      <a:prstDash val="solid"/>
                      <a:round/>
                      <a:headEnd type="none" w="sm" len="sm"/>
                      <a:tailEnd type="none" w="sm" len="sm"/>
                    </a:lnB>
                    <a:solidFill>
                      <a:srgbClr val="B6D7A8"/>
                    </a:solidFill>
                  </a:tcPr>
                </a:tc>
                <a:tc>
                  <a:txBody>
                    <a:bodyPr/>
                    <a:lstStyle/>
                    <a:p>
                      <a:pPr marL="0" lvl="0" indent="0" algn="r" rtl="0">
                        <a:spcBef>
                          <a:spcPts val="0"/>
                        </a:spcBef>
                        <a:spcAft>
                          <a:spcPts val="0"/>
                        </a:spcAft>
                        <a:buClr>
                          <a:schemeClr val="dk1"/>
                        </a:buClr>
                        <a:buSzPts val="1100"/>
                        <a:buFont typeface="Arial"/>
                        <a:buNone/>
                      </a:pPr>
                      <a:r>
                        <a:rPr lang="en-US" sz="1800" b="1" dirty="0">
                          <a:solidFill>
                            <a:schemeClr val="tx1">
                              <a:lumMod val="75000"/>
                              <a:lumOff val="25000"/>
                            </a:schemeClr>
                          </a:solidFill>
                          <a:latin typeface="Century Gothic"/>
                          <a:ea typeface="Century Gothic"/>
                          <a:cs typeface="Century Gothic"/>
                          <a:sym typeface="Century Gothic"/>
                        </a:rPr>
                        <a:t>Permutation </a:t>
                      </a:r>
                      <a:r>
                        <a:rPr lang="en-US" sz="1800" b="1" dirty="0" smtClean="0">
                          <a:solidFill>
                            <a:schemeClr val="tx1">
                              <a:lumMod val="75000"/>
                              <a:lumOff val="25000"/>
                            </a:schemeClr>
                          </a:solidFill>
                          <a:latin typeface="Century Gothic"/>
                          <a:ea typeface="Century Gothic"/>
                          <a:cs typeface="Century Gothic"/>
                          <a:sym typeface="Century Gothic"/>
                        </a:rPr>
                        <a:t>Importance</a:t>
                      </a:r>
                      <a:endParaRPr sz="1800" b="1"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0"/>
                  </a:ext>
                </a:extLst>
              </a:tr>
              <a:tr h="334800">
                <a:tc>
                  <a:txBody>
                    <a:bodyPr/>
                    <a:lstStyle/>
                    <a:p>
                      <a:pPr marL="0" lvl="0" indent="0" algn="l" rtl="0">
                        <a:spcBef>
                          <a:spcPts val="0"/>
                        </a:spcBef>
                        <a:spcAft>
                          <a:spcPts val="0"/>
                        </a:spcAft>
                        <a:buClr>
                          <a:schemeClr val="dk1"/>
                        </a:buClr>
                        <a:buSzPts val="1400"/>
                        <a:buFont typeface="Arial"/>
                        <a:buNone/>
                      </a:pPr>
                      <a:r>
                        <a:rPr lang="en-US" sz="1800" b="1">
                          <a:solidFill>
                            <a:schemeClr val="tx1">
                              <a:lumMod val="75000"/>
                              <a:lumOff val="25000"/>
                            </a:schemeClr>
                          </a:solidFill>
                          <a:latin typeface="Century Gothic"/>
                          <a:ea typeface="Century Gothic"/>
                          <a:cs typeface="Century Gothic"/>
                          <a:sym typeface="Century Gothic"/>
                        </a:rPr>
                        <a:t>Bay Woodland</a:t>
                      </a:r>
                      <a:endParaRPr sz="1800" b="1">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solidFill>
                      <a:srgbClr val="B6D7A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dirty="0">
                          <a:solidFill>
                            <a:schemeClr val="tx1">
                              <a:lumMod val="75000"/>
                              <a:lumOff val="25000"/>
                            </a:schemeClr>
                          </a:solidFill>
                          <a:latin typeface="Century Gothic"/>
                          <a:ea typeface="Century Gothic"/>
                          <a:cs typeface="Century Gothic"/>
                          <a:sym typeface="Century Gothic"/>
                        </a:rPr>
                        <a:t>Slope</a:t>
                      </a:r>
                      <a:endParaRPr sz="18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dirty="0">
                          <a:solidFill>
                            <a:schemeClr val="tx1">
                              <a:lumMod val="75000"/>
                              <a:lumOff val="25000"/>
                            </a:schemeClr>
                          </a:solidFill>
                          <a:latin typeface="Century Gothic"/>
                          <a:ea typeface="Century Gothic"/>
                          <a:cs typeface="Century Gothic"/>
                          <a:sym typeface="Century Gothic"/>
                        </a:rPr>
                        <a:t>59.4%</a:t>
                      </a:r>
                      <a:endParaRPr sz="1800" u="none" strike="noStrike" cap="none"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Clr>
                          <a:schemeClr val="dk1"/>
                        </a:buClr>
                        <a:buSzPts val="1400"/>
                        <a:buFont typeface="Arial"/>
                        <a:buNone/>
                      </a:pPr>
                      <a:r>
                        <a:rPr lang="en-US" sz="1800" b="1" dirty="0">
                          <a:solidFill>
                            <a:schemeClr val="tx1">
                              <a:lumMod val="75000"/>
                              <a:lumOff val="25000"/>
                            </a:schemeClr>
                          </a:solidFill>
                          <a:latin typeface="Century Gothic"/>
                          <a:ea typeface="Century Gothic"/>
                          <a:cs typeface="Century Gothic"/>
                          <a:sym typeface="Century Gothic"/>
                        </a:rPr>
                        <a:t>Oak Woodland</a:t>
                      </a:r>
                      <a:endParaRPr sz="1800" b="1"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R w="9525" cap="flat" cmpd="sng">
                      <a:solidFill>
                        <a:srgbClr val="9E9E9E"/>
                      </a:solidFill>
                      <a:prstDash val="solid"/>
                      <a:round/>
                      <a:headEnd type="none" w="sm" len="sm"/>
                      <a:tailEnd type="none" w="sm" len="sm"/>
                    </a:lnR>
                    <a:solidFill>
                      <a:srgbClr val="B6D7A8"/>
                    </a:solidFill>
                  </a:tcPr>
                </a:tc>
                <a:tc>
                  <a:txBody>
                    <a:bodyPr/>
                    <a:lstStyle/>
                    <a:p>
                      <a:pPr marL="0" lvl="0" indent="0" algn="ct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Aspect</a:t>
                      </a:r>
                      <a:endParaRPr sz="1800"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70.0%</a:t>
                      </a:r>
                      <a:endParaRPr sz="1800"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Clr>
                          <a:schemeClr val="dk1"/>
                        </a:buClr>
                        <a:buSzPts val="1400"/>
                        <a:buFont typeface="Arial"/>
                        <a:buNone/>
                      </a:pPr>
                      <a:r>
                        <a:rPr lang="en-US" sz="1800" b="1">
                          <a:solidFill>
                            <a:schemeClr val="tx1">
                              <a:lumMod val="75000"/>
                              <a:lumOff val="25000"/>
                            </a:schemeClr>
                          </a:solidFill>
                          <a:latin typeface="Century Gothic"/>
                          <a:ea typeface="Century Gothic"/>
                          <a:cs typeface="Century Gothic"/>
                          <a:sym typeface="Century Gothic"/>
                        </a:rPr>
                        <a:t>Riparian Woodland</a:t>
                      </a:r>
                      <a:endParaRPr sz="1800" b="1">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R w="9525" cap="flat" cmpd="sng">
                      <a:solidFill>
                        <a:srgbClr val="9E9E9E"/>
                      </a:solidFill>
                      <a:prstDash val="solid"/>
                      <a:round/>
                      <a:headEnd type="none" w="sm" len="sm"/>
                      <a:tailEnd type="none" w="sm" len="sm"/>
                    </a:lnR>
                    <a:solidFill>
                      <a:srgbClr val="B6D7A8"/>
                    </a:solidFill>
                  </a:tcPr>
                </a:tc>
                <a:tc>
                  <a:txBody>
                    <a:bodyPr/>
                    <a:lstStyle/>
                    <a:p>
                      <a:pPr marL="0" lvl="0" indent="0" algn="ct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Flow Accumulation</a:t>
                      </a:r>
                      <a:endParaRPr sz="1800"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82.1%</a:t>
                      </a:r>
                      <a:endParaRPr sz="1800"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Clr>
                          <a:schemeClr val="dk1"/>
                        </a:buClr>
                        <a:buSzPts val="1100"/>
                        <a:buFont typeface="Arial"/>
                        <a:buNone/>
                      </a:pPr>
                      <a:r>
                        <a:rPr lang="en-US" sz="1800" b="1">
                          <a:solidFill>
                            <a:schemeClr val="tx1">
                              <a:lumMod val="75000"/>
                              <a:lumOff val="25000"/>
                            </a:schemeClr>
                          </a:solidFill>
                          <a:latin typeface="Century Gothic"/>
                          <a:ea typeface="Century Gothic"/>
                          <a:cs typeface="Century Gothic"/>
                          <a:sym typeface="Century Gothic"/>
                        </a:rPr>
                        <a:t>Walnut Woodland</a:t>
                      </a:r>
                      <a:endParaRPr sz="1800" b="1">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R w="9525" cap="flat" cmpd="sng">
                      <a:solidFill>
                        <a:srgbClr val="9E9E9E"/>
                      </a:solidFill>
                      <a:prstDash val="solid"/>
                      <a:round/>
                      <a:headEnd type="none" w="sm" len="sm"/>
                      <a:tailEnd type="none" w="sm" len="sm"/>
                    </a:lnR>
                    <a:solidFill>
                      <a:srgbClr val="B6D7A8"/>
                    </a:solidFill>
                  </a:tcPr>
                </a:tc>
                <a:tc>
                  <a:txBody>
                    <a:bodyPr/>
                    <a:lstStyle/>
                    <a:p>
                      <a:pPr marL="0" lvl="0" indent="0" algn="ct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Slope</a:t>
                      </a:r>
                      <a:endParaRPr sz="1800"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52.1%</a:t>
                      </a:r>
                      <a:endParaRPr sz="1800" dirty="0">
                        <a:solidFill>
                          <a:schemeClr val="tx1">
                            <a:lumMod val="75000"/>
                            <a:lumOff val="25000"/>
                          </a:schemeClr>
                        </a:solidFill>
                        <a:latin typeface="Century Gothic"/>
                        <a:ea typeface="Century Gothic"/>
                        <a:cs typeface="Century Gothic"/>
                        <a:sym typeface="Century Gothic"/>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732" name="Google Shape;732;g5e2cc9396b_2_3"/>
          <p:cNvSpPr txBox="1"/>
          <p:nvPr/>
        </p:nvSpPr>
        <p:spPr>
          <a:xfrm>
            <a:off x="6822848" y="1657650"/>
            <a:ext cx="4632600" cy="45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tx1">
                    <a:lumMod val="75000"/>
                    <a:lumOff val="25000"/>
                  </a:schemeClr>
                </a:solidFill>
                <a:latin typeface="Century Gothic"/>
                <a:ea typeface="Century Gothic"/>
                <a:cs typeface="Century Gothic"/>
                <a:sym typeface="Century Gothic"/>
              </a:rPr>
              <a:t>Topography SDM</a:t>
            </a:r>
            <a:endParaRPr sz="2800" b="1" dirty="0">
              <a:solidFill>
                <a:schemeClr val="tx1">
                  <a:lumMod val="75000"/>
                  <a:lumOff val="25000"/>
                </a:schemeClr>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g5dff45ef45_2_0"/>
          <p:cNvSpPr txBox="1"/>
          <p:nvPr/>
        </p:nvSpPr>
        <p:spPr>
          <a:xfrm>
            <a:off x="4247100" y="923300"/>
            <a:ext cx="3570300" cy="6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err="1">
                <a:solidFill>
                  <a:schemeClr val="tx1">
                    <a:lumMod val="75000"/>
                    <a:lumOff val="25000"/>
                  </a:schemeClr>
                </a:solidFill>
                <a:latin typeface="Century Gothic"/>
                <a:ea typeface="Century Gothic"/>
                <a:cs typeface="Century Gothic"/>
                <a:sym typeface="Century Gothic"/>
              </a:rPr>
              <a:t>RapidEye</a:t>
            </a:r>
            <a:r>
              <a:rPr lang="en-US" sz="1500" b="1" i="0" u="none" strike="noStrike" cap="none" dirty="0">
                <a:solidFill>
                  <a:schemeClr val="tx1">
                    <a:lumMod val="75000"/>
                    <a:lumOff val="25000"/>
                  </a:schemeClr>
                </a:solidFill>
                <a:latin typeface="Century Gothic"/>
                <a:ea typeface="Century Gothic"/>
                <a:cs typeface="Century Gothic"/>
                <a:sym typeface="Century Gothic"/>
              </a:rPr>
              <a:t> Vegetation Health Classification (06/30/2019)</a:t>
            </a:r>
            <a:endParaRPr sz="15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739" name="Google Shape;739;g5dff45ef45_2_0"/>
          <p:cNvSpPr txBox="1">
            <a:spLocks noGrp="1"/>
          </p:cNvSpPr>
          <p:nvPr>
            <p:ph type="title"/>
          </p:nvPr>
        </p:nvSpPr>
        <p:spPr>
          <a:xfrm>
            <a:off x="513344" y="190501"/>
            <a:ext cx="11183100" cy="57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Summary</a:t>
            </a:r>
            <a:endParaRPr/>
          </a:p>
        </p:txBody>
      </p:sp>
      <p:pic>
        <p:nvPicPr>
          <p:cNvPr id="740" name="Google Shape;740;g5dff45ef45_2_0"/>
          <p:cNvPicPr preferRelativeResize="0"/>
          <p:nvPr/>
        </p:nvPicPr>
        <p:blipFill rotWithShape="1">
          <a:blip r:embed="rId3">
            <a:alphaModFix/>
          </a:blip>
          <a:srcRect l="5593" r="6871"/>
          <a:stretch/>
        </p:blipFill>
        <p:spPr>
          <a:xfrm>
            <a:off x="278375" y="1458300"/>
            <a:ext cx="3657323" cy="4022900"/>
          </a:xfrm>
          <a:prstGeom prst="rect">
            <a:avLst/>
          </a:prstGeom>
          <a:noFill/>
          <a:ln>
            <a:noFill/>
          </a:ln>
        </p:spPr>
      </p:pic>
      <p:pic>
        <p:nvPicPr>
          <p:cNvPr id="741" name="Google Shape;741;g5dff45ef45_2_0"/>
          <p:cNvPicPr preferRelativeResize="0"/>
          <p:nvPr/>
        </p:nvPicPr>
        <p:blipFill rotWithShape="1">
          <a:blip r:embed="rId4">
            <a:alphaModFix/>
          </a:blip>
          <a:srcRect r="7287"/>
          <a:stretch/>
        </p:blipFill>
        <p:spPr>
          <a:xfrm>
            <a:off x="4203588" y="1458300"/>
            <a:ext cx="3657325" cy="4022899"/>
          </a:xfrm>
          <a:prstGeom prst="rect">
            <a:avLst/>
          </a:prstGeom>
          <a:noFill/>
          <a:ln>
            <a:noFill/>
          </a:ln>
        </p:spPr>
      </p:pic>
      <p:sp>
        <p:nvSpPr>
          <p:cNvPr id="742" name="Google Shape;742;g5dff45ef45_2_0"/>
          <p:cNvSpPr txBox="1"/>
          <p:nvPr/>
        </p:nvSpPr>
        <p:spPr>
          <a:xfrm>
            <a:off x="365388" y="923300"/>
            <a:ext cx="3570300" cy="6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tx1">
                    <a:lumMod val="75000"/>
                    <a:lumOff val="25000"/>
                  </a:schemeClr>
                </a:solidFill>
                <a:latin typeface="Century Gothic"/>
                <a:ea typeface="Century Gothic"/>
                <a:cs typeface="Century Gothic"/>
                <a:sym typeface="Century Gothic"/>
              </a:rPr>
              <a:t>AVIRIS Vegetation Community Classification (06/25/2018)</a:t>
            </a:r>
            <a:endParaRPr sz="15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743" name="Google Shape;743;g5dff45ef45_2_0"/>
          <p:cNvSpPr txBox="1"/>
          <p:nvPr/>
        </p:nvSpPr>
        <p:spPr>
          <a:xfrm>
            <a:off x="8238725" y="874525"/>
            <a:ext cx="3827700" cy="66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tx1">
                    <a:lumMod val="75000"/>
                    <a:lumOff val="25000"/>
                  </a:schemeClr>
                </a:solidFill>
                <a:latin typeface="Century Gothic"/>
                <a:ea typeface="Century Gothic"/>
                <a:cs typeface="Century Gothic"/>
                <a:sym typeface="Century Gothic"/>
              </a:rPr>
              <a:t>Riparian Suitability Map (Topography &amp; Climate RCP 4.5, 2020 - 2099)</a:t>
            </a:r>
            <a:endParaRPr sz="1500" b="1" i="0"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744" name="Google Shape;744;g5dff45ef45_2_0"/>
          <p:cNvPicPr preferRelativeResize="0"/>
          <p:nvPr/>
        </p:nvPicPr>
        <p:blipFill rotWithShape="1">
          <a:blip r:embed="rId5">
            <a:alphaModFix/>
          </a:blip>
          <a:srcRect/>
          <a:stretch/>
        </p:blipFill>
        <p:spPr>
          <a:xfrm>
            <a:off x="4386077" y="5552148"/>
            <a:ext cx="392375" cy="1037869"/>
          </a:xfrm>
          <a:prstGeom prst="rect">
            <a:avLst/>
          </a:prstGeom>
          <a:noFill/>
          <a:ln>
            <a:noFill/>
          </a:ln>
        </p:spPr>
      </p:pic>
      <p:pic>
        <p:nvPicPr>
          <p:cNvPr id="745" name="Google Shape;745;g5dff45ef45_2_0"/>
          <p:cNvPicPr preferRelativeResize="0"/>
          <p:nvPr/>
        </p:nvPicPr>
        <p:blipFill rotWithShape="1">
          <a:blip r:embed="rId6">
            <a:alphaModFix/>
          </a:blip>
          <a:srcRect/>
          <a:stretch/>
        </p:blipFill>
        <p:spPr>
          <a:xfrm>
            <a:off x="5704749" y="5566137"/>
            <a:ext cx="431285" cy="557875"/>
          </a:xfrm>
          <a:prstGeom prst="rect">
            <a:avLst/>
          </a:prstGeom>
          <a:noFill/>
          <a:ln>
            <a:noFill/>
          </a:ln>
        </p:spPr>
      </p:pic>
      <p:sp>
        <p:nvSpPr>
          <p:cNvPr id="746" name="Google Shape;746;g5dff45ef45_2_0"/>
          <p:cNvSpPr txBox="1"/>
          <p:nvPr/>
        </p:nvSpPr>
        <p:spPr>
          <a:xfrm>
            <a:off x="4786650" y="5485250"/>
            <a:ext cx="909900" cy="375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tx1">
                    <a:lumMod val="75000"/>
                    <a:lumOff val="25000"/>
                  </a:schemeClr>
                </a:solidFill>
                <a:latin typeface="Century Gothic"/>
                <a:ea typeface="Century Gothic"/>
                <a:cs typeface="Century Gothic"/>
                <a:sym typeface="Century Gothic"/>
              </a:rPr>
              <a:t>Thriving </a:t>
            </a:r>
            <a:br>
              <a:rPr lang="en-US" sz="900" b="0" i="0" u="none" strike="noStrike" cap="none">
                <a:solidFill>
                  <a:schemeClr val="tx1">
                    <a:lumMod val="75000"/>
                    <a:lumOff val="25000"/>
                  </a:schemeClr>
                </a:solidFill>
                <a:latin typeface="Century Gothic"/>
                <a:ea typeface="Century Gothic"/>
                <a:cs typeface="Century Gothic"/>
                <a:sym typeface="Century Gothic"/>
              </a:rPr>
            </a:br>
            <a:r>
              <a:rPr lang="en-US" sz="900" b="0" i="0" u="none" strike="noStrike" cap="none">
                <a:solidFill>
                  <a:schemeClr val="tx1">
                    <a:lumMod val="75000"/>
                    <a:lumOff val="25000"/>
                  </a:schemeClr>
                </a:solidFill>
                <a:latin typeface="Century Gothic"/>
                <a:ea typeface="Century Gothic"/>
                <a:cs typeface="Century Gothic"/>
                <a:sym typeface="Century Gothic"/>
              </a:rPr>
              <a:t>Vegetation</a:t>
            </a:r>
            <a:endParaRPr sz="900" b="0" i="0" u="none" strike="noStrike" cap="none">
              <a:solidFill>
                <a:schemeClr val="tx1">
                  <a:lumMod val="75000"/>
                  <a:lumOff val="25000"/>
                </a:schemeClr>
              </a:solidFill>
              <a:latin typeface="Century Gothic"/>
              <a:ea typeface="Century Gothic"/>
              <a:cs typeface="Century Gothic"/>
              <a:sym typeface="Century Gothic"/>
            </a:endParaRPr>
          </a:p>
        </p:txBody>
      </p:sp>
      <p:pic>
        <p:nvPicPr>
          <p:cNvPr id="747" name="Google Shape;747;g5dff45ef45_2_0"/>
          <p:cNvPicPr preferRelativeResize="0"/>
          <p:nvPr/>
        </p:nvPicPr>
        <p:blipFill rotWithShape="1">
          <a:blip r:embed="rId7">
            <a:alphaModFix/>
          </a:blip>
          <a:srcRect/>
          <a:stretch/>
        </p:blipFill>
        <p:spPr>
          <a:xfrm>
            <a:off x="6937638" y="5566125"/>
            <a:ext cx="392400" cy="245460"/>
          </a:xfrm>
          <a:prstGeom prst="rect">
            <a:avLst/>
          </a:prstGeom>
          <a:noFill/>
          <a:ln>
            <a:noFill/>
          </a:ln>
        </p:spPr>
      </p:pic>
      <p:sp>
        <p:nvSpPr>
          <p:cNvPr id="748" name="Google Shape;748;g5dff45ef45_2_0"/>
          <p:cNvSpPr txBox="1"/>
          <p:nvPr/>
        </p:nvSpPr>
        <p:spPr>
          <a:xfrm>
            <a:off x="7297050" y="5536100"/>
            <a:ext cx="909900" cy="27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tx1">
                    <a:lumMod val="75000"/>
                    <a:lumOff val="25000"/>
                  </a:schemeClr>
                </a:solidFill>
                <a:latin typeface="Century Gothic"/>
                <a:ea typeface="Century Gothic"/>
                <a:cs typeface="Century Gothic"/>
                <a:sym typeface="Century Gothic"/>
              </a:rPr>
              <a:t>Water</a:t>
            </a:r>
            <a:endParaRPr sz="9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49" name="Google Shape;749;g5dff45ef45_2_0"/>
          <p:cNvSpPr txBox="1"/>
          <p:nvPr/>
        </p:nvSpPr>
        <p:spPr>
          <a:xfrm>
            <a:off x="4742250" y="5735075"/>
            <a:ext cx="998700" cy="375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tx1">
                    <a:lumMod val="75000"/>
                    <a:lumOff val="25000"/>
                  </a:schemeClr>
                </a:solidFill>
                <a:latin typeface="Century Gothic"/>
                <a:ea typeface="Century Gothic"/>
                <a:cs typeface="Century Gothic"/>
                <a:sym typeface="Century Gothic"/>
              </a:rPr>
              <a:t>Healthy </a:t>
            </a:r>
            <a:br>
              <a:rPr lang="en-US" sz="900" b="0" i="0" u="none" strike="noStrike" cap="none">
                <a:solidFill>
                  <a:schemeClr val="tx1">
                    <a:lumMod val="75000"/>
                    <a:lumOff val="25000"/>
                  </a:schemeClr>
                </a:solidFill>
                <a:latin typeface="Century Gothic"/>
                <a:ea typeface="Century Gothic"/>
                <a:cs typeface="Century Gothic"/>
                <a:sym typeface="Century Gothic"/>
              </a:rPr>
            </a:br>
            <a:r>
              <a:rPr lang="en-US" sz="900" b="0" i="0" u="none" strike="noStrike" cap="none">
                <a:solidFill>
                  <a:schemeClr val="tx1">
                    <a:lumMod val="75000"/>
                    <a:lumOff val="25000"/>
                  </a:schemeClr>
                </a:solidFill>
                <a:latin typeface="Century Gothic"/>
                <a:ea typeface="Century Gothic"/>
                <a:cs typeface="Century Gothic"/>
                <a:sym typeface="Century Gothic"/>
              </a:rPr>
              <a:t>Vegetation</a:t>
            </a:r>
            <a:endParaRPr sz="9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50" name="Google Shape;750;g5dff45ef45_2_0"/>
          <p:cNvSpPr txBox="1"/>
          <p:nvPr/>
        </p:nvSpPr>
        <p:spPr>
          <a:xfrm>
            <a:off x="5932350" y="5485250"/>
            <a:ext cx="1128900" cy="375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tx1">
                    <a:lumMod val="75000"/>
                    <a:lumOff val="25000"/>
                  </a:schemeClr>
                </a:solidFill>
                <a:latin typeface="Century Gothic"/>
                <a:ea typeface="Century Gothic"/>
                <a:cs typeface="Century Gothic"/>
                <a:sym typeface="Century Gothic"/>
              </a:rPr>
              <a:t> Vegetation</a:t>
            </a:r>
            <a:br>
              <a:rPr lang="en-US" sz="900" b="0" i="0" u="none" strike="noStrike" cap="none">
                <a:solidFill>
                  <a:schemeClr val="tx1">
                    <a:lumMod val="75000"/>
                    <a:lumOff val="25000"/>
                  </a:schemeClr>
                </a:solidFill>
                <a:latin typeface="Century Gothic"/>
                <a:ea typeface="Century Gothic"/>
                <a:cs typeface="Century Gothic"/>
                <a:sym typeface="Century Gothic"/>
              </a:rPr>
            </a:br>
            <a:r>
              <a:rPr lang="en-US" sz="900" b="0" i="0" u="none" strike="noStrike" cap="none">
                <a:solidFill>
                  <a:schemeClr val="tx1">
                    <a:lumMod val="75000"/>
                    <a:lumOff val="25000"/>
                  </a:schemeClr>
                </a:solidFill>
                <a:latin typeface="Century Gothic"/>
                <a:ea typeface="Century Gothic"/>
                <a:cs typeface="Century Gothic"/>
                <a:sym typeface="Century Gothic"/>
              </a:rPr>
              <a:t>Presence</a:t>
            </a:r>
            <a:endParaRPr sz="900" b="0" i="0" u="none" strike="noStrike" cap="none">
              <a:solidFill>
                <a:schemeClr val="tx1">
                  <a:lumMod val="75000"/>
                  <a:lumOff val="25000"/>
                </a:schemeClr>
              </a:solidFill>
              <a:latin typeface="Century Gothic"/>
              <a:ea typeface="Century Gothic"/>
              <a:cs typeface="Century Gothic"/>
              <a:sym typeface="Century Gothic"/>
            </a:endParaRPr>
          </a:p>
        </p:txBody>
      </p:sp>
      <p:pic>
        <p:nvPicPr>
          <p:cNvPr id="751" name="Google Shape;751;g5dff45ef45_2_0"/>
          <p:cNvPicPr preferRelativeResize="0"/>
          <p:nvPr/>
        </p:nvPicPr>
        <p:blipFill rotWithShape="1">
          <a:blip r:embed="rId8">
            <a:alphaModFix/>
          </a:blip>
          <a:srcRect/>
          <a:stretch/>
        </p:blipFill>
        <p:spPr>
          <a:xfrm>
            <a:off x="442025" y="5517023"/>
            <a:ext cx="349789" cy="914816"/>
          </a:xfrm>
          <a:prstGeom prst="rect">
            <a:avLst/>
          </a:prstGeom>
          <a:noFill/>
          <a:ln>
            <a:noFill/>
          </a:ln>
        </p:spPr>
      </p:pic>
      <p:pic>
        <p:nvPicPr>
          <p:cNvPr id="752" name="Google Shape;752;g5dff45ef45_2_0"/>
          <p:cNvPicPr preferRelativeResize="0"/>
          <p:nvPr/>
        </p:nvPicPr>
        <p:blipFill rotWithShape="1">
          <a:blip r:embed="rId9">
            <a:alphaModFix/>
          </a:blip>
          <a:srcRect/>
          <a:stretch/>
        </p:blipFill>
        <p:spPr>
          <a:xfrm>
            <a:off x="2044821" y="5539903"/>
            <a:ext cx="411604" cy="773632"/>
          </a:xfrm>
          <a:prstGeom prst="rect">
            <a:avLst/>
          </a:prstGeom>
          <a:noFill/>
          <a:ln>
            <a:noFill/>
          </a:ln>
        </p:spPr>
      </p:pic>
      <p:sp>
        <p:nvSpPr>
          <p:cNvPr id="753" name="Google Shape;753;g5dff45ef45_2_0"/>
          <p:cNvSpPr txBox="1"/>
          <p:nvPr/>
        </p:nvSpPr>
        <p:spPr>
          <a:xfrm>
            <a:off x="791814" y="5481200"/>
            <a:ext cx="1453500" cy="27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900" b="0" i="0" u="none" strike="noStrike" cap="none">
                <a:solidFill>
                  <a:schemeClr val="tx1">
                    <a:lumMod val="75000"/>
                    <a:lumOff val="25000"/>
                  </a:schemeClr>
                </a:solidFill>
                <a:latin typeface="Century Gothic"/>
                <a:ea typeface="Century Gothic"/>
                <a:cs typeface="Century Gothic"/>
                <a:sym typeface="Century Gothic"/>
              </a:rPr>
              <a:t>Coast Live Oak</a:t>
            </a:r>
            <a:endParaRPr sz="9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54" name="Google Shape;754;g5dff45ef45_2_0"/>
          <p:cNvSpPr txBox="1"/>
          <p:nvPr/>
        </p:nvSpPr>
        <p:spPr>
          <a:xfrm>
            <a:off x="791814" y="5737614"/>
            <a:ext cx="1065900" cy="26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900" b="0" i="0" u="none" strike="noStrike" cap="none">
                <a:solidFill>
                  <a:schemeClr val="tx1">
                    <a:lumMod val="75000"/>
                    <a:lumOff val="25000"/>
                  </a:schemeClr>
                </a:solidFill>
                <a:latin typeface="Century Gothic"/>
                <a:ea typeface="Century Gothic"/>
                <a:cs typeface="Century Gothic"/>
                <a:sym typeface="Century Gothic"/>
              </a:rPr>
              <a:t>Riparian</a:t>
            </a:r>
            <a:endParaRPr sz="9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55" name="Google Shape;755;g5dff45ef45_2_0"/>
          <p:cNvSpPr txBox="1"/>
          <p:nvPr/>
        </p:nvSpPr>
        <p:spPr>
          <a:xfrm>
            <a:off x="791814" y="5981914"/>
            <a:ext cx="1453500" cy="2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900" b="0" i="0" u="none" strike="noStrike" cap="none">
                <a:solidFill>
                  <a:schemeClr val="tx1">
                    <a:lumMod val="75000"/>
                    <a:lumOff val="25000"/>
                  </a:schemeClr>
                </a:solidFill>
                <a:latin typeface="Century Gothic"/>
                <a:ea typeface="Century Gothic"/>
                <a:cs typeface="Century Gothic"/>
                <a:sym typeface="Century Gothic"/>
              </a:rPr>
              <a:t>Substrate/Urban</a:t>
            </a:r>
            <a:endParaRPr sz="9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56" name="Google Shape;756;g5dff45ef45_2_0"/>
          <p:cNvSpPr txBox="1"/>
          <p:nvPr/>
        </p:nvSpPr>
        <p:spPr>
          <a:xfrm>
            <a:off x="778300" y="6192828"/>
            <a:ext cx="675900" cy="24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900" b="0" i="0" u="none" strike="noStrike" cap="none">
                <a:solidFill>
                  <a:schemeClr val="tx1">
                    <a:lumMod val="75000"/>
                    <a:lumOff val="25000"/>
                  </a:schemeClr>
                </a:solidFill>
                <a:latin typeface="Century Gothic"/>
                <a:ea typeface="Century Gothic"/>
                <a:cs typeface="Century Gothic"/>
                <a:sym typeface="Century Gothic"/>
              </a:rPr>
              <a:t>Water</a:t>
            </a:r>
            <a:endParaRPr sz="9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57" name="Google Shape;757;g5dff45ef45_2_0"/>
          <p:cNvSpPr txBox="1"/>
          <p:nvPr/>
        </p:nvSpPr>
        <p:spPr>
          <a:xfrm>
            <a:off x="2423504" y="5485244"/>
            <a:ext cx="1065900" cy="26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900" b="0" i="0" u="none" strike="noStrike" cap="none">
                <a:solidFill>
                  <a:schemeClr val="tx1">
                    <a:lumMod val="75000"/>
                    <a:lumOff val="25000"/>
                  </a:schemeClr>
                </a:solidFill>
                <a:latin typeface="Century Gothic"/>
                <a:ea typeface="Century Gothic"/>
                <a:cs typeface="Century Gothic"/>
                <a:sym typeface="Century Gothic"/>
              </a:rPr>
              <a:t>Annual Grass</a:t>
            </a:r>
            <a:endParaRPr sz="9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58" name="Google Shape;758;g5dff45ef45_2_0"/>
          <p:cNvSpPr txBox="1"/>
          <p:nvPr/>
        </p:nvSpPr>
        <p:spPr>
          <a:xfrm>
            <a:off x="2423504" y="5765428"/>
            <a:ext cx="1065900" cy="27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900" b="0" i="0" u="none" strike="noStrike" cap="none">
                <a:solidFill>
                  <a:schemeClr val="tx1">
                    <a:lumMod val="75000"/>
                    <a:lumOff val="25000"/>
                  </a:schemeClr>
                </a:solidFill>
                <a:latin typeface="Century Gothic"/>
                <a:ea typeface="Century Gothic"/>
                <a:cs typeface="Century Gothic"/>
                <a:sym typeface="Century Gothic"/>
              </a:rPr>
              <a:t>Chaparral</a:t>
            </a:r>
            <a:endParaRPr sz="9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59" name="Google Shape;759;g5dff45ef45_2_0"/>
          <p:cNvSpPr txBox="1"/>
          <p:nvPr/>
        </p:nvSpPr>
        <p:spPr>
          <a:xfrm>
            <a:off x="2423504" y="6045577"/>
            <a:ext cx="1784700" cy="24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900" b="0" i="0" u="none" strike="noStrike" cap="none">
                <a:solidFill>
                  <a:schemeClr val="tx1">
                    <a:lumMod val="75000"/>
                    <a:lumOff val="25000"/>
                  </a:schemeClr>
                </a:solidFill>
                <a:latin typeface="Century Gothic"/>
                <a:ea typeface="Century Gothic"/>
                <a:cs typeface="Century Gothic"/>
                <a:sym typeface="Century Gothic"/>
              </a:rPr>
              <a:t>Coastal Sage Scrub</a:t>
            </a:r>
            <a:endParaRPr sz="9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60" name="Google Shape;760;g5dff45ef45_2_0"/>
          <p:cNvSpPr txBox="1"/>
          <p:nvPr/>
        </p:nvSpPr>
        <p:spPr>
          <a:xfrm>
            <a:off x="8621229" y="5542533"/>
            <a:ext cx="1284900" cy="27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tx1">
                    <a:lumMod val="75000"/>
                    <a:lumOff val="25000"/>
                  </a:schemeClr>
                </a:solidFill>
                <a:latin typeface="Century Gothic"/>
                <a:ea typeface="Century Gothic"/>
                <a:cs typeface="Century Gothic"/>
                <a:sym typeface="Century Gothic"/>
              </a:rPr>
              <a:t>High </a:t>
            </a:r>
            <a:r>
              <a:rPr lang="en-US" sz="900">
                <a:solidFill>
                  <a:schemeClr val="tx1">
                    <a:lumMod val="75000"/>
                    <a:lumOff val="25000"/>
                  </a:schemeClr>
                </a:solidFill>
                <a:latin typeface="Century Gothic"/>
                <a:ea typeface="Century Gothic"/>
                <a:cs typeface="Century Gothic"/>
                <a:sym typeface="Century Gothic"/>
              </a:rPr>
              <a:t>probability</a:t>
            </a:r>
            <a:r>
              <a:rPr lang="en-US" sz="900" b="0" i="0" u="none" strike="noStrike" cap="none">
                <a:solidFill>
                  <a:schemeClr val="tx1">
                    <a:lumMod val="75000"/>
                    <a:lumOff val="25000"/>
                  </a:schemeClr>
                </a:solidFill>
                <a:latin typeface="Century Gothic"/>
                <a:ea typeface="Century Gothic"/>
                <a:cs typeface="Century Gothic"/>
                <a:sym typeface="Century Gothic"/>
              </a:rPr>
              <a:t>: 1</a:t>
            </a:r>
            <a:endParaRPr sz="9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761" name="Google Shape;761;g5dff45ef45_2_0"/>
          <p:cNvSpPr txBox="1"/>
          <p:nvPr/>
        </p:nvSpPr>
        <p:spPr>
          <a:xfrm>
            <a:off x="8634076" y="5972983"/>
            <a:ext cx="1284900" cy="27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tx1">
                    <a:lumMod val="75000"/>
                    <a:lumOff val="25000"/>
                  </a:schemeClr>
                </a:solidFill>
                <a:latin typeface="Century Gothic"/>
                <a:ea typeface="Century Gothic"/>
                <a:cs typeface="Century Gothic"/>
                <a:sym typeface="Century Gothic"/>
              </a:rPr>
              <a:t>Low </a:t>
            </a:r>
            <a:r>
              <a:rPr lang="en-US" sz="900">
                <a:solidFill>
                  <a:schemeClr val="tx1">
                    <a:lumMod val="75000"/>
                    <a:lumOff val="25000"/>
                  </a:schemeClr>
                </a:solidFill>
                <a:latin typeface="Century Gothic"/>
                <a:ea typeface="Century Gothic"/>
                <a:cs typeface="Century Gothic"/>
                <a:sym typeface="Century Gothic"/>
              </a:rPr>
              <a:t>probability</a:t>
            </a:r>
            <a:r>
              <a:rPr lang="en-US" sz="900" b="0" i="0" u="none" strike="noStrike" cap="none">
                <a:solidFill>
                  <a:schemeClr val="tx1">
                    <a:lumMod val="75000"/>
                    <a:lumOff val="25000"/>
                  </a:schemeClr>
                </a:solidFill>
                <a:latin typeface="Century Gothic"/>
                <a:ea typeface="Century Gothic"/>
                <a:cs typeface="Century Gothic"/>
                <a:sym typeface="Century Gothic"/>
              </a:rPr>
              <a:t>: 0</a:t>
            </a:r>
            <a:endParaRPr sz="900" b="0" i="0" u="none" strike="noStrike" cap="none">
              <a:solidFill>
                <a:schemeClr val="tx1">
                  <a:lumMod val="75000"/>
                  <a:lumOff val="25000"/>
                </a:schemeClr>
              </a:solidFill>
              <a:latin typeface="Century Gothic"/>
              <a:ea typeface="Century Gothic"/>
              <a:cs typeface="Century Gothic"/>
              <a:sym typeface="Century Gothic"/>
            </a:endParaRPr>
          </a:p>
        </p:txBody>
      </p:sp>
      <p:pic>
        <p:nvPicPr>
          <p:cNvPr id="762" name="Google Shape;762;g5dff45ef45_2_0"/>
          <p:cNvPicPr preferRelativeResize="0"/>
          <p:nvPr/>
        </p:nvPicPr>
        <p:blipFill rotWithShape="1">
          <a:blip r:embed="rId10">
            <a:alphaModFix/>
          </a:blip>
          <a:srcRect/>
          <a:stretch/>
        </p:blipFill>
        <p:spPr>
          <a:xfrm>
            <a:off x="8206951" y="1440526"/>
            <a:ext cx="3689665" cy="4041184"/>
          </a:xfrm>
          <a:prstGeom prst="rect">
            <a:avLst/>
          </a:prstGeom>
          <a:noFill/>
          <a:ln>
            <a:noFill/>
          </a:ln>
        </p:spPr>
      </p:pic>
      <p:pic>
        <p:nvPicPr>
          <p:cNvPr id="763" name="Google Shape;763;g5dff45ef45_2_0"/>
          <p:cNvPicPr preferRelativeResize="0"/>
          <p:nvPr/>
        </p:nvPicPr>
        <p:blipFill rotWithShape="1">
          <a:blip r:embed="rId11">
            <a:alphaModFix/>
          </a:blip>
          <a:srcRect l="5990" t="6567" r="11602" b="7470"/>
          <a:stretch/>
        </p:blipFill>
        <p:spPr>
          <a:xfrm>
            <a:off x="8367550" y="5661573"/>
            <a:ext cx="225950" cy="523125"/>
          </a:xfrm>
          <a:prstGeom prst="rect">
            <a:avLst/>
          </a:prstGeom>
          <a:noFill/>
          <a:ln>
            <a:noFill/>
          </a:ln>
        </p:spPr>
      </p:pic>
      <p:sp>
        <p:nvSpPr>
          <p:cNvPr id="764" name="Google Shape;764;g5dff45ef45_2_0"/>
          <p:cNvSpPr/>
          <p:nvPr/>
        </p:nvSpPr>
        <p:spPr>
          <a:xfrm>
            <a:off x="6136025" y="5864600"/>
            <a:ext cx="1065900" cy="27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900">
                <a:solidFill>
                  <a:schemeClr val="tx1">
                    <a:lumMod val="75000"/>
                    <a:lumOff val="25000"/>
                  </a:schemeClr>
                </a:solidFill>
                <a:latin typeface="Century Gothic"/>
                <a:ea typeface="Century Gothic"/>
                <a:cs typeface="Century Gothic"/>
                <a:sym typeface="Century Gothic"/>
              </a:rPr>
              <a:t>Non-</a:t>
            </a:r>
            <a:endParaRPr sz="900">
              <a:solidFill>
                <a:schemeClr val="tx1">
                  <a:lumMod val="75000"/>
                  <a:lumOff val="25000"/>
                </a:schemeClr>
              </a:solidFill>
              <a:latin typeface="Century Gothic"/>
              <a:ea typeface="Century Gothic"/>
              <a:cs typeface="Century Gothic"/>
              <a:sym typeface="Century Gothic"/>
            </a:endParaRPr>
          </a:p>
          <a:p>
            <a:pPr marL="0" lvl="0" indent="0" algn="l" rtl="0">
              <a:spcBef>
                <a:spcPts val="0"/>
              </a:spcBef>
              <a:spcAft>
                <a:spcPts val="0"/>
              </a:spcAft>
              <a:buNone/>
            </a:pPr>
            <a:r>
              <a:rPr lang="en-US" sz="900">
                <a:solidFill>
                  <a:schemeClr val="tx1">
                    <a:lumMod val="75000"/>
                    <a:lumOff val="25000"/>
                  </a:schemeClr>
                </a:solidFill>
                <a:latin typeface="Century Gothic"/>
                <a:ea typeface="Century Gothic"/>
                <a:cs typeface="Century Gothic"/>
                <a:sym typeface="Century Gothic"/>
              </a:rPr>
              <a:t>photosynthetic</a:t>
            </a:r>
            <a:endParaRPr sz="900">
              <a:solidFill>
                <a:schemeClr val="tx1">
                  <a:lumMod val="75000"/>
                  <a:lumOff val="25000"/>
                </a:schemeClr>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g5cdc000f8a_1_17"/>
          <p:cNvSpPr txBox="1">
            <a:spLocks noGrp="1"/>
          </p:cNvSpPr>
          <p:nvPr>
            <p:ph type="title"/>
          </p:nvPr>
        </p:nvSpPr>
        <p:spPr>
          <a:xfrm>
            <a:off x="1627997" y="266701"/>
            <a:ext cx="10515600" cy="68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Conclusions</a:t>
            </a:r>
            <a:endParaRPr dirty="0"/>
          </a:p>
        </p:txBody>
      </p:sp>
      <p:sp>
        <p:nvSpPr>
          <p:cNvPr id="771" name="Google Shape;771;g5cdc000f8a_1_17"/>
          <p:cNvSpPr txBox="1">
            <a:spLocks noGrp="1"/>
          </p:cNvSpPr>
          <p:nvPr>
            <p:ph type="body" idx="2"/>
          </p:nvPr>
        </p:nvSpPr>
        <p:spPr>
          <a:xfrm>
            <a:off x="4387425" y="1143000"/>
            <a:ext cx="7404000" cy="5448300"/>
          </a:xfrm>
          <a:prstGeom prst="rect">
            <a:avLst/>
          </a:prstGeom>
          <a:noFill/>
          <a:ln>
            <a:noFill/>
          </a:ln>
        </p:spPr>
        <p:txBody>
          <a:bodyPr spcFirstLastPara="1" wrap="square" lIns="91425" tIns="45700" rIns="91425" bIns="45700" anchor="t" anchorCtr="0">
            <a:noAutofit/>
          </a:bodyPr>
          <a:lstStyle/>
          <a:p>
            <a:pPr marL="444500" lvl="0" indent="-361950" algn="l" rtl="0">
              <a:lnSpc>
                <a:spcPct val="115000"/>
              </a:lnSpc>
              <a:spcBef>
                <a:spcPts val="1000"/>
              </a:spcBef>
              <a:spcAft>
                <a:spcPts val="0"/>
              </a:spcAft>
              <a:buClr>
                <a:srgbClr val="2E8652"/>
              </a:buClr>
              <a:buSzPts val="2300"/>
              <a:buFont typeface="Webdings" panose="05030102010509060703" pitchFamily="18" charset="2"/>
              <a:buChar char="4"/>
            </a:pPr>
            <a:r>
              <a:rPr lang="en-US" sz="2000" b="1" dirty="0">
                <a:solidFill>
                  <a:schemeClr val="tx1">
                    <a:lumMod val="75000"/>
                    <a:lumOff val="25000"/>
                  </a:schemeClr>
                </a:solidFill>
              </a:rPr>
              <a:t>Precipitation rate</a:t>
            </a:r>
            <a:r>
              <a:rPr lang="en-US" sz="2000" dirty="0">
                <a:solidFill>
                  <a:schemeClr val="tx1">
                    <a:lumMod val="75000"/>
                    <a:lumOff val="25000"/>
                  </a:schemeClr>
                </a:solidFill>
              </a:rPr>
              <a:t> had the highest </a:t>
            </a:r>
            <a:r>
              <a:rPr lang="en-US" sz="2000" b="1" dirty="0">
                <a:solidFill>
                  <a:schemeClr val="tx1">
                    <a:lumMod val="75000"/>
                    <a:lumOff val="25000"/>
                  </a:schemeClr>
                </a:solidFill>
              </a:rPr>
              <a:t>permutation importance</a:t>
            </a:r>
            <a:r>
              <a:rPr lang="en-US" sz="2000" dirty="0">
                <a:solidFill>
                  <a:schemeClr val="tx1">
                    <a:lumMod val="75000"/>
                    <a:lumOff val="25000"/>
                  </a:schemeClr>
                </a:solidFill>
              </a:rPr>
              <a:t> across all guilds</a:t>
            </a:r>
            <a:endParaRPr sz="2000" dirty="0">
              <a:solidFill>
                <a:schemeClr val="tx1">
                  <a:lumMod val="75000"/>
                  <a:lumOff val="25000"/>
                </a:schemeClr>
              </a:solidFill>
            </a:endParaRPr>
          </a:p>
          <a:p>
            <a:pPr marL="342900" lvl="0" algn="l" rtl="0">
              <a:lnSpc>
                <a:spcPct val="115000"/>
              </a:lnSpc>
              <a:spcBef>
                <a:spcPts val="1000"/>
              </a:spcBef>
              <a:spcAft>
                <a:spcPts val="0"/>
              </a:spcAft>
              <a:buClr>
                <a:srgbClr val="2E8652"/>
              </a:buClr>
              <a:buSzPts val="2800"/>
              <a:buFont typeface="Webdings" panose="05030102010509060703" pitchFamily="18" charset="2"/>
              <a:buChar char="4"/>
            </a:pPr>
            <a:endParaRPr sz="2000" dirty="0">
              <a:solidFill>
                <a:schemeClr val="tx1">
                  <a:lumMod val="75000"/>
                  <a:lumOff val="25000"/>
                </a:schemeClr>
              </a:solidFill>
            </a:endParaRPr>
          </a:p>
          <a:p>
            <a:pPr marL="457200" lvl="0" indent="-374650" algn="l" rtl="0">
              <a:lnSpc>
                <a:spcPct val="115000"/>
              </a:lnSpc>
              <a:spcBef>
                <a:spcPts val="1000"/>
              </a:spcBef>
              <a:spcAft>
                <a:spcPts val="0"/>
              </a:spcAft>
              <a:buClr>
                <a:srgbClr val="2E8652"/>
              </a:buClr>
              <a:buSzPts val="2300"/>
              <a:buFont typeface="Webdings" panose="05030102010509060703" pitchFamily="18" charset="2"/>
              <a:buChar char="4"/>
            </a:pPr>
            <a:r>
              <a:rPr lang="en-US" sz="2000" b="1" dirty="0" smtClean="0">
                <a:solidFill>
                  <a:schemeClr val="tx1">
                    <a:lumMod val="75000"/>
                    <a:lumOff val="25000"/>
                  </a:schemeClr>
                </a:solidFill>
              </a:rPr>
              <a:t>Topographic </a:t>
            </a:r>
            <a:r>
              <a:rPr lang="en-US" sz="2000" dirty="0">
                <a:solidFill>
                  <a:schemeClr val="tx1">
                    <a:lumMod val="75000"/>
                    <a:lumOff val="25000"/>
                  </a:schemeClr>
                </a:solidFill>
              </a:rPr>
              <a:t>variables had </a:t>
            </a:r>
            <a:r>
              <a:rPr lang="en-US" sz="2000" b="1" dirty="0">
                <a:solidFill>
                  <a:schemeClr val="tx1">
                    <a:lumMod val="75000"/>
                    <a:lumOff val="25000"/>
                  </a:schemeClr>
                </a:solidFill>
              </a:rPr>
              <a:t>differing</a:t>
            </a:r>
            <a:r>
              <a:rPr lang="en-US" sz="2000" dirty="0">
                <a:solidFill>
                  <a:schemeClr val="tx1">
                    <a:lumMod val="75000"/>
                    <a:lumOff val="25000"/>
                  </a:schemeClr>
                </a:solidFill>
              </a:rPr>
              <a:t> permutation importance across the guilds</a:t>
            </a:r>
            <a:endParaRPr sz="2000" dirty="0">
              <a:solidFill>
                <a:schemeClr val="tx1">
                  <a:lumMod val="75000"/>
                  <a:lumOff val="25000"/>
                </a:schemeClr>
              </a:solidFill>
            </a:endParaRPr>
          </a:p>
          <a:p>
            <a:pPr marL="1155700" lvl="0" algn="l" rtl="0">
              <a:lnSpc>
                <a:spcPct val="90000"/>
              </a:lnSpc>
              <a:spcBef>
                <a:spcPts val="1000"/>
              </a:spcBef>
              <a:spcAft>
                <a:spcPts val="0"/>
              </a:spcAft>
              <a:buClr>
                <a:srgbClr val="2E8652"/>
              </a:buClr>
              <a:buSzPts val="2800"/>
              <a:buFont typeface="Webdings" panose="05030102010509060703" pitchFamily="18" charset="2"/>
              <a:buChar char="4"/>
            </a:pPr>
            <a:endParaRPr sz="2000" dirty="0">
              <a:solidFill>
                <a:schemeClr val="tx1">
                  <a:lumMod val="75000"/>
                  <a:lumOff val="25000"/>
                </a:schemeClr>
              </a:solidFill>
            </a:endParaRPr>
          </a:p>
          <a:p>
            <a:pPr marL="444500" lvl="0" indent="-361950" algn="l" rtl="0">
              <a:lnSpc>
                <a:spcPct val="90000"/>
              </a:lnSpc>
              <a:spcBef>
                <a:spcPts val="1000"/>
              </a:spcBef>
              <a:spcAft>
                <a:spcPts val="0"/>
              </a:spcAft>
              <a:buClr>
                <a:srgbClr val="2E8652"/>
              </a:buClr>
              <a:buSzPts val="2300"/>
              <a:buFont typeface="Webdings" panose="05030102010509060703" pitchFamily="18" charset="2"/>
              <a:buChar char="4"/>
            </a:pPr>
            <a:r>
              <a:rPr lang="en-US" sz="2000" dirty="0">
                <a:solidFill>
                  <a:schemeClr val="tx1">
                    <a:lumMod val="75000"/>
                    <a:lumOff val="25000"/>
                  </a:schemeClr>
                </a:solidFill>
              </a:rPr>
              <a:t>Bay Woodland range shifted</a:t>
            </a:r>
            <a:r>
              <a:rPr lang="en-US" sz="2000" b="1" dirty="0">
                <a:solidFill>
                  <a:schemeClr val="tx1">
                    <a:lumMod val="75000"/>
                    <a:lumOff val="25000"/>
                  </a:schemeClr>
                </a:solidFill>
              </a:rPr>
              <a:t> South East</a:t>
            </a:r>
            <a:r>
              <a:rPr lang="en-US" sz="2000" dirty="0">
                <a:solidFill>
                  <a:schemeClr val="tx1">
                    <a:lumMod val="75000"/>
                    <a:lumOff val="25000"/>
                  </a:schemeClr>
                </a:solidFill>
              </a:rPr>
              <a:t>, while Riparian, Walnut Woodland, and Oak Woodland ranges shifted </a:t>
            </a:r>
            <a:r>
              <a:rPr lang="en-US" sz="2000" b="1" dirty="0">
                <a:solidFill>
                  <a:schemeClr val="tx1">
                    <a:lumMod val="75000"/>
                    <a:lumOff val="25000"/>
                  </a:schemeClr>
                </a:solidFill>
              </a:rPr>
              <a:t>North West</a:t>
            </a:r>
            <a:endParaRPr sz="2000" b="1" dirty="0">
              <a:solidFill>
                <a:schemeClr val="tx1">
                  <a:lumMod val="75000"/>
                  <a:lumOff val="25000"/>
                </a:schemeClr>
              </a:solidFill>
            </a:endParaRPr>
          </a:p>
          <a:p>
            <a:pPr marL="342900" lvl="0" algn="l" rtl="0">
              <a:lnSpc>
                <a:spcPct val="90000"/>
              </a:lnSpc>
              <a:spcBef>
                <a:spcPts val="1000"/>
              </a:spcBef>
              <a:spcAft>
                <a:spcPts val="0"/>
              </a:spcAft>
              <a:buClr>
                <a:srgbClr val="2E8652"/>
              </a:buClr>
              <a:buSzPts val="2800"/>
              <a:buFont typeface="Webdings" panose="05030102010509060703" pitchFamily="18" charset="2"/>
              <a:buChar char="4"/>
            </a:pPr>
            <a:endParaRPr sz="2000" dirty="0">
              <a:solidFill>
                <a:schemeClr val="tx1">
                  <a:lumMod val="75000"/>
                  <a:lumOff val="25000"/>
                </a:schemeClr>
              </a:solidFill>
            </a:endParaRPr>
          </a:p>
          <a:p>
            <a:pPr marL="444500" lvl="0" indent="-361950" algn="l" rtl="0">
              <a:lnSpc>
                <a:spcPct val="90000"/>
              </a:lnSpc>
              <a:spcBef>
                <a:spcPts val="1000"/>
              </a:spcBef>
              <a:spcAft>
                <a:spcPts val="0"/>
              </a:spcAft>
              <a:buClr>
                <a:srgbClr val="2E8652"/>
              </a:buClr>
              <a:buSzPts val="2300"/>
              <a:buFont typeface="Webdings" panose="05030102010509060703" pitchFamily="18" charset="2"/>
              <a:buChar char="4"/>
            </a:pPr>
            <a:r>
              <a:rPr lang="en-US" sz="2000" dirty="0">
                <a:solidFill>
                  <a:schemeClr val="tx1">
                    <a:lumMod val="75000"/>
                    <a:lumOff val="25000"/>
                  </a:schemeClr>
                </a:solidFill>
              </a:rPr>
              <a:t>Suitable habitat </a:t>
            </a:r>
            <a:r>
              <a:rPr lang="en-US" sz="2000" b="1" dirty="0">
                <a:solidFill>
                  <a:schemeClr val="tx1">
                    <a:lumMod val="75000"/>
                    <a:lumOff val="25000"/>
                  </a:schemeClr>
                </a:solidFill>
              </a:rPr>
              <a:t>did not change significantly</a:t>
            </a:r>
            <a:r>
              <a:rPr lang="en-US" sz="2000" dirty="0">
                <a:solidFill>
                  <a:schemeClr val="tx1">
                    <a:lumMod val="75000"/>
                    <a:lumOff val="25000"/>
                  </a:schemeClr>
                </a:solidFill>
              </a:rPr>
              <a:t> from RCP 4.5 to 8.5 for all </a:t>
            </a:r>
            <a:r>
              <a:rPr lang="en-US" sz="2000" dirty="0" smtClean="0">
                <a:solidFill>
                  <a:schemeClr val="tx1">
                    <a:lumMod val="75000"/>
                    <a:lumOff val="25000"/>
                  </a:schemeClr>
                </a:solidFill>
              </a:rPr>
              <a:t>species</a:t>
            </a:r>
            <a:endParaRPr sz="1800" dirty="0">
              <a:solidFill>
                <a:srgbClr val="3F3F3F"/>
              </a:solidFill>
            </a:endParaRPr>
          </a:p>
          <a:p>
            <a:pPr marL="0" lvl="0" indent="0" algn="l" rtl="0">
              <a:lnSpc>
                <a:spcPct val="90000"/>
              </a:lnSpc>
              <a:spcBef>
                <a:spcPts val="1000"/>
              </a:spcBef>
              <a:spcAft>
                <a:spcPts val="0"/>
              </a:spcAft>
              <a:buSzPts val="2800"/>
              <a:buNone/>
            </a:pPr>
            <a:endParaRPr sz="1800" dirty="0">
              <a:solidFill>
                <a:srgbClr val="3F3F3F"/>
              </a:solidFill>
            </a:endParaRPr>
          </a:p>
        </p:txBody>
      </p:sp>
      <p:pic>
        <p:nvPicPr>
          <p:cNvPr id="772" name="Google Shape;772;g5cdc000f8a_1_17"/>
          <p:cNvPicPr preferRelativeResize="0"/>
          <p:nvPr/>
        </p:nvPicPr>
        <p:blipFill rotWithShape="1">
          <a:blip r:embed="rId3">
            <a:alphaModFix/>
          </a:blip>
          <a:srcRect/>
          <a:stretch/>
        </p:blipFill>
        <p:spPr>
          <a:xfrm>
            <a:off x="598675" y="4054500"/>
            <a:ext cx="3444900" cy="2261125"/>
          </a:xfrm>
          <a:prstGeom prst="rect">
            <a:avLst/>
          </a:prstGeom>
          <a:noFill/>
          <a:ln>
            <a:noFill/>
          </a:ln>
          <a:effectLst>
            <a:outerShdw blurRad="57150" dist="19050" dir="5400000" algn="bl" rotWithShape="0">
              <a:srgbClr val="000000">
                <a:alpha val="50000"/>
              </a:srgbClr>
            </a:outerShdw>
          </a:effectLst>
        </p:spPr>
      </p:pic>
      <p:sp>
        <p:nvSpPr>
          <p:cNvPr id="773" name="Google Shape;773;g5cdc000f8a_1_17"/>
          <p:cNvSpPr txBox="1"/>
          <p:nvPr/>
        </p:nvSpPr>
        <p:spPr>
          <a:xfrm>
            <a:off x="587650" y="5977225"/>
            <a:ext cx="2313300" cy="33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entury Gothic"/>
                <a:ea typeface="Century Gothic"/>
                <a:cs typeface="Century Gothic"/>
                <a:sym typeface="Century Gothic"/>
              </a:rPr>
              <a:t>Image Credit: Rosi Dagit</a:t>
            </a:r>
            <a:endParaRPr sz="1200" b="1" i="0" u="none" strike="noStrike" cap="none">
              <a:solidFill>
                <a:srgbClr val="FFFFFF"/>
              </a:solidFill>
              <a:latin typeface="Century Gothic"/>
              <a:ea typeface="Century Gothic"/>
              <a:cs typeface="Century Gothic"/>
              <a:sym typeface="Century Gothic"/>
            </a:endParaRPr>
          </a:p>
        </p:txBody>
      </p:sp>
      <p:pic>
        <p:nvPicPr>
          <p:cNvPr id="774" name="Google Shape;774;g5cdc000f8a_1_17"/>
          <p:cNvPicPr preferRelativeResize="0"/>
          <p:nvPr/>
        </p:nvPicPr>
        <p:blipFill rotWithShape="1">
          <a:blip r:embed="rId4">
            <a:alphaModFix/>
          </a:blip>
          <a:srcRect/>
          <a:stretch/>
        </p:blipFill>
        <p:spPr>
          <a:xfrm>
            <a:off x="598675" y="1340724"/>
            <a:ext cx="3444900" cy="2261126"/>
          </a:xfrm>
          <a:prstGeom prst="rect">
            <a:avLst/>
          </a:prstGeom>
          <a:noFill/>
          <a:ln>
            <a:noFill/>
          </a:ln>
          <a:effectLst>
            <a:outerShdw blurRad="57150" dist="19050" dir="5400000" algn="bl" rotWithShape="0">
              <a:srgbClr val="000000">
                <a:alpha val="50000"/>
              </a:srgbClr>
            </a:outerShdw>
          </a:effectLst>
        </p:spPr>
      </p:pic>
      <p:sp>
        <p:nvSpPr>
          <p:cNvPr id="775" name="Google Shape;775;g5cdc000f8a_1_17"/>
          <p:cNvSpPr txBox="1"/>
          <p:nvPr/>
        </p:nvSpPr>
        <p:spPr>
          <a:xfrm>
            <a:off x="587650" y="3263450"/>
            <a:ext cx="2313300" cy="33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entury Gothic"/>
                <a:ea typeface="Century Gothic"/>
                <a:cs typeface="Century Gothic"/>
                <a:sym typeface="Century Gothic"/>
              </a:rPr>
              <a:t>Image Credit: Rosi Dagit</a:t>
            </a:r>
            <a:endParaRPr sz="1200" b="1" i="0" u="none" strike="noStrike" cap="none">
              <a:solidFill>
                <a:srgbClr val="FFFFFF"/>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g5cdc000f8a_1_8"/>
          <p:cNvSpPr txBox="1">
            <a:spLocks noGrp="1"/>
          </p:cNvSpPr>
          <p:nvPr>
            <p:ph type="title"/>
          </p:nvPr>
        </p:nvSpPr>
        <p:spPr>
          <a:xfrm>
            <a:off x="495300" y="381001"/>
            <a:ext cx="9474000" cy="41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Errors &amp; Uncertainties</a:t>
            </a:r>
            <a:endParaRPr/>
          </a:p>
        </p:txBody>
      </p:sp>
      <p:sp>
        <p:nvSpPr>
          <p:cNvPr id="782" name="Google Shape;782;g5cdc000f8a_1_8"/>
          <p:cNvSpPr txBox="1">
            <a:spLocks noGrp="1"/>
          </p:cNvSpPr>
          <p:nvPr>
            <p:ph type="body" idx="1"/>
          </p:nvPr>
        </p:nvSpPr>
        <p:spPr>
          <a:xfrm>
            <a:off x="495300" y="1549125"/>
            <a:ext cx="8316600" cy="4517400"/>
          </a:xfrm>
          <a:prstGeom prst="rect">
            <a:avLst/>
          </a:prstGeom>
          <a:noFill/>
          <a:ln>
            <a:noFill/>
          </a:ln>
        </p:spPr>
        <p:txBody>
          <a:bodyPr spcFirstLastPara="1" wrap="square" lIns="91425" tIns="45700" rIns="91425" bIns="45700" anchor="t" anchorCtr="0">
            <a:noAutofit/>
          </a:bodyPr>
          <a:lstStyle/>
          <a:p>
            <a:pPr marL="444500" lvl="0" indent="-368300" algn="l" rtl="0">
              <a:lnSpc>
                <a:spcPct val="115000"/>
              </a:lnSpc>
              <a:spcBef>
                <a:spcPts val="1000"/>
              </a:spcBef>
              <a:spcAft>
                <a:spcPts val="0"/>
              </a:spcAft>
              <a:buClr>
                <a:srgbClr val="2E8652"/>
              </a:buClr>
              <a:buSzPts val="2400"/>
              <a:buFont typeface="Webdings" panose="05030102010509060703" pitchFamily="18" charset="2"/>
              <a:buChar char="4"/>
            </a:pPr>
            <a:r>
              <a:rPr lang="en-US" sz="2400" dirty="0">
                <a:solidFill>
                  <a:schemeClr val="tx1">
                    <a:lumMod val="75000"/>
                    <a:lumOff val="25000"/>
                  </a:schemeClr>
                </a:solidFill>
              </a:rPr>
              <a:t>Climate data is </a:t>
            </a:r>
            <a:r>
              <a:rPr lang="en-US" sz="2400" b="1" dirty="0">
                <a:solidFill>
                  <a:schemeClr val="tx1">
                    <a:lumMod val="75000"/>
                    <a:lumOff val="25000"/>
                  </a:schemeClr>
                </a:solidFill>
              </a:rPr>
              <a:t>too coarse</a:t>
            </a:r>
            <a:r>
              <a:rPr lang="en-US" sz="2400" dirty="0">
                <a:solidFill>
                  <a:schemeClr val="tx1">
                    <a:lumMod val="75000"/>
                    <a:lumOff val="25000"/>
                  </a:schemeClr>
                </a:solidFill>
              </a:rPr>
              <a:t> to capture </a:t>
            </a:r>
            <a:r>
              <a:rPr lang="en-US" sz="2400" b="1" dirty="0">
                <a:solidFill>
                  <a:schemeClr val="tx1">
                    <a:lumMod val="75000"/>
                    <a:lumOff val="25000"/>
                  </a:schemeClr>
                </a:solidFill>
              </a:rPr>
              <a:t>microclimate </a:t>
            </a:r>
            <a:r>
              <a:rPr lang="en-US" sz="2400" b="1" dirty="0" err="1">
                <a:solidFill>
                  <a:schemeClr val="tx1">
                    <a:lumMod val="75000"/>
                    <a:lumOff val="25000"/>
                  </a:schemeClr>
                </a:solidFill>
              </a:rPr>
              <a:t>refugia</a:t>
            </a:r>
            <a:r>
              <a:rPr lang="en-US" sz="2400" b="1" dirty="0">
                <a:solidFill>
                  <a:schemeClr val="tx1">
                    <a:lumMod val="75000"/>
                    <a:lumOff val="25000"/>
                  </a:schemeClr>
                </a:solidFill>
              </a:rPr>
              <a:t> </a:t>
            </a:r>
            <a:endParaRPr sz="2400" b="1" dirty="0">
              <a:solidFill>
                <a:schemeClr val="tx1">
                  <a:lumMod val="75000"/>
                  <a:lumOff val="25000"/>
                </a:schemeClr>
              </a:solidFill>
            </a:endParaRPr>
          </a:p>
          <a:p>
            <a:pPr marL="800100" lvl="0" indent="-342900" algn="l" rtl="0">
              <a:lnSpc>
                <a:spcPct val="115000"/>
              </a:lnSpc>
              <a:spcBef>
                <a:spcPts val="1000"/>
              </a:spcBef>
              <a:spcAft>
                <a:spcPts val="0"/>
              </a:spcAft>
              <a:buClr>
                <a:srgbClr val="2E8652"/>
              </a:buClr>
              <a:buFont typeface="Webdings" panose="05030102010509060703" pitchFamily="18" charset="2"/>
              <a:buChar char="4"/>
            </a:pPr>
            <a:endParaRPr sz="2400" dirty="0">
              <a:solidFill>
                <a:schemeClr val="tx1">
                  <a:lumMod val="75000"/>
                  <a:lumOff val="25000"/>
                </a:schemeClr>
              </a:solidFill>
            </a:endParaRPr>
          </a:p>
          <a:p>
            <a:pPr marL="444500" lvl="0" indent="-368300" algn="l" rtl="0">
              <a:lnSpc>
                <a:spcPct val="115000"/>
              </a:lnSpc>
              <a:spcBef>
                <a:spcPts val="1000"/>
              </a:spcBef>
              <a:spcAft>
                <a:spcPts val="0"/>
              </a:spcAft>
              <a:buClr>
                <a:srgbClr val="2E8652"/>
              </a:buClr>
              <a:buSzPts val="2400"/>
              <a:buFont typeface="Webdings" panose="05030102010509060703" pitchFamily="18" charset="2"/>
              <a:buChar char="4"/>
            </a:pPr>
            <a:r>
              <a:rPr lang="en-US" sz="2400" dirty="0">
                <a:solidFill>
                  <a:schemeClr val="tx1">
                    <a:lumMod val="75000"/>
                    <a:lumOff val="25000"/>
                  </a:schemeClr>
                </a:solidFill>
              </a:rPr>
              <a:t>Only looking at species occurrence </a:t>
            </a:r>
            <a:r>
              <a:rPr lang="en-US" sz="2400" b="1" dirty="0">
                <a:solidFill>
                  <a:schemeClr val="tx1">
                    <a:lumMod val="75000"/>
                    <a:lumOff val="25000"/>
                  </a:schemeClr>
                </a:solidFill>
              </a:rPr>
              <a:t>within the study area </a:t>
            </a:r>
            <a:endParaRPr sz="2400" b="1" dirty="0">
              <a:solidFill>
                <a:schemeClr val="tx1">
                  <a:lumMod val="75000"/>
                  <a:lumOff val="25000"/>
                </a:schemeClr>
              </a:solidFill>
            </a:endParaRPr>
          </a:p>
          <a:p>
            <a:pPr marL="800100" lvl="0" indent="-342900" algn="l" rtl="0">
              <a:lnSpc>
                <a:spcPct val="115000"/>
              </a:lnSpc>
              <a:spcBef>
                <a:spcPts val="1000"/>
              </a:spcBef>
              <a:spcAft>
                <a:spcPts val="0"/>
              </a:spcAft>
              <a:buClr>
                <a:srgbClr val="2E8652"/>
              </a:buClr>
              <a:buFont typeface="Webdings" panose="05030102010509060703" pitchFamily="18" charset="2"/>
              <a:buChar char="4"/>
            </a:pPr>
            <a:endParaRPr sz="2400" dirty="0">
              <a:solidFill>
                <a:schemeClr val="tx1">
                  <a:lumMod val="75000"/>
                  <a:lumOff val="25000"/>
                </a:schemeClr>
              </a:solidFill>
            </a:endParaRPr>
          </a:p>
          <a:p>
            <a:pPr marL="444500" lvl="0" indent="-368300" algn="l" rtl="0">
              <a:lnSpc>
                <a:spcPct val="115000"/>
              </a:lnSpc>
              <a:spcBef>
                <a:spcPts val="1000"/>
              </a:spcBef>
              <a:spcAft>
                <a:spcPts val="0"/>
              </a:spcAft>
              <a:buClr>
                <a:srgbClr val="2E8652"/>
              </a:buClr>
              <a:buSzPts val="2400"/>
              <a:buFont typeface="Webdings" panose="05030102010509060703" pitchFamily="18" charset="2"/>
              <a:buChar char="4"/>
            </a:pPr>
            <a:r>
              <a:rPr lang="en-US" sz="2400" dirty="0">
                <a:solidFill>
                  <a:schemeClr val="tx1">
                    <a:lumMod val="75000"/>
                    <a:lumOff val="25000"/>
                  </a:schemeClr>
                </a:solidFill>
              </a:rPr>
              <a:t>Combining climate and topography suitability maps may be </a:t>
            </a:r>
            <a:r>
              <a:rPr lang="en-US" sz="2400" b="1" dirty="0">
                <a:solidFill>
                  <a:schemeClr val="tx1">
                    <a:lumMod val="75000"/>
                    <a:lumOff val="25000"/>
                  </a:schemeClr>
                </a:solidFill>
              </a:rPr>
              <a:t>erasing differences</a:t>
            </a:r>
            <a:r>
              <a:rPr lang="en-US" sz="2400" dirty="0">
                <a:solidFill>
                  <a:schemeClr val="tx1">
                    <a:lumMod val="75000"/>
                    <a:lumOff val="25000"/>
                  </a:schemeClr>
                </a:solidFill>
              </a:rPr>
              <a:t> in climate suitability</a:t>
            </a:r>
            <a:endParaRPr sz="2400" dirty="0">
              <a:solidFill>
                <a:schemeClr val="tx1">
                  <a:lumMod val="75000"/>
                  <a:lumOff val="25000"/>
                </a:schemeClr>
              </a:solidFill>
            </a:endParaRPr>
          </a:p>
        </p:txBody>
      </p:sp>
      <p:pic>
        <p:nvPicPr>
          <p:cNvPr id="783" name="Google Shape;783;g5cdc000f8a_1_8"/>
          <p:cNvPicPr preferRelativeResize="0"/>
          <p:nvPr/>
        </p:nvPicPr>
        <p:blipFill rotWithShape="1">
          <a:blip r:embed="rId3">
            <a:alphaModFix/>
          </a:blip>
          <a:srcRect/>
          <a:stretch/>
        </p:blipFill>
        <p:spPr>
          <a:xfrm>
            <a:off x="9020300" y="1656363"/>
            <a:ext cx="2905376" cy="4302920"/>
          </a:xfrm>
          <a:prstGeom prst="rect">
            <a:avLst/>
          </a:prstGeom>
          <a:noFill/>
          <a:ln>
            <a:noFill/>
          </a:ln>
          <a:effectLst>
            <a:outerShdw blurRad="57150" dist="19050" dir="5400000" algn="bl" rotWithShape="0">
              <a:srgbClr val="000000">
                <a:alpha val="50000"/>
              </a:srgbClr>
            </a:outerShdw>
          </a:effectLst>
        </p:spPr>
      </p:pic>
      <p:sp>
        <p:nvSpPr>
          <p:cNvPr id="784" name="Google Shape;784;g5cdc000f8a_1_8"/>
          <p:cNvSpPr txBox="1"/>
          <p:nvPr/>
        </p:nvSpPr>
        <p:spPr>
          <a:xfrm>
            <a:off x="9612375" y="5605113"/>
            <a:ext cx="2313300" cy="338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entury Gothic"/>
                <a:ea typeface="Century Gothic"/>
                <a:cs typeface="Century Gothic"/>
                <a:sym typeface="Century Gothic"/>
              </a:rPr>
              <a:t>Image Credit: Rosi Dagit</a:t>
            </a:r>
            <a:endParaRPr sz="1200" b="1" i="0" u="none" strike="noStrike" cap="none">
              <a:solidFill>
                <a:srgbClr val="FFFFFF"/>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g5cdc000f8a_1_1"/>
          <p:cNvSpPr txBox="1">
            <a:spLocks noGrp="1"/>
          </p:cNvSpPr>
          <p:nvPr>
            <p:ph type="body" idx="1"/>
          </p:nvPr>
        </p:nvSpPr>
        <p:spPr>
          <a:xfrm>
            <a:off x="1363575" y="1224250"/>
            <a:ext cx="6247800" cy="4820400"/>
          </a:xfrm>
          <a:prstGeom prst="rect">
            <a:avLst/>
          </a:prstGeom>
          <a:noFill/>
          <a:ln>
            <a:noFill/>
          </a:ln>
        </p:spPr>
        <p:txBody>
          <a:bodyPr spcFirstLastPara="1" wrap="square" lIns="91425" tIns="45700" rIns="91425" bIns="45700" anchor="t" anchorCtr="0">
            <a:noAutofit/>
          </a:bodyPr>
          <a:lstStyle/>
          <a:p>
            <a:pPr marL="444500" lvl="0" indent="-355600" algn="l" rtl="0">
              <a:lnSpc>
                <a:spcPct val="90000"/>
              </a:lnSpc>
              <a:spcBef>
                <a:spcPts val="1000"/>
              </a:spcBef>
              <a:spcAft>
                <a:spcPts val="0"/>
              </a:spcAft>
              <a:buClr>
                <a:srgbClr val="2E8652"/>
              </a:buClr>
              <a:buSzPts val="2200"/>
              <a:buFont typeface="Webdings" panose="05030102010509060703" pitchFamily="18" charset="2"/>
              <a:buChar char="4"/>
            </a:pPr>
            <a:r>
              <a:rPr lang="en-US" sz="2200" dirty="0">
                <a:solidFill>
                  <a:schemeClr val="tx1">
                    <a:lumMod val="75000"/>
                    <a:lumOff val="25000"/>
                  </a:schemeClr>
                </a:solidFill>
              </a:rPr>
              <a:t>Incorporate more </a:t>
            </a:r>
            <a:r>
              <a:rPr lang="en-US" sz="2200" b="1" dirty="0">
                <a:solidFill>
                  <a:schemeClr val="tx1">
                    <a:lumMod val="75000"/>
                    <a:lumOff val="25000"/>
                  </a:schemeClr>
                </a:solidFill>
              </a:rPr>
              <a:t>climate variables</a:t>
            </a:r>
            <a:r>
              <a:rPr lang="en-US" sz="2200" dirty="0">
                <a:solidFill>
                  <a:schemeClr val="tx1">
                    <a:lumMod val="75000"/>
                    <a:lumOff val="25000"/>
                  </a:schemeClr>
                </a:solidFill>
              </a:rPr>
              <a:t> in </a:t>
            </a:r>
            <a:r>
              <a:rPr lang="en-US" sz="2200" b="1" dirty="0">
                <a:solidFill>
                  <a:schemeClr val="tx1">
                    <a:lumMod val="75000"/>
                    <a:lumOff val="25000"/>
                  </a:schemeClr>
                </a:solidFill>
              </a:rPr>
              <a:t>species distribution model</a:t>
            </a:r>
            <a:endParaRPr sz="2200" b="1" dirty="0">
              <a:solidFill>
                <a:schemeClr val="tx1">
                  <a:lumMod val="75000"/>
                  <a:lumOff val="25000"/>
                </a:schemeClr>
              </a:solidFill>
            </a:endParaRPr>
          </a:p>
          <a:p>
            <a:pPr lvl="1" algn="l" rtl="0">
              <a:lnSpc>
                <a:spcPct val="90000"/>
              </a:lnSpc>
              <a:spcBef>
                <a:spcPts val="1000"/>
              </a:spcBef>
              <a:spcAft>
                <a:spcPts val="0"/>
              </a:spcAft>
              <a:buClr>
                <a:srgbClr val="2E8652"/>
              </a:buClr>
              <a:buSzPts val="1800"/>
              <a:buFont typeface="Webdings" panose="05030102010509060703" pitchFamily="18" charset="2"/>
              <a:buChar char="4"/>
            </a:pPr>
            <a:r>
              <a:rPr lang="en-US" sz="1800" dirty="0">
                <a:solidFill>
                  <a:schemeClr val="tx1">
                    <a:lumMod val="75000"/>
                    <a:lumOff val="25000"/>
                  </a:schemeClr>
                </a:solidFill>
              </a:rPr>
              <a:t>Max temperature of warmest month</a:t>
            </a:r>
            <a:endParaRPr sz="1800" dirty="0">
              <a:solidFill>
                <a:schemeClr val="tx1">
                  <a:lumMod val="75000"/>
                  <a:lumOff val="25000"/>
                </a:schemeClr>
              </a:solidFill>
            </a:endParaRPr>
          </a:p>
          <a:p>
            <a:pPr lvl="1" algn="l" rtl="0">
              <a:lnSpc>
                <a:spcPct val="90000"/>
              </a:lnSpc>
              <a:spcBef>
                <a:spcPts val="1000"/>
              </a:spcBef>
              <a:spcAft>
                <a:spcPts val="0"/>
              </a:spcAft>
              <a:buClr>
                <a:srgbClr val="2E8652"/>
              </a:buClr>
              <a:buSzPts val="1800"/>
              <a:buFont typeface="Webdings" panose="05030102010509060703" pitchFamily="18" charset="2"/>
              <a:buChar char="4"/>
            </a:pPr>
            <a:r>
              <a:rPr lang="en-US" sz="1800" dirty="0">
                <a:solidFill>
                  <a:schemeClr val="tx1">
                    <a:lumMod val="75000"/>
                    <a:lumOff val="25000"/>
                  </a:schemeClr>
                </a:solidFill>
              </a:rPr>
              <a:t>Evapotranspiration</a:t>
            </a:r>
            <a:endParaRPr sz="1800" dirty="0">
              <a:solidFill>
                <a:schemeClr val="tx1">
                  <a:lumMod val="75000"/>
                  <a:lumOff val="25000"/>
                </a:schemeClr>
              </a:solidFill>
            </a:endParaRPr>
          </a:p>
          <a:p>
            <a:pPr lvl="1" algn="l" rtl="0">
              <a:lnSpc>
                <a:spcPct val="90000"/>
              </a:lnSpc>
              <a:spcBef>
                <a:spcPts val="1000"/>
              </a:spcBef>
              <a:spcAft>
                <a:spcPts val="0"/>
              </a:spcAft>
              <a:buClr>
                <a:srgbClr val="2E8652"/>
              </a:buClr>
              <a:buSzPts val="1800"/>
              <a:buFont typeface="Webdings" panose="05030102010509060703" pitchFamily="18" charset="2"/>
              <a:buChar char="4"/>
            </a:pPr>
            <a:r>
              <a:rPr lang="en-US" sz="1800" dirty="0">
                <a:solidFill>
                  <a:schemeClr val="tx1">
                    <a:lumMod val="75000"/>
                    <a:lumOff val="25000"/>
                  </a:schemeClr>
                </a:solidFill>
              </a:rPr>
              <a:t>Solar insolation</a:t>
            </a:r>
            <a:endParaRPr sz="1800" dirty="0">
              <a:solidFill>
                <a:schemeClr val="tx1">
                  <a:lumMod val="75000"/>
                  <a:lumOff val="25000"/>
                </a:schemeClr>
              </a:solidFill>
            </a:endParaRPr>
          </a:p>
          <a:p>
            <a:pPr lvl="1" algn="l" rtl="0">
              <a:lnSpc>
                <a:spcPct val="90000"/>
              </a:lnSpc>
              <a:spcBef>
                <a:spcPts val="1000"/>
              </a:spcBef>
              <a:spcAft>
                <a:spcPts val="0"/>
              </a:spcAft>
              <a:buClr>
                <a:srgbClr val="2E8652"/>
              </a:buClr>
              <a:buSzPts val="1800"/>
              <a:buFont typeface="Webdings" panose="05030102010509060703" pitchFamily="18" charset="2"/>
              <a:buChar char="4"/>
            </a:pPr>
            <a:r>
              <a:rPr lang="en-US" sz="1800" dirty="0">
                <a:solidFill>
                  <a:schemeClr val="tx1">
                    <a:lumMod val="75000"/>
                    <a:lumOff val="25000"/>
                  </a:schemeClr>
                </a:solidFill>
              </a:rPr>
              <a:t>Water capacity</a:t>
            </a:r>
            <a:endParaRPr sz="1800" dirty="0">
              <a:solidFill>
                <a:schemeClr val="tx1">
                  <a:lumMod val="75000"/>
                  <a:lumOff val="25000"/>
                </a:schemeClr>
              </a:solidFill>
            </a:endParaRPr>
          </a:p>
          <a:p>
            <a:pPr marL="1028700" lvl="0" algn="l" rtl="0">
              <a:lnSpc>
                <a:spcPct val="90000"/>
              </a:lnSpc>
              <a:spcBef>
                <a:spcPts val="1000"/>
              </a:spcBef>
              <a:spcAft>
                <a:spcPts val="0"/>
              </a:spcAft>
              <a:buClr>
                <a:srgbClr val="2E8652"/>
              </a:buClr>
              <a:buSzPts val="1800"/>
              <a:buFont typeface="Webdings" panose="05030102010509060703" pitchFamily="18" charset="2"/>
              <a:buChar char="4"/>
            </a:pPr>
            <a:endParaRPr sz="2000" dirty="0">
              <a:solidFill>
                <a:schemeClr val="tx1">
                  <a:lumMod val="75000"/>
                  <a:lumOff val="25000"/>
                </a:schemeClr>
              </a:solidFill>
            </a:endParaRPr>
          </a:p>
          <a:p>
            <a:pPr marL="444500" lvl="0" indent="-355600" algn="l" rtl="0">
              <a:lnSpc>
                <a:spcPct val="90000"/>
              </a:lnSpc>
              <a:spcBef>
                <a:spcPts val="1000"/>
              </a:spcBef>
              <a:spcAft>
                <a:spcPts val="0"/>
              </a:spcAft>
              <a:buClr>
                <a:srgbClr val="2E8652"/>
              </a:buClr>
              <a:buSzPts val="2200"/>
              <a:buFont typeface="Webdings" panose="05030102010509060703" pitchFamily="18" charset="2"/>
              <a:buChar char="4"/>
            </a:pPr>
            <a:r>
              <a:rPr lang="en-US" sz="2200" dirty="0">
                <a:solidFill>
                  <a:schemeClr val="tx1">
                    <a:lumMod val="75000"/>
                    <a:lumOff val="25000"/>
                  </a:schemeClr>
                </a:solidFill>
              </a:rPr>
              <a:t>Use </a:t>
            </a:r>
            <a:r>
              <a:rPr lang="en-US" sz="2200" b="1" dirty="0">
                <a:solidFill>
                  <a:schemeClr val="tx1">
                    <a:lumMod val="75000"/>
                    <a:lumOff val="25000"/>
                  </a:schemeClr>
                </a:solidFill>
              </a:rPr>
              <a:t>AVIRIS</a:t>
            </a:r>
            <a:r>
              <a:rPr lang="en-US" sz="2200" dirty="0">
                <a:solidFill>
                  <a:schemeClr val="tx1">
                    <a:lumMod val="75000"/>
                    <a:lumOff val="25000"/>
                  </a:schemeClr>
                </a:solidFill>
              </a:rPr>
              <a:t> data from June 2019 when it becomes available to more accurately assess </a:t>
            </a:r>
            <a:r>
              <a:rPr lang="en-US" sz="2200" b="1" dirty="0">
                <a:solidFill>
                  <a:schemeClr val="tx1">
                    <a:lumMod val="75000"/>
                    <a:lumOff val="25000"/>
                  </a:schemeClr>
                </a:solidFill>
              </a:rPr>
              <a:t>post-Woolsey condition</a:t>
            </a:r>
            <a:endParaRPr sz="2200" b="1" dirty="0">
              <a:solidFill>
                <a:schemeClr val="tx1">
                  <a:lumMod val="75000"/>
                  <a:lumOff val="25000"/>
                </a:schemeClr>
              </a:solidFill>
            </a:endParaRPr>
          </a:p>
          <a:p>
            <a:pPr lvl="1" algn="l" rtl="0">
              <a:lnSpc>
                <a:spcPct val="90000"/>
              </a:lnSpc>
              <a:spcBef>
                <a:spcPts val="1000"/>
              </a:spcBef>
              <a:spcAft>
                <a:spcPts val="0"/>
              </a:spcAft>
              <a:buClr>
                <a:srgbClr val="2E8652"/>
              </a:buClr>
              <a:buSzPts val="1800"/>
              <a:buFont typeface="Webdings" panose="05030102010509060703" pitchFamily="18" charset="2"/>
              <a:buChar char="4"/>
            </a:pPr>
            <a:r>
              <a:rPr lang="en-US" sz="1800" dirty="0">
                <a:solidFill>
                  <a:schemeClr val="tx1">
                    <a:lumMod val="75000"/>
                    <a:lumOff val="25000"/>
                  </a:schemeClr>
                </a:solidFill>
              </a:rPr>
              <a:t>species specific conditions rather than general vegetation health</a:t>
            </a:r>
            <a:endParaRPr sz="1800" dirty="0">
              <a:solidFill>
                <a:schemeClr val="tx1">
                  <a:lumMod val="75000"/>
                  <a:lumOff val="25000"/>
                </a:schemeClr>
              </a:solidFill>
            </a:endParaRPr>
          </a:p>
        </p:txBody>
      </p:sp>
      <p:sp>
        <p:nvSpPr>
          <p:cNvPr id="791" name="Google Shape;791;g5cdc000f8a_1_1"/>
          <p:cNvSpPr txBox="1">
            <a:spLocks noGrp="1"/>
          </p:cNvSpPr>
          <p:nvPr>
            <p:ph type="title"/>
          </p:nvPr>
        </p:nvSpPr>
        <p:spPr>
          <a:xfrm>
            <a:off x="1627997" y="266701"/>
            <a:ext cx="10515600" cy="68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Future Work</a:t>
            </a:r>
            <a:endParaRPr/>
          </a:p>
        </p:txBody>
      </p:sp>
      <p:sp>
        <p:nvSpPr>
          <p:cNvPr id="792" name="Google Shape;792;g5cdc000f8a_1_1"/>
          <p:cNvSpPr txBox="1"/>
          <p:nvPr/>
        </p:nvSpPr>
        <p:spPr>
          <a:xfrm>
            <a:off x="9932950" y="3311575"/>
            <a:ext cx="843900" cy="41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666666"/>
                </a:solidFill>
                <a:latin typeface="Century Gothic"/>
                <a:ea typeface="Century Gothic"/>
                <a:cs typeface="Century Gothic"/>
                <a:sym typeface="Century Gothic"/>
              </a:rPr>
              <a:t>Picture</a:t>
            </a:r>
            <a:endParaRPr sz="1400" b="0" i="0" u="none" strike="noStrike" cap="none">
              <a:solidFill>
                <a:srgbClr val="666666"/>
              </a:solidFill>
              <a:latin typeface="Century Gothic"/>
              <a:ea typeface="Century Gothic"/>
              <a:cs typeface="Century Gothic"/>
              <a:sym typeface="Century Gothic"/>
            </a:endParaRPr>
          </a:p>
        </p:txBody>
      </p:sp>
      <p:pic>
        <p:nvPicPr>
          <p:cNvPr id="793" name="Google Shape;793;g5cdc000f8a_1_1"/>
          <p:cNvPicPr preferRelativeResize="0"/>
          <p:nvPr/>
        </p:nvPicPr>
        <p:blipFill rotWithShape="1">
          <a:blip r:embed="rId3">
            <a:alphaModFix/>
          </a:blip>
          <a:srcRect/>
          <a:stretch/>
        </p:blipFill>
        <p:spPr>
          <a:xfrm>
            <a:off x="7574275" y="1452851"/>
            <a:ext cx="4416925" cy="3312671"/>
          </a:xfrm>
          <a:prstGeom prst="rect">
            <a:avLst/>
          </a:prstGeom>
          <a:noFill/>
          <a:ln>
            <a:noFill/>
          </a:ln>
          <a:effectLst>
            <a:outerShdw blurRad="57150" dist="19050" dir="5400000" algn="bl" rotWithShape="0">
              <a:srgbClr val="000000">
                <a:alpha val="50000"/>
              </a:srgbClr>
            </a:outerShdw>
          </a:effectLst>
        </p:spPr>
      </p:pic>
      <p:sp>
        <p:nvSpPr>
          <p:cNvPr id="794" name="Google Shape;794;g5cdc000f8a_1_1"/>
          <p:cNvSpPr txBox="1"/>
          <p:nvPr/>
        </p:nvSpPr>
        <p:spPr>
          <a:xfrm>
            <a:off x="9677900" y="4427113"/>
            <a:ext cx="2313300" cy="338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entury Gothic"/>
                <a:ea typeface="Century Gothic"/>
                <a:cs typeface="Century Gothic"/>
                <a:sym typeface="Century Gothic"/>
              </a:rPr>
              <a:t>Image Credit: Rosi Dagit</a:t>
            </a:r>
            <a:endParaRPr sz="1200" b="1" i="0" u="none" strike="noStrike" cap="none">
              <a:solidFill>
                <a:srgbClr val="FFFFFF"/>
              </a:solidFill>
              <a:latin typeface="Century Gothic"/>
              <a:ea typeface="Century Gothic"/>
              <a:cs typeface="Century Gothic"/>
              <a:sym typeface="Century Gothic"/>
            </a:endParaRPr>
          </a:p>
        </p:txBody>
      </p:sp>
      <p:pic>
        <p:nvPicPr>
          <p:cNvPr id="795" name="Google Shape;795;g5cdc000f8a_1_1"/>
          <p:cNvPicPr preferRelativeResize="0"/>
          <p:nvPr/>
        </p:nvPicPr>
        <p:blipFill rotWithShape="1">
          <a:blip r:embed="rId4">
            <a:alphaModFix/>
          </a:blip>
          <a:srcRect/>
          <a:stretch/>
        </p:blipFill>
        <p:spPr>
          <a:xfrm>
            <a:off x="0" y="3001175"/>
            <a:ext cx="1714500" cy="3590126"/>
          </a:xfrm>
          <a:prstGeom prst="rect">
            <a:avLst/>
          </a:prstGeom>
          <a:noFill/>
          <a:ln>
            <a:noFill/>
          </a:ln>
        </p:spPr>
      </p:pic>
      <p:pic>
        <p:nvPicPr>
          <p:cNvPr id="796" name="Google Shape;796;g5cdc000f8a_1_1"/>
          <p:cNvPicPr preferRelativeResize="0"/>
          <p:nvPr/>
        </p:nvPicPr>
        <p:blipFill rotWithShape="1">
          <a:blip r:embed="rId5">
            <a:alphaModFix/>
          </a:blip>
          <a:srcRect/>
          <a:stretch/>
        </p:blipFill>
        <p:spPr>
          <a:xfrm>
            <a:off x="10880850" y="4599475"/>
            <a:ext cx="1311149" cy="19918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2"/>
          <p:cNvSpPr/>
          <p:nvPr/>
        </p:nvSpPr>
        <p:spPr>
          <a:xfrm>
            <a:off x="463950" y="1417575"/>
            <a:ext cx="11264100" cy="4444200"/>
          </a:xfrm>
          <a:prstGeom prst="round2DiagRect">
            <a:avLst>
              <a:gd name="adj1" fmla="val 16667"/>
              <a:gd name="adj2" fmla="val 0"/>
            </a:avLst>
          </a:prstGeom>
          <a:solidFill>
            <a:srgbClr val="D9EA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12"/>
          <p:cNvSpPr txBox="1"/>
          <p:nvPr/>
        </p:nvSpPr>
        <p:spPr>
          <a:xfrm>
            <a:off x="782850" y="1644200"/>
            <a:ext cx="10626300" cy="4323000"/>
          </a:xfrm>
          <a:prstGeom prst="rect">
            <a:avLst/>
          </a:prstGeom>
          <a:noFill/>
          <a:ln>
            <a:noFill/>
          </a:ln>
        </p:spPr>
        <p:txBody>
          <a:bodyPr spcFirstLastPara="1" wrap="square" lIns="91425" tIns="45700" rIns="91425" bIns="45700" anchor="t" anchorCtr="0">
            <a:noAutofit/>
          </a:bodyPr>
          <a:lstStyle/>
          <a:p>
            <a:pPr marL="355600" marR="0" lvl="0" indent="-342900" algn="l" rtl="0">
              <a:spcBef>
                <a:spcPts val="0"/>
              </a:spcBef>
              <a:spcAft>
                <a:spcPts val="1200"/>
              </a:spcAft>
              <a:buClr>
                <a:srgbClr val="2E8652"/>
              </a:buClr>
              <a:buSzPts val="2000"/>
              <a:buFont typeface="Webdings" panose="05030102010509060703" pitchFamily="18" charset="2"/>
              <a:buChar char="4"/>
            </a:pPr>
            <a:r>
              <a:rPr lang="en-US" sz="2000" b="0" i="0" u="none" strike="noStrike" cap="none" dirty="0">
                <a:solidFill>
                  <a:schemeClr val="tx1">
                    <a:lumMod val="75000"/>
                    <a:lumOff val="25000"/>
                  </a:schemeClr>
                </a:solidFill>
                <a:latin typeface="Century Gothic"/>
                <a:ea typeface="Century Gothic"/>
                <a:cs typeface="Century Gothic"/>
                <a:sym typeface="Century Gothic"/>
              </a:rPr>
              <a:t>Science advisors Natasha Stavros and </a:t>
            </a:r>
            <a:r>
              <a:rPr lang="en-US" sz="2000" b="0" i="0" u="none" strike="noStrike" cap="none" dirty="0" err="1">
                <a:solidFill>
                  <a:schemeClr val="tx1">
                    <a:lumMod val="75000"/>
                    <a:lumOff val="25000"/>
                  </a:schemeClr>
                </a:solidFill>
                <a:latin typeface="Century Gothic"/>
                <a:ea typeface="Century Gothic"/>
                <a:cs typeface="Century Gothic"/>
                <a:sym typeface="Century Gothic"/>
              </a:rPr>
              <a:t>Latha</a:t>
            </a:r>
            <a:r>
              <a:rPr lang="en-US" sz="2000" b="0" i="0" u="none" strike="noStrike" cap="none" dirty="0">
                <a:solidFill>
                  <a:schemeClr val="tx1">
                    <a:lumMod val="75000"/>
                    <a:lumOff val="25000"/>
                  </a:schemeClr>
                </a:solidFill>
                <a:latin typeface="Century Gothic"/>
                <a:ea typeface="Century Gothic"/>
                <a:cs typeface="Century Gothic"/>
                <a:sym typeface="Century Gothic"/>
              </a:rPr>
              <a:t> </a:t>
            </a:r>
            <a:r>
              <a:rPr lang="en-US" sz="2000" b="0" i="0" u="none" strike="noStrike" cap="none" dirty="0" err="1">
                <a:solidFill>
                  <a:schemeClr val="tx1">
                    <a:lumMod val="75000"/>
                    <a:lumOff val="25000"/>
                  </a:schemeClr>
                </a:solidFill>
                <a:latin typeface="Century Gothic"/>
                <a:ea typeface="Century Gothic"/>
                <a:cs typeface="Century Gothic"/>
                <a:sym typeface="Century Gothic"/>
              </a:rPr>
              <a:t>Baskaran</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355600" marR="0" lvl="0" indent="-342900" algn="l" rtl="0">
              <a:spcBef>
                <a:spcPts val="0"/>
              </a:spcBef>
              <a:spcAft>
                <a:spcPts val="1200"/>
              </a:spcAft>
              <a:buClr>
                <a:srgbClr val="2E8652"/>
              </a:buClr>
              <a:buSzPts val="2000"/>
              <a:buFont typeface="Webdings" panose="05030102010509060703" pitchFamily="18" charset="2"/>
              <a:buChar char="4"/>
            </a:pPr>
            <a:r>
              <a:rPr lang="en-US" sz="2000" b="0" i="0" u="none" strike="noStrike" cap="none" dirty="0">
                <a:solidFill>
                  <a:schemeClr val="tx1">
                    <a:lumMod val="75000"/>
                    <a:lumOff val="25000"/>
                  </a:schemeClr>
                </a:solidFill>
                <a:latin typeface="Century Gothic"/>
                <a:ea typeface="Century Gothic"/>
                <a:cs typeface="Century Gothic"/>
                <a:sym typeface="Century Gothic"/>
              </a:rPr>
              <a:t>Project partners </a:t>
            </a:r>
            <a:r>
              <a:rPr lang="en-US" sz="2000" b="0" i="0" u="none" strike="noStrike" cap="none" dirty="0" err="1">
                <a:solidFill>
                  <a:schemeClr val="tx1">
                    <a:lumMod val="75000"/>
                    <a:lumOff val="25000"/>
                  </a:schemeClr>
                </a:solidFill>
                <a:latin typeface="Century Gothic"/>
                <a:ea typeface="Century Gothic"/>
                <a:cs typeface="Century Gothic"/>
                <a:sym typeface="Century Gothic"/>
              </a:rPr>
              <a:t>Rosi</a:t>
            </a:r>
            <a:r>
              <a:rPr lang="en-US" sz="2000" b="0" i="0" u="none" strike="noStrike" cap="none" dirty="0">
                <a:solidFill>
                  <a:schemeClr val="tx1">
                    <a:lumMod val="75000"/>
                    <a:lumOff val="25000"/>
                  </a:schemeClr>
                </a:solidFill>
                <a:latin typeface="Century Gothic"/>
                <a:ea typeface="Century Gothic"/>
                <a:cs typeface="Century Gothic"/>
                <a:sym typeface="Century Gothic"/>
              </a:rPr>
              <a:t> </a:t>
            </a:r>
            <a:r>
              <a:rPr lang="en-US" sz="2000" b="0" i="0" u="none" strike="noStrike" cap="none" dirty="0" err="1">
                <a:solidFill>
                  <a:schemeClr val="tx1">
                    <a:lumMod val="75000"/>
                    <a:lumOff val="25000"/>
                  </a:schemeClr>
                </a:solidFill>
                <a:latin typeface="Century Gothic"/>
                <a:ea typeface="Century Gothic"/>
                <a:cs typeface="Century Gothic"/>
                <a:sym typeface="Century Gothic"/>
              </a:rPr>
              <a:t>Dagit</a:t>
            </a:r>
            <a:r>
              <a:rPr lang="en-US" sz="2000" b="0" i="0" u="none" strike="noStrike" cap="none" dirty="0">
                <a:solidFill>
                  <a:schemeClr val="tx1">
                    <a:lumMod val="75000"/>
                    <a:lumOff val="25000"/>
                  </a:schemeClr>
                </a:solidFill>
                <a:latin typeface="Century Gothic"/>
                <a:ea typeface="Century Gothic"/>
                <a:cs typeface="Century Gothic"/>
                <a:sym typeface="Century Gothic"/>
              </a:rPr>
              <a:t>, Marti Witter, Danielle </a:t>
            </a:r>
            <a:r>
              <a:rPr lang="en-US" sz="2000" b="0" i="0" u="none" strike="noStrike" cap="none" dirty="0" err="1">
                <a:solidFill>
                  <a:schemeClr val="tx1">
                    <a:lumMod val="75000"/>
                    <a:lumOff val="25000"/>
                  </a:schemeClr>
                </a:solidFill>
                <a:latin typeface="Century Gothic"/>
                <a:ea typeface="Century Gothic"/>
                <a:cs typeface="Century Gothic"/>
                <a:sym typeface="Century Gothic"/>
              </a:rPr>
              <a:t>LeFer</a:t>
            </a:r>
            <a:r>
              <a:rPr lang="en-US" sz="2000" b="0" i="0" u="none" strike="noStrike" cap="none" dirty="0">
                <a:solidFill>
                  <a:schemeClr val="tx1">
                    <a:lumMod val="75000"/>
                    <a:lumOff val="25000"/>
                  </a:schemeClr>
                </a:solidFill>
                <a:latin typeface="Century Gothic"/>
                <a:ea typeface="Century Gothic"/>
                <a:cs typeface="Century Gothic"/>
                <a:sym typeface="Century Gothic"/>
              </a:rPr>
              <a:t>, Joseph Algiers, Jay Lopez, Joseph </a:t>
            </a:r>
            <a:r>
              <a:rPr lang="en-US" sz="2000" b="0" i="0" u="none" strike="noStrike" cap="none" dirty="0" err="1">
                <a:solidFill>
                  <a:schemeClr val="tx1">
                    <a:lumMod val="75000"/>
                    <a:lumOff val="25000"/>
                  </a:schemeClr>
                </a:solidFill>
                <a:latin typeface="Century Gothic"/>
                <a:ea typeface="Century Gothic"/>
                <a:cs typeface="Century Gothic"/>
                <a:sym typeface="Century Gothic"/>
              </a:rPr>
              <a:t>Decruyenaere</a:t>
            </a:r>
            <a:r>
              <a:rPr lang="en-US" sz="2000" b="0" i="0" u="none" strike="noStrike" cap="none" dirty="0">
                <a:solidFill>
                  <a:schemeClr val="tx1">
                    <a:lumMod val="75000"/>
                    <a:lumOff val="25000"/>
                  </a:schemeClr>
                </a:solidFill>
                <a:latin typeface="Century Gothic"/>
                <a:ea typeface="Century Gothic"/>
                <a:cs typeface="Century Gothic"/>
                <a:sym typeface="Century Gothic"/>
              </a:rPr>
              <a:t>, and Zachary Holden</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355600" marR="0" lvl="0" indent="-342900" algn="l" rtl="0">
              <a:spcBef>
                <a:spcPts val="0"/>
              </a:spcBef>
              <a:spcAft>
                <a:spcPts val="1200"/>
              </a:spcAft>
              <a:buClr>
                <a:srgbClr val="2E8652"/>
              </a:buClr>
              <a:buSzPts val="2000"/>
              <a:buFont typeface="Webdings" panose="05030102010509060703" pitchFamily="18" charset="2"/>
              <a:buChar char="4"/>
            </a:pPr>
            <a:r>
              <a:rPr lang="en-US" sz="2000" b="0" i="0" u="none" strike="noStrike" cap="none" dirty="0">
                <a:solidFill>
                  <a:schemeClr val="tx1">
                    <a:lumMod val="75000"/>
                    <a:lumOff val="25000"/>
                  </a:schemeClr>
                </a:solidFill>
                <a:latin typeface="Century Gothic"/>
                <a:ea typeface="Century Gothic"/>
                <a:cs typeface="Century Gothic"/>
                <a:sym typeface="Century Gothic"/>
              </a:rPr>
              <a:t>Additional collaborators Megan Jennings, Kim Corella, Carly Simon, </a:t>
            </a:r>
            <a:r>
              <a:rPr lang="en-US" sz="2000" b="0" i="0" u="none" strike="noStrike" cap="none" dirty="0" err="1">
                <a:solidFill>
                  <a:schemeClr val="tx1">
                    <a:lumMod val="75000"/>
                    <a:lumOff val="25000"/>
                  </a:schemeClr>
                </a:solidFill>
                <a:latin typeface="Century Gothic"/>
                <a:ea typeface="Century Gothic"/>
                <a:cs typeface="Century Gothic"/>
                <a:sym typeface="Century Gothic"/>
              </a:rPr>
              <a:t>Tanessa</a:t>
            </a:r>
            <a:r>
              <a:rPr lang="en-US" sz="2000" b="0" i="0" u="none" strike="noStrike" cap="none" dirty="0">
                <a:solidFill>
                  <a:schemeClr val="tx1">
                    <a:lumMod val="75000"/>
                    <a:lumOff val="25000"/>
                  </a:schemeClr>
                </a:solidFill>
                <a:latin typeface="Century Gothic"/>
                <a:ea typeface="Century Gothic"/>
                <a:cs typeface="Century Gothic"/>
                <a:sym typeface="Century Gothic"/>
              </a:rPr>
              <a:t> </a:t>
            </a:r>
            <a:r>
              <a:rPr lang="en-US" sz="2000" b="0" i="0" u="none" strike="noStrike" cap="none" dirty="0" err="1">
                <a:solidFill>
                  <a:schemeClr val="tx1">
                    <a:lumMod val="75000"/>
                    <a:lumOff val="25000"/>
                  </a:schemeClr>
                </a:solidFill>
                <a:latin typeface="Century Gothic"/>
                <a:ea typeface="Century Gothic"/>
                <a:cs typeface="Century Gothic"/>
                <a:sym typeface="Century Gothic"/>
              </a:rPr>
              <a:t>Hartwig</a:t>
            </a:r>
            <a:r>
              <a:rPr lang="en-US" sz="2000" b="0" i="0" u="none" strike="noStrike" cap="none" dirty="0">
                <a:solidFill>
                  <a:schemeClr val="tx1">
                    <a:lumMod val="75000"/>
                    <a:lumOff val="25000"/>
                  </a:schemeClr>
                </a:solidFill>
                <a:latin typeface="Century Gothic"/>
                <a:ea typeface="Century Gothic"/>
                <a:cs typeface="Century Gothic"/>
                <a:sym typeface="Century Gothic"/>
              </a:rPr>
              <a:t>, and the TAC Committee </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355600" marR="0" lvl="0" indent="-342900" algn="l" rtl="0">
              <a:spcBef>
                <a:spcPts val="0"/>
              </a:spcBef>
              <a:spcAft>
                <a:spcPts val="1200"/>
              </a:spcAft>
              <a:buClr>
                <a:srgbClr val="2E8652"/>
              </a:buClr>
              <a:buSzPts val="2000"/>
              <a:buFont typeface="Webdings" panose="05030102010509060703" pitchFamily="18" charset="2"/>
              <a:buChar char="4"/>
            </a:pPr>
            <a:r>
              <a:rPr lang="en-US" sz="2000" b="0" i="0" u="none" strike="noStrike" cap="none" dirty="0">
                <a:solidFill>
                  <a:schemeClr val="tx1">
                    <a:lumMod val="75000"/>
                    <a:lumOff val="25000"/>
                  </a:schemeClr>
                </a:solidFill>
                <a:latin typeface="Century Gothic"/>
                <a:ea typeface="Century Gothic"/>
                <a:cs typeface="Century Gothic"/>
                <a:sym typeface="Century Gothic"/>
              </a:rPr>
              <a:t>Past team members Kelsey Foster, Natalie </a:t>
            </a:r>
            <a:r>
              <a:rPr lang="en-US" sz="2000" b="0" i="0" u="none" strike="noStrike" cap="none" dirty="0" err="1">
                <a:solidFill>
                  <a:schemeClr val="tx1">
                    <a:lumMod val="75000"/>
                    <a:lumOff val="25000"/>
                  </a:schemeClr>
                </a:solidFill>
                <a:latin typeface="Century Gothic"/>
                <a:ea typeface="Century Gothic"/>
                <a:cs typeface="Century Gothic"/>
                <a:sym typeface="Century Gothic"/>
              </a:rPr>
              <a:t>Queally</a:t>
            </a:r>
            <a:r>
              <a:rPr lang="en-US" sz="2000" b="0" i="0" u="none" strike="noStrike" cap="none" dirty="0">
                <a:solidFill>
                  <a:schemeClr val="tx1">
                    <a:lumMod val="75000"/>
                    <a:lumOff val="25000"/>
                  </a:schemeClr>
                </a:solidFill>
                <a:latin typeface="Century Gothic"/>
                <a:ea typeface="Century Gothic"/>
                <a:cs typeface="Century Gothic"/>
                <a:sym typeface="Century Gothic"/>
              </a:rPr>
              <a:t>, Emil Chang, Ariana </a:t>
            </a:r>
            <a:r>
              <a:rPr lang="en-US" sz="2000" b="0" i="0" u="none" strike="noStrike" cap="none" dirty="0" err="1">
                <a:solidFill>
                  <a:schemeClr val="tx1">
                    <a:lumMod val="75000"/>
                    <a:lumOff val="25000"/>
                  </a:schemeClr>
                </a:solidFill>
                <a:latin typeface="Century Gothic"/>
                <a:ea typeface="Century Gothic"/>
                <a:cs typeface="Century Gothic"/>
                <a:sym typeface="Century Gothic"/>
              </a:rPr>
              <a:t>Nickmeyer</a:t>
            </a:r>
            <a:r>
              <a:rPr lang="en-US" sz="2000" b="0" i="0" u="none" strike="noStrike" cap="none" dirty="0">
                <a:solidFill>
                  <a:schemeClr val="tx1">
                    <a:lumMod val="75000"/>
                    <a:lumOff val="25000"/>
                  </a:schemeClr>
                </a:solidFill>
                <a:latin typeface="Century Gothic"/>
                <a:ea typeface="Century Gothic"/>
                <a:cs typeface="Century Gothic"/>
                <a:sym typeface="Century Gothic"/>
              </a:rPr>
              <a:t>, Nick Rousseau</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355600" marR="0" lvl="0" indent="-342900" algn="l" rtl="0">
              <a:spcBef>
                <a:spcPts val="0"/>
              </a:spcBef>
              <a:spcAft>
                <a:spcPts val="1200"/>
              </a:spcAft>
              <a:buClr>
                <a:srgbClr val="2E8652"/>
              </a:buClr>
              <a:buSzPts val="2000"/>
              <a:buFont typeface="Webdings" panose="05030102010509060703" pitchFamily="18" charset="2"/>
              <a:buChar char="4"/>
            </a:pPr>
            <a:r>
              <a:rPr lang="en-US" sz="2000" b="0" i="0" u="none" strike="noStrike" cap="none" dirty="0">
                <a:solidFill>
                  <a:schemeClr val="tx1">
                    <a:lumMod val="75000"/>
                    <a:lumOff val="25000"/>
                  </a:schemeClr>
                </a:solidFill>
                <a:latin typeface="Century Gothic"/>
                <a:ea typeface="Century Gothic"/>
                <a:cs typeface="Century Gothic"/>
                <a:sym typeface="Century Gothic"/>
              </a:rPr>
              <a:t>Center Lead Erika </a:t>
            </a:r>
            <a:r>
              <a:rPr lang="en-US" sz="2000" b="0" i="0" u="none" strike="noStrike" cap="none" dirty="0" err="1">
                <a:solidFill>
                  <a:schemeClr val="tx1">
                    <a:lumMod val="75000"/>
                    <a:lumOff val="25000"/>
                  </a:schemeClr>
                </a:solidFill>
                <a:latin typeface="Century Gothic"/>
                <a:ea typeface="Century Gothic"/>
                <a:cs typeface="Century Gothic"/>
                <a:sym typeface="Century Gothic"/>
              </a:rPr>
              <a:t>Higa</a:t>
            </a:r>
            <a:r>
              <a:rPr lang="en-US" sz="2000" b="0" i="0" u="none" strike="noStrike" cap="none" dirty="0">
                <a:solidFill>
                  <a:schemeClr val="tx1">
                    <a:lumMod val="75000"/>
                    <a:lumOff val="25000"/>
                  </a:schemeClr>
                </a:solidFill>
                <a:latin typeface="Century Gothic"/>
                <a:ea typeface="Century Gothic"/>
                <a:cs typeface="Century Gothic"/>
                <a:sym typeface="Century Gothic"/>
              </a:rPr>
              <a:t> and Assistant Center Lead Erica O’Connor</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355600" marR="0" lvl="0" indent="-342900" algn="l" rtl="0">
              <a:spcBef>
                <a:spcPts val="0"/>
              </a:spcBef>
              <a:spcAft>
                <a:spcPts val="0"/>
              </a:spcAft>
              <a:buClr>
                <a:srgbClr val="2E8652"/>
              </a:buClr>
              <a:buSzPts val="2000"/>
              <a:buFont typeface="Webdings" panose="05030102010509060703" pitchFamily="18" charset="2"/>
              <a:buChar char="4"/>
            </a:pPr>
            <a:r>
              <a:rPr lang="en-US" sz="2000" b="0" i="0" u="none" strike="noStrike" cap="none" dirty="0">
                <a:solidFill>
                  <a:schemeClr val="tx1">
                    <a:lumMod val="75000"/>
                    <a:lumOff val="25000"/>
                  </a:schemeClr>
                </a:solidFill>
                <a:latin typeface="Century Gothic"/>
                <a:ea typeface="Century Gothic"/>
                <a:cs typeface="Century Gothic"/>
                <a:sym typeface="Century Gothic"/>
              </a:rPr>
              <a:t>Mentor Benjamin Holt</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rgbClr val="3F3F3F"/>
              </a:buClr>
              <a:buSzPts val="2200"/>
              <a:buFont typeface="Arial"/>
              <a:buNone/>
            </a:pPr>
            <a:endParaRPr sz="2200" b="0" i="0" u="none" strike="noStrike" cap="none" dirty="0">
              <a:solidFill>
                <a:srgbClr val="3F3F3F"/>
              </a:solidFill>
              <a:latin typeface="Century Gothic"/>
              <a:ea typeface="Century Gothic"/>
              <a:cs typeface="Century Gothic"/>
              <a:sym typeface="Century Gothic"/>
            </a:endParaRPr>
          </a:p>
          <a:p>
            <a:pPr marL="0" marR="0" lvl="0" indent="114300" algn="l" rtl="0">
              <a:lnSpc>
                <a:spcPct val="100000"/>
              </a:lnSpc>
              <a:spcBef>
                <a:spcPts val="600"/>
              </a:spcBef>
              <a:spcAft>
                <a:spcPts val="0"/>
              </a:spcAft>
              <a:buClr>
                <a:srgbClr val="3F3F3F"/>
              </a:buClr>
              <a:buSzPts val="22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3F3F3F"/>
              </a:buClr>
              <a:buSzPts val="2200"/>
              <a:buFont typeface="Arial"/>
              <a:buNone/>
            </a:pPr>
            <a:endParaRPr sz="2200" b="0" i="0" u="none" strike="noStrike" cap="none" dirty="0">
              <a:solidFill>
                <a:srgbClr val="3F3F3F"/>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rgbClr val="3F3F3F"/>
              </a:buClr>
              <a:buSzPts val="2200"/>
              <a:buFont typeface="Arial"/>
              <a:buNone/>
            </a:pPr>
            <a:endParaRPr sz="2200" b="0" i="0" u="none" strike="noStrike" cap="none" dirty="0">
              <a:solidFill>
                <a:srgbClr val="3F3F3F"/>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g5c473eb710_0_0"/>
          <p:cNvPicPr preferRelativeResize="0"/>
          <p:nvPr/>
        </p:nvPicPr>
        <p:blipFill rotWithShape="1">
          <a:blip r:embed="rId3">
            <a:alphaModFix/>
          </a:blip>
          <a:srcRect/>
          <a:stretch/>
        </p:blipFill>
        <p:spPr>
          <a:xfrm>
            <a:off x="7391400" y="3889117"/>
            <a:ext cx="4051149" cy="2517708"/>
          </a:xfrm>
          <a:prstGeom prst="rect">
            <a:avLst/>
          </a:prstGeom>
          <a:noFill/>
          <a:ln>
            <a:noFill/>
          </a:ln>
          <a:effectLst>
            <a:outerShdw blurRad="57150" dist="19050" dir="5400000" algn="bl" rotWithShape="0">
              <a:srgbClr val="000000">
                <a:alpha val="50000"/>
              </a:srgbClr>
            </a:outerShdw>
          </a:effectLst>
        </p:spPr>
      </p:pic>
      <p:sp>
        <p:nvSpPr>
          <p:cNvPr id="332" name="Google Shape;332;g5c473eb710_0_0"/>
          <p:cNvSpPr txBox="1">
            <a:spLocks noGrp="1"/>
          </p:cNvSpPr>
          <p:nvPr>
            <p:ph type="body" idx="1"/>
          </p:nvPr>
        </p:nvSpPr>
        <p:spPr>
          <a:xfrm>
            <a:off x="719100" y="1754100"/>
            <a:ext cx="5999400" cy="4289100"/>
          </a:xfrm>
          <a:prstGeom prst="rect">
            <a:avLst/>
          </a:prstGeom>
          <a:noFill/>
          <a:ln>
            <a:noFill/>
          </a:ln>
        </p:spPr>
        <p:txBody>
          <a:bodyPr spcFirstLastPara="1" wrap="square" lIns="91425" tIns="45700" rIns="91425" bIns="45700" anchor="t" anchorCtr="0">
            <a:noAutofit/>
          </a:bodyPr>
          <a:lstStyle/>
          <a:p>
            <a:pPr marL="444500" lvl="0" indent="-368300" algn="l" rtl="0">
              <a:lnSpc>
                <a:spcPct val="90000"/>
              </a:lnSpc>
              <a:spcBef>
                <a:spcPts val="1000"/>
              </a:spcBef>
              <a:spcAft>
                <a:spcPts val="0"/>
              </a:spcAft>
              <a:buClr>
                <a:srgbClr val="2E8652"/>
              </a:buClr>
              <a:buSzPts val="2400"/>
              <a:buFont typeface="Webdings" panose="05030102010509060703" pitchFamily="18" charset="2"/>
              <a:buChar char=""/>
            </a:pPr>
            <a:r>
              <a:rPr lang="en-US" sz="2400" dirty="0">
                <a:solidFill>
                  <a:schemeClr val="tx1">
                    <a:lumMod val="75000"/>
                    <a:lumOff val="25000"/>
                  </a:schemeClr>
                </a:solidFill>
              </a:rPr>
              <a:t>The </a:t>
            </a:r>
            <a:r>
              <a:rPr lang="en-US" sz="2400" b="1" dirty="0">
                <a:solidFill>
                  <a:schemeClr val="tx1">
                    <a:lumMod val="75000"/>
                    <a:lumOff val="25000"/>
                  </a:schemeClr>
                </a:solidFill>
              </a:rPr>
              <a:t>Santa Monica Mountains</a:t>
            </a:r>
            <a:r>
              <a:rPr lang="en-US" sz="2400" dirty="0">
                <a:solidFill>
                  <a:schemeClr val="tx1">
                    <a:lumMod val="75000"/>
                    <a:lumOff val="25000"/>
                  </a:schemeClr>
                </a:solidFill>
              </a:rPr>
              <a:t> are one of the top 25 global </a:t>
            </a:r>
            <a:r>
              <a:rPr lang="en-US" sz="2400" b="1" dirty="0">
                <a:solidFill>
                  <a:schemeClr val="tx1">
                    <a:lumMod val="75000"/>
                    <a:lumOff val="25000"/>
                  </a:schemeClr>
                </a:solidFill>
              </a:rPr>
              <a:t>biodiversity hotspots</a:t>
            </a:r>
            <a:r>
              <a:rPr lang="en-US" sz="2400" dirty="0">
                <a:solidFill>
                  <a:schemeClr val="tx1">
                    <a:lumMod val="75000"/>
                    <a:lumOff val="25000"/>
                  </a:schemeClr>
                </a:solidFill>
              </a:rPr>
              <a:t> </a:t>
            </a:r>
            <a:endParaRPr sz="2400" dirty="0">
              <a:solidFill>
                <a:schemeClr val="tx1">
                  <a:lumMod val="75000"/>
                  <a:lumOff val="25000"/>
                </a:schemeClr>
              </a:solidFill>
            </a:endParaRPr>
          </a:p>
          <a:p>
            <a:pPr marL="1371600" lvl="0" algn="l" rtl="0">
              <a:lnSpc>
                <a:spcPct val="90000"/>
              </a:lnSpc>
              <a:spcBef>
                <a:spcPts val="1000"/>
              </a:spcBef>
              <a:spcAft>
                <a:spcPts val="0"/>
              </a:spcAft>
              <a:buClr>
                <a:srgbClr val="2E8652"/>
              </a:buClr>
              <a:buSzPts val="1800"/>
              <a:buFont typeface="Webdings" panose="05030102010509060703" pitchFamily="18" charset="2"/>
              <a:buChar char=""/>
            </a:pPr>
            <a:endParaRPr sz="2400" dirty="0">
              <a:solidFill>
                <a:schemeClr val="tx1">
                  <a:lumMod val="75000"/>
                  <a:lumOff val="25000"/>
                </a:schemeClr>
              </a:solidFill>
            </a:endParaRPr>
          </a:p>
          <a:p>
            <a:pPr marL="444500" lvl="0" indent="-368300" algn="l" rtl="0">
              <a:lnSpc>
                <a:spcPct val="90000"/>
              </a:lnSpc>
              <a:spcBef>
                <a:spcPts val="1000"/>
              </a:spcBef>
              <a:spcAft>
                <a:spcPts val="0"/>
              </a:spcAft>
              <a:buClr>
                <a:srgbClr val="2E8652"/>
              </a:buClr>
              <a:buSzPts val="2400"/>
              <a:buFont typeface="Webdings" panose="05030102010509060703" pitchFamily="18" charset="2"/>
              <a:buChar char=""/>
            </a:pPr>
            <a:r>
              <a:rPr lang="en-US" sz="2400" dirty="0">
                <a:solidFill>
                  <a:schemeClr val="tx1">
                    <a:lumMod val="75000"/>
                    <a:lumOff val="25000"/>
                  </a:schemeClr>
                </a:solidFill>
              </a:rPr>
              <a:t>The area has a </a:t>
            </a:r>
            <a:r>
              <a:rPr lang="en-US" sz="2400" b="1" dirty="0">
                <a:solidFill>
                  <a:schemeClr val="tx1">
                    <a:lumMod val="75000"/>
                    <a:lumOff val="25000"/>
                  </a:schemeClr>
                </a:solidFill>
              </a:rPr>
              <a:t>mosaic</a:t>
            </a:r>
            <a:r>
              <a:rPr lang="en-US" sz="2400" dirty="0">
                <a:solidFill>
                  <a:schemeClr val="tx1">
                    <a:lumMod val="75000"/>
                    <a:lumOff val="25000"/>
                  </a:schemeClr>
                </a:solidFill>
              </a:rPr>
              <a:t> of diverse vegetation</a:t>
            </a:r>
            <a:endParaRPr sz="2400" dirty="0">
              <a:solidFill>
                <a:schemeClr val="tx1">
                  <a:lumMod val="75000"/>
                  <a:lumOff val="25000"/>
                </a:schemeClr>
              </a:solidFill>
            </a:endParaRPr>
          </a:p>
          <a:p>
            <a:pPr marL="698500" lvl="0" algn="l" rtl="0">
              <a:lnSpc>
                <a:spcPct val="90000"/>
              </a:lnSpc>
              <a:spcBef>
                <a:spcPts val="1000"/>
              </a:spcBef>
              <a:spcAft>
                <a:spcPts val="0"/>
              </a:spcAft>
              <a:buClr>
                <a:srgbClr val="2E8652"/>
              </a:buClr>
              <a:buSzPts val="2000"/>
              <a:buFont typeface="Webdings" panose="05030102010509060703" pitchFamily="18" charset="2"/>
              <a:buChar char=""/>
            </a:pPr>
            <a:endParaRPr sz="2400" b="1" dirty="0">
              <a:solidFill>
                <a:schemeClr val="tx1">
                  <a:lumMod val="75000"/>
                  <a:lumOff val="25000"/>
                </a:schemeClr>
              </a:solidFill>
            </a:endParaRPr>
          </a:p>
          <a:p>
            <a:pPr marL="444500" lvl="0" indent="-368300" algn="l" rtl="0">
              <a:lnSpc>
                <a:spcPct val="90000"/>
              </a:lnSpc>
              <a:spcBef>
                <a:spcPts val="1000"/>
              </a:spcBef>
              <a:spcAft>
                <a:spcPts val="0"/>
              </a:spcAft>
              <a:buClr>
                <a:srgbClr val="2E8652"/>
              </a:buClr>
              <a:buSzPts val="2400"/>
              <a:buFont typeface="Webdings" panose="05030102010509060703" pitchFamily="18" charset="2"/>
              <a:buChar char=""/>
            </a:pPr>
            <a:r>
              <a:rPr lang="en-US" sz="2400" dirty="0">
                <a:solidFill>
                  <a:schemeClr val="tx1">
                    <a:lumMod val="75000"/>
                    <a:lumOff val="25000"/>
                  </a:schemeClr>
                </a:solidFill>
              </a:rPr>
              <a:t>Native vegetation provides </a:t>
            </a:r>
            <a:r>
              <a:rPr lang="en-US" sz="2400" b="1" dirty="0">
                <a:solidFill>
                  <a:schemeClr val="tx1">
                    <a:lumMod val="75000"/>
                    <a:lumOff val="25000"/>
                  </a:schemeClr>
                </a:solidFill>
              </a:rPr>
              <a:t>ecosystem services</a:t>
            </a:r>
            <a:endParaRPr sz="2400" dirty="0">
              <a:solidFill>
                <a:schemeClr val="tx1">
                  <a:lumMod val="75000"/>
                  <a:lumOff val="25000"/>
                </a:schemeClr>
              </a:solidFill>
            </a:endParaRPr>
          </a:p>
          <a:p>
            <a:pPr marL="457200" lvl="0" indent="-228600" algn="l" rtl="0">
              <a:lnSpc>
                <a:spcPct val="90000"/>
              </a:lnSpc>
              <a:spcBef>
                <a:spcPts val="1000"/>
              </a:spcBef>
              <a:spcAft>
                <a:spcPts val="0"/>
              </a:spcAft>
              <a:buClr>
                <a:srgbClr val="3F3F3F"/>
              </a:buClr>
              <a:buSzPts val="2000"/>
              <a:buFont typeface="Arimo"/>
              <a:buNone/>
            </a:pPr>
            <a:endParaRPr sz="2000" dirty="0">
              <a:solidFill>
                <a:srgbClr val="3F3F3F"/>
              </a:solidFill>
            </a:endParaRPr>
          </a:p>
          <a:p>
            <a:pPr marL="914400" lvl="0" indent="0" algn="l" rtl="0">
              <a:lnSpc>
                <a:spcPct val="90000"/>
              </a:lnSpc>
              <a:spcBef>
                <a:spcPts val="1000"/>
              </a:spcBef>
              <a:spcAft>
                <a:spcPts val="0"/>
              </a:spcAft>
              <a:buSzPts val="1800"/>
              <a:buNone/>
            </a:pPr>
            <a:endParaRPr sz="2000" dirty="0">
              <a:solidFill>
                <a:srgbClr val="3F3F3F"/>
              </a:solidFill>
            </a:endParaRPr>
          </a:p>
          <a:p>
            <a:pPr marL="0" lvl="0" indent="0" algn="l" rtl="0">
              <a:lnSpc>
                <a:spcPct val="90000"/>
              </a:lnSpc>
              <a:spcBef>
                <a:spcPts val="1000"/>
              </a:spcBef>
              <a:spcAft>
                <a:spcPts val="0"/>
              </a:spcAft>
              <a:buSzPts val="1800"/>
              <a:buNone/>
            </a:pPr>
            <a:endParaRPr sz="2000" dirty="0">
              <a:solidFill>
                <a:srgbClr val="666666"/>
              </a:solidFill>
            </a:endParaRPr>
          </a:p>
          <a:p>
            <a:pPr marL="0" lvl="0" indent="0" algn="l" rtl="0">
              <a:lnSpc>
                <a:spcPct val="90000"/>
              </a:lnSpc>
              <a:spcBef>
                <a:spcPts val="200"/>
              </a:spcBef>
              <a:spcAft>
                <a:spcPts val="0"/>
              </a:spcAft>
              <a:buSzPts val="1800"/>
              <a:buNone/>
            </a:pPr>
            <a:endParaRPr dirty="0"/>
          </a:p>
        </p:txBody>
      </p:sp>
      <p:sp>
        <p:nvSpPr>
          <p:cNvPr id="333" name="Google Shape;333;g5c473eb710_0_0"/>
          <p:cNvSpPr txBox="1">
            <a:spLocks noGrp="1"/>
          </p:cNvSpPr>
          <p:nvPr>
            <p:ph type="title"/>
          </p:nvPr>
        </p:nvSpPr>
        <p:spPr>
          <a:xfrm>
            <a:off x="1627997" y="266701"/>
            <a:ext cx="10515600" cy="68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Study Area: Native Species</a:t>
            </a:r>
            <a:endParaRPr dirty="0"/>
          </a:p>
        </p:txBody>
      </p:sp>
      <p:sp>
        <p:nvSpPr>
          <p:cNvPr id="334" name="Google Shape;334;g5c473eb710_0_0"/>
          <p:cNvSpPr txBox="1"/>
          <p:nvPr/>
        </p:nvSpPr>
        <p:spPr>
          <a:xfrm>
            <a:off x="7103800" y="1655700"/>
            <a:ext cx="2231700" cy="12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entury Gothic"/>
              <a:ea typeface="Century Gothic"/>
              <a:cs typeface="Century Gothic"/>
              <a:sym typeface="Century Gothic"/>
            </a:endParaRPr>
          </a:p>
        </p:txBody>
      </p:sp>
      <p:pic>
        <p:nvPicPr>
          <p:cNvPr id="335" name="Google Shape;335;g5c473eb710_0_0"/>
          <p:cNvPicPr preferRelativeResize="0"/>
          <p:nvPr/>
        </p:nvPicPr>
        <p:blipFill rotWithShape="1">
          <a:blip r:embed="rId4">
            <a:alphaModFix/>
          </a:blip>
          <a:srcRect/>
          <a:stretch/>
        </p:blipFill>
        <p:spPr>
          <a:xfrm>
            <a:off x="7391400" y="1112325"/>
            <a:ext cx="4051152" cy="2601373"/>
          </a:xfrm>
          <a:prstGeom prst="rect">
            <a:avLst/>
          </a:prstGeom>
          <a:noFill/>
          <a:ln>
            <a:noFill/>
          </a:ln>
          <a:effectLst>
            <a:outerShdw blurRad="57150" dist="19050" dir="5400000" algn="bl" rotWithShape="0">
              <a:srgbClr val="000000">
                <a:alpha val="50000"/>
              </a:srgbClr>
            </a:outerShdw>
          </a:effectLst>
        </p:spPr>
      </p:pic>
      <p:sp>
        <p:nvSpPr>
          <p:cNvPr id="336" name="Google Shape;336;g5c473eb710_0_0"/>
          <p:cNvSpPr txBox="1"/>
          <p:nvPr/>
        </p:nvSpPr>
        <p:spPr>
          <a:xfrm>
            <a:off x="9129250" y="3390900"/>
            <a:ext cx="2313300" cy="338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entury Gothic"/>
                <a:ea typeface="Century Gothic"/>
                <a:cs typeface="Century Gothic"/>
                <a:sym typeface="Century Gothic"/>
              </a:rPr>
              <a:t>Image Credit: Laura Jessup</a:t>
            </a:r>
            <a:endParaRPr sz="1200" b="1" i="0" u="none" strike="noStrike" cap="none">
              <a:solidFill>
                <a:srgbClr val="FFFFFF"/>
              </a:solidFill>
              <a:latin typeface="Century Gothic"/>
              <a:ea typeface="Century Gothic"/>
              <a:cs typeface="Century Gothic"/>
              <a:sym typeface="Century Gothic"/>
            </a:endParaRPr>
          </a:p>
        </p:txBody>
      </p:sp>
      <p:sp>
        <p:nvSpPr>
          <p:cNvPr id="337" name="Google Shape;337;g5c473eb710_0_0"/>
          <p:cNvSpPr txBox="1"/>
          <p:nvPr/>
        </p:nvSpPr>
        <p:spPr>
          <a:xfrm>
            <a:off x="9129250" y="6068425"/>
            <a:ext cx="2313300" cy="338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entury Gothic"/>
                <a:ea typeface="Century Gothic"/>
                <a:cs typeface="Century Gothic"/>
                <a:sym typeface="Century Gothic"/>
              </a:rPr>
              <a:t>Image Credit: Rosi Dagit</a:t>
            </a:r>
            <a:endParaRPr sz="1200" b="1" i="0" u="none" strike="noStrike" cap="none">
              <a:solidFill>
                <a:srgbClr val="FFFFFF"/>
              </a:solidFill>
              <a:latin typeface="Century Gothic"/>
              <a:ea typeface="Century Gothic"/>
              <a:cs typeface="Century Gothic"/>
              <a:sym typeface="Century Gothic"/>
            </a:endParaRPr>
          </a:p>
        </p:txBody>
      </p:sp>
      <p:sp>
        <p:nvSpPr>
          <p:cNvPr id="338" name="Google Shape;338;g5c473eb710_0_0"/>
          <p:cNvSpPr txBox="1"/>
          <p:nvPr/>
        </p:nvSpPr>
        <p:spPr>
          <a:xfrm>
            <a:off x="11552900" y="4005725"/>
            <a:ext cx="590700" cy="12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Century Gothic"/>
                <a:ea typeface="Century Gothic"/>
                <a:cs typeface="Century Gothic"/>
                <a:sym typeface="Century Gothic"/>
              </a:rPr>
              <a:t>222</a:t>
            </a:r>
            <a:endParaRPr sz="1400" b="0" i="0" u="none" strike="noStrike" cap="none">
              <a:solidFill>
                <a:srgbClr val="FFFFFF"/>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g5f5bacc20f_1_0"/>
          <p:cNvSpPr txBox="1">
            <a:spLocks noGrp="1"/>
          </p:cNvSpPr>
          <p:nvPr>
            <p:ph type="title"/>
          </p:nvPr>
        </p:nvSpPr>
        <p:spPr>
          <a:xfrm>
            <a:off x="504294" y="2666426"/>
            <a:ext cx="11183400" cy="571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000"/>
              <a:t>Questions?</a:t>
            </a:r>
            <a:endParaRPr sz="6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pic>
        <p:nvPicPr>
          <p:cNvPr id="814" name="Google Shape;814;g5f5bacc20f_0_0"/>
          <p:cNvPicPr preferRelativeResize="0"/>
          <p:nvPr/>
        </p:nvPicPr>
        <p:blipFill>
          <a:blip r:embed="rId3">
            <a:alphaModFix/>
          </a:blip>
          <a:stretch>
            <a:fillRect/>
          </a:stretch>
        </p:blipFill>
        <p:spPr>
          <a:xfrm>
            <a:off x="1553525" y="2285025"/>
            <a:ext cx="3502312" cy="3124226"/>
          </a:xfrm>
          <a:prstGeom prst="rect">
            <a:avLst/>
          </a:prstGeom>
          <a:noFill/>
          <a:ln>
            <a:noFill/>
          </a:ln>
        </p:spPr>
      </p:pic>
      <p:sp>
        <p:nvSpPr>
          <p:cNvPr id="815" name="Google Shape;815;g5f5bacc20f_0_0"/>
          <p:cNvSpPr txBox="1">
            <a:spLocks noGrp="1"/>
          </p:cNvSpPr>
          <p:nvPr>
            <p:ph type="title"/>
          </p:nvPr>
        </p:nvSpPr>
        <p:spPr>
          <a:xfrm>
            <a:off x="1628000" y="266700"/>
            <a:ext cx="10515600" cy="90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Validation: AVIRIS </a:t>
            </a:r>
            <a:endParaRPr/>
          </a:p>
        </p:txBody>
      </p:sp>
      <p:sp>
        <p:nvSpPr>
          <p:cNvPr id="816" name="Google Shape;816;g5f5bacc20f_0_0"/>
          <p:cNvSpPr txBox="1"/>
          <p:nvPr/>
        </p:nvSpPr>
        <p:spPr>
          <a:xfrm>
            <a:off x="1725450" y="2536325"/>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entury Gothic"/>
                <a:ea typeface="Century Gothic"/>
                <a:cs typeface="Century Gothic"/>
                <a:sym typeface="Century Gothic"/>
              </a:rPr>
              <a:t>100</a:t>
            </a:r>
            <a:endParaRPr b="1">
              <a:solidFill>
                <a:srgbClr val="FFFFFF"/>
              </a:solidFill>
              <a:latin typeface="Century Gothic"/>
              <a:ea typeface="Century Gothic"/>
              <a:cs typeface="Century Gothic"/>
              <a:sym typeface="Century Gothic"/>
            </a:endParaRPr>
          </a:p>
        </p:txBody>
      </p:sp>
      <p:sp>
        <p:nvSpPr>
          <p:cNvPr id="817" name="Google Shape;817;g5f5bacc20f_0_0"/>
          <p:cNvSpPr txBox="1"/>
          <p:nvPr/>
        </p:nvSpPr>
        <p:spPr>
          <a:xfrm>
            <a:off x="2680475" y="2536325"/>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entury Gothic"/>
                <a:ea typeface="Century Gothic"/>
                <a:cs typeface="Century Gothic"/>
                <a:sym typeface="Century Gothic"/>
              </a:rPr>
              <a:t>0</a:t>
            </a:r>
            <a:endParaRPr b="1">
              <a:solidFill>
                <a:srgbClr val="FFFFFF"/>
              </a:solidFill>
              <a:latin typeface="Century Gothic"/>
              <a:ea typeface="Century Gothic"/>
              <a:cs typeface="Century Gothic"/>
              <a:sym typeface="Century Gothic"/>
            </a:endParaRPr>
          </a:p>
        </p:txBody>
      </p:sp>
      <p:sp>
        <p:nvSpPr>
          <p:cNvPr id="818" name="Google Shape;818;g5f5bacc20f_0_0"/>
          <p:cNvSpPr txBox="1"/>
          <p:nvPr/>
        </p:nvSpPr>
        <p:spPr>
          <a:xfrm>
            <a:off x="3579763" y="2536325"/>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entury Gothic"/>
                <a:ea typeface="Century Gothic"/>
                <a:cs typeface="Century Gothic"/>
                <a:sym typeface="Century Gothic"/>
              </a:rPr>
              <a:t>0</a:t>
            </a:r>
            <a:endParaRPr b="1">
              <a:solidFill>
                <a:srgbClr val="FFFFFF"/>
              </a:solidFill>
              <a:latin typeface="Century Gothic"/>
              <a:ea typeface="Century Gothic"/>
              <a:cs typeface="Century Gothic"/>
              <a:sym typeface="Century Gothic"/>
            </a:endParaRPr>
          </a:p>
        </p:txBody>
      </p:sp>
      <p:sp>
        <p:nvSpPr>
          <p:cNvPr id="819" name="Google Shape;819;g5f5bacc20f_0_0"/>
          <p:cNvSpPr txBox="1"/>
          <p:nvPr/>
        </p:nvSpPr>
        <p:spPr>
          <a:xfrm>
            <a:off x="4379163" y="2536325"/>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entury Gothic"/>
                <a:ea typeface="Century Gothic"/>
                <a:cs typeface="Century Gothic"/>
                <a:sym typeface="Century Gothic"/>
              </a:rPr>
              <a:t>0</a:t>
            </a:r>
            <a:endParaRPr b="1">
              <a:solidFill>
                <a:srgbClr val="FFFFFF"/>
              </a:solidFill>
              <a:latin typeface="Century Gothic"/>
              <a:ea typeface="Century Gothic"/>
              <a:cs typeface="Century Gothic"/>
              <a:sym typeface="Century Gothic"/>
            </a:endParaRPr>
          </a:p>
        </p:txBody>
      </p:sp>
      <p:sp>
        <p:nvSpPr>
          <p:cNvPr id="820" name="Google Shape;820;g5f5bacc20f_0_0"/>
          <p:cNvSpPr txBox="1"/>
          <p:nvPr/>
        </p:nvSpPr>
        <p:spPr>
          <a:xfrm>
            <a:off x="1800775" y="3308525"/>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entury Gothic"/>
                <a:ea typeface="Century Gothic"/>
                <a:cs typeface="Century Gothic"/>
                <a:sym typeface="Century Gothic"/>
              </a:rPr>
              <a:t>0</a:t>
            </a:r>
            <a:endParaRPr b="1">
              <a:solidFill>
                <a:srgbClr val="FFFFFF"/>
              </a:solidFill>
              <a:latin typeface="Century Gothic"/>
              <a:ea typeface="Century Gothic"/>
              <a:cs typeface="Century Gothic"/>
              <a:sym typeface="Century Gothic"/>
            </a:endParaRPr>
          </a:p>
        </p:txBody>
      </p:sp>
      <p:sp>
        <p:nvSpPr>
          <p:cNvPr id="821" name="Google Shape;821;g5f5bacc20f_0_0"/>
          <p:cNvSpPr txBox="1"/>
          <p:nvPr/>
        </p:nvSpPr>
        <p:spPr>
          <a:xfrm>
            <a:off x="2495275" y="3308525"/>
            <a:ext cx="7398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entury Gothic"/>
                <a:ea typeface="Century Gothic"/>
                <a:cs typeface="Century Gothic"/>
                <a:sym typeface="Century Gothic"/>
              </a:rPr>
              <a:t>51.60</a:t>
            </a:r>
            <a:endParaRPr b="1">
              <a:solidFill>
                <a:srgbClr val="FFFFFF"/>
              </a:solidFill>
              <a:latin typeface="Century Gothic"/>
              <a:ea typeface="Century Gothic"/>
              <a:cs typeface="Century Gothic"/>
              <a:sym typeface="Century Gothic"/>
            </a:endParaRPr>
          </a:p>
        </p:txBody>
      </p:sp>
      <p:sp>
        <p:nvSpPr>
          <p:cNvPr id="822" name="Google Shape;822;g5f5bacc20f_0_0"/>
          <p:cNvSpPr txBox="1"/>
          <p:nvPr/>
        </p:nvSpPr>
        <p:spPr>
          <a:xfrm>
            <a:off x="3412663" y="3308525"/>
            <a:ext cx="6840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entury Gothic"/>
                <a:ea typeface="Century Gothic"/>
                <a:cs typeface="Century Gothic"/>
                <a:sym typeface="Century Gothic"/>
              </a:rPr>
              <a:t>15.63</a:t>
            </a:r>
            <a:endParaRPr b="1">
              <a:solidFill>
                <a:srgbClr val="FFFFFF"/>
              </a:solidFill>
              <a:latin typeface="Century Gothic"/>
              <a:ea typeface="Century Gothic"/>
              <a:cs typeface="Century Gothic"/>
              <a:sym typeface="Century Gothic"/>
            </a:endParaRPr>
          </a:p>
        </p:txBody>
      </p:sp>
      <p:sp>
        <p:nvSpPr>
          <p:cNvPr id="823" name="Google Shape;823;g5f5bacc20f_0_0"/>
          <p:cNvSpPr txBox="1"/>
          <p:nvPr/>
        </p:nvSpPr>
        <p:spPr>
          <a:xfrm>
            <a:off x="4318563" y="3308525"/>
            <a:ext cx="6381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entury Gothic"/>
                <a:ea typeface="Century Gothic"/>
                <a:cs typeface="Century Gothic"/>
                <a:sym typeface="Century Gothic"/>
              </a:rPr>
              <a:t>8.57</a:t>
            </a:r>
            <a:endParaRPr b="1">
              <a:solidFill>
                <a:srgbClr val="FFFFFF"/>
              </a:solidFill>
              <a:latin typeface="Century Gothic"/>
              <a:ea typeface="Century Gothic"/>
              <a:cs typeface="Century Gothic"/>
              <a:sym typeface="Century Gothic"/>
            </a:endParaRPr>
          </a:p>
        </p:txBody>
      </p:sp>
      <p:sp>
        <p:nvSpPr>
          <p:cNvPr id="824" name="Google Shape;824;g5f5bacc20f_0_0"/>
          <p:cNvSpPr txBox="1"/>
          <p:nvPr/>
        </p:nvSpPr>
        <p:spPr>
          <a:xfrm>
            <a:off x="1800775" y="4116619"/>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entury Gothic"/>
                <a:ea typeface="Century Gothic"/>
                <a:cs typeface="Century Gothic"/>
                <a:sym typeface="Century Gothic"/>
              </a:rPr>
              <a:t>0</a:t>
            </a:r>
            <a:endParaRPr b="1">
              <a:solidFill>
                <a:srgbClr val="FFFFFF"/>
              </a:solidFill>
              <a:latin typeface="Century Gothic"/>
              <a:ea typeface="Century Gothic"/>
              <a:cs typeface="Century Gothic"/>
              <a:sym typeface="Century Gothic"/>
            </a:endParaRPr>
          </a:p>
        </p:txBody>
      </p:sp>
      <p:sp>
        <p:nvSpPr>
          <p:cNvPr id="825" name="Google Shape;825;g5f5bacc20f_0_0"/>
          <p:cNvSpPr txBox="1"/>
          <p:nvPr/>
        </p:nvSpPr>
        <p:spPr>
          <a:xfrm>
            <a:off x="2523175" y="4116619"/>
            <a:ext cx="6840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entury Gothic"/>
                <a:ea typeface="Century Gothic"/>
                <a:cs typeface="Century Gothic"/>
                <a:sym typeface="Century Gothic"/>
              </a:rPr>
              <a:t>18.60</a:t>
            </a:r>
            <a:endParaRPr b="1">
              <a:solidFill>
                <a:srgbClr val="FFFFFF"/>
              </a:solidFill>
              <a:latin typeface="Century Gothic"/>
              <a:ea typeface="Century Gothic"/>
              <a:cs typeface="Century Gothic"/>
              <a:sym typeface="Century Gothic"/>
            </a:endParaRPr>
          </a:p>
        </p:txBody>
      </p:sp>
      <p:sp>
        <p:nvSpPr>
          <p:cNvPr id="826" name="Google Shape;826;g5f5bacc20f_0_0"/>
          <p:cNvSpPr txBox="1"/>
          <p:nvPr/>
        </p:nvSpPr>
        <p:spPr>
          <a:xfrm>
            <a:off x="3412663" y="4116619"/>
            <a:ext cx="6840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entury Gothic"/>
                <a:ea typeface="Century Gothic"/>
                <a:cs typeface="Century Gothic"/>
                <a:sym typeface="Century Gothic"/>
              </a:rPr>
              <a:t>65.60</a:t>
            </a:r>
            <a:endParaRPr b="1">
              <a:solidFill>
                <a:srgbClr val="FFFFFF"/>
              </a:solidFill>
              <a:latin typeface="Century Gothic"/>
              <a:ea typeface="Century Gothic"/>
              <a:cs typeface="Century Gothic"/>
              <a:sym typeface="Century Gothic"/>
            </a:endParaRPr>
          </a:p>
        </p:txBody>
      </p:sp>
      <p:sp>
        <p:nvSpPr>
          <p:cNvPr id="827" name="Google Shape;827;g5f5bacc20f_0_0"/>
          <p:cNvSpPr txBox="1"/>
          <p:nvPr/>
        </p:nvSpPr>
        <p:spPr>
          <a:xfrm>
            <a:off x="4379163" y="4116619"/>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entury Gothic"/>
                <a:ea typeface="Century Gothic"/>
                <a:cs typeface="Century Gothic"/>
                <a:sym typeface="Century Gothic"/>
              </a:rPr>
              <a:t>0</a:t>
            </a:r>
            <a:endParaRPr b="1">
              <a:solidFill>
                <a:srgbClr val="FFFFFF"/>
              </a:solidFill>
              <a:latin typeface="Century Gothic"/>
              <a:ea typeface="Century Gothic"/>
              <a:cs typeface="Century Gothic"/>
              <a:sym typeface="Century Gothic"/>
            </a:endParaRPr>
          </a:p>
        </p:txBody>
      </p:sp>
      <p:sp>
        <p:nvSpPr>
          <p:cNvPr id="828" name="Google Shape;828;g5f5bacc20f_0_0"/>
          <p:cNvSpPr txBox="1"/>
          <p:nvPr/>
        </p:nvSpPr>
        <p:spPr>
          <a:xfrm>
            <a:off x="1800775" y="4812675"/>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entury Gothic"/>
                <a:ea typeface="Century Gothic"/>
                <a:cs typeface="Century Gothic"/>
                <a:sym typeface="Century Gothic"/>
              </a:rPr>
              <a:t>0</a:t>
            </a:r>
            <a:endParaRPr b="1">
              <a:solidFill>
                <a:srgbClr val="FFFFFF"/>
              </a:solidFill>
              <a:latin typeface="Century Gothic"/>
              <a:ea typeface="Century Gothic"/>
              <a:cs typeface="Century Gothic"/>
              <a:sym typeface="Century Gothic"/>
            </a:endParaRPr>
          </a:p>
        </p:txBody>
      </p:sp>
      <p:sp>
        <p:nvSpPr>
          <p:cNvPr id="829" name="Google Shape;829;g5f5bacc20f_0_0"/>
          <p:cNvSpPr txBox="1"/>
          <p:nvPr/>
        </p:nvSpPr>
        <p:spPr>
          <a:xfrm>
            <a:off x="2495275" y="4812675"/>
            <a:ext cx="7398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entury Gothic"/>
                <a:ea typeface="Century Gothic"/>
                <a:cs typeface="Century Gothic"/>
                <a:sym typeface="Century Gothic"/>
              </a:rPr>
              <a:t>30.23</a:t>
            </a:r>
            <a:endParaRPr b="1">
              <a:solidFill>
                <a:srgbClr val="FFFFFF"/>
              </a:solidFill>
              <a:latin typeface="Century Gothic"/>
              <a:ea typeface="Century Gothic"/>
              <a:cs typeface="Century Gothic"/>
              <a:sym typeface="Century Gothic"/>
            </a:endParaRPr>
          </a:p>
        </p:txBody>
      </p:sp>
      <p:sp>
        <p:nvSpPr>
          <p:cNvPr id="830" name="Google Shape;830;g5f5bacc20f_0_0"/>
          <p:cNvSpPr txBox="1"/>
          <p:nvPr/>
        </p:nvSpPr>
        <p:spPr>
          <a:xfrm>
            <a:off x="3384763" y="4812675"/>
            <a:ext cx="7398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entury Gothic"/>
                <a:ea typeface="Century Gothic"/>
                <a:cs typeface="Century Gothic"/>
                <a:sym typeface="Century Gothic"/>
              </a:rPr>
              <a:t>18.75</a:t>
            </a:r>
            <a:endParaRPr b="1">
              <a:solidFill>
                <a:srgbClr val="FFFFFF"/>
              </a:solidFill>
              <a:latin typeface="Century Gothic"/>
              <a:ea typeface="Century Gothic"/>
              <a:cs typeface="Century Gothic"/>
              <a:sym typeface="Century Gothic"/>
            </a:endParaRPr>
          </a:p>
        </p:txBody>
      </p:sp>
      <p:sp>
        <p:nvSpPr>
          <p:cNvPr id="831" name="Google Shape;831;g5f5bacc20f_0_0"/>
          <p:cNvSpPr txBox="1"/>
          <p:nvPr/>
        </p:nvSpPr>
        <p:spPr>
          <a:xfrm>
            <a:off x="4295613" y="4812675"/>
            <a:ext cx="6840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entury Gothic"/>
                <a:ea typeface="Century Gothic"/>
                <a:cs typeface="Century Gothic"/>
                <a:sym typeface="Century Gothic"/>
              </a:rPr>
              <a:t>91.43</a:t>
            </a:r>
            <a:endParaRPr b="1">
              <a:solidFill>
                <a:srgbClr val="FFFFFF"/>
              </a:solidFill>
              <a:latin typeface="Century Gothic"/>
              <a:ea typeface="Century Gothic"/>
              <a:cs typeface="Century Gothic"/>
              <a:sym typeface="Century Gothic"/>
            </a:endParaRPr>
          </a:p>
        </p:txBody>
      </p:sp>
      <p:sp>
        <p:nvSpPr>
          <p:cNvPr id="832" name="Google Shape;832;g5f5bacc20f_0_0"/>
          <p:cNvSpPr txBox="1"/>
          <p:nvPr/>
        </p:nvSpPr>
        <p:spPr>
          <a:xfrm>
            <a:off x="5373900" y="3103925"/>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2E8652"/>
                </a:solidFill>
                <a:latin typeface="Century Gothic"/>
                <a:ea typeface="Century Gothic"/>
                <a:cs typeface="Century Gothic"/>
                <a:sym typeface="Century Gothic"/>
              </a:rPr>
              <a:t>100</a:t>
            </a:r>
            <a:endParaRPr sz="1200" b="1">
              <a:solidFill>
                <a:srgbClr val="2E8652"/>
              </a:solidFill>
              <a:latin typeface="Century Gothic"/>
              <a:ea typeface="Century Gothic"/>
              <a:cs typeface="Century Gothic"/>
              <a:sym typeface="Century Gothic"/>
            </a:endParaRPr>
          </a:p>
        </p:txBody>
      </p:sp>
      <p:sp>
        <p:nvSpPr>
          <p:cNvPr id="833" name="Google Shape;833;g5f5bacc20f_0_0"/>
          <p:cNvSpPr txBox="1"/>
          <p:nvPr/>
        </p:nvSpPr>
        <p:spPr>
          <a:xfrm>
            <a:off x="5373900" y="3381556"/>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2E8652"/>
                </a:solidFill>
                <a:latin typeface="Century Gothic"/>
                <a:ea typeface="Century Gothic"/>
                <a:cs typeface="Century Gothic"/>
                <a:sym typeface="Century Gothic"/>
              </a:rPr>
              <a:t>75</a:t>
            </a:r>
            <a:endParaRPr sz="1200" b="1">
              <a:solidFill>
                <a:srgbClr val="2E8652"/>
              </a:solidFill>
              <a:latin typeface="Century Gothic"/>
              <a:ea typeface="Century Gothic"/>
              <a:cs typeface="Century Gothic"/>
              <a:sym typeface="Century Gothic"/>
            </a:endParaRPr>
          </a:p>
        </p:txBody>
      </p:sp>
      <p:sp>
        <p:nvSpPr>
          <p:cNvPr id="834" name="Google Shape;834;g5f5bacc20f_0_0"/>
          <p:cNvSpPr txBox="1"/>
          <p:nvPr/>
        </p:nvSpPr>
        <p:spPr>
          <a:xfrm>
            <a:off x="5373900" y="3936819"/>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2E8652"/>
                </a:solidFill>
                <a:latin typeface="Century Gothic"/>
                <a:ea typeface="Century Gothic"/>
                <a:cs typeface="Century Gothic"/>
                <a:sym typeface="Century Gothic"/>
              </a:rPr>
              <a:t>25</a:t>
            </a:r>
            <a:endParaRPr sz="1200" b="1">
              <a:solidFill>
                <a:srgbClr val="2E8652"/>
              </a:solidFill>
              <a:latin typeface="Century Gothic"/>
              <a:ea typeface="Century Gothic"/>
              <a:cs typeface="Century Gothic"/>
              <a:sym typeface="Century Gothic"/>
            </a:endParaRPr>
          </a:p>
        </p:txBody>
      </p:sp>
      <p:sp>
        <p:nvSpPr>
          <p:cNvPr id="835" name="Google Shape;835;g5f5bacc20f_0_0"/>
          <p:cNvSpPr txBox="1"/>
          <p:nvPr/>
        </p:nvSpPr>
        <p:spPr>
          <a:xfrm>
            <a:off x="5373900" y="4214450"/>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2E8652"/>
                </a:solidFill>
                <a:latin typeface="Century Gothic"/>
                <a:ea typeface="Century Gothic"/>
                <a:cs typeface="Century Gothic"/>
                <a:sym typeface="Century Gothic"/>
              </a:rPr>
              <a:t>0</a:t>
            </a:r>
            <a:endParaRPr sz="1200" b="1">
              <a:solidFill>
                <a:srgbClr val="2E8652"/>
              </a:solidFill>
              <a:latin typeface="Century Gothic"/>
              <a:ea typeface="Century Gothic"/>
              <a:cs typeface="Century Gothic"/>
              <a:sym typeface="Century Gothic"/>
            </a:endParaRPr>
          </a:p>
        </p:txBody>
      </p:sp>
      <p:sp>
        <p:nvSpPr>
          <p:cNvPr id="836" name="Google Shape;836;g5f5bacc20f_0_0"/>
          <p:cNvSpPr txBox="1"/>
          <p:nvPr/>
        </p:nvSpPr>
        <p:spPr>
          <a:xfrm>
            <a:off x="1970425" y="1285788"/>
            <a:ext cx="2668500" cy="86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rgbClr val="274E13"/>
                </a:solidFill>
                <a:latin typeface="Century Gothic"/>
                <a:ea typeface="Century Gothic"/>
                <a:cs typeface="Century Gothic"/>
                <a:sym typeface="Century Gothic"/>
              </a:rPr>
              <a:t>AVIRIS</a:t>
            </a:r>
            <a:endParaRPr sz="2400" b="1">
              <a:solidFill>
                <a:srgbClr val="274E13"/>
              </a:solidFill>
              <a:latin typeface="Century Gothic"/>
              <a:ea typeface="Century Gothic"/>
              <a:cs typeface="Century Gothic"/>
              <a:sym typeface="Century Gothic"/>
            </a:endParaRPr>
          </a:p>
          <a:p>
            <a:pPr marL="0" lvl="0" indent="0" algn="ctr" rtl="0">
              <a:spcBef>
                <a:spcPts val="0"/>
              </a:spcBef>
              <a:spcAft>
                <a:spcPts val="0"/>
              </a:spcAft>
              <a:buNone/>
            </a:pPr>
            <a:r>
              <a:rPr lang="en-US" sz="2400" b="1">
                <a:solidFill>
                  <a:srgbClr val="2E8652"/>
                </a:solidFill>
                <a:latin typeface="Century Gothic"/>
                <a:ea typeface="Century Gothic"/>
                <a:cs typeface="Century Gothic"/>
                <a:sym typeface="Century Gothic"/>
              </a:rPr>
              <a:t>Confusion Matrix</a:t>
            </a:r>
            <a:endParaRPr sz="2400" b="1">
              <a:solidFill>
                <a:srgbClr val="2E8652"/>
              </a:solidFill>
              <a:latin typeface="Century Gothic"/>
              <a:ea typeface="Century Gothic"/>
              <a:cs typeface="Century Gothic"/>
              <a:sym typeface="Century Gothic"/>
            </a:endParaRPr>
          </a:p>
        </p:txBody>
      </p:sp>
      <p:pic>
        <p:nvPicPr>
          <p:cNvPr id="837" name="Google Shape;837;g5f5bacc20f_0_0"/>
          <p:cNvPicPr preferRelativeResize="0"/>
          <p:nvPr/>
        </p:nvPicPr>
        <p:blipFill rotWithShape="1">
          <a:blip r:embed="rId4">
            <a:alphaModFix/>
          </a:blip>
          <a:srcRect l="15139" t="4030" r="16512" b="4159"/>
          <a:stretch/>
        </p:blipFill>
        <p:spPr>
          <a:xfrm>
            <a:off x="5178575" y="3308525"/>
            <a:ext cx="208325" cy="1075700"/>
          </a:xfrm>
          <a:prstGeom prst="rect">
            <a:avLst/>
          </a:prstGeom>
          <a:noFill/>
          <a:ln>
            <a:noFill/>
          </a:ln>
        </p:spPr>
      </p:pic>
      <p:sp>
        <p:nvSpPr>
          <p:cNvPr id="838" name="Google Shape;838;g5f5bacc20f_0_0"/>
          <p:cNvSpPr txBox="1"/>
          <p:nvPr/>
        </p:nvSpPr>
        <p:spPr>
          <a:xfrm rot="-5400000">
            <a:off x="1605600" y="5489200"/>
            <a:ext cx="756600" cy="519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Annual </a:t>
            </a:r>
            <a:endParaRPr sz="1200" b="1">
              <a:solidFill>
                <a:srgbClr val="2E8652"/>
              </a:solidFill>
              <a:latin typeface="Century Gothic"/>
              <a:ea typeface="Century Gothic"/>
              <a:cs typeface="Century Gothic"/>
              <a:sym typeface="Century Gothic"/>
            </a:endParaRPr>
          </a:p>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Grass</a:t>
            </a:r>
            <a:endParaRPr sz="1200" b="1">
              <a:solidFill>
                <a:srgbClr val="2E8652"/>
              </a:solidFill>
              <a:latin typeface="Century Gothic"/>
              <a:ea typeface="Century Gothic"/>
              <a:cs typeface="Century Gothic"/>
              <a:sym typeface="Century Gothic"/>
            </a:endParaRPr>
          </a:p>
        </p:txBody>
      </p:sp>
      <p:sp>
        <p:nvSpPr>
          <p:cNvPr id="839" name="Google Shape;839;g5f5bacc20f_0_0"/>
          <p:cNvSpPr txBox="1"/>
          <p:nvPr/>
        </p:nvSpPr>
        <p:spPr>
          <a:xfrm rot="-5400000">
            <a:off x="2471225" y="5618500"/>
            <a:ext cx="970800" cy="552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Oak </a:t>
            </a:r>
            <a:endParaRPr sz="1200" b="1">
              <a:solidFill>
                <a:srgbClr val="2E8652"/>
              </a:solidFill>
              <a:latin typeface="Century Gothic"/>
              <a:ea typeface="Century Gothic"/>
              <a:cs typeface="Century Gothic"/>
              <a:sym typeface="Century Gothic"/>
            </a:endParaRPr>
          </a:p>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Woodland</a:t>
            </a:r>
            <a:endParaRPr sz="1200" b="1">
              <a:solidFill>
                <a:srgbClr val="2E8652"/>
              </a:solidFill>
              <a:latin typeface="Century Gothic"/>
              <a:ea typeface="Century Gothic"/>
              <a:cs typeface="Century Gothic"/>
              <a:sym typeface="Century Gothic"/>
            </a:endParaRPr>
          </a:p>
        </p:txBody>
      </p:sp>
      <p:sp>
        <p:nvSpPr>
          <p:cNvPr id="840" name="Google Shape;840;g5f5bacc20f_0_0"/>
          <p:cNvSpPr txBox="1"/>
          <p:nvPr/>
        </p:nvSpPr>
        <p:spPr>
          <a:xfrm rot="-5400000">
            <a:off x="3351175" y="5623600"/>
            <a:ext cx="807000" cy="37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Riparian</a:t>
            </a:r>
            <a:endParaRPr sz="1200" b="1">
              <a:solidFill>
                <a:srgbClr val="2E8652"/>
              </a:solidFill>
              <a:latin typeface="Century Gothic"/>
              <a:ea typeface="Century Gothic"/>
              <a:cs typeface="Century Gothic"/>
              <a:sym typeface="Century Gothic"/>
            </a:endParaRPr>
          </a:p>
        </p:txBody>
      </p:sp>
      <p:sp>
        <p:nvSpPr>
          <p:cNvPr id="841" name="Google Shape;841;g5f5bacc20f_0_0"/>
          <p:cNvSpPr txBox="1"/>
          <p:nvPr/>
        </p:nvSpPr>
        <p:spPr>
          <a:xfrm rot="-5400000">
            <a:off x="4147425" y="5710275"/>
            <a:ext cx="980400" cy="37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Chaparral</a:t>
            </a:r>
            <a:endParaRPr sz="1200" b="1">
              <a:solidFill>
                <a:srgbClr val="2E8652"/>
              </a:solidFill>
              <a:latin typeface="Century Gothic"/>
              <a:ea typeface="Century Gothic"/>
              <a:cs typeface="Century Gothic"/>
              <a:sym typeface="Century Gothic"/>
            </a:endParaRPr>
          </a:p>
        </p:txBody>
      </p:sp>
      <p:sp>
        <p:nvSpPr>
          <p:cNvPr id="842" name="Google Shape;842;g5f5bacc20f_0_0"/>
          <p:cNvSpPr txBox="1"/>
          <p:nvPr/>
        </p:nvSpPr>
        <p:spPr>
          <a:xfrm>
            <a:off x="5373900" y="3659188"/>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2E8652"/>
                </a:solidFill>
                <a:latin typeface="Century Gothic"/>
                <a:ea typeface="Century Gothic"/>
                <a:cs typeface="Century Gothic"/>
                <a:sym typeface="Century Gothic"/>
              </a:rPr>
              <a:t>50</a:t>
            </a:r>
            <a:endParaRPr sz="1200" b="1">
              <a:solidFill>
                <a:srgbClr val="2E8652"/>
              </a:solidFill>
              <a:latin typeface="Century Gothic"/>
              <a:ea typeface="Century Gothic"/>
              <a:cs typeface="Century Gothic"/>
              <a:sym typeface="Century Gothic"/>
            </a:endParaRPr>
          </a:p>
        </p:txBody>
      </p:sp>
      <p:sp>
        <p:nvSpPr>
          <p:cNvPr id="843" name="Google Shape;843;g5f5bacc20f_0_0"/>
          <p:cNvSpPr txBox="1">
            <a:spLocks noGrp="1"/>
          </p:cNvSpPr>
          <p:nvPr>
            <p:ph type="body" idx="1"/>
          </p:nvPr>
        </p:nvSpPr>
        <p:spPr>
          <a:xfrm>
            <a:off x="6469875" y="1180650"/>
            <a:ext cx="4400400" cy="1076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2400" b="1">
                <a:solidFill>
                  <a:srgbClr val="274E13"/>
                </a:solidFill>
              </a:rPr>
              <a:t>Overall Accuracy:</a:t>
            </a:r>
            <a:r>
              <a:rPr lang="en-US" sz="2400" b="1">
                <a:solidFill>
                  <a:srgbClr val="434343"/>
                </a:solidFill>
              </a:rPr>
              <a:t> </a:t>
            </a:r>
            <a:r>
              <a:rPr lang="en-US" sz="2400" b="1">
                <a:solidFill>
                  <a:srgbClr val="2E8652"/>
                </a:solidFill>
              </a:rPr>
              <a:t>90.54%</a:t>
            </a:r>
            <a:endParaRPr sz="2400" b="1">
              <a:solidFill>
                <a:srgbClr val="2E8652"/>
              </a:solidFill>
            </a:endParaRPr>
          </a:p>
          <a:p>
            <a:pPr marL="0" lvl="0" indent="0" algn="ctr" rtl="0">
              <a:spcBef>
                <a:spcPts val="1000"/>
              </a:spcBef>
              <a:spcAft>
                <a:spcPts val="0"/>
              </a:spcAft>
              <a:buNone/>
            </a:pPr>
            <a:r>
              <a:rPr lang="en-US" sz="2400" b="1">
                <a:solidFill>
                  <a:srgbClr val="274E13"/>
                </a:solidFill>
              </a:rPr>
              <a:t>Kappa Coefficient:</a:t>
            </a:r>
            <a:r>
              <a:rPr lang="en-US" sz="2400" b="1">
                <a:solidFill>
                  <a:srgbClr val="434343"/>
                </a:solidFill>
              </a:rPr>
              <a:t> </a:t>
            </a:r>
            <a:r>
              <a:rPr lang="en-US" sz="2400" b="1">
                <a:solidFill>
                  <a:srgbClr val="2E8652"/>
                </a:solidFill>
              </a:rPr>
              <a:t>.845</a:t>
            </a:r>
            <a:endParaRPr sz="2400" b="1">
              <a:solidFill>
                <a:srgbClr val="2E8652"/>
              </a:solidFill>
            </a:endParaRPr>
          </a:p>
          <a:p>
            <a:pPr marL="0" lvl="0" indent="0" algn="ctr" rtl="0">
              <a:spcBef>
                <a:spcPts val="1000"/>
              </a:spcBef>
              <a:spcAft>
                <a:spcPts val="0"/>
              </a:spcAft>
              <a:buNone/>
            </a:pPr>
            <a:endParaRPr sz="2400" b="1">
              <a:solidFill>
                <a:srgbClr val="434343"/>
              </a:solidFill>
            </a:endParaRPr>
          </a:p>
        </p:txBody>
      </p:sp>
      <p:graphicFrame>
        <p:nvGraphicFramePr>
          <p:cNvPr id="844" name="Google Shape;844;g5f5bacc20f_0_0"/>
          <p:cNvGraphicFramePr/>
          <p:nvPr/>
        </p:nvGraphicFramePr>
        <p:xfrm>
          <a:off x="6737113" y="2727725"/>
          <a:ext cx="3865925" cy="2423050"/>
        </p:xfrm>
        <a:graphic>
          <a:graphicData uri="http://schemas.openxmlformats.org/drawingml/2006/table">
            <a:tbl>
              <a:tblPr>
                <a:noFill/>
                <a:tableStyleId>{382787EF-36D2-4DE4-A7F6-3ADBA8A80A06}</a:tableStyleId>
              </a:tblPr>
              <a:tblGrid>
                <a:gridCol w="1399350">
                  <a:extLst>
                    <a:ext uri="{9D8B030D-6E8A-4147-A177-3AD203B41FA5}">
                      <a16:colId xmlns:a16="http://schemas.microsoft.com/office/drawing/2014/main" val="20000"/>
                    </a:ext>
                  </a:extLst>
                </a:gridCol>
                <a:gridCol w="1183925">
                  <a:extLst>
                    <a:ext uri="{9D8B030D-6E8A-4147-A177-3AD203B41FA5}">
                      <a16:colId xmlns:a16="http://schemas.microsoft.com/office/drawing/2014/main" val="20001"/>
                    </a:ext>
                  </a:extLst>
                </a:gridCol>
                <a:gridCol w="1282650">
                  <a:extLst>
                    <a:ext uri="{9D8B030D-6E8A-4147-A177-3AD203B41FA5}">
                      <a16:colId xmlns:a16="http://schemas.microsoft.com/office/drawing/2014/main" val="20002"/>
                    </a:ext>
                  </a:extLst>
                </a:gridCol>
              </a:tblGrid>
              <a:tr h="624850">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solidFill>
                      <a:srgbClr val="B6D7A8"/>
                    </a:solidFill>
                  </a:tcPr>
                </a:tc>
                <a:tc>
                  <a:txBody>
                    <a:bodyPr/>
                    <a:lstStyle/>
                    <a:p>
                      <a:pPr marL="0" lvl="0" indent="0" algn="r" rtl="0">
                        <a:spcBef>
                          <a:spcPts val="0"/>
                        </a:spcBef>
                        <a:spcAft>
                          <a:spcPts val="0"/>
                        </a:spcAft>
                        <a:buNone/>
                      </a:pPr>
                      <a:r>
                        <a:rPr lang="en-US" b="1">
                          <a:latin typeface="Century Gothic"/>
                          <a:ea typeface="Century Gothic"/>
                          <a:cs typeface="Century Gothic"/>
                          <a:sym typeface="Century Gothic"/>
                        </a:rPr>
                        <a:t>User’s </a:t>
                      </a:r>
                      <a:endParaRPr b="1">
                        <a:latin typeface="Century Gothic"/>
                        <a:ea typeface="Century Gothic"/>
                        <a:cs typeface="Century Gothic"/>
                        <a:sym typeface="Century Gothic"/>
                      </a:endParaRPr>
                    </a:p>
                    <a:p>
                      <a:pPr marL="0" lvl="0" indent="0" algn="r" rtl="0">
                        <a:spcBef>
                          <a:spcPts val="0"/>
                        </a:spcBef>
                        <a:spcAft>
                          <a:spcPts val="0"/>
                        </a:spcAft>
                        <a:buNone/>
                      </a:pPr>
                      <a:r>
                        <a:rPr lang="en-US" b="1">
                          <a:latin typeface="Century Gothic"/>
                          <a:ea typeface="Century Gothic"/>
                          <a:cs typeface="Century Gothic"/>
                          <a:sym typeface="Century Gothic"/>
                        </a:rPr>
                        <a:t>Accuracy</a:t>
                      </a:r>
                      <a:endParaRPr b="1">
                        <a:latin typeface="Century Gothic"/>
                        <a:ea typeface="Century Gothic"/>
                        <a:cs typeface="Century Gothic"/>
                        <a:sym typeface="Century Gothic"/>
                      </a:endParaRPr>
                    </a:p>
                  </a:txBody>
                  <a:tcPr marL="91425" marR="91425" marT="91425" marB="91425">
                    <a:solidFill>
                      <a:srgbClr val="B6D7A8"/>
                    </a:solidFill>
                  </a:tcPr>
                </a:tc>
                <a:tc>
                  <a:txBody>
                    <a:bodyPr/>
                    <a:lstStyle/>
                    <a:p>
                      <a:pPr marL="0" lvl="0" indent="0" algn="r" rtl="0">
                        <a:spcBef>
                          <a:spcPts val="0"/>
                        </a:spcBef>
                        <a:spcAft>
                          <a:spcPts val="0"/>
                        </a:spcAft>
                        <a:buNone/>
                      </a:pPr>
                      <a:r>
                        <a:rPr lang="en-US" b="1">
                          <a:latin typeface="Century Gothic"/>
                          <a:ea typeface="Century Gothic"/>
                          <a:cs typeface="Century Gothic"/>
                          <a:sym typeface="Century Gothic"/>
                        </a:rPr>
                        <a:t>Producer’s Accuracy</a:t>
                      </a:r>
                      <a:endParaRPr b="1">
                        <a:latin typeface="Century Gothic"/>
                        <a:ea typeface="Century Gothic"/>
                        <a:cs typeface="Century Gothic"/>
                        <a:sym typeface="Century Gothic"/>
                      </a:endParaRPr>
                    </a:p>
                  </a:txBody>
                  <a:tcPr marL="91425" marR="91425" marT="91425" marB="91425">
                    <a:solidFill>
                      <a:srgbClr val="B6D7A8"/>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b="1">
                          <a:latin typeface="Century Gothic"/>
                          <a:ea typeface="Century Gothic"/>
                          <a:cs typeface="Century Gothic"/>
                          <a:sym typeface="Century Gothic"/>
                        </a:rPr>
                        <a:t>Annual Grass</a:t>
                      </a:r>
                      <a:endParaRPr b="1">
                        <a:latin typeface="Century Gothic"/>
                        <a:ea typeface="Century Gothic"/>
                        <a:cs typeface="Century Gothic"/>
                        <a:sym typeface="Century Gothic"/>
                      </a:endParaRPr>
                    </a:p>
                  </a:txBody>
                  <a:tcPr marL="91425" marR="91425" marT="91425" marB="91425">
                    <a:solidFill>
                      <a:srgbClr val="B6D7A8"/>
                    </a:solidFill>
                  </a:tcPr>
                </a:tc>
                <a:tc>
                  <a:txBody>
                    <a:bodyPr/>
                    <a:lstStyle/>
                    <a:p>
                      <a:pPr marL="0" lvl="0" indent="0" algn="r" rtl="0">
                        <a:spcBef>
                          <a:spcPts val="0"/>
                        </a:spcBef>
                        <a:spcAft>
                          <a:spcPts val="0"/>
                        </a:spcAft>
                        <a:buNone/>
                      </a:pPr>
                      <a:r>
                        <a:rPr lang="en-US">
                          <a:latin typeface="Century Gothic"/>
                          <a:ea typeface="Century Gothic"/>
                          <a:cs typeface="Century Gothic"/>
                          <a:sym typeface="Century Gothic"/>
                        </a:rPr>
                        <a:t>100</a:t>
                      </a:r>
                      <a:endParaRPr>
                        <a:latin typeface="Century Gothic"/>
                        <a:ea typeface="Century Gothic"/>
                        <a:cs typeface="Century Gothic"/>
                        <a:sym typeface="Century Gothic"/>
                      </a:endParaRPr>
                    </a:p>
                  </a:txBody>
                  <a:tcPr marL="91425" marR="91425" marT="91425" marB="91425"/>
                </a:tc>
                <a:tc>
                  <a:txBody>
                    <a:bodyPr/>
                    <a:lstStyle/>
                    <a:p>
                      <a:pPr marL="0" lvl="0" indent="0" algn="r" rtl="0">
                        <a:spcBef>
                          <a:spcPts val="0"/>
                        </a:spcBef>
                        <a:spcAft>
                          <a:spcPts val="0"/>
                        </a:spcAft>
                        <a:buNone/>
                      </a:pPr>
                      <a:r>
                        <a:rPr lang="en-US">
                          <a:latin typeface="Century Gothic"/>
                          <a:ea typeface="Century Gothic"/>
                          <a:cs typeface="Century Gothic"/>
                          <a:sym typeface="Century Gothic"/>
                        </a:rPr>
                        <a:t>100</a:t>
                      </a:r>
                      <a:endParaRPr>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1"/>
                  </a:ext>
                </a:extLst>
              </a:tr>
              <a:tr h="265775">
                <a:tc>
                  <a:txBody>
                    <a:bodyPr/>
                    <a:lstStyle/>
                    <a:p>
                      <a:pPr marL="0" lvl="0" indent="0" algn="l" rtl="0">
                        <a:spcBef>
                          <a:spcPts val="0"/>
                        </a:spcBef>
                        <a:spcAft>
                          <a:spcPts val="0"/>
                        </a:spcAft>
                        <a:buNone/>
                      </a:pPr>
                      <a:r>
                        <a:rPr lang="en-US" b="1">
                          <a:latin typeface="Century Gothic"/>
                          <a:ea typeface="Century Gothic"/>
                          <a:cs typeface="Century Gothic"/>
                          <a:sym typeface="Century Gothic"/>
                        </a:rPr>
                        <a:t>Oak Woodland</a:t>
                      </a:r>
                      <a:endParaRPr b="1">
                        <a:latin typeface="Century Gothic"/>
                        <a:ea typeface="Century Gothic"/>
                        <a:cs typeface="Century Gothic"/>
                        <a:sym typeface="Century Gothic"/>
                      </a:endParaRPr>
                    </a:p>
                  </a:txBody>
                  <a:tcPr marL="91425" marR="91425" marT="91425" marB="91425">
                    <a:solidFill>
                      <a:srgbClr val="B6D7A8"/>
                    </a:solidFill>
                  </a:tcPr>
                </a:tc>
                <a:tc>
                  <a:txBody>
                    <a:bodyPr/>
                    <a:lstStyle/>
                    <a:p>
                      <a:pPr marL="0" lvl="0" indent="0" algn="r" rtl="0">
                        <a:spcBef>
                          <a:spcPts val="0"/>
                        </a:spcBef>
                        <a:spcAft>
                          <a:spcPts val="0"/>
                        </a:spcAft>
                        <a:buNone/>
                      </a:pPr>
                      <a:r>
                        <a:rPr lang="en-US">
                          <a:latin typeface="Century Gothic"/>
                          <a:ea typeface="Century Gothic"/>
                          <a:cs typeface="Century Gothic"/>
                          <a:sym typeface="Century Gothic"/>
                        </a:rPr>
                        <a:t>84.62</a:t>
                      </a:r>
                      <a:endParaRPr>
                        <a:latin typeface="Century Gothic"/>
                        <a:ea typeface="Century Gothic"/>
                        <a:cs typeface="Century Gothic"/>
                        <a:sym typeface="Century Gothic"/>
                      </a:endParaRPr>
                    </a:p>
                  </a:txBody>
                  <a:tcPr marL="91425" marR="91425" marT="91425" marB="91425"/>
                </a:tc>
                <a:tc>
                  <a:txBody>
                    <a:bodyPr/>
                    <a:lstStyle/>
                    <a:p>
                      <a:pPr marL="0" lvl="0" indent="0" algn="r" rtl="0">
                        <a:spcBef>
                          <a:spcPts val="0"/>
                        </a:spcBef>
                        <a:spcAft>
                          <a:spcPts val="0"/>
                        </a:spcAft>
                        <a:buNone/>
                      </a:pPr>
                      <a:r>
                        <a:rPr lang="en-US">
                          <a:latin typeface="Century Gothic"/>
                          <a:ea typeface="Century Gothic"/>
                          <a:cs typeface="Century Gothic"/>
                          <a:sym typeface="Century Gothic"/>
                        </a:rPr>
                        <a:t>51.16</a:t>
                      </a:r>
                      <a:endParaRPr>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2"/>
                  </a:ext>
                </a:extLst>
              </a:tr>
              <a:tr h="355850">
                <a:tc>
                  <a:txBody>
                    <a:bodyPr/>
                    <a:lstStyle/>
                    <a:p>
                      <a:pPr marL="0" lvl="0" indent="0" algn="l" rtl="0">
                        <a:spcBef>
                          <a:spcPts val="0"/>
                        </a:spcBef>
                        <a:spcAft>
                          <a:spcPts val="0"/>
                        </a:spcAft>
                        <a:buNone/>
                      </a:pPr>
                      <a:r>
                        <a:rPr lang="en-US" b="1">
                          <a:latin typeface="Century Gothic"/>
                          <a:ea typeface="Century Gothic"/>
                          <a:cs typeface="Century Gothic"/>
                          <a:sym typeface="Century Gothic"/>
                        </a:rPr>
                        <a:t>Riparian</a:t>
                      </a:r>
                      <a:endParaRPr b="1">
                        <a:latin typeface="Century Gothic"/>
                        <a:ea typeface="Century Gothic"/>
                        <a:cs typeface="Century Gothic"/>
                        <a:sym typeface="Century Gothic"/>
                      </a:endParaRPr>
                    </a:p>
                  </a:txBody>
                  <a:tcPr marL="91425" marR="91425" marT="91425" marB="91425">
                    <a:solidFill>
                      <a:srgbClr val="B6D7A8"/>
                    </a:solidFill>
                  </a:tcPr>
                </a:tc>
                <a:tc>
                  <a:txBody>
                    <a:bodyPr/>
                    <a:lstStyle/>
                    <a:p>
                      <a:pPr marL="0" lvl="0" indent="0" algn="r" rtl="0">
                        <a:spcBef>
                          <a:spcPts val="0"/>
                        </a:spcBef>
                        <a:spcAft>
                          <a:spcPts val="0"/>
                        </a:spcAft>
                        <a:buNone/>
                      </a:pPr>
                      <a:r>
                        <a:rPr lang="en-US">
                          <a:latin typeface="Century Gothic"/>
                          <a:ea typeface="Century Gothic"/>
                          <a:cs typeface="Century Gothic"/>
                          <a:sym typeface="Century Gothic"/>
                        </a:rPr>
                        <a:t>56.76</a:t>
                      </a:r>
                      <a:endParaRPr>
                        <a:latin typeface="Century Gothic"/>
                        <a:ea typeface="Century Gothic"/>
                        <a:cs typeface="Century Gothic"/>
                        <a:sym typeface="Century Gothic"/>
                      </a:endParaRPr>
                    </a:p>
                  </a:txBody>
                  <a:tcPr marL="91425" marR="91425" marT="91425" marB="91425"/>
                </a:tc>
                <a:tc>
                  <a:txBody>
                    <a:bodyPr/>
                    <a:lstStyle/>
                    <a:p>
                      <a:pPr marL="0" lvl="0" indent="0" algn="r" rtl="0">
                        <a:spcBef>
                          <a:spcPts val="0"/>
                        </a:spcBef>
                        <a:spcAft>
                          <a:spcPts val="0"/>
                        </a:spcAft>
                        <a:buNone/>
                      </a:pPr>
                      <a:r>
                        <a:rPr lang="en-US">
                          <a:latin typeface="Century Gothic"/>
                          <a:ea typeface="Century Gothic"/>
                          <a:cs typeface="Century Gothic"/>
                          <a:sym typeface="Century Gothic"/>
                        </a:rPr>
                        <a:t>65.63</a:t>
                      </a:r>
                      <a:endParaRPr>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3"/>
                  </a:ext>
                </a:extLst>
              </a:tr>
              <a:tr h="350275">
                <a:tc>
                  <a:txBody>
                    <a:bodyPr/>
                    <a:lstStyle/>
                    <a:p>
                      <a:pPr marL="0" lvl="0" indent="0" algn="l" rtl="0">
                        <a:spcBef>
                          <a:spcPts val="0"/>
                        </a:spcBef>
                        <a:spcAft>
                          <a:spcPts val="0"/>
                        </a:spcAft>
                        <a:buNone/>
                      </a:pPr>
                      <a:r>
                        <a:rPr lang="en-US" b="1">
                          <a:latin typeface="Century Gothic"/>
                          <a:ea typeface="Century Gothic"/>
                          <a:cs typeface="Century Gothic"/>
                          <a:sym typeface="Century Gothic"/>
                        </a:rPr>
                        <a:t>Chaparral</a:t>
                      </a:r>
                      <a:endParaRPr b="1">
                        <a:latin typeface="Century Gothic"/>
                        <a:ea typeface="Century Gothic"/>
                        <a:cs typeface="Century Gothic"/>
                        <a:sym typeface="Century Gothic"/>
                      </a:endParaRPr>
                    </a:p>
                  </a:txBody>
                  <a:tcPr marL="91425" marR="91425" marT="91425" marB="91425">
                    <a:solidFill>
                      <a:srgbClr val="B6D7A8"/>
                    </a:solidFill>
                  </a:tcPr>
                </a:tc>
                <a:tc>
                  <a:txBody>
                    <a:bodyPr/>
                    <a:lstStyle/>
                    <a:p>
                      <a:pPr marL="0" lvl="0" indent="0" algn="r" rtl="0">
                        <a:spcBef>
                          <a:spcPts val="0"/>
                        </a:spcBef>
                        <a:spcAft>
                          <a:spcPts val="0"/>
                        </a:spcAft>
                        <a:buNone/>
                      </a:pPr>
                      <a:r>
                        <a:rPr lang="en-US">
                          <a:latin typeface="Century Gothic"/>
                          <a:ea typeface="Century Gothic"/>
                          <a:cs typeface="Century Gothic"/>
                          <a:sym typeface="Century Gothic"/>
                        </a:rPr>
                        <a:t>50</a:t>
                      </a:r>
                      <a:endParaRPr>
                        <a:latin typeface="Century Gothic"/>
                        <a:ea typeface="Century Gothic"/>
                        <a:cs typeface="Century Gothic"/>
                        <a:sym typeface="Century Gothic"/>
                      </a:endParaRPr>
                    </a:p>
                  </a:txBody>
                  <a:tcPr marL="91425" marR="91425" marT="91425" marB="91425"/>
                </a:tc>
                <a:tc>
                  <a:txBody>
                    <a:bodyPr/>
                    <a:lstStyle/>
                    <a:p>
                      <a:pPr marL="0" lvl="0" indent="0" algn="r" rtl="0">
                        <a:spcBef>
                          <a:spcPts val="0"/>
                        </a:spcBef>
                        <a:spcAft>
                          <a:spcPts val="0"/>
                        </a:spcAft>
                        <a:buNone/>
                      </a:pPr>
                      <a:r>
                        <a:rPr lang="en-US">
                          <a:latin typeface="Century Gothic"/>
                          <a:ea typeface="Century Gothic"/>
                          <a:cs typeface="Century Gothic"/>
                          <a:sym typeface="Century Gothic"/>
                        </a:rPr>
                        <a:t>92.43</a:t>
                      </a:r>
                      <a:endParaRPr>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4"/>
                  </a:ext>
                </a:extLst>
              </a:tr>
            </a:tbl>
          </a:graphicData>
        </a:graphic>
      </p:graphicFrame>
      <p:sp>
        <p:nvSpPr>
          <p:cNvPr id="845" name="Google Shape;845;g5f5bacc20f_0_0"/>
          <p:cNvSpPr txBox="1"/>
          <p:nvPr/>
        </p:nvSpPr>
        <p:spPr>
          <a:xfrm>
            <a:off x="802800" y="2471163"/>
            <a:ext cx="756600" cy="519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Annual </a:t>
            </a:r>
            <a:endParaRPr sz="1200" b="1">
              <a:solidFill>
                <a:srgbClr val="2E8652"/>
              </a:solidFill>
              <a:latin typeface="Century Gothic"/>
              <a:ea typeface="Century Gothic"/>
              <a:cs typeface="Century Gothic"/>
              <a:sym typeface="Century Gothic"/>
            </a:endParaRPr>
          </a:p>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Grass</a:t>
            </a:r>
            <a:endParaRPr sz="1200" b="1">
              <a:solidFill>
                <a:srgbClr val="2E8652"/>
              </a:solidFill>
              <a:latin typeface="Century Gothic"/>
              <a:ea typeface="Century Gothic"/>
              <a:cs typeface="Century Gothic"/>
              <a:sym typeface="Century Gothic"/>
            </a:endParaRPr>
          </a:p>
        </p:txBody>
      </p:sp>
      <p:sp>
        <p:nvSpPr>
          <p:cNvPr id="846" name="Google Shape;846;g5f5bacc20f_0_0"/>
          <p:cNvSpPr txBox="1"/>
          <p:nvPr/>
        </p:nvSpPr>
        <p:spPr>
          <a:xfrm>
            <a:off x="539400" y="3287838"/>
            <a:ext cx="970800" cy="552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Oak </a:t>
            </a:r>
            <a:endParaRPr sz="1200" b="1">
              <a:solidFill>
                <a:srgbClr val="2E8652"/>
              </a:solidFill>
              <a:latin typeface="Century Gothic"/>
              <a:ea typeface="Century Gothic"/>
              <a:cs typeface="Century Gothic"/>
              <a:sym typeface="Century Gothic"/>
            </a:endParaRPr>
          </a:p>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Woodland</a:t>
            </a:r>
            <a:endParaRPr sz="1200" b="1">
              <a:solidFill>
                <a:srgbClr val="2E8652"/>
              </a:solidFill>
              <a:latin typeface="Century Gothic"/>
              <a:ea typeface="Century Gothic"/>
              <a:cs typeface="Century Gothic"/>
              <a:sym typeface="Century Gothic"/>
            </a:endParaRPr>
          </a:p>
        </p:txBody>
      </p:sp>
      <p:sp>
        <p:nvSpPr>
          <p:cNvPr id="847" name="Google Shape;847;g5f5bacc20f_0_0"/>
          <p:cNvSpPr txBox="1"/>
          <p:nvPr/>
        </p:nvSpPr>
        <p:spPr>
          <a:xfrm>
            <a:off x="703200" y="4137213"/>
            <a:ext cx="807000" cy="37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Riparian</a:t>
            </a:r>
            <a:endParaRPr sz="1200" b="1">
              <a:solidFill>
                <a:srgbClr val="2E8652"/>
              </a:solidFill>
              <a:latin typeface="Century Gothic"/>
              <a:ea typeface="Century Gothic"/>
              <a:cs typeface="Century Gothic"/>
              <a:sym typeface="Century Gothic"/>
            </a:endParaRPr>
          </a:p>
        </p:txBody>
      </p:sp>
      <p:sp>
        <p:nvSpPr>
          <p:cNvPr id="848" name="Google Shape;848;g5f5bacc20f_0_0"/>
          <p:cNvSpPr txBox="1"/>
          <p:nvPr/>
        </p:nvSpPr>
        <p:spPr>
          <a:xfrm>
            <a:off x="534600" y="4867963"/>
            <a:ext cx="980400" cy="37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Chaparral</a:t>
            </a:r>
            <a:endParaRPr sz="1200" b="1">
              <a:solidFill>
                <a:srgbClr val="2E8652"/>
              </a:solidFill>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g5f5bacc20f_0_39"/>
          <p:cNvSpPr txBox="1">
            <a:spLocks noGrp="1"/>
          </p:cNvSpPr>
          <p:nvPr>
            <p:ph type="body" idx="1"/>
          </p:nvPr>
        </p:nvSpPr>
        <p:spPr>
          <a:xfrm>
            <a:off x="6469875" y="1180650"/>
            <a:ext cx="4400400" cy="1076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2400" b="1">
                <a:solidFill>
                  <a:srgbClr val="274E13"/>
                </a:solidFill>
              </a:rPr>
              <a:t>Overall Accuracy:</a:t>
            </a:r>
            <a:r>
              <a:rPr lang="en-US" sz="2400" b="1">
                <a:solidFill>
                  <a:srgbClr val="434343"/>
                </a:solidFill>
              </a:rPr>
              <a:t> </a:t>
            </a:r>
            <a:r>
              <a:rPr lang="en-US" sz="2400" b="1">
                <a:solidFill>
                  <a:srgbClr val="2E8652"/>
                </a:solidFill>
              </a:rPr>
              <a:t>94.63%</a:t>
            </a:r>
            <a:endParaRPr sz="2400" b="1">
              <a:solidFill>
                <a:srgbClr val="2E8652"/>
              </a:solidFill>
            </a:endParaRPr>
          </a:p>
          <a:p>
            <a:pPr marL="0" lvl="0" indent="0" algn="ctr" rtl="0">
              <a:spcBef>
                <a:spcPts val="1000"/>
              </a:spcBef>
              <a:spcAft>
                <a:spcPts val="0"/>
              </a:spcAft>
              <a:buNone/>
            </a:pPr>
            <a:r>
              <a:rPr lang="en-US" sz="2400" b="1">
                <a:solidFill>
                  <a:srgbClr val="274E13"/>
                </a:solidFill>
              </a:rPr>
              <a:t>Kappa Coefficient:</a:t>
            </a:r>
            <a:r>
              <a:rPr lang="en-US" sz="2400" b="1">
                <a:solidFill>
                  <a:srgbClr val="434343"/>
                </a:solidFill>
              </a:rPr>
              <a:t> </a:t>
            </a:r>
            <a:r>
              <a:rPr lang="en-US" sz="2400" b="1">
                <a:solidFill>
                  <a:srgbClr val="2E8652"/>
                </a:solidFill>
              </a:rPr>
              <a:t>.893</a:t>
            </a:r>
            <a:endParaRPr sz="2400" b="1">
              <a:solidFill>
                <a:srgbClr val="2E8652"/>
              </a:solidFill>
            </a:endParaRPr>
          </a:p>
          <a:p>
            <a:pPr marL="0" lvl="0" indent="0" algn="ctr" rtl="0">
              <a:spcBef>
                <a:spcPts val="1000"/>
              </a:spcBef>
              <a:spcAft>
                <a:spcPts val="0"/>
              </a:spcAft>
              <a:buNone/>
            </a:pPr>
            <a:endParaRPr sz="2400" b="1">
              <a:solidFill>
                <a:srgbClr val="434343"/>
              </a:solidFill>
            </a:endParaRPr>
          </a:p>
        </p:txBody>
      </p:sp>
      <p:pic>
        <p:nvPicPr>
          <p:cNvPr id="855" name="Google Shape;855;g5f5bacc20f_0_39"/>
          <p:cNvPicPr preferRelativeResize="0"/>
          <p:nvPr/>
        </p:nvPicPr>
        <p:blipFill>
          <a:blip r:embed="rId3">
            <a:alphaModFix/>
          </a:blip>
          <a:stretch>
            <a:fillRect/>
          </a:stretch>
        </p:blipFill>
        <p:spPr>
          <a:xfrm>
            <a:off x="1657550" y="2319413"/>
            <a:ext cx="3360751" cy="3061146"/>
          </a:xfrm>
          <a:prstGeom prst="rect">
            <a:avLst/>
          </a:prstGeom>
          <a:noFill/>
          <a:ln>
            <a:noFill/>
          </a:ln>
        </p:spPr>
      </p:pic>
      <p:sp>
        <p:nvSpPr>
          <p:cNvPr id="856" name="Google Shape;856;g5f5bacc20f_0_39"/>
          <p:cNvSpPr txBox="1"/>
          <p:nvPr/>
        </p:nvSpPr>
        <p:spPr>
          <a:xfrm rot="-5400000">
            <a:off x="1792550" y="5858513"/>
            <a:ext cx="1356900" cy="37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Green Vegetation</a:t>
            </a:r>
            <a:endParaRPr sz="1200" b="1">
              <a:solidFill>
                <a:srgbClr val="2E8652"/>
              </a:solidFill>
              <a:latin typeface="Century Gothic"/>
              <a:ea typeface="Century Gothic"/>
              <a:cs typeface="Century Gothic"/>
              <a:sym typeface="Century Gothic"/>
            </a:endParaRPr>
          </a:p>
        </p:txBody>
      </p:sp>
      <p:sp>
        <p:nvSpPr>
          <p:cNvPr id="857" name="Google Shape;857;g5f5bacc20f_0_39"/>
          <p:cNvSpPr txBox="1"/>
          <p:nvPr/>
        </p:nvSpPr>
        <p:spPr>
          <a:xfrm rot="-5400000">
            <a:off x="3644525" y="5676447"/>
            <a:ext cx="1295400" cy="68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Non </a:t>
            </a:r>
            <a:endParaRPr sz="1200" b="1">
              <a:solidFill>
                <a:srgbClr val="2E8652"/>
              </a:solidFill>
              <a:latin typeface="Century Gothic"/>
              <a:ea typeface="Century Gothic"/>
              <a:cs typeface="Century Gothic"/>
              <a:sym typeface="Century Gothic"/>
            </a:endParaRPr>
          </a:p>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Photosynthetic Vegetation</a:t>
            </a:r>
            <a:endParaRPr sz="1200" b="1">
              <a:solidFill>
                <a:srgbClr val="2E8652"/>
              </a:solidFill>
              <a:latin typeface="Century Gothic"/>
              <a:ea typeface="Century Gothic"/>
              <a:cs typeface="Century Gothic"/>
              <a:sym typeface="Century Gothic"/>
            </a:endParaRPr>
          </a:p>
        </p:txBody>
      </p:sp>
      <p:sp>
        <p:nvSpPr>
          <p:cNvPr id="858" name="Google Shape;858;g5f5bacc20f_0_39"/>
          <p:cNvSpPr txBox="1"/>
          <p:nvPr/>
        </p:nvSpPr>
        <p:spPr>
          <a:xfrm>
            <a:off x="268550" y="2740350"/>
            <a:ext cx="1356900" cy="37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Green Vegetation</a:t>
            </a:r>
            <a:endParaRPr sz="1200" b="1">
              <a:solidFill>
                <a:srgbClr val="2E8652"/>
              </a:solidFill>
              <a:latin typeface="Century Gothic"/>
              <a:ea typeface="Century Gothic"/>
              <a:cs typeface="Century Gothic"/>
              <a:sym typeface="Century Gothic"/>
            </a:endParaRPr>
          </a:p>
        </p:txBody>
      </p:sp>
      <p:sp>
        <p:nvSpPr>
          <p:cNvPr id="859" name="Google Shape;859;g5f5bacc20f_0_39"/>
          <p:cNvSpPr txBox="1"/>
          <p:nvPr/>
        </p:nvSpPr>
        <p:spPr>
          <a:xfrm>
            <a:off x="-76212" y="4267725"/>
            <a:ext cx="1709700" cy="68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Non </a:t>
            </a:r>
            <a:endParaRPr sz="1200" b="1">
              <a:solidFill>
                <a:srgbClr val="2E8652"/>
              </a:solidFill>
              <a:latin typeface="Century Gothic"/>
              <a:ea typeface="Century Gothic"/>
              <a:cs typeface="Century Gothic"/>
              <a:sym typeface="Century Gothic"/>
            </a:endParaRPr>
          </a:p>
          <a:p>
            <a:pPr marL="0" lvl="0" indent="0" algn="r" rtl="0">
              <a:spcBef>
                <a:spcPts val="0"/>
              </a:spcBef>
              <a:spcAft>
                <a:spcPts val="0"/>
              </a:spcAft>
              <a:buNone/>
            </a:pPr>
            <a:r>
              <a:rPr lang="en-US" sz="1200" b="1">
                <a:solidFill>
                  <a:srgbClr val="2E8652"/>
                </a:solidFill>
                <a:latin typeface="Century Gothic"/>
                <a:ea typeface="Century Gothic"/>
                <a:cs typeface="Century Gothic"/>
                <a:sym typeface="Century Gothic"/>
              </a:rPr>
              <a:t>Photosynthetic Vegetation</a:t>
            </a:r>
            <a:endParaRPr sz="1200" b="1">
              <a:solidFill>
                <a:srgbClr val="2E8652"/>
              </a:solidFill>
              <a:latin typeface="Century Gothic"/>
              <a:ea typeface="Century Gothic"/>
              <a:cs typeface="Century Gothic"/>
              <a:sym typeface="Century Gothic"/>
            </a:endParaRPr>
          </a:p>
        </p:txBody>
      </p:sp>
      <p:sp>
        <p:nvSpPr>
          <p:cNvPr id="860" name="Google Shape;860;g5f5bacc20f_0_39"/>
          <p:cNvSpPr txBox="1"/>
          <p:nvPr/>
        </p:nvSpPr>
        <p:spPr>
          <a:xfrm>
            <a:off x="2111350" y="2984138"/>
            <a:ext cx="8112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FFFFFF"/>
                </a:solidFill>
                <a:latin typeface="Century Gothic"/>
                <a:ea typeface="Century Gothic"/>
                <a:cs typeface="Century Gothic"/>
                <a:sym typeface="Century Gothic"/>
              </a:rPr>
              <a:t>97.22</a:t>
            </a:r>
            <a:endParaRPr b="1">
              <a:solidFill>
                <a:srgbClr val="FFFFFF"/>
              </a:solidFill>
              <a:latin typeface="Century Gothic"/>
              <a:ea typeface="Century Gothic"/>
              <a:cs typeface="Century Gothic"/>
              <a:sym typeface="Century Gothic"/>
            </a:endParaRPr>
          </a:p>
        </p:txBody>
      </p:sp>
      <p:sp>
        <p:nvSpPr>
          <p:cNvPr id="861" name="Google Shape;861;g5f5bacc20f_0_39"/>
          <p:cNvSpPr txBox="1"/>
          <p:nvPr/>
        </p:nvSpPr>
        <p:spPr>
          <a:xfrm>
            <a:off x="3751000" y="2984138"/>
            <a:ext cx="8112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FFFFFF"/>
                </a:solidFill>
                <a:latin typeface="Century Gothic"/>
                <a:ea typeface="Century Gothic"/>
                <a:cs typeface="Century Gothic"/>
                <a:sym typeface="Century Gothic"/>
              </a:rPr>
              <a:t>7.79</a:t>
            </a:r>
            <a:endParaRPr b="1">
              <a:solidFill>
                <a:srgbClr val="FFFFFF"/>
              </a:solidFill>
              <a:latin typeface="Century Gothic"/>
              <a:ea typeface="Century Gothic"/>
              <a:cs typeface="Century Gothic"/>
              <a:sym typeface="Century Gothic"/>
            </a:endParaRPr>
          </a:p>
        </p:txBody>
      </p:sp>
      <p:sp>
        <p:nvSpPr>
          <p:cNvPr id="862" name="Google Shape;862;g5f5bacc20f_0_39"/>
          <p:cNvSpPr txBox="1"/>
          <p:nvPr/>
        </p:nvSpPr>
        <p:spPr>
          <a:xfrm>
            <a:off x="2111350" y="4474263"/>
            <a:ext cx="8112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FFFFFF"/>
                </a:solidFill>
                <a:latin typeface="Century Gothic"/>
                <a:ea typeface="Century Gothic"/>
                <a:cs typeface="Century Gothic"/>
                <a:sym typeface="Century Gothic"/>
              </a:rPr>
              <a:t>2.78</a:t>
            </a:r>
            <a:endParaRPr b="1">
              <a:solidFill>
                <a:srgbClr val="FFFFFF"/>
              </a:solidFill>
              <a:latin typeface="Century Gothic"/>
              <a:ea typeface="Century Gothic"/>
              <a:cs typeface="Century Gothic"/>
              <a:sym typeface="Century Gothic"/>
            </a:endParaRPr>
          </a:p>
        </p:txBody>
      </p:sp>
      <p:sp>
        <p:nvSpPr>
          <p:cNvPr id="863" name="Google Shape;863;g5f5bacc20f_0_39"/>
          <p:cNvSpPr txBox="1"/>
          <p:nvPr/>
        </p:nvSpPr>
        <p:spPr>
          <a:xfrm>
            <a:off x="3755025" y="4474263"/>
            <a:ext cx="8112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FFFFFF"/>
                </a:solidFill>
                <a:latin typeface="Century Gothic"/>
                <a:ea typeface="Century Gothic"/>
                <a:cs typeface="Century Gothic"/>
                <a:sym typeface="Century Gothic"/>
              </a:rPr>
              <a:t>92.21</a:t>
            </a:r>
            <a:endParaRPr b="1">
              <a:solidFill>
                <a:srgbClr val="FFFFFF"/>
              </a:solidFill>
              <a:latin typeface="Century Gothic"/>
              <a:ea typeface="Century Gothic"/>
              <a:cs typeface="Century Gothic"/>
              <a:sym typeface="Century Gothic"/>
            </a:endParaRPr>
          </a:p>
        </p:txBody>
      </p:sp>
      <p:pic>
        <p:nvPicPr>
          <p:cNvPr id="864" name="Google Shape;864;g5f5bacc20f_0_39"/>
          <p:cNvPicPr preferRelativeResize="0"/>
          <p:nvPr/>
        </p:nvPicPr>
        <p:blipFill>
          <a:blip r:embed="rId4">
            <a:alphaModFix/>
          </a:blip>
          <a:stretch>
            <a:fillRect/>
          </a:stretch>
        </p:blipFill>
        <p:spPr>
          <a:xfrm>
            <a:off x="5183525" y="3393775"/>
            <a:ext cx="285750" cy="1019175"/>
          </a:xfrm>
          <a:prstGeom prst="rect">
            <a:avLst/>
          </a:prstGeom>
          <a:noFill/>
          <a:ln>
            <a:noFill/>
          </a:ln>
        </p:spPr>
      </p:pic>
      <p:sp>
        <p:nvSpPr>
          <p:cNvPr id="865" name="Google Shape;865;g5f5bacc20f_0_39"/>
          <p:cNvSpPr txBox="1"/>
          <p:nvPr/>
        </p:nvSpPr>
        <p:spPr>
          <a:xfrm>
            <a:off x="5390650" y="3251738"/>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2E8652"/>
                </a:solidFill>
                <a:latin typeface="Century Gothic"/>
                <a:ea typeface="Century Gothic"/>
                <a:cs typeface="Century Gothic"/>
                <a:sym typeface="Century Gothic"/>
              </a:rPr>
              <a:t>100</a:t>
            </a:r>
            <a:endParaRPr sz="1200" b="1">
              <a:solidFill>
                <a:srgbClr val="2E8652"/>
              </a:solidFill>
              <a:latin typeface="Century Gothic"/>
              <a:ea typeface="Century Gothic"/>
              <a:cs typeface="Century Gothic"/>
              <a:sym typeface="Century Gothic"/>
            </a:endParaRPr>
          </a:p>
        </p:txBody>
      </p:sp>
      <p:sp>
        <p:nvSpPr>
          <p:cNvPr id="866" name="Google Shape;866;g5f5bacc20f_0_39"/>
          <p:cNvSpPr txBox="1"/>
          <p:nvPr/>
        </p:nvSpPr>
        <p:spPr>
          <a:xfrm>
            <a:off x="5390650" y="3477519"/>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2E8652"/>
                </a:solidFill>
                <a:latin typeface="Century Gothic"/>
                <a:ea typeface="Century Gothic"/>
                <a:cs typeface="Century Gothic"/>
                <a:sym typeface="Century Gothic"/>
              </a:rPr>
              <a:t>75</a:t>
            </a:r>
            <a:endParaRPr sz="1200" b="1">
              <a:solidFill>
                <a:srgbClr val="2E8652"/>
              </a:solidFill>
              <a:latin typeface="Century Gothic"/>
              <a:ea typeface="Century Gothic"/>
              <a:cs typeface="Century Gothic"/>
              <a:sym typeface="Century Gothic"/>
            </a:endParaRPr>
          </a:p>
        </p:txBody>
      </p:sp>
      <p:sp>
        <p:nvSpPr>
          <p:cNvPr id="867" name="Google Shape;867;g5f5bacc20f_0_39"/>
          <p:cNvSpPr txBox="1"/>
          <p:nvPr/>
        </p:nvSpPr>
        <p:spPr>
          <a:xfrm>
            <a:off x="5390650" y="3929081"/>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2E8652"/>
                </a:solidFill>
                <a:latin typeface="Century Gothic"/>
                <a:ea typeface="Century Gothic"/>
                <a:cs typeface="Century Gothic"/>
                <a:sym typeface="Century Gothic"/>
              </a:rPr>
              <a:t>25</a:t>
            </a:r>
            <a:endParaRPr sz="1200" b="1">
              <a:solidFill>
                <a:srgbClr val="2E8652"/>
              </a:solidFill>
              <a:latin typeface="Century Gothic"/>
              <a:ea typeface="Century Gothic"/>
              <a:cs typeface="Century Gothic"/>
              <a:sym typeface="Century Gothic"/>
            </a:endParaRPr>
          </a:p>
        </p:txBody>
      </p:sp>
      <p:sp>
        <p:nvSpPr>
          <p:cNvPr id="868" name="Google Shape;868;g5f5bacc20f_0_39"/>
          <p:cNvSpPr txBox="1"/>
          <p:nvPr/>
        </p:nvSpPr>
        <p:spPr>
          <a:xfrm>
            <a:off x="5390650" y="4154863"/>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2E8652"/>
                </a:solidFill>
                <a:latin typeface="Century Gothic"/>
                <a:ea typeface="Century Gothic"/>
                <a:cs typeface="Century Gothic"/>
                <a:sym typeface="Century Gothic"/>
              </a:rPr>
              <a:t>0</a:t>
            </a:r>
            <a:endParaRPr sz="1200" b="1">
              <a:solidFill>
                <a:srgbClr val="2E8652"/>
              </a:solidFill>
              <a:latin typeface="Century Gothic"/>
              <a:ea typeface="Century Gothic"/>
              <a:cs typeface="Century Gothic"/>
              <a:sym typeface="Century Gothic"/>
            </a:endParaRPr>
          </a:p>
        </p:txBody>
      </p:sp>
      <p:sp>
        <p:nvSpPr>
          <p:cNvPr id="869" name="Google Shape;869;g5f5bacc20f_0_39"/>
          <p:cNvSpPr txBox="1"/>
          <p:nvPr/>
        </p:nvSpPr>
        <p:spPr>
          <a:xfrm>
            <a:off x="5390650" y="3703300"/>
            <a:ext cx="5169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2E8652"/>
                </a:solidFill>
                <a:latin typeface="Century Gothic"/>
                <a:ea typeface="Century Gothic"/>
                <a:cs typeface="Century Gothic"/>
                <a:sym typeface="Century Gothic"/>
              </a:rPr>
              <a:t>50</a:t>
            </a:r>
            <a:endParaRPr sz="1200" b="1">
              <a:solidFill>
                <a:srgbClr val="2E8652"/>
              </a:solidFill>
              <a:latin typeface="Century Gothic"/>
              <a:ea typeface="Century Gothic"/>
              <a:cs typeface="Century Gothic"/>
              <a:sym typeface="Century Gothic"/>
            </a:endParaRPr>
          </a:p>
        </p:txBody>
      </p:sp>
      <p:graphicFrame>
        <p:nvGraphicFramePr>
          <p:cNvPr id="870" name="Google Shape;870;g5f5bacc20f_0_39"/>
          <p:cNvGraphicFramePr/>
          <p:nvPr/>
        </p:nvGraphicFramePr>
        <p:xfrm>
          <a:off x="6687738" y="2731813"/>
          <a:ext cx="3964675" cy="2057350"/>
        </p:xfrm>
        <a:graphic>
          <a:graphicData uri="http://schemas.openxmlformats.org/drawingml/2006/table">
            <a:tbl>
              <a:tblPr>
                <a:noFill/>
                <a:tableStyleId>{382787EF-36D2-4DE4-A7F6-3ADBA8A80A06}</a:tableStyleId>
              </a:tblPr>
              <a:tblGrid>
                <a:gridCol w="1489125">
                  <a:extLst>
                    <a:ext uri="{9D8B030D-6E8A-4147-A177-3AD203B41FA5}">
                      <a16:colId xmlns:a16="http://schemas.microsoft.com/office/drawing/2014/main" val="20000"/>
                    </a:ext>
                  </a:extLst>
                </a:gridCol>
                <a:gridCol w="1183925">
                  <a:extLst>
                    <a:ext uri="{9D8B030D-6E8A-4147-A177-3AD203B41FA5}">
                      <a16:colId xmlns:a16="http://schemas.microsoft.com/office/drawing/2014/main" val="20001"/>
                    </a:ext>
                  </a:extLst>
                </a:gridCol>
                <a:gridCol w="1291625">
                  <a:extLst>
                    <a:ext uri="{9D8B030D-6E8A-4147-A177-3AD203B41FA5}">
                      <a16:colId xmlns:a16="http://schemas.microsoft.com/office/drawing/2014/main" val="20002"/>
                    </a:ext>
                  </a:extLst>
                </a:gridCol>
              </a:tblGrid>
              <a:tr h="624850">
                <a:tc>
                  <a:txBody>
                    <a:bodyPr/>
                    <a:lstStyle/>
                    <a:p>
                      <a:pPr marL="0" lvl="0" indent="0" algn="l" rtl="0">
                        <a:spcBef>
                          <a:spcPts val="0"/>
                        </a:spcBef>
                        <a:spcAft>
                          <a:spcPts val="0"/>
                        </a:spcAft>
                        <a:buNone/>
                      </a:pPr>
                      <a:endParaRPr b="1">
                        <a:latin typeface="Century Gothic"/>
                        <a:ea typeface="Century Gothic"/>
                        <a:cs typeface="Century Gothic"/>
                        <a:sym typeface="Century Gothic"/>
                      </a:endParaRPr>
                    </a:p>
                  </a:txBody>
                  <a:tcPr marL="91425" marR="91425" marT="91425" marB="91425">
                    <a:solidFill>
                      <a:srgbClr val="B6D7A8"/>
                    </a:solidFill>
                  </a:tcPr>
                </a:tc>
                <a:tc>
                  <a:txBody>
                    <a:bodyPr/>
                    <a:lstStyle/>
                    <a:p>
                      <a:pPr marL="0" lvl="0" indent="0" algn="r" rtl="0">
                        <a:spcBef>
                          <a:spcPts val="0"/>
                        </a:spcBef>
                        <a:spcAft>
                          <a:spcPts val="0"/>
                        </a:spcAft>
                        <a:buNone/>
                      </a:pPr>
                      <a:r>
                        <a:rPr lang="en-US" b="1">
                          <a:latin typeface="Century Gothic"/>
                          <a:ea typeface="Century Gothic"/>
                          <a:cs typeface="Century Gothic"/>
                          <a:sym typeface="Century Gothic"/>
                        </a:rPr>
                        <a:t>User’s </a:t>
                      </a:r>
                      <a:endParaRPr b="1">
                        <a:latin typeface="Century Gothic"/>
                        <a:ea typeface="Century Gothic"/>
                        <a:cs typeface="Century Gothic"/>
                        <a:sym typeface="Century Gothic"/>
                      </a:endParaRPr>
                    </a:p>
                    <a:p>
                      <a:pPr marL="0" lvl="0" indent="0" algn="r" rtl="0">
                        <a:spcBef>
                          <a:spcPts val="0"/>
                        </a:spcBef>
                        <a:spcAft>
                          <a:spcPts val="0"/>
                        </a:spcAft>
                        <a:buNone/>
                      </a:pPr>
                      <a:r>
                        <a:rPr lang="en-US" b="1">
                          <a:latin typeface="Century Gothic"/>
                          <a:ea typeface="Century Gothic"/>
                          <a:cs typeface="Century Gothic"/>
                          <a:sym typeface="Century Gothic"/>
                        </a:rPr>
                        <a:t>Accuracy</a:t>
                      </a:r>
                      <a:endParaRPr b="1">
                        <a:latin typeface="Century Gothic"/>
                        <a:ea typeface="Century Gothic"/>
                        <a:cs typeface="Century Gothic"/>
                        <a:sym typeface="Century Gothic"/>
                      </a:endParaRPr>
                    </a:p>
                  </a:txBody>
                  <a:tcPr marL="91425" marR="91425" marT="91425" marB="91425">
                    <a:solidFill>
                      <a:srgbClr val="B6D7A8"/>
                    </a:solidFill>
                  </a:tcPr>
                </a:tc>
                <a:tc>
                  <a:txBody>
                    <a:bodyPr/>
                    <a:lstStyle/>
                    <a:p>
                      <a:pPr marL="0" lvl="0" indent="0" algn="r" rtl="0">
                        <a:spcBef>
                          <a:spcPts val="0"/>
                        </a:spcBef>
                        <a:spcAft>
                          <a:spcPts val="0"/>
                        </a:spcAft>
                        <a:buNone/>
                      </a:pPr>
                      <a:r>
                        <a:rPr lang="en-US" b="1">
                          <a:latin typeface="Century Gothic"/>
                          <a:ea typeface="Century Gothic"/>
                          <a:cs typeface="Century Gothic"/>
                          <a:sym typeface="Century Gothic"/>
                        </a:rPr>
                        <a:t>Producer’s Accuracy</a:t>
                      </a:r>
                      <a:endParaRPr b="1">
                        <a:latin typeface="Century Gothic"/>
                        <a:ea typeface="Century Gothic"/>
                        <a:cs typeface="Century Gothic"/>
                        <a:sym typeface="Century Gothic"/>
                      </a:endParaRPr>
                    </a:p>
                  </a:txBody>
                  <a:tcPr marL="91425" marR="91425" marT="91425" marB="91425">
                    <a:solidFill>
                      <a:srgbClr val="B6D7A8"/>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b="1">
                          <a:latin typeface="Century Gothic"/>
                          <a:ea typeface="Century Gothic"/>
                          <a:cs typeface="Century Gothic"/>
                          <a:sym typeface="Century Gothic"/>
                        </a:rPr>
                        <a:t>Green Vegetation</a:t>
                      </a:r>
                      <a:endParaRPr b="1">
                        <a:latin typeface="Century Gothic"/>
                        <a:ea typeface="Century Gothic"/>
                        <a:cs typeface="Century Gothic"/>
                        <a:sym typeface="Century Gothic"/>
                      </a:endParaRPr>
                    </a:p>
                  </a:txBody>
                  <a:tcPr marL="91425" marR="91425" marT="91425" marB="91425">
                    <a:solidFill>
                      <a:srgbClr val="B6D7A8"/>
                    </a:solidFill>
                  </a:tcPr>
                </a:tc>
                <a:tc>
                  <a:txBody>
                    <a:bodyPr/>
                    <a:lstStyle/>
                    <a:p>
                      <a:pPr marL="0" lvl="0" indent="0" algn="r" rtl="0">
                        <a:spcBef>
                          <a:spcPts val="0"/>
                        </a:spcBef>
                        <a:spcAft>
                          <a:spcPts val="0"/>
                        </a:spcAft>
                        <a:buNone/>
                      </a:pPr>
                      <a:r>
                        <a:rPr lang="en-US">
                          <a:latin typeface="Century Gothic"/>
                          <a:ea typeface="Century Gothic"/>
                          <a:cs typeface="Century Gothic"/>
                          <a:sym typeface="Century Gothic"/>
                        </a:rPr>
                        <a:t>92.11</a:t>
                      </a:r>
                      <a:endParaRPr>
                        <a:latin typeface="Century Gothic"/>
                        <a:ea typeface="Century Gothic"/>
                        <a:cs typeface="Century Gothic"/>
                        <a:sym typeface="Century Gothic"/>
                      </a:endParaRPr>
                    </a:p>
                  </a:txBody>
                  <a:tcPr marL="91425" marR="91425" marT="91425" marB="91425"/>
                </a:tc>
                <a:tc>
                  <a:txBody>
                    <a:bodyPr/>
                    <a:lstStyle/>
                    <a:p>
                      <a:pPr marL="0" lvl="0" indent="0" algn="r" rtl="0">
                        <a:spcBef>
                          <a:spcPts val="0"/>
                        </a:spcBef>
                        <a:spcAft>
                          <a:spcPts val="0"/>
                        </a:spcAft>
                        <a:buNone/>
                      </a:pPr>
                      <a:r>
                        <a:rPr lang="en-US">
                          <a:latin typeface="Century Gothic"/>
                          <a:ea typeface="Century Gothic"/>
                          <a:cs typeface="Century Gothic"/>
                          <a:sym typeface="Century Gothic"/>
                        </a:rPr>
                        <a:t>97.33</a:t>
                      </a:r>
                      <a:endParaRPr>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1"/>
                  </a:ext>
                </a:extLst>
              </a:tr>
              <a:tr h="265775">
                <a:tc>
                  <a:txBody>
                    <a:bodyPr/>
                    <a:lstStyle/>
                    <a:p>
                      <a:pPr marL="0" lvl="0" indent="0" algn="l" rtl="0">
                        <a:spcBef>
                          <a:spcPts val="0"/>
                        </a:spcBef>
                        <a:spcAft>
                          <a:spcPts val="0"/>
                        </a:spcAft>
                        <a:buNone/>
                      </a:pPr>
                      <a:r>
                        <a:rPr lang="en-US" b="1">
                          <a:latin typeface="Century Gothic"/>
                          <a:ea typeface="Century Gothic"/>
                          <a:cs typeface="Century Gothic"/>
                          <a:sym typeface="Century Gothic"/>
                        </a:rPr>
                        <a:t>Non Photosynthetic Vegetation</a:t>
                      </a:r>
                      <a:endParaRPr b="1">
                        <a:latin typeface="Century Gothic"/>
                        <a:ea typeface="Century Gothic"/>
                        <a:cs typeface="Century Gothic"/>
                        <a:sym typeface="Century Gothic"/>
                      </a:endParaRPr>
                    </a:p>
                  </a:txBody>
                  <a:tcPr marL="91425" marR="91425" marT="91425" marB="91425">
                    <a:solidFill>
                      <a:srgbClr val="B6D7A8"/>
                    </a:solidFill>
                  </a:tcPr>
                </a:tc>
                <a:tc>
                  <a:txBody>
                    <a:bodyPr/>
                    <a:lstStyle/>
                    <a:p>
                      <a:pPr marL="0" lvl="0" indent="0" algn="r" rtl="0">
                        <a:spcBef>
                          <a:spcPts val="0"/>
                        </a:spcBef>
                        <a:spcAft>
                          <a:spcPts val="0"/>
                        </a:spcAft>
                        <a:buNone/>
                      </a:pPr>
                      <a:r>
                        <a:rPr lang="en-US">
                          <a:latin typeface="Century Gothic"/>
                          <a:ea typeface="Century Gothic"/>
                          <a:cs typeface="Century Gothic"/>
                          <a:sym typeface="Century Gothic"/>
                        </a:rPr>
                        <a:t>97.26</a:t>
                      </a:r>
                      <a:endParaRPr>
                        <a:latin typeface="Century Gothic"/>
                        <a:ea typeface="Century Gothic"/>
                        <a:cs typeface="Century Gothic"/>
                        <a:sym typeface="Century Gothic"/>
                      </a:endParaRPr>
                    </a:p>
                  </a:txBody>
                  <a:tcPr marL="91425" marR="91425" marT="91425" marB="91425"/>
                </a:tc>
                <a:tc>
                  <a:txBody>
                    <a:bodyPr/>
                    <a:lstStyle/>
                    <a:p>
                      <a:pPr marL="0" lvl="0" indent="0" algn="r" rtl="0">
                        <a:spcBef>
                          <a:spcPts val="0"/>
                        </a:spcBef>
                        <a:spcAft>
                          <a:spcPts val="0"/>
                        </a:spcAft>
                        <a:buNone/>
                      </a:pPr>
                      <a:r>
                        <a:rPr lang="en-US">
                          <a:latin typeface="Century Gothic"/>
                          <a:ea typeface="Century Gothic"/>
                          <a:cs typeface="Century Gothic"/>
                          <a:sym typeface="Century Gothic"/>
                        </a:rPr>
                        <a:t>92.21</a:t>
                      </a:r>
                      <a:endParaRPr>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2"/>
                  </a:ext>
                </a:extLst>
              </a:tr>
            </a:tbl>
          </a:graphicData>
        </a:graphic>
      </p:graphicFrame>
      <p:sp>
        <p:nvSpPr>
          <p:cNvPr id="871" name="Google Shape;871;g5f5bacc20f_0_39"/>
          <p:cNvSpPr txBox="1">
            <a:spLocks noGrp="1"/>
          </p:cNvSpPr>
          <p:nvPr>
            <p:ph type="title"/>
          </p:nvPr>
        </p:nvSpPr>
        <p:spPr>
          <a:xfrm>
            <a:off x="1628000" y="266700"/>
            <a:ext cx="10515600" cy="90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Validation: RapidEye </a:t>
            </a:r>
            <a:endParaRPr/>
          </a:p>
        </p:txBody>
      </p:sp>
      <p:sp>
        <p:nvSpPr>
          <p:cNvPr id="872" name="Google Shape;872;g5f5bacc20f_0_39"/>
          <p:cNvSpPr txBox="1"/>
          <p:nvPr/>
        </p:nvSpPr>
        <p:spPr>
          <a:xfrm>
            <a:off x="1970425" y="1285788"/>
            <a:ext cx="2668500" cy="86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rgbClr val="274E13"/>
                </a:solidFill>
                <a:latin typeface="Century Gothic"/>
                <a:ea typeface="Century Gothic"/>
                <a:cs typeface="Century Gothic"/>
                <a:sym typeface="Century Gothic"/>
              </a:rPr>
              <a:t>RapidEye</a:t>
            </a:r>
            <a:endParaRPr sz="2400" b="1">
              <a:solidFill>
                <a:srgbClr val="274E13"/>
              </a:solidFill>
              <a:latin typeface="Century Gothic"/>
              <a:ea typeface="Century Gothic"/>
              <a:cs typeface="Century Gothic"/>
              <a:sym typeface="Century Gothic"/>
            </a:endParaRPr>
          </a:p>
          <a:p>
            <a:pPr marL="0" lvl="0" indent="0" algn="ctr" rtl="0">
              <a:spcBef>
                <a:spcPts val="0"/>
              </a:spcBef>
              <a:spcAft>
                <a:spcPts val="0"/>
              </a:spcAft>
              <a:buNone/>
            </a:pPr>
            <a:r>
              <a:rPr lang="en-US" sz="2400" b="1">
                <a:solidFill>
                  <a:srgbClr val="2E8652"/>
                </a:solidFill>
                <a:latin typeface="Century Gothic"/>
                <a:ea typeface="Century Gothic"/>
                <a:cs typeface="Century Gothic"/>
                <a:sym typeface="Century Gothic"/>
              </a:rPr>
              <a:t>Confusion Matrix</a:t>
            </a:r>
            <a:endParaRPr sz="2400" b="1">
              <a:solidFill>
                <a:srgbClr val="2E8652"/>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g5f5bacc20f_0_157"/>
          <p:cNvSpPr txBox="1">
            <a:spLocks noGrp="1"/>
          </p:cNvSpPr>
          <p:nvPr>
            <p:ph type="title"/>
          </p:nvPr>
        </p:nvSpPr>
        <p:spPr>
          <a:xfrm>
            <a:off x="1627997" y="266701"/>
            <a:ext cx="10515600" cy="685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RapidEye Training Spectra</a:t>
            </a:r>
            <a:endParaRPr/>
          </a:p>
        </p:txBody>
      </p:sp>
      <p:pic>
        <p:nvPicPr>
          <p:cNvPr id="879" name="Google Shape;879;g5f5bacc20f_0_157"/>
          <p:cNvPicPr preferRelativeResize="0"/>
          <p:nvPr/>
        </p:nvPicPr>
        <p:blipFill>
          <a:blip r:embed="rId3">
            <a:alphaModFix/>
          </a:blip>
          <a:stretch>
            <a:fillRect/>
          </a:stretch>
        </p:blipFill>
        <p:spPr>
          <a:xfrm>
            <a:off x="152400" y="1104901"/>
            <a:ext cx="9658350" cy="5314950"/>
          </a:xfrm>
          <a:prstGeom prst="rect">
            <a:avLst/>
          </a:prstGeom>
          <a:noFill/>
          <a:ln>
            <a:noFill/>
          </a:ln>
        </p:spPr>
      </p:pic>
      <p:pic>
        <p:nvPicPr>
          <p:cNvPr id="880" name="Google Shape;880;g5f5bacc20f_0_157"/>
          <p:cNvPicPr preferRelativeResize="0"/>
          <p:nvPr/>
        </p:nvPicPr>
        <p:blipFill>
          <a:blip r:embed="rId4">
            <a:alphaModFix/>
          </a:blip>
          <a:stretch>
            <a:fillRect/>
          </a:stretch>
        </p:blipFill>
        <p:spPr>
          <a:xfrm>
            <a:off x="9981875" y="4280951"/>
            <a:ext cx="2028825" cy="1819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g5df8a4eb2a_1_0"/>
          <p:cNvPicPr preferRelativeResize="0"/>
          <p:nvPr/>
        </p:nvPicPr>
        <p:blipFill rotWithShape="1">
          <a:blip r:embed="rId3">
            <a:alphaModFix/>
          </a:blip>
          <a:srcRect/>
          <a:stretch/>
        </p:blipFill>
        <p:spPr>
          <a:xfrm>
            <a:off x="2107000" y="881600"/>
            <a:ext cx="7992497" cy="5651951"/>
          </a:xfrm>
          <a:prstGeom prst="rect">
            <a:avLst/>
          </a:prstGeom>
          <a:noFill/>
          <a:ln>
            <a:noFill/>
          </a:ln>
        </p:spPr>
      </p:pic>
      <p:sp>
        <p:nvSpPr>
          <p:cNvPr id="345" name="Google Shape;345;g5df8a4eb2a_1_0"/>
          <p:cNvSpPr txBox="1">
            <a:spLocks noGrp="1"/>
          </p:cNvSpPr>
          <p:nvPr>
            <p:ph type="title"/>
          </p:nvPr>
        </p:nvSpPr>
        <p:spPr>
          <a:xfrm>
            <a:off x="1637522" y="195801"/>
            <a:ext cx="10515600" cy="68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Study Area: Woolsey Fire</a:t>
            </a:r>
            <a:endParaRPr/>
          </a:p>
        </p:txBody>
      </p:sp>
      <p:sp>
        <p:nvSpPr>
          <p:cNvPr id="346" name="Google Shape;346;g5df8a4eb2a_1_0"/>
          <p:cNvSpPr txBox="1"/>
          <p:nvPr/>
        </p:nvSpPr>
        <p:spPr>
          <a:xfrm>
            <a:off x="2409350" y="5877600"/>
            <a:ext cx="3723600" cy="27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tx1">
                    <a:lumMod val="75000"/>
                    <a:lumOff val="25000"/>
                  </a:schemeClr>
                </a:solidFill>
                <a:latin typeface="Century Gothic"/>
                <a:ea typeface="Century Gothic"/>
                <a:cs typeface="Century Gothic"/>
                <a:sym typeface="Century Gothic"/>
              </a:rPr>
              <a:t>0        5       10                20 Kilometers</a:t>
            </a:r>
            <a:r>
              <a:rPr lang="en-US" sz="1400" b="0" i="0" u="none" strike="noStrike" cap="none">
                <a:solidFill>
                  <a:schemeClr val="tx1">
                    <a:lumMod val="75000"/>
                    <a:lumOff val="25000"/>
                  </a:schemeClr>
                </a:solidFill>
                <a:latin typeface="Century Gothic"/>
                <a:ea typeface="Century Gothic"/>
                <a:cs typeface="Century Gothic"/>
                <a:sym typeface="Century Gothic"/>
              </a:rPr>
              <a:t>  </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347" name="Google Shape;347;g5df8a4eb2a_1_0"/>
          <p:cNvSpPr/>
          <p:nvPr/>
        </p:nvSpPr>
        <p:spPr>
          <a:xfrm>
            <a:off x="5884800" y="5919150"/>
            <a:ext cx="1785600" cy="556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tx1">
                  <a:lumMod val="75000"/>
                  <a:lumOff val="25000"/>
                </a:schemeClr>
              </a:solidFill>
              <a:highlight>
                <a:srgbClr val="FFFFFF"/>
              </a:highlight>
              <a:latin typeface="Arial"/>
              <a:ea typeface="Arial"/>
              <a:cs typeface="Arial"/>
              <a:sym typeface="Arial"/>
            </a:endParaRPr>
          </a:p>
        </p:txBody>
      </p:sp>
      <p:sp>
        <p:nvSpPr>
          <p:cNvPr id="348" name="Google Shape;348;g5df8a4eb2a_1_0"/>
          <p:cNvSpPr txBox="1"/>
          <p:nvPr/>
        </p:nvSpPr>
        <p:spPr>
          <a:xfrm>
            <a:off x="6210725" y="5877600"/>
            <a:ext cx="1571400" cy="21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Fire Burn Area</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349" name="Google Shape;349;g5df8a4eb2a_1_0"/>
          <p:cNvSpPr txBox="1"/>
          <p:nvPr/>
        </p:nvSpPr>
        <p:spPr>
          <a:xfrm>
            <a:off x="6210725" y="6111900"/>
            <a:ext cx="1571400" cy="21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Study Area</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350" name="Google Shape;350;g5df8a4eb2a_1_0"/>
          <p:cNvSpPr/>
          <p:nvPr/>
        </p:nvSpPr>
        <p:spPr>
          <a:xfrm>
            <a:off x="5932800" y="5995950"/>
            <a:ext cx="277800" cy="1611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tx1">
                  <a:lumMod val="75000"/>
                  <a:lumOff val="25000"/>
                </a:schemeClr>
              </a:solidFill>
              <a:latin typeface="Arial"/>
              <a:ea typeface="Arial"/>
              <a:cs typeface="Arial"/>
              <a:sym typeface="Arial"/>
            </a:endParaRPr>
          </a:p>
        </p:txBody>
      </p:sp>
      <p:sp>
        <p:nvSpPr>
          <p:cNvPr id="351" name="Google Shape;351;g5df8a4eb2a_1_0"/>
          <p:cNvSpPr/>
          <p:nvPr/>
        </p:nvSpPr>
        <p:spPr>
          <a:xfrm>
            <a:off x="5932800" y="6244050"/>
            <a:ext cx="277800" cy="161100"/>
          </a:xfrm>
          <a:prstGeom prst="rect">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tx1">
                  <a:lumMod val="75000"/>
                  <a:lumOff val="25000"/>
                </a:schemeClr>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5ccba6090a_0_539"/>
          <p:cNvSpPr txBox="1">
            <a:spLocks noGrp="1"/>
          </p:cNvSpPr>
          <p:nvPr>
            <p:ph type="title"/>
          </p:nvPr>
        </p:nvSpPr>
        <p:spPr>
          <a:xfrm>
            <a:off x="393030" y="545432"/>
            <a:ext cx="10515600" cy="41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solidFill>
                  <a:schemeClr val="lt1"/>
                </a:solidFill>
              </a:rPr>
              <a:t>Community Concerns</a:t>
            </a:r>
            <a:endParaRPr>
              <a:solidFill>
                <a:schemeClr val="lt1"/>
              </a:solidFill>
            </a:endParaRPr>
          </a:p>
        </p:txBody>
      </p:sp>
      <p:pic>
        <p:nvPicPr>
          <p:cNvPr id="358" name="Google Shape;358;g5ccba6090a_0_539"/>
          <p:cNvPicPr preferRelativeResize="0"/>
          <p:nvPr/>
        </p:nvPicPr>
        <p:blipFill rotWithShape="1">
          <a:blip r:embed="rId3">
            <a:alphaModFix/>
          </a:blip>
          <a:srcRect/>
          <a:stretch/>
        </p:blipFill>
        <p:spPr>
          <a:xfrm>
            <a:off x="0" y="1143650"/>
            <a:ext cx="3527900" cy="5714349"/>
          </a:xfrm>
          <a:prstGeom prst="rect">
            <a:avLst/>
          </a:prstGeom>
          <a:noFill/>
          <a:ln>
            <a:noFill/>
          </a:ln>
        </p:spPr>
      </p:pic>
      <p:sp>
        <p:nvSpPr>
          <p:cNvPr id="359" name="Google Shape;359;g5ccba6090a_0_539"/>
          <p:cNvSpPr txBox="1">
            <a:spLocks noGrp="1"/>
          </p:cNvSpPr>
          <p:nvPr>
            <p:ph type="body" idx="1"/>
          </p:nvPr>
        </p:nvSpPr>
        <p:spPr>
          <a:xfrm>
            <a:off x="3571650" y="2138100"/>
            <a:ext cx="8013000" cy="3870000"/>
          </a:xfrm>
          <a:prstGeom prst="rect">
            <a:avLst/>
          </a:prstGeom>
          <a:noFill/>
          <a:ln>
            <a:noFill/>
          </a:ln>
        </p:spPr>
        <p:txBody>
          <a:bodyPr spcFirstLastPara="1" wrap="square" lIns="91425" tIns="45700" rIns="91425" bIns="45700" anchor="t" anchorCtr="0">
            <a:noAutofit/>
          </a:bodyPr>
          <a:lstStyle/>
          <a:p>
            <a:pPr marL="520700" lvl="0" indent="-457200" algn="l" rtl="0">
              <a:lnSpc>
                <a:spcPct val="90000"/>
              </a:lnSpc>
              <a:spcBef>
                <a:spcPts val="1000"/>
              </a:spcBef>
              <a:spcAft>
                <a:spcPts val="0"/>
              </a:spcAft>
              <a:buClr>
                <a:srgbClr val="2E8652"/>
              </a:buClr>
              <a:buSzPts val="2600"/>
              <a:buFont typeface="Webdings" panose="05030102010509060703" pitchFamily="18" charset="2"/>
              <a:buChar char="4"/>
            </a:pPr>
            <a:r>
              <a:rPr lang="en-US" sz="2600" dirty="0">
                <a:solidFill>
                  <a:schemeClr val="tx1">
                    <a:lumMod val="75000"/>
                    <a:lumOff val="25000"/>
                  </a:schemeClr>
                </a:solidFill>
              </a:rPr>
              <a:t>Loss of </a:t>
            </a:r>
            <a:r>
              <a:rPr lang="en-US" sz="2600" b="1" dirty="0">
                <a:solidFill>
                  <a:schemeClr val="tx1">
                    <a:lumMod val="75000"/>
                    <a:lumOff val="25000"/>
                  </a:schemeClr>
                </a:solidFill>
              </a:rPr>
              <a:t>ecosystem services</a:t>
            </a:r>
            <a:r>
              <a:rPr lang="en-US" sz="2600" dirty="0">
                <a:solidFill>
                  <a:schemeClr val="tx1">
                    <a:lumMod val="75000"/>
                    <a:lumOff val="25000"/>
                  </a:schemeClr>
                </a:solidFill>
              </a:rPr>
              <a:t> and degradation of the landscape</a:t>
            </a:r>
            <a:endParaRPr sz="2600" dirty="0">
              <a:solidFill>
                <a:schemeClr val="tx1">
                  <a:lumMod val="75000"/>
                  <a:lumOff val="25000"/>
                </a:schemeClr>
              </a:solidFill>
            </a:endParaRPr>
          </a:p>
          <a:p>
            <a:pPr marL="685800" lvl="0" indent="-457200" algn="l" rtl="0">
              <a:lnSpc>
                <a:spcPct val="90000"/>
              </a:lnSpc>
              <a:spcBef>
                <a:spcPts val="1000"/>
              </a:spcBef>
              <a:spcAft>
                <a:spcPts val="0"/>
              </a:spcAft>
              <a:buClr>
                <a:srgbClr val="2E8652"/>
              </a:buClr>
              <a:buSzPts val="1800"/>
              <a:buFont typeface="Webdings" panose="05030102010509060703" pitchFamily="18" charset="2"/>
              <a:buChar char="4"/>
            </a:pPr>
            <a:endParaRPr sz="2600" dirty="0">
              <a:solidFill>
                <a:schemeClr val="tx1">
                  <a:lumMod val="75000"/>
                  <a:lumOff val="25000"/>
                </a:schemeClr>
              </a:solidFill>
            </a:endParaRPr>
          </a:p>
          <a:p>
            <a:pPr marL="520700" lvl="0" indent="-457200" algn="l" rtl="0">
              <a:lnSpc>
                <a:spcPct val="90000"/>
              </a:lnSpc>
              <a:spcBef>
                <a:spcPts val="1000"/>
              </a:spcBef>
              <a:spcAft>
                <a:spcPts val="0"/>
              </a:spcAft>
              <a:buClr>
                <a:srgbClr val="2E8652"/>
              </a:buClr>
              <a:buSzPts val="2600"/>
              <a:buFont typeface="Webdings" panose="05030102010509060703" pitchFamily="18" charset="2"/>
              <a:buChar char="4"/>
            </a:pPr>
            <a:r>
              <a:rPr lang="en-US" sz="2600" dirty="0">
                <a:solidFill>
                  <a:schemeClr val="tx1">
                    <a:lumMod val="75000"/>
                    <a:lumOff val="25000"/>
                  </a:schemeClr>
                </a:solidFill>
              </a:rPr>
              <a:t>Threats from </a:t>
            </a:r>
            <a:r>
              <a:rPr lang="en-US" sz="2600" b="1" dirty="0">
                <a:solidFill>
                  <a:schemeClr val="tx1">
                    <a:lumMod val="75000"/>
                    <a:lumOff val="25000"/>
                  </a:schemeClr>
                </a:solidFill>
              </a:rPr>
              <a:t>wildfires, floods, drought, and invasive beetles</a:t>
            </a:r>
            <a:r>
              <a:rPr lang="en-US" sz="2600" dirty="0">
                <a:solidFill>
                  <a:schemeClr val="tx1">
                    <a:lumMod val="75000"/>
                    <a:lumOff val="25000"/>
                  </a:schemeClr>
                </a:solidFill>
              </a:rPr>
              <a:t> </a:t>
            </a:r>
            <a:endParaRPr sz="2600" dirty="0">
              <a:solidFill>
                <a:schemeClr val="tx1">
                  <a:lumMod val="75000"/>
                  <a:lumOff val="25000"/>
                </a:schemeClr>
              </a:solidFill>
            </a:endParaRPr>
          </a:p>
          <a:p>
            <a:pPr marL="914400" lvl="0" indent="-457200" algn="l" rtl="0">
              <a:lnSpc>
                <a:spcPct val="90000"/>
              </a:lnSpc>
              <a:spcBef>
                <a:spcPts val="1000"/>
              </a:spcBef>
              <a:spcAft>
                <a:spcPts val="0"/>
              </a:spcAft>
              <a:buClr>
                <a:srgbClr val="2E8652"/>
              </a:buClr>
              <a:buSzPts val="1800"/>
              <a:buFont typeface="Webdings" panose="05030102010509060703" pitchFamily="18" charset="2"/>
              <a:buChar char="4"/>
            </a:pPr>
            <a:endParaRPr sz="2600" dirty="0">
              <a:solidFill>
                <a:schemeClr val="tx1">
                  <a:lumMod val="75000"/>
                  <a:lumOff val="25000"/>
                </a:schemeClr>
              </a:solidFill>
            </a:endParaRPr>
          </a:p>
          <a:p>
            <a:pPr marL="520700" lvl="0" indent="-457200" algn="l" rtl="0">
              <a:lnSpc>
                <a:spcPct val="90000"/>
              </a:lnSpc>
              <a:spcBef>
                <a:spcPts val="1000"/>
              </a:spcBef>
              <a:spcAft>
                <a:spcPts val="0"/>
              </a:spcAft>
              <a:buClr>
                <a:srgbClr val="2E8652"/>
              </a:buClr>
              <a:buSzPts val="2600"/>
              <a:buFont typeface="Webdings" panose="05030102010509060703" pitchFamily="18" charset="2"/>
              <a:buChar char="4"/>
            </a:pPr>
            <a:r>
              <a:rPr lang="en-US" sz="2600" dirty="0">
                <a:solidFill>
                  <a:schemeClr val="tx1">
                    <a:lumMod val="75000"/>
                    <a:lumOff val="25000"/>
                  </a:schemeClr>
                </a:solidFill>
              </a:rPr>
              <a:t>The </a:t>
            </a:r>
            <a:r>
              <a:rPr lang="en-US" sz="2600" b="1" dirty="0">
                <a:solidFill>
                  <a:schemeClr val="tx1">
                    <a:lumMod val="75000"/>
                    <a:lumOff val="25000"/>
                  </a:schemeClr>
                </a:solidFill>
              </a:rPr>
              <a:t>Woolsey Fire</a:t>
            </a:r>
            <a:r>
              <a:rPr lang="en-US" sz="2600" dirty="0">
                <a:solidFill>
                  <a:schemeClr val="tx1">
                    <a:lumMod val="75000"/>
                    <a:lumOff val="25000"/>
                  </a:schemeClr>
                </a:solidFill>
              </a:rPr>
              <a:t> burned almost </a:t>
            </a:r>
            <a:r>
              <a:rPr lang="en-US" sz="2600" b="1" dirty="0">
                <a:solidFill>
                  <a:schemeClr val="tx1">
                    <a:lumMod val="75000"/>
                    <a:lumOff val="25000"/>
                  </a:schemeClr>
                </a:solidFill>
              </a:rPr>
              <a:t>100,000 acres</a:t>
            </a:r>
            <a:r>
              <a:rPr lang="en-US" sz="2600" dirty="0">
                <a:solidFill>
                  <a:schemeClr val="tx1">
                    <a:lumMod val="75000"/>
                    <a:lumOff val="25000"/>
                  </a:schemeClr>
                </a:solidFill>
              </a:rPr>
              <a:t> of the study </a:t>
            </a:r>
            <a:r>
              <a:rPr lang="en-US" sz="2600" dirty="0" smtClean="0">
                <a:solidFill>
                  <a:schemeClr val="tx1">
                    <a:lumMod val="75000"/>
                    <a:lumOff val="25000"/>
                  </a:schemeClr>
                </a:solidFill>
              </a:rPr>
              <a:t>area</a:t>
            </a:r>
            <a:endParaRPr sz="2600" dirty="0">
              <a:solidFill>
                <a:schemeClr val="tx1">
                  <a:lumMod val="75000"/>
                  <a:lumOff val="25000"/>
                </a:schemeClr>
              </a:solidFill>
            </a:endParaRPr>
          </a:p>
          <a:p>
            <a:pPr marL="0" lvl="0" indent="0" algn="l" rtl="0">
              <a:lnSpc>
                <a:spcPct val="90000"/>
              </a:lnSpc>
              <a:spcBef>
                <a:spcPts val="1000"/>
              </a:spcBef>
              <a:spcAft>
                <a:spcPts val="0"/>
              </a:spcAft>
              <a:buSzPts val="1800"/>
              <a:buNone/>
            </a:pPr>
            <a:endParaRPr sz="2000" dirty="0">
              <a:solidFill>
                <a:srgbClr val="66666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5ccba6090a_0_526"/>
          <p:cNvSpPr txBox="1"/>
          <p:nvPr/>
        </p:nvSpPr>
        <p:spPr>
          <a:xfrm>
            <a:off x="370608" y="429491"/>
            <a:ext cx="10233000" cy="685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Century Gothic"/>
              <a:buNone/>
            </a:pPr>
            <a:r>
              <a:rPr lang="en-US" sz="4400" b="1" i="0" u="none" strike="noStrike" cap="none">
                <a:solidFill>
                  <a:schemeClr val="lt1"/>
                </a:solidFill>
                <a:latin typeface="Century Gothic"/>
                <a:ea typeface="Century Gothic"/>
                <a:cs typeface="Century Gothic"/>
                <a:sym typeface="Century Gothic"/>
              </a:rPr>
              <a:t>Partners</a:t>
            </a:r>
            <a:endParaRPr sz="1400" b="0" i="0" u="none" strike="noStrike" cap="none">
              <a:solidFill>
                <a:schemeClr val="lt1"/>
              </a:solidFill>
              <a:latin typeface="Arial"/>
              <a:ea typeface="Arial"/>
              <a:cs typeface="Arial"/>
              <a:sym typeface="Arial"/>
            </a:endParaRPr>
          </a:p>
        </p:txBody>
      </p:sp>
      <p:sp>
        <p:nvSpPr>
          <p:cNvPr id="366" name="Google Shape;366;g5ccba6090a_0_526"/>
          <p:cNvSpPr txBox="1"/>
          <p:nvPr/>
        </p:nvSpPr>
        <p:spPr>
          <a:xfrm>
            <a:off x="644850" y="1613250"/>
            <a:ext cx="10902300" cy="2787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2E8652"/>
              </a:buClr>
              <a:buSzPts val="2000"/>
              <a:buFont typeface="Webdings" panose="05030102010509060703" pitchFamily="18" charset="2"/>
              <a:buChar char="4"/>
            </a:pPr>
            <a:r>
              <a:rPr lang="en-US" sz="2000" b="1" i="0" u="none" strike="noStrike" cap="none" dirty="0">
                <a:solidFill>
                  <a:schemeClr val="tx1">
                    <a:lumMod val="75000"/>
                    <a:lumOff val="25000"/>
                  </a:schemeClr>
                </a:solidFill>
                <a:latin typeface="Century Gothic"/>
                <a:ea typeface="Century Gothic"/>
                <a:cs typeface="Century Gothic"/>
                <a:sym typeface="Century Gothic"/>
              </a:rPr>
              <a:t>Resource Conservation District</a:t>
            </a:r>
            <a:r>
              <a:rPr lang="en-US" sz="2000" b="0" i="0" u="none" strike="noStrike" cap="none" dirty="0">
                <a:solidFill>
                  <a:schemeClr val="tx1">
                    <a:lumMod val="75000"/>
                    <a:lumOff val="25000"/>
                  </a:schemeClr>
                </a:solidFill>
                <a:latin typeface="Century Gothic"/>
                <a:ea typeface="Century Gothic"/>
                <a:cs typeface="Century Gothic"/>
                <a:sym typeface="Century Gothic"/>
              </a:rPr>
              <a:t> of the Santa Monica Mountains</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rgbClr val="2E8652"/>
              </a:buClr>
              <a:buSzPts val="2000"/>
              <a:buFont typeface="Webdings" panose="05030102010509060703" pitchFamily="18" charset="2"/>
              <a:buChar char="4"/>
            </a:pPr>
            <a:r>
              <a:rPr lang="en-US" sz="2000" b="1" i="0" u="none" strike="noStrike" cap="none" dirty="0">
                <a:solidFill>
                  <a:schemeClr val="tx1">
                    <a:lumMod val="75000"/>
                    <a:lumOff val="25000"/>
                  </a:schemeClr>
                </a:solidFill>
                <a:latin typeface="Century Gothic"/>
                <a:ea typeface="Century Gothic"/>
                <a:cs typeface="Century Gothic"/>
                <a:sym typeface="Century Gothic"/>
              </a:rPr>
              <a:t>National Park Service</a:t>
            </a:r>
            <a:r>
              <a:rPr lang="en-US" sz="2000" b="0" i="0" u="none" strike="noStrike" cap="none" dirty="0">
                <a:solidFill>
                  <a:schemeClr val="tx1">
                    <a:lumMod val="75000"/>
                    <a:lumOff val="25000"/>
                  </a:schemeClr>
                </a:solidFill>
                <a:latin typeface="Century Gothic"/>
                <a:ea typeface="Century Gothic"/>
                <a:cs typeface="Century Gothic"/>
                <a:sym typeface="Century Gothic"/>
              </a:rPr>
              <a:t>, Santa Monica Mountains National Recreation Area</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rgbClr val="2E8652"/>
              </a:buClr>
              <a:buSzPts val="2000"/>
              <a:buFont typeface="Webdings" panose="05030102010509060703" pitchFamily="18" charset="2"/>
              <a:buChar char="4"/>
            </a:pPr>
            <a:r>
              <a:rPr lang="en-US" sz="2000" b="1" i="0" u="none" strike="noStrike" cap="none" dirty="0">
                <a:solidFill>
                  <a:schemeClr val="tx1">
                    <a:lumMod val="75000"/>
                    <a:lumOff val="25000"/>
                  </a:schemeClr>
                </a:solidFill>
                <a:latin typeface="Century Gothic"/>
                <a:ea typeface="Century Gothic"/>
                <a:cs typeface="Century Gothic"/>
                <a:sym typeface="Century Gothic"/>
              </a:rPr>
              <a:t>California Department of Parks and Recreation</a:t>
            </a:r>
            <a:r>
              <a:rPr lang="en-US" sz="2000" b="0" i="0" u="none" strike="noStrike" cap="none" dirty="0">
                <a:solidFill>
                  <a:schemeClr val="tx1">
                    <a:lumMod val="75000"/>
                    <a:lumOff val="25000"/>
                  </a:schemeClr>
                </a:solidFill>
                <a:latin typeface="Century Gothic"/>
                <a:ea typeface="Century Gothic"/>
                <a:cs typeface="Century Gothic"/>
                <a:sym typeface="Century Gothic"/>
              </a:rPr>
              <a:t>, Los Angeles Division</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rgbClr val="2E8652"/>
              </a:buClr>
              <a:buSzPts val="2000"/>
              <a:buFont typeface="Webdings" panose="05030102010509060703" pitchFamily="18" charset="2"/>
              <a:buChar char="4"/>
            </a:pPr>
            <a:r>
              <a:rPr lang="en-US" sz="2000" b="1" i="0" u="none" strike="noStrike" cap="none" dirty="0">
                <a:solidFill>
                  <a:schemeClr val="tx1">
                    <a:lumMod val="75000"/>
                    <a:lumOff val="25000"/>
                  </a:schemeClr>
                </a:solidFill>
                <a:latin typeface="Century Gothic"/>
                <a:ea typeface="Century Gothic"/>
                <a:cs typeface="Century Gothic"/>
                <a:sym typeface="Century Gothic"/>
              </a:rPr>
              <a:t>County of Los Angeles Fire Department</a:t>
            </a:r>
            <a:r>
              <a:rPr lang="en-US" sz="2000" b="0" i="0" u="none" strike="noStrike" cap="none" dirty="0">
                <a:solidFill>
                  <a:schemeClr val="tx1">
                    <a:lumMod val="75000"/>
                    <a:lumOff val="25000"/>
                  </a:schemeClr>
                </a:solidFill>
                <a:latin typeface="Century Gothic"/>
                <a:ea typeface="Century Gothic"/>
                <a:cs typeface="Century Gothic"/>
                <a:sym typeface="Century Gothic"/>
              </a:rPr>
              <a:t>, Prevention Services Bureau, Forestry Division</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rgbClr val="2E8652"/>
              </a:buClr>
              <a:buSzPts val="2000"/>
              <a:buFont typeface="Webdings" panose="05030102010509060703" pitchFamily="18" charset="2"/>
              <a:buChar char="4"/>
            </a:pPr>
            <a:r>
              <a:rPr lang="en-US" sz="2000" b="1" i="0" u="none" strike="noStrike" cap="none" dirty="0">
                <a:solidFill>
                  <a:schemeClr val="tx1">
                    <a:lumMod val="75000"/>
                    <a:lumOff val="25000"/>
                  </a:schemeClr>
                </a:solidFill>
                <a:latin typeface="Century Gothic"/>
                <a:ea typeface="Century Gothic"/>
                <a:cs typeface="Century Gothic"/>
                <a:sym typeface="Century Gothic"/>
              </a:rPr>
              <a:t>County of Los Angeles Department of Regional Planning</a:t>
            </a:r>
            <a:endParaRPr sz="2000" b="1" i="0" u="none" strike="noStrike" cap="none" dirty="0">
              <a:solidFill>
                <a:schemeClr val="tx1">
                  <a:lumMod val="75000"/>
                  <a:lumOff val="25000"/>
                </a:schemeClr>
              </a:solidFill>
              <a:latin typeface="Century Gothic"/>
              <a:ea typeface="Century Gothic"/>
              <a:cs typeface="Century Gothic"/>
              <a:sym typeface="Century Gothic"/>
            </a:endParaRPr>
          </a:p>
          <a:p>
            <a:pPr marL="342900" marR="0" lvl="0" indent="-342900" algn="l" rtl="0">
              <a:lnSpc>
                <a:spcPct val="100000"/>
              </a:lnSpc>
              <a:spcBef>
                <a:spcPts val="1000"/>
              </a:spcBef>
              <a:spcAft>
                <a:spcPts val="0"/>
              </a:spcAft>
              <a:buClr>
                <a:srgbClr val="2E8652"/>
              </a:buClr>
              <a:buSzPts val="2000"/>
              <a:buFont typeface="Webdings" panose="05030102010509060703" pitchFamily="18" charset="2"/>
              <a:buChar char="4"/>
            </a:pPr>
            <a:r>
              <a:rPr lang="en-US" sz="2000" b="1" i="0" u="none" strike="noStrike" cap="none" dirty="0">
                <a:solidFill>
                  <a:schemeClr val="tx1">
                    <a:lumMod val="75000"/>
                    <a:lumOff val="25000"/>
                  </a:schemeClr>
                </a:solidFill>
                <a:latin typeface="Century Gothic"/>
                <a:ea typeface="Century Gothic"/>
                <a:cs typeface="Century Gothic"/>
                <a:sym typeface="Century Gothic"/>
              </a:rPr>
              <a:t>University of Montana, </a:t>
            </a:r>
            <a:r>
              <a:rPr lang="en-US" sz="2000" b="0" i="0" u="none" strike="noStrike" cap="none" dirty="0">
                <a:solidFill>
                  <a:schemeClr val="tx1">
                    <a:lumMod val="75000"/>
                    <a:lumOff val="25000"/>
                  </a:schemeClr>
                </a:solidFill>
                <a:latin typeface="Century Gothic"/>
                <a:ea typeface="Century Gothic"/>
                <a:cs typeface="Century Gothic"/>
                <a:sym typeface="Century Gothic"/>
              </a:rPr>
              <a:t>Department of Geography</a:t>
            </a:r>
            <a:endParaRPr sz="2000" b="0" i="0"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367" name="Google Shape;367;g5ccba6090a_0_526"/>
          <p:cNvPicPr preferRelativeResize="0"/>
          <p:nvPr/>
        </p:nvPicPr>
        <p:blipFill rotWithShape="1">
          <a:blip r:embed="rId3">
            <a:alphaModFix/>
          </a:blip>
          <a:srcRect/>
          <a:stretch/>
        </p:blipFill>
        <p:spPr>
          <a:xfrm>
            <a:off x="1052637" y="4665807"/>
            <a:ext cx="2233176" cy="1868275"/>
          </a:xfrm>
          <a:prstGeom prst="rect">
            <a:avLst/>
          </a:prstGeom>
          <a:noFill/>
          <a:ln>
            <a:noFill/>
          </a:ln>
        </p:spPr>
      </p:pic>
      <p:pic>
        <p:nvPicPr>
          <p:cNvPr id="368" name="Google Shape;368;g5ccba6090a_0_526"/>
          <p:cNvPicPr preferRelativeResize="0"/>
          <p:nvPr/>
        </p:nvPicPr>
        <p:blipFill rotWithShape="1">
          <a:blip r:embed="rId4">
            <a:alphaModFix/>
          </a:blip>
          <a:srcRect/>
          <a:stretch/>
        </p:blipFill>
        <p:spPr>
          <a:xfrm>
            <a:off x="9305850" y="4726169"/>
            <a:ext cx="1726924" cy="1747528"/>
          </a:xfrm>
          <a:prstGeom prst="rect">
            <a:avLst/>
          </a:prstGeom>
          <a:noFill/>
          <a:ln>
            <a:noFill/>
          </a:ln>
        </p:spPr>
      </p:pic>
      <p:pic>
        <p:nvPicPr>
          <p:cNvPr id="369" name="Google Shape;369;g5ccba6090a_0_526"/>
          <p:cNvPicPr preferRelativeResize="0"/>
          <p:nvPr/>
        </p:nvPicPr>
        <p:blipFill>
          <a:blip r:embed="rId5">
            <a:alphaModFix/>
          </a:blip>
          <a:stretch>
            <a:fillRect/>
          </a:stretch>
        </p:blipFill>
        <p:spPr>
          <a:xfrm>
            <a:off x="5019975" y="4599675"/>
            <a:ext cx="2152050" cy="2152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5ccba6090a_0_27"/>
          <p:cNvSpPr/>
          <p:nvPr/>
        </p:nvSpPr>
        <p:spPr>
          <a:xfrm>
            <a:off x="1194150" y="1255875"/>
            <a:ext cx="9803700" cy="4122300"/>
          </a:xfrm>
          <a:prstGeom prst="round2DiagRect">
            <a:avLst>
              <a:gd name="adj1" fmla="val 16667"/>
              <a:gd name="adj2" fmla="val 0"/>
            </a:avLst>
          </a:prstGeom>
          <a:solidFill>
            <a:srgbClr val="D9EA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g5ccba6090a_0_27"/>
          <p:cNvSpPr txBox="1">
            <a:spLocks noGrp="1"/>
          </p:cNvSpPr>
          <p:nvPr>
            <p:ph type="title"/>
          </p:nvPr>
        </p:nvSpPr>
        <p:spPr>
          <a:xfrm>
            <a:off x="1289384" y="366103"/>
            <a:ext cx="10515600" cy="39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Objectives</a:t>
            </a:r>
            <a:endParaRPr/>
          </a:p>
        </p:txBody>
      </p:sp>
      <p:sp>
        <p:nvSpPr>
          <p:cNvPr id="377" name="Google Shape;377;g5ccba6090a_0_27"/>
          <p:cNvSpPr txBox="1">
            <a:spLocks noGrp="1"/>
          </p:cNvSpPr>
          <p:nvPr>
            <p:ph type="body" idx="4"/>
          </p:nvPr>
        </p:nvSpPr>
        <p:spPr>
          <a:xfrm>
            <a:off x="1244100" y="1451025"/>
            <a:ext cx="9703800" cy="3732000"/>
          </a:xfrm>
          <a:prstGeom prst="rect">
            <a:avLst/>
          </a:prstGeom>
          <a:noFill/>
          <a:ln>
            <a:noFill/>
          </a:ln>
        </p:spPr>
        <p:txBody>
          <a:bodyPr spcFirstLastPara="1" wrap="square" lIns="91425" tIns="45700" rIns="91425" bIns="45700" anchor="t" anchorCtr="0">
            <a:noAutofit/>
          </a:bodyPr>
          <a:lstStyle/>
          <a:p>
            <a:pPr marL="419100" lvl="0" indent="-342900" algn="l" rtl="0">
              <a:lnSpc>
                <a:spcPct val="115000"/>
              </a:lnSpc>
              <a:spcBef>
                <a:spcPts val="1000"/>
              </a:spcBef>
              <a:spcAft>
                <a:spcPts val="0"/>
              </a:spcAft>
              <a:buClr>
                <a:srgbClr val="2E8652"/>
              </a:buClr>
              <a:buSzPts val="2400"/>
              <a:buFont typeface="Webdings" panose="05030102010509060703" pitchFamily="18" charset="2"/>
              <a:buChar char="4"/>
            </a:pPr>
            <a:r>
              <a:rPr lang="en-US" sz="2400" b="1" dirty="0">
                <a:solidFill>
                  <a:srgbClr val="2E8652"/>
                </a:solidFill>
              </a:rPr>
              <a:t>Determine</a:t>
            </a:r>
            <a:r>
              <a:rPr lang="en-US" sz="2400" dirty="0">
                <a:solidFill>
                  <a:srgbClr val="3F3F3F"/>
                </a:solidFill>
              </a:rPr>
              <a:t> where and what tree species were still alive after the recent fires and drought</a:t>
            </a:r>
            <a:endParaRPr sz="2400" dirty="0">
              <a:solidFill>
                <a:srgbClr val="3F3F3F"/>
              </a:solidFill>
            </a:endParaRPr>
          </a:p>
          <a:p>
            <a:pPr marL="571500" lvl="0" algn="l" rtl="0">
              <a:lnSpc>
                <a:spcPct val="115000"/>
              </a:lnSpc>
              <a:spcBef>
                <a:spcPts val="1000"/>
              </a:spcBef>
              <a:spcAft>
                <a:spcPts val="0"/>
              </a:spcAft>
              <a:buClr>
                <a:srgbClr val="2E8652"/>
              </a:buClr>
              <a:buSzPts val="1800"/>
              <a:buFont typeface="Webdings" panose="05030102010509060703" pitchFamily="18" charset="2"/>
              <a:buChar char="4"/>
            </a:pPr>
            <a:endParaRPr sz="2400" dirty="0">
              <a:solidFill>
                <a:srgbClr val="3F3F3F"/>
              </a:solidFill>
            </a:endParaRPr>
          </a:p>
          <a:p>
            <a:pPr marL="419100" lvl="0" indent="-342900" algn="l" rtl="0">
              <a:lnSpc>
                <a:spcPct val="115000"/>
              </a:lnSpc>
              <a:spcBef>
                <a:spcPts val="1000"/>
              </a:spcBef>
              <a:spcAft>
                <a:spcPts val="0"/>
              </a:spcAft>
              <a:buClr>
                <a:srgbClr val="2E8652"/>
              </a:buClr>
              <a:buSzPts val="2400"/>
              <a:buFont typeface="Webdings" panose="05030102010509060703" pitchFamily="18" charset="2"/>
              <a:buChar char="4"/>
            </a:pPr>
            <a:r>
              <a:rPr lang="en-US" sz="2400" b="1" dirty="0">
                <a:solidFill>
                  <a:srgbClr val="2E8652"/>
                </a:solidFill>
              </a:rPr>
              <a:t>Map</a:t>
            </a:r>
            <a:r>
              <a:rPr lang="en-US" sz="2400" dirty="0">
                <a:solidFill>
                  <a:srgbClr val="3F3F3F"/>
                </a:solidFill>
              </a:rPr>
              <a:t> existing topographical and environmental conditions</a:t>
            </a:r>
            <a:endParaRPr sz="2400" dirty="0">
              <a:solidFill>
                <a:srgbClr val="3F3F3F"/>
              </a:solidFill>
            </a:endParaRPr>
          </a:p>
          <a:p>
            <a:pPr marL="1485900" lvl="0" algn="l" rtl="0">
              <a:lnSpc>
                <a:spcPct val="115000"/>
              </a:lnSpc>
              <a:spcBef>
                <a:spcPts val="1000"/>
              </a:spcBef>
              <a:spcAft>
                <a:spcPts val="0"/>
              </a:spcAft>
              <a:buClr>
                <a:srgbClr val="2E8652"/>
              </a:buClr>
              <a:buSzPts val="1800"/>
              <a:buFont typeface="Webdings" panose="05030102010509060703" pitchFamily="18" charset="2"/>
              <a:buChar char="4"/>
            </a:pPr>
            <a:endParaRPr sz="2400" dirty="0">
              <a:solidFill>
                <a:srgbClr val="3F3F3F"/>
              </a:solidFill>
            </a:endParaRPr>
          </a:p>
          <a:p>
            <a:pPr marL="419100" lvl="0" indent="-342900" algn="l" rtl="0">
              <a:lnSpc>
                <a:spcPct val="115000"/>
              </a:lnSpc>
              <a:spcBef>
                <a:spcPts val="1000"/>
              </a:spcBef>
              <a:spcAft>
                <a:spcPts val="0"/>
              </a:spcAft>
              <a:buClr>
                <a:srgbClr val="2E8652"/>
              </a:buClr>
              <a:buSzPts val="2400"/>
              <a:buFont typeface="Webdings" panose="05030102010509060703" pitchFamily="18" charset="2"/>
              <a:buChar char="4"/>
            </a:pPr>
            <a:r>
              <a:rPr lang="en-US" sz="2400" b="1" dirty="0">
                <a:solidFill>
                  <a:srgbClr val="2E8652"/>
                </a:solidFill>
              </a:rPr>
              <a:t>Identify</a:t>
            </a:r>
            <a:r>
              <a:rPr lang="en-US" sz="2400" dirty="0">
                <a:solidFill>
                  <a:srgbClr val="3F3F3F"/>
                </a:solidFill>
              </a:rPr>
              <a:t> sites with suitable conditions to support native woodlands in the next </a:t>
            </a:r>
            <a:r>
              <a:rPr lang="en-US" sz="2400" dirty="0" smtClean="0">
                <a:solidFill>
                  <a:srgbClr val="3F3F3F"/>
                </a:solidFill>
              </a:rPr>
              <a:t>century</a:t>
            </a:r>
            <a:endParaRPr sz="2400" dirty="0">
              <a:solidFill>
                <a:srgbClr val="3F3F3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5cddb70a79_0_36"/>
          <p:cNvSpPr txBox="1">
            <a:spLocks noGrp="1"/>
          </p:cNvSpPr>
          <p:nvPr>
            <p:ph type="title"/>
          </p:nvPr>
        </p:nvSpPr>
        <p:spPr>
          <a:xfrm>
            <a:off x="1289384" y="366103"/>
            <a:ext cx="10515600" cy="39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4200"/>
              <a:t>Data: NASA Earth Observations</a:t>
            </a:r>
            <a:endParaRPr/>
          </a:p>
        </p:txBody>
      </p:sp>
      <p:pic>
        <p:nvPicPr>
          <p:cNvPr id="384" name="Google Shape;384;g5cddb70a79_0_36"/>
          <p:cNvPicPr preferRelativeResize="0"/>
          <p:nvPr/>
        </p:nvPicPr>
        <p:blipFill rotWithShape="1">
          <a:blip r:embed="rId3">
            <a:alphaModFix/>
          </a:blip>
          <a:srcRect/>
          <a:stretch/>
        </p:blipFill>
        <p:spPr>
          <a:xfrm>
            <a:off x="4996524" y="2265100"/>
            <a:ext cx="2198973" cy="1797251"/>
          </a:xfrm>
          <a:prstGeom prst="rect">
            <a:avLst/>
          </a:prstGeom>
          <a:noFill/>
          <a:ln>
            <a:noFill/>
          </a:ln>
        </p:spPr>
      </p:pic>
      <p:pic>
        <p:nvPicPr>
          <p:cNvPr id="385" name="Google Shape;385;g5cddb70a79_0_36"/>
          <p:cNvPicPr preferRelativeResize="0"/>
          <p:nvPr/>
        </p:nvPicPr>
        <p:blipFill rotWithShape="1">
          <a:blip r:embed="rId4">
            <a:alphaModFix/>
          </a:blip>
          <a:srcRect/>
          <a:stretch/>
        </p:blipFill>
        <p:spPr>
          <a:xfrm>
            <a:off x="1009436" y="1679687"/>
            <a:ext cx="2289625" cy="2529977"/>
          </a:xfrm>
          <a:prstGeom prst="rect">
            <a:avLst/>
          </a:prstGeom>
          <a:noFill/>
          <a:ln>
            <a:noFill/>
          </a:ln>
        </p:spPr>
      </p:pic>
      <p:pic>
        <p:nvPicPr>
          <p:cNvPr id="386" name="Google Shape;386;g5cddb70a79_0_36"/>
          <p:cNvPicPr preferRelativeResize="0"/>
          <p:nvPr/>
        </p:nvPicPr>
        <p:blipFill rotWithShape="1">
          <a:blip r:embed="rId5">
            <a:alphaModFix/>
          </a:blip>
          <a:srcRect/>
          <a:stretch/>
        </p:blipFill>
        <p:spPr>
          <a:xfrm>
            <a:off x="8213876" y="1755400"/>
            <a:ext cx="3531875" cy="2816650"/>
          </a:xfrm>
          <a:prstGeom prst="rect">
            <a:avLst/>
          </a:prstGeom>
          <a:noFill/>
          <a:ln>
            <a:noFill/>
          </a:ln>
        </p:spPr>
      </p:pic>
      <p:sp>
        <p:nvSpPr>
          <p:cNvPr id="387" name="Google Shape;387;g5cddb70a79_0_36"/>
          <p:cNvSpPr/>
          <p:nvPr/>
        </p:nvSpPr>
        <p:spPr>
          <a:xfrm>
            <a:off x="897250" y="4725500"/>
            <a:ext cx="2514000" cy="1444200"/>
          </a:xfrm>
          <a:prstGeom prst="round2SameRect">
            <a:avLst>
              <a:gd name="adj1" fmla="val 16667"/>
              <a:gd name="adj2" fmla="val 0"/>
            </a:avLst>
          </a:prstGeom>
          <a:solidFill>
            <a:srgbClr val="B6D7A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800" b="1" i="0" u="none" strike="noStrike" cap="none">
                <a:solidFill>
                  <a:srgbClr val="274E13"/>
                </a:solidFill>
                <a:latin typeface="Arial"/>
                <a:ea typeface="Arial"/>
                <a:cs typeface="Arial"/>
                <a:sym typeface="Arial"/>
              </a:rPr>
              <a:t>SRTM</a:t>
            </a:r>
            <a:endParaRPr sz="1800" b="1" i="0" u="none" strike="noStrike" cap="none">
              <a:solidFill>
                <a:srgbClr val="274E13"/>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US" sz="1800" b="1" i="0" u="none" strike="noStrike" cap="none">
                <a:solidFill>
                  <a:srgbClr val="38761D"/>
                </a:solidFill>
                <a:latin typeface="Arial"/>
                <a:ea typeface="Arial"/>
                <a:cs typeface="Arial"/>
                <a:sym typeface="Arial"/>
              </a:rPr>
              <a:t>Shuttle Radar Topography Mission</a:t>
            </a:r>
            <a:endParaRPr sz="1800" b="0" i="0" u="none" strike="noStrike" cap="none">
              <a:solidFill>
                <a:srgbClr val="000000"/>
              </a:solidFill>
              <a:latin typeface="Arial"/>
              <a:ea typeface="Arial"/>
              <a:cs typeface="Arial"/>
              <a:sym typeface="Arial"/>
            </a:endParaRPr>
          </a:p>
        </p:txBody>
      </p:sp>
      <p:sp>
        <p:nvSpPr>
          <p:cNvPr id="388" name="Google Shape;388;g5cddb70a79_0_36"/>
          <p:cNvSpPr/>
          <p:nvPr/>
        </p:nvSpPr>
        <p:spPr>
          <a:xfrm>
            <a:off x="4838988" y="4725500"/>
            <a:ext cx="2514000" cy="1444200"/>
          </a:xfrm>
          <a:prstGeom prst="round2SameRect">
            <a:avLst>
              <a:gd name="adj1" fmla="val 16667"/>
              <a:gd name="adj2" fmla="val 0"/>
            </a:avLst>
          </a:prstGeom>
          <a:solidFill>
            <a:srgbClr val="B6D7A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274E13"/>
                </a:solidFill>
                <a:latin typeface="Arial"/>
                <a:ea typeface="Arial"/>
                <a:cs typeface="Arial"/>
                <a:sym typeface="Arial"/>
              </a:rPr>
              <a:t>Landsat 8 OLI</a:t>
            </a:r>
            <a:endParaRPr sz="1800" b="1" i="0" u="none" strike="noStrike" cap="none">
              <a:solidFill>
                <a:srgbClr val="274E1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8761D"/>
                </a:solidFill>
                <a:latin typeface="Arial"/>
                <a:ea typeface="Arial"/>
                <a:cs typeface="Arial"/>
                <a:sym typeface="Arial"/>
              </a:rPr>
              <a:t>Operational Land Imager</a:t>
            </a:r>
            <a:endParaRPr sz="1800" b="1" i="0" u="none" strike="noStrike" cap="none">
              <a:solidFill>
                <a:srgbClr val="38761D"/>
              </a:solidFill>
              <a:latin typeface="Arial"/>
              <a:ea typeface="Arial"/>
              <a:cs typeface="Arial"/>
              <a:sym typeface="Arial"/>
            </a:endParaRPr>
          </a:p>
        </p:txBody>
      </p:sp>
      <p:sp>
        <p:nvSpPr>
          <p:cNvPr id="389" name="Google Shape;389;g5cddb70a79_0_36"/>
          <p:cNvSpPr/>
          <p:nvPr/>
        </p:nvSpPr>
        <p:spPr>
          <a:xfrm>
            <a:off x="8722825" y="4725500"/>
            <a:ext cx="2514000" cy="1444200"/>
          </a:xfrm>
          <a:prstGeom prst="round2SameRect">
            <a:avLst>
              <a:gd name="adj1" fmla="val 16667"/>
              <a:gd name="adj2" fmla="val 0"/>
            </a:avLst>
          </a:prstGeom>
          <a:solidFill>
            <a:srgbClr val="B6D7A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274E13"/>
                </a:solidFill>
                <a:latin typeface="Arial"/>
                <a:ea typeface="Arial"/>
                <a:cs typeface="Arial"/>
                <a:sym typeface="Arial"/>
              </a:rPr>
              <a:t>AVIRIS</a:t>
            </a:r>
            <a:endParaRPr sz="1800" b="1" i="0" u="none" strike="noStrike" cap="none">
              <a:solidFill>
                <a:srgbClr val="274E1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8761D"/>
                </a:solidFill>
                <a:latin typeface="Arial"/>
                <a:ea typeface="Arial"/>
                <a:cs typeface="Arial"/>
                <a:sym typeface="Arial"/>
              </a:rPr>
              <a:t>Airborne Visible Infrared Imaging Spectrometer</a:t>
            </a:r>
            <a:endParaRPr sz="1800" b="1" i="0" u="none" strike="noStrike" cap="none">
              <a:solidFill>
                <a:srgbClr val="38761D"/>
              </a:solidFill>
              <a:latin typeface="Arial"/>
              <a:ea typeface="Arial"/>
              <a:cs typeface="Arial"/>
              <a:sym typeface="Arial"/>
            </a:endParaRPr>
          </a:p>
        </p:txBody>
      </p:sp>
      <p:sp>
        <p:nvSpPr>
          <p:cNvPr id="390" name="Google Shape;390;g5cddb70a79_0_36"/>
          <p:cNvSpPr txBox="1"/>
          <p:nvPr/>
        </p:nvSpPr>
        <p:spPr>
          <a:xfrm>
            <a:off x="-18400" y="6169700"/>
            <a:ext cx="2289600" cy="338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entury Gothic"/>
                <a:ea typeface="Century Gothic"/>
                <a:cs typeface="Century Gothic"/>
                <a:sym typeface="Century Gothic"/>
              </a:rPr>
              <a:t>Image Credit: Developedia</a:t>
            </a:r>
            <a:endParaRPr sz="1200" b="1" i="0" u="none" strike="noStrike" cap="none">
              <a:solidFill>
                <a:srgbClr val="FFFFFF"/>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5cddb70a79_0_62"/>
          <p:cNvSpPr txBox="1">
            <a:spLocks noGrp="1"/>
          </p:cNvSpPr>
          <p:nvPr>
            <p:ph type="title"/>
          </p:nvPr>
        </p:nvSpPr>
        <p:spPr>
          <a:xfrm>
            <a:off x="393030" y="545432"/>
            <a:ext cx="10515600" cy="41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4200"/>
              <a:t>Data: Ancillary</a:t>
            </a:r>
            <a:endParaRPr/>
          </a:p>
        </p:txBody>
      </p:sp>
      <p:pic>
        <p:nvPicPr>
          <p:cNvPr id="397" name="Google Shape;397;g5cddb70a79_0_62"/>
          <p:cNvPicPr preferRelativeResize="0"/>
          <p:nvPr/>
        </p:nvPicPr>
        <p:blipFill rotWithShape="1">
          <a:blip r:embed="rId3">
            <a:alphaModFix/>
          </a:blip>
          <a:srcRect/>
          <a:stretch/>
        </p:blipFill>
        <p:spPr>
          <a:xfrm>
            <a:off x="0" y="4747159"/>
            <a:ext cx="12192002" cy="2172625"/>
          </a:xfrm>
          <a:prstGeom prst="rect">
            <a:avLst/>
          </a:prstGeom>
          <a:noFill/>
          <a:ln>
            <a:noFill/>
          </a:ln>
        </p:spPr>
      </p:pic>
      <p:sp>
        <p:nvSpPr>
          <p:cNvPr id="398" name="Google Shape;398;g5cddb70a79_0_62"/>
          <p:cNvSpPr txBox="1"/>
          <p:nvPr/>
        </p:nvSpPr>
        <p:spPr>
          <a:xfrm>
            <a:off x="1099500" y="724000"/>
            <a:ext cx="10597200" cy="47322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600"/>
              </a:spcBef>
              <a:spcAft>
                <a:spcPts val="0"/>
              </a:spcAft>
              <a:buClr>
                <a:srgbClr val="000000"/>
              </a:buClr>
              <a:buSzPts val="2000"/>
              <a:buFont typeface="Arial"/>
              <a:buNone/>
            </a:pPr>
            <a:endParaRPr sz="2000" b="0" i="0" u="none" strike="noStrike" cap="none" dirty="0">
              <a:solidFill>
                <a:srgbClr val="3F3F3F"/>
              </a:solidFill>
              <a:latin typeface="Century Gothic"/>
              <a:ea typeface="Century Gothic"/>
              <a:cs typeface="Century Gothic"/>
              <a:sym typeface="Century Gothic"/>
            </a:endParaRPr>
          </a:p>
          <a:p>
            <a:pPr marL="342900" marR="0" lvl="0" indent="-342900" algn="l" rtl="0">
              <a:lnSpc>
                <a:spcPct val="150000"/>
              </a:lnSpc>
              <a:spcBef>
                <a:spcPts val="600"/>
              </a:spcBef>
              <a:spcAft>
                <a:spcPts val="0"/>
              </a:spcAft>
              <a:buClr>
                <a:srgbClr val="2E8652"/>
              </a:buClr>
              <a:buSzPts val="2000"/>
              <a:buFont typeface="Webdings" panose="05030102010509060703" pitchFamily="18" charset="2"/>
              <a:buChar char="4"/>
            </a:pPr>
            <a:r>
              <a:rPr lang="en-US" sz="2000" b="0" i="0" u="none" strike="noStrike" cap="none" dirty="0">
                <a:solidFill>
                  <a:srgbClr val="3F3F3F"/>
                </a:solidFill>
                <a:latin typeface="Century Gothic"/>
                <a:ea typeface="Century Gothic"/>
                <a:cs typeface="Century Gothic"/>
                <a:sym typeface="Century Gothic"/>
              </a:rPr>
              <a:t>NASA Earth Exchange (NEX) Downscaled Climate Projections (DCP30) - 250m</a:t>
            </a:r>
            <a:endParaRPr sz="2000" b="0" i="0" u="none" strike="noStrike" cap="none" dirty="0">
              <a:solidFill>
                <a:srgbClr val="3F3F3F"/>
              </a:solidFill>
              <a:latin typeface="Century Gothic"/>
              <a:ea typeface="Century Gothic"/>
              <a:cs typeface="Century Gothic"/>
              <a:sym typeface="Century Gothic"/>
            </a:endParaRPr>
          </a:p>
          <a:p>
            <a:pPr marL="342900" marR="0" lvl="0" indent="-342900" algn="l" rtl="0">
              <a:lnSpc>
                <a:spcPct val="150000"/>
              </a:lnSpc>
              <a:spcBef>
                <a:spcPts val="600"/>
              </a:spcBef>
              <a:spcAft>
                <a:spcPts val="0"/>
              </a:spcAft>
              <a:buClr>
                <a:srgbClr val="2E8652"/>
              </a:buClr>
              <a:buSzPts val="2000"/>
              <a:buFont typeface="Webdings" panose="05030102010509060703" pitchFamily="18" charset="2"/>
              <a:buChar char="4"/>
            </a:pPr>
            <a:r>
              <a:rPr lang="en-US" sz="2000" b="0" i="0" u="none" strike="noStrike" cap="none" dirty="0">
                <a:solidFill>
                  <a:srgbClr val="3F3F3F"/>
                </a:solidFill>
                <a:latin typeface="Century Gothic"/>
                <a:ea typeface="Century Gothic"/>
                <a:cs typeface="Century Gothic"/>
                <a:sym typeface="Century Gothic"/>
              </a:rPr>
              <a:t>Planet Labs </a:t>
            </a:r>
            <a:r>
              <a:rPr lang="en-US" sz="2000" b="0" i="0" u="none" strike="noStrike" cap="none" dirty="0" err="1">
                <a:solidFill>
                  <a:srgbClr val="3F3F3F"/>
                </a:solidFill>
                <a:latin typeface="Century Gothic"/>
                <a:ea typeface="Century Gothic"/>
                <a:cs typeface="Century Gothic"/>
                <a:sym typeface="Century Gothic"/>
              </a:rPr>
              <a:t>RapidEye</a:t>
            </a:r>
            <a:r>
              <a:rPr lang="en-US" sz="2000" b="0" i="0" u="none" strike="noStrike" cap="none" dirty="0">
                <a:solidFill>
                  <a:srgbClr val="3F3F3F"/>
                </a:solidFill>
                <a:latin typeface="Century Gothic"/>
                <a:ea typeface="Century Gothic"/>
                <a:cs typeface="Century Gothic"/>
                <a:sym typeface="Century Gothic"/>
              </a:rPr>
              <a:t> satellite imagery - 5m</a:t>
            </a:r>
            <a:endParaRPr sz="2000" b="0" i="0" u="none" strike="noStrike" cap="none" dirty="0">
              <a:solidFill>
                <a:srgbClr val="3F3F3F"/>
              </a:solidFill>
              <a:latin typeface="Century Gothic"/>
              <a:ea typeface="Century Gothic"/>
              <a:cs typeface="Century Gothic"/>
              <a:sym typeface="Century Gothic"/>
            </a:endParaRPr>
          </a:p>
          <a:p>
            <a:pPr marL="342900" marR="0" lvl="0" indent="-342900" algn="l" rtl="0">
              <a:spcBef>
                <a:spcPts val="600"/>
              </a:spcBef>
              <a:spcAft>
                <a:spcPts val="0"/>
              </a:spcAft>
              <a:buClr>
                <a:srgbClr val="2E8652"/>
              </a:buClr>
              <a:buSzPts val="2000"/>
              <a:buFont typeface="Webdings" panose="05030102010509060703" pitchFamily="18" charset="2"/>
              <a:buChar char="4"/>
            </a:pPr>
            <a:r>
              <a:rPr lang="en-US" sz="2000" b="0" i="0" u="none" strike="noStrike" cap="none" dirty="0">
                <a:solidFill>
                  <a:srgbClr val="3F3F3F"/>
                </a:solidFill>
                <a:latin typeface="Century Gothic"/>
                <a:ea typeface="Century Gothic"/>
                <a:cs typeface="Century Gothic"/>
                <a:sym typeface="Century Gothic"/>
              </a:rPr>
              <a:t>Resource Conservation District of the Santa Monica Mountains Oak Study </a:t>
            </a:r>
            <a:r>
              <a:rPr lang="en-US" sz="2000" b="0" i="1" u="none" strike="noStrike" cap="none" dirty="0">
                <a:solidFill>
                  <a:srgbClr val="3F3F3F"/>
                </a:solidFill>
                <a:latin typeface="Century Gothic"/>
                <a:ea typeface="Century Gothic"/>
                <a:cs typeface="Century Gothic"/>
                <a:sym typeface="Century Gothic"/>
              </a:rPr>
              <a:t>in situ </a:t>
            </a:r>
            <a:r>
              <a:rPr lang="en-US" sz="2000" b="0" i="0" u="none" strike="noStrike" cap="none" dirty="0">
                <a:solidFill>
                  <a:srgbClr val="3F3F3F"/>
                </a:solidFill>
                <a:latin typeface="Century Gothic"/>
                <a:ea typeface="Century Gothic"/>
                <a:cs typeface="Century Gothic"/>
                <a:sym typeface="Century Gothic"/>
              </a:rPr>
              <a:t>observation data </a:t>
            </a:r>
            <a:endParaRPr sz="2000" b="0" i="0" u="none" strike="noStrike" cap="none" dirty="0">
              <a:solidFill>
                <a:srgbClr val="3F3F3F"/>
              </a:solidFill>
              <a:latin typeface="Century Gothic"/>
              <a:ea typeface="Century Gothic"/>
              <a:cs typeface="Century Gothic"/>
              <a:sym typeface="Century Gothic"/>
            </a:endParaRPr>
          </a:p>
          <a:p>
            <a:pPr marL="342900" marR="0" lvl="0" indent="-342900" algn="l" rtl="0">
              <a:lnSpc>
                <a:spcPct val="150000"/>
              </a:lnSpc>
              <a:spcBef>
                <a:spcPts val="600"/>
              </a:spcBef>
              <a:spcAft>
                <a:spcPts val="0"/>
              </a:spcAft>
              <a:buClr>
                <a:srgbClr val="2E8652"/>
              </a:buClr>
              <a:buSzPts val="2000"/>
              <a:buFont typeface="Webdings" panose="05030102010509060703" pitchFamily="18" charset="2"/>
              <a:buChar char="4"/>
            </a:pPr>
            <a:r>
              <a:rPr lang="en-US" sz="2000" b="0" i="0" u="none" strike="noStrike" cap="none" dirty="0">
                <a:solidFill>
                  <a:srgbClr val="3F3F3F"/>
                </a:solidFill>
                <a:latin typeface="Century Gothic"/>
                <a:ea typeface="Century Gothic"/>
                <a:cs typeface="Century Gothic"/>
                <a:sym typeface="Century Gothic"/>
              </a:rPr>
              <a:t>NPS SMMNRA Inventory and Monitoring Plots</a:t>
            </a:r>
            <a:endParaRPr sz="2000" b="0" i="0" u="none" strike="noStrike" cap="none" dirty="0">
              <a:solidFill>
                <a:srgbClr val="3F3F3F"/>
              </a:solidFill>
              <a:latin typeface="Century Gothic"/>
              <a:ea typeface="Century Gothic"/>
              <a:cs typeface="Century Gothic"/>
              <a:sym typeface="Century Gothic"/>
            </a:endParaRPr>
          </a:p>
          <a:p>
            <a:pPr marL="342900" marR="0" lvl="0" indent="-342900" algn="l" rtl="0">
              <a:spcBef>
                <a:spcPts val="600"/>
              </a:spcBef>
              <a:spcAft>
                <a:spcPts val="0"/>
              </a:spcAft>
              <a:buClr>
                <a:srgbClr val="2E8652"/>
              </a:buClr>
              <a:buSzPts val="2000"/>
              <a:buFont typeface="Webdings" panose="05030102010509060703" pitchFamily="18" charset="2"/>
              <a:buChar char="4"/>
            </a:pPr>
            <a:r>
              <a:rPr lang="en-US" sz="2000" b="0" i="0" u="none" strike="noStrike" cap="none" dirty="0">
                <a:solidFill>
                  <a:srgbClr val="3F3F3F"/>
                </a:solidFill>
                <a:latin typeface="Century Gothic"/>
                <a:ea typeface="Century Gothic"/>
                <a:cs typeface="Century Gothic"/>
                <a:sym typeface="Century Gothic"/>
              </a:rPr>
              <a:t>USGS-NPS Mapping Program - </a:t>
            </a:r>
            <a:r>
              <a:rPr lang="en-US" sz="2000" b="0" i="0" u="none" strike="noStrike" cap="none" dirty="0">
                <a:solidFill>
                  <a:srgbClr val="434343"/>
                </a:solidFill>
                <a:latin typeface="Century Gothic"/>
                <a:ea typeface="Century Gothic"/>
                <a:cs typeface="Century Gothic"/>
                <a:sym typeface="Century Gothic"/>
              </a:rPr>
              <a:t>Veg</a:t>
            </a:r>
            <a:r>
              <a:rPr lang="en-US" sz="2000" b="0" i="0" u="none" strike="noStrike" cap="none" dirty="0">
                <a:solidFill>
                  <a:srgbClr val="3F3F3F"/>
                </a:solidFill>
                <a:latin typeface="Century Gothic"/>
                <a:ea typeface="Century Gothic"/>
                <a:cs typeface="Century Gothic"/>
                <a:sym typeface="Century Gothic"/>
              </a:rPr>
              <a:t>etation Classification of the Santa Monica Mountains (2007)</a:t>
            </a:r>
            <a:endParaRPr sz="2000" b="0" i="0" u="none" strike="noStrike" cap="none" dirty="0">
              <a:solidFill>
                <a:srgbClr val="3F3F3F"/>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4279</Words>
  <Application>Microsoft Office PowerPoint</Application>
  <PresentationFormat>Widescreen</PresentationFormat>
  <Paragraphs>763</Paragraphs>
  <Slides>33</Slides>
  <Notes>33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Arimo</vt:lpstr>
      <vt:lpstr>Calibri</vt:lpstr>
      <vt:lpstr>Century Gothic</vt:lpstr>
      <vt:lpstr>Webdings</vt:lpstr>
      <vt:lpstr>Office Theme</vt:lpstr>
      <vt:lpstr>Office Theme</vt:lpstr>
      <vt:lpstr>Office Theme</vt:lpstr>
      <vt:lpstr>PowerPoint Presentation</vt:lpstr>
      <vt:lpstr>Santa Monica Mountains National Recreation Area</vt:lpstr>
      <vt:lpstr>Study Area: Native Species</vt:lpstr>
      <vt:lpstr>Study Area: Woolsey Fire</vt:lpstr>
      <vt:lpstr>Community Concerns</vt:lpstr>
      <vt:lpstr>PowerPoint Presentation</vt:lpstr>
      <vt:lpstr>Objectives</vt:lpstr>
      <vt:lpstr>Data: NASA Earth Observations</vt:lpstr>
      <vt:lpstr>Data: Ancillary</vt:lpstr>
      <vt:lpstr>Workflow</vt:lpstr>
      <vt:lpstr>AVIRIS </vt:lpstr>
      <vt:lpstr>Methods: AVIRIS</vt:lpstr>
      <vt:lpstr>AVIRIS Spectral Library</vt:lpstr>
      <vt:lpstr>Results: AVIRIS Land Cover Classification</vt:lpstr>
      <vt:lpstr>RapidEye </vt:lpstr>
      <vt:lpstr>Methods: RapidEye</vt:lpstr>
      <vt:lpstr>Results: RapidEye Vegetation Health Classification</vt:lpstr>
      <vt:lpstr>MaxEnt </vt:lpstr>
      <vt:lpstr>Study Period: Forecasting Timeline</vt:lpstr>
      <vt:lpstr>Methods: Maxent</vt:lpstr>
      <vt:lpstr>Model Performance</vt:lpstr>
      <vt:lpstr>Projected Distributions</vt:lpstr>
      <vt:lpstr>Range Shifts</vt:lpstr>
      <vt:lpstr>Variable Importance</vt:lpstr>
      <vt:lpstr>Summary</vt:lpstr>
      <vt:lpstr>Conclusions</vt:lpstr>
      <vt:lpstr>Errors &amp; Uncertainties</vt:lpstr>
      <vt:lpstr>Future Work</vt:lpstr>
      <vt:lpstr>PowerPoint Presentation</vt:lpstr>
      <vt:lpstr>Questions?</vt:lpstr>
      <vt:lpstr>Validation: AVIRIS </vt:lpstr>
      <vt:lpstr>Validation: RapidEye </vt:lpstr>
      <vt:lpstr>RapidEye Training Spectra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3</cp:revision>
  <dcterms:created xsi:type="dcterms:W3CDTF">2019-02-11T19:14:02Z</dcterms:created>
  <dcterms:modified xsi:type="dcterms:W3CDTF">2019-08-23T16:22:20Z</dcterms:modified>
</cp:coreProperties>
</file>