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
  </p:notesMasterIdLst>
  <p:sldIdLst>
    <p:sldId id="262" r:id="rId3"/>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54" clrIdx="0">
    <p:extLst/>
  </p:cmAuthor>
  <p:cmAuthor id="2" name="nrel" initials="n" lastIdx="22" clrIdx="1"/>
  <p:cmAuthor id="3" name="Ahmed Baqai" initials="AB" lastIdx="17" clrIdx="2">
    <p:extLst>
      <p:ext uri="{19B8F6BF-5375-455C-9EA6-DF929625EA0E}">
        <p15:presenceInfo xmlns:p15="http://schemas.microsoft.com/office/powerpoint/2012/main" userId="Ahmed Baqai" providerId="None"/>
      </p:ext>
    </p:extLst>
  </p:cmAuthor>
  <p:cmAuthor id="4" name="Acdan, Juanito J. (ARC-SGE)[SSAI DEVELOP]" initials="AJJ(D" lastIdx="20" clrIdx="3">
    <p:extLst>
      <p:ext uri="{19B8F6BF-5375-455C-9EA6-DF929625EA0E}">
        <p15:presenceInfo xmlns:p15="http://schemas.microsoft.com/office/powerpoint/2012/main" userId="S-1-5-21-330711430-3775241029-4075259233-823229" providerId="AD"/>
      </p:ext>
    </p:extLst>
  </p:cmAuthor>
  <p:cmAuthor id="5" name="Shelby I" initials="SI" lastIdx="7" clrIdx="4">
    <p:extLst>
      <p:ext uri="{19B8F6BF-5375-455C-9EA6-DF929625EA0E}">
        <p15:presenceInfo xmlns:p15="http://schemas.microsoft.com/office/powerpoint/2012/main" userId="0e14de7fa584a2c7" providerId="Windows Live"/>
      </p:ext>
    </p:extLst>
  </p:cmAuthor>
  <p:cmAuthor id="6" name="Carl Jurkowski"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a:srgbClr val="7DB761"/>
    <a:srgbClr val="9299A8"/>
    <a:srgbClr val="964135"/>
    <a:srgbClr val="E97844"/>
    <a:srgbClr val="7DB961"/>
    <a:srgbClr val="238754"/>
    <a:srgbClr val="75AADB"/>
    <a:srgbClr val="2559A8"/>
    <a:srgbClr val="3F4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4840" autoAdjust="0"/>
  </p:normalViewPr>
  <p:slideViewPr>
    <p:cSldViewPr snapToGrid="0">
      <p:cViewPr>
        <p:scale>
          <a:sx n="85" d="100"/>
          <a:sy n="85" d="100"/>
        </p:scale>
        <p:origin x="-4432" y="-170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aip.giscenter.isu.edu\DEVELOP\2019\Spring\Data\MOD16\PatagonianSteppe\MOD16_patagoniasteppe_workin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aip.giscenter.isu.edu\DEVELOP\2019\Spring\Data\SSEBop\PatagoniaSteppe_SSEBop\SSEBop_Dekadal_PatagoniaStepp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file:////naip.giscenter.isu.edu\DEVELOP\2019\Spring\Data\GLDAS\Patagonia\GLDAS_patagoniasteppe_working.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naip.giscenter.isu.edu\DEVELOP\2019\Spring\Data\SSEBop\Parana_SSEBop\Meteorological%20Station\SSEBop_Dekadal_MontlyTotal_St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solidFill>
                  <a:schemeClr val="tx1">
                    <a:lumMod val="75000"/>
                    <a:lumOff val="25000"/>
                  </a:schemeClr>
                </a:solidFill>
              </a:defRPr>
            </a:pPr>
            <a:r>
              <a:rPr lang="en-US" sz="1600" b="1" dirty="0">
                <a:solidFill>
                  <a:schemeClr val="tx1">
                    <a:lumMod val="75000"/>
                    <a:lumOff val="25000"/>
                  </a:schemeClr>
                </a:solidFill>
              </a:rPr>
              <a:t>Patagonia</a:t>
            </a:r>
            <a:r>
              <a:rPr lang="en-US" sz="1600" b="1" baseline="0" dirty="0">
                <a:solidFill>
                  <a:schemeClr val="tx1">
                    <a:lumMod val="75000"/>
                    <a:lumOff val="25000"/>
                  </a:schemeClr>
                </a:solidFill>
              </a:rPr>
              <a:t> Steppe (MOD 16)</a:t>
            </a:r>
            <a:r>
              <a:rPr lang="en-US" sz="1600" b="0" dirty="0">
                <a:solidFill>
                  <a:schemeClr val="tx1">
                    <a:lumMod val="75000"/>
                    <a:lumOff val="25000"/>
                  </a:schemeClr>
                </a:solidFill>
              </a:rPr>
              <a:t> </a:t>
            </a:r>
          </a:p>
        </c:rich>
      </c:tx>
      <c:layout>
        <c:manualLayout>
          <c:xMode val="edge"/>
          <c:yMode val="edge"/>
          <c:x val="0.18419263998250218"/>
          <c:y val="1.3888888888888888E-2"/>
        </c:manualLayout>
      </c:layout>
      <c:overlay val="0"/>
      <c:spPr>
        <a:noFill/>
        <a:ln>
          <a:noFill/>
        </a:ln>
        <a:effectLst/>
      </c:spPr>
    </c:title>
    <c:autoTitleDeleted val="0"/>
    <c:plotArea>
      <c:layout>
        <c:manualLayout>
          <c:layoutTarget val="inner"/>
          <c:xMode val="edge"/>
          <c:yMode val="edge"/>
          <c:x val="0.1127950021872266"/>
          <c:y val="0.12028215223097113"/>
          <c:w val="0.8733590332458443"/>
          <c:h val="0.79324803149606304"/>
        </c:manualLayout>
      </c:layout>
      <c:lineChart>
        <c:grouping val="standard"/>
        <c:varyColors val="0"/>
        <c:ser>
          <c:idx val="1"/>
          <c:order val="0"/>
          <c:tx>
            <c:v>2016</c:v>
          </c:tx>
          <c:spPr>
            <a:ln w="28575">
              <a:solidFill>
                <a:srgbClr val="7030A0"/>
              </a:solidFill>
            </a:ln>
          </c:spPr>
          <c:marker>
            <c:symbol val="none"/>
          </c:marker>
          <c:cat>
            <c:strRef>
              <c:f>[MOD16_patagoniasteppe_working.xlsx]time_series!$G$19:$G$30</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[MOD16_patagoniasteppe_working.xlsx]time_series!$H$19:$H$30</c:f>
              <c:numCache>
                <c:formatCode>0.00</c:formatCode>
                <c:ptCount val="12"/>
                <c:pt idx="0">
                  <c:v>42</c:v>
                </c:pt>
                <c:pt idx="1">
                  <c:v>47</c:v>
                </c:pt>
                <c:pt idx="2">
                  <c:v>56.33</c:v>
                </c:pt>
                <c:pt idx="3">
                  <c:v>77</c:v>
                </c:pt>
                <c:pt idx="4">
                  <c:v>78.33</c:v>
                </c:pt>
                <c:pt idx="5">
                  <c:v>61.25</c:v>
                </c:pt>
                <c:pt idx="6">
                  <c:v>75.67</c:v>
                </c:pt>
                <c:pt idx="7">
                  <c:v>92.75</c:v>
                </c:pt>
                <c:pt idx="8">
                  <c:v>66.33</c:v>
                </c:pt>
                <c:pt idx="9">
                  <c:v>73.67</c:v>
                </c:pt>
                <c:pt idx="10">
                  <c:v>86</c:v>
                </c:pt>
                <c:pt idx="11">
                  <c:v>81.2195368255624</c:v>
                </c:pt>
              </c:numCache>
            </c:numRef>
          </c:val>
          <c:smooth val="0"/>
          <c:extLst>
            <c:ext xmlns:c16="http://schemas.microsoft.com/office/drawing/2014/chart" uri="{C3380CC4-5D6E-409C-BE32-E72D297353CC}">
              <c16:uniqueId val="{00000000-A879-4831-8743-B8BC5018E5C8}"/>
            </c:ext>
          </c:extLst>
        </c:ser>
        <c:ser>
          <c:idx val="2"/>
          <c:order val="1"/>
          <c:tx>
            <c:v>2017</c:v>
          </c:tx>
          <c:spPr>
            <a:ln w="28575">
              <a:solidFill>
                <a:srgbClr val="0070C0"/>
              </a:solidFill>
            </a:ln>
          </c:spPr>
          <c:marker>
            <c:symbol val="none"/>
          </c:marker>
          <c:cat>
            <c:strRef>
              <c:f>[MOD16_patagoniasteppe_working.xlsx]time_series!$K$19:$K$30</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[MOD16_patagoniasteppe_working.xlsx]time_series!$L$19:$L$30</c:f>
              <c:numCache>
                <c:formatCode>0.00</c:formatCode>
                <c:ptCount val="12"/>
                <c:pt idx="0">
                  <c:v>75</c:v>
                </c:pt>
                <c:pt idx="1">
                  <c:v>54.75</c:v>
                </c:pt>
                <c:pt idx="2">
                  <c:v>54.5</c:v>
                </c:pt>
                <c:pt idx="3">
                  <c:v>74.75</c:v>
                </c:pt>
                <c:pt idx="4">
                  <c:v>62.33</c:v>
                </c:pt>
                <c:pt idx="5">
                  <c:v>41.5</c:v>
                </c:pt>
                <c:pt idx="6">
                  <c:v>22.5</c:v>
                </c:pt>
                <c:pt idx="7">
                  <c:v>37</c:v>
                </c:pt>
                <c:pt idx="8">
                  <c:v>56.75</c:v>
                </c:pt>
                <c:pt idx="9">
                  <c:v>69</c:v>
                </c:pt>
                <c:pt idx="10">
                  <c:v>61.67</c:v>
                </c:pt>
                <c:pt idx="11">
                  <c:v>43.5</c:v>
                </c:pt>
              </c:numCache>
            </c:numRef>
          </c:val>
          <c:smooth val="0"/>
          <c:extLst>
            <c:ext xmlns:c16="http://schemas.microsoft.com/office/drawing/2014/chart" uri="{C3380CC4-5D6E-409C-BE32-E72D297353CC}">
              <c16:uniqueId val="{00000001-A879-4831-8743-B8BC5018E5C8}"/>
            </c:ext>
          </c:extLst>
        </c:ser>
        <c:dLbls>
          <c:showLegendKey val="0"/>
          <c:showVal val="0"/>
          <c:showCatName val="0"/>
          <c:showSerName val="0"/>
          <c:showPercent val="0"/>
          <c:showBubbleSize val="0"/>
        </c:dLbls>
        <c:smooth val="0"/>
        <c:axId val="402497568"/>
        <c:axId val="402497960"/>
      </c:lineChart>
      <c:catAx>
        <c:axId val="402497568"/>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vert="horz"/>
          <a:lstStyle/>
          <a:p>
            <a:pPr>
              <a:defRPr>
                <a:solidFill>
                  <a:schemeClr val="tx1">
                    <a:lumMod val="75000"/>
                    <a:lumOff val="25000"/>
                  </a:schemeClr>
                </a:solidFill>
              </a:defRPr>
            </a:pPr>
            <a:endParaRPr lang="en-US"/>
          </a:p>
        </c:txPr>
        <c:crossAx val="402497960"/>
        <c:crosses val="autoZero"/>
        <c:auto val="1"/>
        <c:lblAlgn val="ctr"/>
        <c:lblOffset val="100"/>
        <c:noMultiLvlLbl val="0"/>
      </c:catAx>
      <c:valAx>
        <c:axId val="402497960"/>
        <c:scaling>
          <c:orientation val="minMax"/>
        </c:scaling>
        <c:delete val="0"/>
        <c:axPos val="l"/>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02497568"/>
        <c:crosses val="autoZero"/>
        <c:crossBetween val="midCat"/>
      </c:valAx>
      <c:spPr>
        <a:ln w="25400">
          <a:solidFill>
            <a:schemeClr val="tx1"/>
          </a:solidFill>
        </a:ln>
      </c:spPr>
    </c:plotArea>
    <c:plotVisOnly val="1"/>
    <c:dispBlanksAs val="gap"/>
    <c:showDLblsOverMax val="0"/>
  </c:chart>
  <c:spPr>
    <a:ln>
      <a:noFill/>
    </a:ln>
  </c:spPr>
  <c:txPr>
    <a:bodyPr/>
    <a:lstStyle/>
    <a:p>
      <a:pPr>
        <a:defRPr sz="1200">
          <a:solidFill>
            <a:sysClr val="windowText" lastClr="000000"/>
          </a:solidFill>
          <a:latin typeface="Century Gothic" panose="020B0502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75000"/>
                    <a:lumOff val="25000"/>
                  </a:schemeClr>
                </a:solidFill>
                <a:latin typeface="Century Gothic" panose="020B0502020202020204" pitchFamily="34" charset="0"/>
                <a:ea typeface="+mn-ea"/>
                <a:cs typeface="+mn-cs"/>
              </a:defRPr>
            </a:pPr>
            <a:r>
              <a:rPr lang="en-US" sz="1600" b="1" dirty="0">
                <a:solidFill>
                  <a:schemeClr val="tx1">
                    <a:lumMod val="75000"/>
                    <a:lumOff val="25000"/>
                  </a:schemeClr>
                </a:solidFill>
              </a:rPr>
              <a:t>Patagonia Steppe (</a:t>
            </a:r>
            <a:r>
              <a:rPr lang="en-US" sz="1600" b="1" dirty="0" err="1">
                <a:solidFill>
                  <a:schemeClr val="tx1">
                    <a:lumMod val="75000"/>
                    <a:lumOff val="25000"/>
                  </a:schemeClr>
                </a:solidFill>
              </a:rPr>
              <a:t>SSEBop</a:t>
            </a:r>
            <a:r>
              <a:rPr lang="en-US" sz="1600" dirty="0">
                <a:solidFill>
                  <a:schemeClr val="tx1">
                    <a:lumMod val="75000"/>
                    <a:lumOff val="25000"/>
                  </a:schemeClr>
                </a:solidFill>
              </a:rPr>
              <a:t>)</a:t>
            </a:r>
          </a:p>
        </c:rich>
      </c:tx>
      <c:layout>
        <c:manualLayout>
          <c:xMode val="edge"/>
          <c:yMode val="edge"/>
          <c:x val="0.18055555555555555"/>
          <c:y val="1.388888888888888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lumOff val="2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27950021872266"/>
          <c:y val="0.13284412365121026"/>
          <c:w val="0.84567458321310851"/>
          <c:h val="0.70546587926509174"/>
        </c:manualLayout>
      </c:layout>
      <c:lineChart>
        <c:grouping val="standard"/>
        <c:varyColors val="0"/>
        <c:ser>
          <c:idx val="0"/>
          <c:order val="0"/>
          <c:tx>
            <c:v>2016</c:v>
          </c:tx>
          <c:spPr>
            <a:ln w="28575" cap="rnd">
              <a:solidFill>
                <a:srgbClr val="7030A0"/>
              </a:solidFill>
              <a:round/>
            </a:ln>
            <a:effectLst/>
          </c:spPr>
          <c:marker>
            <c:symbol val="none"/>
          </c:marker>
          <c:cat>
            <c:strRef>
              <c:f>'2016.2017'!$A$2:$A$13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'2016.2017'!$B$2:$B$13</c:f>
              <c:numCache>
                <c:formatCode>General</c:formatCode>
                <c:ptCount val="12"/>
                <c:pt idx="0">
                  <c:v>0</c:v>
                </c:pt>
                <c:pt idx="1">
                  <c:v>12</c:v>
                </c:pt>
                <c:pt idx="2">
                  <c:v>27</c:v>
                </c:pt>
                <c:pt idx="3">
                  <c:v>85</c:v>
                </c:pt>
                <c:pt idx="4">
                  <c:v>116.55</c:v>
                </c:pt>
                <c:pt idx="5">
                  <c:v>83.7</c:v>
                </c:pt>
                <c:pt idx="6">
                  <c:v>102.75</c:v>
                </c:pt>
                <c:pt idx="7">
                  <c:v>20.55</c:v>
                </c:pt>
                <c:pt idx="8">
                  <c:v>12.35</c:v>
                </c:pt>
                <c:pt idx="9">
                  <c:v>66.45</c:v>
                </c:pt>
                <c:pt idx="10">
                  <c:v>35.4</c:v>
                </c:pt>
                <c:pt idx="11">
                  <c:v>14.1</c:v>
                </c:pt>
              </c:numCache>
            </c:numRef>
          </c:val>
          <c:smooth val="0"/>
          <c:extLst>
            <c:ext xmlns:c16="http://schemas.microsoft.com/office/drawing/2014/chart" uri="{C3380CC4-5D6E-409C-BE32-E72D297353CC}">
              <c16:uniqueId val="{00000000-80F5-4211-9418-E83D59134A98}"/>
            </c:ext>
          </c:extLst>
        </c:ser>
        <c:ser>
          <c:idx val="1"/>
          <c:order val="1"/>
          <c:tx>
            <c:v>2017</c:v>
          </c:tx>
          <c:spPr>
            <a:ln w="28575" cap="rnd">
              <a:solidFill>
                <a:srgbClr val="0070C0"/>
              </a:solidFill>
              <a:round/>
            </a:ln>
            <a:effectLst/>
          </c:spPr>
          <c:marker>
            <c:symbol val="none"/>
          </c:marker>
          <c:cat>
            <c:strRef>
              <c:f>'2016.2017'!$D$2:$D$13</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'2016.2017'!$E$2:$E$13</c:f>
              <c:numCache>
                <c:formatCode>General</c:formatCode>
                <c:ptCount val="12"/>
                <c:pt idx="0">
                  <c:v>0.6</c:v>
                </c:pt>
                <c:pt idx="1">
                  <c:v>0</c:v>
                </c:pt>
                <c:pt idx="2">
                  <c:v>6.3</c:v>
                </c:pt>
                <c:pt idx="3">
                  <c:v>118.8</c:v>
                </c:pt>
                <c:pt idx="4">
                  <c:v>90.3</c:v>
                </c:pt>
                <c:pt idx="5">
                  <c:v>52.8</c:v>
                </c:pt>
                <c:pt idx="6">
                  <c:v>15.3</c:v>
                </c:pt>
                <c:pt idx="7">
                  <c:v>44.85</c:v>
                </c:pt>
                <c:pt idx="8">
                  <c:v>4.2</c:v>
                </c:pt>
                <c:pt idx="9">
                  <c:v>38.700000000000003</c:v>
                </c:pt>
                <c:pt idx="10">
                  <c:v>10.5</c:v>
                </c:pt>
                <c:pt idx="11">
                  <c:v>15</c:v>
                </c:pt>
              </c:numCache>
            </c:numRef>
          </c:val>
          <c:smooth val="0"/>
          <c:extLst>
            <c:ext xmlns:c16="http://schemas.microsoft.com/office/drawing/2014/chart" uri="{C3380CC4-5D6E-409C-BE32-E72D297353CC}">
              <c16:uniqueId val="{00000001-80F5-4211-9418-E83D59134A98}"/>
            </c:ext>
          </c:extLst>
        </c:ser>
        <c:dLbls>
          <c:showLegendKey val="0"/>
          <c:showVal val="0"/>
          <c:showCatName val="0"/>
          <c:showSerName val="0"/>
          <c:showPercent val="0"/>
          <c:showBubbleSize val="0"/>
        </c:dLbls>
        <c:smooth val="0"/>
        <c:axId val="402493648"/>
        <c:axId val="402494040"/>
      </c:lineChart>
      <c:catAx>
        <c:axId val="402493648"/>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02494040"/>
        <c:crosses val="autoZero"/>
        <c:auto val="1"/>
        <c:lblAlgn val="ctr"/>
        <c:lblOffset val="100"/>
        <c:noMultiLvlLbl val="0"/>
      </c:catAx>
      <c:valAx>
        <c:axId val="402494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02493648"/>
        <c:crosses val="autoZero"/>
        <c:crossBetween val="midCat"/>
      </c:valAx>
      <c:spPr>
        <a:noFill/>
        <a:ln w="25400">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b="1" baseline="0" dirty="0">
                <a:solidFill>
                  <a:schemeClr val="tx1">
                    <a:lumMod val="75000"/>
                    <a:lumOff val="25000"/>
                  </a:schemeClr>
                </a:solidFill>
              </a:rPr>
              <a:t> </a:t>
            </a:r>
            <a:r>
              <a:rPr lang="en-US" sz="1600" b="1" i="0" u="none" strike="noStrike" baseline="0" dirty="0">
                <a:solidFill>
                  <a:schemeClr val="tx1">
                    <a:lumMod val="75000"/>
                    <a:lumOff val="25000"/>
                  </a:schemeClr>
                </a:solidFill>
                <a:effectLst/>
              </a:rPr>
              <a:t>Paraná  (MOD16</a:t>
            </a:r>
            <a:r>
              <a:rPr lang="en-US" sz="1440" b="1" i="0" u="none" strike="noStrike" baseline="0" dirty="0">
                <a:solidFill>
                  <a:schemeClr val="tx1">
                    <a:lumMod val="75000"/>
                    <a:lumOff val="25000"/>
                  </a:schemeClr>
                </a:solidFill>
                <a:effectLst/>
              </a:rPr>
              <a:t>)</a:t>
            </a:r>
            <a:endParaRPr lang="en-US" b="1" dirty="0">
              <a:solidFill>
                <a:schemeClr val="tx1">
                  <a:lumMod val="75000"/>
                  <a:lumOff val="25000"/>
                </a:schemeClr>
              </a:solidFill>
            </a:endParaRPr>
          </a:p>
        </c:rich>
      </c:tx>
      <c:layout>
        <c:manualLayout>
          <c:xMode val="edge"/>
          <c:yMode val="edge"/>
          <c:x val="0.27408847331583552"/>
          <c:y val="4.1666666666666664E-2"/>
        </c:manualLayout>
      </c:layout>
      <c:overlay val="0"/>
      <c:spPr>
        <a:noFill/>
        <a:ln>
          <a:noFill/>
        </a:ln>
        <a:effectLst/>
      </c:spPr>
    </c:title>
    <c:autoTitleDeleted val="0"/>
    <c:plotArea>
      <c:layout>
        <c:manualLayout>
          <c:layoutTarget val="inner"/>
          <c:xMode val="edge"/>
          <c:yMode val="edge"/>
          <c:x val="0.11626722440944882"/>
          <c:y val="0.16113444152814232"/>
          <c:w val="0.84515064523184602"/>
          <c:h val="0.66515055409740453"/>
        </c:manualLayout>
      </c:layout>
      <c:lineChart>
        <c:grouping val="standard"/>
        <c:varyColors val="0"/>
        <c:ser>
          <c:idx val="0"/>
          <c:order val="0"/>
          <c:tx>
            <c:v>2016</c:v>
          </c:tx>
          <c:spPr>
            <a:ln w="28575" cap="rnd">
              <a:solidFill>
                <a:srgbClr val="0070C0"/>
              </a:solidFill>
              <a:round/>
            </a:ln>
            <a:effectLst/>
          </c:spPr>
          <c:marker>
            <c:symbol val="none"/>
          </c:marker>
          <c:cat>
            <c:strRef>
              <c:f>'[MOD16_Parana_working.xlsx]time series'!$G$18:$G$29</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'[MOD16_Parana_working.xlsx]time series'!$H$18:$H$29</c:f>
              <c:numCache>
                <c:formatCode>0.00</c:formatCode>
                <c:ptCount val="12"/>
                <c:pt idx="0">
                  <c:v>69.5</c:v>
                </c:pt>
                <c:pt idx="1">
                  <c:v>81</c:v>
                </c:pt>
                <c:pt idx="2">
                  <c:v>116.67</c:v>
                </c:pt>
                <c:pt idx="3">
                  <c:v>146.33000000000001</c:v>
                </c:pt>
                <c:pt idx="4">
                  <c:v>171</c:v>
                </c:pt>
                <c:pt idx="5">
                  <c:v>136.33000000000001</c:v>
                </c:pt>
                <c:pt idx="6">
                  <c:v>120.75</c:v>
                </c:pt>
                <c:pt idx="7">
                  <c:v>154.5</c:v>
                </c:pt>
                <c:pt idx="8">
                  <c:v>145.25</c:v>
                </c:pt>
                <c:pt idx="9">
                  <c:v>114.5</c:v>
                </c:pt>
                <c:pt idx="10">
                  <c:v>84</c:v>
                </c:pt>
                <c:pt idx="11">
                  <c:v>58.5</c:v>
                </c:pt>
              </c:numCache>
            </c:numRef>
          </c:val>
          <c:smooth val="0"/>
          <c:extLst>
            <c:ext xmlns:c16="http://schemas.microsoft.com/office/drawing/2014/chart" uri="{C3380CC4-5D6E-409C-BE32-E72D297353CC}">
              <c16:uniqueId val="{00000000-D1D5-4D29-AB79-958CC5BA46B3}"/>
            </c:ext>
          </c:extLst>
        </c:ser>
        <c:ser>
          <c:idx val="1"/>
          <c:order val="1"/>
          <c:tx>
            <c:v>2017</c:v>
          </c:tx>
          <c:spPr>
            <a:ln w="28575">
              <a:solidFill>
                <a:srgbClr val="7030A0"/>
              </a:solidFill>
            </a:ln>
          </c:spPr>
          <c:marker>
            <c:symbol val="none"/>
          </c:marker>
          <c:cat>
            <c:strRef>
              <c:f>'[MOD16_Parana_working.xlsx]time series'!$K$18:$K$29</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'[MOD16_Parana_working.xlsx]time series'!$L$18:$L$29</c:f>
              <c:numCache>
                <c:formatCode>0.00</c:formatCode>
                <c:ptCount val="12"/>
                <c:pt idx="0">
                  <c:v>74.5</c:v>
                </c:pt>
                <c:pt idx="1">
                  <c:v>72.67</c:v>
                </c:pt>
                <c:pt idx="2">
                  <c:v>112.67</c:v>
                </c:pt>
                <c:pt idx="3">
                  <c:v>167.5</c:v>
                </c:pt>
                <c:pt idx="4">
                  <c:v>153</c:v>
                </c:pt>
                <c:pt idx="5">
                  <c:v>126.75</c:v>
                </c:pt>
                <c:pt idx="6">
                  <c:v>159.25</c:v>
                </c:pt>
                <c:pt idx="7">
                  <c:v>159</c:v>
                </c:pt>
                <c:pt idx="8">
                  <c:v>126</c:v>
                </c:pt>
                <c:pt idx="9">
                  <c:v>90.5</c:v>
                </c:pt>
                <c:pt idx="10">
                  <c:v>84.75</c:v>
                </c:pt>
                <c:pt idx="11">
                  <c:v>69.33</c:v>
                </c:pt>
              </c:numCache>
            </c:numRef>
          </c:val>
          <c:smooth val="0"/>
          <c:extLst>
            <c:ext xmlns:c16="http://schemas.microsoft.com/office/drawing/2014/chart" uri="{C3380CC4-5D6E-409C-BE32-E72D297353CC}">
              <c16:uniqueId val="{00000001-D1D5-4D29-AB79-958CC5BA46B3}"/>
            </c:ext>
          </c:extLst>
        </c:ser>
        <c:dLbls>
          <c:showLegendKey val="0"/>
          <c:showVal val="0"/>
          <c:showCatName val="0"/>
          <c:showSerName val="0"/>
          <c:showPercent val="0"/>
          <c:showBubbleSize val="0"/>
        </c:dLbls>
        <c:smooth val="0"/>
        <c:axId val="402493256"/>
        <c:axId val="402490904"/>
      </c:lineChart>
      <c:catAx>
        <c:axId val="402493256"/>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vert="horz"/>
          <a:lstStyle/>
          <a:p>
            <a:pPr>
              <a:defRPr>
                <a:solidFill>
                  <a:schemeClr val="tx1">
                    <a:lumMod val="75000"/>
                    <a:lumOff val="25000"/>
                  </a:schemeClr>
                </a:solidFill>
              </a:defRPr>
            </a:pPr>
            <a:endParaRPr lang="en-US"/>
          </a:p>
        </c:txPr>
        <c:crossAx val="402490904"/>
        <c:crosses val="autoZero"/>
        <c:auto val="1"/>
        <c:lblAlgn val="ctr"/>
        <c:lblOffset val="100"/>
        <c:noMultiLvlLbl val="0"/>
      </c:catAx>
      <c:valAx>
        <c:axId val="402490904"/>
        <c:scaling>
          <c:orientation val="minMax"/>
        </c:scaling>
        <c:delete val="0"/>
        <c:axPos val="l"/>
        <c:numFmt formatCode="0" sourceLinked="0"/>
        <c:majorTickMark val="out"/>
        <c:minorTickMark val="out"/>
        <c:tickLblPos val="nextTo"/>
        <c:spPr>
          <a:noFill/>
          <a:ln>
            <a:noFill/>
          </a:ln>
          <a:effectLst/>
        </c:spPr>
        <c:txPr>
          <a:bodyPr rot="-60000000" vert="horz"/>
          <a:lstStyle/>
          <a:p>
            <a:pPr>
              <a:defRPr>
                <a:solidFill>
                  <a:schemeClr val="tx1">
                    <a:lumMod val="75000"/>
                    <a:lumOff val="25000"/>
                  </a:schemeClr>
                </a:solidFill>
              </a:defRPr>
            </a:pPr>
            <a:endParaRPr lang="en-US"/>
          </a:p>
        </c:txPr>
        <c:crossAx val="402493256"/>
        <c:crosses val="autoZero"/>
        <c:crossBetween val="midCat"/>
      </c:valAx>
      <c:spPr>
        <a:ln w="25400">
          <a:solidFill>
            <a:schemeClr val="tx1"/>
          </a:solidFill>
        </a:ln>
      </c:spPr>
    </c:plotArea>
    <c:plotVisOnly val="1"/>
    <c:dispBlanksAs val="gap"/>
    <c:showDLblsOverMax val="0"/>
  </c:chart>
  <c:spPr>
    <a:ln>
      <a:noFill/>
    </a:ln>
  </c:spPr>
  <c:txPr>
    <a:bodyPr/>
    <a:lstStyle/>
    <a:p>
      <a:pPr>
        <a:defRPr sz="1200">
          <a:solidFill>
            <a:sysClr val="windowText" lastClr="000000"/>
          </a:solidFill>
          <a:latin typeface="Century Gothic" panose="020B0502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US" sz="1600" b="1" i="0" u="none" strike="noStrike" baseline="0" dirty="0">
                <a:solidFill>
                  <a:schemeClr val="tx1">
                    <a:lumMod val="75000"/>
                    <a:lumOff val="25000"/>
                  </a:schemeClr>
                </a:solidFill>
                <a:effectLst/>
              </a:rPr>
              <a:t>Paraná</a:t>
            </a:r>
            <a:r>
              <a:rPr lang="en-US" sz="1600" b="1" dirty="0">
                <a:solidFill>
                  <a:schemeClr val="tx1">
                    <a:lumMod val="75000"/>
                    <a:lumOff val="25000"/>
                  </a:schemeClr>
                </a:solidFill>
              </a:rPr>
              <a:t>  (GLDAS)</a:t>
            </a:r>
          </a:p>
        </c:rich>
      </c:tx>
      <c:layout>
        <c:manualLayout>
          <c:xMode val="edge"/>
          <c:yMode val="edge"/>
          <c:x val="0.35506944444444444"/>
          <c:y val="4.1666666666666664E-2"/>
        </c:manualLayout>
      </c:layout>
      <c:overlay val="0"/>
      <c:spPr>
        <a:noFill/>
        <a:ln>
          <a:noFill/>
        </a:ln>
        <a:effectLst/>
      </c:spPr>
    </c:title>
    <c:autoTitleDeleted val="0"/>
    <c:plotArea>
      <c:layout>
        <c:manualLayout>
          <c:layoutTarget val="inner"/>
          <c:xMode val="edge"/>
          <c:yMode val="edge"/>
          <c:x val="0.1127950021872266"/>
          <c:y val="0.15650481189851267"/>
          <c:w val="0.88026055336832898"/>
          <c:h val="0.66978018372703407"/>
        </c:manualLayout>
      </c:layout>
      <c:lineChart>
        <c:grouping val="standard"/>
        <c:varyColors val="0"/>
        <c:ser>
          <c:idx val="0"/>
          <c:order val="0"/>
          <c:tx>
            <c:v>2016</c:v>
          </c:tx>
          <c:spPr>
            <a:ln w="28575" cap="rnd">
              <a:solidFill>
                <a:srgbClr val="7030A0"/>
              </a:solidFill>
              <a:round/>
            </a:ln>
            <a:effectLst/>
          </c:spPr>
          <c:marker>
            <c:symbol val="none"/>
          </c:marker>
          <c:cat>
            <c:strRef>
              <c:f>'monthly sum'!$A$17:$A$28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'monthly sum'!$C$17:$C$28</c:f>
              <c:numCache>
                <c:formatCode>General</c:formatCode>
                <c:ptCount val="12"/>
                <c:pt idx="0">
                  <c:v>29.459729953682931</c:v>
                </c:pt>
                <c:pt idx="1">
                  <c:v>65.540228276076846</c:v>
                </c:pt>
                <c:pt idx="2">
                  <c:v>89.333606854741333</c:v>
                </c:pt>
                <c:pt idx="3">
                  <c:v>93.323171902872971</c:v>
                </c:pt>
                <c:pt idx="4">
                  <c:v>110.34607687326358</c:v>
                </c:pt>
                <c:pt idx="5">
                  <c:v>120.44368771632358</c:v>
                </c:pt>
                <c:pt idx="6">
                  <c:v>45.314993350253232</c:v>
                </c:pt>
                <c:pt idx="7">
                  <c:v>93.030010620402606</c:v>
                </c:pt>
                <c:pt idx="8">
                  <c:v>66.371400944815321</c:v>
                </c:pt>
                <c:pt idx="9">
                  <c:v>78.034657114982167</c:v>
                </c:pt>
                <c:pt idx="10">
                  <c:v>40.243317670862993</c:v>
                </c:pt>
                <c:pt idx="11">
                  <c:v>26.372613157977639</c:v>
                </c:pt>
              </c:numCache>
            </c:numRef>
          </c:val>
          <c:smooth val="0"/>
          <c:extLst>
            <c:ext xmlns:c16="http://schemas.microsoft.com/office/drawing/2014/chart" uri="{C3380CC4-5D6E-409C-BE32-E72D297353CC}">
              <c16:uniqueId val="{00000000-0E76-4C00-8ED7-7B9102E0DCD1}"/>
            </c:ext>
          </c:extLst>
        </c:ser>
        <c:ser>
          <c:idx val="1"/>
          <c:order val="1"/>
          <c:tx>
            <c:v>2017</c:v>
          </c:tx>
          <c:spPr>
            <a:ln w="28575">
              <a:solidFill>
                <a:srgbClr val="0070C0"/>
              </a:solidFill>
            </a:ln>
          </c:spPr>
          <c:marker>
            <c:symbol val="none"/>
          </c:marker>
          <c:cat>
            <c:strRef>
              <c:f>'monthly sum'!$A$17:$A$28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'monthly sum'!$D$17:$D$28</c:f>
              <c:numCache>
                <c:formatCode>General</c:formatCode>
                <c:ptCount val="12"/>
                <c:pt idx="0">
                  <c:v>34.7618170177794</c:v>
                </c:pt>
                <c:pt idx="1">
                  <c:v>58.417050002752802</c:v>
                </c:pt>
                <c:pt idx="2">
                  <c:v>86.328570226453195</c:v>
                </c:pt>
                <c:pt idx="3">
                  <c:v>117.34949379350518</c:v>
                </c:pt>
                <c:pt idx="4">
                  <c:v>139.50822338745439</c:v>
                </c:pt>
                <c:pt idx="5">
                  <c:v>119.05288009192188</c:v>
                </c:pt>
                <c:pt idx="6">
                  <c:v>137.01464831479319</c:v>
                </c:pt>
                <c:pt idx="7">
                  <c:v>95.511814215629755</c:v>
                </c:pt>
                <c:pt idx="8">
                  <c:v>82.212936251932817</c:v>
                </c:pt>
                <c:pt idx="9">
                  <c:v>65.78161190057952</c:v>
                </c:pt>
                <c:pt idx="10">
                  <c:v>41.212138659636963</c:v>
                </c:pt>
                <c:pt idx="11">
                  <c:v>28.451577161017006</c:v>
                </c:pt>
              </c:numCache>
            </c:numRef>
          </c:val>
          <c:smooth val="0"/>
          <c:extLst>
            <c:ext xmlns:c16="http://schemas.microsoft.com/office/drawing/2014/chart" uri="{C3380CC4-5D6E-409C-BE32-E72D297353CC}">
              <c16:uniqueId val="{00000001-0E76-4C00-8ED7-7B9102E0DCD1}"/>
            </c:ext>
          </c:extLst>
        </c:ser>
        <c:dLbls>
          <c:showLegendKey val="0"/>
          <c:showVal val="0"/>
          <c:showCatName val="0"/>
          <c:showSerName val="0"/>
          <c:showPercent val="0"/>
          <c:showBubbleSize val="0"/>
        </c:dLbls>
        <c:smooth val="0"/>
        <c:axId val="402497176"/>
        <c:axId val="402495216"/>
      </c:lineChart>
      <c:catAx>
        <c:axId val="402497176"/>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vert="horz"/>
          <a:lstStyle/>
          <a:p>
            <a:pPr>
              <a:defRPr>
                <a:solidFill>
                  <a:schemeClr val="tx1">
                    <a:lumMod val="75000"/>
                    <a:lumOff val="25000"/>
                  </a:schemeClr>
                </a:solidFill>
              </a:defRPr>
            </a:pPr>
            <a:endParaRPr lang="en-US"/>
          </a:p>
        </c:txPr>
        <c:crossAx val="402495216"/>
        <c:crosses val="autoZero"/>
        <c:auto val="1"/>
        <c:lblAlgn val="ctr"/>
        <c:lblOffset val="100"/>
        <c:noMultiLvlLbl val="0"/>
      </c:catAx>
      <c:valAx>
        <c:axId val="402495216"/>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02497176"/>
        <c:crosses val="autoZero"/>
        <c:crossBetween val="between"/>
      </c:valAx>
      <c:spPr>
        <a:ln w="25400">
          <a:solidFill>
            <a:schemeClr val="tx1"/>
          </a:solidFill>
        </a:ln>
      </c:spPr>
    </c:plotArea>
    <c:plotVisOnly val="1"/>
    <c:dispBlanksAs val="gap"/>
    <c:showDLblsOverMax val="0"/>
  </c:chart>
  <c:spPr>
    <a:ln>
      <a:noFill/>
    </a:ln>
  </c:spPr>
  <c:txPr>
    <a:bodyPr/>
    <a:lstStyle/>
    <a:p>
      <a:pPr>
        <a:defRPr sz="1200">
          <a:latin typeface="Century Gothic" panose="020B0502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solidFill>
                  <a:schemeClr val="tx1">
                    <a:lumMod val="75000"/>
                    <a:lumOff val="25000"/>
                  </a:schemeClr>
                </a:solidFill>
              </a:defRPr>
            </a:pPr>
            <a:r>
              <a:rPr lang="en-US" sz="1600" b="1" dirty="0">
                <a:solidFill>
                  <a:schemeClr val="tx1">
                    <a:lumMod val="75000"/>
                    <a:lumOff val="25000"/>
                  </a:schemeClr>
                </a:solidFill>
              </a:rPr>
              <a:t>Patagonia</a:t>
            </a:r>
            <a:r>
              <a:rPr lang="en-US" sz="1600" b="1" baseline="0" dirty="0">
                <a:solidFill>
                  <a:schemeClr val="tx1">
                    <a:lumMod val="75000"/>
                    <a:lumOff val="25000"/>
                  </a:schemeClr>
                </a:solidFill>
              </a:rPr>
              <a:t> Steppe (GLDAS)</a:t>
            </a:r>
            <a:endParaRPr lang="en-US" sz="1600" b="1" dirty="0">
              <a:solidFill>
                <a:schemeClr val="tx1">
                  <a:lumMod val="75000"/>
                  <a:lumOff val="25000"/>
                </a:schemeClr>
              </a:solidFill>
            </a:endParaRPr>
          </a:p>
        </c:rich>
      </c:tx>
      <c:overlay val="0"/>
      <c:spPr>
        <a:noFill/>
        <a:ln>
          <a:noFill/>
        </a:ln>
        <a:effectLst/>
      </c:spPr>
    </c:title>
    <c:autoTitleDeleted val="0"/>
    <c:plotArea>
      <c:layout>
        <c:manualLayout>
          <c:layoutTarget val="inner"/>
          <c:xMode val="edge"/>
          <c:yMode val="edge"/>
          <c:x val="0.10706583552055993"/>
          <c:y val="0.13662231137359857"/>
          <c:w val="0.8543520341207349"/>
          <c:h val="0.67478795506547129"/>
        </c:manualLayout>
      </c:layout>
      <c:lineChart>
        <c:grouping val="standard"/>
        <c:varyColors val="0"/>
        <c:ser>
          <c:idx val="0"/>
          <c:order val="0"/>
          <c:tx>
            <c:v>2016</c:v>
          </c:tx>
          <c:spPr>
            <a:ln w="28575" cap="rnd">
              <a:solidFill>
                <a:srgbClr val="7030A0"/>
              </a:solidFill>
              <a:round/>
            </a:ln>
            <a:effectLst/>
          </c:spPr>
          <c:marker>
            <c:symbol val="none"/>
          </c:marker>
          <c:cat>
            <c:strRef>
              <c:f>'monthly sum'!$A$17:$A$28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'monthly sum'!$C$17:$C$28</c:f>
              <c:numCache>
                <c:formatCode>General</c:formatCode>
                <c:ptCount val="12"/>
                <c:pt idx="0">
                  <c:v>26.085146983286037</c:v>
                </c:pt>
                <c:pt idx="1">
                  <c:v>30.394524978295557</c:v>
                </c:pt>
                <c:pt idx="2">
                  <c:v>40.210633097081647</c:v>
                </c:pt>
                <c:pt idx="3">
                  <c:v>58.77884160302041</c:v>
                </c:pt>
                <c:pt idx="4">
                  <c:v>60.287531171911198</c:v>
                </c:pt>
                <c:pt idx="5">
                  <c:v>65.355269996512789</c:v>
                </c:pt>
                <c:pt idx="6">
                  <c:v>77.622701303300403</c:v>
                </c:pt>
                <c:pt idx="7">
                  <c:v>57.961631005668004</c:v>
                </c:pt>
                <c:pt idx="8">
                  <c:v>31.848657964989485</c:v>
                </c:pt>
                <c:pt idx="9">
                  <c:v>28.597385332774806</c:v>
                </c:pt>
                <c:pt idx="10">
                  <c:v>20.905565879368037</c:v>
                </c:pt>
                <c:pt idx="11">
                  <c:v>16.907679442614416</c:v>
                </c:pt>
              </c:numCache>
            </c:numRef>
          </c:val>
          <c:smooth val="0"/>
          <c:extLst>
            <c:ext xmlns:c16="http://schemas.microsoft.com/office/drawing/2014/chart" uri="{C3380CC4-5D6E-409C-BE32-E72D297353CC}">
              <c16:uniqueId val="{00000000-CD2B-4CEF-9E3B-6B4DD8BBAE31}"/>
            </c:ext>
          </c:extLst>
        </c:ser>
        <c:ser>
          <c:idx val="1"/>
          <c:order val="1"/>
          <c:tx>
            <c:v>2017</c:v>
          </c:tx>
          <c:spPr>
            <a:ln w="28575">
              <a:solidFill>
                <a:srgbClr val="0070C0"/>
              </a:solidFill>
            </a:ln>
          </c:spPr>
          <c:marker>
            <c:symbol val="none"/>
          </c:marker>
          <c:cat>
            <c:strRef>
              <c:f>'monthly sum'!$A$17:$A$28</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'monthly sum'!$D$17:$D$28</c:f>
              <c:numCache>
                <c:formatCode>General</c:formatCode>
                <c:ptCount val="12"/>
                <c:pt idx="0">
                  <c:v>12.748246472868514</c:v>
                </c:pt>
                <c:pt idx="1">
                  <c:v>11.047502735634959</c:v>
                </c:pt>
                <c:pt idx="2">
                  <c:v>5.7638488119652802</c:v>
                </c:pt>
                <c:pt idx="3">
                  <c:v>65.235348775832051</c:v>
                </c:pt>
                <c:pt idx="4">
                  <c:v>45.9958447741176</c:v>
                </c:pt>
                <c:pt idx="5">
                  <c:v>34.512302971110948</c:v>
                </c:pt>
                <c:pt idx="6">
                  <c:v>50.246499782275208</c:v>
                </c:pt>
                <c:pt idx="7">
                  <c:v>43.368760632977995</c:v>
                </c:pt>
                <c:pt idx="8">
                  <c:v>28.862564243227567</c:v>
                </c:pt>
                <c:pt idx="9">
                  <c:v>31.908990594945958</c:v>
                </c:pt>
                <c:pt idx="10">
                  <c:v>20.032783104593324</c:v>
                </c:pt>
                <c:pt idx="11">
                  <c:v>13.347374785024318</c:v>
                </c:pt>
              </c:numCache>
            </c:numRef>
          </c:val>
          <c:smooth val="0"/>
          <c:extLst>
            <c:ext xmlns:c16="http://schemas.microsoft.com/office/drawing/2014/chart" uri="{C3380CC4-5D6E-409C-BE32-E72D297353CC}">
              <c16:uniqueId val="{00000001-CD2B-4CEF-9E3B-6B4DD8BBAE31}"/>
            </c:ext>
          </c:extLst>
        </c:ser>
        <c:dLbls>
          <c:showLegendKey val="0"/>
          <c:showVal val="0"/>
          <c:showCatName val="0"/>
          <c:showSerName val="0"/>
          <c:showPercent val="0"/>
          <c:showBubbleSize val="0"/>
        </c:dLbls>
        <c:smooth val="0"/>
        <c:axId val="402491688"/>
        <c:axId val="402496392"/>
      </c:lineChart>
      <c:catAx>
        <c:axId val="402491688"/>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vert="horz"/>
          <a:lstStyle/>
          <a:p>
            <a:pPr>
              <a:defRPr>
                <a:solidFill>
                  <a:schemeClr val="tx1">
                    <a:lumMod val="75000"/>
                    <a:lumOff val="25000"/>
                  </a:schemeClr>
                </a:solidFill>
              </a:defRPr>
            </a:pPr>
            <a:endParaRPr lang="en-US"/>
          </a:p>
        </c:txPr>
        <c:crossAx val="402496392"/>
        <c:crosses val="autoZero"/>
        <c:auto val="1"/>
        <c:lblAlgn val="ctr"/>
        <c:lblOffset val="100"/>
        <c:noMultiLvlLbl val="0"/>
      </c:catAx>
      <c:valAx>
        <c:axId val="402496392"/>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02491688"/>
        <c:crosses val="autoZero"/>
        <c:crossBetween val="midCat"/>
      </c:valAx>
      <c:spPr>
        <a:ln w="25400">
          <a:solidFill>
            <a:schemeClr val="tx1"/>
          </a:solidFill>
        </a:ln>
      </c:spPr>
    </c:plotArea>
    <c:plotVisOnly val="1"/>
    <c:dispBlanksAs val="gap"/>
    <c:showDLblsOverMax val="0"/>
  </c:chart>
  <c:spPr>
    <a:noFill/>
    <a:ln>
      <a:noFill/>
    </a:ln>
  </c:spPr>
  <c:txPr>
    <a:bodyPr/>
    <a:lstStyle/>
    <a:p>
      <a:pPr>
        <a:defRPr sz="1200">
          <a:solidFill>
            <a:sysClr val="windowText" lastClr="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75000"/>
                    <a:lumOff val="25000"/>
                  </a:schemeClr>
                </a:solidFill>
                <a:latin typeface="Century Gothic" panose="020B0502020202020204" pitchFamily="34" charset="0"/>
                <a:ea typeface="+mn-ea"/>
                <a:cs typeface="+mn-cs"/>
              </a:defRPr>
            </a:pPr>
            <a:r>
              <a:rPr lang="en-US" sz="1440" b="1" i="0" baseline="0" dirty="0">
                <a:solidFill>
                  <a:schemeClr val="tx1">
                    <a:lumMod val="75000"/>
                    <a:lumOff val="25000"/>
                  </a:schemeClr>
                </a:solidFill>
                <a:effectLst/>
              </a:rPr>
              <a:t> </a:t>
            </a:r>
            <a:r>
              <a:rPr lang="en-US" sz="1600" b="1" i="0" baseline="0" dirty="0">
                <a:solidFill>
                  <a:schemeClr val="tx1">
                    <a:lumMod val="75000"/>
                    <a:lumOff val="25000"/>
                  </a:schemeClr>
                </a:solidFill>
                <a:effectLst/>
              </a:rPr>
              <a:t>Paraná  (</a:t>
            </a:r>
            <a:r>
              <a:rPr lang="en-US" sz="1600" b="1" i="0" baseline="0" dirty="0" err="1">
                <a:solidFill>
                  <a:schemeClr val="tx1">
                    <a:lumMod val="75000"/>
                    <a:lumOff val="25000"/>
                  </a:schemeClr>
                </a:solidFill>
                <a:effectLst/>
              </a:rPr>
              <a:t>SEEBop</a:t>
            </a:r>
            <a:r>
              <a:rPr lang="en-US" sz="1600" b="1" i="0" baseline="0" dirty="0">
                <a:solidFill>
                  <a:schemeClr val="tx1">
                    <a:lumMod val="75000"/>
                    <a:lumOff val="25000"/>
                  </a:schemeClr>
                </a:solidFill>
                <a:effectLst/>
              </a:rPr>
              <a:t>)</a:t>
            </a:r>
            <a:endParaRPr lang="en-US" sz="1600" dirty="0">
              <a:solidFill>
                <a:schemeClr val="tx1">
                  <a:lumMod val="75000"/>
                  <a:lumOff val="25000"/>
                </a:schemeClr>
              </a:solidFill>
              <a:effectLst/>
            </a:endParaRPr>
          </a:p>
        </c:rich>
      </c:tx>
      <c:layout>
        <c:manualLayout>
          <c:xMode val="edge"/>
          <c:yMode val="edge"/>
          <c:x val="0.27408847331583552"/>
          <c:y val="4.166666666666666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lumOff val="2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0464447184545828"/>
          <c:y val="0.16188538932633423"/>
          <c:w val="0.85622688039457451"/>
          <c:h val="0.65482575094779816"/>
        </c:manualLayout>
      </c:layout>
      <c:lineChart>
        <c:grouping val="standard"/>
        <c:varyColors val="0"/>
        <c:ser>
          <c:idx val="0"/>
          <c:order val="0"/>
          <c:tx>
            <c:v>2016</c:v>
          </c:tx>
          <c:spPr>
            <a:ln w="28575" cap="rnd">
              <a:solidFill>
                <a:srgbClr val="7030A0"/>
              </a:solidFill>
              <a:round/>
            </a:ln>
            <a:effectLst/>
          </c:spPr>
          <c:marker>
            <c:symbol val="none"/>
          </c:marker>
          <c:cat>
            <c:strRef>
              <c:f>Sheet1!$D$3:$D$14</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Sheet1!$B$3:$B$14</c:f>
              <c:numCache>
                <c:formatCode>General</c:formatCode>
                <c:ptCount val="12"/>
                <c:pt idx="0">
                  <c:v>11.2</c:v>
                </c:pt>
                <c:pt idx="1">
                  <c:v>7.8</c:v>
                </c:pt>
                <c:pt idx="2">
                  <c:v>20.25</c:v>
                </c:pt>
                <c:pt idx="3">
                  <c:v>53.85</c:v>
                </c:pt>
                <c:pt idx="4">
                  <c:v>130.5</c:v>
                </c:pt>
                <c:pt idx="5">
                  <c:v>135</c:v>
                </c:pt>
                <c:pt idx="6">
                  <c:v>156.6</c:v>
                </c:pt>
                <c:pt idx="7">
                  <c:v>120.75</c:v>
                </c:pt>
                <c:pt idx="8">
                  <c:v>59.4</c:v>
                </c:pt>
                <c:pt idx="9">
                  <c:v>2.7</c:v>
                </c:pt>
                <c:pt idx="10">
                  <c:v>7.05</c:v>
                </c:pt>
                <c:pt idx="11">
                  <c:v>2.4</c:v>
                </c:pt>
              </c:numCache>
            </c:numRef>
          </c:val>
          <c:smooth val="0"/>
          <c:extLst>
            <c:ext xmlns:c16="http://schemas.microsoft.com/office/drawing/2014/chart" uri="{C3380CC4-5D6E-409C-BE32-E72D297353CC}">
              <c16:uniqueId val="{00000000-A11E-4AC9-9152-58E743ACBE26}"/>
            </c:ext>
          </c:extLst>
        </c:ser>
        <c:ser>
          <c:idx val="1"/>
          <c:order val="1"/>
          <c:tx>
            <c:v>2017</c:v>
          </c:tx>
          <c:spPr>
            <a:ln w="28575" cap="rnd">
              <a:solidFill>
                <a:srgbClr val="0070C0"/>
              </a:solidFill>
              <a:round/>
            </a:ln>
            <a:effectLst/>
          </c:spPr>
          <c:marker>
            <c:symbol val="none"/>
          </c:marker>
          <c:cat>
            <c:strRef>
              <c:f>Sheet1!$D$3:$D$14</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Sheet1!$E$3:$E$14</c:f>
              <c:numCache>
                <c:formatCode>General</c:formatCode>
                <c:ptCount val="12"/>
                <c:pt idx="0">
                  <c:v>4.6500000000000004</c:v>
                </c:pt>
                <c:pt idx="1">
                  <c:v>3</c:v>
                </c:pt>
                <c:pt idx="2">
                  <c:v>53.1</c:v>
                </c:pt>
                <c:pt idx="3">
                  <c:v>105.9</c:v>
                </c:pt>
                <c:pt idx="4">
                  <c:v>90</c:v>
                </c:pt>
                <c:pt idx="5">
                  <c:v>146.1</c:v>
                </c:pt>
                <c:pt idx="6">
                  <c:v>156.44999999999999</c:v>
                </c:pt>
                <c:pt idx="7">
                  <c:v>145.80000000000001</c:v>
                </c:pt>
                <c:pt idx="8">
                  <c:v>64.5</c:v>
                </c:pt>
                <c:pt idx="9">
                  <c:v>9.15</c:v>
                </c:pt>
                <c:pt idx="10">
                  <c:v>31.5</c:v>
                </c:pt>
                <c:pt idx="11">
                  <c:v>19.649999999999999</c:v>
                </c:pt>
              </c:numCache>
            </c:numRef>
          </c:val>
          <c:smooth val="0"/>
          <c:extLst>
            <c:ext xmlns:c16="http://schemas.microsoft.com/office/drawing/2014/chart" uri="{C3380CC4-5D6E-409C-BE32-E72D297353CC}">
              <c16:uniqueId val="{00000001-A11E-4AC9-9152-58E743ACBE26}"/>
            </c:ext>
          </c:extLst>
        </c:ser>
        <c:dLbls>
          <c:showLegendKey val="0"/>
          <c:showVal val="0"/>
          <c:showCatName val="0"/>
          <c:showSerName val="0"/>
          <c:showPercent val="0"/>
          <c:showBubbleSize val="0"/>
        </c:dLbls>
        <c:smooth val="0"/>
        <c:axId val="402492080"/>
        <c:axId val="402495608"/>
      </c:lineChart>
      <c:catAx>
        <c:axId val="402492080"/>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02495608"/>
        <c:crosses val="autoZero"/>
        <c:auto val="1"/>
        <c:lblAlgn val="ctr"/>
        <c:lblOffset val="100"/>
        <c:noMultiLvlLbl val="0"/>
      </c:catAx>
      <c:valAx>
        <c:axId val="402495608"/>
        <c:scaling>
          <c:orientation val="minMax"/>
        </c:scaling>
        <c:delete val="0"/>
        <c:axPos val="l"/>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02492080"/>
        <c:crosses val="autoZero"/>
        <c:crossBetween val="midCat"/>
      </c:valAx>
      <c:spPr>
        <a:noFill/>
        <a:ln w="25400">
          <a:solidFill>
            <a:schemeClr val="tx1"/>
          </a:solid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8B00E-4AC4-43DA-A69E-D7A2170C8DA4}" type="datetimeFigureOut">
              <a:rPr lang="en-US" smtClean="0"/>
              <a:t>4/18/19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2AE0F-683C-47E1-87AD-FC883530544C}" type="slidenum">
              <a:rPr lang="en-US" smtClean="0"/>
              <a:t>‹#›</a:t>
            </a:fld>
            <a:endParaRPr lang="en-US"/>
          </a:p>
        </p:txBody>
      </p:sp>
    </p:spTree>
    <p:extLst>
      <p:ext uri="{BB962C8B-B14F-4D97-AF65-F5344CB8AC3E}">
        <p14:creationId xmlns:p14="http://schemas.microsoft.com/office/powerpoint/2010/main" val="229123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2AE0F-683C-47E1-87AD-FC883530544C}" type="slidenum">
              <a:rPr lang="en-US" smtClean="0"/>
              <a:t>1</a:t>
            </a:fld>
            <a:endParaRPr lang="en-US"/>
          </a:p>
        </p:txBody>
      </p:sp>
    </p:spTree>
    <p:extLst>
      <p:ext uri="{BB962C8B-B14F-4D97-AF65-F5344CB8AC3E}">
        <p14:creationId xmlns:p14="http://schemas.microsoft.com/office/powerpoint/2010/main" val="166685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79CC3"/>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917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34529480"/>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4/18/19</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dirty="0"/>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chart" Target="../charts/chart4.xml"/><Relationship Id="rId3" Type="http://schemas.openxmlformats.org/officeDocument/2006/relationships/image" Target="../media/image4.png"/><Relationship Id="rId21" Type="http://schemas.openxmlformats.org/officeDocument/2006/relationships/chart" Target="../charts/chart5.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chart" Target="../charts/chart3.xml"/><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chart" Target="../charts/chart2.xml"/><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16.jpeg"/><Relationship Id="rId4" Type="http://schemas.openxmlformats.org/officeDocument/2006/relationships/chart" Target="../charts/chart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328417" y="30782542"/>
            <a:ext cx="2104579" cy="2103120"/>
          </a:xfrm>
          <a:prstGeom prst="ellipse">
            <a:avLst/>
          </a:prstGeom>
          <a:noFill/>
          <a:ln w="19050">
            <a:noFill/>
          </a:ln>
        </p:spPr>
      </p:pic>
      <p:graphicFrame>
        <p:nvGraphicFramePr>
          <p:cNvPr id="189" name="Chart 188"/>
          <p:cNvGraphicFramePr>
            <a:graphicFrameLocks/>
          </p:cNvGraphicFramePr>
          <p:nvPr>
            <p:extLst>
              <p:ext uri="{D42A27DB-BD31-4B8C-83A1-F6EECF244321}">
                <p14:modId xmlns:p14="http://schemas.microsoft.com/office/powerpoint/2010/main" val="2113580854"/>
              </p:ext>
            </p:extLst>
          </p:nvPr>
        </p:nvGraphicFramePr>
        <p:xfrm>
          <a:off x="16941256" y="12598608"/>
          <a:ext cx="36576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4500" b="1" dirty="0">
                <a:solidFill>
                  <a:srgbClr val="379CC3"/>
                </a:solidFill>
              </a:rPr>
              <a:t>Argentina </a:t>
            </a:r>
            <a:r>
              <a:rPr lang="en-US" sz="14500" dirty="0">
                <a:solidFill>
                  <a:srgbClr val="379CC3"/>
                </a:solidFill>
              </a:rPr>
              <a:t>Water Resources</a:t>
            </a:r>
          </a:p>
        </p:txBody>
      </p:sp>
      <p:sp>
        <p:nvSpPr>
          <p:cNvPr id="84" name="TextBox 83"/>
          <p:cNvSpPr txBox="1"/>
          <p:nvPr/>
        </p:nvSpPr>
        <p:spPr>
          <a:xfrm>
            <a:off x="969441" y="5323062"/>
            <a:ext cx="11459044" cy="8279190"/>
          </a:xfrm>
          <a:prstGeom prst="rect">
            <a:avLst/>
          </a:prstGeom>
          <a:noFill/>
          <a:ln>
            <a:noFill/>
          </a:ln>
        </p:spPr>
        <p:txBody>
          <a:bodyPr wrap="square" rtlCol="0">
            <a:spAutoFit/>
          </a:bodyPr>
          <a:lstStyle/>
          <a:p>
            <a:pPr algn="just"/>
            <a:r>
              <a:rPr lang="en-US" sz="2800" dirty="0">
                <a:solidFill>
                  <a:schemeClr val="tx1">
                    <a:lumMod val="75000"/>
                    <a:lumOff val="25000"/>
                  </a:schemeClr>
                </a:solidFill>
                <a:latin typeface="Garamond" panose="02020404030301010803" pitchFamily="18" charset="0"/>
              </a:rPr>
              <a:t>Evapotranspiration (ET) is a key indicator of hydrological balance across different ecosystems. Water availability is a vital ecosystem service for biota and communities. The transpiration and evaporation of water from vegetation and soil can be estimated through </a:t>
            </a:r>
            <a:r>
              <a:rPr lang="en-US" sz="2800" i="1" dirty="0">
                <a:solidFill>
                  <a:schemeClr val="tx1">
                    <a:lumMod val="75000"/>
                    <a:lumOff val="25000"/>
                  </a:schemeClr>
                </a:solidFill>
                <a:latin typeface="Garamond" panose="02020404030301010803" pitchFamily="18" charset="0"/>
              </a:rPr>
              <a:t>in situ </a:t>
            </a:r>
            <a:r>
              <a:rPr lang="en-US" sz="2800" dirty="0">
                <a:solidFill>
                  <a:schemeClr val="tx1">
                    <a:lumMod val="75000"/>
                    <a:lumOff val="25000"/>
                  </a:schemeClr>
                </a:solidFill>
                <a:latin typeface="Garamond" panose="02020404030301010803" pitchFamily="18" charset="0"/>
              </a:rPr>
              <a:t>ET measurements. However, </a:t>
            </a:r>
            <a:r>
              <a:rPr lang="en-US" sz="2800" i="1" dirty="0">
                <a:solidFill>
                  <a:schemeClr val="tx1">
                    <a:lumMod val="75000"/>
                    <a:lumOff val="25000"/>
                  </a:schemeClr>
                </a:solidFill>
                <a:latin typeface="Garamond" panose="02020404030301010803" pitchFamily="18" charset="0"/>
              </a:rPr>
              <a:t>in situ</a:t>
            </a:r>
            <a:r>
              <a:rPr lang="en-US" sz="2800" dirty="0">
                <a:solidFill>
                  <a:schemeClr val="tx1">
                    <a:lumMod val="75000"/>
                    <a:lumOff val="25000"/>
                  </a:schemeClr>
                </a:solidFill>
                <a:latin typeface="Garamond" panose="02020404030301010803" pitchFamily="18" charset="0"/>
              </a:rPr>
              <a:t> ET data sampling represents an expensive and challenging task, especially in geographically remote areas. Models used in this study utilized data from sensors aboard multiple NASA satellites including, Landsat 8, Aqua, and Terra. Two models, Operational Simplified Surface Energy Balance (</a:t>
            </a:r>
            <a:r>
              <a:rPr lang="en-US" sz="2800" dirty="0" err="1">
                <a:solidFill>
                  <a:schemeClr val="tx1">
                    <a:lumMod val="75000"/>
                    <a:lumOff val="25000"/>
                  </a:schemeClr>
                </a:solidFill>
                <a:latin typeface="Garamond" panose="02020404030301010803" pitchFamily="18" charset="0"/>
              </a:rPr>
              <a:t>SSEBop</a:t>
            </a:r>
            <a:r>
              <a:rPr lang="en-US" sz="2800" dirty="0">
                <a:solidFill>
                  <a:schemeClr val="tx1">
                    <a:lumMod val="75000"/>
                    <a:lumOff val="25000"/>
                  </a:schemeClr>
                </a:solidFill>
                <a:latin typeface="Garamond" panose="02020404030301010803" pitchFamily="18" charset="0"/>
              </a:rPr>
              <a:t>) and MODIS Global ET Project (MOD16) were validated by the Fall 2018 NASA DEVELOP Idaho Water Resources II team. The Global Land Data Assimilation Noah evapotranspiration (GLDAS-2-Noah) was validated in Reynolds Creek Experimental Watershed (RCEW) by our Argentina Water Resources team. </a:t>
            </a:r>
            <a:r>
              <a:rPr lang="en-US" sz="2800" dirty="0" err="1">
                <a:solidFill>
                  <a:schemeClr val="tx1">
                    <a:lumMod val="75000"/>
                    <a:lumOff val="25000"/>
                  </a:schemeClr>
                </a:solidFill>
                <a:latin typeface="Garamond" panose="02020404030301010803" pitchFamily="18" charset="0"/>
              </a:rPr>
              <a:t>SSEBop</a:t>
            </a:r>
            <a:r>
              <a:rPr lang="en-US" sz="2800" dirty="0">
                <a:solidFill>
                  <a:schemeClr val="tx1">
                    <a:lumMod val="75000"/>
                    <a:lumOff val="25000"/>
                  </a:schemeClr>
                </a:solidFill>
                <a:latin typeface="Garamond" panose="02020404030301010803" pitchFamily="18" charset="0"/>
              </a:rPr>
              <a:t>, MOD16, and GLDAS-2-Noah were applied in two study areas: Paraná, province Entre Ríos, Argentina, a humid subtropical (</a:t>
            </a:r>
            <a:r>
              <a:rPr lang="en-US" sz="2800" dirty="0" err="1">
                <a:solidFill>
                  <a:schemeClr val="tx1">
                    <a:lumMod val="75000"/>
                    <a:lumOff val="25000"/>
                  </a:schemeClr>
                </a:solidFill>
                <a:latin typeface="Garamond" panose="02020404030301010803" pitchFamily="18" charset="0"/>
              </a:rPr>
              <a:t>Pampean</a:t>
            </a:r>
            <a:r>
              <a:rPr lang="en-US" sz="2800" dirty="0">
                <a:solidFill>
                  <a:schemeClr val="tx1">
                    <a:lumMod val="75000"/>
                    <a:lumOff val="25000"/>
                  </a:schemeClr>
                </a:solidFill>
                <a:latin typeface="Garamond" panose="02020404030301010803" pitchFamily="18" charset="0"/>
              </a:rPr>
              <a:t>) bioregion, and the Patagonian Steppe in Argentina, a semi-arid region, climatically similar to the validation site at RCEW. Validation and implementation of the models applied in this study will allow our partners at CONICET and land managers in Argentina to use the model that best suits their needs while also making empirically based decisions regarding water resources.  </a:t>
            </a:r>
          </a:p>
        </p:txBody>
      </p:sp>
      <p:sp>
        <p:nvSpPr>
          <p:cNvPr id="14" name="Text Placeholder 16"/>
          <p:cNvSpPr txBox="1">
            <a:spLocks/>
          </p:cNvSpPr>
          <p:nvPr/>
        </p:nvSpPr>
        <p:spPr>
          <a:xfrm>
            <a:off x="13201551" y="5251566"/>
            <a:ext cx="10986249" cy="203407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79CC3"/>
              </a:buClr>
            </a:pPr>
            <a:r>
              <a:rPr lang="en-US" sz="2800" b="1" dirty="0">
                <a:solidFill>
                  <a:srgbClr val="379CC3"/>
                </a:solidFill>
                <a:latin typeface="Garamond" panose="02020404030301010803" pitchFamily="18" charset="0"/>
              </a:rPr>
              <a:t>Evaluate </a:t>
            </a:r>
            <a:r>
              <a:rPr lang="en-US" sz="2800" dirty="0">
                <a:solidFill>
                  <a:schemeClr val="tx1">
                    <a:lumMod val="75000"/>
                    <a:lumOff val="25000"/>
                  </a:schemeClr>
                </a:solidFill>
                <a:latin typeface="Garamond" panose="02020404030301010803" pitchFamily="18" charset="0"/>
              </a:rPr>
              <a:t>the multiple ET models in Paraná &amp; Patagonia Steppe</a:t>
            </a:r>
          </a:p>
          <a:p>
            <a:pPr>
              <a:lnSpc>
                <a:spcPct val="100000"/>
              </a:lnSpc>
              <a:spcBef>
                <a:spcPts val="0"/>
              </a:spcBef>
              <a:spcAft>
                <a:spcPts val="600"/>
              </a:spcAft>
              <a:buClr>
                <a:srgbClr val="379CC3"/>
              </a:buClr>
            </a:pPr>
            <a:r>
              <a:rPr lang="en-US" sz="2800" b="1" dirty="0">
                <a:solidFill>
                  <a:srgbClr val="379CC3"/>
                </a:solidFill>
                <a:latin typeface="Garamond" panose="02020404030301010803" pitchFamily="18" charset="0"/>
              </a:rPr>
              <a:t>Compare </a:t>
            </a:r>
            <a:r>
              <a:rPr lang="en-US" sz="2800" dirty="0">
                <a:solidFill>
                  <a:schemeClr val="tx1">
                    <a:lumMod val="75000"/>
                    <a:lumOff val="25000"/>
                  </a:schemeClr>
                </a:solidFill>
                <a:latin typeface="Garamond" panose="02020404030301010803" pitchFamily="18" charset="0"/>
              </a:rPr>
              <a:t>the models’ ET outputs and run statistical analysis</a:t>
            </a:r>
          </a:p>
          <a:p>
            <a:pPr>
              <a:lnSpc>
                <a:spcPct val="100000"/>
              </a:lnSpc>
              <a:spcBef>
                <a:spcPts val="0"/>
              </a:spcBef>
              <a:spcAft>
                <a:spcPts val="600"/>
              </a:spcAft>
              <a:buClr>
                <a:srgbClr val="379CC3"/>
              </a:buClr>
            </a:pPr>
            <a:r>
              <a:rPr lang="en-US" sz="2800" b="1" dirty="0">
                <a:solidFill>
                  <a:srgbClr val="379CC3"/>
                </a:solidFill>
                <a:latin typeface="Garamond" panose="02020404030301010803" pitchFamily="18" charset="0"/>
              </a:rPr>
              <a:t>Validate </a:t>
            </a:r>
            <a:r>
              <a:rPr lang="en-US" sz="2800" dirty="0">
                <a:solidFill>
                  <a:schemeClr val="tx1">
                    <a:lumMod val="75000"/>
                    <a:lumOff val="25000"/>
                  </a:schemeClr>
                </a:solidFill>
                <a:latin typeface="Garamond" panose="02020404030301010803" pitchFamily="18" charset="0"/>
              </a:rPr>
              <a:t>which model works best for humid subtropical and semi-arid environments</a:t>
            </a:r>
          </a:p>
        </p:txBody>
      </p:sp>
      <p:sp>
        <p:nvSpPr>
          <p:cNvPr id="16" name="TextBox 15"/>
          <p:cNvSpPr txBox="1"/>
          <p:nvPr/>
        </p:nvSpPr>
        <p:spPr>
          <a:xfrm>
            <a:off x="13184795" y="4484914"/>
            <a:ext cx="312777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Objectives</a:t>
            </a:r>
          </a:p>
        </p:txBody>
      </p:sp>
      <p:sp>
        <p:nvSpPr>
          <p:cNvPr id="17" name="TextBox 16"/>
          <p:cNvSpPr txBox="1"/>
          <p:nvPr/>
        </p:nvSpPr>
        <p:spPr>
          <a:xfrm>
            <a:off x="880775" y="13736292"/>
            <a:ext cx="3849131"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Methodology</a:t>
            </a:r>
          </a:p>
        </p:txBody>
      </p:sp>
      <p:sp>
        <p:nvSpPr>
          <p:cNvPr id="19" name="TextBox 18"/>
          <p:cNvSpPr txBox="1"/>
          <p:nvPr/>
        </p:nvSpPr>
        <p:spPr>
          <a:xfrm>
            <a:off x="13184795" y="7237036"/>
            <a:ext cx="5272597"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Earth Observations</a:t>
            </a:r>
          </a:p>
        </p:txBody>
      </p:sp>
      <p:grpSp>
        <p:nvGrpSpPr>
          <p:cNvPr id="87" name="Group 29"/>
          <p:cNvGrpSpPr/>
          <p:nvPr/>
        </p:nvGrpSpPr>
        <p:grpSpPr>
          <a:xfrm>
            <a:off x="12906603" y="23171461"/>
            <a:ext cx="11469992" cy="11748997"/>
            <a:chOff x="12904071" y="24867601"/>
            <a:chExt cx="11469992" cy="11748997"/>
          </a:xfrm>
        </p:grpSpPr>
        <p:sp>
          <p:nvSpPr>
            <p:cNvPr id="9" name="Text Placeholder 16"/>
            <p:cNvSpPr txBox="1">
              <a:spLocks/>
            </p:cNvSpPr>
            <p:nvPr/>
          </p:nvSpPr>
          <p:spPr>
            <a:xfrm>
              <a:off x="12940740" y="25637041"/>
              <a:ext cx="11430000" cy="44773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MOD16 is significantly different from other models across both study areas possibly due to applying a Penman-</a:t>
              </a:r>
              <a:r>
                <a:rPr lang="en-US" dirty="0" err="1">
                  <a:solidFill>
                    <a:schemeClr val="tx1">
                      <a:lumMod val="75000"/>
                      <a:lumOff val="25000"/>
                    </a:schemeClr>
                  </a:solidFill>
                  <a:latin typeface="Garamond" panose="02020404030301010803" pitchFamily="18" charset="0"/>
                </a:rPr>
                <a:t>Monteith</a:t>
              </a:r>
              <a:r>
                <a:rPr lang="en-US" dirty="0">
                  <a:solidFill>
                    <a:schemeClr val="tx1">
                      <a:lumMod val="75000"/>
                      <a:lumOff val="25000"/>
                    </a:schemeClr>
                  </a:solidFill>
                  <a:latin typeface="Garamond" panose="02020404030301010803" pitchFamily="18" charset="0"/>
                </a:rPr>
                <a:t> equation, which has been shown to occasionally over predict ET in semi-arid regions. </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GLDAS-2-Noah and </a:t>
              </a:r>
              <a:r>
                <a:rPr lang="en-US" dirty="0" err="1">
                  <a:solidFill>
                    <a:schemeClr val="tx1">
                      <a:lumMod val="75000"/>
                      <a:lumOff val="25000"/>
                    </a:schemeClr>
                  </a:solidFill>
                  <a:latin typeface="Garamond" panose="02020404030301010803" pitchFamily="18" charset="0"/>
                </a:rPr>
                <a:t>SEEBop</a:t>
              </a:r>
              <a:r>
                <a:rPr lang="en-US" dirty="0">
                  <a:solidFill>
                    <a:schemeClr val="tx1">
                      <a:lumMod val="75000"/>
                      <a:lumOff val="25000"/>
                    </a:schemeClr>
                  </a:solidFill>
                  <a:latin typeface="Garamond" panose="02020404030301010803" pitchFamily="18" charset="0"/>
                </a:rPr>
                <a:t> have no significant statistical difference in their ET values across both study areas.</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GLDAS-2-Noah and </a:t>
              </a:r>
              <a:r>
                <a:rPr lang="en-US" dirty="0" err="1">
                  <a:solidFill>
                    <a:schemeClr val="tx1">
                      <a:lumMod val="75000"/>
                      <a:lumOff val="25000"/>
                    </a:schemeClr>
                  </a:solidFill>
                  <a:latin typeface="Garamond" panose="02020404030301010803" pitchFamily="18" charset="0"/>
                </a:rPr>
                <a:t>SSEBop</a:t>
              </a:r>
              <a:r>
                <a:rPr lang="en-US" dirty="0">
                  <a:solidFill>
                    <a:schemeClr val="tx1">
                      <a:lumMod val="75000"/>
                      <a:lumOff val="25000"/>
                    </a:schemeClr>
                  </a:solidFill>
                  <a:latin typeface="Garamond" panose="02020404030301010803" pitchFamily="18" charset="0"/>
                </a:rPr>
                <a:t> have potential to be applied in semi-arid regions similar to the Patagonia Steppe.</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A hybrid model using both the high temporal resolution data from GLDAS-2-Noah and the high spatial resolution data from </a:t>
              </a:r>
              <a:r>
                <a:rPr lang="en-US" dirty="0" err="1">
                  <a:solidFill>
                    <a:schemeClr val="tx1">
                      <a:lumMod val="75000"/>
                      <a:lumOff val="25000"/>
                    </a:schemeClr>
                  </a:solidFill>
                  <a:latin typeface="Garamond" panose="02020404030301010803" pitchFamily="18" charset="0"/>
                </a:rPr>
                <a:t>SSEBop</a:t>
              </a:r>
              <a:r>
                <a:rPr lang="en-US" dirty="0">
                  <a:solidFill>
                    <a:schemeClr val="tx1">
                      <a:lumMod val="75000"/>
                      <a:lumOff val="25000"/>
                    </a:schemeClr>
                  </a:solidFill>
                  <a:latin typeface="Garamond" panose="02020404030301010803" pitchFamily="18" charset="0"/>
                </a:rPr>
                <a:t> models can be an effective way to measure ET more accurately.</a:t>
              </a:r>
            </a:p>
          </p:txBody>
        </p:sp>
        <p:sp>
          <p:nvSpPr>
            <p:cNvPr id="21" name="TextBox 35"/>
            <p:cNvSpPr txBox="1"/>
            <p:nvPr/>
          </p:nvSpPr>
          <p:spPr>
            <a:xfrm>
              <a:off x="12904071" y="24867601"/>
              <a:ext cx="3486852"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Conclusions</a:t>
              </a:r>
            </a:p>
          </p:txBody>
        </p:sp>
        <p:sp>
          <p:nvSpPr>
            <p:cNvPr id="7" name="Text Placeholder 16"/>
            <p:cNvSpPr txBox="1">
              <a:spLocks/>
            </p:cNvSpPr>
            <p:nvPr/>
          </p:nvSpPr>
          <p:spPr>
            <a:xfrm>
              <a:off x="12940740" y="32383224"/>
              <a:ext cx="11430000" cy="42333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lumOff val="25000"/>
                    </a:schemeClr>
                  </a:solidFill>
                  <a:latin typeface="Garamond" panose="02020404030301010803" pitchFamily="18" charset="0"/>
                </a:rPr>
                <a:t>The Argentina Water Resources team would like to thank the following:</a:t>
              </a:r>
            </a:p>
            <a:p>
              <a:pPr marL="457200" indent="-457200">
                <a:lnSpc>
                  <a:spcPct val="100000"/>
                </a:lnSpc>
                <a:spcBef>
                  <a:spcPts val="0"/>
                </a:spcBef>
                <a:spcAft>
                  <a:spcPts val="600"/>
                </a:spcAft>
                <a:buClr>
                  <a:srgbClr val="379CC3"/>
                </a:buClr>
                <a:buFont typeface="Webdings" panose="05030102010509060703" pitchFamily="18" charset="2"/>
                <a:buChar char="4"/>
              </a:pPr>
              <a:r>
                <a:rPr lang="en-US" dirty="0">
                  <a:solidFill>
                    <a:schemeClr val="tx1">
                      <a:lumMod val="75000"/>
                      <a:lumOff val="25000"/>
                    </a:schemeClr>
                  </a:solidFill>
                  <a:latin typeface="Garamond" panose="02020404030301010803" pitchFamily="18" charset="0"/>
                </a:rPr>
                <a:t>CONICET</a:t>
              </a:r>
            </a:p>
            <a:p>
              <a:pPr marL="1828800" lvl="2" indent="-457200">
                <a:lnSpc>
                  <a:spcPct val="100000"/>
                </a:lnSpc>
                <a:spcBef>
                  <a:spcPts val="0"/>
                </a:spcBef>
                <a:spcAft>
                  <a:spcPts val="600"/>
                </a:spcAft>
                <a:buClr>
                  <a:srgbClr val="379CC3"/>
                </a:buClr>
                <a:buSzPct val="75000"/>
                <a:buFont typeface="Webdings" panose="05030102010509060703" pitchFamily="18" charset="2"/>
                <a:buChar char="4"/>
              </a:pPr>
              <a:r>
                <a:rPr lang="en-US" dirty="0">
                  <a:solidFill>
                    <a:schemeClr val="tx1">
                      <a:lumMod val="75000"/>
                      <a:lumOff val="25000"/>
                    </a:schemeClr>
                  </a:solidFill>
                  <a:latin typeface="Garamond" panose="02020404030301010803" pitchFamily="18" charset="0"/>
                </a:rPr>
                <a:t>Dr. Pablo G. </a:t>
              </a:r>
              <a:r>
                <a:rPr lang="en-US" dirty="0" err="1">
                  <a:solidFill>
                    <a:schemeClr val="tx1">
                      <a:lumMod val="75000"/>
                      <a:lumOff val="25000"/>
                    </a:schemeClr>
                  </a:solidFill>
                  <a:latin typeface="Garamond" panose="02020404030301010803" pitchFamily="18" charset="0"/>
                </a:rPr>
                <a:t>Aceñolaza</a:t>
              </a:r>
              <a:r>
                <a:rPr lang="en-US" dirty="0">
                  <a:solidFill>
                    <a:schemeClr val="tx1">
                      <a:lumMod val="75000"/>
                      <a:lumOff val="25000"/>
                    </a:schemeClr>
                  </a:solidFill>
                  <a:latin typeface="Garamond" panose="02020404030301010803" pitchFamily="18" charset="0"/>
                </a:rPr>
                <a:t>, Researcher</a:t>
              </a:r>
            </a:p>
            <a:p>
              <a:pPr marL="1828800" lvl="2" indent="-457200">
                <a:lnSpc>
                  <a:spcPct val="100000"/>
                </a:lnSpc>
                <a:spcBef>
                  <a:spcPts val="0"/>
                </a:spcBef>
                <a:spcAft>
                  <a:spcPts val="600"/>
                </a:spcAft>
                <a:buClr>
                  <a:srgbClr val="379CC3"/>
                </a:buClr>
                <a:buSzPct val="75000"/>
                <a:buFont typeface="Webdings" panose="05030102010509060703" pitchFamily="18" charset="2"/>
                <a:buChar char="4"/>
              </a:pPr>
              <a:r>
                <a:rPr lang="en-US" dirty="0" err="1">
                  <a:solidFill>
                    <a:schemeClr val="tx1">
                      <a:lumMod val="75000"/>
                      <a:lumOff val="25000"/>
                    </a:schemeClr>
                  </a:solidFill>
                  <a:latin typeface="Garamond" panose="02020404030301010803" pitchFamily="18" charset="0"/>
                </a:rPr>
                <a:t>Sebastián</a:t>
              </a:r>
              <a:r>
                <a:rPr lang="en-US" dirty="0">
                  <a:solidFill>
                    <a:schemeClr val="tx1">
                      <a:lumMod val="75000"/>
                      <a:lumOff val="25000"/>
                    </a:schemeClr>
                  </a:solidFill>
                  <a:latin typeface="Garamond" panose="02020404030301010803" pitchFamily="18" charset="0"/>
                </a:rPr>
                <a:t> </a:t>
              </a:r>
              <a:r>
                <a:rPr lang="en-US" dirty="0" err="1">
                  <a:solidFill>
                    <a:schemeClr val="tx1">
                      <a:lumMod val="75000"/>
                      <a:lumOff val="25000"/>
                    </a:schemeClr>
                  </a:solidFill>
                  <a:latin typeface="Garamond" panose="02020404030301010803" pitchFamily="18" charset="0"/>
                </a:rPr>
                <a:t>Anibal</a:t>
              </a:r>
              <a:r>
                <a:rPr lang="en-US" dirty="0">
                  <a:solidFill>
                    <a:schemeClr val="tx1">
                      <a:lumMod val="75000"/>
                      <a:lumOff val="25000"/>
                    </a:schemeClr>
                  </a:solidFill>
                  <a:latin typeface="Garamond" panose="02020404030301010803" pitchFamily="18" charset="0"/>
                </a:rPr>
                <a:t> </a:t>
              </a:r>
              <a:r>
                <a:rPr lang="en-US" dirty="0" err="1">
                  <a:solidFill>
                    <a:schemeClr val="tx1">
                      <a:lumMod val="75000"/>
                      <a:lumOff val="25000"/>
                    </a:schemeClr>
                  </a:solidFill>
                  <a:latin typeface="Garamond" panose="02020404030301010803" pitchFamily="18" charset="0"/>
                </a:rPr>
                <a:t>Gavilán</a:t>
              </a:r>
              <a:r>
                <a:rPr lang="en-US" dirty="0">
                  <a:solidFill>
                    <a:schemeClr val="tx1">
                      <a:lumMod val="75000"/>
                      <a:lumOff val="25000"/>
                    </a:schemeClr>
                  </a:solidFill>
                  <a:latin typeface="Garamond" panose="02020404030301010803" pitchFamily="18" charset="0"/>
                </a:rPr>
                <a:t>, Researcher</a:t>
              </a:r>
            </a:p>
            <a:p>
              <a:pPr>
                <a:lnSpc>
                  <a:spcPct val="100000"/>
                </a:lnSpc>
                <a:spcBef>
                  <a:spcPts val="0"/>
                </a:spcBef>
                <a:spcAft>
                  <a:spcPts val="600"/>
                </a:spcAft>
                <a:buClr>
                  <a:srgbClr val="379CC3"/>
                </a:buClr>
              </a:pPr>
              <a:r>
                <a:rPr lang="en-US" dirty="0">
                  <a:solidFill>
                    <a:schemeClr val="tx1">
                      <a:lumMod val="75000"/>
                      <a:lumOff val="25000"/>
                    </a:schemeClr>
                  </a:solidFill>
                  <a:latin typeface="Garamond" panose="02020404030301010803" pitchFamily="18" charset="0"/>
                </a:rPr>
                <a:t>Special thank you to our Idaho – Pocatello Node Science Advisor:</a:t>
              </a:r>
            </a:p>
            <a:p>
              <a:pPr marL="457200" lvl="0" indent="-457200">
                <a:lnSpc>
                  <a:spcPct val="100000"/>
                </a:lnSpc>
                <a:spcBef>
                  <a:spcPts val="0"/>
                </a:spcBef>
                <a:spcAft>
                  <a:spcPts val="600"/>
                </a:spcAft>
                <a:buClr>
                  <a:srgbClr val="379CC3"/>
                </a:buClr>
                <a:buFont typeface="Webdings" panose="05030102010509060703" pitchFamily="18" charset="2"/>
                <a:buChar char="4"/>
              </a:pPr>
              <a:r>
                <a:rPr lang="en-US" dirty="0">
                  <a:solidFill>
                    <a:schemeClr val="tx1">
                      <a:lumMod val="75000"/>
                      <a:lumOff val="25000"/>
                    </a:schemeClr>
                  </a:solidFill>
                  <a:latin typeface="Garamond" panose="02020404030301010803" pitchFamily="18" charset="0"/>
                </a:rPr>
                <a:t>Keith T. Weber, GIS Director at Idaho State University, GIS </a:t>
              </a:r>
              <a:r>
                <a:rPr lang="en-US" dirty="0" err="1">
                  <a:solidFill>
                    <a:schemeClr val="tx1">
                      <a:lumMod val="75000"/>
                      <a:lumOff val="25000"/>
                    </a:schemeClr>
                  </a:solidFill>
                  <a:latin typeface="Garamond" panose="02020404030301010803" pitchFamily="18" charset="0"/>
                </a:rPr>
                <a:t>TReC</a:t>
              </a:r>
              <a:endParaRPr lang="en-US" dirty="0">
                <a:solidFill>
                  <a:schemeClr val="tx1">
                    <a:lumMod val="75000"/>
                    <a:lumOff val="25000"/>
                  </a:schemeClr>
                </a:solidFill>
                <a:latin typeface="Garamond" panose="02020404030301010803" pitchFamily="18" charset="0"/>
              </a:endParaRPr>
            </a:p>
            <a:p>
              <a:pPr marL="457200" indent="-457200">
                <a:lnSpc>
                  <a:spcPct val="100000"/>
                </a:lnSpc>
                <a:spcBef>
                  <a:spcPts val="0"/>
                </a:spcBef>
                <a:spcAft>
                  <a:spcPts val="600"/>
                </a:spcAft>
                <a:buClr>
                  <a:srgbClr val="379CC3"/>
                </a:buClr>
                <a:buFont typeface="Webdings" panose="05030102010509060703" pitchFamily="18" charset="2"/>
                <a:buChar char="4"/>
              </a:pPr>
              <a:endParaRPr lang="en-US" dirty="0">
                <a:solidFill>
                  <a:schemeClr val="tx1">
                    <a:lumMod val="75000"/>
                    <a:lumOff val="25000"/>
                  </a:schemeClr>
                </a:solidFill>
                <a:latin typeface="Garamond" panose="02020404030301010803" pitchFamily="18" charset="0"/>
              </a:endParaRPr>
            </a:p>
          </p:txBody>
        </p:sp>
        <p:sp>
          <p:nvSpPr>
            <p:cNvPr id="22" name="TextBox 41"/>
            <p:cNvSpPr txBox="1"/>
            <p:nvPr/>
          </p:nvSpPr>
          <p:spPr>
            <a:xfrm>
              <a:off x="12944453" y="31613783"/>
              <a:ext cx="5687776"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Acknowledgements</a:t>
              </a:r>
              <a:endParaRPr lang="en-US" sz="5400" b="1" dirty="0">
                <a:solidFill>
                  <a:srgbClr val="379CC3"/>
                </a:solidFill>
                <a:latin typeface="Century Gothic" panose="020B0502020202020204" pitchFamily="34" charset="0"/>
              </a:endParaRPr>
            </a:p>
          </p:txBody>
        </p:sp>
        <p:sp>
          <p:nvSpPr>
            <p:cNvPr id="6" name="Text Placeholder 16"/>
            <p:cNvSpPr txBox="1">
              <a:spLocks/>
            </p:cNvSpPr>
            <p:nvPr/>
          </p:nvSpPr>
          <p:spPr>
            <a:xfrm>
              <a:off x="12910904" y="31016018"/>
              <a:ext cx="11463159" cy="31433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285750" indent="-285750">
                <a:lnSpc>
                  <a:spcPct val="100000"/>
                </a:lnSpc>
                <a:spcBef>
                  <a:spcPts val="0"/>
                </a:spcBef>
                <a:spcAft>
                  <a:spcPts val="1200"/>
                </a:spcAft>
                <a:buClr>
                  <a:srgbClr val="379CC3"/>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National Scientific and Technical Research Council (Argentina)</a:t>
              </a:r>
            </a:p>
            <a:p>
              <a:pPr marL="457200" indent="-457200">
                <a:lnSpc>
                  <a:spcPct val="100000"/>
                </a:lnSpc>
                <a:spcBef>
                  <a:spcPts val="0"/>
                </a:spcBef>
                <a:spcAft>
                  <a:spcPts val="600"/>
                </a:spcAft>
                <a:buFont typeface="Arial" panose="020B0604020202020204" pitchFamily="34" charset="0"/>
                <a:buChar char="•"/>
              </a:pPr>
              <a:endParaRPr lang="en-US" dirty="0">
                <a:solidFill>
                  <a:schemeClr val="tx1">
                    <a:lumMod val="75000"/>
                    <a:lumOff val="25000"/>
                  </a:schemeClr>
                </a:solidFill>
                <a:latin typeface="Garamond" panose="02020404030301010803" pitchFamily="18" charset="0"/>
              </a:endParaRPr>
            </a:p>
          </p:txBody>
        </p:sp>
        <p:sp>
          <p:nvSpPr>
            <p:cNvPr id="23" name="TextBox 46"/>
            <p:cNvSpPr txBox="1"/>
            <p:nvPr/>
          </p:nvSpPr>
          <p:spPr>
            <a:xfrm>
              <a:off x="12917789" y="30176617"/>
              <a:ext cx="4403770"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Project Partners</a:t>
              </a:r>
            </a:p>
          </p:txBody>
        </p:sp>
      </p:grpSp>
      <p:sp>
        <p:nvSpPr>
          <p:cNvPr id="43" name="Text Placeholder 42"/>
          <p:cNvSpPr>
            <a:spLocks noGrp="1"/>
          </p:cNvSpPr>
          <p:nvPr>
            <p:ph type="body" sz="quarter" idx="11"/>
          </p:nvPr>
        </p:nvSpPr>
        <p:spPr>
          <a:xfrm>
            <a:off x="4248025" y="876300"/>
            <a:ext cx="18587912" cy="2171700"/>
          </a:xfrm>
        </p:spPr>
        <p:txBody>
          <a:bodyPr anchor="ctr" anchorCtr="1">
            <a:noAutofit/>
          </a:bodyPr>
          <a:lstStyle/>
          <a:p>
            <a:r>
              <a:rPr lang="en-US" sz="4600" dirty="0">
                <a:latin typeface="Century Gothic" panose="020B0502020202020204" pitchFamily="34" charset="0"/>
              </a:rPr>
              <a:t>Evaluating Evapotranspiration in Humid Subtropical and Semi-Arid Climates with NASA Earth Observations to Understand Water Balance in Paraná and the Patagonian Steppe of Argentina</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79CC3"/>
                </a:solidFill>
              </a:rPr>
              <a:t>Idaho – Pocatello | </a:t>
            </a:r>
            <a:r>
              <a:rPr lang="en-US" sz="5200" spc="100" baseline="0" dirty="0">
                <a:solidFill>
                  <a:srgbClr val="379CC3"/>
                </a:solidFill>
              </a:rPr>
              <a:t>Spring</a:t>
            </a:r>
            <a:r>
              <a:rPr lang="en-US" sz="5200" dirty="0">
                <a:solidFill>
                  <a:srgbClr val="379CC3"/>
                </a:solidFill>
              </a:rPr>
              <a:t> 2019</a:t>
            </a:r>
          </a:p>
        </p:txBody>
      </p:sp>
      <p:sp>
        <p:nvSpPr>
          <p:cNvPr id="82" name="TextBox 81"/>
          <p:cNvSpPr txBox="1"/>
          <p:nvPr/>
        </p:nvSpPr>
        <p:spPr>
          <a:xfrm>
            <a:off x="878674" y="4484915"/>
            <a:ext cx="2475358"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Abstract</a:t>
            </a:r>
          </a:p>
        </p:txBody>
      </p:sp>
      <p:grpSp>
        <p:nvGrpSpPr>
          <p:cNvPr id="78" name="Group 11"/>
          <p:cNvGrpSpPr/>
          <p:nvPr/>
        </p:nvGrpSpPr>
        <p:grpSpPr>
          <a:xfrm>
            <a:off x="758258" y="20664481"/>
            <a:ext cx="11407589" cy="2433588"/>
            <a:chOff x="776401" y="18590599"/>
            <a:chExt cx="11514354" cy="2433588"/>
          </a:xfrm>
        </p:grpSpPr>
        <p:sp>
          <p:nvSpPr>
            <p:cNvPr id="11" name="Text Placeholder 16"/>
            <p:cNvSpPr txBox="1">
              <a:spLocks/>
            </p:cNvSpPr>
            <p:nvPr/>
          </p:nvSpPr>
          <p:spPr>
            <a:xfrm>
              <a:off x="776401" y="19378267"/>
              <a:ext cx="11514354" cy="1645920"/>
            </a:xfrm>
            <a:prstGeom prst="rect">
              <a:avLst/>
            </a:prstGeom>
          </p:spPr>
          <p:txBody>
            <a:bodyPr wrap="square"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379CC3"/>
                </a:buClr>
                <a:buFont typeface="Webdings" panose="05030102010509060703" pitchFamily="18" charset="2"/>
                <a:buChar char="4"/>
              </a:pPr>
              <a:r>
                <a:rPr lang="en-US" dirty="0">
                  <a:solidFill>
                    <a:schemeClr val="tx1">
                      <a:lumMod val="75000"/>
                      <a:lumOff val="25000"/>
                    </a:schemeClr>
                  </a:solidFill>
                  <a:latin typeface="Garamond" panose="02020404030301010803" pitchFamily="18" charset="0"/>
                </a:rPr>
                <a:t>The study areas are 10 km radius circles in the Paraná region and Patagonian Steppe, Argentina, South America</a:t>
              </a:r>
            </a:p>
            <a:p>
              <a:pPr marL="457200" indent="-457200">
                <a:lnSpc>
                  <a:spcPct val="100000"/>
                </a:lnSpc>
                <a:spcBef>
                  <a:spcPts val="0"/>
                </a:spcBef>
                <a:spcAft>
                  <a:spcPts val="600"/>
                </a:spcAft>
                <a:buClr>
                  <a:srgbClr val="379CC3"/>
                </a:buClr>
                <a:buFont typeface="Webdings" panose="05030102010509060703" pitchFamily="18" charset="2"/>
                <a:buChar char="4"/>
              </a:pPr>
              <a:r>
                <a:rPr lang="en-US" dirty="0">
                  <a:solidFill>
                    <a:schemeClr val="tx1">
                      <a:lumMod val="75000"/>
                      <a:lumOff val="25000"/>
                    </a:schemeClr>
                  </a:solidFill>
                  <a:latin typeface="Garamond" panose="02020404030301010803" pitchFamily="18" charset="0"/>
                </a:rPr>
                <a:t>The validation site is in Reynolds Creek, Idaho, USA</a:t>
              </a:r>
            </a:p>
            <a:p>
              <a:pPr marL="457200" indent="-457200">
                <a:lnSpc>
                  <a:spcPct val="100000"/>
                </a:lnSpc>
                <a:spcBef>
                  <a:spcPts val="0"/>
                </a:spcBef>
                <a:spcAft>
                  <a:spcPts val="600"/>
                </a:spcAft>
                <a:buClr>
                  <a:srgbClr val="379CC3"/>
                </a:buClr>
                <a:buFont typeface="Webdings" panose="05030102010509060703" pitchFamily="18" charset="2"/>
                <a:buChar char="4"/>
              </a:pPr>
              <a:r>
                <a:rPr lang="en-US" dirty="0">
                  <a:solidFill>
                    <a:schemeClr val="tx1">
                      <a:lumMod val="75000"/>
                      <a:lumOff val="25000"/>
                    </a:schemeClr>
                  </a:solidFill>
                  <a:latin typeface="Garamond" panose="02020404030301010803" pitchFamily="18" charset="0"/>
                </a:rPr>
                <a:t>The study period is from January 01, 2015, to December 31, 2017</a:t>
              </a:r>
            </a:p>
          </p:txBody>
        </p:sp>
        <p:sp>
          <p:nvSpPr>
            <p:cNvPr id="18" name="TextBox 24"/>
            <p:cNvSpPr txBox="1"/>
            <p:nvPr/>
          </p:nvSpPr>
          <p:spPr>
            <a:xfrm>
              <a:off x="843619" y="18590599"/>
              <a:ext cx="3172663"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Study Area</a:t>
              </a:r>
            </a:p>
          </p:txBody>
        </p:sp>
      </p:gr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86937">
            <a:off x="20937129" y="8197231"/>
            <a:ext cx="1371600" cy="1032510"/>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531600" y="8247957"/>
            <a:ext cx="1371600" cy="718566"/>
          </a:xfrm>
          <a:prstGeom prst="rect">
            <a:avLst/>
          </a:prstGeom>
          <a:noFill/>
        </p:spPr>
      </p:pic>
      <p:sp>
        <p:nvSpPr>
          <p:cNvPr id="34" name="TextBox 33"/>
          <p:cNvSpPr txBox="1"/>
          <p:nvPr/>
        </p:nvSpPr>
        <p:spPr>
          <a:xfrm>
            <a:off x="15043414" y="8407946"/>
            <a:ext cx="1606051" cy="400110"/>
          </a:xfrm>
          <a:prstGeom prst="rect">
            <a:avLst/>
          </a:prstGeom>
          <a:noFill/>
        </p:spPr>
        <p:txBody>
          <a:bodyPr wrap="square" rtlCol="0">
            <a:spAutoFit/>
          </a:bodyPr>
          <a:lstStyle>
            <a:defPPr>
              <a:defRPr lang="en-US"/>
            </a:defPPr>
            <a:lvl1pPr>
              <a:defRPr>
                <a:solidFill>
                  <a:schemeClr val="accent2">
                    <a:lumMod val="60000"/>
                    <a:lumOff val="40000"/>
                  </a:schemeClr>
                </a:solidFill>
              </a:defRPr>
            </a:lvl1pPr>
          </a:lstStyle>
          <a:p>
            <a:r>
              <a:rPr lang="en-US" sz="2000" dirty="0">
                <a:solidFill>
                  <a:schemeClr val="tx1">
                    <a:lumMod val="75000"/>
                    <a:lumOff val="25000"/>
                  </a:schemeClr>
                </a:solidFill>
                <a:latin typeface="Garamond" panose="02020404030301010803" pitchFamily="18" charset="0"/>
              </a:rPr>
              <a:t>Aqua MODIS</a:t>
            </a:r>
            <a:endParaRPr lang="en-US" dirty="0">
              <a:solidFill>
                <a:schemeClr val="tx1">
                  <a:lumMod val="75000"/>
                  <a:lumOff val="25000"/>
                </a:schemeClr>
              </a:solidFill>
              <a:latin typeface="Garamond" panose="02020404030301010803" pitchFamily="18" charset="0"/>
            </a:endParaRPr>
          </a:p>
        </p:txBody>
      </p:sp>
      <p:sp>
        <p:nvSpPr>
          <p:cNvPr id="35" name="TextBox 34"/>
          <p:cNvSpPr txBox="1"/>
          <p:nvPr/>
        </p:nvSpPr>
        <p:spPr>
          <a:xfrm>
            <a:off x="22422078" y="8483108"/>
            <a:ext cx="1591943" cy="400110"/>
          </a:xfrm>
          <a:prstGeom prst="rect">
            <a:avLst/>
          </a:prstGeom>
          <a:noFill/>
        </p:spPr>
        <p:txBody>
          <a:bodyPr wrap="square" rtlCol="0">
            <a:spAutoFit/>
          </a:bodyPr>
          <a:lstStyle>
            <a:defPPr>
              <a:defRPr lang="en-US"/>
            </a:defPPr>
            <a:lvl1pPr>
              <a:defRPr>
                <a:solidFill>
                  <a:schemeClr val="accent2">
                    <a:lumMod val="60000"/>
                    <a:lumOff val="40000"/>
                  </a:schemeClr>
                </a:solidFill>
              </a:defRPr>
            </a:lvl1pPr>
          </a:lstStyle>
          <a:p>
            <a:r>
              <a:rPr lang="en-US" sz="2000" dirty="0">
                <a:solidFill>
                  <a:schemeClr val="tx1">
                    <a:lumMod val="75000"/>
                    <a:lumOff val="25000"/>
                  </a:schemeClr>
                </a:solidFill>
                <a:latin typeface="Garamond" panose="02020404030301010803" pitchFamily="18" charset="0"/>
              </a:rPr>
              <a:t>Terra MODIS</a:t>
            </a:r>
          </a:p>
        </p:txBody>
      </p:sp>
      <p:pic>
        <p:nvPicPr>
          <p:cNvPr id="210" name="Picture 209"/>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557746" y="31011142"/>
            <a:ext cx="1645920" cy="1645920"/>
          </a:xfrm>
          <a:prstGeom prst="ellipse">
            <a:avLst/>
          </a:prstGeom>
        </p:spPr>
      </p:pic>
      <p:sp>
        <p:nvSpPr>
          <p:cNvPr id="24" name="TextBox 23"/>
          <p:cNvSpPr txBox="1"/>
          <p:nvPr/>
        </p:nvSpPr>
        <p:spPr>
          <a:xfrm>
            <a:off x="988023" y="29790948"/>
            <a:ext cx="4542503"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Team Members</a:t>
            </a:r>
          </a:p>
        </p:txBody>
      </p:sp>
      <p:sp>
        <p:nvSpPr>
          <p:cNvPr id="70" name="Text Placeholder 16"/>
          <p:cNvSpPr txBox="1">
            <a:spLocks/>
          </p:cNvSpPr>
          <p:nvPr/>
        </p:nvSpPr>
        <p:spPr>
          <a:xfrm>
            <a:off x="963386" y="32947570"/>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Carl Jurkowski</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sp>
        <p:nvSpPr>
          <p:cNvPr id="73" name="Text Placeholder 16"/>
          <p:cNvSpPr txBox="1">
            <a:spLocks/>
          </p:cNvSpPr>
          <p:nvPr/>
        </p:nvSpPr>
        <p:spPr>
          <a:xfrm>
            <a:off x="6802602" y="3294757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Jose Ochoa</a:t>
            </a:r>
          </a:p>
        </p:txBody>
      </p:sp>
      <p:pic>
        <p:nvPicPr>
          <p:cNvPr id="40" name="Picture 39"/>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167632" y="30799713"/>
            <a:ext cx="2103120" cy="2103120"/>
          </a:xfrm>
          <a:prstGeom prst="ellipse">
            <a:avLst/>
          </a:prstGeom>
          <a:noFill/>
          <a:ln w="19050">
            <a:noFill/>
          </a:ln>
        </p:spPr>
      </p:pic>
      <p:pic>
        <p:nvPicPr>
          <p:cNvPr id="206" name="Picture 205"/>
          <p:cNvPicPr preferRelativeResize="0">
            <a:picLocks/>
          </p:cNvPicPr>
          <p:nvPr/>
        </p:nvPicPr>
        <p:blipFill>
          <a:blip r:embed="rId8" cstate="print">
            <a:alphaModFix/>
            <a:extLst>
              <a:ext uri="{28A0092B-C50C-407E-A947-70E740481C1C}">
                <a14:useLocalDpi xmlns:a14="http://schemas.microsoft.com/office/drawing/2010/main" val="0"/>
              </a:ext>
            </a:extLst>
          </a:blip>
          <a:stretch>
            <a:fillRect/>
          </a:stretch>
        </p:blipFill>
        <p:spPr>
          <a:xfrm>
            <a:off x="7396232" y="31028313"/>
            <a:ext cx="1645920" cy="1645920"/>
          </a:xfrm>
          <a:prstGeom prst="ellipse">
            <a:avLst/>
          </a:prstGeom>
          <a:noFill/>
          <a:ln w="19050">
            <a:noFill/>
          </a:ln>
        </p:spPr>
      </p:pic>
      <p:pic>
        <p:nvPicPr>
          <p:cNvPr id="39" name="Picture 38"/>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4248025" y="30782542"/>
            <a:ext cx="2104579" cy="2103120"/>
          </a:xfrm>
          <a:prstGeom prst="ellipse">
            <a:avLst/>
          </a:prstGeom>
          <a:noFill/>
          <a:ln w="19050">
            <a:noFill/>
          </a:ln>
        </p:spPr>
      </p:pic>
      <p:sp>
        <p:nvSpPr>
          <p:cNvPr id="79" name="Text Placeholder 16"/>
          <p:cNvSpPr txBox="1">
            <a:spLocks/>
          </p:cNvSpPr>
          <p:nvPr/>
        </p:nvSpPr>
        <p:spPr>
          <a:xfrm>
            <a:off x="3882994" y="3294757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Ahmed Baqai</a:t>
            </a:r>
          </a:p>
        </p:txBody>
      </p:sp>
      <p:pic>
        <p:nvPicPr>
          <p:cNvPr id="209" name="Picture 208"/>
          <p:cNvPicPr preferRelativeResize="0">
            <a:picLocks/>
          </p:cNvPicPr>
          <p:nvPr/>
        </p:nvPicPr>
        <p:blipFill>
          <a:blip r:embed="rId9" cstate="print">
            <a:alphaModFix/>
            <a:extLst>
              <a:ext uri="{28A0092B-C50C-407E-A947-70E740481C1C}">
                <a14:useLocalDpi xmlns:a14="http://schemas.microsoft.com/office/drawing/2010/main" val="0"/>
              </a:ext>
            </a:extLst>
          </a:blip>
          <a:stretch>
            <a:fillRect/>
          </a:stretch>
        </p:blipFill>
        <p:spPr>
          <a:xfrm>
            <a:off x="4477354" y="31011142"/>
            <a:ext cx="1645920" cy="1645920"/>
          </a:xfrm>
          <a:prstGeom prst="ellipse">
            <a:avLst/>
          </a:prstGeom>
          <a:noFill/>
          <a:ln w="19050">
            <a:noFill/>
          </a:ln>
        </p:spPr>
      </p:pic>
      <p:pic>
        <p:nvPicPr>
          <p:cNvPr id="41" name="Picture 40"/>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087241" y="30782542"/>
            <a:ext cx="2104579" cy="2103120"/>
          </a:xfrm>
          <a:prstGeom prst="ellipse">
            <a:avLst/>
          </a:prstGeom>
          <a:noFill/>
          <a:ln w="19050">
            <a:noFill/>
          </a:ln>
        </p:spPr>
      </p:pic>
      <p:sp>
        <p:nvSpPr>
          <p:cNvPr id="76" name="Text Placeholder 16"/>
          <p:cNvSpPr txBox="1">
            <a:spLocks/>
          </p:cNvSpPr>
          <p:nvPr/>
        </p:nvSpPr>
        <p:spPr>
          <a:xfrm>
            <a:off x="9722210" y="3294757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 R. Williams</a:t>
            </a:r>
          </a:p>
        </p:txBody>
      </p:sp>
      <p:sp>
        <p:nvSpPr>
          <p:cNvPr id="211" name="Oval 210"/>
          <p:cNvSpPr/>
          <p:nvPr/>
        </p:nvSpPr>
        <p:spPr>
          <a:xfrm>
            <a:off x="10316570" y="31011142"/>
            <a:ext cx="1645920" cy="164592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descr="http://www.devpedia.developexchange.com/dp/images/c/c2/03_Landsat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312406" y="8144242"/>
            <a:ext cx="1371600" cy="1146629"/>
          </a:xfrm>
          <a:prstGeom prst="rect">
            <a:avLst/>
          </a:prstGeom>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18755728" y="8313365"/>
            <a:ext cx="1481997" cy="707886"/>
          </a:xfrm>
          <a:prstGeom prst="rect">
            <a:avLst/>
          </a:prstGeom>
          <a:noFill/>
        </p:spPr>
        <p:txBody>
          <a:bodyPr wrap="square" rtlCol="0">
            <a:spAutoFit/>
          </a:bodyPr>
          <a:lstStyle>
            <a:defPPr>
              <a:defRPr lang="en-US"/>
            </a:defPPr>
            <a:lvl1pPr>
              <a:defRPr>
                <a:solidFill>
                  <a:schemeClr val="tx1">
                    <a:lumMod val="75000"/>
                    <a:lumOff val="25000"/>
                  </a:schemeClr>
                </a:solidFill>
                <a:latin typeface="Garamond" panose="02020404030301010803" pitchFamily="18" charset="0"/>
              </a:defRPr>
            </a:lvl1pPr>
          </a:lstStyle>
          <a:p>
            <a:r>
              <a:rPr lang="en-US" sz="2000" dirty="0"/>
              <a:t>Landsat 8 </a:t>
            </a:r>
          </a:p>
          <a:p>
            <a:r>
              <a:rPr lang="en-US" sz="2000" dirty="0"/>
              <a:t>OLI &amp; TIRS</a:t>
            </a:r>
          </a:p>
        </p:txBody>
      </p:sp>
      <p:grpSp>
        <p:nvGrpSpPr>
          <p:cNvPr id="31" name="Group 30"/>
          <p:cNvGrpSpPr/>
          <p:nvPr/>
        </p:nvGrpSpPr>
        <p:grpSpPr>
          <a:xfrm>
            <a:off x="902269" y="14760878"/>
            <a:ext cx="10500698" cy="5410398"/>
            <a:chOff x="903649" y="12776778"/>
            <a:chExt cx="9278042" cy="5410398"/>
          </a:xfrm>
        </p:grpSpPr>
        <p:pic>
          <p:nvPicPr>
            <p:cNvPr id="144" name="Picture 143"/>
            <p:cNvPicPr>
              <a:picLocks noChangeAspect="1"/>
            </p:cNvPicPr>
            <p:nvPr/>
          </p:nvPicPr>
          <p:blipFill rotWithShape="1">
            <a:blip r:embed="rId12">
              <a:extLst>
                <a:ext uri="{28A0092B-C50C-407E-A947-70E740481C1C}">
                  <a14:useLocalDpi xmlns:a14="http://schemas.microsoft.com/office/drawing/2010/main" val="0"/>
                </a:ext>
              </a:extLst>
            </a:blip>
            <a:srcRect l="8996" t="49097" r="37642" b="12848"/>
            <a:stretch/>
          </p:blipFill>
          <p:spPr>
            <a:xfrm>
              <a:off x="1784545" y="12791575"/>
              <a:ext cx="4145564" cy="1783080"/>
            </a:xfrm>
            <a:prstGeom prst="rect">
              <a:avLst/>
            </a:prstGeom>
          </p:spPr>
        </p:pic>
        <p:grpSp>
          <p:nvGrpSpPr>
            <p:cNvPr id="30" name="Group 29"/>
            <p:cNvGrpSpPr/>
            <p:nvPr/>
          </p:nvGrpSpPr>
          <p:grpSpPr>
            <a:xfrm>
              <a:off x="903649" y="12776778"/>
              <a:ext cx="9278042" cy="5410398"/>
              <a:chOff x="903649" y="12776778"/>
              <a:chExt cx="9278042" cy="5410398"/>
            </a:xfrm>
          </p:grpSpPr>
          <p:cxnSp>
            <p:nvCxnSpPr>
              <p:cNvPr id="146" name="Straight Connector 145"/>
              <p:cNvCxnSpPr/>
              <p:nvPr/>
            </p:nvCxnSpPr>
            <p:spPr>
              <a:xfrm>
                <a:off x="1784545" y="12791576"/>
                <a:ext cx="674752" cy="1781987"/>
              </a:xfrm>
              <a:prstGeom prst="line">
                <a:avLst/>
              </a:prstGeom>
              <a:ln>
                <a:solidFill>
                  <a:srgbClr val="77BBE3"/>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903649" y="12776778"/>
                <a:ext cx="9278042" cy="5410398"/>
                <a:chOff x="903649" y="12776778"/>
                <a:chExt cx="9278042" cy="5410398"/>
              </a:xfrm>
            </p:grpSpPr>
            <p:sp>
              <p:nvSpPr>
                <p:cNvPr id="136" name="Pentagon 135"/>
                <p:cNvSpPr/>
                <p:nvPr/>
              </p:nvSpPr>
              <p:spPr>
                <a:xfrm rot="5400000">
                  <a:off x="4929153" y="14193207"/>
                  <a:ext cx="2020824" cy="5967114"/>
                </a:xfrm>
                <a:prstGeom prst="homePlate">
                  <a:avLst>
                    <a:gd name="adj" fmla="val 100000"/>
                  </a:avLst>
                </a:prstGeom>
                <a:solidFill>
                  <a:srgbClr val="6F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lumMod val="75000"/>
                        <a:lumOff val="25000"/>
                      </a:schemeClr>
                    </a:solidFill>
                    <a:effectLst/>
                    <a:uLnTx/>
                    <a:uFillTx/>
                    <a:latin typeface="Century Gothic"/>
                    <a:ea typeface="+mn-ea"/>
                    <a:cs typeface="+mn-cs"/>
                  </a:endParaRPr>
                </a:p>
              </p:txBody>
            </p:sp>
            <p:pic>
              <p:nvPicPr>
                <p:cNvPr id="138" name="Picture 137"/>
                <p:cNvPicPr>
                  <a:picLocks noChangeAspect="1"/>
                </p:cNvPicPr>
                <p:nvPr/>
              </p:nvPicPr>
              <p:blipFill rotWithShape="1">
                <a:blip r:embed="rId13">
                  <a:extLst>
                    <a:ext uri="{28A0092B-C50C-407E-A947-70E740481C1C}">
                      <a14:useLocalDpi xmlns:a14="http://schemas.microsoft.com/office/drawing/2010/main" val="0"/>
                    </a:ext>
                  </a:extLst>
                </a:blip>
                <a:srcRect l="1" t="1012" r="1182" b="1"/>
                <a:stretch/>
              </p:blipFill>
              <p:spPr>
                <a:xfrm>
                  <a:off x="6037874" y="12776778"/>
                  <a:ext cx="4143817" cy="1792224"/>
                </a:xfrm>
                <a:prstGeom prst="rect">
                  <a:avLst/>
                </a:prstGeom>
              </p:spPr>
            </p:pic>
            <p:sp>
              <p:nvSpPr>
                <p:cNvPr id="145" name="TextBox 144"/>
                <p:cNvSpPr txBox="1"/>
                <p:nvPr/>
              </p:nvSpPr>
              <p:spPr>
                <a:xfrm>
                  <a:off x="2045731" y="13041279"/>
                  <a:ext cx="424766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sng" strike="noStrike" kern="1200" cap="none" spc="0" normalizeH="0" baseline="0" noProof="0" dirty="0">
                      <a:ln>
                        <a:noFill/>
                      </a:ln>
                      <a:solidFill>
                        <a:schemeClr val="tx1">
                          <a:lumMod val="75000"/>
                          <a:lumOff val="25000"/>
                        </a:schemeClr>
                      </a:solidFill>
                      <a:effectLst/>
                      <a:uLnTx/>
                      <a:uFillTx/>
                      <a:latin typeface="Century Gothic"/>
                      <a:ea typeface="+mn-ea"/>
                      <a:cs typeface="+mn-cs"/>
                    </a:rPr>
                    <a:t>ET Models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MOD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SSEBop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GLDAS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endParaRPr>
                </a:p>
              </p:txBody>
            </p:sp>
            <p:grpSp>
              <p:nvGrpSpPr>
                <p:cNvPr id="25" name="Group 24"/>
                <p:cNvGrpSpPr/>
                <p:nvPr/>
              </p:nvGrpSpPr>
              <p:grpSpPr>
                <a:xfrm>
                  <a:off x="903649" y="13036241"/>
                  <a:ext cx="8570429" cy="4324292"/>
                  <a:chOff x="903649" y="13036241"/>
                  <a:chExt cx="8570429" cy="4324292"/>
                </a:xfrm>
              </p:grpSpPr>
              <p:sp>
                <p:nvSpPr>
                  <p:cNvPr id="133" name="TextBox 132"/>
                  <p:cNvSpPr txBox="1"/>
                  <p:nvPr/>
                </p:nvSpPr>
                <p:spPr>
                  <a:xfrm>
                    <a:off x="906750" y="13442057"/>
                    <a:ext cx="1647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DATA</a:t>
                    </a:r>
                  </a:p>
                </p:txBody>
              </p:sp>
              <p:sp>
                <p:nvSpPr>
                  <p:cNvPr id="134" name="TextBox 133"/>
                  <p:cNvSpPr txBox="1"/>
                  <p:nvPr/>
                </p:nvSpPr>
                <p:spPr>
                  <a:xfrm>
                    <a:off x="903649" y="15095249"/>
                    <a:ext cx="14448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Analysis</a:t>
                    </a:r>
                  </a:p>
                </p:txBody>
              </p:sp>
              <p:sp>
                <p:nvSpPr>
                  <p:cNvPr id="135" name="Flowchart: Process 134"/>
                  <p:cNvSpPr/>
                  <p:nvPr/>
                </p:nvSpPr>
                <p:spPr>
                  <a:xfrm>
                    <a:off x="4998011" y="14679824"/>
                    <a:ext cx="1999639" cy="1364135"/>
                  </a:xfrm>
                  <a:prstGeom prst="flowChartProcess">
                    <a:avLst/>
                  </a:prstGeom>
                  <a:solidFill>
                    <a:srgbClr val="8CD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lumMod val="75000"/>
                          <a:lumOff val="25000"/>
                        </a:schemeClr>
                      </a:solidFill>
                      <a:effectLst/>
                      <a:uLnTx/>
                      <a:uFillTx/>
                      <a:latin typeface="Century Gothic"/>
                      <a:ea typeface="+mn-ea"/>
                      <a:cs typeface="+mn-cs"/>
                    </a:endParaRPr>
                  </a:p>
                </p:txBody>
              </p:sp>
              <p:sp>
                <p:nvSpPr>
                  <p:cNvPr id="137" name="TextBox 136"/>
                  <p:cNvSpPr txBox="1"/>
                  <p:nvPr/>
                </p:nvSpPr>
                <p:spPr>
                  <a:xfrm>
                    <a:off x="4731286" y="16437203"/>
                    <a:ext cx="24936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chemeClr val="tx1">
                            <a:lumMod val="75000"/>
                            <a:lumOff val="25000"/>
                          </a:schemeClr>
                        </a:solidFill>
                        <a:effectLst/>
                        <a:uLnTx/>
                        <a:uFillTx/>
                        <a:latin typeface="Century Gothic"/>
                        <a:ea typeface="+mn-ea"/>
                        <a:cs typeface="+mn-cs"/>
                      </a:rPr>
                      <a:t>Final Products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ET Maps, statistics, and graphs</a:t>
                    </a:r>
                  </a:p>
                </p:txBody>
              </p:sp>
              <p:sp>
                <p:nvSpPr>
                  <p:cNvPr id="139" name="TextBox 138"/>
                  <p:cNvSpPr txBox="1"/>
                  <p:nvPr/>
                </p:nvSpPr>
                <p:spPr>
                  <a:xfrm>
                    <a:off x="6526132" y="13036241"/>
                    <a:ext cx="266134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sng" strike="noStrike" kern="1200" cap="none" spc="0" normalizeH="0" baseline="0" noProof="0" dirty="0">
                        <a:ln>
                          <a:noFill/>
                        </a:ln>
                        <a:solidFill>
                          <a:schemeClr val="tx1">
                            <a:lumMod val="75000"/>
                            <a:lumOff val="25000"/>
                          </a:schemeClr>
                        </a:solidFill>
                        <a:effectLst/>
                        <a:uLnTx/>
                        <a:uFillTx/>
                        <a:latin typeface="Century Gothic"/>
                      </a:rPr>
                      <a:t>In situ </a:t>
                    </a:r>
                    <a:r>
                      <a:rPr lang="it-IT" u="sng" noProof="0" dirty="0">
                        <a:solidFill>
                          <a:schemeClr val="tx1">
                            <a:lumMod val="75000"/>
                            <a:lumOff val="25000"/>
                          </a:schemeClr>
                        </a:solidFill>
                        <a:latin typeface="Century Gothic"/>
                      </a:rPr>
                      <a:t>D</a:t>
                    </a:r>
                    <a:r>
                      <a:rPr kumimoji="0" lang="it-IT" sz="1800" b="0" i="0" u="sng" strike="noStrike" kern="1200" cap="none" spc="0" normalizeH="0" baseline="0" noProof="0" dirty="0">
                        <a:ln>
                          <a:noFill/>
                        </a:ln>
                        <a:solidFill>
                          <a:schemeClr val="tx1">
                            <a:lumMod val="75000"/>
                            <a:lumOff val="25000"/>
                          </a:schemeClr>
                        </a:solidFill>
                        <a:effectLst/>
                        <a:uLnTx/>
                        <a:uFillTx/>
                        <a:latin typeface="Century Gothic"/>
                      </a:rPr>
                      <a:t>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Paraná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RCEW</a:t>
                    </a:r>
                  </a:p>
                </p:txBody>
              </p:sp>
              <p:pic>
                <p:nvPicPr>
                  <p:cNvPr id="140" name="Picture 139"/>
                  <p:cNvPicPr>
                    <a:picLocks noChangeAspect="1"/>
                  </p:cNvPicPr>
                  <p:nvPr/>
                </p:nvPicPr>
                <p:blipFill rotWithShape="1">
                  <a:blip r:embed="rId14">
                    <a:extLst>
                      <a:ext uri="{28A0092B-C50C-407E-A947-70E740481C1C}">
                        <a14:useLocalDpi xmlns:a14="http://schemas.microsoft.com/office/drawing/2010/main" val="0"/>
                      </a:ext>
                    </a:extLst>
                  </a:blip>
                  <a:srcRect l="1662" t="2762" r="2616" b="4569"/>
                  <a:stretch/>
                </p:blipFill>
                <p:spPr>
                  <a:xfrm>
                    <a:off x="7096612" y="14679824"/>
                    <a:ext cx="2377466" cy="1358734"/>
                  </a:xfrm>
                  <a:prstGeom prst="rect">
                    <a:avLst/>
                  </a:prstGeom>
                </p:spPr>
              </p:pic>
              <p:sp>
                <p:nvSpPr>
                  <p:cNvPr id="141" name="TextBox 140"/>
                  <p:cNvSpPr txBox="1"/>
                  <p:nvPr/>
                </p:nvSpPr>
                <p:spPr>
                  <a:xfrm>
                    <a:off x="5171498" y="14827620"/>
                    <a:ext cx="16211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chemeClr val="tx1">
                            <a:lumMod val="75000"/>
                            <a:lumOff val="25000"/>
                          </a:schemeClr>
                        </a:solidFill>
                        <a:effectLst/>
                        <a:uLnTx/>
                        <a:uFillTx/>
                        <a:latin typeface="Century Gothic"/>
                        <a:ea typeface="+mn-ea"/>
                        <a:cs typeface="+mn-cs"/>
                      </a:rPr>
                      <a:t>Comparison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ET outputs to other ET outputs</a:t>
                    </a:r>
                  </a:p>
                </p:txBody>
              </p:sp>
              <p:sp>
                <p:nvSpPr>
                  <p:cNvPr id="142" name="TextBox 141"/>
                  <p:cNvSpPr txBox="1"/>
                  <p:nvPr/>
                </p:nvSpPr>
                <p:spPr>
                  <a:xfrm>
                    <a:off x="903649" y="16898868"/>
                    <a:ext cx="14448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Output</a:t>
                    </a:r>
                  </a:p>
                </p:txBody>
              </p:sp>
              <p:sp>
                <p:nvSpPr>
                  <p:cNvPr id="143" name="TextBox 142"/>
                  <p:cNvSpPr txBox="1"/>
                  <p:nvPr/>
                </p:nvSpPr>
                <p:spPr>
                  <a:xfrm>
                    <a:off x="7077118" y="14708971"/>
                    <a:ext cx="212231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chemeClr val="tx1">
                            <a:lumMod val="75000"/>
                            <a:lumOff val="25000"/>
                          </a:schemeClr>
                        </a:solidFill>
                        <a:effectLst/>
                        <a:uLnTx/>
                        <a:uFillTx/>
                        <a:latin typeface="Century Gothic"/>
                        <a:ea typeface="+mn-ea"/>
                        <a:cs typeface="+mn-cs"/>
                      </a:rPr>
                      <a:t>Statistics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Time series, regression,</a:t>
                    </a:r>
                    <a:r>
                      <a:rPr kumimoji="0" lang="en-US" sz="1600" b="0" i="0" u="none" strike="noStrike" kern="1200" cap="none" spc="0" normalizeH="0" noProof="0" dirty="0">
                        <a:ln>
                          <a:noFill/>
                        </a:ln>
                        <a:solidFill>
                          <a:schemeClr val="tx1">
                            <a:lumMod val="75000"/>
                            <a:lumOff val="25000"/>
                          </a:schemeClr>
                        </a:solidFill>
                        <a:effectLst/>
                        <a:uLnTx/>
                        <a:uFillTx/>
                        <a:latin typeface="Century Gothic"/>
                        <a:ea typeface="+mn-ea"/>
                        <a:cs typeface="+mn-cs"/>
                      </a:rPr>
                      <a:t> </a:t>
                    </a:r>
                    <a:r>
                      <a:rPr kumimoji="0" lang="en-US" sz="1600" b="0" i="0" u="none" strike="noStrike" kern="1200" cap="none" spc="0" normalizeH="0" noProof="0" dirty="0" err="1">
                        <a:ln>
                          <a:noFill/>
                        </a:ln>
                        <a:solidFill>
                          <a:schemeClr val="tx1">
                            <a:lumMod val="75000"/>
                            <a:lumOff val="25000"/>
                          </a:schemeClr>
                        </a:solidFill>
                        <a:effectLst/>
                        <a:uLnTx/>
                        <a:uFillTx/>
                        <a:latin typeface="Century Gothic"/>
                        <a:ea typeface="+mn-ea"/>
                        <a:cs typeface="+mn-cs"/>
                      </a:rPr>
                      <a:t>Kruskal</a:t>
                    </a:r>
                    <a:r>
                      <a:rPr kumimoji="0" lang="en-US" sz="1600" b="0" i="0" u="none" strike="noStrike" kern="1200" cap="none" spc="0" normalizeH="0" noProof="0" dirty="0">
                        <a:ln>
                          <a:noFill/>
                        </a:ln>
                        <a:solidFill>
                          <a:schemeClr val="tx1">
                            <a:lumMod val="75000"/>
                            <a:lumOff val="25000"/>
                          </a:schemeClr>
                        </a:solidFill>
                        <a:effectLst/>
                        <a:uLnTx/>
                        <a:uFillTx/>
                        <a:latin typeface="Century Gothic"/>
                        <a:ea typeface="+mn-ea"/>
                        <a:cs typeface="+mn-cs"/>
                      </a:rPr>
                      <a:t> Wallis, Student’s t post hoc</a:t>
                    </a:r>
                    <a:endParaRPr kumimoji="0" lang="en-US" sz="16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endParaRPr>
                  </a:p>
                </p:txBody>
              </p:sp>
              <p:pic>
                <p:nvPicPr>
                  <p:cNvPr id="147" name="Picture 146"/>
                  <p:cNvPicPr>
                    <a:picLocks noChangeAspect="1"/>
                  </p:cNvPicPr>
                  <p:nvPr/>
                </p:nvPicPr>
                <p:blipFill rotWithShape="1">
                  <a:blip r:embed="rId15">
                    <a:extLst>
                      <a:ext uri="{28A0092B-C50C-407E-A947-70E740481C1C}">
                        <a14:useLocalDpi xmlns:a14="http://schemas.microsoft.com/office/drawing/2010/main" val="0"/>
                      </a:ext>
                    </a:extLst>
                  </a:blip>
                  <a:srcRect l="12486" t="10557" r="56253" b="61260"/>
                  <a:stretch/>
                </p:blipFill>
                <p:spPr>
                  <a:xfrm>
                    <a:off x="2438319" y="14679823"/>
                    <a:ext cx="2469830" cy="1364135"/>
                  </a:xfrm>
                  <a:prstGeom prst="rect">
                    <a:avLst/>
                  </a:prstGeom>
                </p:spPr>
              </p:pic>
              <p:sp>
                <p:nvSpPr>
                  <p:cNvPr id="148" name="TextBox 147"/>
                  <p:cNvSpPr txBox="1"/>
                  <p:nvPr/>
                </p:nvSpPr>
                <p:spPr>
                  <a:xfrm>
                    <a:off x="3080998" y="14860226"/>
                    <a:ext cx="14479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chemeClr val="tx1">
                            <a:lumMod val="75000"/>
                            <a:lumOff val="25000"/>
                          </a:schemeClr>
                        </a:solidFill>
                        <a:effectLst/>
                        <a:uLnTx/>
                        <a:uFillTx/>
                        <a:latin typeface="Century Gothic"/>
                        <a:ea typeface="+mn-ea"/>
                        <a:cs typeface="+mn-cs"/>
                      </a:rPr>
                      <a:t>ArcGIS Pro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75000"/>
                            <a:lumOff val="25000"/>
                          </a:schemeClr>
                        </a:solidFill>
                        <a:effectLst/>
                        <a:uLnTx/>
                        <a:uFillTx/>
                        <a:latin typeface="Century Gothic"/>
                        <a:ea typeface="+mn-ea"/>
                        <a:cs typeface="+mn-cs"/>
                      </a:rPr>
                      <a:t>Clip study areas</a:t>
                    </a:r>
                  </a:p>
                </p:txBody>
              </p:sp>
              <p:cxnSp>
                <p:nvCxnSpPr>
                  <p:cNvPr id="149" name="Straight Connector 148"/>
                  <p:cNvCxnSpPr/>
                  <p:nvPr/>
                </p:nvCxnSpPr>
                <p:spPr>
                  <a:xfrm>
                    <a:off x="2459297" y="14695955"/>
                    <a:ext cx="496711" cy="1348004"/>
                  </a:xfrm>
                  <a:prstGeom prst="line">
                    <a:avLst/>
                  </a:prstGeom>
                  <a:ln>
                    <a:solidFill>
                      <a:srgbClr val="AED7F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459297" y="14695955"/>
                    <a:ext cx="496711" cy="1326260"/>
                  </a:xfrm>
                  <a:prstGeom prst="line">
                    <a:avLst/>
                  </a:prstGeom>
                  <a:ln>
                    <a:solidFill>
                      <a:srgbClr val="AED7FF"/>
                    </a:solidFill>
                  </a:ln>
                </p:spPr>
                <p:style>
                  <a:lnRef idx="1">
                    <a:schemeClr val="accent1"/>
                  </a:lnRef>
                  <a:fillRef idx="0">
                    <a:schemeClr val="accent1"/>
                  </a:fillRef>
                  <a:effectRef idx="0">
                    <a:schemeClr val="accent1"/>
                  </a:effectRef>
                  <a:fontRef idx="minor">
                    <a:schemeClr val="tx1"/>
                  </a:fontRef>
                </p:style>
              </p:cxnSp>
            </p:grpSp>
          </p:grpSp>
        </p:grpSp>
      </p:grpSp>
      <p:sp>
        <p:nvSpPr>
          <p:cNvPr id="32" name="TextBox 31"/>
          <p:cNvSpPr txBox="1"/>
          <p:nvPr/>
        </p:nvSpPr>
        <p:spPr>
          <a:xfrm>
            <a:off x="16382800" y="15337327"/>
            <a:ext cx="5286615" cy="369332"/>
          </a:xfrm>
          <a:prstGeom prst="rect">
            <a:avLst/>
          </a:prstGeom>
          <a:noFill/>
        </p:spPr>
        <p:txBody>
          <a:bodyPr wrap="square" rtlCol="0">
            <a:spAutoFit/>
          </a:bodyPr>
          <a:lstStyle>
            <a:defPPr>
              <a:defRPr lang="en-US"/>
            </a:defPPr>
            <a:lvl1pPr algn="ctr">
              <a:defRPr b="1"/>
            </a:lvl1pPr>
          </a:lstStyle>
          <a:p>
            <a:r>
              <a:rPr lang="en-US" dirty="0">
                <a:solidFill>
                  <a:schemeClr val="tx1">
                    <a:lumMod val="75000"/>
                    <a:lumOff val="25000"/>
                  </a:schemeClr>
                </a:solidFill>
              </a:rPr>
              <a:t>Month</a:t>
            </a:r>
          </a:p>
        </p:txBody>
      </p:sp>
      <p:sp>
        <p:nvSpPr>
          <p:cNvPr id="36" name="TextBox 35"/>
          <p:cNvSpPr txBox="1"/>
          <p:nvPr/>
        </p:nvSpPr>
        <p:spPr>
          <a:xfrm rot="16200000">
            <a:off x="10983374" y="12271438"/>
            <a:ext cx="3996776" cy="369332"/>
          </a:xfrm>
          <a:prstGeom prst="rect">
            <a:avLst/>
          </a:prstGeom>
          <a:noFill/>
        </p:spPr>
        <p:txBody>
          <a:bodyPr wrap="square" rtlCol="0">
            <a:spAutoFit/>
          </a:bodyPr>
          <a:lstStyle/>
          <a:p>
            <a:pPr algn="ctr"/>
            <a:r>
              <a:rPr lang="en-US" b="1" dirty="0">
                <a:solidFill>
                  <a:schemeClr val="tx1">
                    <a:lumMod val="75000"/>
                    <a:lumOff val="25000"/>
                  </a:schemeClr>
                </a:solidFill>
              </a:rPr>
              <a:t>ET (mm)</a:t>
            </a:r>
          </a:p>
        </p:txBody>
      </p:sp>
      <p:grpSp>
        <p:nvGrpSpPr>
          <p:cNvPr id="60" name="Group 59"/>
          <p:cNvGrpSpPr/>
          <p:nvPr/>
        </p:nvGrpSpPr>
        <p:grpSpPr>
          <a:xfrm>
            <a:off x="17577740" y="13410329"/>
            <a:ext cx="1394841" cy="1415772"/>
            <a:chOff x="16060148" y="19253727"/>
            <a:chExt cx="1615446" cy="1485975"/>
          </a:xfrm>
          <a:noFill/>
        </p:grpSpPr>
        <p:sp>
          <p:nvSpPr>
            <p:cNvPr id="197" name="TextBox 196"/>
            <p:cNvSpPr txBox="1"/>
            <p:nvPr/>
          </p:nvSpPr>
          <p:spPr>
            <a:xfrm>
              <a:off x="16639386" y="19253727"/>
              <a:ext cx="1036208" cy="1485975"/>
            </a:xfrm>
            <a:prstGeom prst="rect">
              <a:avLst/>
            </a:prstGeom>
            <a:grpFill/>
          </p:spPr>
          <p:txBody>
            <a:bodyPr wrap="square" numCol="1" spcCol="640080" rtlCol="0">
              <a:spAutoFit/>
            </a:bodyPr>
            <a:lstStyle/>
            <a:p>
              <a:pPr algn="just"/>
              <a:endParaRPr lang="en-US" sz="2200" dirty="0">
                <a:solidFill>
                  <a:schemeClr val="tx1">
                    <a:lumMod val="75000"/>
                    <a:lumOff val="25000"/>
                  </a:schemeClr>
                </a:solidFill>
                <a:latin typeface="+mj-lt"/>
              </a:endParaRPr>
            </a:p>
            <a:p>
              <a:pPr algn="just"/>
              <a:endParaRPr lang="en-US" sz="2200" dirty="0">
                <a:solidFill>
                  <a:schemeClr val="tx1">
                    <a:lumMod val="75000"/>
                    <a:lumOff val="25000"/>
                  </a:schemeClr>
                </a:solidFill>
                <a:latin typeface="+mj-lt"/>
              </a:endParaRPr>
            </a:p>
            <a:p>
              <a:pPr algn="just"/>
              <a:endParaRPr lang="en-US" sz="400" dirty="0">
                <a:solidFill>
                  <a:schemeClr val="tx1">
                    <a:lumMod val="75000"/>
                    <a:lumOff val="25000"/>
                  </a:schemeClr>
                </a:solidFill>
                <a:latin typeface="+mj-lt"/>
              </a:endParaRPr>
            </a:p>
            <a:p>
              <a:pPr algn="just"/>
              <a:r>
                <a:rPr lang="en-US" dirty="0">
                  <a:solidFill>
                    <a:schemeClr val="tx1">
                      <a:lumMod val="75000"/>
                      <a:lumOff val="25000"/>
                    </a:schemeClr>
                  </a:solidFill>
                  <a:latin typeface="+mj-lt"/>
                </a:rPr>
                <a:t>2016</a:t>
              </a:r>
              <a:endParaRPr lang="en-US" sz="2200" dirty="0">
                <a:solidFill>
                  <a:schemeClr val="tx1">
                    <a:lumMod val="75000"/>
                    <a:lumOff val="25000"/>
                  </a:schemeClr>
                </a:solidFill>
                <a:latin typeface="+mj-lt"/>
              </a:endParaRPr>
            </a:p>
            <a:p>
              <a:pPr algn="just"/>
              <a:r>
                <a:rPr lang="en-US" dirty="0">
                  <a:solidFill>
                    <a:schemeClr val="tx1">
                      <a:lumMod val="75000"/>
                      <a:lumOff val="25000"/>
                    </a:schemeClr>
                  </a:solidFill>
                  <a:latin typeface="+mj-lt"/>
                </a:rPr>
                <a:t>2017</a:t>
              </a:r>
              <a:endParaRPr lang="en-US" sz="2200" dirty="0">
                <a:solidFill>
                  <a:schemeClr val="tx1">
                    <a:lumMod val="75000"/>
                    <a:lumOff val="25000"/>
                  </a:schemeClr>
                </a:solidFill>
                <a:latin typeface="+mj-lt"/>
              </a:endParaRPr>
            </a:p>
          </p:txBody>
        </p:sp>
        <p:cxnSp>
          <p:nvCxnSpPr>
            <p:cNvPr id="199" name="Straight Connector 198"/>
            <p:cNvCxnSpPr/>
            <p:nvPr/>
          </p:nvCxnSpPr>
          <p:spPr>
            <a:xfrm>
              <a:off x="16060148" y="20491167"/>
              <a:ext cx="425708" cy="0"/>
            </a:xfrm>
            <a:prstGeom prst="line">
              <a:avLst/>
            </a:prstGeom>
            <a:grpFill/>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6060148" y="20172416"/>
              <a:ext cx="425708" cy="0"/>
            </a:xfrm>
            <a:prstGeom prst="line">
              <a:avLst/>
            </a:prstGeom>
            <a:grpFill/>
            <a:ln w="762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3200504" y="9168408"/>
            <a:ext cx="2012089" cy="1689668"/>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Results</a:t>
            </a:r>
          </a:p>
        </p:txBody>
      </p:sp>
      <p:graphicFrame>
        <p:nvGraphicFramePr>
          <p:cNvPr id="191" name="Chart 190"/>
          <p:cNvGraphicFramePr>
            <a:graphicFrameLocks/>
          </p:cNvGraphicFramePr>
          <p:nvPr>
            <p:extLst>
              <p:ext uri="{D42A27DB-BD31-4B8C-83A1-F6EECF244321}">
                <p14:modId xmlns:p14="http://schemas.microsoft.com/office/powerpoint/2010/main" val="3105428733"/>
              </p:ext>
            </p:extLst>
          </p:nvPr>
        </p:nvGraphicFramePr>
        <p:xfrm>
          <a:off x="20626966" y="12598608"/>
          <a:ext cx="3657600" cy="27432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28" name="Chart 227"/>
          <p:cNvGraphicFramePr>
            <a:graphicFrameLocks/>
          </p:cNvGraphicFramePr>
          <p:nvPr>
            <p:extLst>
              <p:ext uri="{D42A27DB-BD31-4B8C-83A1-F6EECF244321}">
                <p14:modId xmlns:p14="http://schemas.microsoft.com/office/powerpoint/2010/main" val="868228233"/>
              </p:ext>
            </p:extLst>
          </p:nvPr>
        </p:nvGraphicFramePr>
        <p:xfrm>
          <a:off x="16939021" y="9769203"/>
          <a:ext cx="3657600" cy="27432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29" name="Chart 228"/>
          <p:cNvGraphicFramePr>
            <a:graphicFrameLocks/>
          </p:cNvGraphicFramePr>
          <p:nvPr>
            <p:extLst>
              <p:ext uri="{D42A27DB-BD31-4B8C-83A1-F6EECF244321}">
                <p14:modId xmlns:p14="http://schemas.microsoft.com/office/powerpoint/2010/main" val="4012550129"/>
              </p:ext>
            </p:extLst>
          </p:nvPr>
        </p:nvGraphicFramePr>
        <p:xfrm>
          <a:off x="13098456" y="9773415"/>
          <a:ext cx="3657600" cy="2743200"/>
        </p:xfrm>
        <a:graphic>
          <a:graphicData uri="http://schemas.openxmlformats.org/drawingml/2006/chart">
            <c:chart xmlns:c="http://schemas.openxmlformats.org/drawingml/2006/chart" xmlns:r="http://schemas.openxmlformats.org/officeDocument/2006/relationships" r:id="rId18"/>
          </a:graphicData>
        </a:graphic>
      </p:graphicFrame>
      <p:sp>
        <p:nvSpPr>
          <p:cNvPr id="239" name="Text Placeholder 2"/>
          <p:cNvSpPr txBox="1">
            <a:spLocks/>
          </p:cNvSpPr>
          <p:nvPr/>
        </p:nvSpPr>
        <p:spPr>
          <a:xfrm>
            <a:off x="13756410" y="18618804"/>
            <a:ext cx="633472" cy="28706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rgbClr val="379CC3"/>
              </a:buClr>
              <a:buNone/>
            </a:pPr>
            <a:r>
              <a:rPr lang="en-US" sz="2000" dirty="0">
                <a:solidFill>
                  <a:schemeClr val="tx1">
                    <a:lumMod val="75000"/>
                    <a:lumOff val="25000"/>
                  </a:schemeClr>
                </a:solidFill>
              </a:rPr>
              <a:t> </a:t>
            </a:r>
          </a:p>
        </p:txBody>
      </p:sp>
      <p:sp>
        <p:nvSpPr>
          <p:cNvPr id="281" name="TextBox 280"/>
          <p:cNvSpPr txBox="1"/>
          <p:nvPr/>
        </p:nvSpPr>
        <p:spPr>
          <a:xfrm>
            <a:off x="19338173" y="15754693"/>
            <a:ext cx="4728846" cy="400110"/>
          </a:xfrm>
          <a:prstGeom prst="rect">
            <a:avLst/>
          </a:prstGeom>
          <a:noFill/>
        </p:spPr>
        <p:txBody>
          <a:bodyPr wrap="square" rtlCol="0">
            <a:spAutoFit/>
          </a:bodyPr>
          <a:lstStyle/>
          <a:p>
            <a:pPr algn="ctr"/>
            <a:r>
              <a:rPr lang="en-US" sz="2000" b="1" dirty="0">
                <a:solidFill>
                  <a:schemeClr val="tx1">
                    <a:lumMod val="75000"/>
                    <a:lumOff val="25000"/>
                  </a:schemeClr>
                </a:solidFill>
              </a:rPr>
              <a:t>Patagonia</a:t>
            </a:r>
            <a:r>
              <a:rPr lang="en-US" b="1" dirty="0">
                <a:solidFill>
                  <a:schemeClr val="tx1">
                    <a:lumMod val="75000"/>
                    <a:lumOff val="25000"/>
                  </a:schemeClr>
                </a:solidFill>
              </a:rPr>
              <a:t> Steppe</a:t>
            </a:r>
          </a:p>
        </p:txBody>
      </p:sp>
      <p:sp>
        <p:nvSpPr>
          <p:cNvPr id="280" name="TextBox 279"/>
          <p:cNvSpPr txBox="1"/>
          <p:nvPr/>
        </p:nvSpPr>
        <p:spPr>
          <a:xfrm>
            <a:off x="14257878" y="15717382"/>
            <a:ext cx="3463344" cy="400110"/>
          </a:xfrm>
          <a:prstGeom prst="rect">
            <a:avLst/>
          </a:prstGeom>
          <a:noFill/>
        </p:spPr>
        <p:txBody>
          <a:bodyPr wrap="square" rtlCol="0">
            <a:spAutoFit/>
          </a:bodyPr>
          <a:lstStyle/>
          <a:p>
            <a:pPr algn="ctr"/>
            <a:r>
              <a:rPr lang="en-US" sz="2000" b="1" dirty="0">
                <a:solidFill>
                  <a:schemeClr val="tx1">
                    <a:lumMod val="75000"/>
                    <a:lumOff val="25000"/>
                  </a:schemeClr>
                </a:solidFill>
              </a:rPr>
              <a:t>Paraná</a:t>
            </a:r>
          </a:p>
        </p:txBody>
      </p:sp>
      <p:pic>
        <p:nvPicPr>
          <p:cNvPr id="282" name="Picture 281"/>
          <p:cNvPicPr/>
          <p:nvPr/>
        </p:nvPicPr>
        <p:blipFill rotWithShape="1">
          <a:blip r:embed="rId19" cstate="print">
            <a:extLst>
              <a:ext uri="{28A0092B-C50C-407E-A947-70E740481C1C}">
                <a14:useLocalDpi xmlns:a14="http://schemas.microsoft.com/office/drawing/2010/main" val="0"/>
              </a:ext>
            </a:extLst>
          </a:blip>
          <a:srcRect l="1149" t="1334" r="1268" b="2461"/>
          <a:stretch/>
        </p:blipFill>
        <p:spPr>
          <a:xfrm>
            <a:off x="908838" y="23969770"/>
            <a:ext cx="5715000" cy="4800600"/>
          </a:xfrm>
          <a:prstGeom prst="rect">
            <a:avLst/>
          </a:prstGeom>
        </p:spPr>
      </p:pic>
      <p:sp>
        <p:nvSpPr>
          <p:cNvPr id="284" name="Text Box 2"/>
          <p:cNvSpPr txBox="1">
            <a:spLocks noChangeArrowheads="1"/>
          </p:cNvSpPr>
          <p:nvPr/>
        </p:nvSpPr>
        <p:spPr bwMode="auto">
          <a:xfrm>
            <a:off x="971420" y="28304541"/>
            <a:ext cx="285373" cy="155928"/>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0</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285" name="Text Box 2"/>
          <p:cNvSpPr txBox="1">
            <a:spLocks noChangeArrowheads="1"/>
          </p:cNvSpPr>
          <p:nvPr/>
        </p:nvSpPr>
        <p:spPr bwMode="auto">
          <a:xfrm flipH="1">
            <a:off x="1337667" y="28304541"/>
            <a:ext cx="54748" cy="95774"/>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2</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286" name="Text Box 2"/>
          <p:cNvSpPr txBox="1">
            <a:spLocks noChangeArrowheads="1"/>
          </p:cNvSpPr>
          <p:nvPr/>
        </p:nvSpPr>
        <p:spPr bwMode="auto">
          <a:xfrm flipH="1">
            <a:off x="2444676" y="28304541"/>
            <a:ext cx="221973" cy="145838"/>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8</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287" name="Text Box 2"/>
          <p:cNvSpPr txBox="1">
            <a:spLocks noChangeArrowheads="1"/>
          </p:cNvSpPr>
          <p:nvPr/>
        </p:nvSpPr>
        <p:spPr bwMode="auto">
          <a:xfrm>
            <a:off x="1693943" y="28304541"/>
            <a:ext cx="122639" cy="113736"/>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4</a:t>
            </a:r>
            <a:endParaRPr lang="en-US" sz="16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288" name="Text Box 2"/>
          <p:cNvSpPr txBox="1">
            <a:spLocks noChangeArrowheads="1"/>
          </p:cNvSpPr>
          <p:nvPr/>
        </p:nvSpPr>
        <p:spPr bwMode="auto">
          <a:xfrm>
            <a:off x="2609175" y="28463225"/>
            <a:ext cx="473467" cy="253381"/>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a typeface="Times New Roman" panose="02020603050405020304" pitchFamily="18" charset="0"/>
                <a:cs typeface="Times New Roman" panose="02020603050405020304" pitchFamily="18" charset="0"/>
              </a:rPr>
              <a:t>k</a:t>
            </a: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m</a:t>
            </a:r>
            <a:endParaRPr lang="en-US" sz="16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65" name="TextBox 64"/>
          <p:cNvSpPr txBox="1"/>
          <p:nvPr/>
        </p:nvSpPr>
        <p:spPr>
          <a:xfrm>
            <a:off x="1868242" y="23382519"/>
            <a:ext cx="3796191" cy="523220"/>
          </a:xfrm>
          <a:prstGeom prst="rect">
            <a:avLst/>
          </a:prstGeom>
          <a:noFill/>
        </p:spPr>
        <p:txBody>
          <a:bodyPr wrap="square" rtlCol="0">
            <a:spAutoFit/>
          </a:bodyPr>
          <a:lstStyle/>
          <a:p>
            <a:pPr algn="ctr"/>
            <a:r>
              <a:rPr lang="en-US" sz="2800" b="1" dirty="0">
                <a:solidFill>
                  <a:schemeClr val="tx1">
                    <a:lumMod val="75000"/>
                    <a:lumOff val="25000"/>
                  </a:schemeClr>
                </a:solidFill>
              </a:rPr>
              <a:t>Paraná</a:t>
            </a:r>
            <a:endParaRPr lang="en-US" sz="2000" b="1" dirty="0">
              <a:solidFill>
                <a:schemeClr val="tx1">
                  <a:lumMod val="75000"/>
                  <a:lumOff val="25000"/>
                </a:schemeClr>
              </a:solidFill>
            </a:endParaRPr>
          </a:p>
        </p:txBody>
      </p:sp>
      <p:pic>
        <p:nvPicPr>
          <p:cNvPr id="311" name="Picture 310"/>
          <p:cNvPicPr/>
          <p:nvPr/>
        </p:nvPicPr>
        <p:blipFill>
          <a:blip r:embed="rId20" cstate="print">
            <a:extLst>
              <a:ext uri="{28A0092B-C50C-407E-A947-70E740481C1C}">
                <a14:useLocalDpi xmlns:a14="http://schemas.microsoft.com/office/drawing/2010/main" val="0"/>
              </a:ext>
            </a:extLst>
          </a:blip>
          <a:stretch>
            <a:fillRect/>
          </a:stretch>
        </p:blipFill>
        <p:spPr>
          <a:xfrm>
            <a:off x="6623838" y="23891608"/>
            <a:ext cx="5832875" cy="4973590"/>
          </a:xfrm>
          <a:prstGeom prst="rect">
            <a:avLst/>
          </a:prstGeom>
        </p:spPr>
      </p:pic>
      <p:sp>
        <p:nvSpPr>
          <p:cNvPr id="297" name="Text Box 2"/>
          <p:cNvSpPr txBox="1">
            <a:spLocks noChangeArrowheads="1"/>
          </p:cNvSpPr>
          <p:nvPr/>
        </p:nvSpPr>
        <p:spPr bwMode="auto">
          <a:xfrm>
            <a:off x="6772190" y="28284618"/>
            <a:ext cx="234185" cy="148283"/>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0</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298" name="Text Box 2"/>
          <p:cNvSpPr txBox="1">
            <a:spLocks noChangeArrowheads="1"/>
          </p:cNvSpPr>
          <p:nvPr/>
        </p:nvSpPr>
        <p:spPr bwMode="auto">
          <a:xfrm>
            <a:off x="7115624" y="28284618"/>
            <a:ext cx="150428" cy="148283"/>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2</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299" name="Text Box 2"/>
          <p:cNvSpPr txBox="1">
            <a:spLocks noChangeArrowheads="1"/>
          </p:cNvSpPr>
          <p:nvPr/>
        </p:nvSpPr>
        <p:spPr bwMode="auto">
          <a:xfrm>
            <a:off x="8214525" y="28284618"/>
            <a:ext cx="99738" cy="108160"/>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8</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300" name="Text Box 2"/>
          <p:cNvSpPr txBox="1">
            <a:spLocks noChangeArrowheads="1"/>
          </p:cNvSpPr>
          <p:nvPr/>
        </p:nvSpPr>
        <p:spPr bwMode="auto">
          <a:xfrm>
            <a:off x="7470413" y="28284618"/>
            <a:ext cx="225660" cy="242562"/>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4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4</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301" name="Text Box 2"/>
          <p:cNvSpPr txBox="1">
            <a:spLocks noChangeArrowheads="1"/>
          </p:cNvSpPr>
          <p:nvPr/>
        </p:nvSpPr>
        <p:spPr bwMode="auto">
          <a:xfrm>
            <a:off x="8374335" y="28473216"/>
            <a:ext cx="500073" cy="268591"/>
          </a:xfrm>
          <a:prstGeom prst="rect">
            <a:avLst/>
          </a:prstGeom>
          <a:noFill/>
          <a:ln w="9525">
            <a:noFill/>
            <a:miter lim="800000"/>
            <a:headEnd/>
            <a:tailEnd/>
          </a:ln>
        </p:spPr>
        <p:txBody>
          <a:bodyPr rot="0" vert="horz" wrap="square" lIns="18288" tIns="0" rIns="0" bIns="0" anchor="t" anchorCtr="0">
            <a:noAutofit/>
          </a:bodyPr>
          <a:lstStyle/>
          <a:p>
            <a:pPr marL="0" marR="0">
              <a:lnSpc>
                <a:spcPct val="115000"/>
              </a:lnSpc>
              <a:spcBef>
                <a:spcPts val="0"/>
              </a:spcBef>
              <a:spcAft>
                <a:spcPts val="1000"/>
              </a:spcAft>
            </a:pPr>
            <a:r>
              <a:rPr lang="en-US" sz="1200" dirty="0">
                <a:ln w="9525" cap="rnd" cmpd="sng" algn="ctr">
                  <a:solidFill>
                    <a:srgbClr val="000000"/>
                  </a:solidFill>
                  <a:prstDash val="solid"/>
                  <a:bevel/>
                </a:ln>
                <a:solidFill>
                  <a:schemeClr val="tx1">
                    <a:lumMod val="75000"/>
                    <a:lumOff val="25000"/>
                  </a:schemeClr>
                </a:solidFill>
                <a:ea typeface="Times New Roman" panose="02020603050405020304" pitchFamily="18" charset="0"/>
                <a:cs typeface="Times New Roman" panose="02020603050405020304" pitchFamily="18" charset="0"/>
              </a:rPr>
              <a:t>k</a:t>
            </a:r>
            <a:r>
              <a:rPr lang="en-US" sz="1200" dirty="0">
                <a:ln w="9525" cap="rnd" cmpd="sng" algn="ctr">
                  <a:solidFill>
                    <a:srgbClr val="000000"/>
                  </a:solidFill>
                  <a:prstDash val="solid"/>
                  <a:bevel/>
                </a:ln>
                <a:solidFill>
                  <a:schemeClr val="tx1">
                    <a:lumMod val="75000"/>
                    <a:lumOff val="25000"/>
                  </a:schemeClr>
                </a:solidFill>
                <a:effectLst/>
                <a:ea typeface="Times New Roman" panose="02020603050405020304" pitchFamily="18" charset="0"/>
                <a:cs typeface="Times New Roman" panose="02020603050405020304" pitchFamily="18" charset="0"/>
              </a:rPr>
              <a:t>m</a:t>
            </a:r>
            <a:endParaRPr lang="en-US" sz="1400" dirty="0">
              <a:solidFill>
                <a:schemeClr val="tx1">
                  <a:lumMod val="75000"/>
                  <a:lumOff val="25000"/>
                </a:schemeClr>
              </a:solidFill>
              <a:effectLst/>
              <a:ea typeface="Times New Roman" panose="02020603050405020304" pitchFamily="18" charset="0"/>
              <a:cs typeface="Times New Roman" panose="02020603050405020304" pitchFamily="18" charset="0"/>
            </a:endParaRPr>
          </a:p>
        </p:txBody>
      </p:sp>
      <p:sp>
        <p:nvSpPr>
          <p:cNvPr id="66" name="TextBox 65"/>
          <p:cNvSpPr txBox="1"/>
          <p:nvPr/>
        </p:nvSpPr>
        <p:spPr>
          <a:xfrm>
            <a:off x="7602450" y="23386801"/>
            <a:ext cx="3875649" cy="523220"/>
          </a:xfrm>
          <a:prstGeom prst="rect">
            <a:avLst/>
          </a:prstGeom>
          <a:noFill/>
        </p:spPr>
        <p:txBody>
          <a:bodyPr wrap="square" rtlCol="0">
            <a:spAutoFit/>
          </a:bodyPr>
          <a:lstStyle/>
          <a:p>
            <a:pPr algn="ctr"/>
            <a:r>
              <a:rPr lang="en-US" sz="2800" b="1" dirty="0">
                <a:solidFill>
                  <a:schemeClr val="tx1">
                    <a:lumMod val="75000"/>
                    <a:lumOff val="25000"/>
                  </a:schemeClr>
                </a:solidFill>
              </a:rPr>
              <a:t>Patagonian</a:t>
            </a:r>
            <a:r>
              <a:rPr lang="en-US" sz="2400" b="1" dirty="0">
                <a:solidFill>
                  <a:schemeClr val="tx1">
                    <a:lumMod val="75000"/>
                    <a:lumOff val="25000"/>
                  </a:schemeClr>
                </a:solidFill>
              </a:rPr>
              <a:t> </a:t>
            </a:r>
            <a:r>
              <a:rPr lang="en-US" sz="2800" b="1" dirty="0">
                <a:solidFill>
                  <a:schemeClr val="tx1">
                    <a:lumMod val="75000"/>
                    <a:lumOff val="25000"/>
                  </a:schemeClr>
                </a:solidFill>
              </a:rPr>
              <a:t>Steppe</a:t>
            </a:r>
          </a:p>
        </p:txBody>
      </p:sp>
      <p:graphicFrame>
        <p:nvGraphicFramePr>
          <p:cNvPr id="129" name="Chart 128"/>
          <p:cNvGraphicFramePr>
            <a:graphicFrameLocks/>
          </p:cNvGraphicFramePr>
          <p:nvPr>
            <p:extLst>
              <p:ext uri="{D42A27DB-BD31-4B8C-83A1-F6EECF244321}">
                <p14:modId xmlns:p14="http://schemas.microsoft.com/office/powerpoint/2010/main" val="4266301463"/>
              </p:ext>
            </p:extLst>
          </p:nvPr>
        </p:nvGraphicFramePr>
        <p:xfrm>
          <a:off x="13180079" y="12544529"/>
          <a:ext cx="3745953" cy="2863544"/>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30" name="Chart 129"/>
          <p:cNvGraphicFramePr>
            <a:graphicFrameLocks/>
          </p:cNvGraphicFramePr>
          <p:nvPr>
            <p:extLst>
              <p:ext uri="{D42A27DB-BD31-4B8C-83A1-F6EECF244321}">
                <p14:modId xmlns:p14="http://schemas.microsoft.com/office/powerpoint/2010/main" val="523930853"/>
              </p:ext>
            </p:extLst>
          </p:nvPr>
        </p:nvGraphicFramePr>
        <p:xfrm>
          <a:off x="20607688" y="9772316"/>
          <a:ext cx="3657600" cy="2743200"/>
        </p:xfrm>
        <a:graphic>
          <a:graphicData uri="http://schemas.openxmlformats.org/drawingml/2006/chart">
            <c:chart xmlns:c="http://schemas.openxmlformats.org/drawingml/2006/chart" xmlns:r="http://schemas.openxmlformats.org/officeDocument/2006/relationships" r:id="rId22"/>
          </a:graphicData>
        </a:graphic>
      </p:graphicFrame>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t="1618"/>
          <a:stretch/>
        </p:blipFill>
        <p:spPr>
          <a:xfrm>
            <a:off x="12640587" y="16115460"/>
            <a:ext cx="5937256" cy="2835293"/>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480544" y="16111249"/>
            <a:ext cx="5804022" cy="2697996"/>
          </a:xfrm>
          <a:prstGeom prst="rect">
            <a:avLst/>
          </a:prstGeom>
        </p:spPr>
      </p:pic>
      <p:sp>
        <p:nvSpPr>
          <p:cNvPr id="173" name="TextBox 172"/>
          <p:cNvSpPr txBox="1"/>
          <p:nvPr/>
        </p:nvSpPr>
        <p:spPr>
          <a:xfrm>
            <a:off x="23178635" y="18677437"/>
            <a:ext cx="1245870" cy="553998"/>
          </a:xfrm>
          <a:prstGeom prst="rect">
            <a:avLst/>
          </a:prstGeom>
          <a:noFill/>
        </p:spPr>
        <p:txBody>
          <a:bodyPr wrap="square" rtlCol="0">
            <a:spAutoFit/>
          </a:bodyPr>
          <a:lstStyle/>
          <a:p>
            <a:r>
              <a:rPr lang="en-US" sz="1500" dirty="0">
                <a:solidFill>
                  <a:schemeClr val="tx1">
                    <a:lumMod val="75000"/>
                    <a:lumOff val="25000"/>
                  </a:schemeClr>
                </a:solidFill>
              </a:rPr>
              <a:t>Each Pair Student’s t </a:t>
            </a:r>
          </a:p>
        </p:txBody>
      </p:sp>
      <p:sp>
        <p:nvSpPr>
          <p:cNvPr id="174" name="TextBox 173"/>
          <p:cNvSpPr txBox="1"/>
          <p:nvPr/>
        </p:nvSpPr>
        <p:spPr>
          <a:xfrm>
            <a:off x="23141351" y="18304206"/>
            <a:ext cx="1211580" cy="307777"/>
          </a:xfrm>
          <a:prstGeom prst="rect">
            <a:avLst/>
          </a:prstGeom>
          <a:noFill/>
        </p:spPr>
        <p:txBody>
          <a:bodyPr wrap="square" rtlCol="0">
            <a:spAutoFit/>
          </a:bodyPr>
          <a:lstStyle/>
          <a:p>
            <a:r>
              <a:rPr lang="en-US" sz="1400" dirty="0">
                <a:solidFill>
                  <a:schemeClr val="tx1">
                    <a:lumMod val="75000"/>
                    <a:lumOff val="25000"/>
                  </a:schemeClr>
                </a:solidFill>
              </a:rPr>
              <a:t>Group B</a:t>
            </a:r>
          </a:p>
        </p:txBody>
      </p:sp>
      <p:sp>
        <p:nvSpPr>
          <p:cNvPr id="175" name="TextBox 174"/>
          <p:cNvSpPr txBox="1"/>
          <p:nvPr/>
        </p:nvSpPr>
        <p:spPr>
          <a:xfrm>
            <a:off x="23053708" y="16192616"/>
            <a:ext cx="1211580" cy="338554"/>
          </a:xfrm>
          <a:prstGeom prst="rect">
            <a:avLst/>
          </a:prstGeom>
          <a:noFill/>
        </p:spPr>
        <p:txBody>
          <a:bodyPr wrap="square" rtlCol="0" anchor="ctr">
            <a:spAutoFit/>
          </a:bodyPr>
          <a:lstStyle/>
          <a:p>
            <a:r>
              <a:rPr lang="en-US" sz="1600" dirty="0">
                <a:solidFill>
                  <a:schemeClr val="tx1">
                    <a:lumMod val="75000"/>
                    <a:lumOff val="25000"/>
                  </a:schemeClr>
                </a:solidFill>
              </a:rPr>
              <a:t>Group A</a:t>
            </a:r>
          </a:p>
        </p:txBody>
      </p:sp>
      <p:sp>
        <p:nvSpPr>
          <p:cNvPr id="176" name="TextBox 175"/>
          <p:cNvSpPr txBox="1"/>
          <p:nvPr/>
        </p:nvSpPr>
        <p:spPr>
          <a:xfrm>
            <a:off x="20744726" y="18758901"/>
            <a:ext cx="1131570" cy="338554"/>
          </a:xfrm>
          <a:prstGeom prst="rect">
            <a:avLst/>
          </a:prstGeom>
          <a:noFill/>
        </p:spPr>
        <p:txBody>
          <a:bodyPr wrap="square" rtlCol="0">
            <a:spAutoFit/>
          </a:bodyPr>
          <a:lstStyle/>
          <a:p>
            <a:r>
              <a:rPr lang="en-US" sz="1600" dirty="0">
                <a:solidFill>
                  <a:schemeClr val="tx1">
                    <a:lumMod val="75000"/>
                    <a:lumOff val="25000"/>
                  </a:schemeClr>
                </a:solidFill>
              </a:rPr>
              <a:t>MOD16</a:t>
            </a:r>
          </a:p>
        </p:txBody>
      </p:sp>
      <p:sp>
        <p:nvSpPr>
          <p:cNvPr id="177" name="TextBox 176"/>
          <p:cNvSpPr txBox="1"/>
          <p:nvPr/>
        </p:nvSpPr>
        <p:spPr>
          <a:xfrm>
            <a:off x="22123951" y="18758900"/>
            <a:ext cx="1021260" cy="338554"/>
          </a:xfrm>
          <a:prstGeom prst="rect">
            <a:avLst/>
          </a:prstGeom>
          <a:noFill/>
        </p:spPr>
        <p:txBody>
          <a:bodyPr wrap="square" rtlCol="0">
            <a:spAutoFit/>
          </a:bodyPr>
          <a:lstStyle/>
          <a:p>
            <a:r>
              <a:rPr lang="en-US" sz="1600" dirty="0">
                <a:solidFill>
                  <a:schemeClr val="tx1">
                    <a:lumMod val="75000"/>
                    <a:lumOff val="25000"/>
                  </a:schemeClr>
                </a:solidFill>
              </a:rPr>
              <a:t>SSEBop</a:t>
            </a:r>
          </a:p>
        </p:txBody>
      </p:sp>
      <p:sp>
        <p:nvSpPr>
          <p:cNvPr id="178" name="TextBox 177"/>
          <p:cNvSpPr txBox="1"/>
          <p:nvPr/>
        </p:nvSpPr>
        <p:spPr>
          <a:xfrm>
            <a:off x="19474072" y="18758899"/>
            <a:ext cx="1124130" cy="338554"/>
          </a:xfrm>
          <a:prstGeom prst="rect">
            <a:avLst/>
          </a:prstGeom>
          <a:noFill/>
        </p:spPr>
        <p:txBody>
          <a:bodyPr wrap="square" rtlCol="0">
            <a:spAutoFit/>
          </a:bodyPr>
          <a:lstStyle/>
          <a:p>
            <a:r>
              <a:rPr lang="en-US" sz="1600" dirty="0">
                <a:solidFill>
                  <a:schemeClr val="tx1">
                    <a:lumMod val="75000"/>
                    <a:lumOff val="25000"/>
                  </a:schemeClr>
                </a:solidFill>
              </a:rPr>
              <a:t>GLDAS</a:t>
            </a:r>
          </a:p>
        </p:txBody>
      </p:sp>
      <p:sp>
        <p:nvSpPr>
          <p:cNvPr id="179" name="TextBox 178"/>
          <p:cNvSpPr txBox="1"/>
          <p:nvPr/>
        </p:nvSpPr>
        <p:spPr>
          <a:xfrm>
            <a:off x="18703566" y="16038728"/>
            <a:ext cx="622555" cy="307777"/>
          </a:xfrm>
          <a:prstGeom prst="rect">
            <a:avLst/>
          </a:prstGeom>
          <a:noFill/>
        </p:spPr>
        <p:txBody>
          <a:bodyPr wrap="square" rtlCol="0">
            <a:spAutoFit/>
          </a:bodyPr>
          <a:lstStyle/>
          <a:p>
            <a:r>
              <a:rPr lang="en-US" sz="1400" dirty="0">
                <a:solidFill>
                  <a:schemeClr val="tx1">
                    <a:lumMod val="75000"/>
                    <a:lumOff val="25000"/>
                  </a:schemeClr>
                </a:solidFill>
              </a:rPr>
              <a:t>120</a:t>
            </a:r>
          </a:p>
        </p:txBody>
      </p:sp>
      <p:sp>
        <p:nvSpPr>
          <p:cNvPr id="180" name="TextBox 179"/>
          <p:cNvSpPr txBox="1"/>
          <p:nvPr/>
        </p:nvSpPr>
        <p:spPr>
          <a:xfrm>
            <a:off x="18707333" y="16421058"/>
            <a:ext cx="514350" cy="307777"/>
          </a:xfrm>
          <a:prstGeom prst="rect">
            <a:avLst/>
          </a:prstGeom>
          <a:noFill/>
        </p:spPr>
        <p:txBody>
          <a:bodyPr wrap="square" rtlCol="0">
            <a:spAutoFit/>
          </a:bodyPr>
          <a:lstStyle/>
          <a:p>
            <a:r>
              <a:rPr lang="en-US" sz="1400" dirty="0">
                <a:solidFill>
                  <a:schemeClr val="tx1">
                    <a:lumMod val="75000"/>
                    <a:lumOff val="25000"/>
                  </a:schemeClr>
                </a:solidFill>
              </a:rPr>
              <a:t>100</a:t>
            </a:r>
          </a:p>
        </p:txBody>
      </p:sp>
      <p:sp>
        <p:nvSpPr>
          <p:cNvPr id="181" name="TextBox 180"/>
          <p:cNvSpPr txBox="1"/>
          <p:nvPr/>
        </p:nvSpPr>
        <p:spPr>
          <a:xfrm>
            <a:off x="18792130" y="16811635"/>
            <a:ext cx="445426" cy="307777"/>
          </a:xfrm>
          <a:prstGeom prst="rect">
            <a:avLst/>
          </a:prstGeom>
          <a:noFill/>
        </p:spPr>
        <p:txBody>
          <a:bodyPr wrap="square" rtlCol="0">
            <a:spAutoFit/>
          </a:bodyPr>
          <a:lstStyle/>
          <a:p>
            <a:r>
              <a:rPr lang="en-US" sz="1400" dirty="0">
                <a:solidFill>
                  <a:schemeClr val="tx1">
                    <a:lumMod val="75000"/>
                    <a:lumOff val="25000"/>
                  </a:schemeClr>
                </a:solidFill>
              </a:rPr>
              <a:t>80</a:t>
            </a:r>
          </a:p>
        </p:txBody>
      </p:sp>
      <p:sp>
        <p:nvSpPr>
          <p:cNvPr id="182" name="TextBox 181"/>
          <p:cNvSpPr txBox="1"/>
          <p:nvPr/>
        </p:nvSpPr>
        <p:spPr>
          <a:xfrm>
            <a:off x="18810665" y="17192200"/>
            <a:ext cx="411137" cy="307777"/>
          </a:xfrm>
          <a:prstGeom prst="rect">
            <a:avLst/>
          </a:prstGeom>
          <a:noFill/>
        </p:spPr>
        <p:txBody>
          <a:bodyPr wrap="square" rtlCol="0">
            <a:spAutoFit/>
          </a:bodyPr>
          <a:lstStyle/>
          <a:p>
            <a:r>
              <a:rPr lang="en-US" sz="1400" dirty="0">
                <a:solidFill>
                  <a:schemeClr val="tx1">
                    <a:lumMod val="75000"/>
                    <a:lumOff val="25000"/>
                  </a:schemeClr>
                </a:solidFill>
              </a:rPr>
              <a:t>60</a:t>
            </a:r>
          </a:p>
        </p:txBody>
      </p:sp>
      <p:sp>
        <p:nvSpPr>
          <p:cNvPr id="183" name="TextBox 182"/>
          <p:cNvSpPr txBox="1"/>
          <p:nvPr/>
        </p:nvSpPr>
        <p:spPr>
          <a:xfrm>
            <a:off x="18800238" y="17563889"/>
            <a:ext cx="421564" cy="307777"/>
          </a:xfrm>
          <a:prstGeom prst="rect">
            <a:avLst/>
          </a:prstGeom>
          <a:noFill/>
        </p:spPr>
        <p:txBody>
          <a:bodyPr wrap="square" rtlCol="0">
            <a:spAutoFit/>
          </a:bodyPr>
          <a:lstStyle/>
          <a:p>
            <a:r>
              <a:rPr lang="en-US" sz="1400" dirty="0">
                <a:solidFill>
                  <a:schemeClr val="tx1">
                    <a:lumMod val="75000"/>
                    <a:lumOff val="25000"/>
                  </a:schemeClr>
                </a:solidFill>
              </a:rPr>
              <a:t>40</a:t>
            </a:r>
          </a:p>
        </p:txBody>
      </p:sp>
      <p:sp>
        <p:nvSpPr>
          <p:cNvPr id="184" name="TextBox 183"/>
          <p:cNvSpPr txBox="1"/>
          <p:nvPr/>
        </p:nvSpPr>
        <p:spPr>
          <a:xfrm>
            <a:off x="18812342" y="17943209"/>
            <a:ext cx="393818" cy="307777"/>
          </a:xfrm>
          <a:prstGeom prst="rect">
            <a:avLst/>
          </a:prstGeom>
          <a:noFill/>
        </p:spPr>
        <p:txBody>
          <a:bodyPr wrap="square" rtlCol="0">
            <a:spAutoFit/>
          </a:bodyPr>
          <a:lstStyle/>
          <a:p>
            <a:r>
              <a:rPr lang="en-US" sz="1400" dirty="0">
                <a:solidFill>
                  <a:schemeClr val="tx1">
                    <a:lumMod val="75000"/>
                    <a:lumOff val="25000"/>
                  </a:schemeClr>
                </a:solidFill>
              </a:rPr>
              <a:t>20</a:t>
            </a:r>
          </a:p>
        </p:txBody>
      </p:sp>
      <p:sp>
        <p:nvSpPr>
          <p:cNvPr id="185" name="TextBox 184"/>
          <p:cNvSpPr txBox="1"/>
          <p:nvPr/>
        </p:nvSpPr>
        <p:spPr>
          <a:xfrm>
            <a:off x="18912130" y="18322529"/>
            <a:ext cx="259671" cy="307777"/>
          </a:xfrm>
          <a:prstGeom prst="rect">
            <a:avLst/>
          </a:prstGeom>
          <a:noFill/>
        </p:spPr>
        <p:txBody>
          <a:bodyPr wrap="square" rtlCol="0">
            <a:spAutoFit/>
          </a:bodyPr>
          <a:lstStyle/>
          <a:p>
            <a:r>
              <a:rPr lang="en-US" sz="1400" dirty="0">
                <a:solidFill>
                  <a:schemeClr val="tx1">
                    <a:lumMod val="75000"/>
                    <a:lumOff val="25000"/>
                  </a:schemeClr>
                </a:solidFill>
              </a:rPr>
              <a:t>0</a:t>
            </a:r>
          </a:p>
        </p:txBody>
      </p:sp>
      <p:sp>
        <p:nvSpPr>
          <p:cNvPr id="186" name="TextBox 185"/>
          <p:cNvSpPr txBox="1"/>
          <p:nvPr/>
        </p:nvSpPr>
        <p:spPr>
          <a:xfrm>
            <a:off x="17411865" y="18681954"/>
            <a:ext cx="1611367" cy="553998"/>
          </a:xfrm>
          <a:prstGeom prst="rect">
            <a:avLst/>
          </a:prstGeom>
          <a:noFill/>
        </p:spPr>
        <p:txBody>
          <a:bodyPr wrap="square" rtlCol="0">
            <a:spAutoFit/>
          </a:bodyPr>
          <a:lstStyle/>
          <a:p>
            <a:r>
              <a:rPr lang="en-US" sz="1500" dirty="0">
                <a:solidFill>
                  <a:schemeClr val="tx1">
                    <a:lumMod val="75000"/>
                    <a:lumOff val="25000"/>
                  </a:schemeClr>
                </a:solidFill>
              </a:rPr>
              <a:t>Each Pair Student’s t </a:t>
            </a:r>
          </a:p>
        </p:txBody>
      </p:sp>
      <p:sp>
        <p:nvSpPr>
          <p:cNvPr id="187" name="TextBox 186"/>
          <p:cNvSpPr txBox="1"/>
          <p:nvPr/>
        </p:nvSpPr>
        <p:spPr>
          <a:xfrm>
            <a:off x="14950956" y="18758898"/>
            <a:ext cx="1131570" cy="338554"/>
          </a:xfrm>
          <a:prstGeom prst="rect">
            <a:avLst/>
          </a:prstGeom>
          <a:noFill/>
        </p:spPr>
        <p:txBody>
          <a:bodyPr wrap="square" rtlCol="0">
            <a:spAutoFit/>
          </a:bodyPr>
          <a:lstStyle/>
          <a:p>
            <a:r>
              <a:rPr lang="en-US" sz="1600" dirty="0">
                <a:solidFill>
                  <a:schemeClr val="tx1">
                    <a:lumMod val="75000"/>
                    <a:lumOff val="25000"/>
                  </a:schemeClr>
                </a:solidFill>
              </a:rPr>
              <a:t>MOD16</a:t>
            </a:r>
          </a:p>
        </p:txBody>
      </p:sp>
      <p:sp>
        <p:nvSpPr>
          <p:cNvPr id="188" name="TextBox 187"/>
          <p:cNvSpPr txBox="1"/>
          <p:nvPr/>
        </p:nvSpPr>
        <p:spPr>
          <a:xfrm>
            <a:off x="16330181" y="18758897"/>
            <a:ext cx="1021260" cy="338554"/>
          </a:xfrm>
          <a:prstGeom prst="rect">
            <a:avLst/>
          </a:prstGeom>
          <a:noFill/>
        </p:spPr>
        <p:txBody>
          <a:bodyPr wrap="square" rtlCol="0">
            <a:spAutoFit/>
          </a:bodyPr>
          <a:lstStyle/>
          <a:p>
            <a:r>
              <a:rPr lang="en-US" sz="1600" dirty="0">
                <a:solidFill>
                  <a:schemeClr val="tx1">
                    <a:lumMod val="75000"/>
                    <a:lumOff val="25000"/>
                  </a:schemeClr>
                </a:solidFill>
              </a:rPr>
              <a:t>SSEBop</a:t>
            </a:r>
          </a:p>
        </p:txBody>
      </p:sp>
      <p:sp>
        <p:nvSpPr>
          <p:cNvPr id="192" name="TextBox 191"/>
          <p:cNvSpPr txBox="1"/>
          <p:nvPr/>
        </p:nvSpPr>
        <p:spPr>
          <a:xfrm>
            <a:off x="13680302" y="18758896"/>
            <a:ext cx="1124130" cy="338554"/>
          </a:xfrm>
          <a:prstGeom prst="rect">
            <a:avLst/>
          </a:prstGeom>
          <a:noFill/>
        </p:spPr>
        <p:txBody>
          <a:bodyPr wrap="square" rtlCol="0">
            <a:spAutoFit/>
          </a:bodyPr>
          <a:lstStyle/>
          <a:p>
            <a:r>
              <a:rPr lang="en-US" sz="1600" dirty="0">
                <a:solidFill>
                  <a:schemeClr val="tx1">
                    <a:lumMod val="75000"/>
                    <a:lumOff val="25000"/>
                  </a:schemeClr>
                </a:solidFill>
              </a:rPr>
              <a:t>GLDAS</a:t>
            </a:r>
          </a:p>
        </p:txBody>
      </p:sp>
      <p:sp>
        <p:nvSpPr>
          <p:cNvPr id="193" name="TextBox 192"/>
          <p:cNvSpPr txBox="1"/>
          <p:nvPr/>
        </p:nvSpPr>
        <p:spPr>
          <a:xfrm>
            <a:off x="13154775" y="18488012"/>
            <a:ext cx="212322" cy="307777"/>
          </a:xfrm>
          <a:prstGeom prst="rect">
            <a:avLst/>
          </a:prstGeom>
          <a:noFill/>
        </p:spPr>
        <p:txBody>
          <a:bodyPr wrap="square" rtlCol="0">
            <a:spAutoFit/>
          </a:bodyPr>
          <a:lstStyle/>
          <a:p>
            <a:r>
              <a:rPr lang="en-US" sz="1400" dirty="0">
                <a:solidFill>
                  <a:schemeClr val="tx1">
                    <a:lumMod val="75000"/>
                    <a:lumOff val="25000"/>
                  </a:schemeClr>
                </a:solidFill>
              </a:rPr>
              <a:t>0</a:t>
            </a:r>
          </a:p>
        </p:txBody>
      </p:sp>
      <p:sp>
        <p:nvSpPr>
          <p:cNvPr id="195" name="TextBox 194"/>
          <p:cNvSpPr txBox="1"/>
          <p:nvPr/>
        </p:nvSpPr>
        <p:spPr>
          <a:xfrm>
            <a:off x="13077077" y="17789805"/>
            <a:ext cx="526502" cy="276999"/>
          </a:xfrm>
          <a:prstGeom prst="rect">
            <a:avLst/>
          </a:prstGeom>
          <a:noFill/>
        </p:spPr>
        <p:txBody>
          <a:bodyPr wrap="square" rtlCol="0">
            <a:spAutoFit/>
          </a:bodyPr>
          <a:lstStyle/>
          <a:p>
            <a:r>
              <a:rPr lang="en-US" sz="1200" dirty="0">
                <a:solidFill>
                  <a:schemeClr val="tx1">
                    <a:lumMod val="75000"/>
                    <a:lumOff val="25000"/>
                  </a:schemeClr>
                </a:solidFill>
              </a:rPr>
              <a:t>50</a:t>
            </a:r>
          </a:p>
        </p:txBody>
      </p:sp>
      <p:sp>
        <p:nvSpPr>
          <p:cNvPr id="196" name="TextBox 195"/>
          <p:cNvSpPr txBox="1"/>
          <p:nvPr/>
        </p:nvSpPr>
        <p:spPr>
          <a:xfrm>
            <a:off x="12984916" y="17084786"/>
            <a:ext cx="582830" cy="276999"/>
          </a:xfrm>
          <a:prstGeom prst="rect">
            <a:avLst/>
          </a:prstGeom>
          <a:noFill/>
        </p:spPr>
        <p:txBody>
          <a:bodyPr wrap="square" rtlCol="0">
            <a:spAutoFit/>
          </a:bodyPr>
          <a:lstStyle/>
          <a:p>
            <a:r>
              <a:rPr lang="en-US" sz="1200" dirty="0">
                <a:solidFill>
                  <a:schemeClr val="tx1">
                    <a:lumMod val="75000"/>
                    <a:lumOff val="25000"/>
                  </a:schemeClr>
                </a:solidFill>
              </a:rPr>
              <a:t>100</a:t>
            </a:r>
          </a:p>
        </p:txBody>
      </p:sp>
      <p:sp>
        <p:nvSpPr>
          <p:cNvPr id="198" name="TextBox 197"/>
          <p:cNvSpPr txBox="1"/>
          <p:nvPr/>
        </p:nvSpPr>
        <p:spPr>
          <a:xfrm>
            <a:off x="13029242" y="16377070"/>
            <a:ext cx="524681" cy="276999"/>
          </a:xfrm>
          <a:prstGeom prst="rect">
            <a:avLst/>
          </a:prstGeom>
          <a:noFill/>
        </p:spPr>
        <p:txBody>
          <a:bodyPr wrap="square" rtlCol="0">
            <a:spAutoFit/>
          </a:bodyPr>
          <a:lstStyle/>
          <a:p>
            <a:r>
              <a:rPr lang="en-US" sz="1200" dirty="0">
                <a:solidFill>
                  <a:schemeClr val="tx1">
                    <a:lumMod val="75000"/>
                    <a:lumOff val="25000"/>
                  </a:schemeClr>
                </a:solidFill>
              </a:rPr>
              <a:t>150</a:t>
            </a:r>
          </a:p>
        </p:txBody>
      </p:sp>
      <p:sp>
        <p:nvSpPr>
          <p:cNvPr id="200" name="TextBox 199"/>
          <p:cNvSpPr txBox="1"/>
          <p:nvPr/>
        </p:nvSpPr>
        <p:spPr>
          <a:xfrm>
            <a:off x="17338661" y="18307831"/>
            <a:ext cx="1211580" cy="307777"/>
          </a:xfrm>
          <a:prstGeom prst="rect">
            <a:avLst/>
          </a:prstGeom>
          <a:noFill/>
        </p:spPr>
        <p:txBody>
          <a:bodyPr wrap="square" rtlCol="0">
            <a:spAutoFit/>
          </a:bodyPr>
          <a:lstStyle/>
          <a:p>
            <a:r>
              <a:rPr lang="en-US" sz="1400" dirty="0">
                <a:solidFill>
                  <a:schemeClr val="tx1">
                    <a:lumMod val="75000"/>
                    <a:lumOff val="25000"/>
                  </a:schemeClr>
                </a:solidFill>
              </a:rPr>
              <a:t>Group B</a:t>
            </a:r>
          </a:p>
        </p:txBody>
      </p:sp>
      <p:sp>
        <p:nvSpPr>
          <p:cNvPr id="201" name="TextBox 200"/>
          <p:cNvSpPr txBox="1"/>
          <p:nvPr/>
        </p:nvSpPr>
        <p:spPr>
          <a:xfrm>
            <a:off x="17349631" y="16224113"/>
            <a:ext cx="1211580" cy="338554"/>
          </a:xfrm>
          <a:prstGeom prst="rect">
            <a:avLst/>
          </a:prstGeom>
          <a:noFill/>
        </p:spPr>
        <p:txBody>
          <a:bodyPr wrap="square" rtlCol="0" anchor="ctr">
            <a:spAutoFit/>
          </a:bodyPr>
          <a:lstStyle/>
          <a:p>
            <a:r>
              <a:rPr lang="en-US" sz="1600" dirty="0">
                <a:solidFill>
                  <a:schemeClr val="tx1">
                    <a:lumMod val="75000"/>
                    <a:lumOff val="25000"/>
                  </a:schemeClr>
                </a:solidFill>
              </a:rPr>
              <a:t>Group A</a:t>
            </a:r>
          </a:p>
        </p:txBody>
      </p:sp>
      <p:grpSp>
        <p:nvGrpSpPr>
          <p:cNvPr id="279" name="Group 278"/>
          <p:cNvGrpSpPr/>
          <p:nvPr/>
        </p:nvGrpSpPr>
        <p:grpSpPr>
          <a:xfrm>
            <a:off x="14195668" y="17769620"/>
            <a:ext cx="1496810" cy="895022"/>
            <a:chOff x="13287359" y="21293074"/>
            <a:chExt cx="1984594" cy="895022"/>
          </a:xfrm>
        </p:grpSpPr>
        <p:pic>
          <p:nvPicPr>
            <p:cNvPr id="255" name="Picture 254"/>
            <p:cNvPicPr>
              <a:picLocks noChangeAspect="1"/>
            </p:cNvPicPr>
            <p:nvPr/>
          </p:nvPicPr>
          <p:blipFill rotWithShape="1">
            <a:blip r:embed="rId25">
              <a:extLst>
                <a:ext uri="{28A0092B-C50C-407E-A947-70E740481C1C}">
                  <a14:useLocalDpi xmlns:a14="http://schemas.microsoft.com/office/drawing/2010/main" val="0"/>
                </a:ext>
              </a:extLst>
            </a:blip>
            <a:srcRect l="23129" t="17963" r="36648" b="25108"/>
            <a:stretch/>
          </p:blipFill>
          <p:spPr>
            <a:xfrm>
              <a:off x="13287359" y="21293074"/>
              <a:ext cx="384107" cy="892268"/>
            </a:xfrm>
            <a:prstGeom prst="rect">
              <a:avLst/>
            </a:prstGeom>
          </p:spPr>
        </p:pic>
        <p:sp>
          <p:nvSpPr>
            <p:cNvPr id="256" name="TextBox 255"/>
            <p:cNvSpPr txBox="1"/>
            <p:nvPr/>
          </p:nvSpPr>
          <p:spPr>
            <a:xfrm>
              <a:off x="13614296" y="21343046"/>
              <a:ext cx="1454233" cy="338554"/>
            </a:xfrm>
            <a:prstGeom prst="rect">
              <a:avLst/>
            </a:prstGeom>
            <a:noFill/>
          </p:spPr>
          <p:txBody>
            <a:bodyPr wrap="square" rtlCol="0">
              <a:spAutoFit/>
            </a:bodyPr>
            <a:lstStyle/>
            <a:p>
              <a:r>
                <a:rPr lang="en-US" sz="1600" dirty="0">
                  <a:solidFill>
                    <a:schemeClr val="tx1">
                      <a:lumMod val="75000"/>
                      <a:lumOff val="25000"/>
                    </a:schemeClr>
                  </a:solidFill>
                </a:rPr>
                <a:t>MOD16</a:t>
              </a:r>
            </a:p>
          </p:txBody>
        </p:sp>
        <p:sp>
          <p:nvSpPr>
            <p:cNvPr id="257" name="TextBox 256"/>
            <p:cNvSpPr txBox="1"/>
            <p:nvPr/>
          </p:nvSpPr>
          <p:spPr>
            <a:xfrm>
              <a:off x="13638917" y="21610305"/>
              <a:ext cx="1633036" cy="338554"/>
            </a:xfrm>
            <a:prstGeom prst="rect">
              <a:avLst/>
            </a:prstGeom>
            <a:noFill/>
          </p:spPr>
          <p:txBody>
            <a:bodyPr wrap="square" rtlCol="0">
              <a:spAutoFit/>
            </a:bodyPr>
            <a:lstStyle/>
            <a:p>
              <a:r>
                <a:rPr lang="en-US" sz="1600" dirty="0">
                  <a:solidFill>
                    <a:schemeClr val="tx1">
                      <a:lumMod val="75000"/>
                      <a:lumOff val="25000"/>
                    </a:schemeClr>
                  </a:solidFill>
                </a:rPr>
                <a:t>SSEBop</a:t>
              </a:r>
            </a:p>
          </p:txBody>
        </p:sp>
        <p:sp>
          <p:nvSpPr>
            <p:cNvPr id="258" name="TextBox 257"/>
            <p:cNvSpPr txBox="1"/>
            <p:nvPr/>
          </p:nvSpPr>
          <p:spPr>
            <a:xfrm>
              <a:off x="13577861" y="21849542"/>
              <a:ext cx="1206686" cy="338554"/>
            </a:xfrm>
            <a:prstGeom prst="rect">
              <a:avLst/>
            </a:prstGeom>
            <a:noFill/>
          </p:spPr>
          <p:txBody>
            <a:bodyPr wrap="square" rtlCol="0">
              <a:spAutoFit/>
            </a:bodyPr>
            <a:lstStyle/>
            <a:p>
              <a:r>
                <a:rPr lang="en-US" sz="1600" dirty="0">
                  <a:solidFill>
                    <a:schemeClr val="tx1">
                      <a:lumMod val="75000"/>
                      <a:lumOff val="25000"/>
                    </a:schemeClr>
                  </a:solidFill>
                </a:rPr>
                <a:t>GLDAS</a:t>
              </a:r>
            </a:p>
          </p:txBody>
        </p:sp>
      </p:grpSp>
      <p:grpSp>
        <p:nvGrpSpPr>
          <p:cNvPr id="203" name="Group 202"/>
          <p:cNvGrpSpPr/>
          <p:nvPr/>
        </p:nvGrpSpPr>
        <p:grpSpPr>
          <a:xfrm>
            <a:off x="19974400" y="17737869"/>
            <a:ext cx="1475279" cy="901229"/>
            <a:chOff x="13287358" y="21530042"/>
            <a:chExt cx="1956046" cy="901229"/>
          </a:xfrm>
        </p:grpSpPr>
        <p:pic>
          <p:nvPicPr>
            <p:cNvPr id="204" name="Picture 203"/>
            <p:cNvPicPr>
              <a:picLocks noChangeAspect="1"/>
            </p:cNvPicPr>
            <p:nvPr/>
          </p:nvPicPr>
          <p:blipFill rotWithShape="1">
            <a:blip r:embed="rId25">
              <a:extLst>
                <a:ext uri="{28A0092B-C50C-407E-A947-70E740481C1C}">
                  <a14:useLocalDpi xmlns:a14="http://schemas.microsoft.com/office/drawing/2010/main" val="0"/>
                </a:ext>
              </a:extLst>
            </a:blip>
            <a:srcRect l="23129" t="17963" r="36648" b="25108"/>
            <a:stretch/>
          </p:blipFill>
          <p:spPr>
            <a:xfrm>
              <a:off x="13287358" y="21530042"/>
              <a:ext cx="387964" cy="901228"/>
            </a:xfrm>
            <a:prstGeom prst="rect">
              <a:avLst/>
            </a:prstGeom>
          </p:spPr>
        </p:pic>
        <p:sp>
          <p:nvSpPr>
            <p:cNvPr id="205" name="TextBox 204"/>
            <p:cNvSpPr txBox="1"/>
            <p:nvPr/>
          </p:nvSpPr>
          <p:spPr>
            <a:xfrm>
              <a:off x="13604652" y="21568800"/>
              <a:ext cx="1454233" cy="338554"/>
            </a:xfrm>
            <a:prstGeom prst="rect">
              <a:avLst/>
            </a:prstGeom>
            <a:noFill/>
          </p:spPr>
          <p:txBody>
            <a:bodyPr wrap="square" rtlCol="0">
              <a:spAutoFit/>
            </a:bodyPr>
            <a:lstStyle/>
            <a:p>
              <a:r>
                <a:rPr lang="en-US" sz="1600" dirty="0">
                  <a:solidFill>
                    <a:schemeClr val="tx1">
                      <a:lumMod val="75000"/>
                      <a:lumOff val="25000"/>
                    </a:schemeClr>
                  </a:solidFill>
                </a:rPr>
                <a:t>MOD16</a:t>
              </a:r>
            </a:p>
          </p:txBody>
        </p:sp>
        <p:sp>
          <p:nvSpPr>
            <p:cNvPr id="207" name="TextBox 206"/>
            <p:cNvSpPr txBox="1"/>
            <p:nvPr/>
          </p:nvSpPr>
          <p:spPr>
            <a:xfrm>
              <a:off x="13610367" y="21827798"/>
              <a:ext cx="1633037" cy="338554"/>
            </a:xfrm>
            <a:prstGeom prst="rect">
              <a:avLst/>
            </a:prstGeom>
            <a:noFill/>
          </p:spPr>
          <p:txBody>
            <a:bodyPr wrap="square" rtlCol="0">
              <a:spAutoFit/>
            </a:bodyPr>
            <a:lstStyle/>
            <a:p>
              <a:r>
                <a:rPr lang="en-US" sz="1600" dirty="0">
                  <a:solidFill>
                    <a:schemeClr val="tx1">
                      <a:lumMod val="75000"/>
                      <a:lumOff val="25000"/>
                    </a:schemeClr>
                  </a:solidFill>
                </a:rPr>
                <a:t>SSEBop</a:t>
              </a:r>
            </a:p>
          </p:txBody>
        </p:sp>
        <p:sp>
          <p:nvSpPr>
            <p:cNvPr id="208" name="TextBox 207"/>
            <p:cNvSpPr txBox="1"/>
            <p:nvPr/>
          </p:nvSpPr>
          <p:spPr>
            <a:xfrm>
              <a:off x="13610367" y="22092717"/>
              <a:ext cx="1152200" cy="338554"/>
            </a:xfrm>
            <a:prstGeom prst="rect">
              <a:avLst/>
            </a:prstGeom>
            <a:noFill/>
          </p:spPr>
          <p:txBody>
            <a:bodyPr wrap="square" rtlCol="0">
              <a:spAutoFit/>
            </a:bodyPr>
            <a:lstStyle/>
            <a:p>
              <a:r>
                <a:rPr lang="en-US" sz="1600" dirty="0">
                  <a:solidFill>
                    <a:schemeClr val="tx1">
                      <a:lumMod val="75000"/>
                      <a:lumOff val="25000"/>
                    </a:schemeClr>
                  </a:solidFill>
                </a:rPr>
                <a:t>GLDAS</a:t>
              </a:r>
            </a:p>
          </p:txBody>
        </p:sp>
      </p:grpSp>
      <p:graphicFrame>
        <p:nvGraphicFramePr>
          <p:cNvPr id="212" name="Table 211"/>
          <p:cNvGraphicFramePr>
            <a:graphicFrameLocks noGrp="1"/>
          </p:cNvGraphicFramePr>
          <p:nvPr>
            <p:extLst>
              <p:ext uri="{D42A27DB-BD31-4B8C-83A1-F6EECF244321}">
                <p14:modId xmlns:p14="http://schemas.microsoft.com/office/powerpoint/2010/main" val="2189804859"/>
              </p:ext>
            </p:extLst>
          </p:nvPr>
        </p:nvGraphicFramePr>
        <p:xfrm>
          <a:off x="13152260" y="19195760"/>
          <a:ext cx="5573517" cy="3879447"/>
        </p:xfrm>
        <a:graphic>
          <a:graphicData uri="http://schemas.openxmlformats.org/drawingml/2006/table">
            <a:tbl>
              <a:tblPr firstRow="1" bandRow="1">
                <a:tableStyleId>{5C22544A-7EE6-4342-B048-85BDC9FD1C3A}</a:tableStyleId>
              </a:tblPr>
              <a:tblGrid>
                <a:gridCol w="1436946">
                  <a:extLst>
                    <a:ext uri="{9D8B030D-6E8A-4147-A177-3AD203B41FA5}">
                      <a16:colId xmlns:a16="http://schemas.microsoft.com/office/drawing/2014/main" val="166464250"/>
                    </a:ext>
                  </a:extLst>
                </a:gridCol>
                <a:gridCol w="1190171">
                  <a:extLst>
                    <a:ext uri="{9D8B030D-6E8A-4147-A177-3AD203B41FA5}">
                      <a16:colId xmlns:a16="http://schemas.microsoft.com/office/drawing/2014/main" val="190542275"/>
                    </a:ext>
                  </a:extLst>
                </a:gridCol>
                <a:gridCol w="986972">
                  <a:extLst>
                    <a:ext uri="{9D8B030D-6E8A-4147-A177-3AD203B41FA5}">
                      <a16:colId xmlns:a16="http://schemas.microsoft.com/office/drawing/2014/main" val="464970366"/>
                    </a:ext>
                  </a:extLst>
                </a:gridCol>
                <a:gridCol w="1103086">
                  <a:extLst>
                    <a:ext uri="{9D8B030D-6E8A-4147-A177-3AD203B41FA5}">
                      <a16:colId xmlns:a16="http://schemas.microsoft.com/office/drawing/2014/main" val="1409331330"/>
                    </a:ext>
                  </a:extLst>
                </a:gridCol>
                <a:gridCol w="856342">
                  <a:extLst>
                    <a:ext uri="{9D8B030D-6E8A-4147-A177-3AD203B41FA5}">
                      <a16:colId xmlns:a16="http://schemas.microsoft.com/office/drawing/2014/main" val="129110287"/>
                    </a:ext>
                  </a:extLst>
                </a:gridCol>
              </a:tblGrid>
              <a:tr h="578140">
                <a:tc>
                  <a:txBody>
                    <a:bodyPr/>
                    <a:lstStyle/>
                    <a:p>
                      <a:pPr algn="ctr"/>
                      <a:r>
                        <a:rPr lang="en-US" sz="1600" dirty="0">
                          <a:solidFill>
                            <a:schemeClr val="bg1"/>
                          </a:solidFill>
                        </a:rPr>
                        <a:t>Water Years</a:t>
                      </a:r>
                    </a:p>
                  </a:txBody>
                  <a:tcPr marL="67375" marR="67375" marT="33687" marB="3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bg1"/>
                          </a:solidFill>
                        </a:rPr>
                        <a:t>Kruskal</a:t>
                      </a:r>
                      <a:r>
                        <a:rPr lang="en-US" sz="1600" baseline="0" dirty="0">
                          <a:solidFill>
                            <a:schemeClr val="bg1"/>
                          </a:solidFill>
                        </a:rPr>
                        <a:t> Wallis</a:t>
                      </a:r>
                      <a:endParaRPr lang="en-US" sz="1600" dirty="0">
                        <a:solidFill>
                          <a:schemeClr val="bg1"/>
                        </a:solidFill>
                      </a:endParaRPr>
                    </a:p>
                  </a:txBody>
                  <a:tcPr marL="67375" marR="67375" marT="33687" marB="33687"/>
                </a:tc>
                <a:tc gridSpan="3">
                  <a:txBody>
                    <a:bodyPr/>
                    <a:lstStyle/>
                    <a:p>
                      <a:pPr algn="ctr"/>
                      <a:r>
                        <a:rPr lang="en-US" sz="1600" dirty="0">
                          <a:solidFill>
                            <a:schemeClr val="bg1"/>
                          </a:solidFill>
                        </a:rPr>
                        <a:t>Student’s t</a:t>
                      </a:r>
                      <a:r>
                        <a:rPr lang="en-US" sz="1600" baseline="0" dirty="0">
                          <a:solidFill>
                            <a:schemeClr val="bg1"/>
                          </a:solidFill>
                        </a:rPr>
                        <a:t> </a:t>
                      </a:r>
                      <a:endParaRPr lang="en-US" sz="1600" dirty="0">
                        <a:solidFill>
                          <a:schemeClr val="bg1"/>
                        </a:solidFill>
                      </a:endParaRPr>
                    </a:p>
                  </a:txBody>
                  <a:tcPr marL="67375" marR="67375" marT="33687" marB="33687"/>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5753947"/>
                  </a:ext>
                </a:extLst>
              </a:tr>
              <a:tr h="825500">
                <a:tc>
                  <a:txBody>
                    <a:bodyPr/>
                    <a:lstStyle/>
                    <a:p>
                      <a:pPr algn="ctr"/>
                      <a:endParaRPr lang="en-US" sz="1600" dirty="0">
                        <a:solidFill>
                          <a:schemeClr val="tx1">
                            <a:lumMod val="75000"/>
                            <a:lumOff val="25000"/>
                          </a:schemeClr>
                        </a:solidFill>
                      </a:endParaRPr>
                    </a:p>
                  </a:txBody>
                  <a:tcPr marL="67375" marR="67375" marT="33687" marB="33687"/>
                </a:tc>
                <a:tc>
                  <a:txBody>
                    <a:bodyPr/>
                    <a:lstStyle/>
                    <a:p>
                      <a:pPr algn="ctr"/>
                      <a:r>
                        <a:rPr lang="en-US" sz="1600" dirty="0">
                          <a:solidFill>
                            <a:schemeClr val="tx1">
                              <a:lumMod val="75000"/>
                              <a:lumOff val="25000"/>
                            </a:schemeClr>
                          </a:solidFill>
                        </a:rPr>
                        <a:t>All Models</a:t>
                      </a:r>
                    </a:p>
                  </a:txBody>
                  <a:tcPr marL="67375" marR="67375" marT="33687" marB="33687"/>
                </a:tc>
                <a:tc>
                  <a:txBody>
                    <a:bodyPr/>
                    <a:lstStyle/>
                    <a:p>
                      <a:pPr algn="ctr"/>
                      <a:r>
                        <a:rPr lang="en-US" sz="1600" dirty="0">
                          <a:solidFill>
                            <a:schemeClr val="tx1">
                              <a:lumMod val="75000"/>
                              <a:lumOff val="25000"/>
                            </a:schemeClr>
                          </a:solidFill>
                        </a:rPr>
                        <a:t>MOD16 vs.</a:t>
                      </a:r>
                      <a:r>
                        <a:rPr lang="en-US" sz="1600" baseline="0" dirty="0">
                          <a:solidFill>
                            <a:schemeClr val="tx1">
                              <a:lumMod val="75000"/>
                              <a:lumOff val="25000"/>
                            </a:schemeClr>
                          </a:solidFill>
                        </a:rPr>
                        <a:t> SSEBop</a:t>
                      </a:r>
                      <a:endParaRPr lang="en-US" sz="1600" dirty="0">
                        <a:solidFill>
                          <a:schemeClr val="tx1">
                            <a:lumMod val="75000"/>
                            <a:lumOff val="25000"/>
                          </a:schemeClr>
                        </a:solidFill>
                      </a:endParaRPr>
                    </a:p>
                  </a:txBody>
                  <a:tcPr marL="67375" marR="67375" marT="33687" marB="33687"/>
                </a:tc>
                <a:tc>
                  <a:txBody>
                    <a:bodyPr/>
                    <a:lstStyle/>
                    <a:p>
                      <a:pPr algn="ctr"/>
                      <a:r>
                        <a:rPr lang="en-US" sz="1600" dirty="0">
                          <a:solidFill>
                            <a:schemeClr val="tx1">
                              <a:lumMod val="75000"/>
                              <a:lumOff val="25000"/>
                            </a:schemeClr>
                          </a:solidFill>
                        </a:rPr>
                        <a:t>MOD16 vs.</a:t>
                      </a:r>
                      <a:r>
                        <a:rPr lang="en-US" sz="1600" baseline="0" dirty="0">
                          <a:solidFill>
                            <a:schemeClr val="tx1">
                              <a:lumMod val="75000"/>
                              <a:lumOff val="25000"/>
                            </a:schemeClr>
                          </a:solidFill>
                        </a:rPr>
                        <a:t> GLDAS</a:t>
                      </a:r>
                      <a:endParaRPr lang="en-US" sz="1600" dirty="0">
                        <a:solidFill>
                          <a:schemeClr val="tx1">
                            <a:lumMod val="75000"/>
                            <a:lumOff val="25000"/>
                          </a:schemeClr>
                        </a:solidFill>
                      </a:endParaRPr>
                    </a:p>
                  </a:txBody>
                  <a:tcPr marL="67375" marR="67375" marT="33687" marB="33687"/>
                </a:tc>
                <a:tc>
                  <a:txBody>
                    <a:bodyPr/>
                    <a:lstStyle/>
                    <a:p>
                      <a:pPr algn="ctr"/>
                      <a:r>
                        <a:rPr lang="en-US" sz="1600" dirty="0">
                          <a:solidFill>
                            <a:schemeClr val="tx1">
                              <a:lumMod val="75000"/>
                              <a:lumOff val="25000"/>
                            </a:schemeClr>
                          </a:solidFill>
                        </a:rPr>
                        <a:t>GLDAS</a:t>
                      </a:r>
                      <a:r>
                        <a:rPr lang="en-US" sz="1600" baseline="0" dirty="0">
                          <a:solidFill>
                            <a:schemeClr val="tx1">
                              <a:lumMod val="75000"/>
                              <a:lumOff val="25000"/>
                            </a:schemeClr>
                          </a:solidFill>
                        </a:rPr>
                        <a:t> vs. SSEBop</a:t>
                      </a:r>
                      <a:endParaRPr lang="en-US" sz="1600" dirty="0">
                        <a:solidFill>
                          <a:schemeClr val="tx1">
                            <a:lumMod val="75000"/>
                            <a:lumOff val="25000"/>
                          </a:schemeClr>
                        </a:solidFill>
                      </a:endParaRPr>
                    </a:p>
                  </a:txBody>
                  <a:tcPr marL="67375" marR="67375" marT="33687" marB="33687"/>
                </a:tc>
                <a:extLst>
                  <a:ext uri="{0D108BD9-81ED-4DB2-BD59-A6C34878D82A}">
                    <a16:rowId xmlns:a16="http://schemas.microsoft.com/office/drawing/2014/main" val="3283870379"/>
                  </a:ext>
                </a:extLst>
              </a:tr>
              <a:tr h="574675">
                <a:tc>
                  <a:txBody>
                    <a:bodyPr/>
                    <a:lstStyle/>
                    <a:p>
                      <a:pPr algn="ctr"/>
                      <a:r>
                        <a:rPr lang="en-US" sz="1600" dirty="0">
                          <a:solidFill>
                            <a:schemeClr val="tx1">
                              <a:lumMod val="75000"/>
                              <a:lumOff val="25000"/>
                            </a:schemeClr>
                          </a:solidFill>
                        </a:rPr>
                        <a:t>Two</a:t>
                      </a:r>
                      <a:r>
                        <a:rPr lang="en-US" sz="1600" baseline="0" dirty="0">
                          <a:solidFill>
                            <a:schemeClr val="tx1">
                              <a:lumMod val="75000"/>
                              <a:lumOff val="25000"/>
                            </a:schemeClr>
                          </a:solidFill>
                        </a:rPr>
                        <a:t> Water Years</a:t>
                      </a:r>
                      <a:endParaRPr lang="en-US" sz="1600" dirty="0">
                        <a:solidFill>
                          <a:schemeClr val="tx1">
                            <a:lumMod val="75000"/>
                            <a:lumOff val="25000"/>
                          </a:schemeClr>
                        </a:solidFill>
                      </a:endParaRPr>
                    </a:p>
                  </a:txBody>
                  <a:tcPr marL="67375" marR="67375" marT="33687" marB="33687"/>
                </a:tc>
                <a:tc>
                  <a:txBody>
                    <a:bodyPr/>
                    <a:lstStyle/>
                    <a:p>
                      <a:pPr algn="ctr"/>
                      <a:r>
                        <a:rPr lang="en-US" sz="1600" dirty="0">
                          <a:solidFill>
                            <a:schemeClr val="tx1">
                              <a:lumMod val="75000"/>
                              <a:lumOff val="25000"/>
                            </a:schemeClr>
                          </a:solidFill>
                        </a:rPr>
                        <a:t>0.0009**</a:t>
                      </a:r>
                    </a:p>
                  </a:txBody>
                  <a:tcPr marL="67375" marR="67375" marT="33687" marB="33687"/>
                </a:tc>
                <a:tc>
                  <a:txBody>
                    <a:bodyPr/>
                    <a:lstStyle/>
                    <a:p>
                      <a:pPr algn="ctr"/>
                      <a:r>
                        <a:rPr lang="en-US" sz="1600" dirty="0">
                          <a:solidFill>
                            <a:schemeClr val="tx1">
                              <a:lumMod val="75000"/>
                              <a:lumOff val="25000"/>
                            </a:schemeClr>
                          </a:solidFill>
                        </a:rPr>
                        <a:t>0.0001**</a:t>
                      </a:r>
                    </a:p>
                  </a:txBody>
                  <a:tcPr marL="67375" marR="67375" marT="33687" marB="33687"/>
                </a:tc>
                <a:tc>
                  <a:txBody>
                    <a:bodyPr/>
                    <a:lstStyle/>
                    <a:p>
                      <a:pPr algn="ctr"/>
                      <a:r>
                        <a:rPr lang="en-US" sz="1600" dirty="0">
                          <a:solidFill>
                            <a:schemeClr val="tx1">
                              <a:lumMod val="75000"/>
                              <a:lumOff val="25000"/>
                            </a:schemeClr>
                          </a:solidFill>
                        </a:rPr>
                        <a:t>0.0035**</a:t>
                      </a:r>
                    </a:p>
                  </a:txBody>
                  <a:tcPr marL="67375" marR="67375" marT="33687" marB="33687"/>
                </a:tc>
                <a:tc>
                  <a:txBody>
                    <a:bodyPr/>
                    <a:lstStyle/>
                    <a:p>
                      <a:pPr algn="ctr"/>
                      <a:r>
                        <a:rPr lang="en-US" sz="1600" dirty="0">
                          <a:solidFill>
                            <a:schemeClr val="tx1">
                              <a:lumMod val="75000"/>
                              <a:lumOff val="25000"/>
                            </a:schemeClr>
                          </a:solidFill>
                        </a:rPr>
                        <a:t>0.2927</a:t>
                      </a:r>
                    </a:p>
                  </a:txBody>
                  <a:tcPr marL="67375" marR="67375" marT="33687" marB="33687"/>
                </a:tc>
                <a:extLst>
                  <a:ext uri="{0D108BD9-81ED-4DB2-BD59-A6C34878D82A}">
                    <a16:rowId xmlns:a16="http://schemas.microsoft.com/office/drawing/2014/main" val="4062193241"/>
                  </a:ext>
                </a:extLst>
              </a:tr>
              <a:tr h="475283">
                <a:tc>
                  <a:txBody>
                    <a:bodyPr/>
                    <a:lstStyle/>
                    <a:p>
                      <a:pPr algn="ctr"/>
                      <a:r>
                        <a:rPr lang="en-US" sz="1600" dirty="0">
                          <a:solidFill>
                            <a:schemeClr val="tx1">
                              <a:lumMod val="75000"/>
                              <a:lumOff val="25000"/>
                            </a:schemeClr>
                          </a:solidFill>
                        </a:rPr>
                        <a:t>2016</a:t>
                      </a:r>
                    </a:p>
                  </a:txBody>
                  <a:tcPr marL="67375" marR="67375" marT="33687" marB="33687"/>
                </a:tc>
                <a:tc>
                  <a:txBody>
                    <a:bodyPr/>
                    <a:lstStyle/>
                    <a:p>
                      <a:pPr algn="ctr"/>
                      <a:r>
                        <a:rPr lang="en-US" sz="1600" dirty="0">
                          <a:solidFill>
                            <a:schemeClr val="tx1">
                              <a:lumMod val="75000"/>
                              <a:lumOff val="25000"/>
                            </a:schemeClr>
                          </a:solidFill>
                        </a:rPr>
                        <a:t>0.0144*</a:t>
                      </a:r>
                    </a:p>
                  </a:txBody>
                  <a:tcPr marL="67375" marR="67375" marT="33687" marB="33687"/>
                </a:tc>
                <a:tc>
                  <a:txBody>
                    <a:bodyPr/>
                    <a:lstStyle/>
                    <a:p>
                      <a:pPr algn="ctr"/>
                      <a:r>
                        <a:rPr lang="en-US" sz="1600" dirty="0">
                          <a:solidFill>
                            <a:schemeClr val="tx1">
                              <a:lumMod val="75000"/>
                              <a:lumOff val="25000"/>
                            </a:schemeClr>
                          </a:solidFill>
                        </a:rPr>
                        <a:t>0.0032**</a:t>
                      </a:r>
                    </a:p>
                  </a:txBody>
                  <a:tcPr marL="67375" marR="67375" marT="33687" marB="33687"/>
                </a:tc>
                <a:tc>
                  <a:txBody>
                    <a:bodyPr/>
                    <a:lstStyle/>
                    <a:p>
                      <a:pPr algn="ctr"/>
                      <a:r>
                        <a:rPr lang="en-US" sz="1600" dirty="0">
                          <a:solidFill>
                            <a:schemeClr val="tx1">
                              <a:lumMod val="75000"/>
                              <a:lumOff val="25000"/>
                            </a:schemeClr>
                          </a:solidFill>
                        </a:rPr>
                        <a:t>0.0181*</a:t>
                      </a:r>
                    </a:p>
                  </a:txBody>
                  <a:tcPr marL="67375" marR="67375" marT="33687" marB="33687"/>
                </a:tc>
                <a:tc>
                  <a:txBody>
                    <a:bodyPr/>
                    <a:lstStyle/>
                    <a:p>
                      <a:pPr algn="ctr"/>
                      <a:r>
                        <a:rPr lang="en-US" sz="1600" dirty="0">
                          <a:solidFill>
                            <a:schemeClr val="tx1">
                              <a:lumMod val="75000"/>
                              <a:lumOff val="25000"/>
                            </a:schemeClr>
                          </a:solidFill>
                        </a:rPr>
                        <a:t>0.4939</a:t>
                      </a:r>
                    </a:p>
                  </a:txBody>
                  <a:tcPr marL="67375" marR="67375" marT="33687" marB="33687"/>
                </a:tc>
                <a:extLst>
                  <a:ext uri="{0D108BD9-81ED-4DB2-BD59-A6C34878D82A}">
                    <a16:rowId xmlns:a16="http://schemas.microsoft.com/office/drawing/2014/main" val="3451578136"/>
                  </a:ext>
                </a:extLst>
              </a:tr>
              <a:tr h="475283">
                <a:tc>
                  <a:txBody>
                    <a:bodyPr/>
                    <a:lstStyle/>
                    <a:p>
                      <a:pPr algn="ctr"/>
                      <a:r>
                        <a:rPr lang="en-US" sz="1600" dirty="0">
                          <a:solidFill>
                            <a:schemeClr val="tx1">
                              <a:lumMod val="75000"/>
                              <a:lumOff val="25000"/>
                            </a:schemeClr>
                          </a:solidFill>
                        </a:rPr>
                        <a:t>2017</a:t>
                      </a:r>
                    </a:p>
                  </a:txBody>
                  <a:tcPr marL="67375" marR="67375" marT="33687" marB="33687"/>
                </a:tc>
                <a:tc>
                  <a:txBody>
                    <a:bodyPr/>
                    <a:lstStyle/>
                    <a:p>
                      <a:pPr algn="ctr"/>
                      <a:r>
                        <a:rPr lang="en-US" sz="1600" dirty="0">
                          <a:solidFill>
                            <a:schemeClr val="tx1">
                              <a:lumMod val="75000"/>
                              <a:lumOff val="25000"/>
                            </a:schemeClr>
                          </a:solidFill>
                        </a:rPr>
                        <a:t>0.0523</a:t>
                      </a:r>
                    </a:p>
                  </a:txBody>
                  <a:tcPr marL="67375" marR="67375" marT="33687" marB="33687"/>
                </a:tc>
                <a:tc>
                  <a:txBody>
                    <a:bodyPr/>
                    <a:lstStyle/>
                    <a:p>
                      <a:pPr algn="ctr"/>
                      <a:r>
                        <a:rPr lang="en-US" sz="1600" dirty="0">
                          <a:solidFill>
                            <a:schemeClr val="tx1">
                              <a:lumMod val="75000"/>
                              <a:lumOff val="25000"/>
                            </a:schemeClr>
                          </a:solidFill>
                        </a:rPr>
                        <a:t>0.0169*</a:t>
                      </a:r>
                    </a:p>
                  </a:txBody>
                  <a:tcPr marL="67375" marR="67375" marT="33687" marB="33687"/>
                </a:tc>
                <a:tc>
                  <a:txBody>
                    <a:bodyPr/>
                    <a:lstStyle/>
                    <a:p>
                      <a:pPr algn="ctr"/>
                      <a:r>
                        <a:rPr lang="en-US" sz="1600" dirty="0">
                          <a:solidFill>
                            <a:schemeClr val="tx1">
                              <a:lumMod val="75000"/>
                              <a:lumOff val="25000"/>
                            </a:schemeClr>
                          </a:solidFill>
                        </a:rPr>
                        <a:t>0.0920</a:t>
                      </a:r>
                    </a:p>
                  </a:txBody>
                  <a:tcPr marL="67375" marR="67375" marT="33687" marB="33687"/>
                </a:tc>
                <a:tc>
                  <a:txBody>
                    <a:bodyPr/>
                    <a:lstStyle/>
                    <a:p>
                      <a:pPr algn="ctr"/>
                      <a:r>
                        <a:rPr lang="en-US" sz="1600" dirty="0">
                          <a:solidFill>
                            <a:schemeClr val="tx1">
                              <a:lumMod val="75000"/>
                              <a:lumOff val="25000"/>
                            </a:schemeClr>
                          </a:solidFill>
                        </a:rPr>
                        <a:t>0.4400</a:t>
                      </a:r>
                    </a:p>
                  </a:txBody>
                  <a:tcPr marL="67375" marR="67375" marT="33687" marB="33687"/>
                </a:tc>
                <a:extLst>
                  <a:ext uri="{0D108BD9-81ED-4DB2-BD59-A6C34878D82A}">
                    <a16:rowId xmlns:a16="http://schemas.microsoft.com/office/drawing/2014/main" val="220103253"/>
                  </a:ext>
                </a:extLst>
              </a:tr>
              <a:tr h="475283">
                <a:tc gridSpan="5">
                  <a:txBody>
                    <a:bodyPr/>
                    <a:lstStyle/>
                    <a:p>
                      <a:pPr algn="ctr"/>
                      <a:r>
                        <a:rPr lang="en-US" sz="1600" dirty="0">
                          <a:solidFill>
                            <a:schemeClr val="tx1">
                              <a:lumMod val="75000"/>
                              <a:lumOff val="25000"/>
                            </a:schemeClr>
                          </a:solidFill>
                        </a:rPr>
                        <a:t>* Significant Level at 95%</a:t>
                      </a:r>
                    </a:p>
                  </a:txBody>
                  <a:tcPr marL="67375" marR="67375" marT="33687" marB="33687"/>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27585815"/>
                  </a:ext>
                </a:extLst>
              </a:tr>
              <a:tr h="475283">
                <a:tc gridSpan="5">
                  <a:txBody>
                    <a:bodyPr/>
                    <a:lstStyle/>
                    <a:p>
                      <a:pPr algn="ctr"/>
                      <a:r>
                        <a:rPr lang="en-US" sz="1600" dirty="0">
                          <a:solidFill>
                            <a:schemeClr val="tx1">
                              <a:lumMod val="75000"/>
                              <a:lumOff val="25000"/>
                            </a:schemeClr>
                          </a:solidFill>
                        </a:rPr>
                        <a:t>** Significant Level at 99%</a:t>
                      </a:r>
                    </a:p>
                  </a:txBody>
                  <a:tcPr marL="67375" marR="67375" marT="33687" marB="33687"/>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53947081"/>
                  </a:ext>
                </a:extLst>
              </a:tr>
            </a:tbl>
          </a:graphicData>
        </a:graphic>
      </p:graphicFrame>
      <p:graphicFrame>
        <p:nvGraphicFramePr>
          <p:cNvPr id="213" name="Table 212"/>
          <p:cNvGraphicFramePr>
            <a:graphicFrameLocks noGrp="1"/>
          </p:cNvGraphicFramePr>
          <p:nvPr>
            <p:extLst>
              <p:ext uri="{D42A27DB-BD31-4B8C-83A1-F6EECF244321}">
                <p14:modId xmlns:p14="http://schemas.microsoft.com/office/powerpoint/2010/main" val="872216510"/>
              </p:ext>
            </p:extLst>
          </p:nvPr>
        </p:nvGraphicFramePr>
        <p:xfrm>
          <a:off x="18691502" y="19195742"/>
          <a:ext cx="5496298" cy="3880158"/>
        </p:xfrm>
        <a:graphic>
          <a:graphicData uri="http://schemas.openxmlformats.org/drawingml/2006/table">
            <a:tbl>
              <a:tblPr firstRow="1" bandRow="1">
                <a:tableStyleId>{5C22544A-7EE6-4342-B048-85BDC9FD1C3A}</a:tableStyleId>
              </a:tblPr>
              <a:tblGrid>
                <a:gridCol w="1378323">
                  <a:extLst>
                    <a:ext uri="{9D8B030D-6E8A-4147-A177-3AD203B41FA5}">
                      <a16:colId xmlns:a16="http://schemas.microsoft.com/office/drawing/2014/main" val="166464250"/>
                    </a:ext>
                  </a:extLst>
                </a:gridCol>
                <a:gridCol w="1257300">
                  <a:extLst>
                    <a:ext uri="{9D8B030D-6E8A-4147-A177-3AD203B41FA5}">
                      <a16:colId xmlns:a16="http://schemas.microsoft.com/office/drawing/2014/main" val="190542275"/>
                    </a:ext>
                  </a:extLst>
                </a:gridCol>
                <a:gridCol w="1016000">
                  <a:extLst>
                    <a:ext uri="{9D8B030D-6E8A-4147-A177-3AD203B41FA5}">
                      <a16:colId xmlns:a16="http://schemas.microsoft.com/office/drawing/2014/main" val="464970366"/>
                    </a:ext>
                  </a:extLst>
                </a:gridCol>
                <a:gridCol w="939800">
                  <a:extLst>
                    <a:ext uri="{9D8B030D-6E8A-4147-A177-3AD203B41FA5}">
                      <a16:colId xmlns:a16="http://schemas.microsoft.com/office/drawing/2014/main" val="1409331330"/>
                    </a:ext>
                  </a:extLst>
                </a:gridCol>
                <a:gridCol w="904875">
                  <a:extLst>
                    <a:ext uri="{9D8B030D-6E8A-4147-A177-3AD203B41FA5}">
                      <a16:colId xmlns:a16="http://schemas.microsoft.com/office/drawing/2014/main" val="129110287"/>
                    </a:ext>
                  </a:extLst>
                </a:gridCol>
              </a:tblGrid>
              <a:tr h="505133">
                <a:tc>
                  <a:txBody>
                    <a:bodyPr/>
                    <a:lstStyle/>
                    <a:p>
                      <a:pPr algn="ctr"/>
                      <a:r>
                        <a:rPr lang="en-US" sz="1600" dirty="0">
                          <a:solidFill>
                            <a:schemeClr val="bg1"/>
                          </a:solidFill>
                        </a:rPr>
                        <a:t>Water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bg1"/>
                          </a:solidFill>
                        </a:rPr>
                        <a:t>Kruskal</a:t>
                      </a:r>
                      <a:r>
                        <a:rPr lang="en-US" sz="1600" baseline="0" dirty="0">
                          <a:solidFill>
                            <a:schemeClr val="bg1"/>
                          </a:solidFill>
                        </a:rPr>
                        <a:t> Wallis</a:t>
                      </a:r>
                      <a:endParaRPr lang="en-US" sz="1600" dirty="0">
                        <a:solidFill>
                          <a:schemeClr val="bg1"/>
                        </a:solidFill>
                      </a:endParaRPr>
                    </a:p>
                  </a:txBody>
                  <a:tcPr/>
                </a:tc>
                <a:tc gridSpan="3">
                  <a:txBody>
                    <a:bodyPr/>
                    <a:lstStyle/>
                    <a:p>
                      <a:pPr algn="ctr"/>
                      <a:r>
                        <a:rPr lang="en-US" sz="1600" dirty="0">
                          <a:solidFill>
                            <a:schemeClr val="bg1"/>
                          </a:solidFill>
                        </a:rPr>
                        <a:t>Student’s t</a:t>
                      </a:r>
                      <a:r>
                        <a:rPr lang="en-US" sz="1600" baseline="0" dirty="0">
                          <a:solidFill>
                            <a:schemeClr val="bg1"/>
                          </a:solidFill>
                        </a:rPr>
                        <a:t> </a:t>
                      </a:r>
                      <a:endParaRPr lang="en-US" sz="1600" dirty="0">
                        <a:solidFill>
                          <a:schemeClr val="bg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5753947"/>
                  </a:ext>
                </a:extLst>
              </a:tr>
              <a:tr h="767388">
                <a:tc>
                  <a:txBody>
                    <a:bodyPr/>
                    <a:lstStyle/>
                    <a:p>
                      <a:pPr algn="ctr"/>
                      <a:endParaRPr lang="en-US" sz="1600" dirty="0">
                        <a:solidFill>
                          <a:schemeClr val="tx1">
                            <a:lumMod val="75000"/>
                            <a:lumOff val="25000"/>
                          </a:schemeClr>
                        </a:solidFill>
                      </a:endParaRPr>
                    </a:p>
                  </a:txBody>
                  <a:tcPr/>
                </a:tc>
                <a:tc>
                  <a:txBody>
                    <a:bodyPr/>
                    <a:lstStyle/>
                    <a:p>
                      <a:pPr algn="ctr"/>
                      <a:r>
                        <a:rPr lang="en-US" sz="1600" dirty="0">
                          <a:solidFill>
                            <a:schemeClr val="tx1">
                              <a:lumMod val="75000"/>
                              <a:lumOff val="25000"/>
                            </a:schemeClr>
                          </a:solidFill>
                        </a:rPr>
                        <a:t>All Models</a:t>
                      </a:r>
                    </a:p>
                  </a:txBody>
                  <a:tcPr/>
                </a:tc>
                <a:tc>
                  <a:txBody>
                    <a:bodyPr/>
                    <a:lstStyle/>
                    <a:p>
                      <a:pPr algn="ctr"/>
                      <a:r>
                        <a:rPr lang="en-US" sz="1600" dirty="0">
                          <a:solidFill>
                            <a:schemeClr val="tx1">
                              <a:lumMod val="75000"/>
                              <a:lumOff val="25000"/>
                            </a:schemeClr>
                          </a:solidFill>
                        </a:rPr>
                        <a:t>MOD16 vs.</a:t>
                      </a:r>
                      <a:r>
                        <a:rPr lang="en-US" sz="1600" baseline="0" dirty="0">
                          <a:solidFill>
                            <a:schemeClr val="tx1">
                              <a:lumMod val="75000"/>
                              <a:lumOff val="25000"/>
                            </a:schemeClr>
                          </a:solidFill>
                        </a:rPr>
                        <a:t> SSEBop</a:t>
                      </a:r>
                      <a:endParaRPr lang="en-US" sz="1600" dirty="0">
                        <a:solidFill>
                          <a:schemeClr val="tx1">
                            <a:lumMod val="75000"/>
                            <a:lumOff val="25000"/>
                          </a:schemeClr>
                        </a:solidFill>
                      </a:endParaRPr>
                    </a:p>
                  </a:txBody>
                  <a:tcPr/>
                </a:tc>
                <a:tc>
                  <a:txBody>
                    <a:bodyPr/>
                    <a:lstStyle/>
                    <a:p>
                      <a:pPr algn="ctr"/>
                      <a:r>
                        <a:rPr lang="en-US" sz="1600" dirty="0">
                          <a:solidFill>
                            <a:schemeClr val="tx1">
                              <a:lumMod val="75000"/>
                              <a:lumOff val="25000"/>
                            </a:schemeClr>
                          </a:solidFill>
                        </a:rPr>
                        <a:t>MOD16 vs.</a:t>
                      </a:r>
                      <a:r>
                        <a:rPr lang="en-US" sz="1600" baseline="0" dirty="0">
                          <a:solidFill>
                            <a:schemeClr val="tx1">
                              <a:lumMod val="75000"/>
                              <a:lumOff val="25000"/>
                            </a:schemeClr>
                          </a:solidFill>
                        </a:rPr>
                        <a:t> GLDAS</a:t>
                      </a:r>
                      <a:endParaRPr lang="en-US" sz="1600" dirty="0">
                        <a:solidFill>
                          <a:schemeClr val="tx1">
                            <a:lumMod val="75000"/>
                            <a:lumOff val="25000"/>
                          </a:schemeClr>
                        </a:solidFill>
                      </a:endParaRPr>
                    </a:p>
                  </a:txBody>
                  <a:tcPr/>
                </a:tc>
                <a:tc>
                  <a:txBody>
                    <a:bodyPr/>
                    <a:lstStyle/>
                    <a:p>
                      <a:pPr algn="ctr"/>
                      <a:r>
                        <a:rPr lang="en-US" sz="1600" dirty="0">
                          <a:solidFill>
                            <a:schemeClr val="tx1">
                              <a:lumMod val="75000"/>
                              <a:lumOff val="25000"/>
                            </a:schemeClr>
                          </a:solidFill>
                        </a:rPr>
                        <a:t>GLDAS</a:t>
                      </a:r>
                      <a:r>
                        <a:rPr lang="en-US" sz="1600" baseline="0" dirty="0">
                          <a:solidFill>
                            <a:schemeClr val="tx1">
                              <a:lumMod val="75000"/>
                              <a:lumOff val="25000"/>
                            </a:schemeClr>
                          </a:solidFill>
                        </a:rPr>
                        <a:t> vs. SSEBop</a:t>
                      </a:r>
                      <a:endParaRPr lang="en-US" sz="1600" dirty="0">
                        <a:solidFill>
                          <a:schemeClr val="tx1">
                            <a:lumMod val="75000"/>
                            <a:lumOff val="25000"/>
                          </a:schemeClr>
                        </a:solidFill>
                      </a:endParaRPr>
                    </a:p>
                  </a:txBody>
                  <a:tcPr/>
                </a:tc>
                <a:extLst>
                  <a:ext uri="{0D108BD9-81ED-4DB2-BD59-A6C34878D82A}">
                    <a16:rowId xmlns:a16="http://schemas.microsoft.com/office/drawing/2014/main" val="3283870379"/>
                  </a:ext>
                </a:extLst>
              </a:tr>
              <a:tr h="554028">
                <a:tc>
                  <a:txBody>
                    <a:bodyPr/>
                    <a:lstStyle/>
                    <a:p>
                      <a:pPr algn="ctr"/>
                      <a:r>
                        <a:rPr lang="en-US" sz="1600" dirty="0">
                          <a:solidFill>
                            <a:schemeClr val="tx1">
                              <a:lumMod val="75000"/>
                              <a:lumOff val="25000"/>
                            </a:schemeClr>
                          </a:solidFill>
                        </a:rPr>
                        <a:t>Two</a:t>
                      </a:r>
                      <a:r>
                        <a:rPr lang="en-US" sz="1600" baseline="0" dirty="0">
                          <a:solidFill>
                            <a:schemeClr val="tx1">
                              <a:lumMod val="75000"/>
                              <a:lumOff val="25000"/>
                            </a:schemeClr>
                          </a:solidFill>
                        </a:rPr>
                        <a:t> Water Years</a:t>
                      </a:r>
                      <a:endParaRPr lang="en-US" sz="1600" dirty="0">
                        <a:solidFill>
                          <a:schemeClr val="tx1">
                            <a:lumMod val="75000"/>
                            <a:lumOff val="25000"/>
                          </a:schemeClr>
                        </a:solidFill>
                      </a:endParaRPr>
                    </a:p>
                  </a:txBody>
                  <a:tcPr/>
                </a:tc>
                <a:tc>
                  <a:txBody>
                    <a:bodyPr/>
                    <a:lstStyle/>
                    <a:p>
                      <a:pPr algn="ctr"/>
                      <a:r>
                        <a:rPr lang="en-US" sz="1600" dirty="0">
                          <a:solidFill>
                            <a:schemeClr val="tx1">
                              <a:lumMod val="75000"/>
                              <a:lumOff val="25000"/>
                            </a:schemeClr>
                          </a:solidFill>
                        </a:rPr>
                        <a:t>0.0009**</a:t>
                      </a:r>
                    </a:p>
                  </a:txBody>
                  <a:tcPr/>
                </a:tc>
                <a:tc>
                  <a:txBody>
                    <a:bodyPr/>
                    <a:lstStyle/>
                    <a:p>
                      <a:pPr algn="ctr"/>
                      <a:r>
                        <a:rPr lang="en-US" sz="1600" dirty="0">
                          <a:solidFill>
                            <a:schemeClr val="tx1">
                              <a:lumMod val="75000"/>
                              <a:lumOff val="25000"/>
                            </a:schemeClr>
                          </a:solidFill>
                        </a:rPr>
                        <a:t>0.0001**</a:t>
                      </a:r>
                    </a:p>
                  </a:txBody>
                  <a:tcPr/>
                </a:tc>
                <a:tc>
                  <a:txBody>
                    <a:bodyPr/>
                    <a:lstStyle/>
                    <a:p>
                      <a:pPr algn="ctr"/>
                      <a:r>
                        <a:rPr lang="en-US" sz="1600" dirty="0">
                          <a:solidFill>
                            <a:schemeClr val="tx1">
                              <a:lumMod val="75000"/>
                              <a:lumOff val="25000"/>
                            </a:schemeClr>
                          </a:solidFill>
                        </a:rPr>
                        <a:t>0.0035**</a:t>
                      </a:r>
                    </a:p>
                  </a:txBody>
                  <a:tcPr/>
                </a:tc>
                <a:tc>
                  <a:txBody>
                    <a:bodyPr/>
                    <a:lstStyle/>
                    <a:p>
                      <a:pPr algn="ctr"/>
                      <a:r>
                        <a:rPr lang="en-US" sz="1600" dirty="0">
                          <a:solidFill>
                            <a:schemeClr val="tx1">
                              <a:lumMod val="75000"/>
                              <a:lumOff val="25000"/>
                            </a:schemeClr>
                          </a:solidFill>
                        </a:rPr>
                        <a:t>0.2927</a:t>
                      </a:r>
                    </a:p>
                  </a:txBody>
                  <a:tcPr/>
                </a:tc>
                <a:extLst>
                  <a:ext uri="{0D108BD9-81ED-4DB2-BD59-A6C34878D82A}">
                    <a16:rowId xmlns:a16="http://schemas.microsoft.com/office/drawing/2014/main" val="4062193241"/>
                  </a:ext>
                </a:extLst>
              </a:tr>
              <a:tr h="470918">
                <a:tc>
                  <a:txBody>
                    <a:bodyPr/>
                    <a:lstStyle/>
                    <a:p>
                      <a:pPr algn="ctr"/>
                      <a:r>
                        <a:rPr lang="en-US" sz="1600" dirty="0">
                          <a:solidFill>
                            <a:schemeClr val="tx1">
                              <a:lumMod val="75000"/>
                              <a:lumOff val="25000"/>
                            </a:schemeClr>
                          </a:solidFill>
                        </a:rPr>
                        <a:t>2016</a:t>
                      </a:r>
                    </a:p>
                  </a:txBody>
                  <a:tcPr/>
                </a:tc>
                <a:tc>
                  <a:txBody>
                    <a:bodyPr/>
                    <a:lstStyle/>
                    <a:p>
                      <a:pPr algn="ctr"/>
                      <a:r>
                        <a:rPr lang="en-US" sz="1600" dirty="0">
                          <a:solidFill>
                            <a:schemeClr val="tx1">
                              <a:lumMod val="75000"/>
                              <a:lumOff val="25000"/>
                            </a:schemeClr>
                          </a:solidFill>
                        </a:rPr>
                        <a:t>0.0144*</a:t>
                      </a:r>
                    </a:p>
                  </a:txBody>
                  <a:tcPr/>
                </a:tc>
                <a:tc>
                  <a:txBody>
                    <a:bodyPr/>
                    <a:lstStyle/>
                    <a:p>
                      <a:pPr algn="ctr"/>
                      <a:r>
                        <a:rPr lang="en-US" sz="1600" dirty="0">
                          <a:solidFill>
                            <a:schemeClr val="tx1">
                              <a:lumMod val="75000"/>
                              <a:lumOff val="25000"/>
                            </a:schemeClr>
                          </a:solidFill>
                        </a:rPr>
                        <a:t>0.0032**</a:t>
                      </a:r>
                    </a:p>
                  </a:txBody>
                  <a:tcPr/>
                </a:tc>
                <a:tc>
                  <a:txBody>
                    <a:bodyPr/>
                    <a:lstStyle/>
                    <a:p>
                      <a:pPr algn="ctr"/>
                      <a:r>
                        <a:rPr lang="en-US" sz="1600" dirty="0">
                          <a:solidFill>
                            <a:schemeClr val="tx1">
                              <a:lumMod val="75000"/>
                              <a:lumOff val="25000"/>
                            </a:schemeClr>
                          </a:solidFill>
                        </a:rPr>
                        <a:t>0.0181*</a:t>
                      </a:r>
                    </a:p>
                  </a:txBody>
                  <a:tcPr/>
                </a:tc>
                <a:tc>
                  <a:txBody>
                    <a:bodyPr/>
                    <a:lstStyle/>
                    <a:p>
                      <a:pPr algn="ctr"/>
                      <a:r>
                        <a:rPr lang="en-US" sz="1600" dirty="0">
                          <a:solidFill>
                            <a:schemeClr val="tx1">
                              <a:lumMod val="75000"/>
                              <a:lumOff val="25000"/>
                            </a:schemeClr>
                          </a:solidFill>
                        </a:rPr>
                        <a:t>0.4939</a:t>
                      </a:r>
                    </a:p>
                  </a:txBody>
                  <a:tcPr/>
                </a:tc>
                <a:extLst>
                  <a:ext uri="{0D108BD9-81ED-4DB2-BD59-A6C34878D82A}">
                    <a16:rowId xmlns:a16="http://schemas.microsoft.com/office/drawing/2014/main" val="3451578136"/>
                  </a:ext>
                </a:extLst>
              </a:tr>
              <a:tr h="478715">
                <a:tc>
                  <a:txBody>
                    <a:bodyPr/>
                    <a:lstStyle/>
                    <a:p>
                      <a:pPr algn="ctr"/>
                      <a:r>
                        <a:rPr lang="en-US" sz="1600" dirty="0">
                          <a:solidFill>
                            <a:schemeClr val="tx1">
                              <a:lumMod val="75000"/>
                              <a:lumOff val="25000"/>
                            </a:schemeClr>
                          </a:solidFill>
                        </a:rPr>
                        <a:t>2017</a:t>
                      </a:r>
                    </a:p>
                  </a:txBody>
                  <a:tcPr/>
                </a:tc>
                <a:tc>
                  <a:txBody>
                    <a:bodyPr/>
                    <a:lstStyle/>
                    <a:p>
                      <a:pPr algn="ctr"/>
                      <a:r>
                        <a:rPr lang="en-US" sz="1600" dirty="0">
                          <a:solidFill>
                            <a:schemeClr val="tx1">
                              <a:lumMod val="75000"/>
                              <a:lumOff val="25000"/>
                            </a:schemeClr>
                          </a:solidFill>
                        </a:rPr>
                        <a:t>0.0523</a:t>
                      </a:r>
                    </a:p>
                  </a:txBody>
                  <a:tcPr/>
                </a:tc>
                <a:tc>
                  <a:txBody>
                    <a:bodyPr/>
                    <a:lstStyle/>
                    <a:p>
                      <a:pPr algn="ctr"/>
                      <a:r>
                        <a:rPr lang="en-US" sz="1600" dirty="0">
                          <a:solidFill>
                            <a:schemeClr val="tx1">
                              <a:lumMod val="75000"/>
                              <a:lumOff val="25000"/>
                            </a:schemeClr>
                          </a:solidFill>
                        </a:rPr>
                        <a:t>0.0169*</a:t>
                      </a:r>
                    </a:p>
                  </a:txBody>
                  <a:tcPr/>
                </a:tc>
                <a:tc>
                  <a:txBody>
                    <a:bodyPr/>
                    <a:lstStyle/>
                    <a:p>
                      <a:pPr algn="ctr"/>
                      <a:r>
                        <a:rPr lang="en-US" sz="1600" dirty="0">
                          <a:solidFill>
                            <a:schemeClr val="tx1">
                              <a:lumMod val="75000"/>
                              <a:lumOff val="25000"/>
                            </a:schemeClr>
                          </a:solidFill>
                        </a:rPr>
                        <a:t>0.0920</a:t>
                      </a:r>
                    </a:p>
                  </a:txBody>
                  <a:tcPr/>
                </a:tc>
                <a:tc>
                  <a:txBody>
                    <a:bodyPr/>
                    <a:lstStyle/>
                    <a:p>
                      <a:pPr algn="ctr"/>
                      <a:r>
                        <a:rPr lang="en-US" sz="1600" dirty="0">
                          <a:solidFill>
                            <a:schemeClr val="tx1">
                              <a:lumMod val="75000"/>
                              <a:lumOff val="25000"/>
                            </a:schemeClr>
                          </a:solidFill>
                        </a:rPr>
                        <a:t>0.4400</a:t>
                      </a:r>
                    </a:p>
                  </a:txBody>
                  <a:tcPr/>
                </a:tc>
                <a:extLst>
                  <a:ext uri="{0D108BD9-81ED-4DB2-BD59-A6C34878D82A}">
                    <a16:rowId xmlns:a16="http://schemas.microsoft.com/office/drawing/2014/main" val="220103253"/>
                  </a:ext>
                </a:extLst>
              </a:tr>
              <a:tr h="479425">
                <a:tc gridSpan="5">
                  <a:txBody>
                    <a:bodyPr/>
                    <a:lstStyle/>
                    <a:p>
                      <a:pPr algn="ctr"/>
                      <a:r>
                        <a:rPr lang="en-US" sz="1600" dirty="0">
                          <a:solidFill>
                            <a:schemeClr val="tx1">
                              <a:lumMod val="75000"/>
                              <a:lumOff val="25000"/>
                            </a:schemeClr>
                          </a:solidFill>
                        </a:rPr>
                        <a:t>* Significant Level at 95%</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27585815"/>
                  </a:ext>
                </a:extLst>
              </a:tr>
              <a:tr h="469900">
                <a:tc gridSpan="5">
                  <a:txBody>
                    <a:bodyPr/>
                    <a:lstStyle/>
                    <a:p>
                      <a:pPr algn="ctr"/>
                      <a:r>
                        <a:rPr lang="en-US" sz="1600" dirty="0">
                          <a:solidFill>
                            <a:schemeClr val="tx1">
                              <a:lumMod val="75000"/>
                              <a:lumOff val="25000"/>
                            </a:schemeClr>
                          </a:solidFill>
                        </a:rPr>
                        <a:t>** Significant Level at 99%</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53947081"/>
                  </a:ext>
                </a:extLst>
              </a:tr>
            </a:tbl>
          </a:graphicData>
        </a:graphic>
      </p:graphicFrame>
      <p:cxnSp>
        <p:nvCxnSpPr>
          <p:cNvPr id="15" name="Straight Connector 14"/>
          <p:cNvCxnSpPr/>
          <p:nvPr/>
        </p:nvCxnSpPr>
        <p:spPr>
          <a:xfrm flipH="1" flipV="1">
            <a:off x="10568304" y="25487000"/>
            <a:ext cx="649613" cy="2300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9124673" y="27849257"/>
            <a:ext cx="2064669" cy="4552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3338136" y="27804520"/>
            <a:ext cx="2362733" cy="5568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4678789" y="25304074"/>
            <a:ext cx="1022080" cy="24596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5c63189e-745a-442a-9e84-4b3f0c1405c7" Revision="1" Stencil="System.MyShapes" StencilVersion="1.0"/>
</Control>
</file>

<file path=customXml/itemProps1.xml><?xml version="1.0" encoding="utf-8"?>
<ds:datastoreItem xmlns:ds="http://schemas.openxmlformats.org/officeDocument/2006/customXml" ds:itemID="{22B18992-930B-432B-9051-8EB95BB3AEE4}">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Office Theme</Template>
  <TotalTime>6586</TotalTime>
  <Words>797</Words>
  <Application>Microsoft Macintosh PowerPoint</Application>
  <PresentationFormat>Custom</PresentationFormat>
  <Paragraphs>164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Ingram</cp:lastModifiedBy>
  <cp:revision>334</cp:revision>
  <dcterms:created xsi:type="dcterms:W3CDTF">2019-02-05T16:32:03Z</dcterms:created>
  <dcterms:modified xsi:type="dcterms:W3CDTF">2019-04-18T21:39:24Z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\\naip.giscenter.isu.edu\DEVELOP\2019\Spring\Deliverables\Poster\2019Spring_ID_ArgentinaWater_Poster_RD_KDedits.pptx</vt:lpwstr>
  </property>
</Properties>
</file>