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7" r:id="rId3"/>
    <p:sldId id="258" r:id="rId4"/>
    <p:sldId id="269" r:id="rId5"/>
    <p:sldId id="260" r:id="rId6"/>
    <p:sldId id="259" r:id="rId7"/>
    <p:sldId id="271" r:id="rId8"/>
    <p:sldId id="278" r:id="rId9"/>
    <p:sldId id="267" r:id="rId10"/>
    <p:sldId id="265"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85" d="100"/>
          <a:sy n="85" d="100"/>
        </p:scale>
        <p:origin x="29" y="2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Spring</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6. </a:t>
            </a:r>
            <a:r>
              <a:rPr lang="en-US" sz="3600" dirty="0" smtClean="0">
                <a:solidFill>
                  <a:srgbClr val="0061AA"/>
                </a:solidFill>
              </a:rPr>
              <a:t>Partners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smtClean="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smtClean="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smtClean="0"/>
              <a:t>If you have international partners, what NASA organizations needs to be involved in communications?</a:t>
            </a:r>
          </a:p>
          <a:p>
            <a:pPr marL="285750" indent="-285750">
              <a:spcBef>
                <a:spcPts val="0"/>
              </a:spcBef>
              <a:spcAft>
                <a:spcPts val="1800"/>
              </a:spcAft>
              <a:buClr>
                <a:srgbClr val="EF282F"/>
              </a:buClr>
              <a:buFont typeface="Webdings" panose="05030102010509060703" pitchFamily="18" charset="2"/>
              <a:buChar char="4"/>
            </a:pPr>
            <a:r>
              <a:rPr lang="en-US" sz="1800" dirty="0" smtClean="0"/>
              <a:t>If a partner is in a designated country, can you send them drafts of your deliverables?</a:t>
            </a:r>
            <a:endParaRPr lang="en-US" sz="1800" dirty="0" smtClean="0"/>
          </a:p>
          <a:p>
            <a:pPr marL="285750" indent="-285750">
              <a:spcBef>
                <a:spcPts val="0"/>
              </a:spcBef>
              <a:spcAft>
                <a:spcPts val="1800"/>
              </a:spcAft>
              <a:buClr>
                <a:srgbClr val="EF282F"/>
              </a:buClr>
              <a:buFont typeface="Webdings" panose="05030102010509060703" pitchFamily="18" charset="2"/>
              <a:buChar char="4"/>
            </a:pPr>
            <a:endParaRPr lang="en-US" sz="1800" dirty="0" smtClean="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a:t>
            </a:r>
            <a:r>
              <a:rPr lang="en-US" sz="2200" dirty="0" smtClean="0">
                <a:solidFill>
                  <a:schemeClr val="tx1">
                    <a:lumMod val="75000"/>
                    <a:lumOff val="25000"/>
                  </a:schemeClr>
                </a:solidFill>
              </a:rPr>
              <a:t>What </a:t>
            </a:r>
            <a:r>
              <a:rPr lang="en-US" sz="2200" dirty="0">
                <a:solidFill>
                  <a:schemeClr val="tx1">
                    <a:lumMod val="75000"/>
                    <a:lumOff val="25000"/>
                  </a:schemeClr>
                </a:solidFill>
              </a:rPr>
              <a:t>does your partner </a:t>
            </a:r>
            <a:r>
              <a:rPr lang="en-US" sz="2200" dirty="0" smtClean="0">
                <a:solidFill>
                  <a:schemeClr val="tx1">
                    <a:lumMod val="75000"/>
                    <a:lumOff val="25000"/>
                  </a:schemeClr>
                </a:solidFill>
              </a:rPr>
              <a:t>need? How </a:t>
            </a:r>
            <a:r>
              <a:rPr lang="en-US" sz="2200" dirty="0">
                <a:solidFill>
                  <a:schemeClr val="tx1">
                    <a:lumMod val="75000"/>
                    <a:lumOff val="25000"/>
                  </a:schemeClr>
                </a:solidFill>
              </a:rPr>
              <a:t>can NASA EO support their decision making?</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smtClean="0"/>
              <a:t>Types </a:t>
            </a:r>
            <a:r>
              <a:rPr lang="en-US" sz="1800" dirty="0"/>
              <a:t>of </a:t>
            </a:r>
            <a:r>
              <a:rPr lang="en-US" sz="1800" dirty="0" smtClean="0"/>
              <a:t>Partners:</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smtClean="0"/>
              <a:t>Ex</a:t>
            </a:r>
            <a:r>
              <a:rPr lang="en-US" sz="1400" dirty="0"/>
              <a:t>.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smtClean="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buClr>
                  <a:srgbClr val="0078C1"/>
                </a:buClr>
              </a:pPr>
              <a:r>
                <a:rPr lang="en-US" sz="1600" dirty="0" smtClean="0"/>
                <a:t>All partners are either end users (using the results/products to make a decision) </a:t>
              </a:r>
              <a:r>
                <a:rPr lang="en-US" sz="1600" b="1" u="sng" dirty="0" smtClean="0"/>
                <a:t>OR</a:t>
              </a:r>
              <a:r>
                <a:rPr lang="en-US" sz="1600" dirty="0" smtClean="0"/>
                <a:t> collaborators (not using the results or products to make a decision)</a:t>
              </a:r>
              <a:endParaRPr lang="en-US" sz="1600" dirty="0" smtClean="0"/>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9"/>
            <a:ext cx="6834120" cy="3385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decision-makers, policy-makers, </a:t>
            </a:r>
            <a:r>
              <a:rPr lang="en-US" sz="1800" dirty="0" err="1"/>
              <a:t>etc</a:t>
            </a:r>
            <a:r>
              <a:rPr lang="en-US" sz="1800" dirty="0"/>
              <a:t>; the Applied Sciences Program defines a boundary organization as “an organization outside of your own that broadens your reach across the boundary into the operational domain (i.e. policy-makers, decision-makers, and other key stakeholders)”</a:t>
            </a:r>
          </a:p>
          <a:p>
            <a:pPr marL="285750" indent="-285750">
              <a:spcBef>
                <a:spcPts val="0"/>
              </a:spcBef>
              <a:spcAft>
                <a:spcPts val="600"/>
              </a:spcAft>
              <a:buClr>
                <a:srgbClr val="EF282F"/>
              </a:buClr>
              <a:buFont typeface="Webdings" panose="05030102010509060703" pitchFamily="18" charset="2"/>
              <a:buChar char="4"/>
            </a:pPr>
            <a:r>
              <a:rPr lang="en-US" sz="14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033243"/>
            <a:ext cx="5867400" cy="144780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cxnSp>
        <p:nvCxnSpPr>
          <p:cNvPr id="48" name="Straight Connector 47"/>
          <p:cNvCxnSpPr>
            <a:stCxn id="48" idx="0"/>
            <a:endCxn id="48" idx="2"/>
          </p:cNvCxnSpPr>
          <p:nvPr/>
        </p:nvCxnSpPr>
        <p:spPr>
          <a:xfrm>
            <a:off x="6665571" y="5033243"/>
            <a:ext cx="0" cy="14478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57920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charset="0"/>
                <a:ea typeface="Century Gothic" charset="0"/>
                <a:cs typeface="Century Gothic" charset="0"/>
              </a:rPr>
              <a:t>Boundary Organizations</a:t>
            </a:r>
            <a:endParaRPr lang="en-US" dirty="0">
              <a:latin typeface="Century Gothic" charset="0"/>
              <a:ea typeface="Century Gothic" charset="0"/>
              <a:cs typeface="Century Gothic" charset="0"/>
            </a:endParaRPr>
          </a:p>
        </p:txBody>
      </p:sp>
      <p:sp>
        <p:nvSpPr>
          <p:cNvPr id="50" name="TextBox 49"/>
          <p:cNvSpPr txBox="1"/>
          <p:nvPr/>
        </p:nvSpPr>
        <p:spPr>
          <a:xfrm>
            <a:off x="5955217" y="4692887"/>
            <a:ext cx="14097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charset="0"/>
                <a:ea typeface="Century Gothic" charset="0"/>
                <a:cs typeface="Century Gothic" charset="0"/>
              </a:rPr>
              <a:t>All Partners</a:t>
            </a:r>
            <a:endParaRPr lang="en-US" dirty="0">
              <a:solidFill>
                <a:schemeClr val="tx1">
                  <a:lumMod val="75000"/>
                  <a:lumOff val="25000"/>
                </a:schemeClr>
              </a:solidFill>
              <a:latin typeface="Century Gothic" charset="0"/>
              <a:ea typeface="Century Gothic" charset="0"/>
              <a:cs typeface="Century Gothic" charset="0"/>
            </a:endParaRPr>
          </a:p>
        </p:txBody>
      </p:sp>
      <p:sp>
        <p:nvSpPr>
          <p:cNvPr id="51" name="TextBox 50"/>
          <p:cNvSpPr txBox="1"/>
          <p:nvPr/>
        </p:nvSpPr>
        <p:spPr>
          <a:xfrm>
            <a:off x="3731871" y="5273511"/>
            <a:ext cx="2933700"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Collaborators</a:t>
            </a:r>
            <a:endParaRPr lang="en-US" dirty="0">
              <a:solidFill>
                <a:schemeClr val="bg1"/>
              </a:solidFill>
              <a:latin typeface="Century Gothic" charset="0"/>
              <a:ea typeface="Century Gothic" charset="0"/>
              <a:cs typeface="Century Gothic" charset="0"/>
            </a:endParaRPr>
          </a:p>
        </p:txBody>
      </p:sp>
      <p:sp>
        <p:nvSpPr>
          <p:cNvPr id="52" name="TextBox 51"/>
          <p:cNvSpPr txBox="1"/>
          <p:nvPr/>
        </p:nvSpPr>
        <p:spPr>
          <a:xfrm>
            <a:off x="6674034" y="5273511"/>
            <a:ext cx="2925237"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End Users</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Engagement &amp; Comm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smtClean="0"/>
              <a:t>Communication </a:t>
            </a:r>
            <a:r>
              <a:rPr lang="en-US" sz="1800" dirty="0"/>
              <a:t>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grpSp>
        <p:nvGrpSpPr>
          <p:cNvPr id="22" name="Group 21"/>
          <p:cNvGrpSpPr/>
          <p:nvPr/>
        </p:nvGrpSpPr>
        <p:grpSpPr>
          <a:xfrm>
            <a:off x="379308" y="5490127"/>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Comm Best Practices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It’s a best practice to have one representative from the project serve as the primary liaison for communication with partners – to schedule meetings, calls, share data, schedule hand-offs, etc. </a:t>
              </a:r>
              <a:endParaRPr lang="en-US" sz="1600" dirty="0"/>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Checklist: Working w/Partners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a:t>
            </a:r>
            <a:r>
              <a:rPr lang="en-US" sz="1800" dirty="0" smtClean="0"/>
              <a:t>– what kind </a:t>
            </a:r>
            <a:r>
              <a:rPr lang="en-US" sz="1800" dirty="0"/>
              <a:t>of data/tools are useful, what software do they have access to, what tutorials or products would be helpful</a:t>
            </a:r>
            <a:r>
              <a:rPr lang="en-US" sz="1800" dirty="0" smtClean="0"/>
              <a:t>? The proposal should identify this for the team.</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by the Center Lead, and you should always CC the Center Lead.</a:t>
            </a:r>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Meeting w/Partners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Center </a:t>
            </a:r>
            <a:r>
              <a:rPr lang="en-US" dirty="0" smtClean="0"/>
              <a:t>Lead</a:t>
            </a:r>
            <a:endParaRPr lang="en-US" dirty="0"/>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smtClean="0"/>
              <a:t>Compile questions</a:t>
            </a:r>
            <a:endParaRPr lang="en-US" dirty="0"/>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General </a:t>
            </a:r>
            <a:r>
              <a:rPr lang="en-US" sz="1800" dirty="0"/>
              <a:t>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smtClean="0"/>
              <a:t>We’ve read the proposal, but can you talk us through the issue at hand and your decision making process?</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is the economic </a:t>
            </a:r>
            <a:r>
              <a:rPr lang="en-US" sz="1200" dirty="0"/>
              <a:t>impact </a:t>
            </a:r>
            <a:r>
              <a:rPr lang="en-US" sz="1200" dirty="0" smtClean="0"/>
              <a:t>of the issue you are facing? (ex</a:t>
            </a:r>
            <a:r>
              <a:rPr lang="en-US" sz="1200" dirty="0"/>
              <a:t>. cost of fighting a wildfire or drought impacts to crops in a region</a:t>
            </a:r>
            <a:r>
              <a:rPr lang="en-US" sz="1200" dirty="0" smtClean="0"/>
              <a:t>)</a:t>
            </a:r>
          </a:p>
          <a:p>
            <a:pPr marL="742950" lvl="1" indent="-285750">
              <a:spcBef>
                <a:spcPts val="0"/>
              </a:spcBef>
              <a:spcAft>
                <a:spcPts val="600"/>
              </a:spcAft>
              <a:buClr>
                <a:srgbClr val="EF282F"/>
              </a:buClr>
              <a:buFont typeface="Arial" panose="020B0604020202020204" pitchFamily="34" charset="0"/>
              <a:buChar char="•"/>
            </a:pPr>
            <a:r>
              <a:rPr lang="en-US" sz="1200" dirty="0" smtClean="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smtClean="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smtClean="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smtClean="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a:t>
            </a:r>
            <a:r>
              <a:rPr lang="en-US" sz="1200" dirty="0" smtClean="0"/>
              <a:t>of our project?</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end-products be in to be useful?</a:t>
            </a:r>
          </a:p>
          <a:p>
            <a:pPr marL="742950" lvl="1" indent="-285750">
              <a:spcBef>
                <a:spcPts val="0"/>
              </a:spcBef>
              <a:spcAft>
                <a:spcPts val="600"/>
              </a:spcAft>
              <a:buClr>
                <a:srgbClr val="EF282F"/>
              </a:buClr>
              <a:buFont typeface="Arial" panose="020B0604020202020204" pitchFamily="34" charset="0"/>
              <a:buChar char="•"/>
            </a:pPr>
            <a:r>
              <a:rPr lang="en-US" sz="1200" dirty="0" smtClean="0"/>
              <a:t>What </a:t>
            </a:r>
            <a:r>
              <a:rPr lang="en-US" sz="1200" dirty="0"/>
              <a:t>is the best transition approach? Email, telecon, </a:t>
            </a:r>
            <a:r>
              <a:rPr lang="en-US" sz="1200" dirty="0" err="1"/>
              <a:t>videocon</a:t>
            </a:r>
            <a:r>
              <a:rPr lang="en-US" sz="1200" dirty="0"/>
              <a:t>, in-person (consider distance for this one - if you’re 3000 miles apart choose a </a:t>
            </a:r>
            <a:r>
              <a:rPr lang="en-US" sz="1200" dirty="0" smtClean="0"/>
              <a:t>virtual option)</a:t>
            </a:r>
          </a:p>
          <a:p>
            <a:pPr marL="742950" lvl="1" indent="-285750">
              <a:spcBef>
                <a:spcPts val="0"/>
              </a:spcBef>
              <a:spcAft>
                <a:spcPts val="600"/>
              </a:spcAft>
              <a:buClr>
                <a:srgbClr val="EF282F"/>
              </a:buClr>
              <a:buFont typeface="Arial" panose="020B0604020202020204" pitchFamily="34" charset="0"/>
              <a:buChar char="•"/>
            </a:pPr>
            <a:r>
              <a:rPr lang="en-US" sz="1200" dirty="0" smtClean="0"/>
              <a:t>Will you be able to meet with us weekly or biweekly so we can share updates and get feedback throughout the term?</a:t>
            </a:r>
            <a:endParaRPr lang="en-US" sz="1200" dirty="0"/>
          </a:p>
          <a:p>
            <a:pPr marL="742950" lvl="1" indent="-285750">
              <a:spcBef>
                <a:spcPts val="0"/>
              </a:spcBef>
              <a:spcAft>
                <a:spcPts val="600"/>
              </a:spcAft>
              <a:buClr>
                <a:srgbClr val="EF282F"/>
              </a:buClr>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International Partners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smtClean="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smtClean="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smtClean="0"/>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smtClean="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DEVELOP projects often include international participants who may have contacts in a foreign country where the study area lies. Be mindful that any communication with others outside the US relating to the project involves your Center Lead and NPO.</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Designated Countries</a:t>
            </a:r>
            <a:endParaRPr lang="en-US" dirty="0">
              <a:solidFill>
                <a:srgbClr val="0061AA"/>
              </a:solidFill>
            </a:endParaRP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a:t>
            </a:r>
            <a:r>
              <a:rPr lang="en-US" sz="1800" dirty="0" smtClean="0">
                <a:solidFill>
                  <a:srgbClr val="0061AA"/>
                </a:solidFill>
              </a:rPr>
              <a:t>’? </a:t>
            </a:r>
            <a:r>
              <a:rPr lang="en-US" sz="1800" dirty="0" smtClean="0"/>
              <a:t>This </a:t>
            </a:r>
            <a:r>
              <a:rPr lang="en-US" sz="1800" dirty="0"/>
              <a:t>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a:t>
            </a:r>
            <a:r>
              <a:rPr lang="en-US" sz="1800" dirty="0" smtClean="0">
                <a:solidFill>
                  <a:srgbClr val="0061AA"/>
                </a:solidFill>
              </a:rPr>
              <a:t>? </a:t>
            </a:r>
            <a:r>
              <a:rPr lang="en-US" sz="1800" dirty="0" smtClean="0"/>
              <a:t>It </a:t>
            </a:r>
            <a:r>
              <a:rPr lang="en-US" sz="1800" dirty="0"/>
              <a:t>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a:t>
            </a:r>
            <a:r>
              <a:rPr lang="en-US" sz="1800" dirty="0" smtClean="0"/>
              <a:t>“transfer” includes </a:t>
            </a:r>
            <a:r>
              <a:rPr lang="en-US" sz="1800" dirty="0"/>
              <a:t>an email, publication, presentation, telecon, webinar, etc. Communication with partners in designated countries </a:t>
            </a:r>
            <a:r>
              <a:rPr lang="en-US" sz="1800" dirty="0"/>
              <a:t>i</a:t>
            </a:r>
            <a:r>
              <a:rPr lang="en-US" sz="1800" dirty="0" smtClean="0"/>
              <a:t>s restricted, </a:t>
            </a:r>
            <a:r>
              <a:rPr lang="en-US" sz="1800" dirty="0"/>
              <a:t>so coordinate with NPO ahead of opening communication </a:t>
            </a:r>
            <a:r>
              <a:rPr lang="en-US" sz="1800" dirty="0" smtClean="0"/>
              <a:t>lines with any foreign nationals.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a:t>
            </a:r>
            <a:r>
              <a:rPr lang="en-US" sz="1800" dirty="0" smtClean="0">
                <a:solidFill>
                  <a:srgbClr val="0061AA"/>
                </a:solidFill>
              </a:rPr>
              <a:t>? </a:t>
            </a:r>
            <a:r>
              <a:rPr lang="en-US" sz="1800" dirty="0" smtClean="0"/>
              <a:t>While </a:t>
            </a:r>
            <a:r>
              <a:rPr lang="en-US" sz="1800" dirty="0"/>
              <a:t>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endParaRPr lang="en-US" sz="1800" dirty="0" smtClean="0"/>
          </a:p>
        </p:txBody>
      </p:sp>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1814</Words>
  <Application>Microsoft Office PowerPoint</Application>
  <PresentationFormat>Widescreen</PresentationFormat>
  <Paragraphs>89</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Childs, Lauren M. (LARC-E3)[DEVELOP]</cp:lastModifiedBy>
  <cp:revision>38</cp:revision>
  <dcterms:created xsi:type="dcterms:W3CDTF">2019-01-24T15:36:39Z</dcterms:created>
  <dcterms:modified xsi:type="dcterms:W3CDTF">2019-01-25T19:11:17Z</dcterms:modified>
</cp:coreProperties>
</file>