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15120" userDrawn="1">
          <p15:clr>
            <a:srgbClr val="A4A3A4"/>
          </p15:clr>
        </p15:guide>
        <p15:guide id="3" pos="8740" userDrawn="1">
          <p15:clr>
            <a:srgbClr val="A4A3A4"/>
          </p15:clr>
        </p15:guide>
        <p15:guide id="4" orient="horz" pos="115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B9C0D0"/>
    <a:srgbClr val="566890"/>
    <a:srgbClr val="7B88A8"/>
    <a:srgbClr val="E9A24A"/>
    <a:srgbClr val="F6D8B2"/>
    <a:srgbClr val="EEB570"/>
    <a:srgbClr val="7FB662"/>
    <a:srgbClr val="C9E1BD"/>
    <a:srgbClr val="A3CC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71" autoAdjust="0"/>
    <p:restoredTop sz="94671"/>
  </p:normalViewPr>
  <p:slideViewPr>
    <p:cSldViewPr snapToGrid="0">
      <p:cViewPr>
        <p:scale>
          <a:sx n="40" d="100"/>
          <a:sy n="40" d="100"/>
        </p:scale>
        <p:origin x="1788" y="30"/>
      </p:cViewPr>
      <p:guideLst>
        <p:guide orient="horz" pos="2880"/>
        <p:guide pos="15120"/>
        <p:guide pos="8740"/>
        <p:guide orient="horz" pos="115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32000" cy="36576000"/>
          </a:xfrm>
          <a:prstGeom prst="rect">
            <a:avLst/>
          </a:prstGeom>
        </p:spPr>
      </p:pic>
      <p:sp>
        <p:nvSpPr>
          <p:cNvPr id="10" name="Main Title"/>
          <p:cNvSpPr>
            <a:spLocks noGrp="1"/>
          </p:cNvSpPr>
          <p:nvPr>
            <p:ph type="body" sz="quarter" idx="10" hasCustomPrompt="1"/>
          </p:nvPr>
        </p:nvSpPr>
        <p:spPr>
          <a:xfrm rot="16200000">
            <a:off x="15170484" y="21966321"/>
            <a:ext cx="21421558" cy="2314074"/>
          </a:xfrm>
          <a:prstGeom prst="rect">
            <a:avLst/>
          </a:prstGeom>
        </p:spPr>
        <p:txBody>
          <a:bodyPr/>
          <a:lstStyle>
            <a:lvl1pPr marL="0" indent="0" algn="l">
              <a:buNone/>
              <a:defRPr sz="16000" b="0" baseline="0">
                <a:solidFill>
                  <a:srgbClr val="566890"/>
                </a:solidFill>
                <a:latin typeface="+mj-lt"/>
              </a:defRPr>
            </a:lvl1pPr>
          </a:lstStyle>
          <a:p>
            <a:pPr lvl="0"/>
            <a:r>
              <a:rPr lang="en-US" dirty="0"/>
              <a:t>Short Title [Title Case]</a:t>
            </a:r>
          </a:p>
        </p:txBody>
      </p:sp>
      <p:sp>
        <p:nvSpPr>
          <p:cNvPr id="9"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566890"/>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Tree>
    <p:extLst>
      <p:ext uri="{BB962C8B-B14F-4D97-AF65-F5344CB8AC3E}">
        <p14:creationId xmlns:p14="http://schemas.microsoft.com/office/powerpoint/2010/main" val="3603808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png"/><Relationship Id="rId18" Type="http://schemas.microsoft.com/office/2007/relationships/hdphoto" Target="../media/hdphoto3.wdp"/><Relationship Id="rId26" Type="http://schemas.openxmlformats.org/officeDocument/2006/relationships/image" Target="../media/image20.png"/><Relationship Id="rId3" Type="http://schemas.openxmlformats.org/officeDocument/2006/relationships/image" Target="../media/image3.png"/><Relationship Id="rId21" Type="http://schemas.openxmlformats.org/officeDocument/2006/relationships/image" Target="../media/image17.png"/><Relationship Id="rId7" Type="http://schemas.openxmlformats.org/officeDocument/2006/relationships/image" Target="../media/image7.jpeg"/><Relationship Id="rId12" Type="http://schemas.openxmlformats.org/officeDocument/2006/relationships/image" Target="../media/image12.jpg"/><Relationship Id="rId17" Type="http://schemas.openxmlformats.org/officeDocument/2006/relationships/image" Target="../media/image15.png"/><Relationship Id="rId25" Type="http://schemas.openxmlformats.org/officeDocument/2006/relationships/image" Target="../media/image19.jpeg"/><Relationship Id="rId2" Type="http://schemas.openxmlformats.org/officeDocument/2006/relationships/image" Target="../media/image2.emf"/><Relationship Id="rId16" Type="http://schemas.microsoft.com/office/2007/relationships/hdphoto" Target="../media/hdphoto2.wdp"/><Relationship Id="rId20" Type="http://schemas.microsoft.com/office/2007/relationships/hdphoto" Target="../media/hdphoto4.wdp"/><Relationship Id="rId29"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png"/><Relationship Id="rId24" Type="http://schemas.microsoft.com/office/2007/relationships/hdphoto" Target="../media/hdphoto6.wdp"/><Relationship Id="rId5" Type="http://schemas.openxmlformats.org/officeDocument/2006/relationships/image" Target="../media/image5.png"/><Relationship Id="rId15" Type="http://schemas.openxmlformats.org/officeDocument/2006/relationships/image" Target="../media/image14.png"/><Relationship Id="rId23" Type="http://schemas.openxmlformats.org/officeDocument/2006/relationships/image" Target="../media/image18.png"/><Relationship Id="rId28" Type="http://schemas.openxmlformats.org/officeDocument/2006/relationships/image" Target="../media/image22.png"/><Relationship Id="rId10" Type="http://schemas.openxmlformats.org/officeDocument/2006/relationships/image" Target="../media/image10.png"/><Relationship Id="rId19"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9.emf"/><Relationship Id="rId14" Type="http://schemas.microsoft.com/office/2007/relationships/hdphoto" Target="../media/hdphoto1.wdp"/><Relationship Id="rId22" Type="http://schemas.microsoft.com/office/2007/relationships/hdphoto" Target="../media/hdphoto5.wdp"/><Relationship Id="rId27" Type="http://schemas.openxmlformats.org/officeDocument/2006/relationships/image" Target="../media/image21.jpeg"/><Relationship Id="rId30"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xmlns="" id="{00636DE8-05B3-49D4-8E19-C3099937E05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287024" y="10249196"/>
            <a:ext cx="5105399" cy="3808561"/>
          </a:xfrm>
          <a:prstGeom prst="rect">
            <a:avLst/>
          </a:prstGeom>
          <a:noFill/>
          <a:ln>
            <a:noFill/>
          </a:ln>
        </p:spPr>
      </p:pic>
      <p:sp>
        <p:nvSpPr>
          <p:cNvPr id="13" name="TextBox 12"/>
          <p:cNvSpPr txBox="1"/>
          <p:nvPr/>
        </p:nvSpPr>
        <p:spPr>
          <a:xfrm>
            <a:off x="887514" y="4493747"/>
            <a:ext cx="11516347" cy="769441"/>
          </a:xfrm>
          <a:prstGeom prst="rect">
            <a:avLst/>
          </a:prstGeom>
          <a:noFill/>
        </p:spPr>
        <p:txBody>
          <a:bodyPr wrap="square" rtlCol="0">
            <a:spAutoFit/>
          </a:bodyPr>
          <a:lstStyle/>
          <a:p>
            <a:r>
              <a:rPr lang="en-US" sz="4400" b="1" dirty="0">
                <a:solidFill>
                  <a:srgbClr val="566890"/>
                </a:solidFill>
                <a:latin typeface="Century Gothic" panose="020B0502020202020204" pitchFamily="34" charset="0"/>
              </a:rPr>
              <a:t>Abstract</a:t>
            </a:r>
          </a:p>
        </p:txBody>
      </p:sp>
      <p:sp>
        <p:nvSpPr>
          <p:cNvPr id="14" name="TextBox 13"/>
          <p:cNvSpPr txBox="1"/>
          <p:nvPr/>
        </p:nvSpPr>
        <p:spPr>
          <a:xfrm>
            <a:off x="12839700" y="4488831"/>
            <a:ext cx="8229600" cy="769441"/>
          </a:xfrm>
          <a:prstGeom prst="rect">
            <a:avLst/>
          </a:prstGeom>
          <a:noFill/>
        </p:spPr>
        <p:txBody>
          <a:bodyPr wrap="square" rtlCol="0">
            <a:spAutoFit/>
          </a:bodyPr>
          <a:lstStyle/>
          <a:p>
            <a:r>
              <a:rPr lang="en-US" sz="4400" b="1" dirty="0">
                <a:solidFill>
                  <a:srgbClr val="566890"/>
                </a:solidFill>
                <a:latin typeface="Century Gothic" panose="020B0502020202020204" pitchFamily="34" charset="0"/>
              </a:rPr>
              <a:t>Objectives</a:t>
            </a:r>
          </a:p>
        </p:txBody>
      </p:sp>
      <p:sp>
        <p:nvSpPr>
          <p:cNvPr id="30" name="Subtitle"/>
          <p:cNvSpPr>
            <a:spLocks noGrp="1"/>
          </p:cNvSpPr>
          <p:nvPr>
            <p:ph type="body" sz="quarter" idx="13"/>
          </p:nvPr>
        </p:nvSpPr>
        <p:spPr>
          <a:xfrm>
            <a:off x="5715000" y="438150"/>
            <a:ext cx="1617345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a:solidFill>
                  <a:srgbClr val="566890"/>
                </a:solidFill>
              </a:rPr>
              <a:t>Using NASA Earth Observations to Monitor Vulnerability, Wildfire Damage, and Recovery in the Appalachian Forests</a:t>
            </a:r>
          </a:p>
        </p:txBody>
      </p:sp>
      <p:sp>
        <p:nvSpPr>
          <p:cNvPr id="31" name="Subtitle"/>
          <p:cNvSpPr txBox="1">
            <a:spLocks/>
          </p:cNvSpPr>
          <p:nvPr/>
        </p:nvSpPr>
        <p:spPr>
          <a:xfrm>
            <a:off x="6096000" y="35153600"/>
            <a:ext cx="15501257" cy="1034530"/>
          </a:xfrm>
          <a:prstGeom prst="rect">
            <a:avLst/>
          </a:prstGeom>
        </p:spPr>
        <p:txBody>
          <a:bodyPr anchor="ctr"/>
          <a:lstStyle>
            <a:lvl1pPr marL="0" indent="0" algn="ctr" defTabSz="2743200" rtl="0" eaLnBrk="1" latinLnBrk="0" hangingPunct="1">
              <a:lnSpc>
                <a:spcPct val="90000"/>
              </a:lnSpc>
              <a:spcBef>
                <a:spcPts val="0"/>
              </a:spcBef>
              <a:buFont typeface="Arial" panose="020B0604020202020204" pitchFamily="34" charset="0"/>
              <a:buNone/>
              <a:defRPr sz="6000" b="1" kern="1200" baseline="0">
                <a:solidFill>
                  <a:srgbClr val="EA7845"/>
                </a:solidFill>
                <a:latin typeface="+mj-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48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4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800" b="0" dirty="0">
                <a:solidFill>
                  <a:srgbClr val="566890"/>
                </a:solidFill>
              </a:rPr>
              <a:t>University of </a:t>
            </a:r>
            <a:r>
              <a:rPr lang="en-US" sz="4800" b="0" dirty="0" smtClean="0">
                <a:solidFill>
                  <a:srgbClr val="566890"/>
                </a:solidFill>
              </a:rPr>
              <a:t>Georgia – </a:t>
            </a:r>
            <a:r>
              <a:rPr lang="en-US" sz="4800" b="0" dirty="0" smtClean="0">
                <a:solidFill>
                  <a:srgbClr val="566890"/>
                </a:solidFill>
              </a:rPr>
              <a:t>Summer 2017</a:t>
            </a:r>
            <a:endParaRPr lang="en-US" sz="4800" b="0" dirty="0">
              <a:solidFill>
                <a:srgbClr val="566890"/>
              </a:solidFill>
            </a:endParaRPr>
          </a:p>
        </p:txBody>
      </p:sp>
      <p:sp>
        <p:nvSpPr>
          <p:cNvPr id="32" name="Text Placeholder 16"/>
          <p:cNvSpPr txBox="1">
            <a:spLocks/>
          </p:cNvSpPr>
          <p:nvPr/>
        </p:nvSpPr>
        <p:spPr>
          <a:xfrm>
            <a:off x="914400" y="5447353"/>
            <a:ext cx="11380829" cy="559566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a:solidFill>
                <a:schemeClr val="tx1">
                  <a:lumMod val="75000"/>
                </a:schemeClr>
              </a:solidFill>
            </a:endParaRPr>
          </a:p>
        </p:txBody>
      </p:sp>
      <p:sp>
        <p:nvSpPr>
          <p:cNvPr id="47" name="Main Title"/>
          <p:cNvSpPr>
            <a:spLocks noGrp="1"/>
          </p:cNvSpPr>
          <p:nvPr>
            <p:ph type="body" sz="quarter" idx="10"/>
          </p:nvPr>
        </p:nvSpPr>
        <p:spPr>
          <a:xfrm rot="16200000">
            <a:off x="11208610" y="18004447"/>
            <a:ext cx="29345306" cy="2314074"/>
          </a:xfrm>
          <a:prstGeom prst="rect">
            <a:avLst/>
          </a:prstGeom>
        </p:spPr>
        <p:txBody>
          <a:bodyPr anchor="ctr"/>
          <a:lstStyle>
            <a:lvl1pPr marL="0" indent="0" algn="l">
              <a:buNone/>
              <a:defRPr sz="16000" b="0" baseline="0">
                <a:solidFill>
                  <a:srgbClr val="E97845"/>
                </a:solidFill>
                <a:latin typeface="+mj-lt"/>
              </a:defRPr>
            </a:lvl1pPr>
          </a:lstStyle>
          <a:p>
            <a:pPr lvl="0"/>
            <a:r>
              <a:rPr lang="en-US" sz="12000" b="1" dirty="0">
                <a:solidFill>
                  <a:srgbClr val="566890"/>
                </a:solidFill>
              </a:rPr>
              <a:t>Southern Appalachia </a:t>
            </a:r>
            <a:r>
              <a:rPr lang="en-US" sz="12000" dirty="0">
                <a:solidFill>
                  <a:srgbClr val="566890"/>
                </a:solidFill>
              </a:rPr>
              <a:t>Disasters II</a:t>
            </a:r>
          </a:p>
        </p:txBody>
      </p:sp>
      <p:sp>
        <p:nvSpPr>
          <p:cNvPr id="46" name="Text Placeholder 16">
            <a:extLst>
              <a:ext uri="{FF2B5EF4-FFF2-40B4-BE49-F238E27FC236}">
                <a16:creationId xmlns:a16="http://schemas.microsoft.com/office/drawing/2014/main" xmlns="" id="{A625BE5A-CEF7-4DB0-90EE-F282074378D1}"/>
              </a:ext>
            </a:extLst>
          </p:cNvPr>
          <p:cNvSpPr txBox="1">
            <a:spLocks/>
          </p:cNvSpPr>
          <p:nvPr/>
        </p:nvSpPr>
        <p:spPr>
          <a:xfrm>
            <a:off x="13024947" y="5302975"/>
            <a:ext cx="10938449" cy="386741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spcBef>
                <a:spcPts val="0"/>
              </a:spcBef>
              <a:buClr>
                <a:srgbClr val="586991"/>
              </a:buClr>
              <a:buSzPct val="100000"/>
            </a:pPr>
            <a:r>
              <a:rPr lang="en-US" b="1" dirty="0">
                <a:solidFill>
                  <a:srgbClr val="586991"/>
                </a:solidFill>
                <a:latin typeface="Garamond"/>
                <a:ea typeface="Garamond"/>
                <a:cs typeface="Garamond"/>
                <a:sym typeface="Garamond"/>
              </a:rPr>
              <a:t>Analyze </a:t>
            </a:r>
            <a:r>
              <a:rPr lang="en-US" dirty="0">
                <a:solidFill>
                  <a:schemeClr val="tx1">
                    <a:lumMod val="75000"/>
                  </a:schemeClr>
                </a:solidFill>
                <a:latin typeface="Garamond"/>
                <a:ea typeface="Garamond"/>
                <a:cs typeface="Garamond"/>
                <a:sym typeface="Garamond"/>
              </a:rPr>
              <a:t>vegetation and fire fuel change before, during, and after the fall 2016 wildfires using Landsat 8, Terra MODIS, </a:t>
            </a:r>
            <a:r>
              <a:rPr lang="en-US" dirty="0" smtClean="0">
                <a:solidFill>
                  <a:schemeClr val="tx1">
                    <a:lumMod val="75000"/>
                  </a:schemeClr>
                </a:solidFill>
                <a:latin typeface="Garamond"/>
                <a:ea typeface="Garamond"/>
                <a:cs typeface="Garamond"/>
                <a:sym typeface="Garamond"/>
              </a:rPr>
              <a:t>Terra ASTER, and Sentinel-2 MSI </a:t>
            </a:r>
            <a:r>
              <a:rPr lang="en-US" dirty="0" smtClean="0">
                <a:solidFill>
                  <a:schemeClr val="tx1">
                    <a:lumMod val="75000"/>
                  </a:schemeClr>
                </a:solidFill>
                <a:latin typeface="Garamond"/>
                <a:ea typeface="Garamond"/>
                <a:cs typeface="Garamond"/>
                <a:sym typeface="Garamond"/>
              </a:rPr>
              <a:t>data</a:t>
            </a:r>
            <a:endParaRPr lang="en-US" dirty="0">
              <a:solidFill>
                <a:schemeClr val="tx1">
                  <a:lumMod val="75000"/>
                </a:schemeClr>
              </a:solidFill>
              <a:latin typeface="Garamond"/>
              <a:ea typeface="Garamond"/>
              <a:cs typeface="Garamond"/>
              <a:sym typeface="Garamond"/>
            </a:endParaRPr>
          </a:p>
          <a:p>
            <a:pPr lvl="0">
              <a:buClr>
                <a:srgbClr val="586991"/>
              </a:buClr>
              <a:buSzPct val="100000"/>
            </a:pPr>
            <a:r>
              <a:rPr lang="en-US" b="1" dirty="0">
                <a:solidFill>
                  <a:srgbClr val="586991"/>
                </a:solidFill>
                <a:latin typeface="Garamond"/>
                <a:ea typeface="Garamond"/>
                <a:cs typeface="Garamond"/>
                <a:sym typeface="Garamond"/>
              </a:rPr>
              <a:t>Explore </a:t>
            </a:r>
            <a:r>
              <a:rPr lang="en-US" dirty="0">
                <a:solidFill>
                  <a:schemeClr val="tx1">
                    <a:lumMod val="75000"/>
                  </a:schemeClr>
                </a:solidFill>
                <a:latin typeface="Garamond"/>
                <a:ea typeface="Garamond"/>
                <a:cs typeface="Garamond"/>
                <a:sym typeface="Garamond"/>
              </a:rPr>
              <a:t>the </a:t>
            </a:r>
            <a:r>
              <a:rPr lang="en-US" dirty="0" smtClean="0">
                <a:solidFill>
                  <a:schemeClr val="tx1">
                    <a:lumMod val="75000"/>
                  </a:schemeClr>
                </a:solidFill>
                <a:latin typeface="Garamond"/>
                <a:ea typeface="Garamond"/>
                <a:cs typeface="Garamond"/>
                <a:sym typeface="Garamond"/>
              </a:rPr>
              <a:t>physical, biological, and social </a:t>
            </a:r>
            <a:r>
              <a:rPr lang="en-US" dirty="0">
                <a:solidFill>
                  <a:schemeClr val="tx1">
                    <a:lumMod val="75000"/>
                  </a:schemeClr>
                </a:solidFill>
                <a:latin typeface="Garamond"/>
                <a:ea typeface="Garamond"/>
                <a:cs typeface="Garamond"/>
                <a:sym typeface="Garamond"/>
              </a:rPr>
              <a:t>factors that may lead to increased wildfire susceptibility in the Southern Appalachian region of the United </a:t>
            </a:r>
            <a:r>
              <a:rPr lang="en-US" dirty="0" smtClean="0">
                <a:solidFill>
                  <a:schemeClr val="tx1">
                    <a:lumMod val="75000"/>
                  </a:schemeClr>
                </a:solidFill>
                <a:latin typeface="Garamond"/>
                <a:ea typeface="Garamond"/>
                <a:cs typeface="Garamond"/>
                <a:sym typeface="Garamond"/>
              </a:rPr>
              <a:t>States</a:t>
            </a:r>
            <a:endParaRPr lang="en-US" dirty="0">
              <a:solidFill>
                <a:schemeClr val="tx1">
                  <a:lumMod val="75000"/>
                </a:schemeClr>
              </a:solidFill>
              <a:latin typeface="Garamond"/>
              <a:ea typeface="Garamond"/>
              <a:cs typeface="Garamond"/>
              <a:sym typeface="Garamond"/>
            </a:endParaRPr>
          </a:p>
          <a:p>
            <a:pPr>
              <a:buClr>
                <a:srgbClr val="586991"/>
              </a:buClr>
              <a:buSzPct val="100000"/>
            </a:pPr>
            <a:r>
              <a:rPr lang="en-US" b="1" dirty="0">
                <a:solidFill>
                  <a:srgbClr val="586991"/>
                </a:solidFill>
                <a:latin typeface="Garamond"/>
                <a:ea typeface="Garamond"/>
                <a:cs typeface="Garamond"/>
                <a:sym typeface="Garamond"/>
              </a:rPr>
              <a:t>Create </a:t>
            </a:r>
            <a:r>
              <a:rPr lang="en-US" dirty="0">
                <a:solidFill>
                  <a:schemeClr val="tx1">
                    <a:lumMod val="75000"/>
                  </a:schemeClr>
                </a:solidFill>
                <a:latin typeface="Garamond"/>
                <a:ea typeface="Garamond"/>
                <a:cs typeface="Garamond"/>
                <a:sym typeface="Garamond"/>
              </a:rPr>
              <a:t>an integrated wildfire vulnerability model based on a range of environmental factors </a:t>
            </a:r>
            <a:r>
              <a:rPr lang="en-US" dirty="0" smtClean="0">
                <a:solidFill>
                  <a:schemeClr val="tx1">
                    <a:lumMod val="75000"/>
                  </a:schemeClr>
                </a:solidFill>
                <a:latin typeface="Garamond"/>
                <a:ea typeface="Garamond"/>
                <a:cs typeface="Garamond"/>
                <a:sym typeface="Garamond"/>
              </a:rPr>
              <a:t>(elevation</a:t>
            </a:r>
            <a:r>
              <a:rPr lang="en-US" dirty="0">
                <a:solidFill>
                  <a:schemeClr val="tx1">
                    <a:lumMod val="75000"/>
                  </a:schemeClr>
                </a:solidFill>
                <a:latin typeface="Garamond"/>
                <a:ea typeface="Garamond"/>
                <a:cs typeface="Garamond"/>
                <a:sym typeface="Garamond"/>
              </a:rPr>
              <a:t>, vegetation, and land </a:t>
            </a:r>
            <a:r>
              <a:rPr lang="en-US" dirty="0" smtClean="0">
                <a:solidFill>
                  <a:schemeClr val="tx1">
                    <a:lumMod val="75000"/>
                  </a:schemeClr>
                </a:solidFill>
                <a:latin typeface="Garamond"/>
                <a:ea typeface="Garamond"/>
                <a:cs typeface="Garamond"/>
                <a:sym typeface="Garamond"/>
              </a:rPr>
              <a:t>cover) </a:t>
            </a:r>
            <a:r>
              <a:rPr lang="en-US" dirty="0">
                <a:solidFill>
                  <a:schemeClr val="tx1">
                    <a:lumMod val="75000"/>
                  </a:schemeClr>
                </a:solidFill>
                <a:latin typeface="Garamond"/>
                <a:ea typeface="Garamond"/>
                <a:cs typeface="Garamond"/>
                <a:sym typeface="Garamond"/>
              </a:rPr>
              <a:t>and socioeconomic </a:t>
            </a:r>
            <a:r>
              <a:rPr lang="en-US" dirty="0" smtClean="0">
                <a:solidFill>
                  <a:schemeClr val="tx1">
                    <a:lumMod val="75000"/>
                  </a:schemeClr>
                </a:solidFill>
                <a:latin typeface="Garamond"/>
                <a:ea typeface="Garamond"/>
                <a:cs typeface="Garamond"/>
                <a:sym typeface="Garamond"/>
              </a:rPr>
              <a:t>factors (income</a:t>
            </a:r>
            <a:r>
              <a:rPr lang="en-US" dirty="0">
                <a:solidFill>
                  <a:schemeClr val="tx1">
                    <a:lumMod val="75000"/>
                  </a:schemeClr>
                </a:solidFill>
                <a:latin typeface="Garamond"/>
                <a:ea typeface="Garamond"/>
                <a:cs typeface="Garamond"/>
                <a:sym typeface="Garamond"/>
              </a:rPr>
              <a:t>, race, and </a:t>
            </a:r>
            <a:r>
              <a:rPr lang="en-US" dirty="0" smtClean="0">
                <a:solidFill>
                  <a:schemeClr val="tx1">
                    <a:lumMod val="75000"/>
                  </a:schemeClr>
                </a:solidFill>
                <a:latin typeface="Garamond"/>
                <a:ea typeface="Garamond"/>
                <a:cs typeface="Garamond"/>
                <a:sym typeface="Garamond"/>
              </a:rPr>
              <a:t>housing</a:t>
            </a:r>
            <a:r>
              <a:rPr lang="en-US" dirty="0" smtClean="0">
                <a:solidFill>
                  <a:schemeClr val="tx1">
                    <a:lumMod val="75000"/>
                  </a:schemeClr>
                </a:solidFill>
                <a:latin typeface="Garamond"/>
                <a:ea typeface="Garamond"/>
                <a:cs typeface="Garamond"/>
                <a:sym typeface="Garamond"/>
              </a:rPr>
              <a:t>)</a:t>
            </a:r>
            <a:endParaRPr lang="en-US" dirty="0">
              <a:solidFill>
                <a:schemeClr val="tx1">
                  <a:lumMod val="75000"/>
                </a:schemeClr>
              </a:solidFill>
              <a:latin typeface="Garamond"/>
              <a:ea typeface="Garamond"/>
              <a:cs typeface="Garamond"/>
              <a:sym typeface="Garamond"/>
            </a:endParaRPr>
          </a:p>
          <a:p>
            <a:pPr lvl="0">
              <a:buClr>
                <a:srgbClr val="586991"/>
              </a:buClr>
              <a:buSzPct val="100000"/>
            </a:pPr>
            <a:endParaRPr lang="en-US" dirty="0">
              <a:solidFill>
                <a:srgbClr val="585454"/>
              </a:solidFill>
              <a:latin typeface="Garamond"/>
              <a:ea typeface="Garamond"/>
              <a:cs typeface="Garamond"/>
              <a:sym typeface="Garamond"/>
            </a:endParaRPr>
          </a:p>
          <a:p>
            <a:pPr lvl="0">
              <a:buClr>
                <a:srgbClr val="586991"/>
              </a:buClr>
              <a:buSzPct val="100000"/>
            </a:pPr>
            <a:endParaRPr lang="en-US" dirty="0">
              <a:solidFill>
                <a:srgbClr val="585454"/>
              </a:solidFill>
              <a:latin typeface="Garamond"/>
              <a:ea typeface="Garamond"/>
              <a:cs typeface="Garamond"/>
              <a:sym typeface="Garamond"/>
            </a:endParaRPr>
          </a:p>
        </p:txBody>
      </p:sp>
      <p:sp>
        <p:nvSpPr>
          <p:cNvPr id="51" name="Shape 87">
            <a:extLst>
              <a:ext uri="{FF2B5EF4-FFF2-40B4-BE49-F238E27FC236}">
                <a16:creationId xmlns:a16="http://schemas.microsoft.com/office/drawing/2014/main" xmlns="" id="{D76CF437-F63F-47E6-B520-8ADB05512A89}"/>
              </a:ext>
            </a:extLst>
          </p:cNvPr>
          <p:cNvSpPr txBox="1"/>
          <p:nvPr/>
        </p:nvSpPr>
        <p:spPr>
          <a:xfrm>
            <a:off x="12839700" y="15464178"/>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57688F"/>
                </a:solidFill>
                <a:latin typeface="Century Gothic"/>
                <a:ea typeface="Century Gothic"/>
                <a:cs typeface="Century Gothic"/>
                <a:sym typeface="Century Gothic"/>
              </a:rPr>
              <a:t>Earth Observations</a:t>
            </a:r>
          </a:p>
        </p:txBody>
      </p:sp>
      <p:pic>
        <p:nvPicPr>
          <p:cNvPr id="52" name="Shape 108" descr="https://lh5.googleusercontent.com/6MHg-W-Jp8orZhiL3tbQiO1-rUDKkNUxGQHYRm03Gy_bYPKl3tKLhJ3ZEnut3-Lami_00uHjOyfGD0SbzwhEBkEDjs-khPnWBbaRq1OLYbd3oEIEzmXMPeeyg4I5Ntm4JZB_xkg4">
            <a:extLst>
              <a:ext uri="{FF2B5EF4-FFF2-40B4-BE49-F238E27FC236}">
                <a16:creationId xmlns:a16="http://schemas.microsoft.com/office/drawing/2014/main" xmlns="" id="{82296884-EB27-45BC-A9DB-0FE45B49D006}"/>
              </a:ext>
            </a:extLst>
          </p:cNvPr>
          <p:cNvPicPr preferRelativeResize="0"/>
          <p:nvPr/>
        </p:nvPicPr>
        <p:blipFill rotWithShape="1">
          <a:blip r:embed="rId3">
            <a:alphaModFix/>
          </a:blip>
          <a:srcRect/>
          <a:stretch/>
        </p:blipFill>
        <p:spPr>
          <a:xfrm>
            <a:off x="13024948" y="16484405"/>
            <a:ext cx="2671281" cy="2253882"/>
          </a:xfrm>
          <a:prstGeom prst="rect">
            <a:avLst/>
          </a:prstGeom>
          <a:noFill/>
          <a:ln>
            <a:noFill/>
          </a:ln>
        </p:spPr>
      </p:pic>
      <p:pic>
        <p:nvPicPr>
          <p:cNvPr id="53" name="Shape 109" descr="https://lh5.googleusercontent.com/YR-sGZT-i63u8v5NHen9ha6aRohHFPLs-Uv7BvuPlQegUROxQNxpY8SMOIII_KjUIug93RGUiclmE5TI9_mB-xoosWOvkvWZTiot3P3vtbhNwQBX5ZdaALEanZD2LnEglYn6JtoU">
            <a:extLst>
              <a:ext uri="{FF2B5EF4-FFF2-40B4-BE49-F238E27FC236}">
                <a16:creationId xmlns:a16="http://schemas.microsoft.com/office/drawing/2014/main" xmlns="" id="{842F8BB2-BC66-4AE7-8B34-BE460FC6347F}"/>
              </a:ext>
            </a:extLst>
          </p:cNvPr>
          <p:cNvPicPr preferRelativeResize="0"/>
          <p:nvPr/>
        </p:nvPicPr>
        <p:blipFill rotWithShape="1">
          <a:blip r:embed="rId4">
            <a:alphaModFix/>
          </a:blip>
          <a:srcRect/>
          <a:stretch/>
        </p:blipFill>
        <p:spPr>
          <a:xfrm>
            <a:off x="16527302" y="16484405"/>
            <a:ext cx="2801647" cy="2287990"/>
          </a:xfrm>
          <a:prstGeom prst="rect">
            <a:avLst/>
          </a:prstGeom>
          <a:noFill/>
          <a:ln>
            <a:noFill/>
          </a:ln>
        </p:spPr>
      </p:pic>
      <p:sp>
        <p:nvSpPr>
          <p:cNvPr id="54" name="Shape 110">
            <a:extLst>
              <a:ext uri="{FF2B5EF4-FFF2-40B4-BE49-F238E27FC236}">
                <a16:creationId xmlns:a16="http://schemas.microsoft.com/office/drawing/2014/main" xmlns="" id="{C99223D4-CCE6-42DD-A83E-45CAB5A4A5A9}"/>
              </a:ext>
            </a:extLst>
          </p:cNvPr>
          <p:cNvSpPr txBox="1"/>
          <p:nvPr/>
        </p:nvSpPr>
        <p:spPr>
          <a:xfrm>
            <a:off x="13064462" y="19009360"/>
            <a:ext cx="2258197" cy="35010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400" b="1" u="none" dirty="0">
                <a:solidFill>
                  <a:schemeClr val="dk1"/>
                </a:solidFill>
                <a:latin typeface="Garamond"/>
                <a:ea typeface="Garamond"/>
                <a:cs typeface="Garamond"/>
                <a:sym typeface="Garamond"/>
              </a:rPr>
              <a:t>Landsat </a:t>
            </a:r>
            <a:r>
              <a:rPr lang="en-US" sz="2400" b="1" u="none" dirty="0" smtClean="0">
                <a:solidFill>
                  <a:schemeClr val="dk1"/>
                </a:solidFill>
                <a:latin typeface="Garamond"/>
                <a:ea typeface="Garamond"/>
                <a:cs typeface="Garamond"/>
                <a:sym typeface="Garamond"/>
              </a:rPr>
              <a:t>8</a:t>
            </a:r>
            <a:r>
              <a:rPr lang="en-US" sz="2400" b="0" u="none" dirty="0" smtClean="0">
                <a:solidFill>
                  <a:schemeClr val="dk1"/>
                </a:solidFill>
                <a:latin typeface="Garamond"/>
                <a:ea typeface="Garamond"/>
                <a:cs typeface="Garamond"/>
                <a:sym typeface="Garamond"/>
              </a:rPr>
              <a:t> </a:t>
            </a:r>
            <a:r>
              <a:rPr lang="en-US" sz="2400" b="0" u="none" dirty="0">
                <a:solidFill>
                  <a:schemeClr val="dk1"/>
                </a:solidFill>
                <a:latin typeface="Garamond"/>
                <a:ea typeface="Garamond"/>
                <a:cs typeface="Garamond"/>
                <a:sym typeface="Garamond"/>
              </a:rPr>
              <a:t>OLI</a:t>
            </a:r>
            <a:r>
              <a:rPr lang="en-US" sz="2000" b="0" u="none" dirty="0">
                <a:solidFill>
                  <a:schemeClr val="dk1"/>
                </a:solidFill>
                <a:latin typeface="Garamond"/>
                <a:ea typeface="Garamond"/>
                <a:cs typeface="Garamond"/>
                <a:sym typeface="Garamond"/>
              </a:rPr>
              <a:t>		</a:t>
            </a:r>
          </a:p>
        </p:txBody>
      </p:sp>
      <p:sp>
        <p:nvSpPr>
          <p:cNvPr id="55" name="Shape 111">
            <a:extLst>
              <a:ext uri="{FF2B5EF4-FFF2-40B4-BE49-F238E27FC236}">
                <a16:creationId xmlns:a16="http://schemas.microsoft.com/office/drawing/2014/main" xmlns="" id="{6936C23A-339C-4E10-8630-2F61FE78CBA0}"/>
              </a:ext>
            </a:extLst>
          </p:cNvPr>
          <p:cNvSpPr txBox="1"/>
          <p:nvPr/>
        </p:nvSpPr>
        <p:spPr>
          <a:xfrm>
            <a:off x="16262689" y="19009360"/>
            <a:ext cx="3498532" cy="42248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400" b="1" u="none" dirty="0" smtClean="0">
                <a:solidFill>
                  <a:schemeClr val="dk1"/>
                </a:solidFill>
                <a:latin typeface="Garamond"/>
                <a:ea typeface="Garamond"/>
                <a:cs typeface="Garamond"/>
                <a:sym typeface="Garamond"/>
              </a:rPr>
              <a:t>Terra</a:t>
            </a:r>
            <a:r>
              <a:rPr lang="en-US" sz="2400" b="0" u="none" dirty="0" smtClean="0">
                <a:solidFill>
                  <a:schemeClr val="dk1"/>
                </a:solidFill>
                <a:latin typeface="Garamond"/>
                <a:ea typeface="Garamond"/>
                <a:cs typeface="Garamond"/>
                <a:sym typeface="Garamond"/>
              </a:rPr>
              <a:t> </a:t>
            </a:r>
            <a:r>
              <a:rPr lang="en-US" sz="2400" b="0" u="none" dirty="0">
                <a:solidFill>
                  <a:schemeClr val="dk1"/>
                </a:solidFill>
                <a:latin typeface="Garamond"/>
                <a:ea typeface="Garamond"/>
                <a:cs typeface="Garamond"/>
                <a:sym typeface="Garamond"/>
              </a:rPr>
              <a:t>ASTER &amp; MODIS</a:t>
            </a:r>
          </a:p>
        </p:txBody>
      </p:sp>
      <p:pic>
        <p:nvPicPr>
          <p:cNvPr id="56" name="Picture 55">
            <a:extLst>
              <a:ext uri="{FF2B5EF4-FFF2-40B4-BE49-F238E27FC236}">
                <a16:creationId xmlns:a16="http://schemas.microsoft.com/office/drawing/2014/main" xmlns="" id="{29D339BB-B769-4A62-976F-BC42ADA84E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18392">
            <a:off x="20301142" y="16152201"/>
            <a:ext cx="3248761" cy="2662180"/>
          </a:xfrm>
          <a:prstGeom prst="rect">
            <a:avLst/>
          </a:prstGeom>
        </p:spPr>
      </p:pic>
      <p:sp>
        <p:nvSpPr>
          <p:cNvPr id="57" name="Shape 111">
            <a:extLst>
              <a:ext uri="{FF2B5EF4-FFF2-40B4-BE49-F238E27FC236}">
                <a16:creationId xmlns:a16="http://schemas.microsoft.com/office/drawing/2014/main" xmlns="" id="{09B0EBC4-5D4B-45F2-A08A-E45448EE1E07}"/>
              </a:ext>
            </a:extLst>
          </p:cNvPr>
          <p:cNvSpPr txBox="1"/>
          <p:nvPr/>
        </p:nvSpPr>
        <p:spPr>
          <a:xfrm>
            <a:off x="20464864" y="19009360"/>
            <a:ext cx="3498532" cy="422486"/>
          </a:xfrm>
          <a:prstGeom prst="rect">
            <a:avLst/>
          </a:prstGeom>
          <a:noFill/>
          <a:ln>
            <a:noFill/>
          </a:ln>
        </p:spPr>
        <p:txBody>
          <a:bodyPr lIns="91425" tIns="45700" rIns="91425" bIns="45700" anchor="t" anchorCtr="0">
            <a:noAutofit/>
          </a:bodyPr>
          <a:lstStyle/>
          <a:p>
            <a:pPr>
              <a:lnSpc>
                <a:spcPct val="90000"/>
              </a:lnSpc>
              <a:buClr>
                <a:schemeClr val="dk1"/>
              </a:buClr>
              <a:buSzPct val="25000"/>
            </a:pPr>
            <a:r>
              <a:rPr lang="en-US" sz="2400" b="1" dirty="0" smtClean="0">
                <a:solidFill>
                  <a:schemeClr val="dk1"/>
                </a:solidFill>
                <a:latin typeface="Garamond"/>
                <a:ea typeface="Garamond"/>
                <a:cs typeface="Garamond"/>
                <a:sym typeface="Garamond"/>
              </a:rPr>
              <a:t>Sentinel-2 </a:t>
            </a:r>
            <a:r>
              <a:rPr lang="en-US" sz="2400" dirty="0" smtClean="0">
                <a:solidFill>
                  <a:schemeClr val="dk1"/>
                </a:solidFill>
                <a:ea typeface="Garamond"/>
                <a:cs typeface="Garamond"/>
                <a:sym typeface="Garamond"/>
              </a:rPr>
              <a:t>MSI</a:t>
            </a:r>
            <a:endParaRPr lang="en-US" sz="2400" dirty="0">
              <a:solidFill>
                <a:schemeClr val="dk1"/>
              </a:solidFill>
              <a:ea typeface="Garamond"/>
              <a:cs typeface="Garamond"/>
              <a:sym typeface="Garamond"/>
            </a:endParaRPr>
          </a:p>
          <a:p>
            <a:pPr lvl="0">
              <a:lnSpc>
                <a:spcPct val="90000"/>
              </a:lnSpc>
              <a:buClr>
                <a:schemeClr val="dk1"/>
              </a:buClr>
              <a:buSzPct val="25000"/>
            </a:pPr>
            <a:endParaRPr lang="en-US" sz="2400" b="1" dirty="0">
              <a:solidFill>
                <a:schemeClr val="dk1"/>
              </a:solidFill>
              <a:latin typeface="Garamond"/>
              <a:ea typeface="Garamond"/>
              <a:cs typeface="Garamond"/>
              <a:sym typeface="Garamond"/>
            </a:endParaRPr>
          </a:p>
          <a:p>
            <a:pPr marL="0" marR="0" lvl="0" indent="0" algn="l" rtl="0">
              <a:lnSpc>
                <a:spcPct val="90000"/>
              </a:lnSpc>
              <a:spcBef>
                <a:spcPts val="0"/>
              </a:spcBef>
              <a:buClr>
                <a:schemeClr val="dk1"/>
              </a:buClr>
              <a:buSzPct val="25000"/>
              <a:buFont typeface="Arial"/>
              <a:buNone/>
            </a:pPr>
            <a:endParaRPr lang="en-US" sz="2400" b="0" u="none" dirty="0">
              <a:solidFill>
                <a:schemeClr val="dk1"/>
              </a:solidFill>
              <a:latin typeface="Garamond"/>
              <a:ea typeface="Garamond"/>
              <a:cs typeface="Garamond"/>
              <a:sym typeface="Garamond"/>
            </a:endParaRPr>
          </a:p>
        </p:txBody>
      </p:sp>
      <p:sp>
        <p:nvSpPr>
          <p:cNvPr id="58" name="Shape 86">
            <a:extLst>
              <a:ext uri="{FF2B5EF4-FFF2-40B4-BE49-F238E27FC236}">
                <a16:creationId xmlns:a16="http://schemas.microsoft.com/office/drawing/2014/main" xmlns="" id="{F2B11F2E-FCC1-4E2B-BF94-3EAD99FBD179}"/>
              </a:ext>
            </a:extLst>
          </p:cNvPr>
          <p:cNvSpPr txBox="1"/>
          <p:nvPr/>
        </p:nvSpPr>
        <p:spPr>
          <a:xfrm>
            <a:off x="12839700" y="9163050"/>
            <a:ext cx="8229600" cy="8953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57688F"/>
                </a:solidFill>
                <a:latin typeface="Century Gothic"/>
                <a:ea typeface="Century Gothic"/>
                <a:cs typeface="Century Gothic"/>
                <a:sym typeface="Century Gothic"/>
              </a:rPr>
              <a:t>Study Area</a:t>
            </a:r>
          </a:p>
        </p:txBody>
      </p:sp>
      <p:pic>
        <p:nvPicPr>
          <p:cNvPr id="59" name="Picture 58">
            <a:extLst>
              <a:ext uri="{FF2B5EF4-FFF2-40B4-BE49-F238E27FC236}">
                <a16:creationId xmlns:a16="http://schemas.microsoft.com/office/drawing/2014/main" xmlns="" id="{6CA80629-B862-4B48-8263-659EA2EFB9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80265" y="9793839"/>
            <a:ext cx="6075135" cy="5780058"/>
          </a:xfrm>
          <a:prstGeom prst="rect">
            <a:avLst/>
          </a:prstGeom>
        </p:spPr>
      </p:pic>
      <p:sp>
        <p:nvSpPr>
          <p:cNvPr id="61" name="TextBox 60">
            <a:extLst>
              <a:ext uri="{FF2B5EF4-FFF2-40B4-BE49-F238E27FC236}">
                <a16:creationId xmlns:a16="http://schemas.microsoft.com/office/drawing/2014/main" xmlns="" id="{CD81D91A-42CE-434D-8F1A-33C9477721DF}"/>
              </a:ext>
            </a:extLst>
          </p:cNvPr>
          <p:cNvSpPr txBox="1"/>
          <p:nvPr/>
        </p:nvSpPr>
        <p:spPr>
          <a:xfrm>
            <a:off x="21044407" y="11379506"/>
            <a:ext cx="1883087" cy="400110"/>
          </a:xfrm>
          <a:prstGeom prst="rect">
            <a:avLst/>
          </a:prstGeom>
          <a:noFill/>
        </p:spPr>
        <p:txBody>
          <a:bodyPr wrap="square" rtlCol="0">
            <a:spAutoFit/>
          </a:bodyPr>
          <a:lstStyle/>
          <a:p>
            <a:r>
              <a:rPr lang="en-US" sz="2000" dirty="0">
                <a:ln w="18415" cmpd="sng">
                  <a:solidFill>
                    <a:srgbClr val="000000"/>
                  </a:solidFill>
                  <a:prstDash val="solid"/>
                </a:ln>
                <a:solidFill>
                  <a:srgbClr val="FFFFFF"/>
                </a:solidFill>
                <a:effectLst>
                  <a:outerShdw blurRad="63500" dir="3600000" algn="tl" rotWithShape="0">
                    <a:srgbClr val="000000">
                      <a:alpha val="70000"/>
                    </a:srgbClr>
                  </a:outerShdw>
                </a:effectLst>
                <a:latin typeface="Garamond" panose="02020404030301010803" pitchFamily="18" charset="0"/>
              </a:rPr>
              <a:t>Knoxville</a:t>
            </a:r>
          </a:p>
        </p:txBody>
      </p:sp>
      <p:sp>
        <p:nvSpPr>
          <p:cNvPr id="62" name="TextBox 61">
            <a:extLst>
              <a:ext uri="{FF2B5EF4-FFF2-40B4-BE49-F238E27FC236}">
                <a16:creationId xmlns:a16="http://schemas.microsoft.com/office/drawing/2014/main" xmlns="" id="{4BC943E2-7D23-4107-B9A2-A7C0A03BE885}"/>
              </a:ext>
            </a:extLst>
          </p:cNvPr>
          <p:cNvSpPr txBox="1"/>
          <p:nvPr/>
        </p:nvSpPr>
        <p:spPr>
          <a:xfrm>
            <a:off x="18869005" y="11670820"/>
            <a:ext cx="2082241" cy="400110"/>
          </a:xfrm>
          <a:prstGeom prst="rect">
            <a:avLst/>
          </a:prstGeom>
          <a:noFill/>
        </p:spPr>
        <p:txBody>
          <a:bodyPr wrap="square" rtlCol="0">
            <a:spAutoFit/>
          </a:bodyPr>
          <a:lstStyle/>
          <a:p>
            <a:r>
              <a:rPr lang="en-US" sz="2000" dirty="0">
                <a:ln w="18415" cmpd="sng">
                  <a:solidFill>
                    <a:srgbClr val="000000"/>
                  </a:solidFill>
                  <a:prstDash val="solid"/>
                </a:ln>
                <a:solidFill>
                  <a:srgbClr val="FFFFFF"/>
                </a:solidFill>
                <a:effectLst>
                  <a:outerShdw blurRad="63500" dir="3600000" algn="tl" rotWithShape="0">
                    <a:srgbClr val="000000">
                      <a:alpha val="70000"/>
                    </a:srgbClr>
                  </a:outerShdw>
                </a:effectLst>
                <a:latin typeface="Garamond" panose="02020404030301010803" pitchFamily="18" charset="0"/>
              </a:rPr>
              <a:t>Oak Ridge</a:t>
            </a:r>
          </a:p>
        </p:txBody>
      </p:sp>
      <p:sp>
        <p:nvSpPr>
          <p:cNvPr id="63" name="TextBox 62">
            <a:extLst>
              <a:ext uri="{FF2B5EF4-FFF2-40B4-BE49-F238E27FC236}">
                <a16:creationId xmlns:a16="http://schemas.microsoft.com/office/drawing/2014/main" xmlns="" id="{4AF9FF0A-D3B1-4561-BA04-FFDF1B11AFDA}"/>
              </a:ext>
            </a:extLst>
          </p:cNvPr>
          <p:cNvSpPr txBox="1"/>
          <p:nvPr/>
        </p:nvSpPr>
        <p:spPr>
          <a:xfrm>
            <a:off x="19626590" y="12207558"/>
            <a:ext cx="2107441" cy="400110"/>
          </a:xfrm>
          <a:prstGeom prst="rect">
            <a:avLst/>
          </a:prstGeom>
          <a:noFill/>
        </p:spPr>
        <p:txBody>
          <a:bodyPr wrap="square" rtlCol="0">
            <a:spAutoFit/>
          </a:bodyPr>
          <a:lstStyle/>
          <a:p>
            <a:r>
              <a:rPr lang="en-US" sz="2000" dirty="0">
                <a:ln w="18415" cmpd="sng">
                  <a:solidFill>
                    <a:srgbClr val="000000"/>
                  </a:solidFill>
                  <a:prstDash val="solid"/>
                </a:ln>
                <a:solidFill>
                  <a:srgbClr val="FFFFFF"/>
                </a:solidFill>
                <a:effectLst>
                  <a:outerShdw blurRad="63500" dir="3600000" algn="tl" rotWithShape="0">
                    <a:srgbClr val="000000">
                      <a:alpha val="70000"/>
                    </a:srgbClr>
                  </a:outerShdw>
                </a:effectLst>
                <a:latin typeface="Garamond" panose="02020404030301010803" pitchFamily="18" charset="0"/>
              </a:rPr>
              <a:t>Maryville</a:t>
            </a:r>
          </a:p>
        </p:txBody>
      </p:sp>
      <p:pic>
        <p:nvPicPr>
          <p:cNvPr id="64" name="Picture 2" descr="Image result for N arrow ESRI">
            <a:extLst>
              <a:ext uri="{FF2B5EF4-FFF2-40B4-BE49-F238E27FC236}">
                <a16:creationId xmlns:a16="http://schemas.microsoft.com/office/drawing/2014/main" xmlns="" id="{E76BB11E-F124-4099-A531-B9A773E5F7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27494" y="9892334"/>
            <a:ext cx="366766" cy="51813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xmlns="" id="{B10AD2D7-8187-45A5-91C2-6A8EEEB058DF}"/>
              </a:ext>
            </a:extLst>
          </p:cNvPr>
          <p:cNvSpPr txBox="1"/>
          <p:nvPr/>
        </p:nvSpPr>
        <p:spPr>
          <a:xfrm>
            <a:off x="15930388" y="11686894"/>
            <a:ext cx="44435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NC</a:t>
            </a:r>
          </a:p>
        </p:txBody>
      </p:sp>
      <p:sp>
        <p:nvSpPr>
          <p:cNvPr id="66" name="TextBox 65">
            <a:extLst>
              <a:ext uri="{FF2B5EF4-FFF2-40B4-BE49-F238E27FC236}">
                <a16:creationId xmlns:a16="http://schemas.microsoft.com/office/drawing/2014/main" xmlns="" id="{EAC2D8D7-E811-463E-A6DC-76364B5FF49D}"/>
              </a:ext>
            </a:extLst>
          </p:cNvPr>
          <p:cNvSpPr txBox="1"/>
          <p:nvPr/>
        </p:nvSpPr>
        <p:spPr>
          <a:xfrm>
            <a:off x="13402991" y="11625728"/>
            <a:ext cx="42351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TN</a:t>
            </a:r>
          </a:p>
        </p:txBody>
      </p:sp>
      <p:sp>
        <p:nvSpPr>
          <p:cNvPr id="75" name="TextBox 74">
            <a:extLst>
              <a:ext uri="{FF2B5EF4-FFF2-40B4-BE49-F238E27FC236}">
                <a16:creationId xmlns:a16="http://schemas.microsoft.com/office/drawing/2014/main" xmlns="" id="{58DB8BBD-C0CC-444A-B91B-F12C15EBB50C}"/>
              </a:ext>
            </a:extLst>
          </p:cNvPr>
          <p:cNvSpPr txBox="1"/>
          <p:nvPr/>
        </p:nvSpPr>
        <p:spPr>
          <a:xfrm>
            <a:off x="14298512" y="12831603"/>
            <a:ext cx="44435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GA</a:t>
            </a:r>
          </a:p>
        </p:txBody>
      </p:sp>
      <p:sp>
        <p:nvSpPr>
          <p:cNvPr id="76" name="TextBox 75">
            <a:extLst>
              <a:ext uri="{FF2B5EF4-FFF2-40B4-BE49-F238E27FC236}">
                <a16:creationId xmlns:a16="http://schemas.microsoft.com/office/drawing/2014/main" xmlns="" id="{DEE8BE4C-5783-4AF5-A0A3-C58D860462C4}"/>
              </a:ext>
            </a:extLst>
          </p:cNvPr>
          <p:cNvSpPr txBox="1"/>
          <p:nvPr/>
        </p:nvSpPr>
        <p:spPr>
          <a:xfrm>
            <a:off x="15614197" y="12448025"/>
            <a:ext cx="43473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SC</a:t>
            </a:r>
          </a:p>
        </p:txBody>
      </p:sp>
      <p:sp>
        <p:nvSpPr>
          <p:cNvPr id="77" name="TextBox 76">
            <a:extLst>
              <a:ext uri="{FF2B5EF4-FFF2-40B4-BE49-F238E27FC236}">
                <a16:creationId xmlns:a16="http://schemas.microsoft.com/office/drawing/2014/main" xmlns="" id="{04079A10-28B3-4318-9E81-DF2929022A2C}"/>
              </a:ext>
            </a:extLst>
          </p:cNvPr>
          <p:cNvSpPr txBox="1"/>
          <p:nvPr/>
        </p:nvSpPr>
        <p:spPr>
          <a:xfrm>
            <a:off x="16480905" y="10728337"/>
            <a:ext cx="42511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VA</a:t>
            </a:r>
          </a:p>
        </p:txBody>
      </p:sp>
      <p:sp>
        <p:nvSpPr>
          <p:cNvPr id="78" name="TextBox 77">
            <a:extLst>
              <a:ext uri="{FF2B5EF4-FFF2-40B4-BE49-F238E27FC236}">
                <a16:creationId xmlns:a16="http://schemas.microsoft.com/office/drawing/2014/main" xmlns="" id="{EEC07093-3CCD-431C-8CAE-A32AEFDF212C}"/>
              </a:ext>
            </a:extLst>
          </p:cNvPr>
          <p:cNvSpPr txBox="1"/>
          <p:nvPr/>
        </p:nvSpPr>
        <p:spPr>
          <a:xfrm>
            <a:off x="13981003" y="10674316"/>
            <a:ext cx="42511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KY</a:t>
            </a:r>
          </a:p>
        </p:txBody>
      </p:sp>
      <p:sp>
        <p:nvSpPr>
          <p:cNvPr id="79" name="5-Point Star 159">
            <a:extLst>
              <a:ext uri="{FF2B5EF4-FFF2-40B4-BE49-F238E27FC236}">
                <a16:creationId xmlns:a16="http://schemas.microsoft.com/office/drawing/2014/main" xmlns="" id="{874CD389-D98A-4C44-81F6-43020CE86429}"/>
              </a:ext>
            </a:extLst>
          </p:cNvPr>
          <p:cNvSpPr/>
          <p:nvPr/>
        </p:nvSpPr>
        <p:spPr>
          <a:xfrm>
            <a:off x="19789042" y="11346872"/>
            <a:ext cx="364532" cy="348254"/>
          </a:xfrm>
          <a:prstGeom prst="star5">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80" name="5-Point Star 161">
            <a:extLst>
              <a:ext uri="{FF2B5EF4-FFF2-40B4-BE49-F238E27FC236}">
                <a16:creationId xmlns:a16="http://schemas.microsoft.com/office/drawing/2014/main" xmlns="" id="{14665310-5DDE-4D30-9B31-99D496FF0672}"/>
              </a:ext>
            </a:extLst>
          </p:cNvPr>
          <p:cNvSpPr/>
          <p:nvPr/>
        </p:nvSpPr>
        <p:spPr>
          <a:xfrm>
            <a:off x="20768980" y="11451601"/>
            <a:ext cx="364532" cy="348254"/>
          </a:xfrm>
          <a:prstGeom prst="star5">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81" name="5-Point Star 165">
            <a:extLst>
              <a:ext uri="{FF2B5EF4-FFF2-40B4-BE49-F238E27FC236}">
                <a16:creationId xmlns:a16="http://schemas.microsoft.com/office/drawing/2014/main" xmlns="" id="{3931ED6B-E3E5-4F0B-B92F-78A4DD852AB2}"/>
              </a:ext>
            </a:extLst>
          </p:cNvPr>
          <p:cNvSpPr/>
          <p:nvPr/>
        </p:nvSpPr>
        <p:spPr>
          <a:xfrm>
            <a:off x="20604111" y="11994671"/>
            <a:ext cx="364532" cy="348254"/>
          </a:xfrm>
          <a:prstGeom prst="star5">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82" name="Picture 4">
            <a:extLst>
              <a:ext uri="{FF2B5EF4-FFF2-40B4-BE49-F238E27FC236}">
                <a16:creationId xmlns:a16="http://schemas.microsoft.com/office/drawing/2014/main" xmlns="" id="{AEAB8F91-1653-448F-9980-47E306EEBB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74544" y="14172748"/>
            <a:ext cx="2917226" cy="375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5">
            <a:extLst>
              <a:ext uri="{FF2B5EF4-FFF2-40B4-BE49-F238E27FC236}">
                <a16:creationId xmlns:a16="http://schemas.microsoft.com/office/drawing/2014/main" xmlns="" id="{42D5D201-AF67-4B2E-99B3-278C8A125A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17832" y="15074086"/>
            <a:ext cx="2192597" cy="339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 name="Shape 76">
            <a:extLst>
              <a:ext uri="{FF2B5EF4-FFF2-40B4-BE49-F238E27FC236}">
                <a16:creationId xmlns:a16="http://schemas.microsoft.com/office/drawing/2014/main" xmlns="" id="{3326EFE4-B896-40BD-A245-CB50BDCFE7B1}"/>
              </a:ext>
            </a:extLst>
          </p:cNvPr>
          <p:cNvSpPr txBox="1"/>
          <p:nvPr/>
        </p:nvSpPr>
        <p:spPr>
          <a:xfrm>
            <a:off x="18301797" y="31942875"/>
            <a:ext cx="4772791" cy="75772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585454"/>
              </a:buClr>
              <a:buSzPct val="25000"/>
              <a:buFont typeface="Arial"/>
              <a:buNone/>
            </a:pPr>
            <a:r>
              <a:rPr lang="en-US" sz="2700" b="0" i="0" u="none" strike="noStrike" cap="none" dirty="0">
                <a:solidFill>
                  <a:srgbClr val="585454"/>
                </a:solidFill>
                <a:latin typeface="Garamond"/>
                <a:ea typeface="Garamond"/>
                <a:cs typeface="Garamond"/>
                <a:sym typeface="Garamond"/>
              </a:rPr>
              <a:t>US Forest Service Southern Research Station</a:t>
            </a:r>
          </a:p>
          <a:p>
            <a:pPr marL="0" marR="0" lvl="0" indent="0" algn="ctr" rtl="0">
              <a:lnSpc>
                <a:spcPct val="90000"/>
              </a:lnSpc>
              <a:spcBef>
                <a:spcPts val="1800"/>
              </a:spcBef>
              <a:spcAft>
                <a:spcPts val="0"/>
              </a:spcAft>
              <a:buClr>
                <a:schemeClr val="dk1"/>
              </a:buClr>
              <a:buFont typeface="Arial"/>
              <a:buNone/>
            </a:pPr>
            <a:endParaRPr sz="2700" b="0" i="0" u="none" strike="noStrike" cap="none" dirty="0">
              <a:solidFill>
                <a:srgbClr val="585454"/>
              </a:solidFill>
              <a:latin typeface="Garamond"/>
              <a:ea typeface="Garamond"/>
              <a:cs typeface="Garamond"/>
              <a:sym typeface="Garamond"/>
            </a:endParaRPr>
          </a:p>
          <a:p>
            <a:pPr marL="0" marR="0" lvl="0" indent="0" algn="ctr" rtl="0">
              <a:lnSpc>
                <a:spcPct val="90000"/>
              </a:lnSpc>
              <a:spcBef>
                <a:spcPts val="1800"/>
              </a:spcBef>
              <a:buClr>
                <a:schemeClr val="dk1"/>
              </a:buClr>
              <a:buFont typeface="Arial"/>
              <a:buNone/>
            </a:pPr>
            <a:endParaRPr sz="2700" b="0" i="0" u="none" strike="noStrike" cap="none" dirty="0">
              <a:solidFill>
                <a:srgbClr val="585454"/>
              </a:solidFill>
              <a:latin typeface="Garamond"/>
              <a:ea typeface="Garamond"/>
              <a:cs typeface="Garamond"/>
              <a:sym typeface="Garamond"/>
            </a:endParaRPr>
          </a:p>
        </p:txBody>
      </p:sp>
      <p:sp>
        <p:nvSpPr>
          <p:cNvPr id="121" name="Shape 77">
            <a:extLst>
              <a:ext uri="{FF2B5EF4-FFF2-40B4-BE49-F238E27FC236}">
                <a16:creationId xmlns:a16="http://schemas.microsoft.com/office/drawing/2014/main" xmlns="" id="{CBC92F84-9C05-4A0B-8C3F-AD04BFE27BF1}"/>
              </a:ext>
            </a:extLst>
          </p:cNvPr>
          <p:cNvSpPr txBox="1"/>
          <p:nvPr/>
        </p:nvSpPr>
        <p:spPr>
          <a:xfrm>
            <a:off x="12839700" y="25946101"/>
            <a:ext cx="10972799" cy="383412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700" b="0" i="0" u="none" strike="noStrike" cap="none" dirty="0">
                <a:solidFill>
                  <a:schemeClr val="tx1">
                    <a:lumMod val="75000"/>
                  </a:schemeClr>
                </a:solidFill>
                <a:ea typeface="Garamond"/>
                <a:cs typeface="Garamond"/>
                <a:sym typeface="Garamond"/>
              </a:rPr>
              <a:t>We would like to thank our science advisors Dr. Marguerite Madden and</a:t>
            </a:r>
          </a:p>
          <a:p>
            <a:pPr lvl="0">
              <a:buClr>
                <a:schemeClr val="dk1"/>
              </a:buClr>
              <a:buSzPct val="25000"/>
            </a:pPr>
            <a:r>
              <a:rPr lang="en-US" sz="2700" b="0" i="0" u="none" strike="noStrike" cap="none" dirty="0">
                <a:solidFill>
                  <a:schemeClr val="tx1">
                    <a:lumMod val="75000"/>
                  </a:schemeClr>
                </a:solidFill>
                <a:ea typeface="Garamond"/>
                <a:cs typeface="Garamond"/>
                <a:sym typeface="Garamond"/>
              </a:rPr>
              <a:t>Dr. Sergio </a:t>
            </a:r>
            <a:r>
              <a:rPr lang="en-US" sz="2700" b="0" i="0" u="none" strike="noStrike" cap="none" dirty="0" err="1">
                <a:solidFill>
                  <a:schemeClr val="tx1">
                    <a:lumMod val="75000"/>
                  </a:schemeClr>
                </a:solidFill>
                <a:ea typeface="Garamond"/>
                <a:cs typeface="Garamond"/>
                <a:sym typeface="Garamond"/>
              </a:rPr>
              <a:t>Bernardes</a:t>
            </a:r>
            <a:r>
              <a:rPr lang="en-US" sz="2700" b="0" i="0" u="none" strike="noStrike" cap="none" dirty="0">
                <a:solidFill>
                  <a:schemeClr val="tx1">
                    <a:lumMod val="75000"/>
                  </a:schemeClr>
                </a:solidFill>
                <a:ea typeface="Garamond"/>
                <a:cs typeface="Garamond"/>
                <a:sym typeface="Garamond"/>
              </a:rPr>
              <a:t> for their advice and guidance on this project, as well as our past contributors, </a:t>
            </a:r>
            <a:r>
              <a:rPr lang="en-US" sz="2700" dirty="0" smtClean="0"/>
              <a:t>Natalia </a:t>
            </a:r>
            <a:r>
              <a:rPr lang="en-US" sz="2700" dirty="0" err="1"/>
              <a:t>Bhattacharjee</a:t>
            </a:r>
            <a:r>
              <a:rPr lang="en-US" sz="2700" dirty="0"/>
              <a:t>, </a:t>
            </a:r>
            <a:r>
              <a:rPr lang="en-US" sz="2700" dirty="0">
                <a:solidFill>
                  <a:schemeClr val="tx1">
                    <a:lumMod val="75000"/>
                  </a:schemeClr>
                </a:solidFill>
                <a:ea typeface="Garamond"/>
                <a:cs typeface="Garamond"/>
                <a:sym typeface="Garamond"/>
              </a:rPr>
              <a:t>Christopher Cameron</a:t>
            </a:r>
            <a:r>
              <a:rPr lang="en-US" sz="2700" dirty="0" smtClean="0">
                <a:solidFill>
                  <a:schemeClr val="tx1">
                    <a:lumMod val="75000"/>
                  </a:schemeClr>
                </a:solidFill>
                <a:ea typeface="Garamond"/>
                <a:cs typeface="Garamond"/>
                <a:sym typeface="Garamond"/>
              </a:rPr>
              <a:t>, </a:t>
            </a:r>
            <a:r>
              <a:rPr lang="en-US" sz="2700" dirty="0" smtClean="0"/>
              <a:t>Stephen </a:t>
            </a:r>
            <a:r>
              <a:rPr lang="en-US" sz="2700" dirty="0"/>
              <a:t>Jordan</a:t>
            </a:r>
            <a:r>
              <a:rPr lang="en-US" sz="2700" dirty="0" smtClean="0"/>
              <a:t>, Caren Remillard, </a:t>
            </a:r>
            <a:r>
              <a:rPr lang="en-US" sz="2700" dirty="0"/>
              <a:t>and Joshua Willis.</a:t>
            </a:r>
            <a:endParaRPr lang="en-US" sz="2700" b="0" i="0" u="none" strike="noStrike" cap="none" dirty="0">
              <a:solidFill>
                <a:schemeClr val="tx1">
                  <a:lumMod val="75000"/>
                </a:schemeClr>
              </a:solidFill>
              <a:ea typeface="Garamond"/>
              <a:cs typeface="Garamond"/>
              <a:sym typeface="Garamond"/>
            </a:endParaRPr>
          </a:p>
          <a:p>
            <a:pPr marL="0" marR="0" lvl="0" indent="0" algn="l" rtl="0">
              <a:lnSpc>
                <a:spcPct val="100000"/>
              </a:lnSpc>
              <a:spcBef>
                <a:spcPts val="0"/>
              </a:spcBef>
              <a:spcAft>
                <a:spcPts val="0"/>
              </a:spcAft>
              <a:buClr>
                <a:schemeClr val="dk1"/>
              </a:buClr>
              <a:buSzPct val="25000"/>
              <a:buFont typeface="Arial"/>
              <a:buNone/>
            </a:pPr>
            <a:r>
              <a:rPr lang="en-US" sz="2700" b="0" i="0" u="none" strike="noStrike" cap="none" dirty="0">
                <a:solidFill>
                  <a:schemeClr val="tx1">
                    <a:lumMod val="75000"/>
                  </a:schemeClr>
                </a:solidFill>
                <a:latin typeface="Garamond"/>
                <a:ea typeface="Garamond"/>
                <a:cs typeface="Garamond"/>
                <a:sym typeface="Garamond"/>
              </a:rPr>
              <a:t/>
            </a:r>
            <a:br>
              <a:rPr lang="en-US" sz="2700" b="0" i="0" u="none" strike="noStrike" cap="none" dirty="0">
                <a:solidFill>
                  <a:schemeClr val="tx1">
                    <a:lumMod val="75000"/>
                  </a:schemeClr>
                </a:solidFill>
                <a:latin typeface="Garamond"/>
                <a:ea typeface="Garamond"/>
                <a:cs typeface="Garamond"/>
                <a:sym typeface="Garamond"/>
              </a:rPr>
            </a:br>
            <a:r>
              <a:rPr lang="en-US" sz="2700" b="0" i="0" u="none" strike="noStrike" cap="none" dirty="0">
                <a:solidFill>
                  <a:schemeClr val="tx1">
                    <a:lumMod val="75000"/>
                  </a:schemeClr>
                </a:solidFill>
                <a:latin typeface="Garamond"/>
                <a:ea typeface="Garamond"/>
                <a:cs typeface="Garamond"/>
                <a:sym typeface="Garamond"/>
              </a:rPr>
              <a:t>We also would like to thank our partners at the US Forest Service Southern Research Station, Dr. Cassandra Johnson Gaither, and the US Forest Service Eastern Forest Environmental Threat Assessment Center, Dr. Steven Norman and William Christie for their support and involvement throughout the project.</a:t>
            </a:r>
          </a:p>
        </p:txBody>
      </p:sp>
      <p:sp>
        <p:nvSpPr>
          <p:cNvPr id="122" name="Shape 89">
            <a:extLst>
              <a:ext uri="{FF2B5EF4-FFF2-40B4-BE49-F238E27FC236}">
                <a16:creationId xmlns:a16="http://schemas.microsoft.com/office/drawing/2014/main" xmlns="" id="{8024992F-2D1B-402D-8509-C6697FB799B2}"/>
              </a:ext>
            </a:extLst>
          </p:cNvPr>
          <p:cNvSpPr txBox="1"/>
          <p:nvPr/>
        </p:nvSpPr>
        <p:spPr>
          <a:xfrm>
            <a:off x="12839700" y="19550858"/>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57688F"/>
                </a:solidFill>
                <a:latin typeface="Century Gothic"/>
                <a:ea typeface="Century Gothic"/>
                <a:cs typeface="Century Gothic"/>
                <a:sym typeface="Century Gothic"/>
              </a:rPr>
              <a:t>Conclusions</a:t>
            </a:r>
          </a:p>
        </p:txBody>
      </p:sp>
      <p:sp>
        <p:nvSpPr>
          <p:cNvPr id="123" name="Shape 90">
            <a:extLst>
              <a:ext uri="{FF2B5EF4-FFF2-40B4-BE49-F238E27FC236}">
                <a16:creationId xmlns:a16="http://schemas.microsoft.com/office/drawing/2014/main" xmlns="" id="{0E192D38-CEAB-4631-A4C4-32E21031A252}"/>
              </a:ext>
            </a:extLst>
          </p:cNvPr>
          <p:cNvSpPr txBox="1"/>
          <p:nvPr/>
        </p:nvSpPr>
        <p:spPr>
          <a:xfrm>
            <a:off x="12818903" y="25145929"/>
            <a:ext cx="8229600" cy="10097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57688F"/>
                </a:solidFill>
                <a:latin typeface="Century Gothic"/>
                <a:ea typeface="Century Gothic"/>
                <a:cs typeface="Century Gothic"/>
                <a:sym typeface="Century Gothic"/>
              </a:rPr>
              <a:t>Acknowledgements</a:t>
            </a:r>
          </a:p>
        </p:txBody>
      </p:sp>
      <p:sp>
        <p:nvSpPr>
          <p:cNvPr id="124" name="Shape 91">
            <a:extLst>
              <a:ext uri="{FF2B5EF4-FFF2-40B4-BE49-F238E27FC236}">
                <a16:creationId xmlns:a16="http://schemas.microsoft.com/office/drawing/2014/main" xmlns="" id="{55934A7F-FEE9-4BA4-A18F-D8089BD891DD}"/>
              </a:ext>
            </a:extLst>
          </p:cNvPr>
          <p:cNvSpPr txBox="1"/>
          <p:nvPr/>
        </p:nvSpPr>
        <p:spPr>
          <a:xfrm>
            <a:off x="12818903" y="29774669"/>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57688F"/>
                </a:solidFill>
                <a:latin typeface="Century Gothic"/>
                <a:ea typeface="Century Gothic"/>
                <a:cs typeface="Century Gothic"/>
                <a:sym typeface="Century Gothic"/>
              </a:rPr>
              <a:t>Project Partners</a:t>
            </a:r>
          </a:p>
        </p:txBody>
      </p:sp>
      <p:pic>
        <p:nvPicPr>
          <p:cNvPr id="125" name="Shape 112">
            <a:extLst>
              <a:ext uri="{FF2B5EF4-FFF2-40B4-BE49-F238E27FC236}">
                <a16:creationId xmlns:a16="http://schemas.microsoft.com/office/drawing/2014/main" xmlns="" id="{0CFD645F-459E-4624-A63C-43715E21AECB}"/>
              </a:ext>
            </a:extLst>
          </p:cNvPr>
          <p:cNvPicPr preferRelativeResize="0"/>
          <p:nvPr/>
        </p:nvPicPr>
        <p:blipFill rotWithShape="1">
          <a:blip r:embed="rId10">
            <a:alphaModFix/>
          </a:blip>
          <a:srcRect/>
          <a:stretch/>
        </p:blipFill>
        <p:spPr>
          <a:xfrm>
            <a:off x="12891359" y="30764879"/>
            <a:ext cx="3383280" cy="3749040"/>
          </a:xfrm>
          <a:prstGeom prst="rect">
            <a:avLst/>
          </a:prstGeom>
          <a:noFill/>
          <a:ln>
            <a:noFill/>
          </a:ln>
        </p:spPr>
      </p:pic>
      <p:sp>
        <p:nvSpPr>
          <p:cNvPr id="128" name="Text Placeholder 16">
            <a:extLst>
              <a:ext uri="{FF2B5EF4-FFF2-40B4-BE49-F238E27FC236}">
                <a16:creationId xmlns:a16="http://schemas.microsoft.com/office/drawing/2014/main" xmlns="" id="{024BCE89-8333-4253-A9F9-A9D05D1251D9}"/>
              </a:ext>
            </a:extLst>
          </p:cNvPr>
          <p:cNvSpPr txBox="1">
            <a:spLocks/>
          </p:cNvSpPr>
          <p:nvPr/>
        </p:nvSpPr>
        <p:spPr>
          <a:xfrm>
            <a:off x="12839700" y="20383500"/>
            <a:ext cx="10972800" cy="444443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buClr>
                <a:srgbClr val="57688F"/>
              </a:buClr>
            </a:pPr>
            <a:r>
              <a:rPr lang="en-US" dirty="0" smtClean="0">
                <a:solidFill>
                  <a:schemeClr val="tx1">
                    <a:lumMod val="75000"/>
                  </a:schemeClr>
                </a:solidFill>
                <a:latin typeface="Garamond"/>
                <a:ea typeface="Garamond"/>
                <a:cs typeface="Garamond"/>
                <a:sym typeface="Garamond"/>
              </a:rPr>
              <a:t>Additional, high-resolution Earth observation data improved the accuracy of our wildfire risk model.</a:t>
            </a:r>
          </a:p>
          <a:p>
            <a:pPr marL="347663" lvl="0" indent="-347663">
              <a:buClr>
                <a:srgbClr val="57688F"/>
              </a:buClr>
            </a:pPr>
            <a:r>
              <a:rPr lang="en-US" dirty="0" smtClean="0">
                <a:solidFill>
                  <a:schemeClr val="tx1">
                    <a:lumMod val="75000"/>
                  </a:schemeClr>
                </a:solidFill>
                <a:latin typeface="Garamond"/>
                <a:ea typeface="Garamond"/>
                <a:cs typeface="Garamond"/>
                <a:sym typeface="Garamond"/>
              </a:rPr>
              <a:t>Incorporating socioeconomic data allowed this project to explore other dimensions of wildfire vulnerability. </a:t>
            </a:r>
          </a:p>
          <a:p>
            <a:pPr marL="347663" lvl="0" indent="-347663">
              <a:buClr>
                <a:srgbClr val="57688F"/>
              </a:buClr>
            </a:pPr>
            <a:r>
              <a:rPr lang="en-US" dirty="0" smtClean="0">
                <a:solidFill>
                  <a:schemeClr val="tx1">
                    <a:lumMod val="75000"/>
                  </a:schemeClr>
                </a:solidFill>
                <a:latin typeface="Garamond"/>
                <a:ea typeface="Garamond"/>
                <a:cs typeface="Garamond"/>
                <a:sym typeface="Garamond"/>
              </a:rPr>
              <a:t>Our analysis </a:t>
            </a:r>
            <a:r>
              <a:rPr lang="en-US" dirty="0">
                <a:solidFill>
                  <a:schemeClr val="tx1">
                    <a:lumMod val="75000"/>
                  </a:schemeClr>
                </a:solidFill>
                <a:latin typeface="Garamond"/>
                <a:ea typeface="Garamond"/>
                <a:cs typeface="Garamond"/>
                <a:sym typeface="Garamond"/>
              </a:rPr>
              <a:t>identified clusters of </a:t>
            </a:r>
            <a:r>
              <a:rPr lang="en-US" dirty="0" smtClean="0">
                <a:solidFill>
                  <a:schemeClr val="tx1">
                    <a:lumMod val="75000"/>
                  </a:schemeClr>
                </a:solidFill>
                <a:latin typeface="Garamond"/>
                <a:ea typeface="Garamond"/>
                <a:cs typeface="Garamond"/>
                <a:sym typeface="Garamond"/>
              </a:rPr>
              <a:t>both high wildfire </a:t>
            </a:r>
            <a:r>
              <a:rPr lang="en-US" dirty="0">
                <a:solidFill>
                  <a:schemeClr val="tx1">
                    <a:lumMod val="75000"/>
                  </a:schemeClr>
                </a:solidFill>
                <a:latin typeface="Garamond"/>
                <a:ea typeface="Garamond"/>
                <a:cs typeface="Garamond"/>
                <a:sym typeface="Garamond"/>
              </a:rPr>
              <a:t>risk </a:t>
            </a:r>
            <a:r>
              <a:rPr lang="en-US" dirty="0" smtClean="0">
                <a:solidFill>
                  <a:schemeClr val="tx1">
                    <a:lumMod val="75000"/>
                  </a:schemeClr>
                </a:solidFill>
                <a:latin typeface="Garamond"/>
                <a:ea typeface="Garamond"/>
                <a:cs typeface="Garamond"/>
                <a:sym typeface="Garamond"/>
              </a:rPr>
              <a:t>and </a:t>
            </a:r>
            <a:r>
              <a:rPr lang="en-US" dirty="0">
                <a:solidFill>
                  <a:schemeClr val="tx1">
                    <a:lumMod val="75000"/>
                  </a:schemeClr>
                </a:solidFill>
                <a:latin typeface="Garamond"/>
                <a:ea typeface="Garamond"/>
                <a:cs typeface="Garamond"/>
                <a:sym typeface="Garamond"/>
              </a:rPr>
              <a:t>social vulnerability to </a:t>
            </a:r>
            <a:r>
              <a:rPr lang="en-US" dirty="0" smtClean="0">
                <a:solidFill>
                  <a:schemeClr val="tx1">
                    <a:lumMod val="75000"/>
                  </a:schemeClr>
                </a:solidFill>
                <a:latin typeface="Garamond"/>
                <a:ea typeface="Garamond"/>
                <a:cs typeface="Garamond"/>
                <a:sym typeface="Garamond"/>
              </a:rPr>
              <a:t>wildfires in the Southern Appalachia region.</a:t>
            </a:r>
            <a:endParaRPr lang="en-US" dirty="0">
              <a:solidFill>
                <a:schemeClr val="tx1">
                  <a:lumMod val="75000"/>
                </a:schemeClr>
              </a:solidFill>
              <a:latin typeface="Garamond"/>
              <a:ea typeface="Garamond"/>
              <a:cs typeface="Garamond"/>
              <a:sym typeface="Garamond"/>
            </a:endParaRPr>
          </a:p>
          <a:p>
            <a:pPr marL="347663" indent="-347663">
              <a:buClr>
                <a:srgbClr val="57688F"/>
              </a:buClr>
            </a:pPr>
            <a:r>
              <a:rPr lang="en-US" dirty="0">
                <a:solidFill>
                  <a:schemeClr val="tx1">
                    <a:lumMod val="75000"/>
                  </a:schemeClr>
                </a:solidFill>
                <a:ea typeface="Garamond"/>
                <a:cs typeface="Garamond"/>
                <a:sym typeface="Garamond"/>
              </a:rPr>
              <a:t>Suburban areas near Knoxville, TN exhibited low vulnerability, while some rural areas exhibited higher vulnerability</a:t>
            </a:r>
            <a:r>
              <a:rPr lang="en-US" dirty="0" smtClean="0">
                <a:solidFill>
                  <a:schemeClr val="tx1">
                    <a:lumMod val="75000"/>
                  </a:schemeClr>
                </a:solidFill>
                <a:ea typeface="Garamond"/>
                <a:cs typeface="Garamond"/>
                <a:sym typeface="Garamond"/>
              </a:rPr>
              <a:t>. </a:t>
            </a:r>
            <a:endParaRPr lang="en-US" dirty="0">
              <a:solidFill>
                <a:schemeClr val="tx1">
                  <a:lumMod val="75000"/>
                </a:schemeClr>
              </a:solidFill>
              <a:latin typeface="Garamond"/>
              <a:ea typeface="Garamond"/>
              <a:cs typeface="Garamond"/>
              <a:sym typeface="Garamond"/>
            </a:endParaRPr>
          </a:p>
          <a:p>
            <a:pPr marL="347663" lvl="0" indent="-347663">
              <a:buClr>
                <a:srgbClr val="57688F"/>
              </a:buClr>
            </a:pPr>
            <a:r>
              <a:rPr lang="en-US" dirty="0" smtClean="0">
                <a:solidFill>
                  <a:schemeClr val="tx1">
                    <a:lumMod val="75000"/>
                  </a:schemeClr>
                </a:solidFill>
                <a:latin typeface="Garamond"/>
                <a:ea typeface="Garamond"/>
                <a:cs typeface="Garamond"/>
                <a:sym typeface="Garamond"/>
              </a:rPr>
              <a:t>Future </a:t>
            </a:r>
            <a:r>
              <a:rPr lang="en-US" dirty="0">
                <a:solidFill>
                  <a:schemeClr val="tx1">
                    <a:lumMod val="75000"/>
                  </a:schemeClr>
                </a:solidFill>
                <a:latin typeface="Garamond"/>
                <a:ea typeface="Garamond"/>
                <a:cs typeface="Garamond"/>
                <a:sym typeface="Garamond"/>
              </a:rPr>
              <a:t>work could investigate the health and air quality aspects of </a:t>
            </a:r>
            <a:r>
              <a:rPr lang="en-US" dirty="0" smtClean="0">
                <a:solidFill>
                  <a:schemeClr val="tx1">
                    <a:lumMod val="75000"/>
                  </a:schemeClr>
                </a:solidFill>
                <a:latin typeface="Garamond"/>
                <a:ea typeface="Garamond"/>
                <a:cs typeface="Garamond"/>
                <a:sym typeface="Garamond"/>
              </a:rPr>
              <a:t>the 2016 wildfire events.</a:t>
            </a:r>
            <a:endParaRPr lang="en-US" dirty="0">
              <a:solidFill>
                <a:schemeClr val="tx1">
                  <a:lumMod val="75000"/>
                </a:schemeClr>
              </a:solidFill>
              <a:latin typeface="Garamond"/>
              <a:ea typeface="Garamond"/>
              <a:cs typeface="Garamond"/>
              <a:sym typeface="Garamond"/>
            </a:endParaRPr>
          </a:p>
        </p:txBody>
      </p:sp>
      <p:sp>
        <p:nvSpPr>
          <p:cNvPr id="135" name="Shape 92">
            <a:extLst>
              <a:ext uri="{FF2B5EF4-FFF2-40B4-BE49-F238E27FC236}">
                <a16:creationId xmlns:a16="http://schemas.microsoft.com/office/drawing/2014/main" xmlns="" id="{4AD36341-238B-45F6-9260-9EFD100FD3BA}"/>
              </a:ext>
            </a:extLst>
          </p:cNvPr>
          <p:cNvSpPr txBox="1"/>
          <p:nvPr/>
        </p:nvSpPr>
        <p:spPr>
          <a:xfrm>
            <a:off x="887513" y="29016222"/>
            <a:ext cx="4542502"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57688F"/>
                </a:solidFill>
                <a:latin typeface="Century Gothic"/>
                <a:ea typeface="Century Gothic"/>
                <a:cs typeface="Century Gothic"/>
                <a:sym typeface="Century Gothic"/>
              </a:rPr>
              <a:t>Team Members</a:t>
            </a:r>
          </a:p>
        </p:txBody>
      </p:sp>
      <p:pic>
        <p:nvPicPr>
          <p:cNvPr id="134" name="Shape 100">
            <a:extLst>
              <a:ext uri="{FF2B5EF4-FFF2-40B4-BE49-F238E27FC236}">
                <a16:creationId xmlns:a16="http://schemas.microsoft.com/office/drawing/2014/main" xmlns="" id="{2566F578-2EBE-4C84-80DB-4F88C840318D}"/>
              </a:ext>
            </a:extLst>
          </p:cNvPr>
          <p:cNvPicPr preferRelativeResize="0"/>
          <p:nvPr/>
        </p:nvPicPr>
        <p:blipFill rotWithShape="1">
          <a:blip r:embed="rId11">
            <a:alphaModFix/>
          </a:blip>
          <a:srcRect/>
          <a:stretch/>
        </p:blipFill>
        <p:spPr>
          <a:xfrm>
            <a:off x="907398" y="32463047"/>
            <a:ext cx="2057400" cy="2057400"/>
          </a:xfrm>
          <a:prstGeom prst="rect">
            <a:avLst/>
          </a:prstGeom>
          <a:noFill/>
          <a:ln>
            <a:noFill/>
          </a:ln>
        </p:spPr>
      </p:pic>
      <p:sp>
        <p:nvSpPr>
          <p:cNvPr id="196" name="Shape 85">
            <a:extLst>
              <a:ext uri="{FF2B5EF4-FFF2-40B4-BE49-F238E27FC236}">
                <a16:creationId xmlns:a16="http://schemas.microsoft.com/office/drawing/2014/main" xmlns="" id="{05B1EED9-40F3-46D5-BA9C-971778293E2C}"/>
              </a:ext>
            </a:extLst>
          </p:cNvPr>
          <p:cNvSpPr txBox="1"/>
          <p:nvPr/>
        </p:nvSpPr>
        <p:spPr>
          <a:xfrm>
            <a:off x="887513" y="13479233"/>
            <a:ext cx="11407715"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57688F"/>
                </a:solidFill>
                <a:latin typeface="Century Gothic"/>
                <a:ea typeface="Century Gothic"/>
                <a:cs typeface="Century Gothic"/>
                <a:sym typeface="Century Gothic"/>
              </a:rPr>
              <a:t>Methodology</a:t>
            </a:r>
          </a:p>
        </p:txBody>
      </p:sp>
      <p:sp>
        <p:nvSpPr>
          <p:cNvPr id="197" name="Shape 88">
            <a:extLst>
              <a:ext uri="{FF2B5EF4-FFF2-40B4-BE49-F238E27FC236}">
                <a16:creationId xmlns:a16="http://schemas.microsoft.com/office/drawing/2014/main" xmlns="" id="{26A8EFFF-491B-4C48-B558-88FC846272E4}"/>
              </a:ext>
            </a:extLst>
          </p:cNvPr>
          <p:cNvSpPr txBox="1"/>
          <p:nvPr/>
        </p:nvSpPr>
        <p:spPr>
          <a:xfrm>
            <a:off x="887513" y="21246694"/>
            <a:ext cx="11550315" cy="68970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57688F"/>
                </a:solidFill>
                <a:latin typeface="Century Gothic"/>
                <a:ea typeface="Century Gothic"/>
                <a:cs typeface="Century Gothic"/>
                <a:sym typeface="Century Gothic"/>
              </a:rPr>
              <a:t>Results</a:t>
            </a:r>
          </a:p>
        </p:txBody>
      </p:sp>
      <p:sp>
        <p:nvSpPr>
          <p:cNvPr id="199" name="Text Placeholder 16">
            <a:extLst>
              <a:ext uri="{FF2B5EF4-FFF2-40B4-BE49-F238E27FC236}">
                <a16:creationId xmlns:a16="http://schemas.microsoft.com/office/drawing/2014/main" xmlns="" id="{5934B0E3-E2BC-41F8-9132-E3F9897FD10B}"/>
              </a:ext>
            </a:extLst>
          </p:cNvPr>
          <p:cNvSpPr txBox="1">
            <a:spLocks/>
          </p:cNvSpPr>
          <p:nvPr/>
        </p:nvSpPr>
        <p:spPr>
          <a:xfrm>
            <a:off x="1165093" y="34514586"/>
            <a:ext cx="1427711" cy="48439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dirty="0">
                <a:solidFill>
                  <a:schemeClr val="tx1">
                    <a:lumMod val="75000"/>
                  </a:schemeClr>
                </a:solidFill>
                <a:latin typeface="Garamond" panose="02020404030301010803" pitchFamily="18" charset="0"/>
              </a:rPr>
              <a:t>Matt </a:t>
            </a:r>
            <a:r>
              <a:rPr lang="en-US" sz="2000" dirty="0" err="1">
                <a:solidFill>
                  <a:schemeClr val="tx1">
                    <a:lumMod val="75000"/>
                  </a:schemeClr>
                </a:solidFill>
                <a:latin typeface="Garamond" panose="02020404030301010803" pitchFamily="18" charset="0"/>
              </a:rPr>
              <a:t>Hevert</a:t>
            </a:r>
            <a:endParaRPr lang="en-US" sz="2000" dirty="0">
              <a:solidFill>
                <a:schemeClr val="tx1">
                  <a:lumMod val="75000"/>
                </a:schemeClr>
              </a:solidFill>
              <a:latin typeface="Garamond" panose="02020404030301010803" pitchFamily="18" charset="0"/>
            </a:endParaRPr>
          </a:p>
        </p:txBody>
      </p:sp>
      <p:cxnSp>
        <p:nvCxnSpPr>
          <p:cNvPr id="3" name="Straight Connector 2">
            <a:extLst>
              <a:ext uri="{FF2B5EF4-FFF2-40B4-BE49-F238E27FC236}">
                <a16:creationId xmlns:a16="http://schemas.microsoft.com/office/drawing/2014/main" xmlns="" id="{330DD3D8-EB0D-4C5D-8DF1-36A6D1A8C781}"/>
              </a:ext>
            </a:extLst>
          </p:cNvPr>
          <p:cNvCxnSpPr>
            <a:cxnSpLocks/>
          </p:cNvCxnSpPr>
          <p:nvPr/>
        </p:nvCxnSpPr>
        <p:spPr>
          <a:xfrm flipV="1">
            <a:off x="14000753" y="9964738"/>
            <a:ext cx="4600068" cy="136512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A26BE986-1CEC-49B4-AA2B-44F3562047FE}"/>
              </a:ext>
            </a:extLst>
          </p:cNvPr>
          <p:cNvCxnSpPr>
            <a:cxnSpLocks/>
          </p:cNvCxnSpPr>
          <p:nvPr/>
        </p:nvCxnSpPr>
        <p:spPr>
          <a:xfrm>
            <a:off x="14000753" y="12297643"/>
            <a:ext cx="4375351" cy="2949909"/>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914386" y="5247630"/>
            <a:ext cx="11443422" cy="8402300"/>
          </a:xfrm>
          <a:prstGeom prst="rect">
            <a:avLst/>
          </a:prstGeom>
        </p:spPr>
        <p:txBody>
          <a:bodyPr wrap="square">
            <a:spAutoFit/>
          </a:bodyPr>
          <a:lstStyle/>
          <a:p>
            <a:pPr algn="just"/>
            <a:r>
              <a:rPr lang="en-US" sz="2700" dirty="0"/>
              <a:t>Wildfires in the southeastern US are understood less than those in other portions of the nation. In October and November 2016, over sixty individual wildfires ignited among seven states in the Southern Appalachian region. These fires damaged hundreds of buildings, caused numerous power outages, and resulted in fatalities. These unusually destructive events highlight the need to improve awareness of fire susceptibility and risk in the southeastern US. The US Forest Service requires a thorough understanding of wildfire vulnerability, damage, and recovery to effectively help local communities respond to and prepare for these events. The University of Georgia NASA DEVELOP team partnered with </a:t>
            </a:r>
            <a:r>
              <a:rPr lang="en-US" sz="2700" dirty="0" smtClean="0"/>
              <a:t>the US </a:t>
            </a:r>
            <a:r>
              <a:rPr lang="en-US" sz="2700" dirty="0"/>
              <a:t>Forest Service Southern Research Station to assess vegetation dynamics before and after the 2016 wildfire events, focusing on GA, NC, and TN. This was accomplished by utilizing Landsat 8 OLI, Terra ASTER, and Terra MODIS data to evaluate land cover changes from October to December 2016 and assess the severity of these fires. In addition, this project incorporated demographic data to examine the association between fire risk and under-managed lands, such as heirs’ properties, and to construct a model of social vulnerability to wildland fire hazards in the study area. The results of this project provided researchers at the US Forest Service with an increased understanding of how property ownership and community management practices can affect future wildfires, as well as how the spatial distribution of socioeconomic variables affects residents’ ability to adapt and recover.</a:t>
            </a:r>
          </a:p>
        </p:txBody>
      </p:sp>
      <p:pic>
        <p:nvPicPr>
          <p:cNvPr id="268" name="Shape 90"/>
          <p:cNvPicPr preferRelativeResize="0"/>
          <p:nvPr/>
        </p:nvPicPr>
        <p:blipFill rotWithShape="1">
          <a:blip r:embed="rId12">
            <a:alphaModFix/>
          </a:blip>
          <a:srcRect/>
          <a:stretch/>
        </p:blipFill>
        <p:spPr>
          <a:xfrm>
            <a:off x="1078013" y="22498738"/>
            <a:ext cx="5261994" cy="5922232"/>
          </a:xfrm>
          <a:prstGeom prst="rect">
            <a:avLst/>
          </a:prstGeom>
          <a:noFill/>
          <a:ln>
            <a:noFill/>
          </a:ln>
        </p:spPr>
      </p:pic>
      <p:graphicFrame>
        <p:nvGraphicFramePr>
          <p:cNvPr id="273" name="Table 272"/>
          <p:cNvGraphicFramePr>
            <a:graphicFrameLocks noGrp="1"/>
          </p:cNvGraphicFramePr>
          <p:nvPr>
            <p:extLst>
              <p:ext uri="{D42A27DB-BD31-4B8C-83A1-F6EECF244321}">
                <p14:modId xmlns:p14="http://schemas.microsoft.com/office/powerpoint/2010/main" val="1142248579"/>
              </p:ext>
            </p:extLst>
          </p:nvPr>
        </p:nvGraphicFramePr>
        <p:xfrm>
          <a:off x="931584" y="14398550"/>
          <a:ext cx="11262292" cy="6629401"/>
        </p:xfrm>
        <a:graphic>
          <a:graphicData uri="http://schemas.openxmlformats.org/drawingml/2006/table">
            <a:tbl>
              <a:tblPr firstRow="1" bandRow="1">
                <a:tableStyleId>{5C22544A-7EE6-4342-B048-85BDC9FD1C3A}</a:tableStyleId>
              </a:tblPr>
              <a:tblGrid>
                <a:gridCol w="2598991">
                  <a:extLst>
                    <a:ext uri="{9D8B030D-6E8A-4147-A177-3AD203B41FA5}">
                      <a16:colId xmlns:a16="http://schemas.microsoft.com/office/drawing/2014/main" xmlns="" val="20000"/>
                    </a:ext>
                  </a:extLst>
                </a:gridCol>
                <a:gridCol w="3272803">
                  <a:extLst>
                    <a:ext uri="{9D8B030D-6E8A-4147-A177-3AD203B41FA5}">
                      <a16:colId xmlns:a16="http://schemas.microsoft.com/office/drawing/2014/main" xmlns="" val="20001"/>
                    </a:ext>
                  </a:extLst>
                </a:gridCol>
                <a:gridCol w="2021437">
                  <a:extLst>
                    <a:ext uri="{9D8B030D-6E8A-4147-A177-3AD203B41FA5}">
                      <a16:colId xmlns:a16="http://schemas.microsoft.com/office/drawing/2014/main" xmlns="" val="20002"/>
                    </a:ext>
                  </a:extLst>
                </a:gridCol>
                <a:gridCol w="1443884">
                  <a:extLst>
                    <a:ext uri="{9D8B030D-6E8A-4147-A177-3AD203B41FA5}">
                      <a16:colId xmlns:a16="http://schemas.microsoft.com/office/drawing/2014/main" xmlns="" val="20003"/>
                    </a:ext>
                  </a:extLst>
                </a:gridCol>
                <a:gridCol w="1925177">
                  <a:extLst>
                    <a:ext uri="{9D8B030D-6E8A-4147-A177-3AD203B41FA5}">
                      <a16:colId xmlns:a16="http://schemas.microsoft.com/office/drawing/2014/main" xmlns="" val="20004"/>
                    </a:ext>
                  </a:extLst>
                </a:gridCol>
              </a:tblGrid>
              <a:tr h="595653">
                <a:tc>
                  <a:txBody>
                    <a:bodyPr/>
                    <a:lstStyle/>
                    <a:p>
                      <a:pPr algn="ctr"/>
                      <a:r>
                        <a:rPr lang="en-US" sz="1900" dirty="0">
                          <a:latin typeface="Garamond" panose="02020404030301010803" pitchFamily="18" charset="0"/>
                        </a:rPr>
                        <a:t>Data Acquisition </a:t>
                      </a:r>
                    </a:p>
                  </a:txBody>
                  <a:tcPr anchor="ctr"/>
                </a:tc>
                <a:tc gridSpan="2">
                  <a:txBody>
                    <a:bodyPr/>
                    <a:lstStyle/>
                    <a:p>
                      <a:pPr algn="ctr"/>
                      <a:r>
                        <a:rPr lang="en-US" sz="1900" dirty="0">
                          <a:latin typeface="Garamond" panose="02020404030301010803" pitchFamily="18" charset="0"/>
                        </a:rPr>
                        <a:t>Inputs and Processing</a:t>
                      </a:r>
                    </a:p>
                  </a:txBody>
                  <a:tcPr anchor="ctr"/>
                </a:tc>
                <a:tc hMerge="1">
                  <a:txBody>
                    <a:bodyPr/>
                    <a:lstStyle/>
                    <a:p>
                      <a:pPr algn="ctr"/>
                      <a:endParaRPr lang="en-US" sz="1900" dirty="0">
                        <a:latin typeface="Garamond" panose="02020404030301010803" pitchFamily="18" charset="0"/>
                      </a:endParaRPr>
                    </a:p>
                  </a:txBody>
                  <a:tcPr/>
                </a:tc>
                <a:tc>
                  <a:txBody>
                    <a:bodyPr/>
                    <a:lstStyle/>
                    <a:p>
                      <a:pPr algn="ctr"/>
                      <a:r>
                        <a:rPr lang="en-US" sz="1900" dirty="0">
                          <a:latin typeface="Garamond" panose="02020404030301010803" pitchFamily="18" charset="0"/>
                        </a:rPr>
                        <a:t>Output</a:t>
                      </a:r>
                    </a:p>
                  </a:txBody>
                  <a:tcPr anchor="ctr"/>
                </a:tc>
                <a:tc>
                  <a:txBody>
                    <a:bodyPr/>
                    <a:lstStyle/>
                    <a:p>
                      <a:pPr algn="ctr"/>
                      <a:r>
                        <a:rPr lang="en-US" sz="1900" dirty="0">
                          <a:latin typeface="Garamond" panose="02020404030301010803" pitchFamily="18" charset="0"/>
                        </a:rPr>
                        <a:t>End</a:t>
                      </a:r>
                      <a:r>
                        <a:rPr lang="en-US" sz="1900" baseline="0" dirty="0">
                          <a:latin typeface="Garamond" panose="02020404030301010803" pitchFamily="18" charset="0"/>
                        </a:rPr>
                        <a:t> Product</a:t>
                      </a:r>
                      <a:endParaRPr lang="en-US" sz="1900" dirty="0">
                        <a:latin typeface="Garamond" panose="02020404030301010803" pitchFamily="18" charset="0"/>
                      </a:endParaRPr>
                    </a:p>
                  </a:txBody>
                  <a:tcPr anchor="ctr"/>
                </a:tc>
                <a:extLst>
                  <a:ext uri="{0D108BD9-81ED-4DB2-BD59-A6C34878D82A}">
                    <a16:rowId xmlns:a16="http://schemas.microsoft.com/office/drawing/2014/main" xmlns="" val="10000"/>
                  </a:ext>
                </a:extLst>
              </a:tr>
              <a:tr h="1080748">
                <a:tc>
                  <a:txBody>
                    <a:bodyPr/>
                    <a:lstStyle/>
                    <a:p>
                      <a:pPr algn="ctr"/>
                      <a:endParaRPr lang="en-US" dirty="0">
                        <a:latin typeface="Garamond" panose="02020404030301010803" pitchFamily="18" charset="0"/>
                      </a:endParaRPr>
                    </a:p>
                  </a:txBody>
                  <a:tcPr>
                    <a:solidFill>
                      <a:schemeClr val="accent5">
                        <a:lumMod val="20000"/>
                        <a:lumOff val="80000"/>
                      </a:schemeClr>
                    </a:solidFill>
                  </a:tcPr>
                </a:tc>
                <a:tc>
                  <a:txBody>
                    <a:bodyPr/>
                    <a:lstStyle/>
                    <a:p>
                      <a:pPr marL="114300" marR="0" lvl="1" indent="-114300" algn="l" rtl="0">
                        <a:lnSpc>
                          <a:spcPct val="90000"/>
                        </a:lnSpc>
                        <a:spcBef>
                          <a:spcPts val="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NDVI (250m)</a:t>
                      </a:r>
                    </a:p>
                    <a:p>
                      <a:pPr marL="114300" marR="0" lvl="1" indent="-114300" algn="l" rtl="0">
                        <a:lnSpc>
                          <a:spcPct val="90000"/>
                        </a:lnSpc>
                        <a:spcBef>
                          <a:spcPts val="18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Forest Thrive/Decline </a:t>
                      </a:r>
                    </a:p>
                  </a:txBody>
                  <a:tcPr anchor="ctr">
                    <a:solidFill>
                      <a:schemeClr val="accent5">
                        <a:lumMod val="20000"/>
                        <a:lumOff val="80000"/>
                      </a:schemeClr>
                    </a:solidFill>
                  </a:tcPr>
                </a:tc>
                <a:tc rowSpan="2">
                  <a:txBody>
                    <a:bodyPr/>
                    <a:lstStyle/>
                    <a:p>
                      <a:pPr marL="0" marR="0" lvl="1" indent="0" algn="ctr" rtl="0">
                        <a:lnSpc>
                          <a:spcPct val="90000"/>
                        </a:lnSpc>
                        <a:spcBef>
                          <a:spcPts val="180"/>
                        </a:spcBef>
                        <a:spcAft>
                          <a:spcPts val="0"/>
                        </a:spcAft>
                        <a:buClr>
                          <a:srgbClr val="767070"/>
                        </a:buClr>
                        <a:buSzPct val="100000"/>
                        <a:buFont typeface="Garamond"/>
                        <a:buNone/>
                      </a:pPr>
                      <a:r>
                        <a:rPr lang="en-US" sz="2000" b="0" i="0" u="none" strike="noStrike" cap="none" dirty="0">
                          <a:solidFill>
                            <a:schemeClr val="tx1"/>
                          </a:solidFill>
                          <a:latin typeface="Garamond"/>
                          <a:ea typeface="Garamond"/>
                          <a:cs typeface="Garamond"/>
                          <a:sym typeface="Garamond"/>
                        </a:rPr>
                        <a:t>Biological Risk Factors</a:t>
                      </a:r>
                    </a:p>
                  </a:txBody>
                  <a:tcPr anchor="ctr">
                    <a:solidFill>
                      <a:schemeClr val="accent5">
                        <a:lumMod val="20000"/>
                        <a:lumOff val="80000"/>
                      </a:schemeClr>
                    </a:solidFill>
                  </a:tcPr>
                </a:tc>
                <a:tc rowSpan="3">
                  <a:txBody>
                    <a:bodyPr/>
                    <a:lstStyle/>
                    <a:p>
                      <a:pPr algn="ctr"/>
                      <a:r>
                        <a:rPr lang="en-US" sz="2000" b="0" dirty="0">
                          <a:solidFill>
                            <a:schemeClr val="tx1"/>
                          </a:solidFill>
                          <a:latin typeface="Garamond" panose="02020404030301010803" pitchFamily="18" charset="0"/>
                        </a:rPr>
                        <a:t>Fire Risk Model</a:t>
                      </a:r>
                    </a:p>
                  </a:txBody>
                  <a:tcPr anchor="ctr">
                    <a:solidFill>
                      <a:schemeClr val="accent1">
                        <a:lumMod val="40000"/>
                        <a:lumOff val="60000"/>
                      </a:schemeClr>
                    </a:solidFill>
                  </a:tcPr>
                </a:tc>
                <a:tc rowSpan="5">
                  <a:txBody>
                    <a:bodyPr/>
                    <a:lstStyle/>
                    <a:p>
                      <a:pPr algn="ctr"/>
                      <a:endParaRPr lang="en-US" sz="2000" b="0" dirty="0">
                        <a:solidFill>
                          <a:schemeClr val="tx1"/>
                        </a:solidFill>
                        <a:latin typeface="Garamond" panose="02020404030301010803" pitchFamily="18" charset="0"/>
                      </a:endParaRPr>
                    </a:p>
                  </a:txBody>
                  <a:tcPr anchor="ctr">
                    <a:solidFill>
                      <a:schemeClr val="accent4">
                        <a:lumMod val="40000"/>
                        <a:lumOff val="60000"/>
                      </a:schemeClr>
                    </a:solidFill>
                  </a:tcPr>
                </a:tc>
                <a:extLst>
                  <a:ext uri="{0D108BD9-81ED-4DB2-BD59-A6C34878D82A}">
                    <a16:rowId xmlns:a16="http://schemas.microsoft.com/office/drawing/2014/main" xmlns="" val="10001"/>
                  </a:ext>
                </a:extLst>
              </a:tr>
              <a:tr h="990600">
                <a:tc>
                  <a:txBody>
                    <a:bodyPr/>
                    <a:lstStyle/>
                    <a:p>
                      <a:pPr algn="ctr"/>
                      <a:endParaRPr lang="en-US" dirty="0">
                        <a:latin typeface="Garamond" panose="02020404030301010803" pitchFamily="18" charset="0"/>
                      </a:endParaRPr>
                    </a:p>
                  </a:txBody>
                  <a:tcPr>
                    <a:solidFill>
                      <a:schemeClr val="accent5">
                        <a:lumMod val="20000"/>
                        <a:lumOff val="80000"/>
                      </a:schemeClr>
                    </a:solidFill>
                  </a:tcPr>
                </a:tc>
                <a:tc>
                  <a:txBody>
                    <a:bodyPr/>
                    <a:lstStyle/>
                    <a:p>
                      <a:pPr marL="114300" marR="0" lvl="1" indent="-114300" algn="l" rtl="0">
                        <a:lnSpc>
                          <a:spcPct val="90000"/>
                        </a:lnSpc>
                        <a:spcBef>
                          <a:spcPts val="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Land Cover</a:t>
                      </a:r>
                    </a:p>
                    <a:p>
                      <a:pPr marL="114300" marR="0" lvl="1" indent="-114300" algn="l" rtl="0">
                        <a:lnSpc>
                          <a:spcPct val="90000"/>
                        </a:lnSpc>
                        <a:spcBef>
                          <a:spcPts val="18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NDVI (30 &amp; 10m)</a:t>
                      </a:r>
                    </a:p>
                    <a:p>
                      <a:pPr marL="114300" marR="0" lvl="1" indent="-114300" algn="l" rtl="0">
                        <a:lnSpc>
                          <a:spcPct val="90000"/>
                        </a:lnSpc>
                        <a:spcBef>
                          <a:spcPts val="18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NDMI</a:t>
                      </a:r>
                      <a:r>
                        <a:rPr lang="en-US" sz="2000" b="0" i="0" u="none" strike="noStrike" cap="none" baseline="0" dirty="0">
                          <a:solidFill>
                            <a:schemeClr val="tx1"/>
                          </a:solidFill>
                          <a:latin typeface="Garamond"/>
                          <a:ea typeface="Garamond"/>
                          <a:cs typeface="Garamond"/>
                          <a:sym typeface="Garamond"/>
                        </a:rPr>
                        <a:t> (30 &amp; 10m)</a:t>
                      </a:r>
                    </a:p>
                    <a:p>
                      <a:pPr marL="114300" marR="0" lvl="1" indent="-114300" algn="l" rtl="0">
                        <a:lnSpc>
                          <a:spcPct val="90000"/>
                        </a:lnSpc>
                        <a:spcBef>
                          <a:spcPts val="180"/>
                        </a:spcBef>
                        <a:spcAft>
                          <a:spcPts val="0"/>
                        </a:spcAft>
                        <a:buClr>
                          <a:srgbClr val="767070"/>
                        </a:buClr>
                        <a:buSzPct val="100000"/>
                        <a:buFont typeface="Garamond"/>
                        <a:buChar char="•"/>
                      </a:pPr>
                      <a:r>
                        <a:rPr lang="en-US" sz="2000" b="0" i="0" u="none" strike="noStrike" cap="none" baseline="0" dirty="0">
                          <a:solidFill>
                            <a:schemeClr val="tx1"/>
                          </a:solidFill>
                          <a:latin typeface="Garamond"/>
                          <a:ea typeface="Garamond"/>
                          <a:cs typeface="Garamond"/>
                          <a:sym typeface="Garamond"/>
                        </a:rPr>
                        <a:t>NBRI (10m)</a:t>
                      </a:r>
                      <a:endParaRPr lang="en-US" sz="2000" b="0" i="0" u="none" strike="noStrike" cap="none" dirty="0">
                        <a:solidFill>
                          <a:schemeClr val="tx1"/>
                        </a:solidFill>
                        <a:latin typeface="Garamond"/>
                        <a:ea typeface="Garamond"/>
                        <a:cs typeface="Garamond"/>
                        <a:sym typeface="Garamond"/>
                      </a:endParaRPr>
                    </a:p>
                  </a:txBody>
                  <a:tcPr anchor="ctr">
                    <a:solidFill>
                      <a:schemeClr val="accent5">
                        <a:lumMod val="20000"/>
                        <a:lumOff val="80000"/>
                      </a:schemeClr>
                    </a:solidFill>
                  </a:tcPr>
                </a:tc>
                <a:tc vMerge="1">
                  <a:txBody>
                    <a:bodyPr/>
                    <a:lstStyle/>
                    <a:p>
                      <a:pPr marL="114300" marR="0" lvl="1" indent="-114300" algn="l" rtl="0">
                        <a:lnSpc>
                          <a:spcPct val="90000"/>
                        </a:lnSpc>
                        <a:spcBef>
                          <a:spcPts val="180"/>
                        </a:spcBef>
                        <a:spcAft>
                          <a:spcPts val="0"/>
                        </a:spcAft>
                        <a:buClr>
                          <a:srgbClr val="767070"/>
                        </a:buClr>
                        <a:buSzPct val="100000"/>
                        <a:buFont typeface="Garamond"/>
                        <a:buChar char="•"/>
                      </a:pPr>
                      <a:endParaRPr lang="en-US" sz="2000" b="0" i="0" u="none" strike="noStrike" cap="none" dirty="0">
                        <a:solidFill>
                          <a:srgbClr val="767070"/>
                        </a:solidFill>
                        <a:latin typeface="Garamond"/>
                        <a:ea typeface="Garamond"/>
                        <a:cs typeface="Garamond"/>
                        <a:sym typeface="Garamond"/>
                      </a:endParaRPr>
                    </a:p>
                  </a:txBody>
                  <a:tcPr/>
                </a:tc>
                <a:tc vMerge="1">
                  <a:txBody>
                    <a:bodyPr/>
                    <a:lstStyle/>
                    <a:p>
                      <a:pPr algn="ctr"/>
                      <a:endParaRPr lang="en-US" dirty="0">
                        <a:latin typeface="Garamond" panose="02020404030301010803" pitchFamily="18" charset="0"/>
                      </a:endParaRPr>
                    </a:p>
                  </a:txBody>
                  <a:tcPr/>
                </a:tc>
                <a:tc vMerge="1">
                  <a:txBody>
                    <a:bodyPr/>
                    <a:lstStyle/>
                    <a:p>
                      <a:endParaRPr lang="en-US"/>
                    </a:p>
                  </a:txBody>
                  <a:tcPr/>
                </a:tc>
                <a:extLst>
                  <a:ext uri="{0D108BD9-81ED-4DB2-BD59-A6C34878D82A}">
                    <a16:rowId xmlns:a16="http://schemas.microsoft.com/office/drawing/2014/main" xmlns="" val="10002"/>
                  </a:ext>
                </a:extLst>
              </a:tr>
              <a:tr h="1097280">
                <a:tc>
                  <a:txBody>
                    <a:bodyPr/>
                    <a:lstStyle/>
                    <a:p>
                      <a:pPr algn="ctr"/>
                      <a:endParaRPr lang="en-US" dirty="0">
                        <a:latin typeface="Garamond" panose="02020404030301010803" pitchFamily="18" charset="0"/>
                      </a:endParaRPr>
                    </a:p>
                  </a:txBody>
                  <a:tcPr>
                    <a:solidFill>
                      <a:schemeClr val="accent5">
                        <a:lumMod val="40000"/>
                        <a:lumOff val="60000"/>
                      </a:schemeClr>
                    </a:solidFill>
                  </a:tcPr>
                </a:tc>
                <a:tc>
                  <a:txBody>
                    <a:bodyPr/>
                    <a:lstStyle/>
                    <a:p>
                      <a:pPr marL="114300" marR="0" lvl="1" indent="-114300" algn="l" defTabSz="2743200" rtl="0" eaLnBrk="1" fontAlgn="auto" latinLnBrk="0" hangingPunct="1">
                        <a:lnSpc>
                          <a:spcPct val="90000"/>
                        </a:lnSpc>
                        <a:spcBef>
                          <a:spcPts val="180"/>
                        </a:spcBef>
                        <a:spcAft>
                          <a:spcPts val="0"/>
                        </a:spcAft>
                        <a:buClr>
                          <a:srgbClr val="767070"/>
                        </a:buClr>
                        <a:buSzPct val="100000"/>
                        <a:buFont typeface="Garamond"/>
                        <a:buChar char="•"/>
                        <a:tabLst/>
                        <a:defRPr/>
                      </a:pPr>
                      <a:r>
                        <a:rPr lang="en-US" sz="2000" b="0" i="0" u="none" strike="noStrike" kern="1200" cap="none" dirty="0">
                          <a:solidFill>
                            <a:schemeClr val="tx1"/>
                          </a:solidFill>
                          <a:latin typeface="Garamond"/>
                          <a:ea typeface="Garamond"/>
                          <a:cs typeface="Garamond"/>
                          <a:sym typeface="Garamond"/>
                        </a:rPr>
                        <a:t>DEM (30 &amp; 10m)</a:t>
                      </a:r>
                    </a:p>
                    <a:p>
                      <a:pPr marL="114300" marR="0" lvl="1" indent="-114300" algn="l" defTabSz="2743200" rtl="0" eaLnBrk="1" fontAlgn="auto" latinLnBrk="0" hangingPunct="1">
                        <a:lnSpc>
                          <a:spcPct val="90000"/>
                        </a:lnSpc>
                        <a:spcBef>
                          <a:spcPts val="180"/>
                        </a:spcBef>
                        <a:spcAft>
                          <a:spcPts val="0"/>
                        </a:spcAft>
                        <a:buClr>
                          <a:srgbClr val="767070"/>
                        </a:buClr>
                        <a:buSzPct val="100000"/>
                        <a:buFont typeface="Garamond"/>
                        <a:buChar char="•"/>
                        <a:tabLst/>
                        <a:defRPr/>
                      </a:pPr>
                      <a:r>
                        <a:rPr lang="en-US" sz="2000" b="0" i="0" u="none" strike="noStrike" kern="1200" cap="none" dirty="0">
                          <a:solidFill>
                            <a:schemeClr val="tx1"/>
                          </a:solidFill>
                          <a:latin typeface="Garamond"/>
                          <a:ea typeface="Garamond"/>
                          <a:cs typeface="Garamond"/>
                          <a:sym typeface="Garamond"/>
                        </a:rPr>
                        <a:t>Slope (30 &amp; 10m)</a:t>
                      </a:r>
                    </a:p>
                    <a:p>
                      <a:pPr marL="114300" marR="0" lvl="1" indent="-114300" algn="l" defTabSz="2743200" rtl="0" eaLnBrk="1" fontAlgn="auto" latinLnBrk="0" hangingPunct="1">
                        <a:lnSpc>
                          <a:spcPct val="90000"/>
                        </a:lnSpc>
                        <a:spcBef>
                          <a:spcPts val="180"/>
                        </a:spcBef>
                        <a:spcAft>
                          <a:spcPts val="0"/>
                        </a:spcAft>
                        <a:buClr>
                          <a:srgbClr val="767070"/>
                        </a:buClr>
                        <a:buSzPct val="100000"/>
                        <a:buFont typeface="Garamond"/>
                        <a:buChar char="•"/>
                        <a:tabLst/>
                        <a:defRPr/>
                      </a:pPr>
                      <a:r>
                        <a:rPr lang="en-US" sz="2000" b="0" i="0" u="none" strike="noStrike" kern="1200" cap="none" dirty="0">
                          <a:solidFill>
                            <a:schemeClr val="tx1"/>
                          </a:solidFill>
                          <a:latin typeface="Garamond"/>
                          <a:ea typeface="Garamond"/>
                          <a:cs typeface="Garamond"/>
                          <a:sym typeface="Garamond"/>
                        </a:rPr>
                        <a:t>Aspect (30 &amp; 10m)</a:t>
                      </a:r>
                    </a:p>
                  </a:txBody>
                  <a:tcPr anchor="ctr">
                    <a:solidFill>
                      <a:schemeClr val="accent5">
                        <a:lumMod val="40000"/>
                        <a:lumOff val="60000"/>
                      </a:schemeClr>
                    </a:solidFill>
                  </a:tcPr>
                </a:tc>
                <a:tc>
                  <a:txBody>
                    <a:bodyPr/>
                    <a:lstStyle/>
                    <a:p>
                      <a:pPr marL="114300" marR="0" lvl="2" indent="0" algn="ctr" rtl="0">
                        <a:lnSpc>
                          <a:spcPct val="90000"/>
                        </a:lnSpc>
                        <a:spcBef>
                          <a:spcPts val="180"/>
                        </a:spcBef>
                        <a:spcAft>
                          <a:spcPts val="0"/>
                        </a:spcAft>
                        <a:buClr>
                          <a:srgbClr val="767070"/>
                        </a:buClr>
                        <a:buSzPct val="100000"/>
                        <a:buFont typeface="Garamond"/>
                        <a:buNone/>
                      </a:pPr>
                      <a:r>
                        <a:rPr lang="en-US" sz="2000" b="0" i="0" u="none" strike="noStrike" cap="none" dirty="0">
                          <a:solidFill>
                            <a:schemeClr val="tx1"/>
                          </a:solidFill>
                          <a:latin typeface="Garamond"/>
                          <a:ea typeface="Garamond"/>
                          <a:cs typeface="Garamond"/>
                          <a:sym typeface="Garamond"/>
                        </a:rPr>
                        <a:t>Physical Risk Factors</a:t>
                      </a:r>
                    </a:p>
                  </a:txBody>
                  <a:tcPr anchor="ctr">
                    <a:solidFill>
                      <a:schemeClr val="accent5">
                        <a:lumMod val="40000"/>
                        <a:lumOff val="60000"/>
                      </a:schemeClr>
                    </a:solidFill>
                  </a:tcPr>
                </a:tc>
                <a:tc vMerge="1">
                  <a:txBody>
                    <a:bodyPr/>
                    <a:lstStyle/>
                    <a:p>
                      <a:pPr algn="ctr"/>
                      <a:endParaRPr lang="en-US" dirty="0">
                        <a:latin typeface="Garamond" panose="02020404030301010803" pitchFamily="18" charset="0"/>
                      </a:endParaRPr>
                    </a:p>
                  </a:txBody>
                  <a:tcPr/>
                </a:tc>
                <a:tc vMerge="1">
                  <a:txBody>
                    <a:bodyPr/>
                    <a:lstStyle/>
                    <a:p>
                      <a:endParaRPr lang="en-US"/>
                    </a:p>
                  </a:txBody>
                  <a:tcPr/>
                </a:tc>
                <a:extLst>
                  <a:ext uri="{0D108BD9-81ED-4DB2-BD59-A6C34878D82A}">
                    <a16:rowId xmlns:a16="http://schemas.microsoft.com/office/drawing/2014/main" xmlns="" val="10003"/>
                  </a:ext>
                </a:extLst>
              </a:tr>
              <a:tr h="1295400">
                <a:tc>
                  <a:txBody>
                    <a:bodyPr/>
                    <a:lstStyle/>
                    <a:p>
                      <a:pPr algn="ctr"/>
                      <a:endParaRPr lang="en-US" dirty="0">
                        <a:latin typeface="Garamond" panose="02020404030301010803" pitchFamily="18" charset="0"/>
                      </a:endParaRPr>
                    </a:p>
                  </a:txBody>
                  <a:tcPr>
                    <a:solidFill>
                      <a:schemeClr val="accent6">
                        <a:lumMod val="40000"/>
                        <a:lumOff val="60000"/>
                      </a:schemeClr>
                    </a:solidFill>
                  </a:tcPr>
                </a:tc>
                <a:tc>
                  <a:txBody>
                    <a:bodyPr/>
                    <a:lstStyle/>
                    <a:p>
                      <a:pPr marL="114300" marR="0" lvl="1" indent="-114300" algn="l" rtl="0">
                        <a:lnSpc>
                          <a:spcPct val="90000"/>
                        </a:lnSpc>
                        <a:spcBef>
                          <a:spcPts val="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CWPPs</a:t>
                      </a:r>
                    </a:p>
                    <a:p>
                      <a:pPr marL="114300" marR="0" lvl="1" indent="-114300" algn="l" rtl="0">
                        <a:lnSpc>
                          <a:spcPct val="90000"/>
                        </a:lnSpc>
                        <a:spcBef>
                          <a:spcPts val="180"/>
                        </a:spcBef>
                        <a:spcAft>
                          <a:spcPts val="0"/>
                        </a:spcAft>
                        <a:buClr>
                          <a:srgbClr val="767070"/>
                        </a:buClr>
                        <a:buSzPct val="100000"/>
                        <a:buFont typeface="Garamond"/>
                        <a:buChar char="•"/>
                      </a:pPr>
                      <a:r>
                        <a:rPr lang="en-US" sz="2000" b="0" i="0" u="none" strike="noStrike" cap="none" dirty="0" err="1">
                          <a:solidFill>
                            <a:schemeClr val="tx1"/>
                          </a:solidFill>
                          <a:latin typeface="Garamond"/>
                          <a:ea typeface="Garamond"/>
                          <a:cs typeface="Garamond"/>
                          <a:sym typeface="Garamond"/>
                        </a:rPr>
                        <a:t>FireWise</a:t>
                      </a:r>
                      <a:r>
                        <a:rPr lang="en-US" sz="2000" b="0" i="0" u="none" strike="noStrike" cap="none" dirty="0">
                          <a:solidFill>
                            <a:schemeClr val="tx1"/>
                          </a:solidFill>
                          <a:latin typeface="Garamond"/>
                          <a:ea typeface="Garamond"/>
                          <a:cs typeface="Garamond"/>
                          <a:sym typeface="Garamond"/>
                        </a:rPr>
                        <a:t> Communities</a:t>
                      </a:r>
                    </a:p>
                    <a:p>
                      <a:pPr marL="114300" marR="0" lvl="1" indent="-114300" algn="l" rtl="0">
                        <a:lnSpc>
                          <a:spcPct val="90000"/>
                        </a:lnSpc>
                        <a:spcBef>
                          <a:spcPts val="18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Heirs’ Properties</a:t>
                      </a:r>
                    </a:p>
                    <a:p>
                      <a:pPr marL="114300" marR="0" lvl="1" indent="-114300" algn="l" rtl="0">
                        <a:lnSpc>
                          <a:spcPct val="90000"/>
                        </a:lnSpc>
                        <a:spcBef>
                          <a:spcPts val="18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Census Data</a:t>
                      </a:r>
                    </a:p>
                  </a:txBody>
                  <a:tcPr anchor="ctr">
                    <a:solidFill>
                      <a:schemeClr val="accent6">
                        <a:lumMod val="40000"/>
                        <a:lumOff val="60000"/>
                      </a:schemeClr>
                    </a:solidFill>
                  </a:tcPr>
                </a:tc>
                <a:tc gridSpan="2">
                  <a:txBody>
                    <a:bodyPr/>
                    <a:lstStyle/>
                    <a:p>
                      <a:pPr marL="0" marR="0" lvl="1" indent="0" algn="ctr" rtl="0">
                        <a:lnSpc>
                          <a:spcPct val="90000"/>
                        </a:lnSpc>
                        <a:spcBef>
                          <a:spcPts val="180"/>
                        </a:spcBef>
                        <a:spcAft>
                          <a:spcPts val="0"/>
                        </a:spcAft>
                        <a:buClr>
                          <a:srgbClr val="767070"/>
                        </a:buClr>
                        <a:buSzPct val="100000"/>
                        <a:buFont typeface="Garamond"/>
                        <a:buNone/>
                      </a:pPr>
                      <a:endParaRPr lang="en-US" sz="2000" b="0" i="0" u="none" strike="noStrike" cap="none" dirty="0">
                        <a:solidFill>
                          <a:schemeClr val="tx1"/>
                        </a:solidFill>
                        <a:latin typeface="Garamond"/>
                        <a:ea typeface="Garamond"/>
                        <a:cs typeface="Garamond"/>
                        <a:sym typeface="Garamond"/>
                      </a:endParaRPr>
                    </a:p>
                  </a:txBody>
                  <a:tcPr anchor="ctr">
                    <a:solidFill>
                      <a:schemeClr val="accent6">
                        <a:lumMod val="20000"/>
                        <a:lumOff val="80000"/>
                      </a:schemeClr>
                    </a:solidFill>
                  </a:tcPr>
                </a:tc>
                <a:tc hMerge="1">
                  <a:txBody>
                    <a:bodyPr/>
                    <a:lstStyle/>
                    <a:p>
                      <a:pPr algn="ctr"/>
                      <a:endParaRPr lang="en-US" sz="2000" b="0" dirty="0">
                        <a:solidFill>
                          <a:schemeClr val="tx1"/>
                        </a:solidFill>
                        <a:latin typeface="Garamond" panose="02020404030301010803" pitchFamily="18" charset="0"/>
                      </a:endParaRPr>
                    </a:p>
                  </a:txBody>
                  <a:tcPr>
                    <a:solidFill>
                      <a:schemeClr val="accent6">
                        <a:lumMod val="20000"/>
                        <a:lumOff val="80000"/>
                      </a:schemeClr>
                    </a:solidFill>
                  </a:tcPr>
                </a:tc>
                <a:tc vMerge="1">
                  <a:txBody>
                    <a:bodyPr/>
                    <a:lstStyle/>
                    <a:p>
                      <a:pPr algn="ctr"/>
                      <a:endParaRPr lang="en-US" dirty="0">
                        <a:latin typeface="Garamond" panose="02020404030301010803" pitchFamily="18" charset="0"/>
                      </a:endParaRPr>
                    </a:p>
                  </a:txBody>
                  <a:tcPr/>
                </a:tc>
                <a:extLst>
                  <a:ext uri="{0D108BD9-81ED-4DB2-BD59-A6C34878D82A}">
                    <a16:rowId xmlns:a16="http://schemas.microsoft.com/office/drawing/2014/main" xmlns="" val="10004"/>
                  </a:ext>
                </a:extLst>
              </a:tr>
              <a:tr h="1295400">
                <a:tc>
                  <a:txBody>
                    <a:bodyPr/>
                    <a:lstStyle/>
                    <a:p>
                      <a:pPr algn="ctr"/>
                      <a:endParaRPr lang="en-US" dirty="0">
                        <a:latin typeface="Garamond" panose="02020404030301010803" pitchFamily="18" charset="0"/>
                      </a:endParaRPr>
                    </a:p>
                  </a:txBody>
                  <a:tcPr>
                    <a:solidFill>
                      <a:schemeClr val="accent6">
                        <a:lumMod val="40000"/>
                        <a:lumOff val="60000"/>
                      </a:schemeClr>
                    </a:solidFill>
                  </a:tcPr>
                </a:tc>
                <a:tc>
                  <a:txBody>
                    <a:bodyPr/>
                    <a:lstStyle/>
                    <a:p>
                      <a:pPr marL="114300" marR="0" lvl="1" indent="-114300" algn="l" rtl="0">
                        <a:lnSpc>
                          <a:spcPct val="90000"/>
                        </a:lnSpc>
                        <a:spcBef>
                          <a:spcPts val="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Global Population Grid</a:t>
                      </a:r>
                    </a:p>
                    <a:p>
                      <a:pPr marL="114300" marR="0" lvl="1" indent="-114300" algn="l" rtl="0">
                        <a:lnSpc>
                          <a:spcPct val="90000"/>
                        </a:lnSpc>
                        <a:spcBef>
                          <a:spcPts val="180"/>
                        </a:spcBef>
                        <a:spcAft>
                          <a:spcPts val="0"/>
                        </a:spcAft>
                        <a:buClr>
                          <a:srgbClr val="767070"/>
                        </a:buClr>
                        <a:buSzPct val="100000"/>
                        <a:buFont typeface="Garamond"/>
                        <a:buChar char="•"/>
                      </a:pPr>
                      <a:r>
                        <a:rPr lang="en-US" sz="2000" b="0" i="0" u="none" strike="noStrike" cap="none" dirty="0">
                          <a:solidFill>
                            <a:schemeClr val="tx1"/>
                          </a:solidFill>
                          <a:latin typeface="Garamond"/>
                          <a:ea typeface="Garamond"/>
                          <a:cs typeface="Garamond"/>
                          <a:sym typeface="Garamond"/>
                        </a:rPr>
                        <a:t>National</a:t>
                      </a:r>
                      <a:r>
                        <a:rPr lang="en-US" sz="2000" b="0" i="0" u="none" strike="noStrike" cap="none" baseline="0" dirty="0">
                          <a:solidFill>
                            <a:schemeClr val="tx1"/>
                          </a:solidFill>
                          <a:latin typeface="Garamond"/>
                          <a:ea typeface="Garamond"/>
                          <a:cs typeface="Garamond"/>
                          <a:sym typeface="Garamond"/>
                        </a:rPr>
                        <a:t> Land Cover Data</a:t>
                      </a:r>
                      <a:endParaRPr lang="en-US" sz="2000" b="0" i="0" u="none" strike="noStrike" cap="none" dirty="0">
                        <a:solidFill>
                          <a:schemeClr val="tx1"/>
                        </a:solidFill>
                        <a:latin typeface="Garamond"/>
                        <a:ea typeface="Garamond"/>
                        <a:cs typeface="Garamond"/>
                        <a:sym typeface="Garamond"/>
                      </a:endParaRPr>
                    </a:p>
                  </a:txBody>
                  <a:tcPr anchor="ctr">
                    <a:solidFill>
                      <a:schemeClr val="accent6">
                        <a:lumMod val="40000"/>
                        <a:lumOff val="60000"/>
                      </a:schemeClr>
                    </a:solidFill>
                  </a:tcPr>
                </a:tc>
                <a:tc gridSpan="2">
                  <a:txBody>
                    <a:bodyPr/>
                    <a:lstStyle/>
                    <a:p>
                      <a:pPr marL="0" marR="0" lvl="1" indent="0" algn="ctr" rtl="0">
                        <a:lnSpc>
                          <a:spcPct val="90000"/>
                        </a:lnSpc>
                        <a:spcBef>
                          <a:spcPts val="180"/>
                        </a:spcBef>
                        <a:spcAft>
                          <a:spcPts val="0"/>
                        </a:spcAft>
                        <a:buClr>
                          <a:srgbClr val="767070"/>
                        </a:buClr>
                        <a:buSzPct val="100000"/>
                        <a:buFont typeface="Garamond"/>
                        <a:buNone/>
                      </a:pPr>
                      <a:endParaRPr lang="en-US" sz="2000" b="0" i="0" u="none" strike="noStrike" cap="none" dirty="0">
                        <a:solidFill>
                          <a:schemeClr val="tx1"/>
                        </a:solidFill>
                        <a:latin typeface="Garamond"/>
                        <a:ea typeface="Garamond"/>
                        <a:cs typeface="Garamond"/>
                        <a:sym typeface="Garamond"/>
                      </a:endParaRPr>
                    </a:p>
                  </a:txBody>
                  <a:tcPr anchor="ctr">
                    <a:solidFill>
                      <a:schemeClr val="accent6">
                        <a:lumMod val="20000"/>
                        <a:lumOff val="80000"/>
                      </a:schemeClr>
                    </a:solidFill>
                  </a:tcPr>
                </a:tc>
                <a:tc hMerge="1">
                  <a:txBody>
                    <a:bodyPr/>
                    <a:lstStyle/>
                    <a:p>
                      <a:endParaRPr lang="en-US"/>
                    </a:p>
                  </a:txBody>
                  <a:tcPr/>
                </a:tc>
                <a:tc vMerge="1">
                  <a:txBody>
                    <a:bodyPr/>
                    <a:lstStyle/>
                    <a:p>
                      <a:pPr algn="ctr"/>
                      <a:endParaRPr lang="en-US" sz="2000" b="0" dirty="0">
                        <a:solidFill>
                          <a:schemeClr val="tx1"/>
                        </a:solidFill>
                        <a:latin typeface="Garamond" panose="02020404030301010803" pitchFamily="18" charset="0"/>
                      </a:endParaRPr>
                    </a:p>
                  </a:txBody>
                  <a:tcPr anchor="ctr">
                    <a:solidFill>
                      <a:schemeClr val="accent4">
                        <a:lumMod val="40000"/>
                        <a:lumOff val="60000"/>
                      </a:schemeClr>
                    </a:solidFill>
                  </a:tcPr>
                </a:tc>
                <a:extLst>
                  <a:ext uri="{0D108BD9-81ED-4DB2-BD59-A6C34878D82A}">
                    <a16:rowId xmlns:a16="http://schemas.microsoft.com/office/drawing/2014/main" xmlns="" val="10005"/>
                  </a:ext>
                </a:extLst>
              </a:tr>
            </a:tbl>
          </a:graphicData>
        </a:graphic>
      </p:graphicFrame>
      <p:grpSp>
        <p:nvGrpSpPr>
          <p:cNvPr id="276" name="Group 275"/>
          <p:cNvGrpSpPr/>
          <p:nvPr/>
        </p:nvGrpSpPr>
        <p:grpSpPr>
          <a:xfrm>
            <a:off x="1236576" y="15062260"/>
            <a:ext cx="10774390" cy="4544851"/>
            <a:chOff x="351709" y="787038"/>
            <a:chExt cx="10774390" cy="4544851"/>
          </a:xfrm>
        </p:grpSpPr>
        <p:sp>
          <p:nvSpPr>
            <p:cNvPr id="279" name="Chevron 278"/>
            <p:cNvSpPr/>
            <p:nvPr/>
          </p:nvSpPr>
          <p:spPr>
            <a:xfrm>
              <a:off x="8963540" y="4654998"/>
              <a:ext cx="228600" cy="304800"/>
            </a:xfrm>
            <a:prstGeom prst="chevron">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77" name="Shape 154"/>
            <p:cNvGrpSpPr/>
            <p:nvPr/>
          </p:nvGrpSpPr>
          <p:grpSpPr>
            <a:xfrm>
              <a:off x="6414126" y="4298591"/>
              <a:ext cx="2667000" cy="1033298"/>
              <a:chOff x="968512" y="2932403"/>
              <a:chExt cx="2019023" cy="812928"/>
            </a:xfrm>
          </p:grpSpPr>
          <p:sp>
            <p:nvSpPr>
              <p:cNvPr id="311" name="Shape 155"/>
              <p:cNvSpPr/>
              <p:nvPr/>
            </p:nvSpPr>
            <p:spPr>
              <a:xfrm>
                <a:off x="968512" y="2932403"/>
                <a:ext cx="2019023" cy="812928"/>
              </a:xfrm>
              <a:prstGeom prst="roundRect">
                <a:avLst>
                  <a:gd name="adj" fmla="val 16667"/>
                </a:avLst>
              </a:prstGeom>
              <a:solidFill>
                <a:srgbClr val="FF3300"/>
              </a:solidFill>
              <a:ln w="12700" cap="flat" cmpd="sng">
                <a:no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312" name="Shape 156"/>
              <p:cNvSpPr/>
              <p:nvPr/>
            </p:nvSpPr>
            <p:spPr>
              <a:xfrm>
                <a:off x="1008196" y="2960938"/>
                <a:ext cx="1939655" cy="733559"/>
              </a:xfrm>
              <a:prstGeom prst="rect">
                <a:avLst/>
              </a:prstGeom>
              <a:noFill/>
              <a:ln>
                <a:noFill/>
              </a:ln>
            </p:spPr>
            <p:txBody>
              <a:bodyPr lIns="64750" tIns="32375" rIns="64750" bIns="32375" anchor="ctr" anchorCtr="0">
                <a:noAutofit/>
              </a:bodyPr>
              <a:lstStyle/>
              <a:p>
                <a:pPr marL="0" lvl="1" algn="ctr">
                  <a:lnSpc>
                    <a:spcPct val="90000"/>
                  </a:lnSpc>
                  <a:spcBef>
                    <a:spcPts val="180"/>
                  </a:spcBef>
                  <a:buClr>
                    <a:srgbClr val="767070"/>
                  </a:buClr>
                  <a:buSzPct val="100000"/>
                </a:pPr>
                <a:r>
                  <a:rPr lang="en-US" sz="2000" b="0" i="0" u="none" strike="noStrike" cap="none" dirty="0">
                    <a:solidFill>
                      <a:schemeClr val="bg1"/>
                    </a:solidFill>
                    <a:latin typeface="Garamond"/>
                    <a:ea typeface="Garamond"/>
                    <a:cs typeface="Garamond"/>
                    <a:sym typeface="Garamond"/>
                  </a:rPr>
                  <a:t>Social Vulnerability Index</a:t>
                </a:r>
              </a:p>
            </p:txBody>
          </p:sp>
        </p:grpSp>
        <p:sp>
          <p:nvSpPr>
            <p:cNvPr id="278" name="Chevron 277"/>
            <p:cNvSpPr/>
            <p:nvPr/>
          </p:nvSpPr>
          <p:spPr>
            <a:xfrm>
              <a:off x="2283549" y="4656380"/>
              <a:ext cx="228600" cy="304800"/>
            </a:xfrm>
            <a:prstGeom prst="chevron">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80" name="Shape 142"/>
            <p:cNvGrpSpPr/>
            <p:nvPr/>
          </p:nvGrpSpPr>
          <p:grpSpPr>
            <a:xfrm>
              <a:off x="6045844" y="1516666"/>
              <a:ext cx="1675997" cy="685800"/>
              <a:chOff x="2406355" y="1159241"/>
              <a:chExt cx="2065480" cy="812928"/>
            </a:xfrm>
          </p:grpSpPr>
          <p:sp>
            <p:nvSpPr>
              <p:cNvPr id="309" name="Shape 143"/>
              <p:cNvSpPr/>
              <p:nvPr/>
            </p:nvSpPr>
            <p:spPr>
              <a:xfrm>
                <a:off x="2406355" y="1159241"/>
                <a:ext cx="2065480" cy="812928"/>
              </a:xfrm>
              <a:prstGeom prst="roundRect">
                <a:avLst>
                  <a:gd name="adj" fmla="val 16667"/>
                </a:avLst>
              </a:prstGeom>
              <a:solidFill>
                <a:schemeClr val="accent1"/>
              </a:solidFill>
              <a:ln w="12700" cap="flat" cmpd="sng">
                <a:no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310" name="Shape 144"/>
              <p:cNvSpPr/>
              <p:nvPr/>
            </p:nvSpPr>
            <p:spPr>
              <a:xfrm>
                <a:off x="2496432" y="1217194"/>
                <a:ext cx="1907844" cy="733559"/>
              </a:xfrm>
              <a:prstGeom prst="rect">
                <a:avLst/>
              </a:prstGeom>
              <a:solidFill>
                <a:schemeClr val="accent1"/>
              </a:solidFill>
              <a:ln>
                <a:noFill/>
              </a:ln>
            </p:spPr>
            <p:txBody>
              <a:bodyPr lIns="64750" tIns="32375" rIns="64750" bIns="32375" anchor="ctr" anchorCtr="0">
                <a:noAutofit/>
              </a:bodyPr>
              <a:lstStyle/>
              <a:p>
                <a:pPr lvl="0" algn="ctr">
                  <a:lnSpc>
                    <a:spcPct val="90000"/>
                  </a:lnSpc>
                  <a:buSzPct val="25000"/>
                </a:pPr>
                <a:r>
                  <a:rPr lang="en-US" sz="2000" dirty="0">
                    <a:solidFill>
                      <a:schemeClr val="lt1"/>
                    </a:solidFill>
                    <a:latin typeface="Garamond"/>
                    <a:ea typeface="Garamond"/>
                    <a:cs typeface="Garamond"/>
                    <a:sym typeface="Garamond"/>
                  </a:rPr>
                  <a:t>Biological Risk Factors</a:t>
                </a:r>
              </a:p>
            </p:txBody>
          </p:sp>
        </p:grpSp>
        <p:sp>
          <p:nvSpPr>
            <p:cNvPr id="281" name="Chevron 280"/>
            <p:cNvSpPr/>
            <p:nvPr/>
          </p:nvSpPr>
          <p:spPr>
            <a:xfrm>
              <a:off x="7596554" y="1686400"/>
              <a:ext cx="228600" cy="3048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82" name="Shape 142"/>
            <p:cNvGrpSpPr/>
            <p:nvPr/>
          </p:nvGrpSpPr>
          <p:grpSpPr>
            <a:xfrm>
              <a:off x="6071439" y="3225467"/>
              <a:ext cx="1652731" cy="762000"/>
              <a:chOff x="2485580" y="1165303"/>
              <a:chExt cx="2189568" cy="812928"/>
            </a:xfrm>
          </p:grpSpPr>
          <p:sp>
            <p:nvSpPr>
              <p:cNvPr id="307" name="Shape 143"/>
              <p:cNvSpPr/>
              <p:nvPr/>
            </p:nvSpPr>
            <p:spPr>
              <a:xfrm>
                <a:off x="2485580" y="1165303"/>
                <a:ext cx="2189568" cy="812928"/>
              </a:xfrm>
              <a:prstGeom prst="roundRect">
                <a:avLst>
                  <a:gd name="adj" fmla="val 16667"/>
                </a:avLst>
              </a:prstGeom>
              <a:solidFill>
                <a:schemeClr val="accent1"/>
              </a:solidFill>
              <a:ln w="12700" cap="flat" cmpd="sng">
                <a:no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308" name="Shape 144"/>
              <p:cNvSpPr/>
              <p:nvPr/>
            </p:nvSpPr>
            <p:spPr>
              <a:xfrm>
                <a:off x="2637458" y="1250755"/>
                <a:ext cx="1939654" cy="682775"/>
              </a:xfrm>
              <a:prstGeom prst="rect">
                <a:avLst/>
              </a:prstGeom>
              <a:solidFill>
                <a:schemeClr val="accent1"/>
              </a:solidFill>
              <a:ln>
                <a:noFill/>
              </a:ln>
            </p:spPr>
            <p:txBody>
              <a:bodyPr lIns="64750" tIns="32375" rIns="64750" bIns="32375" anchor="ctr" anchorCtr="0">
                <a:noAutofit/>
              </a:bodyPr>
              <a:lstStyle/>
              <a:p>
                <a:pPr lvl="0" algn="ctr">
                  <a:lnSpc>
                    <a:spcPct val="90000"/>
                  </a:lnSpc>
                  <a:buSzPct val="25000"/>
                </a:pPr>
                <a:r>
                  <a:rPr lang="en-US" sz="2000" dirty="0">
                    <a:solidFill>
                      <a:schemeClr val="lt1"/>
                    </a:solidFill>
                    <a:latin typeface="Garamond"/>
                    <a:ea typeface="Garamond"/>
                    <a:cs typeface="Garamond"/>
                    <a:sym typeface="Garamond"/>
                  </a:rPr>
                  <a:t>Physical </a:t>
                </a:r>
                <a:endParaRPr lang="en-US" sz="2000" dirty="0" smtClean="0">
                  <a:solidFill>
                    <a:schemeClr val="lt1"/>
                  </a:solidFill>
                  <a:latin typeface="Garamond"/>
                  <a:ea typeface="Garamond"/>
                  <a:cs typeface="Garamond"/>
                  <a:sym typeface="Garamond"/>
                </a:endParaRPr>
              </a:p>
              <a:p>
                <a:pPr lvl="0" algn="ctr">
                  <a:lnSpc>
                    <a:spcPct val="90000"/>
                  </a:lnSpc>
                  <a:buSzPct val="25000"/>
                </a:pPr>
                <a:r>
                  <a:rPr lang="en-US" sz="2000" dirty="0" smtClean="0">
                    <a:solidFill>
                      <a:schemeClr val="lt1"/>
                    </a:solidFill>
                    <a:latin typeface="Garamond"/>
                    <a:ea typeface="Garamond"/>
                    <a:cs typeface="Garamond"/>
                    <a:sym typeface="Garamond"/>
                  </a:rPr>
                  <a:t>Risk </a:t>
                </a:r>
                <a:r>
                  <a:rPr lang="en-US" sz="2000" dirty="0">
                    <a:solidFill>
                      <a:schemeClr val="lt1"/>
                    </a:solidFill>
                    <a:latin typeface="Garamond"/>
                    <a:ea typeface="Garamond"/>
                    <a:cs typeface="Garamond"/>
                    <a:sym typeface="Garamond"/>
                  </a:rPr>
                  <a:t>Factors</a:t>
                </a:r>
              </a:p>
            </p:txBody>
          </p:sp>
        </p:grpSp>
        <p:grpSp>
          <p:nvGrpSpPr>
            <p:cNvPr id="283" name="Group 282"/>
            <p:cNvGrpSpPr/>
            <p:nvPr/>
          </p:nvGrpSpPr>
          <p:grpSpPr>
            <a:xfrm>
              <a:off x="351709" y="787038"/>
              <a:ext cx="2045115" cy="4541825"/>
              <a:chOff x="351709" y="787038"/>
              <a:chExt cx="2045115" cy="4541825"/>
            </a:xfrm>
          </p:grpSpPr>
          <p:grpSp>
            <p:nvGrpSpPr>
              <p:cNvPr id="295" name="Shape 142"/>
              <p:cNvGrpSpPr/>
              <p:nvPr/>
            </p:nvGrpSpPr>
            <p:grpSpPr>
              <a:xfrm>
                <a:off x="351709" y="1903237"/>
                <a:ext cx="2019023" cy="1033298"/>
                <a:chOff x="1026981" y="1192109"/>
                <a:chExt cx="2019023" cy="812928"/>
              </a:xfrm>
            </p:grpSpPr>
            <p:sp>
              <p:nvSpPr>
                <p:cNvPr id="305" name="Shape 143"/>
                <p:cNvSpPr/>
                <p:nvPr/>
              </p:nvSpPr>
              <p:spPr>
                <a:xfrm>
                  <a:off x="1026981" y="1192109"/>
                  <a:ext cx="2019023" cy="812928"/>
                </a:xfrm>
                <a:prstGeom prst="roundRect">
                  <a:avLst>
                    <a:gd name="adj" fmla="val 16667"/>
                  </a:avLst>
                </a:prstGeom>
                <a:solidFill>
                  <a:schemeClr val="accent1"/>
                </a:solidFill>
                <a:ln w="12700" cap="flat" cmpd="sng">
                  <a:no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306" name="Shape 144"/>
                <p:cNvSpPr/>
                <p:nvPr/>
              </p:nvSpPr>
              <p:spPr>
                <a:xfrm>
                  <a:off x="1063794" y="1233517"/>
                  <a:ext cx="1939655" cy="733559"/>
                </a:xfrm>
                <a:prstGeom prst="rect">
                  <a:avLst/>
                </a:prstGeom>
                <a:noFill/>
                <a:ln>
                  <a:noFill/>
                </a:ln>
              </p:spPr>
              <p:txBody>
                <a:bodyPr lIns="64750" tIns="32375" rIns="64750" bIns="32375" anchor="ctr" anchorCtr="0">
                  <a:noAutofit/>
                </a:bodyPr>
                <a:lstStyle/>
                <a:p>
                  <a:pPr marL="0" marR="0" lvl="0" indent="0" algn="ctr" rtl="0">
                    <a:lnSpc>
                      <a:spcPct val="90000"/>
                    </a:lnSpc>
                    <a:spcBef>
                      <a:spcPts val="0"/>
                    </a:spcBef>
                    <a:spcAft>
                      <a:spcPts val="0"/>
                    </a:spcAft>
                    <a:buSzPct val="25000"/>
                    <a:buNone/>
                  </a:pPr>
                  <a:r>
                    <a:rPr lang="en-US" sz="2400" dirty="0">
                      <a:solidFill>
                        <a:schemeClr val="lt1"/>
                      </a:solidFill>
                      <a:latin typeface="Garamond"/>
                      <a:ea typeface="Garamond"/>
                      <a:cs typeface="Garamond"/>
                      <a:sym typeface="Garamond"/>
                    </a:rPr>
                    <a:t>Landsat 8 OLI</a:t>
                  </a:r>
                </a:p>
                <a:p>
                  <a:pPr marL="0" marR="0" lvl="0" indent="0" algn="ctr" rtl="0">
                    <a:lnSpc>
                      <a:spcPct val="90000"/>
                    </a:lnSpc>
                    <a:spcBef>
                      <a:spcPts val="0"/>
                    </a:spcBef>
                    <a:spcAft>
                      <a:spcPts val="0"/>
                    </a:spcAft>
                    <a:buSzPct val="25000"/>
                    <a:buNone/>
                  </a:pPr>
                  <a:r>
                    <a:rPr lang="en-US" sz="2400" dirty="0">
                      <a:solidFill>
                        <a:schemeClr val="lt1"/>
                      </a:solidFill>
                      <a:latin typeface="Garamond"/>
                      <a:ea typeface="Garamond"/>
                      <a:cs typeface="Garamond"/>
                      <a:sym typeface="Garamond"/>
                    </a:rPr>
                    <a:t>&amp; Sentinel 2</a:t>
                  </a:r>
                </a:p>
              </p:txBody>
            </p:sp>
          </p:grpSp>
          <p:grpSp>
            <p:nvGrpSpPr>
              <p:cNvPr id="296" name="Shape 142"/>
              <p:cNvGrpSpPr/>
              <p:nvPr/>
            </p:nvGrpSpPr>
            <p:grpSpPr>
              <a:xfrm>
                <a:off x="355287" y="3146715"/>
                <a:ext cx="2031446" cy="985380"/>
                <a:chOff x="1028852" y="1237566"/>
                <a:chExt cx="2019023" cy="775229"/>
              </a:xfrm>
            </p:grpSpPr>
            <p:sp>
              <p:nvSpPr>
                <p:cNvPr id="303" name="Shape 143"/>
                <p:cNvSpPr/>
                <p:nvPr/>
              </p:nvSpPr>
              <p:spPr>
                <a:xfrm>
                  <a:off x="1028852" y="1237566"/>
                  <a:ext cx="2019023" cy="740592"/>
                </a:xfrm>
                <a:prstGeom prst="roundRect">
                  <a:avLst>
                    <a:gd name="adj" fmla="val 16667"/>
                  </a:avLst>
                </a:prstGeom>
                <a:solidFill>
                  <a:schemeClr val="accent1"/>
                </a:solidFill>
                <a:ln w="12700" cap="flat" cmpd="sng">
                  <a:no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304" name="Shape 144"/>
                <p:cNvSpPr/>
                <p:nvPr/>
              </p:nvSpPr>
              <p:spPr>
                <a:xfrm>
                  <a:off x="1068536" y="1279236"/>
                  <a:ext cx="1939655" cy="733559"/>
                </a:xfrm>
                <a:prstGeom prst="rect">
                  <a:avLst/>
                </a:prstGeom>
                <a:noFill/>
                <a:ln>
                  <a:noFill/>
                </a:ln>
              </p:spPr>
              <p:txBody>
                <a:bodyPr lIns="64750" tIns="32375" rIns="64750" bIns="32375" anchor="ctr" anchorCtr="0">
                  <a:noAutofit/>
                </a:bodyPr>
                <a:lstStyle/>
                <a:p>
                  <a:pPr marL="0" marR="0" lvl="0" indent="0" algn="ctr" rtl="0">
                    <a:lnSpc>
                      <a:spcPct val="90000"/>
                    </a:lnSpc>
                    <a:spcBef>
                      <a:spcPts val="0"/>
                    </a:spcBef>
                    <a:spcAft>
                      <a:spcPts val="0"/>
                    </a:spcAft>
                    <a:buSzPct val="25000"/>
                    <a:buNone/>
                  </a:pPr>
                  <a:r>
                    <a:rPr lang="en-US" sz="2400" dirty="0">
                      <a:solidFill>
                        <a:schemeClr val="lt1"/>
                      </a:solidFill>
                      <a:latin typeface="Garamond"/>
                      <a:ea typeface="Garamond"/>
                      <a:cs typeface="Garamond"/>
                      <a:sym typeface="Garamond"/>
                    </a:rPr>
                    <a:t>Terra ASTER</a:t>
                  </a:r>
                </a:p>
                <a:p>
                  <a:pPr marL="0" marR="0" lvl="0" indent="0" algn="ctr" rtl="0">
                    <a:lnSpc>
                      <a:spcPct val="90000"/>
                    </a:lnSpc>
                    <a:spcBef>
                      <a:spcPts val="0"/>
                    </a:spcBef>
                    <a:spcAft>
                      <a:spcPts val="0"/>
                    </a:spcAft>
                    <a:buSzPct val="25000"/>
                    <a:buNone/>
                  </a:pPr>
                  <a:r>
                    <a:rPr lang="en-US" sz="2400" dirty="0">
                      <a:solidFill>
                        <a:schemeClr val="lt1"/>
                      </a:solidFill>
                      <a:latin typeface="Garamond"/>
                      <a:ea typeface="Garamond"/>
                      <a:cs typeface="Garamond"/>
                      <a:sym typeface="Garamond"/>
                    </a:rPr>
                    <a:t>&amp; NED</a:t>
                  </a:r>
                </a:p>
              </p:txBody>
            </p:sp>
          </p:grpSp>
          <p:grpSp>
            <p:nvGrpSpPr>
              <p:cNvPr id="297" name="Shape 142"/>
              <p:cNvGrpSpPr/>
              <p:nvPr/>
            </p:nvGrpSpPr>
            <p:grpSpPr>
              <a:xfrm>
                <a:off x="355287" y="787038"/>
                <a:ext cx="2019023" cy="924564"/>
                <a:chOff x="1030559" y="1239552"/>
                <a:chExt cx="2019023" cy="727384"/>
              </a:xfrm>
            </p:grpSpPr>
            <p:sp>
              <p:nvSpPr>
                <p:cNvPr id="301" name="Shape 143"/>
                <p:cNvSpPr/>
                <p:nvPr/>
              </p:nvSpPr>
              <p:spPr>
                <a:xfrm>
                  <a:off x="1030559" y="1239552"/>
                  <a:ext cx="2019023" cy="727384"/>
                </a:xfrm>
                <a:prstGeom prst="roundRect">
                  <a:avLst>
                    <a:gd name="adj" fmla="val 16667"/>
                  </a:avLst>
                </a:prstGeom>
                <a:solidFill>
                  <a:schemeClr val="accent1"/>
                </a:solidFill>
                <a:ln w="12700" cap="flat" cmpd="sng">
                  <a:no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302" name="Shape 144"/>
                <p:cNvSpPr/>
                <p:nvPr/>
              </p:nvSpPr>
              <p:spPr>
                <a:xfrm>
                  <a:off x="1070242" y="1300958"/>
                  <a:ext cx="1939655" cy="622353"/>
                </a:xfrm>
                <a:prstGeom prst="rect">
                  <a:avLst/>
                </a:prstGeom>
                <a:noFill/>
                <a:ln>
                  <a:noFill/>
                </a:ln>
              </p:spPr>
              <p:txBody>
                <a:bodyPr lIns="64750" tIns="32375" rIns="64750" bIns="32375" anchor="ctr" anchorCtr="0">
                  <a:noAutofit/>
                </a:bodyPr>
                <a:lstStyle/>
                <a:p>
                  <a:pPr marL="0" marR="0" lvl="0" indent="0" algn="ctr" rtl="0">
                    <a:lnSpc>
                      <a:spcPct val="90000"/>
                    </a:lnSpc>
                    <a:spcBef>
                      <a:spcPts val="0"/>
                    </a:spcBef>
                    <a:spcAft>
                      <a:spcPts val="0"/>
                    </a:spcAft>
                    <a:buSzPct val="25000"/>
                    <a:buNone/>
                  </a:pPr>
                  <a:r>
                    <a:rPr lang="en-US" sz="2400" dirty="0">
                      <a:solidFill>
                        <a:schemeClr val="lt1"/>
                      </a:solidFill>
                      <a:latin typeface="Garamond"/>
                      <a:ea typeface="Garamond"/>
                      <a:cs typeface="Garamond"/>
                      <a:sym typeface="Garamond"/>
                    </a:rPr>
                    <a:t>Terra MODIS</a:t>
                  </a:r>
                </a:p>
                <a:p>
                  <a:pPr marL="0" marR="0" lvl="0" indent="0" algn="ctr" rtl="0">
                    <a:lnSpc>
                      <a:spcPct val="90000"/>
                    </a:lnSpc>
                    <a:spcBef>
                      <a:spcPts val="0"/>
                    </a:spcBef>
                    <a:spcAft>
                      <a:spcPts val="0"/>
                    </a:spcAft>
                    <a:buSzPct val="25000"/>
                    <a:buNone/>
                  </a:pPr>
                  <a:r>
                    <a:rPr lang="en-US" sz="2400" dirty="0">
                      <a:solidFill>
                        <a:schemeClr val="lt1"/>
                      </a:solidFill>
                      <a:latin typeface="Garamond"/>
                      <a:ea typeface="Garamond"/>
                      <a:cs typeface="Garamond"/>
                      <a:sym typeface="Garamond"/>
                    </a:rPr>
                    <a:t>(</a:t>
                  </a:r>
                  <a:r>
                    <a:rPr lang="en-US" sz="2400" dirty="0" err="1">
                      <a:solidFill>
                        <a:schemeClr val="lt1"/>
                      </a:solidFill>
                      <a:latin typeface="Garamond"/>
                      <a:ea typeface="Garamond"/>
                      <a:cs typeface="Garamond"/>
                      <a:sym typeface="Garamond"/>
                    </a:rPr>
                    <a:t>ForWarn</a:t>
                  </a:r>
                  <a:r>
                    <a:rPr lang="en-US" sz="2400" dirty="0">
                      <a:solidFill>
                        <a:schemeClr val="lt1"/>
                      </a:solidFill>
                      <a:latin typeface="Garamond"/>
                      <a:ea typeface="Garamond"/>
                      <a:cs typeface="Garamond"/>
                      <a:sym typeface="Garamond"/>
                    </a:rPr>
                    <a:t> data)</a:t>
                  </a:r>
                </a:p>
              </p:txBody>
            </p:sp>
          </p:grpSp>
          <p:grpSp>
            <p:nvGrpSpPr>
              <p:cNvPr id="298" name="Shape 154"/>
              <p:cNvGrpSpPr/>
              <p:nvPr/>
            </p:nvGrpSpPr>
            <p:grpSpPr>
              <a:xfrm>
                <a:off x="377801" y="4295565"/>
                <a:ext cx="2019023" cy="1033298"/>
                <a:chOff x="1030559" y="3483326"/>
                <a:chExt cx="2019023" cy="812928"/>
              </a:xfrm>
            </p:grpSpPr>
            <p:sp>
              <p:nvSpPr>
                <p:cNvPr id="299" name="Shape 155"/>
                <p:cNvSpPr/>
                <p:nvPr/>
              </p:nvSpPr>
              <p:spPr>
                <a:xfrm>
                  <a:off x="1030559" y="3483326"/>
                  <a:ext cx="2019023" cy="812928"/>
                </a:xfrm>
                <a:prstGeom prst="roundRect">
                  <a:avLst>
                    <a:gd name="adj" fmla="val 16667"/>
                  </a:avLst>
                </a:prstGeom>
                <a:solidFill>
                  <a:srgbClr val="FF3300"/>
                </a:solidFill>
                <a:ln w="12700" cap="flat" cmpd="sng">
                  <a:no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300" name="Shape 156"/>
                <p:cNvSpPr/>
                <p:nvPr/>
              </p:nvSpPr>
              <p:spPr>
                <a:xfrm>
                  <a:off x="1070243" y="3523010"/>
                  <a:ext cx="1939655" cy="733559"/>
                </a:xfrm>
                <a:prstGeom prst="rect">
                  <a:avLst/>
                </a:prstGeom>
                <a:noFill/>
                <a:ln>
                  <a:noFill/>
                </a:ln>
              </p:spPr>
              <p:txBody>
                <a:bodyPr lIns="64750" tIns="32375" rIns="64750" bIns="32375" anchor="ctr" anchorCtr="0">
                  <a:noAutofit/>
                </a:bodyPr>
                <a:lstStyle/>
                <a:p>
                  <a:pPr marL="0" marR="0" lvl="0" indent="0" algn="ctr" rtl="0">
                    <a:lnSpc>
                      <a:spcPct val="90000"/>
                    </a:lnSpc>
                    <a:spcBef>
                      <a:spcPts val="0"/>
                    </a:spcBef>
                    <a:spcAft>
                      <a:spcPts val="0"/>
                    </a:spcAft>
                    <a:buSzPct val="25000"/>
                    <a:buNone/>
                  </a:pPr>
                  <a:r>
                    <a:rPr lang="en-US" sz="2400" dirty="0">
                      <a:solidFill>
                        <a:schemeClr val="lt1"/>
                      </a:solidFill>
                      <a:latin typeface="Garamond"/>
                      <a:ea typeface="Garamond"/>
                      <a:cs typeface="Garamond"/>
                      <a:sym typeface="Garamond"/>
                    </a:rPr>
                    <a:t>Socio-</a:t>
                  </a:r>
                </a:p>
                <a:p>
                  <a:pPr marL="0" marR="0" lvl="0" indent="0" algn="ctr" rtl="0">
                    <a:lnSpc>
                      <a:spcPct val="90000"/>
                    </a:lnSpc>
                    <a:spcBef>
                      <a:spcPts val="0"/>
                    </a:spcBef>
                    <a:spcAft>
                      <a:spcPts val="0"/>
                    </a:spcAft>
                    <a:buSzPct val="25000"/>
                    <a:buNone/>
                  </a:pPr>
                  <a:r>
                    <a:rPr lang="en-US" sz="2400" dirty="0">
                      <a:solidFill>
                        <a:schemeClr val="lt1"/>
                      </a:solidFill>
                      <a:latin typeface="Garamond"/>
                      <a:ea typeface="Garamond"/>
                      <a:cs typeface="Garamond"/>
                      <a:sym typeface="Garamond"/>
                    </a:rPr>
                    <a:t>Economic Data</a:t>
                  </a:r>
                </a:p>
              </p:txBody>
            </p:sp>
          </p:grpSp>
        </p:grpSp>
        <p:grpSp>
          <p:nvGrpSpPr>
            <p:cNvPr id="284" name="Shape 142"/>
            <p:cNvGrpSpPr/>
            <p:nvPr/>
          </p:nvGrpSpPr>
          <p:grpSpPr>
            <a:xfrm>
              <a:off x="9602099" y="2946815"/>
              <a:ext cx="1524000" cy="1392402"/>
              <a:chOff x="3565904" y="1568426"/>
              <a:chExt cx="2019023" cy="812928"/>
            </a:xfrm>
            <a:solidFill>
              <a:schemeClr val="accent4">
                <a:lumMod val="75000"/>
              </a:schemeClr>
            </a:solidFill>
          </p:grpSpPr>
          <p:sp>
            <p:nvSpPr>
              <p:cNvPr id="293" name="Shape 143"/>
              <p:cNvSpPr/>
              <p:nvPr/>
            </p:nvSpPr>
            <p:spPr>
              <a:xfrm>
                <a:off x="3565904" y="1568426"/>
                <a:ext cx="2019023" cy="812928"/>
              </a:xfrm>
              <a:prstGeom prst="roundRect">
                <a:avLst>
                  <a:gd name="adj" fmla="val 16667"/>
                </a:avLst>
              </a:prstGeom>
              <a:grpFill/>
              <a:ln w="12700" cap="flat" cmpd="sng">
                <a:no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94" name="Shape 144"/>
              <p:cNvSpPr/>
              <p:nvPr/>
            </p:nvSpPr>
            <p:spPr>
              <a:xfrm>
                <a:off x="3591590" y="1600764"/>
                <a:ext cx="1939654" cy="733559"/>
              </a:xfrm>
              <a:prstGeom prst="rect">
                <a:avLst/>
              </a:prstGeom>
              <a:noFill/>
              <a:ln>
                <a:noFill/>
              </a:ln>
            </p:spPr>
            <p:txBody>
              <a:bodyPr lIns="64750" tIns="32375" rIns="64750" bIns="32375" anchor="ctr" anchorCtr="0">
                <a:noAutofit/>
              </a:bodyPr>
              <a:lstStyle/>
              <a:p>
                <a:pPr algn="ctr"/>
                <a:r>
                  <a:rPr lang="en-US" sz="2000" b="0" dirty="0">
                    <a:solidFill>
                      <a:schemeClr val="bg1"/>
                    </a:solidFill>
                    <a:latin typeface="Garamond" panose="02020404030301010803" pitchFamily="18" charset="0"/>
                  </a:rPr>
                  <a:t>Integrated</a:t>
                </a:r>
              </a:p>
              <a:p>
                <a:pPr algn="ctr"/>
                <a:r>
                  <a:rPr lang="en-US" sz="2000" b="0" dirty="0">
                    <a:solidFill>
                      <a:schemeClr val="bg1"/>
                    </a:solidFill>
                    <a:latin typeface="Garamond" panose="02020404030301010803" pitchFamily="18" charset="0"/>
                  </a:rPr>
                  <a:t>Wildfire Vulnerability</a:t>
                </a:r>
                <a:r>
                  <a:rPr lang="en-US" sz="2000" b="0" baseline="0" dirty="0">
                    <a:solidFill>
                      <a:schemeClr val="bg1"/>
                    </a:solidFill>
                    <a:latin typeface="Garamond" panose="02020404030301010803" pitchFamily="18" charset="0"/>
                  </a:rPr>
                  <a:t> </a:t>
                </a:r>
              </a:p>
              <a:p>
                <a:pPr algn="ctr"/>
                <a:r>
                  <a:rPr lang="en-US" sz="2000" b="0" baseline="0" dirty="0">
                    <a:solidFill>
                      <a:schemeClr val="bg1"/>
                    </a:solidFill>
                    <a:latin typeface="Garamond" panose="02020404030301010803" pitchFamily="18" charset="0"/>
                  </a:rPr>
                  <a:t>Index</a:t>
                </a:r>
                <a:endParaRPr lang="en-US" sz="2000" b="0" dirty="0">
                  <a:solidFill>
                    <a:schemeClr val="bg1"/>
                  </a:solidFill>
                  <a:latin typeface="Garamond" panose="02020404030301010803" pitchFamily="18" charset="0"/>
                </a:endParaRPr>
              </a:p>
            </p:txBody>
          </p:sp>
        </p:grpSp>
        <p:grpSp>
          <p:nvGrpSpPr>
            <p:cNvPr id="285" name="Shape 142"/>
            <p:cNvGrpSpPr/>
            <p:nvPr/>
          </p:nvGrpSpPr>
          <p:grpSpPr>
            <a:xfrm>
              <a:off x="8111638" y="1950033"/>
              <a:ext cx="1089025" cy="1219199"/>
              <a:chOff x="4195693" y="1106059"/>
              <a:chExt cx="2137422" cy="812928"/>
            </a:xfrm>
            <a:solidFill>
              <a:schemeClr val="accent5">
                <a:lumMod val="50000"/>
              </a:schemeClr>
            </a:solidFill>
          </p:grpSpPr>
          <p:sp>
            <p:nvSpPr>
              <p:cNvPr id="291" name="Shape 143"/>
              <p:cNvSpPr/>
              <p:nvPr/>
            </p:nvSpPr>
            <p:spPr>
              <a:xfrm>
                <a:off x="4195693" y="1106059"/>
                <a:ext cx="2137422" cy="812928"/>
              </a:xfrm>
              <a:prstGeom prst="roundRect">
                <a:avLst>
                  <a:gd name="adj" fmla="val 16667"/>
                </a:avLst>
              </a:prstGeom>
              <a:grpFill/>
              <a:ln w="12700" cap="flat" cmpd="sng">
                <a:no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92" name="Shape 144"/>
              <p:cNvSpPr/>
              <p:nvPr/>
            </p:nvSpPr>
            <p:spPr>
              <a:xfrm>
                <a:off x="4332789" y="1145742"/>
                <a:ext cx="1835799" cy="733559"/>
              </a:xfrm>
              <a:prstGeom prst="rect">
                <a:avLst/>
              </a:prstGeom>
              <a:grpFill/>
              <a:ln>
                <a:noFill/>
              </a:ln>
            </p:spPr>
            <p:txBody>
              <a:bodyPr lIns="64750" tIns="32375" rIns="64750" bIns="32375" anchor="ctr" anchorCtr="0">
                <a:noAutofit/>
              </a:bodyPr>
              <a:lstStyle/>
              <a:p>
                <a:pPr algn="ctr"/>
                <a:r>
                  <a:rPr lang="en-US" sz="2000" b="0" dirty="0">
                    <a:solidFill>
                      <a:schemeClr val="bg1"/>
                    </a:solidFill>
                    <a:latin typeface="Garamond" panose="02020404030301010803" pitchFamily="18" charset="0"/>
                  </a:rPr>
                  <a:t>Fire Risk Model</a:t>
                </a:r>
              </a:p>
            </p:txBody>
          </p:sp>
        </p:grpSp>
        <p:sp>
          <p:nvSpPr>
            <p:cNvPr id="286" name="Chevron 285"/>
            <p:cNvSpPr/>
            <p:nvPr/>
          </p:nvSpPr>
          <p:spPr>
            <a:xfrm>
              <a:off x="7598347" y="3443292"/>
              <a:ext cx="228600" cy="3048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7" name="Chevron 286"/>
            <p:cNvSpPr/>
            <p:nvPr/>
          </p:nvSpPr>
          <p:spPr>
            <a:xfrm>
              <a:off x="9086093" y="2422077"/>
              <a:ext cx="228600" cy="304800"/>
            </a:xfrm>
            <a:prstGeom prst="chevron">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8" name="Chevron 287"/>
            <p:cNvSpPr/>
            <p:nvPr/>
          </p:nvSpPr>
          <p:spPr>
            <a:xfrm>
              <a:off x="2263240" y="3442065"/>
              <a:ext cx="228600" cy="3048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9" name="Chevron 288"/>
            <p:cNvSpPr/>
            <p:nvPr/>
          </p:nvSpPr>
          <p:spPr>
            <a:xfrm>
              <a:off x="2249127" y="1099583"/>
              <a:ext cx="228600" cy="3048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0" name="Chevron 289"/>
            <p:cNvSpPr/>
            <p:nvPr/>
          </p:nvSpPr>
          <p:spPr>
            <a:xfrm>
              <a:off x="2250625" y="2311039"/>
              <a:ext cx="228600" cy="3048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22" name="Chevron 321"/>
          <p:cNvSpPr/>
          <p:nvPr/>
        </p:nvSpPr>
        <p:spPr>
          <a:xfrm>
            <a:off x="3165193" y="20220152"/>
            <a:ext cx="228600" cy="304800"/>
          </a:xfrm>
          <a:prstGeom prst="chevron">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3" name="Shape 155"/>
          <p:cNvSpPr/>
          <p:nvPr/>
        </p:nvSpPr>
        <p:spPr>
          <a:xfrm>
            <a:off x="1262668" y="19848172"/>
            <a:ext cx="2019023" cy="1033298"/>
          </a:xfrm>
          <a:prstGeom prst="roundRect">
            <a:avLst>
              <a:gd name="adj" fmla="val 16667"/>
            </a:avLst>
          </a:prstGeom>
          <a:solidFill>
            <a:srgbClr val="FF3300"/>
          </a:solidFill>
          <a:ln w="12700" cap="flat" cmpd="sng">
            <a:no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325" name="Chevron 324"/>
          <p:cNvSpPr/>
          <p:nvPr/>
        </p:nvSpPr>
        <p:spPr>
          <a:xfrm>
            <a:off x="9845093" y="20214657"/>
            <a:ext cx="228600" cy="304800"/>
          </a:xfrm>
          <a:prstGeom prst="chevron">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4" name="Shape 155"/>
          <p:cNvSpPr/>
          <p:nvPr/>
        </p:nvSpPr>
        <p:spPr>
          <a:xfrm>
            <a:off x="7292393" y="19872499"/>
            <a:ext cx="2667000" cy="1033298"/>
          </a:xfrm>
          <a:prstGeom prst="roundRect">
            <a:avLst>
              <a:gd name="adj" fmla="val 16667"/>
            </a:avLst>
          </a:prstGeom>
          <a:solidFill>
            <a:srgbClr val="FF3300"/>
          </a:solidFill>
          <a:ln w="12700" cap="flat" cmpd="sng">
            <a:no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326" name="Shape 156"/>
          <p:cNvSpPr/>
          <p:nvPr/>
        </p:nvSpPr>
        <p:spPr>
          <a:xfrm>
            <a:off x="1294401" y="19898077"/>
            <a:ext cx="1939655" cy="932414"/>
          </a:xfrm>
          <a:prstGeom prst="rect">
            <a:avLst/>
          </a:prstGeom>
          <a:noFill/>
          <a:ln>
            <a:noFill/>
          </a:ln>
        </p:spPr>
        <p:txBody>
          <a:bodyPr lIns="64750" tIns="32375" rIns="64750" bIns="32375" anchor="ctr" anchorCtr="0">
            <a:noAutofit/>
          </a:bodyPr>
          <a:lstStyle/>
          <a:p>
            <a:pPr marL="0" marR="0" lvl="0" indent="0" algn="ctr" rtl="0">
              <a:lnSpc>
                <a:spcPct val="90000"/>
              </a:lnSpc>
              <a:spcBef>
                <a:spcPts val="0"/>
              </a:spcBef>
              <a:spcAft>
                <a:spcPts val="0"/>
              </a:spcAft>
              <a:buSzPct val="25000"/>
              <a:buNone/>
            </a:pPr>
            <a:r>
              <a:rPr lang="en-US" sz="2400" dirty="0">
                <a:solidFill>
                  <a:schemeClr val="lt1"/>
                </a:solidFill>
                <a:latin typeface="Garamond"/>
                <a:ea typeface="Garamond"/>
                <a:cs typeface="Garamond"/>
                <a:sym typeface="Garamond"/>
              </a:rPr>
              <a:t>Population Density</a:t>
            </a:r>
          </a:p>
        </p:txBody>
      </p:sp>
      <p:sp>
        <p:nvSpPr>
          <p:cNvPr id="327" name="Shape 156"/>
          <p:cNvSpPr/>
          <p:nvPr/>
        </p:nvSpPr>
        <p:spPr>
          <a:xfrm>
            <a:off x="7324211" y="19869562"/>
            <a:ext cx="2562160" cy="932414"/>
          </a:xfrm>
          <a:prstGeom prst="rect">
            <a:avLst/>
          </a:prstGeom>
          <a:noFill/>
          <a:ln>
            <a:noFill/>
          </a:ln>
        </p:spPr>
        <p:txBody>
          <a:bodyPr lIns="64750" tIns="32375" rIns="64750" bIns="32375" anchor="ctr" anchorCtr="0">
            <a:noAutofit/>
          </a:bodyPr>
          <a:lstStyle/>
          <a:p>
            <a:pPr marL="0" lvl="1" algn="ctr">
              <a:lnSpc>
                <a:spcPct val="90000"/>
              </a:lnSpc>
              <a:spcBef>
                <a:spcPts val="180"/>
              </a:spcBef>
              <a:buClr>
                <a:srgbClr val="767070"/>
              </a:buClr>
              <a:buSzPct val="100000"/>
            </a:pPr>
            <a:r>
              <a:rPr lang="en-US" sz="2000" b="0" i="0" u="none" strike="noStrike" cap="none" dirty="0" err="1">
                <a:solidFill>
                  <a:schemeClr val="bg1"/>
                </a:solidFill>
                <a:latin typeface="Garamond"/>
                <a:ea typeface="Garamond"/>
                <a:cs typeface="Garamond"/>
                <a:sym typeface="Garamond"/>
              </a:rPr>
              <a:t>Dasymetry</a:t>
            </a:r>
            <a:r>
              <a:rPr lang="en-US" sz="2000" b="0" i="0" u="none" strike="noStrike" cap="none" dirty="0">
                <a:solidFill>
                  <a:schemeClr val="bg1"/>
                </a:solidFill>
                <a:latin typeface="Garamond"/>
                <a:ea typeface="Garamond"/>
                <a:cs typeface="Garamond"/>
                <a:sym typeface="Garamond"/>
              </a:rPr>
              <a:t> of Vulnerable Population</a:t>
            </a:r>
          </a:p>
        </p:txBody>
      </p:sp>
      <p:pic>
        <p:nvPicPr>
          <p:cNvPr id="132" name="Shape 100">
            <a:extLst>
              <a:ext uri="{FF2B5EF4-FFF2-40B4-BE49-F238E27FC236}">
                <a16:creationId xmlns:a16="http://schemas.microsoft.com/office/drawing/2014/main" xmlns="" id="{63D9A68F-0FB3-4F4F-AA48-311B5153CE4F}"/>
              </a:ext>
            </a:extLst>
          </p:cNvPr>
          <p:cNvPicPr preferRelativeResize="0"/>
          <p:nvPr/>
        </p:nvPicPr>
        <p:blipFill rotWithShape="1">
          <a:blip r:embed="rId11">
            <a:alphaModFix/>
          </a:blip>
          <a:srcRect/>
          <a:stretch/>
        </p:blipFill>
        <p:spPr>
          <a:xfrm>
            <a:off x="6570694" y="29755189"/>
            <a:ext cx="2057400" cy="2057400"/>
          </a:xfrm>
          <a:prstGeom prst="rect">
            <a:avLst/>
          </a:prstGeom>
          <a:noFill/>
          <a:ln>
            <a:noFill/>
          </a:ln>
        </p:spPr>
      </p:pic>
      <p:pic>
        <p:nvPicPr>
          <p:cNvPr id="133" name="Shape 100">
            <a:extLst>
              <a:ext uri="{FF2B5EF4-FFF2-40B4-BE49-F238E27FC236}">
                <a16:creationId xmlns:a16="http://schemas.microsoft.com/office/drawing/2014/main" xmlns="" id="{763DA812-6E8B-47CC-9732-A7C483CB7F9B}"/>
              </a:ext>
            </a:extLst>
          </p:cNvPr>
          <p:cNvPicPr preferRelativeResize="0"/>
          <p:nvPr/>
        </p:nvPicPr>
        <p:blipFill rotWithShape="1">
          <a:blip r:embed="rId11">
            <a:alphaModFix/>
          </a:blip>
          <a:srcRect/>
          <a:stretch/>
        </p:blipFill>
        <p:spPr>
          <a:xfrm>
            <a:off x="4310546" y="29755189"/>
            <a:ext cx="2057400" cy="2057400"/>
          </a:xfrm>
          <a:prstGeom prst="rect">
            <a:avLst/>
          </a:prstGeom>
          <a:noFill/>
          <a:ln>
            <a:noFill/>
          </a:ln>
        </p:spPr>
      </p:pic>
      <p:pic>
        <p:nvPicPr>
          <p:cNvPr id="136" name="Shape 100">
            <a:extLst>
              <a:ext uri="{FF2B5EF4-FFF2-40B4-BE49-F238E27FC236}">
                <a16:creationId xmlns:a16="http://schemas.microsoft.com/office/drawing/2014/main" xmlns="" id="{49070C39-3814-40FE-A67F-C88415E5431B}"/>
              </a:ext>
            </a:extLst>
          </p:cNvPr>
          <p:cNvPicPr preferRelativeResize="0"/>
          <p:nvPr/>
        </p:nvPicPr>
        <p:blipFill rotWithShape="1">
          <a:blip r:embed="rId11">
            <a:alphaModFix/>
          </a:blip>
          <a:srcRect/>
          <a:stretch/>
        </p:blipFill>
        <p:spPr>
          <a:xfrm>
            <a:off x="2007761" y="29755189"/>
            <a:ext cx="2057400" cy="2057400"/>
          </a:xfrm>
          <a:prstGeom prst="rect">
            <a:avLst/>
          </a:prstGeom>
          <a:noFill/>
          <a:ln>
            <a:noFill/>
          </a:ln>
        </p:spPr>
      </p:pic>
      <p:sp>
        <p:nvSpPr>
          <p:cNvPr id="172" name="Text Placeholder 16">
            <a:extLst>
              <a:ext uri="{FF2B5EF4-FFF2-40B4-BE49-F238E27FC236}">
                <a16:creationId xmlns:a16="http://schemas.microsoft.com/office/drawing/2014/main" xmlns="" id="{78A85C8E-9565-412E-8565-E88E5A2FEB64}"/>
              </a:ext>
            </a:extLst>
          </p:cNvPr>
          <p:cNvSpPr txBox="1">
            <a:spLocks/>
          </p:cNvSpPr>
          <p:nvPr/>
        </p:nvSpPr>
        <p:spPr>
          <a:xfrm>
            <a:off x="4685436" y="31775388"/>
            <a:ext cx="1307621" cy="64954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dirty="0">
                <a:solidFill>
                  <a:schemeClr val="tx1">
                    <a:lumMod val="75000"/>
                  </a:schemeClr>
                </a:solidFill>
                <a:latin typeface="Garamond" panose="02020404030301010803" pitchFamily="18" charset="0"/>
              </a:rPr>
              <a:t>Ruth Buck</a:t>
            </a:r>
          </a:p>
        </p:txBody>
      </p:sp>
      <p:sp>
        <p:nvSpPr>
          <p:cNvPr id="173" name="Text Placeholder 16">
            <a:extLst>
              <a:ext uri="{FF2B5EF4-FFF2-40B4-BE49-F238E27FC236}">
                <a16:creationId xmlns:a16="http://schemas.microsoft.com/office/drawing/2014/main" xmlns="" id="{CAE27DC9-8495-458B-9E6B-C5F77F40A9DB}"/>
              </a:ext>
            </a:extLst>
          </p:cNvPr>
          <p:cNvSpPr txBox="1">
            <a:spLocks/>
          </p:cNvSpPr>
          <p:nvPr/>
        </p:nvSpPr>
        <p:spPr>
          <a:xfrm>
            <a:off x="6680549" y="31813756"/>
            <a:ext cx="1837690" cy="52108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lnSpc>
                <a:spcPct val="100000"/>
              </a:lnSpc>
              <a:spcBef>
                <a:spcPts val="0"/>
              </a:spcBef>
              <a:buClr>
                <a:srgbClr val="585454"/>
              </a:buClr>
              <a:buSzPct val="25000"/>
            </a:pPr>
            <a:r>
              <a:rPr lang="en-US" sz="2000" dirty="0" err="1">
                <a:latin typeface="Garamond"/>
                <a:ea typeface="Garamond"/>
                <a:cs typeface="Garamond"/>
                <a:sym typeface="Garamond"/>
              </a:rPr>
              <a:t>Jayanta</a:t>
            </a:r>
            <a:r>
              <a:rPr lang="en-US" sz="2000" dirty="0">
                <a:latin typeface="Garamond"/>
                <a:ea typeface="Garamond"/>
                <a:cs typeface="Garamond"/>
                <a:sym typeface="Garamond"/>
              </a:rPr>
              <a:t> </a:t>
            </a:r>
            <a:r>
              <a:rPr lang="en-US" sz="2000" dirty="0" err="1">
                <a:latin typeface="Garamond"/>
                <a:ea typeface="Garamond"/>
                <a:cs typeface="Garamond"/>
                <a:sym typeface="Garamond"/>
              </a:rPr>
              <a:t>Ganguly</a:t>
            </a:r>
            <a:endParaRPr lang="en-US" sz="2000" dirty="0">
              <a:latin typeface="Garamond"/>
              <a:ea typeface="Garamond"/>
              <a:cs typeface="Garamond"/>
              <a:sym typeface="Garamond"/>
            </a:endParaRPr>
          </a:p>
        </p:txBody>
      </p:sp>
      <p:sp>
        <p:nvSpPr>
          <p:cNvPr id="174" name="Text Placeholder 16">
            <a:extLst>
              <a:ext uri="{FF2B5EF4-FFF2-40B4-BE49-F238E27FC236}">
                <a16:creationId xmlns:a16="http://schemas.microsoft.com/office/drawing/2014/main" xmlns="" id="{F1C23738-80C8-48FC-A7DB-1EED04EBABEB}"/>
              </a:ext>
            </a:extLst>
          </p:cNvPr>
          <p:cNvSpPr txBox="1">
            <a:spLocks/>
          </p:cNvSpPr>
          <p:nvPr/>
        </p:nvSpPr>
        <p:spPr>
          <a:xfrm>
            <a:off x="1867835" y="31747987"/>
            <a:ext cx="2337252" cy="100805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dirty="0">
                <a:solidFill>
                  <a:schemeClr val="tx1">
                    <a:lumMod val="75000"/>
                  </a:schemeClr>
                </a:solidFill>
                <a:latin typeface="Garamond" panose="02020404030301010803" pitchFamily="18" charset="0"/>
              </a:rPr>
              <a:t>Amanda Aragón Team Lead</a:t>
            </a:r>
          </a:p>
        </p:txBody>
      </p:sp>
      <p:pic>
        <p:nvPicPr>
          <p:cNvPr id="11" name="Picture 10"/>
          <p:cNvPicPr preferRelativeResize="0">
            <a:picLocks/>
          </p:cNvPicPr>
          <p:nvPr/>
        </p:nvPicPr>
        <p:blipFill rotWithShape="1">
          <a:blip r:embed="rId13" cstate="print">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rcRect t="16660" b="16660"/>
          <a:stretch/>
        </p:blipFill>
        <p:spPr>
          <a:xfrm>
            <a:off x="2213501" y="29960929"/>
            <a:ext cx="1645920" cy="1645920"/>
          </a:xfrm>
          <a:prstGeom prst="ellipse">
            <a:avLst/>
          </a:prstGeom>
          <a:ln>
            <a:solidFill>
              <a:schemeClr val="bg1"/>
            </a:solidFill>
          </a:ln>
        </p:spPr>
      </p:pic>
      <p:pic>
        <p:nvPicPr>
          <p:cNvPr id="12" name="Picture 11"/>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rcRect l="130" t="9619" r="-130" b="23715"/>
          <a:stretch/>
        </p:blipFill>
        <p:spPr>
          <a:xfrm>
            <a:off x="4516286" y="29960929"/>
            <a:ext cx="1645920" cy="1645920"/>
          </a:xfrm>
          <a:prstGeom prst="ellipse">
            <a:avLst/>
          </a:prstGeom>
          <a:ln>
            <a:solidFill>
              <a:schemeClr val="bg1"/>
            </a:solidFill>
          </a:ln>
        </p:spPr>
      </p:pic>
      <p:pic>
        <p:nvPicPr>
          <p:cNvPr id="15" name="Picture 14"/>
          <p:cNvPicPr>
            <a:picLocks noChangeAspect="1"/>
          </p:cNvPicPr>
          <p:nvPr/>
        </p:nvPicPr>
        <p:blipFill rotWithShape="1">
          <a:blip r:embed="rId17" cstate="print">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val="0"/>
              </a:ext>
            </a:extLst>
          </a:blip>
          <a:srcRect l="239" t="15870" r="-239" b="17464"/>
          <a:stretch/>
        </p:blipFill>
        <p:spPr>
          <a:xfrm>
            <a:off x="6776434" y="29960929"/>
            <a:ext cx="1645920" cy="1645920"/>
          </a:xfrm>
          <a:prstGeom prst="ellipse">
            <a:avLst/>
          </a:prstGeom>
          <a:ln>
            <a:solidFill>
              <a:schemeClr val="bg1"/>
            </a:solidFill>
          </a:ln>
        </p:spPr>
      </p:pic>
      <p:pic>
        <p:nvPicPr>
          <p:cNvPr id="185" name="Shape 100">
            <a:extLst>
              <a:ext uri="{FF2B5EF4-FFF2-40B4-BE49-F238E27FC236}">
                <a16:creationId xmlns:a16="http://schemas.microsoft.com/office/drawing/2014/main" xmlns="" id="{1EFF6ABE-8A2E-494F-BC65-B2B7C6AD8E52}"/>
              </a:ext>
            </a:extLst>
          </p:cNvPr>
          <p:cNvPicPr preferRelativeResize="0"/>
          <p:nvPr/>
        </p:nvPicPr>
        <p:blipFill rotWithShape="1">
          <a:blip r:embed="rId11">
            <a:alphaModFix/>
          </a:blip>
          <a:srcRect/>
          <a:stretch/>
        </p:blipFill>
        <p:spPr>
          <a:xfrm>
            <a:off x="3145897" y="32463047"/>
            <a:ext cx="2057400" cy="2057400"/>
          </a:xfrm>
          <a:prstGeom prst="rect">
            <a:avLst/>
          </a:prstGeom>
          <a:noFill/>
          <a:ln>
            <a:noFill/>
          </a:ln>
        </p:spPr>
      </p:pic>
      <p:sp>
        <p:nvSpPr>
          <p:cNvPr id="202" name="Text Placeholder 16">
            <a:extLst>
              <a:ext uri="{FF2B5EF4-FFF2-40B4-BE49-F238E27FC236}">
                <a16:creationId xmlns:a16="http://schemas.microsoft.com/office/drawing/2014/main" xmlns="" id="{83EF31CB-F931-456B-BFC4-E57603EE9952}"/>
              </a:ext>
            </a:extLst>
          </p:cNvPr>
          <p:cNvSpPr txBox="1">
            <a:spLocks/>
          </p:cNvSpPr>
          <p:nvPr/>
        </p:nvSpPr>
        <p:spPr>
          <a:xfrm>
            <a:off x="2977784" y="34514586"/>
            <a:ext cx="2279326" cy="87210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000" dirty="0">
                <a:solidFill>
                  <a:schemeClr val="tx1">
                    <a:lumMod val="75000"/>
                  </a:schemeClr>
                </a:solidFill>
                <a:latin typeface="Garamond" panose="02020404030301010803" pitchFamily="18" charset="0"/>
              </a:rPr>
              <a:t>Holly Hutcheson</a:t>
            </a:r>
          </a:p>
        </p:txBody>
      </p:sp>
      <p:pic>
        <p:nvPicPr>
          <p:cNvPr id="16" name="Picture 15"/>
          <p:cNvPicPr>
            <a:picLocks noChangeAspect="1"/>
          </p:cNvPicPr>
          <p:nvPr/>
        </p:nvPicPr>
        <p:blipFill rotWithShape="1">
          <a:blip r:embed="rId19" cstate="print">
            <a:extLst>
              <a:ext uri="{BEBA8EAE-BF5A-486C-A8C5-ECC9F3942E4B}">
                <a14:imgProps xmlns:a14="http://schemas.microsoft.com/office/drawing/2010/main">
                  <a14:imgLayer r:embed="rId20">
                    <a14:imgEffect>
                      <a14:brightnessContrast bright="20000" contrast="-20000"/>
                    </a14:imgEffect>
                  </a14:imgLayer>
                </a14:imgProps>
              </a:ext>
              <a:ext uri="{28A0092B-C50C-407E-A947-70E740481C1C}">
                <a14:useLocalDpi xmlns:a14="http://schemas.microsoft.com/office/drawing/2010/main" val="0"/>
              </a:ext>
            </a:extLst>
          </a:blip>
          <a:srcRect t="9171" b="24163"/>
          <a:stretch/>
        </p:blipFill>
        <p:spPr>
          <a:xfrm>
            <a:off x="3351637" y="32668787"/>
            <a:ext cx="1645920" cy="1645920"/>
          </a:xfrm>
          <a:prstGeom prst="ellipse">
            <a:avLst/>
          </a:prstGeom>
          <a:ln>
            <a:solidFill>
              <a:schemeClr val="bg1"/>
            </a:solidFill>
          </a:ln>
        </p:spPr>
      </p:pic>
      <p:pic>
        <p:nvPicPr>
          <p:cNvPr id="129" name="Shape 100">
            <a:extLst>
              <a:ext uri="{FF2B5EF4-FFF2-40B4-BE49-F238E27FC236}">
                <a16:creationId xmlns:a16="http://schemas.microsoft.com/office/drawing/2014/main" xmlns="" id="{D052A3D7-E5C5-4568-AE79-AE971FF3FC4C}"/>
              </a:ext>
            </a:extLst>
          </p:cNvPr>
          <p:cNvPicPr preferRelativeResize="0"/>
          <p:nvPr/>
        </p:nvPicPr>
        <p:blipFill rotWithShape="1">
          <a:blip r:embed="rId11">
            <a:alphaModFix/>
          </a:blip>
          <a:srcRect/>
          <a:stretch/>
        </p:blipFill>
        <p:spPr>
          <a:xfrm>
            <a:off x="5394311" y="32463047"/>
            <a:ext cx="2057400" cy="2057400"/>
          </a:xfrm>
          <a:prstGeom prst="rect">
            <a:avLst/>
          </a:prstGeom>
          <a:noFill/>
          <a:ln>
            <a:noFill/>
          </a:ln>
        </p:spPr>
      </p:pic>
      <p:sp>
        <p:nvSpPr>
          <p:cNvPr id="200" name="Text Placeholder 16">
            <a:extLst>
              <a:ext uri="{FF2B5EF4-FFF2-40B4-BE49-F238E27FC236}">
                <a16:creationId xmlns:a16="http://schemas.microsoft.com/office/drawing/2014/main" xmlns="" id="{CCFEF448-5984-4064-9BDF-827BF92DC56F}"/>
              </a:ext>
            </a:extLst>
          </p:cNvPr>
          <p:cNvSpPr txBox="1">
            <a:spLocks/>
          </p:cNvSpPr>
          <p:nvPr/>
        </p:nvSpPr>
        <p:spPr>
          <a:xfrm>
            <a:off x="5521285" y="34514586"/>
            <a:ext cx="1689153" cy="52108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dirty="0">
                <a:solidFill>
                  <a:schemeClr val="tx1">
                    <a:lumMod val="75000"/>
                  </a:schemeClr>
                </a:solidFill>
                <a:latin typeface="Garamond" panose="02020404030301010803" pitchFamily="18" charset="0"/>
              </a:rPr>
              <a:t>David Rickless</a:t>
            </a:r>
          </a:p>
        </p:txBody>
      </p:sp>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rightnessContrast bright="20000" contrast="-20000"/>
                    </a14:imgEffect>
                  </a14:imgLayer>
                </a14:imgProps>
              </a:ext>
              <a:ext uri="{28A0092B-C50C-407E-A947-70E740481C1C}">
                <a14:useLocalDpi xmlns:a14="http://schemas.microsoft.com/office/drawing/2010/main" val="0"/>
              </a:ext>
            </a:extLst>
          </a:blip>
          <a:srcRect t="15391" b="17943"/>
          <a:stretch/>
        </p:blipFill>
        <p:spPr>
          <a:xfrm>
            <a:off x="5600051" y="32668787"/>
            <a:ext cx="1645920" cy="1645920"/>
          </a:xfrm>
          <a:prstGeom prst="ellipse">
            <a:avLst/>
          </a:prstGeom>
          <a:ln>
            <a:solidFill>
              <a:schemeClr val="bg1"/>
            </a:solidFill>
          </a:ln>
        </p:spPr>
      </p:pic>
      <p:pic>
        <p:nvPicPr>
          <p:cNvPr id="184" name="Shape 100">
            <a:extLst>
              <a:ext uri="{FF2B5EF4-FFF2-40B4-BE49-F238E27FC236}">
                <a16:creationId xmlns:a16="http://schemas.microsoft.com/office/drawing/2014/main" xmlns="" id="{32CD68E6-E1F0-4F8E-81FC-84F4FA54DC17}"/>
              </a:ext>
            </a:extLst>
          </p:cNvPr>
          <p:cNvPicPr preferRelativeResize="0"/>
          <p:nvPr/>
        </p:nvPicPr>
        <p:blipFill rotWithShape="1">
          <a:blip r:embed="rId11">
            <a:alphaModFix/>
          </a:blip>
          <a:srcRect/>
          <a:stretch/>
        </p:blipFill>
        <p:spPr>
          <a:xfrm>
            <a:off x="7703322" y="32463047"/>
            <a:ext cx="2057400" cy="2057400"/>
          </a:xfrm>
          <a:prstGeom prst="rect">
            <a:avLst/>
          </a:prstGeom>
          <a:noFill/>
          <a:ln>
            <a:noFill/>
          </a:ln>
        </p:spPr>
      </p:pic>
      <p:sp>
        <p:nvSpPr>
          <p:cNvPr id="201" name="Text Placeholder 16">
            <a:extLst>
              <a:ext uri="{FF2B5EF4-FFF2-40B4-BE49-F238E27FC236}">
                <a16:creationId xmlns:a16="http://schemas.microsoft.com/office/drawing/2014/main" xmlns="" id="{2E44D4C0-6531-4D5F-877F-B1E9D17A3F50}"/>
              </a:ext>
            </a:extLst>
          </p:cNvPr>
          <p:cNvSpPr txBox="1">
            <a:spLocks/>
          </p:cNvSpPr>
          <p:nvPr/>
        </p:nvSpPr>
        <p:spPr>
          <a:xfrm>
            <a:off x="7830296" y="34514586"/>
            <a:ext cx="1689153" cy="52108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dirty="0">
                <a:solidFill>
                  <a:schemeClr val="tx1">
                    <a:lumMod val="75000"/>
                  </a:schemeClr>
                </a:solidFill>
                <a:latin typeface="Garamond" panose="02020404030301010803" pitchFamily="18" charset="0"/>
              </a:rPr>
              <a:t>Yangjiaxin Wei</a:t>
            </a:r>
          </a:p>
        </p:txBody>
      </p:sp>
      <p:pic>
        <p:nvPicPr>
          <p:cNvPr id="18" name="Picture 17"/>
          <p:cNvPicPr>
            <a:picLocks noChangeAspect="1"/>
          </p:cNvPicPr>
          <p:nvPr/>
        </p:nvPicPr>
        <p:blipFill rotWithShape="1">
          <a:blip r:embed="rId23" cstate="print">
            <a:extLst>
              <a:ext uri="{BEBA8EAE-BF5A-486C-A8C5-ECC9F3942E4B}">
                <a14:imgProps xmlns:a14="http://schemas.microsoft.com/office/drawing/2010/main">
                  <a14:imgLayer r:embed="rId24">
                    <a14:imgEffect>
                      <a14:brightnessContrast bright="20000" contrast="-20000"/>
                    </a14:imgEffect>
                  </a14:imgLayer>
                </a14:imgProps>
              </a:ext>
              <a:ext uri="{28A0092B-C50C-407E-A947-70E740481C1C}">
                <a14:useLocalDpi xmlns:a14="http://schemas.microsoft.com/office/drawing/2010/main" val="0"/>
              </a:ext>
            </a:extLst>
          </a:blip>
          <a:srcRect l="-239" t="14434" r="239" b="18900"/>
          <a:stretch/>
        </p:blipFill>
        <p:spPr>
          <a:xfrm>
            <a:off x="7909062" y="32668787"/>
            <a:ext cx="1645920" cy="1645920"/>
          </a:xfrm>
          <a:prstGeom prst="ellipse">
            <a:avLst/>
          </a:prstGeom>
          <a:ln>
            <a:solidFill>
              <a:schemeClr val="bg1"/>
            </a:solidFill>
          </a:ln>
        </p:spPr>
      </p:pic>
      <p:pic>
        <p:nvPicPr>
          <p:cNvPr id="4" name="Picture 3"/>
          <p:cNvPicPr>
            <a:picLocks noChangeAspect="1"/>
          </p:cNvPicPr>
          <p:nvPr/>
        </p:nvPicPr>
        <p:blipFill rotWithShape="1">
          <a:blip r:embed="rId25" cstate="print">
            <a:extLst>
              <a:ext uri="{28A0092B-C50C-407E-A947-70E740481C1C}">
                <a14:useLocalDpi xmlns:a14="http://schemas.microsoft.com/office/drawing/2010/main" val="0"/>
              </a:ext>
            </a:extLst>
          </a:blip>
          <a:srcRect l="54614" t="2744" r="6162" b="73301"/>
          <a:stretch/>
        </p:blipFill>
        <p:spPr>
          <a:xfrm>
            <a:off x="1113138" y="32668787"/>
            <a:ext cx="1645920" cy="1645920"/>
          </a:xfrm>
          <a:prstGeom prst="ellipse">
            <a:avLst/>
          </a:prstGeom>
          <a:ln>
            <a:solidFill>
              <a:schemeClr val="bg1"/>
            </a:solidFill>
          </a:ln>
        </p:spPr>
      </p:pic>
      <p:pic>
        <p:nvPicPr>
          <p:cNvPr id="137" name="Shape 107">
            <a:extLst>
              <a:ext uri="{FF2B5EF4-FFF2-40B4-BE49-F238E27FC236}">
                <a16:creationId xmlns:a16="http://schemas.microsoft.com/office/drawing/2014/main" xmlns="" id="{E3EA6F4F-8016-4D90-8A1C-4537C158A571}"/>
              </a:ext>
            </a:extLst>
          </p:cNvPr>
          <p:cNvPicPr preferRelativeResize="0"/>
          <p:nvPr/>
        </p:nvPicPr>
        <p:blipFill>
          <a:blip r:embed="rId26" cstate="print">
            <a:extLst>
              <a:ext uri="{28A0092B-C50C-407E-A947-70E740481C1C}">
                <a14:useLocalDpi xmlns:a14="http://schemas.microsoft.com/office/drawing/2010/main" val="0"/>
              </a:ext>
            </a:extLst>
          </a:blip>
          <a:stretch>
            <a:fillRect/>
          </a:stretch>
        </p:blipFill>
        <p:spPr>
          <a:xfrm>
            <a:off x="1113138" y="32667702"/>
            <a:ext cx="1645920" cy="1645920"/>
          </a:xfrm>
          <a:prstGeom prst="ellipse">
            <a:avLst/>
          </a:prstGeom>
          <a:noFill/>
          <a:ln>
            <a:noFill/>
          </a:ln>
        </p:spPr>
      </p:pic>
      <p:pic>
        <p:nvPicPr>
          <p:cNvPr id="6" name="Picture 5"/>
          <p:cNvPicPr>
            <a:picLocks noChangeAspect="1"/>
          </p:cNvPicPr>
          <p:nvPr/>
        </p:nvPicPr>
        <p:blipFill rotWithShape="1">
          <a:blip r:embed="rId27" cstate="print">
            <a:extLst>
              <a:ext uri="{28A0092B-C50C-407E-A947-70E740481C1C}">
                <a14:useLocalDpi xmlns:a14="http://schemas.microsoft.com/office/drawing/2010/main" val="0"/>
              </a:ext>
            </a:extLst>
          </a:blip>
          <a:srcRect l="62858" t="88028" r="29912" b="9134"/>
          <a:stretch/>
        </p:blipFill>
        <p:spPr>
          <a:xfrm>
            <a:off x="3976333" y="21973852"/>
            <a:ext cx="975043" cy="495300"/>
          </a:xfrm>
          <a:prstGeom prst="rect">
            <a:avLst/>
          </a:prstGeom>
        </p:spPr>
      </p:pic>
      <p:pic>
        <p:nvPicPr>
          <p:cNvPr id="119" name="Picture 118"/>
          <p:cNvPicPr>
            <a:picLocks noChangeAspect="1"/>
          </p:cNvPicPr>
          <p:nvPr/>
        </p:nvPicPr>
        <p:blipFill rotWithShape="1">
          <a:blip r:embed="rId27" cstate="print">
            <a:extLst>
              <a:ext uri="{28A0092B-C50C-407E-A947-70E740481C1C}">
                <a14:useLocalDpi xmlns:a14="http://schemas.microsoft.com/office/drawing/2010/main" val="0"/>
              </a:ext>
            </a:extLst>
          </a:blip>
          <a:srcRect l="70216" t="93913" r="24275" b="3467"/>
          <a:stretch/>
        </p:blipFill>
        <p:spPr>
          <a:xfrm>
            <a:off x="5080997" y="22981779"/>
            <a:ext cx="742950" cy="457200"/>
          </a:xfrm>
          <a:prstGeom prst="rect">
            <a:avLst/>
          </a:prstGeom>
        </p:spPr>
      </p:pic>
      <p:pic>
        <p:nvPicPr>
          <p:cNvPr id="130" name="Picture 129"/>
          <p:cNvPicPr>
            <a:picLocks noChangeAspect="1"/>
          </p:cNvPicPr>
          <p:nvPr/>
        </p:nvPicPr>
        <p:blipFill rotWithShape="1">
          <a:blip r:embed="rId27" cstate="print">
            <a:extLst>
              <a:ext uri="{28A0092B-C50C-407E-A947-70E740481C1C}">
                <a14:useLocalDpi xmlns:a14="http://schemas.microsoft.com/office/drawing/2010/main" val="0"/>
              </a:ext>
            </a:extLst>
          </a:blip>
          <a:srcRect l="62858" t="93675" r="30325" b="2935"/>
          <a:stretch/>
        </p:blipFill>
        <p:spPr>
          <a:xfrm>
            <a:off x="3978035" y="22945401"/>
            <a:ext cx="919380" cy="591707"/>
          </a:xfrm>
          <a:prstGeom prst="rect">
            <a:avLst/>
          </a:prstGeom>
        </p:spPr>
      </p:pic>
      <p:pic>
        <p:nvPicPr>
          <p:cNvPr id="131" name="Picture 130"/>
          <p:cNvPicPr>
            <a:picLocks noChangeAspect="1"/>
          </p:cNvPicPr>
          <p:nvPr/>
        </p:nvPicPr>
        <p:blipFill rotWithShape="1">
          <a:blip r:embed="rId27" cstate="print">
            <a:extLst>
              <a:ext uri="{28A0092B-C50C-407E-A947-70E740481C1C}">
                <a14:useLocalDpi xmlns:a14="http://schemas.microsoft.com/office/drawing/2010/main" val="0"/>
              </a:ext>
            </a:extLst>
          </a:blip>
          <a:srcRect l="62858" t="91075" r="29886" b="6306"/>
          <a:stretch/>
        </p:blipFill>
        <p:spPr>
          <a:xfrm>
            <a:off x="3972841" y="22507548"/>
            <a:ext cx="978535" cy="457200"/>
          </a:xfrm>
          <a:prstGeom prst="rect">
            <a:avLst/>
          </a:prstGeom>
        </p:spPr>
      </p:pic>
      <p:pic>
        <p:nvPicPr>
          <p:cNvPr id="171" name="Picture 170"/>
          <p:cNvPicPr>
            <a:picLocks noChangeAspect="1"/>
          </p:cNvPicPr>
          <p:nvPr/>
        </p:nvPicPr>
        <p:blipFill rotWithShape="1">
          <a:blip r:embed="rId27" cstate="print">
            <a:extLst>
              <a:ext uri="{28A0092B-C50C-407E-A947-70E740481C1C}">
                <a14:useLocalDpi xmlns:a14="http://schemas.microsoft.com/office/drawing/2010/main" val="0"/>
              </a:ext>
            </a:extLst>
          </a:blip>
          <a:srcRect l="70276" t="91236" r="20119" b="5817"/>
          <a:stretch/>
        </p:blipFill>
        <p:spPr>
          <a:xfrm>
            <a:off x="5064505" y="22492601"/>
            <a:ext cx="1295400" cy="514351"/>
          </a:xfrm>
          <a:prstGeom prst="rect">
            <a:avLst/>
          </a:prstGeom>
        </p:spPr>
      </p:pic>
      <p:pic>
        <p:nvPicPr>
          <p:cNvPr id="175" name="Picture 174"/>
          <p:cNvPicPr>
            <a:picLocks noChangeAspect="1"/>
          </p:cNvPicPr>
          <p:nvPr/>
        </p:nvPicPr>
        <p:blipFill rotWithShape="1">
          <a:blip r:embed="rId27" cstate="print">
            <a:extLst>
              <a:ext uri="{28A0092B-C50C-407E-A947-70E740481C1C}">
                <a14:useLocalDpi xmlns:a14="http://schemas.microsoft.com/office/drawing/2010/main" val="0"/>
              </a:ext>
            </a:extLst>
          </a:blip>
          <a:srcRect l="70098" t="87569" r="15107" b="9129"/>
          <a:stretch/>
        </p:blipFill>
        <p:spPr>
          <a:xfrm>
            <a:off x="5080997" y="21874273"/>
            <a:ext cx="1995277" cy="576291"/>
          </a:xfrm>
          <a:prstGeom prst="rect">
            <a:avLst/>
          </a:prstGeom>
        </p:spPr>
      </p:pic>
      <p:pic>
        <p:nvPicPr>
          <p:cNvPr id="138" name="Picture Placeholder 12"/>
          <p:cNvPicPr>
            <a:picLocks noChangeAspect="1"/>
          </p:cNvPicPr>
          <p:nvPr/>
        </p:nvPicPr>
        <p:blipFill rotWithShape="1">
          <a:blip r:embed="rId28" cstate="print">
            <a:extLst>
              <a:ext uri="{28A0092B-C50C-407E-A947-70E740481C1C}">
                <a14:useLocalDpi xmlns:a14="http://schemas.microsoft.com/office/drawing/2010/main" val="0"/>
              </a:ext>
            </a:extLst>
          </a:blip>
          <a:srcRect l="3947" t="2798" r="36031" b="10264"/>
          <a:stretch/>
        </p:blipFill>
        <p:spPr>
          <a:xfrm>
            <a:off x="6442841" y="22065929"/>
            <a:ext cx="5914966" cy="6620791"/>
          </a:xfrm>
          <a:prstGeom prst="rect">
            <a:avLst/>
          </a:prstGeom>
        </p:spPr>
      </p:pic>
      <p:pic>
        <p:nvPicPr>
          <p:cNvPr id="139" name="Picture 13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792804" y="21773270"/>
            <a:ext cx="2231065" cy="2245366"/>
          </a:xfrm>
          <a:prstGeom prst="rect">
            <a:avLst/>
          </a:prstGeom>
        </p:spPr>
      </p:pic>
      <p:sp>
        <p:nvSpPr>
          <p:cNvPr id="5" name="TextBox 4"/>
          <p:cNvSpPr txBox="1"/>
          <p:nvPr/>
        </p:nvSpPr>
        <p:spPr>
          <a:xfrm>
            <a:off x="894953" y="28562561"/>
            <a:ext cx="5773120" cy="461665"/>
          </a:xfrm>
          <a:prstGeom prst="rect">
            <a:avLst/>
          </a:prstGeom>
          <a:noFill/>
        </p:spPr>
        <p:txBody>
          <a:bodyPr wrap="none" rtlCol="0">
            <a:spAutoFit/>
          </a:bodyPr>
          <a:lstStyle/>
          <a:p>
            <a:pPr algn="ctr"/>
            <a:r>
              <a:rPr lang="en-US" sz="2400" b="1" dirty="0" smtClean="0"/>
              <a:t>Wildfire vulnerability index, summed score</a:t>
            </a:r>
            <a:endParaRPr lang="en-US" sz="2400" b="1" dirty="0"/>
          </a:p>
        </p:txBody>
      </p:sp>
      <p:sp>
        <p:nvSpPr>
          <p:cNvPr id="140" name="TextBox 139"/>
          <p:cNvSpPr txBox="1"/>
          <p:nvPr/>
        </p:nvSpPr>
        <p:spPr>
          <a:xfrm>
            <a:off x="6924896" y="28562561"/>
            <a:ext cx="4990662" cy="461665"/>
          </a:xfrm>
          <a:prstGeom prst="rect">
            <a:avLst/>
          </a:prstGeom>
          <a:noFill/>
        </p:spPr>
        <p:txBody>
          <a:bodyPr wrap="none" rtlCol="0">
            <a:spAutoFit/>
          </a:bodyPr>
          <a:lstStyle/>
          <a:p>
            <a:pPr algn="ctr"/>
            <a:r>
              <a:rPr lang="en-US" sz="2400" b="1" dirty="0" smtClean="0"/>
              <a:t>Wildfire vulnerability index, bivariate</a:t>
            </a:r>
            <a:endParaRPr lang="en-US" sz="2400" b="1" dirty="0"/>
          </a:p>
        </p:txBody>
      </p:sp>
      <p:pic>
        <p:nvPicPr>
          <p:cNvPr id="9" name="Picture 8"/>
          <p:cNvPicPr>
            <a:picLocks noChangeAspect="1"/>
          </p:cNvPicPr>
          <p:nvPr/>
        </p:nvPicPr>
        <p:blipFill rotWithShape="1">
          <a:blip r:embed="rId30" cstate="print">
            <a:extLst>
              <a:ext uri="{28A0092B-C50C-407E-A947-70E740481C1C}">
                <a14:useLocalDpi xmlns:a14="http://schemas.microsoft.com/office/drawing/2010/main" val="0"/>
              </a:ext>
            </a:extLst>
          </a:blip>
          <a:srcRect l="14248" t="11860" r="17191" b="19957"/>
          <a:stretch/>
        </p:blipFill>
        <p:spPr>
          <a:xfrm rot="10800000">
            <a:off x="17701266" y="30876295"/>
            <a:ext cx="4754880" cy="3546457"/>
          </a:xfrm>
          <a:prstGeom prst="rect">
            <a:avLst/>
          </a:prstGeom>
        </p:spPr>
      </p:pic>
    </p:spTree>
    <p:extLst>
      <p:ext uri="{BB962C8B-B14F-4D97-AF65-F5344CB8AC3E}">
        <p14:creationId xmlns:p14="http://schemas.microsoft.com/office/powerpoint/2010/main" val="22037666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1227</TotalTime>
  <Words>692</Words>
  <Application>Microsoft Office PowerPoint</Application>
  <PresentationFormat>Custom</PresentationFormat>
  <Paragraphs>87</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Miller, Tiffani N. (LARC-E3)[SSAI DEVELOP]</cp:lastModifiedBy>
  <cp:revision>108</cp:revision>
  <dcterms:created xsi:type="dcterms:W3CDTF">2017-06-02T16:06:25Z</dcterms:created>
  <dcterms:modified xsi:type="dcterms:W3CDTF">2017-08-24T20:49:19Z</dcterms:modified>
</cp:coreProperties>
</file>