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4"/>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89" autoAdjust="0"/>
  </p:normalViewPr>
  <p:slideViewPr>
    <p:cSldViewPr snapToGrid="0" snapToObjects="1">
      <p:cViewPr varScale="1">
        <p:scale>
          <a:sx n="84" d="100"/>
          <a:sy n="84" d="100"/>
        </p:scale>
        <p:origin x="15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84657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a:solidFill>
                  <a:srgbClr val="000000"/>
                </a:solidFill>
              </a:rPr>
              <a:t>Good afternoon everyone we are the Philippines Disasters II team and we are excited to tell you about our work this term utilizing NASA &amp; NOAA Earth Observations to enhance cyclone movement and intensity measurements to improve disaster relief planning in the Philippines.</a:t>
            </a:r>
          </a:p>
        </p:txBody>
      </p:sp>
      <p:sp>
        <p:nvSpPr>
          <p:cNvPr id="86" name="Shape 8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896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366666"/>
              <a:buFont typeface="Arial"/>
              <a:buNone/>
            </a:pPr>
            <a:r>
              <a:rPr lang="en-US" sz="300">
                <a:latin typeface="Arial"/>
                <a:ea typeface="Arial"/>
                <a:cs typeface="Arial"/>
                <a:sym typeface="Arial"/>
              </a:rPr>
              <a:t>•</a:t>
            </a:r>
            <a:r>
              <a:rPr lang="en-US"/>
              <a:t>At end of term, we will hand off an ArcMap file to UN-OCHA, containing the enhanced risk assessment scores to assist in </a:t>
            </a:r>
            <a:r>
              <a:rPr lang="en-US" b="1"/>
              <a:t>IDENTIFYING</a:t>
            </a:r>
            <a:r>
              <a:rPr lang="en-US"/>
              <a:t> areas of greatest vulnerability for decision-making processes,</a:t>
            </a:r>
          </a:p>
          <a:p>
            <a:pPr lvl="0" rtl="0">
              <a:lnSpc>
                <a:spcPct val="115000"/>
              </a:lnSpc>
              <a:spcBef>
                <a:spcPts val="0"/>
              </a:spcBef>
              <a:buClr>
                <a:schemeClr val="dk1"/>
              </a:buClr>
              <a:buSzPct val="366666"/>
              <a:buFont typeface="Arial"/>
              <a:buNone/>
            </a:pPr>
            <a:r>
              <a:rPr lang="en-US" sz="300">
                <a:latin typeface="Arial"/>
                <a:ea typeface="Arial"/>
                <a:cs typeface="Arial"/>
                <a:sym typeface="Arial"/>
              </a:rPr>
              <a:t>•</a:t>
            </a:r>
            <a:r>
              <a:rPr lang="en-US"/>
              <a:t>such as the </a:t>
            </a:r>
            <a:r>
              <a:rPr lang="en-US" b="1"/>
              <a:t>PRIORITIZING</a:t>
            </a:r>
            <a:r>
              <a:rPr lang="en-US"/>
              <a:t> of advanced warning systems</a:t>
            </a:r>
          </a:p>
          <a:p>
            <a:pPr lvl="0" rtl="0">
              <a:lnSpc>
                <a:spcPct val="115000"/>
              </a:lnSpc>
              <a:spcBef>
                <a:spcPts val="0"/>
              </a:spcBef>
              <a:buClr>
                <a:schemeClr val="dk1"/>
              </a:buClr>
              <a:buSzPct val="366666"/>
              <a:buFont typeface="Arial"/>
              <a:buNone/>
            </a:pPr>
            <a:r>
              <a:rPr lang="en-US" sz="300">
                <a:latin typeface="Arial"/>
                <a:ea typeface="Arial"/>
                <a:cs typeface="Arial"/>
                <a:sym typeface="Arial"/>
              </a:rPr>
              <a:t>•</a:t>
            </a:r>
            <a:r>
              <a:rPr lang="en-US"/>
              <a:t>and </a:t>
            </a:r>
            <a:r>
              <a:rPr lang="en-US" b="1"/>
              <a:t>MITIGATING</a:t>
            </a:r>
            <a:r>
              <a:rPr lang="en-US"/>
              <a:t> the multiplying effect of typhoons on gender based violence. </a:t>
            </a:r>
          </a:p>
          <a:p>
            <a:pPr lvl="0" rtl="0">
              <a:lnSpc>
                <a:spcPct val="115000"/>
              </a:lnSpc>
              <a:spcBef>
                <a:spcPts val="0"/>
              </a:spcBef>
              <a:buClr>
                <a:schemeClr val="dk1"/>
              </a:buClr>
              <a:buSzPct val="366666"/>
              <a:buFont typeface="Arial"/>
              <a:buNone/>
            </a:pPr>
            <a:r>
              <a:rPr lang="en-US" sz="300">
                <a:latin typeface="Arial"/>
                <a:ea typeface="Arial"/>
                <a:cs typeface="Arial"/>
                <a:sym typeface="Arial"/>
              </a:rPr>
              <a:t>•</a:t>
            </a:r>
            <a:r>
              <a:rPr lang="en-US"/>
              <a:t>This risk assessment can be </a:t>
            </a:r>
            <a:r>
              <a:rPr lang="en-US" b="1"/>
              <a:t>EXPANDED</a:t>
            </a:r>
            <a:r>
              <a:rPr lang="en-US"/>
              <a:t> to other Pacific nations impacted by typhoons and associated gender-based violence. </a:t>
            </a:r>
          </a:p>
          <a:p>
            <a:pPr marL="0" marR="0" lvl="0" indent="0" algn="l" rtl="0">
              <a:spcBef>
                <a:spcPts val="0"/>
              </a:spcBef>
              <a:buClr>
                <a:schemeClr val="dk1"/>
              </a:buClr>
              <a:buSzPct val="25000"/>
              <a:buFont typeface="Calibri"/>
              <a:buNone/>
            </a:pPr>
            <a:endParaRPr/>
          </a:p>
        </p:txBody>
      </p:sp>
      <p:sp>
        <p:nvSpPr>
          <p:cNvPr id="185" name="Shape 18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533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With feedback from our partner we developed a table allowing modification of the weighting schemes to tailor the data towards specific groups and agencies.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A more in situ data becomes available we would like to see further analysis of how well the EO data is supported by Automated weather stations, rain guages, buoy data, etc.</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Finally, gender-based violence spikes in the wake of natural disasters is not unique to the Philippines. Our work could be expanded to other Pacific Island Nations at risk to typhoons.</a:t>
            </a:r>
          </a:p>
        </p:txBody>
      </p:sp>
      <p:sp>
        <p:nvSpPr>
          <p:cNvPr id="199" name="Shape 19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316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a:t>Our team would like to acknowledge the </a:t>
            </a:r>
            <a:r>
              <a:rPr lang="en-US" b="1"/>
              <a:t>Spring 2017 Philippines Disaster I team</a:t>
            </a:r>
            <a:r>
              <a:rPr lang="en-US"/>
              <a:t>, ( </a:t>
            </a:r>
            <a:r>
              <a:rPr lang="en-US">
                <a:solidFill>
                  <a:srgbClr val="757070"/>
                </a:solidFill>
                <a:latin typeface="Century Gothic"/>
                <a:ea typeface="Century Gothic"/>
                <a:cs typeface="Century Gothic"/>
                <a:sym typeface="Century Gothic"/>
              </a:rPr>
              <a:t>Daniel T. Martin, Allison Daniel, Kelly Meehan, Jessica Vermillion)</a:t>
            </a:r>
            <a:r>
              <a:rPr lang="en-US"/>
              <a:t>, our science advisors </a:t>
            </a:r>
            <a:r>
              <a:rPr lang="en-US" b="1"/>
              <a:t>Dr. Ken Knapp &amp; Dr. Carl Shreck</a:t>
            </a:r>
            <a:r>
              <a:rPr lang="en-US"/>
              <a:t>, our collaborators from </a:t>
            </a:r>
            <a:r>
              <a:rPr lang="en-US" b="1"/>
              <a:t>UNOSAT</a:t>
            </a:r>
            <a:r>
              <a:rPr lang="en-US"/>
              <a:t> and the </a:t>
            </a:r>
            <a:r>
              <a:rPr lang="en-US" b="1"/>
              <a:t>Netherlands Red Cross</a:t>
            </a:r>
            <a:r>
              <a:rPr lang="en-US"/>
              <a:t>, as well as our partners in the Philippines: </a:t>
            </a:r>
            <a:r>
              <a:rPr lang="en-US" b="1"/>
              <a:t>Joseph Addawe </a:t>
            </a:r>
            <a:r>
              <a:rPr lang="en-US"/>
              <a:t>and</a:t>
            </a:r>
            <a:r>
              <a:rPr lang="en-US" b="1"/>
              <a:t> Rowena Dacsig </a:t>
            </a:r>
            <a:r>
              <a:rPr lang="en-US"/>
              <a:t>of UNOCHA, thank you.</a:t>
            </a:r>
          </a:p>
          <a:p>
            <a:pPr marL="0" marR="0" lvl="0" indent="0" algn="l" rtl="0">
              <a:spcBef>
                <a:spcPts val="0"/>
              </a:spcBef>
              <a:buClr>
                <a:schemeClr val="dk1"/>
              </a:buClr>
              <a:buSzPct val="25000"/>
              <a:buFont typeface="Calibri"/>
              <a:buNone/>
            </a:pPr>
            <a:endParaRPr/>
          </a:p>
        </p:txBody>
      </p:sp>
      <p:sp>
        <p:nvSpPr>
          <p:cNvPr id="207" name="Shape 207"/>
          <p:cNvSpPr>
            <a:spLocks noGrp="1" noRot="1" noChangeAspect="1"/>
          </p:cNvSpPr>
          <p:nvPr>
            <p:ph type="sldImg" idx="2"/>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8602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Our study area was comprised of more than 7000 islands, home to 98 million people, over a thirty year period. </a:t>
            </a:r>
          </a:p>
        </p:txBody>
      </p:sp>
      <p:sp>
        <p:nvSpPr>
          <p:cNvPr id="100" name="Shape 10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5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Our team worked closely with the United Nations Office for the Coordination of Humanitarian Affairs, or UNOCHA.</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We were assisted in our work with demographic variable weighting schemes from the Netherlands Red Cross and results distribution from the United Nations Operational SAtellite Applications Programme (UNOSAT) to target area for future aid response and mitigation. </a:t>
            </a:r>
          </a:p>
        </p:txBody>
      </p:sp>
      <p:sp>
        <p:nvSpPr>
          <p:cNvPr id="109" name="Shape 10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0958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The Philippines are affected by upwards of 19 typhoons a year battering communities with high winds, flooding, and landslides. </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destructive force of typhoons is felt most acutely by women and children. In the wake of typhoons rates of gender-based violence and human trafficking already present in an area will go even higher.</a:t>
            </a:r>
          </a:p>
        </p:txBody>
      </p:sp>
      <p:sp>
        <p:nvSpPr>
          <p:cNvPr id="118" name="Shape 11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72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Our objective this term was to enhance the capability of our partners through hazard climatology measuring storm size and intensity to better assess gender vulnerability on a municipal level. Our enhanced storm data coupled with the prior terms demographic data will allow our partners in the Philippines to better predict areas greatest risk and coordinate aid.</a:t>
            </a:r>
          </a:p>
        </p:txBody>
      </p:sp>
      <p:sp>
        <p:nvSpPr>
          <p:cNvPr id="127" name="Shape 1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621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Working within NCEI we implemented both NASA and NOAA data to great effect. From NOAA we utilized Hurricane Satellite (HURSAT) data from the Geostationary Operational Environmental Satellite Suit (GOES) to calculate storm size and intensity</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NASA data was critical in evaluating landslide risk across the Philippines utilizing DEM dataset from the Shuttle Radar Topography Mission (SRTM).</a:t>
            </a:r>
          </a:p>
        </p:txBody>
      </p:sp>
      <p:sp>
        <p:nvSpPr>
          <p:cNvPr id="136" name="Shape 13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747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366666"/>
              <a:buFont typeface="Arial"/>
              <a:buNone/>
            </a:pPr>
            <a:r>
              <a:rPr lang="en-US" sz="300">
                <a:latin typeface="Arial"/>
                <a:ea typeface="Arial"/>
                <a:cs typeface="Arial"/>
                <a:sym typeface="Arial"/>
              </a:rPr>
              <a:t>•</a:t>
            </a:r>
            <a:r>
              <a:rPr lang="en-US"/>
              <a:t>We employed datasets from </a:t>
            </a:r>
            <a:r>
              <a:rPr lang="en-US" b="1"/>
              <a:t>UN OCHA &amp; the Humanitarian Data Exchange </a:t>
            </a:r>
            <a:r>
              <a:rPr lang="en-US"/>
              <a:t>for demographic assessment.</a:t>
            </a:r>
          </a:p>
          <a:p>
            <a:pPr lvl="0" rtl="0">
              <a:lnSpc>
                <a:spcPct val="115000"/>
              </a:lnSpc>
              <a:spcBef>
                <a:spcPts val="0"/>
              </a:spcBef>
              <a:buClr>
                <a:schemeClr val="dk1"/>
              </a:buClr>
              <a:buSzPct val="366666"/>
              <a:buFont typeface="Arial"/>
              <a:buNone/>
            </a:pPr>
            <a:r>
              <a:rPr lang="en-US" sz="300">
                <a:latin typeface="Arial"/>
                <a:ea typeface="Arial"/>
                <a:cs typeface="Arial"/>
                <a:sym typeface="Arial"/>
              </a:rPr>
              <a:t>•</a:t>
            </a:r>
            <a:r>
              <a:rPr lang="en-US"/>
              <a:t>For each variable, we calculated the demographic risk by the number of households per municipality that fell into a category, such as households with single mothers, weak roofs or outer walls, &amp; unsafe drinking water, over the total number of households in that municipality .</a:t>
            </a:r>
          </a:p>
          <a:p>
            <a:pPr marL="0" marR="0" lvl="0" indent="0" algn="l" rtl="0">
              <a:spcBef>
                <a:spcPts val="0"/>
              </a:spcBef>
              <a:buClr>
                <a:schemeClr val="dk1"/>
              </a:buClr>
              <a:buSzPct val="25000"/>
              <a:buFont typeface="Calibri"/>
              <a:buNone/>
            </a:pPr>
            <a:endParaRPr/>
          </a:p>
        </p:txBody>
      </p:sp>
      <p:sp>
        <p:nvSpPr>
          <p:cNvPr id="146" name="Shape 14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381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We calculated the Integrated Kinetic Energy or IKE of every storm, every 6 hours, from 1985 to 2015, before interpolating for every hour.</a:t>
            </a:r>
          </a:p>
        </p:txBody>
      </p:sp>
      <p:sp>
        <p:nvSpPr>
          <p:cNvPr id="153" name="Shape 15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21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The result was a map of the average seasonal integrated kinetic energy for our period of study. This was overlaid on a municipal level to evaluate typhoon risk. Combining our measure of typhoon with landslide risk we created a comprehensive map of exposure to natural hazards in the Philippines.</a:t>
            </a:r>
          </a:p>
        </p:txBody>
      </p:sp>
      <p:sp>
        <p:nvSpPr>
          <p:cNvPr id="171" name="Shape 17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577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Shape 18"/>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19" name="Shape 19"/>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 name="Shape 20"/>
          <p:cNvSpPr>
            <a:spLocks noGrp="1"/>
          </p:cNvSpPr>
          <p:nvPr>
            <p:ph type="pic" idx="2"/>
          </p:nvPr>
        </p:nvSpPr>
        <p:spPr>
          <a:xfrm>
            <a:off x="0" y="931498"/>
            <a:ext cx="7008813" cy="5880477"/>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7436064" y="931499"/>
            <a:ext cx="3797206" cy="5880476"/>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128"/>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3437551"/>
            <a:ext cx="12192000" cy="6858000"/>
          </a:xfrm>
          <a:prstGeom prst="rect">
            <a:avLst/>
          </a:prstGeom>
          <a:noFill/>
          <a:ln>
            <a:noFill/>
          </a:ln>
        </p:spPr>
      </p:pic>
      <p:pic>
        <p:nvPicPr>
          <p:cNvPr id="25" name="Shape 25"/>
          <p:cNvPicPr preferRelativeResize="0"/>
          <p:nvPr/>
        </p:nvPicPr>
        <p:blipFill rotWithShape="1">
          <a:blip r:embed="rId3">
            <a:alphaModFix/>
          </a:blip>
          <a:srcRect/>
          <a:stretch/>
        </p:blipFill>
        <p:spPr>
          <a:xfrm>
            <a:off x="11233003" y="3570596"/>
            <a:ext cx="382561" cy="382561"/>
          </a:xfrm>
          <a:prstGeom prst="rect">
            <a:avLst/>
          </a:prstGeom>
          <a:noFill/>
          <a:ln>
            <a:noFill/>
          </a:ln>
        </p:spPr>
      </p:pic>
      <p:sp>
        <p:nvSpPr>
          <p:cNvPr id="26" name="Shape 26"/>
          <p:cNvSpPr txBox="1">
            <a:spLocks noGrp="1"/>
          </p:cNvSpPr>
          <p:nvPr>
            <p:ph type="title"/>
          </p:nvPr>
        </p:nvSpPr>
        <p:spPr>
          <a:xfrm>
            <a:off x="1000125" y="3794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a:spLocks noGrp="1"/>
          </p:cNvSpPr>
          <p:nvPr>
            <p:ph type="pic" idx="2"/>
          </p:nvPr>
        </p:nvSpPr>
        <p:spPr>
          <a:xfrm>
            <a:off x="0" y="46648"/>
            <a:ext cx="12192000" cy="3390904"/>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1000125" y="4432151"/>
            <a:ext cx="10233148" cy="219455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0"/>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2" name="Shape 32"/>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33" name="Shape 33"/>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4" name="Shape 34"/>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p:nvPr/>
        </p:nvSpPr>
        <p:spPr>
          <a:xfrm>
            <a:off x="0" y="6809900"/>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Key Points">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 name="Shape 39"/>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40" name="Shape 40"/>
          <p:cNvSpPr txBox="1">
            <a:spLocks noGrp="1"/>
          </p:cNvSpPr>
          <p:nvPr>
            <p:ph type="body" idx="1"/>
          </p:nvPr>
        </p:nvSpPr>
        <p:spPr>
          <a:xfrm>
            <a:off x="4833257" y="5695687"/>
            <a:ext cx="6400015" cy="111421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57688F"/>
              </a:buClr>
              <a:buFont typeface="Arial"/>
              <a:buNone/>
              <a:defRPr sz="3600" b="0" i="0" u="none" strike="noStrike" cap="none">
                <a:solidFill>
                  <a:srgbClr val="57688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57688F"/>
              </a:buClr>
              <a:buFont typeface="Arial"/>
              <a:buNone/>
              <a:defRPr sz="3600" b="0" i="0" u="none" strike="noStrike" cap="none">
                <a:solidFill>
                  <a:srgbClr val="57688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57688F"/>
              </a:buClr>
              <a:buFont typeface="Arial"/>
              <a:buNone/>
              <a:defRPr sz="3600" b="0" i="0" u="none" strike="noStrike" cap="none">
                <a:solidFill>
                  <a:srgbClr val="57688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p:nvPr/>
        </p:nvSpPr>
        <p:spPr>
          <a:xfrm>
            <a:off x="0" y="6809900"/>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Shape 47"/>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New Section">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0" name="Shape 50"/>
          <p:cNvPicPr preferRelativeResize="0"/>
          <p:nvPr/>
        </p:nvPicPr>
        <p:blipFill rotWithShape="1">
          <a:blip r:embed="rId3">
            <a:alphaModFix/>
          </a:blip>
          <a:srcRect/>
          <a:stretch/>
        </p:blipFill>
        <p:spPr>
          <a:xfrm>
            <a:off x="179743" y="657112"/>
            <a:ext cx="903642" cy="903642"/>
          </a:xfrm>
          <a:prstGeom prst="rect">
            <a:avLst/>
          </a:prstGeom>
          <a:noFill/>
          <a:ln>
            <a:noFill/>
          </a:ln>
        </p:spPr>
      </p:pic>
      <p:sp>
        <p:nvSpPr>
          <p:cNvPr id="51" name="Shape 51"/>
          <p:cNvSpPr txBox="1">
            <a:spLocks noGrp="1"/>
          </p:cNvSpPr>
          <p:nvPr>
            <p:ph type="title"/>
          </p:nvPr>
        </p:nvSpPr>
        <p:spPr>
          <a:xfrm>
            <a:off x="2291377"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52" name="Shape 52"/>
          <p:cNvPicPr preferRelativeResize="0"/>
          <p:nvPr/>
        </p:nvPicPr>
        <p:blipFill rotWithShape="1">
          <a:blip r:embed="rId4">
            <a:alphaModFix/>
          </a:blip>
          <a:srcRect/>
          <a:stretch/>
        </p:blipFill>
        <p:spPr>
          <a:xfrm>
            <a:off x="8680328" y="2622252"/>
            <a:ext cx="912019" cy="912019"/>
          </a:xfrm>
          <a:prstGeom prst="rect">
            <a:avLst/>
          </a:prstGeom>
          <a:noFill/>
          <a:ln>
            <a:noFill/>
          </a:ln>
        </p:spPr>
      </p:pic>
      <p:sp>
        <p:nvSpPr>
          <p:cNvPr id="53" name="Shape 53"/>
          <p:cNvSpPr txBox="1">
            <a:spLocks noGrp="1"/>
          </p:cNvSpPr>
          <p:nvPr>
            <p:ph type="body" idx="1"/>
          </p:nvPr>
        </p:nvSpPr>
        <p:spPr>
          <a:xfrm>
            <a:off x="2291377" y="2302134"/>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p:nvPr/>
        </p:nvSpPr>
        <p:spPr>
          <a:xfrm>
            <a:off x="0" y="6812671"/>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Key Points 2">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7" name="Shape 57"/>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58" name="Shape 58"/>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9" name="Shape 59"/>
          <p:cNvSpPr txBox="1">
            <a:spLocks noGrp="1"/>
          </p:cNvSpPr>
          <p:nvPr>
            <p:ph type="body" idx="1"/>
          </p:nvPr>
        </p:nvSpPr>
        <p:spPr>
          <a:xfrm>
            <a:off x="8261871" y="2383475"/>
            <a:ext cx="2961573" cy="442172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57688F"/>
              </a:buClr>
              <a:buFont typeface="Arial"/>
              <a:buNone/>
              <a:defRPr sz="3600" b="0" i="0" u="none" strike="noStrike" cap="none">
                <a:solidFill>
                  <a:srgbClr val="57688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3"/>
          </p:nvPr>
        </p:nvSpPr>
        <p:spPr>
          <a:xfrm>
            <a:off x="1000125" y="2376660"/>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57688F"/>
              </a:buClr>
              <a:buFont typeface="Arial"/>
              <a:buNone/>
              <a:defRPr sz="3600" b="0" i="0" u="none" strike="noStrike" cap="none">
                <a:solidFill>
                  <a:srgbClr val="57688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57688F"/>
              </a:buClr>
              <a:buFont typeface="Arial"/>
              <a:buNone/>
              <a:defRPr sz="3600" b="0" i="0" u="none" strike="noStrike" cap="none">
                <a:solidFill>
                  <a:srgbClr val="57688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 name="Shape 64"/>
          <p:cNvSpPr txBox="1">
            <a:spLocks noGrp="1"/>
          </p:cNvSpPr>
          <p:nvPr>
            <p:ph type="body" idx="6"/>
          </p:nvPr>
        </p:nvSpPr>
        <p:spPr>
          <a:xfrm>
            <a:off x="4496694" y="2376660"/>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p:nvPr/>
        </p:nvSpPr>
        <p:spPr>
          <a:xfrm>
            <a:off x="0" y="6809900"/>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66"/>
        <p:cNvGrpSpPr/>
        <p:nvPr/>
      </p:nvGrpSpPr>
      <p:grpSpPr>
        <a:xfrm>
          <a:off x="0" y="0"/>
          <a:ext cx="0" cy="0"/>
          <a:chOff x="0" y="0"/>
          <a:chExt cx="0" cy="0"/>
        </a:xfrm>
      </p:grpSpPr>
      <p:pic>
        <p:nvPicPr>
          <p:cNvPr id="67" name="Shape 6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8" name="Shape 68"/>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9" name="Shape 69"/>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Shape 70"/>
          <p:cNvSpPr/>
          <p:nvPr/>
        </p:nvSpPr>
        <p:spPr>
          <a:xfrm>
            <a:off x="0" y="6809900"/>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Shape 71"/>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600" b="0" i="1" u="none" strike="noStrike" cap="none">
              <a:solidFill>
                <a:srgbClr val="757070"/>
              </a:solidFill>
              <a:latin typeface="Arial"/>
              <a:ea typeface="Arial"/>
              <a:cs typeface="Arial"/>
              <a:sym typeface="Arial"/>
            </a:endParaRPr>
          </a:p>
        </p:txBody>
      </p:sp>
      <p:pic>
        <p:nvPicPr>
          <p:cNvPr id="75" name="Shape 75"/>
          <p:cNvPicPr preferRelativeResize="0"/>
          <p:nvPr/>
        </p:nvPicPr>
        <p:blipFill rotWithShape="1">
          <a:blip r:embed="rId3">
            <a:alphaModFix/>
          </a:blip>
          <a:srcRect/>
          <a:stretch/>
        </p:blipFill>
        <p:spPr>
          <a:xfrm>
            <a:off x="11212103" y="114547"/>
            <a:ext cx="422908" cy="42795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76"/>
        <p:cNvGrpSpPr/>
        <p:nvPr/>
      </p:nvGrpSpPr>
      <p:grpSpPr>
        <a:xfrm>
          <a:off x="0" y="0"/>
          <a:ext cx="0" cy="0"/>
          <a:chOff x="0" y="0"/>
          <a:chExt cx="0" cy="0"/>
        </a:xfrm>
      </p:grpSpPr>
      <p:pic>
        <p:nvPicPr>
          <p:cNvPr id="77" name="Shape 7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8" name="Shape 78"/>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79" name="Shape 79"/>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57688F"/>
              </a:buClr>
              <a:buFont typeface="Century Gothic"/>
              <a:buNone/>
              <a:defRPr sz="4800" b="0" i="0" u="none" strike="noStrike" cap="none">
                <a:solidFill>
                  <a:srgbClr val="57688F"/>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a:spLocks noGrp="1"/>
          </p:cNvSpPr>
          <p:nvPr>
            <p:ph type="pic" idx="2"/>
          </p:nvPr>
        </p:nvSpPr>
        <p:spPr>
          <a:xfrm>
            <a:off x="5183187" y="931498"/>
            <a:ext cx="7008813" cy="5880781"/>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1"/>
          </p:nvPr>
        </p:nvSpPr>
        <p:spPr>
          <a:xfrm>
            <a:off x="1000125" y="931498"/>
            <a:ext cx="3743996" cy="5880781"/>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p:nvPr/>
        </p:nvSpPr>
        <p:spPr>
          <a:xfrm>
            <a:off x="0" y="6812281"/>
            <a:ext cx="12192000" cy="45718"/>
          </a:xfrm>
          <a:prstGeom prst="rect">
            <a:avLst/>
          </a:prstGeom>
          <a:solidFill>
            <a:srgbClr val="57688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rive.google.com/file/d/0B5-YXOpn_JNSZHdNMXptUHprRDA/vie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l="15555" r="28065" b="12861"/>
          <a:stretch/>
        </p:blipFill>
        <p:spPr>
          <a:xfrm rot="5400000">
            <a:off x="-448875" y="433148"/>
            <a:ext cx="6873900" cy="5976000"/>
          </a:xfrm>
          <a:prstGeom prst="rect">
            <a:avLst/>
          </a:prstGeom>
          <a:noFill/>
          <a:ln>
            <a:noFill/>
          </a:ln>
        </p:spPr>
      </p:pic>
      <p:pic>
        <p:nvPicPr>
          <p:cNvPr id="89" name="Shape 89"/>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90" name="Shape 90"/>
          <p:cNvPicPr preferRelativeResize="0"/>
          <p:nvPr/>
        </p:nvPicPr>
        <p:blipFill rotWithShape="1">
          <a:blip r:embed="rId5">
            <a:alphaModFix/>
          </a:blip>
          <a:srcRect/>
          <a:stretch/>
        </p:blipFill>
        <p:spPr>
          <a:xfrm>
            <a:off x="11098742" y="5916930"/>
            <a:ext cx="709961" cy="709961"/>
          </a:xfrm>
          <a:prstGeom prst="rect">
            <a:avLst/>
          </a:prstGeom>
          <a:noFill/>
          <a:ln>
            <a:noFill/>
          </a:ln>
        </p:spPr>
      </p:pic>
      <p:sp>
        <p:nvSpPr>
          <p:cNvPr id="91" name="Shape 91"/>
          <p:cNvSpPr txBox="1"/>
          <p:nvPr/>
        </p:nvSpPr>
        <p:spPr>
          <a:xfrm>
            <a:off x="5604732" y="1123208"/>
            <a:ext cx="5647765" cy="1436913"/>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57688F"/>
              </a:buClr>
              <a:buSzPct val="25000"/>
              <a:buFont typeface="Century Gothic"/>
              <a:buNone/>
            </a:pPr>
            <a:r>
              <a:rPr lang="en-US" sz="4800" b="1" i="0" u="none" strike="noStrike" cap="none">
                <a:solidFill>
                  <a:srgbClr val="57688F"/>
                </a:solidFill>
                <a:latin typeface="Century Gothic"/>
                <a:ea typeface="Century Gothic"/>
                <a:cs typeface="Century Gothic"/>
                <a:sym typeface="Century Gothic"/>
              </a:rPr>
              <a:t>PHILIPPINES DISASTERS II</a:t>
            </a:r>
          </a:p>
        </p:txBody>
      </p:sp>
      <p:sp>
        <p:nvSpPr>
          <p:cNvPr id="92" name="Shape 92"/>
          <p:cNvSpPr txBox="1"/>
          <p:nvPr/>
        </p:nvSpPr>
        <p:spPr>
          <a:xfrm>
            <a:off x="5604732" y="2593817"/>
            <a:ext cx="5647764" cy="141810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57688F"/>
              </a:buClr>
              <a:buSzPct val="25000"/>
              <a:buFont typeface="Arial"/>
              <a:buNone/>
            </a:pPr>
            <a:r>
              <a:rPr lang="en-US" sz="2000" b="0" i="0" u="none" strike="noStrike" cap="none">
                <a:solidFill>
                  <a:srgbClr val="57688F"/>
                </a:solidFill>
                <a:latin typeface="Century Gothic"/>
                <a:ea typeface="Century Gothic"/>
                <a:cs typeface="Century Gothic"/>
                <a:sym typeface="Century Gothic"/>
              </a:rPr>
              <a:t>Utilizing NASA and NOAA Earth Observations to Enhance Cyclone Movement and Intensity Measurements to Improve Disaster Relief Planning in the Philippines</a:t>
            </a:r>
          </a:p>
        </p:txBody>
      </p:sp>
      <p:sp>
        <p:nvSpPr>
          <p:cNvPr id="93" name="Shape 93"/>
          <p:cNvSpPr txBox="1"/>
          <p:nvPr/>
        </p:nvSpPr>
        <p:spPr>
          <a:xfrm>
            <a:off x="7929799" y="5754525"/>
            <a:ext cx="3078899" cy="831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1" i="0" u="none" strike="noStrike" cap="none">
                <a:solidFill>
                  <a:schemeClr val="lt1"/>
                </a:solidFill>
                <a:latin typeface="Century Gothic"/>
                <a:ea typeface="Century Gothic"/>
                <a:cs typeface="Century Gothic"/>
                <a:sym typeface="Century Gothic"/>
              </a:rPr>
              <a:t>NOAA National Centers for Environmental Information</a:t>
            </a:r>
          </a:p>
        </p:txBody>
      </p:sp>
      <p:sp>
        <p:nvSpPr>
          <p:cNvPr id="94" name="Shape 94"/>
          <p:cNvSpPr txBox="1"/>
          <p:nvPr/>
        </p:nvSpPr>
        <p:spPr>
          <a:xfrm>
            <a:off x="7929792" y="6400678"/>
            <a:ext cx="5628299" cy="3386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0" i="1" u="none" strike="noStrike" cap="none">
                <a:solidFill>
                  <a:schemeClr val="lt1"/>
                </a:solidFill>
                <a:latin typeface="Century Gothic"/>
                <a:ea typeface="Century Gothic"/>
                <a:cs typeface="Century Gothic"/>
                <a:sym typeface="Century Gothic"/>
              </a:rPr>
              <a:t>2017 Summer</a:t>
            </a:r>
          </a:p>
        </p:txBody>
      </p:sp>
      <p:pic>
        <p:nvPicPr>
          <p:cNvPr id="95" name="Shape 95"/>
          <p:cNvPicPr preferRelativeResize="0"/>
          <p:nvPr/>
        </p:nvPicPr>
        <p:blipFill rotWithShape="1">
          <a:blip r:embed="rId6">
            <a:alphaModFix/>
          </a:blip>
          <a:srcRect/>
          <a:stretch/>
        </p:blipFill>
        <p:spPr>
          <a:xfrm>
            <a:off x="6010548" y="5830725"/>
            <a:ext cx="880800" cy="880799"/>
          </a:xfrm>
          <a:prstGeom prst="rect">
            <a:avLst/>
          </a:prstGeom>
          <a:noFill/>
          <a:ln>
            <a:noFill/>
          </a:ln>
        </p:spPr>
      </p:pic>
      <p:sp>
        <p:nvSpPr>
          <p:cNvPr id="96" name="Shape 96"/>
          <p:cNvSpPr txBox="1"/>
          <p:nvPr/>
        </p:nvSpPr>
        <p:spPr>
          <a:xfrm>
            <a:off x="5706025" y="4193850"/>
            <a:ext cx="3569700" cy="1149000"/>
          </a:xfrm>
          <a:prstGeom prst="rect">
            <a:avLst/>
          </a:prstGeom>
          <a:noFill/>
          <a:ln>
            <a:noFill/>
          </a:ln>
        </p:spPr>
        <p:txBody>
          <a:bodyPr lIns="91425" tIns="91425" rIns="91425" bIns="91425" anchor="t" anchorCtr="0">
            <a:noAutofit/>
          </a:bodyPr>
          <a:lstStyle/>
          <a:p>
            <a:pPr lvl="0">
              <a:lnSpc>
                <a:spcPct val="150000"/>
              </a:lnSpc>
              <a:spcBef>
                <a:spcPts val="0"/>
              </a:spcBef>
              <a:buNone/>
            </a:pPr>
            <a:r>
              <a:rPr lang="en-US" sz="1600">
                <a:solidFill>
                  <a:srgbClr val="3F3F3F"/>
                </a:solidFill>
                <a:latin typeface="Century Gothic"/>
                <a:ea typeface="Century Gothic"/>
                <a:cs typeface="Century Gothic"/>
                <a:sym typeface="Century Gothic"/>
              </a:rPr>
              <a:t>Michael Marston (Team Lead)</a:t>
            </a:r>
          </a:p>
          <a:p>
            <a:pPr lvl="0">
              <a:lnSpc>
                <a:spcPct val="150000"/>
              </a:lnSpc>
              <a:spcBef>
                <a:spcPts val="0"/>
              </a:spcBef>
              <a:buNone/>
            </a:pPr>
            <a:r>
              <a:rPr lang="en-US" sz="1600">
                <a:solidFill>
                  <a:srgbClr val="3F3F3F"/>
                </a:solidFill>
                <a:latin typeface="Century Gothic"/>
                <a:ea typeface="Century Gothic"/>
                <a:cs typeface="Century Gothic"/>
                <a:sym typeface="Century Gothic"/>
              </a:rPr>
              <a:t>Aaron Mackey</a:t>
            </a:r>
          </a:p>
          <a:p>
            <a:pPr lvl="0">
              <a:lnSpc>
                <a:spcPct val="150000"/>
              </a:lnSpc>
              <a:spcBef>
                <a:spcPts val="0"/>
              </a:spcBef>
              <a:buNone/>
            </a:pPr>
            <a:r>
              <a:rPr lang="en-US" sz="1600">
                <a:solidFill>
                  <a:srgbClr val="3F3F3F"/>
                </a:solidFill>
                <a:latin typeface="Century Gothic"/>
                <a:ea typeface="Century Gothic"/>
                <a:cs typeface="Century Gothic"/>
                <a:sym typeface="Century Gothic"/>
              </a:rPr>
              <a:t>Brittany Thomas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000125" y="365123"/>
            <a:ext cx="10233000" cy="4793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Conclusions</a:t>
            </a:r>
          </a:p>
        </p:txBody>
      </p:sp>
      <p:sp>
        <p:nvSpPr>
          <p:cNvPr id="188" name="Shape 188"/>
          <p:cNvSpPr txBox="1">
            <a:spLocks noGrp="1"/>
          </p:cNvSpPr>
          <p:nvPr>
            <p:ph type="body" idx="1"/>
          </p:nvPr>
        </p:nvSpPr>
        <p:spPr>
          <a:xfrm>
            <a:off x="8199600" y="5302225"/>
            <a:ext cx="3992400" cy="1396500"/>
          </a:xfrm>
          <a:prstGeom prst="rect">
            <a:avLst/>
          </a:prstGeom>
          <a:noFill/>
          <a:ln>
            <a:noFill/>
          </a:ln>
        </p:spPr>
        <p:txBody>
          <a:bodyPr lIns="91425" tIns="45700" rIns="91425" bIns="45700" anchor="t" anchorCtr="0">
            <a:noAutofit/>
          </a:bodyPr>
          <a:lstStyle/>
          <a:p>
            <a:pPr marR="0" lvl="0" algn="ctr" rtl="0">
              <a:lnSpc>
                <a:spcPct val="90000"/>
              </a:lnSpc>
              <a:spcBef>
                <a:spcPts val="0"/>
              </a:spcBef>
              <a:spcAft>
                <a:spcPts val="0"/>
              </a:spcAft>
              <a:buNone/>
            </a:pPr>
            <a:r>
              <a:rPr lang="en-US" sz="2500" b="1" i="0" u="none" strike="noStrike" cap="none">
                <a:solidFill>
                  <a:srgbClr val="566890"/>
                </a:solidFill>
              </a:rPr>
              <a:t>Improved identification</a:t>
            </a:r>
            <a:r>
              <a:rPr lang="en-US" sz="2500" b="0" i="0" u="none" strike="noStrike" cap="none">
                <a:solidFill>
                  <a:srgbClr val="757070"/>
                </a:solidFill>
                <a:latin typeface="Century Gothic"/>
                <a:ea typeface="Century Gothic"/>
                <a:cs typeface="Century Gothic"/>
                <a:sym typeface="Century Gothic"/>
              </a:rPr>
              <a:t> of areas with the greatest risk</a:t>
            </a:r>
          </a:p>
          <a:p>
            <a:pPr marR="0" lvl="0" algn="ctr" rtl="0">
              <a:lnSpc>
                <a:spcPct val="90000"/>
              </a:lnSpc>
              <a:spcBef>
                <a:spcPts val="0"/>
              </a:spcBef>
              <a:spcAft>
                <a:spcPts val="0"/>
              </a:spcAft>
              <a:buNone/>
            </a:pPr>
            <a:endParaRPr sz="2500">
              <a:solidFill>
                <a:srgbClr val="757070"/>
              </a:solidFill>
            </a:endParaRPr>
          </a:p>
        </p:txBody>
      </p:sp>
      <p:pic>
        <p:nvPicPr>
          <p:cNvPr id="189" name="Shape 189"/>
          <p:cNvPicPr preferRelativeResize="0"/>
          <p:nvPr/>
        </p:nvPicPr>
        <p:blipFill rotWithShape="1">
          <a:blip r:embed="rId3">
            <a:alphaModFix/>
          </a:blip>
          <a:srcRect t="3642"/>
          <a:stretch/>
        </p:blipFill>
        <p:spPr>
          <a:xfrm>
            <a:off x="3839250" y="939325"/>
            <a:ext cx="4472999" cy="5777098"/>
          </a:xfrm>
          <a:prstGeom prst="rect">
            <a:avLst/>
          </a:prstGeom>
          <a:noFill/>
          <a:ln>
            <a:noFill/>
          </a:ln>
        </p:spPr>
      </p:pic>
      <p:pic>
        <p:nvPicPr>
          <p:cNvPr id="190" name="Shape 190"/>
          <p:cNvPicPr preferRelativeResize="0"/>
          <p:nvPr/>
        </p:nvPicPr>
        <p:blipFill>
          <a:blip r:embed="rId4">
            <a:alphaModFix/>
          </a:blip>
          <a:stretch>
            <a:fillRect/>
          </a:stretch>
        </p:blipFill>
        <p:spPr>
          <a:xfrm>
            <a:off x="203200" y="939324"/>
            <a:ext cx="3175872" cy="4227877"/>
          </a:xfrm>
          <a:prstGeom prst="rect">
            <a:avLst/>
          </a:prstGeom>
          <a:noFill/>
          <a:ln>
            <a:noFill/>
          </a:ln>
        </p:spPr>
      </p:pic>
      <p:sp>
        <p:nvSpPr>
          <p:cNvPr id="191" name="Shape 191"/>
          <p:cNvSpPr txBox="1"/>
          <p:nvPr/>
        </p:nvSpPr>
        <p:spPr>
          <a:xfrm>
            <a:off x="332685" y="863125"/>
            <a:ext cx="2916900" cy="305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1800" b="1">
                <a:latin typeface="Century Gothic"/>
                <a:ea typeface="Century Gothic"/>
                <a:cs typeface="Century Gothic"/>
                <a:sym typeface="Century Gothic"/>
              </a:rPr>
              <a:t>Physical Exposure</a:t>
            </a:r>
          </a:p>
        </p:txBody>
      </p:sp>
      <p:sp>
        <p:nvSpPr>
          <p:cNvPr id="192" name="Shape 192"/>
          <p:cNvSpPr txBox="1">
            <a:spLocks noGrp="1"/>
          </p:cNvSpPr>
          <p:nvPr>
            <p:ph type="body" idx="1"/>
          </p:nvPr>
        </p:nvSpPr>
        <p:spPr>
          <a:xfrm>
            <a:off x="0" y="5167200"/>
            <a:ext cx="3749400" cy="1396500"/>
          </a:xfrm>
          <a:prstGeom prst="rect">
            <a:avLst/>
          </a:prstGeom>
          <a:noFill/>
          <a:ln>
            <a:noFill/>
          </a:ln>
        </p:spPr>
        <p:txBody>
          <a:bodyPr lIns="91425" tIns="45700" rIns="91425" bIns="45700" anchor="t" anchorCtr="0">
            <a:noAutofit/>
          </a:bodyPr>
          <a:lstStyle/>
          <a:p>
            <a:pPr marR="0" lvl="0" algn="ctr" rtl="0">
              <a:lnSpc>
                <a:spcPct val="90000"/>
              </a:lnSpc>
              <a:spcBef>
                <a:spcPts val="0"/>
              </a:spcBef>
              <a:spcAft>
                <a:spcPts val="0"/>
              </a:spcAft>
              <a:buNone/>
            </a:pPr>
            <a:r>
              <a:rPr lang="en-US" sz="2500" b="1">
                <a:solidFill>
                  <a:srgbClr val="566890"/>
                </a:solidFill>
              </a:rPr>
              <a:t>Sp</a:t>
            </a:r>
            <a:r>
              <a:rPr lang="en-US" sz="2500" b="1" i="0" u="none" strike="noStrike" cap="none">
                <a:solidFill>
                  <a:srgbClr val="566890"/>
                </a:solidFill>
              </a:rPr>
              <a:t>IKE data</a:t>
            </a:r>
            <a:r>
              <a:rPr lang="en-US" sz="2500" b="0" i="0" u="none" strike="noStrike" cap="none">
                <a:solidFill>
                  <a:srgbClr val="757070"/>
                </a:solidFill>
                <a:latin typeface="Century Gothic"/>
                <a:ea typeface="Century Gothic"/>
                <a:cs typeface="Century Gothic"/>
                <a:sym typeface="Century Gothic"/>
              </a:rPr>
              <a:t> </a:t>
            </a:r>
          </a:p>
          <a:p>
            <a:pPr marR="0" lvl="0" algn="ctr" rtl="0">
              <a:lnSpc>
                <a:spcPct val="90000"/>
              </a:lnSpc>
              <a:spcBef>
                <a:spcPts val="0"/>
              </a:spcBef>
              <a:spcAft>
                <a:spcPts val="0"/>
              </a:spcAft>
              <a:buNone/>
            </a:pPr>
            <a:r>
              <a:rPr lang="en-US" sz="2500" b="0" i="0" u="none" strike="noStrike" cap="none">
                <a:solidFill>
                  <a:srgbClr val="757070"/>
                </a:solidFill>
                <a:latin typeface="Century Gothic"/>
                <a:ea typeface="Century Gothic"/>
                <a:cs typeface="Century Gothic"/>
                <a:sym typeface="Century Gothic"/>
              </a:rPr>
              <a:t>more accurately determined </a:t>
            </a:r>
            <a:r>
              <a:rPr lang="en-US" sz="2500">
                <a:solidFill>
                  <a:srgbClr val="757070"/>
                </a:solidFill>
              </a:rPr>
              <a:t>areas of</a:t>
            </a:r>
            <a:r>
              <a:rPr lang="en-US" sz="2500" b="0" i="0" u="none" strike="noStrike" cap="none">
                <a:solidFill>
                  <a:srgbClr val="757070"/>
                </a:solidFill>
                <a:latin typeface="Century Gothic"/>
                <a:ea typeface="Century Gothic"/>
                <a:cs typeface="Century Gothic"/>
                <a:sym typeface="Century Gothic"/>
              </a:rPr>
              <a:t> greatest need</a:t>
            </a:r>
          </a:p>
        </p:txBody>
      </p:sp>
      <p:pic>
        <p:nvPicPr>
          <p:cNvPr id="193" name="Shape 193"/>
          <p:cNvPicPr preferRelativeResize="0"/>
          <p:nvPr/>
        </p:nvPicPr>
        <p:blipFill>
          <a:blip r:embed="rId5">
            <a:alphaModFix/>
          </a:blip>
          <a:stretch>
            <a:fillRect/>
          </a:stretch>
        </p:blipFill>
        <p:spPr>
          <a:xfrm>
            <a:off x="8698925" y="959437"/>
            <a:ext cx="3146151" cy="4227877"/>
          </a:xfrm>
          <a:prstGeom prst="rect">
            <a:avLst/>
          </a:prstGeom>
          <a:noFill/>
          <a:ln>
            <a:noFill/>
          </a:ln>
        </p:spPr>
      </p:pic>
      <p:sp>
        <p:nvSpPr>
          <p:cNvPr id="194" name="Shape 194"/>
          <p:cNvSpPr txBox="1"/>
          <p:nvPr/>
        </p:nvSpPr>
        <p:spPr>
          <a:xfrm>
            <a:off x="9042587" y="863125"/>
            <a:ext cx="2483100" cy="305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1800" b="1">
                <a:latin typeface="Century Gothic"/>
                <a:ea typeface="Century Gothic"/>
                <a:cs typeface="Century Gothic"/>
                <a:sym typeface="Century Gothic"/>
              </a:rPr>
              <a:t>Demographic Risk</a:t>
            </a:r>
          </a:p>
        </p:txBody>
      </p:sp>
      <p:sp>
        <p:nvSpPr>
          <p:cNvPr id="195" name="Shape 195"/>
          <p:cNvSpPr txBox="1"/>
          <p:nvPr/>
        </p:nvSpPr>
        <p:spPr>
          <a:xfrm>
            <a:off x="4910245" y="863125"/>
            <a:ext cx="3401999" cy="305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1800" b="1">
                <a:latin typeface="Century Gothic"/>
                <a:ea typeface="Century Gothic"/>
                <a:cs typeface="Century Gothic"/>
                <a:sym typeface="Century Gothic"/>
              </a:rPr>
              <a:t>Comprehensive Vulnerability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000125" y="365123"/>
            <a:ext cx="10233000" cy="4793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Future Work</a:t>
            </a:r>
          </a:p>
        </p:txBody>
      </p:sp>
      <p:sp>
        <p:nvSpPr>
          <p:cNvPr id="202" name="Shape 202"/>
          <p:cNvSpPr txBox="1">
            <a:spLocks noGrp="1"/>
          </p:cNvSpPr>
          <p:nvPr>
            <p:ph type="body" idx="1"/>
          </p:nvPr>
        </p:nvSpPr>
        <p:spPr>
          <a:xfrm>
            <a:off x="7436075" y="1225525"/>
            <a:ext cx="4755900" cy="53880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2500" b="1" i="0" u="none" strike="noStrike" cap="none" dirty="0">
                <a:solidFill>
                  <a:srgbClr val="566890"/>
                </a:solidFill>
                <a:latin typeface="Century Gothic"/>
                <a:ea typeface="Century Gothic"/>
                <a:cs typeface="Century Gothic"/>
                <a:sym typeface="Century Gothic"/>
              </a:rPr>
              <a:t>Consider</a:t>
            </a:r>
            <a:r>
              <a:rPr lang="en-US" sz="2500" b="0" i="0" u="none" strike="noStrike" cap="none" dirty="0">
                <a:solidFill>
                  <a:srgbClr val="757070"/>
                </a:solidFill>
                <a:latin typeface="Century Gothic"/>
                <a:ea typeface="Century Gothic"/>
                <a:cs typeface="Century Gothic"/>
                <a:sym typeface="Century Gothic"/>
              </a:rPr>
              <a:t> other variables and different weighting </a:t>
            </a:r>
            <a:r>
              <a:rPr lang="en-US" sz="2500" b="0" i="0" u="none" strike="noStrike" cap="none" dirty="0" smtClean="0">
                <a:solidFill>
                  <a:srgbClr val="757070"/>
                </a:solidFill>
                <a:latin typeface="Century Gothic"/>
                <a:ea typeface="Century Gothic"/>
                <a:cs typeface="Century Gothic"/>
                <a:sym typeface="Century Gothic"/>
              </a:rPr>
              <a:t>schemes</a:t>
            </a:r>
            <a:endParaRPr lang="en-US"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ct val="25000"/>
              <a:buFont typeface="Arial"/>
              <a:buNone/>
            </a:pPr>
            <a:endParaRPr sz="2500" b="0" i="0" u="none" strike="noStrike" cap="none" dirty="0">
              <a:solidFill>
                <a:srgbClr val="757070"/>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Arial"/>
              <a:buNone/>
            </a:pPr>
            <a:r>
              <a:rPr lang="en-US" sz="2500" b="1" i="0" u="none" strike="noStrike" cap="none" dirty="0">
                <a:solidFill>
                  <a:srgbClr val="566890"/>
                </a:solidFill>
                <a:latin typeface="Century Gothic"/>
                <a:ea typeface="Century Gothic"/>
                <a:cs typeface="Century Gothic"/>
                <a:sym typeface="Century Gothic"/>
              </a:rPr>
              <a:t>Continue</a:t>
            </a:r>
            <a:r>
              <a:rPr lang="en-US" sz="2500" b="0" i="0" u="none" strike="noStrike" cap="none" dirty="0">
                <a:solidFill>
                  <a:srgbClr val="757070"/>
                </a:solidFill>
                <a:latin typeface="Century Gothic"/>
                <a:ea typeface="Century Gothic"/>
                <a:cs typeface="Century Gothic"/>
                <a:sym typeface="Century Gothic"/>
              </a:rPr>
              <a:t> in depth analysis of precipitation/flooding threats, corroborate with </a:t>
            </a:r>
            <a:r>
              <a:rPr lang="en-US" sz="2500" b="0" i="1" u="none" strike="noStrike" cap="none" dirty="0">
                <a:solidFill>
                  <a:srgbClr val="757070"/>
                </a:solidFill>
                <a:latin typeface="Century Gothic"/>
                <a:ea typeface="Century Gothic"/>
                <a:cs typeface="Century Gothic"/>
                <a:sym typeface="Century Gothic"/>
              </a:rPr>
              <a:t>in situ</a:t>
            </a:r>
            <a:r>
              <a:rPr lang="en-US" sz="2500" b="0" i="0" u="none" strike="noStrike" cap="none" dirty="0">
                <a:solidFill>
                  <a:srgbClr val="757070"/>
                </a:solidFill>
                <a:latin typeface="Century Gothic"/>
                <a:ea typeface="Century Gothic"/>
                <a:cs typeface="Century Gothic"/>
                <a:sym typeface="Century Gothic"/>
              </a:rPr>
              <a:t> observations (i.e., rain gauge data) as </a:t>
            </a:r>
            <a:r>
              <a:rPr lang="en-US" sz="2500" b="0" i="0" u="none" strike="noStrike" cap="none" dirty="0" smtClean="0">
                <a:solidFill>
                  <a:srgbClr val="757070"/>
                </a:solidFill>
                <a:latin typeface="Century Gothic"/>
                <a:ea typeface="Century Gothic"/>
                <a:cs typeface="Century Gothic"/>
                <a:sym typeface="Century Gothic"/>
              </a:rPr>
              <a:t>available</a:t>
            </a:r>
            <a:endParaRPr lang="en-US"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ct val="25000"/>
              <a:buFont typeface="Arial"/>
              <a:buNone/>
            </a:pPr>
            <a:endParaRPr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ct val="25000"/>
              <a:buFont typeface="Arial"/>
              <a:buNone/>
            </a:pPr>
            <a:r>
              <a:rPr lang="en-US" sz="2500" b="1" i="0" u="none" strike="noStrike" cap="none" dirty="0">
                <a:solidFill>
                  <a:srgbClr val="566890"/>
                </a:solidFill>
                <a:latin typeface="Century Gothic"/>
                <a:ea typeface="Century Gothic"/>
                <a:cs typeface="Century Gothic"/>
                <a:sym typeface="Century Gothic"/>
              </a:rPr>
              <a:t>Expand</a:t>
            </a:r>
            <a:r>
              <a:rPr lang="en-US" sz="2500" b="1" i="0" u="none" strike="noStrike" cap="none" dirty="0">
                <a:solidFill>
                  <a:srgbClr val="757070"/>
                </a:solidFill>
                <a:latin typeface="Century Gothic"/>
                <a:ea typeface="Century Gothic"/>
                <a:cs typeface="Century Gothic"/>
                <a:sym typeface="Century Gothic"/>
              </a:rPr>
              <a:t> </a:t>
            </a:r>
            <a:r>
              <a:rPr lang="en-US" sz="2500" b="0" i="0" u="none" strike="noStrike" cap="none" dirty="0">
                <a:solidFill>
                  <a:srgbClr val="757070"/>
                </a:solidFill>
                <a:latin typeface="Century Gothic"/>
                <a:ea typeface="Century Gothic"/>
                <a:cs typeface="Century Gothic"/>
                <a:sym typeface="Century Gothic"/>
              </a:rPr>
              <a:t>to other tropical cyclone threatened </a:t>
            </a:r>
            <a:r>
              <a:rPr lang="en-US" sz="2500" b="0" i="0" u="none" strike="noStrike" cap="none" dirty="0" smtClean="0">
                <a:solidFill>
                  <a:srgbClr val="757070"/>
                </a:solidFill>
                <a:latin typeface="Century Gothic"/>
                <a:ea typeface="Century Gothic"/>
                <a:cs typeface="Century Gothic"/>
                <a:sym typeface="Century Gothic"/>
              </a:rPr>
              <a:t>nations </a:t>
            </a:r>
            <a:endParaRPr lang="en-US"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757070"/>
              </a:buClr>
              <a:buSzPct val="25000"/>
              <a:buFont typeface="Arial"/>
              <a:buNone/>
            </a:pPr>
            <a:endParaRPr sz="2500" b="1" i="0" u="none" strike="noStrike" cap="none" dirty="0">
              <a:solidFill>
                <a:srgbClr val="757070"/>
              </a:solidFill>
              <a:latin typeface="Century Gothic"/>
              <a:ea typeface="Century Gothic"/>
              <a:cs typeface="Century Gothic"/>
              <a:sym typeface="Century Gothic"/>
            </a:endParaRPr>
          </a:p>
        </p:txBody>
      </p:sp>
      <p:sp>
        <p:nvSpPr>
          <p:cNvPr id="203" name="Shape 203"/>
          <p:cNvSpPr txBox="1"/>
          <p:nvPr/>
        </p:nvSpPr>
        <p:spPr>
          <a:xfrm>
            <a:off x="0" y="6519994"/>
            <a:ext cx="3444900" cy="274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NOAA</a:t>
            </a:r>
          </a:p>
        </p:txBody>
      </p:sp>
      <p:pic>
        <p:nvPicPr>
          <p:cNvPr id="204" name="Shape 204"/>
          <p:cNvPicPr preferRelativeResize="0"/>
          <p:nvPr/>
        </p:nvPicPr>
        <p:blipFill rotWithShape="1">
          <a:blip r:embed="rId3">
            <a:alphaModFix/>
          </a:blip>
          <a:srcRect/>
          <a:stretch/>
        </p:blipFill>
        <p:spPr>
          <a:xfrm>
            <a:off x="0" y="1177900"/>
            <a:ext cx="7357074" cy="5054553"/>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000125" y="377822"/>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320" b="0" i="0" u="none" strike="noStrike" cap="none">
                <a:solidFill>
                  <a:srgbClr val="57688F"/>
                </a:solidFill>
                <a:latin typeface="Century Gothic"/>
                <a:ea typeface="Century Gothic"/>
                <a:cs typeface="Century Gothic"/>
                <a:sym typeface="Century Gothic"/>
              </a:rPr>
              <a:t>Acknowledgements</a:t>
            </a:r>
          </a:p>
        </p:txBody>
      </p:sp>
      <p:sp>
        <p:nvSpPr>
          <p:cNvPr id="210" name="Shape 210"/>
          <p:cNvSpPr txBox="1">
            <a:spLocks noGrp="1"/>
          </p:cNvSpPr>
          <p:nvPr>
            <p:ph type="body" idx="1"/>
          </p:nvPr>
        </p:nvSpPr>
        <p:spPr>
          <a:xfrm>
            <a:off x="1019250" y="2383225"/>
            <a:ext cx="10353300" cy="15018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r>
              <a:rPr lang="en-US" b="1" i="0" u="none" strike="noStrike" cap="none">
                <a:solidFill>
                  <a:srgbClr val="566890"/>
                </a:solidFill>
                <a:latin typeface="Century Gothic"/>
                <a:ea typeface="Century Gothic"/>
                <a:cs typeface="Century Gothic"/>
                <a:sym typeface="Century Gothic"/>
              </a:rPr>
              <a:t>Science Advisors</a:t>
            </a:r>
          </a:p>
          <a:p>
            <a:pPr marL="457200" marR="0" lvl="0" indent="0" algn="l" rtl="0">
              <a:lnSpc>
                <a:spcPct val="100000"/>
              </a:lnSpc>
              <a:spcBef>
                <a:spcPts val="0"/>
              </a:spcBef>
              <a:spcAft>
                <a:spcPts val="0"/>
              </a:spcAft>
              <a:buNone/>
            </a:pPr>
            <a:r>
              <a:rPr lang="en-US" sz="1800" b="0" i="0" u="none" strike="noStrike" cap="none">
                <a:solidFill>
                  <a:srgbClr val="757070"/>
                </a:solidFill>
                <a:latin typeface="Century Gothic"/>
                <a:ea typeface="Century Gothic"/>
                <a:cs typeface="Century Gothic"/>
                <a:sym typeface="Century Gothic"/>
              </a:rPr>
              <a:t>Dr. Carl Schreck, Cooperative Institute for Climate and Satellites - North Carolina, NOAA National Centers for Environmental Information</a:t>
            </a:r>
            <a:r>
              <a:rPr lang="en-US">
                <a:solidFill>
                  <a:srgbClr val="757070"/>
                </a:solidFill>
              </a:rPr>
              <a:t> </a:t>
            </a:r>
            <a:r>
              <a:rPr lang="en-US" sz="1800">
                <a:solidFill>
                  <a:srgbClr val="757070"/>
                </a:solidFill>
              </a:rPr>
              <a:t>(NCEI)</a:t>
            </a:r>
          </a:p>
          <a:p>
            <a:pPr marR="0" lvl="0" indent="457200" algn="l" rtl="0">
              <a:lnSpc>
                <a:spcPct val="100000"/>
              </a:lnSpc>
              <a:spcBef>
                <a:spcPts val="0"/>
              </a:spcBef>
              <a:spcAft>
                <a:spcPts val="0"/>
              </a:spcAft>
              <a:buNone/>
            </a:pPr>
            <a:r>
              <a:rPr lang="en-US" sz="1800" b="0" i="0" u="none" strike="noStrike" cap="none">
                <a:solidFill>
                  <a:srgbClr val="757070"/>
                </a:solidFill>
                <a:latin typeface="Century Gothic"/>
                <a:ea typeface="Century Gothic"/>
                <a:cs typeface="Century Gothic"/>
                <a:sym typeface="Century Gothic"/>
              </a:rPr>
              <a:t>Dr. Ken Knapp, NOAA N</a:t>
            </a:r>
            <a:r>
              <a:rPr lang="en-US" sz="1800">
                <a:solidFill>
                  <a:srgbClr val="757070"/>
                </a:solidFill>
              </a:rPr>
              <a:t>CEI</a:t>
            </a:r>
            <a:r>
              <a:rPr lang="en-US" sz="1800" b="0" i="0" u="none" strike="noStrike" cap="none">
                <a:solidFill>
                  <a:srgbClr val="757070"/>
                </a:solidFill>
                <a:latin typeface="Century Gothic"/>
                <a:ea typeface="Century Gothic"/>
                <a:cs typeface="Century Gothic"/>
                <a:sym typeface="Century Gothic"/>
              </a:rPr>
              <a:t> </a:t>
            </a:r>
          </a:p>
          <a:p>
            <a:pPr marL="457200" marR="0" lvl="0" indent="0" algn="l" rtl="0">
              <a:lnSpc>
                <a:spcPct val="100000"/>
              </a:lnSpc>
              <a:spcBef>
                <a:spcPts val="0"/>
              </a:spcBef>
              <a:spcAft>
                <a:spcPts val="0"/>
              </a:spcAft>
              <a:buNone/>
            </a:pPr>
            <a:r>
              <a:rPr lang="en-US" sz="1800" b="0" i="0" u="none" strike="noStrike" cap="none">
                <a:solidFill>
                  <a:srgbClr val="757070"/>
                </a:solidFill>
                <a:latin typeface="Century Gothic"/>
                <a:ea typeface="Century Gothic"/>
                <a:cs typeface="Century Gothic"/>
                <a:sym typeface="Century Gothic"/>
              </a:rPr>
              <a:t>Dr. L. DeWayne Cecil, Global Science and Technology, NOAA </a:t>
            </a:r>
            <a:r>
              <a:rPr lang="en-US" sz="1800">
                <a:solidFill>
                  <a:srgbClr val="757070"/>
                </a:solidFill>
              </a:rPr>
              <a:t>NCEI</a:t>
            </a:r>
          </a:p>
        </p:txBody>
      </p:sp>
      <p:sp>
        <p:nvSpPr>
          <p:cNvPr id="211" name="Shape 211"/>
          <p:cNvSpPr txBox="1">
            <a:spLocks noGrp="1"/>
          </p:cNvSpPr>
          <p:nvPr>
            <p:ph type="body" idx="3"/>
          </p:nvPr>
        </p:nvSpPr>
        <p:spPr>
          <a:xfrm>
            <a:off x="1019250" y="4051225"/>
            <a:ext cx="10353300" cy="2181900"/>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buNone/>
            </a:pPr>
            <a:r>
              <a:rPr lang="en-US" b="1" i="0" u="none" strike="noStrike" cap="none">
                <a:solidFill>
                  <a:srgbClr val="566890"/>
                </a:solidFill>
                <a:latin typeface="Century Gothic"/>
                <a:ea typeface="Century Gothic"/>
                <a:cs typeface="Century Gothic"/>
                <a:sym typeface="Century Gothic"/>
              </a:rPr>
              <a:t>Partners</a:t>
            </a:r>
          </a:p>
          <a:p>
            <a:pPr marL="457200" marR="0" lvl="0" indent="0" algn="l" rtl="0">
              <a:lnSpc>
                <a:spcPct val="100000"/>
              </a:lnSpc>
              <a:spcBef>
                <a:spcPts val="0"/>
              </a:spcBef>
              <a:spcAft>
                <a:spcPts val="0"/>
              </a:spcAft>
              <a:buNone/>
            </a:pPr>
            <a:r>
              <a:rPr lang="en-US" sz="1800" b="0" i="0" u="none" strike="noStrike" cap="none">
                <a:solidFill>
                  <a:srgbClr val="757070"/>
                </a:solidFill>
                <a:latin typeface="Century Gothic"/>
                <a:ea typeface="Century Gothic"/>
                <a:cs typeface="Century Gothic"/>
                <a:sym typeface="Century Gothic"/>
              </a:rPr>
              <a:t>Joseph Addawe, Information Management Analyst, </a:t>
            </a:r>
            <a:r>
              <a:rPr lang="en-US" sz="1800">
                <a:solidFill>
                  <a:srgbClr val="757070"/>
                </a:solidFill>
              </a:rPr>
              <a:t>UNOCHA</a:t>
            </a:r>
          </a:p>
          <a:p>
            <a:pPr marL="457200" marR="0" lvl="0" indent="0" algn="l" rtl="0">
              <a:lnSpc>
                <a:spcPct val="100000"/>
              </a:lnSpc>
              <a:spcBef>
                <a:spcPts val="0"/>
              </a:spcBef>
              <a:spcAft>
                <a:spcPts val="0"/>
              </a:spcAft>
              <a:buNone/>
            </a:pPr>
            <a:r>
              <a:rPr lang="en-US" sz="1800" b="0" i="0" u="none" strike="noStrike" cap="none">
                <a:solidFill>
                  <a:srgbClr val="757070"/>
                </a:solidFill>
                <a:latin typeface="Century Gothic"/>
                <a:ea typeface="Century Gothic"/>
                <a:cs typeface="Century Gothic"/>
                <a:sym typeface="Century Gothic"/>
              </a:rPr>
              <a:t>Rowena Dacsig, Gender Advisor, </a:t>
            </a:r>
            <a:r>
              <a:rPr lang="en-US" sz="1800">
                <a:solidFill>
                  <a:srgbClr val="757070"/>
                </a:solidFill>
              </a:rPr>
              <a:t>UNOCHA</a:t>
            </a:r>
          </a:p>
          <a:p>
            <a:pPr marL="457200" marR="0" lvl="0" indent="0" algn="l" rtl="0">
              <a:lnSpc>
                <a:spcPct val="100000"/>
              </a:lnSpc>
              <a:spcBef>
                <a:spcPts val="0"/>
              </a:spcBef>
              <a:spcAft>
                <a:spcPts val="0"/>
              </a:spcAft>
              <a:buNone/>
            </a:pPr>
            <a:r>
              <a:rPr lang="en-US" sz="1800">
                <a:solidFill>
                  <a:srgbClr val="666666"/>
                </a:solidFill>
              </a:rPr>
              <a:t>Luca Delloro, Programme Specialist, UNOSAT</a:t>
            </a:r>
          </a:p>
          <a:p>
            <a:pPr marL="457200" marR="0" lvl="0" indent="0" algn="l" rtl="0">
              <a:lnSpc>
                <a:spcPct val="100000"/>
              </a:lnSpc>
              <a:spcBef>
                <a:spcPts val="0"/>
              </a:spcBef>
              <a:spcAft>
                <a:spcPts val="0"/>
              </a:spcAft>
              <a:buNone/>
            </a:pPr>
            <a:r>
              <a:rPr lang="en-US" sz="1800">
                <a:solidFill>
                  <a:srgbClr val="666666"/>
                </a:solidFill>
              </a:rPr>
              <a:t>Maarten van der Veen, Initiator, Netherlands Red Cross</a:t>
            </a:r>
          </a:p>
          <a:p>
            <a:pPr marL="457200" marR="0" lvl="0" indent="0" algn="l" rtl="0">
              <a:lnSpc>
                <a:spcPct val="100000"/>
              </a:lnSpc>
              <a:spcBef>
                <a:spcPts val="0"/>
              </a:spcBef>
              <a:spcAft>
                <a:spcPts val="0"/>
              </a:spcAft>
              <a:buNone/>
            </a:pPr>
            <a:r>
              <a:rPr lang="en-US" sz="1800">
                <a:solidFill>
                  <a:srgbClr val="666666"/>
                </a:solidFill>
              </a:rPr>
              <a:t>Dr. John Knaff, Tropical/Satellite Meteorologists, National Environmental Satellite, Data, and Information Service (NESDIS)</a:t>
            </a:r>
          </a:p>
        </p:txBody>
      </p:sp>
      <p:sp>
        <p:nvSpPr>
          <p:cNvPr id="212" name="Shape 212"/>
          <p:cNvSpPr txBox="1">
            <a:spLocks noGrp="1"/>
          </p:cNvSpPr>
          <p:nvPr>
            <p:ph type="body" idx="3"/>
          </p:nvPr>
        </p:nvSpPr>
        <p:spPr>
          <a:xfrm>
            <a:off x="1017299" y="1429725"/>
            <a:ext cx="10445400"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b="1" i="0" u="none" strike="noStrike" cap="none">
                <a:solidFill>
                  <a:srgbClr val="566890"/>
                </a:solidFill>
                <a:latin typeface="Century Gothic"/>
                <a:ea typeface="Century Gothic"/>
                <a:cs typeface="Century Gothic"/>
                <a:sym typeface="Century Gothic"/>
              </a:rPr>
              <a:t>Philippines Disasters I Team:</a:t>
            </a:r>
            <a:r>
              <a:rPr lang="en-US" b="1" i="0" u="none" strike="noStrike" cap="none">
                <a:solidFill>
                  <a:srgbClr val="757070"/>
                </a:solidFill>
                <a:latin typeface="Century Gothic"/>
                <a:ea typeface="Century Gothic"/>
                <a:cs typeface="Century Gothic"/>
                <a:sym typeface="Century Gothic"/>
              </a:rPr>
              <a:t> </a:t>
            </a:r>
          </a:p>
          <a:p>
            <a:pPr marL="0" marR="0" lvl="0" indent="457200" algn="l" rtl="0">
              <a:lnSpc>
                <a:spcPct val="90000"/>
              </a:lnSpc>
              <a:spcBef>
                <a:spcPts val="0"/>
              </a:spcBef>
              <a:spcAft>
                <a:spcPts val="0"/>
              </a:spcAft>
              <a:buClr>
                <a:srgbClr val="3F3F3F"/>
              </a:buClr>
              <a:buSzPct val="25000"/>
              <a:buFont typeface="Arial"/>
              <a:buNone/>
            </a:pPr>
            <a:r>
              <a:rPr lang="en-US" sz="1800" b="0" i="0" u="none" strike="noStrike" cap="none">
                <a:solidFill>
                  <a:srgbClr val="757070"/>
                </a:solidFill>
                <a:latin typeface="Century Gothic"/>
                <a:ea typeface="Century Gothic"/>
                <a:cs typeface="Century Gothic"/>
                <a:sym typeface="Century Gothic"/>
              </a:rPr>
              <a:t>Daniel T. Martin (Lead), Allison Daniel, Kelly Meehan, Jessica Vermillion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1000125" y="365122"/>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Study Area</a:t>
            </a:r>
          </a:p>
        </p:txBody>
      </p:sp>
      <p:sp>
        <p:nvSpPr>
          <p:cNvPr id="103" name="Shape 103"/>
          <p:cNvSpPr txBox="1">
            <a:spLocks noGrp="1"/>
          </p:cNvSpPr>
          <p:nvPr>
            <p:ph type="body" idx="1"/>
          </p:nvPr>
        </p:nvSpPr>
        <p:spPr>
          <a:xfrm>
            <a:off x="636150" y="1904450"/>
            <a:ext cx="4161000" cy="4207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500" b="1" i="0" u="none" strike="noStrike" cap="none" dirty="0">
                <a:solidFill>
                  <a:srgbClr val="566890"/>
                </a:solidFill>
              </a:rPr>
              <a:t>The Philippines:</a:t>
            </a:r>
          </a:p>
          <a:p>
            <a:pPr marL="0" marR="0" lvl="0" indent="0" algn="l" rtl="0">
              <a:lnSpc>
                <a:spcPct val="90000"/>
              </a:lnSpc>
              <a:spcBef>
                <a:spcPts val="0"/>
              </a:spcBef>
              <a:spcAft>
                <a:spcPts val="0"/>
              </a:spcAft>
              <a:buClr>
                <a:srgbClr val="757070"/>
              </a:buClr>
              <a:buSzPct val="25000"/>
              <a:buFont typeface="Arial"/>
              <a:buNone/>
            </a:pPr>
            <a:r>
              <a:rPr lang="en-US" sz="2500" b="0" i="0" u="none" strike="noStrike" cap="none" dirty="0">
                <a:solidFill>
                  <a:srgbClr val="757070"/>
                </a:solidFill>
                <a:latin typeface="Century Gothic"/>
                <a:ea typeface="Century Gothic"/>
                <a:cs typeface="Century Gothic"/>
                <a:sym typeface="Century Gothic"/>
              </a:rPr>
              <a:t>Over 7,000 islands</a:t>
            </a:r>
          </a:p>
          <a:p>
            <a:pPr marL="0" marR="0" lvl="0" indent="0" algn="l" rtl="0">
              <a:lnSpc>
                <a:spcPct val="90000"/>
              </a:lnSpc>
              <a:spcBef>
                <a:spcPts val="0"/>
              </a:spcBef>
              <a:spcAft>
                <a:spcPts val="0"/>
              </a:spcAft>
              <a:buClr>
                <a:srgbClr val="757070"/>
              </a:buClr>
              <a:buSzPct val="25000"/>
              <a:buFont typeface="Arial"/>
              <a:buNone/>
            </a:pPr>
            <a:endParaRPr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757070"/>
              </a:buClr>
              <a:buSzPct val="25000"/>
              <a:buFont typeface="Arial"/>
              <a:buNone/>
            </a:pPr>
            <a:endParaRPr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757070"/>
              </a:buClr>
              <a:buSzPct val="25000"/>
              <a:buFont typeface="Arial"/>
              <a:buNone/>
            </a:pPr>
            <a:r>
              <a:rPr lang="en-US" sz="2500" b="1" i="0" u="none" strike="noStrike" cap="none" dirty="0">
                <a:solidFill>
                  <a:srgbClr val="566890"/>
                </a:solidFill>
                <a:latin typeface="Century Gothic"/>
                <a:ea typeface="Century Gothic"/>
                <a:cs typeface="Century Gothic"/>
                <a:sym typeface="Century Gothic"/>
              </a:rPr>
              <a:t>Population:</a:t>
            </a:r>
            <a:r>
              <a:rPr lang="en-US" sz="2500" b="1" i="0" u="none" strike="noStrike" cap="none" dirty="0">
                <a:solidFill>
                  <a:srgbClr val="757070"/>
                </a:solidFill>
                <a:latin typeface="Century Gothic"/>
                <a:ea typeface="Century Gothic"/>
                <a:cs typeface="Century Gothic"/>
                <a:sym typeface="Century Gothic"/>
              </a:rPr>
              <a:t> </a:t>
            </a:r>
            <a:r>
              <a:rPr lang="en-US" sz="2500" b="0" i="0" u="none" strike="noStrike" cap="none" dirty="0">
                <a:solidFill>
                  <a:srgbClr val="757070"/>
                </a:solidFill>
                <a:latin typeface="Century Gothic"/>
                <a:ea typeface="Century Gothic"/>
                <a:cs typeface="Century Gothic"/>
                <a:sym typeface="Century Gothic"/>
              </a:rPr>
              <a:t>98 Million </a:t>
            </a:r>
          </a:p>
          <a:p>
            <a:pPr marL="0" marR="0" lvl="0" indent="0" algn="l" rtl="0">
              <a:lnSpc>
                <a:spcPct val="90000"/>
              </a:lnSpc>
              <a:spcBef>
                <a:spcPts val="0"/>
              </a:spcBef>
              <a:spcAft>
                <a:spcPts val="0"/>
              </a:spcAft>
              <a:buClr>
                <a:srgbClr val="757070"/>
              </a:buClr>
              <a:buSzPct val="25000"/>
              <a:buFont typeface="Arial"/>
              <a:buNone/>
            </a:pPr>
            <a:endParaRPr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757070"/>
              </a:buClr>
              <a:buSzPct val="25000"/>
              <a:buFont typeface="Arial"/>
              <a:buNone/>
            </a:pPr>
            <a:endParaRPr sz="2500" b="0" i="0" u="none" strike="noStrike" cap="none" dirty="0">
              <a:solidFill>
                <a:srgbClr val="757070"/>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757070"/>
              </a:buClr>
              <a:buSzPct val="25000"/>
              <a:buFont typeface="Arial"/>
              <a:buNone/>
            </a:pPr>
            <a:r>
              <a:rPr lang="en-US" sz="2500" b="1" i="0" u="none" strike="noStrike" cap="none" dirty="0">
                <a:solidFill>
                  <a:srgbClr val="566890"/>
                </a:solidFill>
                <a:latin typeface="Century Gothic"/>
                <a:ea typeface="Century Gothic"/>
                <a:cs typeface="Century Gothic"/>
                <a:sym typeface="Century Gothic"/>
              </a:rPr>
              <a:t>Study Period:</a:t>
            </a:r>
            <a:r>
              <a:rPr lang="en-US" sz="2500" b="0" i="0" u="none" strike="noStrike" cap="none" dirty="0">
                <a:solidFill>
                  <a:srgbClr val="566890"/>
                </a:solidFill>
                <a:latin typeface="Century Gothic"/>
                <a:ea typeface="Century Gothic"/>
                <a:cs typeface="Century Gothic"/>
                <a:sym typeface="Century Gothic"/>
              </a:rPr>
              <a:t> </a:t>
            </a:r>
            <a:r>
              <a:rPr lang="en-US" sz="2500" b="0" i="0" u="none" strike="noStrike" cap="none" dirty="0">
                <a:solidFill>
                  <a:srgbClr val="757070"/>
                </a:solidFill>
                <a:latin typeface="Century Gothic"/>
                <a:ea typeface="Century Gothic"/>
                <a:cs typeface="Century Gothic"/>
                <a:sym typeface="Century Gothic"/>
              </a:rPr>
              <a:t>1985 - 201</a:t>
            </a:r>
            <a:r>
              <a:rPr lang="en-US" sz="2500" dirty="0">
                <a:solidFill>
                  <a:srgbClr val="757070"/>
                </a:solidFill>
              </a:rPr>
              <a:t>5</a:t>
            </a:r>
          </a:p>
          <a:p>
            <a:pPr marL="0" marR="0" lvl="0" indent="0" algn="l" rtl="0">
              <a:lnSpc>
                <a:spcPct val="90000"/>
              </a:lnSpc>
              <a:spcBef>
                <a:spcPts val="1000"/>
              </a:spcBef>
              <a:spcAft>
                <a:spcPts val="0"/>
              </a:spcAft>
              <a:buClr>
                <a:srgbClr val="757070"/>
              </a:buClr>
              <a:buSzPct val="25000"/>
              <a:buFont typeface="Arial"/>
              <a:buNone/>
            </a:pPr>
            <a:endParaRPr sz="25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757070"/>
              </a:buClr>
              <a:buSzPct val="25000"/>
              <a:buFont typeface="Arial"/>
              <a:buNone/>
            </a:pPr>
            <a:endParaRPr sz="2500" b="0" i="0" u="none" strike="noStrike" cap="none" dirty="0">
              <a:solidFill>
                <a:srgbClr val="3F3F3F"/>
              </a:solidFill>
              <a:latin typeface="Century Gothic"/>
              <a:ea typeface="Century Gothic"/>
              <a:cs typeface="Century Gothic"/>
              <a:sym typeface="Century Gothic"/>
            </a:endParaRPr>
          </a:p>
        </p:txBody>
      </p:sp>
      <p:sp>
        <p:nvSpPr>
          <p:cNvPr id="104" name="Shape 104"/>
          <p:cNvSpPr txBox="1"/>
          <p:nvPr/>
        </p:nvSpPr>
        <p:spPr>
          <a:xfrm>
            <a:off x="5449324" y="6443800"/>
            <a:ext cx="42312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Font typeface="Arial"/>
              <a:buNone/>
            </a:pPr>
            <a:r>
              <a:rPr lang="en-US">
                <a:latin typeface="Century Gothic"/>
                <a:ea typeface="Century Gothic"/>
                <a:cs typeface="Century Gothic"/>
                <a:sym typeface="Century Gothic"/>
              </a:rPr>
              <a:t>Image credit: </a:t>
            </a:r>
            <a:r>
              <a:rPr lang="en-US" sz="1400" b="0" i="0" u="none" strike="noStrike" cap="none">
                <a:solidFill>
                  <a:srgbClr val="000000"/>
                </a:solidFill>
                <a:latin typeface="Century Gothic"/>
                <a:ea typeface="Century Gothic"/>
                <a:cs typeface="Century Gothic"/>
                <a:sym typeface="Century Gothic"/>
              </a:rPr>
              <a:t>Philippines Disasters I Team</a:t>
            </a:r>
          </a:p>
        </p:txBody>
      </p:sp>
      <p:pic>
        <p:nvPicPr>
          <p:cNvPr id="105" name="Shape 105"/>
          <p:cNvPicPr preferRelativeResize="0"/>
          <p:nvPr/>
        </p:nvPicPr>
        <p:blipFill rotWithShape="1">
          <a:blip r:embed="rId3">
            <a:alphaModFix/>
          </a:blip>
          <a:srcRect/>
          <a:stretch/>
        </p:blipFill>
        <p:spPr>
          <a:xfrm>
            <a:off x="5464400" y="730399"/>
            <a:ext cx="5903100" cy="56373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000125" y="365123"/>
            <a:ext cx="10233000" cy="4793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Project Partnership</a:t>
            </a:r>
          </a:p>
        </p:txBody>
      </p:sp>
      <p:sp>
        <p:nvSpPr>
          <p:cNvPr id="112" name="Shape 112"/>
          <p:cNvSpPr txBox="1">
            <a:spLocks noGrp="1"/>
          </p:cNvSpPr>
          <p:nvPr>
            <p:ph type="body" idx="1"/>
          </p:nvPr>
        </p:nvSpPr>
        <p:spPr>
          <a:xfrm>
            <a:off x="7463375" y="1157000"/>
            <a:ext cx="4679700" cy="53466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2200" b="1" dirty="0" smtClean="0">
                <a:solidFill>
                  <a:srgbClr val="566890"/>
                </a:solidFill>
              </a:rPr>
              <a:t>End User</a:t>
            </a:r>
            <a:r>
              <a:rPr lang="en-US" sz="2200" b="1" i="0" u="none" strike="noStrike" cap="none" dirty="0" smtClean="0">
                <a:solidFill>
                  <a:srgbClr val="566890"/>
                </a:solidFill>
                <a:latin typeface="Century Gothic"/>
                <a:ea typeface="Century Gothic"/>
                <a:cs typeface="Century Gothic"/>
                <a:sym typeface="Century Gothic"/>
              </a:rPr>
              <a:t>:</a:t>
            </a:r>
            <a:r>
              <a:rPr lang="en-US" b="0" i="0" u="none" strike="noStrike" cap="none" dirty="0" smtClean="0">
                <a:solidFill>
                  <a:srgbClr val="222A35"/>
                </a:solidFill>
                <a:latin typeface="Century Gothic"/>
                <a:ea typeface="Century Gothic"/>
                <a:cs typeface="Century Gothic"/>
                <a:sym typeface="Century Gothic"/>
              </a:rPr>
              <a:t> </a:t>
            </a:r>
            <a:r>
              <a:rPr lang="en-US" b="0" i="0" u="none" strike="noStrike" cap="none" dirty="0">
                <a:solidFill>
                  <a:srgbClr val="757070"/>
                </a:solidFill>
                <a:latin typeface="Century Gothic"/>
                <a:ea typeface="Century Gothic"/>
                <a:cs typeface="Century Gothic"/>
                <a:sym typeface="Century Gothic"/>
              </a:rPr>
              <a:t>United Nations Office for the Coordination of Humanitarian Affairs (</a:t>
            </a:r>
            <a:r>
              <a:rPr lang="en-US" b="0" i="0" u="none" strike="noStrike" cap="none" dirty="0">
                <a:solidFill>
                  <a:srgbClr val="586991"/>
                </a:solidFill>
                <a:latin typeface="Century Gothic"/>
                <a:ea typeface="Century Gothic"/>
                <a:cs typeface="Century Gothic"/>
                <a:sym typeface="Century Gothic"/>
              </a:rPr>
              <a:t>UN-OCHA</a:t>
            </a:r>
            <a:r>
              <a:rPr lang="en-US" b="0" i="0" u="none" strike="noStrike" cap="none" dirty="0">
                <a:solidFill>
                  <a:srgbClr val="757070"/>
                </a:solidFill>
                <a:latin typeface="Century Gothic"/>
                <a:ea typeface="Century Gothic"/>
                <a:cs typeface="Century Gothic"/>
                <a:sym typeface="Century Gothic"/>
              </a:rPr>
              <a:t>)</a:t>
            </a:r>
          </a:p>
          <a:p>
            <a:pPr marL="0" marR="0" lvl="0" indent="0" algn="l" rtl="0">
              <a:lnSpc>
                <a:spcPct val="115000"/>
              </a:lnSpc>
              <a:spcBef>
                <a:spcPts val="0"/>
              </a:spcBef>
              <a:spcAft>
                <a:spcPts val="0"/>
              </a:spcAft>
              <a:buClr>
                <a:schemeClr val="dk1"/>
              </a:buClr>
              <a:buSzPct val="25000"/>
              <a:buFont typeface="Arial"/>
              <a:buNone/>
            </a:pPr>
            <a:endParaRPr dirty="0">
              <a:solidFill>
                <a:srgbClr val="757070"/>
              </a:solidFill>
            </a:endParaRPr>
          </a:p>
          <a:p>
            <a:pPr marL="0" marR="0" lvl="0" indent="0" algn="l" rtl="0">
              <a:lnSpc>
                <a:spcPct val="115000"/>
              </a:lnSpc>
              <a:spcBef>
                <a:spcPts val="0"/>
              </a:spcBef>
              <a:spcAft>
                <a:spcPts val="0"/>
              </a:spcAft>
              <a:buClr>
                <a:schemeClr val="dk1"/>
              </a:buClr>
              <a:buSzPct val="25000"/>
              <a:buFont typeface="Arial"/>
              <a:buNone/>
            </a:pPr>
            <a:r>
              <a:rPr lang="en-US" sz="2200" b="1" dirty="0">
                <a:solidFill>
                  <a:srgbClr val="566890"/>
                </a:solidFill>
              </a:rPr>
              <a:t>Collaborators:</a:t>
            </a:r>
            <a:r>
              <a:rPr lang="en-US" sz="2200" dirty="0">
                <a:solidFill>
                  <a:srgbClr val="757070"/>
                </a:solidFill>
              </a:rPr>
              <a:t> </a:t>
            </a:r>
            <a:r>
              <a:rPr lang="en-US" dirty="0">
                <a:solidFill>
                  <a:srgbClr val="757070"/>
                </a:solidFill>
              </a:rPr>
              <a:t>Netherlands Red Cross, the United Nations Institute for Research and Technology’s (</a:t>
            </a:r>
            <a:r>
              <a:rPr lang="en-US" dirty="0">
                <a:solidFill>
                  <a:srgbClr val="586991"/>
                </a:solidFill>
              </a:rPr>
              <a:t>UNITAR</a:t>
            </a:r>
            <a:r>
              <a:rPr lang="en-US" dirty="0">
                <a:solidFill>
                  <a:srgbClr val="757070"/>
                </a:solidFill>
              </a:rPr>
              <a:t>) Operational Satellite Applications </a:t>
            </a:r>
            <a:r>
              <a:rPr lang="en-US" dirty="0" err="1">
                <a:solidFill>
                  <a:srgbClr val="757070"/>
                </a:solidFill>
              </a:rPr>
              <a:t>Programme</a:t>
            </a:r>
            <a:r>
              <a:rPr lang="en-US" dirty="0">
                <a:solidFill>
                  <a:srgbClr val="757070"/>
                </a:solidFill>
              </a:rPr>
              <a:t> (</a:t>
            </a:r>
            <a:r>
              <a:rPr lang="en-US" dirty="0">
                <a:solidFill>
                  <a:srgbClr val="586991"/>
                </a:solidFill>
              </a:rPr>
              <a:t>UNOSAT</a:t>
            </a:r>
            <a:r>
              <a:rPr lang="en-US" dirty="0">
                <a:solidFill>
                  <a:srgbClr val="757070"/>
                </a:solidFill>
              </a:rPr>
              <a:t>), and Dr. John </a:t>
            </a:r>
            <a:r>
              <a:rPr lang="en-US" dirty="0" err="1">
                <a:solidFill>
                  <a:srgbClr val="757070"/>
                </a:solidFill>
              </a:rPr>
              <a:t>Knaff</a:t>
            </a:r>
            <a:r>
              <a:rPr lang="en-US" dirty="0">
                <a:solidFill>
                  <a:srgbClr val="757070"/>
                </a:solidFill>
              </a:rPr>
              <a:t> (NOAA)</a:t>
            </a:r>
          </a:p>
          <a:p>
            <a:pPr marL="0" marR="0" lvl="0" indent="0" algn="l" rtl="0">
              <a:lnSpc>
                <a:spcPct val="115000"/>
              </a:lnSpc>
              <a:spcBef>
                <a:spcPts val="0"/>
              </a:spcBef>
              <a:spcAft>
                <a:spcPts val="0"/>
              </a:spcAft>
              <a:buClr>
                <a:schemeClr val="dk1"/>
              </a:buClr>
              <a:buSzPct val="25000"/>
              <a:buFont typeface="Arial"/>
              <a:buNone/>
            </a:pPr>
            <a:endParaRPr b="1" i="0" u="none" strike="noStrike" cap="none" dirty="0">
              <a:solidFill>
                <a:srgbClr val="222A35"/>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ct val="25000"/>
              <a:buFont typeface="Arial"/>
              <a:buNone/>
            </a:pPr>
            <a:r>
              <a:rPr lang="en-US" sz="2200" b="1" i="0" u="none" strike="noStrike" cap="none" dirty="0" smtClean="0">
                <a:solidFill>
                  <a:srgbClr val="566890"/>
                </a:solidFill>
                <a:latin typeface="Century Gothic"/>
                <a:ea typeface="Century Gothic"/>
                <a:cs typeface="Century Gothic"/>
                <a:sym typeface="Century Gothic"/>
              </a:rPr>
              <a:t>Decision:</a:t>
            </a:r>
            <a:r>
              <a:rPr lang="en-US" b="0" i="0" u="none" strike="noStrike" cap="none" dirty="0" smtClean="0">
                <a:solidFill>
                  <a:srgbClr val="222A35"/>
                </a:solidFill>
                <a:latin typeface="Century Gothic"/>
                <a:ea typeface="Century Gothic"/>
                <a:cs typeface="Century Gothic"/>
                <a:sym typeface="Century Gothic"/>
              </a:rPr>
              <a:t> </a:t>
            </a:r>
            <a:r>
              <a:rPr lang="en-US" dirty="0">
                <a:solidFill>
                  <a:srgbClr val="757070"/>
                </a:solidFill>
              </a:rPr>
              <a:t>T</a:t>
            </a:r>
            <a:r>
              <a:rPr lang="en-US" b="0" i="0" u="none" strike="noStrike" cap="none" dirty="0">
                <a:solidFill>
                  <a:srgbClr val="757070"/>
                </a:solidFill>
                <a:latin typeface="Century Gothic"/>
                <a:ea typeface="Century Gothic"/>
                <a:cs typeface="Century Gothic"/>
                <a:sym typeface="Century Gothic"/>
              </a:rPr>
              <a:t>arget areas of greatest need for development in disaster response and mitigation </a:t>
            </a:r>
          </a:p>
          <a:p>
            <a:pPr marL="0" marR="0" lvl="0" indent="0" algn="l" rtl="0">
              <a:lnSpc>
                <a:spcPct val="90000"/>
              </a:lnSpc>
              <a:spcBef>
                <a:spcPts val="1000"/>
              </a:spcBef>
              <a:spcAft>
                <a:spcPts val="0"/>
              </a:spcAft>
              <a:buClr>
                <a:srgbClr val="757070"/>
              </a:buClr>
              <a:buSzPct val="25000"/>
              <a:buFont typeface="Arial"/>
              <a:buNone/>
            </a:pPr>
            <a:endParaRPr b="1" i="0" u="none" strike="noStrike" cap="none" dirty="0">
              <a:solidFill>
                <a:srgbClr val="757070"/>
              </a:solidFill>
              <a:latin typeface="Century Gothic"/>
              <a:ea typeface="Century Gothic"/>
              <a:cs typeface="Century Gothic"/>
              <a:sym typeface="Century Gothic"/>
            </a:endParaRPr>
          </a:p>
        </p:txBody>
      </p:sp>
      <p:sp>
        <p:nvSpPr>
          <p:cNvPr id="113" name="Shape 113"/>
          <p:cNvSpPr txBox="1"/>
          <p:nvPr/>
        </p:nvSpPr>
        <p:spPr>
          <a:xfrm>
            <a:off x="0" y="6455224"/>
            <a:ext cx="3444900" cy="274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Flickr</a:t>
            </a:r>
          </a:p>
        </p:txBody>
      </p:sp>
      <p:pic>
        <p:nvPicPr>
          <p:cNvPr id="114" name="Shape 114"/>
          <p:cNvPicPr preferRelativeResize="0"/>
          <p:nvPr/>
        </p:nvPicPr>
        <p:blipFill rotWithShape="1">
          <a:blip r:embed="rId3">
            <a:alphaModFix/>
          </a:blip>
          <a:srcRect/>
          <a:stretch/>
        </p:blipFill>
        <p:spPr>
          <a:xfrm>
            <a:off x="0" y="1224399"/>
            <a:ext cx="7314300" cy="51432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000125" y="365123"/>
            <a:ext cx="10233000" cy="4793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Community Concern </a:t>
            </a:r>
          </a:p>
        </p:txBody>
      </p:sp>
      <p:sp>
        <p:nvSpPr>
          <p:cNvPr id="121" name="Shape 121"/>
          <p:cNvSpPr txBox="1">
            <a:spLocks noGrp="1"/>
          </p:cNvSpPr>
          <p:nvPr>
            <p:ph type="body" idx="1"/>
          </p:nvPr>
        </p:nvSpPr>
        <p:spPr>
          <a:xfrm>
            <a:off x="7356065" y="1324987"/>
            <a:ext cx="4502400" cy="5283600"/>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buNone/>
            </a:pPr>
            <a:r>
              <a:rPr lang="en-US" sz="2500" dirty="0">
                <a:solidFill>
                  <a:srgbClr val="757070"/>
                </a:solidFill>
              </a:rPr>
              <a:t>Approximately </a:t>
            </a:r>
            <a:r>
              <a:rPr lang="en-US" sz="2500" b="1" i="0" u="none" strike="noStrike" cap="none" dirty="0">
                <a:solidFill>
                  <a:srgbClr val="566890"/>
                </a:solidFill>
              </a:rPr>
              <a:t>19 tropical cyclones</a:t>
            </a:r>
            <a:r>
              <a:rPr lang="en-US" sz="2500" b="0" i="0" u="none" strike="noStrike" cap="none" dirty="0">
                <a:solidFill>
                  <a:srgbClr val="757070"/>
                </a:solidFill>
                <a:latin typeface="Century Gothic"/>
                <a:ea typeface="Century Gothic"/>
                <a:cs typeface="Century Gothic"/>
                <a:sym typeface="Century Gothic"/>
              </a:rPr>
              <a:t> affect the Philippine islands </a:t>
            </a:r>
            <a:r>
              <a:rPr lang="en-US" sz="2500" dirty="0">
                <a:solidFill>
                  <a:srgbClr val="757070"/>
                </a:solidFill>
              </a:rPr>
              <a:t>annually</a:t>
            </a:r>
          </a:p>
          <a:p>
            <a:pPr marR="0" lvl="0" algn="l" rtl="0">
              <a:lnSpc>
                <a:spcPct val="90000"/>
              </a:lnSpc>
              <a:spcBef>
                <a:spcPts val="0"/>
              </a:spcBef>
              <a:spcAft>
                <a:spcPts val="0"/>
              </a:spcAft>
              <a:buNone/>
            </a:pPr>
            <a:endParaRPr sz="2500" b="0" i="0" u="none" strike="noStrike" cap="none" dirty="0">
              <a:solidFill>
                <a:srgbClr val="757070"/>
              </a:solidFill>
              <a:latin typeface="Century Gothic"/>
              <a:ea typeface="Century Gothic"/>
              <a:cs typeface="Century Gothic"/>
              <a:sym typeface="Century Gothic"/>
            </a:endParaRPr>
          </a:p>
          <a:p>
            <a:pPr marR="0" lvl="0" algn="l" rtl="0">
              <a:lnSpc>
                <a:spcPct val="90000"/>
              </a:lnSpc>
              <a:spcBef>
                <a:spcPts val="0"/>
              </a:spcBef>
              <a:spcAft>
                <a:spcPts val="0"/>
              </a:spcAft>
              <a:buNone/>
            </a:pPr>
            <a:r>
              <a:rPr lang="en-US" sz="2500" b="0" i="0" u="none" strike="noStrike" cap="none" dirty="0">
                <a:solidFill>
                  <a:srgbClr val="757070"/>
                </a:solidFill>
                <a:latin typeface="Century Gothic"/>
                <a:ea typeface="Century Gothic"/>
                <a:cs typeface="Century Gothic"/>
                <a:sym typeface="Century Gothic"/>
              </a:rPr>
              <a:t>Tropical cyclones lead to </a:t>
            </a:r>
            <a:r>
              <a:rPr lang="en-US" sz="2500" b="1" dirty="0">
                <a:solidFill>
                  <a:srgbClr val="566890"/>
                </a:solidFill>
              </a:rPr>
              <a:t>widespread</a:t>
            </a:r>
            <a:r>
              <a:rPr lang="en-US" sz="2500" b="1" i="0" u="none" strike="noStrike" cap="none" dirty="0">
                <a:solidFill>
                  <a:srgbClr val="566890"/>
                </a:solidFill>
              </a:rPr>
              <a:t> displacement</a:t>
            </a:r>
            <a:r>
              <a:rPr lang="en-US" sz="2500" b="0" i="0" u="none" strike="noStrike" cap="none" dirty="0">
                <a:solidFill>
                  <a:srgbClr val="757070"/>
                </a:solidFill>
                <a:latin typeface="Century Gothic"/>
                <a:ea typeface="Century Gothic"/>
                <a:cs typeface="Century Gothic"/>
                <a:sym typeface="Century Gothic"/>
              </a:rPr>
              <a:t> </a:t>
            </a:r>
          </a:p>
          <a:p>
            <a:pPr marR="0" lvl="0" algn="l" rtl="0">
              <a:lnSpc>
                <a:spcPct val="90000"/>
              </a:lnSpc>
              <a:spcBef>
                <a:spcPts val="0"/>
              </a:spcBef>
              <a:spcAft>
                <a:spcPts val="0"/>
              </a:spcAft>
              <a:buNone/>
            </a:pPr>
            <a:endParaRPr sz="2500" b="0" i="0" u="none" strike="noStrike" cap="none" dirty="0">
              <a:solidFill>
                <a:srgbClr val="757070"/>
              </a:solidFill>
              <a:latin typeface="Century Gothic"/>
              <a:ea typeface="Century Gothic"/>
              <a:cs typeface="Century Gothic"/>
              <a:sym typeface="Century Gothic"/>
            </a:endParaRPr>
          </a:p>
          <a:p>
            <a:pPr marR="0" lvl="0" algn="l" rtl="0">
              <a:lnSpc>
                <a:spcPct val="90000"/>
              </a:lnSpc>
              <a:spcBef>
                <a:spcPts val="0"/>
              </a:spcBef>
              <a:spcAft>
                <a:spcPts val="0"/>
              </a:spcAft>
              <a:buNone/>
            </a:pPr>
            <a:r>
              <a:rPr lang="en-US" sz="2500" b="1" i="0" u="none" strike="noStrike" cap="none" dirty="0">
                <a:solidFill>
                  <a:srgbClr val="566890"/>
                </a:solidFill>
              </a:rPr>
              <a:t>Women and children</a:t>
            </a:r>
            <a:r>
              <a:rPr lang="en-US" sz="2500" b="0" i="0" u="none" strike="noStrike" cap="none" dirty="0">
                <a:solidFill>
                  <a:srgbClr val="757070"/>
                </a:solidFill>
                <a:latin typeface="Century Gothic"/>
                <a:ea typeface="Century Gothic"/>
                <a:cs typeface="Century Gothic"/>
                <a:sym typeface="Century Gothic"/>
              </a:rPr>
              <a:t> are especially </a:t>
            </a:r>
            <a:r>
              <a:rPr lang="en-US" sz="2500" b="1" i="0" u="none" strike="noStrike" cap="none" dirty="0">
                <a:solidFill>
                  <a:srgbClr val="566890"/>
                </a:solidFill>
              </a:rPr>
              <a:t>vulnerable</a:t>
            </a:r>
            <a:r>
              <a:rPr lang="en-US" sz="2500" b="0" i="0" u="none" strike="noStrike" cap="none" dirty="0">
                <a:solidFill>
                  <a:srgbClr val="757070"/>
                </a:solidFill>
                <a:latin typeface="Century Gothic"/>
                <a:ea typeface="Century Gothic"/>
                <a:cs typeface="Century Gothic"/>
                <a:sym typeface="Century Gothic"/>
              </a:rPr>
              <a:t> </a:t>
            </a:r>
          </a:p>
          <a:p>
            <a:pPr marR="0" lvl="0" algn="l" rtl="0">
              <a:lnSpc>
                <a:spcPct val="90000"/>
              </a:lnSpc>
              <a:spcBef>
                <a:spcPts val="0"/>
              </a:spcBef>
              <a:spcAft>
                <a:spcPts val="0"/>
              </a:spcAft>
              <a:buNone/>
            </a:pPr>
            <a:endParaRPr sz="2500" dirty="0">
              <a:solidFill>
                <a:srgbClr val="757070"/>
              </a:solidFill>
            </a:endParaRPr>
          </a:p>
          <a:p>
            <a:pPr marR="0" lvl="0" algn="l" rtl="0">
              <a:lnSpc>
                <a:spcPct val="90000"/>
              </a:lnSpc>
              <a:spcBef>
                <a:spcPts val="0"/>
              </a:spcBef>
              <a:spcAft>
                <a:spcPts val="0"/>
              </a:spcAft>
              <a:buNone/>
            </a:pPr>
            <a:r>
              <a:rPr lang="en-US" sz="2500" b="1" i="0" u="none" strike="noStrike" cap="none" dirty="0" smtClean="0">
                <a:solidFill>
                  <a:srgbClr val="566890"/>
                </a:solidFill>
              </a:rPr>
              <a:t>Gender-based </a:t>
            </a:r>
            <a:r>
              <a:rPr lang="en-US" sz="2500" b="1" dirty="0">
                <a:solidFill>
                  <a:srgbClr val="566890"/>
                </a:solidFill>
              </a:rPr>
              <a:t>v</a:t>
            </a:r>
            <a:r>
              <a:rPr lang="en-US" sz="2500" b="1" i="0" u="none" strike="noStrike" cap="none" dirty="0" smtClean="0">
                <a:solidFill>
                  <a:srgbClr val="566890"/>
                </a:solidFill>
              </a:rPr>
              <a:t>iolence</a:t>
            </a:r>
            <a:r>
              <a:rPr lang="en-US" sz="2500" b="0" i="0" u="none" strike="noStrike" cap="none" dirty="0" smtClean="0">
                <a:solidFill>
                  <a:srgbClr val="757070"/>
                </a:solidFill>
                <a:latin typeface="Century Gothic"/>
                <a:ea typeface="Century Gothic"/>
                <a:cs typeface="Century Gothic"/>
                <a:sym typeface="Century Gothic"/>
              </a:rPr>
              <a:t> </a:t>
            </a:r>
            <a:r>
              <a:rPr lang="en-US" sz="2500" b="0" i="0" u="none" strike="noStrike" cap="none" dirty="0">
                <a:solidFill>
                  <a:srgbClr val="757070"/>
                </a:solidFill>
                <a:latin typeface="Century Gothic"/>
                <a:ea typeface="Century Gothic"/>
                <a:cs typeface="Century Gothic"/>
                <a:sym typeface="Century Gothic"/>
              </a:rPr>
              <a:t>occurrences spike during and after natural </a:t>
            </a:r>
            <a:r>
              <a:rPr lang="en-US" sz="2500" b="0" i="0" u="none" strike="noStrike" cap="none" dirty="0" smtClean="0">
                <a:solidFill>
                  <a:srgbClr val="757070"/>
                </a:solidFill>
                <a:latin typeface="Century Gothic"/>
                <a:ea typeface="Century Gothic"/>
                <a:cs typeface="Century Gothic"/>
                <a:sym typeface="Century Gothic"/>
              </a:rPr>
              <a:t>disasters</a:t>
            </a:r>
            <a:endParaRPr lang="en-US" sz="2500" b="0" i="0" u="none" strike="noStrike" cap="none" dirty="0">
              <a:solidFill>
                <a:srgbClr val="757070"/>
              </a:solidFill>
              <a:latin typeface="Century Gothic"/>
              <a:ea typeface="Century Gothic"/>
              <a:cs typeface="Century Gothic"/>
              <a:sym typeface="Century Gothic"/>
            </a:endParaRPr>
          </a:p>
        </p:txBody>
      </p:sp>
      <p:sp>
        <p:nvSpPr>
          <p:cNvPr id="122" name="Shape 122"/>
          <p:cNvSpPr txBox="1"/>
          <p:nvPr/>
        </p:nvSpPr>
        <p:spPr>
          <a:xfrm>
            <a:off x="0" y="6367594"/>
            <a:ext cx="3444900" cy="274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Flickr</a:t>
            </a:r>
          </a:p>
        </p:txBody>
      </p:sp>
      <p:pic>
        <p:nvPicPr>
          <p:cNvPr id="123" name="Shape 123"/>
          <p:cNvPicPr preferRelativeResize="0"/>
          <p:nvPr/>
        </p:nvPicPr>
        <p:blipFill rotWithShape="1">
          <a:blip r:embed="rId3">
            <a:alphaModFix/>
          </a:blip>
          <a:srcRect/>
          <a:stretch/>
        </p:blipFill>
        <p:spPr>
          <a:xfrm>
            <a:off x="0" y="1134300"/>
            <a:ext cx="7090451" cy="5115337"/>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000125" y="365123"/>
            <a:ext cx="10233000" cy="4793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Objectives</a:t>
            </a:r>
          </a:p>
        </p:txBody>
      </p:sp>
      <p:sp>
        <p:nvSpPr>
          <p:cNvPr id="130" name="Shape 130"/>
          <p:cNvSpPr txBox="1">
            <a:spLocks noGrp="1"/>
          </p:cNvSpPr>
          <p:nvPr>
            <p:ph type="body" idx="1"/>
          </p:nvPr>
        </p:nvSpPr>
        <p:spPr>
          <a:xfrm>
            <a:off x="7530350" y="1373753"/>
            <a:ext cx="4363200" cy="5352900"/>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buNone/>
            </a:pPr>
            <a:r>
              <a:rPr lang="en-US" sz="2800" b="1" i="0" u="none" strike="noStrike" cap="none" dirty="0">
                <a:solidFill>
                  <a:srgbClr val="566890"/>
                </a:solidFill>
                <a:latin typeface="Century Gothic"/>
                <a:ea typeface="Century Gothic"/>
                <a:cs typeface="Century Gothic"/>
                <a:sym typeface="Century Gothic"/>
              </a:rPr>
              <a:t>Enhance </a:t>
            </a:r>
            <a:r>
              <a:rPr lang="en-US" sz="2800" b="0" i="0" u="none" strike="noStrike" cap="none" dirty="0">
                <a:solidFill>
                  <a:srgbClr val="757070"/>
                </a:solidFill>
                <a:latin typeface="Century Gothic"/>
                <a:ea typeface="Century Gothic"/>
                <a:cs typeface="Century Gothic"/>
                <a:sym typeface="Century Gothic"/>
              </a:rPr>
              <a:t>vulnerability maps with storm size and intensity</a:t>
            </a:r>
          </a:p>
          <a:p>
            <a:pPr marR="0" lvl="0" algn="l" rtl="0">
              <a:lnSpc>
                <a:spcPct val="90000"/>
              </a:lnSpc>
              <a:spcBef>
                <a:spcPts val="0"/>
              </a:spcBef>
              <a:spcAft>
                <a:spcPts val="0"/>
              </a:spcAft>
              <a:buNone/>
            </a:pPr>
            <a:endParaRPr sz="2800" b="0" i="0" u="none" strike="noStrike" cap="none" dirty="0">
              <a:solidFill>
                <a:schemeClr val="dk1"/>
              </a:solidFill>
              <a:latin typeface="Century Gothic"/>
              <a:ea typeface="Century Gothic"/>
              <a:cs typeface="Century Gothic"/>
              <a:sym typeface="Century Gothic"/>
            </a:endParaRPr>
          </a:p>
          <a:p>
            <a:pPr marR="0" lvl="0" algn="l" rtl="0">
              <a:lnSpc>
                <a:spcPct val="90000"/>
              </a:lnSpc>
              <a:spcBef>
                <a:spcPts val="0"/>
              </a:spcBef>
              <a:spcAft>
                <a:spcPts val="0"/>
              </a:spcAft>
              <a:buNone/>
            </a:pPr>
            <a:r>
              <a:rPr lang="en-US" sz="2800" b="1" i="0" u="none" strike="noStrike" cap="none" dirty="0">
                <a:solidFill>
                  <a:srgbClr val="566890"/>
                </a:solidFill>
                <a:latin typeface="Century Gothic"/>
                <a:ea typeface="Century Gothic"/>
                <a:cs typeface="Century Gothic"/>
                <a:sym typeface="Century Gothic"/>
              </a:rPr>
              <a:t>Assess </a:t>
            </a:r>
            <a:r>
              <a:rPr lang="en-US" sz="2800" b="0" i="0" u="none" strike="noStrike" cap="none" dirty="0">
                <a:solidFill>
                  <a:srgbClr val="757070"/>
                </a:solidFill>
                <a:latin typeface="Century Gothic"/>
                <a:ea typeface="Century Gothic"/>
                <a:cs typeface="Century Gothic"/>
                <a:sym typeface="Century Gothic"/>
              </a:rPr>
              <a:t>gender vulnerability based on improved storm climatology</a:t>
            </a:r>
          </a:p>
          <a:p>
            <a:pPr marR="0" lvl="0" algn="l" rtl="0">
              <a:lnSpc>
                <a:spcPct val="90000"/>
              </a:lnSpc>
              <a:spcBef>
                <a:spcPts val="0"/>
              </a:spcBef>
              <a:spcAft>
                <a:spcPts val="0"/>
              </a:spcAft>
              <a:buNone/>
            </a:pPr>
            <a:endParaRPr sz="2800" b="0" i="0" u="none" strike="noStrike" cap="none" dirty="0">
              <a:solidFill>
                <a:schemeClr val="dk1"/>
              </a:solidFill>
              <a:latin typeface="Century Gothic"/>
              <a:ea typeface="Century Gothic"/>
              <a:cs typeface="Century Gothic"/>
              <a:sym typeface="Century Gothic"/>
            </a:endParaRPr>
          </a:p>
          <a:p>
            <a:pPr marR="0" lvl="0" algn="l" rtl="0">
              <a:lnSpc>
                <a:spcPct val="90000"/>
              </a:lnSpc>
              <a:spcBef>
                <a:spcPts val="0"/>
              </a:spcBef>
              <a:spcAft>
                <a:spcPts val="0"/>
              </a:spcAft>
              <a:buNone/>
            </a:pPr>
            <a:r>
              <a:rPr lang="en-US" sz="2800" b="1" i="0" u="none" strike="noStrike" cap="none" dirty="0">
                <a:solidFill>
                  <a:srgbClr val="566890"/>
                </a:solidFill>
                <a:latin typeface="Century Gothic"/>
                <a:ea typeface="Century Gothic"/>
                <a:cs typeface="Century Gothic"/>
                <a:sym typeface="Century Gothic"/>
              </a:rPr>
              <a:t>Enable</a:t>
            </a:r>
            <a:r>
              <a:rPr lang="en-US" sz="2800" b="0" i="0" u="none" strike="noStrike" cap="none" dirty="0">
                <a:solidFill>
                  <a:schemeClr val="dk1"/>
                </a:solidFill>
                <a:latin typeface="Century Gothic"/>
                <a:ea typeface="Century Gothic"/>
                <a:cs typeface="Century Gothic"/>
                <a:sym typeface="Century Gothic"/>
              </a:rPr>
              <a:t> </a:t>
            </a:r>
            <a:r>
              <a:rPr lang="en-US" sz="2800" b="0" i="0" u="none" strike="noStrike" cap="none" dirty="0">
                <a:solidFill>
                  <a:srgbClr val="757070"/>
                </a:solidFill>
                <a:latin typeface="Century Gothic"/>
                <a:ea typeface="Century Gothic"/>
                <a:cs typeface="Century Gothic"/>
                <a:sym typeface="Century Gothic"/>
              </a:rPr>
              <a:t>our partners to predict areas of greatest vulnerability</a:t>
            </a:r>
            <a:r>
              <a:rPr lang="en-US" sz="2800" b="0" i="0" u="none" strike="noStrike" cap="none" dirty="0">
                <a:solidFill>
                  <a:schemeClr val="dk1"/>
                </a:solidFill>
                <a:latin typeface="Century Gothic"/>
                <a:ea typeface="Century Gothic"/>
                <a:cs typeface="Century Gothic"/>
                <a:sym typeface="Century Gothic"/>
              </a:rPr>
              <a:t> </a:t>
            </a:r>
          </a:p>
        </p:txBody>
      </p:sp>
      <p:sp>
        <p:nvSpPr>
          <p:cNvPr id="131" name="Shape 131"/>
          <p:cNvSpPr txBox="1"/>
          <p:nvPr/>
        </p:nvSpPr>
        <p:spPr>
          <a:xfrm>
            <a:off x="0" y="6443794"/>
            <a:ext cx="3444900" cy="274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Flickr</a:t>
            </a:r>
          </a:p>
        </p:txBody>
      </p:sp>
      <p:pic>
        <p:nvPicPr>
          <p:cNvPr id="132" name="Shape 132"/>
          <p:cNvPicPr preferRelativeResize="0"/>
          <p:nvPr/>
        </p:nvPicPr>
        <p:blipFill rotWithShape="1">
          <a:blip r:embed="rId3">
            <a:alphaModFix/>
          </a:blip>
          <a:srcRect/>
          <a:stretch/>
        </p:blipFill>
        <p:spPr>
          <a:xfrm>
            <a:off x="0" y="1208250"/>
            <a:ext cx="7283622" cy="5100078"/>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000125" y="365123"/>
            <a:ext cx="10233000" cy="4793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Satellite &amp; Sensors</a:t>
            </a:r>
          </a:p>
        </p:txBody>
      </p:sp>
      <p:sp>
        <p:nvSpPr>
          <p:cNvPr id="139" name="Shape 139"/>
          <p:cNvSpPr txBox="1">
            <a:spLocks noGrp="1"/>
          </p:cNvSpPr>
          <p:nvPr>
            <p:ph type="body" idx="1"/>
          </p:nvPr>
        </p:nvSpPr>
        <p:spPr>
          <a:xfrm>
            <a:off x="4499625" y="1422612"/>
            <a:ext cx="6733500" cy="4012775"/>
          </a:xfrm>
          <a:prstGeom prst="rect">
            <a:avLst/>
          </a:prstGeom>
          <a:noFill/>
          <a:ln>
            <a:noFill/>
          </a:ln>
        </p:spPr>
        <p:txBody>
          <a:bodyPr lIns="91425" tIns="45700" rIns="91425" bIns="45700" anchor="t" anchorCtr="0">
            <a:noAutofit/>
          </a:bodyPr>
          <a:lstStyle/>
          <a:p>
            <a:pPr lvl="0" rtl="0">
              <a:spcBef>
                <a:spcPts val="0"/>
              </a:spcBef>
              <a:buNone/>
            </a:pPr>
            <a:r>
              <a:rPr lang="en-US" sz="2500" b="1" dirty="0">
                <a:solidFill>
                  <a:srgbClr val="566890"/>
                </a:solidFill>
              </a:rPr>
              <a:t>Geostationary Operational Environmental Satellite (GOES) Suite</a:t>
            </a:r>
          </a:p>
          <a:p>
            <a:pPr lvl="0" rtl="0">
              <a:spcBef>
                <a:spcPts val="0"/>
              </a:spcBef>
              <a:buNone/>
            </a:pPr>
            <a:r>
              <a:rPr lang="en-US" sz="2500" dirty="0">
                <a:solidFill>
                  <a:srgbClr val="757070"/>
                </a:solidFill>
              </a:rPr>
              <a:t>Hurricane Satellite (HURSAT) data derived from suite of satellites</a:t>
            </a:r>
          </a:p>
          <a:p>
            <a:pPr lvl="0" rtl="0">
              <a:spcBef>
                <a:spcPts val="0"/>
              </a:spcBef>
              <a:buNone/>
            </a:pPr>
            <a:endParaRPr sz="2500" dirty="0">
              <a:solidFill>
                <a:srgbClr val="757070"/>
              </a:solidFill>
            </a:endParaRPr>
          </a:p>
          <a:p>
            <a:pPr lvl="0" rtl="0">
              <a:spcBef>
                <a:spcPts val="0"/>
              </a:spcBef>
              <a:buNone/>
            </a:pPr>
            <a:r>
              <a:rPr lang="en-US" sz="2500" b="1" dirty="0">
                <a:solidFill>
                  <a:srgbClr val="566890"/>
                </a:solidFill>
              </a:rPr>
              <a:t>Geostationary Monitoring Satellite (GMS) </a:t>
            </a:r>
            <a:r>
              <a:rPr lang="en-US" sz="2500" dirty="0">
                <a:solidFill>
                  <a:srgbClr val="757070"/>
                </a:solidFill>
              </a:rPr>
              <a:t>Hurricane Satellite (HURSAT) data derived from suite of satellites</a:t>
            </a:r>
          </a:p>
          <a:p>
            <a:pPr lvl="0" rtl="0">
              <a:spcBef>
                <a:spcPts val="0"/>
              </a:spcBef>
              <a:buNone/>
            </a:pPr>
            <a:endParaRPr sz="2500" i="1" dirty="0">
              <a:solidFill>
                <a:srgbClr val="757070"/>
              </a:solidFill>
            </a:endParaRPr>
          </a:p>
          <a:p>
            <a:pPr lvl="0" rtl="0">
              <a:spcBef>
                <a:spcPts val="0"/>
              </a:spcBef>
              <a:buNone/>
            </a:pPr>
            <a:r>
              <a:rPr lang="en-US" sz="2500" b="1" dirty="0">
                <a:solidFill>
                  <a:srgbClr val="566890"/>
                </a:solidFill>
              </a:rPr>
              <a:t>Shuttle Radar Topography Mission (</a:t>
            </a:r>
            <a:r>
              <a:rPr lang="en-US" sz="2500" b="1" dirty="0" smtClean="0">
                <a:solidFill>
                  <a:srgbClr val="566890"/>
                </a:solidFill>
              </a:rPr>
              <a:t>SRTM) </a:t>
            </a:r>
            <a:r>
              <a:rPr lang="en-US" sz="2500" dirty="0" smtClean="0">
                <a:solidFill>
                  <a:srgbClr val="757070"/>
                </a:solidFill>
              </a:rPr>
              <a:t>Global </a:t>
            </a:r>
            <a:r>
              <a:rPr lang="en-US" sz="2500" dirty="0">
                <a:solidFill>
                  <a:srgbClr val="757070"/>
                </a:solidFill>
              </a:rPr>
              <a:t>DEM</a:t>
            </a:r>
          </a:p>
          <a:p>
            <a:pPr marR="0" lvl="0" algn="l" rtl="0">
              <a:lnSpc>
                <a:spcPct val="90000"/>
              </a:lnSpc>
              <a:spcBef>
                <a:spcPts val="0"/>
              </a:spcBef>
              <a:spcAft>
                <a:spcPts val="0"/>
              </a:spcAft>
              <a:buNone/>
            </a:pPr>
            <a:endParaRPr sz="2500" b="0" i="0" u="none" strike="noStrike" cap="none" dirty="0">
              <a:solidFill>
                <a:srgbClr val="757070"/>
              </a:solidFill>
              <a:latin typeface="Century Gothic"/>
              <a:ea typeface="Century Gothic"/>
              <a:cs typeface="Century Gothic"/>
              <a:sym typeface="Century Gothic"/>
            </a:endParaRPr>
          </a:p>
        </p:txBody>
      </p:sp>
      <p:pic>
        <p:nvPicPr>
          <p:cNvPr id="140" name="Shape 140"/>
          <p:cNvPicPr preferRelativeResize="0"/>
          <p:nvPr/>
        </p:nvPicPr>
        <p:blipFill rotWithShape="1">
          <a:blip r:embed="rId3">
            <a:alphaModFix/>
          </a:blip>
          <a:srcRect l="10928" t="13135" r="6345" b="10453"/>
          <a:stretch/>
        </p:blipFill>
        <p:spPr>
          <a:xfrm rot="-5400000" flipH="1">
            <a:off x="1430825" y="4016900"/>
            <a:ext cx="2772300" cy="2717700"/>
          </a:xfrm>
          <a:prstGeom prst="rect">
            <a:avLst/>
          </a:prstGeom>
          <a:noFill/>
          <a:ln>
            <a:noFill/>
          </a:ln>
        </p:spPr>
      </p:pic>
      <p:pic>
        <p:nvPicPr>
          <p:cNvPr id="141" name="Shape 141"/>
          <p:cNvPicPr preferRelativeResize="0"/>
          <p:nvPr/>
        </p:nvPicPr>
        <p:blipFill rotWithShape="1">
          <a:blip r:embed="rId4">
            <a:alphaModFix/>
          </a:blip>
          <a:srcRect/>
          <a:stretch/>
        </p:blipFill>
        <p:spPr>
          <a:xfrm>
            <a:off x="981587" y="856512"/>
            <a:ext cx="3407700" cy="1332299"/>
          </a:xfrm>
          <a:prstGeom prst="rect">
            <a:avLst/>
          </a:prstGeom>
          <a:noFill/>
          <a:ln>
            <a:noFill/>
          </a:ln>
        </p:spPr>
      </p:pic>
      <p:pic>
        <p:nvPicPr>
          <p:cNvPr id="142" name="Shape 142" descr="himawari.png"/>
          <p:cNvPicPr preferRelativeResize="0"/>
          <p:nvPr/>
        </p:nvPicPr>
        <p:blipFill rotWithShape="1">
          <a:blip r:embed="rId5">
            <a:alphaModFix/>
          </a:blip>
          <a:srcRect l="29309" r="17399"/>
          <a:stretch/>
        </p:blipFill>
        <p:spPr>
          <a:xfrm rot="-4360255">
            <a:off x="1875833" y="2235660"/>
            <a:ext cx="2117783" cy="238668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p:nvPr/>
        </p:nvSpPr>
        <p:spPr>
          <a:xfrm>
            <a:off x="0" y="6443794"/>
            <a:ext cx="3444900" cy="274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Font typeface="Arial"/>
              <a:buNone/>
            </a:pPr>
            <a:endParaRPr sz="1200" b="0" i="0" u="none" strike="noStrike" cap="none">
              <a:solidFill>
                <a:srgbClr val="000000"/>
              </a:solidFill>
              <a:latin typeface="Century Gothic"/>
              <a:ea typeface="Century Gothic"/>
              <a:cs typeface="Century Gothic"/>
              <a:sym typeface="Century Gothic"/>
            </a:endParaRPr>
          </a:p>
        </p:txBody>
      </p:sp>
      <p:pic>
        <p:nvPicPr>
          <p:cNvPr id="149" name="Shape 149"/>
          <p:cNvPicPr preferRelativeResize="0"/>
          <p:nvPr/>
        </p:nvPicPr>
        <p:blipFill>
          <a:blip r:embed="rId3">
            <a:alphaModFix/>
          </a:blip>
          <a:stretch>
            <a:fillRect/>
          </a:stretch>
        </p:blipFill>
        <p:spPr>
          <a:xfrm>
            <a:off x="134542" y="0"/>
            <a:ext cx="11922919" cy="67298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title="Haiyan.mov">
            <a:hlinkClick r:id="rId3"/>
          </p:cNvPr>
          <p:cNvSpPr/>
          <p:nvPr/>
        </p:nvSpPr>
        <p:spPr>
          <a:xfrm>
            <a:off x="0" y="996925"/>
            <a:ext cx="7090500" cy="5317875"/>
          </a:xfrm>
          <a:prstGeom prst="rect">
            <a:avLst/>
          </a:prstGeom>
          <a:blipFill>
            <a:blip r:embed="rId4">
              <a:alphaModFix/>
            </a:blip>
            <a:stretch>
              <a:fillRect/>
            </a:stretch>
          </a:blipFill>
          <a:ln>
            <a:noFill/>
          </a:ln>
        </p:spPr>
      </p:sp>
      <p:sp>
        <p:nvSpPr>
          <p:cNvPr id="156" name="Shape 156"/>
          <p:cNvSpPr txBox="1">
            <a:spLocks noGrp="1"/>
          </p:cNvSpPr>
          <p:nvPr>
            <p:ph type="title"/>
          </p:nvPr>
        </p:nvSpPr>
        <p:spPr>
          <a:xfrm>
            <a:off x="1000125" y="365123"/>
            <a:ext cx="10233000" cy="4793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Methodology</a:t>
            </a:r>
          </a:p>
        </p:txBody>
      </p:sp>
      <p:sp>
        <p:nvSpPr>
          <p:cNvPr id="157" name="Shape 157"/>
          <p:cNvSpPr txBox="1">
            <a:spLocks noGrp="1"/>
          </p:cNvSpPr>
          <p:nvPr>
            <p:ph type="body" idx="1"/>
          </p:nvPr>
        </p:nvSpPr>
        <p:spPr>
          <a:xfrm>
            <a:off x="7307375" y="996925"/>
            <a:ext cx="4584900" cy="59742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r>
              <a:rPr lang="en-US" sz="2500" b="1" i="0" u="none" strike="noStrike" cap="none" dirty="0">
                <a:solidFill>
                  <a:srgbClr val="566890"/>
                </a:solidFill>
              </a:rPr>
              <a:t>Natural Hazards</a:t>
            </a:r>
          </a:p>
          <a:p>
            <a:pPr marR="0" lvl="0" algn="l" rtl="0">
              <a:lnSpc>
                <a:spcPct val="100000"/>
              </a:lnSpc>
              <a:spcBef>
                <a:spcPts val="0"/>
              </a:spcBef>
              <a:spcAft>
                <a:spcPts val="0"/>
              </a:spcAft>
              <a:buNone/>
            </a:pPr>
            <a:endParaRPr sz="2200" b="1" dirty="0">
              <a:solidFill>
                <a:srgbClr val="566890"/>
              </a:solidFill>
            </a:endParaRPr>
          </a:p>
          <a:p>
            <a:pPr marR="0" lvl="0" algn="l" rtl="0">
              <a:lnSpc>
                <a:spcPct val="115000"/>
              </a:lnSpc>
              <a:spcBef>
                <a:spcPts val="1000"/>
              </a:spcBef>
              <a:spcAft>
                <a:spcPts val="0"/>
              </a:spcAft>
              <a:buNone/>
            </a:pPr>
            <a:r>
              <a:rPr lang="en-US" sz="2200" dirty="0">
                <a:solidFill>
                  <a:srgbClr val="757070"/>
                </a:solidFill>
              </a:rPr>
              <a:t>IKE c</a:t>
            </a:r>
            <a:r>
              <a:rPr lang="en-US" sz="2200" i="0" u="none" strike="noStrike" cap="none" dirty="0">
                <a:solidFill>
                  <a:srgbClr val="757070"/>
                </a:solidFill>
              </a:rPr>
              <a:t>alculated by integrating the wind field of each tropical cyclone, every 6 hours</a:t>
            </a:r>
          </a:p>
          <a:p>
            <a:pPr marR="0" lvl="0" algn="l" rtl="0">
              <a:lnSpc>
                <a:spcPct val="115000"/>
              </a:lnSpc>
              <a:spcBef>
                <a:spcPts val="1000"/>
              </a:spcBef>
              <a:spcAft>
                <a:spcPts val="0"/>
              </a:spcAft>
              <a:buNone/>
            </a:pPr>
            <a:endParaRPr sz="2200" dirty="0">
              <a:solidFill>
                <a:srgbClr val="757070"/>
              </a:solidFill>
            </a:endParaRPr>
          </a:p>
          <a:p>
            <a:pPr lvl="0" rtl="0">
              <a:lnSpc>
                <a:spcPct val="115000"/>
              </a:lnSpc>
              <a:spcBef>
                <a:spcPts val="0"/>
              </a:spcBef>
              <a:buClr>
                <a:schemeClr val="dk1"/>
              </a:buClr>
              <a:buSzPct val="50000"/>
              <a:buFont typeface="Arial"/>
              <a:buNone/>
            </a:pPr>
            <a:r>
              <a:rPr lang="en-US" sz="2200" dirty="0">
                <a:solidFill>
                  <a:srgbClr val="757070"/>
                </a:solidFill>
              </a:rPr>
              <a:t>Spatially Accumulated Integrated Kinetic Energy (</a:t>
            </a:r>
            <a:r>
              <a:rPr lang="en-US" sz="2200" dirty="0" err="1">
                <a:solidFill>
                  <a:srgbClr val="757070"/>
                </a:solidFill>
              </a:rPr>
              <a:t>SpIKE</a:t>
            </a:r>
            <a:r>
              <a:rPr lang="en-US" sz="2200" dirty="0">
                <a:solidFill>
                  <a:srgbClr val="757070"/>
                </a:solidFill>
              </a:rPr>
              <a:t>) value for each municipality </a:t>
            </a:r>
          </a:p>
          <a:p>
            <a:pPr marR="0" lvl="0" algn="l" rtl="0">
              <a:lnSpc>
                <a:spcPct val="100000"/>
              </a:lnSpc>
              <a:spcBef>
                <a:spcPts val="1000"/>
              </a:spcBef>
              <a:spcAft>
                <a:spcPts val="0"/>
              </a:spcAft>
              <a:buNone/>
            </a:pPr>
            <a:endParaRPr sz="2200" i="0" u="none" strike="noStrike" cap="none" dirty="0">
              <a:solidFill>
                <a:srgbClr val="757070"/>
              </a:solidFill>
            </a:endParaRPr>
          </a:p>
        </p:txBody>
      </p:sp>
      <p:sp>
        <p:nvSpPr>
          <p:cNvPr id="158" name="Shape 158"/>
          <p:cNvSpPr txBox="1"/>
          <p:nvPr/>
        </p:nvSpPr>
        <p:spPr>
          <a:xfrm>
            <a:off x="1000125" y="1074525"/>
            <a:ext cx="5178300" cy="963300"/>
          </a:xfrm>
          <a:prstGeom prst="rect">
            <a:avLst/>
          </a:prstGeom>
          <a:noFill/>
          <a:ln>
            <a:noFill/>
          </a:ln>
        </p:spPr>
        <p:txBody>
          <a:bodyPr lIns="91425" tIns="45700" rIns="91425" bIns="45700" anchor="t" anchorCtr="0">
            <a:noAutofit/>
          </a:bodyPr>
          <a:lstStyle/>
          <a:p>
            <a:pPr lvl="0" algn="ctr" rtl="0">
              <a:spcBef>
                <a:spcPts val="0"/>
              </a:spcBef>
              <a:buClr>
                <a:schemeClr val="dk1"/>
              </a:buClr>
              <a:buSzPct val="44000"/>
              <a:buFont typeface="Arial"/>
              <a:buNone/>
            </a:pPr>
            <a:r>
              <a:rPr lang="en-US" sz="2500" b="1">
                <a:solidFill>
                  <a:srgbClr val="566890"/>
                </a:solidFill>
                <a:latin typeface="Century Gothic"/>
                <a:ea typeface="Century Gothic"/>
                <a:cs typeface="Century Gothic"/>
                <a:sym typeface="Century Gothic"/>
              </a:rPr>
              <a:t>Typhoon Haiyan 2013</a:t>
            </a:r>
          </a:p>
        </p:txBody>
      </p:sp>
      <p:pic>
        <p:nvPicPr>
          <p:cNvPr id="159" name="Shape 159"/>
          <p:cNvPicPr preferRelativeResize="0"/>
          <p:nvPr/>
        </p:nvPicPr>
        <p:blipFill>
          <a:blip r:embed="rId5">
            <a:alphaModFix/>
          </a:blip>
          <a:stretch>
            <a:fillRect/>
          </a:stretch>
        </p:blipFill>
        <p:spPr>
          <a:xfrm>
            <a:off x="7705188" y="3029025"/>
            <a:ext cx="2218999" cy="59972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t="3883"/>
          <a:stretch/>
        </p:blipFill>
        <p:spPr>
          <a:xfrm>
            <a:off x="7633575" y="939374"/>
            <a:ext cx="4558424" cy="5867003"/>
          </a:xfrm>
          <a:prstGeom prst="rect">
            <a:avLst/>
          </a:prstGeom>
          <a:noFill/>
          <a:ln>
            <a:noFill/>
          </a:ln>
        </p:spPr>
      </p:pic>
      <p:sp>
        <p:nvSpPr>
          <p:cNvPr id="174" name="Shape 174"/>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57688F"/>
              </a:buClr>
              <a:buSzPct val="25000"/>
              <a:buFont typeface="Century Gothic"/>
              <a:buNone/>
            </a:pPr>
            <a:r>
              <a:rPr lang="en-US" sz="4800" b="0" i="0" u="none" strike="noStrike" cap="none">
                <a:solidFill>
                  <a:srgbClr val="57688F"/>
                </a:solidFill>
                <a:latin typeface="Century Gothic"/>
                <a:ea typeface="Century Gothic"/>
                <a:cs typeface="Century Gothic"/>
                <a:sym typeface="Century Gothic"/>
              </a:rPr>
              <a:t>Results</a:t>
            </a:r>
          </a:p>
        </p:txBody>
      </p:sp>
      <p:pic>
        <p:nvPicPr>
          <p:cNvPr id="175" name="Shape 175"/>
          <p:cNvPicPr preferRelativeResize="0"/>
          <p:nvPr/>
        </p:nvPicPr>
        <p:blipFill>
          <a:blip r:embed="rId4">
            <a:alphaModFix/>
          </a:blip>
          <a:stretch>
            <a:fillRect/>
          </a:stretch>
        </p:blipFill>
        <p:spPr>
          <a:xfrm>
            <a:off x="4935711" y="907225"/>
            <a:ext cx="2120707" cy="2823199"/>
          </a:xfrm>
          <a:prstGeom prst="rect">
            <a:avLst/>
          </a:prstGeom>
          <a:noFill/>
          <a:ln>
            <a:noFill/>
          </a:ln>
        </p:spPr>
      </p:pic>
      <p:pic>
        <p:nvPicPr>
          <p:cNvPr id="176" name="Shape 176"/>
          <p:cNvPicPr preferRelativeResize="0"/>
          <p:nvPr/>
        </p:nvPicPr>
        <p:blipFill>
          <a:blip r:embed="rId5">
            <a:alphaModFix/>
          </a:blip>
          <a:stretch>
            <a:fillRect/>
          </a:stretch>
        </p:blipFill>
        <p:spPr>
          <a:xfrm>
            <a:off x="4935739" y="3793124"/>
            <a:ext cx="2120707" cy="2823199"/>
          </a:xfrm>
          <a:prstGeom prst="rect">
            <a:avLst/>
          </a:prstGeom>
          <a:noFill/>
          <a:ln>
            <a:noFill/>
          </a:ln>
        </p:spPr>
      </p:pic>
      <p:sp>
        <p:nvSpPr>
          <p:cNvPr id="177" name="Shape 177"/>
          <p:cNvSpPr txBox="1"/>
          <p:nvPr/>
        </p:nvSpPr>
        <p:spPr>
          <a:xfrm>
            <a:off x="5014912" y="907225"/>
            <a:ext cx="1962300" cy="305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1800" b="1">
                <a:latin typeface="Century Gothic"/>
                <a:ea typeface="Century Gothic"/>
                <a:cs typeface="Century Gothic"/>
                <a:sym typeface="Century Gothic"/>
              </a:rPr>
              <a:t>Landslide Risk</a:t>
            </a:r>
          </a:p>
        </p:txBody>
      </p:sp>
      <p:sp>
        <p:nvSpPr>
          <p:cNvPr id="178" name="Shape 178"/>
          <p:cNvSpPr txBox="1"/>
          <p:nvPr/>
        </p:nvSpPr>
        <p:spPr>
          <a:xfrm>
            <a:off x="5025889" y="3793125"/>
            <a:ext cx="1940399" cy="305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1800" b="1">
                <a:latin typeface="Century Gothic"/>
                <a:ea typeface="Century Gothic"/>
                <a:cs typeface="Century Gothic"/>
                <a:sym typeface="Century Gothic"/>
              </a:rPr>
              <a:t>Typhoon Risk</a:t>
            </a:r>
          </a:p>
        </p:txBody>
      </p:sp>
      <p:sp>
        <p:nvSpPr>
          <p:cNvPr id="179" name="Shape 179"/>
          <p:cNvSpPr txBox="1"/>
          <p:nvPr/>
        </p:nvSpPr>
        <p:spPr>
          <a:xfrm>
            <a:off x="8880687" y="844525"/>
            <a:ext cx="2483100" cy="305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1800" b="1">
                <a:latin typeface="Century Gothic"/>
                <a:ea typeface="Century Gothic"/>
                <a:cs typeface="Century Gothic"/>
                <a:sym typeface="Century Gothic"/>
              </a:rPr>
              <a:t>Physical Exposure</a:t>
            </a:r>
          </a:p>
        </p:txBody>
      </p:sp>
      <p:pic>
        <p:nvPicPr>
          <p:cNvPr id="180" name="Shape 180"/>
          <p:cNvPicPr preferRelativeResize="0"/>
          <p:nvPr/>
        </p:nvPicPr>
        <p:blipFill>
          <a:blip r:embed="rId6">
            <a:alphaModFix/>
          </a:blip>
          <a:stretch>
            <a:fillRect/>
          </a:stretch>
        </p:blipFill>
        <p:spPr>
          <a:xfrm>
            <a:off x="585789" y="939374"/>
            <a:ext cx="3943007" cy="5102748"/>
          </a:xfrm>
          <a:prstGeom prst="rect">
            <a:avLst/>
          </a:prstGeom>
          <a:noFill/>
          <a:ln w="19050" cap="flat" cmpd="sng">
            <a:solidFill>
              <a:srgbClr val="000000"/>
            </a:solidFill>
            <a:prstDash val="solid"/>
            <a:round/>
            <a:headEnd type="none" w="med" len="med"/>
            <a:tailEnd type="none" w="med" len="med"/>
          </a:ln>
        </p:spPr>
      </p:pic>
      <p:sp>
        <p:nvSpPr>
          <p:cNvPr id="181" name="Shape 181"/>
          <p:cNvSpPr txBox="1"/>
          <p:nvPr/>
        </p:nvSpPr>
        <p:spPr>
          <a:xfrm>
            <a:off x="136050" y="6136950"/>
            <a:ext cx="4719000" cy="689400"/>
          </a:xfrm>
          <a:prstGeom prst="rect">
            <a:avLst/>
          </a:prstGeom>
          <a:noFill/>
          <a:ln>
            <a:noFill/>
          </a:ln>
        </p:spPr>
        <p:txBody>
          <a:bodyPr lIns="91425" tIns="91425" rIns="91425" bIns="91425" anchor="t" anchorCtr="0">
            <a:noAutofit/>
          </a:bodyPr>
          <a:lstStyle/>
          <a:p>
            <a:pPr lvl="0" algn="ctr">
              <a:spcBef>
                <a:spcPts val="0"/>
              </a:spcBef>
              <a:buNone/>
            </a:pPr>
            <a:r>
              <a:rPr lang="en-US" sz="1800" b="1">
                <a:latin typeface="Century Gothic"/>
                <a:ea typeface="Century Gothic"/>
                <a:cs typeface="Century Gothic"/>
                <a:sym typeface="Century Gothic"/>
              </a:rPr>
              <a:t>Average Annual Spatially Accumulated Integrated Kinetic Energy, 1985 to 2015</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1188</Words>
  <Application>Microsoft Office PowerPoint</Application>
  <PresentationFormat>Widescreen</PresentationFormat>
  <Paragraphs>123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Office Theme</vt:lpstr>
      <vt:lpstr>PowerPoint Presentation</vt:lpstr>
      <vt:lpstr>Study Area</vt:lpstr>
      <vt:lpstr>Project Partnership</vt:lpstr>
      <vt:lpstr>Community Concern </vt:lpstr>
      <vt:lpstr>Objectives</vt:lpstr>
      <vt:lpstr>Satellite &amp; Sensors</vt:lpstr>
      <vt:lpstr>PowerPoint Presentation</vt:lpstr>
      <vt:lpstr>Methodology</vt:lpstr>
      <vt:lpstr>Results</vt:lpstr>
      <vt:lpstr>Conclusions</vt:lpstr>
      <vt:lpstr>Future Work</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Amanda L. (LARC-E3)[SSAI DEVELOP]</dc:creator>
  <cp:lastModifiedBy>Clayton, Amanda L. (LARC-E3)[SSAI DEVELOP]</cp:lastModifiedBy>
  <cp:revision>3</cp:revision>
  <dcterms:modified xsi:type="dcterms:W3CDTF">2017-08-16T17:38:42Z</dcterms:modified>
</cp:coreProperties>
</file>