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929" autoAdjust="0"/>
    <p:restoredTop sz="94660"/>
  </p:normalViewPr>
  <p:slideViewPr>
    <p:cSldViewPr snapToGrid="0">
      <p:cViewPr varScale="1">
        <p:scale>
          <a:sx n="22" d="100"/>
          <a:sy n="22" d="100"/>
        </p:scale>
        <p:origin x="35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ode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5350704"/>
            <a:ext cx="26060400" cy="594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latin typeface="+mj-lt"/>
              </a:defRPr>
            </a:lvl1pPr>
            <a:lvl2pPr>
              <a:defRPr b="1">
                <a:latin typeface="+mj-lt"/>
              </a:defRPr>
            </a:lvl2pPr>
            <a:lvl3pPr>
              <a:defRPr b="1">
                <a:latin typeface="+mj-lt"/>
              </a:defRPr>
            </a:lvl3pPr>
            <a:lvl4pPr>
              <a:defRPr b="1">
                <a:latin typeface="+mj-lt"/>
              </a:defRPr>
            </a:lvl4pPr>
            <a:lvl5pPr>
              <a:defRPr b="1">
                <a:latin typeface="+mj-lt"/>
              </a:defRPr>
            </a:lvl5pPr>
          </a:lstStyle>
          <a:p>
            <a:pPr lvl="0"/>
            <a:r>
              <a:rPr lang="en-US" dirty="0" smtClean="0"/>
              <a:t>DEVELOP Node Location</a:t>
            </a:r>
            <a:endParaRPr lang="en-US" dirty="0"/>
          </a:p>
        </p:txBody>
      </p:sp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14216" y="2176272"/>
            <a:ext cx="19412712" cy="12161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[use sentence case]</a:t>
            </a:r>
            <a:endParaRPr lang="en-US" dirty="0"/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Project Title [Use Title Case]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footer boundary line"/>
          <p:cNvCxnSpPr/>
          <p:nvPr userDrawn="1"/>
        </p:nvCxnSpPr>
        <p:spPr>
          <a:xfrm>
            <a:off x="685800" y="34978415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ader boundary line"/>
          <p:cNvCxnSpPr/>
          <p:nvPr userDrawn="1"/>
        </p:nvCxnSpPr>
        <p:spPr>
          <a:xfrm>
            <a:off x="685800" y="3918857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nasa logo" descr="BnW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370" y="948900"/>
            <a:ext cx="2329895" cy="19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develop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ract info"/>
          <p:cNvSpPr/>
          <p:nvPr userDrawn="1"/>
        </p:nvSpPr>
        <p:spPr>
          <a:xfrm>
            <a:off x="16780042" y="35271802"/>
            <a:ext cx="9966158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36192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72384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08576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44768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680960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217152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753344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89536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buClr>
                <a:schemeClr val="dk1"/>
              </a:buClr>
              <a:buSzPct val="25000"/>
            </a:pP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Any opinions, findings, and conclusions or recommendations expressed in this material are those of the author(s) and do not necessarily reflect the views of the National Aeronautics and </a:t>
            </a:r>
            <a:r>
              <a:rPr lang="en-US" sz="1400" i="1" baseline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Space Administration or partner organizations.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NNX14AB60A.</a:t>
            </a:r>
            <a:endParaRPr lang="en-US" sz="1400" i="1" baseline="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640" userDrawn="1">
          <p15:clr>
            <a:srgbClr val="F26B43"/>
          </p15:clr>
        </p15:guide>
        <p15:guide id="2" orient="horz" pos="115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6704" userDrawn="1">
          <p15:clr>
            <a:srgbClr val="F26B43"/>
          </p15:clr>
        </p15:guide>
        <p15:guide id="5" orient="horz" pos="21888" userDrawn="1">
          <p15:clr>
            <a:srgbClr val="F26B43"/>
          </p15:clr>
        </p15:guide>
        <p15:guide id="6" orient="horz" pos="3456" userDrawn="1">
          <p15:clr>
            <a:srgbClr val="F26B43"/>
          </p15:clr>
        </p15:guide>
        <p15:guide id="7" pos="5760" userDrawn="1">
          <p15:clr>
            <a:srgbClr val="A4A3A4"/>
          </p15:clr>
        </p15:guide>
        <p15:guide id="8" pos="6048" userDrawn="1">
          <p15:clr>
            <a:srgbClr val="A4A3A4"/>
          </p15:clr>
        </p15:guide>
        <p15:guide id="9" pos="11520" userDrawn="1">
          <p15:clr>
            <a:srgbClr val="A4A3A4"/>
          </p15:clr>
        </p15:guide>
        <p15:guide id="10" pos="112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NASA Langley Research Center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928490" y="2353356"/>
            <a:ext cx="19671694" cy="1365577"/>
          </a:xfrm>
        </p:spPr>
        <p:txBody>
          <a:bodyPr/>
          <a:lstStyle/>
          <a:p>
            <a:r>
              <a:rPr lang="en-US" dirty="0" smtClean="0"/>
              <a:t>Using NASA Earth </a:t>
            </a:r>
            <a:r>
              <a:rPr lang="en-US" dirty="0"/>
              <a:t>O</a:t>
            </a:r>
            <a:r>
              <a:rPr lang="en-US" dirty="0" smtClean="0"/>
              <a:t>bservations to Assess </a:t>
            </a:r>
            <a:r>
              <a:rPr lang="en-US" dirty="0"/>
              <a:t>S</a:t>
            </a:r>
            <a:r>
              <a:rPr lang="en-US" dirty="0" smtClean="0"/>
              <a:t>oil </a:t>
            </a:r>
            <a:r>
              <a:rPr lang="en-US" dirty="0"/>
              <a:t>M</a:t>
            </a:r>
            <a:r>
              <a:rPr lang="en-US" dirty="0" smtClean="0"/>
              <a:t>oisture in Texas for Wildfire </a:t>
            </a:r>
            <a:r>
              <a:rPr lang="en-US" dirty="0"/>
              <a:t>P</a:t>
            </a:r>
            <a:r>
              <a:rPr lang="en-US" dirty="0" smtClean="0"/>
              <a:t>rediction and Mitigation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Texas Water Resources II</a:t>
            </a:r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685800" y="30006593"/>
            <a:ext cx="8229600" cy="549255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Greggory </a:t>
            </a:r>
            <a:r>
              <a:rPr lang="en-US" dirty="0" err="1" smtClean="0"/>
              <a:t>Hoobchaak</a:t>
            </a:r>
            <a:r>
              <a:rPr lang="en-US" dirty="0" smtClean="0"/>
              <a:t>, Jessica Jozwik, </a:t>
            </a:r>
            <a:r>
              <a:rPr lang="en-US" dirty="0" err="1" smtClean="0"/>
              <a:t>Alyx</a:t>
            </a:r>
            <a:r>
              <a:rPr lang="en-US" dirty="0" smtClean="0"/>
              <a:t> </a:t>
            </a:r>
            <a:r>
              <a:rPr lang="en-US" dirty="0" err="1" smtClean="0"/>
              <a:t>Riebeling</a:t>
            </a:r>
            <a:endParaRPr lang="en-US" dirty="0" smtClean="0"/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8447314" y="29985470"/>
            <a:ext cx="7762297" cy="226101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Texas Forest Service</a:t>
            </a:r>
          </a:p>
          <a:p>
            <a:r>
              <a:rPr lang="en-US" dirty="0" smtClean="0"/>
              <a:t>Curt Stripling, Geospatial </a:t>
            </a:r>
            <a:r>
              <a:rPr lang="en-US" dirty="0"/>
              <a:t>System </a:t>
            </a:r>
            <a:r>
              <a:rPr lang="en-US" dirty="0" smtClean="0"/>
              <a:t>Coordinator</a:t>
            </a:r>
            <a:endParaRPr lang="en-US" dirty="0"/>
          </a:p>
          <a:p>
            <a:r>
              <a:rPr lang="en-US" dirty="0"/>
              <a:t>Tom </a:t>
            </a:r>
            <a:r>
              <a:rPr lang="en-US" dirty="0" smtClean="0"/>
              <a:t>Spencer, Department </a:t>
            </a:r>
            <a:r>
              <a:rPr lang="en-US" dirty="0"/>
              <a:t>Head of Predictive </a:t>
            </a:r>
            <a:r>
              <a:rPr lang="en-US" dirty="0" smtClean="0"/>
              <a:t>Services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6209611" y="29972882"/>
            <a:ext cx="10536589" cy="494435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dirty="0" smtClean="0"/>
              <a:t>We would like to thank the following people for their assistance and guidance: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endParaRPr lang="en-US" dirty="0" smtClean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b="1" dirty="0" smtClean="0"/>
              <a:t>Emily Adams</a:t>
            </a:r>
            <a:r>
              <a:rPr lang="en-US" dirty="0" smtClean="0"/>
              <a:t>, Center Lead at DEVELOP Langley Research Center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endParaRPr lang="en-US" dirty="0" smtClean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b="1" dirty="0" smtClean="0"/>
              <a:t>Dr. Kenton Ross</a:t>
            </a:r>
            <a:r>
              <a:rPr lang="en-US" dirty="0" smtClean="0"/>
              <a:t>, Science Advisor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endParaRPr lang="en-US" dirty="0" smtClean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b="1" dirty="0" smtClean="0"/>
              <a:t>NASA DEVELOP Texas Water Resources I Team: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sz="2800" dirty="0" smtClean="0"/>
              <a:t>Megan </a:t>
            </a:r>
            <a:r>
              <a:rPr lang="en-US" sz="2800" dirty="0" err="1" smtClean="0"/>
              <a:t>Buzanowicz</a:t>
            </a:r>
            <a:endParaRPr lang="en-US" sz="3600" dirty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sz="2800" dirty="0" smtClean="0"/>
              <a:t>Laura Lykens</a:t>
            </a:r>
            <a:endParaRPr lang="en-US" sz="3600" dirty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sz="2800" dirty="0" err="1" smtClean="0"/>
              <a:t>Zacary</a:t>
            </a:r>
            <a:r>
              <a:rPr lang="en-US" sz="2800" dirty="0" smtClean="0"/>
              <a:t> Richards</a:t>
            </a:r>
            <a:endParaRPr lang="en-US" sz="3600" dirty="0" smtClean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sz="2800" dirty="0" smtClean="0"/>
              <a:t>Jeff </a:t>
            </a:r>
            <a:r>
              <a:rPr lang="en-US" sz="2800" dirty="0"/>
              <a:t>Close</a:t>
            </a:r>
            <a:endParaRPr lang="en-US" sz="3600" dirty="0"/>
          </a:p>
          <a:p>
            <a:r>
              <a:rPr lang="en-US" sz="2800" dirty="0"/>
              <a:t> </a:t>
            </a:r>
          </a:p>
          <a:p>
            <a:pPr marL="2514600" lvl="1" indent="-457200">
              <a:buClr>
                <a:schemeClr val="accent1"/>
              </a:buClr>
              <a:buSzPct val="77000"/>
            </a:pPr>
            <a:endParaRPr lang="en-US" dirty="0" smtClean="0"/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6209611" y="19894605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endParaRPr lang="en-US" dirty="0" smtClean="0"/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259405"/>
            <a:ext cx="10145486" cy="653615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6701747" y="17394636"/>
            <a:ext cx="5213903" cy="1413354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smtClean="0"/>
              <a:t>Soil Moisture Active Passive (SMAP)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6243411"/>
            <a:ext cx="16916400" cy="5760720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5893472" y="6016571"/>
            <a:ext cx="11239672" cy="390905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500" b="1" dirty="0">
                <a:solidFill>
                  <a:schemeClr val="accent1"/>
                </a:solidFill>
              </a:rPr>
              <a:t>Establish</a:t>
            </a:r>
            <a:r>
              <a:rPr lang="en-US" sz="4500" dirty="0"/>
              <a:t> a Day of Year Baseline Climatology.</a:t>
            </a:r>
          </a:p>
          <a:p>
            <a:r>
              <a:rPr lang="en-US" sz="4500" b="1" dirty="0">
                <a:solidFill>
                  <a:schemeClr val="accent1"/>
                </a:solidFill>
              </a:rPr>
              <a:t>Relate </a:t>
            </a:r>
            <a:r>
              <a:rPr lang="en-US" sz="4500" dirty="0"/>
              <a:t>SMAP data with SCAN d</a:t>
            </a:r>
            <a:r>
              <a:rPr lang="en-US" sz="4500" dirty="0" smtClean="0"/>
              <a:t>ata</a:t>
            </a:r>
            <a:r>
              <a:rPr lang="en-US" sz="4500" dirty="0"/>
              <a:t>. </a:t>
            </a:r>
          </a:p>
          <a:p>
            <a:r>
              <a:rPr lang="en-US" sz="4500" b="1" dirty="0">
                <a:solidFill>
                  <a:schemeClr val="accent1"/>
                </a:solidFill>
              </a:rPr>
              <a:t>Create </a:t>
            </a:r>
            <a:r>
              <a:rPr lang="en-US" sz="4500" dirty="0"/>
              <a:t>a rolling three day minimum data set.</a:t>
            </a:r>
          </a:p>
          <a:p>
            <a:r>
              <a:rPr lang="en-US" sz="4500" b="1" dirty="0">
                <a:solidFill>
                  <a:schemeClr val="accent1"/>
                </a:solidFill>
              </a:rPr>
              <a:t>Identify</a:t>
            </a:r>
            <a:r>
              <a:rPr lang="en-US" sz="4500" dirty="0"/>
              <a:t> a {relative number-TBD} for future comparisons.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5510709"/>
            <a:ext cx="16916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893471" y="5008212"/>
            <a:ext cx="32295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893472" y="1008770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914501" y="15896714"/>
            <a:ext cx="53036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78540" y="21135328"/>
            <a:ext cx="16916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893471" y="2066237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209611" y="29104297"/>
            <a:ext cx="579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447314" y="29104296"/>
            <a:ext cx="46882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5800" y="2910429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Team Members"/>
          <p:cNvSpPr txBox="1">
            <a:spLocks/>
          </p:cNvSpPr>
          <p:nvPr/>
        </p:nvSpPr>
        <p:spPr>
          <a:xfrm>
            <a:off x="914400" y="4148884"/>
            <a:ext cx="25603200" cy="950976"/>
          </a:xfrm>
          <a:prstGeom prst="rect">
            <a:avLst/>
          </a:prstGeom>
        </p:spPr>
        <p:txBody>
          <a:bodyPr anchor="t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Greggory </a:t>
            </a:r>
            <a:r>
              <a:rPr lang="en-US" dirty="0" err="1" smtClean="0"/>
              <a:t>Hoobchaak</a:t>
            </a:r>
            <a:r>
              <a:rPr lang="en-US" dirty="0" smtClean="0"/>
              <a:t> (Project Lead),  Jessica Jozwik, </a:t>
            </a:r>
            <a:r>
              <a:rPr lang="en-US" dirty="0" err="1" smtClean="0"/>
              <a:t>Alyx</a:t>
            </a:r>
            <a:r>
              <a:rPr lang="en-US" dirty="0" smtClean="0"/>
              <a:t> </a:t>
            </a:r>
            <a:r>
              <a:rPr lang="en-US" smtClean="0"/>
              <a:t>Riebeling</a:t>
            </a:r>
            <a:endParaRPr lang="en-US" sz="2400" dirty="0"/>
          </a:p>
        </p:txBody>
      </p:sp>
      <p:pic>
        <p:nvPicPr>
          <p:cNvPr id="1026" name="Picture 2" descr="20 SM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6509" y="16189393"/>
            <a:ext cx="3552580" cy="4955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up 20"/>
          <p:cNvGrpSpPr/>
          <p:nvPr/>
        </p:nvGrpSpPr>
        <p:grpSpPr>
          <a:xfrm>
            <a:off x="16884071" y="11504400"/>
            <a:ext cx="6248401" cy="3480907"/>
            <a:chOff x="14811502" y="14513242"/>
            <a:chExt cx="5675085" cy="2608121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3" t="36880" r="11510" b="37648"/>
            <a:stretch/>
          </p:blipFill>
          <p:spPr>
            <a:xfrm>
              <a:off x="14811502" y="14513242"/>
              <a:ext cx="5675085" cy="2608121"/>
            </a:xfrm>
            <a:prstGeom prst="rect">
              <a:avLst/>
            </a:prstGeom>
            <a:ln>
              <a:solidFill>
                <a:schemeClr val="tx2"/>
              </a:solidFill>
            </a:ln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76323" y="16458297"/>
              <a:ext cx="1543265" cy="543001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TextBox 32"/>
          <p:cNvSpPr txBox="1"/>
          <p:nvPr/>
        </p:nvSpPr>
        <p:spPr>
          <a:xfrm>
            <a:off x="23226358" y="11504400"/>
            <a:ext cx="3731568" cy="3331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Study Area: </a:t>
            </a:r>
          </a:p>
          <a:p>
            <a:pPr algn="ctr"/>
            <a:r>
              <a:rPr lang="en-US" sz="4000" dirty="0" smtClean="0"/>
              <a:t>Texas</a:t>
            </a:r>
          </a:p>
          <a:p>
            <a:pPr algn="ctr"/>
            <a:endParaRPr lang="en-US" sz="1050" dirty="0"/>
          </a:p>
          <a:p>
            <a:pPr algn="ctr"/>
            <a:r>
              <a:rPr lang="en-US" sz="4000" dirty="0" smtClean="0"/>
              <a:t>Study Period:</a:t>
            </a:r>
          </a:p>
          <a:p>
            <a:pPr algn="ctr"/>
            <a:r>
              <a:rPr lang="en-US" sz="4000" dirty="0" smtClean="0"/>
              <a:t>April 2015-January 2016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759974" y="13308202"/>
            <a:ext cx="10783209" cy="7809996"/>
            <a:chOff x="1623357" y="67962"/>
            <a:chExt cx="9277361" cy="6944836"/>
          </a:xfrm>
        </p:grpSpPr>
        <p:grpSp>
          <p:nvGrpSpPr>
            <p:cNvPr id="50" name="Group 49"/>
            <p:cNvGrpSpPr/>
            <p:nvPr/>
          </p:nvGrpSpPr>
          <p:grpSpPr>
            <a:xfrm>
              <a:off x="1639330" y="67962"/>
              <a:ext cx="9261388" cy="6944836"/>
              <a:chOff x="1944130" y="51486"/>
              <a:chExt cx="9261388" cy="6944836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1944130" y="51486"/>
                <a:ext cx="8435546" cy="1021492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12700" cap="flat" cmpd="sng" algn="ctr">
                <a:solidFill>
                  <a:srgbClr val="E7E6E6">
                    <a:lumMod val="9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964723" y="1217140"/>
                <a:ext cx="2397211" cy="4399006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12700" cap="flat" cmpd="sng" algn="ctr">
                <a:solidFill>
                  <a:srgbClr val="E7E6E6">
                    <a:lumMod val="9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973594" y="1217140"/>
                <a:ext cx="2397211" cy="4399006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12700" cap="flat" cmpd="sng" algn="ctr">
                <a:solidFill>
                  <a:srgbClr val="E7E6E6">
                    <a:lumMod val="9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982465" y="1217140"/>
                <a:ext cx="2397211" cy="4399006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12700" cap="flat" cmpd="sng" algn="ctr">
                <a:solidFill>
                  <a:srgbClr val="E7E6E6">
                    <a:lumMod val="9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944130" y="5760308"/>
                <a:ext cx="8435546" cy="1021492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12700" cap="flat" cmpd="sng" algn="ctr">
                <a:solidFill>
                  <a:srgbClr val="E7E6E6">
                    <a:lumMod val="9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E7E6E6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2522837" y="51486"/>
                <a:ext cx="7298724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E7E6E6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Acquire Data: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E7E6E6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Soil Moisture Active Passive (SMAP), Soil Climate Analysis Network (SCAN), Texas </a:t>
                </a:r>
                <a:r>
                  <a:rPr kumimoji="0" lang="en-US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E7E6E6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Mesonet</a:t>
                </a: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E7E6E6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 Data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2522837" y="6042215"/>
                <a:ext cx="868268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E7E6E6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Identify a [relative number-TBD] for future comparisons. 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964722" y="1217140"/>
                <a:ext cx="2391034" cy="636374"/>
              </a:xfrm>
              <a:prstGeom prst="rect">
                <a:avLst/>
              </a:prstGeom>
              <a:solidFill>
                <a:srgbClr val="5B9BD5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lumMod val="40000"/>
                    <a:lumOff val="6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979771" y="1217140"/>
                <a:ext cx="2391034" cy="636374"/>
              </a:xfrm>
              <a:prstGeom prst="rect">
                <a:avLst/>
              </a:prstGeom>
              <a:solidFill>
                <a:srgbClr val="5B9BD5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lumMod val="40000"/>
                    <a:lumOff val="6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7988641" y="1217140"/>
                <a:ext cx="2391034" cy="636374"/>
              </a:xfrm>
              <a:prstGeom prst="rect">
                <a:avLst/>
              </a:prstGeom>
              <a:solidFill>
                <a:srgbClr val="5B9BD5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lumMod val="40000"/>
                    <a:lumOff val="6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2051222" y="1199234"/>
                <a:ext cx="2199502" cy="684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Calibri" panose="020F0502020204030204"/>
                  </a:rPr>
                  <a:t>Establish Baseline Climatology 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5179539" y="1233528"/>
                <a:ext cx="1985319" cy="684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Calibri" panose="020F0502020204030204"/>
                  </a:rPr>
                  <a:t>Relate SMAP and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Calibri" panose="020F0502020204030204"/>
                  </a:rPr>
                  <a:t>SCAN</a:t>
                </a:r>
                <a:r>
                  <a:rPr kumimoji="0" lang="en-US" sz="2200" b="1" i="1" u="none" strike="noStrike" kern="0" cap="none" spc="0" normalizeH="0" noProof="0" dirty="0" smtClean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Calibri" panose="020F0502020204030204"/>
                  </a:rPr>
                  <a:t>Data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7996881" y="1217140"/>
                <a:ext cx="2368378" cy="684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Calibri" panose="020F0502020204030204"/>
                  </a:rPr>
                  <a:t>Create a Rolling 3 Day Minimum Data Set</a:t>
                </a: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1623357" y="1870998"/>
              <a:ext cx="2427599" cy="2237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Using Excel: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-Establish Day of Year (DOY)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-Find average for each DOY using a Pivot Table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75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Using ArcMap:</a:t>
              </a:r>
              <a:endParaRPr kumimoji="0" lang="en-US" sz="1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-</a:t>
              </a:r>
              <a:r>
                <a:rPr kumimoji="0" lang="en-US" sz="175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Krieging</a:t>
              </a:r>
              <a:r>
                <a:rPr kumimoji="0" lang="en-US" sz="1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 on a day by day basis 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573614" y="1833843"/>
              <a:ext cx="2566977" cy="3913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Using Excel: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-</a:t>
              </a:r>
              <a:r>
                <a:rPr kumimoji="0" lang="en-US" sz="1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Create individual files by day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750" b="1" kern="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/>
                </a:rPr>
                <a:t>Using ArcMap:</a:t>
              </a:r>
              <a:endParaRPr kumimoji="0" lang="en-US" sz="1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-create </a:t>
              </a:r>
              <a:r>
                <a:rPr kumimoji="0" lang="en-US" sz="175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shapefiles</a:t>
              </a:r>
              <a:r>
                <a:rPr kumimoji="0" lang="en-US" sz="1750" b="0" i="0" u="none" strike="noStrike" kern="0" cap="none" spc="0" normalizeH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 of SCAN data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750" kern="0" baseline="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/>
                </a:rPr>
                <a:t>-Overlay</a:t>
              </a:r>
              <a:r>
                <a:rPr lang="en-US" sz="1750" kern="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/>
                </a:rPr>
                <a:t> Raster dataset and Extract by Value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750" b="1" kern="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/>
                </a:rPr>
                <a:t>Using Excel:</a:t>
              </a:r>
              <a:endParaRPr kumimoji="0" lang="en-US" sz="1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-Create one table with SMAP and SCAN Data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75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Using [R/Excel]: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750" kern="0" noProof="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/>
                </a:rPr>
                <a:t>-Correlate SMAP and SCAN data</a:t>
              </a:r>
              <a:endParaRPr kumimoji="0" lang="en-US" sz="175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675168" y="1899916"/>
              <a:ext cx="2411127" cy="2962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Using ArcGIS Model Builder: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 </a:t>
              </a:r>
              <a:r>
                <a:rPr kumimoji="0" lang="en-US" sz="1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-Set nulls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-Mosaic to New Raster by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minimum values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750" kern="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/>
                </a:rPr>
                <a:t>-Manually set rolling 3 day window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ater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5AADB"/>
      </a:accent1>
      <a:accent2>
        <a:srgbClr val="8992C8"/>
      </a:accent2>
      <a:accent3>
        <a:srgbClr val="9879B7"/>
      </a:accent3>
      <a:accent4>
        <a:srgbClr val="FFE07F"/>
      </a:accent4>
      <a:accent5>
        <a:srgbClr val="FDC760"/>
      </a:accent5>
      <a:accent6>
        <a:srgbClr val="FBAE40"/>
      </a:accent6>
      <a:hlink>
        <a:srgbClr val="75AADB"/>
      </a:hlink>
      <a:folHlink>
        <a:srgbClr val="75AADB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2122</TotalTime>
  <Words>321</Words>
  <Application>Microsoft Office PowerPoint</Application>
  <PresentationFormat>Custom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Garamond</vt:lpstr>
      <vt:lpstr>Questrial</vt:lpstr>
      <vt:lpstr>Webdings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Hoobchaak, Gregory J. (LARC-E3)[SSAI DEVELOP]</cp:lastModifiedBy>
  <cp:revision>120</cp:revision>
  <dcterms:created xsi:type="dcterms:W3CDTF">2015-06-02T14:58:58Z</dcterms:created>
  <dcterms:modified xsi:type="dcterms:W3CDTF">2016-02-25T20:25:29Z</dcterms:modified>
</cp:coreProperties>
</file>