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1"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6"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6"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929" autoAdjust="0"/>
    <p:restoredTop sz="94660"/>
  </p:normalViewPr>
  <p:slideViewPr>
    <p:cSldViewPr snapToGrid="0">
      <p:cViewPr>
        <p:scale>
          <a:sx n="50" d="100"/>
          <a:sy n="50" d="100"/>
        </p:scale>
        <p:origin x="125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0709826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1" name="Shape 81"/>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929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png"/><Relationship Id="rId23" Type="http://schemas.openxmlformats.org/officeDocument/2006/relationships/image" Target="../media/image23.JPG"/><Relationship Id="rId10" Type="http://schemas.openxmlformats.org/officeDocument/2006/relationships/image" Target="../media/image10.jp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646767754"/>
              </p:ext>
            </p:extLst>
          </p:nvPr>
        </p:nvGraphicFramePr>
        <p:xfrm>
          <a:off x="924336" y="11942846"/>
          <a:ext cx="16877517" cy="6878146"/>
        </p:xfrm>
        <a:graphic>
          <a:graphicData uri="http://schemas.openxmlformats.org/drawingml/2006/table">
            <a:tbl>
              <a:tblPr firstRow="1" bandRow="1">
                <a:tableStyleId>{BC89EF96-8CEA-46FF-86C4-4CE0E7609802}</a:tableStyleId>
              </a:tblPr>
              <a:tblGrid>
                <a:gridCol w="16877517"/>
              </a:tblGrid>
              <a:tr h="2422859">
                <a:tc>
                  <a:txBody>
                    <a:bodyPr/>
                    <a:lstStyle/>
                    <a:p>
                      <a:endParaRPr lang="en-US" dirty="0"/>
                    </a:p>
                  </a:txBody>
                  <a:tcPr>
                    <a:solidFill>
                      <a:schemeClr val="accent1">
                        <a:lumMod val="40000"/>
                        <a:lumOff val="60000"/>
                      </a:schemeClr>
                    </a:solidFill>
                  </a:tcPr>
                </a:tc>
              </a:tr>
              <a:tr h="2563745">
                <a:tc>
                  <a:txBody>
                    <a:bodyPr/>
                    <a:lstStyle/>
                    <a:p>
                      <a:endParaRPr lang="en-US" dirty="0"/>
                    </a:p>
                  </a:txBody>
                  <a:tcPr/>
                </a:tc>
              </a:tr>
              <a:tr h="1891542">
                <a:tc>
                  <a:txBody>
                    <a:bodyPr/>
                    <a:lstStyle/>
                    <a:p>
                      <a:endParaRPr lang="en-US" dirty="0"/>
                    </a:p>
                  </a:txBody>
                  <a:tcPr>
                    <a:solidFill>
                      <a:schemeClr val="accent1">
                        <a:lumMod val="40000"/>
                        <a:lumOff val="60000"/>
                      </a:schemeClr>
                    </a:solidFill>
                  </a:tcPr>
                </a:tc>
              </a:tr>
            </a:tbl>
          </a:graphicData>
        </a:graphic>
      </p:graphicFrame>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Century Gothic"/>
                <a:ea typeface="Century Gothic"/>
                <a:cs typeface="Century Gothic"/>
                <a:sym typeface="Century Gothic"/>
              </a:rPr>
              <a:t>NASA Langley Research Center</a:t>
            </a: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b="0" i="0" u="none" strike="noStrike" cap="none" baseline="0" dirty="0">
                <a:solidFill>
                  <a:schemeClr val="dk1"/>
                </a:solidFill>
                <a:latin typeface="Century Gothic"/>
                <a:ea typeface="Century Gothic"/>
                <a:cs typeface="Century Gothic"/>
                <a:sym typeface="Century Gothic"/>
              </a:rPr>
              <a:t>Assessing </a:t>
            </a:r>
            <a:r>
              <a:rPr lang="en-US" sz="3600" dirty="0">
                <a:solidFill>
                  <a:schemeClr val="dk1"/>
                </a:solidFill>
                <a:latin typeface="Century Gothic"/>
                <a:ea typeface="Century Gothic"/>
                <a:cs typeface="Century Gothic"/>
                <a:sym typeface="Century Gothic"/>
              </a:rPr>
              <a:t>c</a:t>
            </a:r>
            <a:r>
              <a:rPr lang="en-US" sz="3600" b="0" i="0" u="none" strike="noStrike" cap="none" baseline="0" dirty="0" smtClean="0">
                <a:solidFill>
                  <a:schemeClr val="dk1"/>
                </a:solidFill>
                <a:latin typeface="Century Gothic"/>
                <a:ea typeface="Century Gothic"/>
                <a:cs typeface="Century Gothic"/>
                <a:sym typeface="Century Gothic"/>
              </a:rPr>
              <a:t>urrent </a:t>
            </a:r>
            <a:r>
              <a:rPr lang="en-US" sz="3600" b="0" i="0" u="none" strike="noStrike" cap="none" baseline="0" dirty="0">
                <a:solidFill>
                  <a:schemeClr val="dk1"/>
                </a:solidFill>
                <a:latin typeface="Century Gothic"/>
                <a:ea typeface="Century Gothic"/>
                <a:cs typeface="Century Gothic"/>
                <a:sym typeface="Century Gothic"/>
              </a:rPr>
              <a:t>and </a:t>
            </a:r>
            <a:r>
              <a:rPr lang="en-US" sz="3600" dirty="0">
                <a:solidFill>
                  <a:schemeClr val="dk1"/>
                </a:solidFill>
                <a:latin typeface="Century Gothic"/>
                <a:ea typeface="Century Gothic"/>
                <a:cs typeface="Century Gothic"/>
                <a:sym typeface="Century Gothic"/>
              </a:rPr>
              <a:t>f</a:t>
            </a:r>
            <a:r>
              <a:rPr lang="en-US" sz="3600" b="0" i="0" u="none" strike="noStrike" cap="none" baseline="0" dirty="0" smtClean="0">
                <a:solidFill>
                  <a:schemeClr val="dk1"/>
                </a:solidFill>
                <a:latin typeface="Century Gothic"/>
                <a:ea typeface="Century Gothic"/>
                <a:cs typeface="Century Gothic"/>
                <a:sym typeface="Century Gothic"/>
              </a:rPr>
              <a:t>uture </a:t>
            </a:r>
            <a:r>
              <a:rPr lang="en-US" sz="3600" b="0" i="0" u="none" strike="noStrike" cap="none" baseline="0" dirty="0">
                <a:solidFill>
                  <a:schemeClr val="dk1"/>
                </a:solidFill>
                <a:latin typeface="Century Gothic"/>
                <a:ea typeface="Century Gothic"/>
                <a:cs typeface="Century Gothic"/>
                <a:sym typeface="Century Gothic"/>
              </a:rPr>
              <a:t>Plant Hardiness Zones for </a:t>
            </a:r>
            <a:r>
              <a:rPr lang="en-US" sz="3600" dirty="0">
                <a:solidFill>
                  <a:schemeClr val="dk1"/>
                </a:solidFill>
                <a:latin typeface="Century Gothic"/>
                <a:ea typeface="Century Gothic"/>
                <a:cs typeface="Century Gothic"/>
                <a:sym typeface="Century Gothic"/>
              </a:rPr>
              <a:t>a</a:t>
            </a:r>
            <a:r>
              <a:rPr lang="en-US" sz="3600" b="0" i="0" u="none" strike="noStrike" cap="none" baseline="0" dirty="0" smtClean="0">
                <a:solidFill>
                  <a:schemeClr val="dk1"/>
                </a:solidFill>
                <a:latin typeface="Century Gothic"/>
                <a:ea typeface="Century Gothic"/>
                <a:cs typeface="Century Gothic"/>
                <a:sym typeface="Century Gothic"/>
              </a:rPr>
              <a:t>pple </a:t>
            </a:r>
            <a:r>
              <a:rPr lang="en-US" sz="3600" dirty="0" smtClean="0">
                <a:solidFill>
                  <a:schemeClr val="dk1"/>
                </a:solidFill>
                <a:latin typeface="Century Gothic"/>
                <a:ea typeface="Century Gothic"/>
                <a:cs typeface="Century Gothic"/>
                <a:sym typeface="Century Gothic"/>
              </a:rPr>
              <a:t>pr</a:t>
            </a:r>
            <a:r>
              <a:rPr lang="en-US" sz="3600" b="0" i="0" u="none" strike="noStrike" cap="none" baseline="0" dirty="0" smtClean="0">
                <a:solidFill>
                  <a:schemeClr val="dk1"/>
                </a:solidFill>
                <a:latin typeface="Century Gothic"/>
                <a:ea typeface="Century Gothic"/>
                <a:cs typeface="Century Gothic"/>
                <a:sym typeface="Century Gothic"/>
              </a:rPr>
              <a:t>oduction </a:t>
            </a:r>
            <a:r>
              <a:rPr lang="en-US" sz="3600" b="0" i="0" u="none" strike="noStrike" cap="none" baseline="0" dirty="0">
                <a:solidFill>
                  <a:schemeClr val="dk1"/>
                </a:solidFill>
                <a:latin typeface="Century Gothic"/>
                <a:ea typeface="Century Gothic"/>
                <a:cs typeface="Century Gothic"/>
                <a:sym typeface="Century Gothic"/>
              </a:rPr>
              <a:t>in Washington State </a:t>
            </a:r>
            <a:r>
              <a:rPr lang="en-US" sz="3600" dirty="0">
                <a:solidFill>
                  <a:schemeClr val="dk1"/>
                </a:solidFill>
                <a:latin typeface="Century Gothic"/>
                <a:ea typeface="Century Gothic"/>
                <a:cs typeface="Century Gothic"/>
                <a:sym typeface="Century Gothic"/>
              </a:rPr>
              <a:t>u</a:t>
            </a:r>
            <a:r>
              <a:rPr lang="en-US" sz="3600" b="0" i="0" u="none" strike="noStrike" cap="none" baseline="0" dirty="0" smtClean="0">
                <a:solidFill>
                  <a:schemeClr val="dk1"/>
                </a:solidFill>
                <a:latin typeface="Century Gothic"/>
                <a:ea typeface="Century Gothic"/>
                <a:cs typeface="Century Gothic"/>
                <a:sym typeface="Century Gothic"/>
              </a:rPr>
              <a:t>sing climate </a:t>
            </a:r>
            <a:r>
              <a:rPr lang="en-US" sz="3600" dirty="0">
                <a:solidFill>
                  <a:schemeClr val="dk1"/>
                </a:solidFill>
                <a:latin typeface="Century Gothic"/>
                <a:ea typeface="Century Gothic"/>
                <a:cs typeface="Century Gothic"/>
                <a:sym typeface="Century Gothic"/>
              </a:rPr>
              <a:t>m</a:t>
            </a:r>
            <a:r>
              <a:rPr lang="en-US" sz="3600" b="0" i="0" u="none" strike="noStrike" cap="none" baseline="0" dirty="0" smtClean="0">
                <a:solidFill>
                  <a:schemeClr val="dk1"/>
                </a:solidFill>
                <a:latin typeface="Century Gothic"/>
                <a:ea typeface="Century Gothic"/>
                <a:cs typeface="Century Gothic"/>
                <a:sym typeface="Century Gothic"/>
              </a:rPr>
              <a:t>odels </a:t>
            </a:r>
            <a:r>
              <a:rPr lang="en-US" sz="3600" b="0" i="0" u="none" strike="noStrike" cap="none" baseline="0" dirty="0">
                <a:solidFill>
                  <a:schemeClr val="dk1"/>
                </a:solidFill>
                <a:latin typeface="Century Gothic"/>
                <a:ea typeface="Century Gothic"/>
                <a:cs typeface="Century Gothic"/>
                <a:sym typeface="Century Gothic"/>
              </a:rPr>
              <a:t>and NASA Earth </a:t>
            </a:r>
            <a:r>
              <a:rPr lang="en-US" sz="3600" dirty="0">
                <a:solidFill>
                  <a:schemeClr val="dk1"/>
                </a:solidFill>
                <a:latin typeface="Century Gothic"/>
                <a:ea typeface="Century Gothic"/>
                <a:cs typeface="Century Gothic"/>
                <a:sym typeface="Century Gothic"/>
              </a:rPr>
              <a:t>O</a:t>
            </a:r>
            <a:r>
              <a:rPr lang="en-US" sz="3600" b="0" i="0" u="none" strike="noStrike" cap="none" baseline="0" dirty="0" smtClean="0">
                <a:solidFill>
                  <a:schemeClr val="dk1"/>
                </a:solidFill>
                <a:latin typeface="Century Gothic"/>
                <a:ea typeface="Century Gothic"/>
                <a:cs typeface="Century Gothic"/>
                <a:sym typeface="Century Gothic"/>
              </a:rPr>
              <a:t>bservations</a:t>
            </a:r>
            <a:endParaRPr lang="en-US" sz="3600" b="0" i="0" u="none" strike="noStrike" cap="none" baseline="0" dirty="0">
              <a:solidFill>
                <a:schemeClr val="dk1"/>
              </a:solidFill>
              <a:latin typeface="Century Gothic"/>
              <a:ea typeface="Century Gothic"/>
              <a:cs typeface="Century Gothic"/>
              <a:sym typeface="Century Gothic"/>
            </a:endParaRPr>
          </a:p>
          <a:p>
            <a:pPr marL="0" marR="0" lvl="0" indent="0" algn="ctr" rtl="0">
              <a:lnSpc>
                <a:spcPct val="90000"/>
              </a:lnSpc>
              <a:spcBef>
                <a:spcPts val="3000"/>
              </a:spcBef>
              <a:buClr>
                <a:schemeClr val="dk1"/>
              </a:buClr>
              <a:buFont typeface="Arial"/>
              <a:buNone/>
            </a:pPr>
            <a:endParaRPr sz="3600" b="0" i="0" u="none" strike="noStrike" cap="none" baseline="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014216" y="818704"/>
            <a:ext cx="19550743"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i="0" u="none" strike="noStrike" cap="none" baseline="0" dirty="0">
                <a:solidFill>
                  <a:schemeClr val="accent1"/>
                </a:solidFill>
                <a:latin typeface="Century Gothic"/>
                <a:ea typeface="Century Gothic"/>
                <a:cs typeface="Century Gothic"/>
                <a:sym typeface="Century Gothic"/>
              </a:rPr>
              <a:t>Northwest United States Agriculture III</a:t>
            </a:r>
          </a:p>
        </p:txBody>
      </p:sp>
      <p:sp>
        <p:nvSpPr>
          <p:cNvPr id="19" name="Shape 19"/>
          <p:cNvSpPr txBox="1"/>
          <p:nvPr/>
        </p:nvSpPr>
        <p:spPr>
          <a:xfrm>
            <a:off x="10817942" y="20018054"/>
            <a:ext cx="6893320" cy="469146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lang="en-US" sz="2700" b="0" i="0" u="none" strike="noStrike" cap="none" baseline="0" dirty="0">
              <a:solidFill>
                <a:schemeClr val="dk1"/>
              </a:solidFill>
              <a:latin typeface="Garamond"/>
              <a:ea typeface="Garamond"/>
              <a:cs typeface="Garamond"/>
              <a:sym typeface="Garamond"/>
            </a:endParaRPr>
          </a:p>
        </p:txBody>
      </p:sp>
      <p:sp>
        <p:nvSpPr>
          <p:cNvPr id="23" name="Shape 23"/>
          <p:cNvSpPr txBox="1"/>
          <p:nvPr/>
        </p:nvSpPr>
        <p:spPr>
          <a:xfrm>
            <a:off x="918222" y="6194419"/>
            <a:ext cx="16773395" cy="5143302"/>
          </a:xfrm>
          <a:prstGeom prst="rect">
            <a:avLst/>
          </a:prstGeom>
          <a:noFill/>
          <a:ln>
            <a:noFill/>
          </a:ln>
        </p:spPr>
        <p:txBody>
          <a:bodyPr lIns="91425" tIns="45700" rIns="91425" bIns="45700" anchor="t" anchorCtr="0">
            <a:noAutofit/>
          </a:bodyPr>
          <a:lstStyle/>
          <a:p>
            <a:r>
              <a:rPr lang="en-US" sz="2500" dirty="0">
                <a:solidFill>
                  <a:schemeClr val="tx1"/>
                </a:solidFill>
                <a:latin typeface="Garamond" panose="02020404030301010803" pitchFamily="18" charset="0"/>
              </a:rPr>
              <a:t>Washington State produces 65% of the nation’s apples, adding 2.2 billion dollars to the nation’s economy. Washington’s warm, dry summers and cool, wet winters provide excellent conditions for apple growth. However, there is a strong likelihood that Washington’s suitability for apple </a:t>
            </a:r>
            <a:r>
              <a:rPr lang="en-US" sz="2500" dirty="0" smtClean="0">
                <a:solidFill>
                  <a:schemeClr val="tx1"/>
                </a:solidFill>
                <a:latin typeface="Garamond" panose="02020404030301010803" pitchFamily="18" charset="0"/>
              </a:rPr>
              <a:t>orchards </a:t>
            </a:r>
            <a:r>
              <a:rPr lang="en-US" sz="2500" dirty="0">
                <a:solidFill>
                  <a:schemeClr val="tx1"/>
                </a:solidFill>
                <a:latin typeface="Garamond" panose="02020404030301010803" pitchFamily="18" charset="0"/>
              </a:rPr>
              <a:t>could be altered by current and future climate change. Currently, the USDA determines which plant species will thrive in a particular location based on their Plant Hardiness Zone (PHZ) Map. Apples grow best when climate conditions match zones 5, 6, or 7. By creating maps of current and projected PHZs, apple growers will be able to decide both if it would be beneficial to move apple orchards in the upcoming decades and where the most suitable conditions will be located. Using Aqua MODIS Land Surface Temperature (LST) from 2002 to 2015, minimum temperatures per day and month were extracted to create a present-day PHZ map. Additionally, future climate model air temperature forecasts </a:t>
            </a:r>
            <a:r>
              <a:rPr lang="en-US" sz="2500" dirty="0" smtClean="0">
                <a:solidFill>
                  <a:schemeClr val="tx1"/>
                </a:solidFill>
                <a:latin typeface="Garamond" panose="02020404030301010803" pitchFamily="18" charset="0"/>
              </a:rPr>
              <a:t>from the NASA </a:t>
            </a:r>
            <a:r>
              <a:rPr lang="en-US" sz="2500" dirty="0">
                <a:solidFill>
                  <a:schemeClr val="tx1"/>
                </a:solidFill>
                <a:latin typeface="Garamond" panose="02020404030301010803" pitchFamily="18" charset="0"/>
              </a:rPr>
              <a:t>Earth Exchange </a:t>
            </a:r>
            <a:r>
              <a:rPr lang="en-US" sz="2500" dirty="0" smtClean="0">
                <a:solidFill>
                  <a:schemeClr val="tx1"/>
                </a:solidFill>
                <a:latin typeface="Garamond" panose="02020404030301010803" pitchFamily="18" charset="0"/>
              </a:rPr>
              <a:t>Downscaled </a:t>
            </a:r>
            <a:r>
              <a:rPr lang="en-US" sz="2500" dirty="0">
                <a:solidFill>
                  <a:schemeClr val="tx1"/>
                </a:solidFill>
                <a:latin typeface="Garamond" panose="02020404030301010803" pitchFamily="18" charset="0"/>
              </a:rPr>
              <a:t>Climate </a:t>
            </a:r>
            <a:r>
              <a:rPr lang="en-US" sz="2500" dirty="0" smtClean="0">
                <a:solidFill>
                  <a:schemeClr val="tx1"/>
                </a:solidFill>
                <a:latin typeface="Garamond" panose="02020404030301010803" pitchFamily="18" charset="0"/>
              </a:rPr>
              <a:t>Projections (NEX-DCP30</a:t>
            </a:r>
            <a:r>
              <a:rPr lang="en-US" sz="2500" dirty="0">
                <a:solidFill>
                  <a:schemeClr val="tx1"/>
                </a:solidFill>
                <a:latin typeface="Garamond" panose="02020404030301010803" pitchFamily="18" charset="0"/>
              </a:rPr>
              <a:t>) </a:t>
            </a:r>
            <a:r>
              <a:rPr lang="en-US" sz="2500" dirty="0" smtClean="0">
                <a:solidFill>
                  <a:schemeClr val="tx1"/>
                </a:solidFill>
                <a:latin typeface="Garamond" panose="02020404030301010803" pitchFamily="18" charset="0"/>
              </a:rPr>
              <a:t>dataset </a:t>
            </a:r>
            <a:r>
              <a:rPr lang="en-US" sz="2500" dirty="0" smtClean="0">
                <a:solidFill>
                  <a:schemeClr val="tx1"/>
                </a:solidFill>
                <a:latin typeface="Garamond" panose="02020404030301010803" pitchFamily="18" charset="0"/>
              </a:rPr>
              <a:t>for 2040 </a:t>
            </a:r>
            <a:r>
              <a:rPr lang="en-US" sz="2500" dirty="0">
                <a:solidFill>
                  <a:schemeClr val="tx1"/>
                </a:solidFill>
                <a:latin typeface="Garamond" panose="02020404030301010803" pitchFamily="18" charset="0"/>
              </a:rPr>
              <a:t>to </a:t>
            </a:r>
            <a:r>
              <a:rPr lang="en-US" sz="2500" dirty="0" smtClean="0">
                <a:solidFill>
                  <a:schemeClr val="tx1"/>
                </a:solidFill>
                <a:latin typeface="Garamond" panose="02020404030301010803" pitchFamily="18" charset="0"/>
              </a:rPr>
              <a:t>2099 were </a:t>
            </a:r>
            <a:r>
              <a:rPr lang="en-US" sz="2500" dirty="0">
                <a:solidFill>
                  <a:schemeClr val="tx1"/>
                </a:solidFill>
                <a:latin typeface="Garamond" panose="02020404030301010803" pitchFamily="18" charset="0"/>
              </a:rPr>
              <a:t>used to determine future </a:t>
            </a:r>
            <a:r>
              <a:rPr lang="en-US" sz="2500" dirty="0" smtClean="0">
                <a:solidFill>
                  <a:schemeClr val="tx1"/>
                </a:solidFill>
                <a:latin typeface="Garamond" panose="02020404030301010803" pitchFamily="18" charset="0"/>
              </a:rPr>
              <a:t>PHZs. </a:t>
            </a:r>
            <a:r>
              <a:rPr lang="en-US" sz="2500" dirty="0">
                <a:solidFill>
                  <a:schemeClr val="tx1"/>
                </a:solidFill>
                <a:latin typeface="Garamond" panose="02020404030301010803" pitchFamily="18" charset="0"/>
              </a:rPr>
              <a:t>Growing Degree Days (GDD) were also calculated to create orchard suitability maps. Since the ability of apple trees to thrive is dependent on GDDs, PHZs, and average growing season temperature, these maps </a:t>
            </a:r>
            <a:r>
              <a:rPr lang="en-US" sz="2500" dirty="0" smtClean="0">
                <a:solidFill>
                  <a:schemeClr val="tx1"/>
                </a:solidFill>
                <a:latin typeface="Garamond" panose="02020404030301010803" pitchFamily="18" charset="0"/>
              </a:rPr>
              <a:t>provide further </a:t>
            </a:r>
            <a:r>
              <a:rPr lang="en-US" sz="2500" dirty="0">
                <a:solidFill>
                  <a:schemeClr val="tx1"/>
                </a:solidFill>
                <a:latin typeface="Garamond" panose="02020404030301010803" pitchFamily="18" charset="0"/>
              </a:rPr>
              <a:t>insight into which regions of Washington State may be suitable for apple orchards in the future</a:t>
            </a:r>
            <a:r>
              <a:rPr lang="en-US" sz="2500" dirty="0" smtClean="0">
                <a:solidFill>
                  <a:schemeClr val="tx1"/>
                </a:solidFill>
                <a:latin typeface="Garamond" panose="02020404030301010803" pitchFamily="18" charset="0"/>
              </a:rPr>
              <a:t>.</a:t>
            </a:r>
            <a:r>
              <a:rPr lang="en-US" sz="2500" dirty="0">
                <a:solidFill>
                  <a:schemeClr val="tx1"/>
                </a:solidFill>
                <a:latin typeface="Garamond" panose="02020404030301010803" pitchFamily="18" charset="0"/>
              </a:rPr>
              <a:t> Final current and forecasted PHZ and suitability maps will allow stakeholders to identify regions that are currently optimal for apple production, and see how those regions may move with forecasted climate change.</a:t>
            </a:r>
          </a:p>
        </p:txBody>
      </p:sp>
      <p:sp>
        <p:nvSpPr>
          <p:cNvPr id="25" name="Shape 25"/>
          <p:cNvSpPr txBox="1"/>
          <p:nvPr/>
        </p:nvSpPr>
        <p:spPr>
          <a:xfrm>
            <a:off x="914400" y="5534771"/>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6" name="Shape 26"/>
          <p:cNvSpPr txBox="1"/>
          <p:nvPr/>
        </p:nvSpPr>
        <p:spPr>
          <a:xfrm>
            <a:off x="18528630" y="550498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27" name="Shape 27"/>
          <p:cNvSpPr txBox="1"/>
          <p:nvPr/>
        </p:nvSpPr>
        <p:spPr>
          <a:xfrm>
            <a:off x="914400" y="11168499"/>
            <a:ext cx="169164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29" name="Shape 29"/>
          <p:cNvSpPr txBox="1"/>
          <p:nvPr/>
        </p:nvSpPr>
        <p:spPr>
          <a:xfrm>
            <a:off x="18528630" y="16778926"/>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28" name="Shape 28"/>
          <p:cNvSpPr txBox="1"/>
          <p:nvPr/>
        </p:nvSpPr>
        <p:spPr>
          <a:xfrm>
            <a:off x="18528628" y="997439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0" name="Shape 30"/>
          <p:cNvSpPr txBox="1"/>
          <p:nvPr/>
        </p:nvSpPr>
        <p:spPr>
          <a:xfrm>
            <a:off x="885456" y="18804268"/>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1" name="Shape 31"/>
          <p:cNvSpPr txBox="1"/>
          <p:nvPr/>
        </p:nvSpPr>
        <p:spPr>
          <a:xfrm>
            <a:off x="18528630" y="2100424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2" name="Shape 32"/>
          <p:cNvSpPr txBox="1"/>
          <p:nvPr/>
        </p:nvSpPr>
        <p:spPr>
          <a:xfrm>
            <a:off x="1852863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Acknowledgements</a:t>
            </a:r>
          </a:p>
        </p:txBody>
      </p:sp>
      <p:sp>
        <p:nvSpPr>
          <p:cNvPr id="33" name="Shape 33"/>
          <p:cNvSpPr txBox="1"/>
          <p:nvPr/>
        </p:nvSpPr>
        <p:spPr>
          <a:xfrm>
            <a:off x="11117178" y="2951799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Project Partners</a:t>
            </a:r>
          </a:p>
        </p:txBody>
      </p:sp>
      <p:sp>
        <p:nvSpPr>
          <p:cNvPr id="34" name="Shape 34"/>
          <p:cNvSpPr txBox="1"/>
          <p:nvPr/>
        </p:nvSpPr>
        <p:spPr>
          <a:xfrm>
            <a:off x="914400" y="2937501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Team Members</a:t>
            </a:r>
          </a:p>
        </p:txBody>
      </p:sp>
      <p:sp>
        <p:nvSpPr>
          <p:cNvPr id="35" name="Shape 35"/>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Garamond"/>
                <a:ea typeface="Garamond"/>
                <a:cs typeface="Garamond"/>
                <a:sym typeface="Garamond"/>
              </a:rPr>
              <a:t>Madeline Ruid (Team Lead), Teresa Fenn, </a:t>
            </a:r>
            <a:r>
              <a:rPr lang="en-US" sz="3200" b="0" i="0" u="none" strike="noStrike" cap="none" baseline="0" dirty="0" smtClean="0">
                <a:solidFill>
                  <a:schemeClr val="dk1"/>
                </a:solidFill>
                <a:latin typeface="Garamond"/>
                <a:ea typeface="Garamond"/>
                <a:cs typeface="Garamond"/>
                <a:sym typeface="Garamond"/>
              </a:rPr>
              <a:t>Matthew </a:t>
            </a:r>
            <a:r>
              <a:rPr lang="en-US" sz="3200" b="0" i="0" u="none" strike="noStrike" cap="none" baseline="0" dirty="0">
                <a:solidFill>
                  <a:schemeClr val="dk1"/>
                </a:solidFill>
                <a:latin typeface="Garamond"/>
                <a:ea typeface="Garamond"/>
                <a:cs typeface="Garamond"/>
                <a:sym typeface="Garamond"/>
              </a:rPr>
              <a:t>Mullen, Sarah Philbrick, James </a:t>
            </a:r>
            <a:r>
              <a:rPr lang="en-US" sz="3200" b="0" i="0" u="none" strike="noStrike" cap="none" baseline="0" dirty="0" smtClean="0">
                <a:solidFill>
                  <a:schemeClr val="dk1"/>
                </a:solidFill>
                <a:latin typeface="Garamond"/>
                <a:ea typeface="Garamond"/>
                <a:cs typeface="Garamond"/>
                <a:sym typeface="Garamond"/>
              </a:rPr>
              <a:t>Hendrickson</a:t>
            </a:r>
            <a:endParaRPr lang="en-US" sz="3200" b="0" i="0" u="none" strike="noStrike" cap="none" baseline="0" dirty="0">
              <a:solidFill>
                <a:schemeClr val="dk1"/>
              </a:solidFill>
              <a:latin typeface="Garamond"/>
              <a:ea typeface="Garamond"/>
              <a:cs typeface="Garamond"/>
              <a:sym typeface="Garamond"/>
            </a:endParaRPr>
          </a:p>
          <a:p>
            <a:pPr lvl="0" algn="ctr">
              <a:lnSpc>
                <a:spcPct val="90000"/>
              </a:lnSpc>
              <a:buClr>
                <a:schemeClr val="dk1"/>
              </a:buClr>
            </a:pPr>
            <a:r>
              <a:rPr lang="en-US" sz="2400" dirty="0">
                <a:solidFill>
                  <a:schemeClr val="dk1"/>
                </a:solidFill>
                <a:latin typeface="Garamond"/>
                <a:ea typeface="Garamond"/>
                <a:cs typeface="Garamond"/>
                <a:sym typeface="Garamond"/>
              </a:rPr>
              <a:t>NASA DEVELOP National Program at NASA Langley Research Center</a:t>
            </a:r>
            <a:endParaRPr sz="2400" b="0" i="0" u="none" strike="noStrike" cap="none" baseline="0" dirty="0">
              <a:solidFill>
                <a:schemeClr val="dk1"/>
              </a:solidFill>
              <a:latin typeface="Garamond"/>
              <a:ea typeface="Garamond"/>
              <a:cs typeface="Garamond"/>
              <a:sym typeface="Garamond"/>
            </a:endParaRPr>
          </a:p>
        </p:txBody>
      </p:sp>
      <p:pic>
        <p:nvPicPr>
          <p:cNvPr id="36" name="Shape 36"/>
          <p:cNvPicPr preferRelativeResize="0"/>
          <p:nvPr/>
        </p:nvPicPr>
        <p:blipFill rotWithShape="1">
          <a:blip r:embed="rId3">
            <a:alphaModFix/>
          </a:blip>
          <a:srcRect/>
          <a:stretch/>
        </p:blipFill>
        <p:spPr>
          <a:xfrm>
            <a:off x="18619866" y="17244667"/>
            <a:ext cx="5247687" cy="3991895"/>
          </a:xfrm>
          <a:prstGeom prst="rect">
            <a:avLst/>
          </a:prstGeom>
          <a:noFill/>
          <a:ln>
            <a:noFill/>
          </a:ln>
        </p:spPr>
      </p:pic>
      <p:sp>
        <p:nvSpPr>
          <p:cNvPr id="37" name="Shape 37"/>
          <p:cNvSpPr txBox="1"/>
          <p:nvPr/>
        </p:nvSpPr>
        <p:spPr>
          <a:xfrm>
            <a:off x="21911043" y="19580907"/>
            <a:ext cx="3005085"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chemeClr val="dk1"/>
                </a:solidFill>
                <a:latin typeface="Garamond"/>
                <a:ea typeface="Garamond"/>
                <a:cs typeface="Garamond"/>
                <a:sym typeface="Garamond"/>
              </a:rPr>
              <a:t>Aqua</a:t>
            </a:r>
          </a:p>
        </p:txBody>
      </p:sp>
      <p:sp>
        <p:nvSpPr>
          <p:cNvPr id="38" name="Shape 38"/>
          <p:cNvSpPr txBox="1"/>
          <p:nvPr/>
        </p:nvSpPr>
        <p:spPr>
          <a:xfrm>
            <a:off x="11117178" y="30289764"/>
            <a:ext cx="8090417" cy="418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Garamond"/>
                <a:ea typeface="Garamond"/>
                <a:cs typeface="Garamond"/>
                <a:sym typeface="Garamond"/>
              </a:rPr>
              <a:t>Dr. Michael Glenn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Appalachian Fruit Research Station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USDA- Agriculture Research Service</a:t>
            </a:r>
          </a:p>
        </p:txBody>
      </p:sp>
      <p:pic>
        <p:nvPicPr>
          <p:cNvPr id="39" name="Shape 39"/>
          <p:cNvPicPr preferRelativeResize="0"/>
          <p:nvPr/>
        </p:nvPicPr>
        <p:blipFill rotWithShape="1">
          <a:blip r:embed="rId4">
            <a:alphaModFix/>
          </a:blip>
          <a:srcRect/>
          <a:stretch/>
        </p:blipFill>
        <p:spPr>
          <a:xfrm>
            <a:off x="11212310" y="31879982"/>
            <a:ext cx="3989563" cy="2848528"/>
          </a:xfrm>
          <a:prstGeom prst="rect">
            <a:avLst/>
          </a:prstGeom>
          <a:noFill/>
          <a:ln>
            <a:noFill/>
          </a:ln>
        </p:spPr>
      </p:pic>
      <p:sp>
        <p:nvSpPr>
          <p:cNvPr id="40" name="Shape 40"/>
          <p:cNvSpPr txBox="1"/>
          <p:nvPr/>
        </p:nvSpPr>
        <p:spPr>
          <a:xfrm>
            <a:off x="18566730" y="28617371"/>
            <a:ext cx="8008619" cy="56983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Kenton Ross</a:t>
            </a:r>
          </a:p>
          <a:p>
            <a:pPr marL="0" marR="0" lvl="0" indent="0" algn="l" rtl="0">
              <a:lnSpc>
                <a:spcPct val="10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National Program Science Advisor</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Noel Baker</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Postdoctoral Program Fellow</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Jeffry Ely</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Geoinformation Scientist</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Emily Adams</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Center Lead</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Dan Wozniak</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Assistant Center Lead</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a:p>
            <a:pPr marL="0" marR="0" lvl="0" indent="0" algn="l" rtl="0">
              <a:lnSpc>
                <a:spcPct val="9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Northwest US Agriculture I, II</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Fall 2014, Spring 2015</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p:txBody>
      </p:sp>
      <p:grpSp>
        <p:nvGrpSpPr>
          <p:cNvPr id="8" name="Group 7"/>
          <p:cNvGrpSpPr/>
          <p:nvPr/>
        </p:nvGrpSpPr>
        <p:grpSpPr>
          <a:xfrm>
            <a:off x="18524836" y="10681229"/>
            <a:ext cx="7776194" cy="6008877"/>
            <a:chOff x="18284206" y="11881379"/>
            <a:chExt cx="7776194" cy="6008877"/>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06" y="11881379"/>
              <a:ext cx="7776194" cy="6008877"/>
            </a:xfrm>
            <a:prstGeom prst="rect">
              <a:avLst/>
            </a:prstGeom>
          </p:spPr>
        </p:pic>
        <p:pic>
          <p:nvPicPr>
            <p:cNvPr id="79" name="Picture 78"/>
            <p:cNvPicPr/>
            <p:nvPr/>
          </p:nvPicPr>
          <p:blipFill>
            <a:blip r:embed="rId6">
              <a:extLst>
                <a:ext uri="{28A0092B-C50C-407E-A947-70E740481C1C}">
                  <a14:useLocalDpi xmlns:a14="http://schemas.microsoft.com/office/drawing/2010/main" val="0"/>
                </a:ext>
              </a:extLst>
            </a:blip>
            <a:srcRect/>
            <a:stretch>
              <a:fillRect/>
            </a:stretch>
          </p:blipFill>
          <p:spPr bwMode="auto">
            <a:xfrm>
              <a:off x="18483335" y="17295581"/>
              <a:ext cx="2198091" cy="304049"/>
            </a:xfrm>
            <a:prstGeom prst="rect">
              <a:avLst/>
            </a:prstGeom>
            <a:noFill/>
            <a:ln>
              <a:noFill/>
            </a:ln>
          </p:spPr>
        </p:pic>
      </p:grpSp>
      <p:sp>
        <p:nvSpPr>
          <p:cNvPr id="41" name="Shape 41"/>
          <p:cNvSpPr txBox="1"/>
          <p:nvPr/>
        </p:nvSpPr>
        <p:spPr>
          <a:xfrm>
            <a:off x="1243577" y="13962782"/>
            <a:ext cx="8871496" cy="28662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2700" b="0" i="0" u="none" strike="noStrike" cap="none" baseline="0" dirty="0">
              <a:solidFill>
                <a:schemeClr val="dk1"/>
              </a:solidFill>
              <a:latin typeface="Garamond"/>
              <a:ea typeface="Garamond"/>
              <a:cs typeface="Garamond"/>
              <a:sym typeface="Garamond"/>
            </a:endParaRPr>
          </a:p>
        </p:txBody>
      </p:sp>
      <p:cxnSp>
        <p:nvCxnSpPr>
          <p:cNvPr id="60" name="Shape 60"/>
          <p:cNvCxnSpPr/>
          <p:nvPr/>
        </p:nvCxnSpPr>
        <p:spPr>
          <a:xfrm>
            <a:off x="9490393" y="14415816"/>
            <a:ext cx="33717" cy="2464743"/>
          </a:xfrm>
          <a:prstGeom prst="straightConnector1">
            <a:avLst/>
          </a:prstGeom>
          <a:noFill/>
          <a:ln w="9525" cap="flat" cmpd="sng">
            <a:solidFill>
              <a:schemeClr val="dk1"/>
            </a:solidFill>
            <a:prstDash val="solid"/>
            <a:miter/>
            <a:headEnd type="none" w="med" len="med"/>
            <a:tailEnd type="none" w="med" len="med"/>
          </a:ln>
        </p:spPr>
      </p:cxnSp>
      <p:cxnSp>
        <p:nvCxnSpPr>
          <p:cNvPr id="71" name="Shape 71"/>
          <p:cNvCxnSpPr/>
          <p:nvPr/>
        </p:nvCxnSpPr>
        <p:spPr>
          <a:xfrm flipH="1">
            <a:off x="9500070" y="16944120"/>
            <a:ext cx="14362" cy="1884536"/>
          </a:xfrm>
          <a:prstGeom prst="straightConnector1">
            <a:avLst/>
          </a:prstGeom>
          <a:noFill/>
          <a:ln w="9525" cap="flat" cmpd="sng">
            <a:solidFill>
              <a:schemeClr val="dk1"/>
            </a:solidFill>
            <a:prstDash val="solid"/>
            <a:miter/>
            <a:headEnd type="none" w="med" len="med"/>
            <a:tailEnd type="none" w="med" len="med"/>
          </a:ln>
        </p:spPr>
      </p:cxnSp>
      <p:grpSp>
        <p:nvGrpSpPr>
          <p:cNvPr id="7" name="Group 6"/>
          <p:cNvGrpSpPr/>
          <p:nvPr/>
        </p:nvGrpSpPr>
        <p:grpSpPr>
          <a:xfrm>
            <a:off x="1078798" y="12099300"/>
            <a:ext cx="16612819" cy="6447619"/>
            <a:chOff x="988158" y="13346714"/>
            <a:chExt cx="13222770" cy="5898373"/>
          </a:xfrm>
        </p:grpSpPr>
        <p:sp>
          <p:nvSpPr>
            <p:cNvPr id="43" name="Shape 43"/>
            <p:cNvSpPr/>
            <p:nvPr/>
          </p:nvSpPr>
          <p:spPr>
            <a:xfrm>
              <a:off x="2759402" y="13420170"/>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MODIS LST Data</a:t>
              </a:r>
            </a:p>
          </p:txBody>
        </p:sp>
        <p:sp>
          <p:nvSpPr>
            <p:cNvPr id="44" name="Shape 44"/>
            <p:cNvSpPr/>
            <p:nvPr/>
          </p:nvSpPr>
          <p:spPr>
            <a:xfrm>
              <a:off x="2759401" y="14426293"/>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Climate Model Data</a:t>
              </a:r>
            </a:p>
          </p:txBody>
        </p:sp>
        <p:sp>
          <p:nvSpPr>
            <p:cNvPr id="45" name="Shape 45"/>
            <p:cNvSpPr/>
            <p:nvPr/>
          </p:nvSpPr>
          <p:spPr>
            <a:xfrm>
              <a:off x="5067167" y="13542371"/>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Mosaic images</a:t>
              </a:r>
            </a:p>
          </p:txBody>
        </p:sp>
        <p:sp>
          <p:nvSpPr>
            <p:cNvPr id="46" name="Shape 46"/>
            <p:cNvSpPr/>
            <p:nvPr/>
          </p:nvSpPr>
          <p:spPr>
            <a:xfrm>
              <a:off x="5539338"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Mask to study area</a:t>
              </a:r>
            </a:p>
          </p:txBody>
        </p:sp>
        <p:sp>
          <p:nvSpPr>
            <p:cNvPr id="47" name="Shape 47"/>
            <p:cNvSpPr/>
            <p:nvPr/>
          </p:nvSpPr>
          <p:spPr>
            <a:xfrm>
              <a:off x="7183342"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dirty="0">
                  <a:solidFill>
                    <a:schemeClr val="lt1"/>
                  </a:solidFill>
                  <a:latin typeface="Garamond"/>
                  <a:ea typeface="Garamond"/>
                  <a:cs typeface="Garamond"/>
                  <a:sym typeface="Garamond"/>
                </a:rPr>
                <a:t>Convert data from  K to C</a:t>
              </a:r>
            </a:p>
          </p:txBody>
        </p:sp>
        <p:sp>
          <p:nvSpPr>
            <p:cNvPr id="48" name="Shape 48"/>
            <p:cNvSpPr/>
            <p:nvPr/>
          </p:nvSpPr>
          <p:spPr>
            <a:xfrm>
              <a:off x="8827345"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Project data</a:t>
              </a:r>
            </a:p>
          </p:txBody>
        </p:sp>
        <p:sp>
          <p:nvSpPr>
            <p:cNvPr id="49" name="Shape 49"/>
            <p:cNvSpPr/>
            <p:nvPr/>
          </p:nvSpPr>
          <p:spPr>
            <a:xfrm>
              <a:off x="9210379" y="13485222"/>
              <a:ext cx="1696355" cy="530434"/>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Estimate air temp from LST</a:t>
              </a:r>
            </a:p>
          </p:txBody>
        </p:sp>
        <p:sp>
          <p:nvSpPr>
            <p:cNvPr id="50" name="Shape 50"/>
            <p:cNvSpPr/>
            <p:nvPr/>
          </p:nvSpPr>
          <p:spPr>
            <a:xfrm>
              <a:off x="11198433" y="1349363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Remove outliers</a:t>
              </a:r>
            </a:p>
          </p:txBody>
        </p:sp>
        <p:sp>
          <p:nvSpPr>
            <p:cNvPr id="51" name="Shape 51"/>
            <p:cNvSpPr/>
            <p:nvPr/>
          </p:nvSpPr>
          <p:spPr>
            <a:xfrm>
              <a:off x="12879607" y="13495854"/>
              <a:ext cx="1331321"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dirty="0" smtClean="0">
                  <a:solidFill>
                    <a:schemeClr val="lt1"/>
                  </a:solidFill>
                  <a:latin typeface="Garamond"/>
                  <a:ea typeface="Garamond"/>
                  <a:cs typeface="Garamond"/>
                  <a:sym typeface="Garamond"/>
                </a:rPr>
                <a:t>Ro</a:t>
              </a:r>
              <a:r>
                <a:rPr lang="en-US" sz="1800" b="0" i="0" u="none" strike="noStrike" cap="none" baseline="0" dirty="0" smtClean="0">
                  <a:solidFill>
                    <a:schemeClr val="lt1"/>
                  </a:solidFill>
                  <a:latin typeface="Garamond"/>
                  <a:ea typeface="Garamond"/>
                  <a:cs typeface="Garamond"/>
                  <a:sym typeface="Garamond"/>
                </a:rPr>
                <a:t>lling </a:t>
              </a:r>
              <a:r>
                <a:rPr lang="en-US" sz="1800" b="0" i="0" u="none" strike="noStrike" cap="none" baseline="0" dirty="0">
                  <a:solidFill>
                    <a:schemeClr val="lt1"/>
                  </a:solidFill>
                  <a:latin typeface="Garamond"/>
                  <a:ea typeface="Garamond"/>
                  <a:cs typeface="Garamond"/>
                  <a:sym typeface="Garamond"/>
                </a:rPr>
                <a:t>averages</a:t>
              </a:r>
            </a:p>
          </p:txBody>
        </p:sp>
        <p:cxnSp>
          <p:nvCxnSpPr>
            <p:cNvPr id="52" name="Shape 52"/>
            <p:cNvCxnSpPr>
              <a:stCxn id="45" idx="2"/>
            </p:cNvCxnSpPr>
            <p:nvPr/>
          </p:nvCxnSpPr>
          <p:spPr>
            <a:xfrm>
              <a:off x="5765492" y="14062781"/>
              <a:ext cx="259170" cy="23405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3" name="Shape 53"/>
            <p:cNvCxnSpPr>
              <a:stCxn id="43" idx="3"/>
              <a:endCxn id="45" idx="1"/>
            </p:cNvCxnSpPr>
            <p:nvPr/>
          </p:nvCxnSpPr>
          <p:spPr>
            <a:xfrm>
              <a:off x="4640873" y="13797467"/>
              <a:ext cx="426294" cy="5109"/>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4" name="Shape 54"/>
            <p:cNvCxnSpPr>
              <a:stCxn id="46" idx="3"/>
              <a:endCxn id="47" idx="1"/>
            </p:cNvCxnSpPr>
            <p:nvPr/>
          </p:nvCxnSpPr>
          <p:spPr>
            <a:xfrm>
              <a:off x="6935985" y="14500023"/>
              <a:ext cx="247357"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5" name="Shape 55"/>
            <p:cNvCxnSpPr>
              <a:stCxn id="47" idx="3"/>
              <a:endCxn id="48" idx="1"/>
            </p:cNvCxnSpPr>
            <p:nvPr/>
          </p:nvCxnSpPr>
          <p:spPr>
            <a:xfrm>
              <a:off x="8579989" y="14500023"/>
              <a:ext cx="247356"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6" name="Shape 56"/>
            <p:cNvCxnSpPr>
              <a:stCxn id="49" idx="3"/>
              <a:endCxn id="50" idx="1"/>
            </p:cNvCxnSpPr>
            <p:nvPr/>
          </p:nvCxnSpPr>
          <p:spPr>
            <a:xfrm>
              <a:off x="10906734" y="13750439"/>
              <a:ext cx="291699" cy="3404"/>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7" name="Shape 57"/>
            <p:cNvCxnSpPr>
              <a:stCxn id="50" idx="3"/>
              <a:endCxn id="51" idx="1"/>
            </p:cNvCxnSpPr>
            <p:nvPr/>
          </p:nvCxnSpPr>
          <p:spPr>
            <a:xfrm>
              <a:off x="12595081" y="13753842"/>
              <a:ext cx="284526" cy="221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8" name="Shape 58"/>
            <p:cNvCxnSpPr/>
            <p:nvPr/>
          </p:nvCxnSpPr>
          <p:spPr>
            <a:xfrm rot="10800000" flipH="1">
              <a:off x="4666438" y="14669152"/>
              <a:ext cx="885702" cy="199493"/>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9" name="Shape 59"/>
            <p:cNvCxnSpPr/>
            <p:nvPr/>
          </p:nvCxnSpPr>
          <p:spPr>
            <a:xfrm flipV="1">
              <a:off x="9506619" y="14015656"/>
              <a:ext cx="418588" cy="224162"/>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1" name="Shape 61"/>
            <p:cNvSpPr/>
            <p:nvPr/>
          </p:nvSpPr>
          <p:spPr>
            <a:xfrm>
              <a:off x="2784966" y="15931144"/>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Find minimum value per year for each pixel and average from 2002-2015</a:t>
              </a:r>
            </a:p>
          </p:txBody>
        </p:sp>
        <p:sp>
          <p:nvSpPr>
            <p:cNvPr id="62" name="Shape 62"/>
            <p:cNvSpPr/>
            <p:nvPr/>
          </p:nvSpPr>
          <p:spPr>
            <a:xfrm>
              <a:off x="2759401" y="16854873"/>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Classify into PHZ</a:t>
              </a:r>
            </a:p>
          </p:txBody>
        </p:sp>
        <p:cxnSp>
          <p:nvCxnSpPr>
            <p:cNvPr id="63" name="Shape 63"/>
            <p:cNvCxnSpPr>
              <a:stCxn id="61" idx="2"/>
            </p:cNvCxnSpPr>
            <p:nvPr/>
          </p:nvCxnSpPr>
          <p:spPr>
            <a:xfrm>
              <a:off x="5160718" y="16685738"/>
              <a:ext cx="0" cy="316497"/>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4" name="Shape 64"/>
            <p:cNvSpPr/>
            <p:nvPr/>
          </p:nvSpPr>
          <p:spPr>
            <a:xfrm>
              <a:off x="8247030" y="15935478"/>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GDD</a:t>
              </a:r>
            </a:p>
          </p:txBody>
        </p:sp>
        <p:sp>
          <p:nvSpPr>
            <p:cNvPr id="65" name="Shape 65"/>
            <p:cNvSpPr/>
            <p:nvPr/>
          </p:nvSpPr>
          <p:spPr>
            <a:xfrm>
              <a:off x="8221465" y="1685920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Apply weights and classify into Suitability Regions</a:t>
              </a:r>
            </a:p>
          </p:txBody>
        </p:sp>
        <p:sp>
          <p:nvSpPr>
            <p:cNvPr id="66" name="Shape 66"/>
            <p:cNvSpPr/>
            <p:nvPr/>
          </p:nvSpPr>
          <p:spPr>
            <a:xfrm>
              <a:off x="9849370"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avg growing season temp</a:t>
              </a:r>
            </a:p>
          </p:txBody>
        </p:sp>
        <p:sp>
          <p:nvSpPr>
            <p:cNvPr id="67" name="Shape 67"/>
            <p:cNvSpPr/>
            <p:nvPr/>
          </p:nvSpPr>
          <p:spPr>
            <a:xfrm>
              <a:off x="11451709"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Import PHZ</a:t>
              </a:r>
            </a:p>
          </p:txBody>
        </p:sp>
        <p:cxnSp>
          <p:nvCxnSpPr>
            <p:cNvPr id="68" name="Shape 68"/>
            <p:cNvCxnSpPr/>
            <p:nvPr/>
          </p:nvCxnSpPr>
          <p:spPr>
            <a:xfrm>
              <a:off x="8929777"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69" name="Shape 69"/>
            <p:cNvCxnSpPr/>
            <p:nvPr/>
          </p:nvCxnSpPr>
          <p:spPr>
            <a:xfrm>
              <a:off x="10563835"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70" name="Shape 70"/>
            <p:cNvCxnSpPr/>
            <p:nvPr/>
          </p:nvCxnSpPr>
          <p:spPr>
            <a:xfrm>
              <a:off x="12170602" y="16685739"/>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72" name="Shape 72"/>
            <p:cNvSpPr/>
            <p:nvPr/>
          </p:nvSpPr>
          <p:spPr>
            <a:xfrm>
              <a:off x="2733536" y="18215782"/>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Compare MODIS produced PHZ maps </a:t>
              </a:r>
              <a:r>
                <a:rPr lang="en-US" sz="1800" b="0" i="0" u="none" strike="noStrike" cap="none" baseline="0" dirty="0" smtClean="0">
                  <a:solidFill>
                    <a:schemeClr val="lt1"/>
                  </a:solidFill>
                  <a:latin typeface="Garamond"/>
                  <a:ea typeface="Garamond"/>
                  <a:cs typeface="Garamond"/>
                  <a:sym typeface="Garamond"/>
                </a:rPr>
                <a:t>to PRISM produced PHZ maps to</a:t>
              </a:r>
              <a:r>
                <a:rPr lang="en-US" sz="1800" b="0" i="0" u="none" strike="noStrike" cap="none" dirty="0" smtClean="0">
                  <a:solidFill>
                    <a:schemeClr val="lt1"/>
                  </a:solidFill>
                  <a:latin typeface="Garamond"/>
                  <a:ea typeface="Garamond"/>
                  <a:cs typeface="Garamond"/>
                  <a:sym typeface="Garamond"/>
                </a:rPr>
                <a:t> test accuracy of MODIS data</a:t>
              </a:r>
              <a:endParaRPr lang="en-US" sz="1800" b="0" i="0" u="none" strike="noStrike" cap="none" baseline="0" dirty="0">
                <a:solidFill>
                  <a:schemeClr val="lt1"/>
                </a:solidFill>
                <a:latin typeface="Garamond"/>
                <a:ea typeface="Garamond"/>
                <a:cs typeface="Garamond"/>
                <a:sym typeface="Garamond"/>
              </a:endParaRPr>
            </a:p>
          </p:txBody>
        </p:sp>
        <p:sp>
          <p:nvSpPr>
            <p:cNvPr id="74" name="Shape 74"/>
            <p:cNvSpPr/>
            <p:nvPr/>
          </p:nvSpPr>
          <p:spPr>
            <a:xfrm>
              <a:off x="8247030" y="1821434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smtClean="0">
                  <a:solidFill>
                    <a:schemeClr val="lt1"/>
                  </a:solidFill>
                  <a:latin typeface="Garamond"/>
                  <a:ea typeface="Garamond"/>
                  <a:cs typeface="Garamond"/>
                  <a:sym typeface="Garamond"/>
                </a:rPr>
                <a:t>Quantify</a:t>
              </a:r>
              <a:r>
                <a:rPr lang="en-US" sz="1800" b="0" i="0" u="none" strike="noStrike" cap="none" dirty="0" smtClean="0">
                  <a:solidFill>
                    <a:schemeClr val="lt1"/>
                  </a:solidFill>
                  <a:latin typeface="Garamond"/>
                  <a:ea typeface="Garamond"/>
                  <a:cs typeface="Garamond"/>
                  <a:sym typeface="Garamond"/>
                </a:rPr>
                <a:t> degree of Plant Hardiness Zone change</a:t>
              </a:r>
              <a:endParaRPr lang="en-US" sz="1800" b="0" i="0" u="none" strike="noStrike" cap="none" baseline="0" dirty="0">
                <a:solidFill>
                  <a:schemeClr val="lt1"/>
                </a:solidFill>
                <a:latin typeface="Garamond"/>
                <a:ea typeface="Garamond"/>
                <a:cs typeface="Garamond"/>
                <a:sym typeface="Garamond"/>
              </a:endParaRPr>
            </a:p>
          </p:txBody>
        </p:sp>
        <p:sp>
          <p:nvSpPr>
            <p:cNvPr id="75" name="Shape 75"/>
            <p:cNvSpPr/>
            <p:nvPr/>
          </p:nvSpPr>
          <p:spPr>
            <a:xfrm>
              <a:off x="988168" y="13346714"/>
              <a:ext cx="1656584" cy="1993425"/>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Pre-</a:t>
              </a:r>
            </a:p>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Processing</a:t>
              </a:r>
            </a:p>
          </p:txBody>
        </p:sp>
        <p:sp>
          <p:nvSpPr>
            <p:cNvPr id="76" name="Shape 76"/>
            <p:cNvSpPr/>
            <p:nvPr/>
          </p:nvSpPr>
          <p:spPr>
            <a:xfrm>
              <a:off x="988160" y="15623892"/>
              <a:ext cx="1656593" cy="1993742"/>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Data Analysis</a:t>
              </a:r>
            </a:p>
          </p:txBody>
        </p:sp>
        <p:sp>
          <p:nvSpPr>
            <p:cNvPr id="77" name="Shape 77"/>
            <p:cNvSpPr/>
            <p:nvPr/>
          </p:nvSpPr>
          <p:spPr>
            <a:xfrm>
              <a:off x="988158" y="17855149"/>
              <a:ext cx="1656593" cy="1389938"/>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Post Analysis</a:t>
              </a:r>
            </a:p>
          </p:txBody>
        </p:sp>
        <p:sp>
          <p:nvSpPr>
            <p:cNvPr id="4" name="Right Arrow 3"/>
            <p:cNvSpPr/>
            <p:nvPr/>
          </p:nvSpPr>
          <p:spPr>
            <a:xfrm rot="5400000">
              <a:off x="1453652" y="15004004"/>
              <a:ext cx="773968" cy="963455"/>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80" name="Right Arrow 79"/>
            <p:cNvSpPr/>
            <p:nvPr/>
          </p:nvSpPr>
          <p:spPr>
            <a:xfrm rot="5400000">
              <a:off x="1438448" y="17192049"/>
              <a:ext cx="812705" cy="1017771"/>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3" name="TextBox 2"/>
            <p:cNvSpPr txBox="1"/>
            <p:nvPr/>
          </p:nvSpPr>
          <p:spPr>
            <a:xfrm>
              <a:off x="3261391" y="15457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Plant Hardiness Zones</a:t>
              </a:r>
              <a:endParaRPr lang="en-US" sz="2400" dirty="0">
                <a:solidFill>
                  <a:schemeClr val="tx1">
                    <a:lumMod val="75000"/>
                  </a:schemeClr>
                </a:solidFill>
                <a:latin typeface="Garamond" panose="02020404030301010803" pitchFamily="18" charset="0"/>
              </a:endParaRPr>
            </a:p>
          </p:txBody>
        </p:sp>
        <p:sp>
          <p:nvSpPr>
            <p:cNvPr id="78" name="TextBox 77"/>
            <p:cNvSpPr txBox="1"/>
            <p:nvPr/>
          </p:nvSpPr>
          <p:spPr>
            <a:xfrm>
              <a:off x="8664571" y="15416040"/>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Suitability Maps</a:t>
              </a:r>
              <a:endParaRPr lang="en-US" sz="2400" dirty="0">
                <a:solidFill>
                  <a:schemeClr val="tx1">
                    <a:lumMod val="75000"/>
                  </a:schemeClr>
                </a:solidFill>
                <a:latin typeface="Garamond" panose="02020404030301010803" pitchFamily="18" charset="0"/>
              </a:endParaRPr>
            </a:p>
          </p:txBody>
        </p:sp>
        <p:sp>
          <p:nvSpPr>
            <p:cNvPr id="81" name="TextBox 80"/>
            <p:cNvSpPr txBox="1"/>
            <p:nvPr/>
          </p:nvSpPr>
          <p:spPr>
            <a:xfrm>
              <a:off x="8702608" y="17720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Change Analysis</a:t>
              </a:r>
              <a:endParaRPr lang="en-US" sz="2400" dirty="0">
                <a:solidFill>
                  <a:schemeClr val="tx1">
                    <a:lumMod val="75000"/>
                  </a:schemeClr>
                </a:solidFill>
                <a:latin typeface="Garamond" panose="02020404030301010803" pitchFamily="18" charset="0"/>
              </a:endParaRPr>
            </a:p>
          </p:txBody>
        </p:sp>
        <p:sp>
          <p:nvSpPr>
            <p:cNvPr id="82" name="TextBox 81"/>
            <p:cNvSpPr txBox="1"/>
            <p:nvPr/>
          </p:nvSpPr>
          <p:spPr>
            <a:xfrm>
              <a:off x="3209961" y="17677805"/>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Accuracy Assessment</a:t>
              </a:r>
              <a:endParaRPr lang="en-US" sz="2400" dirty="0">
                <a:solidFill>
                  <a:schemeClr val="tx1">
                    <a:lumMod val="75000"/>
                  </a:schemeClr>
                </a:solidFill>
                <a:latin typeface="Garamond" panose="02020404030301010803" pitchFamily="18" charset="0"/>
              </a:endParaRPr>
            </a:p>
          </p:txBody>
        </p:sp>
      </p:grpSp>
      <p:sp>
        <p:nvSpPr>
          <p:cNvPr id="73" name="Text Placeholder 16"/>
          <p:cNvSpPr txBox="1">
            <a:spLocks/>
          </p:cNvSpPr>
          <p:nvPr/>
        </p:nvSpPr>
        <p:spPr>
          <a:xfrm>
            <a:off x="18456239" y="6242545"/>
            <a:ext cx="8229600" cy="406514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3000" dirty="0">
                <a:solidFill>
                  <a:schemeClr val="dk1"/>
                </a:solidFill>
                <a:latin typeface="Garamond"/>
                <a:ea typeface="Garamond"/>
                <a:cs typeface="Garamond"/>
                <a:sym typeface="Garamond"/>
              </a:rPr>
              <a:t>Create a current Plant Hardiness Zone (PHZ) map specific to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PHZs through </a:t>
            </a:r>
            <a:r>
              <a:rPr lang="en-US" sz="3000" dirty="0" smtClean="0">
                <a:solidFill>
                  <a:schemeClr val="dk1"/>
                </a:solidFill>
                <a:latin typeface="Garamond"/>
                <a:ea typeface="Garamond"/>
                <a:cs typeface="Garamond"/>
                <a:sym typeface="Garamond"/>
              </a:rPr>
              <a:t>2095</a:t>
            </a:r>
          </a:p>
          <a:p>
            <a:pPr marL="347663" lvl="0" indent="-347663"/>
            <a:r>
              <a:rPr lang="en-US" sz="3000" dirty="0">
                <a:solidFill>
                  <a:schemeClr val="dk1"/>
                </a:solidFill>
                <a:latin typeface="Garamond"/>
                <a:ea typeface="Garamond"/>
                <a:cs typeface="Garamond"/>
                <a:sym typeface="Garamond"/>
              </a:rPr>
              <a:t>Generate a current suitability map for apples in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the locations of suitable apple growing regions through </a:t>
            </a:r>
            <a:r>
              <a:rPr lang="en-US" sz="3000" dirty="0" smtClean="0">
                <a:solidFill>
                  <a:schemeClr val="dk1"/>
                </a:solidFill>
                <a:latin typeface="Garamond"/>
                <a:ea typeface="Garamond"/>
                <a:cs typeface="Garamond"/>
                <a:sym typeface="Garamond"/>
              </a:rPr>
              <a:t>2095</a:t>
            </a:r>
            <a:endParaRPr lang="en-US" sz="3000" dirty="0">
              <a:solidFill>
                <a:schemeClr val="dk1"/>
              </a:solidFill>
              <a:latin typeface="Garamond"/>
              <a:ea typeface="Garamond"/>
              <a:cs typeface="Garamond"/>
              <a:sym typeface="Garamond"/>
            </a:endParaRPr>
          </a:p>
        </p:txBody>
      </p:sp>
      <p:sp>
        <p:nvSpPr>
          <p:cNvPr id="83" name="Text Placeholder 16"/>
          <p:cNvSpPr txBox="1">
            <a:spLocks/>
          </p:cNvSpPr>
          <p:nvPr/>
        </p:nvSpPr>
        <p:spPr>
          <a:xfrm>
            <a:off x="18478410" y="21874028"/>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3000" dirty="0" smtClean="0">
                <a:latin typeface="Garamond" panose="02020404030301010803" pitchFamily="18" charset="0"/>
              </a:rPr>
              <a:t>Washington is currently well-suited to growing apples.</a:t>
            </a:r>
          </a:p>
          <a:p>
            <a:pPr marL="347663" indent="-347663"/>
            <a:r>
              <a:rPr lang="en-US" sz="3000" dirty="0" smtClean="0">
                <a:latin typeface="Garamond" panose="02020404030301010803" pitchFamily="18" charset="0"/>
              </a:rPr>
              <a:t>The moderate scenario shows conditions steadily worsening, becoming only marginally acceptable by 2095.</a:t>
            </a:r>
          </a:p>
          <a:p>
            <a:pPr marL="347663" indent="-347663"/>
            <a:r>
              <a:rPr lang="en-US" sz="3000" dirty="0" smtClean="0">
                <a:latin typeface="Garamond" panose="02020404030301010803" pitchFamily="18" charset="0"/>
              </a:rPr>
              <a:t>The extreme scenario shows conditions drastically worsening, becoming completely unfit by 2095.</a:t>
            </a:r>
          </a:p>
          <a:p>
            <a:pPr marL="347663" indent="-347663"/>
            <a:r>
              <a:rPr lang="en-US" sz="3000" dirty="0">
                <a:latin typeface="Garamond" panose="02020404030301010803" pitchFamily="18" charset="0"/>
              </a:rPr>
              <a:t>The southern part of the state becomes unsuitable before the north</a:t>
            </a:r>
            <a:r>
              <a:rPr lang="en-US" sz="3000" dirty="0" smtClean="0">
                <a:latin typeface="Garamond" panose="02020404030301010803" pitchFamily="18" charset="0"/>
              </a:rPr>
              <a:t>.</a:t>
            </a:r>
          </a:p>
          <a:p>
            <a:pPr marL="347663" indent="-347663"/>
            <a:r>
              <a:rPr lang="en-US" sz="3000" dirty="0" smtClean="0">
                <a:latin typeface="Garamond" panose="02020404030301010803" pitchFamily="18" charset="0"/>
              </a:rPr>
              <a:t>By 2095, the only region that shows reasonable suitability is in the Cascades.</a:t>
            </a:r>
          </a:p>
        </p:txBody>
      </p:sp>
      <p:grpSp>
        <p:nvGrpSpPr>
          <p:cNvPr id="11" name="Group 10"/>
          <p:cNvGrpSpPr/>
          <p:nvPr/>
        </p:nvGrpSpPr>
        <p:grpSpPr>
          <a:xfrm>
            <a:off x="935676" y="19275591"/>
            <a:ext cx="17306706" cy="5089824"/>
            <a:chOff x="914399" y="20132644"/>
            <a:chExt cx="16270346" cy="4528060"/>
          </a:xfrm>
        </p:grpSpPr>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470" t="2031" r="839" b="1609"/>
            <a:stretch/>
          </p:blipFill>
          <p:spPr>
            <a:xfrm>
              <a:off x="6641855" y="20604183"/>
              <a:ext cx="2769810" cy="2000219"/>
            </a:xfrm>
            <a:prstGeom prst="rect">
              <a:avLst/>
            </a:prstGeom>
          </p:spPr>
        </p:pic>
        <p:pic>
          <p:nvPicPr>
            <p:cNvPr id="93" name="Picture 92"/>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3197" y="20579812"/>
              <a:ext cx="1881548" cy="4070634"/>
            </a:xfrm>
            <a:prstGeom prst="rect">
              <a:avLst/>
            </a:prstGeom>
            <a:noFill/>
            <a:ln>
              <a:noFill/>
            </a:ln>
          </p:spPr>
        </p:pic>
        <p:sp>
          <p:nvSpPr>
            <p:cNvPr id="6" name="TextBox 5"/>
            <p:cNvSpPr txBox="1"/>
            <p:nvPr/>
          </p:nvSpPr>
          <p:spPr>
            <a:xfrm>
              <a:off x="914399" y="20154284"/>
              <a:ext cx="5592630" cy="464009"/>
            </a:xfrm>
            <a:prstGeom prst="rect">
              <a:avLst/>
            </a:prstGeom>
            <a:noFill/>
          </p:spPr>
          <p:txBody>
            <a:bodyPr wrap="square" rtlCol="0">
              <a:spAutoFit/>
            </a:bodyPr>
            <a:lstStyle/>
            <a:p>
              <a:pPr algn="ctr"/>
              <a:r>
                <a:rPr lang="en-US" sz="2800" b="1" dirty="0" smtClean="0"/>
                <a:t>2002-2015</a:t>
              </a:r>
              <a:endParaRPr lang="en-US" sz="2800" b="1" dirty="0"/>
            </a:p>
          </p:txBody>
        </p:sp>
        <p:sp>
          <p:nvSpPr>
            <p:cNvPr id="84" name="TextBox 83"/>
            <p:cNvSpPr txBox="1"/>
            <p:nvPr/>
          </p:nvSpPr>
          <p:spPr>
            <a:xfrm>
              <a:off x="6633365" y="20132644"/>
              <a:ext cx="2792661" cy="464009"/>
            </a:xfrm>
            <a:prstGeom prst="rect">
              <a:avLst/>
            </a:prstGeom>
            <a:noFill/>
          </p:spPr>
          <p:txBody>
            <a:bodyPr wrap="square" rtlCol="0">
              <a:spAutoFit/>
            </a:bodyPr>
            <a:lstStyle/>
            <a:p>
              <a:pPr algn="ctr"/>
              <a:r>
                <a:rPr lang="en-US" sz="2800" b="1" dirty="0" smtClean="0"/>
                <a:t>2040 - 2049</a:t>
              </a:r>
              <a:endParaRPr lang="en-US" sz="2800" b="1" dirty="0"/>
            </a:p>
          </p:txBody>
        </p:sp>
        <p:sp>
          <p:nvSpPr>
            <p:cNvPr id="85" name="TextBox 84"/>
            <p:cNvSpPr txBox="1"/>
            <p:nvPr/>
          </p:nvSpPr>
          <p:spPr>
            <a:xfrm>
              <a:off x="12488611" y="20149909"/>
              <a:ext cx="2799252" cy="464009"/>
            </a:xfrm>
            <a:prstGeom prst="rect">
              <a:avLst/>
            </a:prstGeom>
            <a:noFill/>
          </p:spPr>
          <p:txBody>
            <a:bodyPr wrap="square" rtlCol="0">
              <a:spAutoFit/>
            </a:bodyPr>
            <a:lstStyle/>
            <a:p>
              <a:pPr algn="ctr"/>
              <a:r>
                <a:rPr lang="en-US" sz="2800" b="1" dirty="0" smtClean="0"/>
                <a:t>2090 - 2099</a:t>
              </a:r>
              <a:endParaRPr lang="en-US" sz="2800" b="1" dirty="0"/>
            </a:p>
          </p:txBody>
        </p:sp>
        <p:sp>
          <p:nvSpPr>
            <p:cNvPr id="90" name="TextBox 89"/>
            <p:cNvSpPr txBox="1"/>
            <p:nvPr/>
          </p:nvSpPr>
          <p:spPr>
            <a:xfrm>
              <a:off x="9594752" y="20136410"/>
              <a:ext cx="2766767" cy="464009"/>
            </a:xfrm>
            <a:prstGeom prst="rect">
              <a:avLst/>
            </a:prstGeom>
            <a:noFill/>
          </p:spPr>
          <p:txBody>
            <a:bodyPr wrap="square" rtlCol="0">
              <a:spAutoFit/>
            </a:bodyPr>
            <a:lstStyle/>
            <a:p>
              <a:pPr algn="ctr"/>
              <a:r>
                <a:rPr lang="en-US" sz="2800" b="1" dirty="0" smtClean="0"/>
                <a:t>2060 - 2069</a:t>
              </a:r>
              <a:endParaRPr lang="en-US" sz="2800" b="1" dirty="0"/>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1153" t="2062" r="883" b="1361"/>
            <a:stretch/>
          </p:blipFill>
          <p:spPr>
            <a:xfrm>
              <a:off x="914399" y="20613918"/>
              <a:ext cx="5592630" cy="4036528"/>
            </a:xfrm>
            <a:prstGeom prst="rect">
              <a:avLst/>
            </a:prstGeom>
          </p:spPr>
        </p:pic>
        <p:sp>
          <p:nvSpPr>
            <p:cNvPr id="14" name="TextBox 13"/>
            <p:cNvSpPr txBox="1"/>
            <p:nvPr/>
          </p:nvSpPr>
          <p:spPr>
            <a:xfrm>
              <a:off x="2511825" y="20732751"/>
              <a:ext cx="3320706" cy="300241"/>
            </a:xfrm>
            <a:prstGeom prst="rect">
              <a:avLst/>
            </a:prstGeom>
            <a:noFill/>
          </p:spPr>
          <p:txBody>
            <a:bodyPr wrap="none" rtlCol="0">
              <a:spAutoFit/>
            </a:bodyPr>
            <a:lstStyle/>
            <a:p>
              <a:r>
                <a:rPr lang="en-US" sz="1600" b="1" dirty="0" smtClean="0"/>
                <a:t>Current Plant Hardiness Zone Map</a:t>
              </a:r>
              <a:endParaRPr lang="en-US" sz="1600" b="1" dirty="0"/>
            </a:p>
          </p:txBody>
        </p:sp>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227" t="2007" r="794" b="1633"/>
            <a:stretch/>
          </p:blipFill>
          <p:spPr>
            <a:xfrm>
              <a:off x="6636390" y="22654849"/>
              <a:ext cx="2781685" cy="2002877"/>
            </a:xfrm>
            <a:prstGeom prst="rect">
              <a:avLst/>
            </a:prstGeom>
          </p:spPr>
        </p:pic>
        <p:sp>
          <p:nvSpPr>
            <p:cNvPr id="94" name="TextBox 93"/>
            <p:cNvSpPr txBox="1"/>
            <p:nvPr/>
          </p:nvSpPr>
          <p:spPr>
            <a:xfrm>
              <a:off x="7318463" y="20616749"/>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95" name="TextBox 94"/>
            <p:cNvSpPr txBox="1"/>
            <p:nvPr/>
          </p:nvSpPr>
          <p:spPr>
            <a:xfrm>
              <a:off x="7328991" y="22659858"/>
              <a:ext cx="1889315" cy="232004"/>
            </a:xfrm>
            <a:prstGeom prst="rect">
              <a:avLst/>
            </a:prstGeom>
            <a:noFill/>
          </p:spPr>
          <p:txBody>
            <a:bodyPr wrap="none" rtlCol="0">
              <a:spAutoFit/>
            </a:bodyPr>
            <a:lstStyle/>
            <a:p>
              <a:r>
                <a:rPr lang="en-US" sz="1100" b="1" dirty="0" smtClean="0"/>
                <a:t>Extreme Scenario PHZ Map</a:t>
              </a:r>
              <a:endParaRPr lang="en-US" sz="1100" b="1" dirty="0"/>
            </a:p>
          </p:txBody>
        </p:sp>
        <p:pic>
          <p:nvPicPr>
            <p:cNvPr id="100" name="Picture 99"/>
            <p:cNvPicPr>
              <a:picLocks noChangeAspect="1"/>
            </p:cNvPicPr>
            <p:nvPr/>
          </p:nvPicPr>
          <p:blipFill rotWithShape="1">
            <a:blip r:embed="rId11">
              <a:extLst>
                <a:ext uri="{28A0092B-C50C-407E-A947-70E740481C1C}">
                  <a14:useLocalDpi xmlns:a14="http://schemas.microsoft.com/office/drawing/2010/main" val="0"/>
                </a:ext>
              </a:extLst>
            </a:blip>
            <a:srcRect l="1326" t="1961" r="758" b="1716"/>
            <a:stretch/>
          </p:blipFill>
          <p:spPr>
            <a:xfrm>
              <a:off x="9565704" y="20593603"/>
              <a:ext cx="2763811" cy="2010799"/>
            </a:xfrm>
            <a:prstGeom prst="rect">
              <a:avLst/>
            </a:prstGeom>
          </p:spPr>
        </p:pic>
        <p:pic>
          <p:nvPicPr>
            <p:cNvPr id="101" name="Picture 100"/>
            <p:cNvPicPr>
              <a:picLocks noChangeAspect="1"/>
            </p:cNvPicPr>
            <p:nvPr/>
          </p:nvPicPr>
          <p:blipFill rotWithShape="1">
            <a:blip r:embed="rId12">
              <a:extLst>
                <a:ext uri="{28A0092B-C50C-407E-A947-70E740481C1C}">
                  <a14:useLocalDpi xmlns:a14="http://schemas.microsoft.com/office/drawing/2010/main" val="0"/>
                </a:ext>
              </a:extLst>
            </a:blip>
            <a:srcRect l="947" t="1961" r="758" b="1470"/>
            <a:stretch/>
          </p:blipFill>
          <p:spPr>
            <a:xfrm>
              <a:off x="9555431" y="22662985"/>
              <a:ext cx="2774084" cy="1994740"/>
            </a:xfrm>
            <a:prstGeom prst="rect">
              <a:avLst/>
            </a:prstGeom>
          </p:spPr>
        </p:pic>
        <p:pic>
          <p:nvPicPr>
            <p:cNvPr id="102" name="Picture 101"/>
            <p:cNvPicPr>
              <a:picLocks noChangeAspect="1"/>
            </p:cNvPicPr>
            <p:nvPr/>
          </p:nvPicPr>
          <p:blipFill rotWithShape="1">
            <a:blip r:embed="rId13">
              <a:extLst>
                <a:ext uri="{28A0092B-C50C-407E-A947-70E740481C1C}">
                  <a14:useLocalDpi xmlns:a14="http://schemas.microsoft.com/office/drawing/2010/main" val="0"/>
                </a:ext>
              </a:extLst>
            </a:blip>
            <a:srcRect l="1515" t="2206" r="947" b="1716"/>
            <a:stretch/>
          </p:blipFill>
          <p:spPr>
            <a:xfrm>
              <a:off x="12495078" y="20598834"/>
              <a:ext cx="2727551" cy="2010799"/>
            </a:xfrm>
            <a:prstGeom prst="rect">
              <a:avLst/>
            </a:prstGeom>
          </p:spPr>
        </p:pic>
        <p:pic>
          <p:nvPicPr>
            <p:cNvPr id="103" name="Picture 102"/>
            <p:cNvPicPr>
              <a:picLocks noChangeAspect="1"/>
            </p:cNvPicPr>
            <p:nvPr/>
          </p:nvPicPr>
          <p:blipFill rotWithShape="1">
            <a:blip r:embed="rId14">
              <a:extLst>
                <a:ext uri="{28A0092B-C50C-407E-A947-70E740481C1C}">
                  <a14:useLocalDpi xmlns:a14="http://schemas.microsoft.com/office/drawing/2010/main" val="0"/>
                </a:ext>
              </a:extLst>
            </a:blip>
            <a:srcRect l="1326" t="2206" r="947" b="1716"/>
            <a:stretch/>
          </p:blipFill>
          <p:spPr>
            <a:xfrm>
              <a:off x="12486739" y="22662985"/>
              <a:ext cx="2744227" cy="1997719"/>
            </a:xfrm>
            <a:prstGeom prst="rect">
              <a:avLst/>
            </a:prstGeom>
          </p:spPr>
        </p:pic>
        <p:sp>
          <p:nvSpPr>
            <p:cNvPr id="104" name="TextBox 103"/>
            <p:cNvSpPr txBox="1"/>
            <p:nvPr/>
          </p:nvSpPr>
          <p:spPr>
            <a:xfrm>
              <a:off x="13142949" y="2060212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5" name="TextBox 104"/>
            <p:cNvSpPr txBox="1"/>
            <p:nvPr/>
          </p:nvSpPr>
          <p:spPr>
            <a:xfrm>
              <a:off x="10236426" y="2061304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6" name="TextBox 105"/>
            <p:cNvSpPr txBox="1"/>
            <p:nvPr/>
          </p:nvSpPr>
          <p:spPr>
            <a:xfrm>
              <a:off x="13158851" y="22672743"/>
              <a:ext cx="1889315" cy="232004"/>
            </a:xfrm>
            <a:prstGeom prst="rect">
              <a:avLst/>
            </a:prstGeom>
            <a:noFill/>
          </p:spPr>
          <p:txBody>
            <a:bodyPr wrap="none" rtlCol="0">
              <a:spAutoFit/>
            </a:bodyPr>
            <a:lstStyle/>
            <a:p>
              <a:r>
                <a:rPr lang="en-US" sz="1100" b="1" dirty="0" smtClean="0"/>
                <a:t>Extreme Scenario PHZ Map</a:t>
              </a:r>
              <a:endParaRPr lang="en-US" sz="1100" b="1" dirty="0"/>
            </a:p>
          </p:txBody>
        </p:sp>
        <p:sp>
          <p:nvSpPr>
            <p:cNvPr id="107" name="TextBox 106"/>
            <p:cNvSpPr txBox="1"/>
            <p:nvPr/>
          </p:nvSpPr>
          <p:spPr>
            <a:xfrm>
              <a:off x="10246234" y="22678887"/>
              <a:ext cx="1889315" cy="232004"/>
            </a:xfrm>
            <a:prstGeom prst="rect">
              <a:avLst/>
            </a:prstGeom>
            <a:noFill/>
          </p:spPr>
          <p:txBody>
            <a:bodyPr wrap="none" rtlCol="0">
              <a:spAutoFit/>
            </a:bodyPr>
            <a:lstStyle/>
            <a:p>
              <a:r>
                <a:rPr lang="en-US" sz="1100" b="1" dirty="0" smtClean="0"/>
                <a:t>Extreme Scenario PHZ Map</a:t>
              </a:r>
              <a:endParaRPr lang="en-US" sz="1100" b="1" dirty="0"/>
            </a:p>
          </p:txBody>
        </p:sp>
      </p:grpSp>
      <p:grpSp>
        <p:nvGrpSpPr>
          <p:cNvPr id="120" name="Group 119"/>
          <p:cNvGrpSpPr/>
          <p:nvPr/>
        </p:nvGrpSpPr>
        <p:grpSpPr>
          <a:xfrm>
            <a:off x="887550" y="24422037"/>
            <a:ext cx="17574432" cy="4971558"/>
            <a:chOff x="908903" y="24788128"/>
            <a:chExt cx="16802359" cy="4506968"/>
          </a:xfrm>
        </p:grpSpPr>
        <p:pic>
          <p:nvPicPr>
            <p:cNvPr id="119" name="Picture 118"/>
            <p:cNvPicPr>
              <a:picLocks noChangeAspect="1"/>
            </p:cNvPicPr>
            <p:nvPr/>
          </p:nvPicPr>
          <p:blipFill>
            <a:blip r:embed="rId15"/>
            <a:stretch>
              <a:fillRect/>
            </a:stretch>
          </p:blipFill>
          <p:spPr>
            <a:xfrm>
              <a:off x="12647897" y="27097297"/>
              <a:ext cx="2790461" cy="2193416"/>
            </a:xfrm>
            <a:prstGeom prst="rect">
              <a:avLst/>
            </a:prstGeom>
          </p:spPr>
        </p:pic>
        <p:pic>
          <p:nvPicPr>
            <p:cNvPr id="118" name="Picture 117"/>
            <p:cNvPicPr>
              <a:picLocks noChangeAspect="1"/>
            </p:cNvPicPr>
            <p:nvPr/>
          </p:nvPicPr>
          <p:blipFill>
            <a:blip r:embed="rId16"/>
            <a:stretch>
              <a:fillRect/>
            </a:stretch>
          </p:blipFill>
          <p:spPr>
            <a:xfrm>
              <a:off x="12641216" y="24797770"/>
              <a:ext cx="2785110" cy="2253652"/>
            </a:xfrm>
            <a:prstGeom prst="rect">
              <a:avLst/>
            </a:prstGeom>
          </p:spPr>
        </p:pic>
        <p:pic>
          <p:nvPicPr>
            <p:cNvPr id="116" name="Picture 115"/>
            <p:cNvPicPr>
              <a:picLocks/>
            </p:cNvPicPr>
            <p:nvPr/>
          </p:nvPicPr>
          <p:blipFill rotWithShape="1">
            <a:blip r:embed="rId17" cstate="print">
              <a:extLst>
                <a:ext uri="{28A0092B-C50C-407E-A947-70E740481C1C}">
                  <a14:useLocalDpi xmlns:a14="http://schemas.microsoft.com/office/drawing/2010/main" val="0"/>
                </a:ext>
              </a:extLst>
            </a:blip>
            <a:srcRect l="1493" t="1625" r="1086" b="1976"/>
            <a:stretch/>
          </p:blipFill>
          <p:spPr>
            <a:xfrm>
              <a:off x="9680865" y="27093427"/>
              <a:ext cx="2788265" cy="2201669"/>
            </a:xfrm>
            <a:prstGeom prst="rect">
              <a:avLst/>
            </a:prstGeom>
          </p:spPr>
        </p:pic>
        <p:pic>
          <p:nvPicPr>
            <p:cNvPr id="115" name="Picture 114"/>
            <p:cNvPicPr>
              <a:picLocks noChangeAspect="1"/>
            </p:cNvPicPr>
            <p:nvPr/>
          </p:nvPicPr>
          <p:blipFill>
            <a:blip r:embed="rId18"/>
            <a:stretch>
              <a:fillRect/>
            </a:stretch>
          </p:blipFill>
          <p:spPr>
            <a:xfrm>
              <a:off x="9686353" y="24803326"/>
              <a:ext cx="2782777" cy="2248096"/>
            </a:xfrm>
            <a:prstGeom prst="rect">
              <a:avLst/>
            </a:prstGeom>
          </p:spPr>
        </p:pic>
        <p:pic>
          <p:nvPicPr>
            <p:cNvPr id="96" name="Picture 95"/>
            <p:cNvPicPr>
              <a:picLocks noChangeAspect="1"/>
            </p:cNvPicPr>
            <p:nvPr/>
          </p:nvPicPr>
          <p:blipFill>
            <a:blip r:embed="rId19"/>
            <a:stretch>
              <a:fillRect/>
            </a:stretch>
          </p:blipFill>
          <p:spPr>
            <a:xfrm>
              <a:off x="6709947" y="27102868"/>
              <a:ext cx="2797508" cy="2177595"/>
            </a:xfrm>
            <a:prstGeom prst="rect">
              <a:avLst/>
            </a:prstGeom>
          </p:spPr>
        </p:pic>
        <p:pic>
          <p:nvPicPr>
            <p:cNvPr id="91" name="Picture 90"/>
            <p:cNvPicPr>
              <a:picLocks noChangeAspect="1"/>
            </p:cNvPicPr>
            <p:nvPr/>
          </p:nvPicPr>
          <p:blipFill>
            <a:blip r:embed="rId20"/>
            <a:stretch>
              <a:fillRect/>
            </a:stretch>
          </p:blipFill>
          <p:spPr>
            <a:xfrm>
              <a:off x="6709947" y="24806152"/>
              <a:ext cx="2812901" cy="2247386"/>
            </a:xfrm>
            <a:prstGeom prst="rect">
              <a:avLst/>
            </a:prstGeom>
          </p:spPr>
        </p:pic>
        <p:pic>
          <p:nvPicPr>
            <p:cNvPr id="88" name="Picture 87"/>
            <p:cNvPicPr>
              <a:picLocks noChangeAspect="1"/>
            </p:cNvPicPr>
            <p:nvPr/>
          </p:nvPicPr>
          <p:blipFill>
            <a:blip r:embed="rId21"/>
            <a:stretch>
              <a:fillRect/>
            </a:stretch>
          </p:blipFill>
          <p:spPr>
            <a:xfrm>
              <a:off x="908903" y="24814974"/>
              <a:ext cx="5668854" cy="4456059"/>
            </a:xfrm>
            <a:prstGeom prst="rect">
              <a:avLst/>
            </a:prstGeom>
          </p:spPr>
        </p:pic>
        <p:grpSp>
          <p:nvGrpSpPr>
            <p:cNvPr id="89" name="Group 88"/>
            <p:cNvGrpSpPr/>
            <p:nvPr/>
          </p:nvGrpSpPr>
          <p:grpSpPr>
            <a:xfrm>
              <a:off x="2992056" y="24788128"/>
              <a:ext cx="14719206" cy="2927867"/>
              <a:chOff x="2955338" y="24912438"/>
              <a:chExt cx="14459071" cy="2630141"/>
            </a:xfrm>
          </p:grpSpPr>
          <p:sp>
            <p:nvSpPr>
              <p:cNvPr id="97" name="TextBox 96"/>
              <p:cNvSpPr txBox="1"/>
              <p:nvPr/>
            </p:nvSpPr>
            <p:spPr>
              <a:xfrm>
                <a:off x="2955338" y="25041770"/>
                <a:ext cx="2433680" cy="338554"/>
              </a:xfrm>
              <a:prstGeom prst="rect">
                <a:avLst/>
              </a:prstGeom>
              <a:noFill/>
            </p:spPr>
            <p:txBody>
              <a:bodyPr wrap="none" rtlCol="0">
                <a:spAutoFit/>
              </a:bodyPr>
              <a:lstStyle/>
              <a:p>
                <a:r>
                  <a:rPr lang="en-US" sz="1600" b="1" dirty="0" smtClean="0"/>
                  <a:t>Current Suitability Map</a:t>
                </a:r>
                <a:endParaRPr lang="en-US" sz="1600" b="1" dirty="0"/>
              </a:p>
            </p:txBody>
          </p:sp>
          <p:sp>
            <p:nvSpPr>
              <p:cNvPr id="99" name="TextBox 98"/>
              <p:cNvSpPr txBox="1"/>
              <p:nvPr/>
            </p:nvSpPr>
            <p:spPr>
              <a:xfrm>
                <a:off x="7483547" y="24923247"/>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08" name="TextBox 107"/>
              <p:cNvSpPr txBox="1"/>
              <p:nvPr/>
            </p:nvSpPr>
            <p:spPr>
              <a:xfrm>
                <a:off x="7564360" y="26991864"/>
                <a:ext cx="1375698" cy="261610"/>
              </a:xfrm>
              <a:prstGeom prst="rect">
                <a:avLst/>
              </a:prstGeom>
              <a:noFill/>
            </p:spPr>
            <p:txBody>
              <a:bodyPr wrap="none" rtlCol="0">
                <a:spAutoFit/>
              </a:bodyPr>
              <a:lstStyle/>
              <a:p>
                <a:r>
                  <a:rPr lang="en-US" sz="1100" b="1" dirty="0" smtClean="0"/>
                  <a:t>Extreme Scenario</a:t>
                </a:r>
                <a:endParaRPr lang="en-US" sz="1100" b="1" dirty="0"/>
              </a:p>
            </p:txBody>
          </p:sp>
          <p:sp>
            <p:nvSpPr>
              <p:cNvPr id="109" name="TextBox 108"/>
              <p:cNvSpPr txBox="1"/>
              <p:nvPr/>
            </p:nvSpPr>
            <p:spPr>
              <a:xfrm>
                <a:off x="1038268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10" name="TextBox 109"/>
              <p:cNvSpPr txBox="1"/>
              <p:nvPr/>
            </p:nvSpPr>
            <p:spPr>
              <a:xfrm>
                <a:off x="10504844" y="26970247"/>
                <a:ext cx="1375698" cy="261610"/>
              </a:xfrm>
              <a:prstGeom prst="rect">
                <a:avLst/>
              </a:prstGeom>
              <a:noFill/>
            </p:spPr>
            <p:txBody>
              <a:bodyPr wrap="none" rtlCol="0">
                <a:spAutoFit/>
              </a:bodyPr>
              <a:lstStyle/>
              <a:p>
                <a:r>
                  <a:rPr lang="en-US" sz="1100" b="1" dirty="0" smtClean="0"/>
                  <a:t>Extreme Scenario</a:t>
                </a:r>
                <a:endParaRPr lang="en-US" sz="1100" b="1" dirty="0"/>
              </a:p>
            </p:txBody>
          </p:sp>
          <p:sp>
            <p:nvSpPr>
              <p:cNvPr id="111" name="TextBox 110"/>
              <p:cNvSpPr txBox="1"/>
              <p:nvPr/>
            </p:nvSpPr>
            <p:spPr>
              <a:xfrm>
                <a:off x="13282609" y="24920602"/>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12" name="TextBox 111"/>
              <p:cNvSpPr txBox="1"/>
              <p:nvPr/>
            </p:nvSpPr>
            <p:spPr>
              <a:xfrm>
                <a:off x="13402212"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113" name="Picture 112"/>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9483" y="26324432"/>
                <a:ext cx="2024926" cy="1218147"/>
              </a:xfrm>
              <a:prstGeom prst="rect">
                <a:avLst/>
              </a:prstGeom>
              <a:noFill/>
              <a:ln>
                <a:noFill/>
              </a:ln>
            </p:spPr>
          </p:pic>
        </p:grpSp>
      </p:grpSp>
      <p:pic>
        <p:nvPicPr>
          <p:cNvPr id="98" name="Picture 97"/>
          <p:cNvPicPr>
            <a:picLocks noChangeAspect="1"/>
          </p:cNvPicPr>
          <p:nvPr/>
        </p:nvPicPr>
        <p:blipFill rotWithShape="1">
          <a:blip r:embed="rId23">
            <a:extLst>
              <a:ext uri="{28A0092B-C50C-407E-A947-70E740481C1C}">
                <a14:useLocalDpi xmlns:a14="http://schemas.microsoft.com/office/drawing/2010/main" val="0"/>
              </a:ext>
            </a:extLst>
          </a:blip>
          <a:srcRect l="5712" t="3020" b="18131"/>
          <a:stretch/>
        </p:blipFill>
        <p:spPr>
          <a:xfrm>
            <a:off x="996806" y="30144451"/>
            <a:ext cx="7307413" cy="4583181"/>
          </a:xfrm>
          <a:prstGeom prst="rect">
            <a:avLst/>
          </a:prstGeom>
        </p:spPr>
      </p:pic>
      <p:sp>
        <p:nvSpPr>
          <p:cNvPr id="114" name="TextBox 113"/>
          <p:cNvSpPr txBox="1"/>
          <p:nvPr/>
        </p:nvSpPr>
        <p:spPr>
          <a:xfrm>
            <a:off x="8326076" y="33379638"/>
            <a:ext cx="2769244" cy="1477328"/>
          </a:xfrm>
          <a:prstGeom prst="rect">
            <a:avLst/>
          </a:prstGeom>
          <a:noFill/>
        </p:spPr>
        <p:txBody>
          <a:bodyPr wrap="square" rtlCol="0">
            <a:spAutoFit/>
          </a:bodyPr>
          <a:lstStyle/>
          <a:p>
            <a:r>
              <a:rPr lang="en-US" sz="1800" dirty="0" smtClean="0">
                <a:solidFill>
                  <a:schemeClr val="tx1"/>
                </a:solidFill>
                <a:latin typeface="Garamond" panose="02020404030301010803" pitchFamily="18" charset="0"/>
              </a:rPr>
              <a:t>From left: Matthew Mullen, Sarah Philbrick, Teresa </a:t>
            </a:r>
            <a:r>
              <a:rPr lang="en-US" sz="1800" dirty="0" err="1" smtClean="0">
                <a:solidFill>
                  <a:schemeClr val="tx1"/>
                </a:solidFill>
                <a:latin typeface="Garamond" panose="02020404030301010803" pitchFamily="18" charset="0"/>
              </a:rPr>
              <a:t>Fenn</a:t>
            </a:r>
            <a:r>
              <a:rPr lang="en-US" sz="1800" dirty="0" smtClean="0">
                <a:solidFill>
                  <a:schemeClr val="tx1"/>
                </a:solidFill>
                <a:latin typeface="Garamond" panose="02020404030301010803" pitchFamily="18" charset="0"/>
              </a:rPr>
              <a:t>, Madeline </a:t>
            </a:r>
            <a:r>
              <a:rPr lang="en-US" sz="1800" dirty="0" err="1" smtClean="0">
                <a:solidFill>
                  <a:schemeClr val="tx1"/>
                </a:solidFill>
                <a:latin typeface="Garamond" panose="02020404030301010803" pitchFamily="18" charset="0"/>
              </a:rPr>
              <a:t>Ruid</a:t>
            </a:r>
            <a:r>
              <a:rPr lang="en-US" sz="1800" dirty="0">
                <a:solidFill>
                  <a:schemeClr val="tx1"/>
                </a:solidFill>
                <a:latin typeface="Garamond" panose="02020404030301010803" pitchFamily="18" charset="0"/>
              </a:rPr>
              <a:t> </a:t>
            </a:r>
            <a:endParaRPr lang="en-US" sz="1800" dirty="0" smtClean="0">
              <a:solidFill>
                <a:schemeClr val="tx1"/>
              </a:solidFill>
              <a:latin typeface="Garamond" panose="02020404030301010803" pitchFamily="18" charset="0"/>
            </a:endParaRPr>
          </a:p>
          <a:p>
            <a:r>
              <a:rPr lang="en-US" sz="1800" dirty="0" smtClean="0">
                <a:solidFill>
                  <a:schemeClr val="tx1"/>
                </a:solidFill>
                <a:latin typeface="Garamond" panose="02020404030301010803" pitchFamily="18" charset="0"/>
              </a:rPr>
              <a:t>Not pictured: James </a:t>
            </a:r>
            <a:r>
              <a:rPr lang="en-US" sz="1800" dirty="0">
                <a:solidFill>
                  <a:schemeClr val="tx1"/>
                </a:solidFill>
                <a:latin typeface="Garamond" panose="02020404030301010803" pitchFamily="18" charset="0"/>
                <a:ea typeface="Garamond"/>
                <a:cs typeface="Garamond"/>
                <a:sym typeface="Garamond"/>
              </a:rPr>
              <a:t>Hendrickson</a:t>
            </a:r>
            <a:endParaRPr lang="en-US" sz="1800" dirty="0">
              <a:solidFill>
                <a:schemeClr val="tx1"/>
              </a:solidFill>
              <a:latin typeface="Garamond" panose="02020404030301010803" pitchFamily="18"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TotalTime>
  <Words>702</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Ruid, Madeline R. (LARC-E3)[SSAI DEVELOP]</cp:lastModifiedBy>
  <cp:revision>58</cp:revision>
  <dcterms:modified xsi:type="dcterms:W3CDTF">2015-07-29T13:46:34Z</dcterms:modified>
</cp:coreProperties>
</file>