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3" r:id="rId2"/>
  </p:sldIdLst>
  <p:sldSz cx="27432000" cy="36576000"/>
  <p:notesSz cx="6858000" cy="9144000"/>
  <p:defaultTextStyle>
    <a:defPPr>
      <a:defRPr lang="en-US"/>
    </a:defPPr>
    <a:lvl1pPr marL="0" algn="l" defTabSz="3072384" rtl="0" eaLnBrk="1" latinLnBrk="0" hangingPunct="1">
      <a:defRPr sz="6048" kern="1200">
        <a:solidFill>
          <a:schemeClr val="tx1"/>
        </a:solidFill>
        <a:latin typeface="+mn-lt"/>
        <a:ea typeface="+mn-ea"/>
        <a:cs typeface="+mn-cs"/>
      </a:defRPr>
    </a:lvl1pPr>
    <a:lvl2pPr marL="1536192" algn="l" defTabSz="3072384" rtl="0" eaLnBrk="1" latinLnBrk="0" hangingPunct="1">
      <a:defRPr sz="6048" kern="1200">
        <a:solidFill>
          <a:schemeClr val="tx1"/>
        </a:solidFill>
        <a:latin typeface="+mn-lt"/>
        <a:ea typeface="+mn-ea"/>
        <a:cs typeface="+mn-cs"/>
      </a:defRPr>
    </a:lvl2pPr>
    <a:lvl3pPr marL="3072384" algn="l" defTabSz="3072384" rtl="0" eaLnBrk="1" latinLnBrk="0" hangingPunct="1">
      <a:defRPr sz="6048" kern="1200">
        <a:solidFill>
          <a:schemeClr val="tx1"/>
        </a:solidFill>
        <a:latin typeface="+mn-lt"/>
        <a:ea typeface="+mn-ea"/>
        <a:cs typeface="+mn-cs"/>
      </a:defRPr>
    </a:lvl3pPr>
    <a:lvl4pPr marL="4608576" algn="l" defTabSz="3072384" rtl="0" eaLnBrk="1" latinLnBrk="0" hangingPunct="1">
      <a:defRPr sz="6048" kern="1200">
        <a:solidFill>
          <a:schemeClr val="tx1"/>
        </a:solidFill>
        <a:latin typeface="+mn-lt"/>
        <a:ea typeface="+mn-ea"/>
        <a:cs typeface="+mn-cs"/>
      </a:defRPr>
    </a:lvl4pPr>
    <a:lvl5pPr marL="6144768" algn="l" defTabSz="3072384" rtl="0" eaLnBrk="1" latinLnBrk="0" hangingPunct="1">
      <a:defRPr sz="6048" kern="1200">
        <a:solidFill>
          <a:schemeClr val="tx1"/>
        </a:solidFill>
        <a:latin typeface="+mn-lt"/>
        <a:ea typeface="+mn-ea"/>
        <a:cs typeface="+mn-cs"/>
      </a:defRPr>
    </a:lvl5pPr>
    <a:lvl6pPr marL="7680960" algn="l" defTabSz="3072384" rtl="0" eaLnBrk="1" latinLnBrk="0" hangingPunct="1">
      <a:defRPr sz="6048" kern="1200">
        <a:solidFill>
          <a:schemeClr val="tx1"/>
        </a:solidFill>
        <a:latin typeface="+mn-lt"/>
        <a:ea typeface="+mn-ea"/>
        <a:cs typeface="+mn-cs"/>
      </a:defRPr>
    </a:lvl6pPr>
    <a:lvl7pPr marL="9217152" algn="l" defTabSz="3072384" rtl="0" eaLnBrk="1" latinLnBrk="0" hangingPunct="1">
      <a:defRPr sz="6048" kern="1200">
        <a:solidFill>
          <a:schemeClr val="tx1"/>
        </a:solidFill>
        <a:latin typeface="+mn-lt"/>
        <a:ea typeface="+mn-ea"/>
        <a:cs typeface="+mn-cs"/>
      </a:defRPr>
    </a:lvl7pPr>
    <a:lvl8pPr marL="10753344" algn="l" defTabSz="3072384" rtl="0" eaLnBrk="1" latinLnBrk="0" hangingPunct="1">
      <a:defRPr sz="6048" kern="1200">
        <a:solidFill>
          <a:schemeClr val="tx1"/>
        </a:solidFill>
        <a:latin typeface="+mn-lt"/>
        <a:ea typeface="+mn-ea"/>
        <a:cs typeface="+mn-cs"/>
      </a:defRPr>
    </a:lvl8pPr>
    <a:lvl9pPr marL="12289536" algn="l" defTabSz="3072384" rtl="0" eaLnBrk="1" latinLnBrk="0" hangingPunct="1">
      <a:defRPr sz="6048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448" userDrawn="1">
          <p15:clr>
            <a:srgbClr val="A4A3A4"/>
          </p15:clr>
        </p15:guide>
        <p15:guide id="2" pos="8640">
          <p15:clr>
            <a:srgbClr val="A4A3A4"/>
          </p15:clr>
        </p15:guide>
        <p15:guide id="3" orient="horz" pos="12600" userDrawn="1">
          <p15:clr>
            <a:srgbClr val="A4A3A4"/>
          </p15:clr>
        </p15:guide>
        <p15:guide id="4" pos="576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mberle Keith" initials="AK" lastIdx="9" clrIdx="0"/>
  <p:cmAuthor id="1" name="Brumbaugh, Beth (LARC-E3)[SSAI DEVELOP]" initials="BB(D" lastIdx="1" clrIdx="1">
    <p:extLst/>
  </p:cmAuthor>
  <p:cmAuthor id="2" name="Kislik, Emily A. (ARC-SGE)[SCIENCE SYSTEMS AND APPLICATIONS, INC]" initials="KEA(SAAI" lastIdx="9" clrIdx="2">
    <p:extLst/>
  </p:cmAuthor>
  <p:cmAuthor id="3" name="Juan Luis Torres Perez" initials="jltp" lastIdx="2" clrIdx="3"/>
  <p:cmAuthor id="4" name="anguyen7" initials="a" lastIdx="1" clrIdx="4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113" autoAdjust="0"/>
    <p:restoredTop sz="94660"/>
  </p:normalViewPr>
  <p:slideViewPr>
    <p:cSldViewPr snapToGrid="0">
      <p:cViewPr varScale="1">
        <p:scale>
          <a:sx n="20" d="100"/>
          <a:sy n="20" d="100"/>
        </p:scale>
        <p:origin x="1194" y="138"/>
      </p:cViewPr>
      <p:guideLst>
        <p:guide orient="horz" pos="11448"/>
        <p:guide pos="8640"/>
        <p:guide orient="horz" pos="12600"/>
        <p:guide pos="57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commentAuthors" Target="commentAuthors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Node Location"/>
          <p:cNvSpPr>
            <a:spLocks noGrp="1"/>
          </p:cNvSpPr>
          <p:nvPr>
            <p:ph type="body" sz="quarter" idx="13" hasCustomPrompt="1"/>
          </p:nvPr>
        </p:nvSpPr>
        <p:spPr>
          <a:xfrm>
            <a:off x="685800" y="35350704"/>
            <a:ext cx="26060400" cy="5943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baseline="0"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en-US" dirty="0" smtClean="0"/>
              <a:t>DEVELOP Node Location</a:t>
            </a:r>
            <a:endParaRPr lang="en-US" dirty="0"/>
          </a:p>
        </p:txBody>
      </p:sp>
      <p:sp>
        <p:nvSpPr>
          <p:cNvPr id="10" name="Subtitle"/>
          <p:cNvSpPr>
            <a:spLocks noGrp="1"/>
          </p:cNvSpPr>
          <p:nvPr>
            <p:ph type="body" sz="quarter" idx="11" hasCustomPrompt="1"/>
          </p:nvPr>
        </p:nvSpPr>
        <p:spPr>
          <a:xfrm>
            <a:off x="4014216" y="2176272"/>
            <a:ext cx="19412712" cy="12161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aseline="0">
                <a:latin typeface="+mj-lt"/>
              </a:defRPr>
            </a:lvl1pPr>
            <a:lvl2pPr>
              <a:defRPr sz="4800"/>
            </a:lvl2pPr>
            <a:lvl3pPr>
              <a:defRPr sz="40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 dirty="0" smtClean="0"/>
              <a:t>Project subtitle [use sentence case]</a:t>
            </a:r>
            <a:endParaRPr lang="en-US" dirty="0"/>
          </a:p>
        </p:txBody>
      </p:sp>
      <p:sp>
        <p:nvSpPr>
          <p:cNvPr id="8" name="Main Title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0" y="914400"/>
            <a:ext cx="18288000" cy="115214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8400" b="1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Project Title [Use Title Case]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177245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footer boundary line"/>
          <p:cNvCxnSpPr/>
          <p:nvPr userDrawn="1"/>
        </p:nvCxnSpPr>
        <p:spPr>
          <a:xfrm>
            <a:off x="685800" y="34978415"/>
            <a:ext cx="26060400" cy="0"/>
          </a:xfrm>
          <a:prstGeom prst="line">
            <a:avLst/>
          </a:prstGeom>
          <a:ln w="101600" cap="rnd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header boundary line"/>
          <p:cNvCxnSpPr/>
          <p:nvPr userDrawn="1"/>
        </p:nvCxnSpPr>
        <p:spPr>
          <a:xfrm>
            <a:off x="685800" y="3918857"/>
            <a:ext cx="26060400" cy="0"/>
          </a:xfrm>
          <a:prstGeom prst="line">
            <a:avLst/>
          </a:prstGeom>
          <a:ln w="101600" cap="rnd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nasa logo" descr="BnW.psd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8370" y="948900"/>
            <a:ext cx="2329895" cy="193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develop logo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495" y="661797"/>
            <a:ext cx="2158130" cy="2592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ract info"/>
          <p:cNvSpPr/>
          <p:nvPr userDrawn="1"/>
        </p:nvSpPr>
        <p:spPr>
          <a:xfrm>
            <a:off x="21089073" y="35379524"/>
            <a:ext cx="565712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buClr>
                <a:schemeClr val="dk1"/>
              </a:buClr>
              <a:buSzPct val="25000"/>
            </a:pPr>
            <a:r>
              <a:rPr lang="en-US" sz="1400" i="1" baseline="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This material is based upon work supported by NASA </a:t>
            </a:r>
            <a:r>
              <a:rPr lang="en-US" sz="1400" i="1" baseline="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through contract </a:t>
            </a:r>
            <a:r>
              <a:rPr lang="en-US" sz="1400" i="1" baseline="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NNL11AA00B and cooperative agreement NNX14AB60A.</a:t>
            </a:r>
          </a:p>
        </p:txBody>
      </p:sp>
    </p:spTree>
    <p:extLst>
      <p:ext uri="{BB962C8B-B14F-4D97-AF65-F5344CB8AC3E}">
        <p14:creationId xmlns:p14="http://schemas.microsoft.com/office/powerpoint/2010/main" val="557721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l" defTabSz="2743200" rtl="0" eaLnBrk="1" latinLnBrk="0" hangingPunct="1">
        <a:lnSpc>
          <a:spcPct val="90000"/>
        </a:lnSpc>
        <a:spcBef>
          <a:spcPct val="0"/>
        </a:spcBef>
        <a:buNone/>
        <a:defRPr sz="1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85800" indent="-685800" algn="l" defTabSz="2743200" rtl="0" eaLnBrk="1" latinLnBrk="0" hangingPunct="1">
        <a:lnSpc>
          <a:spcPct val="90000"/>
        </a:lnSpc>
        <a:spcBef>
          <a:spcPts val="3000"/>
        </a:spcBef>
        <a:buFont typeface="Arial" panose="020B0604020202020204" pitchFamily="34" charset="0"/>
        <a:buChar char="•"/>
        <a:defRPr sz="8400" kern="1200">
          <a:solidFill>
            <a:schemeClr val="tx1"/>
          </a:solidFill>
          <a:latin typeface="+mn-lt"/>
          <a:ea typeface="+mn-ea"/>
          <a:cs typeface="+mn-cs"/>
        </a:defRPr>
      </a:lvl1pPr>
      <a:lvl2pPr marL="2057400" indent="-685800" algn="l" defTabSz="27432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7200" kern="1200">
          <a:solidFill>
            <a:schemeClr val="tx1"/>
          </a:solidFill>
          <a:latin typeface="+mn-lt"/>
          <a:ea typeface="+mn-ea"/>
          <a:cs typeface="+mn-cs"/>
        </a:defRPr>
      </a:lvl2pPr>
      <a:lvl3pPr marL="3429000" indent="-685800" algn="l" defTabSz="27432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6000" kern="1200">
          <a:solidFill>
            <a:schemeClr val="tx1"/>
          </a:solidFill>
          <a:latin typeface="+mn-lt"/>
          <a:ea typeface="+mn-ea"/>
          <a:cs typeface="+mn-cs"/>
        </a:defRPr>
      </a:lvl3pPr>
      <a:lvl4pPr marL="4800600" indent="-685800" algn="l" defTabSz="27432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5400" kern="1200">
          <a:solidFill>
            <a:schemeClr val="tx1"/>
          </a:solidFill>
          <a:latin typeface="+mn-lt"/>
          <a:ea typeface="+mn-ea"/>
          <a:cs typeface="+mn-cs"/>
        </a:defRPr>
      </a:lvl4pPr>
      <a:lvl5pPr marL="6172200" indent="-685800" algn="l" defTabSz="27432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5400" kern="1200">
          <a:solidFill>
            <a:schemeClr val="tx1"/>
          </a:solidFill>
          <a:latin typeface="+mn-lt"/>
          <a:ea typeface="+mn-ea"/>
          <a:cs typeface="+mn-cs"/>
        </a:defRPr>
      </a:lvl5pPr>
      <a:lvl6pPr marL="7543800" indent="-685800" algn="l" defTabSz="27432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5400" kern="1200">
          <a:solidFill>
            <a:schemeClr val="tx1"/>
          </a:solidFill>
          <a:latin typeface="+mn-lt"/>
          <a:ea typeface="+mn-ea"/>
          <a:cs typeface="+mn-cs"/>
        </a:defRPr>
      </a:lvl6pPr>
      <a:lvl7pPr marL="8915400" indent="-685800" algn="l" defTabSz="27432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5400" kern="1200">
          <a:solidFill>
            <a:schemeClr val="tx1"/>
          </a:solidFill>
          <a:latin typeface="+mn-lt"/>
          <a:ea typeface="+mn-ea"/>
          <a:cs typeface="+mn-cs"/>
        </a:defRPr>
      </a:lvl7pPr>
      <a:lvl8pPr marL="10287000" indent="-685800" algn="l" defTabSz="27432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5400" kern="1200">
          <a:solidFill>
            <a:schemeClr val="tx1"/>
          </a:solidFill>
          <a:latin typeface="+mn-lt"/>
          <a:ea typeface="+mn-ea"/>
          <a:cs typeface="+mn-cs"/>
        </a:defRPr>
      </a:lvl8pPr>
      <a:lvl9pPr marL="11658600" indent="-685800" algn="l" defTabSz="27432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5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743200" rtl="0" eaLnBrk="1" latinLnBrk="0" hangingPunct="1">
        <a:defRPr sz="54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algn="l" defTabSz="2743200" rtl="0" eaLnBrk="1" latinLnBrk="0" hangingPunct="1">
        <a:defRPr sz="5400" kern="1200">
          <a:solidFill>
            <a:schemeClr val="tx1"/>
          </a:solidFill>
          <a:latin typeface="+mn-lt"/>
          <a:ea typeface="+mn-ea"/>
          <a:cs typeface="+mn-cs"/>
        </a:defRPr>
      </a:lvl2pPr>
      <a:lvl3pPr marL="2743200" algn="l" defTabSz="2743200" rtl="0" eaLnBrk="1" latinLnBrk="0" hangingPunct="1">
        <a:defRPr sz="5400" kern="1200">
          <a:solidFill>
            <a:schemeClr val="tx1"/>
          </a:solidFill>
          <a:latin typeface="+mn-lt"/>
          <a:ea typeface="+mn-ea"/>
          <a:cs typeface="+mn-cs"/>
        </a:defRPr>
      </a:lvl3pPr>
      <a:lvl4pPr marL="4114800" algn="l" defTabSz="2743200" rtl="0" eaLnBrk="1" latinLnBrk="0" hangingPunct="1">
        <a:defRPr sz="5400" kern="1200">
          <a:solidFill>
            <a:schemeClr val="tx1"/>
          </a:solidFill>
          <a:latin typeface="+mn-lt"/>
          <a:ea typeface="+mn-ea"/>
          <a:cs typeface="+mn-cs"/>
        </a:defRPr>
      </a:lvl4pPr>
      <a:lvl5pPr marL="5486400" algn="l" defTabSz="2743200" rtl="0" eaLnBrk="1" latinLnBrk="0" hangingPunct="1">
        <a:defRPr sz="5400" kern="1200">
          <a:solidFill>
            <a:schemeClr val="tx1"/>
          </a:solidFill>
          <a:latin typeface="+mn-lt"/>
          <a:ea typeface="+mn-ea"/>
          <a:cs typeface="+mn-cs"/>
        </a:defRPr>
      </a:lvl5pPr>
      <a:lvl6pPr marL="6858000" algn="l" defTabSz="2743200" rtl="0" eaLnBrk="1" latinLnBrk="0" hangingPunct="1">
        <a:defRPr sz="5400" kern="1200">
          <a:solidFill>
            <a:schemeClr val="tx1"/>
          </a:solidFill>
          <a:latin typeface="+mn-lt"/>
          <a:ea typeface="+mn-ea"/>
          <a:cs typeface="+mn-cs"/>
        </a:defRPr>
      </a:lvl6pPr>
      <a:lvl7pPr marL="8229600" algn="l" defTabSz="2743200" rtl="0" eaLnBrk="1" latinLnBrk="0" hangingPunct="1">
        <a:defRPr sz="5400" kern="1200">
          <a:solidFill>
            <a:schemeClr val="tx1"/>
          </a:solidFill>
          <a:latin typeface="+mn-lt"/>
          <a:ea typeface="+mn-ea"/>
          <a:cs typeface="+mn-cs"/>
        </a:defRPr>
      </a:lvl7pPr>
      <a:lvl8pPr marL="9601200" algn="l" defTabSz="2743200" rtl="0" eaLnBrk="1" latinLnBrk="0" hangingPunct="1">
        <a:defRPr sz="5400" kern="1200">
          <a:solidFill>
            <a:schemeClr val="tx1"/>
          </a:solidFill>
          <a:latin typeface="+mn-lt"/>
          <a:ea typeface="+mn-ea"/>
          <a:cs typeface="+mn-cs"/>
        </a:defRPr>
      </a:lvl8pPr>
      <a:lvl9pPr marL="10972800" algn="l" defTabSz="2743200" rtl="0" eaLnBrk="1" latinLnBrk="0" hangingPunct="1">
        <a:defRPr sz="5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8640" userDrawn="1">
          <p15:clr>
            <a:srgbClr val="F26B43"/>
          </p15:clr>
        </p15:guide>
        <p15:guide id="2" orient="horz" pos="11520" userDrawn="1">
          <p15:clr>
            <a:srgbClr val="F26B43"/>
          </p15:clr>
        </p15:guide>
        <p15:guide id="3" pos="576" userDrawn="1">
          <p15:clr>
            <a:srgbClr val="F26B43"/>
          </p15:clr>
        </p15:guide>
        <p15:guide id="4" pos="16704" userDrawn="1">
          <p15:clr>
            <a:srgbClr val="F26B43"/>
          </p15:clr>
        </p15:guide>
        <p15:guide id="5" orient="horz" pos="21888" userDrawn="1">
          <p15:clr>
            <a:srgbClr val="F26B43"/>
          </p15:clr>
        </p15:guide>
        <p15:guide id="6" orient="horz" pos="3456" userDrawn="1">
          <p15:clr>
            <a:srgbClr val="F26B43"/>
          </p15:clr>
        </p15:guide>
        <p15:guide id="7" pos="5760" userDrawn="1">
          <p15:clr>
            <a:srgbClr val="A4A3A4"/>
          </p15:clr>
        </p15:guide>
        <p15:guide id="8" pos="6048" userDrawn="1">
          <p15:clr>
            <a:srgbClr val="A4A3A4"/>
          </p15:clr>
        </p15:guide>
        <p15:guide id="9" pos="11520" userDrawn="1">
          <p15:clr>
            <a:srgbClr val="A4A3A4"/>
          </p15:clr>
        </p15:guide>
        <p15:guide id="10" pos="11232" userDrawn="1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tiff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12" Type="http://schemas.openxmlformats.org/officeDocument/2006/relationships/image" Target="../media/image13.png"/><Relationship Id="rId17" Type="http://schemas.openxmlformats.org/officeDocument/2006/relationships/image" Target="../media/image18.jpeg"/><Relationship Id="rId2" Type="http://schemas.openxmlformats.org/officeDocument/2006/relationships/image" Target="../media/image3.jpeg"/><Relationship Id="rId16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11" Type="http://schemas.openxmlformats.org/officeDocument/2006/relationships/image" Target="../media/image12.png"/><Relationship Id="rId5" Type="http://schemas.openxmlformats.org/officeDocument/2006/relationships/image" Target="../media/image6.jpe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19" Type="http://schemas.openxmlformats.org/officeDocument/2006/relationships/image" Target="../media/image20.png"/><Relationship Id="rId4" Type="http://schemas.openxmlformats.org/officeDocument/2006/relationships/image" Target="../media/image5.jpeg"/><Relationship Id="rId9" Type="http://schemas.openxmlformats.org/officeDocument/2006/relationships/image" Target="../media/image10.tiff"/><Relationship Id="rId1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NASA Ames Research Center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Utilizing N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ASA</a:t>
            </a:r>
            <a:r>
              <a:rPr lang="en-US" dirty="0" smtClean="0"/>
              <a:t> Earth Observations to Detect </a:t>
            </a:r>
            <a:r>
              <a:rPr lang="en-US" dirty="0"/>
              <a:t>F</a:t>
            </a:r>
            <a:r>
              <a:rPr lang="en-US" dirty="0" smtClean="0"/>
              <a:t>actors </a:t>
            </a:r>
            <a:r>
              <a:rPr lang="en-US" dirty="0"/>
              <a:t>C</a:t>
            </a:r>
            <a:r>
              <a:rPr lang="en-US" dirty="0" smtClean="0"/>
              <a:t>ontributing to Hypoxic </a:t>
            </a:r>
            <a:r>
              <a:rPr lang="en-US" dirty="0"/>
              <a:t>E</a:t>
            </a:r>
            <a:r>
              <a:rPr lang="en-US" dirty="0" smtClean="0"/>
              <a:t>vents in the Southern Gulf of Mexico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Gulf of Mexico Water Resources</a:t>
            </a:r>
            <a:endParaRPr lang="en-US" dirty="0"/>
          </a:p>
        </p:txBody>
      </p:sp>
      <p:sp>
        <p:nvSpPr>
          <p:cNvPr id="9" name="Text Placeholder 16"/>
          <p:cNvSpPr txBox="1">
            <a:spLocks/>
          </p:cNvSpPr>
          <p:nvPr/>
        </p:nvSpPr>
        <p:spPr>
          <a:xfrm>
            <a:off x="16561113" y="31826469"/>
            <a:ext cx="5110963" cy="2908154"/>
          </a:xfrm>
          <a:prstGeom prst="rect">
            <a:avLst/>
          </a:prstGeom>
        </p:spPr>
        <p:txBody>
          <a:bodyPr numCol="1" spcCol="640080"/>
          <a:lstStyle>
            <a:lvl1pPr marL="0" indent="0" algn="l" defTabSz="274320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27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0574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4290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8006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1722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5438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89154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2870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16586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2600" dirty="0" smtClean="0"/>
              <a:t>Left to Right: 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2600" dirty="0" smtClean="0"/>
              <a:t>Mackenzie Taggart, 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2600" dirty="0" smtClean="0"/>
              <a:t>Irma Caraballo </a:t>
            </a:r>
            <a:r>
              <a:rPr lang="en-US" sz="2600" dirty="0" err="1" smtClean="0"/>
              <a:t>Álvarez</a:t>
            </a:r>
            <a:r>
              <a:rPr lang="en-US" sz="2600" dirty="0" smtClean="0"/>
              <a:t>,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2600" dirty="0" smtClean="0"/>
              <a:t> Bridget Smith,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2600" dirty="0" smtClean="0"/>
              <a:t> Alannah Johansen,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2600" dirty="0" smtClean="0"/>
              <a:t> Rebecca Chapman, 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2600" dirty="0" err="1" smtClean="0"/>
              <a:t>Åse</a:t>
            </a:r>
            <a:r>
              <a:rPr lang="en-US" sz="2600" dirty="0" smtClean="0"/>
              <a:t> Mitchell</a:t>
            </a:r>
            <a:r>
              <a:rPr lang="en-US" sz="2600" dirty="0"/>
              <a:t> </a:t>
            </a:r>
            <a:endParaRPr lang="en-US" sz="2600" dirty="0" smtClean="0"/>
          </a:p>
        </p:txBody>
      </p:sp>
      <p:sp>
        <p:nvSpPr>
          <p:cNvPr id="6" name="Text Placeholder 16"/>
          <p:cNvSpPr txBox="1">
            <a:spLocks/>
          </p:cNvSpPr>
          <p:nvPr/>
        </p:nvSpPr>
        <p:spPr>
          <a:xfrm>
            <a:off x="685801" y="5805350"/>
            <a:ext cx="9578795" cy="7154488"/>
          </a:xfrm>
          <a:prstGeom prst="rect">
            <a:avLst/>
          </a:prstGeom>
        </p:spPr>
        <p:txBody>
          <a:bodyPr numCol="1" spcCol="640080"/>
          <a:lstStyle>
            <a:lvl1pPr marL="0" indent="0" algn="l" defTabSz="274320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27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0574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4290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8006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1722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5438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89154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2870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16586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This study uncovered trends and dynamic characteristics of chlorophyll-</a:t>
            </a:r>
            <a:r>
              <a:rPr lang="en-US" sz="2800" i="1" dirty="0"/>
              <a:t>a</a:t>
            </a:r>
            <a:r>
              <a:rPr lang="en-US" sz="2800" dirty="0"/>
              <a:t> (</a:t>
            </a:r>
            <a:r>
              <a:rPr lang="en-US" sz="2800" dirty="0" err="1"/>
              <a:t>Chl</a:t>
            </a:r>
            <a:r>
              <a:rPr lang="en-US" sz="2800" dirty="0"/>
              <a:t>) concentration, sea surface temperature (SST), colored dissolved organic matter (CDOM) index, and </a:t>
            </a:r>
            <a:r>
              <a:rPr lang="en-US" sz="2800" dirty="0" err="1"/>
              <a:t>photosynthetically</a:t>
            </a:r>
            <a:r>
              <a:rPr lang="en-US" sz="2800" dirty="0"/>
              <a:t> available radiation (PAR</a:t>
            </a:r>
            <a:r>
              <a:rPr lang="en-US" sz="2800" dirty="0" smtClean="0"/>
              <a:t>), </a:t>
            </a:r>
            <a:r>
              <a:rPr lang="en-US" sz="2800" dirty="0"/>
              <a:t>as evident in 8-day standard mapped images (SMI) from the MODIS instrument on the Aqua platform from 2002-2015 using </a:t>
            </a:r>
            <a:r>
              <a:rPr lang="en-US" sz="2800" dirty="0" smtClean="0"/>
              <a:t>the Earth </a:t>
            </a:r>
            <a:r>
              <a:rPr lang="en-US" sz="2800" dirty="0"/>
              <a:t>Trends Modeler (ETM</a:t>
            </a:r>
            <a:r>
              <a:rPr lang="en-US" sz="2800" dirty="0" smtClean="0"/>
              <a:t>) in </a:t>
            </a:r>
            <a:r>
              <a:rPr lang="en-US" sz="2800" dirty="0" err="1" smtClean="0"/>
              <a:t>TerrSet</a:t>
            </a:r>
            <a:r>
              <a:rPr lang="en-US" sz="2800" dirty="0" smtClean="0"/>
              <a:t>. </a:t>
            </a:r>
            <a:r>
              <a:rPr lang="en-US" sz="2800" dirty="0"/>
              <a:t>Predicted dissolved oxygen images were classified using a Multi-Layer Perceptron (</a:t>
            </a:r>
            <a:r>
              <a:rPr lang="en-US" sz="2800" dirty="0" smtClean="0"/>
              <a:t>MLP) with </a:t>
            </a:r>
            <a:r>
              <a:rPr lang="en-US" sz="2800" i="1" dirty="0"/>
              <a:t>in-situ</a:t>
            </a:r>
            <a:r>
              <a:rPr lang="en-US" sz="2800" dirty="0"/>
              <a:t> data from the northern </a:t>
            </a:r>
            <a:r>
              <a:rPr lang="en-US" sz="2800" dirty="0" err="1"/>
              <a:t>GoM</a:t>
            </a:r>
            <a:r>
              <a:rPr lang="en-US" sz="2800" dirty="0"/>
              <a:t>. Additionally, sediment and nutrient loading </a:t>
            </a:r>
            <a:r>
              <a:rPr lang="en-US" sz="2800" dirty="0" smtClean="0"/>
              <a:t>was modeled for the </a:t>
            </a:r>
            <a:r>
              <a:rPr lang="en-US" sz="2800" dirty="0" err="1"/>
              <a:t>Grijalva</a:t>
            </a:r>
            <a:r>
              <a:rPr lang="en-US" sz="2800" dirty="0"/>
              <a:t>-Usumacinta watershed </a:t>
            </a:r>
            <a:r>
              <a:rPr lang="en-US" sz="2800" dirty="0" smtClean="0"/>
              <a:t>using </a:t>
            </a:r>
            <a:r>
              <a:rPr lang="en-US" sz="2800" dirty="0"/>
              <a:t>the ArcGIS Soil and Water Assessment Tool (SWAT). Lastly, a turbidity index (TI) was generated using Landsat 8 Operational Land Imager (OLI) scenes for 2013-2014. Results will assist local </a:t>
            </a:r>
            <a:r>
              <a:rPr lang="en-US" sz="2800" dirty="0" smtClean="0"/>
              <a:t>authorities </a:t>
            </a:r>
            <a:r>
              <a:rPr lang="en-US" sz="2800" dirty="0"/>
              <a:t>in revising water quality standards and mitigating the impacts of </a:t>
            </a:r>
            <a:r>
              <a:rPr lang="en-US" sz="2800" dirty="0" smtClean="0"/>
              <a:t>harmful algal blooms and </a:t>
            </a:r>
            <a:r>
              <a:rPr lang="en-US" sz="2800" dirty="0"/>
              <a:t>hypoxic events in the region. This project uses NASA’s Earth observations as a viable alternative </a:t>
            </a:r>
            <a:r>
              <a:rPr lang="en-US" sz="2800" dirty="0" smtClean="0"/>
              <a:t>for studying regions </a:t>
            </a:r>
            <a:r>
              <a:rPr lang="en-US" sz="2800" dirty="0"/>
              <a:t>with no </a:t>
            </a:r>
            <a:r>
              <a:rPr lang="en-US" sz="2800" i="1" dirty="0"/>
              <a:t>in-situ</a:t>
            </a:r>
            <a:r>
              <a:rPr lang="en-US" sz="2800" dirty="0"/>
              <a:t> data.</a:t>
            </a:r>
            <a:endParaRPr lang="en-US" sz="2800" dirty="0">
              <a:effectLst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127048" y="5038284"/>
            <a:ext cx="25747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accent1"/>
                </a:solidFill>
                <a:latin typeface="Century Gothic" panose="020B0502020202020204" pitchFamily="34" charset="0"/>
              </a:rPr>
              <a:t>Abstract</a:t>
            </a:r>
          </a:p>
        </p:txBody>
      </p:sp>
      <p:grpSp>
        <p:nvGrpSpPr>
          <p:cNvPr id="68" name="Group 67"/>
          <p:cNvGrpSpPr/>
          <p:nvPr/>
        </p:nvGrpSpPr>
        <p:grpSpPr>
          <a:xfrm>
            <a:off x="14267553" y="5095171"/>
            <a:ext cx="12474732" cy="4488371"/>
            <a:chOff x="5034418" y="10797645"/>
            <a:chExt cx="6584631" cy="4564422"/>
          </a:xfrm>
        </p:grpSpPr>
        <p:sp>
          <p:nvSpPr>
            <p:cNvPr id="15" name="Text Placeholder 16"/>
            <p:cNvSpPr txBox="1">
              <a:spLocks/>
            </p:cNvSpPr>
            <p:nvPr/>
          </p:nvSpPr>
          <p:spPr>
            <a:xfrm>
              <a:off x="5034418" y="11584869"/>
              <a:ext cx="6584631" cy="3777198"/>
            </a:xfrm>
            <a:prstGeom prst="rect">
              <a:avLst/>
            </a:prstGeom>
          </p:spPr>
          <p:txBody>
            <a:bodyPr numCol="1" spcCol="640080"/>
            <a:lstStyle>
              <a:lvl1pPr marL="457200" indent="-457200" algn="l" defTabSz="2743200" rtl="0" eaLnBrk="1" latinLnBrk="0" hangingPunct="1">
                <a:lnSpc>
                  <a:spcPct val="90000"/>
                </a:lnSpc>
                <a:spcBef>
                  <a:spcPts val="1800"/>
                </a:spcBef>
                <a:buClr>
                  <a:schemeClr val="accent1"/>
                </a:buClr>
                <a:buFont typeface="Webdings" panose="05030102010509060703" pitchFamily="18" charset="2"/>
                <a:buChar char="4"/>
                <a:defRPr sz="27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057400" indent="-685800" algn="l" defTabSz="2743200" rtl="0" eaLnBrk="1" latinLnBrk="0" hangingPunct="1">
                <a:lnSpc>
                  <a:spcPct val="90000"/>
                </a:lnSpc>
                <a:spcBef>
                  <a:spcPts val="150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429000" indent="-685800" algn="l" defTabSz="2743200" rtl="0" eaLnBrk="1" latinLnBrk="0" hangingPunct="1">
                <a:lnSpc>
                  <a:spcPct val="90000"/>
                </a:lnSpc>
                <a:spcBef>
                  <a:spcPts val="150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4800600" indent="-685800" algn="l" defTabSz="2743200" rtl="0" eaLnBrk="1" latinLnBrk="0" hangingPunct="1">
                <a:lnSpc>
                  <a:spcPct val="90000"/>
                </a:lnSpc>
                <a:spcBef>
                  <a:spcPts val="150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6172200" indent="-685800" algn="l" defTabSz="2743200" rtl="0" eaLnBrk="1" latinLnBrk="0" hangingPunct="1">
                <a:lnSpc>
                  <a:spcPct val="90000"/>
                </a:lnSpc>
                <a:spcBef>
                  <a:spcPts val="150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7543800" indent="-685800" algn="l" defTabSz="2743200" rtl="0" eaLnBrk="1" latinLnBrk="0" hangingPunct="1">
                <a:lnSpc>
                  <a:spcPct val="90000"/>
                </a:lnSpc>
                <a:spcBef>
                  <a:spcPts val="1500"/>
                </a:spcBef>
                <a:buFont typeface="Arial" panose="020B0604020202020204" pitchFamily="34" charset="0"/>
                <a:buChar char="•"/>
                <a:defRPr sz="5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8915400" indent="-685800" algn="l" defTabSz="2743200" rtl="0" eaLnBrk="1" latinLnBrk="0" hangingPunct="1">
                <a:lnSpc>
                  <a:spcPct val="90000"/>
                </a:lnSpc>
                <a:spcBef>
                  <a:spcPts val="1500"/>
                </a:spcBef>
                <a:buFont typeface="Arial" panose="020B0604020202020204" pitchFamily="34" charset="0"/>
                <a:buChar char="•"/>
                <a:defRPr sz="5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0287000" indent="-685800" algn="l" defTabSz="2743200" rtl="0" eaLnBrk="1" latinLnBrk="0" hangingPunct="1">
                <a:lnSpc>
                  <a:spcPct val="90000"/>
                </a:lnSpc>
                <a:spcBef>
                  <a:spcPts val="1500"/>
                </a:spcBef>
                <a:buFont typeface="Arial" panose="020B0604020202020204" pitchFamily="34" charset="0"/>
                <a:buChar char="•"/>
                <a:defRPr sz="5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1658600" indent="-685800" algn="l" defTabSz="2743200" rtl="0" eaLnBrk="1" latinLnBrk="0" hangingPunct="1">
                <a:lnSpc>
                  <a:spcPct val="90000"/>
                </a:lnSpc>
                <a:spcBef>
                  <a:spcPts val="1500"/>
                </a:spcBef>
                <a:buFont typeface="Arial" panose="020B0604020202020204" pitchFamily="34" charset="0"/>
                <a:buChar char="•"/>
                <a:defRPr sz="5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347663" indent="-347663"/>
              <a:r>
                <a:rPr lang="en-US" sz="2750" dirty="0" smtClean="0"/>
                <a:t>Utilize NASA Earth observations to identify indicators of hypoxic events and HABs in the southern Gulf of Mexico.</a:t>
              </a:r>
            </a:p>
            <a:p>
              <a:pPr marL="347663" indent="-347663"/>
              <a:r>
                <a:rPr lang="en-US" sz="2750" dirty="0" smtClean="0"/>
                <a:t>Conduct time series analysis on MODIS Level III 8-day SMI of </a:t>
              </a:r>
              <a:r>
                <a:rPr lang="en-US" sz="2750" dirty="0" err="1" smtClean="0"/>
                <a:t>Chl</a:t>
              </a:r>
              <a:r>
                <a:rPr lang="en-US" sz="2750" dirty="0" smtClean="0"/>
                <a:t>, SST, CDOM</a:t>
              </a:r>
              <a:r>
                <a:rPr lang="en-US" sz="2750" dirty="0"/>
                <a:t>,</a:t>
              </a:r>
              <a:r>
                <a:rPr lang="en-US" sz="2750" dirty="0" smtClean="0"/>
                <a:t> and PAR.</a:t>
              </a:r>
            </a:p>
            <a:p>
              <a:pPr marL="347663" indent="-347663"/>
              <a:r>
                <a:rPr lang="en-US" sz="2750" dirty="0" smtClean="0"/>
                <a:t>Apply the Turbidity Index to Landsat 8 OLI data.</a:t>
              </a:r>
            </a:p>
            <a:p>
              <a:pPr marL="347663" indent="-347663"/>
              <a:r>
                <a:rPr lang="en-US" sz="2750" dirty="0" smtClean="0"/>
                <a:t>Run the Soil Water Assessment Tool (SWAT) to model nutrient and sediment loading for the </a:t>
              </a:r>
              <a:r>
                <a:rPr lang="en-US" sz="2750" dirty="0" err="1" smtClean="0"/>
                <a:t>Grijalava</a:t>
              </a:r>
              <a:r>
                <a:rPr lang="en-US" sz="2750" dirty="0" smtClean="0"/>
                <a:t>-Usumacinta river basin.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7393870" y="10797645"/>
              <a:ext cx="1865728" cy="7877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smtClean="0">
                  <a:solidFill>
                    <a:schemeClr val="accent1"/>
                  </a:solidFill>
                  <a:latin typeface="Century Gothic" panose="020B0502020202020204" pitchFamily="34" charset="0"/>
                </a:rPr>
                <a:t>Objectives</a:t>
              </a: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20194271" y="18307352"/>
            <a:ext cx="6548014" cy="5019336"/>
            <a:chOff x="9170438" y="38453076"/>
            <a:chExt cx="8394188" cy="2108455"/>
          </a:xfrm>
        </p:grpSpPr>
        <p:sp>
          <p:nvSpPr>
            <p:cNvPr id="12" name="Text Placeholder 16"/>
            <p:cNvSpPr txBox="1">
              <a:spLocks/>
            </p:cNvSpPr>
            <p:nvPr/>
          </p:nvSpPr>
          <p:spPr>
            <a:xfrm>
              <a:off x="9170438" y="38774173"/>
              <a:ext cx="8394188" cy="1787358"/>
            </a:xfrm>
            <a:prstGeom prst="rect">
              <a:avLst/>
            </a:prstGeom>
          </p:spPr>
          <p:txBody>
            <a:bodyPr numCol="1" spcCol="640080"/>
            <a:lstStyle>
              <a:lvl1pPr marL="457200" indent="-457200" algn="l" defTabSz="2743200" rtl="0" eaLnBrk="1" latinLnBrk="0" hangingPunct="1">
                <a:lnSpc>
                  <a:spcPct val="90000"/>
                </a:lnSpc>
                <a:spcBef>
                  <a:spcPts val="1800"/>
                </a:spcBef>
                <a:buClr>
                  <a:schemeClr val="accent1"/>
                </a:buClr>
                <a:buFont typeface="Webdings" panose="05030102010509060703" pitchFamily="18" charset="2"/>
                <a:buChar char="4"/>
                <a:defRPr sz="27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057400" indent="-685800" algn="l" defTabSz="2743200" rtl="0" eaLnBrk="1" latinLnBrk="0" hangingPunct="1">
                <a:lnSpc>
                  <a:spcPct val="90000"/>
                </a:lnSpc>
                <a:spcBef>
                  <a:spcPts val="150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429000" indent="-685800" algn="l" defTabSz="2743200" rtl="0" eaLnBrk="1" latinLnBrk="0" hangingPunct="1">
                <a:lnSpc>
                  <a:spcPct val="90000"/>
                </a:lnSpc>
                <a:spcBef>
                  <a:spcPts val="150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4800600" indent="-685800" algn="l" defTabSz="2743200" rtl="0" eaLnBrk="1" latinLnBrk="0" hangingPunct="1">
                <a:lnSpc>
                  <a:spcPct val="90000"/>
                </a:lnSpc>
                <a:spcBef>
                  <a:spcPts val="150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6172200" indent="-685800" algn="l" defTabSz="2743200" rtl="0" eaLnBrk="1" latinLnBrk="0" hangingPunct="1">
                <a:lnSpc>
                  <a:spcPct val="90000"/>
                </a:lnSpc>
                <a:spcBef>
                  <a:spcPts val="150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7543800" indent="-685800" algn="l" defTabSz="2743200" rtl="0" eaLnBrk="1" latinLnBrk="0" hangingPunct="1">
                <a:lnSpc>
                  <a:spcPct val="90000"/>
                </a:lnSpc>
                <a:spcBef>
                  <a:spcPts val="1500"/>
                </a:spcBef>
                <a:buFont typeface="Arial" panose="020B0604020202020204" pitchFamily="34" charset="0"/>
                <a:buChar char="•"/>
                <a:defRPr sz="5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8915400" indent="-685800" algn="l" defTabSz="2743200" rtl="0" eaLnBrk="1" latinLnBrk="0" hangingPunct="1">
                <a:lnSpc>
                  <a:spcPct val="90000"/>
                </a:lnSpc>
                <a:spcBef>
                  <a:spcPts val="1500"/>
                </a:spcBef>
                <a:buFont typeface="Arial" panose="020B0604020202020204" pitchFamily="34" charset="0"/>
                <a:buChar char="•"/>
                <a:defRPr sz="5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0287000" indent="-685800" algn="l" defTabSz="2743200" rtl="0" eaLnBrk="1" latinLnBrk="0" hangingPunct="1">
                <a:lnSpc>
                  <a:spcPct val="90000"/>
                </a:lnSpc>
                <a:spcBef>
                  <a:spcPts val="1500"/>
                </a:spcBef>
                <a:buFont typeface="Arial" panose="020B0604020202020204" pitchFamily="34" charset="0"/>
                <a:buChar char="•"/>
                <a:defRPr sz="5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1658600" indent="-685800" algn="l" defTabSz="2743200" rtl="0" eaLnBrk="1" latinLnBrk="0" hangingPunct="1">
                <a:lnSpc>
                  <a:spcPct val="90000"/>
                </a:lnSpc>
                <a:spcBef>
                  <a:spcPts val="1500"/>
                </a:spcBef>
                <a:buFont typeface="Arial" panose="020B0604020202020204" pitchFamily="34" charset="0"/>
                <a:buChar char="•"/>
                <a:defRPr sz="5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347663" indent="-347663"/>
              <a:r>
                <a:rPr lang="en-US" sz="2600" dirty="0"/>
                <a:t>ETM and MLP analyses can be used to forecast the timing of hypoxic events and HABs. </a:t>
              </a:r>
            </a:p>
            <a:p>
              <a:pPr marL="347663" indent="-347663"/>
              <a:r>
                <a:rPr lang="en-US" sz="2600" dirty="0"/>
                <a:t>The turbidity index can be performed as a method of remote water quality monitoring</a:t>
              </a:r>
              <a:r>
                <a:rPr lang="en-US" sz="2600" dirty="0" smtClean="0"/>
                <a:t>.</a:t>
              </a:r>
              <a:endParaRPr lang="en-US" sz="2600" dirty="0"/>
            </a:p>
            <a:p>
              <a:pPr marL="347663" indent="-347663"/>
              <a:r>
                <a:rPr lang="en-US" sz="2600" dirty="0"/>
                <a:t>The SWAT model can be used to revise regulatory water quality standards. </a:t>
              </a:r>
            </a:p>
            <a:p>
              <a:pPr marL="347663" indent="-347663"/>
              <a:r>
                <a:rPr lang="en-US" sz="2600" dirty="0" smtClean="0"/>
                <a:t>Earth observations can be used for environmental monitoring when in-situ data are scarce.</a:t>
              </a:r>
              <a:endParaRPr lang="en-US" sz="2600" dirty="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9308607" y="38453076"/>
              <a:ext cx="8117850" cy="5116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smtClean="0">
                  <a:solidFill>
                    <a:schemeClr val="accent1"/>
                  </a:solidFill>
                  <a:latin typeface="Century Gothic" panose="020B0502020202020204" pitchFamily="34" charset="0"/>
                </a:rPr>
                <a:t>Conclusions</a:t>
              </a:r>
            </a:p>
          </p:txBody>
        </p:sp>
      </p:grpSp>
      <p:grpSp>
        <p:nvGrpSpPr>
          <p:cNvPr id="72" name="Group 71"/>
          <p:cNvGrpSpPr/>
          <p:nvPr/>
        </p:nvGrpSpPr>
        <p:grpSpPr>
          <a:xfrm>
            <a:off x="16396626" y="28569433"/>
            <a:ext cx="10725661" cy="3063925"/>
            <a:chOff x="19855542" y="31345830"/>
            <a:chExt cx="8710256" cy="3063925"/>
          </a:xfrm>
        </p:grpSpPr>
        <p:sp>
          <p:nvSpPr>
            <p:cNvPr id="11" name="Text Placeholder 16"/>
            <p:cNvSpPr txBox="1">
              <a:spLocks/>
            </p:cNvSpPr>
            <p:nvPr/>
          </p:nvSpPr>
          <p:spPr>
            <a:xfrm>
              <a:off x="19855542" y="32145053"/>
              <a:ext cx="8304747" cy="2264702"/>
            </a:xfrm>
            <a:prstGeom prst="rect">
              <a:avLst/>
            </a:prstGeom>
          </p:spPr>
          <p:txBody>
            <a:bodyPr numCol="1" spcCol="640080"/>
            <a:lstStyle>
              <a:lvl1pPr marL="0" indent="0" algn="l" defTabSz="2743200" rtl="0" eaLnBrk="1" latinLnBrk="0" hangingPunct="1">
                <a:lnSpc>
                  <a:spcPct val="90000"/>
                </a:lnSpc>
                <a:spcBef>
                  <a:spcPts val="1800"/>
                </a:spcBef>
                <a:buFont typeface="Arial" panose="020B0604020202020204" pitchFamily="34" charset="0"/>
                <a:buNone/>
                <a:defRPr sz="27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057400" indent="-685800" algn="l" defTabSz="2743200" rtl="0" eaLnBrk="1" latinLnBrk="0" hangingPunct="1">
                <a:lnSpc>
                  <a:spcPct val="90000"/>
                </a:lnSpc>
                <a:spcBef>
                  <a:spcPts val="150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429000" indent="-685800" algn="l" defTabSz="2743200" rtl="0" eaLnBrk="1" latinLnBrk="0" hangingPunct="1">
                <a:lnSpc>
                  <a:spcPct val="90000"/>
                </a:lnSpc>
                <a:spcBef>
                  <a:spcPts val="150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4800600" indent="-685800" algn="l" defTabSz="2743200" rtl="0" eaLnBrk="1" latinLnBrk="0" hangingPunct="1">
                <a:lnSpc>
                  <a:spcPct val="90000"/>
                </a:lnSpc>
                <a:spcBef>
                  <a:spcPts val="150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6172200" indent="-685800" algn="l" defTabSz="2743200" rtl="0" eaLnBrk="1" latinLnBrk="0" hangingPunct="1">
                <a:lnSpc>
                  <a:spcPct val="90000"/>
                </a:lnSpc>
                <a:spcBef>
                  <a:spcPts val="150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7543800" indent="-685800" algn="l" defTabSz="2743200" rtl="0" eaLnBrk="1" latinLnBrk="0" hangingPunct="1">
                <a:lnSpc>
                  <a:spcPct val="90000"/>
                </a:lnSpc>
                <a:spcBef>
                  <a:spcPts val="1500"/>
                </a:spcBef>
                <a:buFont typeface="Arial" panose="020B0604020202020204" pitchFamily="34" charset="0"/>
                <a:buChar char="•"/>
                <a:defRPr sz="5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8915400" indent="-685800" algn="l" defTabSz="2743200" rtl="0" eaLnBrk="1" latinLnBrk="0" hangingPunct="1">
                <a:lnSpc>
                  <a:spcPct val="90000"/>
                </a:lnSpc>
                <a:spcBef>
                  <a:spcPts val="1500"/>
                </a:spcBef>
                <a:buFont typeface="Arial" panose="020B0604020202020204" pitchFamily="34" charset="0"/>
                <a:buChar char="•"/>
                <a:defRPr sz="5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0287000" indent="-685800" algn="l" defTabSz="2743200" rtl="0" eaLnBrk="1" latinLnBrk="0" hangingPunct="1">
                <a:lnSpc>
                  <a:spcPct val="90000"/>
                </a:lnSpc>
                <a:spcBef>
                  <a:spcPts val="1500"/>
                </a:spcBef>
                <a:buFont typeface="Arial" panose="020B0604020202020204" pitchFamily="34" charset="0"/>
                <a:buChar char="•"/>
                <a:defRPr sz="5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1658600" indent="-685800" algn="l" defTabSz="2743200" rtl="0" eaLnBrk="1" latinLnBrk="0" hangingPunct="1">
                <a:lnSpc>
                  <a:spcPct val="90000"/>
                </a:lnSpc>
                <a:spcBef>
                  <a:spcPts val="1500"/>
                </a:spcBef>
                <a:buFont typeface="Arial" panose="020B0604020202020204" pitchFamily="34" charset="0"/>
                <a:buChar char="•"/>
                <a:defRPr sz="5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 dirty="0" smtClean="0"/>
                <a:t>Special thanks to our science advisors </a:t>
              </a:r>
              <a:r>
                <a:rPr lang="en-US" sz="2400" b="1" dirty="0" smtClean="0"/>
                <a:t>Dr</a:t>
              </a:r>
              <a:r>
                <a:rPr lang="en-US" sz="2400" b="1" dirty="0"/>
                <a:t>. Juan L. </a:t>
              </a:r>
              <a:r>
                <a:rPr lang="en-US" sz="2400" b="1" dirty="0" smtClean="0"/>
                <a:t>Torres-Pérez</a:t>
              </a:r>
              <a:r>
                <a:rPr lang="en-US" sz="2400" dirty="0" smtClean="0"/>
                <a:t>, </a:t>
              </a:r>
              <a:r>
                <a:rPr lang="en-US" sz="2400" b="1" dirty="0"/>
                <a:t>Dr. Sherry L. </a:t>
              </a:r>
              <a:r>
                <a:rPr lang="en-US" sz="2400" b="1" dirty="0" smtClean="0"/>
                <a:t>Palacios</a:t>
              </a:r>
              <a:r>
                <a:rPr lang="en-US" sz="2400" dirty="0" smtClean="0"/>
                <a:t>, and </a:t>
              </a:r>
              <a:r>
                <a:rPr lang="en-US" sz="2400" b="1" dirty="0" smtClean="0"/>
                <a:t>Chase Mueller </a:t>
              </a:r>
              <a:r>
                <a:rPr lang="en-US" sz="2400" dirty="0" smtClean="0"/>
                <a:t>from the Bay Area Environmental Research Institute. The authors also thank the</a:t>
              </a:r>
              <a:r>
                <a:rPr lang="en-US" sz="2400" dirty="0" smtClean="0">
                  <a:solidFill>
                    <a:schemeClr val="bg1">
                      <a:lumMod val="50000"/>
                    </a:schemeClr>
                  </a:solidFill>
                </a:rPr>
                <a:t> NASA </a:t>
              </a:r>
              <a:r>
                <a:rPr lang="en-US" sz="2400" dirty="0" smtClean="0"/>
                <a:t>Ames DEVELOP management team for their feedback and support.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9855542" y="31345830"/>
              <a:ext cx="871025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smtClean="0">
                  <a:solidFill>
                    <a:schemeClr val="accent1"/>
                  </a:solidFill>
                  <a:latin typeface="Century Gothic" panose="020B0502020202020204" pitchFamily="34" charset="0"/>
                </a:rPr>
                <a:t>Acknowledgements</a:t>
              </a: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20194271" y="23458864"/>
            <a:ext cx="6548015" cy="4496882"/>
            <a:chOff x="19268978" y="5023707"/>
            <a:chExt cx="7304786" cy="4496882"/>
          </a:xfrm>
        </p:grpSpPr>
        <p:sp>
          <p:nvSpPr>
            <p:cNvPr id="10" name="Text Placeholder 16"/>
            <p:cNvSpPr txBox="1">
              <a:spLocks/>
            </p:cNvSpPr>
            <p:nvPr/>
          </p:nvSpPr>
          <p:spPr>
            <a:xfrm>
              <a:off x="19268978" y="5805351"/>
              <a:ext cx="7304786" cy="3715238"/>
            </a:xfrm>
            <a:prstGeom prst="rect">
              <a:avLst/>
            </a:prstGeom>
          </p:spPr>
          <p:txBody>
            <a:bodyPr numCol="1" spcCol="365760"/>
            <a:lstStyle>
              <a:lvl1pPr marL="0" indent="0" algn="l" defTabSz="2743200" rtl="0" eaLnBrk="1" latinLnBrk="0" hangingPunct="1">
                <a:lnSpc>
                  <a:spcPct val="90000"/>
                </a:lnSpc>
                <a:spcBef>
                  <a:spcPts val="1800"/>
                </a:spcBef>
                <a:buFont typeface="Arial" panose="020B0604020202020204" pitchFamily="34" charset="0"/>
                <a:buNone/>
                <a:defRPr sz="27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057400" indent="-685800" algn="l" defTabSz="2743200" rtl="0" eaLnBrk="1" latinLnBrk="0" hangingPunct="1">
                <a:lnSpc>
                  <a:spcPct val="90000"/>
                </a:lnSpc>
                <a:spcBef>
                  <a:spcPts val="150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429000" indent="-685800" algn="l" defTabSz="2743200" rtl="0" eaLnBrk="1" latinLnBrk="0" hangingPunct="1">
                <a:lnSpc>
                  <a:spcPct val="90000"/>
                </a:lnSpc>
                <a:spcBef>
                  <a:spcPts val="150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4800600" indent="-685800" algn="l" defTabSz="2743200" rtl="0" eaLnBrk="1" latinLnBrk="0" hangingPunct="1">
                <a:lnSpc>
                  <a:spcPct val="90000"/>
                </a:lnSpc>
                <a:spcBef>
                  <a:spcPts val="150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6172200" indent="-685800" algn="l" defTabSz="2743200" rtl="0" eaLnBrk="1" latinLnBrk="0" hangingPunct="1">
                <a:lnSpc>
                  <a:spcPct val="90000"/>
                </a:lnSpc>
                <a:spcBef>
                  <a:spcPts val="150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7543800" indent="-685800" algn="l" defTabSz="2743200" rtl="0" eaLnBrk="1" latinLnBrk="0" hangingPunct="1">
                <a:lnSpc>
                  <a:spcPct val="90000"/>
                </a:lnSpc>
                <a:spcBef>
                  <a:spcPts val="1500"/>
                </a:spcBef>
                <a:buFont typeface="Arial" panose="020B0604020202020204" pitchFamily="34" charset="0"/>
                <a:buChar char="•"/>
                <a:defRPr sz="5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8915400" indent="-685800" algn="l" defTabSz="2743200" rtl="0" eaLnBrk="1" latinLnBrk="0" hangingPunct="1">
                <a:lnSpc>
                  <a:spcPct val="90000"/>
                </a:lnSpc>
                <a:spcBef>
                  <a:spcPts val="1500"/>
                </a:spcBef>
                <a:buFont typeface="Arial" panose="020B0604020202020204" pitchFamily="34" charset="0"/>
                <a:buChar char="•"/>
                <a:defRPr sz="5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0287000" indent="-685800" algn="l" defTabSz="2743200" rtl="0" eaLnBrk="1" latinLnBrk="0" hangingPunct="1">
                <a:lnSpc>
                  <a:spcPct val="90000"/>
                </a:lnSpc>
                <a:spcBef>
                  <a:spcPts val="1500"/>
                </a:spcBef>
                <a:buFont typeface="Arial" panose="020B0604020202020204" pitchFamily="34" charset="0"/>
                <a:buChar char="•"/>
                <a:defRPr sz="5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1658600" indent="-685800" algn="l" defTabSz="2743200" rtl="0" eaLnBrk="1" latinLnBrk="0" hangingPunct="1">
                <a:lnSpc>
                  <a:spcPct val="90000"/>
                </a:lnSpc>
                <a:spcBef>
                  <a:spcPts val="1500"/>
                </a:spcBef>
                <a:buFont typeface="Arial" panose="020B0604020202020204" pitchFamily="34" charset="0"/>
                <a:buChar char="•"/>
                <a:defRPr sz="5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base">
                <a:spcBef>
                  <a:spcPts val="0"/>
                </a:spcBef>
              </a:pPr>
              <a:r>
                <a:rPr lang="es-ES" sz="2400" dirty="0">
                  <a:solidFill>
                    <a:srgbClr val="767171"/>
                  </a:solidFill>
                </a:rPr>
                <a:t>Consorcio de Instituciones de Investigación Marina del Golfo de México y del Caribe (</a:t>
              </a:r>
              <a:r>
                <a:rPr lang="es-ES" sz="2400" dirty="0" err="1">
                  <a:solidFill>
                    <a:srgbClr val="767171"/>
                  </a:solidFill>
                </a:rPr>
                <a:t>CiiMar-GoMC</a:t>
              </a:r>
              <a:r>
                <a:rPr lang="es-ES" sz="2400" dirty="0">
                  <a:solidFill>
                    <a:srgbClr val="767171"/>
                  </a:solidFill>
                </a:rPr>
                <a:t>)</a:t>
              </a:r>
              <a:endParaRPr lang="en-US" sz="2400" dirty="0">
                <a:ea typeface="Times New Roman" panose="02020603050405020304" pitchFamily="18" charset="0"/>
              </a:endParaRPr>
            </a:p>
            <a:p>
              <a:pPr fontAlgn="base">
                <a:spcBef>
                  <a:spcPts val="0"/>
                </a:spcBef>
              </a:pPr>
              <a:r>
                <a:rPr lang="es-ES" sz="2400" dirty="0">
                  <a:solidFill>
                    <a:srgbClr val="767171"/>
                  </a:solidFill>
                </a:rPr>
                <a:t>Centro </a:t>
              </a:r>
              <a:r>
                <a:rPr lang="es-ES" sz="2400" dirty="0" smtClean="0">
                  <a:solidFill>
                    <a:srgbClr val="767171"/>
                  </a:solidFill>
                </a:rPr>
                <a:t>del </a:t>
              </a:r>
              <a:r>
                <a:rPr lang="es-ES" sz="2400" dirty="0">
                  <a:solidFill>
                    <a:srgbClr val="767171"/>
                  </a:solidFill>
                </a:rPr>
                <a:t>Cambio Global y la Sustentabilidad en el Sureste (CCGSS)</a:t>
              </a:r>
              <a:endParaRPr lang="en-US" sz="2400" dirty="0">
                <a:ea typeface="Times New Roman" panose="02020603050405020304" pitchFamily="18" charset="0"/>
              </a:endParaRPr>
            </a:p>
            <a:p>
              <a:pPr fontAlgn="base">
                <a:spcBef>
                  <a:spcPts val="0"/>
                </a:spcBef>
              </a:pPr>
              <a:r>
                <a:rPr lang="es-ES" sz="2400" dirty="0">
                  <a:solidFill>
                    <a:srgbClr val="767171"/>
                  </a:solidFill>
                </a:rPr>
                <a:t>Comisión Nacional para el Conocimiento y Uso de la Biodiversidad (CONABIO)</a:t>
              </a:r>
              <a:endParaRPr lang="en-US" sz="2400" dirty="0">
                <a:ea typeface="Times New Roman" panose="02020603050405020304" pitchFamily="18" charset="0"/>
              </a:endParaRPr>
            </a:p>
            <a:p>
              <a:pPr fontAlgn="base">
                <a:spcBef>
                  <a:spcPts val="0"/>
                </a:spcBef>
              </a:pPr>
              <a:r>
                <a:rPr lang="es-ES" sz="2400" dirty="0" err="1">
                  <a:solidFill>
                    <a:srgbClr val="767171"/>
                  </a:solidFill>
                </a:rPr>
                <a:t>The</a:t>
              </a:r>
              <a:r>
                <a:rPr lang="es-ES" sz="2400" dirty="0">
                  <a:solidFill>
                    <a:srgbClr val="767171"/>
                  </a:solidFill>
                </a:rPr>
                <a:t> Federal </a:t>
              </a:r>
              <a:r>
                <a:rPr lang="es-ES" sz="2400" dirty="0" err="1">
                  <a:solidFill>
                    <a:srgbClr val="767171"/>
                  </a:solidFill>
                </a:rPr>
                <a:t>Ministry</a:t>
              </a:r>
              <a:r>
                <a:rPr lang="es-ES" sz="2400" dirty="0">
                  <a:solidFill>
                    <a:srgbClr val="767171"/>
                  </a:solidFill>
                </a:rPr>
                <a:t> of </a:t>
              </a:r>
              <a:r>
                <a:rPr lang="es-ES" sz="2400" dirty="0" err="1">
                  <a:solidFill>
                    <a:srgbClr val="767171"/>
                  </a:solidFill>
                </a:rPr>
                <a:t>Health</a:t>
              </a:r>
              <a:r>
                <a:rPr lang="es-ES" sz="2400" dirty="0">
                  <a:solidFill>
                    <a:srgbClr val="767171"/>
                  </a:solidFill>
                </a:rPr>
                <a:t> </a:t>
              </a:r>
              <a:endParaRPr lang="en-US" sz="2400" dirty="0">
                <a:ea typeface="Times New Roman" panose="02020603050405020304" pitchFamily="18" charset="0"/>
              </a:endParaRPr>
            </a:p>
            <a:p>
              <a:pPr fontAlgn="base">
                <a:spcBef>
                  <a:spcPts val="0"/>
                </a:spcBef>
              </a:pPr>
              <a:r>
                <a:rPr lang="es-ES" sz="2400" dirty="0" smtClean="0">
                  <a:solidFill>
                    <a:srgbClr val="767171"/>
                  </a:solidFill>
                </a:rPr>
                <a:t>Centro </a:t>
              </a:r>
              <a:r>
                <a:rPr lang="es-ES" sz="2400" dirty="0">
                  <a:solidFill>
                    <a:srgbClr val="767171"/>
                  </a:solidFill>
                </a:rPr>
                <a:t>Nacional de Datos Oceanográficos (CENDO)</a:t>
              </a:r>
              <a:endParaRPr lang="en-US" sz="2400" dirty="0">
                <a:ea typeface="Times New Roman" panose="02020603050405020304" pitchFamily="18" charset="0"/>
              </a:endParaRPr>
            </a:p>
            <a:p>
              <a:pPr fontAlgn="base">
                <a:spcBef>
                  <a:spcPts val="0"/>
                </a:spcBef>
              </a:pPr>
              <a:r>
                <a:rPr lang="es-ES" sz="2400" dirty="0">
                  <a:solidFill>
                    <a:srgbClr val="767171"/>
                  </a:solidFill>
                </a:rPr>
                <a:t>Universidad Autónoma de Baja California (UABC)</a:t>
              </a:r>
              <a:endParaRPr lang="en-US" sz="2400" dirty="0">
                <a:ea typeface="Times New Roman" panose="02020603050405020304" pitchFamily="18" charset="0"/>
              </a:endParaRPr>
            </a:p>
            <a:p>
              <a:pPr fontAlgn="base">
                <a:spcBef>
                  <a:spcPts val="0"/>
                </a:spcBef>
              </a:pPr>
              <a:r>
                <a:rPr lang="es-ES" sz="2400" dirty="0">
                  <a:solidFill>
                    <a:srgbClr val="767171"/>
                  </a:solidFill>
                </a:rPr>
                <a:t>Universidad Juárez Autónoma De Tabasco (UJAT)</a:t>
              </a:r>
              <a:endParaRPr lang="en-US" sz="2400" dirty="0">
                <a:ea typeface="Times New Roman" panose="02020603050405020304" pitchFamily="18" charset="0"/>
              </a:endParaRPr>
            </a:p>
            <a:p>
              <a:pPr fontAlgn="base">
                <a:spcBef>
                  <a:spcPts val="0"/>
                </a:spcBef>
              </a:pPr>
              <a:r>
                <a:rPr lang="es-ES" sz="2400" dirty="0">
                  <a:solidFill>
                    <a:srgbClr val="767171"/>
                  </a:solidFill>
                </a:rPr>
                <a:t>Secretaría de Marina (SEMAR</a:t>
              </a:r>
              <a:r>
                <a:rPr lang="es-ES" sz="2400" dirty="0" smtClean="0">
                  <a:solidFill>
                    <a:srgbClr val="767171"/>
                  </a:solidFill>
                </a:rPr>
                <a:t>)</a:t>
              </a:r>
              <a:endParaRPr lang="en-US" sz="2400" dirty="0">
                <a:ea typeface="Times New Roman" panose="02020603050405020304" pitchFamily="18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9999159" y="5023707"/>
              <a:ext cx="629972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smtClean="0">
                  <a:solidFill>
                    <a:schemeClr val="accent1"/>
                  </a:solidFill>
                  <a:latin typeface="Century Gothic" panose="020B0502020202020204" pitchFamily="34" charset="0"/>
                </a:rPr>
                <a:t>Project Partners</a:t>
              </a: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16528939" y="31057028"/>
            <a:ext cx="48463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accent1"/>
                </a:solidFill>
                <a:latin typeface="Century Gothic" panose="020B0502020202020204" pitchFamily="34" charset="0"/>
              </a:rPr>
              <a:t>Team Members</a:t>
            </a:r>
          </a:p>
        </p:txBody>
      </p:sp>
      <p:sp>
        <p:nvSpPr>
          <p:cNvPr id="32" name="Team Members"/>
          <p:cNvSpPr txBox="1">
            <a:spLocks/>
          </p:cNvSpPr>
          <p:nvPr/>
        </p:nvSpPr>
        <p:spPr>
          <a:xfrm>
            <a:off x="914400" y="4148884"/>
            <a:ext cx="25603200" cy="950976"/>
          </a:xfrm>
          <a:prstGeom prst="rect">
            <a:avLst/>
          </a:prstGeom>
        </p:spPr>
        <p:txBody>
          <a:bodyPr anchor="t"/>
          <a:lstStyle>
            <a:lvl1pPr marL="0" indent="0" algn="ctr" defTabSz="27432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3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0574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7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4290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6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8006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1722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5438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89154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2870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16586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750" b="1" dirty="0" smtClean="0"/>
              <a:t>Rebecca Chapman (Project Lead), Irma Caraballo </a:t>
            </a:r>
            <a:r>
              <a:rPr lang="en-US" sz="2750" b="1" dirty="0" err="1" smtClean="0"/>
              <a:t>Álvarez</a:t>
            </a:r>
            <a:r>
              <a:rPr lang="en-US" sz="2750" b="1" dirty="0" smtClean="0"/>
              <a:t>, Alannah Johansen, </a:t>
            </a:r>
            <a:r>
              <a:rPr lang="en-US" sz="2750" b="1" dirty="0" err="1" smtClean="0"/>
              <a:t>Åse</a:t>
            </a:r>
            <a:r>
              <a:rPr lang="en-US" sz="2750" b="1" dirty="0" smtClean="0"/>
              <a:t> Mitchell, Bridget Smith, Mackenzie Taggart </a:t>
            </a:r>
          </a:p>
          <a:p>
            <a:r>
              <a:rPr lang="en-US" sz="2750" dirty="0" smtClean="0"/>
              <a:t>NASA Ames DEVELOP Program</a:t>
            </a:r>
            <a:endParaRPr lang="en-US" sz="2750" strike="sngStrike" dirty="0">
              <a:solidFill>
                <a:srgbClr val="FF0000"/>
              </a:solidFill>
            </a:endParaRPr>
          </a:p>
        </p:txBody>
      </p:sp>
      <p:pic>
        <p:nvPicPr>
          <p:cNvPr id="1026" name="Picture 2" descr="C:\Users\amitche5\Desktop\PPT_materials\IMG_109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4" t="7965" r="15494" b="8583"/>
          <a:stretch/>
        </p:blipFill>
        <p:spPr bwMode="auto">
          <a:xfrm>
            <a:off x="21672076" y="31057028"/>
            <a:ext cx="4890602" cy="3677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9200424" y="18302307"/>
            <a:ext cx="23434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accent1"/>
                </a:solidFill>
                <a:latin typeface="Century Gothic" panose="020B0502020202020204" pitchFamily="34" charset="0"/>
              </a:rPr>
              <a:t>Results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7665545" y="9303706"/>
            <a:ext cx="56787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accent1"/>
                </a:solidFill>
                <a:latin typeface="Century Gothic" panose="020B0502020202020204" pitchFamily="34" charset="0"/>
              </a:rPr>
              <a:t>Methodology</a:t>
            </a:r>
          </a:p>
        </p:txBody>
      </p:sp>
      <p:grpSp>
        <p:nvGrpSpPr>
          <p:cNvPr id="55" name="Group 54"/>
          <p:cNvGrpSpPr/>
          <p:nvPr/>
        </p:nvGrpSpPr>
        <p:grpSpPr>
          <a:xfrm>
            <a:off x="14218034" y="10093451"/>
            <a:ext cx="12513605" cy="8045947"/>
            <a:chOff x="14218034" y="10289393"/>
            <a:chExt cx="12513605" cy="8045947"/>
          </a:xfrm>
        </p:grpSpPr>
        <p:sp>
          <p:nvSpPr>
            <p:cNvPr id="97" name="TextBox 96"/>
            <p:cNvSpPr txBox="1"/>
            <p:nvPr/>
          </p:nvSpPr>
          <p:spPr>
            <a:xfrm>
              <a:off x="22565370" y="10572410"/>
              <a:ext cx="134914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/>
                <a:t>Run MLP</a:t>
              </a:r>
              <a:endParaRPr lang="en-US" sz="2800" b="1" dirty="0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16851533" y="10807939"/>
              <a:ext cx="362607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/>
                <a:t>Run </a:t>
              </a:r>
              <a:r>
                <a:rPr lang="en-US" sz="2800" b="1" dirty="0" err="1" smtClean="0"/>
                <a:t>TerrSet</a:t>
              </a:r>
              <a:r>
                <a:rPr lang="en-US" sz="2800" b="1" dirty="0" smtClean="0"/>
                <a:t> </a:t>
              </a:r>
            </a:p>
            <a:p>
              <a:pPr algn="ctr"/>
              <a:r>
                <a:rPr lang="en-US" sz="2800" b="1" dirty="0" smtClean="0"/>
                <a:t>ETM</a:t>
              </a:r>
              <a:endParaRPr lang="en-US" sz="2800" b="1" dirty="0"/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18358786" y="13635651"/>
              <a:ext cx="144354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/>
                <a:t>Apply</a:t>
              </a:r>
            </a:p>
            <a:p>
              <a:pPr algn="ctr"/>
              <a:r>
                <a:rPr lang="en-US" sz="2800" b="1" dirty="0" smtClean="0"/>
                <a:t>TI</a:t>
              </a:r>
              <a:endParaRPr lang="en-US" sz="2800" b="1" dirty="0"/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16988383" y="15822148"/>
              <a:ext cx="2556833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/>
                <a:t>Elevation, Soil, Weather &amp; Land Use</a:t>
              </a:r>
              <a:endParaRPr lang="en-US" sz="2800" b="1" dirty="0"/>
            </a:p>
          </p:txBody>
        </p:sp>
        <p:pic>
          <p:nvPicPr>
            <p:cNvPr id="1029" name="Picture 5" descr="C:\Users\amitche5\Desktop\PPT_materials\Chl_Nov122009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260812" y="10289393"/>
              <a:ext cx="3436882" cy="20250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C:\Users\amitche5\Desktop\PPT_materials\presnip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218034" y="13168005"/>
              <a:ext cx="3995552" cy="18799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1" name="Picture 7" descr="C:\Users\amitche5\Desktop\PPT_materials\landuse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971"/>
            <a:stretch/>
          </p:blipFill>
          <p:spPr bwMode="auto">
            <a:xfrm>
              <a:off x="14250561" y="15863910"/>
              <a:ext cx="2451552" cy="18497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C:\Users\amitche5\Desktop\PPT_materials\trubsnip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42064" y="13215867"/>
              <a:ext cx="3841220" cy="17936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3" name="Picture 9" descr="C:\Users\amitche5\Desktop\PPT_materials\imagery.JP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738"/>
            <a:stretch/>
          </p:blipFill>
          <p:spPr bwMode="auto">
            <a:xfrm>
              <a:off x="19622352" y="15854293"/>
              <a:ext cx="2622655" cy="18664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14260809" y="12338868"/>
              <a:ext cx="702641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/>
                <a:t>Aqua MODIS SMI</a:t>
              </a:r>
              <a:endParaRPr lang="en-US" sz="2800" b="1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4218035" y="14958160"/>
              <a:ext cx="809384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/>
                <a:t>Landsat 8 OLI</a:t>
              </a:r>
              <a:endParaRPr lang="en-US" sz="2800" b="1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4250561" y="17812120"/>
              <a:ext cx="1101169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/>
                <a:t>Soil and Water Assessment Tool</a:t>
              </a:r>
              <a:endParaRPr lang="en-US" sz="2800" b="1" dirty="0"/>
            </a:p>
          </p:txBody>
        </p:sp>
        <p:cxnSp>
          <p:nvCxnSpPr>
            <p:cNvPr id="20" name="Straight Arrow Connector 19"/>
            <p:cNvCxnSpPr/>
            <p:nvPr/>
          </p:nvCxnSpPr>
          <p:spPr>
            <a:xfrm flipV="1">
              <a:off x="17592919" y="11301935"/>
              <a:ext cx="2235321" cy="2"/>
            </a:xfrm>
            <a:prstGeom prst="straightConnector1">
              <a:avLst/>
            </a:prstGeom>
            <a:ln w="317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/>
            <p:cNvSpPr txBox="1"/>
            <p:nvPr/>
          </p:nvSpPr>
          <p:spPr>
            <a:xfrm>
              <a:off x="19837204" y="10393994"/>
              <a:ext cx="2581850" cy="138499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/>
                <a:t>Inter-annual and Seasonal Trend Analysis</a:t>
              </a:r>
              <a:endParaRPr lang="en-US" sz="2800" b="1" dirty="0"/>
            </a:p>
          </p:txBody>
        </p:sp>
        <p:cxnSp>
          <p:nvCxnSpPr>
            <p:cNvPr id="39" name="Straight Arrow Connector 38"/>
            <p:cNvCxnSpPr>
              <a:stCxn id="1030" idx="3"/>
              <a:endCxn id="1032" idx="1"/>
            </p:cNvCxnSpPr>
            <p:nvPr/>
          </p:nvCxnSpPr>
          <p:spPr>
            <a:xfrm>
              <a:off x="18213586" y="14107970"/>
              <a:ext cx="1728478" cy="4734"/>
            </a:xfrm>
            <a:prstGeom prst="straightConnector1">
              <a:avLst/>
            </a:prstGeom>
            <a:ln w="317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/>
            <p:cNvCxnSpPr>
              <a:stCxn id="1031" idx="3"/>
              <a:endCxn id="1033" idx="1"/>
            </p:cNvCxnSpPr>
            <p:nvPr/>
          </p:nvCxnSpPr>
          <p:spPr>
            <a:xfrm flipV="1">
              <a:off x="16702113" y="16787504"/>
              <a:ext cx="2920239" cy="1304"/>
            </a:xfrm>
            <a:prstGeom prst="straightConnector1">
              <a:avLst/>
            </a:prstGeom>
            <a:ln w="317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TextBox 45"/>
            <p:cNvSpPr txBox="1"/>
            <p:nvPr/>
          </p:nvSpPr>
          <p:spPr>
            <a:xfrm>
              <a:off x="21961477" y="16299332"/>
              <a:ext cx="185881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/>
                <a:t>Run SWAT</a:t>
              </a:r>
              <a:endParaRPr lang="en-US" sz="2800" b="1" dirty="0"/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23701789" y="16083887"/>
              <a:ext cx="2341813" cy="138499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/>
                <a:t>Nutrient </a:t>
              </a:r>
              <a:r>
                <a:rPr lang="en-US" sz="2800" b="1" dirty="0"/>
                <a:t>&amp; </a:t>
              </a:r>
            </a:p>
            <a:p>
              <a:pPr algn="ctr"/>
              <a:r>
                <a:rPr lang="en-US" sz="2800" b="1" dirty="0"/>
                <a:t>Sediment loading</a:t>
              </a:r>
            </a:p>
          </p:txBody>
        </p:sp>
        <p:cxnSp>
          <p:nvCxnSpPr>
            <p:cNvPr id="49" name="Straight Arrow Connector 48"/>
            <p:cNvCxnSpPr>
              <a:stCxn id="1033" idx="3"/>
              <a:endCxn id="47" idx="1"/>
            </p:cNvCxnSpPr>
            <p:nvPr/>
          </p:nvCxnSpPr>
          <p:spPr>
            <a:xfrm flipV="1">
              <a:off x="22245007" y="16776385"/>
              <a:ext cx="1456782" cy="11119"/>
            </a:xfrm>
            <a:prstGeom prst="straightConnector1">
              <a:avLst/>
            </a:prstGeom>
            <a:ln w="317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Arrow Connector 61"/>
            <p:cNvCxnSpPr>
              <a:stCxn id="1032" idx="3"/>
              <a:endCxn id="76" idx="1"/>
            </p:cNvCxnSpPr>
            <p:nvPr/>
          </p:nvCxnSpPr>
          <p:spPr>
            <a:xfrm flipV="1">
              <a:off x="23783284" y="14107970"/>
              <a:ext cx="721640" cy="4734"/>
            </a:xfrm>
            <a:prstGeom prst="straightConnector1">
              <a:avLst/>
            </a:prstGeom>
            <a:ln w="317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TextBox 74"/>
            <p:cNvSpPr txBox="1"/>
            <p:nvPr/>
          </p:nvSpPr>
          <p:spPr>
            <a:xfrm>
              <a:off x="24062832" y="10424771"/>
              <a:ext cx="1980770" cy="1323439"/>
            </a:xfrm>
            <a:prstGeom prst="rect">
              <a:avLst/>
            </a:prstGeom>
            <a:noFill/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smtClean="0"/>
                <a:t>Predict DO</a:t>
              </a:r>
              <a:endParaRPr lang="en-US" sz="4000" b="1" dirty="0"/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24504924" y="13446250"/>
              <a:ext cx="2226715" cy="1323439"/>
            </a:xfrm>
            <a:prstGeom prst="rect">
              <a:avLst/>
            </a:prstGeom>
            <a:noFill/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smtClean="0"/>
                <a:t>Measure Plumes</a:t>
              </a:r>
              <a:endParaRPr lang="en-US" sz="4000" b="1" dirty="0"/>
            </a:p>
          </p:txBody>
        </p:sp>
        <p:cxnSp>
          <p:nvCxnSpPr>
            <p:cNvPr id="78" name="Straight Arrow Connector 77"/>
            <p:cNvCxnSpPr>
              <a:stCxn id="36" idx="3"/>
              <a:endCxn id="75" idx="1"/>
            </p:cNvCxnSpPr>
            <p:nvPr/>
          </p:nvCxnSpPr>
          <p:spPr>
            <a:xfrm flipV="1">
              <a:off x="22419054" y="11086491"/>
              <a:ext cx="1643778" cy="1"/>
            </a:xfrm>
            <a:prstGeom prst="straightConnector1">
              <a:avLst/>
            </a:prstGeom>
            <a:ln w="317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TextBox 24"/>
          <p:cNvSpPr txBox="1"/>
          <p:nvPr/>
        </p:nvSpPr>
        <p:spPr>
          <a:xfrm>
            <a:off x="5324316" y="12293253"/>
            <a:ext cx="35628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accent1"/>
                </a:solidFill>
                <a:latin typeface="Century Gothic" panose="020B0502020202020204" pitchFamily="34" charset="0"/>
              </a:rPr>
              <a:t>Study Areas</a:t>
            </a:r>
          </a:p>
        </p:txBody>
      </p:sp>
      <p:grpSp>
        <p:nvGrpSpPr>
          <p:cNvPr id="58" name="Group 57"/>
          <p:cNvGrpSpPr>
            <a:grpSpLocks noChangeAspect="1"/>
          </p:cNvGrpSpPr>
          <p:nvPr/>
        </p:nvGrpSpPr>
        <p:grpSpPr>
          <a:xfrm>
            <a:off x="708306" y="13059538"/>
            <a:ext cx="12969663" cy="4954803"/>
            <a:chOff x="7480585" y="15905882"/>
            <a:chExt cx="12470830" cy="4764236"/>
          </a:xfrm>
        </p:grpSpPr>
        <p:pic>
          <p:nvPicPr>
            <p:cNvPr id="87" name="Picture 86" descr="C:\Users\amitche5\Desktop\PPT_materials\Study_Area.tif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33" t="5798" r="5092" b="5975"/>
            <a:stretch/>
          </p:blipFill>
          <p:spPr bwMode="auto">
            <a:xfrm>
              <a:off x="13806866" y="15958712"/>
              <a:ext cx="6144549" cy="46714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8" name="Picture 87" descr="C:\Users\amitche5\Desktop\PPT_materials\ETOPO_Base_Map.tif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80" t="7326" r="5407" b="6217"/>
            <a:stretch/>
          </p:blipFill>
          <p:spPr bwMode="auto">
            <a:xfrm>
              <a:off x="7480585" y="15905882"/>
              <a:ext cx="6326281" cy="47642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89" name="Straight Connector 88"/>
            <p:cNvCxnSpPr/>
            <p:nvPr/>
          </p:nvCxnSpPr>
          <p:spPr>
            <a:xfrm flipV="1">
              <a:off x="11616884" y="15998739"/>
              <a:ext cx="2219325" cy="2444947"/>
            </a:xfrm>
            <a:prstGeom prst="line">
              <a:avLst/>
            </a:prstGeom>
            <a:ln w="317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>
              <a:off x="11763754" y="20007048"/>
              <a:ext cx="2072455" cy="575380"/>
            </a:xfrm>
            <a:prstGeom prst="line">
              <a:avLst/>
            </a:prstGeom>
            <a:ln w="317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7" name="Group 66"/>
          <p:cNvGrpSpPr/>
          <p:nvPr/>
        </p:nvGrpSpPr>
        <p:grpSpPr>
          <a:xfrm>
            <a:off x="674805" y="19108904"/>
            <a:ext cx="19347026" cy="15628036"/>
            <a:chOff x="674805" y="19108904"/>
            <a:chExt cx="19347026" cy="15628036"/>
          </a:xfrm>
        </p:grpSpPr>
        <p:grpSp>
          <p:nvGrpSpPr>
            <p:cNvPr id="64" name="Group 63"/>
            <p:cNvGrpSpPr/>
            <p:nvPr/>
          </p:nvGrpSpPr>
          <p:grpSpPr>
            <a:xfrm>
              <a:off x="9355001" y="19108904"/>
              <a:ext cx="10666830" cy="8560005"/>
              <a:chOff x="667462" y="19264590"/>
              <a:chExt cx="10666830" cy="8560005"/>
            </a:xfrm>
          </p:grpSpPr>
          <p:grpSp>
            <p:nvGrpSpPr>
              <p:cNvPr id="57" name="Group 56"/>
              <p:cNvGrpSpPr/>
              <p:nvPr/>
            </p:nvGrpSpPr>
            <p:grpSpPr>
              <a:xfrm>
                <a:off x="667462" y="19264590"/>
                <a:ext cx="10666830" cy="6478348"/>
                <a:chOff x="-1224084" y="39484442"/>
                <a:chExt cx="14925693" cy="9323420"/>
              </a:xfrm>
            </p:grpSpPr>
            <p:pic>
              <p:nvPicPr>
                <p:cNvPr id="33" name="Picture 32"/>
                <p:cNvPicPr>
                  <a:picLocks noChangeAspect="1"/>
                </p:cNvPicPr>
                <p:nvPr/>
              </p:nvPicPr>
              <p:blipFill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1224083" y="39484442"/>
                  <a:ext cx="7478231" cy="4656898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8" name="Picture 37"/>
                <p:cNvPicPr>
                  <a:picLocks noChangeAspect="1"/>
                </p:cNvPicPr>
                <p:nvPr/>
              </p:nvPicPr>
              <p:blipFill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223378" y="44111718"/>
                  <a:ext cx="7478231" cy="463582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60" name="Picture 59"/>
                <p:cNvPicPr>
                  <a:picLocks noChangeAspect="1"/>
                </p:cNvPicPr>
                <p:nvPr/>
              </p:nvPicPr>
              <p:blipFill>
                <a:blip r:embed="rId1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1224084" y="44165619"/>
                  <a:ext cx="7478231" cy="4642243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61" name="Picture 60"/>
                <p:cNvPicPr>
                  <a:picLocks noChangeAspect="1"/>
                </p:cNvPicPr>
                <p:nvPr/>
              </p:nvPicPr>
              <p:blipFill>
                <a:blip r:embed="rId1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223378" y="39484442"/>
                  <a:ext cx="7478231" cy="4639903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sp>
            <p:nvSpPr>
              <p:cNvPr id="1075" name="TextBox 1074"/>
              <p:cNvSpPr txBox="1"/>
              <p:nvPr/>
            </p:nvSpPr>
            <p:spPr>
              <a:xfrm>
                <a:off x="667462" y="25885603"/>
                <a:ext cx="10666830" cy="1938992"/>
              </a:xfrm>
              <a:prstGeom prst="rect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smtClean="0"/>
                  <a:t>Figures 2-5: Fitted seasonal curves of </a:t>
                </a:r>
                <a:r>
                  <a:rPr lang="en-US" sz="2400" dirty="0" err="1" smtClean="0"/>
                  <a:t>Chl</a:t>
                </a:r>
                <a:r>
                  <a:rPr lang="en-US" sz="2400" dirty="0" smtClean="0"/>
                  <a:t>, CDOM, PAR, and SST for the Bay of Campeche, generated </a:t>
                </a:r>
                <a:r>
                  <a:rPr lang="en-US" sz="2400" dirty="0"/>
                  <a:t>from </a:t>
                </a:r>
                <a:r>
                  <a:rPr lang="en-US" sz="2400" dirty="0" err="1"/>
                  <a:t>TerrSet’s</a:t>
                </a:r>
                <a:r>
                  <a:rPr lang="en-US" sz="2400" dirty="0"/>
                  <a:t> ETM Seasonal Trend Analysis (STA). </a:t>
                </a:r>
                <a:r>
                  <a:rPr lang="en-US" sz="2400" dirty="0" smtClean="0"/>
                  <a:t>Green curves represent the first 6 years and red curves represent the last 6 years of each time series. For each parameter, </a:t>
                </a:r>
                <a:r>
                  <a:rPr lang="en-US" sz="2400" i="1" dirty="0" smtClean="0"/>
                  <a:t>green-up </a:t>
                </a:r>
                <a:r>
                  <a:rPr lang="en-US" sz="2400" dirty="0" smtClean="0"/>
                  <a:t>and </a:t>
                </a:r>
                <a:r>
                  <a:rPr lang="en-US" sz="2400" i="1" dirty="0" smtClean="0"/>
                  <a:t>green-down </a:t>
                </a:r>
                <a:r>
                  <a:rPr lang="en-US" sz="2400" dirty="0" smtClean="0"/>
                  <a:t>refer to the dates corresponding to the maximum rates of increase and decrease, respectively. </a:t>
                </a:r>
                <a:endParaRPr lang="en-US" sz="2400" i="1" dirty="0">
                  <a:ln>
                    <a:solidFill>
                      <a:schemeClr val="bg1">
                        <a:lumMod val="85000"/>
                      </a:schemeClr>
                    </a:solidFill>
                  </a:ln>
                </a:endParaRPr>
              </a:p>
            </p:txBody>
          </p:sp>
        </p:grpSp>
        <p:pic>
          <p:nvPicPr>
            <p:cNvPr id="136" name="Picture 135"/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42" t="29730" r="16717" b="23787"/>
            <a:stretch/>
          </p:blipFill>
          <p:spPr>
            <a:xfrm>
              <a:off x="9355001" y="28019829"/>
              <a:ext cx="6716992" cy="564968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7" name="TextBox 136"/>
            <p:cNvSpPr txBox="1"/>
            <p:nvPr/>
          </p:nvSpPr>
          <p:spPr>
            <a:xfrm>
              <a:off x="9355001" y="33905943"/>
              <a:ext cx="6716992" cy="830997"/>
            </a:xfrm>
            <a:prstGeom prst="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 smtClean="0"/>
                <a:t>Figure 7: SWAT delineated watershed with rivers in blue, basins in yellow, and outlets in red.</a:t>
              </a:r>
              <a:endParaRPr lang="en-US" sz="2400" dirty="0"/>
            </a:p>
          </p:txBody>
        </p:sp>
        <p:grpSp>
          <p:nvGrpSpPr>
            <p:cNvPr id="65" name="Group 64"/>
            <p:cNvGrpSpPr/>
            <p:nvPr/>
          </p:nvGrpSpPr>
          <p:grpSpPr>
            <a:xfrm>
              <a:off x="674805" y="19133063"/>
              <a:ext cx="8355564" cy="15601560"/>
              <a:chOff x="11586500" y="19264591"/>
              <a:chExt cx="8355564" cy="15601560"/>
            </a:xfrm>
          </p:grpSpPr>
          <p:sp>
            <p:nvSpPr>
              <p:cNvPr id="73" name="TextBox 72"/>
              <p:cNvSpPr txBox="1"/>
              <p:nvPr/>
            </p:nvSpPr>
            <p:spPr>
              <a:xfrm>
                <a:off x="11586500" y="33296491"/>
                <a:ext cx="8355563" cy="1569660"/>
              </a:xfrm>
              <a:prstGeom prst="rect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smtClean="0"/>
                  <a:t>Figure 6: Map of predicted dissolved oxygen (DO) generated from </a:t>
                </a:r>
                <a:r>
                  <a:rPr lang="en-US" sz="2400" dirty="0" err="1" smtClean="0"/>
                  <a:t>TerrSet’s</a:t>
                </a:r>
                <a:r>
                  <a:rPr lang="en-US" sz="2400" dirty="0" smtClean="0"/>
                  <a:t> Multi-Layer </a:t>
                </a:r>
                <a:r>
                  <a:rPr lang="en-US" sz="2400" dirty="0"/>
                  <a:t>P</a:t>
                </a:r>
                <a:r>
                  <a:rPr lang="en-US" sz="2400" dirty="0" smtClean="0"/>
                  <a:t>erceptron (MLP). DO was estimated using </a:t>
                </a:r>
                <a:r>
                  <a:rPr lang="en-US" sz="2400" dirty="0" err="1" smtClean="0"/>
                  <a:t>Chl</a:t>
                </a:r>
                <a:r>
                  <a:rPr lang="en-US" sz="2400" dirty="0"/>
                  <a:t>, CDOM, SST, </a:t>
                </a:r>
                <a:r>
                  <a:rPr lang="en-US" sz="2400" dirty="0" smtClean="0"/>
                  <a:t>PAR, and bathymetry, and trained using </a:t>
                </a:r>
                <a:r>
                  <a:rPr lang="en-US" sz="2400" i="1" dirty="0"/>
                  <a:t>i</a:t>
                </a:r>
                <a:r>
                  <a:rPr lang="en-US" sz="2400" i="1" dirty="0" smtClean="0"/>
                  <a:t>n-situ</a:t>
                </a:r>
                <a:r>
                  <a:rPr lang="en-US" sz="2400" dirty="0" smtClean="0"/>
                  <a:t> dissolved oxygen from buoy stations in the northern </a:t>
                </a:r>
                <a:r>
                  <a:rPr lang="en-US" sz="2400" dirty="0" err="1" smtClean="0"/>
                  <a:t>GoM</a:t>
                </a:r>
                <a:r>
                  <a:rPr lang="en-US" sz="2400" dirty="0" smtClean="0"/>
                  <a:t>.</a:t>
                </a:r>
                <a:endParaRPr lang="en-US" sz="2400" dirty="0"/>
              </a:p>
            </p:txBody>
          </p:sp>
          <p:grpSp>
            <p:nvGrpSpPr>
              <p:cNvPr id="26" name="Group 25"/>
              <p:cNvGrpSpPr>
                <a:grpSpLocks noChangeAspect="1"/>
              </p:cNvGrpSpPr>
              <p:nvPr/>
            </p:nvGrpSpPr>
            <p:grpSpPr>
              <a:xfrm>
                <a:off x="11586500" y="27129070"/>
                <a:ext cx="8355563" cy="5935168"/>
                <a:chOff x="1162052" y="16718894"/>
                <a:chExt cx="8439148" cy="5640797"/>
              </a:xfrm>
            </p:grpSpPr>
            <p:pic>
              <p:nvPicPr>
                <p:cNvPr id="74" name="Picture 73"/>
                <p:cNvPicPr>
                  <a:picLocks noChangeAspect="1"/>
                </p:cNvPicPr>
                <p:nvPr/>
              </p:nvPicPr>
              <p:blipFill rotWithShape="1">
                <a:blip r:embed="rId15" cstate="print"/>
                <a:srcRect l="4365" t="7099" r="4764" b="47566"/>
                <a:stretch/>
              </p:blipFill>
              <p:spPr>
                <a:xfrm>
                  <a:off x="1162052" y="16718894"/>
                  <a:ext cx="8439148" cy="5640797"/>
                </a:xfrm>
                <a:prstGeom prst="rect">
                  <a:avLst/>
                </a:prstGeom>
              </p:spPr>
            </p:pic>
            <p:sp>
              <p:nvSpPr>
                <p:cNvPr id="21" name="TextBox 20"/>
                <p:cNvSpPr txBox="1"/>
                <p:nvPr/>
              </p:nvSpPr>
              <p:spPr>
                <a:xfrm>
                  <a:off x="1187145" y="18008458"/>
                  <a:ext cx="743105" cy="38650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800" b="1" dirty="0" smtClean="0">
                      <a:solidFill>
                        <a:schemeClr val="bg1"/>
                      </a:solidFill>
                      <a:latin typeface="+mj-lt"/>
                      <a:cs typeface="Arial" panose="020B0604020202020204" pitchFamily="34" charset="0"/>
                    </a:rPr>
                    <a:t>[DO]</a:t>
                  </a:r>
                  <a:endParaRPr lang="en-US" sz="1800" b="1" dirty="0">
                    <a:solidFill>
                      <a:schemeClr val="bg1"/>
                    </a:solidFill>
                    <a:latin typeface="+mj-lt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56" name="Group 55"/>
              <p:cNvGrpSpPr/>
              <p:nvPr/>
            </p:nvGrpSpPr>
            <p:grpSpPr>
              <a:xfrm>
                <a:off x="11586501" y="19264591"/>
                <a:ext cx="8355563" cy="7411775"/>
                <a:chOff x="-2918753" y="41292897"/>
                <a:chExt cx="8355563" cy="7411775"/>
              </a:xfrm>
            </p:grpSpPr>
            <p:sp>
              <p:nvSpPr>
                <p:cNvPr id="1074" name="TextBox 1073"/>
                <p:cNvSpPr txBox="1"/>
                <p:nvPr/>
              </p:nvSpPr>
              <p:spPr>
                <a:xfrm>
                  <a:off x="-2918753" y="47873675"/>
                  <a:ext cx="8355563" cy="830997"/>
                </a:xfrm>
                <a:prstGeom prst="rect">
                  <a:avLst/>
                </a:prstGeom>
                <a:noFill/>
                <a:ln>
                  <a:solidFill>
                    <a:schemeClr val="bg1">
                      <a:lumMod val="85000"/>
                    </a:schemeClr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400" dirty="0" smtClean="0"/>
                    <a:t>Figure 1: Map of turbidity along the southern coast. Our index correlated with in-situ turbidity</a:t>
                  </a:r>
                  <a:r>
                    <a:rPr lang="en-US" sz="2400" dirty="0"/>
                    <a:t> </a:t>
                  </a:r>
                  <a:r>
                    <a:rPr lang="en-US" sz="2400" dirty="0" smtClean="0"/>
                    <a:t>(R-squared = .328).</a:t>
                  </a:r>
                  <a:endParaRPr lang="en-US" sz="2400" dirty="0"/>
                </a:p>
              </p:txBody>
            </p:sp>
            <p:pic>
              <p:nvPicPr>
                <p:cNvPr id="135" name="Picture 134"/>
                <p:cNvPicPr>
                  <a:picLocks noChangeAspect="1"/>
                </p:cNvPicPr>
                <p:nvPr/>
              </p:nvPicPr>
              <p:blipFill>
                <a:blip r:embed="rId1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918753" y="41292897"/>
                  <a:ext cx="8355563" cy="6350504"/>
                </a:xfrm>
                <a:prstGeom prst="rect">
                  <a:avLst/>
                </a:prstGeom>
              </p:spPr>
            </p:pic>
          </p:grpSp>
        </p:grpSp>
      </p:grpSp>
      <p:pic>
        <p:nvPicPr>
          <p:cNvPr id="138" name="Picture 137"/>
          <p:cNvPicPr>
            <a:picLocks noChangeAspect="1"/>
          </p:cNvPicPr>
          <p:nvPr/>
        </p:nvPicPr>
        <p:blipFill rotWithShape="1">
          <a:blip r:embed="rId17" cstate="print">
            <a:clrChange>
              <a:clrFrom>
                <a:srgbClr val="D2FFBE"/>
              </a:clrFrom>
              <a:clrTo>
                <a:srgbClr val="D2FFB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4" t="1466" r="5274" b="1277"/>
          <a:stretch/>
        </p:blipFill>
        <p:spPr>
          <a:xfrm>
            <a:off x="786773" y="19256275"/>
            <a:ext cx="1279659" cy="2782654"/>
          </a:xfrm>
          <a:prstGeom prst="rect">
            <a:avLst/>
          </a:prstGeom>
        </p:spPr>
      </p:pic>
      <p:sp>
        <p:nvSpPr>
          <p:cNvPr id="98" name="Text Placeholder 16"/>
          <p:cNvSpPr txBox="1">
            <a:spLocks/>
          </p:cNvSpPr>
          <p:nvPr/>
        </p:nvSpPr>
        <p:spPr>
          <a:xfrm>
            <a:off x="10973086" y="11819290"/>
            <a:ext cx="2579232" cy="584453"/>
          </a:xfrm>
          <a:prstGeom prst="rect">
            <a:avLst/>
          </a:prstGeom>
        </p:spPr>
        <p:txBody>
          <a:bodyPr numCol="1" spcCol="640080"/>
          <a:lstStyle>
            <a:lvl1pPr marL="0" indent="0" algn="l" defTabSz="274320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27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0574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4290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8006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1722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5438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89154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2870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16586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 dirty="0" smtClean="0"/>
              <a:t>Landsat 8 OLI</a:t>
            </a:r>
            <a:endParaRPr lang="en-US" sz="2800" b="1" dirty="0"/>
          </a:p>
        </p:txBody>
      </p:sp>
      <p:sp>
        <p:nvSpPr>
          <p:cNvPr id="99" name="TextBox 98"/>
          <p:cNvSpPr txBox="1"/>
          <p:nvPr/>
        </p:nvSpPr>
        <p:spPr>
          <a:xfrm>
            <a:off x="10372158" y="5038284"/>
            <a:ext cx="37810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accent1"/>
                </a:solidFill>
                <a:latin typeface="Century Gothic" panose="020B0502020202020204" pitchFamily="34" charset="0"/>
              </a:rPr>
              <a:t>Earth </a:t>
            </a:r>
          </a:p>
          <a:p>
            <a:pPr algn="ctr"/>
            <a:r>
              <a:rPr lang="en-US" sz="4400" b="1" dirty="0" smtClean="0">
                <a:solidFill>
                  <a:schemeClr val="accent1"/>
                </a:solidFill>
                <a:latin typeface="Century Gothic" panose="020B0502020202020204" pitchFamily="34" charset="0"/>
              </a:rPr>
              <a:t>Observations</a:t>
            </a:r>
          </a:p>
        </p:txBody>
      </p:sp>
      <p:pic>
        <p:nvPicPr>
          <p:cNvPr id="100" name="Picture 3" descr="C:\Users\amitche5\Desktop\PPT_materials\03_Landsat8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3714" y="9799196"/>
            <a:ext cx="2317976" cy="1894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" name="Picture 4" descr="C:\Users\amitche5\Desktop\PPT_materials\06_Aqua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4519" y="7060041"/>
            <a:ext cx="3016367" cy="158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Rectangle 41"/>
          <p:cNvSpPr/>
          <p:nvPr/>
        </p:nvSpPr>
        <p:spPr>
          <a:xfrm>
            <a:off x="11069106" y="8734040"/>
            <a:ext cx="238719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rgbClr val="767171"/>
                </a:solidFill>
              </a:rPr>
              <a:t> Aqua MODIS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7650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Water 15">
      <a:dk1>
        <a:srgbClr val="767171"/>
      </a:dk1>
      <a:lt1>
        <a:srgbClr val="FFFFFF"/>
      </a:lt1>
      <a:dk2>
        <a:srgbClr val="767171"/>
      </a:dk2>
      <a:lt2>
        <a:srgbClr val="FFFFFF"/>
      </a:lt2>
      <a:accent1>
        <a:srgbClr val="75AADB"/>
      </a:accent1>
      <a:accent2>
        <a:srgbClr val="8992C8"/>
      </a:accent2>
      <a:accent3>
        <a:srgbClr val="9879B7"/>
      </a:accent3>
      <a:accent4>
        <a:srgbClr val="FFE07F"/>
      </a:accent4>
      <a:accent5>
        <a:srgbClr val="FDC760"/>
      </a:accent5>
      <a:accent6>
        <a:srgbClr val="FBAE40"/>
      </a:accent6>
      <a:hlink>
        <a:srgbClr val="75AADB"/>
      </a:hlink>
      <a:folHlink>
        <a:srgbClr val="75AADB"/>
      </a:folHlink>
    </a:clrScheme>
    <a:fontScheme name="DEVELOP_poster">
      <a:majorFont>
        <a:latin typeface="Century Gothic"/>
        <a:ea typeface=""/>
        <a:cs typeface=""/>
      </a:majorFont>
      <a:minorFont>
        <a:latin typeface="Garamond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3589</TotalTime>
  <Words>735</Words>
  <Application>Microsoft Office PowerPoint</Application>
  <PresentationFormat>Custom</PresentationFormat>
  <Paragraphs>63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8" baseType="lpstr">
      <vt:lpstr>Arial</vt:lpstr>
      <vt:lpstr>Century Gothic</vt:lpstr>
      <vt:lpstr>Garamond</vt:lpstr>
      <vt:lpstr>Questrial</vt:lpstr>
      <vt:lpstr>Times New Roman</vt:lpstr>
      <vt:lpstr>Webdings</vt:lpstr>
      <vt:lpstr>Office Theme</vt:lpstr>
      <vt:lpstr>PowerPoint Presentation</vt:lpstr>
    </vt:vector>
  </TitlesOfParts>
  <Company>HPES ACES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McKeel, Christopher A. (LARC-E3)[SSAI DEVELOP]</dc:creator>
  <cp:lastModifiedBy>Chapman, Rebecca (ARC-SGE)[SSAI DEVELOP]</cp:lastModifiedBy>
  <cp:revision>234</cp:revision>
  <dcterms:created xsi:type="dcterms:W3CDTF">2015-06-02T14:58:58Z</dcterms:created>
  <dcterms:modified xsi:type="dcterms:W3CDTF">2015-08-04T22:25:35Z</dcterms:modified>
</cp:coreProperties>
</file>