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020" y="-15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Monitoring and Forecasting Shifting Climate and Land Change Impacts in Peru’s Parque de la Papa for Enhanced Agricultural Management</a:t>
            </a:r>
            <a:endParaRPr lang="en-US" dirty="0"/>
          </a:p>
        </p:txBody>
      </p:sp>
      <p:sp>
        <p:nvSpPr>
          <p:cNvPr id="5" name="Text Placeholder 4"/>
          <p:cNvSpPr>
            <a:spLocks noGrp="1"/>
          </p:cNvSpPr>
          <p:nvPr>
            <p:ph type="body" sz="quarter" idx="10"/>
          </p:nvPr>
        </p:nvSpPr>
        <p:spPr/>
        <p:txBody>
          <a:bodyPr/>
          <a:lstStyle/>
          <a:p>
            <a:r>
              <a:rPr lang="en-US" dirty="0" smtClean="0"/>
              <a:t>Peru Climate</a:t>
            </a:r>
            <a:endParaRPr lang="en-US" dirty="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64" name="Group 63"/>
          <p:cNvGrpSpPr/>
          <p:nvPr/>
        </p:nvGrpSpPr>
        <p:grpSpPr>
          <a:xfrm>
            <a:off x="893498" y="21385145"/>
            <a:ext cx="16916400" cy="6477520"/>
            <a:chOff x="914400" y="20830504"/>
            <a:chExt cx="16916400" cy="6477520"/>
          </a:xfrm>
        </p:grpSpPr>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grpSp>
        <p:nvGrpSpPr>
          <p:cNvPr id="63" name="Group 62"/>
          <p:cNvGrpSpPr/>
          <p:nvPr/>
        </p:nvGrpSpPr>
        <p:grpSpPr>
          <a:xfrm>
            <a:off x="18288000" y="29860169"/>
            <a:ext cx="8229600" cy="6472162"/>
            <a:chOff x="18288000" y="27843601"/>
            <a:chExt cx="8229600" cy="6472162"/>
          </a:xfrm>
        </p:grpSpPr>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Adams, Center Lead at Langley NASA DEVELOP</a:t>
              </a:r>
            </a:p>
            <a:p>
              <a:r>
                <a:rPr lang="en-US" dirty="0" smtClean="0"/>
                <a:t>If you are including affiliations, use DEVELOP as the affiliation for a </a:t>
              </a:r>
              <a:r>
                <a:rPr lang="en-US" dirty="0" err="1" smtClean="0"/>
                <a:t>DEVELOPer</a:t>
              </a:r>
              <a:r>
                <a:rPr lang="en-US" dirty="0" smtClean="0"/>
                <a:t> or former </a:t>
              </a:r>
              <a:r>
                <a:rPr lang="en-US" dirty="0" err="1" smtClean="0"/>
                <a:t>DEVELOPer</a:t>
              </a:r>
              <a:r>
                <a:rPr lang="en-US" dirty="0" smtClean="0"/>
                <a:t>—not their school or former school.</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62" name="Group 61"/>
          <p:cNvGrpSpPr/>
          <p:nvPr/>
        </p:nvGrpSpPr>
        <p:grpSpPr>
          <a:xfrm>
            <a:off x="9540554" y="29860169"/>
            <a:ext cx="8229600" cy="6472162"/>
            <a:chOff x="9601200" y="27843601"/>
            <a:chExt cx="8229600" cy="6472162"/>
          </a:xfrm>
        </p:grpSpPr>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International Potato Center (CIP)</a:t>
              </a:r>
            </a:p>
            <a:p>
              <a:r>
                <a:rPr lang="en-US" dirty="0" smtClean="0"/>
                <a:t>Dr. Noelle Barker</a:t>
              </a:r>
            </a:p>
            <a:p>
              <a:r>
                <a:rPr lang="en-US" dirty="0" smtClean="0"/>
                <a:t>Dr. David Ellis </a:t>
              </a:r>
              <a:endParaRPr lang="en-US" dirty="0"/>
            </a:p>
            <a:p>
              <a:r>
                <a:rPr lang="en-US" b="1" dirty="0" err="1" smtClean="0"/>
                <a:t>Asociacion</a:t>
              </a:r>
              <a:r>
                <a:rPr lang="en-US" b="1" dirty="0" smtClean="0"/>
                <a:t> para la </a:t>
              </a:r>
              <a:r>
                <a:rPr lang="en-US" b="1" dirty="0" err="1" smtClean="0"/>
                <a:t>Naturalexa</a:t>
              </a:r>
              <a:r>
                <a:rPr lang="en-US" b="1" dirty="0" smtClean="0"/>
                <a:t> y el </a:t>
              </a:r>
              <a:r>
                <a:rPr lang="en-US" b="1" dirty="0" err="1" smtClean="0"/>
                <a:t>Desarollo</a:t>
              </a:r>
              <a:r>
                <a:rPr lang="en-US" b="1" dirty="0" smtClean="0"/>
                <a:t> </a:t>
              </a:r>
              <a:r>
                <a:rPr lang="en-US" b="1" dirty="0" err="1" smtClean="0"/>
                <a:t>Sostenible</a:t>
              </a:r>
              <a:r>
                <a:rPr lang="en-US" b="1" dirty="0" smtClean="0"/>
                <a:t> (ANDES) </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61" name="Group 60"/>
          <p:cNvGrpSpPr/>
          <p:nvPr/>
        </p:nvGrpSpPr>
        <p:grpSpPr>
          <a:xfrm>
            <a:off x="893498" y="29860169"/>
            <a:ext cx="8229600" cy="6472162"/>
            <a:chOff x="914400" y="27843601"/>
            <a:chExt cx="8229600" cy="6472162"/>
          </a:xfrm>
        </p:grpSpPr>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Rebekke Muench (Project Lead), Kayla McDonald, Ryan Murphy, Michael Sclater, Richard Rose, Dajon Begin</a:t>
            </a:r>
          </a:p>
          <a:p>
            <a:r>
              <a:rPr lang="en-US" sz="2400" dirty="0" smtClean="0"/>
              <a:t>NASA DEVELOP National Program </a:t>
            </a:r>
            <a:endParaRPr lang="en-US" sz="2400" dirty="0"/>
          </a:p>
        </p:txBody>
      </p:sp>
      <p:grpSp>
        <p:nvGrpSpPr>
          <p:cNvPr id="65" name="Group 64"/>
          <p:cNvGrpSpPr/>
          <p:nvPr/>
        </p:nvGrpSpPr>
        <p:grpSpPr>
          <a:xfrm>
            <a:off x="17984547" y="21387016"/>
            <a:ext cx="8229602" cy="6530066"/>
            <a:chOff x="18858746" y="20777958"/>
            <a:chExt cx="8229602" cy="6530066"/>
          </a:xfrm>
        </p:grpSpPr>
        <p:sp>
          <p:nvSpPr>
            <p:cNvPr id="12" name="Text Placeholder 16"/>
            <p:cNvSpPr txBox="1">
              <a:spLocks/>
            </p:cNvSpPr>
            <p:nvPr/>
          </p:nvSpPr>
          <p:spPr>
            <a:xfrm>
              <a:off x="18858746"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28" name="TextBox 27"/>
            <p:cNvSpPr txBox="1"/>
            <p:nvPr/>
          </p:nvSpPr>
          <p:spPr>
            <a:xfrm>
              <a:off x="18858748" y="2077795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sp>
        <p:nvSpPr>
          <p:cNvPr id="15" name="Text Placeholder 16"/>
          <p:cNvSpPr txBox="1">
            <a:spLocks/>
          </p:cNvSpPr>
          <p:nvPr/>
        </p:nvSpPr>
        <p:spPr>
          <a:xfrm>
            <a:off x="17561696" y="6440974"/>
            <a:ext cx="8955904"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Growing Degree Days, chill hours, elevation, slope, and weevil suitability maps </a:t>
            </a:r>
          </a:p>
          <a:p>
            <a:pPr marL="347663" indent="-347663"/>
            <a:r>
              <a:rPr lang="en-US" dirty="0" smtClean="0"/>
              <a:t>Use Landsat imagery to determine how potato crop locations have changed over the past 30 years </a:t>
            </a:r>
          </a:p>
          <a:p>
            <a:pPr marL="347663" indent="-347663"/>
            <a:r>
              <a:rPr lang="en-US" dirty="0" smtClean="0"/>
              <a:t>Develop a methodology that can be applied throughout Peru to determine potato suitability</a:t>
            </a:r>
          </a:p>
        </p:txBody>
      </p:sp>
      <p:sp>
        <p:nvSpPr>
          <p:cNvPr id="23" name="TextBox 22"/>
          <p:cNvSpPr txBox="1"/>
          <p:nvPr/>
        </p:nvSpPr>
        <p:spPr>
          <a:xfrm>
            <a:off x="17561696" y="57025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nvGrpSpPr>
          <p:cNvPr id="13" name="Group 12"/>
          <p:cNvGrpSpPr/>
          <p:nvPr/>
        </p:nvGrpSpPr>
        <p:grpSpPr>
          <a:xfrm>
            <a:off x="17922006" y="14948851"/>
            <a:ext cx="8229600" cy="6324474"/>
            <a:chOff x="18249390" y="12602743"/>
            <a:chExt cx="8229600" cy="6324474"/>
          </a:xfrm>
        </p:grpSpPr>
        <p:sp>
          <p:nvSpPr>
            <p:cNvPr id="26" name="TextBox 25"/>
            <p:cNvSpPr txBox="1"/>
            <p:nvPr/>
          </p:nvSpPr>
          <p:spPr>
            <a:xfrm>
              <a:off x="18249390" y="126027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47" name="Group 46"/>
            <p:cNvGrpSpPr/>
            <p:nvPr/>
          </p:nvGrpSpPr>
          <p:grpSpPr>
            <a:xfrm>
              <a:off x="18288000" y="13577775"/>
              <a:ext cx="7018862" cy="5349442"/>
              <a:chOff x="18937704" y="13001325"/>
              <a:chExt cx="6561663" cy="4758777"/>
            </a:xfrm>
          </p:grpSpPr>
          <p:grpSp>
            <p:nvGrpSpPr>
              <p:cNvPr id="44" name="Group 43"/>
              <p:cNvGrpSpPr/>
              <p:nvPr/>
            </p:nvGrpSpPr>
            <p:grpSpPr>
              <a:xfrm>
                <a:off x="19174073" y="13001325"/>
                <a:ext cx="1487654" cy="2301037"/>
                <a:chOff x="19174073" y="13001325"/>
                <a:chExt cx="1487654" cy="2301037"/>
              </a:xfrm>
            </p:grpSpPr>
            <p:sp>
              <p:nvSpPr>
                <p:cNvPr id="14" name="Text Placeholder 16"/>
                <p:cNvSpPr txBox="1">
                  <a:spLocks/>
                </p:cNvSpPr>
                <p:nvPr/>
              </p:nvSpPr>
              <p:spPr>
                <a:xfrm>
                  <a:off x="19410442" y="14733191"/>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SRTM</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4073" y="13001325"/>
                  <a:ext cx="1487654" cy="1643817"/>
                </a:xfrm>
                <a:prstGeom prst="rect">
                  <a:avLst/>
                </a:prstGeom>
              </p:spPr>
            </p:pic>
          </p:grpSp>
          <p:grpSp>
            <p:nvGrpSpPr>
              <p:cNvPr id="40" name="Group 39"/>
              <p:cNvGrpSpPr/>
              <p:nvPr/>
            </p:nvGrpSpPr>
            <p:grpSpPr>
              <a:xfrm>
                <a:off x="23300614" y="13043144"/>
                <a:ext cx="1926275" cy="2289225"/>
                <a:chOff x="22800408" y="13005759"/>
                <a:chExt cx="1926275" cy="2289225"/>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0408" y="13005759"/>
                  <a:ext cx="1926275" cy="1639383"/>
                </a:xfrm>
                <a:prstGeom prst="rect">
                  <a:avLst/>
                </a:prstGeom>
              </p:spPr>
            </p:pic>
            <p:sp>
              <p:nvSpPr>
                <p:cNvPr id="34" name="Text Placeholder 16"/>
                <p:cNvSpPr txBox="1">
                  <a:spLocks/>
                </p:cNvSpPr>
                <p:nvPr/>
              </p:nvSpPr>
              <p:spPr>
                <a:xfrm>
                  <a:off x="23137902" y="14725813"/>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grpSp>
          <p:grpSp>
            <p:nvGrpSpPr>
              <p:cNvPr id="41" name="Group 40"/>
              <p:cNvGrpSpPr/>
              <p:nvPr/>
            </p:nvGrpSpPr>
            <p:grpSpPr>
              <a:xfrm>
                <a:off x="20933651" y="13469217"/>
                <a:ext cx="2095039" cy="1839096"/>
                <a:chOff x="23679163" y="15901442"/>
                <a:chExt cx="2095039" cy="1839096"/>
              </a:xfrm>
            </p:grpSpPr>
            <p:sp>
              <p:nvSpPr>
                <p:cNvPr id="37" name="Text Placeholder 16"/>
                <p:cNvSpPr txBox="1">
                  <a:spLocks/>
                </p:cNvSpPr>
                <p:nvPr/>
              </p:nvSpPr>
              <p:spPr>
                <a:xfrm>
                  <a:off x="24003724" y="1717136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Aqua</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9163" y="15901442"/>
                  <a:ext cx="2095039" cy="1096879"/>
                </a:xfrm>
                <a:prstGeom prst="rect">
                  <a:avLst/>
                </a:prstGeom>
              </p:spPr>
            </p:pic>
          </p:grpSp>
          <p:grpSp>
            <p:nvGrpSpPr>
              <p:cNvPr id="46" name="Group 45"/>
              <p:cNvGrpSpPr/>
              <p:nvPr/>
            </p:nvGrpSpPr>
            <p:grpSpPr>
              <a:xfrm>
                <a:off x="18937704" y="15288617"/>
                <a:ext cx="6561663" cy="2471485"/>
                <a:chOff x="19410442" y="15291189"/>
                <a:chExt cx="6561663" cy="2471485"/>
              </a:xfrm>
            </p:grpSpPr>
            <p:grpSp>
              <p:nvGrpSpPr>
                <p:cNvPr id="45" name="Group 44"/>
                <p:cNvGrpSpPr/>
                <p:nvPr/>
              </p:nvGrpSpPr>
              <p:grpSpPr>
                <a:xfrm>
                  <a:off x="19410442" y="15368471"/>
                  <a:ext cx="1684286" cy="2394203"/>
                  <a:chOff x="20787765" y="13017812"/>
                  <a:chExt cx="1684286" cy="2394203"/>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7765" y="13017812"/>
                    <a:ext cx="1684286" cy="1627330"/>
                  </a:xfrm>
                  <a:prstGeom prst="rect">
                    <a:avLst/>
                  </a:prstGeom>
                </p:spPr>
              </p:pic>
              <p:sp>
                <p:nvSpPr>
                  <p:cNvPr id="33" name="Text Placeholder 16"/>
                  <p:cNvSpPr txBox="1">
                    <a:spLocks/>
                  </p:cNvSpPr>
                  <p:nvPr/>
                </p:nvSpPr>
                <p:spPr>
                  <a:xfrm>
                    <a:off x="20990084" y="14733191"/>
                    <a:ext cx="1481967" cy="678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a:t>
                    </a:r>
                  </a:p>
                </p:txBody>
              </p:sp>
            </p:grpSp>
            <p:grpSp>
              <p:nvGrpSpPr>
                <p:cNvPr id="43" name="Group 42"/>
                <p:cNvGrpSpPr/>
                <p:nvPr/>
              </p:nvGrpSpPr>
              <p:grpSpPr>
                <a:xfrm>
                  <a:off x="21445978" y="15561607"/>
                  <a:ext cx="1810324" cy="2094071"/>
                  <a:chOff x="19130922" y="15697397"/>
                  <a:chExt cx="1810324" cy="2094071"/>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0922" y="15697397"/>
                    <a:ext cx="1810324" cy="1477816"/>
                  </a:xfrm>
                  <a:prstGeom prst="rect">
                    <a:avLst/>
                  </a:prstGeom>
                </p:spPr>
              </p:pic>
              <p:sp>
                <p:nvSpPr>
                  <p:cNvPr id="35" name="Text Placeholder 16"/>
                  <p:cNvSpPr txBox="1">
                    <a:spLocks/>
                  </p:cNvSpPr>
                  <p:nvPr/>
                </p:nvSpPr>
                <p:spPr>
                  <a:xfrm>
                    <a:off x="19174074" y="17264644"/>
                    <a:ext cx="1613692" cy="526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grpSp>
            <p:grpSp>
              <p:nvGrpSpPr>
                <p:cNvPr id="42" name="Group 41"/>
                <p:cNvGrpSpPr/>
                <p:nvPr/>
              </p:nvGrpSpPr>
              <p:grpSpPr>
                <a:xfrm>
                  <a:off x="23650704" y="15291189"/>
                  <a:ext cx="2321401" cy="2374658"/>
                  <a:chOff x="20893278" y="15519230"/>
                  <a:chExt cx="2321401" cy="2374658"/>
                </a:xfrm>
              </p:grpSpPr>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93278" y="15519230"/>
                    <a:ext cx="2321401" cy="1745414"/>
                  </a:xfrm>
                  <a:prstGeom prst="rect">
                    <a:avLst/>
                  </a:prstGeom>
                </p:spPr>
              </p:pic>
              <p:sp>
                <p:nvSpPr>
                  <p:cNvPr id="39" name="Text Placeholder 16"/>
                  <p:cNvSpPr txBox="1">
                    <a:spLocks/>
                  </p:cNvSpPr>
                  <p:nvPr/>
                </p:nvSpPr>
                <p:spPr>
                  <a:xfrm>
                    <a:off x="21430843" y="1732471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grpSp>
          </p:grpSp>
        </p:grpSp>
      </p:grpSp>
      <p:grpSp>
        <p:nvGrpSpPr>
          <p:cNvPr id="66" name="Group 65"/>
          <p:cNvGrpSpPr/>
          <p:nvPr/>
        </p:nvGrpSpPr>
        <p:grpSpPr>
          <a:xfrm>
            <a:off x="17815697" y="9338296"/>
            <a:ext cx="8229600" cy="4793684"/>
            <a:chOff x="18479754" y="9396657"/>
            <a:chExt cx="8229600" cy="4793684"/>
          </a:xfrm>
        </p:grpSpPr>
        <p:sp>
          <p:nvSpPr>
            <p:cNvPr id="25" name="TextBox 24"/>
            <p:cNvSpPr txBox="1"/>
            <p:nvPr/>
          </p:nvSpPr>
          <p:spPr>
            <a:xfrm>
              <a:off x="18479754" y="93966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48" name="Picture 47"/>
            <p:cNvPicPr>
              <a:picLocks noChangeAspect="1"/>
            </p:cNvPicPr>
            <p:nvPr/>
          </p:nvPicPr>
          <p:blipFill rotWithShape="1">
            <a:blip r:embed="rId8">
              <a:extLst>
                <a:ext uri="{28A0092B-C50C-407E-A947-70E740481C1C}">
                  <a14:useLocalDpi xmlns:a14="http://schemas.microsoft.com/office/drawing/2010/main" val="0"/>
                </a:ext>
              </a:extLst>
            </a:blip>
            <a:srcRect b="35633"/>
            <a:stretch/>
          </p:blipFill>
          <p:spPr>
            <a:xfrm>
              <a:off x="18648604" y="10261771"/>
              <a:ext cx="4571999" cy="3928570"/>
            </a:xfrm>
            <a:prstGeom prst="rect">
              <a:avLst/>
            </a:prstGeom>
            <a:ln>
              <a:solidFill>
                <a:schemeClr val="tx2">
                  <a:lumMod val="50000"/>
                </a:schemeClr>
              </a:solidFill>
            </a:ln>
          </p:spPr>
        </p:pic>
      </p:grpSp>
      <p:grpSp>
        <p:nvGrpSpPr>
          <p:cNvPr id="67" name="Group 66"/>
          <p:cNvGrpSpPr/>
          <p:nvPr/>
        </p:nvGrpSpPr>
        <p:grpSpPr>
          <a:xfrm>
            <a:off x="1425254" y="13259346"/>
            <a:ext cx="15978175" cy="7396490"/>
            <a:chOff x="853754" y="13259346"/>
            <a:chExt cx="15978175" cy="7396490"/>
          </a:xfrm>
        </p:grpSpPr>
        <p:pic>
          <p:nvPicPr>
            <p:cNvPr id="49" name="Picture 48" descr="C:\Users\kbmcdona\Desktop\PlantPng.png"/>
            <p:cNvPicPr/>
            <p:nvPr/>
          </p:nvPicPr>
          <p:blipFill rotWithShape="1">
            <a:blip r:embed="rId9">
              <a:extLst>
                <a:ext uri="{28A0092B-C50C-407E-A947-70E740481C1C}">
                  <a14:useLocalDpi xmlns:a14="http://schemas.microsoft.com/office/drawing/2010/main" val="0"/>
                </a:ext>
              </a:extLst>
            </a:blip>
            <a:srcRect l="21539" t="5929" r="30897" b="9295"/>
            <a:stretch/>
          </p:blipFill>
          <p:spPr bwMode="auto">
            <a:xfrm>
              <a:off x="893498" y="14392627"/>
              <a:ext cx="4304817" cy="6263209"/>
            </a:xfrm>
            <a:prstGeom prst="rect">
              <a:avLst/>
            </a:prstGeom>
            <a:noFill/>
            <a:ln>
              <a:noFill/>
            </a:ln>
            <a:extLst>
              <a:ext uri="{53640926-AAD7-44D8-BBD7-CCE9431645EC}">
                <a14:shadowObscured xmlns:a14="http://schemas.microsoft.com/office/drawing/2010/main"/>
              </a:ext>
            </a:extLst>
          </p:spPr>
        </p:pic>
        <p:grpSp>
          <p:nvGrpSpPr>
            <p:cNvPr id="59" name="Group 58"/>
            <p:cNvGrpSpPr/>
            <p:nvPr/>
          </p:nvGrpSpPr>
          <p:grpSpPr>
            <a:xfrm>
              <a:off x="853754" y="13259346"/>
              <a:ext cx="8686800" cy="1223820"/>
              <a:chOff x="914400" y="13302173"/>
              <a:chExt cx="8686800" cy="1223820"/>
            </a:xfrm>
          </p:grpSpPr>
          <p:sp>
            <p:nvSpPr>
              <p:cNvPr id="50" name="Text Box 2"/>
              <p:cNvSpPr txBox="1">
                <a:spLocks noChangeArrowheads="1"/>
              </p:cNvSpPr>
              <p:nvPr/>
            </p:nvSpPr>
            <p:spPr bwMode="auto">
              <a:xfrm>
                <a:off x="914400" y="13302173"/>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smtClean="0">
                    <a:solidFill>
                      <a:schemeClr val="accent1"/>
                    </a:solidFill>
                    <a:latin typeface="Century Gothic" panose="020B0502020202020204" pitchFamily="34" charset="0"/>
                  </a:rPr>
                  <a:t>1</a:t>
                </a:r>
                <a:endParaRPr lang="en-US" sz="4400" b="1" dirty="0">
                  <a:solidFill>
                    <a:schemeClr val="accent1"/>
                  </a:solidFill>
                  <a:latin typeface="Century Gothic" panose="020B0502020202020204" pitchFamily="34" charset="0"/>
                </a:endParaRPr>
              </a:p>
            </p:txBody>
          </p:sp>
          <p:sp>
            <p:nvSpPr>
              <p:cNvPr id="51" name="TextBox 50"/>
              <p:cNvSpPr txBox="1"/>
              <p:nvPr/>
            </p:nvSpPr>
            <p:spPr>
              <a:xfrm>
                <a:off x="1320801" y="13376226"/>
                <a:ext cx="3428068" cy="584775"/>
              </a:xfrm>
              <a:prstGeom prst="rect">
                <a:avLst/>
              </a:prstGeom>
              <a:noFill/>
            </p:spPr>
            <p:txBody>
              <a:bodyPr wrap="square" rtlCol="0">
                <a:spAutoFit/>
              </a:bodyPr>
              <a:lstStyle/>
              <a:p>
                <a:r>
                  <a:rPr lang="en-US" sz="3200" b="1" dirty="0" smtClean="0">
                    <a:solidFill>
                      <a:schemeClr val="accent1"/>
                    </a:solidFill>
                    <a:latin typeface="Century Gothic" panose="020B0502020202020204" pitchFamily="34" charset="0"/>
                  </a:rPr>
                  <a:t>Data Acquisition</a:t>
                </a:r>
              </a:p>
            </p:txBody>
          </p:sp>
          <p:sp>
            <p:nvSpPr>
              <p:cNvPr id="52" name="Text Placeholder 16"/>
              <p:cNvSpPr txBox="1">
                <a:spLocks/>
              </p:cNvSpPr>
              <p:nvPr/>
            </p:nvSpPr>
            <p:spPr>
              <a:xfrm>
                <a:off x="1371600" y="13972872"/>
                <a:ext cx="8229600" cy="5531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 and Terra MODIS, Landsat, TRMM, SRTM</a:t>
                </a:r>
              </a:p>
            </p:txBody>
          </p:sp>
        </p:grpSp>
        <p:grpSp>
          <p:nvGrpSpPr>
            <p:cNvPr id="18" name="Group 17"/>
            <p:cNvGrpSpPr/>
            <p:nvPr/>
          </p:nvGrpSpPr>
          <p:grpSpPr>
            <a:xfrm>
              <a:off x="4950622" y="14614389"/>
              <a:ext cx="9660727" cy="2831712"/>
              <a:chOff x="4307329" y="14542916"/>
              <a:chExt cx="8498678" cy="2831712"/>
            </a:xfrm>
          </p:grpSpPr>
          <p:sp>
            <p:nvSpPr>
              <p:cNvPr id="53" name="Text Box 2"/>
              <p:cNvSpPr txBox="1">
                <a:spLocks noChangeArrowheads="1"/>
              </p:cNvSpPr>
              <p:nvPr/>
            </p:nvSpPr>
            <p:spPr bwMode="auto">
              <a:xfrm>
                <a:off x="4307329" y="14542916"/>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a:solidFill>
                      <a:schemeClr val="accent1"/>
                    </a:solidFill>
                    <a:latin typeface="Century Gothic" panose="020B0502020202020204" pitchFamily="34" charset="0"/>
                  </a:rPr>
                  <a:t>2</a:t>
                </a:r>
              </a:p>
            </p:txBody>
          </p:sp>
          <p:sp>
            <p:nvSpPr>
              <p:cNvPr id="54" name="TextBox 53"/>
              <p:cNvSpPr txBox="1"/>
              <p:nvPr/>
            </p:nvSpPr>
            <p:spPr>
              <a:xfrm>
                <a:off x="4753860" y="14647048"/>
                <a:ext cx="3428068" cy="584775"/>
              </a:xfrm>
              <a:prstGeom prst="rect">
                <a:avLst/>
              </a:prstGeom>
              <a:noFill/>
            </p:spPr>
            <p:txBody>
              <a:bodyPr wrap="square" rtlCol="0">
                <a:spAutoFit/>
              </a:bodyPr>
              <a:lstStyle/>
              <a:p>
                <a:r>
                  <a:rPr lang="en-US" sz="3200" b="1" dirty="0" smtClean="0">
                    <a:solidFill>
                      <a:schemeClr val="accent1"/>
                    </a:solidFill>
                    <a:latin typeface="Century Gothic" panose="020B0502020202020204" pitchFamily="34" charset="0"/>
                  </a:rPr>
                  <a:t>Data Analysis</a:t>
                </a:r>
              </a:p>
            </p:txBody>
          </p:sp>
          <p:sp>
            <p:nvSpPr>
              <p:cNvPr id="55" name="Text Placeholder 16"/>
              <p:cNvSpPr txBox="1">
                <a:spLocks/>
              </p:cNvSpPr>
              <p:nvPr/>
            </p:nvSpPr>
            <p:spPr>
              <a:xfrm>
                <a:off x="4797403" y="15211566"/>
                <a:ext cx="8008604" cy="21630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Prepare temperature (MODIS) and precipitation (TRMM) data</a:t>
                </a:r>
              </a:p>
              <a:p>
                <a:pPr marL="1947863" lvl="1" indent="-347663"/>
                <a:r>
                  <a:rPr lang="en-US" dirty="0" smtClean="0"/>
                  <a:t>Tools: Python and DEVELOP </a:t>
                </a:r>
                <a:r>
                  <a:rPr lang="en-US" dirty="0" err="1" smtClean="0"/>
                  <a:t>dnppy</a:t>
                </a:r>
                <a:r>
                  <a:rPr lang="en-US" dirty="0" smtClean="0"/>
                  <a:t> package</a:t>
                </a:r>
              </a:p>
              <a:p>
                <a:pPr marL="347663" indent="-347663"/>
                <a:r>
                  <a:rPr lang="en-US" dirty="0" smtClean="0"/>
                  <a:t>Process slope data (SRTM) and land cover (Landsat)</a:t>
                </a:r>
              </a:p>
              <a:p>
                <a:pPr marL="1947863" lvl="1" indent="-347663"/>
                <a:r>
                  <a:rPr lang="en-US" dirty="0" smtClean="0"/>
                  <a:t>Tools: ArcMap slope tool and Google Earth</a:t>
                </a:r>
              </a:p>
            </p:txBody>
          </p:sp>
        </p:grpSp>
        <p:grpSp>
          <p:nvGrpSpPr>
            <p:cNvPr id="17" name="Group 16"/>
            <p:cNvGrpSpPr/>
            <p:nvPr/>
          </p:nvGrpSpPr>
          <p:grpSpPr>
            <a:xfrm>
              <a:off x="5913361" y="17731467"/>
              <a:ext cx="10918568" cy="2816944"/>
              <a:chOff x="4543257" y="17570351"/>
              <a:chExt cx="10918568" cy="2816944"/>
            </a:xfrm>
          </p:grpSpPr>
          <p:sp>
            <p:nvSpPr>
              <p:cNvPr id="56" name="Text Box 2"/>
              <p:cNvSpPr txBox="1">
                <a:spLocks noChangeArrowheads="1"/>
              </p:cNvSpPr>
              <p:nvPr/>
            </p:nvSpPr>
            <p:spPr bwMode="auto">
              <a:xfrm>
                <a:off x="4543257" y="17570351"/>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smtClean="0">
                    <a:solidFill>
                      <a:schemeClr val="accent1"/>
                    </a:solidFill>
                    <a:latin typeface="Century Gothic" panose="020B0502020202020204" pitchFamily="34" charset="0"/>
                  </a:rPr>
                  <a:t>3</a:t>
                </a:r>
                <a:endParaRPr lang="en-US" sz="4400" b="1" dirty="0">
                  <a:solidFill>
                    <a:schemeClr val="accent1"/>
                  </a:solidFill>
                  <a:latin typeface="Century Gothic" panose="020B0502020202020204" pitchFamily="34" charset="0"/>
                </a:endParaRPr>
              </a:p>
            </p:txBody>
          </p:sp>
          <p:sp>
            <p:nvSpPr>
              <p:cNvPr id="57" name="TextBox 56"/>
              <p:cNvSpPr txBox="1"/>
              <p:nvPr/>
            </p:nvSpPr>
            <p:spPr>
              <a:xfrm>
                <a:off x="4987033" y="17676806"/>
                <a:ext cx="3428068" cy="584775"/>
              </a:xfrm>
              <a:prstGeom prst="rect">
                <a:avLst/>
              </a:prstGeom>
              <a:noFill/>
            </p:spPr>
            <p:txBody>
              <a:bodyPr wrap="square" rtlCol="0">
                <a:spAutoFit/>
              </a:bodyPr>
              <a:lstStyle/>
              <a:p>
                <a:r>
                  <a:rPr lang="en-US" sz="3200" b="1" dirty="0" smtClean="0">
                    <a:solidFill>
                      <a:schemeClr val="accent1"/>
                    </a:solidFill>
                    <a:latin typeface="Century Gothic" panose="020B0502020202020204" pitchFamily="34" charset="0"/>
                  </a:rPr>
                  <a:t>Final Factors</a:t>
                </a:r>
              </a:p>
            </p:txBody>
          </p:sp>
          <p:sp>
            <p:nvSpPr>
              <p:cNvPr id="58" name="Text Placeholder 16"/>
              <p:cNvSpPr txBox="1">
                <a:spLocks/>
              </p:cNvSpPr>
              <p:nvPr/>
            </p:nvSpPr>
            <p:spPr>
              <a:xfrm>
                <a:off x="5019811" y="18224233"/>
                <a:ext cx="10442014" cy="21630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Growing Degree Days and Chill Hours (MODIS)</a:t>
                </a:r>
              </a:p>
              <a:p>
                <a:pPr marL="347663" indent="-347663"/>
                <a:r>
                  <a:rPr lang="en-US" dirty="0" smtClean="0"/>
                  <a:t>Average and accumulated precipitation (TRMM)</a:t>
                </a:r>
              </a:p>
              <a:p>
                <a:pPr marL="347663" indent="-347663"/>
                <a:r>
                  <a:rPr lang="en-US" dirty="0" smtClean="0"/>
                  <a:t>Slope (SRTM)</a:t>
                </a:r>
              </a:p>
              <a:p>
                <a:pPr marL="347663" indent="-347663"/>
                <a:r>
                  <a:rPr lang="en-US" dirty="0" smtClean="0"/>
                  <a:t>Current and Historic Land Cover (Landsat)</a:t>
                </a:r>
              </a:p>
            </p:txBody>
          </p:sp>
        </p:grpSp>
      </p:gr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10293" y="10187184"/>
            <a:ext cx="2675193" cy="2524284"/>
          </a:xfrm>
          <a:prstGeom prst="rect">
            <a:avLst/>
          </a:prstGeom>
          <a:ln>
            <a:solidFill>
              <a:schemeClr val="tx1">
                <a:lumMod val="50000"/>
              </a:schemeClr>
            </a:solidFill>
          </a:ln>
        </p:spPr>
      </p:pic>
      <p:sp>
        <p:nvSpPr>
          <p:cNvPr id="60" name="Rectangle 59"/>
          <p:cNvSpPr/>
          <p:nvPr/>
        </p:nvSpPr>
        <p:spPr>
          <a:xfrm>
            <a:off x="22710293" y="12821599"/>
            <a:ext cx="2675193"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963845" y="12794448"/>
            <a:ext cx="2651934" cy="1338828"/>
          </a:xfrm>
          <a:prstGeom prst="rect">
            <a:avLst/>
          </a:prstGeom>
          <a:noFill/>
        </p:spPr>
        <p:txBody>
          <a:bodyPr wrap="square" rtlCol="0">
            <a:spAutoFit/>
          </a:bodyPr>
          <a:lstStyle/>
          <a:p>
            <a:r>
              <a:rPr lang="en-US" sz="2700" dirty="0" smtClean="0"/>
              <a:t>     </a:t>
            </a:r>
            <a:r>
              <a:rPr lang="en-US" sz="2700" b="1" dirty="0" smtClean="0"/>
              <a:t>Legend</a:t>
            </a:r>
          </a:p>
          <a:p>
            <a:r>
              <a:rPr lang="en-US" sz="2700" dirty="0" smtClean="0"/>
              <a:t>Parque de la Papa</a:t>
            </a:r>
          </a:p>
          <a:p>
            <a:r>
              <a:rPr lang="en-US" sz="2700" dirty="0" smtClean="0"/>
              <a:t>Peru</a:t>
            </a:r>
            <a:endParaRPr lang="en-US" sz="2700" dirty="0"/>
          </a:p>
        </p:txBody>
      </p:sp>
      <p:cxnSp>
        <p:nvCxnSpPr>
          <p:cNvPr id="70" name="Straight Connector 69"/>
          <p:cNvCxnSpPr/>
          <p:nvPr/>
        </p:nvCxnSpPr>
        <p:spPr>
          <a:xfrm>
            <a:off x="22764884" y="13333399"/>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884" y="13759179"/>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Isosceles Triangle 71"/>
          <p:cNvSpPr/>
          <p:nvPr/>
        </p:nvSpPr>
        <p:spPr>
          <a:xfrm>
            <a:off x="18132515" y="13500053"/>
            <a:ext cx="240632" cy="538309"/>
          </a:xfrm>
          <a:prstGeom prst="triangl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8089171" y="13172759"/>
            <a:ext cx="343364" cy="338554"/>
          </a:xfrm>
          <a:prstGeom prst="rect">
            <a:avLst/>
          </a:prstGeom>
          <a:noFill/>
        </p:spPr>
        <p:txBody>
          <a:bodyPr wrap="none" rtlCol="0">
            <a:spAutoFit/>
          </a:bodyPr>
          <a:lstStyle/>
          <a:p>
            <a:r>
              <a:rPr lang="en-US" sz="1600" dirty="0" smtClean="0">
                <a:solidFill>
                  <a:schemeClr val="tx1">
                    <a:lumMod val="50000"/>
                  </a:schemeClr>
                </a:solidFill>
              </a:rPr>
              <a:t>N</a:t>
            </a:r>
            <a:endParaRPr lang="en-US" sz="1600" dirty="0">
              <a:solidFill>
                <a:schemeClr val="tx1">
                  <a:lumMod val="50000"/>
                </a:schemeClr>
              </a:solidFill>
            </a:endParaRPr>
          </a:p>
        </p:txBody>
      </p:sp>
      <p:sp>
        <p:nvSpPr>
          <p:cNvPr id="74" name="TextBox 73"/>
          <p:cNvSpPr txBox="1"/>
          <p:nvPr/>
        </p:nvSpPr>
        <p:spPr>
          <a:xfrm>
            <a:off x="17922006" y="14228406"/>
            <a:ext cx="7508979" cy="461665"/>
          </a:xfrm>
          <a:prstGeom prst="rect">
            <a:avLst/>
          </a:prstGeom>
          <a:noFill/>
          <a:ln>
            <a:solidFill>
              <a:schemeClr val="tx1">
                <a:lumMod val="50000"/>
              </a:schemeClr>
            </a:solidFill>
          </a:ln>
        </p:spPr>
        <p:txBody>
          <a:bodyPr wrap="none" rtlCol="0">
            <a:spAutoFit/>
          </a:bodyPr>
          <a:lstStyle/>
          <a:p>
            <a:r>
              <a:rPr lang="en-US" sz="2400" dirty="0" smtClean="0"/>
              <a:t>Figure 1: Map depicting the location of the Parque de la Papa</a:t>
            </a:r>
            <a:endParaRPr lang="en-US" sz="24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1601</TotalTime>
  <Words>387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Muench, Rebekke E. (LARC-E3)[SSAI DEVELOP]</cp:lastModifiedBy>
  <cp:revision>100</cp:revision>
  <dcterms:created xsi:type="dcterms:W3CDTF">2015-06-02T14:58:58Z</dcterms:created>
  <dcterms:modified xsi:type="dcterms:W3CDTF">2015-10-08T14:07:03Z</dcterms:modified>
</cp:coreProperties>
</file>