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6" r:id="rId5"/>
  </p:sldMasterIdLst>
  <p:notesMasterIdLst>
    <p:notesMasterId r:id="rId7"/>
  </p:notesMasterIdLst>
  <p:sldIdLst>
    <p:sldId id="260" r:id="rId6"/>
  </p:sldIdLst>
  <p:sldSz cx="27432000" cy="3657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nter, Shanise Y. (LARC-E3)[SSAI DEVELOP]" initials="HSY(D" lastIdx="25" clrIdx="0">
    <p:extLst>
      <p:ext uri="{19B8F6BF-5375-455C-9EA6-DF929625EA0E}">
        <p15:presenceInfo xmlns:p15="http://schemas.microsoft.com/office/powerpoint/2012/main" userId="S-1-5-21-330711430-3775241029-4075259233-879551" providerId="AD"/>
      </p:ext>
    </p:extLst>
  </p:cmAuthor>
  <p:cmAuthor id="2" name="Britnay Beaudry" initials="BB" lastIdx="2" clrIdx="1">
    <p:extLst>
      <p:ext uri="{19B8F6BF-5375-455C-9EA6-DF929625EA0E}">
        <p15:presenceInfo xmlns:p15="http://schemas.microsoft.com/office/powerpoint/2012/main" userId="S::britnay.beaudry@ssaihq.com::532747b4-17ad-49b9-9068-fd066a09984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8A17"/>
    <a:srgbClr val="6CA47A"/>
    <a:srgbClr val="0D2B53"/>
    <a:srgbClr val="404040"/>
    <a:srgbClr val="4472C4"/>
    <a:srgbClr val="E58110"/>
    <a:srgbClr val="55AEB2"/>
    <a:srgbClr val="7DB761"/>
    <a:srgbClr val="FF6600"/>
    <a:srgbClr val="56AD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DA3610-673A-4027-83D1-DE9D6BF85967}" v="311" dt="2022-08-04T19:21:42.093"/>
    <p1510:client id="{C2FE7D06-D3FC-35FB-FECF-C46ED413C93C}" v="22" dt="2022-08-04T19:42:22.2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p:scale>
          <a:sx n="30" d="100"/>
          <a:sy n="30" d="100"/>
        </p:scale>
        <p:origin x="600" y="-35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ommentAuthors" Target="commentAuthors.xml"/><Relationship Id="rId13"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notesMaster" Target="notesMasters/notesMaster1.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A3F32D-FA8F-4850-AE13-CFA01BDE227B}" type="datetimeFigureOut">
              <a:t>10/20/2022</a:t>
            </a:fld>
            <a:endParaRPr lang="en-US"/>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55314B-E7FC-4DD3-A36A-DCF6187C100C}" type="slidenum">
              <a:t>‹#›</a:t>
            </a:fld>
            <a:endParaRPr lang="en-US"/>
          </a:p>
        </p:txBody>
      </p:sp>
    </p:spTree>
    <p:extLst>
      <p:ext uri="{BB962C8B-B14F-4D97-AF65-F5344CB8AC3E}">
        <p14:creationId xmlns:p14="http://schemas.microsoft.com/office/powerpoint/2010/main" val="4112755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lickr.com/photos/41284017@N08/4878926306"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s://upload.wikimedia.org/wikipedia/commons/7/75/Agrilus_planipennis_001.jpg" TargetMode="External"/><Relationship Id="rId5" Type="http://schemas.openxmlformats.org/officeDocument/2006/relationships/hyperlink" Target="https://wordpress.org/openverse/image/18ae8242-9329-4dae-9bde-57aee608ee4a/" TargetMode="External"/><Relationship Id="rId4" Type="http://schemas.openxmlformats.org/officeDocument/2006/relationships/hyperlink" Target="https://www.flickr.com/photos/41723068@N04/4683427506"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cs typeface="Calibri"/>
              </a:rPr>
              <a:t>----------------------Image Information-----------------------------------------------------------------------</a:t>
            </a:r>
            <a:endParaRPr lang="en-US"/>
          </a:p>
          <a:p>
            <a:r>
              <a:rPr lang="en-US"/>
              <a:t> </a:t>
            </a:r>
            <a:r>
              <a:rPr lang="en-US">
                <a:hlinkClick r:id="rId3"/>
              </a:rPr>
              <a:t>https://www.flickr.com/photos/41284017@N08/4878926306</a:t>
            </a:r>
            <a:r>
              <a:rPr lang="en-US"/>
              <a:t> </a:t>
            </a:r>
            <a:endParaRPr lang="en-US">
              <a:cs typeface="Calibri" panose="020F0502020204030204"/>
            </a:endParaRPr>
          </a:p>
          <a:p>
            <a:r>
              <a:rPr lang="en-US"/>
              <a:t>Photo credit : </a:t>
            </a:r>
            <a:r>
              <a:rPr lang="en-US" err="1"/>
              <a:t>USDAgov</a:t>
            </a:r>
            <a:r>
              <a:rPr lang="en-US"/>
              <a:t> (CC BY-ND 2.0)</a:t>
            </a:r>
          </a:p>
          <a:p>
            <a:r>
              <a:rPr lang="en-US"/>
              <a:t>    </a:t>
            </a:r>
            <a:endParaRPr lang="en-US">
              <a:cs typeface="Calibri"/>
            </a:endParaRPr>
          </a:p>
          <a:p>
            <a:r>
              <a:rPr lang="en-US">
                <a:hlinkClick r:id="rId4"/>
              </a:rPr>
              <a:t>https://www.flickr.com/photos/41723068@N04/4683427506</a:t>
            </a:r>
            <a:r>
              <a:rPr lang="en-US"/>
              <a:t> </a:t>
            </a:r>
          </a:p>
          <a:p>
            <a:r>
              <a:rPr lang="en-US"/>
              <a:t>Photo credit: </a:t>
            </a:r>
            <a:r>
              <a:rPr lang="en-US" err="1"/>
              <a:t>mightyjoepye</a:t>
            </a:r>
            <a:r>
              <a:rPr lang="en-US"/>
              <a:t> (CC BY 2.0)</a:t>
            </a:r>
          </a:p>
          <a:p>
            <a:endParaRPr lang="en-US"/>
          </a:p>
          <a:p>
            <a:r>
              <a:rPr lang="en-US">
                <a:hlinkClick r:id="rId5"/>
              </a:rPr>
              <a:t>https://wordpress.org/openverse/image/18ae8242-9329-4dae-9bde-57aee608ee4a/</a:t>
            </a:r>
            <a:r>
              <a:rPr lang="en-US"/>
              <a:t> </a:t>
            </a:r>
          </a:p>
          <a:p>
            <a:r>
              <a:rPr lang="en-US"/>
              <a:t>Photo credit: </a:t>
            </a:r>
            <a:r>
              <a:rPr lang="en-US" err="1"/>
              <a:t>jhritz</a:t>
            </a:r>
            <a:r>
              <a:rPr lang="en-US"/>
              <a:t> (CC BY 2.0)</a:t>
            </a:r>
            <a:endParaRPr lang="en-US">
              <a:cs typeface="Calibri"/>
            </a:endParaRPr>
          </a:p>
          <a:p>
            <a:endParaRPr lang="en-US">
              <a:cs typeface="Calibri"/>
            </a:endParaRPr>
          </a:p>
          <a:p>
            <a:r>
              <a:rPr lang="en-US">
                <a:cs typeface="Calibri"/>
              </a:rPr>
              <a:t>Big trail image</a:t>
            </a:r>
          </a:p>
          <a:p>
            <a:r>
              <a:rPr lang="en-US"/>
              <a:t>Image credit: Pennsylvania Department of Conservation and Natural Resources - Forestry Archive</a:t>
            </a:r>
            <a:endParaRPr lang="en-US">
              <a:cs typeface="Calibri" panose="020F0502020204030204"/>
            </a:endParaRPr>
          </a:p>
          <a:p>
            <a:r>
              <a:rPr lang="en-US"/>
              <a:t>Image Source: </a:t>
            </a:r>
            <a:r>
              <a:rPr lang="en-US">
                <a:hlinkClick r:id="rId6"/>
              </a:rPr>
              <a:t>https://upload.wikimedia.org/wikipedia/commons/7/75/Agrilus_planipennis_001.jpg</a:t>
            </a:r>
            <a:r>
              <a:rPr lang="en-US"/>
              <a:t> (creative commons CC)</a:t>
            </a:r>
            <a:endParaRPr lang="en-US">
              <a:cs typeface="Calibri"/>
            </a:endParaRPr>
          </a:p>
          <a:p>
            <a:endParaRPr lang="en-US">
              <a:cs typeface="Calibri"/>
            </a:endParaRPr>
          </a:p>
          <a:p>
            <a:endParaRPr lang="en-US"/>
          </a:p>
          <a:p>
            <a:endParaRPr lang="en-US"/>
          </a:p>
          <a:p>
            <a:r>
              <a:rPr lang="en-US"/>
              <a:t>  </a:t>
            </a:r>
            <a:endParaRPr lang="en-US">
              <a:ea typeface="+mn-ea"/>
              <a:cs typeface="+mn-cs"/>
            </a:endParaRPr>
          </a:p>
          <a:p>
            <a:endParaRPr lang="en-US"/>
          </a:p>
        </p:txBody>
      </p:sp>
      <p:sp>
        <p:nvSpPr>
          <p:cNvPr id="4" name="Slide Number Placeholder 3"/>
          <p:cNvSpPr>
            <a:spLocks noGrp="1"/>
          </p:cNvSpPr>
          <p:nvPr>
            <p:ph type="sldNum" sz="quarter" idx="5"/>
          </p:nvPr>
        </p:nvSpPr>
        <p:spPr/>
        <p:txBody>
          <a:bodyPr/>
          <a:lstStyle/>
          <a:p>
            <a:fld id="{8555314B-E7FC-4DD3-A36A-DCF6187C100C}" type="slidenum">
              <a:rPr lang="en-US" smtClean="0"/>
              <a:t>1</a:t>
            </a:fld>
            <a:endParaRPr lang="en-US"/>
          </a:p>
        </p:txBody>
      </p:sp>
    </p:spTree>
    <p:extLst>
      <p:ext uri="{BB962C8B-B14F-4D97-AF65-F5344CB8AC3E}">
        <p14:creationId xmlns:p14="http://schemas.microsoft.com/office/powerpoint/2010/main" val="37671142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jpe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 Agriculture &amp; Food Securit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3D86ECD-70A9-42FC-8B16-62C276B67DD2}"/>
              </a:ext>
            </a:extLst>
          </p:cNvPr>
          <p:cNvSpPr/>
          <p:nvPr userDrawn="1"/>
        </p:nvSpPr>
        <p:spPr>
          <a:xfrm>
            <a:off x="939743" y="34594800"/>
            <a:ext cx="25577857" cy="1066800"/>
          </a:xfrm>
          <a:prstGeom prst="rect">
            <a:avLst/>
          </a:prstGeom>
          <a:solidFill>
            <a:srgbClr val="6CA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p:cNvSpPr/>
          <p:nvPr userDrawn="1"/>
        </p:nvSpPr>
        <p:spPr>
          <a:xfrm>
            <a:off x="893617" y="36126531"/>
            <a:ext cx="25644767"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pic>
        <p:nvPicPr>
          <p:cNvPr id="158" name="Picture 15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953352" y="864365"/>
            <a:ext cx="2585032" cy="2139114"/>
          </a:xfrm>
          <a:prstGeom prst="rect">
            <a:avLst/>
          </a:prstGeom>
        </p:spPr>
      </p:pic>
      <p:sp>
        <p:nvSpPr>
          <p:cNvPr id="20" name="Text Placeholder 19"/>
          <p:cNvSpPr>
            <a:spLocks noGrp="1"/>
          </p:cNvSpPr>
          <p:nvPr>
            <p:ph type="body" sz="quarter" idx="11" hasCustomPrompt="1"/>
          </p:nvPr>
        </p:nvSpPr>
        <p:spPr>
          <a:xfrm>
            <a:off x="4704382" y="876300"/>
            <a:ext cx="18023236" cy="2171700"/>
          </a:xfrm>
        </p:spPr>
        <p:txBody>
          <a:bodyPr anchor="ctr">
            <a:normAutofit/>
          </a:bodyPr>
          <a:lstStyle>
            <a:lvl1pPr marL="0" indent="0" algn="ctr">
              <a:buNone/>
              <a:defRPr sz="5400" b="1" baseline="0">
                <a:solidFill>
                  <a:srgbClr val="6CA47A"/>
                </a:solidFill>
              </a:defRPr>
            </a:lvl1pPr>
            <a:lvl2pPr marL="1371600" indent="0">
              <a:buNone/>
              <a:defRPr/>
            </a:lvl2pPr>
            <a:lvl3pPr marL="2743200" indent="0">
              <a:buNone/>
              <a:defRPr/>
            </a:lvl3pPr>
            <a:lvl4pPr marL="4114800" indent="0">
              <a:buNone/>
              <a:defRPr/>
            </a:lvl4pPr>
            <a:lvl5pPr marL="5486400" indent="0">
              <a:buNone/>
              <a:defRPr/>
            </a:lvl5pPr>
          </a:lstStyle>
          <a:p>
            <a:pPr lvl="0"/>
            <a:r>
              <a:rPr lang="en-US"/>
              <a:t>Project Subtitle</a:t>
            </a:r>
          </a:p>
        </p:txBody>
      </p:sp>
      <p:sp>
        <p:nvSpPr>
          <p:cNvPr id="12" name="Text Placeholder 11"/>
          <p:cNvSpPr txBox="1">
            <a:spLocks/>
          </p:cNvSpPr>
          <p:nvPr userDrawn="1"/>
        </p:nvSpPr>
        <p:spPr>
          <a:xfrm>
            <a:off x="1032388" y="34594800"/>
            <a:ext cx="5235062" cy="1066799"/>
          </a:xfrm>
          <a:prstGeom prst="rect">
            <a:avLst/>
          </a:prstGeom>
        </p:spPr>
        <p:txBody>
          <a:bodyPr anchor="ctr">
            <a:norm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r>
              <a:rPr lang="en-US" spc="100" baseline="0">
                <a:solidFill>
                  <a:schemeClr val="bg1"/>
                </a:solidFill>
              </a:rPr>
              <a:t>Summer</a:t>
            </a:r>
            <a:r>
              <a:rPr lang="en-US">
                <a:solidFill>
                  <a:schemeClr val="bg1"/>
                </a:solidFill>
              </a:rPr>
              <a:t> 2022 |</a:t>
            </a:r>
          </a:p>
        </p:txBody>
      </p:sp>
      <p:pic>
        <p:nvPicPr>
          <p:cNvPr id="4" name="Picture 3"/>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23008970" y="34898289"/>
            <a:ext cx="3213614" cy="500102"/>
          </a:xfrm>
          <a:prstGeom prst="rect">
            <a:avLst/>
          </a:prstGeom>
        </p:spPr>
      </p:pic>
      <p:sp>
        <p:nvSpPr>
          <p:cNvPr id="15" name="Rectangle 14">
            <a:extLst>
              <a:ext uri="{FF2B5EF4-FFF2-40B4-BE49-F238E27FC236}">
                <a16:creationId xmlns:a16="http://schemas.microsoft.com/office/drawing/2014/main" id="{51C8F42E-C00B-4D4F-A6CA-4F1417C00DA0}"/>
              </a:ext>
            </a:extLst>
          </p:cNvPr>
          <p:cNvSpPr/>
          <p:nvPr userDrawn="1"/>
        </p:nvSpPr>
        <p:spPr>
          <a:xfrm>
            <a:off x="939743" y="3694001"/>
            <a:ext cx="25577857" cy="232517"/>
          </a:xfrm>
          <a:prstGeom prst="rect">
            <a:avLst/>
          </a:prstGeom>
          <a:solidFill>
            <a:srgbClr val="6CA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Logo, icon&#10;&#10;Description automatically generated">
            <a:extLst>
              <a:ext uri="{FF2B5EF4-FFF2-40B4-BE49-F238E27FC236}">
                <a16:creationId xmlns:a16="http://schemas.microsoft.com/office/drawing/2014/main" id="{AA32E274-E1FA-40EE-A75D-FB9098112B1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4400" y="876300"/>
            <a:ext cx="2468880" cy="2468880"/>
          </a:xfrm>
          <a:prstGeom prst="rect">
            <a:avLst/>
          </a:prstGeom>
        </p:spPr>
      </p:pic>
    </p:spTree>
    <p:extLst>
      <p:ext uri="{BB962C8B-B14F-4D97-AF65-F5344CB8AC3E}">
        <p14:creationId xmlns:p14="http://schemas.microsoft.com/office/powerpoint/2010/main" val="802720434"/>
      </p:ext>
    </p:extLst>
  </p:cSld>
  <p:clrMapOvr>
    <a:masterClrMapping/>
  </p:clrMapOvr>
  <p:extLst>
    <p:ext uri="{DCECCB84-F9BA-43D5-87BE-67443E8EF086}">
      <p15:sldGuideLst xmlns:p15="http://schemas.microsoft.com/office/powerpoint/2012/main">
        <p15:guide id="1" orient="horz" pos="552">
          <p15:clr>
            <a:srgbClr val="FBAE40"/>
          </p15:clr>
        </p15:guide>
        <p15:guide id="2" pos="576">
          <p15:clr>
            <a:srgbClr val="FBAE40"/>
          </p15:clr>
        </p15:guide>
        <p15:guide id="3" pos="16704">
          <p15:clr>
            <a:srgbClr val="FBAE40"/>
          </p15:clr>
        </p15:guide>
        <p15:guide id="4" orient="horz" pos="22464">
          <p15:clr>
            <a:srgbClr val="FBAE40"/>
          </p15:clr>
        </p15:guide>
        <p15:guide id="5" orient="horz" pos="2472">
          <p15:clr>
            <a:srgbClr val="FBAE40"/>
          </p15:clr>
        </p15:guide>
        <p15:guide id="6" orient="horz" pos="22296">
          <p15:clr>
            <a:srgbClr val="FBAE40"/>
          </p15:clr>
        </p15:guide>
        <p15:guide id="7" orient="horz" pos="21792">
          <p15:clr>
            <a:srgbClr val="FBAE40"/>
          </p15:clr>
        </p15:guide>
        <p15:guide id="8" pos="15696" userDrawn="1">
          <p15:clr>
            <a:srgbClr val="FBAE40"/>
          </p15:clr>
        </p15:guide>
        <p15:guide id="9" orient="horz" pos="21480" userDrawn="1">
          <p15:clr>
            <a:srgbClr val="FBAE40"/>
          </p15:clr>
        </p15:guide>
        <p15:guide id="10" pos="15360">
          <p15:clr>
            <a:srgbClr val="FBAE40"/>
          </p15:clr>
        </p15:guide>
        <p15:guide id="11" orient="horz" pos="2928">
          <p15:clr>
            <a:srgbClr val="FBAE40"/>
          </p15:clr>
        </p15:guide>
        <p15:guide id="14" orient="horz" pos="192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609600"/>
            <a:ext cx="480060" cy="4852416"/>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0"/>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35560000"/>
            <a:ext cx="27432000" cy="1016000"/>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0"/>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38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1114426" y="34138032"/>
            <a:ext cx="25203148" cy="923330"/>
          </a:xfrm>
          <a:prstGeom prst="rect">
            <a:avLst/>
          </a:prstGeom>
        </p:spPr>
        <p:txBody>
          <a:bodyPr wrap="square">
            <a:spAutoFit/>
          </a:bodyPr>
          <a:lstStyle/>
          <a:p>
            <a:pPr algn="ctr">
              <a:buClr>
                <a:prstClr val="black"/>
              </a:buClr>
              <a:buSzPct val="25000"/>
              <a:defRPr/>
            </a:pPr>
            <a:r>
              <a:rPr lang="en-US" sz="1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1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685801" y="2046901"/>
            <a:ext cx="12880681" cy="22352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9000" b="1">
                <a:solidFill>
                  <a:srgbClr val="6CA47A"/>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609600"/>
            <a:ext cx="480060" cy="4852416"/>
          </a:xfrm>
          <a:prstGeom prst="rect">
            <a:avLst/>
          </a:prstGeom>
          <a:solidFill>
            <a:srgbClr val="6CA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0"/>
          </a:p>
        </p:txBody>
      </p:sp>
      <p:pic>
        <p:nvPicPr>
          <p:cNvPr id="3" name="Picture 2" descr="Logo, icon&#10;&#10;Description automatically generated">
            <a:extLst>
              <a:ext uri="{FF2B5EF4-FFF2-40B4-BE49-F238E27FC236}">
                <a16:creationId xmlns:a16="http://schemas.microsoft.com/office/drawing/2014/main" id="{8F799F1D-0CF7-4811-8834-E0F8E426604E}"/>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8572492" y="7900509"/>
            <a:ext cx="10287020" cy="24384048"/>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3968" userDrawn="1">
          <p15:clr>
            <a:srgbClr val="FBAE40"/>
          </p15:clr>
        </p15:guide>
        <p15:guide id="2" orient="horz" pos="384" userDrawn="1">
          <p15:clr>
            <a:srgbClr val="FBAE40"/>
          </p15:clr>
        </p15:guide>
        <p15:guide id="3" orient="horz" pos="20352" userDrawn="1">
          <p15:clr>
            <a:srgbClr val="FBAE40"/>
          </p15:clr>
        </p15:guide>
        <p15:guide id="4" pos="11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5757224"/>
            <a:ext cx="27432002" cy="30818779"/>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1" y="6344579"/>
            <a:ext cx="13715998" cy="27196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0"/>
          </a:p>
        </p:txBody>
      </p:sp>
      <p:grpSp>
        <p:nvGrpSpPr>
          <p:cNvPr id="5" name="Group 4"/>
          <p:cNvGrpSpPr/>
          <p:nvPr userDrawn="1"/>
        </p:nvGrpSpPr>
        <p:grpSpPr>
          <a:xfrm>
            <a:off x="20581807" y="1270000"/>
            <a:ext cx="5870282" cy="3955125"/>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1800" b="1">
                  <a:latin typeface="Arial" panose="020B0604020202020204" pitchFamily="34" charset="0"/>
                  <a:cs typeface="Arial" panose="020B0604020202020204" pitchFamily="34" charset="0"/>
                </a:rPr>
                <a:t>National</a:t>
              </a:r>
              <a:r>
                <a:rPr lang="en-US" sz="1800" b="1" baseline="0">
                  <a:latin typeface="Arial" panose="020B0604020202020204" pitchFamily="34" charset="0"/>
                  <a:cs typeface="Arial" panose="020B0604020202020204" pitchFamily="34" charset="0"/>
                </a:rPr>
                <a:t> Aeronautics and Space Administration</a:t>
              </a:r>
              <a:endParaRPr lang="en-US" sz="1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22995922" y="34369208"/>
            <a:ext cx="4032218" cy="149027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700757" y="33540670"/>
            <a:ext cx="9374681" cy="3035333"/>
          </a:xfrm>
          <a:prstGeom prst="rect">
            <a:avLst/>
          </a:prstGeom>
        </p:spPr>
        <p:txBody>
          <a:bodyPr wrap="none" anchor="ctr">
            <a:noAutofit/>
          </a:bodyPr>
          <a:lstStyle/>
          <a:p>
            <a:r>
              <a:rPr lang="en-US" sz="3600">
                <a:solidFill>
                  <a:schemeClr val="bg1"/>
                </a:solidFill>
                <a:latin typeface="Century Gothic" panose="020B0502020202020204" pitchFamily="34" charset="0"/>
              </a:rPr>
              <a:t>Node Name (i.e. North Carolina – NCEI) </a:t>
            </a:r>
            <a:endParaRPr lang="en-US" sz="13500">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13715999" y="5769054"/>
            <a:ext cx="13715998" cy="27771621"/>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0"/>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685798" y="13942744"/>
            <a:ext cx="12344400" cy="5447141"/>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7875" spc="0" baseline="0">
                <a:solidFill>
                  <a:srgbClr val="69A478"/>
                </a:solidFill>
              </a:rPr>
              <a:t>STUDY AREA</a:t>
            </a:r>
          </a:p>
          <a:p>
            <a:pPr algn="ctr"/>
            <a:r>
              <a:rPr lang="en-US" sz="5850" b="0" spc="0" baseline="0">
                <a:solidFill>
                  <a:srgbClr val="69A478"/>
                </a:solidFill>
              </a:rPr>
              <a:t>Ecological Forecasting</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685798" y="20967846"/>
            <a:ext cx="12344400" cy="3939541"/>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3600">
                <a:solidFill>
                  <a:schemeClr val="tx1">
                    <a:lumMod val="75000"/>
                    <a:lumOff val="25000"/>
                  </a:schemeClr>
                </a:solidFill>
              </a:rPr>
              <a:t>Long Title Goes Here (Title Case)</a:t>
            </a:r>
          </a:p>
          <a:p>
            <a:pPr algn="ctr">
              <a:spcBef>
                <a:spcPts val="0"/>
              </a:spcBef>
            </a:pPr>
            <a:r>
              <a:rPr lang="en-US" sz="360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678935" y="27521352"/>
            <a:ext cx="12358125" cy="2031325"/>
          </a:xfrm>
          <a:prstGeom prst="rect">
            <a:avLst/>
          </a:prstGeom>
          <a:noFill/>
        </p:spPr>
        <p:txBody>
          <a:bodyPr wrap="square" rtlCol="0">
            <a:spAutoFit/>
          </a:bodyPr>
          <a:lstStyle/>
          <a:p>
            <a:pPr algn="ctr"/>
            <a:r>
              <a:rPr lang="en-US" sz="3150">
                <a:latin typeface="Century Gothic" panose="020B0502020202020204" pitchFamily="34" charset="0"/>
              </a:rPr>
              <a:t>Team Member 1</a:t>
            </a:r>
          </a:p>
          <a:p>
            <a:pPr algn="ctr"/>
            <a:r>
              <a:rPr lang="en-US" sz="3150">
                <a:latin typeface="Century Gothic" panose="020B0502020202020204" pitchFamily="34" charset="0"/>
              </a:rPr>
              <a:t>Team Member 2</a:t>
            </a:r>
          </a:p>
          <a:p>
            <a:pPr algn="ctr"/>
            <a:r>
              <a:rPr lang="en-US" sz="3150">
                <a:latin typeface="Century Gothic" panose="020B0502020202020204" pitchFamily="34" charset="0"/>
              </a:rPr>
              <a:t>Team Member 3</a:t>
            </a:r>
          </a:p>
          <a:p>
            <a:pPr algn="ctr"/>
            <a:r>
              <a:rPr lang="en-US" sz="3150">
                <a:latin typeface="Century Gothic" panose="020B0502020202020204" pitchFamily="34" charset="0"/>
              </a:rPr>
              <a:t>Team Member 4</a:t>
            </a:r>
          </a:p>
        </p:txBody>
      </p:sp>
      <p:sp>
        <p:nvSpPr>
          <p:cNvPr id="21" name="TextBox 20"/>
          <p:cNvSpPr txBox="1"/>
          <p:nvPr userDrawn="1"/>
        </p:nvSpPr>
        <p:spPr>
          <a:xfrm rot="19854675">
            <a:off x="22670934" y="28888319"/>
            <a:ext cx="4502270" cy="455959"/>
          </a:xfrm>
          <a:prstGeom prst="rect">
            <a:avLst/>
          </a:prstGeom>
          <a:solidFill>
            <a:srgbClr val="FFFFFF"/>
          </a:solidFill>
          <a:ln w="19050">
            <a:solidFill>
              <a:srgbClr val="FF0000"/>
            </a:solidFill>
          </a:ln>
        </p:spPr>
        <p:txBody>
          <a:bodyPr wrap="square" rtlCol="0">
            <a:spAutoFit/>
          </a:bodyPr>
          <a:lstStyle/>
          <a:p>
            <a:pPr algn="ctr"/>
            <a:r>
              <a:rPr lang="en-US" sz="2363">
                <a:solidFill>
                  <a:srgbClr val="FF0000"/>
                </a:solidFill>
              </a:rPr>
              <a:t>PLACEHOLDER IMAGE</a:t>
            </a:r>
            <a:endParaRPr lang="en-US" sz="2363" b="1">
              <a:solidFill>
                <a:srgbClr val="FF0000"/>
              </a:solidFill>
            </a:endParaRPr>
          </a:p>
        </p:txBody>
      </p:sp>
      <p:sp>
        <p:nvSpPr>
          <p:cNvPr id="32" name="TextBox 31"/>
          <p:cNvSpPr txBox="1"/>
          <p:nvPr userDrawn="1"/>
        </p:nvSpPr>
        <p:spPr>
          <a:xfrm>
            <a:off x="15278465" y="10743037"/>
            <a:ext cx="10677380" cy="4662815"/>
          </a:xfrm>
          <a:prstGeom prst="rect">
            <a:avLst/>
          </a:prstGeom>
          <a:solidFill>
            <a:srgbClr val="FFFFFF"/>
          </a:solidFill>
          <a:ln w="19050">
            <a:solidFill>
              <a:srgbClr val="FF0000"/>
            </a:solidFill>
          </a:ln>
        </p:spPr>
        <p:txBody>
          <a:bodyPr wrap="square" rtlCol="0">
            <a:spAutoFit/>
          </a:bodyPr>
          <a:lstStyle/>
          <a:p>
            <a:r>
              <a:rPr lang="en-US" sz="2700">
                <a:solidFill>
                  <a:srgbClr val="FF0000"/>
                </a:solidFill>
                <a:latin typeface="Century Gothic" panose="020B0502020202020204" pitchFamily="34" charset="0"/>
              </a:rPr>
              <a:t>Your project Website Image will be added to the title slide by the PC Team.</a:t>
            </a:r>
          </a:p>
          <a:p>
            <a:endParaRPr lang="en-US" sz="2700">
              <a:solidFill>
                <a:srgbClr val="FF0000"/>
              </a:solidFill>
              <a:latin typeface="Century Gothic" panose="020B0502020202020204" pitchFamily="34" charset="0"/>
            </a:endParaRPr>
          </a:p>
          <a:p>
            <a:r>
              <a:rPr lang="en-US" sz="2700">
                <a:solidFill>
                  <a:srgbClr val="FF0000"/>
                </a:solidFill>
                <a:latin typeface="Century Gothic" panose="020B0502020202020204" pitchFamily="34" charset="0"/>
              </a:rPr>
              <a:t>Do not delete or move the DEVELOP logo or other page components, including name boxes.</a:t>
            </a:r>
          </a:p>
          <a:p>
            <a:endParaRPr lang="en-US" sz="2700">
              <a:solidFill>
                <a:srgbClr val="FF0000"/>
              </a:solidFill>
              <a:latin typeface="Century Gothic" panose="020B0502020202020204" pitchFamily="34" charset="0"/>
            </a:endParaRPr>
          </a:p>
          <a:p>
            <a:pPr marL="385763" indent="-385763">
              <a:buFont typeface="Wingdings" panose="05000000000000000000" pitchFamily="2" charset="2"/>
              <a:buChar char="à"/>
            </a:pPr>
            <a:r>
              <a:rPr lang="en-US" sz="2700">
                <a:solidFill>
                  <a:srgbClr val="FF0000"/>
                </a:solidFill>
                <a:latin typeface="Century Gothic" panose="020B0502020202020204" pitchFamily="34" charset="0"/>
              </a:rPr>
              <a:t>Body text should default to </a:t>
            </a:r>
            <a:r>
              <a:rPr lang="en-US" sz="2700" b="1">
                <a:solidFill>
                  <a:srgbClr val="FF0000"/>
                </a:solidFill>
                <a:latin typeface="Century Gothic" panose="020B0502020202020204" pitchFamily="34" charset="0"/>
              </a:rPr>
              <a:t>“Black, Text 1, Lighter 25%”</a:t>
            </a:r>
          </a:p>
          <a:p>
            <a:pPr marL="385763" indent="-385763">
              <a:buFont typeface="Wingdings" panose="05000000000000000000" pitchFamily="2" charset="2"/>
              <a:buChar char="à"/>
            </a:pPr>
            <a:r>
              <a:rPr lang="en-US" sz="2700">
                <a:solidFill>
                  <a:srgbClr val="FF0000"/>
                </a:solidFill>
                <a:latin typeface="Century Gothic" panose="020B0502020202020204" pitchFamily="34" charset="0"/>
              </a:rPr>
              <a:t>The only font that should be in this presentation is Century Gothic</a:t>
            </a:r>
          </a:p>
          <a:p>
            <a:endParaRPr lang="en-US" sz="2700">
              <a:solidFill>
                <a:srgbClr val="FF0000"/>
              </a:solidFill>
              <a:latin typeface="Century Gothic" panose="020B0502020202020204" pitchFamily="34" charset="0"/>
            </a:endParaRPr>
          </a:p>
          <a:p>
            <a:r>
              <a:rPr lang="en-US" sz="2700" b="1">
                <a:solidFill>
                  <a:srgbClr val="FF0000"/>
                </a:solidFill>
                <a:latin typeface="Century Gothic" panose="020B0502020202020204" pitchFamily="34" charset="0"/>
              </a:rPr>
              <a:t>Delete all red text boxes like this one!</a:t>
            </a:r>
          </a:p>
        </p:txBody>
      </p:sp>
      <p:pic>
        <p:nvPicPr>
          <p:cNvPr id="19" name="Picture 18" descr="Logo, icon&#10;&#10;Description automatically generated">
            <a:extLst>
              <a:ext uri="{FF2B5EF4-FFF2-40B4-BE49-F238E27FC236}">
                <a16:creationId xmlns:a16="http://schemas.microsoft.com/office/drawing/2014/main" id="{5177690F-4FAD-4D3F-B195-F3CFEF3B0262}"/>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5911594" y="8131360"/>
            <a:ext cx="1892808" cy="448665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22144" userDrawn="1">
          <p15:clr>
            <a:srgbClr val="FBAE40"/>
          </p15:clr>
        </p15:guide>
        <p15:guide id="2" orient="horz" pos="13184" userDrawn="1">
          <p15:clr>
            <a:srgbClr val="FBAE40"/>
          </p15:clr>
        </p15:guide>
        <p15:guide id="3" pos="16254" userDrawn="1">
          <p15:clr>
            <a:srgbClr val="FBAE40"/>
          </p15:clr>
        </p15:guide>
        <p15:guide id="4" pos="8154" userDrawn="1">
          <p15:clr>
            <a:srgbClr val="FBAE40"/>
          </p15:clr>
        </p15:guide>
        <p15:guide id="6" pos="8640" userDrawn="1">
          <p15:clr>
            <a:srgbClr val="FBAE40"/>
          </p15:clr>
        </p15:guide>
        <p15:guide id="8" orient="horz" pos="9216" userDrawn="1">
          <p15:clr>
            <a:srgbClr val="FBAE40"/>
          </p15:clr>
        </p15:guide>
        <p15:guide id="9" orient="horz" pos="20096" userDrawn="1">
          <p15:clr>
            <a:srgbClr val="FBAE40"/>
          </p15:clr>
        </p15:guide>
        <p15:guide id="10" orient="horz" pos="17024" userDrawn="1">
          <p15:clr>
            <a:srgbClr val="FBAE40"/>
          </p15:clr>
        </p15:guide>
        <p15:guide id="11" orient="horz" pos="11776" userDrawn="1">
          <p15:clr>
            <a:srgbClr val="FBAE40"/>
          </p15:clr>
        </p15:guide>
        <p15:guide id="12" orient="horz" pos="15488" userDrawn="1">
          <p15:clr>
            <a:srgbClr val="FBAE40"/>
          </p15:clr>
        </p15:guide>
        <p15:guide id="13" pos="4806" userDrawn="1">
          <p15:clr>
            <a:srgbClr val="FBAE40"/>
          </p15:clr>
        </p15:guide>
        <p15:guide id="14" orient="horz" pos="793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5757224"/>
            <a:ext cx="27432002" cy="30818779"/>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0"/>
            </a:p>
          </p:txBody>
        </p:sp>
      </p:grpSp>
      <p:grpSp>
        <p:nvGrpSpPr>
          <p:cNvPr id="5" name="Group 4"/>
          <p:cNvGrpSpPr/>
          <p:nvPr userDrawn="1"/>
        </p:nvGrpSpPr>
        <p:grpSpPr>
          <a:xfrm>
            <a:off x="20581807" y="1270000"/>
            <a:ext cx="5870282" cy="3955125"/>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1800" b="1">
                  <a:latin typeface="Arial" panose="020B0604020202020204" pitchFamily="34" charset="0"/>
                  <a:cs typeface="Arial" panose="020B0604020202020204" pitchFamily="34" charset="0"/>
                </a:rPr>
                <a:t>National</a:t>
              </a:r>
              <a:r>
                <a:rPr lang="en-US" sz="1800" b="1" baseline="0">
                  <a:latin typeface="Arial" panose="020B0604020202020204" pitchFamily="34" charset="0"/>
                  <a:cs typeface="Arial" panose="020B0604020202020204" pitchFamily="34" charset="0"/>
                </a:rPr>
                <a:t> Aeronautics and Space Administration</a:t>
              </a:r>
              <a:endParaRPr lang="en-US" sz="1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22995922" y="34369208"/>
            <a:ext cx="4032218" cy="149027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13715999" y="5757224"/>
            <a:ext cx="13716002" cy="27783451"/>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0"/>
          </a:p>
        </p:txBody>
      </p:sp>
      <p:pic>
        <p:nvPicPr>
          <p:cNvPr id="13" name="Picture 12" descr="Logo, icon&#10;&#10;Description automatically generated">
            <a:extLst>
              <a:ext uri="{FF2B5EF4-FFF2-40B4-BE49-F238E27FC236}">
                <a16:creationId xmlns:a16="http://schemas.microsoft.com/office/drawing/2014/main" id="{64615E81-FBCB-449C-A81F-EFD84505FCC1}"/>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5911594" y="8131360"/>
            <a:ext cx="1892808" cy="4486656"/>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22144" userDrawn="1">
          <p15:clr>
            <a:srgbClr val="FBAE40"/>
          </p15:clr>
        </p15:guide>
        <p15:guide id="2" orient="horz" pos="21120" userDrawn="1">
          <p15:clr>
            <a:srgbClr val="FBAE40"/>
          </p15:clr>
        </p15:guide>
        <p15:guide id="3" pos="16254" userDrawn="1">
          <p15:clr>
            <a:srgbClr val="FBAE40"/>
          </p15:clr>
        </p15:guide>
        <p15:guide id="4" pos="8154" userDrawn="1">
          <p15:clr>
            <a:srgbClr val="FBAE40"/>
          </p15:clr>
        </p15:guide>
        <p15:guide id="6" pos="8640" userDrawn="1">
          <p15:clr>
            <a:srgbClr val="FBAE40"/>
          </p15:clr>
        </p15:guide>
        <p15:guide id="7" orient="horz" pos="3584" userDrawn="1">
          <p15:clr>
            <a:srgbClr val="FBAE40"/>
          </p15:clr>
        </p15:guide>
        <p15:guide id="8" orient="horz" pos="396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2" name="Group 1"/>
          <p:cNvGrpSpPr/>
          <p:nvPr userDrawn="1"/>
        </p:nvGrpSpPr>
        <p:grpSpPr>
          <a:xfrm>
            <a:off x="20581807" y="1270000"/>
            <a:ext cx="5870282" cy="3955125"/>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1800" b="1">
                  <a:latin typeface="Arial" panose="020B0604020202020204" pitchFamily="34" charset="0"/>
                  <a:cs typeface="Arial" panose="020B0604020202020204" pitchFamily="34" charset="0"/>
                </a:rPr>
                <a:t>National</a:t>
              </a:r>
              <a:r>
                <a:rPr lang="en-US" sz="1800" b="1" baseline="0">
                  <a:latin typeface="Arial" panose="020B0604020202020204" pitchFamily="34" charset="0"/>
                  <a:cs typeface="Arial" panose="020B0604020202020204" pitchFamily="34" charset="0"/>
                </a:rPr>
                <a:t> Aeronautics and Space Administration</a:t>
              </a:r>
              <a:endParaRPr lang="en-US" sz="1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22144" userDrawn="1">
          <p15:clr>
            <a:srgbClr val="FBAE40"/>
          </p15:clr>
        </p15:guide>
        <p15:guide id="2" orient="horz" pos="20992" userDrawn="1">
          <p15:clr>
            <a:srgbClr val="FBAE40"/>
          </p15:clr>
        </p15:guide>
        <p15:guide id="3" pos="16254" userDrawn="1">
          <p15:clr>
            <a:srgbClr val="FBAE40"/>
          </p15:clr>
        </p15:guide>
        <p15:guide id="4" pos="815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35560000"/>
            <a:ext cx="27432000" cy="1016000"/>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0"/>
          </a:p>
        </p:txBody>
      </p:sp>
      <p:pic>
        <p:nvPicPr>
          <p:cNvPr id="4" name="Picture 3" descr="Icon&#10;&#10;Description automatically generated">
            <a:extLst>
              <a:ext uri="{FF2B5EF4-FFF2-40B4-BE49-F238E27FC236}">
                <a16:creationId xmlns:a16="http://schemas.microsoft.com/office/drawing/2014/main" id="{E421CEBD-FBEF-475E-B8C5-D07F8BDD80F0}"/>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25724358" y="31918656"/>
            <a:ext cx="1193292" cy="2828544"/>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3584" userDrawn="1">
          <p15:clr>
            <a:srgbClr val="FBAE40"/>
          </p15:clr>
        </p15:guide>
        <p15:guide id="2" orient="horz" pos="21888" userDrawn="1">
          <p15:clr>
            <a:srgbClr val="FBAE40"/>
          </p15:clr>
        </p15:guide>
        <p15:guide id="3" pos="1695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35560000"/>
            <a:ext cx="27432000" cy="1016000"/>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0"/>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358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609603"/>
            <a:ext cx="27432000" cy="762000"/>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0"/>
          </a:p>
        </p:txBody>
      </p:sp>
      <p:pic>
        <p:nvPicPr>
          <p:cNvPr id="4" name="Picture 3" descr="Icon&#10;&#10;Description automatically generated">
            <a:extLst>
              <a:ext uri="{FF2B5EF4-FFF2-40B4-BE49-F238E27FC236}">
                <a16:creationId xmlns:a16="http://schemas.microsoft.com/office/drawing/2014/main" id="{15414C52-FCD5-4D62-AE21-1B73486E6CFA}"/>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25724358" y="31918656"/>
            <a:ext cx="1193292" cy="2828544"/>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384" userDrawn="1">
          <p15:clr>
            <a:srgbClr val="FBAE40"/>
          </p15:clr>
        </p15:guide>
        <p15:guide id="2" orient="horz" pos="2252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609603"/>
            <a:ext cx="27432000" cy="762000"/>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0"/>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384" userDrawn="1">
          <p15:clr>
            <a:srgbClr val="FBAE40"/>
          </p15:clr>
        </p15:guide>
        <p15:guide id="2" orient="horz" pos="2252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609600"/>
            <a:ext cx="480060" cy="4852416"/>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0"/>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35560000"/>
            <a:ext cx="27432000" cy="1016000"/>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0"/>
          </a:p>
        </p:txBody>
      </p:sp>
      <p:pic>
        <p:nvPicPr>
          <p:cNvPr id="5" name="Picture 4" descr="Icon&#10;&#10;Description automatically generated">
            <a:extLst>
              <a:ext uri="{FF2B5EF4-FFF2-40B4-BE49-F238E27FC236}">
                <a16:creationId xmlns:a16="http://schemas.microsoft.com/office/drawing/2014/main" id="{D124AAB4-AF72-4A99-883B-273F582BA6E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25724358" y="31918656"/>
            <a:ext cx="1193292" cy="2828544"/>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384" userDrawn="1">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theme" Target="../theme/theme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85950" y="1947342"/>
            <a:ext cx="23660100" cy="706966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885950" y="9736667"/>
            <a:ext cx="23660100" cy="2320713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885950" y="33900542"/>
            <a:ext cx="6172200" cy="1947333"/>
          </a:xfrm>
          <a:prstGeom prst="rect">
            <a:avLst/>
          </a:prstGeom>
        </p:spPr>
        <p:txBody>
          <a:bodyPr vert="horz" lIns="91440" tIns="45720" rIns="91440" bIns="45720" rtlCol="0" anchor="ctr"/>
          <a:lstStyle>
            <a:lvl1pPr algn="l">
              <a:defRPr sz="3600">
                <a:solidFill>
                  <a:schemeClr val="tx1">
                    <a:tint val="75000"/>
                  </a:schemeClr>
                </a:solidFill>
              </a:defRPr>
            </a:lvl1pPr>
          </a:lstStyle>
          <a:p>
            <a:fld id="{36E1B08B-7429-4AC4-ACD0-EB163618B140}" type="datetimeFigureOut">
              <a:rPr lang="en-US" smtClean="0"/>
              <a:t>10/20/2022</a:t>
            </a:fld>
            <a:endParaRPr lang="en-US"/>
          </a:p>
        </p:txBody>
      </p:sp>
      <p:sp>
        <p:nvSpPr>
          <p:cNvPr id="5" name="Footer Placeholder 4"/>
          <p:cNvSpPr>
            <a:spLocks noGrp="1"/>
          </p:cNvSpPr>
          <p:nvPr>
            <p:ph type="ftr" sz="quarter" idx="3"/>
          </p:nvPr>
        </p:nvSpPr>
        <p:spPr>
          <a:xfrm>
            <a:off x="9086850" y="33900542"/>
            <a:ext cx="9258300" cy="1947333"/>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9373850" y="33900542"/>
            <a:ext cx="6172200" cy="1947333"/>
          </a:xfrm>
          <a:prstGeom prst="rect">
            <a:avLst/>
          </a:prstGeom>
        </p:spPr>
        <p:txBody>
          <a:bodyPr vert="horz" lIns="91440" tIns="45720" rIns="91440" bIns="45720" rtlCol="0" anchor="ctr"/>
          <a:lstStyle>
            <a:lvl1pPr algn="r">
              <a:defRPr sz="3600">
                <a:solidFill>
                  <a:schemeClr val="tx1">
                    <a:tint val="75000"/>
                  </a:schemeClr>
                </a:solidFill>
              </a:defRPr>
            </a:lvl1pPr>
          </a:lstStyle>
          <a:p>
            <a:fld id="{C98D602F-B79C-4FD9-B397-C9DAD3469C90}" type="slidenum">
              <a:rPr lang="en-US" smtClean="0"/>
              <a:t>‹#›</a:t>
            </a:fld>
            <a:endParaRPr lang="en-US"/>
          </a:p>
        </p:txBody>
      </p:sp>
    </p:spTree>
    <p:extLst>
      <p:ext uri="{BB962C8B-B14F-4D97-AF65-F5344CB8AC3E}">
        <p14:creationId xmlns:p14="http://schemas.microsoft.com/office/powerpoint/2010/main" val="413793087"/>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2743200" rtl="0" eaLnBrk="1" latinLnBrk="0" hangingPunct="1">
        <a:lnSpc>
          <a:spcPct val="90000"/>
        </a:lnSpc>
        <a:spcBef>
          <a:spcPct val="0"/>
        </a:spcBef>
        <a:buNone/>
        <a:defRPr sz="13200" kern="1200">
          <a:solidFill>
            <a:schemeClr val="tx1">
              <a:lumMod val="75000"/>
              <a:lumOff val="25000"/>
            </a:schemeClr>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lumMod val="75000"/>
              <a:lumOff val="25000"/>
            </a:schemeClr>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baseline="0">
          <a:solidFill>
            <a:schemeClr val="tx1">
              <a:lumMod val="75000"/>
              <a:lumOff val="25000"/>
            </a:schemeClr>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lumMod val="75000"/>
              <a:lumOff val="25000"/>
            </a:schemeClr>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9" r:id="rId2"/>
    <p:sldLayoutId id="2147483718" r:id="rId3"/>
    <p:sldLayoutId id="2147483679" r:id="rId4"/>
    <p:sldLayoutId id="2147483721" r:id="rId5"/>
    <p:sldLayoutId id="2147483720" r:id="rId6"/>
    <p:sldLayoutId id="2147483707" r:id="rId7"/>
    <p:sldLayoutId id="2147483722" r:id="rId8"/>
    <p:sldLayoutId id="2147483690" r:id="rId9"/>
    <p:sldLayoutId id="2147483717" r:id="rId10"/>
  </p:sldLayoutIdLst>
  <p:txStyles>
    <p:titleStyle>
      <a:lvl1pPr algn="l" defTabSz="2057400" rtl="0" eaLnBrk="1" latinLnBrk="0" hangingPunct="1">
        <a:lnSpc>
          <a:spcPct val="90000"/>
        </a:lnSpc>
        <a:spcBef>
          <a:spcPct val="0"/>
        </a:spcBef>
        <a:buNone/>
        <a:defRPr sz="9900" kern="1200">
          <a:solidFill>
            <a:schemeClr val="tx1"/>
          </a:solidFill>
          <a:latin typeface="+mj-lt"/>
          <a:ea typeface="+mj-ea"/>
          <a:cs typeface="+mj-cs"/>
        </a:defRPr>
      </a:lvl1pPr>
    </p:titleStyle>
    <p:bodyStyle>
      <a:lvl1pPr marL="514350" indent="-514350" algn="l" defTabSz="2057400" rtl="0" eaLnBrk="1" latinLnBrk="0" hangingPunct="1">
        <a:lnSpc>
          <a:spcPct val="90000"/>
        </a:lnSpc>
        <a:spcBef>
          <a:spcPts val="2250"/>
        </a:spcBef>
        <a:buFont typeface="Arial" panose="020B0604020202020204" pitchFamily="34" charset="0"/>
        <a:buChar char="•"/>
        <a:defRPr sz="6300" kern="1200">
          <a:solidFill>
            <a:schemeClr val="tx1"/>
          </a:solidFill>
          <a:latin typeface="+mn-lt"/>
          <a:ea typeface="+mn-ea"/>
          <a:cs typeface="+mn-cs"/>
        </a:defRPr>
      </a:lvl1pPr>
      <a:lvl2pPr marL="1543050" indent="-514350" algn="l" defTabSz="2057400" rtl="0" eaLnBrk="1" latinLnBrk="0" hangingPunct="1">
        <a:lnSpc>
          <a:spcPct val="90000"/>
        </a:lnSpc>
        <a:spcBef>
          <a:spcPts val="1125"/>
        </a:spcBef>
        <a:buFont typeface="Arial" panose="020B0604020202020204" pitchFamily="34" charset="0"/>
        <a:buChar char="•"/>
        <a:defRPr sz="5400" kern="1200">
          <a:solidFill>
            <a:schemeClr val="tx1"/>
          </a:solidFill>
          <a:latin typeface="+mn-lt"/>
          <a:ea typeface="+mn-ea"/>
          <a:cs typeface="+mn-cs"/>
        </a:defRPr>
      </a:lvl2pPr>
      <a:lvl3pPr marL="2571750" indent="-514350" algn="l" defTabSz="2057400" rtl="0" eaLnBrk="1" latinLnBrk="0" hangingPunct="1">
        <a:lnSpc>
          <a:spcPct val="90000"/>
        </a:lnSpc>
        <a:spcBef>
          <a:spcPts val="1125"/>
        </a:spcBef>
        <a:buFont typeface="Arial" panose="020B0604020202020204" pitchFamily="34" charset="0"/>
        <a:buChar char="•"/>
        <a:defRPr sz="4500" kern="1200">
          <a:solidFill>
            <a:schemeClr val="tx1"/>
          </a:solidFill>
          <a:latin typeface="+mn-lt"/>
          <a:ea typeface="+mn-ea"/>
          <a:cs typeface="+mn-cs"/>
        </a:defRPr>
      </a:lvl3pPr>
      <a:lvl4pPr marL="3600450" indent="-514350" algn="l" defTabSz="2057400" rtl="0" eaLnBrk="1" latinLnBrk="0" hangingPunct="1">
        <a:lnSpc>
          <a:spcPct val="90000"/>
        </a:lnSpc>
        <a:spcBef>
          <a:spcPts val="1125"/>
        </a:spcBef>
        <a:buFont typeface="Arial" panose="020B0604020202020204" pitchFamily="34" charset="0"/>
        <a:buChar char="•"/>
        <a:defRPr sz="4050" kern="1200">
          <a:solidFill>
            <a:schemeClr val="tx1"/>
          </a:solidFill>
          <a:latin typeface="+mn-lt"/>
          <a:ea typeface="+mn-ea"/>
          <a:cs typeface="+mn-cs"/>
        </a:defRPr>
      </a:lvl4pPr>
      <a:lvl5pPr marL="4629150" indent="-514350" algn="l" defTabSz="2057400" rtl="0" eaLnBrk="1" latinLnBrk="0" hangingPunct="1">
        <a:lnSpc>
          <a:spcPct val="90000"/>
        </a:lnSpc>
        <a:spcBef>
          <a:spcPts val="1125"/>
        </a:spcBef>
        <a:buFont typeface="Arial" panose="020B0604020202020204" pitchFamily="34" charset="0"/>
        <a:buChar char="•"/>
        <a:defRPr sz="4050" kern="1200">
          <a:solidFill>
            <a:schemeClr val="tx1"/>
          </a:solidFill>
          <a:latin typeface="+mn-lt"/>
          <a:ea typeface="+mn-ea"/>
          <a:cs typeface="+mn-cs"/>
        </a:defRPr>
      </a:lvl5pPr>
      <a:lvl6pPr marL="5657850" indent="-514350" algn="l" defTabSz="2057400" rtl="0" eaLnBrk="1" latinLnBrk="0" hangingPunct="1">
        <a:lnSpc>
          <a:spcPct val="90000"/>
        </a:lnSpc>
        <a:spcBef>
          <a:spcPts val="1125"/>
        </a:spcBef>
        <a:buFont typeface="Arial" panose="020B0604020202020204" pitchFamily="34" charset="0"/>
        <a:buChar char="•"/>
        <a:defRPr sz="4050" kern="1200">
          <a:solidFill>
            <a:schemeClr val="tx1"/>
          </a:solidFill>
          <a:latin typeface="+mn-lt"/>
          <a:ea typeface="+mn-ea"/>
          <a:cs typeface="+mn-cs"/>
        </a:defRPr>
      </a:lvl6pPr>
      <a:lvl7pPr marL="6686550" indent="-514350" algn="l" defTabSz="2057400" rtl="0" eaLnBrk="1" latinLnBrk="0" hangingPunct="1">
        <a:lnSpc>
          <a:spcPct val="90000"/>
        </a:lnSpc>
        <a:spcBef>
          <a:spcPts val="1125"/>
        </a:spcBef>
        <a:buFont typeface="Arial" panose="020B0604020202020204" pitchFamily="34" charset="0"/>
        <a:buChar char="•"/>
        <a:defRPr sz="4050" kern="1200">
          <a:solidFill>
            <a:schemeClr val="tx1"/>
          </a:solidFill>
          <a:latin typeface="+mn-lt"/>
          <a:ea typeface="+mn-ea"/>
          <a:cs typeface="+mn-cs"/>
        </a:defRPr>
      </a:lvl7pPr>
      <a:lvl8pPr marL="7715250" indent="-514350" algn="l" defTabSz="2057400" rtl="0" eaLnBrk="1" latinLnBrk="0" hangingPunct="1">
        <a:lnSpc>
          <a:spcPct val="90000"/>
        </a:lnSpc>
        <a:spcBef>
          <a:spcPts val="1125"/>
        </a:spcBef>
        <a:buFont typeface="Arial" panose="020B0604020202020204" pitchFamily="34" charset="0"/>
        <a:buChar char="•"/>
        <a:defRPr sz="4050" kern="1200">
          <a:solidFill>
            <a:schemeClr val="tx1"/>
          </a:solidFill>
          <a:latin typeface="+mn-lt"/>
          <a:ea typeface="+mn-ea"/>
          <a:cs typeface="+mn-cs"/>
        </a:defRPr>
      </a:lvl8pPr>
      <a:lvl9pPr marL="8743950" indent="-514350" algn="l" defTabSz="2057400" rtl="0" eaLnBrk="1" latinLnBrk="0" hangingPunct="1">
        <a:lnSpc>
          <a:spcPct val="90000"/>
        </a:lnSpc>
        <a:spcBef>
          <a:spcPts val="1125"/>
        </a:spcBef>
        <a:buFont typeface="Arial" panose="020B0604020202020204" pitchFamily="34" charset="0"/>
        <a:buChar char="•"/>
        <a:defRPr sz="4050" kern="1200">
          <a:solidFill>
            <a:schemeClr val="tx1"/>
          </a:solidFill>
          <a:latin typeface="+mn-lt"/>
          <a:ea typeface="+mn-ea"/>
          <a:cs typeface="+mn-cs"/>
        </a:defRPr>
      </a:lvl9pPr>
    </p:bodyStyle>
    <p:otherStyle>
      <a:defPPr>
        <a:defRPr lang="en-US"/>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78" userDrawn="1">
          <p15:clr>
            <a:srgbClr val="F26B43"/>
          </p15:clr>
        </p15:guide>
        <p15:guide id="2" orient="horz" pos="2560" userDrawn="1">
          <p15:clr>
            <a:srgbClr val="F26B43"/>
          </p15:clr>
        </p15:guide>
        <p15:guide id="3" orient="horz" pos="1152" userDrawn="1">
          <p15:clr>
            <a:srgbClr val="F26B43"/>
          </p15:clr>
        </p15:guide>
        <p15:guide id="4" pos="16470" userDrawn="1">
          <p15:clr>
            <a:srgbClr val="F26B43"/>
          </p15:clr>
        </p15:guide>
        <p15:guide id="5" pos="17064"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25.png"/><Relationship Id="rId26" Type="http://schemas.openxmlformats.org/officeDocument/2006/relationships/image" Target="../media/image33.png"/><Relationship Id="rId3" Type="http://schemas.openxmlformats.org/officeDocument/2006/relationships/image" Target="../media/image10.png"/><Relationship Id="rId21" Type="http://schemas.openxmlformats.org/officeDocument/2006/relationships/image" Target="../media/image28.png"/><Relationship Id="rId7" Type="http://schemas.openxmlformats.org/officeDocument/2006/relationships/image" Target="../media/image14.png"/><Relationship Id="rId12" Type="http://schemas.openxmlformats.org/officeDocument/2006/relationships/image" Target="../media/image19.jpeg"/><Relationship Id="rId17" Type="http://schemas.openxmlformats.org/officeDocument/2006/relationships/image" Target="../media/image24.jpeg"/><Relationship Id="rId25" Type="http://schemas.openxmlformats.org/officeDocument/2006/relationships/image" Target="../media/image32.png"/><Relationship Id="rId2" Type="http://schemas.openxmlformats.org/officeDocument/2006/relationships/notesSlide" Target="../notesSlides/notesSlide1.xml"/><Relationship Id="rId16" Type="http://schemas.openxmlformats.org/officeDocument/2006/relationships/image" Target="../media/image23.jpeg"/><Relationship Id="rId20" Type="http://schemas.openxmlformats.org/officeDocument/2006/relationships/image" Target="../media/image27.png"/><Relationship Id="rId29" Type="http://schemas.openxmlformats.org/officeDocument/2006/relationships/image" Target="../media/image36.jpe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png"/><Relationship Id="rId24" Type="http://schemas.openxmlformats.org/officeDocument/2006/relationships/image" Target="../media/image31.svg"/><Relationship Id="rId5" Type="http://schemas.openxmlformats.org/officeDocument/2006/relationships/image" Target="../media/image12.png"/><Relationship Id="rId15" Type="http://schemas.openxmlformats.org/officeDocument/2006/relationships/image" Target="../media/image22.jpeg"/><Relationship Id="rId23" Type="http://schemas.openxmlformats.org/officeDocument/2006/relationships/image" Target="../media/image30.png"/><Relationship Id="rId28" Type="http://schemas.openxmlformats.org/officeDocument/2006/relationships/image" Target="../media/image35.jpeg"/><Relationship Id="rId10" Type="http://schemas.openxmlformats.org/officeDocument/2006/relationships/image" Target="../media/image17.png"/><Relationship Id="rId19" Type="http://schemas.openxmlformats.org/officeDocument/2006/relationships/image" Target="../media/image26.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 Id="rId22" Type="http://schemas.openxmlformats.org/officeDocument/2006/relationships/image" Target="../media/image29.jpeg"/><Relationship Id="rId27"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descr="Diagram, schematic&#10;&#10;Description automatically generated">
            <a:extLst>
              <a:ext uri="{FF2B5EF4-FFF2-40B4-BE49-F238E27FC236}">
                <a16:creationId xmlns:a16="http://schemas.microsoft.com/office/drawing/2014/main" id="{8674E719-122A-0FA2-797F-F66B5C14F3E4}"/>
              </a:ext>
            </a:extLst>
          </p:cNvPr>
          <p:cNvPicPr>
            <a:picLocks noChangeAspect="1"/>
          </p:cNvPicPr>
          <p:nvPr/>
        </p:nvPicPr>
        <p:blipFill>
          <a:blip r:embed="rId3"/>
          <a:stretch>
            <a:fillRect/>
          </a:stretch>
        </p:blipFill>
        <p:spPr>
          <a:xfrm>
            <a:off x="2222739" y="21528749"/>
            <a:ext cx="6883879" cy="6867812"/>
          </a:xfrm>
          <a:prstGeom prst="rect">
            <a:avLst/>
          </a:prstGeom>
          <a:ln>
            <a:solidFill>
              <a:srgbClr val="6CA47A"/>
            </a:solidFill>
          </a:ln>
        </p:spPr>
      </p:pic>
      <p:sp>
        <p:nvSpPr>
          <p:cNvPr id="4" name="Oval 3">
            <a:extLst>
              <a:ext uri="{FF2B5EF4-FFF2-40B4-BE49-F238E27FC236}">
                <a16:creationId xmlns:a16="http://schemas.microsoft.com/office/drawing/2014/main" id="{40DA9F4F-2773-4F5C-9BE1-B66B959E7A0B}"/>
              </a:ext>
            </a:extLst>
          </p:cNvPr>
          <p:cNvSpPr/>
          <p:nvPr/>
        </p:nvSpPr>
        <p:spPr>
          <a:xfrm>
            <a:off x="14709634" y="15753902"/>
            <a:ext cx="9504688" cy="5243370"/>
          </a:xfrm>
          <a:prstGeom prst="ellipse">
            <a:avLst/>
          </a:prstGeom>
          <a:solidFill>
            <a:srgbClr val="EF8A17">
              <a:alpha val="50000"/>
            </a:srgb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DA908A97-3698-8624-BB1C-165DC61B7BBB}"/>
              </a:ext>
            </a:extLst>
          </p:cNvPr>
          <p:cNvSpPr/>
          <p:nvPr/>
        </p:nvSpPr>
        <p:spPr>
          <a:xfrm>
            <a:off x="14177957" y="4084269"/>
            <a:ext cx="11155155" cy="10572750"/>
          </a:xfrm>
          <a:prstGeom prst="rect">
            <a:avLst/>
          </a:prstGeom>
          <a:solidFill>
            <a:srgbClr val="6CA47A">
              <a:alpha val="25000"/>
            </a:srgbClr>
          </a:solidFill>
          <a:ln>
            <a:solidFill>
              <a:schemeClr val="accent1">
                <a:lumMod val="60000"/>
                <a:lumOff val="40000"/>
              </a:schemeClr>
            </a:solidFill>
            <a:prstDash val="dash"/>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52">
            <a:extLst>
              <a:ext uri="{FF2B5EF4-FFF2-40B4-BE49-F238E27FC236}">
                <a16:creationId xmlns:a16="http://schemas.microsoft.com/office/drawing/2014/main" id="{4BD562E1-1F47-A52B-F69B-381BBD43C73E}"/>
              </a:ext>
            </a:extLst>
          </p:cNvPr>
          <p:cNvGrpSpPr>
            <a:grpSpLocks noChangeAspect="1"/>
          </p:cNvGrpSpPr>
          <p:nvPr/>
        </p:nvGrpSpPr>
        <p:grpSpPr>
          <a:xfrm>
            <a:off x="14755808" y="5005608"/>
            <a:ext cx="2839729" cy="2457034"/>
            <a:chOff x="14935082" y="5925391"/>
            <a:chExt cx="2111161" cy="1693018"/>
          </a:xfrm>
        </p:grpSpPr>
        <p:sp>
          <p:nvSpPr>
            <p:cNvPr id="41" name="Trapezoid 40">
              <a:extLst>
                <a:ext uri="{FF2B5EF4-FFF2-40B4-BE49-F238E27FC236}">
                  <a16:creationId xmlns:a16="http://schemas.microsoft.com/office/drawing/2014/main" id="{89E543A2-C477-2BF0-F54E-BE79FFAFDA4E}"/>
                </a:ext>
              </a:extLst>
            </p:cNvPr>
            <p:cNvSpPr>
              <a:spLocks noChangeAspect="1"/>
            </p:cNvSpPr>
            <p:nvPr/>
          </p:nvSpPr>
          <p:spPr>
            <a:xfrm>
              <a:off x="14943100" y="6623375"/>
              <a:ext cx="2103141" cy="995034"/>
            </a:xfrm>
            <a:prstGeom prst="trapezoid">
              <a:avLst/>
            </a:prstGeom>
            <a:blipFill>
              <a:blip r:embed="rId4"/>
              <a:stretch>
                <a:fillRect l="-3692" r="-1024"/>
              </a:stretch>
            </a:blip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Century Gothic"/>
                <a:cs typeface="Calibri"/>
              </a:endParaRPr>
            </a:p>
          </p:txBody>
        </p:sp>
        <p:sp>
          <p:nvSpPr>
            <p:cNvPr id="50" name="Trapezoid 49">
              <a:extLst>
                <a:ext uri="{FF2B5EF4-FFF2-40B4-BE49-F238E27FC236}">
                  <a16:creationId xmlns:a16="http://schemas.microsoft.com/office/drawing/2014/main" id="{5CB2DBA5-5038-18E6-AE60-3D6E3CB1862B}"/>
                </a:ext>
              </a:extLst>
            </p:cNvPr>
            <p:cNvSpPr>
              <a:spLocks noChangeAspect="1"/>
            </p:cNvSpPr>
            <p:nvPr/>
          </p:nvSpPr>
          <p:spPr>
            <a:xfrm>
              <a:off x="14935082" y="6271459"/>
              <a:ext cx="2103141" cy="995034"/>
            </a:xfrm>
            <a:prstGeom prst="trapezoid">
              <a:avLst/>
            </a:prstGeom>
            <a:blipFill>
              <a:blip r:embed="rId5"/>
              <a:stretch>
                <a:fillRect l="-3692" r="-1024"/>
              </a:stretch>
            </a:blip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Century Gothic"/>
                <a:cs typeface="Calibri"/>
              </a:endParaRPr>
            </a:p>
          </p:txBody>
        </p:sp>
        <p:sp>
          <p:nvSpPr>
            <p:cNvPr id="51" name="Trapezoid 50">
              <a:extLst>
                <a:ext uri="{FF2B5EF4-FFF2-40B4-BE49-F238E27FC236}">
                  <a16:creationId xmlns:a16="http://schemas.microsoft.com/office/drawing/2014/main" id="{E679A84B-4597-60EA-6A82-CCEA23463486}"/>
                </a:ext>
              </a:extLst>
            </p:cNvPr>
            <p:cNvSpPr>
              <a:spLocks noChangeAspect="1"/>
            </p:cNvSpPr>
            <p:nvPr/>
          </p:nvSpPr>
          <p:spPr>
            <a:xfrm>
              <a:off x="14943102" y="5925391"/>
              <a:ext cx="2103141" cy="995034"/>
            </a:xfrm>
            <a:prstGeom prst="trapezoid">
              <a:avLst/>
            </a:prstGeom>
            <a:blipFill>
              <a:blip r:embed="rId6"/>
              <a:stretch>
                <a:fillRect l="-3692" r="-1024"/>
              </a:stretch>
            </a:blip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Century Gothic"/>
                <a:cs typeface="Calibri"/>
              </a:endParaRPr>
            </a:p>
          </p:txBody>
        </p:sp>
      </p:grpSp>
      <p:pic>
        <p:nvPicPr>
          <p:cNvPr id="3" name="Picture 2" descr="Shape, circle&#10;&#10;Description automatically generated">
            <a:extLst>
              <a:ext uri="{FF2B5EF4-FFF2-40B4-BE49-F238E27FC236}">
                <a16:creationId xmlns:a16="http://schemas.microsoft.com/office/drawing/2014/main" id="{09A3A261-F012-402F-B9E3-4D35B30F563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65652" y="30815280"/>
            <a:ext cx="2103120" cy="2103120"/>
          </a:xfrm>
          <a:prstGeom prst="rect">
            <a:avLst/>
          </a:prstGeom>
        </p:spPr>
      </p:pic>
      <p:sp>
        <p:nvSpPr>
          <p:cNvPr id="45" name="Title 3"/>
          <p:cNvSpPr txBox="1">
            <a:spLocks/>
          </p:cNvSpPr>
          <p:nvPr/>
        </p:nvSpPr>
        <p:spPr>
          <a:xfrm>
            <a:off x="24995303" y="4648200"/>
            <a:ext cx="1522297" cy="29451299"/>
          </a:xfrm>
          <a:prstGeom prst="rect">
            <a:avLst/>
          </a:prstGeom>
        </p:spPr>
        <p:txBody>
          <a:bodyPr vert="vert270" anchor="t">
            <a:noAutofit/>
          </a:bodyPr>
          <a:lstStyle>
            <a:lvl1pPr algn="l" defTabSz="2743200" rtl="0" eaLnBrk="1" latinLnBrk="0" hangingPunct="1">
              <a:lnSpc>
                <a:spcPct val="90000"/>
              </a:lnSpc>
              <a:spcBef>
                <a:spcPct val="0"/>
              </a:spcBef>
              <a:buNone/>
              <a:defRPr sz="6000" b="0" kern="1200" baseline="0">
                <a:solidFill>
                  <a:srgbClr val="9299A8"/>
                </a:solidFill>
                <a:latin typeface="+mj-lt"/>
                <a:ea typeface="+mj-ea"/>
                <a:cs typeface="+mj-cs"/>
              </a:defRPr>
            </a:lvl1pPr>
          </a:lstStyle>
          <a:p>
            <a:r>
              <a:rPr lang="en-US" sz="10000" b="1">
                <a:solidFill>
                  <a:srgbClr val="6CA47A"/>
                </a:solidFill>
              </a:rPr>
              <a:t>New York </a:t>
            </a:r>
            <a:r>
              <a:rPr lang="en-US" sz="10000">
                <a:solidFill>
                  <a:srgbClr val="6CA47A"/>
                </a:solidFill>
              </a:rPr>
              <a:t>Ecological Forecasting</a:t>
            </a:r>
          </a:p>
        </p:txBody>
      </p:sp>
      <p:sp>
        <p:nvSpPr>
          <p:cNvPr id="24" name="TextBox 23"/>
          <p:cNvSpPr txBox="1"/>
          <p:nvPr/>
        </p:nvSpPr>
        <p:spPr>
          <a:xfrm>
            <a:off x="1246350" y="29795477"/>
            <a:ext cx="4542503" cy="769441"/>
          </a:xfrm>
          <a:prstGeom prst="rect">
            <a:avLst/>
          </a:prstGeom>
          <a:noFill/>
        </p:spPr>
        <p:txBody>
          <a:bodyPr wrap="square" rtlCol="0">
            <a:spAutoFit/>
          </a:bodyPr>
          <a:lstStyle/>
          <a:p>
            <a:r>
              <a:rPr lang="en-US" sz="4400" b="1">
                <a:solidFill>
                  <a:srgbClr val="6CA47A"/>
                </a:solidFill>
                <a:latin typeface="Century Gothic" panose="020B0502020202020204" pitchFamily="34" charset="0"/>
              </a:rPr>
              <a:t>Team Members</a:t>
            </a:r>
          </a:p>
        </p:txBody>
      </p:sp>
      <p:sp>
        <p:nvSpPr>
          <p:cNvPr id="5" name="Text Placeholder 4"/>
          <p:cNvSpPr>
            <a:spLocks noGrp="1"/>
          </p:cNvSpPr>
          <p:nvPr>
            <p:ph type="body" sz="quarter" idx="11"/>
          </p:nvPr>
        </p:nvSpPr>
        <p:spPr>
          <a:xfrm>
            <a:off x="4722184" y="605481"/>
            <a:ext cx="18023236" cy="2171700"/>
          </a:xfrm>
        </p:spPr>
        <p:txBody>
          <a:bodyPr>
            <a:normAutofit fontScale="92500"/>
          </a:bodyPr>
          <a:lstStyle/>
          <a:p>
            <a:r>
              <a:rPr lang="en-US" sz="6000">
                <a:ea typeface="+mn-lt"/>
                <a:cs typeface="+mn-lt"/>
              </a:rPr>
              <a:t>Utilizing NASA Earth Observations to Map Ash Distribution and Inform Emerald Ash Borer Control</a:t>
            </a:r>
          </a:p>
        </p:txBody>
      </p:sp>
      <p:sp>
        <p:nvSpPr>
          <p:cNvPr id="98" name="Text Placeholder 16"/>
          <p:cNvSpPr txBox="1">
            <a:spLocks/>
          </p:cNvSpPr>
          <p:nvPr/>
        </p:nvSpPr>
        <p:spPr>
          <a:xfrm>
            <a:off x="919590" y="33095628"/>
            <a:ext cx="2872251" cy="1247893"/>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a:solidFill>
                  <a:schemeClr val="tx1">
                    <a:lumMod val="75000"/>
                  </a:schemeClr>
                </a:solidFill>
                <a:latin typeface="Garamond"/>
              </a:rPr>
              <a:t>Liam Megraw</a:t>
            </a:r>
            <a:endParaRPr lang="en-US">
              <a:solidFill>
                <a:schemeClr val="tx1">
                  <a:lumMod val="75000"/>
                </a:schemeClr>
              </a:solidFill>
              <a:latin typeface="Garamond" panose="02020404030301010803" pitchFamily="18" charset="0"/>
            </a:endParaRPr>
          </a:p>
        </p:txBody>
      </p:sp>
      <p:sp>
        <p:nvSpPr>
          <p:cNvPr id="99" name="Text Placeholder 16"/>
          <p:cNvSpPr txBox="1">
            <a:spLocks/>
          </p:cNvSpPr>
          <p:nvPr/>
        </p:nvSpPr>
        <p:spPr>
          <a:xfrm>
            <a:off x="3689111" y="33095627"/>
            <a:ext cx="2872251" cy="1247893"/>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a:solidFill>
                  <a:schemeClr val="tx1">
                    <a:lumMod val="75000"/>
                  </a:schemeClr>
                </a:solidFill>
                <a:latin typeface="Garamond"/>
              </a:rPr>
              <a:t>Stefanie Dimayuga Mendoza</a:t>
            </a:r>
          </a:p>
        </p:txBody>
      </p:sp>
      <p:sp>
        <p:nvSpPr>
          <p:cNvPr id="100" name="Text Placeholder 16"/>
          <p:cNvSpPr txBox="1">
            <a:spLocks/>
          </p:cNvSpPr>
          <p:nvPr/>
        </p:nvSpPr>
        <p:spPr>
          <a:xfrm>
            <a:off x="6578518" y="33095628"/>
            <a:ext cx="3002160" cy="1247893"/>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a:solidFill>
                  <a:schemeClr val="tx1">
                    <a:lumMod val="75000"/>
                  </a:schemeClr>
                </a:solidFill>
                <a:latin typeface="Garamond"/>
              </a:rPr>
              <a:t>Samantha Kelly</a:t>
            </a:r>
            <a:endParaRPr lang="en-US"/>
          </a:p>
        </p:txBody>
      </p:sp>
      <p:sp>
        <p:nvSpPr>
          <p:cNvPr id="104" name="Text Placeholder 16"/>
          <p:cNvSpPr txBox="1">
            <a:spLocks/>
          </p:cNvSpPr>
          <p:nvPr/>
        </p:nvSpPr>
        <p:spPr>
          <a:xfrm>
            <a:off x="9369078" y="33082447"/>
            <a:ext cx="300216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a:solidFill>
                  <a:schemeClr val="tx1">
                    <a:lumMod val="75000"/>
                  </a:schemeClr>
                </a:solidFill>
                <a:latin typeface="Garamond" panose="02020404030301010803" pitchFamily="18" charset="0"/>
              </a:rPr>
              <a:t>Jesse Carlson</a:t>
            </a:r>
          </a:p>
        </p:txBody>
      </p:sp>
      <p:sp>
        <p:nvSpPr>
          <p:cNvPr id="36" name="Text Placeholder 11">
            <a:extLst>
              <a:ext uri="{FF2B5EF4-FFF2-40B4-BE49-F238E27FC236}">
                <a16:creationId xmlns:a16="http://schemas.microsoft.com/office/drawing/2014/main" id="{AE22811F-1005-4DF9-9159-2940EB872D7D}"/>
              </a:ext>
            </a:extLst>
          </p:cNvPr>
          <p:cNvSpPr txBox="1">
            <a:spLocks/>
          </p:cNvSpPr>
          <p:nvPr/>
        </p:nvSpPr>
        <p:spPr>
          <a:xfrm>
            <a:off x="5782710" y="34744312"/>
            <a:ext cx="6187440" cy="799613"/>
          </a:xfrm>
          <a:prstGeom prst="rect">
            <a:avLst/>
          </a:prstGeom>
        </p:spPr>
        <p:txBody>
          <a:bodyPr lIns="91440" tIns="45720" rIns="91440" bIns="45720" anchor="t">
            <a:norm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r>
              <a:rPr lang="en-US" spc="100">
                <a:solidFill>
                  <a:schemeClr val="bg1"/>
                </a:solidFill>
              </a:rPr>
              <a:t>California – Ames</a:t>
            </a:r>
            <a:endParaRPr lang="en-US">
              <a:solidFill>
                <a:schemeClr val="bg1"/>
              </a:solidFill>
            </a:endParaRPr>
          </a:p>
        </p:txBody>
      </p:sp>
      <p:pic>
        <p:nvPicPr>
          <p:cNvPr id="38" name="Picture 37" descr="Shape, circle&#10;&#10;Description automatically generated">
            <a:extLst>
              <a:ext uri="{FF2B5EF4-FFF2-40B4-BE49-F238E27FC236}">
                <a16:creationId xmlns:a16="http://schemas.microsoft.com/office/drawing/2014/main" id="{B82F8CD8-5A94-4889-915D-32170A03B5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83868" y="30815280"/>
            <a:ext cx="2103120" cy="2103120"/>
          </a:xfrm>
          <a:prstGeom prst="rect">
            <a:avLst/>
          </a:prstGeom>
        </p:spPr>
      </p:pic>
      <p:pic>
        <p:nvPicPr>
          <p:cNvPr id="39" name="Picture 38" descr="Shape, circle&#10;&#10;Description automatically generated">
            <a:extLst>
              <a:ext uri="{FF2B5EF4-FFF2-40B4-BE49-F238E27FC236}">
                <a16:creationId xmlns:a16="http://schemas.microsoft.com/office/drawing/2014/main" id="{AE7872B5-30A2-41A9-82C4-4EC500B2E0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02084" y="30815280"/>
            <a:ext cx="2103120" cy="2103120"/>
          </a:xfrm>
          <a:prstGeom prst="rect">
            <a:avLst/>
          </a:prstGeom>
          <a:effectLst/>
        </p:spPr>
      </p:pic>
      <p:pic>
        <p:nvPicPr>
          <p:cNvPr id="40" name="Picture 39" descr="Shape, circle&#10;&#10;Description automatically generated">
            <a:extLst>
              <a:ext uri="{FF2B5EF4-FFF2-40B4-BE49-F238E27FC236}">
                <a16:creationId xmlns:a16="http://schemas.microsoft.com/office/drawing/2014/main" id="{D0B0CACA-0CB0-43FC-9828-61F3C3B80B2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20300" y="30815280"/>
            <a:ext cx="2103120" cy="2103120"/>
          </a:xfrm>
          <a:prstGeom prst="rect">
            <a:avLst/>
          </a:prstGeom>
          <a:noFill/>
        </p:spPr>
      </p:pic>
      <p:sp>
        <p:nvSpPr>
          <p:cNvPr id="20" name="Text Placeholder 16">
            <a:extLst>
              <a:ext uri="{FF2B5EF4-FFF2-40B4-BE49-F238E27FC236}">
                <a16:creationId xmlns:a16="http://schemas.microsoft.com/office/drawing/2014/main" id="{A4D81C74-C323-4928-A76E-87CE935576D8}"/>
              </a:ext>
            </a:extLst>
          </p:cNvPr>
          <p:cNvSpPr txBox="1">
            <a:spLocks/>
          </p:cNvSpPr>
          <p:nvPr/>
        </p:nvSpPr>
        <p:spPr>
          <a:xfrm>
            <a:off x="14549321" y="28641721"/>
            <a:ext cx="9704089" cy="3174588"/>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800" dirty="0" err="1">
                <a:solidFill>
                  <a:schemeClr val="tx1">
                    <a:lumMod val="75000"/>
                    <a:lumOff val="25000"/>
                  </a:schemeClr>
                </a:solidFill>
                <a:latin typeface="Century Gothic"/>
              </a:rPr>
              <a:t>Britnay</a:t>
            </a:r>
            <a:r>
              <a:rPr lang="en-US" sz="2800" dirty="0">
                <a:solidFill>
                  <a:schemeClr val="tx1">
                    <a:lumMod val="75000"/>
                    <a:lumOff val="25000"/>
                  </a:schemeClr>
                </a:solidFill>
                <a:latin typeface="Century Gothic"/>
              </a:rPr>
              <a:t> Beaudry </a:t>
            </a:r>
            <a:r>
              <a:rPr lang="en-US" sz="2800" dirty="0">
                <a:solidFill>
                  <a:schemeClr val="tx1">
                    <a:lumMod val="75000"/>
                    <a:lumOff val="25000"/>
                  </a:schemeClr>
                </a:solidFill>
                <a:ea typeface="+mn-lt"/>
                <a:cs typeface="+mn-lt"/>
              </a:rPr>
              <a:t>(Science Systems &amp; Applications, Inc., NASA Ames Research Center) </a:t>
            </a:r>
            <a:endParaRPr lang="en-US" sz="2800" dirty="0">
              <a:solidFill>
                <a:schemeClr val="tx1">
                  <a:lumMod val="75000"/>
                  <a:lumOff val="25000"/>
                </a:schemeClr>
              </a:solidFill>
              <a:latin typeface="Century Gothic"/>
            </a:endParaRPr>
          </a:p>
          <a:p>
            <a:r>
              <a:rPr lang="en-US" sz="2800" dirty="0">
                <a:solidFill>
                  <a:schemeClr val="tx1">
                    <a:lumMod val="75000"/>
                    <a:lumOff val="25000"/>
                  </a:schemeClr>
                </a:solidFill>
                <a:ea typeface="+mn-lt"/>
                <a:cs typeface="+mn-lt"/>
              </a:rPr>
              <a:t>Dr. Juan Torres-Pérez (NASA Ames Research Center)</a:t>
            </a:r>
          </a:p>
          <a:p>
            <a:r>
              <a:rPr lang="en-US" sz="2800" dirty="0">
                <a:solidFill>
                  <a:schemeClr val="tx1">
                    <a:lumMod val="75000"/>
                    <a:lumOff val="25000"/>
                  </a:schemeClr>
                </a:solidFill>
                <a:ea typeface="+mn-lt"/>
                <a:cs typeface="+mn-lt"/>
              </a:rPr>
              <a:t>Dr. Mark </a:t>
            </a:r>
            <a:r>
              <a:rPr lang="en-US" sz="2800" dirty="0" err="1">
                <a:solidFill>
                  <a:schemeClr val="tx1">
                    <a:lumMod val="75000"/>
                    <a:lumOff val="25000"/>
                  </a:schemeClr>
                </a:solidFill>
                <a:ea typeface="+mn-lt"/>
                <a:cs typeface="+mn-lt"/>
              </a:rPr>
              <a:t>Friedl</a:t>
            </a:r>
            <a:r>
              <a:rPr lang="en-US" sz="2800" dirty="0">
                <a:solidFill>
                  <a:schemeClr val="tx1">
                    <a:lumMod val="75000"/>
                    <a:lumOff val="25000"/>
                  </a:schemeClr>
                </a:solidFill>
                <a:ea typeface="+mn-lt"/>
                <a:cs typeface="+mn-lt"/>
              </a:rPr>
              <a:t> (Boston University) </a:t>
            </a:r>
            <a:endParaRPr lang="en-US" dirty="0">
              <a:solidFill>
                <a:schemeClr val="tx1">
                  <a:lumMod val="75000"/>
                  <a:lumOff val="25000"/>
                </a:schemeClr>
              </a:solidFill>
              <a:ea typeface="+mn-lt"/>
              <a:cs typeface="+mn-lt"/>
            </a:endParaRPr>
          </a:p>
          <a:p>
            <a:r>
              <a:rPr lang="en-US" sz="2800" dirty="0">
                <a:solidFill>
                  <a:schemeClr val="tx1">
                    <a:lumMod val="75000"/>
                    <a:lumOff val="25000"/>
                  </a:schemeClr>
                </a:solidFill>
                <a:ea typeface="+mn-lt"/>
                <a:cs typeface="+mn-lt"/>
              </a:rPr>
              <a:t>Joseph Spruce (Science Systems &amp; Applications, Inc.)</a:t>
            </a:r>
          </a:p>
          <a:p>
            <a:r>
              <a:rPr lang="en-US" sz="1100" dirty="0">
                <a:solidFill>
                  <a:schemeClr val="tx1">
                    <a:lumMod val="75000"/>
                    <a:lumOff val="25000"/>
                  </a:schemeClr>
                </a:solidFill>
                <a:ea typeface="+mn-lt"/>
                <a:cs typeface="+mn-lt"/>
              </a:rPr>
              <a:t>Image Credits:  </a:t>
            </a:r>
            <a:r>
              <a:rPr lang="en-US" sz="1100" dirty="0" err="1">
                <a:solidFill>
                  <a:schemeClr val="tx1">
                    <a:lumMod val="75000"/>
                    <a:lumOff val="25000"/>
                  </a:schemeClr>
                </a:solidFill>
                <a:ea typeface="+mn-lt"/>
                <a:cs typeface="+mn-lt"/>
              </a:rPr>
              <a:t>USDAgov</a:t>
            </a:r>
            <a:r>
              <a:rPr lang="en-US" sz="1100" dirty="0">
                <a:solidFill>
                  <a:schemeClr val="tx1">
                    <a:lumMod val="75000"/>
                    <a:lumOff val="25000"/>
                  </a:schemeClr>
                </a:solidFill>
                <a:ea typeface="+mn-lt"/>
                <a:cs typeface="+mn-lt"/>
              </a:rPr>
              <a:t>, </a:t>
            </a:r>
            <a:r>
              <a:rPr lang="en-US" sz="1100" dirty="0" err="1">
                <a:solidFill>
                  <a:schemeClr val="tx1">
                    <a:lumMod val="75000"/>
                    <a:lumOff val="25000"/>
                  </a:schemeClr>
                </a:solidFill>
                <a:ea typeface="+mn-lt"/>
                <a:cs typeface="+mn-lt"/>
              </a:rPr>
              <a:t>mightyjoepye</a:t>
            </a:r>
            <a:r>
              <a:rPr lang="en-US" sz="1100" dirty="0">
                <a:solidFill>
                  <a:schemeClr val="tx1">
                    <a:lumMod val="75000"/>
                    <a:lumOff val="25000"/>
                  </a:schemeClr>
                </a:solidFill>
                <a:ea typeface="+mn-lt"/>
                <a:cs typeface="+mn-lt"/>
              </a:rPr>
              <a:t>, </a:t>
            </a:r>
            <a:r>
              <a:rPr lang="en-US" sz="1100" dirty="0" err="1">
                <a:solidFill>
                  <a:schemeClr val="tx1">
                    <a:lumMod val="75000"/>
                    <a:lumOff val="25000"/>
                  </a:schemeClr>
                </a:solidFill>
                <a:ea typeface="+mn-lt"/>
                <a:cs typeface="+mn-lt"/>
              </a:rPr>
              <a:t>jhritz</a:t>
            </a:r>
            <a:r>
              <a:rPr lang="en-US" sz="1100" dirty="0">
                <a:solidFill>
                  <a:schemeClr val="tx1">
                    <a:lumMod val="75000"/>
                    <a:lumOff val="25000"/>
                  </a:schemeClr>
                </a:solidFill>
                <a:ea typeface="+mn-lt"/>
                <a:cs typeface="+mn-lt"/>
              </a:rPr>
              <a:t>, </a:t>
            </a:r>
            <a:r>
              <a:rPr lang="en-US" sz="1100" dirty="0">
                <a:ea typeface="+mn-lt"/>
                <a:cs typeface="+mn-lt"/>
              </a:rPr>
              <a:t>Pennsylvania Department of Conservation and Natural Resources</a:t>
            </a:r>
            <a:r>
              <a:rPr lang="en-US" sz="1100" dirty="0">
                <a:solidFill>
                  <a:schemeClr val="tx1">
                    <a:lumMod val="75000"/>
                    <a:lumOff val="25000"/>
                  </a:schemeClr>
                </a:solidFill>
                <a:ea typeface="+mn-lt"/>
                <a:cs typeface="+mn-lt"/>
              </a:rPr>
              <a:t> </a:t>
            </a:r>
          </a:p>
          <a:p>
            <a:endParaRPr lang="en-US" sz="2800" dirty="0"/>
          </a:p>
          <a:p>
            <a:endParaRPr lang="en-US" dirty="0"/>
          </a:p>
        </p:txBody>
      </p:sp>
      <p:sp>
        <p:nvSpPr>
          <p:cNvPr id="21" name="TextBox 20">
            <a:extLst>
              <a:ext uri="{FF2B5EF4-FFF2-40B4-BE49-F238E27FC236}">
                <a16:creationId xmlns:a16="http://schemas.microsoft.com/office/drawing/2014/main" id="{A8E8EF27-E64B-4D84-95B3-0D3017A208DC}"/>
              </a:ext>
            </a:extLst>
          </p:cNvPr>
          <p:cNvSpPr txBox="1"/>
          <p:nvPr/>
        </p:nvSpPr>
        <p:spPr>
          <a:xfrm>
            <a:off x="14515027" y="27803879"/>
            <a:ext cx="7278066" cy="769441"/>
          </a:xfrm>
          <a:prstGeom prst="rect">
            <a:avLst/>
          </a:prstGeom>
          <a:noFill/>
        </p:spPr>
        <p:txBody>
          <a:bodyPr wrap="square" rtlCol="0">
            <a:spAutoFit/>
          </a:bodyPr>
          <a:lstStyle/>
          <a:p>
            <a:r>
              <a:rPr lang="en-US" sz="4400" b="1">
                <a:solidFill>
                  <a:srgbClr val="6CA47A"/>
                </a:solidFill>
                <a:latin typeface="Century Gothic" panose="020B0502020202020204" pitchFamily="34" charset="0"/>
              </a:rPr>
              <a:t>Acknowledgements</a:t>
            </a:r>
          </a:p>
        </p:txBody>
      </p:sp>
      <p:sp>
        <p:nvSpPr>
          <p:cNvPr id="22" name="Text Placeholder 16">
            <a:extLst>
              <a:ext uri="{FF2B5EF4-FFF2-40B4-BE49-F238E27FC236}">
                <a16:creationId xmlns:a16="http://schemas.microsoft.com/office/drawing/2014/main" id="{815F4D16-E21E-4507-BC61-A4F7A87AC74B}"/>
              </a:ext>
            </a:extLst>
          </p:cNvPr>
          <p:cNvSpPr txBox="1">
            <a:spLocks/>
          </p:cNvSpPr>
          <p:nvPr/>
        </p:nvSpPr>
        <p:spPr>
          <a:xfrm>
            <a:off x="14505063" y="32907214"/>
            <a:ext cx="9671794" cy="1247893"/>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a:solidFill>
                  <a:schemeClr val="tx1">
                    <a:lumMod val="75000"/>
                    <a:lumOff val="25000"/>
                  </a:schemeClr>
                </a:solidFill>
                <a:ea typeface="+mn-lt"/>
                <a:cs typeface="+mn-lt"/>
              </a:rPr>
              <a:t>Rebecca </a:t>
            </a:r>
            <a:r>
              <a:rPr lang="en-US" err="1">
                <a:solidFill>
                  <a:schemeClr val="tx1">
                    <a:lumMod val="75000"/>
                    <a:lumOff val="25000"/>
                  </a:schemeClr>
                </a:solidFill>
                <a:ea typeface="+mn-lt"/>
                <a:cs typeface="+mn-lt"/>
              </a:rPr>
              <a:t>Bernacki</a:t>
            </a:r>
            <a:r>
              <a:rPr lang="en-US">
                <a:solidFill>
                  <a:schemeClr val="tx1">
                    <a:lumMod val="75000"/>
                    <a:lumOff val="25000"/>
                  </a:schemeClr>
                </a:solidFill>
                <a:ea typeface="+mn-lt"/>
                <a:cs typeface="+mn-lt"/>
              </a:rPr>
              <a:t> (New York State Department of Environmental Conservation, Adirondack Park Invasive Plant Program)</a:t>
            </a:r>
            <a:endParaRPr lang="en-US">
              <a:solidFill>
                <a:schemeClr val="tx1">
                  <a:lumMod val="75000"/>
                  <a:lumOff val="25000"/>
                </a:schemeClr>
              </a:solidFill>
            </a:endParaRPr>
          </a:p>
        </p:txBody>
      </p:sp>
      <p:sp>
        <p:nvSpPr>
          <p:cNvPr id="23" name="TextBox 22">
            <a:extLst>
              <a:ext uri="{FF2B5EF4-FFF2-40B4-BE49-F238E27FC236}">
                <a16:creationId xmlns:a16="http://schemas.microsoft.com/office/drawing/2014/main" id="{5E099D78-189C-4F40-9CC9-3D1BCAEE5ED9}"/>
              </a:ext>
            </a:extLst>
          </p:cNvPr>
          <p:cNvSpPr txBox="1"/>
          <p:nvPr/>
        </p:nvSpPr>
        <p:spPr>
          <a:xfrm>
            <a:off x="14505063" y="32071672"/>
            <a:ext cx="7288030" cy="769441"/>
          </a:xfrm>
          <a:prstGeom prst="rect">
            <a:avLst/>
          </a:prstGeom>
          <a:noFill/>
        </p:spPr>
        <p:txBody>
          <a:bodyPr wrap="square" rtlCol="0">
            <a:spAutoFit/>
          </a:bodyPr>
          <a:lstStyle/>
          <a:p>
            <a:r>
              <a:rPr lang="en-US" sz="4400" b="1">
                <a:solidFill>
                  <a:srgbClr val="6CA47A"/>
                </a:solidFill>
                <a:latin typeface="Century Gothic" panose="020B0502020202020204" pitchFamily="34" charset="0"/>
              </a:rPr>
              <a:t>Project Partners</a:t>
            </a:r>
          </a:p>
        </p:txBody>
      </p:sp>
      <p:sp>
        <p:nvSpPr>
          <p:cNvPr id="7" name="Text Placeholder 16">
            <a:extLst>
              <a:ext uri="{FF2B5EF4-FFF2-40B4-BE49-F238E27FC236}">
                <a16:creationId xmlns:a16="http://schemas.microsoft.com/office/drawing/2014/main" id="{7C4B4B9D-0342-1BA8-C7C8-499737EED90D}"/>
              </a:ext>
            </a:extLst>
          </p:cNvPr>
          <p:cNvSpPr txBox="1">
            <a:spLocks/>
          </p:cNvSpPr>
          <p:nvPr/>
        </p:nvSpPr>
        <p:spPr>
          <a:xfrm>
            <a:off x="1210466" y="4264756"/>
            <a:ext cx="5623866" cy="6847928"/>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4800" b="1" dirty="0">
                <a:solidFill>
                  <a:srgbClr val="6CA47A"/>
                </a:solidFill>
                <a:latin typeface="Century Gothic"/>
              </a:rPr>
              <a:t>Emerald ash borer (EAB): </a:t>
            </a:r>
          </a:p>
          <a:p>
            <a:endParaRPr lang="en-US" sz="500" b="1" dirty="0">
              <a:solidFill>
                <a:srgbClr val="6CA47A"/>
              </a:solidFill>
              <a:latin typeface="Century Gothic"/>
            </a:endParaRPr>
          </a:p>
          <a:p>
            <a:pPr marL="571500" indent="-571500">
              <a:buClr>
                <a:srgbClr val="6CA47A"/>
              </a:buClr>
              <a:buFont typeface="Webdings" panose="05030102010509060703" pitchFamily="18" charset="2"/>
              <a:buChar char=""/>
            </a:pPr>
            <a:r>
              <a:rPr lang="en-US" sz="3600" dirty="0">
                <a:solidFill>
                  <a:schemeClr val="tx1">
                    <a:lumMod val="75000"/>
                    <a:lumOff val="25000"/>
                  </a:schemeClr>
                </a:solidFill>
                <a:latin typeface="Century Gothic"/>
              </a:rPr>
              <a:t>Kills </a:t>
            </a:r>
            <a:r>
              <a:rPr lang="en-US" sz="3600" b="1" dirty="0">
                <a:solidFill>
                  <a:srgbClr val="EF8A17"/>
                </a:solidFill>
                <a:latin typeface="Century Gothic"/>
              </a:rPr>
              <a:t>ash trees</a:t>
            </a:r>
          </a:p>
          <a:p>
            <a:pPr marL="571500" indent="-571500">
              <a:buClr>
                <a:srgbClr val="6CA47A"/>
              </a:buClr>
              <a:buFont typeface="Webdings" panose="05030102010509060703" pitchFamily="18" charset="2"/>
              <a:buChar char=""/>
            </a:pPr>
            <a:r>
              <a:rPr lang="en-US" sz="3600" dirty="0">
                <a:solidFill>
                  <a:schemeClr val="tx1">
                    <a:lumMod val="75000"/>
                    <a:lumOff val="25000"/>
                  </a:schemeClr>
                </a:solidFill>
                <a:latin typeface="Century Gothic"/>
              </a:rPr>
              <a:t>Threatens</a:t>
            </a:r>
            <a:r>
              <a:rPr lang="en-US" sz="3600" dirty="0">
                <a:solidFill>
                  <a:srgbClr val="000000"/>
                </a:solidFill>
                <a:latin typeface="Century Gothic"/>
              </a:rPr>
              <a:t> </a:t>
            </a:r>
            <a:r>
              <a:rPr lang="en-US" sz="3600" b="1" dirty="0">
                <a:solidFill>
                  <a:srgbClr val="EF8A17"/>
                </a:solidFill>
                <a:latin typeface="Century Gothic"/>
              </a:rPr>
              <a:t>biodiversity</a:t>
            </a:r>
            <a:endParaRPr lang="en-US" b="1" dirty="0">
              <a:solidFill>
                <a:srgbClr val="EF8A17"/>
              </a:solidFill>
            </a:endParaRPr>
          </a:p>
          <a:p>
            <a:pPr marL="571500" indent="-571500">
              <a:buClr>
                <a:srgbClr val="6CA47A"/>
              </a:buClr>
              <a:buFont typeface="Webdings" panose="05030102010509060703" pitchFamily="18" charset="2"/>
              <a:buChar char=""/>
            </a:pPr>
            <a:r>
              <a:rPr lang="en-US" sz="3600" b="1" dirty="0">
                <a:solidFill>
                  <a:srgbClr val="EF8A17"/>
                </a:solidFill>
                <a:latin typeface="Century Gothic"/>
                <a:ea typeface="+mn-lt"/>
                <a:cs typeface="+mn-lt"/>
              </a:rPr>
              <a:t>Costs</a:t>
            </a:r>
            <a:r>
              <a:rPr lang="en-US" sz="3600" dirty="0">
                <a:solidFill>
                  <a:srgbClr val="000000"/>
                </a:solidFill>
                <a:latin typeface="Century Gothic"/>
                <a:ea typeface="+mn-lt"/>
                <a:cs typeface="+mn-lt"/>
              </a:rPr>
              <a:t> </a:t>
            </a:r>
            <a:r>
              <a:rPr lang="en-US" sz="3600" dirty="0">
                <a:solidFill>
                  <a:schemeClr val="tx1">
                    <a:lumMod val="75000"/>
                    <a:lumOff val="25000"/>
                  </a:schemeClr>
                </a:solidFill>
                <a:latin typeface="Century Gothic"/>
                <a:ea typeface="+mn-lt"/>
                <a:cs typeface="+mn-lt"/>
              </a:rPr>
              <a:t>municipalities</a:t>
            </a:r>
          </a:p>
          <a:p>
            <a:pPr marL="571500" indent="-571500">
              <a:buClr>
                <a:srgbClr val="6CA47A"/>
              </a:buClr>
              <a:buFont typeface="Webdings" panose="05030102010509060703" pitchFamily="18" charset="2"/>
              <a:buChar char=""/>
            </a:pPr>
            <a:r>
              <a:rPr lang="en-US" sz="3600" dirty="0">
                <a:solidFill>
                  <a:schemeClr val="tx1">
                    <a:lumMod val="75000"/>
                    <a:lumOff val="25000"/>
                  </a:schemeClr>
                </a:solidFill>
                <a:latin typeface="Century Gothic"/>
              </a:rPr>
              <a:t>Jeopardizes          New York State's </a:t>
            </a:r>
            <a:r>
              <a:rPr lang="en-US" sz="3600" b="1" dirty="0">
                <a:solidFill>
                  <a:srgbClr val="EF8A17"/>
                </a:solidFill>
                <a:latin typeface="Century Gothic"/>
              </a:rPr>
              <a:t>timber production</a:t>
            </a:r>
            <a:endParaRPr lang="en-US" dirty="0">
              <a:solidFill>
                <a:srgbClr val="000000"/>
              </a:solidFill>
              <a:latin typeface="Century Gothic"/>
            </a:endParaRPr>
          </a:p>
          <a:p>
            <a:endParaRPr lang="en-US" dirty="0">
              <a:solidFill>
                <a:srgbClr val="000000"/>
              </a:solidFill>
              <a:latin typeface="Century Gothic"/>
            </a:endParaRPr>
          </a:p>
          <a:p>
            <a:endParaRPr lang="en-US" dirty="0">
              <a:solidFill>
                <a:srgbClr val="000000"/>
              </a:solidFill>
              <a:latin typeface="Century Gothic"/>
            </a:endParaRPr>
          </a:p>
          <a:p>
            <a:endParaRPr lang="en-US" dirty="0">
              <a:solidFill>
                <a:srgbClr val="000000"/>
              </a:solidFill>
              <a:latin typeface="Century Gothic"/>
            </a:endParaRPr>
          </a:p>
          <a:p>
            <a:endParaRPr lang="en-US" dirty="0">
              <a:solidFill>
                <a:srgbClr val="000000"/>
              </a:solidFill>
              <a:latin typeface="Century Gothic"/>
            </a:endParaRPr>
          </a:p>
        </p:txBody>
      </p:sp>
      <p:sp>
        <p:nvSpPr>
          <p:cNvPr id="54" name="Text Placeholder 16">
            <a:extLst>
              <a:ext uri="{FF2B5EF4-FFF2-40B4-BE49-F238E27FC236}">
                <a16:creationId xmlns:a16="http://schemas.microsoft.com/office/drawing/2014/main" id="{CA9EE5F3-D37B-E487-A92C-463EE51A83D5}"/>
              </a:ext>
            </a:extLst>
          </p:cNvPr>
          <p:cNvSpPr txBox="1">
            <a:spLocks/>
          </p:cNvSpPr>
          <p:nvPr/>
        </p:nvSpPr>
        <p:spPr>
          <a:xfrm>
            <a:off x="15402840" y="16905040"/>
            <a:ext cx="8272523" cy="3278744"/>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sz="4400">
                <a:solidFill>
                  <a:schemeClr val="tx1">
                    <a:lumMod val="75000"/>
                    <a:lumOff val="25000"/>
                  </a:schemeClr>
                </a:solidFill>
                <a:latin typeface="Century Gothic"/>
              </a:rPr>
              <a:t>Mapping enables</a:t>
            </a:r>
            <a:r>
              <a:rPr lang="en-US" sz="4400" b="1">
                <a:solidFill>
                  <a:schemeClr val="tx1">
                    <a:lumMod val="75000"/>
                    <a:lumOff val="25000"/>
                  </a:schemeClr>
                </a:solidFill>
                <a:latin typeface="Century Gothic"/>
              </a:rPr>
              <a:t> </a:t>
            </a:r>
            <a:r>
              <a:rPr lang="en-US" sz="4400" b="1">
                <a:solidFill>
                  <a:srgbClr val="6CA47A"/>
                </a:solidFill>
                <a:latin typeface="Century Gothic"/>
              </a:rPr>
              <a:t>targeted biological control of EAB, to protect the ecosystems &amp; industries </a:t>
            </a:r>
            <a:r>
              <a:rPr lang="en-US" sz="4400">
                <a:solidFill>
                  <a:schemeClr val="tx1">
                    <a:lumMod val="75000"/>
                    <a:lumOff val="25000"/>
                  </a:schemeClr>
                </a:solidFill>
                <a:latin typeface="Century Gothic"/>
              </a:rPr>
              <a:t>that ash trees support</a:t>
            </a:r>
            <a:endParaRPr lang="en-US" sz="4400">
              <a:solidFill>
                <a:schemeClr val="tx1">
                  <a:lumMod val="75000"/>
                  <a:lumOff val="25000"/>
                </a:schemeClr>
              </a:solidFill>
            </a:endParaRPr>
          </a:p>
        </p:txBody>
      </p:sp>
      <p:sp>
        <p:nvSpPr>
          <p:cNvPr id="59" name="Arrow: Left 58">
            <a:extLst>
              <a:ext uri="{FF2B5EF4-FFF2-40B4-BE49-F238E27FC236}">
                <a16:creationId xmlns:a16="http://schemas.microsoft.com/office/drawing/2014/main" id="{FE6E0CB6-5D72-B6BF-669B-2B4F846F59E1}"/>
              </a:ext>
            </a:extLst>
          </p:cNvPr>
          <p:cNvSpPr/>
          <p:nvPr/>
        </p:nvSpPr>
        <p:spPr>
          <a:xfrm rot="7061681">
            <a:off x="8443002" y="7535255"/>
            <a:ext cx="1223907" cy="757253"/>
          </a:xfrm>
          <a:prstGeom prst="leftArrow">
            <a:avLst/>
          </a:prstGeom>
          <a:solidFill>
            <a:srgbClr val="6CA47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62" name="Text Placeholder 16">
            <a:extLst>
              <a:ext uri="{FF2B5EF4-FFF2-40B4-BE49-F238E27FC236}">
                <a16:creationId xmlns:a16="http://schemas.microsoft.com/office/drawing/2014/main" id="{B086D61D-DD42-CF80-A335-3EA779C5B1C2}"/>
              </a:ext>
            </a:extLst>
          </p:cNvPr>
          <p:cNvSpPr txBox="1">
            <a:spLocks/>
          </p:cNvSpPr>
          <p:nvPr/>
        </p:nvSpPr>
        <p:spPr>
          <a:xfrm>
            <a:off x="1242651" y="11572505"/>
            <a:ext cx="6439556" cy="569376"/>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4800" b="1" dirty="0">
                <a:solidFill>
                  <a:srgbClr val="6CA47A"/>
                </a:solidFill>
                <a:latin typeface="Century Gothic"/>
              </a:rPr>
              <a:t>Where are the Ash?</a:t>
            </a:r>
            <a:endParaRPr lang="en-US" sz="2800" dirty="0"/>
          </a:p>
        </p:txBody>
      </p:sp>
      <p:sp>
        <p:nvSpPr>
          <p:cNvPr id="63" name="Text Placeholder 16">
            <a:extLst>
              <a:ext uri="{FF2B5EF4-FFF2-40B4-BE49-F238E27FC236}">
                <a16:creationId xmlns:a16="http://schemas.microsoft.com/office/drawing/2014/main" id="{03313449-D028-BE94-2198-F537B1DAAACB}"/>
              </a:ext>
            </a:extLst>
          </p:cNvPr>
          <p:cNvSpPr txBox="1">
            <a:spLocks/>
          </p:cNvSpPr>
          <p:nvPr/>
        </p:nvSpPr>
        <p:spPr>
          <a:xfrm>
            <a:off x="9771172" y="21724905"/>
            <a:ext cx="8288391" cy="563976"/>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sz="4800" b="1" dirty="0">
                <a:solidFill>
                  <a:srgbClr val="6CA47A"/>
                </a:solidFill>
                <a:latin typeface="Century Gothic"/>
              </a:rPr>
              <a:t>Where is EAB going next?</a:t>
            </a:r>
            <a:endParaRPr lang="en-US" sz="2800" dirty="0"/>
          </a:p>
        </p:txBody>
      </p:sp>
      <p:sp>
        <p:nvSpPr>
          <p:cNvPr id="61" name="TextBox 60">
            <a:extLst>
              <a:ext uri="{FF2B5EF4-FFF2-40B4-BE49-F238E27FC236}">
                <a16:creationId xmlns:a16="http://schemas.microsoft.com/office/drawing/2014/main" id="{C06CF0DF-4E72-2939-377B-2B7057020454}"/>
              </a:ext>
            </a:extLst>
          </p:cNvPr>
          <p:cNvSpPr txBox="1"/>
          <p:nvPr/>
        </p:nvSpPr>
        <p:spPr>
          <a:xfrm>
            <a:off x="10229067" y="12555692"/>
            <a:ext cx="3274578"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solidFill>
                  <a:schemeClr val="tx1">
                    <a:lumMod val="75000"/>
                    <a:lumOff val="25000"/>
                  </a:schemeClr>
                </a:solidFill>
              </a:rPr>
              <a:t>Ash trees appear to be </a:t>
            </a:r>
            <a:r>
              <a:rPr lang="en-US" sz="3600" b="1" dirty="0">
                <a:solidFill>
                  <a:srgbClr val="6CA47A"/>
                </a:solidFill>
              </a:rPr>
              <a:t>evenly distributed</a:t>
            </a:r>
            <a:r>
              <a:rPr lang="en-US" sz="3600" b="1" dirty="0">
                <a:solidFill>
                  <a:srgbClr val="EF8A17"/>
                </a:solidFill>
              </a:rPr>
              <a:t> </a:t>
            </a:r>
            <a:r>
              <a:rPr lang="en-US" sz="3600" dirty="0">
                <a:solidFill>
                  <a:schemeClr val="tx1">
                    <a:lumMod val="75000"/>
                    <a:lumOff val="25000"/>
                  </a:schemeClr>
                </a:solidFill>
              </a:rPr>
              <a:t>throughout Adirondack Park</a:t>
            </a:r>
            <a:endParaRPr lang="en-US" sz="3600" b="1" dirty="0">
              <a:solidFill>
                <a:schemeClr val="tx1">
                  <a:lumMod val="75000"/>
                  <a:lumOff val="25000"/>
                </a:schemeClr>
              </a:solidFill>
            </a:endParaRPr>
          </a:p>
        </p:txBody>
      </p:sp>
      <p:grpSp>
        <p:nvGrpSpPr>
          <p:cNvPr id="43" name="Group 42">
            <a:extLst>
              <a:ext uri="{FF2B5EF4-FFF2-40B4-BE49-F238E27FC236}">
                <a16:creationId xmlns:a16="http://schemas.microsoft.com/office/drawing/2014/main" id="{94FE53FE-4FB8-E744-4E91-7061D99E377D}"/>
              </a:ext>
            </a:extLst>
          </p:cNvPr>
          <p:cNvGrpSpPr/>
          <p:nvPr/>
        </p:nvGrpSpPr>
        <p:grpSpPr>
          <a:xfrm>
            <a:off x="16419586" y="12391537"/>
            <a:ext cx="6428122" cy="1859011"/>
            <a:chOff x="16612231" y="13454776"/>
            <a:chExt cx="6428122" cy="1859011"/>
          </a:xfrm>
        </p:grpSpPr>
        <p:pic>
          <p:nvPicPr>
            <p:cNvPr id="1026" name="Picture 2">
              <a:extLst>
                <a:ext uri="{FF2B5EF4-FFF2-40B4-BE49-F238E27FC236}">
                  <a16:creationId xmlns:a16="http://schemas.microsoft.com/office/drawing/2014/main" id="{024B2364-3765-898A-2C8B-425DF2E4CA0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497188" y="13860550"/>
              <a:ext cx="2543165" cy="145323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B1287DFF-952F-9D1A-0521-E644A02099C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490156">
              <a:off x="16612231" y="13454776"/>
              <a:ext cx="1631539" cy="180458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a:extLst>
                <a:ext uri="{FF2B5EF4-FFF2-40B4-BE49-F238E27FC236}">
                  <a16:creationId xmlns:a16="http://schemas.microsoft.com/office/drawing/2014/main" id="{2E9CD8EE-4BC8-5C87-E752-C8F66DA441A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157083">
              <a:off x="18541506" y="14244213"/>
              <a:ext cx="1956702" cy="7955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1" name="Group 120">
            <a:extLst>
              <a:ext uri="{FF2B5EF4-FFF2-40B4-BE49-F238E27FC236}">
                <a16:creationId xmlns:a16="http://schemas.microsoft.com/office/drawing/2014/main" id="{90B454E3-C35D-12BB-4364-6D7C04D8D20B}"/>
              </a:ext>
            </a:extLst>
          </p:cNvPr>
          <p:cNvGrpSpPr/>
          <p:nvPr/>
        </p:nvGrpSpPr>
        <p:grpSpPr>
          <a:xfrm>
            <a:off x="16100671" y="4304573"/>
            <a:ext cx="8897758" cy="8424149"/>
            <a:chOff x="15975263" y="5160604"/>
            <a:chExt cx="8897758" cy="8424149"/>
          </a:xfrm>
        </p:grpSpPr>
        <p:sp>
          <p:nvSpPr>
            <p:cNvPr id="116" name="Arc 115">
              <a:extLst>
                <a:ext uri="{FF2B5EF4-FFF2-40B4-BE49-F238E27FC236}">
                  <a16:creationId xmlns:a16="http://schemas.microsoft.com/office/drawing/2014/main" id="{11687B4E-DF77-85C4-84CE-EFE44B6CBE4B}"/>
                </a:ext>
              </a:extLst>
            </p:cNvPr>
            <p:cNvSpPr/>
            <p:nvPr/>
          </p:nvSpPr>
          <p:spPr>
            <a:xfrm>
              <a:off x="19258432" y="9434041"/>
              <a:ext cx="3876718" cy="1119536"/>
            </a:xfrm>
            <a:prstGeom prst="arc">
              <a:avLst/>
            </a:prstGeom>
            <a:ln w="190500">
              <a:solidFill>
                <a:srgbClr val="40404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5" name="Arc 114">
              <a:extLst>
                <a:ext uri="{FF2B5EF4-FFF2-40B4-BE49-F238E27FC236}">
                  <a16:creationId xmlns:a16="http://schemas.microsoft.com/office/drawing/2014/main" id="{BF0D54B5-5CF2-4DAB-D884-19CDE9658AAC}"/>
                </a:ext>
              </a:extLst>
            </p:cNvPr>
            <p:cNvSpPr/>
            <p:nvPr/>
          </p:nvSpPr>
          <p:spPr>
            <a:xfrm flipV="1">
              <a:off x="19297833" y="8061799"/>
              <a:ext cx="3837318" cy="1365594"/>
            </a:xfrm>
            <a:prstGeom prst="arc">
              <a:avLst/>
            </a:prstGeom>
            <a:ln w="190500">
              <a:solidFill>
                <a:srgbClr val="40404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09" name="Straight Connector 108">
              <a:extLst>
                <a:ext uri="{FF2B5EF4-FFF2-40B4-BE49-F238E27FC236}">
                  <a16:creationId xmlns:a16="http://schemas.microsoft.com/office/drawing/2014/main" id="{8BF7F882-017E-8BAA-2221-B33B7E0F2070}"/>
                </a:ext>
              </a:extLst>
            </p:cNvPr>
            <p:cNvCxnSpPr>
              <a:cxnSpLocks/>
            </p:cNvCxnSpPr>
            <p:nvPr/>
          </p:nvCxnSpPr>
          <p:spPr>
            <a:xfrm>
              <a:off x="17977420" y="9457309"/>
              <a:ext cx="1437631" cy="0"/>
            </a:xfrm>
            <a:prstGeom prst="line">
              <a:avLst/>
            </a:prstGeom>
            <a:ln w="190500">
              <a:solidFill>
                <a:srgbClr val="404040"/>
              </a:solidFill>
              <a:prstDash val="sysDash"/>
            </a:ln>
          </p:spPr>
          <p:style>
            <a:lnRef idx="1">
              <a:schemeClr val="accent1"/>
            </a:lnRef>
            <a:fillRef idx="0">
              <a:schemeClr val="accent1"/>
            </a:fillRef>
            <a:effectRef idx="0">
              <a:schemeClr val="accent1"/>
            </a:effectRef>
            <a:fontRef idx="minor">
              <a:schemeClr val="tx1"/>
            </a:fontRef>
          </p:style>
        </p:cxnSp>
        <p:sp>
          <p:nvSpPr>
            <p:cNvPr id="94" name="Arc 93">
              <a:extLst>
                <a:ext uri="{FF2B5EF4-FFF2-40B4-BE49-F238E27FC236}">
                  <a16:creationId xmlns:a16="http://schemas.microsoft.com/office/drawing/2014/main" id="{EB29982D-7D8B-5762-E269-167711C28279}"/>
                </a:ext>
              </a:extLst>
            </p:cNvPr>
            <p:cNvSpPr/>
            <p:nvPr/>
          </p:nvSpPr>
          <p:spPr>
            <a:xfrm rot="10800000">
              <a:off x="15975263" y="7251413"/>
              <a:ext cx="1782901" cy="2200287"/>
            </a:xfrm>
            <a:prstGeom prst="arc">
              <a:avLst>
                <a:gd name="adj1" fmla="val 16382232"/>
                <a:gd name="adj2" fmla="val 0"/>
              </a:avLst>
            </a:prstGeom>
            <a:ln w="190500">
              <a:solidFill>
                <a:srgbClr val="40404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5" name="Arc 94">
              <a:extLst>
                <a:ext uri="{FF2B5EF4-FFF2-40B4-BE49-F238E27FC236}">
                  <a16:creationId xmlns:a16="http://schemas.microsoft.com/office/drawing/2014/main" id="{64A7DE88-8CB3-AA86-9BE2-892EE479298A}"/>
                </a:ext>
              </a:extLst>
            </p:cNvPr>
            <p:cNvSpPr/>
            <p:nvPr/>
          </p:nvSpPr>
          <p:spPr>
            <a:xfrm rot="10800000" flipV="1">
              <a:off x="15975264" y="9448998"/>
              <a:ext cx="1782901" cy="2218931"/>
            </a:xfrm>
            <a:prstGeom prst="arc">
              <a:avLst>
                <a:gd name="adj1" fmla="val 16382232"/>
                <a:gd name="adj2" fmla="val 0"/>
              </a:avLst>
            </a:prstGeom>
            <a:ln w="190500">
              <a:solidFill>
                <a:srgbClr val="40404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0" name="Oval 89">
              <a:extLst>
                <a:ext uri="{FF2B5EF4-FFF2-40B4-BE49-F238E27FC236}">
                  <a16:creationId xmlns:a16="http://schemas.microsoft.com/office/drawing/2014/main" id="{883FDEA2-B3D3-CC97-F64D-C325CA89E966}"/>
                </a:ext>
              </a:extLst>
            </p:cNvPr>
            <p:cNvSpPr/>
            <p:nvPr/>
          </p:nvSpPr>
          <p:spPr>
            <a:xfrm>
              <a:off x="21432491" y="10144223"/>
              <a:ext cx="3440530" cy="3440530"/>
            </a:xfrm>
            <a:prstGeom prst="ellipse">
              <a:avLst/>
            </a:prstGeom>
            <a:noFill/>
            <a:ln w="101600">
              <a:solidFill>
                <a:srgbClr val="6CA47A"/>
              </a:solidFill>
              <a:prstDash val="sysDash"/>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1" name="TextBox 90">
              <a:extLst>
                <a:ext uri="{FF2B5EF4-FFF2-40B4-BE49-F238E27FC236}">
                  <a16:creationId xmlns:a16="http://schemas.microsoft.com/office/drawing/2014/main" id="{28F38F03-8B55-3891-7A3C-6DA8134E33E2}"/>
                </a:ext>
              </a:extLst>
            </p:cNvPr>
            <p:cNvSpPr txBox="1"/>
            <p:nvPr/>
          </p:nvSpPr>
          <p:spPr>
            <a:xfrm>
              <a:off x="17536189" y="7462983"/>
              <a:ext cx="4145933" cy="769441"/>
            </a:xfrm>
            <a:prstGeom prst="rect">
              <a:avLst/>
            </a:prstGeom>
            <a:noFill/>
          </p:spPr>
          <p:txBody>
            <a:bodyPr wrap="square" rtlCol="0">
              <a:spAutoFit/>
            </a:bodyPr>
            <a:lstStyle/>
            <a:p>
              <a:r>
                <a:rPr lang="en-US" sz="4400" b="1">
                  <a:solidFill>
                    <a:schemeClr val="tx1">
                      <a:alpha val="75000"/>
                    </a:schemeClr>
                  </a:solidFill>
                </a:rPr>
                <a:t>Hyperspectral</a:t>
              </a:r>
            </a:p>
          </p:txBody>
        </p:sp>
        <p:sp>
          <p:nvSpPr>
            <p:cNvPr id="92" name="TextBox 91">
              <a:extLst>
                <a:ext uri="{FF2B5EF4-FFF2-40B4-BE49-F238E27FC236}">
                  <a16:creationId xmlns:a16="http://schemas.microsoft.com/office/drawing/2014/main" id="{4C9195DD-103A-E6EC-E372-E590B0398C6B}"/>
                </a:ext>
              </a:extLst>
            </p:cNvPr>
            <p:cNvSpPr txBox="1"/>
            <p:nvPr/>
          </p:nvSpPr>
          <p:spPr>
            <a:xfrm>
              <a:off x="17644213" y="10614104"/>
              <a:ext cx="3753677" cy="769441"/>
            </a:xfrm>
            <a:prstGeom prst="rect">
              <a:avLst/>
            </a:prstGeom>
            <a:noFill/>
          </p:spPr>
          <p:txBody>
            <a:bodyPr wrap="square" rtlCol="0">
              <a:spAutoFit/>
            </a:bodyPr>
            <a:lstStyle/>
            <a:p>
              <a:r>
                <a:rPr lang="en-US" sz="4400" b="1">
                  <a:solidFill>
                    <a:schemeClr val="tx1">
                      <a:alpha val="75000"/>
                    </a:schemeClr>
                  </a:solidFill>
                </a:rPr>
                <a:t>Multispectral</a:t>
              </a:r>
            </a:p>
          </p:txBody>
        </p:sp>
        <p:sp>
          <p:nvSpPr>
            <p:cNvPr id="97" name="Oval 96">
              <a:extLst>
                <a:ext uri="{FF2B5EF4-FFF2-40B4-BE49-F238E27FC236}">
                  <a16:creationId xmlns:a16="http://schemas.microsoft.com/office/drawing/2014/main" id="{50377111-94A4-4E2F-CB47-CEFBD263662B}"/>
                </a:ext>
              </a:extLst>
            </p:cNvPr>
            <p:cNvSpPr/>
            <p:nvPr/>
          </p:nvSpPr>
          <p:spPr>
            <a:xfrm>
              <a:off x="21432491" y="5160604"/>
              <a:ext cx="3440530" cy="3440530"/>
            </a:xfrm>
            <a:prstGeom prst="ellipse">
              <a:avLst/>
            </a:prstGeom>
            <a:noFill/>
            <a:ln w="101600">
              <a:solidFill>
                <a:srgbClr val="6CA47A"/>
              </a:solidFill>
              <a:prstDash val="sysDash"/>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7" name="Oval 116">
              <a:extLst>
                <a:ext uri="{FF2B5EF4-FFF2-40B4-BE49-F238E27FC236}">
                  <a16:creationId xmlns:a16="http://schemas.microsoft.com/office/drawing/2014/main" id="{7D27AD2A-0904-D4DC-800E-48D3AC5AD945}"/>
                </a:ext>
              </a:extLst>
            </p:cNvPr>
            <p:cNvSpPr/>
            <p:nvPr/>
          </p:nvSpPr>
          <p:spPr>
            <a:xfrm>
              <a:off x="21597626" y="5302042"/>
              <a:ext cx="3145536" cy="3145193"/>
            </a:xfrm>
            <a:prstGeom prst="ellipse">
              <a:avLst/>
            </a:prstGeom>
            <a:blipFill>
              <a:blip r:embed="rId11"/>
              <a:stretch>
                <a:fillRect l="-3692" r="-102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7" name="Picture 40">
            <a:extLst>
              <a:ext uri="{FF2B5EF4-FFF2-40B4-BE49-F238E27FC236}">
                <a16:creationId xmlns:a16="http://schemas.microsoft.com/office/drawing/2014/main" id="{53C54B03-FE17-E488-E16E-AD3832AD5229}"/>
              </a:ext>
            </a:extLst>
          </p:cNvPr>
          <p:cNvPicPr>
            <a:picLocks noChangeAspect="1"/>
          </p:cNvPicPr>
          <p:nvPr/>
        </p:nvPicPr>
        <p:blipFill>
          <a:blip r:embed="rId12"/>
          <a:stretch>
            <a:fillRect/>
          </a:stretch>
        </p:blipFill>
        <p:spPr>
          <a:xfrm>
            <a:off x="6561362" y="8587015"/>
            <a:ext cx="3551597" cy="2596896"/>
          </a:xfrm>
          <a:prstGeom prst="ellipse">
            <a:avLst/>
          </a:prstGeom>
          <a:ln w="12700" cap="rnd">
            <a:solidFill>
              <a:srgbClr val="6CA47A"/>
            </a:solidFill>
          </a:ln>
          <a:effectLst/>
          <a:scene3d>
            <a:camera prst="orthographicFront"/>
            <a:lightRig rig="contrasting" dir="t">
              <a:rot lat="0" lon="0" rev="3000000"/>
            </a:lightRig>
          </a:scene3d>
          <a:sp3d contourW="7620">
            <a:bevelT w="95250" h="31750"/>
            <a:contourClr>
              <a:srgbClr val="333333"/>
            </a:contourClr>
          </a:sp3d>
        </p:spPr>
      </p:pic>
      <p:sp>
        <p:nvSpPr>
          <p:cNvPr id="1079" name="Chevron 1078">
            <a:extLst>
              <a:ext uri="{FF2B5EF4-FFF2-40B4-BE49-F238E27FC236}">
                <a16:creationId xmlns:a16="http://schemas.microsoft.com/office/drawing/2014/main" id="{8BA319D5-07AF-B2BD-A4CD-59AC7945FB8F}"/>
              </a:ext>
            </a:extLst>
          </p:cNvPr>
          <p:cNvSpPr/>
          <p:nvPr/>
        </p:nvSpPr>
        <p:spPr>
          <a:xfrm>
            <a:off x="18867892" y="8018668"/>
            <a:ext cx="2672626" cy="1136453"/>
          </a:xfrm>
          <a:prstGeom prst="chevron">
            <a:avLst/>
          </a:prstGeom>
          <a:blipFill>
            <a:blip r:embed="rId13"/>
            <a:stretch>
              <a:fillRect l="-3692" r="-1024"/>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0" name="Chevron 1079">
            <a:extLst>
              <a:ext uri="{FF2B5EF4-FFF2-40B4-BE49-F238E27FC236}">
                <a16:creationId xmlns:a16="http://schemas.microsoft.com/office/drawing/2014/main" id="{555D8EE1-F63C-39A3-A5D4-3FC9DE0EAADE}"/>
              </a:ext>
            </a:extLst>
          </p:cNvPr>
          <p:cNvSpPr/>
          <p:nvPr/>
        </p:nvSpPr>
        <p:spPr>
          <a:xfrm>
            <a:off x="16535966" y="8015167"/>
            <a:ext cx="2672626" cy="1136453"/>
          </a:xfrm>
          <a:prstGeom prst="chevron">
            <a:avLst/>
          </a:prstGeom>
          <a:blipFill>
            <a:blip r:embed="rId14"/>
            <a:stretch>
              <a:fillRect l="-3692" r="-1024"/>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1" name="TextBox 1080">
            <a:extLst>
              <a:ext uri="{FF2B5EF4-FFF2-40B4-BE49-F238E27FC236}">
                <a16:creationId xmlns:a16="http://schemas.microsoft.com/office/drawing/2014/main" id="{A7C09CFB-B321-D845-48EB-ADCBD03F5DD5}"/>
              </a:ext>
            </a:extLst>
          </p:cNvPr>
          <p:cNvSpPr txBox="1"/>
          <p:nvPr/>
        </p:nvSpPr>
        <p:spPr>
          <a:xfrm>
            <a:off x="17066829" y="8218994"/>
            <a:ext cx="1816026" cy="707886"/>
          </a:xfrm>
          <a:prstGeom prst="rect">
            <a:avLst/>
          </a:prstGeom>
          <a:noFill/>
        </p:spPr>
        <p:txBody>
          <a:bodyPr wrap="square" lIns="91440" tIns="45720" rIns="91440" bIns="45720" rtlCol="0" anchor="t">
            <a:spAutoFit/>
          </a:bodyPr>
          <a:lstStyle/>
          <a:p>
            <a:pPr algn="ctr"/>
            <a:r>
              <a:rPr lang="en-US" sz="2000" b="1">
                <a:solidFill>
                  <a:schemeClr val="tx1">
                    <a:alpha val="75000"/>
                  </a:schemeClr>
                </a:solidFill>
              </a:rPr>
              <a:t>Ground Truthing</a:t>
            </a:r>
          </a:p>
        </p:txBody>
      </p:sp>
      <p:sp>
        <p:nvSpPr>
          <p:cNvPr id="1082" name="TextBox 1081">
            <a:extLst>
              <a:ext uri="{FF2B5EF4-FFF2-40B4-BE49-F238E27FC236}">
                <a16:creationId xmlns:a16="http://schemas.microsoft.com/office/drawing/2014/main" id="{379AA69A-E727-97FF-422F-C9E612EF25CF}"/>
              </a:ext>
            </a:extLst>
          </p:cNvPr>
          <p:cNvSpPr txBox="1"/>
          <p:nvPr/>
        </p:nvSpPr>
        <p:spPr>
          <a:xfrm>
            <a:off x="19518103" y="8405184"/>
            <a:ext cx="1915214" cy="400110"/>
          </a:xfrm>
          <a:prstGeom prst="rect">
            <a:avLst/>
          </a:prstGeom>
          <a:noFill/>
        </p:spPr>
        <p:txBody>
          <a:bodyPr wrap="square" lIns="91440" tIns="45720" rIns="91440" bIns="45720" rtlCol="0" anchor="t">
            <a:spAutoFit/>
          </a:bodyPr>
          <a:lstStyle/>
          <a:p>
            <a:r>
              <a:rPr lang="en-US" sz="2000" b="1">
                <a:solidFill>
                  <a:schemeClr val="bg1"/>
                </a:solidFill>
              </a:rPr>
              <a:t>Classification</a:t>
            </a:r>
          </a:p>
        </p:txBody>
      </p:sp>
      <p:pic>
        <p:nvPicPr>
          <p:cNvPr id="34" name="Picture 34" descr="A picture containing tree, outdoor, plant&#10;&#10;Description automatically generated">
            <a:extLst>
              <a:ext uri="{FF2B5EF4-FFF2-40B4-BE49-F238E27FC236}">
                <a16:creationId xmlns:a16="http://schemas.microsoft.com/office/drawing/2014/main" id="{A95582C5-F46F-FC6A-A59E-15528AA05DE3}"/>
              </a:ext>
            </a:extLst>
          </p:cNvPr>
          <p:cNvPicPr>
            <a:picLocks noChangeAspect="1"/>
          </p:cNvPicPr>
          <p:nvPr/>
        </p:nvPicPr>
        <p:blipFill>
          <a:blip r:embed="rId15"/>
          <a:stretch>
            <a:fillRect/>
          </a:stretch>
        </p:blipFill>
        <p:spPr>
          <a:xfrm>
            <a:off x="9056147" y="4293199"/>
            <a:ext cx="2596896" cy="3508449"/>
          </a:xfrm>
          <a:prstGeom prst="ellipse">
            <a:avLst/>
          </a:prstGeom>
          <a:ln w="12700" cap="rnd">
            <a:solidFill>
              <a:srgbClr val="6CA47A"/>
            </a:solidFill>
          </a:ln>
          <a:effectLst/>
          <a:scene3d>
            <a:camera prst="orthographicFront"/>
            <a:lightRig rig="contrasting" dir="t">
              <a:rot lat="0" lon="0" rev="3000000"/>
            </a:lightRig>
          </a:scene3d>
          <a:sp3d contourW="7620">
            <a:bevelT w="95250" h="31750"/>
            <a:contourClr>
              <a:srgbClr val="333333"/>
            </a:contourClr>
          </a:sp3d>
        </p:spPr>
      </p:pic>
      <p:pic>
        <p:nvPicPr>
          <p:cNvPr id="42" name="Picture 49" descr="Map&#10;&#10;Description automatically generated">
            <a:extLst>
              <a:ext uri="{FF2B5EF4-FFF2-40B4-BE49-F238E27FC236}">
                <a16:creationId xmlns:a16="http://schemas.microsoft.com/office/drawing/2014/main" id="{F4338067-EE56-A902-6701-985AB6CFF382}"/>
              </a:ext>
            </a:extLst>
          </p:cNvPr>
          <p:cNvPicPr>
            <a:picLocks noChangeAspect="1"/>
          </p:cNvPicPr>
          <p:nvPr/>
        </p:nvPicPr>
        <p:blipFill>
          <a:blip r:embed="rId16"/>
          <a:stretch>
            <a:fillRect/>
          </a:stretch>
        </p:blipFill>
        <p:spPr>
          <a:xfrm>
            <a:off x="10566023" y="8577091"/>
            <a:ext cx="3474720" cy="2600253"/>
          </a:xfrm>
          <a:prstGeom prst="ellipse">
            <a:avLst/>
          </a:prstGeom>
          <a:ln w="12700" cap="rnd">
            <a:solidFill>
              <a:srgbClr val="6CA47A"/>
            </a:solidFill>
          </a:ln>
          <a:effectLst/>
          <a:scene3d>
            <a:camera prst="orthographicFront"/>
            <a:lightRig rig="contrasting" dir="t">
              <a:rot lat="0" lon="0" rev="3000000"/>
            </a:lightRig>
          </a:scene3d>
          <a:sp3d contourW="7620">
            <a:bevelT w="95250" h="31750"/>
            <a:contourClr>
              <a:srgbClr val="333333"/>
            </a:contourClr>
          </a:sp3d>
        </p:spPr>
      </p:pic>
      <p:sp>
        <p:nvSpPr>
          <p:cNvPr id="35" name="Oval 34">
            <a:extLst>
              <a:ext uri="{FF2B5EF4-FFF2-40B4-BE49-F238E27FC236}">
                <a16:creationId xmlns:a16="http://schemas.microsoft.com/office/drawing/2014/main" id="{01C01C18-6191-431E-11AB-C530D8920163}"/>
              </a:ext>
            </a:extLst>
          </p:cNvPr>
          <p:cNvSpPr/>
          <p:nvPr/>
        </p:nvSpPr>
        <p:spPr>
          <a:xfrm>
            <a:off x="10148900" y="31053066"/>
            <a:ext cx="1645920" cy="1645920"/>
          </a:xfrm>
          <a:prstGeom prst="ellipse">
            <a:avLst/>
          </a:prstGeom>
          <a:blipFill>
            <a:blip r:embed="rId17"/>
            <a:srcRect/>
            <a:stretch>
              <a:fillRect t="-23540" b="-2354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a:extLst>
              <a:ext uri="{FF2B5EF4-FFF2-40B4-BE49-F238E27FC236}">
                <a16:creationId xmlns:a16="http://schemas.microsoft.com/office/drawing/2014/main" id="{3B943BAE-4AE4-FF0A-BF26-6B3EABE2F99E}"/>
              </a:ext>
            </a:extLst>
          </p:cNvPr>
          <p:cNvGrpSpPr/>
          <p:nvPr/>
        </p:nvGrpSpPr>
        <p:grpSpPr>
          <a:xfrm>
            <a:off x="14755808" y="9647255"/>
            <a:ext cx="2843784" cy="2459737"/>
            <a:chOff x="14630400" y="10630602"/>
            <a:chExt cx="2843784" cy="2355826"/>
          </a:xfrm>
        </p:grpSpPr>
        <p:sp>
          <p:nvSpPr>
            <p:cNvPr id="56" name="Trapezoid 55">
              <a:extLst>
                <a:ext uri="{FF2B5EF4-FFF2-40B4-BE49-F238E27FC236}">
                  <a16:creationId xmlns:a16="http://schemas.microsoft.com/office/drawing/2014/main" id="{ABC63FC0-EA37-6922-5FE7-DEBA607CD58D}"/>
                </a:ext>
              </a:extLst>
            </p:cNvPr>
            <p:cNvSpPr/>
            <p:nvPr/>
          </p:nvSpPr>
          <p:spPr>
            <a:xfrm>
              <a:off x="14630401" y="11651404"/>
              <a:ext cx="2843783" cy="1335024"/>
            </a:xfrm>
            <a:prstGeom prst="trapezoid">
              <a:avLst/>
            </a:prstGeom>
            <a:blipFill>
              <a:blip r:embed="rId18"/>
              <a:stretch>
                <a:fillRect l="-3692" r="-1024"/>
              </a:stretch>
            </a:blip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05740" tIns="102870" rIns="205740" bIns="10287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3500">
                <a:cs typeface="Calibri"/>
              </a:endParaRPr>
            </a:p>
          </p:txBody>
        </p:sp>
        <p:sp>
          <p:nvSpPr>
            <p:cNvPr id="57" name="Trapezoid 56">
              <a:extLst>
                <a:ext uri="{FF2B5EF4-FFF2-40B4-BE49-F238E27FC236}">
                  <a16:creationId xmlns:a16="http://schemas.microsoft.com/office/drawing/2014/main" id="{45314190-EB06-584D-397D-C2902F3FA83A}"/>
                </a:ext>
              </a:extLst>
            </p:cNvPr>
            <p:cNvSpPr/>
            <p:nvPr/>
          </p:nvSpPr>
          <p:spPr>
            <a:xfrm>
              <a:off x="14630401" y="11141003"/>
              <a:ext cx="2843783" cy="1335024"/>
            </a:xfrm>
            <a:prstGeom prst="trapezoid">
              <a:avLst/>
            </a:prstGeom>
            <a:blipFill>
              <a:blip r:embed="rId19"/>
              <a:stretch>
                <a:fillRect l="-3692" r="-1024"/>
              </a:stretch>
            </a:blip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05740" tIns="102870" rIns="205740" bIns="10287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3500">
                <a:cs typeface="Calibri"/>
              </a:endParaRPr>
            </a:p>
          </p:txBody>
        </p:sp>
        <p:sp>
          <p:nvSpPr>
            <p:cNvPr id="65" name="Trapezoid 64">
              <a:extLst>
                <a:ext uri="{FF2B5EF4-FFF2-40B4-BE49-F238E27FC236}">
                  <a16:creationId xmlns:a16="http://schemas.microsoft.com/office/drawing/2014/main" id="{9F967BD8-B51F-5C00-AAAC-487472398A1E}"/>
                </a:ext>
              </a:extLst>
            </p:cNvPr>
            <p:cNvSpPr/>
            <p:nvPr/>
          </p:nvSpPr>
          <p:spPr>
            <a:xfrm>
              <a:off x="14630400" y="10630602"/>
              <a:ext cx="2843783" cy="1335024"/>
            </a:xfrm>
            <a:prstGeom prst="trapezoid">
              <a:avLst/>
            </a:prstGeom>
            <a:blipFill>
              <a:blip r:embed="rId20"/>
              <a:stretch>
                <a:fillRect l="-3692" r="-1024"/>
              </a:stretch>
            </a:blip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05740" tIns="102870" rIns="205740" bIns="10287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3500">
                <a:cs typeface="Calibri"/>
              </a:endParaRPr>
            </a:p>
          </p:txBody>
        </p:sp>
      </p:grpSp>
      <p:sp>
        <p:nvSpPr>
          <p:cNvPr id="44" name="TextBox 43">
            <a:extLst>
              <a:ext uri="{FF2B5EF4-FFF2-40B4-BE49-F238E27FC236}">
                <a16:creationId xmlns:a16="http://schemas.microsoft.com/office/drawing/2014/main" id="{410048C9-D2B1-4CEE-4054-7708884B598F}"/>
              </a:ext>
            </a:extLst>
          </p:cNvPr>
          <p:cNvSpPr txBox="1"/>
          <p:nvPr/>
        </p:nvSpPr>
        <p:spPr>
          <a:xfrm>
            <a:off x="1165652" y="28537276"/>
            <a:ext cx="875130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chemeClr val="tx1">
                    <a:lumMod val="75000"/>
                    <a:lumOff val="25000"/>
                  </a:schemeClr>
                </a:solidFill>
              </a:rPr>
              <a:t>Simplified model of maximum potential Emerald Ash Borer risk of spread in the Adirondack Park Invasive Plant Program (APIPP) jurisdiction</a:t>
            </a:r>
          </a:p>
        </p:txBody>
      </p:sp>
      <p:sp>
        <p:nvSpPr>
          <p:cNvPr id="46" name="TextBox 45">
            <a:extLst>
              <a:ext uri="{FF2B5EF4-FFF2-40B4-BE49-F238E27FC236}">
                <a16:creationId xmlns:a16="http://schemas.microsoft.com/office/drawing/2014/main" id="{1508918D-A959-F1A7-52AB-F70F6A6E5235}"/>
              </a:ext>
            </a:extLst>
          </p:cNvPr>
          <p:cNvSpPr txBox="1"/>
          <p:nvPr/>
        </p:nvSpPr>
        <p:spPr>
          <a:xfrm>
            <a:off x="1165652" y="18529535"/>
            <a:ext cx="875130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chemeClr val="tx1">
                    <a:lumMod val="75000"/>
                    <a:lumOff val="25000"/>
                  </a:schemeClr>
                </a:solidFill>
              </a:rPr>
              <a:t>Ash distribution across the Adirondack Park based on classification from hyperspectral imagery</a:t>
            </a:r>
          </a:p>
        </p:txBody>
      </p:sp>
      <p:pic>
        <p:nvPicPr>
          <p:cNvPr id="19" name="Picture 42" descr="A picture containing text, white&#10;&#10;Description automatically generated">
            <a:extLst>
              <a:ext uri="{FF2B5EF4-FFF2-40B4-BE49-F238E27FC236}">
                <a16:creationId xmlns:a16="http://schemas.microsoft.com/office/drawing/2014/main" id="{39F50E07-3274-DB7F-F84A-51E7DF086D9E}"/>
              </a:ext>
            </a:extLst>
          </p:cNvPr>
          <p:cNvPicPr>
            <a:picLocks noChangeAspect="1"/>
          </p:cNvPicPr>
          <p:nvPr/>
        </p:nvPicPr>
        <p:blipFill>
          <a:blip r:embed="rId21"/>
          <a:stretch>
            <a:fillRect/>
          </a:stretch>
        </p:blipFill>
        <p:spPr>
          <a:xfrm>
            <a:off x="21728827" y="9459645"/>
            <a:ext cx="3107425" cy="3158383"/>
          </a:xfrm>
          <a:prstGeom prst="rect">
            <a:avLst/>
          </a:prstGeom>
        </p:spPr>
      </p:pic>
      <p:pic>
        <p:nvPicPr>
          <p:cNvPr id="9" name="Picture 8" descr="A green and black insect&#10;&#10;Description automatically generated with low confidence">
            <a:extLst>
              <a:ext uri="{FF2B5EF4-FFF2-40B4-BE49-F238E27FC236}">
                <a16:creationId xmlns:a16="http://schemas.microsoft.com/office/drawing/2014/main" id="{BF4EBC37-B5FE-446E-968E-AA40D245CD92}"/>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rot="3480000">
            <a:off x="1300477" y="20411546"/>
            <a:ext cx="919217" cy="1428727"/>
          </a:xfrm>
          <a:prstGeom prst="rect">
            <a:avLst/>
          </a:prstGeom>
        </p:spPr>
      </p:pic>
      <p:pic>
        <p:nvPicPr>
          <p:cNvPr id="102" name="Picture 101" descr="A green and black insect&#10;&#10;Description automatically generated with low confidence">
            <a:extLst>
              <a:ext uri="{FF2B5EF4-FFF2-40B4-BE49-F238E27FC236}">
                <a16:creationId xmlns:a16="http://schemas.microsoft.com/office/drawing/2014/main" id="{B7DD5B15-0612-4585-AAA9-E01A878E90C2}"/>
              </a:ext>
            </a:extLst>
          </p:cNvPr>
          <p:cNvPicPr>
            <a:picLocks noChangeAspect="1"/>
          </p:cNvPicPr>
          <p:nvPr/>
        </p:nvPicPr>
        <p:blipFill>
          <a:blip r:embed="rId22" cstate="print">
            <a:alphaModFix amt="85000"/>
            <a:extLst>
              <a:ext uri="{28A0092B-C50C-407E-A947-70E740481C1C}">
                <a14:useLocalDpi xmlns:a14="http://schemas.microsoft.com/office/drawing/2010/main" val="0"/>
              </a:ext>
            </a:extLst>
          </a:blip>
          <a:stretch>
            <a:fillRect/>
          </a:stretch>
        </p:blipFill>
        <p:spPr>
          <a:xfrm rot="4500000">
            <a:off x="3501855" y="19454272"/>
            <a:ext cx="919217" cy="1428727"/>
          </a:xfrm>
          <a:prstGeom prst="rect">
            <a:avLst/>
          </a:prstGeom>
        </p:spPr>
      </p:pic>
      <p:pic>
        <p:nvPicPr>
          <p:cNvPr id="103" name="Picture 102" descr="A green and black insect&#10;&#10;Description automatically generated with low confidence">
            <a:extLst>
              <a:ext uri="{FF2B5EF4-FFF2-40B4-BE49-F238E27FC236}">
                <a16:creationId xmlns:a16="http://schemas.microsoft.com/office/drawing/2014/main" id="{3EAD5251-D19D-4D5E-9CF7-135C9D4EB1C9}"/>
              </a:ext>
            </a:extLst>
          </p:cNvPr>
          <p:cNvPicPr>
            <a:picLocks noChangeAspect="1"/>
          </p:cNvPicPr>
          <p:nvPr/>
        </p:nvPicPr>
        <p:blipFill>
          <a:blip r:embed="rId22" cstate="print">
            <a:alphaModFix amt="70000"/>
            <a:extLst>
              <a:ext uri="{28A0092B-C50C-407E-A947-70E740481C1C}">
                <a14:useLocalDpi xmlns:a14="http://schemas.microsoft.com/office/drawing/2010/main" val="0"/>
              </a:ext>
            </a:extLst>
          </a:blip>
          <a:stretch>
            <a:fillRect/>
          </a:stretch>
        </p:blipFill>
        <p:spPr>
          <a:xfrm rot="6012419">
            <a:off x="5917073" y="19512731"/>
            <a:ext cx="919217" cy="1428727"/>
          </a:xfrm>
          <a:prstGeom prst="rect">
            <a:avLst/>
          </a:prstGeom>
        </p:spPr>
      </p:pic>
      <p:pic>
        <p:nvPicPr>
          <p:cNvPr id="105" name="Picture 104" descr="A green and black insect&#10;&#10;Description automatically generated with low confidence">
            <a:extLst>
              <a:ext uri="{FF2B5EF4-FFF2-40B4-BE49-F238E27FC236}">
                <a16:creationId xmlns:a16="http://schemas.microsoft.com/office/drawing/2014/main" id="{D14FF30E-8B0E-4040-BC31-4D5181402E87}"/>
              </a:ext>
            </a:extLst>
          </p:cNvPr>
          <p:cNvPicPr>
            <a:picLocks noChangeAspect="1"/>
          </p:cNvPicPr>
          <p:nvPr/>
        </p:nvPicPr>
        <p:blipFill>
          <a:blip r:embed="rId22" cstate="print">
            <a:alphaModFix amt="55000"/>
            <a:extLst>
              <a:ext uri="{28A0092B-C50C-407E-A947-70E740481C1C}">
                <a14:useLocalDpi xmlns:a14="http://schemas.microsoft.com/office/drawing/2010/main" val="0"/>
              </a:ext>
            </a:extLst>
          </a:blip>
          <a:stretch>
            <a:fillRect/>
          </a:stretch>
        </p:blipFill>
        <p:spPr>
          <a:xfrm rot="4975595">
            <a:off x="8404193" y="20189928"/>
            <a:ext cx="919217" cy="1428727"/>
          </a:xfrm>
          <a:prstGeom prst="rect">
            <a:avLst/>
          </a:prstGeom>
        </p:spPr>
      </p:pic>
      <p:pic>
        <p:nvPicPr>
          <p:cNvPr id="106" name="Picture 105" descr="A green and black insect&#10;&#10;Description automatically generated with low confidence">
            <a:extLst>
              <a:ext uri="{FF2B5EF4-FFF2-40B4-BE49-F238E27FC236}">
                <a16:creationId xmlns:a16="http://schemas.microsoft.com/office/drawing/2014/main" id="{A7DFFD3D-119C-44AD-AA65-3D220E20F015}"/>
              </a:ext>
            </a:extLst>
          </p:cNvPr>
          <p:cNvPicPr>
            <a:picLocks noChangeAspect="1"/>
          </p:cNvPicPr>
          <p:nvPr/>
        </p:nvPicPr>
        <p:blipFill>
          <a:blip r:embed="rId22" cstate="print">
            <a:alphaModFix amt="40000"/>
            <a:extLst>
              <a:ext uri="{28A0092B-C50C-407E-A947-70E740481C1C}">
                <a14:useLocalDpi xmlns:a14="http://schemas.microsoft.com/office/drawing/2010/main" val="0"/>
              </a:ext>
            </a:extLst>
          </a:blip>
          <a:stretch>
            <a:fillRect/>
          </a:stretch>
        </p:blipFill>
        <p:spPr>
          <a:xfrm rot="3184423">
            <a:off x="10443956" y="19031882"/>
            <a:ext cx="919217" cy="1428727"/>
          </a:xfrm>
          <a:prstGeom prst="rect">
            <a:avLst/>
          </a:prstGeom>
        </p:spPr>
      </p:pic>
      <p:pic>
        <p:nvPicPr>
          <p:cNvPr id="107" name="Picture 106" descr="A green and black insect&#10;&#10;Description automatically generated with low confidence">
            <a:extLst>
              <a:ext uri="{FF2B5EF4-FFF2-40B4-BE49-F238E27FC236}">
                <a16:creationId xmlns:a16="http://schemas.microsoft.com/office/drawing/2014/main" id="{41FEABDC-4B14-4A24-B57C-4C87746EA63F}"/>
              </a:ext>
            </a:extLst>
          </p:cNvPr>
          <p:cNvPicPr>
            <a:picLocks noChangeAspect="1"/>
          </p:cNvPicPr>
          <p:nvPr/>
        </p:nvPicPr>
        <p:blipFill>
          <a:blip r:embed="rId22" cstate="print">
            <a:alphaModFix amt="25000"/>
            <a:extLst>
              <a:ext uri="{28A0092B-C50C-407E-A947-70E740481C1C}">
                <a14:useLocalDpi xmlns:a14="http://schemas.microsoft.com/office/drawing/2010/main" val="0"/>
              </a:ext>
            </a:extLst>
          </a:blip>
          <a:stretch>
            <a:fillRect/>
          </a:stretch>
        </p:blipFill>
        <p:spPr>
          <a:xfrm rot="2088564">
            <a:off x="12200414" y="17362507"/>
            <a:ext cx="919217" cy="1428727"/>
          </a:xfrm>
          <a:prstGeom prst="rect">
            <a:avLst/>
          </a:prstGeom>
        </p:spPr>
      </p:pic>
      <p:pic>
        <p:nvPicPr>
          <p:cNvPr id="108" name="Picture 107" descr="A green and black insect&#10;&#10;Description automatically generated with low confidence">
            <a:extLst>
              <a:ext uri="{FF2B5EF4-FFF2-40B4-BE49-F238E27FC236}">
                <a16:creationId xmlns:a16="http://schemas.microsoft.com/office/drawing/2014/main" id="{B30260B5-D9D5-4568-8242-E49D4B695668}"/>
              </a:ext>
            </a:extLst>
          </p:cNvPr>
          <p:cNvPicPr>
            <a:picLocks noChangeAspect="1"/>
          </p:cNvPicPr>
          <p:nvPr/>
        </p:nvPicPr>
        <p:blipFill>
          <a:blip r:embed="rId22" cstate="print">
            <a:alphaModFix amt="10000"/>
            <a:extLst>
              <a:ext uri="{28A0092B-C50C-407E-A947-70E740481C1C}">
                <a14:useLocalDpi xmlns:a14="http://schemas.microsoft.com/office/drawing/2010/main" val="0"/>
              </a:ext>
            </a:extLst>
          </a:blip>
          <a:stretch>
            <a:fillRect/>
          </a:stretch>
        </p:blipFill>
        <p:spPr>
          <a:xfrm rot="1082241">
            <a:off x="13492287" y="15305701"/>
            <a:ext cx="919217" cy="1428727"/>
          </a:xfrm>
          <a:prstGeom prst="rect">
            <a:avLst/>
          </a:prstGeom>
        </p:spPr>
      </p:pic>
      <p:grpSp>
        <p:nvGrpSpPr>
          <p:cNvPr id="6" name="Group 5">
            <a:extLst>
              <a:ext uri="{FF2B5EF4-FFF2-40B4-BE49-F238E27FC236}">
                <a16:creationId xmlns:a16="http://schemas.microsoft.com/office/drawing/2014/main" id="{B392F435-FDAA-20F0-F6C5-A01A66C7F3E1}"/>
              </a:ext>
            </a:extLst>
          </p:cNvPr>
          <p:cNvGrpSpPr/>
          <p:nvPr/>
        </p:nvGrpSpPr>
        <p:grpSpPr>
          <a:xfrm>
            <a:off x="9477406" y="23808340"/>
            <a:ext cx="3672327" cy="4740015"/>
            <a:chOff x="9477402" y="23938961"/>
            <a:chExt cx="2522138" cy="3259503"/>
          </a:xfrm>
        </p:grpSpPr>
        <p:sp>
          <p:nvSpPr>
            <p:cNvPr id="58" name="Rectangle 8">
              <a:extLst>
                <a:ext uri="{FF2B5EF4-FFF2-40B4-BE49-F238E27FC236}">
                  <a16:creationId xmlns:a16="http://schemas.microsoft.com/office/drawing/2014/main" id="{3CD84DD0-B962-3DCF-E9CB-52F185D55E47}"/>
                </a:ext>
              </a:extLst>
            </p:cNvPr>
            <p:cNvSpPr/>
            <p:nvPr/>
          </p:nvSpPr>
          <p:spPr>
            <a:xfrm>
              <a:off x="9477402" y="23938961"/>
              <a:ext cx="593559" cy="2387558"/>
            </a:xfrm>
            <a:prstGeom prst="rect">
              <a:avLst/>
            </a:prstGeom>
            <a:solidFill>
              <a:srgbClr val="E58110">
                <a:alpha val="50000"/>
              </a:srgb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E58110"/>
                </a:solidFill>
                <a:cs typeface="Calibri"/>
              </a:endParaRPr>
            </a:p>
          </p:txBody>
        </p:sp>
        <p:sp>
          <p:nvSpPr>
            <p:cNvPr id="10" name="Rectangle 9">
              <a:extLst>
                <a:ext uri="{FF2B5EF4-FFF2-40B4-BE49-F238E27FC236}">
                  <a16:creationId xmlns:a16="http://schemas.microsoft.com/office/drawing/2014/main" id="{0B941467-84B3-61BF-F495-868B829C749F}"/>
                </a:ext>
              </a:extLst>
            </p:cNvPr>
            <p:cNvSpPr/>
            <p:nvPr/>
          </p:nvSpPr>
          <p:spPr>
            <a:xfrm>
              <a:off x="9477402" y="23948411"/>
              <a:ext cx="593559" cy="1787558"/>
            </a:xfrm>
            <a:prstGeom prst="rect">
              <a:avLst/>
            </a:prstGeom>
            <a:solidFill>
              <a:srgbClr val="E58110">
                <a:alpha val="50000"/>
              </a:srgb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E58110"/>
                </a:solidFill>
                <a:cs typeface="Calibri"/>
              </a:endParaRPr>
            </a:p>
          </p:txBody>
        </p:sp>
        <p:sp>
          <p:nvSpPr>
            <p:cNvPr id="11" name="Rectangle 10">
              <a:extLst>
                <a:ext uri="{FF2B5EF4-FFF2-40B4-BE49-F238E27FC236}">
                  <a16:creationId xmlns:a16="http://schemas.microsoft.com/office/drawing/2014/main" id="{A02BE26D-4654-F94E-3F45-2D9F57026D70}"/>
                </a:ext>
              </a:extLst>
            </p:cNvPr>
            <p:cNvSpPr/>
            <p:nvPr/>
          </p:nvSpPr>
          <p:spPr>
            <a:xfrm>
              <a:off x="9477402" y="23942336"/>
              <a:ext cx="593559" cy="1193558"/>
            </a:xfrm>
            <a:prstGeom prst="rect">
              <a:avLst/>
            </a:prstGeom>
            <a:solidFill>
              <a:srgbClr val="E58110">
                <a:alpha val="50000"/>
              </a:srgb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E58110"/>
                </a:solidFill>
                <a:cs typeface="Calibri"/>
              </a:endParaRPr>
            </a:p>
          </p:txBody>
        </p:sp>
        <p:sp>
          <p:nvSpPr>
            <p:cNvPr id="30" name="Rectangle 29">
              <a:extLst>
                <a:ext uri="{FF2B5EF4-FFF2-40B4-BE49-F238E27FC236}">
                  <a16:creationId xmlns:a16="http://schemas.microsoft.com/office/drawing/2014/main" id="{6CE3D91F-76A2-0FA8-56A3-2F658B7D2FD6}"/>
                </a:ext>
              </a:extLst>
            </p:cNvPr>
            <p:cNvSpPr/>
            <p:nvPr/>
          </p:nvSpPr>
          <p:spPr>
            <a:xfrm>
              <a:off x="9477402" y="23942262"/>
              <a:ext cx="593559" cy="593558"/>
            </a:xfrm>
            <a:prstGeom prst="rect">
              <a:avLst/>
            </a:prstGeom>
            <a:solidFill>
              <a:srgbClr val="E58110">
                <a:alpha val="50000"/>
              </a:srgb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E58110"/>
                </a:solidFill>
                <a:cs typeface="Calibri"/>
              </a:endParaRPr>
            </a:p>
          </p:txBody>
        </p:sp>
        <p:sp>
          <p:nvSpPr>
            <p:cNvPr id="31" name="TextBox 16">
              <a:extLst>
                <a:ext uri="{FF2B5EF4-FFF2-40B4-BE49-F238E27FC236}">
                  <a16:creationId xmlns:a16="http://schemas.microsoft.com/office/drawing/2014/main" id="{85819390-96E8-0255-CDC2-BAB6EB822407}"/>
                </a:ext>
              </a:extLst>
            </p:cNvPr>
            <p:cNvSpPr txBox="1"/>
            <p:nvPr/>
          </p:nvSpPr>
          <p:spPr>
            <a:xfrm>
              <a:off x="10072815" y="24058316"/>
              <a:ext cx="1734510" cy="35979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a:solidFill>
                    <a:srgbClr val="3F3F3F"/>
                  </a:solidFill>
                  <a:latin typeface="Century Gothic"/>
                </a:rPr>
                <a:t>2023</a:t>
              </a:r>
              <a:endParaRPr lang="en-US" sz="2800">
                <a:cs typeface="Calibri" panose="020F0502020204030204"/>
              </a:endParaRPr>
            </a:p>
          </p:txBody>
        </p:sp>
        <p:sp>
          <p:nvSpPr>
            <p:cNvPr id="32" name="TextBox 17">
              <a:extLst>
                <a:ext uri="{FF2B5EF4-FFF2-40B4-BE49-F238E27FC236}">
                  <a16:creationId xmlns:a16="http://schemas.microsoft.com/office/drawing/2014/main" id="{147271F8-A35B-05C2-3671-728C224C058C}"/>
                </a:ext>
              </a:extLst>
            </p:cNvPr>
            <p:cNvSpPr txBox="1"/>
            <p:nvPr/>
          </p:nvSpPr>
          <p:spPr>
            <a:xfrm>
              <a:off x="10072815" y="24658390"/>
              <a:ext cx="1734510" cy="35979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a:solidFill>
                    <a:srgbClr val="3F3F3F"/>
                  </a:solidFill>
                  <a:latin typeface="Century Gothic"/>
                </a:rPr>
                <a:t>2024</a:t>
              </a:r>
              <a:endParaRPr lang="en-US" sz="2800">
                <a:cs typeface="Calibri" panose="020F0502020204030204"/>
              </a:endParaRPr>
            </a:p>
          </p:txBody>
        </p:sp>
        <p:sp>
          <p:nvSpPr>
            <p:cNvPr id="33" name="TextBox 18">
              <a:extLst>
                <a:ext uri="{FF2B5EF4-FFF2-40B4-BE49-F238E27FC236}">
                  <a16:creationId xmlns:a16="http://schemas.microsoft.com/office/drawing/2014/main" id="{4DCC274A-D71B-B871-9AA4-094B09740C0E}"/>
                </a:ext>
              </a:extLst>
            </p:cNvPr>
            <p:cNvSpPr txBox="1"/>
            <p:nvPr/>
          </p:nvSpPr>
          <p:spPr>
            <a:xfrm>
              <a:off x="10072815" y="25258465"/>
              <a:ext cx="1734510" cy="35979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a:solidFill>
                    <a:srgbClr val="3F3F3F"/>
                  </a:solidFill>
                  <a:latin typeface="Century Gothic"/>
                </a:rPr>
                <a:t>2025</a:t>
              </a:r>
              <a:endParaRPr lang="en-US" sz="2800">
                <a:cs typeface="Calibri" panose="020F0502020204030204"/>
              </a:endParaRPr>
            </a:p>
          </p:txBody>
        </p:sp>
        <p:sp>
          <p:nvSpPr>
            <p:cNvPr id="47" name="TextBox 19">
              <a:extLst>
                <a:ext uri="{FF2B5EF4-FFF2-40B4-BE49-F238E27FC236}">
                  <a16:creationId xmlns:a16="http://schemas.microsoft.com/office/drawing/2014/main" id="{E2712D51-B7BF-6CF8-EF94-F5E81D0C79C3}"/>
                </a:ext>
              </a:extLst>
            </p:cNvPr>
            <p:cNvSpPr txBox="1"/>
            <p:nvPr/>
          </p:nvSpPr>
          <p:spPr>
            <a:xfrm>
              <a:off x="10072815" y="25849015"/>
              <a:ext cx="1734510" cy="35979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dirty="0">
                  <a:solidFill>
                    <a:srgbClr val="3F3F3F"/>
                  </a:solidFill>
                  <a:latin typeface="Century Gothic"/>
                </a:rPr>
                <a:t>2026</a:t>
              </a:r>
              <a:r>
                <a:rPr lang="en-US" sz="2800" dirty="0">
                  <a:solidFill>
                    <a:schemeClr val="tx1">
                      <a:lumMod val="75000"/>
                      <a:lumOff val="25000"/>
                    </a:schemeClr>
                  </a:solidFill>
                  <a:ea typeface="+mn-lt"/>
                  <a:cs typeface="+mn-lt"/>
                </a:rPr>
                <a:t>–</a:t>
              </a:r>
              <a:r>
                <a:rPr lang="en-US" sz="2800" dirty="0">
                  <a:solidFill>
                    <a:srgbClr val="3F3F3F"/>
                  </a:solidFill>
                  <a:ea typeface="+mn-lt"/>
                  <a:cs typeface="+mn-lt"/>
                </a:rPr>
                <a:t>2027</a:t>
              </a:r>
              <a:endParaRPr lang="en-US" sz="2800" dirty="0">
                <a:cs typeface="Calibri" panose="020F0502020204030204"/>
              </a:endParaRPr>
            </a:p>
          </p:txBody>
        </p:sp>
        <p:sp>
          <p:nvSpPr>
            <p:cNvPr id="48" name="Oval 47">
              <a:extLst>
                <a:ext uri="{FF2B5EF4-FFF2-40B4-BE49-F238E27FC236}">
                  <a16:creationId xmlns:a16="http://schemas.microsoft.com/office/drawing/2014/main" id="{5EDD69AC-5BA2-ADC7-2BCE-8D11F1699848}"/>
                </a:ext>
              </a:extLst>
            </p:cNvPr>
            <p:cNvSpPr/>
            <p:nvPr/>
          </p:nvSpPr>
          <p:spPr>
            <a:xfrm>
              <a:off x="9585578" y="26678379"/>
              <a:ext cx="370704" cy="377569"/>
            </a:xfrm>
            <a:prstGeom prst="ellipse">
              <a:avLst/>
            </a:prstGeom>
            <a:solidFill>
              <a:schemeClr val="tx1">
                <a:lumMod val="75000"/>
                <a:lumOff val="2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9" name="TextBox 21">
              <a:extLst>
                <a:ext uri="{FF2B5EF4-FFF2-40B4-BE49-F238E27FC236}">
                  <a16:creationId xmlns:a16="http://schemas.microsoft.com/office/drawing/2014/main" id="{699B01D6-9252-CD57-5440-504D3D22FD2B}"/>
                </a:ext>
              </a:extLst>
            </p:cNvPr>
            <p:cNvSpPr txBox="1"/>
            <p:nvPr/>
          </p:nvSpPr>
          <p:spPr>
            <a:xfrm>
              <a:off x="10072815" y="26542366"/>
              <a:ext cx="1926725" cy="6560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a:solidFill>
                    <a:srgbClr val="3F3F3F"/>
                  </a:solidFill>
                  <a:latin typeface="Century Gothic"/>
                </a:rPr>
                <a:t>Public Campgrounds</a:t>
              </a:r>
              <a:endParaRPr lang="en-US" sz="2800">
                <a:cs typeface="Calibri" panose="020F0502020204030204"/>
              </a:endParaRPr>
            </a:p>
          </p:txBody>
        </p:sp>
      </p:grpSp>
      <p:grpSp>
        <p:nvGrpSpPr>
          <p:cNvPr id="69" name="Group 68">
            <a:extLst>
              <a:ext uri="{FF2B5EF4-FFF2-40B4-BE49-F238E27FC236}">
                <a16:creationId xmlns:a16="http://schemas.microsoft.com/office/drawing/2014/main" id="{414BBE22-B22E-C799-3EB6-C916F03A32E0}"/>
              </a:ext>
            </a:extLst>
          </p:cNvPr>
          <p:cNvGrpSpPr/>
          <p:nvPr/>
        </p:nvGrpSpPr>
        <p:grpSpPr>
          <a:xfrm>
            <a:off x="13763382" y="22472842"/>
            <a:ext cx="11155155" cy="5040575"/>
            <a:chOff x="1457406" y="2166938"/>
            <a:chExt cx="8144567" cy="3352800"/>
          </a:xfrm>
        </p:grpSpPr>
        <p:sp>
          <p:nvSpPr>
            <p:cNvPr id="70" name="Arc 69">
              <a:extLst>
                <a:ext uri="{FF2B5EF4-FFF2-40B4-BE49-F238E27FC236}">
                  <a16:creationId xmlns:a16="http://schemas.microsoft.com/office/drawing/2014/main" id="{FB6DAD45-3CD9-4183-E91D-A687C5FB55FE}"/>
                </a:ext>
              </a:extLst>
            </p:cNvPr>
            <p:cNvSpPr/>
            <p:nvPr/>
          </p:nvSpPr>
          <p:spPr>
            <a:xfrm rot="2700000">
              <a:off x="4020968" y="2171700"/>
              <a:ext cx="3352800" cy="3343275"/>
            </a:xfrm>
            <a:prstGeom prst="arc">
              <a:avLst/>
            </a:prstGeom>
            <a:noFill/>
            <a:ln w="57150">
              <a:solidFill>
                <a:srgbClr val="E58110"/>
              </a:solidFill>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pic>
          <p:nvPicPr>
            <p:cNvPr id="71" name="Graphic 3" descr="Bug with solid fill">
              <a:extLst>
                <a:ext uri="{FF2B5EF4-FFF2-40B4-BE49-F238E27FC236}">
                  <a16:creationId xmlns:a16="http://schemas.microsoft.com/office/drawing/2014/main" id="{C680C967-FA67-D858-4469-2FC7C9C0D9B3}"/>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469667" y="3153371"/>
              <a:ext cx="1154515" cy="1154515"/>
            </a:xfrm>
            <a:prstGeom prst="rect">
              <a:avLst/>
            </a:prstGeom>
          </p:spPr>
        </p:pic>
        <p:cxnSp>
          <p:nvCxnSpPr>
            <p:cNvPr id="72" name="Straight Arrow Connector 71">
              <a:extLst>
                <a:ext uri="{FF2B5EF4-FFF2-40B4-BE49-F238E27FC236}">
                  <a16:creationId xmlns:a16="http://schemas.microsoft.com/office/drawing/2014/main" id="{6F9C7D44-346B-ADD7-1622-12B4186172EE}"/>
                </a:ext>
              </a:extLst>
            </p:cNvPr>
            <p:cNvCxnSpPr/>
            <p:nvPr/>
          </p:nvCxnSpPr>
          <p:spPr>
            <a:xfrm flipV="1">
              <a:off x="2889974" y="2937524"/>
              <a:ext cx="3203575" cy="91214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73" name="Straight Arrow Connector 72">
              <a:extLst>
                <a:ext uri="{FF2B5EF4-FFF2-40B4-BE49-F238E27FC236}">
                  <a16:creationId xmlns:a16="http://schemas.microsoft.com/office/drawing/2014/main" id="{4EE6CBC6-8D90-7623-B5B4-4D8D6F6C827B}"/>
                </a:ext>
              </a:extLst>
            </p:cNvPr>
            <p:cNvCxnSpPr>
              <a:cxnSpLocks/>
            </p:cNvCxnSpPr>
            <p:nvPr/>
          </p:nvCxnSpPr>
          <p:spPr>
            <a:xfrm>
              <a:off x="2897180" y="3846510"/>
              <a:ext cx="3215606" cy="88148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74" name="TextBox 6">
              <a:extLst>
                <a:ext uri="{FF2B5EF4-FFF2-40B4-BE49-F238E27FC236}">
                  <a16:creationId xmlns:a16="http://schemas.microsoft.com/office/drawing/2014/main" id="{9D22BE19-033F-3B11-C7DF-7BB081A0BCEF}"/>
                </a:ext>
              </a:extLst>
            </p:cNvPr>
            <p:cNvSpPr txBox="1"/>
            <p:nvPr/>
          </p:nvSpPr>
          <p:spPr>
            <a:xfrm>
              <a:off x="1457406" y="4253519"/>
              <a:ext cx="1214442" cy="67558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000">
                  <a:solidFill>
                    <a:schemeClr val="tx1">
                      <a:lumMod val="75000"/>
                      <a:lumOff val="25000"/>
                    </a:schemeClr>
                  </a:solidFill>
                  <a:latin typeface="Century Gothic"/>
                </a:rPr>
                <a:t>EAB </a:t>
              </a:r>
            </a:p>
            <a:p>
              <a:pPr algn="ctr"/>
              <a:r>
                <a:rPr lang="en-US" sz="3000">
                  <a:solidFill>
                    <a:schemeClr val="tx1">
                      <a:lumMod val="75000"/>
                      <a:lumOff val="25000"/>
                    </a:schemeClr>
                  </a:solidFill>
                  <a:latin typeface="Century Gothic"/>
                </a:rPr>
                <a:t>present</a:t>
              </a:r>
            </a:p>
          </p:txBody>
        </p:sp>
        <p:sp>
          <p:nvSpPr>
            <p:cNvPr id="75" name="TextBox 7">
              <a:extLst>
                <a:ext uri="{FF2B5EF4-FFF2-40B4-BE49-F238E27FC236}">
                  <a16:creationId xmlns:a16="http://schemas.microsoft.com/office/drawing/2014/main" id="{0B80AA3C-2B26-BF3D-B5A3-835EB9BB2614}"/>
                </a:ext>
              </a:extLst>
            </p:cNvPr>
            <p:cNvSpPr txBox="1"/>
            <p:nvPr/>
          </p:nvSpPr>
          <p:spPr>
            <a:xfrm rot="20640000">
              <a:off x="3118076" y="2695919"/>
              <a:ext cx="2743200" cy="67558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000">
                  <a:solidFill>
                    <a:schemeClr val="tx1">
                      <a:lumMod val="75000"/>
                      <a:lumOff val="25000"/>
                    </a:schemeClr>
                  </a:solidFill>
                  <a:latin typeface="Century Gothic"/>
                </a:rPr>
                <a:t>Human-mediated up to 50 miles</a:t>
              </a:r>
            </a:p>
          </p:txBody>
        </p:sp>
        <p:sp>
          <p:nvSpPr>
            <p:cNvPr id="76" name="TextBox 8">
              <a:extLst>
                <a:ext uri="{FF2B5EF4-FFF2-40B4-BE49-F238E27FC236}">
                  <a16:creationId xmlns:a16="http://schemas.microsoft.com/office/drawing/2014/main" id="{1E9D0A3A-0D40-FA3B-EF27-54D3CCC06500}"/>
                </a:ext>
              </a:extLst>
            </p:cNvPr>
            <p:cNvSpPr txBox="1"/>
            <p:nvPr/>
          </p:nvSpPr>
          <p:spPr>
            <a:xfrm rot="1021493">
              <a:off x="3096551" y="4397958"/>
              <a:ext cx="2743200" cy="67558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000">
                  <a:solidFill>
                    <a:schemeClr val="tx1">
                      <a:lumMod val="75000"/>
                      <a:lumOff val="25000"/>
                    </a:schemeClr>
                  </a:solidFill>
                  <a:latin typeface="Century Gothic"/>
                </a:rPr>
                <a:t>Insect flight of 12.5 miles annually</a:t>
              </a:r>
            </a:p>
          </p:txBody>
        </p:sp>
        <p:sp>
          <p:nvSpPr>
            <p:cNvPr id="110" name="Rectangle 109">
              <a:extLst>
                <a:ext uri="{FF2B5EF4-FFF2-40B4-BE49-F238E27FC236}">
                  <a16:creationId xmlns:a16="http://schemas.microsoft.com/office/drawing/2014/main" id="{3AD4F75D-B85B-06FC-1646-EA646F080E62}"/>
                </a:ext>
              </a:extLst>
            </p:cNvPr>
            <p:cNvSpPr/>
            <p:nvPr/>
          </p:nvSpPr>
          <p:spPr>
            <a:xfrm>
              <a:off x="6113517" y="2912268"/>
              <a:ext cx="202407" cy="1851421"/>
            </a:xfrm>
            <a:prstGeom prst="rect">
              <a:avLst/>
            </a:prstGeom>
            <a:solidFill>
              <a:srgbClr val="0D2B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1" name="Rectangle 110">
              <a:extLst>
                <a:ext uri="{FF2B5EF4-FFF2-40B4-BE49-F238E27FC236}">
                  <a16:creationId xmlns:a16="http://schemas.microsoft.com/office/drawing/2014/main" id="{C62413C0-A340-60C3-6F23-EDC3A8AF152D}"/>
                </a:ext>
              </a:extLst>
            </p:cNvPr>
            <p:cNvSpPr/>
            <p:nvPr/>
          </p:nvSpPr>
          <p:spPr>
            <a:xfrm>
              <a:off x="7599115" y="2820004"/>
              <a:ext cx="2002858" cy="1882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a:solidFill>
                    <a:schemeClr val="tx1">
                      <a:lumMod val="75000"/>
                      <a:lumOff val="25000"/>
                    </a:schemeClr>
                  </a:solidFill>
                  <a:latin typeface="Century Gothic"/>
                  <a:ea typeface="+mn-lt"/>
                  <a:cs typeface="+mn-lt"/>
                </a:rPr>
                <a:t> </a:t>
              </a:r>
              <a:r>
                <a:rPr lang="en-US" sz="3000">
                  <a:solidFill>
                    <a:schemeClr val="tx1">
                      <a:lumMod val="75000"/>
                      <a:lumOff val="25000"/>
                    </a:schemeClr>
                  </a:solidFill>
                  <a:latin typeface="Century Gothic"/>
                  <a:ea typeface="+mn-lt"/>
                  <a:cs typeface="+mn-lt"/>
                </a:rPr>
                <a:t>"Front" of detectable </a:t>
              </a:r>
            </a:p>
            <a:p>
              <a:pPr algn="ctr"/>
              <a:r>
                <a:rPr lang="en-US" sz="3000">
                  <a:solidFill>
                    <a:schemeClr val="tx1">
                      <a:lumMod val="75000"/>
                      <a:lumOff val="25000"/>
                    </a:schemeClr>
                  </a:solidFill>
                  <a:latin typeface="Century Gothic"/>
                  <a:ea typeface="+mn-lt"/>
                  <a:cs typeface="+mn-lt"/>
                </a:rPr>
                <a:t>presence</a:t>
              </a:r>
            </a:p>
          </p:txBody>
        </p:sp>
      </p:grpSp>
      <p:sp>
        <p:nvSpPr>
          <p:cNvPr id="29" name="TextBox 14">
            <a:extLst>
              <a:ext uri="{FF2B5EF4-FFF2-40B4-BE49-F238E27FC236}">
                <a16:creationId xmlns:a16="http://schemas.microsoft.com/office/drawing/2014/main" id="{A142D1CB-FA58-3A89-67F1-380BE588288F}"/>
              </a:ext>
            </a:extLst>
          </p:cNvPr>
          <p:cNvSpPr txBox="1"/>
          <p:nvPr/>
        </p:nvSpPr>
        <p:spPr>
          <a:xfrm>
            <a:off x="2951747" y="22554887"/>
            <a:ext cx="2743200"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solidFill>
                  <a:srgbClr val="3F3F3F"/>
                </a:solidFill>
                <a:latin typeface="Century Gothic"/>
              </a:rPr>
              <a:t>APIPP</a:t>
            </a:r>
          </a:p>
        </p:txBody>
      </p:sp>
      <p:sp>
        <p:nvSpPr>
          <p:cNvPr id="52" name="Rectangle 51">
            <a:extLst>
              <a:ext uri="{FF2B5EF4-FFF2-40B4-BE49-F238E27FC236}">
                <a16:creationId xmlns:a16="http://schemas.microsoft.com/office/drawing/2014/main" id="{FF65C70B-10EA-E086-62A6-D64E4EDD97F9}"/>
              </a:ext>
            </a:extLst>
          </p:cNvPr>
          <p:cNvSpPr/>
          <p:nvPr/>
        </p:nvSpPr>
        <p:spPr>
          <a:xfrm>
            <a:off x="2462138" y="28065593"/>
            <a:ext cx="929771" cy="13171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TextBox 8">
            <a:extLst>
              <a:ext uri="{FF2B5EF4-FFF2-40B4-BE49-F238E27FC236}">
                <a16:creationId xmlns:a16="http://schemas.microsoft.com/office/drawing/2014/main" id="{E867A173-FA7E-8050-105D-57C994343DC9}"/>
              </a:ext>
            </a:extLst>
          </p:cNvPr>
          <p:cNvSpPr txBox="1"/>
          <p:nvPr/>
        </p:nvSpPr>
        <p:spPr>
          <a:xfrm>
            <a:off x="2985419" y="27935613"/>
            <a:ext cx="1734510"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solidFill>
                  <a:srgbClr val="3F3F3F"/>
                </a:solidFill>
                <a:latin typeface="Century Gothic"/>
              </a:rPr>
              <a:t>Miles</a:t>
            </a:r>
            <a:endParaRPr lang="en-US"/>
          </a:p>
        </p:txBody>
      </p:sp>
      <p:sp>
        <p:nvSpPr>
          <p:cNvPr id="16" name="TextBox 9">
            <a:extLst>
              <a:ext uri="{FF2B5EF4-FFF2-40B4-BE49-F238E27FC236}">
                <a16:creationId xmlns:a16="http://schemas.microsoft.com/office/drawing/2014/main" id="{69840EA7-81AE-78E8-1500-0E24ACEAB914}"/>
              </a:ext>
            </a:extLst>
          </p:cNvPr>
          <p:cNvSpPr txBox="1"/>
          <p:nvPr/>
        </p:nvSpPr>
        <p:spPr>
          <a:xfrm>
            <a:off x="2264795" y="28022699"/>
            <a:ext cx="373796"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solidFill>
                  <a:srgbClr val="3F3F3F"/>
                </a:solidFill>
                <a:latin typeface="Century Gothic"/>
              </a:rPr>
              <a:t>0</a:t>
            </a:r>
            <a:endParaRPr lang="en-US"/>
          </a:p>
        </p:txBody>
      </p:sp>
      <p:sp>
        <p:nvSpPr>
          <p:cNvPr id="17" name="TextBox 10">
            <a:extLst>
              <a:ext uri="{FF2B5EF4-FFF2-40B4-BE49-F238E27FC236}">
                <a16:creationId xmlns:a16="http://schemas.microsoft.com/office/drawing/2014/main" id="{4828EE52-0F7F-0A9F-5FF1-3500B1554929}"/>
              </a:ext>
            </a:extLst>
          </p:cNvPr>
          <p:cNvSpPr txBox="1"/>
          <p:nvPr/>
        </p:nvSpPr>
        <p:spPr>
          <a:xfrm>
            <a:off x="3119946" y="28022697"/>
            <a:ext cx="564296"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solidFill>
                  <a:srgbClr val="3F3F3F"/>
                </a:solidFill>
              </a:rPr>
              <a:t>25</a:t>
            </a:r>
          </a:p>
        </p:txBody>
      </p:sp>
      <p:pic>
        <p:nvPicPr>
          <p:cNvPr id="2" name="Picture 7" descr="A picture containing text&#10;&#10;Description automatically generated">
            <a:extLst>
              <a:ext uri="{FF2B5EF4-FFF2-40B4-BE49-F238E27FC236}">
                <a16:creationId xmlns:a16="http://schemas.microsoft.com/office/drawing/2014/main" id="{86A331DE-5A18-7633-E311-8776FA41CB0B}"/>
              </a:ext>
            </a:extLst>
          </p:cNvPr>
          <p:cNvPicPr>
            <a:picLocks noChangeAspect="1"/>
          </p:cNvPicPr>
          <p:nvPr/>
        </p:nvPicPr>
        <p:blipFill rotWithShape="1">
          <a:blip r:embed="rId25"/>
          <a:srcRect l="1120" t="25948" r="936" b="25569"/>
          <a:stretch/>
        </p:blipFill>
        <p:spPr>
          <a:xfrm>
            <a:off x="1210466" y="12534031"/>
            <a:ext cx="8682532" cy="5658897"/>
          </a:xfrm>
          <a:prstGeom prst="rect">
            <a:avLst/>
          </a:prstGeom>
          <a:ln w="12700">
            <a:solidFill>
              <a:srgbClr val="6CA47A"/>
            </a:solidFill>
          </a:ln>
        </p:spPr>
      </p:pic>
      <p:grpSp>
        <p:nvGrpSpPr>
          <p:cNvPr id="1024" name="Group 1023">
            <a:extLst>
              <a:ext uri="{FF2B5EF4-FFF2-40B4-BE49-F238E27FC236}">
                <a16:creationId xmlns:a16="http://schemas.microsoft.com/office/drawing/2014/main" id="{28732864-71A5-A4B6-6F50-B2603613CDA2}"/>
              </a:ext>
            </a:extLst>
          </p:cNvPr>
          <p:cNvGrpSpPr/>
          <p:nvPr/>
        </p:nvGrpSpPr>
        <p:grpSpPr>
          <a:xfrm>
            <a:off x="7268576" y="12672847"/>
            <a:ext cx="2563883" cy="1970725"/>
            <a:chOff x="6360126" y="2348850"/>
            <a:chExt cx="2321100" cy="1788047"/>
          </a:xfrm>
        </p:grpSpPr>
        <p:sp>
          <p:nvSpPr>
            <p:cNvPr id="1025" name="Rectangle 1024">
              <a:extLst>
                <a:ext uri="{FF2B5EF4-FFF2-40B4-BE49-F238E27FC236}">
                  <a16:creationId xmlns:a16="http://schemas.microsoft.com/office/drawing/2014/main" id="{5D886127-72F5-3B64-857A-02250A128E0D}"/>
                </a:ext>
              </a:extLst>
            </p:cNvPr>
            <p:cNvSpPr/>
            <p:nvPr/>
          </p:nvSpPr>
          <p:spPr>
            <a:xfrm>
              <a:off x="6361357" y="2348850"/>
              <a:ext cx="594360" cy="594360"/>
            </a:xfrm>
            <a:prstGeom prst="rect">
              <a:avLst/>
            </a:prstGeom>
            <a:solidFill>
              <a:srgbClr val="69A478"/>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2" name="Rectangle 1031">
              <a:extLst>
                <a:ext uri="{FF2B5EF4-FFF2-40B4-BE49-F238E27FC236}">
                  <a16:creationId xmlns:a16="http://schemas.microsoft.com/office/drawing/2014/main" id="{FA41F573-FCBE-9672-E6DE-BB229ACD1178}"/>
                </a:ext>
              </a:extLst>
            </p:cNvPr>
            <p:cNvSpPr/>
            <p:nvPr/>
          </p:nvSpPr>
          <p:spPr>
            <a:xfrm>
              <a:off x="6360127" y="2953667"/>
              <a:ext cx="594360" cy="594360"/>
            </a:xfrm>
            <a:prstGeom prst="rect">
              <a:avLst/>
            </a:prstGeom>
            <a:solidFill>
              <a:srgbClr val="E5811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TextBox 1032">
              <a:extLst>
                <a:ext uri="{FF2B5EF4-FFF2-40B4-BE49-F238E27FC236}">
                  <a16:creationId xmlns:a16="http://schemas.microsoft.com/office/drawing/2014/main" id="{CA19FBE9-DADF-5903-FA99-F9E51AC934DE}"/>
                </a:ext>
              </a:extLst>
            </p:cNvPr>
            <p:cNvSpPr txBox="1"/>
            <p:nvPr/>
          </p:nvSpPr>
          <p:spPr>
            <a:xfrm>
              <a:off x="7086043" y="2469547"/>
              <a:ext cx="149062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Century Gothic"/>
                  <a:cs typeface="Calibri"/>
                </a:rPr>
                <a:t>Ash </a:t>
              </a:r>
              <a:endParaRPr lang="en-US" sz="2000"/>
            </a:p>
          </p:txBody>
        </p:sp>
        <p:sp>
          <p:nvSpPr>
            <p:cNvPr id="1034" name="TextBox 1033">
              <a:extLst>
                <a:ext uri="{FF2B5EF4-FFF2-40B4-BE49-F238E27FC236}">
                  <a16:creationId xmlns:a16="http://schemas.microsoft.com/office/drawing/2014/main" id="{B7CBC1FF-11FC-1714-1AEF-3781DBD6BA7C}"/>
                </a:ext>
              </a:extLst>
            </p:cNvPr>
            <p:cNvSpPr txBox="1"/>
            <p:nvPr/>
          </p:nvSpPr>
          <p:spPr>
            <a:xfrm>
              <a:off x="7086043" y="3682072"/>
              <a:ext cx="149062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Century Gothic"/>
                  <a:cs typeface="Calibri"/>
                </a:rPr>
                <a:t>Unclassified</a:t>
              </a:r>
              <a:endParaRPr lang="en-US" sz="2000">
                <a:latin typeface="Century Gothic"/>
              </a:endParaRPr>
            </a:p>
          </p:txBody>
        </p:sp>
        <p:sp>
          <p:nvSpPr>
            <p:cNvPr id="1035" name="TextBox 1034">
              <a:extLst>
                <a:ext uri="{FF2B5EF4-FFF2-40B4-BE49-F238E27FC236}">
                  <a16:creationId xmlns:a16="http://schemas.microsoft.com/office/drawing/2014/main" id="{A959E176-813E-5D83-6776-0647FB63FA28}"/>
                </a:ext>
              </a:extLst>
            </p:cNvPr>
            <p:cNvSpPr txBox="1"/>
            <p:nvPr/>
          </p:nvSpPr>
          <p:spPr>
            <a:xfrm>
              <a:off x="7086043" y="2925542"/>
              <a:ext cx="1595183" cy="6422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Century Gothic"/>
                  <a:cs typeface="Calibri"/>
                </a:rPr>
                <a:t>Other Species</a:t>
              </a:r>
              <a:endParaRPr lang="en-US" sz="2000" dirty="0">
                <a:latin typeface="Century Gothic"/>
              </a:endParaRPr>
            </a:p>
          </p:txBody>
        </p:sp>
        <p:sp>
          <p:nvSpPr>
            <p:cNvPr id="1036" name="Rectangle 1035">
              <a:extLst>
                <a:ext uri="{FF2B5EF4-FFF2-40B4-BE49-F238E27FC236}">
                  <a16:creationId xmlns:a16="http://schemas.microsoft.com/office/drawing/2014/main" id="{28525A38-5B85-5A2E-0EEC-170D7C8E92D9}"/>
                </a:ext>
              </a:extLst>
            </p:cNvPr>
            <p:cNvSpPr/>
            <p:nvPr/>
          </p:nvSpPr>
          <p:spPr>
            <a:xfrm>
              <a:off x="6360126" y="3542537"/>
              <a:ext cx="594360" cy="594360"/>
            </a:xfrm>
            <a:prstGeom prst="rect">
              <a:avLst/>
            </a:prstGeom>
            <a:solidFill>
              <a:srgbClr val="404040">
                <a:alpha val="50000"/>
              </a:srgb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37" name="Picture 22" descr="Shape, arrow&#10;&#10;Description automatically generated">
            <a:extLst>
              <a:ext uri="{FF2B5EF4-FFF2-40B4-BE49-F238E27FC236}">
                <a16:creationId xmlns:a16="http://schemas.microsoft.com/office/drawing/2014/main" id="{58B29325-D699-F538-4FE4-2BDAE50F514D}"/>
              </a:ext>
            </a:extLst>
          </p:cNvPr>
          <p:cNvPicPr>
            <a:picLocks noChangeAspect="1"/>
          </p:cNvPicPr>
          <p:nvPr/>
        </p:nvPicPr>
        <p:blipFill>
          <a:blip r:embed="rId26"/>
          <a:stretch>
            <a:fillRect/>
          </a:stretch>
        </p:blipFill>
        <p:spPr>
          <a:xfrm>
            <a:off x="1365605" y="13138845"/>
            <a:ext cx="297962" cy="456466"/>
          </a:xfrm>
          <a:prstGeom prst="rect">
            <a:avLst/>
          </a:prstGeom>
        </p:spPr>
      </p:pic>
      <p:sp>
        <p:nvSpPr>
          <p:cNvPr id="1038" name="TextBox 1037">
            <a:extLst>
              <a:ext uri="{FF2B5EF4-FFF2-40B4-BE49-F238E27FC236}">
                <a16:creationId xmlns:a16="http://schemas.microsoft.com/office/drawing/2014/main" id="{5DE5FDDE-ADBF-6843-7532-7A14E13AE5B9}"/>
              </a:ext>
            </a:extLst>
          </p:cNvPr>
          <p:cNvSpPr txBox="1"/>
          <p:nvPr/>
        </p:nvSpPr>
        <p:spPr>
          <a:xfrm>
            <a:off x="1323704" y="12796660"/>
            <a:ext cx="38608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3F3F3F"/>
                </a:solidFill>
                <a:latin typeface="Century Gothic"/>
              </a:rPr>
              <a:t>N</a:t>
            </a:r>
          </a:p>
        </p:txBody>
      </p:sp>
      <p:sp>
        <p:nvSpPr>
          <p:cNvPr id="1039" name="Rectangle 1038">
            <a:extLst>
              <a:ext uri="{FF2B5EF4-FFF2-40B4-BE49-F238E27FC236}">
                <a16:creationId xmlns:a16="http://schemas.microsoft.com/office/drawing/2014/main" id="{16581D0D-3C60-B626-D9C3-77DB301121CA}"/>
              </a:ext>
            </a:extLst>
          </p:cNvPr>
          <p:cNvSpPr/>
          <p:nvPr/>
        </p:nvSpPr>
        <p:spPr>
          <a:xfrm>
            <a:off x="1363257" y="17713438"/>
            <a:ext cx="933552" cy="12223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40" name="TextBox 8">
            <a:extLst>
              <a:ext uri="{FF2B5EF4-FFF2-40B4-BE49-F238E27FC236}">
                <a16:creationId xmlns:a16="http://schemas.microsoft.com/office/drawing/2014/main" id="{7F6965B1-D1D5-3D3D-9167-E8C14F10382F}"/>
              </a:ext>
            </a:extLst>
          </p:cNvPr>
          <p:cNvSpPr txBox="1"/>
          <p:nvPr/>
        </p:nvSpPr>
        <p:spPr>
          <a:xfrm>
            <a:off x="1904853" y="17593405"/>
            <a:ext cx="1734510"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solidFill>
                  <a:srgbClr val="3F3F3F"/>
                </a:solidFill>
                <a:latin typeface="Century Gothic"/>
              </a:rPr>
              <a:t>Miles</a:t>
            </a:r>
            <a:endParaRPr lang="en-US"/>
          </a:p>
        </p:txBody>
      </p:sp>
      <p:sp>
        <p:nvSpPr>
          <p:cNvPr id="1041" name="TextBox 9">
            <a:extLst>
              <a:ext uri="{FF2B5EF4-FFF2-40B4-BE49-F238E27FC236}">
                <a16:creationId xmlns:a16="http://schemas.microsoft.com/office/drawing/2014/main" id="{95B0B2CA-AD2D-FF08-8B7F-F7552CBF5073}"/>
              </a:ext>
            </a:extLst>
          </p:cNvPr>
          <p:cNvSpPr txBox="1"/>
          <p:nvPr/>
        </p:nvSpPr>
        <p:spPr>
          <a:xfrm>
            <a:off x="1165913" y="17810854"/>
            <a:ext cx="373796"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solidFill>
                  <a:srgbClr val="3F3F3F"/>
                </a:solidFill>
                <a:latin typeface="Century Gothic"/>
              </a:rPr>
              <a:t>0</a:t>
            </a:r>
            <a:endParaRPr lang="en-US"/>
          </a:p>
        </p:txBody>
      </p:sp>
      <p:sp>
        <p:nvSpPr>
          <p:cNvPr id="1042" name="TextBox 10">
            <a:extLst>
              <a:ext uri="{FF2B5EF4-FFF2-40B4-BE49-F238E27FC236}">
                <a16:creationId xmlns:a16="http://schemas.microsoft.com/office/drawing/2014/main" id="{2FB8CA54-C8E9-9CFC-A959-0DC3E8E18F47}"/>
              </a:ext>
            </a:extLst>
          </p:cNvPr>
          <p:cNvSpPr txBox="1"/>
          <p:nvPr/>
        </p:nvSpPr>
        <p:spPr>
          <a:xfrm>
            <a:off x="2014660" y="17810852"/>
            <a:ext cx="564296"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solidFill>
                  <a:srgbClr val="3F3F3F"/>
                </a:solidFill>
              </a:rPr>
              <a:t>25</a:t>
            </a:r>
          </a:p>
        </p:txBody>
      </p:sp>
      <p:grpSp>
        <p:nvGrpSpPr>
          <p:cNvPr id="13" name="Group 12">
            <a:extLst>
              <a:ext uri="{FF2B5EF4-FFF2-40B4-BE49-F238E27FC236}">
                <a16:creationId xmlns:a16="http://schemas.microsoft.com/office/drawing/2014/main" id="{AFFB9E6C-A52A-388D-E656-B5D29AE9CB16}"/>
              </a:ext>
            </a:extLst>
          </p:cNvPr>
          <p:cNvGrpSpPr/>
          <p:nvPr/>
        </p:nvGrpSpPr>
        <p:grpSpPr>
          <a:xfrm>
            <a:off x="2502798" y="21773267"/>
            <a:ext cx="386086" cy="798651"/>
            <a:chOff x="2502798" y="21903895"/>
            <a:chExt cx="386086" cy="798651"/>
          </a:xfrm>
        </p:grpSpPr>
        <p:pic>
          <p:nvPicPr>
            <p:cNvPr id="1043" name="Picture 22" descr="Shape, arrow&#10;&#10;Description automatically generated">
              <a:extLst>
                <a:ext uri="{FF2B5EF4-FFF2-40B4-BE49-F238E27FC236}">
                  <a16:creationId xmlns:a16="http://schemas.microsoft.com/office/drawing/2014/main" id="{A9CB9BFA-B662-2C34-2F81-65B403603498}"/>
                </a:ext>
              </a:extLst>
            </p:cNvPr>
            <p:cNvPicPr>
              <a:picLocks noChangeAspect="1"/>
            </p:cNvPicPr>
            <p:nvPr/>
          </p:nvPicPr>
          <p:blipFill>
            <a:blip r:embed="rId26"/>
            <a:stretch>
              <a:fillRect/>
            </a:stretch>
          </p:blipFill>
          <p:spPr>
            <a:xfrm>
              <a:off x="2544699" y="22246080"/>
              <a:ext cx="297962" cy="456466"/>
            </a:xfrm>
            <a:prstGeom prst="rect">
              <a:avLst/>
            </a:prstGeom>
          </p:spPr>
        </p:pic>
        <p:sp>
          <p:nvSpPr>
            <p:cNvPr id="1044" name="TextBox 1043">
              <a:extLst>
                <a:ext uri="{FF2B5EF4-FFF2-40B4-BE49-F238E27FC236}">
                  <a16:creationId xmlns:a16="http://schemas.microsoft.com/office/drawing/2014/main" id="{EF5240BE-C2B9-5EE8-1B6D-314DF43EA9F5}"/>
                </a:ext>
              </a:extLst>
            </p:cNvPr>
            <p:cNvSpPr txBox="1"/>
            <p:nvPr/>
          </p:nvSpPr>
          <p:spPr>
            <a:xfrm>
              <a:off x="2502798" y="21903895"/>
              <a:ext cx="38608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3F3F3F"/>
                  </a:solidFill>
                  <a:latin typeface="Century Gothic"/>
                </a:rPr>
                <a:t>N</a:t>
              </a:r>
            </a:p>
          </p:txBody>
        </p:sp>
      </p:grpSp>
      <p:sp>
        <p:nvSpPr>
          <p:cNvPr id="1045" name="TextBox 14">
            <a:extLst>
              <a:ext uri="{FF2B5EF4-FFF2-40B4-BE49-F238E27FC236}">
                <a16:creationId xmlns:a16="http://schemas.microsoft.com/office/drawing/2014/main" id="{B71BA96B-12F1-F610-E1F7-959FC763669E}"/>
              </a:ext>
            </a:extLst>
          </p:cNvPr>
          <p:cNvSpPr txBox="1"/>
          <p:nvPr/>
        </p:nvSpPr>
        <p:spPr>
          <a:xfrm>
            <a:off x="2379935" y="13131147"/>
            <a:ext cx="2743200"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solidFill>
                  <a:srgbClr val="3F3F3F"/>
                </a:solidFill>
                <a:latin typeface="Century Gothic"/>
              </a:rPr>
              <a:t>APIPP</a:t>
            </a:r>
          </a:p>
        </p:txBody>
      </p:sp>
      <p:sp>
        <p:nvSpPr>
          <p:cNvPr id="1046" name="TextBox 1045">
            <a:extLst>
              <a:ext uri="{FF2B5EF4-FFF2-40B4-BE49-F238E27FC236}">
                <a16:creationId xmlns:a16="http://schemas.microsoft.com/office/drawing/2014/main" id="{52AFFD98-0D03-E8B8-AD84-F78C56431145}"/>
              </a:ext>
            </a:extLst>
          </p:cNvPr>
          <p:cNvSpPr txBox="1"/>
          <p:nvPr/>
        </p:nvSpPr>
        <p:spPr>
          <a:xfrm>
            <a:off x="7915288" y="17901322"/>
            <a:ext cx="193450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100">
                <a:latin typeface="Century Gothic"/>
              </a:rPr>
              <a:t>Esri, CGIAR, USGS</a:t>
            </a:r>
          </a:p>
        </p:txBody>
      </p:sp>
      <p:sp>
        <p:nvSpPr>
          <p:cNvPr id="14" name="TextBox 13">
            <a:extLst>
              <a:ext uri="{FF2B5EF4-FFF2-40B4-BE49-F238E27FC236}">
                <a16:creationId xmlns:a16="http://schemas.microsoft.com/office/drawing/2014/main" id="{0D2EB979-58AE-7B74-48FE-AD26A1872CA0}"/>
              </a:ext>
            </a:extLst>
          </p:cNvPr>
          <p:cNvSpPr txBox="1"/>
          <p:nvPr/>
        </p:nvSpPr>
        <p:spPr>
          <a:xfrm>
            <a:off x="7095985" y="28031096"/>
            <a:ext cx="1876997"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100">
                <a:latin typeface="Century Gothic"/>
              </a:rPr>
              <a:t>Esri, CGIAR, USGS</a:t>
            </a:r>
          </a:p>
        </p:txBody>
      </p:sp>
      <p:sp>
        <p:nvSpPr>
          <p:cNvPr id="118" name="Arrow: Left 58">
            <a:extLst>
              <a:ext uri="{FF2B5EF4-FFF2-40B4-BE49-F238E27FC236}">
                <a16:creationId xmlns:a16="http://schemas.microsoft.com/office/drawing/2014/main" id="{35162CDB-BCC4-B24D-80A9-73775519FB41}"/>
              </a:ext>
            </a:extLst>
          </p:cNvPr>
          <p:cNvSpPr/>
          <p:nvPr/>
        </p:nvSpPr>
        <p:spPr>
          <a:xfrm rot="13767629">
            <a:off x="11029242" y="7639890"/>
            <a:ext cx="1223907" cy="757253"/>
          </a:xfrm>
          <a:prstGeom prst="leftArrow">
            <a:avLst/>
          </a:prstGeom>
          <a:solidFill>
            <a:srgbClr val="6CA47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26" name="Picture 25" descr="A child wearing a tie&#10;&#10;Description automatically generated with low confidence">
            <a:extLst>
              <a:ext uri="{FF2B5EF4-FFF2-40B4-BE49-F238E27FC236}">
                <a16:creationId xmlns:a16="http://schemas.microsoft.com/office/drawing/2014/main" id="{773E83D6-4DE2-4A7B-A1D4-52DE8C4CAEB1}"/>
              </a:ext>
            </a:extLst>
          </p:cNvPr>
          <p:cNvPicPr>
            <a:picLocks noChangeAspect="1"/>
          </p:cNvPicPr>
          <p:nvPr/>
        </p:nvPicPr>
        <p:blipFill rotWithShape="1">
          <a:blip r:embed="rId27" cstate="print">
            <a:extLst>
              <a:ext uri="{28A0092B-C50C-407E-A947-70E740481C1C}">
                <a14:useLocalDpi xmlns:a14="http://schemas.microsoft.com/office/drawing/2010/main" val="0"/>
              </a:ext>
            </a:extLst>
          </a:blip>
          <a:srcRect/>
          <a:stretch/>
        </p:blipFill>
        <p:spPr>
          <a:xfrm>
            <a:off x="1394252" y="31035626"/>
            <a:ext cx="1645920" cy="1645920"/>
          </a:xfrm>
          <a:prstGeom prst="ellipse">
            <a:avLst/>
          </a:prstGeom>
        </p:spPr>
      </p:pic>
      <p:pic>
        <p:nvPicPr>
          <p:cNvPr id="28" name="Picture 27" descr="A picture containing person, clothing, outdoor, smiling&#10;&#10;Description automatically generated">
            <a:extLst>
              <a:ext uri="{FF2B5EF4-FFF2-40B4-BE49-F238E27FC236}">
                <a16:creationId xmlns:a16="http://schemas.microsoft.com/office/drawing/2014/main" id="{473CF9DB-4056-45A8-8F98-3050029A08EC}"/>
              </a:ext>
            </a:extLst>
          </p:cNvPr>
          <p:cNvPicPr>
            <a:picLocks noChangeAspect="1"/>
          </p:cNvPicPr>
          <p:nvPr/>
        </p:nvPicPr>
        <p:blipFill rotWithShape="1">
          <a:blip r:embed="rId28" cstate="print">
            <a:extLst>
              <a:ext uri="{28A0092B-C50C-407E-A947-70E740481C1C}">
                <a14:useLocalDpi xmlns:a14="http://schemas.microsoft.com/office/drawing/2010/main" val="0"/>
              </a:ext>
            </a:extLst>
          </a:blip>
          <a:srcRect l="-157" t="3717" r="157" b="29616"/>
          <a:stretch/>
        </p:blipFill>
        <p:spPr>
          <a:xfrm>
            <a:off x="7230510" y="31048917"/>
            <a:ext cx="1645920" cy="1645920"/>
          </a:xfrm>
          <a:prstGeom prst="ellipse">
            <a:avLst/>
          </a:prstGeom>
        </p:spPr>
      </p:pic>
      <p:pic>
        <p:nvPicPr>
          <p:cNvPr id="60" name="Picture 59" descr="A picture containing person, glasses, person, wearing&#10;&#10;Description automatically generated">
            <a:extLst>
              <a:ext uri="{FF2B5EF4-FFF2-40B4-BE49-F238E27FC236}">
                <a16:creationId xmlns:a16="http://schemas.microsoft.com/office/drawing/2014/main" id="{A5150857-0A7A-4927-B023-7EA96A64F49D}"/>
              </a:ext>
            </a:extLst>
          </p:cNvPr>
          <p:cNvPicPr>
            <a:picLocks noChangeAspect="1"/>
          </p:cNvPicPr>
          <p:nvPr/>
        </p:nvPicPr>
        <p:blipFill rotWithShape="1">
          <a:blip r:embed="rId29" cstate="print">
            <a:extLst>
              <a:ext uri="{28A0092B-C50C-407E-A947-70E740481C1C}">
                <a14:useLocalDpi xmlns:a14="http://schemas.microsoft.com/office/drawing/2010/main" val="0"/>
              </a:ext>
            </a:extLst>
          </a:blip>
          <a:srcRect t="5871" b="5871"/>
          <a:stretch/>
        </p:blipFill>
        <p:spPr>
          <a:xfrm>
            <a:off x="4312468" y="31047081"/>
            <a:ext cx="1645920" cy="1645920"/>
          </a:xfrm>
          <a:prstGeom prst="ellipse">
            <a:avLst/>
          </a:prstGeom>
        </p:spPr>
      </p:pic>
    </p:spTree>
    <p:extLst>
      <p:ext uri="{BB962C8B-B14F-4D97-AF65-F5344CB8AC3E}">
        <p14:creationId xmlns:p14="http://schemas.microsoft.com/office/powerpoint/2010/main" val="254532004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7df78d0b-135a-4de7-9166-7c181cd87fb4" xsi:nil="true"/>
    <lcf76f155ced4ddcb4097134ff3c332f xmlns="21e6a8e8-1dff-48a6-ab9b-8d556c6946c0">
      <Terms xmlns="http://schemas.microsoft.com/office/infopath/2007/PartnerControls"/>
    </lcf76f155ced4ddcb4097134ff3c332f>
    <SharedWithUsers xmlns="7df78d0b-135a-4de7-9166-7c181cd87fb4">
      <UserInfo>
        <DisplayName>Tamara Barbakova</DisplayName>
        <AccountId>132</AccountId>
        <AccountType/>
      </UserInfo>
      <UserInfo>
        <DisplayName>Britnay Beaudry</DisplayName>
        <AccountId>9</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5" ma:contentTypeDescription="Create a new document." ma:contentTypeScope="" ma:versionID="1a69bd96c8be4159b063bacaac1aa053">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0fc635af53680702e007d3b598dd7baf"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90CFEE1-6CF9-48A4-847C-73FF7C6846BA}">
  <ds:schemaRefs>
    <ds:schemaRef ds:uri="http://schemas.microsoft.com/sharepoint/v3/contenttype/forms"/>
  </ds:schemaRefs>
</ds:datastoreItem>
</file>

<file path=customXml/itemProps2.xml><?xml version="1.0" encoding="utf-8"?>
<ds:datastoreItem xmlns:ds="http://schemas.openxmlformats.org/officeDocument/2006/customXml" ds:itemID="{EA19850C-B132-4F9E-91AE-B86D28DA0AF3}">
  <ds:schemaRefs>
    <ds:schemaRef ds:uri="http://purl.org/dc/terms/"/>
    <ds:schemaRef ds:uri="http://schemas.microsoft.com/office/2006/metadata/properties"/>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6be51c9e-9bf2-4b48-ab79-1dec3e09f49b"/>
    <ds:schemaRef ds:uri="a68b8b16-9eba-4b9b-b141-f2c92a8999d4"/>
    <ds:schemaRef ds:uri="http://www.w3.org/XML/1998/namespace"/>
    <ds:schemaRef ds:uri="http://purl.org/dc/elements/1.1/"/>
    <ds:schemaRef ds:uri="7df78d0b-135a-4de7-9166-7c181cd87fb4"/>
    <ds:schemaRef ds:uri="21e6a8e8-1dff-48a6-ab9b-8d556c6946c0"/>
  </ds:schemaRefs>
</ds:datastoreItem>
</file>

<file path=customXml/itemProps3.xml><?xml version="1.0" encoding="utf-8"?>
<ds:datastoreItem xmlns:ds="http://schemas.openxmlformats.org/officeDocument/2006/customXml" ds:itemID="{E7EEF503-2A27-4DF5-9B62-78EED0308A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3</TotalTime>
  <Words>380</Words>
  <Application>Microsoft Office PowerPoint</Application>
  <PresentationFormat>Custom</PresentationFormat>
  <Paragraphs>79</Paragraphs>
  <Slides>1</Slides>
  <Notes>1</Notes>
  <HiddenSlides>0</HiddenSlides>
  <MMClips>0</MMClips>
  <ScaleCrop>false</ScaleCrop>
  <HeadingPairs>
    <vt:vector size="4" baseType="variant">
      <vt:variant>
        <vt:lpstr>Theme</vt:lpstr>
      </vt:variant>
      <vt:variant>
        <vt:i4>2</vt:i4>
      </vt:variant>
      <vt:variant>
        <vt:lpstr>Slide Titles</vt:lpstr>
      </vt:variant>
      <vt:variant>
        <vt:i4>1</vt:i4>
      </vt:variant>
    </vt:vector>
  </HeadingPairs>
  <TitlesOfParts>
    <vt:vector size="3" baseType="lpstr">
      <vt:lpstr>Office Theme</vt:lpstr>
      <vt:lpstr>Favorites</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Barbakova, Tamara (LARC-E3)[SSAI DEVELOP]</cp:lastModifiedBy>
  <cp:revision>9</cp:revision>
  <dcterms:created xsi:type="dcterms:W3CDTF">2019-02-05T16:32:03Z</dcterms:created>
  <dcterms:modified xsi:type="dcterms:W3CDTF">2022-10-20T15:22:29Z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MediaServiceImageTags">
    <vt:lpwstr/>
  </property>
</Properties>
</file>