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7"/>
  </p:notesMasterIdLst>
  <p:sldIdLst>
    <p:sldId id="256" r:id="rId2"/>
    <p:sldId id="266" r:id="rId3"/>
    <p:sldId id="268" r:id="rId4"/>
    <p:sldId id="276" r:id="rId5"/>
    <p:sldId id="265" r:id="rId6"/>
    <p:sldId id="269" r:id="rId7"/>
    <p:sldId id="274" r:id="rId8"/>
    <p:sldId id="262" r:id="rId9"/>
    <p:sldId id="263" r:id="rId10"/>
    <p:sldId id="272" r:id="rId11"/>
    <p:sldId id="277" r:id="rId12"/>
    <p:sldId id="281" r:id="rId13"/>
    <p:sldId id="280" r:id="rId14"/>
    <p:sldId id="279" r:id="rId15"/>
    <p:sldId id="278" r:id="rId16"/>
  </p:sldIdLst>
  <p:sldSz cx="12192000" cy="6858000"/>
  <p:notesSz cx="6858000" cy="9144000"/>
  <p:embeddedFontLst>
    <p:embeddedFont>
      <p:font typeface="Webdings" panose="05030102010509060703" pitchFamily="18" charset="2"/>
      <p:regular r:id="rId18"/>
    </p:embeddedFont>
    <p:embeddedFont>
      <p:font typeface="Garamond" panose="02020404030301010803" pitchFamily="18" charset="0"/>
      <p:regular r:id="rId19"/>
      <p:bold r:id="rId20"/>
      <p:italic r:id="rId21"/>
    </p:embeddedFont>
    <p:embeddedFont>
      <p:font typeface="Calibri" panose="020F0502020204030204" pitchFamily="34" charset="0"/>
      <p:regular r:id="rId22"/>
      <p:bold r:id="rId23"/>
      <p:italic r:id="rId24"/>
      <p:boldItalic r:id="rId25"/>
    </p:embeddedFont>
    <p:embeddedFont>
      <p:font typeface="ESRI North" panose="020B0604020202020204" charset="0"/>
      <p:regular r:id="rId26"/>
    </p:embeddedFont>
    <p:embeddedFont>
      <p:font typeface="Century Gothic" panose="020B0502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yan Schick" initials="" lastIdx="18" clrIdx="0"/>
  <p:cmAuthor id="1" name="Nicholas McVey" initials="NM" lastIdx="1" clrIdx="1"/>
  <p:cmAuthor id="2" name="crms" initials="c" lastIdx="2" clrIdx="2">
    <p:extLst/>
  </p:cmAuthor>
  <p:cmAuthor id="3" name="Clayton, Amanda L. (LARC-E3)[SSAI DEVELOP]" initials="CAL(D" lastIdx="1" clrIdx="3">
    <p:extLst/>
  </p:cmAuthor>
  <p:cmAuthor id="4" name="Miller, Tiffani N. (LARC-E3)[SSAI DEVELOP]" initials="MTN(D" lastIdx="13" clrIdx="4">
    <p:extLst/>
  </p:cmAuthor>
  <p:cmAuthor id="5" name="Julia Bayer" initials="JB" lastIdx="2" clrIdx="5"/>
  <p:cmAuthor id="6" name="Maggi Klug" initials="MK" lastIdx="1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79862" autoAdjust="0"/>
  </p:normalViewPr>
  <p:slideViewPr>
    <p:cSldViewPr>
      <p:cViewPr varScale="1">
        <p:scale>
          <a:sx n="89" d="100"/>
          <a:sy n="89" d="100"/>
        </p:scale>
        <p:origin x="166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1576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dirty="0" smtClean="0">
                <a:solidFill>
                  <a:srgbClr val="FF0000"/>
                </a:solidFill>
                <a:latin typeface="Calibri"/>
                <a:ea typeface="Calibri"/>
                <a:cs typeface="Calibri"/>
                <a:sym typeface="Calibri"/>
              </a:rPr>
              <a:t>Notes:</a:t>
            </a:r>
            <a:r>
              <a:rPr lang="en-US" sz="1200" b="0" i="0" u="none" strike="noStrike" cap="none" baseline="0" dirty="0" smtClean="0">
                <a:solidFill>
                  <a:srgbClr val="FF0000"/>
                </a:solidFill>
                <a:latin typeface="Calibri"/>
                <a:ea typeface="Calibri"/>
                <a:cs typeface="Calibri"/>
                <a:sym typeface="Calibri"/>
              </a:rPr>
              <a:t> Image Credit Wanderlust travel magazine  http://www.wanderlust.co.uk/planatrip/inspire-me/lists/worlds-greatest-wetlands</a:t>
            </a:r>
          </a:p>
          <a:p>
            <a:pPr marL="0" marR="0" lvl="0" indent="0" algn="l" rtl="0">
              <a:lnSpc>
                <a:spcPct val="100000"/>
              </a:lnSpc>
              <a:spcBef>
                <a:spcPts val="0"/>
              </a:spcBef>
              <a:spcAft>
                <a:spcPts val="0"/>
              </a:spcAft>
              <a:buClr>
                <a:srgbClr val="FF0000"/>
              </a:buClr>
              <a:buSzPct val="25000"/>
              <a:buFont typeface="Calibri"/>
              <a:buNone/>
            </a:pPr>
            <a:endParaRPr lang="en-US" sz="12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We are the Rwanda Ecological Forecasting Team here at Marshall Space Flight Center. We will be using NASA earth observations to classify Wetland Extend in Rwanda. This classification will be incorporated into a time series study of wetland extent over the previous decade. The object is to better understand the fluctuation of wetland extent historically, as well as map impact of development in the wetlands. </a:t>
            </a:r>
          </a:p>
          <a:p>
            <a:pPr marL="0" marR="0" lvl="0" indent="0" algn="l" rtl="0">
              <a:lnSpc>
                <a:spcPct val="100000"/>
              </a:lnSpc>
              <a:spcBef>
                <a:spcPts val="0"/>
              </a:spcBef>
              <a:spcAft>
                <a:spcPts val="0"/>
              </a:spcAft>
              <a:buClr>
                <a:srgbClr val="FF0000"/>
              </a:buClr>
              <a:buSzPct val="25000"/>
              <a:buFont typeface="Calibri"/>
              <a:buNone/>
            </a:pPr>
            <a:endParaRPr lang="en-US" sz="12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Nicholas McVey and I am the team lead and this is my third term at DEVELOP.</a:t>
            </a: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Dash Cruz and I am the ACL and Impact Analysis Fellow.</a:t>
            </a: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Jennifer </a:t>
            </a:r>
            <a:r>
              <a:rPr lang="en-US" sz="1200" b="0" i="0" u="none" strike="noStrike" cap="none" baseline="0" dirty="0" err="1" smtClean="0">
                <a:solidFill>
                  <a:srgbClr val="FF0000"/>
                </a:solidFill>
                <a:latin typeface="Calibri"/>
                <a:ea typeface="Calibri"/>
                <a:cs typeface="Calibri"/>
                <a:sym typeface="Calibri"/>
              </a:rPr>
              <a:t>Gelmis</a:t>
            </a:r>
            <a:r>
              <a:rPr lang="en-US" sz="1200" b="0" i="0" u="none" strike="noStrike" cap="none" baseline="0" dirty="0" smtClean="0">
                <a:solidFill>
                  <a:srgbClr val="FF0000"/>
                </a:solidFill>
                <a:latin typeface="Calibri"/>
                <a:ea typeface="Calibri"/>
                <a:cs typeface="Calibri"/>
                <a:sym typeface="Calibri"/>
              </a:rPr>
              <a:t> and this is my first term at DEVELOP.</a:t>
            </a: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Julia Bayer and this is my first term at DEVELOP. </a:t>
            </a:r>
            <a:endParaRPr lang="en-US" sz="1200" b="0" i="0" u="none" strike="noStrike" cap="none" dirty="0">
              <a:solidFill>
                <a:srgbClr val="FF0000"/>
              </a:solidFill>
              <a:latin typeface="Calibri"/>
              <a:ea typeface="Calibri"/>
              <a:cs typeface="Calibri"/>
              <a:sym typeface="Calibri"/>
            </a:endParaRPr>
          </a:p>
        </p:txBody>
      </p:sp>
      <p:sp>
        <p:nvSpPr>
          <p:cNvPr id="86" name="Shape 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442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Over</a:t>
            </a:r>
            <a:r>
              <a:rPr lang="en-US" baseline="0" dirty="0" smtClean="0"/>
              <a:t> the course of our 10 year study, the</a:t>
            </a:r>
            <a:r>
              <a:rPr lang="en-US" dirty="0" smtClean="0"/>
              <a:t> most prominent change in wetlands that was observed was in Eastern Rwanda</a:t>
            </a:r>
            <a:r>
              <a:rPr lang="en-US" baseline="0" dirty="0" smtClean="0"/>
              <a:t> between 2014 and 2016. The land cover maps show a decrease in wetlands particularly in the north, inland near Lake </a:t>
            </a:r>
            <a:r>
              <a:rPr lang="en-US" baseline="0" dirty="0" err="1" smtClean="0"/>
              <a:t>Burrea</a:t>
            </a:r>
            <a:r>
              <a:rPr lang="en-US" baseline="0" dirty="0" smtClean="0"/>
              <a:t> and Lake </a:t>
            </a:r>
            <a:r>
              <a:rPr lang="en-US" baseline="0" dirty="0" err="1" smtClean="0"/>
              <a:t>Ruhondo</a:t>
            </a:r>
            <a:r>
              <a:rPr lang="en-US" baseline="0" dirty="0" smtClean="0"/>
              <a:t>. However, caution must be taken in interpretation of these results as a decline over three years is not necessarily an indicator of a trend. Much of these wetlands were converted to land, specifically cropland. This goes back to our community concern in that with food insecurity within the country much of the wetlands are converted for agriculture uses to provide more food for the country. </a:t>
            </a:r>
          </a:p>
          <a:p>
            <a:endParaRPr lang="en-US" baseline="0" dirty="0" smtClean="0"/>
          </a:p>
          <a:p>
            <a:r>
              <a:rPr lang="en-US" baseline="0" dirty="0" smtClean="0"/>
              <a:t>In the maps of the western part of the country, the results were more inconclusive and hard to yield results from. This is for a variety of reasons; there are significantly less wetlands in the western part of the country and as many of these are seasonal it was difficult to obtain data. In addition, during the wetlands peak, the rainy season, they were frequently cloud covered.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291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Our Land Cover change forecast map showed a significant decrease of wetlands specifically in the eastern edge of the country and in inland areas such as </a:t>
            </a:r>
            <a:r>
              <a:rPr lang="en-US" baseline="0" dirty="0" smtClean="0"/>
              <a:t>near Lake </a:t>
            </a:r>
            <a:r>
              <a:rPr lang="en-US" baseline="0" dirty="0" err="1" smtClean="0"/>
              <a:t>Burrea</a:t>
            </a:r>
            <a:r>
              <a:rPr lang="en-US" baseline="0" dirty="0" smtClean="0"/>
              <a:t> and Lake </a:t>
            </a:r>
            <a:r>
              <a:rPr lang="en-US" baseline="0" dirty="0" err="1" smtClean="0"/>
              <a:t>Ruhondo</a:t>
            </a:r>
            <a:r>
              <a:rPr lang="en-US" baseline="0" dirty="0" smtClean="0"/>
              <a:t>. The model predicated a net loss in wetland extent with only 15,000 hectares remaining from the 200,000 hectares in 2016. </a:t>
            </a:r>
            <a:r>
              <a:rPr lang="en-US" sz="1200" b="0" i="0" u="none" strike="noStrike" cap="none" baseline="0" dirty="0" smtClean="0">
                <a:solidFill>
                  <a:schemeClr val="dk1"/>
                </a:solidFill>
                <a:latin typeface="Calibri"/>
                <a:ea typeface="Calibri"/>
                <a:cs typeface="Calibri"/>
                <a:sym typeface="Calibri"/>
              </a:rPr>
              <a:t>Currently the population growth rate is estimated to be 2.4% thus causing an increase in population by 2030. </a:t>
            </a:r>
            <a:r>
              <a:rPr lang="en-US" baseline="0" dirty="0" smtClean="0"/>
              <a:t> </a:t>
            </a:r>
            <a:r>
              <a:rPr lang="en-US" sz="1200" b="0" i="0" u="none" strike="noStrike" cap="none" baseline="0" dirty="0" smtClean="0">
                <a:solidFill>
                  <a:schemeClr val="dk1"/>
                </a:solidFill>
                <a:latin typeface="Calibri"/>
                <a:cs typeface="Calibri"/>
                <a:sym typeface="Calibri"/>
              </a:rPr>
              <a:t>The model </a:t>
            </a:r>
            <a:r>
              <a:rPr lang="en-US" sz="1200" b="0" i="0" u="none" strike="noStrike" cap="none" dirty="0" smtClean="0">
                <a:solidFill>
                  <a:schemeClr val="dk1"/>
                </a:solidFill>
                <a:latin typeface="Calibri"/>
                <a:ea typeface="Calibri"/>
                <a:cs typeface="Calibri"/>
                <a:sym typeface="Calibri"/>
              </a:rPr>
              <a:t>showed increasing urbanization in many areas where there are currently wetlands</a:t>
            </a:r>
            <a:r>
              <a:rPr lang="en-US" sz="1200" b="0" i="0" u="none" strike="noStrike" cap="none" baseline="0" dirty="0" smtClean="0">
                <a:solidFill>
                  <a:schemeClr val="dk1"/>
                </a:solidFill>
                <a:latin typeface="Calibri"/>
                <a:ea typeface="Calibri"/>
                <a:cs typeface="Calibri"/>
                <a:sym typeface="Calibri"/>
              </a:rPr>
              <a:t> as </a:t>
            </a:r>
            <a:r>
              <a:rPr lang="en-US" sz="1200" b="0" i="0" u="none" strike="noStrike" cap="none" dirty="0" smtClean="0">
                <a:solidFill>
                  <a:schemeClr val="dk1"/>
                </a:solidFill>
                <a:latin typeface="Calibri"/>
                <a:ea typeface="Calibri"/>
                <a:cs typeface="Calibri"/>
                <a:sym typeface="Calibri"/>
              </a:rPr>
              <a:t>population growth within the</a:t>
            </a:r>
            <a:r>
              <a:rPr lang="en-US" sz="1200" b="0" i="0" u="none" strike="noStrike" cap="none" baseline="0" dirty="0" smtClean="0">
                <a:solidFill>
                  <a:schemeClr val="dk1"/>
                </a:solidFill>
                <a:latin typeface="Calibri"/>
                <a:ea typeface="Calibri"/>
                <a:cs typeface="Calibri"/>
                <a:sym typeface="Calibri"/>
              </a:rPr>
              <a:t> country would further accelerating urban development. Just as we have observed within recent years the map shows a prediction of increasing conversion to agriculture areas.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424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dirty="0" smtClean="0"/>
              <a:t>Landsat 5</a:t>
            </a:r>
            <a:r>
              <a:rPr lang="en-US" baseline="0" dirty="0" smtClean="0"/>
              <a:t> and 8 both have temporal resolutions of 16 day return periods. This can make it challenging to obtain a cloud free image for a given area in a study period. Clouds pose an obvious problem to our approach in that when the area is covered in clouds, we cannot draw any conclusions about the surface buried beneath. Particularly when studying wetlands because the time period that would be most useful for the wetland mapping is during the rainy season, and with that rainy season comes significant cloud cover.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Variability in signatures is significant, in fact the variability in just the two halves of the country caused both analyses to be done independently. What looks like wetlands and what appears as open land can vary immensely depending on time of year, location, and timing of recent weather events.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The projection model itself is an uncertainty, as any model would be, influencing factors could act much quicker or significantly slower than what is anticipated. Population growth in Rwanda is high, but recently has shown trends of slowing, demands for food security will likely continue to be significant throughout the near future, which does provide a threat to wetlands as they are ample sources for agricultural production. Increase aid and scientific discovery in the region could also slow the degradation of wetlands and policy is enacted protecting this valuable resources.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smtClean="0">
                <a:latin typeface="Century Gothic"/>
                <a:ea typeface="Century Gothic"/>
                <a:cs typeface="Century Gothic"/>
                <a:sym typeface="Century Gothic"/>
              </a:rPr>
              <a:t>Image Credit: http://d1jqu7g1y74ds1.cloudfront.net/wp-content/uploads/2013/05/landsat_8.jpg</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88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Primary conclusions</a:t>
            </a:r>
            <a:r>
              <a:rPr lang="en-US" baseline="0" dirty="0" smtClean="0"/>
              <a:t> illustrate a noticeable trend for declining wetland extent throughout Rwanda over the course of the past 3 years, 2014-2016 in Eastern Rwanda. This is enlightening as the most common influencing factor in the degradation of wetlands was a conversion to the “land” classification. Important to note that our “land” classification includes agricultural fields and uses. This likely points to the conversion from wetlands to agricultural use as one of the primary factors for the reduction in wetland extent. </a:t>
            </a:r>
          </a:p>
          <a:p>
            <a:endParaRPr lang="en-US" baseline="0" dirty="0" smtClean="0"/>
          </a:p>
          <a:p>
            <a:r>
              <a:rPr lang="en-US" baseline="0" dirty="0" smtClean="0"/>
              <a:t>Interestingly, we also notice a decreasing trend in the “forest” classification as well. While not something we set out to discover or observe, the noticeable decline could also point to increased deforestation efforts as the population continues to grow. The conversion from “forest” to “land” was the second most common influencing factor. </a:t>
            </a:r>
          </a:p>
          <a:p>
            <a:endParaRPr lang="en-US" baseline="0" dirty="0" smtClean="0"/>
          </a:p>
          <a:p>
            <a:r>
              <a:rPr lang="en-US" baseline="0" dirty="0" smtClean="0"/>
              <a:t>Ultimately we validate the use of remote sensing as valuable methodologies for the preliminary study of wetland extent in Rwanda, but we do have cautions. Significant cloud cover during times most critical for the study is extremely detrimental. Ideally Signature Aperture Radar would be utilized to eliminate the biggest barrier to the most accurate study of the region.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320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continuation of this project will focus on using Synthetic Aperture Radar (SAR) to more accurately map wetlands in Rwanda. During this term one of the major challenges was working with the cloud cover found over much of the wetlands in imagery acquired from the Landsat series. This was especially prominent during the rainy season. However, with SAR this will be mitigated as the SAR sensor can acquire data without regard to cloud cover. </a:t>
            </a:r>
          </a:p>
          <a:p>
            <a:endParaRPr lang="en-US" dirty="0" smtClean="0"/>
          </a:p>
          <a:p>
            <a:r>
              <a:rPr lang="en-US" dirty="0" smtClean="0"/>
              <a:t>Improved</a:t>
            </a:r>
            <a:r>
              <a:rPr lang="en-US" baseline="0" dirty="0" smtClean="0"/>
              <a:t> methodology for the classification would include adding factors to a decision tree that could help differentiate different kinds of wetlands and forest from the simple classification. The inclusion of DEM or Soil Moisture data could help improve these classifications immensely and provide a much more accurate current extent map for our partners with the GEO Wetlands Initiative. </a:t>
            </a:r>
            <a:endParaRPr lang="en-US" dirty="0" smtClean="0"/>
          </a:p>
          <a:p>
            <a:endParaRPr lang="en-US" dirty="0" smtClean="0"/>
          </a:p>
          <a:p>
            <a:r>
              <a:rPr lang="en-US" dirty="0" smtClean="0"/>
              <a:t>Image Credit: https://sevgisairoglu.wordpress.com/2013/09/22/ngoma-eastern-province-rwanda/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294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Wetlands make up 10.6% of the land in the East African nation of Rwanda and are commonly found surrounding lakes and rivers. Our project will map the wetlands in Rwanda from 2007-2017. A third of the country’s wetlands are found in the western side of the country in the province of Kinyarwanda. These wetlands are found in the Congo River Basin in the area surrounding Lake Kivu. The rest of the country’s wetlands are found on the east side in the Nile River Basin. One of the most notable wetlands is the </a:t>
            </a:r>
            <a:r>
              <a:rPr lang="en-US" sz="1200" b="0" i="0" u="none" strike="noStrike" cap="none" dirty="0" err="1" smtClean="0">
                <a:solidFill>
                  <a:schemeClr val="dk1"/>
                </a:solidFill>
                <a:latin typeface="Calibri"/>
                <a:ea typeface="Calibri"/>
                <a:cs typeface="Calibri"/>
                <a:sym typeface="Calibri"/>
              </a:rPr>
              <a:t>Rugezi</a:t>
            </a:r>
            <a:r>
              <a:rPr lang="en-US" sz="1200" b="0" i="0" u="none" strike="noStrike" cap="none" dirty="0" smtClean="0">
                <a:solidFill>
                  <a:schemeClr val="dk1"/>
                </a:solidFill>
                <a:latin typeface="Calibri"/>
                <a:ea typeface="Calibri"/>
                <a:cs typeface="Calibri"/>
                <a:sym typeface="Calibri"/>
              </a:rPr>
              <a:t> Marsh in </a:t>
            </a:r>
            <a:r>
              <a:rPr lang="en-US" sz="1200" b="0" i="0" u="none" strike="noStrike" cap="none" dirty="0" err="1" smtClean="0">
                <a:solidFill>
                  <a:schemeClr val="dk1"/>
                </a:solidFill>
                <a:latin typeface="Calibri"/>
                <a:ea typeface="Calibri"/>
                <a:cs typeface="Calibri"/>
                <a:sym typeface="Calibri"/>
              </a:rPr>
              <a:t>Buberuka</a:t>
            </a:r>
            <a:r>
              <a:rPr lang="en-US" sz="1200" b="0" i="0" u="none" strike="noStrike" cap="none" dirty="0" smtClean="0">
                <a:solidFill>
                  <a:schemeClr val="dk1"/>
                </a:solidFill>
                <a:latin typeface="Calibri"/>
                <a:ea typeface="Calibri"/>
                <a:cs typeface="Calibri"/>
                <a:sym typeface="Calibri"/>
              </a:rPr>
              <a:t> highlands in the Northern Province as the marsh serves as the headwaters of the Nile River (REMA, 2009). </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088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smtClean="0">
                <a:solidFill>
                  <a:schemeClr val="dk1"/>
                </a:solidFill>
                <a:latin typeface="Calibri"/>
                <a:ea typeface="Calibri"/>
                <a:cs typeface="Calibri"/>
                <a:sym typeface="Calibri"/>
              </a:rPr>
              <a:t>Wetlands are a critical part of the environment providing a range of functions that directly benefit human settlements. </a:t>
            </a:r>
          </a:p>
          <a:p>
            <a:pPr marL="228600" marR="0" lvl="0" indent="-228600" algn="l" defTabSz="914400" rtl="0" eaLnBrk="1" fontAlgn="auto" latinLnBrk="0" hangingPunct="1">
              <a:lnSpc>
                <a:spcPct val="100000"/>
              </a:lnSpc>
              <a:spcBef>
                <a:spcPts val="0"/>
              </a:spcBef>
              <a:spcAft>
                <a:spcPts val="0"/>
              </a:spcAft>
              <a:buClrTx/>
              <a:buSzPct val="25000"/>
              <a:buFontTx/>
              <a:buAutoNum type="arabicPeriod"/>
              <a:tabLst/>
              <a:defRPr/>
            </a:pPr>
            <a:endParaRPr lang="en-US" sz="1200" b="0" i="0" u="none" strike="noStrike" cap="none" baseline="0" dirty="0" smtClean="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Tx/>
              <a:buSzPct val="25000"/>
              <a:buFontTx/>
              <a:buAutoNum type="arabicPeriod"/>
              <a:tabLst/>
              <a:defRPr/>
            </a:pPr>
            <a:r>
              <a:rPr lang="en-US" sz="1200" b="0" i="0" u="none" strike="noStrike" cap="none" baseline="0" dirty="0" smtClean="0">
                <a:solidFill>
                  <a:schemeClr val="dk1"/>
                </a:solidFill>
                <a:latin typeface="Calibri"/>
                <a:ea typeface="Calibri"/>
                <a:cs typeface="Calibri"/>
                <a:sym typeface="Calibri"/>
              </a:rPr>
              <a:t>Increasing population pressure, large-scale deforestation and poor management practices have left Rwanda, a country whose economy is based largely on agricultural production with severe environmental problems which can be mitigated through the conservation of wetlands.  </a:t>
            </a:r>
          </a:p>
          <a:p>
            <a:pPr marL="228600" marR="0" lvl="0" indent="-228600" algn="l" defTabSz="914400" rtl="0" eaLnBrk="1" fontAlgn="auto" latinLnBrk="0" hangingPunct="1">
              <a:lnSpc>
                <a:spcPct val="100000"/>
              </a:lnSpc>
              <a:spcBef>
                <a:spcPts val="0"/>
              </a:spcBef>
              <a:spcAft>
                <a:spcPts val="0"/>
              </a:spcAft>
              <a:buClrTx/>
              <a:buSzPct val="25000"/>
              <a:buFontTx/>
              <a:buAutoNum type="arabicPeriod"/>
              <a:tabLst/>
              <a:defRPr/>
            </a:pPr>
            <a:r>
              <a:rPr lang="en-US" sz="1200" b="0" i="0" u="none" strike="noStrike" cap="none" baseline="0" dirty="0" smtClean="0">
                <a:solidFill>
                  <a:schemeClr val="dk1"/>
                </a:solidFill>
                <a:latin typeface="Calibri"/>
                <a:ea typeface="Calibri"/>
                <a:cs typeface="Calibri"/>
                <a:sym typeface="Calibri"/>
              </a:rPr>
              <a:t>Moderate to severe erosion on 50% of its arable farmland.  Wetlands slow water flow by acting as a sponge—accumulating, storing, and slowly releasing flood water after rainfall or storm surges.  Helps to protect surrounding infrastructure and prevent erosion</a:t>
            </a:r>
          </a:p>
          <a:p>
            <a:pPr marL="228600" marR="0" lvl="0" indent="-228600" algn="l" rtl="0">
              <a:spcBef>
                <a:spcPts val="0"/>
              </a:spcBef>
              <a:spcAft>
                <a:spcPts val="0"/>
              </a:spcAft>
              <a:buSzPct val="25000"/>
              <a:buAutoNum type="arabicPeriod"/>
            </a:pPr>
            <a:r>
              <a:rPr lang="en-US" sz="1200" b="0" i="0" u="none" strike="noStrike" cap="none" baseline="0" dirty="0" smtClean="0">
                <a:solidFill>
                  <a:schemeClr val="dk1"/>
                </a:solidFill>
                <a:latin typeface="Calibri"/>
                <a:ea typeface="Calibri"/>
                <a:cs typeface="Calibri"/>
                <a:sym typeface="Calibri"/>
              </a:rPr>
              <a:t>  Act as a filter to toxic substances and nutrient by breaking them down to less harmful substances, protect groundwater quality**</a:t>
            </a:r>
          </a:p>
          <a:p>
            <a:pPr marL="228600" marR="0" lvl="0" indent="-228600" algn="l" rtl="0">
              <a:spcBef>
                <a:spcPts val="0"/>
              </a:spcBef>
              <a:spcAft>
                <a:spcPts val="0"/>
              </a:spcAft>
              <a:buSzPct val="25000"/>
              <a:buAutoNum type="arabicPeriod"/>
            </a:pPr>
            <a:r>
              <a:rPr lang="en-US" sz="1200" b="0" i="0" u="none" strike="noStrike" cap="none" baseline="0" dirty="0" smtClean="0">
                <a:solidFill>
                  <a:schemeClr val="dk1"/>
                </a:solidFill>
                <a:latin typeface="Calibri"/>
                <a:ea typeface="Calibri"/>
                <a:cs typeface="Calibri"/>
                <a:sym typeface="Calibri"/>
              </a:rPr>
              <a:t>  Unique areas of thriving diversity which is vital to the survival of migrant birds, a myriad of plants and insects, and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lvl="0">
              <a:spcBef>
                <a:spcPts val="0"/>
              </a:spcBef>
              <a:buNone/>
            </a:pPr>
            <a:r>
              <a:rPr lang="en-US" sz="1200" b="0" i="0" u="none" strike="noStrike" cap="none" dirty="0">
                <a:solidFill>
                  <a:schemeClr val="dk1"/>
                </a:solidFill>
                <a:latin typeface="Calibri"/>
                <a:ea typeface="Calibri"/>
                <a:cs typeface="Calibri"/>
                <a:sym typeface="Calibri"/>
              </a:rPr>
              <a:t>Image Source: </a:t>
            </a:r>
            <a:r>
              <a:rPr lang="en-US" sz="1200" dirty="0" smtClean="0"/>
              <a:t>http://ilovehongkong.org/wp-content/uploads/2012/09/Hong-Kong-Wetland-Park-7.jpg</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3" name="Shape 1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23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Throughout</a:t>
            </a:r>
            <a:r>
              <a:rPr lang="en-US" sz="1200" b="0" i="0" u="none" strike="noStrike" cap="none" baseline="0" dirty="0" smtClean="0">
                <a:solidFill>
                  <a:schemeClr val="dk1"/>
                </a:solidFill>
                <a:latin typeface="Calibri"/>
                <a:ea typeface="Calibri"/>
                <a:cs typeface="Calibri"/>
                <a:sym typeface="Calibri"/>
              </a:rPr>
              <a:t> this project we worked with four partners, they are: </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The Rwanda Environment Management Authority (REMA)</a:t>
            </a:r>
            <a:r>
              <a:rPr lang="en-US" sz="1200" b="0" i="0" u="none" strike="noStrike" cap="none" baseline="0" dirty="0" smtClean="0">
                <a:solidFill>
                  <a:schemeClr val="dk1"/>
                </a:solidFill>
                <a:latin typeface="Calibri"/>
                <a:ea typeface="Calibri"/>
                <a:cs typeface="Calibri"/>
                <a:sym typeface="Calibri"/>
              </a:rPr>
              <a:t> and our POC</a:t>
            </a:r>
            <a:r>
              <a:rPr lang="en-US" sz="1200" b="0" i="0" u="none" strike="noStrike" cap="none" dirty="0" smtClean="0">
                <a:solidFill>
                  <a:schemeClr val="dk1"/>
                </a:solidFill>
                <a:latin typeface="Calibri"/>
                <a:ea typeface="Calibri"/>
                <a:cs typeface="Calibri"/>
                <a:sym typeface="Calibri"/>
              </a:rPr>
              <a:t> Marie-Laetitia </a:t>
            </a:r>
            <a:r>
              <a:rPr lang="en-US" sz="1200" b="0" i="0" u="none" strike="noStrike" cap="none" dirty="0" err="1" smtClean="0">
                <a:solidFill>
                  <a:schemeClr val="dk1"/>
                </a:solidFill>
                <a:latin typeface="Calibri"/>
                <a:ea typeface="Calibri"/>
                <a:cs typeface="Calibri"/>
                <a:sym typeface="Calibri"/>
              </a:rPr>
              <a:t>Busokeye</a:t>
            </a:r>
            <a:r>
              <a:rPr lang="en-US" sz="1200" b="0" i="0" u="none" strike="noStrike" cap="none" dirty="0" smtClean="0">
                <a:solidFill>
                  <a:schemeClr val="dk1"/>
                </a:solidFill>
                <a:latin typeface="Calibri"/>
                <a:ea typeface="Calibri"/>
                <a:cs typeface="Calibri"/>
                <a:sym typeface="Calibri"/>
              </a:rPr>
              <a:t>. REMA uses Earth observational data for planning purposes and in general manages environmental affairs in Rwanda and served as one of our end users.</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Africa Flores and Emily Adams at NASA SERVIR Coordination Office at MSFC served</a:t>
            </a:r>
            <a:r>
              <a:rPr lang="en-US" sz="1200" b="0" i="0" u="none" strike="noStrike" cap="none" baseline="0" dirty="0" smtClean="0">
                <a:solidFill>
                  <a:schemeClr val="dk1"/>
                </a:solidFill>
                <a:latin typeface="Calibri"/>
                <a:ea typeface="Calibri"/>
                <a:cs typeface="Calibri"/>
                <a:sym typeface="Calibri"/>
              </a:rPr>
              <a:t> as one of our collaborators</a:t>
            </a:r>
            <a:r>
              <a:rPr lang="en-US" sz="1200" b="0" i="0" u="none" strike="noStrike" cap="none" dirty="0" smtClean="0">
                <a:solidFill>
                  <a:schemeClr val="dk1"/>
                </a:solidFill>
                <a:latin typeface="Calibri"/>
                <a:ea typeface="Calibri"/>
                <a:cs typeface="Calibri"/>
                <a:sym typeface="Calibri"/>
              </a:rPr>
              <a:t>. The</a:t>
            </a:r>
            <a:r>
              <a:rPr lang="en-US" sz="1200" b="0" i="0" u="none" strike="noStrike" cap="none" baseline="0" dirty="0" smtClean="0">
                <a:solidFill>
                  <a:schemeClr val="dk1"/>
                </a:solidFill>
                <a:latin typeface="Calibri"/>
                <a:ea typeface="Calibri"/>
                <a:cs typeface="Calibri"/>
                <a:sym typeface="Calibri"/>
              </a:rPr>
              <a:t> SERVIIR Eastern and Southern Africa hub </a:t>
            </a:r>
            <a:r>
              <a:rPr lang="en-US" sz="1200" b="0" i="0" u="none" strike="noStrike" cap="none" dirty="0" smtClean="0">
                <a:solidFill>
                  <a:schemeClr val="dk1"/>
                </a:solidFill>
                <a:latin typeface="Calibri"/>
                <a:ea typeface="Calibri"/>
                <a:cs typeface="Calibri"/>
                <a:sym typeface="Calibri"/>
              </a:rPr>
              <a:t>uses geospatial tools to work on environmental decision making in developing countries such as Rwanda. The data collected by SERVIR is primarily used in estimating the effects of flooding and better develop flood relief protocol.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Dr. Robinson </a:t>
            </a:r>
            <a:r>
              <a:rPr lang="en-US" sz="1200" b="0" i="0" u="none" strike="noStrike" cap="none" dirty="0" err="1" smtClean="0">
                <a:solidFill>
                  <a:schemeClr val="dk1"/>
                </a:solidFill>
                <a:latin typeface="Calibri"/>
                <a:ea typeface="Calibri"/>
                <a:cs typeface="Calibri"/>
                <a:sym typeface="Calibri"/>
              </a:rPr>
              <a:t>Mugo</a:t>
            </a:r>
            <a:r>
              <a:rPr lang="en-US" sz="1200" b="0" i="0" u="none" strike="noStrike" cap="none" dirty="0" smtClean="0">
                <a:solidFill>
                  <a:schemeClr val="dk1"/>
                </a:solidFill>
                <a:latin typeface="Calibri"/>
                <a:ea typeface="Calibri"/>
                <a:cs typeface="Calibri"/>
                <a:sym typeface="Calibri"/>
              </a:rPr>
              <a:t>, earth observations lead</a:t>
            </a:r>
            <a:r>
              <a:rPr lang="en-US" sz="1200" b="0" i="0" u="none" strike="noStrike" cap="none" baseline="0" dirty="0" smtClean="0">
                <a:solidFill>
                  <a:schemeClr val="dk1"/>
                </a:solidFill>
                <a:latin typeface="Calibri"/>
                <a:ea typeface="Calibri"/>
                <a:cs typeface="Calibri"/>
                <a:sym typeface="Calibri"/>
              </a:rPr>
              <a:t> at the</a:t>
            </a:r>
            <a:r>
              <a:rPr lang="en-US" sz="1200" b="0" i="0" u="none" strike="noStrike" cap="none" dirty="0" smtClean="0">
                <a:solidFill>
                  <a:schemeClr val="dk1"/>
                </a:solidFill>
                <a:latin typeface="Calibri"/>
                <a:ea typeface="Calibri"/>
                <a:cs typeface="Calibri"/>
                <a:sym typeface="Calibri"/>
              </a:rPr>
              <a:t> Regional Center for Mapping of Resources for Development (RCMRD), our second end user. RCMRD is an inter-governmental organization based out of Nairobi</a:t>
            </a:r>
            <a:r>
              <a:rPr lang="en-US" sz="1200" b="0" i="0" u="none" strike="noStrike" cap="none" baseline="0" dirty="0" smtClean="0">
                <a:solidFill>
                  <a:schemeClr val="dk1"/>
                </a:solidFill>
                <a:latin typeface="Calibri"/>
                <a:ea typeface="Calibri"/>
                <a:cs typeface="Calibri"/>
                <a:sym typeface="Calibri"/>
              </a:rPr>
              <a:t> with </a:t>
            </a:r>
            <a:r>
              <a:rPr lang="en-US" sz="1200" b="0" i="0" u="none" strike="noStrike" cap="none" dirty="0" smtClean="0">
                <a:solidFill>
                  <a:schemeClr val="dk1"/>
                </a:solidFill>
                <a:latin typeface="Calibri"/>
                <a:ea typeface="Calibri"/>
                <a:cs typeface="Calibri"/>
                <a:sym typeface="Calibri"/>
              </a:rPr>
              <a:t>20 contracting member states in Eastern and Southern Africa and the organization aims to promote sustainable development using remote sensing and geographic techniques</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Adrian </a:t>
            </a:r>
            <a:r>
              <a:rPr lang="en-US" sz="1200" b="0" i="0" u="none" strike="noStrike" cap="none" dirty="0" err="1" smtClean="0">
                <a:solidFill>
                  <a:schemeClr val="dk1"/>
                </a:solidFill>
                <a:latin typeface="Calibri"/>
                <a:ea typeface="Calibri"/>
                <a:cs typeface="Calibri"/>
                <a:sym typeface="Calibri"/>
              </a:rPr>
              <a:t>Strauch</a:t>
            </a:r>
            <a:r>
              <a:rPr lang="en-US" sz="1200" b="0" i="0" u="none" strike="noStrike" cap="none" dirty="0" smtClean="0">
                <a:solidFill>
                  <a:schemeClr val="dk1"/>
                </a:solidFill>
                <a:latin typeface="Calibri"/>
                <a:ea typeface="Calibri"/>
                <a:cs typeface="Calibri"/>
                <a:sym typeface="Calibri"/>
              </a:rPr>
              <a:t> (Univ. of Bonn), </a:t>
            </a:r>
            <a:r>
              <a:rPr lang="en-US" sz="1200" b="0" i="0" u="none" strike="noStrike" cap="none" dirty="0" err="1" smtClean="0">
                <a:solidFill>
                  <a:schemeClr val="dk1"/>
                </a:solidFill>
                <a:latin typeface="Calibri"/>
                <a:ea typeface="Calibri"/>
                <a:cs typeface="Calibri"/>
                <a:sym typeface="Calibri"/>
              </a:rPr>
              <a:t>Lammert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Hilarides</a:t>
            </a:r>
            <a:r>
              <a:rPr lang="en-US" sz="1200" b="0" i="0" u="none" strike="noStrike" cap="none" dirty="0" smtClean="0">
                <a:solidFill>
                  <a:schemeClr val="dk1"/>
                </a:solidFill>
                <a:latin typeface="Calibri"/>
                <a:ea typeface="Calibri"/>
                <a:cs typeface="Calibri"/>
                <a:sym typeface="Calibri"/>
              </a:rPr>
              <a:t> (Wetlands International) and </a:t>
            </a:r>
            <a:r>
              <a:rPr lang="en-US" sz="1200" b="0" i="0" u="none" strike="noStrike" cap="none" dirty="0" err="1" smtClean="0">
                <a:solidFill>
                  <a:schemeClr val="dk1"/>
                </a:solidFill>
                <a:latin typeface="Calibri"/>
                <a:ea typeface="Calibri"/>
                <a:cs typeface="Calibri"/>
                <a:sym typeface="Calibri"/>
              </a:rPr>
              <a:t>Ania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Grobicki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Ramsar</a:t>
            </a:r>
            <a:r>
              <a:rPr lang="en-US" sz="1200" b="0" i="0" u="none" strike="noStrike" cap="none" dirty="0" smtClean="0">
                <a:solidFill>
                  <a:schemeClr val="dk1"/>
                </a:solidFill>
                <a:latin typeface="Calibri"/>
                <a:ea typeface="Calibri"/>
                <a:cs typeface="Calibri"/>
                <a:sym typeface="Calibri"/>
              </a:rPr>
              <a:t> Convention Secretariat) at Geo-Wetlands Initiative were our second </a:t>
            </a:r>
            <a:r>
              <a:rPr lang="en-US" sz="1200" b="0" i="0" u="none" strike="noStrike" cap="none" dirty="0" err="1" smtClean="0">
                <a:solidFill>
                  <a:schemeClr val="dk1"/>
                </a:solidFill>
                <a:latin typeface="Calibri"/>
                <a:ea typeface="Calibri"/>
                <a:cs typeface="Calibri"/>
                <a:sym typeface="Calibri"/>
              </a:rPr>
              <a:t>colloborator</a:t>
            </a:r>
            <a:r>
              <a:rPr lang="en-US" sz="1200" b="0" i="0" u="none" strike="noStrike" cap="none" dirty="0" smtClean="0">
                <a:solidFill>
                  <a:schemeClr val="dk1"/>
                </a:solidFill>
                <a:latin typeface="Calibri"/>
                <a:ea typeface="Calibri"/>
                <a:cs typeface="Calibri"/>
                <a:sym typeface="Calibri"/>
              </a:rPr>
              <a:t>. GEO-Wetlands is a global partnership coordinated by the University of Bonn, Wetlands International and the </a:t>
            </a:r>
            <a:r>
              <a:rPr lang="en-US" sz="1200" b="0" i="0" u="none" strike="noStrike" cap="none" dirty="0" err="1" smtClean="0">
                <a:solidFill>
                  <a:schemeClr val="dk1"/>
                </a:solidFill>
                <a:latin typeface="Calibri"/>
                <a:ea typeface="Calibri"/>
                <a:cs typeface="Calibri"/>
                <a:sym typeface="Calibri"/>
              </a:rPr>
              <a:t>Ramsar</a:t>
            </a:r>
            <a:r>
              <a:rPr lang="en-US" sz="1200" b="0" i="0" u="none" strike="noStrike" cap="none" dirty="0" smtClean="0">
                <a:solidFill>
                  <a:schemeClr val="dk1"/>
                </a:solidFill>
                <a:latin typeface="Calibri"/>
                <a:ea typeface="Calibri"/>
                <a:cs typeface="Calibri"/>
                <a:sym typeface="Calibri"/>
              </a:rPr>
              <a:t> Convention Secretariat. GEO Wetlands develops products on wetland delineation and characterization and is currently working on a parallel project in Rwanda.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03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The United Nations Sustainable</a:t>
            </a:r>
            <a:r>
              <a:rPr lang="en-US" sz="1200" b="0" i="0" u="none" strike="noStrike" cap="none" baseline="0" dirty="0" smtClean="0">
                <a:solidFill>
                  <a:schemeClr val="dk1"/>
                </a:solidFill>
                <a:latin typeface="Calibri"/>
                <a:ea typeface="Calibri"/>
                <a:cs typeface="Calibri"/>
                <a:sym typeface="Calibri"/>
              </a:rPr>
              <a:t> Development Goals are an initiative aimed to be completed by 2030 that looks to provide food security, end poverty and protect the environment across the globe. UN SDG 15.2 is specifically aimed at the protection of diverse ecosystems and prevention of land degradation.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Creatures</a:t>
            </a:r>
            <a:r>
              <a:rPr lang="en-US" sz="1200" b="0" i="0" u="none" strike="noStrike" cap="none" baseline="0" dirty="0" smtClean="0">
                <a:solidFill>
                  <a:schemeClr val="dk1"/>
                </a:solidFill>
                <a:latin typeface="Calibri"/>
                <a:ea typeface="Calibri"/>
                <a:cs typeface="Calibri"/>
                <a:sym typeface="Calibri"/>
              </a:rPr>
              <a:t> Fauna/Flora (from Top to Bottom): Grey Crowned Crane, Yellow Back Duiker, Shoebill Stork, Pyrethrum.</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There</a:t>
            </a:r>
            <a:r>
              <a:rPr lang="en-US" sz="1200" b="0" i="0" u="none" strike="noStrike" cap="none" baseline="0" dirty="0" smtClean="0">
                <a:solidFill>
                  <a:schemeClr val="dk1"/>
                </a:solidFill>
                <a:latin typeface="Calibri"/>
                <a:ea typeface="Calibri"/>
                <a:cs typeface="Calibri"/>
                <a:sym typeface="Calibri"/>
              </a:rPr>
              <a:t> are three objectives that we would like to accomplish during this research.</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1</a:t>
            </a:r>
            <a:r>
              <a:rPr lang="en-US" sz="1200" b="0" i="0" u="none" strike="noStrike" cap="none" baseline="30000" dirty="0" smtClean="0">
                <a:solidFill>
                  <a:schemeClr val="dk1"/>
                </a:solidFill>
                <a:latin typeface="Calibri"/>
                <a:ea typeface="Calibri"/>
                <a:cs typeface="Calibri"/>
                <a:sym typeface="Calibri"/>
              </a:rPr>
              <a:t>st</a:t>
            </a:r>
            <a:r>
              <a:rPr lang="en-US" sz="1200" b="0" i="0" u="none" strike="noStrike" cap="none" baseline="0" dirty="0" smtClean="0">
                <a:solidFill>
                  <a:schemeClr val="dk1"/>
                </a:solidFill>
                <a:latin typeface="Calibri"/>
                <a:ea typeface="Calibri"/>
                <a:cs typeface="Calibri"/>
                <a:sym typeface="Calibri"/>
              </a:rPr>
              <a:t> – identify wetlands in Rwanda utilizing NASA Earth observations</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2</a:t>
            </a:r>
            <a:r>
              <a:rPr lang="en-US" sz="1200" b="0" i="0" u="none" strike="noStrike" cap="none" baseline="30000" dirty="0" smtClean="0">
                <a:solidFill>
                  <a:schemeClr val="dk1"/>
                </a:solidFill>
                <a:latin typeface="Calibri"/>
                <a:ea typeface="Calibri"/>
                <a:cs typeface="Calibri"/>
                <a:sym typeface="Calibri"/>
              </a:rPr>
              <a:t>nd</a:t>
            </a:r>
            <a:r>
              <a:rPr lang="en-US" sz="1200" b="0" i="0" u="none" strike="noStrike" cap="none" baseline="0" dirty="0" smtClean="0">
                <a:solidFill>
                  <a:schemeClr val="dk1"/>
                </a:solidFill>
                <a:latin typeface="Calibri"/>
                <a:ea typeface="Calibri"/>
                <a:cs typeface="Calibri"/>
                <a:sym typeface="Calibri"/>
              </a:rPr>
              <a:t> – assist with protective efforts of critical wetland areas by producing land-change and ecological forecasting models.</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3</a:t>
            </a:r>
            <a:r>
              <a:rPr lang="en-US" sz="1200" b="0" i="0" u="none" strike="noStrike" cap="none" baseline="30000" dirty="0" smtClean="0">
                <a:solidFill>
                  <a:schemeClr val="dk1"/>
                </a:solidFill>
                <a:latin typeface="Calibri"/>
                <a:ea typeface="Calibri"/>
                <a:cs typeface="Calibri"/>
                <a:sym typeface="Calibri"/>
              </a:rPr>
              <a:t>rd</a:t>
            </a:r>
            <a:r>
              <a:rPr lang="en-US" sz="1200" b="0" i="0" u="none" strike="noStrike" cap="none" baseline="0" dirty="0" smtClean="0">
                <a:solidFill>
                  <a:schemeClr val="dk1"/>
                </a:solidFill>
                <a:latin typeface="Calibri"/>
                <a:ea typeface="Calibri"/>
                <a:cs typeface="Calibri"/>
                <a:sym typeface="Calibri"/>
              </a:rPr>
              <a:t> and finally – generate an accurate, well-documented classification methodology to ensure that our results are easily replicated.</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*From 1990 to 1994,  Rwanda’s Volcanoes' National Park (undisturbed from 1920’s to 1960) was used as a base for Rwanda Patriot soldiers and served as a theatre for military conflict during the Rwandan Civil War. The preserve had been decreased by 47% (from 34,000 ha to 16,000 ha) during the 60’s &amp; 70’s to accommodate human settlement &amp; </a:t>
            </a:r>
            <a:r>
              <a:rPr lang="en-US" sz="1200" b="1" i="0" u="none" strike="noStrike" cap="none" baseline="0" dirty="0" smtClean="0">
                <a:solidFill>
                  <a:schemeClr val="dk1"/>
                </a:solidFill>
                <a:latin typeface="Calibri"/>
                <a:ea typeface="Calibri"/>
                <a:cs typeface="Calibri"/>
                <a:sym typeface="Calibri"/>
              </a:rPr>
              <a:t>pyrethrum</a:t>
            </a:r>
            <a:r>
              <a:rPr lang="en-US" sz="1200" b="0" i="0" u="none" strike="noStrike" cap="none" baseline="0" dirty="0" smtClean="0">
                <a:solidFill>
                  <a:schemeClr val="dk1"/>
                </a:solidFill>
                <a:latin typeface="Calibri"/>
                <a:ea typeface="Calibri"/>
                <a:cs typeface="Calibri"/>
                <a:sym typeface="Calibri"/>
              </a:rPr>
              <a:t>, a plant used for ornamentation purposes and insecticide production. </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*Repatriation of refugees after the Rwandan Civil War effected some of the following National reserves:</a:t>
            </a:r>
          </a:p>
          <a:p>
            <a:pPr marL="228600" marR="0" lvl="0" indent="-228600" algn="l" rtl="0">
              <a:spcBef>
                <a:spcPts val="0"/>
              </a:spcBef>
              <a:buSzPct val="25000"/>
              <a:buFont typeface="+mj-lt"/>
              <a:buAutoNum type="arabicPeriod"/>
            </a:pPr>
            <a:r>
              <a:rPr lang="en-US" sz="1200" b="0" i="0" u="none" strike="noStrike" cap="none" baseline="0" dirty="0" err="1" smtClean="0">
                <a:solidFill>
                  <a:schemeClr val="dk1"/>
                </a:solidFill>
                <a:latin typeface="Calibri"/>
                <a:ea typeface="Calibri"/>
                <a:cs typeface="Calibri"/>
                <a:sym typeface="Calibri"/>
              </a:rPr>
              <a:t>Akagera</a:t>
            </a:r>
            <a:r>
              <a:rPr lang="en-US" sz="1200" b="0" i="0" u="none" strike="noStrike" cap="none" baseline="0" dirty="0" smtClean="0">
                <a:solidFill>
                  <a:schemeClr val="dk1"/>
                </a:solidFill>
                <a:latin typeface="Calibri"/>
                <a:ea typeface="Calibri"/>
                <a:cs typeface="Calibri"/>
                <a:sym typeface="Calibri"/>
              </a:rPr>
              <a:t> National Park, reduced from 250,000 ha to 150,000 ha</a:t>
            </a:r>
          </a:p>
          <a:p>
            <a:pPr marL="228600" marR="0" lvl="0" indent="-228600" algn="l" rtl="0">
              <a:spcBef>
                <a:spcPts val="0"/>
              </a:spcBef>
              <a:buSzPct val="25000"/>
              <a:buFont typeface="+mj-lt"/>
              <a:buAutoNum type="arabicPeriod"/>
            </a:pPr>
            <a:r>
              <a:rPr lang="en-US" sz="1200" b="0" i="0" u="none" strike="noStrike" cap="none" baseline="0" dirty="0" err="1" smtClean="0">
                <a:solidFill>
                  <a:schemeClr val="dk1"/>
                </a:solidFill>
                <a:latin typeface="Calibri"/>
                <a:ea typeface="Calibri"/>
                <a:cs typeface="Calibri"/>
                <a:sym typeface="Calibri"/>
              </a:rPr>
              <a:t>Mutara</a:t>
            </a:r>
            <a:r>
              <a:rPr lang="en-US" sz="1200" b="0" i="0" u="none" strike="noStrike" cap="none" baseline="0" dirty="0" smtClean="0">
                <a:solidFill>
                  <a:schemeClr val="dk1"/>
                </a:solidFill>
                <a:latin typeface="Calibri"/>
                <a:ea typeface="Calibri"/>
                <a:cs typeface="Calibri"/>
                <a:sym typeface="Calibri"/>
              </a:rPr>
              <a:t> Game Reserve, which originally had a surface area of 335,000 ha to being non-existent.</a:t>
            </a:r>
          </a:p>
          <a:p>
            <a:pPr marL="228600" marR="0" lvl="0" indent="-228600" algn="l" rtl="0">
              <a:spcBef>
                <a:spcPts val="0"/>
              </a:spcBef>
              <a:buSzPct val="25000"/>
              <a:buFont typeface="+mj-lt"/>
              <a:buAutoNum type="arabicPeriod"/>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Font typeface="+mj-lt"/>
              <a:buNone/>
            </a:pPr>
            <a:r>
              <a:rPr lang="en-US" sz="1200" b="0" i="0" u="none" strike="noStrike" cap="none" baseline="0" dirty="0" smtClean="0">
                <a:solidFill>
                  <a:schemeClr val="dk1"/>
                </a:solidFill>
                <a:latin typeface="Calibri"/>
                <a:ea typeface="Calibri"/>
                <a:cs typeface="Calibri"/>
                <a:sym typeface="Calibri"/>
              </a:rPr>
              <a:t>*In 2003, </a:t>
            </a:r>
            <a:r>
              <a:rPr lang="en-US" sz="1200" b="0" i="0" u="none" strike="noStrike" cap="none" baseline="0" dirty="0" err="1" smtClean="0">
                <a:solidFill>
                  <a:schemeClr val="dk1"/>
                </a:solidFill>
                <a:latin typeface="Calibri"/>
                <a:ea typeface="Calibri"/>
                <a:cs typeface="Calibri"/>
                <a:sym typeface="Calibri"/>
              </a:rPr>
              <a:t>Akager’s</a:t>
            </a:r>
            <a:r>
              <a:rPr lang="en-US" sz="1200" b="0" i="0" u="none" strike="noStrike" cap="none" baseline="0" dirty="0" smtClean="0">
                <a:solidFill>
                  <a:schemeClr val="dk1"/>
                </a:solidFill>
                <a:latin typeface="Calibri"/>
                <a:ea typeface="Calibri"/>
                <a:cs typeface="Calibri"/>
                <a:sym typeface="Calibri"/>
              </a:rPr>
              <a:t> park boundaries were redrawn to its current standing area of 108,500 ha.</a:t>
            </a:r>
          </a:p>
          <a:p>
            <a:pPr marL="0" marR="0" lvl="0" indent="0" algn="l" rtl="0">
              <a:spcBef>
                <a:spcPts val="0"/>
              </a:spcBef>
              <a:buSzPct val="25000"/>
              <a:buFont typeface="+mj-lt"/>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Font typeface="+mj-lt"/>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Font typeface="+mj-lt"/>
              <a:buNone/>
            </a:pPr>
            <a:r>
              <a:rPr lang="en-US" sz="1200" b="0" i="0" u="none" strike="noStrike" cap="none" baseline="0" dirty="0" smtClean="0">
                <a:solidFill>
                  <a:schemeClr val="dk1"/>
                </a:solidFill>
                <a:latin typeface="Calibri"/>
                <a:ea typeface="Calibri"/>
                <a:cs typeface="Calibri"/>
                <a:sym typeface="Calibri"/>
              </a:rPr>
              <a:t>Source: http://postconflict.unep.ch/publications/UNEP_Rwanda.pdf (pg. 205)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03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Throughout this project we worked with three satellites and sensors. They are:</a:t>
            </a:r>
          </a:p>
          <a:p>
            <a:pPr rtl="0"/>
            <a:endParaRPr lang="en-US" sz="1200" b="0" i="0" u="none" strike="noStrike" kern="1200" cap="none" dirty="0" smtClean="0">
              <a:solidFill>
                <a:schemeClr val="dk1"/>
              </a:solidFill>
              <a:effectLst/>
              <a:latin typeface="Calibri"/>
              <a:ea typeface="Calibri"/>
              <a:cs typeface="Calibri"/>
              <a:sym typeface="Calibri"/>
            </a:endParaRPr>
          </a:p>
          <a:p>
            <a:pPr rtl="0"/>
            <a:r>
              <a:rPr lang="en-US" sz="1200" b="0" i="0" u="none" strike="noStrike" kern="1200" cap="none" dirty="0" smtClean="0">
                <a:solidFill>
                  <a:schemeClr val="dk1"/>
                </a:solidFill>
                <a:effectLst/>
                <a:latin typeface="Calibri"/>
                <a:ea typeface="Calibri"/>
                <a:cs typeface="Calibri"/>
                <a:sym typeface="Calibri"/>
              </a:rPr>
              <a:t>Landsat 8 OLI--launched in 2013, 30 m and was used</a:t>
            </a:r>
            <a:r>
              <a:rPr lang="en-US" sz="1200" b="0" i="0" u="none" strike="noStrike" kern="1200" cap="none" baseline="0" dirty="0" smtClean="0">
                <a:solidFill>
                  <a:schemeClr val="dk1"/>
                </a:solidFill>
                <a:effectLst/>
                <a:latin typeface="Calibri"/>
                <a:ea typeface="Calibri"/>
                <a:cs typeface="Calibri"/>
                <a:sym typeface="Calibri"/>
              </a:rPr>
              <a:t> to classify wetlands in Rwanda. </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SRTM--launched in 2000, 11 day mission, mapped 80% of the world’s topography, texture mapping</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Landsat5: launched in 1984, TR 16 days, SR 30m was also used to classify</a:t>
            </a:r>
            <a:r>
              <a:rPr lang="en-US" sz="1200" b="0" i="0" u="none" strike="noStrike" kern="1200" cap="none" baseline="0" dirty="0" smtClean="0">
                <a:solidFill>
                  <a:schemeClr val="dk1"/>
                </a:solidFill>
                <a:effectLst/>
                <a:latin typeface="Calibri"/>
                <a:ea typeface="Calibri"/>
                <a:cs typeface="Calibri"/>
                <a:sym typeface="Calibri"/>
              </a:rPr>
              <a:t> wetlands in Rwanda before 2013. </a:t>
            </a:r>
            <a:endParaRPr lang="en-US" b="0" dirty="0" smtClean="0">
              <a:effectLst/>
            </a:endParaRPr>
          </a:p>
          <a:p>
            <a:pPr rtl="0"/>
            <a:endParaRPr lang="en-US" sz="1200" b="0" i="0" u="none" strike="noStrike" kern="1200" cap="none" dirty="0" smtClean="0">
              <a:solidFill>
                <a:schemeClr val="dk1"/>
              </a:solidFill>
              <a:effectLst/>
              <a:latin typeface="Calibri"/>
              <a:ea typeface="Calibri"/>
              <a:cs typeface="Calibri"/>
              <a:sym typeface="Calibri"/>
            </a:endParaRPr>
          </a:p>
          <a:p>
            <a:pPr rtl="0"/>
            <a:r>
              <a:rPr lang="en-US" sz="1200" b="0" i="0" u="none" strike="noStrike" kern="1200" cap="none" dirty="0" smtClean="0">
                <a:solidFill>
                  <a:schemeClr val="dk1"/>
                </a:solidFill>
                <a:effectLst/>
                <a:latin typeface="Calibri"/>
                <a:ea typeface="Calibri"/>
                <a:cs typeface="Calibri"/>
                <a:sym typeface="Calibri"/>
              </a:rPr>
              <a:t>Top of Atmosphere correction values were obtained</a:t>
            </a:r>
            <a:r>
              <a:rPr lang="en-US" sz="1200" b="0" i="0" u="none" strike="noStrike" kern="1200" cap="none" baseline="0" dirty="0" smtClean="0">
                <a:solidFill>
                  <a:schemeClr val="dk1"/>
                </a:solidFill>
                <a:effectLst/>
                <a:latin typeface="Calibri"/>
                <a:ea typeface="Calibri"/>
                <a:cs typeface="Calibri"/>
                <a:sym typeface="Calibri"/>
              </a:rPr>
              <a:t> from the digital number of United States Geological Service data. </a:t>
            </a:r>
          </a:p>
          <a:p>
            <a:r>
              <a:rPr lang="en-US" dirty="0" smtClean="0"/>
              <a:t/>
            </a:r>
            <a:br>
              <a:rPr lang="en-US" dirty="0" smtClean="0"/>
            </a:b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http://www.devpedia.developexchange.com/dp/index.php?title=List_of_Satellite_Pictures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83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Landsat 5 TM and Landsat 8 OLI data was imported to the application program interface for Google Earth Engine.</a:t>
            </a:r>
            <a:r>
              <a:rPr lang="en-US" baseline="0" dirty="0" smtClean="0"/>
              <a:t>  The supervised classification package was used to collect training data about the five major interest area properties: land, forest, water, urban, and wetland. </a:t>
            </a:r>
            <a:r>
              <a:rPr lang="en-US" sz="1200" b="0" i="0" u="none" strike="noStrike" cap="none" baseline="0" dirty="0" smtClean="0">
                <a:solidFill>
                  <a:schemeClr val="dk1"/>
                </a:solidFill>
                <a:latin typeface="Calibri"/>
                <a:ea typeface="Calibri"/>
                <a:cs typeface="Calibri"/>
                <a:sym typeface="Calibri"/>
              </a:rPr>
              <a:t>The geometry tool was used to draw 150 polygons per property, and the classification scheme was run on 7 different years over a 10 year study period to produce wetland extent maps.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174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lang="en-US" dirty="0" smtClean="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smtClean="0">
                <a:solidFill>
                  <a:schemeClr val="dk1"/>
                </a:solidFill>
                <a:latin typeface="Calibri"/>
                <a:ea typeface="Calibri"/>
                <a:cs typeface="Calibri"/>
                <a:sym typeface="Calibri"/>
              </a:rPr>
              <a:t>The </a:t>
            </a:r>
            <a:r>
              <a:rPr lang="en-US" sz="1200" b="0" i="0" u="none" strike="noStrike" cap="none" baseline="0" dirty="0" smtClean="0">
                <a:solidFill>
                  <a:schemeClr val="dk1"/>
                </a:solidFill>
                <a:latin typeface="Calibri"/>
                <a:ea typeface="Calibri"/>
                <a:cs typeface="Calibri"/>
                <a:sym typeface="Calibri"/>
              </a:rPr>
              <a:t>time series was generated by running the classifier index over a ten year span for datasets from Eastern and Western Rwanda.  These predictors were used to denote historical trends so that future changes may be predicted.  This time series was used to generate forecast models through the year 2030.</a:t>
            </a:r>
          </a:p>
          <a:p>
            <a:pPr marL="0" marR="0" lvl="0" indent="0" algn="l" rtl="0">
              <a:lnSpc>
                <a:spcPct val="100000"/>
              </a:lnSpc>
              <a:spcBef>
                <a:spcPts val="0"/>
              </a:spcBef>
              <a:spcAft>
                <a:spcPts val="0"/>
              </a:spcAft>
              <a:buClr>
                <a:schemeClr val="dk1"/>
              </a:buClr>
              <a:buSzPct val="25000"/>
              <a:buFont typeface="Calibri"/>
              <a:buNone/>
            </a:pPr>
            <a:endParaRPr 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609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dirty="0" smtClean="0"/>
              <a:t>After</a:t>
            </a:r>
            <a:r>
              <a:rPr lang="en-US" baseline="0" dirty="0" smtClean="0"/>
              <a:t> creating the Time Series map that illustrates the extent of the wetlands over the course of a decade, we used the </a:t>
            </a:r>
            <a:r>
              <a:rPr lang="en-US" baseline="0" dirty="0" err="1" smtClean="0"/>
              <a:t>TerrSet</a:t>
            </a:r>
            <a:r>
              <a:rPr lang="en-US" baseline="0" dirty="0" smtClean="0"/>
              <a:t> program to conduct land change analysis of the wetland extent from year to year. This map allowed us to identify areas that are facing critical conversion or destruction. The final product is a land cover forecast projected through 2030, where we identified wetland areas facing extreme risk of degradation for our project partners. The objective here being to highlight areas that are in danger and require aid and protection in order to prevent destruction. </a:t>
            </a:r>
          </a:p>
          <a:p>
            <a:pPr marL="0" marR="0" lvl="0" indent="0" algn="l" rtl="0">
              <a:lnSpc>
                <a:spcPct val="100000"/>
              </a:lnSpc>
              <a:spcBef>
                <a:spcPts val="0"/>
              </a:spcBef>
              <a:spcAft>
                <a:spcPts val="0"/>
              </a:spcAft>
              <a:buClr>
                <a:schemeClr val="dk1"/>
              </a:buClr>
              <a:buSzPct val="25000"/>
              <a:buFont typeface="Calibri"/>
              <a:buNone/>
            </a:pPr>
            <a:endParaRPr lang="en-US" baseline="0" dirty="0" smtClean="0"/>
          </a:p>
          <a:p>
            <a:pPr marL="0" marR="0" lvl="0" indent="0" algn="l" rtl="0">
              <a:lnSpc>
                <a:spcPct val="100000"/>
              </a:lnSpc>
              <a:spcBef>
                <a:spcPts val="0"/>
              </a:spcBef>
              <a:spcAft>
                <a:spcPts val="0"/>
              </a:spcAft>
              <a:buClr>
                <a:schemeClr val="dk1"/>
              </a:buClr>
              <a:buSzPct val="25000"/>
              <a:buFont typeface="Calibri"/>
              <a:buNone/>
            </a:pPr>
            <a:r>
              <a:rPr lang="en-US" baseline="0" dirty="0" smtClean="0"/>
              <a:t>In order to create this map, we used the wetland extent time series from 2015-2016 to represent the current land cover. To create a forecast we used variables relating to development: distance to roads and population density as influencing factors in our model. This allowed us to create a forecast model that will predict land cover, in particular wetland extent, for the year 2030. </a:t>
            </a:r>
            <a:endParaRPr sz="1200" b="0" i="0" u="none" strike="noStrike" cap="none" dirty="0">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77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19" name="Shape 19"/>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a:spLocks noGrp="1"/>
          </p:cNvSpPr>
          <p:nvPr>
            <p:ph type="pic" idx="2"/>
          </p:nvPr>
        </p:nvSpPr>
        <p:spPr>
          <a:xfrm>
            <a:off x="5183187" y="931498"/>
            <a:ext cx="7008813" cy="588078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6" cy="588078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26" name="Shape 26"/>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a:spLocks noGrp="1"/>
          </p:cNvSpPr>
          <p:nvPr>
            <p:ph type="pic" idx="2"/>
          </p:nvPr>
        </p:nvSpPr>
        <p:spPr>
          <a:xfrm>
            <a:off x="0" y="931498"/>
            <a:ext cx="7008813" cy="5880478"/>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4" y="931499"/>
            <a:ext cx="3797207" cy="588047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2128"/>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Key Points">
    <p:spTree>
      <p:nvGrpSpPr>
        <p:cNvPr id="1" name="Shape 44"/>
        <p:cNvGrpSpPr/>
        <p:nvPr/>
      </p:nvGrpSpPr>
      <p:grpSpPr>
        <a:xfrm>
          <a:off x="0" y="0"/>
          <a:ext cx="0" cy="0"/>
          <a:chOff x="0" y="0"/>
          <a:chExt cx="0" cy="0"/>
        </a:xfrm>
      </p:grpSpPr>
      <p:pic>
        <p:nvPicPr>
          <p:cNvPr id="45" name="Shape 4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6" name="Shape 46"/>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47" name="Shape 47"/>
          <p:cNvSpPr txBox="1">
            <a:spLocks noGrp="1"/>
          </p:cNvSpPr>
          <p:nvPr>
            <p:ph type="body" idx="1"/>
          </p:nvPr>
        </p:nvSpPr>
        <p:spPr>
          <a:xfrm>
            <a:off x="4833257" y="5695687"/>
            <a:ext cx="6400015" cy="1114211"/>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4" name="Shape 54"/>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New Section">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7" name="Shape 57"/>
          <p:cNvPicPr preferRelativeResize="0"/>
          <p:nvPr/>
        </p:nvPicPr>
        <p:blipFill rotWithShape="1">
          <a:blip r:embed="rId3">
            <a:alphaModFix/>
          </a:blip>
          <a:srcRect/>
          <a:stretch/>
        </p:blipFill>
        <p:spPr>
          <a:xfrm>
            <a:off x="179743" y="657112"/>
            <a:ext cx="903642" cy="903642"/>
          </a:xfrm>
          <a:prstGeom prst="rect">
            <a:avLst/>
          </a:prstGeom>
          <a:noFill/>
          <a:ln>
            <a:noFill/>
          </a:ln>
        </p:spPr>
      </p:pic>
      <p:sp>
        <p:nvSpPr>
          <p:cNvPr id="58" name="Shape 58"/>
          <p:cNvSpPr txBox="1">
            <a:spLocks noGrp="1"/>
          </p:cNvSpPr>
          <p:nvPr>
            <p:ph type="title"/>
          </p:nvPr>
        </p:nvSpPr>
        <p:spPr>
          <a:xfrm>
            <a:off x="2291378"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9" name="Shape 59"/>
          <p:cNvPicPr preferRelativeResize="0"/>
          <p:nvPr/>
        </p:nvPicPr>
        <p:blipFill rotWithShape="1">
          <a:blip r:embed="rId4">
            <a:alphaModFix/>
          </a:blip>
          <a:srcRect/>
          <a:stretch/>
        </p:blipFill>
        <p:spPr>
          <a:xfrm>
            <a:off x="8680329" y="2622253"/>
            <a:ext cx="912019" cy="912019"/>
          </a:xfrm>
          <a:prstGeom prst="rect">
            <a:avLst/>
          </a:prstGeom>
          <a:noFill/>
          <a:ln>
            <a:noFill/>
          </a:ln>
        </p:spPr>
      </p:pic>
      <p:sp>
        <p:nvSpPr>
          <p:cNvPr id="60" name="Shape 60"/>
          <p:cNvSpPr txBox="1">
            <a:spLocks noGrp="1"/>
          </p:cNvSpPr>
          <p:nvPr>
            <p:ph type="body" idx="1"/>
          </p:nvPr>
        </p:nvSpPr>
        <p:spPr>
          <a:xfrm>
            <a:off x="2291378" y="2302135"/>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p:nvPr/>
        </p:nvSpPr>
        <p:spPr>
          <a:xfrm>
            <a:off x="0" y="6812672"/>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Key Points 2">
    <p:spTree>
      <p:nvGrpSpPr>
        <p:cNvPr id="1" name="Shape 62"/>
        <p:cNvGrpSpPr/>
        <p:nvPr/>
      </p:nvGrpSpPr>
      <p:grpSpPr>
        <a:xfrm>
          <a:off x="0" y="0"/>
          <a:ext cx="0" cy="0"/>
          <a:chOff x="0" y="0"/>
          <a:chExt cx="0" cy="0"/>
        </a:xfrm>
      </p:grpSpPr>
      <p:pic>
        <p:nvPicPr>
          <p:cNvPr id="63" name="Shape 6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4" name="Shape 64"/>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65" name="Shape 65"/>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txBox="1">
            <a:spLocks noGrp="1"/>
          </p:cNvSpPr>
          <p:nvPr>
            <p:ph type="body" idx="1"/>
          </p:nvPr>
        </p:nvSpPr>
        <p:spPr>
          <a:xfrm>
            <a:off x="8261871" y="2383475"/>
            <a:ext cx="2961573" cy="4421729"/>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3"/>
          </p:nvPr>
        </p:nvSpPr>
        <p:spPr>
          <a:xfrm>
            <a:off x="1000125" y="2376661"/>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6"/>
          </p:nvPr>
        </p:nvSpPr>
        <p:spPr>
          <a:xfrm>
            <a:off x="4496694" y="2376661"/>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Shape 39"/>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40" name="Shape 40"/>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Shape 75"/>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7" name="Shape 77"/>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8" name="Shape 78"/>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57070"/>
              </a:solidFill>
              <a:latin typeface="Arial"/>
              <a:ea typeface="Arial"/>
              <a:cs typeface="Arial"/>
              <a:sym typeface="Arial"/>
            </a:endParaRPr>
          </a:p>
        </p:txBody>
      </p:sp>
      <p:pic>
        <p:nvPicPr>
          <p:cNvPr id="82" name="Shape 82"/>
          <p:cNvPicPr preferRelativeResize="0"/>
          <p:nvPr/>
        </p:nvPicPr>
        <p:blipFill rotWithShape="1">
          <a:blip r:embed="rId3">
            <a:alphaModFix/>
          </a:blip>
          <a:srcRect/>
          <a:stretch/>
        </p:blipFill>
        <p:spPr>
          <a:xfrm>
            <a:off x="11212103" y="114548"/>
            <a:ext cx="422908" cy="427953"/>
          </a:xfrm>
          <a:prstGeom prst="rect">
            <a:avLst/>
          </a:prstGeom>
          <a:noFill/>
          <a:ln>
            <a:noFill/>
          </a:ln>
        </p:spPr>
      </p:pic>
    </p:spTree>
    <p:extLst>
      <p:ext uri="{BB962C8B-B14F-4D97-AF65-F5344CB8AC3E}">
        <p14:creationId xmlns:p14="http://schemas.microsoft.com/office/powerpoint/2010/main" val="1693677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jpeg"/><Relationship Id="rId3" Type="http://schemas.openxmlformats.org/officeDocument/2006/relationships/image" Target="../media/image15.jp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2.jpeg"/><Relationship Id="rId5" Type="http://schemas.openxmlformats.org/officeDocument/2006/relationships/image" Target="../media/image17.jpg"/><Relationship Id="rId15" Type="http://schemas.openxmlformats.org/officeDocument/2006/relationships/image" Target="../media/image24.JP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1.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1"/>
          <p:cNvPicPr>
            <a:picLocks noChangeAspect="1"/>
          </p:cNvPicPr>
          <p:nvPr/>
        </p:nvPicPr>
        <p:blipFill rotWithShape="1">
          <a:blip r:embed="rId3"/>
          <a:srcRect l="30257" r="27646"/>
          <a:stretch/>
        </p:blipFill>
        <p:spPr>
          <a:xfrm>
            <a:off x="0" y="0"/>
            <a:ext cx="5072397" cy="6858000"/>
          </a:xfrm>
          <a:prstGeom prst="rect">
            <a:avLst/>
          </a:prstGeom>
        </p:spPr>
      </p:pic>
      <p:pic>
        <p:nvPicPr>
          <p:cNvPr id="90" name="Shape 90"/>
          <p:cNvPicPr preferRelativeResize="0"/>
          <p:nvPr/>
        </p:nvPicPr>
        <p:blipFill rotWithShape="1">
          <a:blip r:embed="rId4">
            <a:alphaModFix/>
          </a:blip>
          <a:srcRect/>
          <a:stretch/>
        </p:blipFill>
        <p:spPr>
          <a:xfrm>
            <a:off x="11102665" y="5916930"/>
            <a:ext cx="709961" cy="709961"/>
          </a:xfrm>
          <a:prstGeom prst="rect">
            <a:avLst/>
          </a:prstGeom>
          <a:noFill/>
          <a:ln>
            <a:noFill/>
          </a:ln>
        </p:spPr>
      </p:pic>
      <p:pic>
        <p:nvPicPr>
          <p:cNvPr id="89" name="Shape 89"/>
          <p:cNvPicPr preferRelativeResize="0"/>
          <p:nvPr/>
        </p:nvPicPr>
        <p:blipFill rotWithShape="1">
          <a:blip r:embed="rId5">
            <a:alphaModFix/>
          </a:blip>
          <a:srcRect/>
          <a:stretch/>
        </p:blipFill>
        <p:spPr>
          <a:xfrm>
            <a:off x="-7716" y="0"/>
            <a:ext cx="12192000" cy="6858000"/>
          </a:xfrm>
          <a:prstGeom prst="rect">
            <a:avLst/>
          </a:prstGeom>
          <a:noFill/>
          <a:ln>
            <a:noFill/>
          </a:ln>
        </p:spPr>
      </p:pic>
      <p:sp>
        <p:nvSpPr>
          <p:cNvPr id="91" name="Shape 91"/>
          <p:cNvSpPr txBox="1"/>
          <p:nvPr/>
        </p:nvSpPr>
        <p:spPr>
          <a:xfrm>
            <a:off x="5556177" y="853846"/>
            <a:ext cx="5901468" cy="167035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400" b="1" dirty="0" smtClean="0">
                <a:solidFill>
                  <a:srgbClr val="2E8652"/>
                </a:solidFill>
                <a:latin typeface="Century Gothic"/>
                <a:ea typeface="Century Gothic"/>
                <a:cs typeface="Century Gothic"/>
                <a:sym typeface="Century Gothic"/>
              </a:rPr>
              <a:t>RWANDA ECOLOGICAL FORECASTING</a:t>
            </a:r>
            <a:endParaRPr lang="en-US" sz="4400" b="1" dirty="0">
              <a:solidFill>
                <a:srgbClr val="2E8652"/>
              </a:solidFill>
              <a:latin typeface="Century Gothic"/>
              <a:ea typeface="Century Gothic"/>
              <a:cs typeface="Century Gothic"/>
              <a:sym typeface="Century Gothic"/>
            </a:endParaRPr>
          </a:p>
        </p:txBody>
      </p:sp>
      <p:sp>
        <p:nvSpPr>
          <p:cNvPr id="92" name="Shape 92"/>
          <p:cNvSpPr txBox="1"/>
          <p:nvPr/>
        </p:nvSpPr>
        <p:spPr>
          <a:xfrm>
            <a:off x="5604732" y="2610210"/>
            <a:ext cx="6053867" cy="911382"/>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rgbClr val="2E8652"/>
              </a:buClr>
              <a:buSzPct val="25000"/>
              <a:buFont typeface="Arial"/>
              <a:buNone/>
            </a:pPr>
            <a:r>
              <a:rPr lang="en-US" sz="2400" dirty="0">
                <a:solidFill>
                  <a:srgbClr val="2E8652"/>
                </a:solidFill>
                <a:latin typeface="Century Gothic"/>
                <a:ea typeface="Century Gothic"/>
                <a:cs typeface="Century Gothic"/>
                <a:sym typeface="Century Gothic"/>
              </a:rPr>
              <a:t>Utilizing NASA Earth Observations to Classify Wetland Extent in </a:t>
            </a:r>
            <a:r>
              <a:rPr lang="en-US" sz="2400" dirty="0" smtClean="0">
                <a:solidFill>
                  <a:srgbClr val="2E8652"/>
                </a:solidFill>
                <a:latin typeface="Century Gothic"/>
                <a:ea typeface="Century Gothic"/>
                <a:cs typeface="Century Gothic"/>
                <a:sym typeface="Century Gothic"/>
              </a:rPr>
              <a:t>Rwanda </a:t>
            </a:r>
            <a:r>
              <a:rPr lang="en-US" sz="2400" dirty="0">
                <a:solidFill>
                  <a:srgbClr val="2E8652"/>
                </a:solidFill>
                <a:latin typeface="Century Gothic"/>
                <a:ea typeface="Century Gothic"/>
                <a:cs typeface="Century Gothic"/>
                <a:sym typeface="Century Gothic"/>
              </a:rPr>
              <a:t>in Support of United </a:t>
            </a:r>
            <a:r>
              <a:rPr lang="en-US" sz="2400" dirty="0" smtClean="0">
                <a:solidFill>
                  <a:srgbClr val="2E8652"/>
                </a:solidFill>
                <a:latin typeface="Century Gothic"/>
                <a:ea typeface="Century Gothic"/>
                <a:cs typeface="Century Gothic"/>
                <a:sym typeface="Century Gothic"/>
              </a:rPr>
              <a:t>Nations </a:t>
            </a:r>
            <a:r>
              <a:rPr lang="en-US" sz="2400" dirty="0">
                <a:solidFill>
                  <a:srgbClr val="2E8652"/>
                </a:solidFill>
                <a:latin typeface="Century Gothic"/>
                <a:ea typeface="Century Gothic"/>
                <a:cs typeface="Century Gothic"/>
                <a:sym typeface="Century Gothic"/>
              </a:rPr>
              <a:t>Sustainable Development Goals</a:t>
            </a:r>
          </a:p>
        </p:txBody>
      </p:sp>
      <p:sp>
        <p:nvSpPr>
          <p:cNvPr id="93" name="Shape 93"/>
          <p:cNvSpPr txBox="1"/>
          <p:nvPr/>
        </p:nvSpPr>
        <p:spPr>
          <a:xfrm>
            <a:off x="5225139" y="5789053"/>
            <a:ext cx="5628425"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dirty="0" smtClean="0">
                <a:solidFill>
                  <a:schemeClr val="lt1"/>
                </a:solidFill>
                <a:latin typeface="Century Gothic"/>
                <a:ea typeface="Century Gothic"/>
                <a:cs typeface="Century Gothic"/>
                <a:sym typeface="Century Gothic"/>
              </a:rPr>
              <a:t>NASA Marshall </a:t>
            </a:r>
            <a:r>
              <a:rPr lang="en-US" sz="1600" b="1" dirty="0">
                <a:solidFill>
                  <a:schemeClr val="lt1"/>
                </a:solidFill>
                <a:latin typeface="Century Gothic"/>
                <a:ea typeface="Century Gothic"/>
                <a:cs typeface="Century Gothic"/>
                <a:sym typeface="Century Gothic"/>
              </a:rPr>
              <a:t>Space Flight </a:t>
            </a:r>
            <a:r>
              <a:rPr lang="en-US" sz="1600" b="1" dirty="0" smtClean="0">
                <a:solidFill>
                  <a:schemeClr val="lt1"/>
                </a:solidFill>
                <a:latin typeface="Century Gothic"/>
                <a:ea typeface="Century Gothic"/>
                <a:cs typeface="Century Gothic"/>
                <a:sym typeface="Century Gothic"/>
              </a:rPr>
              <a:t>Center</a:t>
            </a:r>
            <a:endParaRPr lang="en-US" sz="1600" b="1" dirty="0">
              <a:solidFill>
                <a:schemeClr val="lt1"/>
              </a:solidFill>
              <a:latin typeface="Century Gothic"/>
              <a:ea typeface="Century Gothic"/>
              <a:cs typeface="Century Gothic"/>
              <a:sym typeface="Century Gothic"/>
            </a:endParaRPr>
          </a:p>
        </p:txBody>
      </p:sp>
      <p:sp>
        <p:nvSpPr>
          <p:cNvPr id="94" name="Shape 94"/>
          <p:cNvSpPr txBox="1"/>
          <p:nvPr/>
        </p:nvSpPr>
        <p:spPr>
          <a:xfrm>
            <a:off x="5604732" y="4823802"/>
            <a:ext cx="2114101"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Jennifer </a:t>
            </a:r>
            <a:r>
              <a:rPr lang="en-US" sz="1800" dirty="0" err="1">
                <a:solidFill>
                  <a:srgbClr val="3F3F3F"/>
                </a:solidFill>
                <a:latin typeface="Century Gothic"/>
                <a:ea typeface="Century Gothic"/>
                <a:cs typeface="Century Gothic"/>
                <a:sym typeface="Century Gothic"/>
              </a:rPr>
              <a:t>Gelmis</a:t>
            </a:r>
            <a:endParaRPr lang="en-US" sz="1800" dirty="0">
              <a:solidFill>
                <a:srgbClr val="3F3F3F"/>
              </a:solidFill>
              <a:latin typeface="Century Gothic"/>
              <a:ea typeface="Century Gothic"/>
              <a:cs typeface="Century Gothic"/>
              <a:sym typeface="Century Gothic"/>
            </a:endParaRPr>
          </a:p>
        </p:txBody>
      </p:sp>
      <p:sp>
        <p:nvSpPr>
          <p:cNvPr id="95" name="Shape 95"/>
          <p:cNvSpPr txBox="1"/>
          <p:nvPr/>
        </p:nvSpPr>
        <p:spPr>
          <a:xfrm>
            <a:off x="8673570" y="4343400"/>
            <a:ext cx="2048470" cy="276435"/>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Julia Bayer</a:t>
            </a:r>
          </a:p>
        </p:txBody>
      </p:sp>
      <p:sp>
        <p:nvSpPr>
          <p:cNvPr id="96" name="Shape 96"/>
          <p:cNvSpPr txBox="1"/>
          <p:nvPr/>
        </p:nvSpPr>
        <p:spPr>
          <a:xfrm>
            <a:off x="8673570" y="4823802"/>
            <a:ext cx="2048440" cy="276300"/>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Dash Cruz</a:t>
            </a:r>
          </a:p>
        </p:txBody>
      </p:sp>
      <p:sp>
        <p:nvSpPr>
          <p:cNvPr id="97" name="Shape 97"/>
          <p:cNvSpPr txBox="1"/>
          <p:nvPr/>
        </p:nvSpPr>
        <p:spPr>
          <a:xfrm>
            <a:off x="5221217" y="6465928"/>
            <a:ext cx="5628425"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i="1">
                <a:solidFill>
                  <a:schemeClr val="lt1"/>
                </a:solidFill>
                <a:latin typeface="Century Gothic"/>
                <a:ea typeface="Century Gothic"/>
                <a:cs typeface="Century Gothic"/>
                <a:sym typeface="Century Gothic"/>
              </a:rPr>
              <a:t>2017 Summer</a:t>
            </a:r>
          </a:p>
        </p:txBody>
      </p:sp>
      <p:sp>
        <p:nvSpPr>
          <p:cNvPr id="98" name="Shape 98"/>
          <p:cNvSpPr txBox="1"/>
          <p:nvPr/>
        </p:nvSpPr>
        <p:spPr>
          <a:xfrm>
            <a:off x="5604732" y="4343400"/>
            <a:ext cx="2114101"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smtClean="0">
                <a:solidFill>
                  <a:srgbClr val="3F3F3F"/>
                </a:solidFill>
                <a:latin typeface="Century Gothic"/>
                <a:ea typeface="Century Gothic"/>
                <a:cs typeface="Century Gothic"/>
                <a:sym typeface="Century Gothic"/>
              </a:rPr>
              <a:t>Nicholas </a:t>
            </a:r>
            <a:r>
              <a:rPr lang="en-US" sz="1800" dirty="0" smtClean="0">
                <a:solidFill>
                  <a:srgbClr val="3F3F3F"/>
                </a:solidFill>
                <a:latin typeface="Century Gothic"/>
                <a:ea typeface="Century Gothic"/>
                <a:cs typeface="Century Gothic"/>
                <a:sym typeface="Century Gothic"/>
              </a:rPr>
              <a:t>McVey</a:t>
            </a:r>
            <a:endParaRPr lang="en-US" sz="1800" dirty="0" smtClean="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pSp>
        <p:nvGrpSpPr>
          <p:cNvPr id="4" name="Group 3"/>
          <p:cNvGrpSpPr/>
          <p:nvPr/>
        </p:nvGrpSpPr>
        <p:grpSpPr>
          <a:xfrm>
            <a:off x="90365" y="1189571"/>
            <a:ext cx="3952038" cy="4682186"/>
            <a:chOff x="58091" y="1189571"/>
            <a:chExt cx="3952038" cy="4682186"/>
          </a:xfrm>
        </p:grpSpPr>
        <p:pic>
          <p:nvPicPr>
            <p:cNvPr id="8" name="Picture 108" descr="D:\Julia\rwanda arc map\2014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3" t="22389" r="29562" b="26515"/>
            <a:stretch/>
          </p:blipFill>
          <p:spPr bwMode="auto">
            <a:xfrm>
              <a:off x="58091" y="1833157"/>
              <a:ext cx="3952038" cy="4038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82358" y="1189571"/>
              <a:ext cx="1304509" cy="584775"/>
            </a:xfrm>
            <a:prstGeom prst="rect">
              <a:avLst/>
            </a:prstGeom>
            <a:noFill/>
          </p:spPr>
          <p:txBody>
            <a:bodyPr wrap="square" rtlCol="0">
              <a:spAutoFit/>
            </a:bodyPr>
            <a:lstStyle/>
            <a:p>
              <a:pPr algn="ctr"/>
              <a:r>
                <a:rPr lang="en-US" sz="3200" dirty="0" smtClean="0"/>
                <a:t>2014</a:t>
              </a:r>
              <a:endParaRPr lang="en-US" sz="3200" dirty="0"/>
            </a:p>
          </p:txBody>
        </p:sp>
      </p:grpSp>
      <p:sp>
        <p:nvSpPr>
          <p:cNvPr id="10" name="Rectangle 9"/>
          <p:cNvSpPr>
            <a:spLocks noChangeArrowheads="1"/>
          </p:cNvSpPr>
          <p:nvPr/>
        </p:nvSpPr>
        <p:spPr bwMode="auto">
          <a:xfrm>
            <a:off x="520578" y="2055543"/>
            <a:ext cx="479547" cy="102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15000"/>
              </a:lnSpc>
              <a:spcBef>
                <a:spcPts val="0"/>
              </a:spcBef>
              <a:spcAft>
                <a:spcPts val="1000"/>
              </a:spcAft>
            </a:pPr>
            <a:r>
              <a:rPr lang="en-US" sz="5800" dirty="0">
                <a:solidFill>
                  <a:srgbClr val="000000"/>
                </a:solidFill>
                <a:effectLst/>
                <a:latin typeface="ESRI North"/>
                <a:ea typeface="Calibri"/>
                <a:cs typeface="ESRI North"/>
              </a:rPr>
              <a:t>¯</a:t>
            </a:r>
            <a:endParaRPr lang="en-US" sz="1100" dirty="0">
              <a:effectLst/>
              <a:latin typeface="Calibri"/>
              <a:ea typeface="Calibri"/>
              <a:cs typeface="Times New Roman"/>
            </a:endParaRPr>
          </a:p>
        </p:txBody>
      </p:sp>
      <p:grpSp>
        <p:nvGrpSpPr>
          <p:cNvPr id="5" name="Group 4"/>
          <p:cNvGrpSpPr/>
          <p:nvPr/>
        </p:nvGrpSpPr>
        <p:grpSpPr>
          <a:xfrm>
            <a:off x="4157355" y="1207840"/>
            <a:ext cx="3889124" cy="4647545"/>
            <a:chOff x="4114800" y="1207840"/>
            <a:chExt cx="3889124" cy="4647545"/>
          </a:xfrm>
        </p:grpSpPr>
        <p:pic>
          <p:nvPicPr>
            <p:cNvPr id="11" name="Picture 106" descr="D:\Julia\rwanda arc map\2015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27" t="23712" r="30153" b="25848"/>
            <a:stretch/>
          </p:blipFill>
          <p:spPr bwMode="auto">
            <a:xfrm>
              <a:off x="4114800" y="1816785"/>
              <a:ext cx="3889124"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67082" y="1207840"/>
              <a:ext cx="1414718" cy="584775"/>
            </a:xfrm>
            <a:prstGeom prst="rect">
              <a:avLst/>
            </a:prstGeom>
            <a:noFill/>
          </p:spPr>
          <p:txBody>
            <a:bodyPr wrap="square" rtlCol="0">
              <a:spAutoFit/>
            </a:bodyPr>
            <a:lstStyle/>
            <a:p>
              <a:pPr algn="ctr"/>
              <a:r>
                <a:rPr lang="en-US" sz="3200" dirty="0" smtClean="0"/>
                <a:t>2015</a:t>
              </a:r>
              <a:endParaRPr lang="en-US" sz="3200" dirty="0"/>
            </a:p>
          </p:txBody>
        </p:sp>
      </p:grpSp>
      <p:sp>
        <p:nvSpPr>
          <p:cNvPr id="13" name="Rectangle 12"/>
          <p:cNvSpPr>
            <a:spLocks noChangeArrowheads="1"/>
          </p:cNvSpPr>
          <p:nvPr/>
        </p:nvSpPr>
        <p:spPr bwMode="auto">
          <a:xfrm>
            <a:off x="4648200" y="2055543"/>
            <a:ext cx="479547" cy="102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15000"/>
              </a:lnSpc>
              <a:spcBef>
                <a:spcPts val="0"/>
              </a:spcBef>
              <a:spcAft>
                <a:spcPts val="1000"/>
              </a:spcAft>
            </a:pPr>
            <a:r>
              <a:rPr lang="en-US" sz="5800" dirty="0">
                <a:solidFill>
                  <a:srgbClr val="000000"/>
                </a:solidFill>
                <a:effectLst/>
                <a:latin typeface="ESRI North"/>
                <a:ea typeface="Calibri"/>
                <a:cs typeface="ESRI North"/>
              </a:rPr>
              <a:t>¯</a:t>
            </a:r>
            <a:endParaRPr lang="en-US" sz="1100" dirty="0">
              <a:effectLst/>
              <a:latin typeface="Calibri"/>
              <a:ea typeface="Calibri"/>
              <a:cs typeface="Times New Roman"/>
            </a:endParaRPr>
          </a:p>
        </p:txBody>
      </p:sp>
      <p:grpSp>
        <p:nvGrpSpPr>
          <p:cNvPr id="6" name="Group 5"/>
          <p:cNvGrpSpPr/>
          <p:nvPr/>
        </p:nvGrpSpPr>
        <p:grpSpPr>
          <a:xfrm>
            <a:off x="8161431" y="1207839"/>
            <a:ext cx="3954369" cy="4648608"/>
            <a:chOff x="8108595" y="1207839"/>
            <a:chExt cx="3954369" cy="4648608"/>
          </a:xfrm>
        </p:grpSpPr>
        <p:pic>
          <p:nvPicPr>
            <p:cNvPr id="14" name="Picture 110" descr="D:\Julia\rwanda arc map\2016 (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64" t="23931" r="29992" b="26260"/>
            <a:stretch/>
          </p:blipFill>
          <p:spPr bwMode="auto">
            <a:xfrm>
              <a:off x="8108595" y="1817847"/>
              <a:ext cx="3954369" cy="4038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294671" y="1207839"/>
              <a:ext cx="1580413" cy="584775"/>
            </a:xfrm>
            <a:prstGeom prst="rect">
              <a:avLst/>
            </a:prstGeom>
            <a:noFill/>
          </p:spPr>
          <p:txBody>
            <a:bodyPr wrap="square" rtlCol="0">
              <a:spAutoFit/>
            </a:bodyPr>
            <a:lstStyle/>
            <a:p>
              <a:pPr algn="ctr"/>
              <a:r>
                <a:rPr lang="en-US" sz="3200" dirty="0" smtClean="0"/>
                <a:t>2016</a:t>
              </a:r>
              <a:endParaRPr lang="en-US" sz="3200" dirty="0"/>
            </a:p>
          </p:txBody>
        </p:sp>
      </p:grpSp>
      <p:sp>
        <p:nvSpPr>
          <p:cNvPr id="16" name="Rectangle 15"/>
          <p:cNvSpPr>
            <a:spLocks noChangeArrowheads="1"/>
          </p:cNvSpPr>
          <p:nvPr/>
        </p:nvSpPr>
        <p:spPr bwMode="auto">
          <a:xfrm>
            <a:off x="8435672" y="2055543"/>
            <a:ext cx="479547" cy="102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15000"/>
              </a:lnSpc>
              <a:spcBef>
                <a:spcPts val="0"/>
              </a:spcBef>
              <a:spcAft>
                <a:spcPts val="1000"/>
              </a:spcAft>
            </a:pPr>
            <a:r>
              <a:rPr lang="en-US" sz="5800" dirty="0">
                <a:solidFill>
                  <a:srgbClr val="000000"/>
                </a:solidFill>
                <a:effectLst/>
                <a:latin typeface="ESRI North"/>
                <a:ea typeface="Calibri"/>
                <a:cs typeface="ESRI North"/>
              </a:rPr>
              <a:t>¯</a:t>
            </a:r>
            <a:endParaRPr lang="en-US" sz="1100" dirty="0">
              <a:effectLst/>
              <a:latin typeface="Calibri"/>
              <a:ea typeface="Calibri"/>
              <a:cs typeface="Times New Roman"/>
            </a:endParaRPr>
          </a:p>
        </p:txBody>
      </p:sp>
      <p:grpSp>
        <p:nvGrpSpPr>
          <p:cNvPr id="3" name="Group 2"/>
          <p:cNvGrpSpPr/>
          <p:nvPr/>
        </p:nvGrpSpPr>
        <p:grpSpPr>
          <a:xfrm>
            <a:off x="3431203" y="5891152"/>
            <a:ext cx="5870367" cy="743659"/>
            <a:chOff x="3431203" y="5891152"/>
            <a:chExt cx="5870367" cy="743659"/>
          </a:xfrm>
        </p:grpSpPr>
        <p:sp>
          <p:nvSpPr>
            <p:cNvPr id="19" name="Rectangle 18"/>
            <p:cNvSpPr>
              <a:spLocks noChangeArrowheads="1"/>
            </p:cNvSpPr>
            <p:nvPr/>
          </p:nvSpPr>
          <p:spPr bwMode="auto">
            <a:xfrm>
              <a:off x="3431203" y="5891152"/>
              <a:ext cx="1316066" cy="26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b="1" dirty="0">
                  <a:solidFill>
                    <a:srgbClr val="000000"/>
                  </a:solidFill>
                  <a:effectLst/>
                  <a:latin typeface="+mj-lt"/>
                  <a:ea typeface="Calibri"/>
                  <a:cs typeface="Times New Roman"/>
                </a:rPr>
                <a:t>Classification</a:t>
              </a:r>
              <a:endParaRPr lang="en-US" sz="1600" dirty="0">
                <a:effectLst/>
                <a:latin typeface="+mj-lt"/>
                <a:ea typeface="Calibri"/>
                <a:cs typeface="Times New Roman"/>
              </a:endParaRPr>
            </a:p>
          </p:txBody>
        </p:sp>
        <p:sp>
          <p:nvSpPr>
            <p:cNvPr id="20" name="Rectangle 19"/>
            <p:cNvSpPr>
              <a:spLocks noChangeArrowheads="1"/>
            </p:cNvSpPr>
            <p:nvPr/>
          </p:nvSpPr>
          <p:spPr bwMode="auto">
            <a:xfrm>
              <a:off x="3433276" y="6287593"/>
              <a:ext cx="333918" cy="313005"/>
            </a:xfrm>
            <a:prstGeom prst="rect">
              <a:avLst/>
            </a:prstGeom>
            <a:solidFill>
              <a:srgbClr val="4CE6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1" name="Rectangle 20"/>
            <p:cNvSpPr>
              <a:spLocks noChangeArrowheads="1"/>
            </p:cNvSpPr>
            <p:nvPr/>
          </p:nvSpPr>
          <p:spPr bwMode="auto">
            <a:xfrm>
              <a:off x="3885654" y="6321527"/>
              <a:ext cx="407164"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Land</a:t>
              </a:r>
              <a:endParaRPr lang="en-US" sz="1600" dirty="0">
                <a:effectLst/>
                <a:ea typeface="Calibri"/>
                <a:cs typeface="Times New Roman"/>
              </a:endParaRPr>
            </a:p>
          </p:txBody>
        </p:sp>
        <p:sp>
          <p:nvSpPr>
            <p:cNvPr id="22" name="Rectangle 21"/>
            <p:cNvSpPr>
              <a:spLocks noChangeArrowheads="1"/>
            </p:cNvSpPr>
            <p:nvPr/>
          </p:nvSpPr>
          <p:spPr bwMode="auto">
            <a:xfrm>
              <a:off x="4442715" y="6287593"/>
              <a:ext cx="324136" cy="313182"/>
            </a:xfrm>
            <a:prstGeom prst="rect">
              <a:avLst/>
            </a:prstGeom>
            <a:solidFill>
              <a:srgbClr val="0070FF"/>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3" name="Rectangle 22"/>
            <p:cNvSpPr>
              <a:spLocks noChangeArrowheads="1"/>
            </p:cNvSpPr>
            <p:nvPr/>
          </p:nvSpPr>
          <p:spPr bwMode="auto">
            <a:xfrm>
              <a:off x="4933962" y="6321350"/>
              <a:ext cx="462243"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Water</a:t>
              </a:r>
              <a:endParaRPr lang="en-US" sz="1600" dirty="0">
                <a:effectLst/>
                <a:ea typeface="Calibri"/>
                <a:cs typeface="Times New Roman"/>
              </a:endParaRPr>
            </a:p>
          </p:txBody>
        </p:sp>
        <p:sp>
          <p:nvSpPr>
            <p:cNvPr id="24" name="Rectangle 23"/>
            <p:cNvSpPr>
              <a:spLocks noChangeArrowheads="1"/>
            </p:cNvSpPr>
            <p:nvPr/>
          </p:nvSpPr>
          <p:spPr bwMode="auto">
            <a:xfrm>
              <a:off x="5534486" y="6287593"/>
              <a:ext cx="324136" cy="347218"/>
            </a:xfrm>
            <a:prstGeom prst="rect">
              <a:avLst/>
            </a:prstGeom>
            <a:solidFill>
              <a:srgbClr val="FFFF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5" name="Rectangle 24"/>
            <p:cNvSpPr>
              <a:spLocks noChangeArrowheads="1"/>
            </p:cNvSpPr>
            <p:nvPr/>
          </p:nvSpPr>
          <p:spPr bwMode="auto">
            <a:xfrm>
              <a:off x="5992367" y="6321350"/>
              <a:ext cx="863312"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Developed</a:t>
              </a:r>
              <a:endParaRPr lang="en-US" sz="1600" dirty="0">
                <a:effectLst/>
                <a:ea typeface="Calibri"/>
                <a:cs typeface="Times New Roman"/>
              </a:endParaRPr>
            </a:p>
          </p:txBody>
        </p:sp>
        <p:sp>
          <p:nvSpPr>
            <p:cNvPr id="26" name="Rectangle 25"/>
            <p:cNvSpPr>
              <a:spLocks noChangeArrowheads="1"/>
            </p:cNvSpPr>
            <p:nvPr/>
          </p:nvSpPr>
          <p:spPr bwMode="auto">
            <a:xfrm>
              <a:off x="7024898" y="6287593"/>
              <a:ext cx="324136" cy="347218"/>
            </a:xfrm>
            <a:prstGeom prst="rect">
              <a:avLst/>
            </a:prstGeom>
            <a:solidFill>
              <a:srgbClr val="2673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7" name="Rectangle 26"/>
            <p:cNvSpPr>
              <a:spLocks noChangeArrowheads="1"/>
            </p:cNvSpPr>
            <p:nvPr/>
          </p:nvSpPr>
          <p:spPr bwMode="auto">
            <a:xfrm>
              <a:off x="7482827" y="6321350"/>
              <a:ext cx="500330"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Forest</a:t>
              </a:r>
              <a:endParaRPr lang="en-US" sz="1600" dirty="0">
                <a:effectLst/>
                <a:ea typeface="Calibri"/>
                <a:cs typeface="Times New Roman"/>
              </a:endParaRPr>
            </a:p>
          </p:txBody>
        </p:sp>
        <p:sp>
          <p:nvSpPr>
            <p:cNvPr id="28" name="Rectangle 27"/>
            <p:cNvSpPr>
              <a:spLocks noChangeArrowheads="1"/>
            </p:cNvSpPr>
            <p:nvPr/>
          </p:nvSpPr>
          <p:spPr bwMode="auto">
            <a:xfrm>
              <a:off x="8169644" y="6297407"/>
              <a:ext cx="340763" cy="337404"/>
            </a:xfrm>
            <a:prstGeom prst="rect">
              <a:avLst/>
            </a:prstGeom>
            <a:solidFill>
              <a:srgbClr val="E0097F"/>
            </a:solidFill>
            <a:ln w="9525">
              <a:solidFill>
                <a:srgbClr val="6E6E6E"/>
              </a:solidFill>
              <a:prstDash val="solid"/>
              <a:miter lim="800000"/>
              <a:headEnd/>
              <a:tailEnd/>
            </a:ln>
          </p:spPr>
          <p:txBody>
            <a:bodyPr rot="0" vert="horz" wrap="square" lIns="91440" tIns="45720" rIns="91440" bIns="45720" anchor="t" anchorCtr="0" upright="1">
              <a:noAutofit/>
            </a:bodyPr>
            <a:lstStyle/>
            <a:p>
              <a:endParaRPr lang="en-US"/>
            </a:p>
          </p:txBody>
        </p:sp>
        <p:sp>
          <p:nvSpPr>
            <p:cNvPr id="29" name="Rectangle 28"/>
            <p:cNvSpPr>
              <a:spLocks noChangeArrowheads="1"/>
            </p:cNvSpPr>
            <p:nvPr/>
          </p:nvSpPr>
          <p:spPr bwMode="auto">
            <a:xfrm>
              <a:off x="8656394" y="6355563"/>
              <a:ext cx="645176"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Wetland</a:t>
              </a:r>
              <a:endParaRPr lang="en-US" sz="1600" dirty="0">
                <a:effectLst/>
                <a:ea typeface="Calibri"/>
                <a:cs typeface="Times New Roman"/>
              </a:endParaRPr>
            </a:p>
          </p:txBody>
        </p:sp>
      </p:grpSp>
    </p:spTree>
    <p:extLst>
      <p:ext uri="{BB962C8B-B14F-4D97-AF65-F5344CB8AC3E}">
        <p14:creationId xmlns:p14="http://schemas.microsoft.com/office/powerpoint/2010/main" val="2783530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44132"/>
            <a:ext cx="5919310" cy="5819706"/>
          </a:xfrm>
          <a:prstGeom prst="rect">
            <a:avLst/>
          </a:prstGeom>
        </p:spPr>
      </p:pic>
      <p:sp>
        <p:nvSpPr>
          <p:cNvPr id="167" name="Shape 167"/>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lvl="0" rtl="0">
              <a:spcBef>
                <a:spcPts val="0"/>
              </a:spcBef>
              <a:buClr>
                <a:srgbClr val="2E8652"/>
              </a:buClr>
              <a:buSzPct val="25000"/>
              <a:buFont typeface="Century Gothic"/>
              <a:buNone/>
            </a:pPr>
            <a:r>
              <a:rPr lang="en-US" dirty="0" smtClean="0"/>
              <a:t>Results</a:t>
            </a:r>
            <a:endParaRPr lang="en-US" dirty="0"/>
          </a:p>
        </p:txBody>
      </p:sp>
      <p:sp>
        <p:nvSpPr>
          <p:cNvPr id="168" name="Shape 168"/>
          <p:cNvSpPr txBox="1">
            <a:spLocks noGrp="1"/>
          </p:cNvSpPr>
          <p:nvPr>
            <p:ph type="body" idx="1"/>
          </p:nvPr>
        </p:nvSpPr>
        <p:spPr>
          <a:xfrm>
            <a:off x="6781800" y="1756701"/>
            <a:ext cx="4953000" cy="4644099"/>
          </a:xfrm>
          <a:prstGeom prst="rect">
            <a:avLst/>
          </a:prstGeom>
          <a:noFill/>
          <a:ln>
            <a:noFill/>
          </a:ln>
        </p:spPr>
        <p:txBody>
          <a:bodyPr lIns="91425" tIns="45700" rIns="91425" bIns="45700" anchor="t" anchorCtr="0">
            <a:noAutofit/>
          </a:bodyPr>
          <a:lstStyle/>
          <a:p>
            <a:pPr marL="342900" indent="-342900">
              <a:spcBef>
                <a:spcPts val="200"/>
              </a:spcBef>
              <a:buClr>
                <a:srgbClr val="2E8652"/>
              </a:buClr>
              <a:buSzTx/>
              <a:buFont typeface="Webdings" panose="05030102010509060703" pitchFamily="18" charset="2"/>
              <a:buChar char="4"/>
            </a:pPr>
            <a:r>
              <a:rPr lang="en-US" sz="3200" b="1" kern="1200" dirty="0" smtClean="0">
                <a:solidFill>
                  <a:srgbClr val="2E8652"/>
                </a:solidFill>
                <a:latin typeface="Century Gothic" panose="020B0502020202020204" pitchFamily="34" charset="0"/>
                <a:ea typeface="+mn-ea"/>
                <a:cs typeface="+mn-cs"/>
              </a:rPr>
              <a:t>Net loss </a:t>
            </a:r>
            <a:r>
              <a:rPr lang="en-US" sz="3200" dirty="0">
                <a:solidFill>
                  <a:schemeClr val="tx1"/>
                </a:solidFill>
              </a:rPr>
              <a:t>of wetland extent</a:t>
            </a:r>
          </a:p>
          <a:p>
            <a:pPr marL="800100" lvl="1" indent="-342900">
              <a:spcBef>
                <a:spcPts val="200"/>
              </a:spcBef>
              <a:buClr>
                <a:srgbClr val="2E8652"/>
              </a:buClr>
              <a:buSzTx/>
              <a:buFont typeface="Webdings" panose="05030102010509060703" pitchFamily="18" charset="2"/>
              <a:buChar char="4"/>
            </a:pPr>
            <a:r>
              <a:rPr lang="en-US" sz="2800" dirty="0">
                <a:solidFill>
                  <a:schemeClr val="tx1"/>
                </a:solidFill>
              </a:rPr>
              <a:t>15,000 hectares remaining from 200,000 hectares in </a:t>
            </a:r>
            <a:r>
              <a:rPr lang="en-US" sz="2800" dirty="0" smtClean="0">
                <a:solidFill>
                  <a:schemeClr val="tx1"/>
                </a:solidFill>
              </a:rPr>
              <a:t>2016</a:t>
            </a:r>
          </a:p>
          <a:p>
            <a:pPr lvl="1">
              <a:spcBef>
                <a:spcPts val="200"/>
              </a:spcBef>
              <a:buClr>
                <a:srgbClr val="2E8652"/>
              </a:buClr>
              <a:buSzTx/>
            </a:pPr>
            <a:endParaRPr lang="en-US" sz="2800" dirty="0">
              <a:solidFill>
                <a:schemeClr val="tx1"/>
              </a:solidFill>
            </a:endParaRPr>
          </a:p>
          <a:p>
            <a:pPr marL="342900" lvl="0" indent="-342900">
              <a:spcBef>
                <a:spcPts val="200"/>
              </a:spcBef>
              <a:buClr>
                <a:srgbClr val="2E8652"/>
              </a:buClr>
              <a:buSzTx/>
              <a:buFont typeface="Webdings" panose="05030102010509060703" pitchFamily="18" charset="2"/>
              <a:buChar char="4"/>
            </a:pPr>
            <a:r>
              <a:rPr lang="en-US" sz="3200" b="1" kern="1200" dirty="0" smtClean="0">
                <a:solidFill>
                  <a:srgbClr val="2E8652"/>
                </a:solidFill>
                <a:latin typeface="Century Gothic" panose="020B0502020202020204" pitchFamily="34" charset="0"/>
                <a:ea typeface="+mn-ea"/>
                <a:cs typeface="+mn-cs"/>
              </a:rPr>
              <a:t>Causation</a:t>
            </a:r>
            <a:endParaRPr lang="en-US" sz="3200" b="1" kern="1200" dirty="0">
              <a:solidFill>
                <a:srgbClr val="2E8652"/>
              </a:solidFill>
              <a:latin typeface="Century Gothic" panose="020B0502020202020204" pitchFamily="34" charset="0"/>
              <a:ea typeface="+mn-ea"/>
              <a:cs typeface="+mn-cs"/>
            </a:endParaRPr>
          </a:p>
          <a:p>
            <a:pPr marL="800100" lvl="1" indent="-342900">
              <a:spcBef>
                <a:spcPts val="200"/>
              </a:spcBef>
              <a:buClr>
                <a:srgbClr val="2E8652"/>
              </a:buClr>
              <a:buSzTx/>
              <a:buFont typeface="Webdings" panose="05030102010509060703" pitchFamily="18" charset="2"/>
              <a:buChar char="4"/>
            </a:pPr>
            <a:r>
              <a:rPr lang="en-US" sz="2800" dirty="0">
                <a:solidFill>
                  <a:schemeClr val="tx1"/>
                </a:solidFill>
              </a:rPr>
              <a:t>Population growth </a:t>
            </a:r>
            <a:endParaRPr lang="en-US" sz="2800" dirty="0" smtClean="0">
              <a:solidFill>
                <a:schemeClr val="tx1"/>
              </a:solidFill>
            </a:endParaRPr>
          </a:p>
          <a:p>
            <a:pPr marL="800100" lvl="1" indent="-342900">
              <a:spcBef>
                <a:spcPts val="200"/>
              </a:spcBef>
              <a:buClr>
                <a:srgbClr val="2E8652"/>
              </a:buClr>
              <a:buSzTx/>
              <a:buFont typeface="Webdings" panose="05030102010509060703" pitchFamily="18" charset="2"/>
              <a:buChar char="4"/>
            </a:pPr>
            <a:r>
              <a:rPr lang="en-US" sz="2800" dirty="0">
                <a:solidFill>
                  <a:schemeClr val="tx1"/>
                </a:solidFill>
              </a:rPr>
              <a:t>Conversion from wetland to </a:t>
            </a:r>
            <a:r>
              <a:rPr lang="en-US" sz="2800" dirty="0" smtClean="0">
                <a:solidFill>
                  <a:schemeClr val="tx1"/>
                </a:solidFill>
              </a:rPr>
              <a:t>agriculture</a:t>
            </a:r>
            <a:r>
              <a:rPr lang="en-US" sz="2400" dirty="0" smtClean="0">
                <a:solidFill>
                  <a:srgbClr val="757070"/>
                </a:solidFill>
              </a:rPr>
              <a:t> </a:t>
            </a:r>
            <a:endParaRPr lang="en-US" sz="2400" dirty="0" smtClean="0">
              <a:solidFill>
                <a:srgbClr val="757070"/>
              </a:solidFill>
            </a:endParaRPr>
          </a:p>
        </p:txBody>
      </p:sp>
    </p:spTree>
    <p:extLst>
      <p:ext uri="{BB962C8B-B14F-4D97-AF65-F5344CB8AC3E}">
        <p14:creationId xmlns:p14="http://schemas.microsoft.com/office/powerpoint/2010/main" val="346214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a:t>Errors and Uncertainties</a:t>
            </a:r>
          </a:p>
        </p:txBody>
      </p:sp>
      <p:sp>
        <p:nvSpPr>
          <p:cNvPr id="177" name="Shape 177"/>
          <p:cNvSpPr txBox="1">
            <a:spLocks noGrp="1"/>
          </p:cNvSpPr>
          <p:nvPr>
            <p:ph type="body" idx="1"/>
          </p:nvPr>
        </p:nvSpPr>
        <p:spPr>
          <a:xfrm>
            <a:off x="7436175" y="1974149"/>
            <a:ext cx="3797100" cy="3932428"/>
          </a:xfrm>
          <a:prstGeom prst="rect">
            <a:avLst/>
          </a:prstGeom>
          <a:noFill/>
          <a:ln>
            <a:noFill/>
          </a:ln>
        </p:spPr>
        <p:txBody>
          <a:bodyPr lIns="91425" tIns="45700" rIns="91425" bIns="45700" anchor="t" anchorCtr="0">
            <a:noAutofit/>
          </a:bodyPr>
          <a:lstStyle/>
          <a:p>
            <a:pPr marL="342900" lvl="0" indent="-342900">
              <a:spcBef>
                <a:spcPts val="200"/>
              </a:spcBef>
              <a:buClr>
                <a:srgbClr val="2E8652"/>
              </a:buClr>
              <a:buFont typeface="Webdings" panose="05030102010509060703" pitchFamily="18" charset="2"/>
              <a:buChar char="4"/>
            </a:pPr>
            <a:r>
              <a:rPr lang="en-US" sz="2400" b="1" dirty="0" smtClean="0">
                <a:solidFill>
                  <a:srgbClr val="2E8652"/>
                </a:solidFill>
              </a:rPr>
              <a:t>Temporal/Spatial Resolution</a:t>
            </a:r>
          </a:p>
          <a:p>
            <a:pPr marL="800100" lvl="1" indent="-342900">
              <a:spcBef>
                <a:spcPts val="200"/>
              </a:spcBef>
              <a:buClr>
                <a:srgbClr val="2E8652"/>
              </a:buClr>
              <a:buFont typeface="Webdings" panose="05030102010509060703" pitchFamily="18" charset="2"/>
              <a:buChar char="4"/>
            </a:pPr>
            <a:r>
              <a:rPr lang="en-US" sz="2000" dirty="0" smtClean="0">
                <a:solidFill>
                  <a:schemeClr val="tx1"/>
                </a:solidFill>
              </a:rPr>
              <a:t>Landsat</a:t>
            </a:r>
          </a:p>
          <a:p>
            <a:pPr marL="800100" lvl="1" indent="-342900">
              <a:spcBef>
                <a:spcPts val="200"/>
              </a:spcBef>
              <a:buClr>
                <a:srgbClr val="2E8652"/>
              </a:buClr>
              <a:buFont typeface="Webdings" panose="05030102010509060703" pitchFamily="18" charset="2"/>
              <a:buChar char="4"/>
            </a:pPr>
            <a:r>
              <a:rPr lang="en-US" sz="2000" dirty="0" smtClean="0">
                <a:solidFill>
                  <a:schemeClr val="tx1"/>
                </a:solidFill>
              </a:rPr>
              <a:t>16 day cycle/30m</a:t>
            </a:r>
            <a:endParaRPr lang="en-US" sz="2000" dirty="0">
              <a:solidFill>
                <a:schemeClr val="tx1"/>
              </a:solidFill>
            </a:endParaRPr>
          </a:p>
          <a:p>
            <a:pPr marL="342900" indent="-342900">
              <a:spcBef>
                <a:spcPts val="200"/>
              </a:spcBef>
              <a:buClr>
                <a:srgbClr val="2E8652"/>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2E8652"/>
              </a:buClr>
              <a:buSzTx/>
              <a:buFont typeface="Webdings" panose="05030102010509060703" pitchFamily="18" charset="2"/>
              <a:buChar char="4"/>
            </a:pPr>
            <a:r>
              <a:rPr lang="en-US" sz="2400" b="1" dirty="0">
                <a:solidFill>
                  <a:srgbClr val="2E8652"/>
                </a:solidFill>
              </a:rPr>
              <a:t>Masking</a:t>
            </a:r>
            <a:r>
              <a:rPr lang="en-US" dirty="0" smtClean="0"/>
              <a:t> </a:t>
            </a:r>
            <a:r>
              <a:rPr lang="en-US" sz="2400" dirty="0"/>
              <a:t>clouds</a:t>
            </a:r>
          </a:p>
          <a:p>
            <a:pPr marL="342900" indent="-342900">
              <a:spcBef>
                <a:spcPts val="200"/>
              </a:spcBef>
              <a:buClr>
                <a:srgbClr val="2E8652"/>
              </a:buClr>
              <a:buSzTx/>
              <a:buFont typeface="Webdings" panose="05030102010509060703" pitchFamily="18" charset="2"/>
              <a:buChar char="4"/>
            </a:pPr>
            <a:endParaRPr lang="en-US" sz="2400" dirty="0" smtClean="0"/>
          </a:p>
          <a:p>
            <a:pPr marL="342900" indent="-342900">
              <a:spcBef>
                <a:spcPts val="200"/>
              </a:spcBef>
              <a:buClr>
                <a:srgbClr val="2E8652"/>
              </a:buClr>
              <a:buSzTx/>
              <a:buFont typeface="Webdings" panose="05030102010509060703" pitchFamily="18" charset="2"/>
              <a:buChar char="4"/>
            </a:pPr>
            <a:r>
              <a:rPr lang="en-US" sz="2400" b="1" dirty="0">
                <a:solidFill>
                  <a:srgbClr val="2E8652"/>
                </a:solidFill>
              </a:rPr>
              <a:t>Variability</a:t>
            </a:r>
            <a:r>
              <a:rPr lang="en-US" sz="2400" dirty="0" smtClean="0"/>
              <a:t> of signatures</a:t>
            </a:r>
          </a:p>
          <a:p>
            <a:pPr marL="342900" indent="-342900">
              <a:spcBef>
                <a:spcPts val="200"/>
              </a:spcBef>
              <a:buClr>
                <a:srgbClr val="2E8652"/>
              </a:buClr>
              <a:buSzTx/>
              <a:buFont typeface="Webdings" panose="05030102010509060703" pitchFamily="18" charset="2"/>
              <a:buChar char="4"/>
            </a:pPr>
            <a:endParaRPr lang="en-US" sz="2400" dirty="0" smtClean="0"/>
          </a:p>
          <a:p>
            <a:pPr marL="342900" indent="-342900">
              <a:spcBef>
                <a:spcPts val="200"/>
              </a:spcBef>
              <a:buClr>
                <a:srgbClr val="2E8652"/>
              </a:buClr>
              <a:buSzTx/>
              <a:buFont typeface="Webdings" panose="05030102010509060703" pitchFamily="18" charset="2"/>
              <a:buChar char="4"/>
            </a:pPr>
            <a:r>
              <a:rPr lang="en-US" sz="2400" b="1" dirty="0">
                <a:solidFill>
                  <a:srgbClr val="2E8652"/>
                </a:solidFill>
              </a:rPr>
              <a:t>Prediction</a:t>
            </a:r>
            <a:r>
              <a:rPr lang="en-US" sz="2400" dirty="0" smtClean="0"/>
              <a:t> </a:t>
            </a:r>
            <a:r>
              <a:rPr lang="en-US" sz="2400" b="1" dirty="0">
                <a:solidFill>
                  <a:srgbClr val="2E8652"/>
                </a:solidFill>
              </a:rPr>
              <a:t>Model </a:t>
            </a:r>
          </a:p>
          <a:p>
            <a:pPr marL="228600">
              <a:spcBef>
                <a:spcPts val="0"/>
              </a:spcBef>
              <a:buClr>
                <a:srgbClr val="757070"/>
              </a:buClr>
            </a:pPr>
            <a:endParaRPr lang="en-US" sz="2400" b="1" dirty="0">
              <a:solidFill>
                <a:srgbClr val="2E8652"/>
              </a:solidFill>
            </a:endParaRPr>
          </a:p>
          <a:p>
            <a:pPr marL="457200" indent="-228600">
              <a:spcBef>
                <a:spcPts val="0"/>
              </a:spcBef>
              <a:buClr>
                <a:srgbClr val="757070"/>
              </a:buClr>
              <a:buChar char="❏"/>
            </a:pPr>
            <a:endParaRPr lang="en-US" sz="2400" dirty="0"/>
          </a:p>
          <a:p>
            <a:pPr marL="0" marR="0" lvl="0" indent="0" algn="l" rtl="0">
              <a:lnSpc>
                <a:spcPct val="90000"/>
              </a:lnSpc>
              <a:spcBef>
                <a:spcPts val="1000"/>
              </a:spcBef>
              <a:buClr>
                <a:srgbClr val="757070"/>
              </a:buClr>
              <a:buSzPct val="25000"/>
              <a:buFont typeface="Arial"/>
              <a:buNone/>
            </a:pPr>
            <a:endParaRPr dirty="0"/>
          </a:p>
        </p:txBody>
      </p:sp>
      <p:sp>
        <p:nvSpPr>
          <p:cNvPr id="178" name="Shape 178"/>
          <p:cNvSpPr txBox="1"/>
          <p:nvPr/>
        </p:nvSpPr>
        <p:spPr>
          <a:xfrm>
            <a:off x="152400" y="6507600"/>
            <a:ext cx="83058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dirty="0">
                <a:latin typeface="Century Gothic"/>
                <a:ea typeface="Century Gothic"/>
                <a:cs typeface="Century Gothic"/>
                <a:sym typeface="Century Gothic"/>
              </a:rPr>
              <a:t>Image </a:t>
            </a:r>
            <a:r>
              <a:rPr lang="en-US" sz="1200" dirty="0" smtClean="0">
                <a:latin typeface="Century Gothic"/>
                <a:ea typeface="Century Gothic"/>
                <a:cs typeface="Century Gothic"/>
                <a:sym typeface="Century Gothic"/>
              </a:rPr>
              <a:t>Credit: </a:t>
            </a:r>
            <a:r>
              <a:rPr lang="en-US" sz="1200" dirty="0" err="1" smtClean="0">
                <a:latin typeface="Century Gothic"/>
                <a:ea typeface="Century Gothic"/>
                <a:cs typeface="Century Gothic"/>
                <a:sym typeface="Century Gothic"/>
              </a:rPr>
              <a:t>Wildtech</a:t>
            </a:r>
            <a:endParaRPr lang="en-US" sz="1200" dirty="0">
              <a:latin typeface="Century Gothic"/>
              <a:ea typeface="Century Gothic"/>
              <a:cs typeface="Century Gothic"/>
              <a:sym typeface="Century Gothic"/>
            </a:endParaRPr>
          </a:p>
        </p:txBody>
      </p:sp>
      <p:pic>
        <p:nvPicPr>
          <p:cNvPr id="179" name="Shape 179"/>
          <p:cNvPicPr preferRelativeResize="0"/>
          <p:nvPr/>
        </p:nvPicPr>
        <p:blipFill>
          <a:blip r:embed="rId3">
            <a:alphaModFix/>
          </a:blip>
          <a:stretch>
            <a:fillRect/>
          </a:stretch>
        </p:blipFill>
        <p:spPr>
          <a:xfrm>
            <a:off x="152400" y="1893399"/>
            <a:ext cx="7131370" cy="4013178"/>
          </a:xfrm>
          <a:prstGeom prst="rect">
            <a:avLst/>
          </a:prstGeom>
          <a:noFill/>
          <a:ln>
            <a:noFill/>
          </a:ln>
        </p:spPr>
      </p:pic>
    </p:spTree>
    <p:extLst>
      <p:ext uri="{BB962C8B-B14F-4D97-AF65-F5344CB8AC3E}">
        <p14:creationId xmlns:p14="http://schemas.microsoft.com/office/powerpoint/2010/main" val="1419844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Text Placeholder 3"/>
          <p:cNvSpPr>
            <a:spLocks noGrp="1"/>
          </p:cNvSpPr>
          <p:nvPr>
            <p:ph type="body" idx="1"/>
          </p:nvPr>
        </p:nvSpPr>
        <p:spPr>
          <a:xfrm>
            <a:off x="76200" y="1219200"/>
            <a:ext cx="5867399" cy="4800600"/>
          </a:xfrm>
        </p:spPr>
        <p:txBody>
          <a:bodyPr/>
          <a:lstStyle/>
          <a:p>
            <a:pPr marL="342900" lvl="0" indent="-342900">
              <a:spcBef>
                <a:spcPts val="200"/>
              </a:spcBef>
              <a:buClr>
                <a:srgbClr val="2E8652"/>
              </a:buClr>
              <a:buSzTx/>
              <a:buFont typeface="Webdings" panose="05030102010509060703" pitchFamily="18" charset="2"/>
              <a:buChar char="4"/>
            </a:pPr>
            <a:r>
              <a:rPr lang="en-US" sz="2400" b="1" kern="1200" dirty="0" smtClean="0">
                <a:solidFill>
                  <a:srgbClr val="2E8652"/>
                </a:solidFill>
                <a:latin typeface="Century Gothic" panose="020B0502020202020204" pitchFamily="34" charset="0"/>
                <a:ea typeface="+mn-ea"/>
                <a:cs typeface="+mn-cs"/>
              </a:rPr>
              <a:t>Trend</a:t>
            </a:r>
            <a:r>
              <a:rPr lang="en-US" sz="2400" kern="1200" dirty="0" smtClean="0">
                <a:solidFill>
                  <a:srgbClr val="E7E6E6">
                    <a:lumMod val="50000"/>
                  </a:srgbClr>
                </a:solidFill>
                <a:latin typeface="Century Gothic" panose="020B0502020202020204" pitchFamily="34" charset="0"/>
                <a:ea typeface="+mn-ea"/>
                <a:cs typeface="+mn-cs"/>
              </a:rPr>
              <a:t> </a:t>
            </a:r>
            <a:r>
              <a:rPr lang="en-US" sz="2400" kern="1200" dirty="0" smtClean="0">
                <a:solidFill>
                  <a:schemeClr val="tx1"/>
                </a:solidFill>
                <a:latin typeface="Century Gothic" panose="020B0502020202020204" pitchFamily="34" charset="0"/>
                <a:ea typeface="+mn-ea"/>
                <a:cs typeface="+mn-cs"/>
              </a:rPr>
              <a:t>of decreasing wetland extent</a:t>
            </a:r>
          </a:p>
          <a:p>
            <a:pPr marL="800100" lvl="1" indent="-342900">
              <a:spcBef>
                <a:spcPts val="200"/>
              </a:spcBef>
              <a:buClr>
                <a:srgbClr val="2E8652"/>
              </a:buClr>
              <a:buSzTx/>
              <a:buFont typeface="Webdings" panose="05030102010509060703" pitchFamily="18" charset="2"/>
              <a:buChar char="4"/>
            </a:pPr>
            <a:r>
              <a:rPr lang="en-US" sz="2000" kern="1200" dirty="0" smtClean="0">
                <a:solidFill>
                  <a:schemeClr val="tx1"/>
                </a:solidFill>
                <a:latin typeface="Century Gothic" panose="020B0502020202020204" pitchFamily="34" charset="0"/>
                <a:ea typeface="+mn-ea"/>
                <a:cs typeface="+mn-cs"/>
              </a:rPr>
              <a:t>Most common conversion was to cropland</a:t>
            </a:r>
          </a:p>
          <a:p>
            <a:pPr marL="800100" lvl="1" indent="-342900">
              <a:spcBef>
                <a:spcPts val="200"/>
              </a:spcBef>
              <a:buClr>
                <a:srgbClr val="2E8652"/>
              </a:buClr>
              <a:buSzTx/>
              <a:buFont typeface="Webdings" panose="05030102010509060703" pitchFamily="18" charset="2"/>
              <a:buChar char="4"/>
            </a:pPr>
            <a:endParaRPr lang="en-US" sz="2000" kern="1200" dirty="0">
              <a:solidFill>
                <a:schemeClr val="tx1"/>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Visual </a:t>
            </a:r>
            <a:r>
              <a:rPr lang="en-US" sz="2400" dirty="0"/>
              <a:t>classification is difficult</a:t>
            </a:r>
          </a:p>
          <a:p>
            <a:pPr marL="800100" lvl="1" indent="-342900">
              <a:spcBef>
                <a:spcPts val="200"/>
              </a:spcBef>
              <a:buClr>
                <a:srgbClr val="2E8652"/>
              </a:buClr>
              <a:buSzTx/>
              <a:buFont typeface="Webdings" panose="05030102010509060703" pitchFamily="18" charset="2"/>
              <a:buChar char="4"/>
            </a:pPr>
            <a:r>
              <a:rPr lang="en-US" sz="1800" kern="1200" dirty="0" smtClean="0">
                <a:solidFill>
                  <a:schemeClr val="tx1"/>
                </a:solidFill>
                <a:latin typeface="Century Gothic" panose="020B0502020202020204" pitchFamily="34" charset="0"/>
                <a:ea typeface="+mn-ea"/>
                <a:cs typeface="+mn-cs"/>
              </a:rPr>
              <a:t>Cloud Cover</a:t>
            </a:r>
          </a:p>
          <a:p>
            <a:pPr marL="800100" lvl="1" indent="-342900">
              <a:spcBef>
                <a:spcPts val="200"/>
              </a:spcBef>
              <a:buClr>
                <a:srgbClr val="2E8652"/>
              </a:buClr>
              <a:buSzTx/>
              <a:buFont typeface="Webdings" panose="05030102010509060703" pitchFamily="18" charset="2"/>
              <a:buChar char="4"/>
            </a:pPr>
            <a:r>
              <a:rPr lang="en-US" sz="1800" kern="1200" dirty="0" smtClean="0">
                <a:solidFill>
                  <a:schemeClr val="tx1"/>
                </a:solidFill>
                <a:latin typeface="Century Gothic" panose="020B0502020202020204" pitchFamily="34" charset="0"/>
                <a:ea typeface="+mn-ea"/>
                <a:cs typeface="+mn-cs"/>
              </a:rPr>
              <a:t>Temporal Resolution</a:t>
            </a:r>
          </a:p>
          <a:p>
            <a:pPr lvl="1">
              <a:spcBef>
                <a:spcPts val="200"/>
              </a:spcBef>
              <a:buClr>
                <a:srgbClr val="2E8652"/>
              </a:buClr>
              <a:buSzTx/>
            </a:pPr>
            <a:endParaRPr lang="en-US" sz="1800" kern="1200" dirty="0">
              <a:solidFill>
                <a:schemeClr val="tx1"/>
              </a:solidFill>
              <a:latin typeface="Century Gothic" panose="020B0502020202020204" pitchFamily="34" charset="0"/>
              <a:ea typeface="+mn-ea"/>
              <a:cs typeface="+mn-cs"/>
            </a:endParaRPr>
          </a:p>
          <a:p>
            <a:pPr marL="342900" lvl="0" indent="-342900">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Wetlands</a:t>
            </a:r>
            <a:r>
              <a:rPr lang="en-US" kern="1200" dirty="0" smtClean="0">
                <a:solidFill>
                  <a:srgbClr val="E7E6E6">
                    <a:lumMod val="50000"/>
                  </a:srgbClr>
                </a:solidFill>
                <a:latin typeface="Century Gothic" panose="020B0502020202020204" pitchFamily="34" charset="0"/>
                <a:ea typeface="+mn-ea"/>
                <a:cs typeface="+mn-cs"/>
              </a:rPr>
              <a:t> </a:t>
            </a:r>
            <a:r>
              <a:rPr lang="en-US" kern="1200" dirty="0" smtClean="0">
                <a:solidFill>
                  <a:schemeClr val="tx1"/>
                </a:solidFill>
                <a:latin typeface="Century Gothic" panose="020B0502020202020204" pitchFamily="34" charset="0"/>
                <a:ea typeface="+mn-ea"/>
                <a:cs typeface="+mn-cs"/>
              </a:rPr>
              <a:t>were most prominent in eastern Rwanda</a:t>
            </a:r>
          </a:p>
          <a:p>
            <a:pPr lvl="0">
              <a:spcBef>
                <a:spcPts val="200"/>
              </a:spcBef>
              <a:buClr>
                <a:srgbClr val="2E8652"/>
              </a:buClr>
              <a:buSzTx/>
            </a:pPr>
            <a:endParaRPr lang="en-US" kern="1200" dirty="0" smtClean="0">
              <a:solidFill>
                <a:schemeClr val="tx1"/>
              </a:solidFill>
              <a:latin typeface="Century Gothic" panose="020B0502020202020204" pitchFamily="34" charset="0"/>
              <a:ea typeface="+mn-ea"/>
              <a:cs typeface="+mn-cs"/>
            </a:endParaRPr>
          </a:p>
          <a:p>
            <a:pPr marL="342900" lvl="0" indent="-342900">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Forecast </a:t>
            </a:r>
            <a:r>
              <a:rPr lang="en-US" kern="1200" dirty="0" smtClean="0">
                <a:solidFill>
                  <a:schemeClr val="tx1"/>
                </a:solidFill>
                <a:latin typeface="Century Gothic" panose="020B0502020202020204" pitchFamily="34" charset="0"/>
                <a:ea typeface="+mn-ea"/>
                <a:cs typeface="+mn-cs"/>
              </a:rPr>
              <a:t>indicates that wetlands most resistant to change in close proximately to large bodies of water</a:t>
            </a:r>
            <a:endParaRPr lang="en-US" kern="1200" dirty="0">
              <a:solidFill>
                <a:schemeClr val="tx1"/>
              </a:solidFill>
              <a:latin typeface="Century Gothic" panose="020B0502020202020204" pitchFamily="34" charset="0"/>
              <a:ea typeface="+mn-ea"/>
              <a:cs typeface="+mn-cs"/>
            </a:endParaRPr>
          </a:p>
          <a:p>
            <a:pPr marL="342900" indent="-342900">
              <a:buFont typeface="Wingdings" panose="05000000000000000000" pitchFamily="2" charset="2"/>
              <a:buChar char="q"/>
            </a:pPr>
            <a:endParaRPr lang="en-US" sz="2400" b="1" dirty="0" smtClean="0">
              <a:solidFill>
                <a:schemeClr val="accent6">
                  <a:lumMod val="75000"/>
                </a:schemeClr>
              </a:solidFill>
            </a:endParaRPr>
          </a:p>
          <a:p>
            <a:pPr marL="342900" indent="-342900">
              <a:buFont typeface="Wingdings" panose="05000000000000000000" pitchFamily="2" charset="2"/>
              <a:buChar char="q"/>
            </a:pPr>
            <a:endParaRPr lang="en-US" sz="2400" b="1" dirty="0">
              <a:solidFill>
                <a:schemeClr val="accent6">
                  <a:lumMod val="75000"/>
                </a:schemeClr>
              </a:solidFill>
            </a:endParaRPr>
          </a:p>
        </p:txBody>
      </p:sp>
      <p:grpSp>
        <p:nvGrpSpPr>
          <p:cNvPr id="5" name="Group 4"/>
          <p:cNvGrpSpPr/>
          <p:nvPr/>
        </p:nvGrpSpPr>
        <p:grpSpPr>
          <a:xfrm>
            <a:off x="5943599" y="1232773"/>
            <a:ext cx="6096001" cy="5053852"/>
            <a:chOff x="13677490" y="20520909"/>
            <a:chExt cx="11486288" cy="6593913"/>
          </a:xfrm>
        </p:grpSpPr>
        <p:pic>
          <p:nvPicPr>
            <p:cNvPr id="6" name="Picture 56" descr="C:\Users\jbayer\Downloads\2015-2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9680" y="20520909"/>
              <a:ext cx="5524098" cy="31874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7" descr="C:\Users\jbayer\Downloads\2015-2016 wetlands to 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9680" y="23861227"/>
              <a:ext cx="5509280" cy="3218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8" descr="C:\Users\jbayer\Downloads\2014-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2002" y="20520911"/>
              <a:ext cx="5677061" cy="32286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9" descr="C:\Users\jbayer\Downloads\2014-2015 wetlands to 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490" y="23863816"/>
              <a:ext cx="5701574" cy="32510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120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a:t>
            </a:r>
            <a:endParaRPr lang="en-US" dirty="0"/>
          </a:p>
        </p:txBody>
      </p:sp>
      <p:sp>
        <p:nvSpPr>
          <p:cNvPr id="4" name="Text Placeholder 3"/>
          <p:cNvSpPr>
            <a:spLocks noGrp="1"/>
          </p:cNvSpPr>
          <p:nvPr>
            <p:ph type="body" idx="1"/>
          </p:nvPr>
        </p:nvSpPr>
        <p:spPr>
          <a:xfrm>
            <a:off x="6248400" y="1504950"/>
            <a:ext cx="5715000" cy="4076700"/>
          </a:xfrm>
        </p:spPr>
        <p:txBody>
          <a:bodyPr/>
          <a:lstStyle/>
          <a:p>
            <a:pPr marL="342900" lvl="0" indent="-342900">
              <a:spcBef>
                <a:spcPts val="200"/>
              </a:spcBef>
              <a:buClr>
                <a:srgbClr val="2E8652"/>
              </a:buClr>
              <a:buSzTx/>
              <a:buFont typeface="Webdings" panose="05030102010509060703" pitchFamily="18" charset="2"/>
              <a:buChar char="4"/>
            </a:pPr>
            <a:r>
              <a:rPr lang="en-US" sz="3200" b="1" kern="1200" dirty="0" smtClean="0">
                <a:solidFill>
                  <a:srgbClr val="2E8652"/>
                </a:solidFill>
                <a:latin typeface="Century Gothic" panose="020B0502020202020204" pitchFamily="34" charset="0"/>
                <a:ea typeface="+mn-ea"/>
                <a:cs typeface="+mn-cs"/>
              </a:rPr>
              <a:t>Utilizing</a:t>
            </a:r>
            <a:r>
              <a:rPr lang="en-US" sz="3200" kern="1200" dirty="0" smtClean="0">
                <a:solidFill>
                  <a:srgbClr val="E7E6E6">
                    <a:lumMod val="50000"/>
                  </a:srgbClr>
                </a:solidFill>
                <a:latin typeface="Century Gothic" panose="020B0502020202020204" pitchFamily="34" charset="0"/>
                <a:ea typeface="+mn-ea"/>
                <a:cs typeface="+mn-cs"/>
              </a:rPr>
              <a:t> </a:t>
            </a:r>
            <a:r>
              <a:rPr lang="en-US" sz="3200" kern="1200" dirty="0" smtClean="0">
                <a:solidFill>
                  <a:schemeClr val="tx1"/>
                </a:solidFill>
                <a:latin typeface="Century Gothic" panose="020B0502020202020204" pitchFamily="34" charset="0"/>
                <a:ea typeface="+mn-ea"/>
                <a:cs typeface="+mn-cs"/>
              </a:rPr>
              <a:t>SAR to more accurately map wetlands</a:t>
            </a:r>
          </a:p>
          <a:p>
            <a:pPr marL="342900" lvl="0" indent="-342900">
              <a:spcBef>
                <a:spcPts val="200"/>
              </a:spcBef>
              <a:buClr>
                <a:srgbClr val="2E8652"/>
              </a:buClr>
              <a:buSzTx/>
              <a:buFont typeface="Webdings" panose="05030102010509060703" pitchFamily="18" charset="2"/>
              <a:buChar char="4"/>
            </a:pPr>
            <a:r>
              <a:rPr lang="en-US" sz="3200" b="1" kern="1200" dirty="0">
                <a:solidFill>
                  <a:srgbClr val="2E8652"/>
                </a:solidFill>
                <a:latin typeface="Century Gothic" panose="020B0502020202020204" pitchFamily="34" charset="0"/>
                <a:ea typeface="+mn-ea"/>
                <a:cs typeface="+mn-cs"/>
              </a:rPr>
              <a:t>Improving </a:t>
            </a:r>
            <a:r>
              <a:rPr lang="en-US" sz="3200" kern="1200" dirty="0" smtClean="0">
                <a:solidFill>
                  <a:schemeClr val="tx1"/>
                </a:solidFill>
                <a:latin typeface="Century Gothic" panose="020B0502020202020204" pitchFamily="34" charset="0"/>
                <a:ea typeface="+mn-ea"/>
                <a:cs typeface="+mn-cs"/>
              </a:rPr>
              <a:t>the classifier method</a:t>
            </a:r>
          </a:p>
          <a:p>
            <a:pPr marL="342900" lvl="0" indent="-342900">
              <a:spcBef>
                <a:spcPts val="200"/>
              </a:spcBef>
              <a:buClr>
                <a:srgbClr val="2E8652"/>
              </a:buClr>
              <a:buSzTx/>
              <a:buFont typeface="Webdings" panose="05030102010509060703" pitchFamily="18" charset="2"/>
              <a:buChar char="4"/>
            </a:pPr>
            <a:r>
              <a:rPr lang="en-US" sz="3200" b="1" kern="1200" dirty="0">
                <a:solidFill>
                  <a:srgbClr val="2E8652"/>
                </a:solidFill>
                <a:latin typeface="Century Gothic" panose="020B0502020202020204" pitchFamily="34" charset="0"/>
                <a:ea typeface="+mn-ea"/>
                <a:cs typeface="+mn-cs"/>
              </a:rPr>
              <a:t>Incorporating </a:t>
            </a:r>
            <a:r>
              <a:rPr lang="en-US" sz="3200" kern="1200" dirty="0" smtClean="0">
                <a:solidFill>
                  <a:schemeClr val="tx1"/>
                </a:solidFill>
                <a:latin typeface="Century Gothic" panose="020B0502020202020204" pitchFamily="34" charset="0"/>
                <a:ea typeface="+mn-ea"/>
                <a:cs typeface="+mn-cs"/>
              </a:rPr>
              <a:t>a robust decision tree</a:t>
            </a:r>
          </a:p>
          <a:p>
            <a:pPr marL="800100" lvl="1" indent="-342900">
              <a:spcBef>
                <a:spcPts val="200"/>
              </a:spcBef>
              <a:buClr>
                <a:srgbClr val="2E8652"/>
              </a:buClr>
              <a:buSzTx/>
              <a:buFont typeface="Webdings" panose="05030102010509060703" pitchFamily="18" charset="2"/>
              <a:buChar char="4"/>
            </a:pPr>
            <a:r>
              <a:rPr lang="en-US" sz="2600" kern="1200" dirty="0" smtClean="0">
                <a:solidFill>
                  <a:schemeClr val="tx1"/>
                </a:solidFill>
                <a:latin typeface="Century Gothic" panose="020B0502020202020204" pitchFamily="34" charset="0"/>
                <a:ea typeface="+mn-ea"/>
                <a:cs typeface="+mn-cs"/>
              </a:rPr>
              <a:t>Digital Elevation</a:t>
            </a:r>
          </a:p>
          <a:p>
            <a:pPr marL="800100" lvl="1" indent="-342900">
              <a:spcBef>
                <a:spcPts val="200"/>
              </a:spcBef>
              <a:buClr>
                <a:srgbClr val="2E8652"/>
              </a:buClr>
              <a:buSzTx/>
              <a:buFont typeface="Webdings" panose="05030102010509060703" pitchFamily="18" charset="2"/>
              <a:buChar char="4"/>
            </a:pPr>
            <a:r>
              <a:rPr lang="en-US" sz="2600" kern="1200" dirty="0" smtClean="0">
                <a:solidFill>
                  <a:schemeClr val="tx1"/>
                </a:solidFill>
                <a:latin typeface="Century Gothic" panose="020B0502020202020204" pitchFamily="34" charset="0"/>
                <a:ea typeface="+mn-ea"/>
                <a:cs typeface="+mn-cs"/>
              </a:rPr>
              <a:t>Soil Moisture </a:t>
            </a:r>
            <a:endParaRPr lang="en-US" sz="2600" kern="1200" dirty="0">
              <a:solidFill>
                <a:schemeClr val="tx1"/>
              </a:solidFill>
              <a:latin typeface="Century Gothic" panose="020B0502020202020204" pitchFamily="34" charset="0"/>
              <a:ea typeface="+mn-ea"/>
              <a:cs typeface="+mn-cs"/>
            </a:endParaRPr>
          </a:p>
          <a:p>
            <a:pPr marL="342900" indent="-342900">
              <a:buFont typeface="Wingdings" panose="05000000000000000000" pitchFamily="2" charset="2"/>
              <a:buChar char="q"/>
            </a:pPr>
            <a:endParaRPr lang="en-US" sz="3200" b="1" dirty="0" smtClean="0">
              <a:solidFill>
                <a:schemeClr val="accent6">
                  <a:lumMod val="75000"/>
                </a:schemeClr>
              </a:solidFill>
            </a:endParaRPr>
          </a:p>
          <a:p>
            <a:pPr marL="342900" indent="-342900">
              <a:buFont typeface="Wingdings" panose="05000000000000000000" pitchFamily="2" charset="2"/>
              <a:buChar char="q"/>
            </a:pPr>
            <a:endParaRPr lang="en-US" sz="3200" b="1" dirty="0">
              <a:solidFill>
                <a:schemeClr val="accent6">
                  <a:lumMod val="75000"/>
                </a:schemeClr>
              </a:solidFill>
            </a:endParaRPr>
          </a:p>
          <a:p>
            <a:endParaRPr lang="en-US" sz="3200" dirty="0" smtClean="0">
              <a:solidFill>
                <a:schemeClr val="tx1"/>
              </a:solidFill>
            </a:endParaRPr>
          </a:p>
        </p:txBody>
      </p:sp>
      <p:sp>
        <p:nvSpPr>
          <p:cNvPr id="5" name="TextBox 4"/>
          <p:cNvSpPr txBox="1"/>
          <p:nvPr/>
        </p:nvSpPr>
        <p:spPr>
          <a:xfrm>
            <a:off x="152400" y="6337223"/>
            <a:ext cx="2514600" cy="276999"/>
          </a:xfrm>
          <a:prstGeom prst="rect">
            <a:avLst/>
          </a:prstGeom>
          <a:noFill/>
        </p:spPr>
        <p:txBody>
          <a:bodyPr wrap="square" rtlCol="0">
            <a:spAutoFit/>
          </a:bodyPr>
          <a:lstStyle/>
          <a:p>
            <a:r>
              <a:rPr lang="en-US" sz="1200" dirty="0" smtClean="0">
                <a:latin typeface="Century Gothic" panose="020B0502020202020204" pitchFamily="34" charset="0"/>
              </a:rPr>
              <a:t>Image Credit: </a:t>
            </a:r>
            <a:r>
              <a:rPr lang="en-US" sz="1200" dirty="0" err="1" smtClean="0">
                <a:latin typeface="Century Gothic" panose="020B0502020202020204" pitchFamily="34" charset="0"/>
              </a:rPr>
              <a:t>Sevgi</a:t>
            </a:r>
            <a:r>
              <a:rPr lang="en-US" sz="1200" dirty="0" smtClean="0">
                <a:latin typeface="Century Gothic" panose="020B0502020202020204" pitchFamily="34" charset="0"/>
              </a:rPr>
              <a:t> </a:t>
            </a:r>
            <a:r>
              <a:rPr lang="en-US" sz="1200" dirty="0" err="1" smtClean="0">
                <a:latin typeface="Century Gothic" panose="020B0502020202020204" pitchFamily="34" charset="0"/>
              </a:rPr>
              <a:t>Ceyda</a:t>
            </a:r>
            <a:r>
              <a:rPr lang="en-US" sz="1200" dirty="0" smtClean="0">
                <a:latin typeface="Century Gothic" panose="020B0502020202020204" pitchFamily="34" charset="0"/>
              </a:rPr>
              <a:t> </a:t>
            </a:r>
            <a:endParaRPr lang="en-US" sz="1200" dirty="0">
              <a:latin typeface="Century Gothic" panose="020B0502020202020204" pitchFamily="34" charset="0"/>
            </a:endParaRPr>
          </a:p>
        </p:txBody>
      </p:sp>
      <p:pic>
        <p:nvPicPr>
          <p:cNvPr id="1026" name="Picture 2"/>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0268" r="10268"/>
          <a:stretch>
            <a:fillRect/>
          </a:stretch>
        </p:blipFill>
        <p:spPr bwMode="auto">
          <a:xfrm>
            <a:off x="175548" y="1066800"/>
            <a:ext cx="5903373"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405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6" name="Text Placeholder 3"/>
          <p:cNvSpPr>
            <a:spLocks noGrp="1"/>
          </p:cNvSpPr>
          <p:nvPr>
            <p:ph type="body" idx="1"/>
          </p:nvPr>
        </p:nvSpPr>
        <p:spPr>
          <a:xfrm>
            <a:off x="304800" y="1143000"/>
            <a:ext cx="11666837" cy="4648200"/>
          </a:xfrm>
        </p:spPr>
        <p:txBody>
          <a:bodyPr/>
          <a:lstStyle/>
          <a:p>
            <a:pPr marL="342900" lvl="0" indent="-342900">
              <a:lnSpc>
                <a:spcPct val="100000"/>
              </a:lnSpc>
              <a:spcBef>
                <a:spcPts val="200"/>
              </a:spcBef>
              <a:buClr>
                <a:srgbClr val="2E8652"/>
              </a:buClr>
              <a:buSzTx/>
              <a:buFont typeface="Webdings" panose="05030102010509060703" pitchFamily="18" charset="2"/>
              <a:buChar char="4"/>
            </a:pPr>
            <a:r>
              <a:rPr lang="en-US" sz="2400" b="1" kern="1200" dirty="0" smtClean="0">
                <a:solidFill>
                  <a:srgbClr val="2E8652"/>
                </a:solidFill>
                <a:latin typeface="Century Gothic" panose="020B0502020202020204" pitchFamily="34" charset="0"/>
                <a:ea typeface="+mn-ea"/>
                <a:cs typeface="+mn-cs"/>
              </a:rPr>
              <a:t>Dr. Jeffrey Luvall </a:t>
            </a:r>
            <a:r>
              <a:rPr lang="en-US" sz="2400" dirty="0">
                <a:solidFill>
                  <a:schemeClr val="tx1"/>
                </a:solidFill>
              </a:rPr>
              <a:t>–</a:t>
            </a:r>
            <a:r>
              <a:rPr lang="en-US" kern="1200" dirty="0" smtClean="0">
                <a:solidFill>
                  <a:srgbClr val="E7E6E6">
                    <a:lumMod val="50000"/>
                  </a:srgbClr>
                </a:solidFill>
                <a:latin typeface="Century Gothic" panose="020B0502020202020204" pitchFamily="34" charset="0"/>
                <a:ea typeface="+mn-ea"/>
                <a:cs typeface="+mn-cs"/>
              </a:rPr>
              <a:t> </a:t>
            </a:r>
            <a:r>
              <a:rPr lang="en-US" sz="2400" dirty="0">
                <a:solidFill>
                  <a:schemeClr val="tx1"/>
                </a:solidFill>
              </a:rPr>
              <a:t>NASA Marshall Space Flight Center at </a:t>
            </a:r>
            <a:r>
              <a:rPr lang="en-US" sz="2400" dirty="0" smtClean="0">
                <a:solidFill>
                  <a:schemeClr val="tx1"/>
                </a:solidFill>
              </a:rPr>
              <a:t>NSSTC</a:t>
            </a:r>
          </a:p>
          <a:p>
            <a:pPr marL="34290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Dr. Robert Griffin </a:t>
            </a:r>
            <a:r>
              <a:rPr lang="en-US" sz="2400" dirty="0">
                <a:solidFill>
                  <a:schemeClr val="tx1"/>
                </a:solidFill>
              </a:rPr>
              <a:t>– University of Alabama in </a:t>
            </a:r>
            <a:r>
              <a:rPr lang="en-US" sz="2400" dirty="0" smtClean="0">
                <a:solidFill>
                  <a:schemeClr val="tx1"/>
                </a:solidFill>
              </a:rPr>
              <a:t>Huntsville</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Emily  Adams </a:t>
            </a:r>
            <a:r>
              <a:rPr lang="en-US" sz="2400" dirty="0">
                <a:solidFill>
                  <a:schemeClr val="tx1"/>
                </a:solidFill>
              </a:rPr>
              <a:t>– NASA SERVIR Coordination Office</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Adrian </a:t>
            </a:r>
            <a:r>
              <a:rPr lang="en-US" sz="2400" b="1" kern="1200" dirty="0" err="1">
                <a:solidFill>
                  <a:srgbClr val="2E8652"/>
                </a:solidFill>
                <a:latin typeface="Century Gothic" panose="020B0502020202020204" pitchFamily="34" charset="0"/>
                <a:ea typeface="+mn-ea"/>
                <a:cs typeface="+mn-cs"/>
              </a:rPr>
              <a:t>Strauch</a:t>
            </a:r>
            <a:r>
              <a:rPr lang="en-US" sz="2400" b="1" kern="1200" dirty="0">
                <a:solidFill>
                  <a:srgbClr val="2E8652"/>
                </a:solidFill>
                <a:latin typeface="Century Gothic" panose="020B0502020202020204" pitchFamily="34" charset="0"/>
                <a:ea typeface="+mn-ea"/>
                <a:cs typeface="+mn-cs"/>
              </a:rPr>
              <a:t> </a:t>
            </a:r>
            <a:r>
              <a:rPr lang="en-US" sz="2400" dirty="0">
                <a:solidFill>
                  <a:schemeClr val="tx1"/>
                </a:solidFill>
              </a:rPr>
              <a:t>– GEO-Wetlands Initiative</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Konrad </a:t>
            </a:r>
            <a:r>
              <a:rPr lang="en-US" sz="2400" b="1" kern="1200" dirty="0" err="1">
                <a:solidFill>
                  <a:srgbClr val="2E8652"/>
                </a:solidFill>
                <a:latin typeface="Century Gothic" panose="020B0502020202020204" pitchFamily="34" charset="0"/>
                <a:ea typeface="+mn-ea"/>
                <a:cs typeface="+mn-cs"/>
              </a:rPr>
              <a:t>Hentze</a:t>
            </a:r>
            <a:r>
              <a:rPr lang="en-US" sz="2400" b="1" kern="1200" dirty="0">
                <a:solidFill>
                  <a:srgbClr val="2E8652"/>
                </a:solidFill>
                <a:latin typeface="Century Gothic" panose="020B0502020202020204" pitchFamily="34" charset="0"/>
                <a:ea typeface="+mn-ea"/>
                <a:cs typeface="+mn-cs"/>
              </a:rPr>
              <a:t> </a:t>
            </a:r>
            <a:r>
              <a:rPr lang="en-US" sz="2400" dirty="0">
                <a:solidFill>
                  <a:schemeClr val="tx1"/>
                </a:solidFill>
              </a:rPr>
              <a:t>– GEO-Wetlands Initiative</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Jonas Franke </a:t>
            </a:r>
            <a:r>
              <a:rPr lang="en-US" sz="2400" dirty="0">
                <a:solidFill>
                  <a:schemeClr val="tx1"/>
                </a:solidFill>
              </a:rPr>
              <a:t>– GEO-Wetlands Initiative</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Robinson </a:t>
            </a:r>
            <a:r>
              <a:rPr lang="en-US" sz="2400" b="1" kern="1200" dirty="0" err="1">
                <a:solidFill>
                  <a:srgbClr val="2E8652"/>
                </a:solidFill>
                <a:latin typeface="Century Gothic" panose="020B0502020202020204" pitchFamily="34" charset="0"/>
                <a:ea typeface="+mn-ea"/>
                <a:cs typeface="+mn-cs"/>
              </a:rPr>
              <a:t>Mugo</a:t>
            </a:r>
            <a:r>
              <a:rPr lang="en-US" sz="2400" b="1" kern="1200" dirty="0">
                <a:solidFill>
                  <a:srgbClr val="2E8652"/>
                </a:solidFill>
                <a:latin typeface="Century Gothic" panose="020B0502020202020204" pitchFamily="34" charset="0"/>
                <a:ea typeface="+mn-ea"/>
                <a:cs typeface="+mn-cs"/>
              </a:rPr>
              <a:t> </a:t>
            </a:r>
            <a:r>
              <a:rPr lang="en-US" sz="2400" dirty="0">
                <a:solidFill>
                  <a:schemeClr val="tx1"/>
                </a:solidFill>
              </a:rPr>
              <a:t>– Regional Centre for Resource Mapping for Development</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Marie-Laetitia </a:t>
            </a:r>
            <a:r>
              <a:rPr lang="en-US" sz="2400" b="1" kern="1200" dirty="0" err="1" smtClean="0">
                <a:solidFill>
                  <a:srgbClr val="2E8652"/>
                </a:solidFill>
                <a:latin typeface="Century Gothic" panose="020B0502020202020204" pitchFamily="34" charset="0"/>
                <a:ea typeface="+mn-ea"/>
                <a:cs typeface="+mn-cs"/>
              </a:rPr>
              <a:t>Busokeye</a:t>
            </a:r>
            <a:r>
              <a:rPr lang="en-US" sz="2400" b="1" kern="1200" dirty="0" smtClean="0">
                <a:solidFill>
                  <a:srgbClr val="2E8652"/>
                </a:solidFill>
                <a:latin typeface="Century Gothic" panose="020B0502020202020204" pitchFamily="34" charset="0"/>
                <a:ea typeface="+mn-ea"/>
                <a:cs typeface="+mn-cs"/>
              </a:rPr>
              <a:t> </a:t>
            </a:r>
            <a:r>
              <a:rPr lang="en-US" sz="2400" dirty="0" smtClean="0">
                <a:solidFill>
                  <a:schemeClr val="tx1"/>
                </a:solidFill>
              </a:rPr>
              <a:t>– </a:t>
            </a:r>
            <a:r>
              <a:rPr lang="en-US" sz="2400" dirty="0">
                <a:solidFill>
                  <a:schemeClr val="tx1"/>
                </a:solidFill>
              </a:rPr>
              <a:t>Rwanda Environmental Management Authority</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Leigh Sinclair </a:t>
            </a:r>
            <a:r>
              <a:rPr lang="en-US" sz="2400" dirty="0">
                <a:solidFill>
                  <a:schemeClr val="tx1"/>
                </a:solidFill>
              </a:rPr>
              <a:t>– University of Alabama in Huntsville/Information Technology and Systems Center</a:t>
            </a:r>
          </a:p>
          <a:p>
            <a:pPr marL="342900" lvl="0" indent="-342900">
              <a:lnSpc>
                <a:spcPct val="100000"/>
              </a:lnSpc>
              <a:spcBef>
                <a:spcPts val="200"/>
              </a:spcBef>
              <a:buClr>
                <a:srgbClr val="2E8652"/>
              </a:buClr>
              <a:buSzTx/>
              <a:buFont typeface="Webdings" panose="05030102010509060703" pitchFamily="18" charset="2"/>
              <a:buChar char="4"/>
            </a:pPr>
            <a:r>
              <a:rPr lang="en-US" sz="2400" b="1" kern="1200" dirty="0">
                <a:solidFill>
                  <a:srgbClr val="2E8652"/>
                </a:solidFill>
                <a:latin typeface="Century Gothic" panose="020B0502020202020204" pitchFamily="34" charset="0"/>
                <a:ea typeface="+mn-ea"/>
                <a:cs typeface="+mn-cs"/>
              </a:rPr>
              <a:t>Maggi Klug </a:t>
            </a:r>
            <a:r>
              <a:rPr lang="en-US" sz="2400" dirty="0">
                <a:solidFill>
                  <a:schemeClr val="tx1"/>
                </a:solidFill>
              </a:rPr>
              <a:t>– NASA DEVELOP MSFC Center Lead</a:t>
            </a:r>
          </a:p>
          <a:p>
            <a:pPr marL="342900" indent="-342900">
              <a:spcBef>
                <a:spcPts val="200"/>
              </a:spcBef>
              <a:buClr>
                <a:srgbClr val="2E8652"/>
              </a:buClr>
              <a:buSzTx/>
              <a:buFont typeface="Webdings" panose="05030102010509060703" pitchFamily="18" charset="2"/>
              <a:buChar char="4"/>
            </a:pPr>
            <a:endParaRPr lang="en-US" sz="2400" dirty="0">
              <a:solidFill>
                <a:schemeClr val="tx1"/>
              </a:solidFill>
            </a:endParaRPr>
          </a:p>
          <a:p>
            <a:pPr marL="342900" lvl="0" indent="-342900">
              <a:spcBef>
                <a:spcPts val="200"/>
              </a:spcBef>
              <a:buClr>
                <a:srgbClr val="2E8652"/>
              </a:buClr>
              <a:buSzTx/>
              <a:buFont typeface="Webdings" panose="05030102010509060703" pitchFamily="18" charset="2"/>
              <a:buChar char="4"/>
            </a:pPr>
            <a:endParaRPr lang="en-US" sz="2400" kern="1200" dirty="0">
              <a:solidFill>
                <a:srgbClr val="E7E6E6">
                  <a:lumMod val="50000"/>
                </a:srgbClr>
              </a:solidFill>
              <a:latin typeface="Century Gothic" panose="020B0502020202020204" pitchFamily="34" charset="0"/>
              <a:ea typeface="+mn-ea"/>
              <a:cs typeface="+mn-cs"/>
            </a:endParaRPr>
          </a:p>
          <a:p>
            <a:pPr marL="171450" lvl="0" indent="-171450">
              <a:buFont typeface="Wingdings" panose="05000000000000000000" pitchFamily="2" charset="2"/>
              <a:buChar char="q"/>
            </a:pPr>
            <a:endParaRPr lang="en-US" sz="2400" b="1" dirty="0" smtClean="0">
              <a:solidFill>
                <a:schemeClr val="accent6">
                  <a:lumMod val="75000"/>
                </a:schemeClr>
              </a:solidFill>
            </a:endParaRPr>
          </a:p>
          <a:p>
            <a:pPr marL="171450" lvl="0" indent="-171450">
              <a:buFont typeface="Wingdings" panose="05000000000000000000" pitchFamily="2" charset="2"/>
              <a:buChar char="q"/>
            </a:pPr>
            <a:endParaRPr lang="en-US" sz="2400" dirty="0" smtClean="0">
              <a:solidFill>
                <a:schemeClr val="tx1"/>
              </a:solidFill>
            </a:endParaRPr>
          </a:p>
        </p:txBody>
      </p:sp>
    </p:spTree>
    <p:extLst>
      <p:ext uri="{BB962C8B-B14F-4D97-AF65-F5344CB8AC3E}">
        <p14:creationId xmlns:p14="http://schemas.microsoft.com/office/powerpoint/2010/main" val="1072033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Picture 2" descr="D:\Julia\rwanda arc map\rwanda_whole_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38200"/>
            <a:ext cx="7395881" cy="5715000"/>
          </a:xfrm>
          <a:prstGeom prst="rect">
            <a:avLst/>
          </a:prstGeom>
          <a:noFill/>
          <a:extLst>
            <a:ext uri="{909E8E84-426E-40DD-AFC4-6F175D3DCCD1}">
              <a14:hiddenFill xmlns:a14="http://schemas.microsoft.com/office/drawing/2010/main">
                <a:solidFill>
                  <a:srgbClr val="FFFFFF"/>
                </a:solidFill>
              </a14:hiddenFill>
            </a:ext>
          </a:extLst>
        </p:spPr>
      </p:pic>
      <p:sp>
        <p:nvSpPr>
          <p:cNvPr id="126" name="Shape 126"/>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dirty="0"/>
              <a:t>Study Area</a:t>
            </a:r>
          </a:p>
        </p:txBody>
      </p:sp>
      <p:sp>
        <p:nvSpPr>
          <p:cNvPr id="127" name="Shape 127"/>
          <p:cNvSpPr txBox="1">
            <a:spLocks noGrp="1"/>
          </p:cNvSpPr>
          <p:nvPr>
            <p:ph type="body" idx="1"/>
          </p:nvPr>
        </p:nvSpPr>
        <p:spPr>
          <a:xfrm>
            <a:off x="228600" y="1219200"/>
            <a:ext cx="4419600" cy="5334000"/>
          </a:xfrm>
          <a:prstGeom prst="rect">
            <a:avLst/>
          </a:prstGeom>
          <a:noFill/>
          <a:ln>
            <a:noFill/>
          </a:ln>
        </p:spPr>
        <p:txBody>
          <a:bodyPr lIns="91425" tIns="45700" rIns="91425" bIns="45700" anchor="t" anchorCtr="0">
            <a:noAutofit/>
          </a:bodyPr>
          <a:lstStyle/>
          <a:p>
            <a:pPr>
              <a:spcBef>
                <a:spcPts val="0"/>
              </a:spcBef>
              <a:buClr>
                <a:srgbClr val="2E8652"/>
              </a:buClr>
              <a:buSzPct val="25000"/>
            </a:pPr>
            <a:r>
              <a:rPr lang="en-US" sz="2400" b="1" dirty="0">
                <a:solidFill>
                  <a:srgbClr val="2E8652"/>
                </a:solidFill>
              </a:rPr>
              <a:t>Study Location: </a:t>
            </a:r>
          </a:p>
          <a:p>
            <a:pPr marL="0" marR="0" lvl="0" indent="0" algn="l" rtl="0">
              <a:lnSpc>
                <a:spcPct val="90000"/>
              </a:lnSpc>
              <a:spcBef>
                <a:spcPts val="0"/>
              </a:spcBef>
              <a:spcAft>
                <a:spcPts val="0"/>
              </a:spcAft>
              <a:buClr>
                <a:srgbClr val="757070"/>
              </a:buClr>
              <a:buSzPct val="25000"/>
              <a:buFont typeface="Arial"/>
              <a:buNone/>
            </a:pPr>
            <a:r>
              <a:rPr lang="en-US" dirty="0" smtClean="0"/>
              <a:t>Rwanda</a:t>
            </a:r>
          </a:p>
          <a:p>
            <a:pPr marL="0" marR="0" lvl="0" indent="0" algn="l" rtl="0">
              <a:lnSpc>
                <a:spcPct val="90000"/>
              </a:lnSpc>
              <a:spcBef>
                <a:spcPts val="0"/>
              </a:spcBef>
              <a:spcAft>
                <a:spcPts val="0"/>
              </a:spcAft>
              <a:buClr>
                <a:srgbClr val="757070"/>
              </a:buClr>
              <a:buSzPct val="25000"/>
              <a:buFont typeface="Arial"/>
              <a:buNone/>
            </a:pPr>
            <a:endParaRPr lang="en-US" sz="2400" b="1" dirty="0">
              <a:solidFill>
                <a:schemeClr val="accent6">
                  <a:lumMod val="75000"/>
                </a:schemeClr>
              </a:solidFill>
            </a:endParaRPr>
          </a:p>
          <a:p>
            <a:pPr lvl="0">
              <a:spcBef>
                <a:spcPts val="0"/>
              </a:spcBef>
              <a:buClr>
                <a:srgbClr val="2E8652"/>
              </a:buClr>
              <a:buSzPct val="25000"/>
            </a:pPr>
            <a:r>
              <a:rPr lang="en-US" sz="2400" b="1" dirty="0">
                <a:solidFill>
                  <a:srgbClr val="2E8652"/>
                </a:solidFill>
              </a:rPr>
              <a:t>Study Period:</a:t>
            </a:r>
          </a:p>
          <a:p>
            <a:pPr marL="0" marR="0" lvl="0" indent="0" algn="l" rtl="0">
              <a:lnSpc>
                <a:spcPct val="90000"/>
              </a:lnSpc>
              <a:spcBef>
                <a:spcPts val="1000"/>
              </a:spcBef>
              <a:spcAft>
                <a:spcPts val="0"/>
              </a:spcAft>
              <a:buClr>
                <a:srgbClr val="757070"/>
              </a:buClr>
              <a:buSzPct val="25000"/>
              <a:buFont typeface="Arial"/>
              <a:buNone/>
            </a:pPr>
            <a:r>
              <a:rPr lang="en-US" dirty="0">
                <a:solidFill>
                  <a:srgbClr val="3F3F3F"/>
                </a:solidFill>
              </a:rPr>
              <a:t>2007-2017; Forecasting to </a:t>
            </a:r>
            <a:r>
              <a:rPr lang="en-US" dirty="0" smtClean="0">
                <a:solidFill>
                  <a:srgbClr val="3F3F3F"/>
                </a:solidFill>
              </a:rPr>
              <a:t>2030</a:t>
            </a:r>
          </a:p>
          <a:p>
            <a:pPr marL="0" marR="0" lvl="0" indent="0" algn="l" rtl="0">
              <a:lnSpc>
                <a:spcPct val="90000"/>
              </a:lnSpc>
              <a:spcBef>
                <a:spcPts val="1000"/>
              </a:spcBef>
              <a:spcAft>
                <a:spcPts val="0"/>
              </a:spcAft>
              <a:buClr>
                <a:srgbClr val="757070"/>
              </a:buClr>
              <a:buSzPct val="25000"/>
              <a:buFont typeface="Arial"/>
              <a:buNone/>
            </a:pPr>
            <a:endParaRPr lang="en-US" dirty="0"/>
          </a:p>
          <a:p>
            <a:pPr>
              <a:spcBef>
                <a:spcPts val="0"/>
              </a:spcBef>
              <a:buClr>
                <a:srgbClr val="757070"/>
              </a:buClr>
              <a:buSzPct val="25000"/>
            </a:pPr>
            <a:r>
              <a:rPr lang="en-US" sz="2400" b="1" dirty="0">
                <a:solidFill>
                  <a:srgbClr val="2E8652"/>
                </a:solidFill>
              </a:rPr>
              <a:t>Fast Facts: </a:t>
            </a:r>
          </a:p>
          <a:p>
            <a:pPr>
              <a:buClr>
                <a:srgbClr val="757070"/>
              </a:buClr>
              <a:buSzPct val="25000"/>
            </a:pPr>
            <a:r>
              <a:rPr lang="en-US" dirty="0" smtClean="0"/>
              <a:t>Two </a:t>
            </a:r>
            <a:r>
              <a:rPr lang="en-US" dirty="0"/>
              <a:t>major drainage basins: Nile and </a:t>
            </a:r>
            <a:r>
              <a:rPr lang="en-US" dirty="0" smtClean="0"/>
              <a:t>Congo</a:t>
            </a:r>
          </a:p>
          <a:p>
            <a:pPr marL="0" marR="0" lvl="0" indent="0" algn="l" rtl="0">
              <a:lnSpc>
                <a:spcPct val="90000"/>
              </a:lnSpc>
              <a:spcBef>
                <a:spcPts val="1000"/>
              </a:spcBef>
              <a:buClr>
                <a:srgbClr val="757070"/>
              </a:buClr>
              <a:buSzPct val="25000"/>
              <a:buFont typeface="Arial"/>
              <a:buNone/>
            </a:pPr>
            <a:r>
              <a:rPr lang="en-US" dirty="0" smtClean="0"/>
              <a:t>860 Marshlands: 278,536 hectares</a:t>
            </a:r>
            <a:endParaRPr lang="en-US" dirty="0"/>
          </a:p>
          <a:p>
            <a:pPr marL="0" marR="0" lvl="0" indent="0" algn="l" rtl="0">
              <a:lnSpc>
                <a:spcPct val="90000"/>
              </a:lnSpc>
              <a:spcBef>
                <a:spcPts val="1000"/>
              </a:spcBef>
              <a:buClr>
                <a:srgbClr val="757070"/>
              </a:buClr>
              <a:buSzPct val="25000"/>
              <a:buFont typeface="Arial"/>
              <a:buNone/>
            </a:pPr>
            <a:r>
              <a:rPr lang="en-US" dirty="0" smtClean="0"/>
              <a:t>101 Lakes: 149,487 hectares </a:t>
            </a:r>
          </a:p>
          <a:p>
            <a:pPr marL="0" marR="0" lvl="0" indent="0" algn="l" rtl="0">
              <a:lnSpc>
                <a:spcPct val="90000"/>
              </a:lnSpc>
              <a:spcBef>
                <a:spcPts val="1000"/>
              </a:spcBef>
              <a:buClr>
                <a:srgbClr val="757070"/>
              </a:buClr>
              <a:buSzPct val="25000"/>
              <a:buFont typeface="Arial"/>
              <a:buNone/>
            </a:pPr>
            <a:r>
              <a:rPr lang="en-US" dirty="0" smtClean="0"/>
              <a:t>861 Rivers: 6,462km in Lakes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661" y="5181600"/>
            <a:ext cx="182562"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000125" y="37147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000" dirty="0"/>
              <a:t>Community Concerns</a:t>
            </a:r>
          </a:p>
        </p:txBody>
      </p:sp>
      <p:sp>
        <p:nvSpPr>
          <p:cNvPr id="136" name="Shape 136"/>
          <p:cNvSpPr txBox="1">
            <a:spLocks noGrp="1"/>
          </p:cNvSpPr>
          <p:nvPr>
            <p:ph type="body" idx="1"/>
          </p:nvPr>
        </p:nvSpPr>
        <p:spPr>
          <a:xfrm>
            <a:off x="243442" y="912692"/>
            <a:ext cx="4938157" cy="4040308"/>
          </a:xfrm>
          <a:prstGeom prst="rect">
            <a:avLst/>
          </a:prstGeom>
          <a:noFill/>
          <a:ln>
            <a:noFill/>
          </a:ln>
        </p:spPr>
        <p:txBody>
          <a:bodyPr lIns="91425" tIns="45700" rIns="91425" bIns="45700" anchor="t" anchorCtr="0">
            <a:noAutofit/>
          </a:bodyPr>
          <a:lstStyle/>
          <a:p>
            <a:pPr marL="342900" lvl="0" indent="-342900">
              <a:lnSpc>
                <a:spcPct val="200000"/>
              </a:lnSpc>
              <a:spcBef>
                <a:spcPts val="200"/>
              </a:spcBef>
              <a:buClr>
                <a:srgbClr val="2E8652"/>
              </a:buClr>
              <a:buSzTx/>
              <a:buFont typeface="Webdings" panose="05030102010509060703" pitchFamily="18" charset="2"/>
              <a:buChar char="4"/>
            </a:pPr>
            <a:r>
              <a:rPr lang="en-US" sz="2400" b="1" dirty="0">
                <a:solidFill>
                  <a:srgbClr val="2E8652"/>
                </a:solidFill>
              </a:rPr>
              <a:t>Enhanced</a:t>
            </a:r>
            <a:r>
              <a:rPr lang="en-US" kern="1200" dirty="0">
                <a:solidFill>
                  <a:srgbClr val="E7E6E6">
                    <a:lumMod val="50000"/>
                  </a:srgbClr>
                </a:solidFill>
                <a:latin typeface="Century Gothic" panose="020B0502020202020204" pitchFamily="34" charset="0"/>
                <a:ea typeface="+mn-ea"/>
                <a:cs typeface="+mn-cs"/>
              </a:rPr>
              <a:t> </a:t>
            </a:r>
            <a:r>
              <a:rPr lang="en-US" sz="2400" dirty="0"/>
              <a:t>flood </a:t>
            </a:r>
            <a:r>
              <a:rPr lang="en-US" sz="2400" dirty="0" smtClean="0"/>
              <a:t>control</a:t>
            </a:r>
          </a:p>
          <a:p>
            <a:pPr marL="342900" indent="-342900">
              <a:lnSpc>
                <a:spcPct val="200000"/>
              </a:lnSpc>
              <a:spcBef>
                <a:spcPts val="200"/>
              </a:spcBef>
              <a:buClr>
                <a:srgbClr val="2E8652"/>
              </a:buClr>
              <a:buSzTx/>
              <a:buFont typeface="Webdings" panose="05030102010509060703" pitchFamily="18" charset="2"/>
              <a:buChar char="4"/>
            </a:pPr>
            <a:r>
              <a:rPr lang="en-US" sz="2400" b="1" dirty="0">
                <a:solidFill>
                  <a:srgbClr val="2E8652"/>
                </a:solidFill>
              </a:rPr>
              <a:t>Impede</a:t>
            </a:r>
            <a:r>
              <a:rPr lang="en-US" sz="2400" dirty="0"/>
              <a:t> soil </a:t>
            </a:r>
            <a:r>
              <a:rPr lang="en-US" sz="2400" dirty="0" smtClean="0"/>
              <a:t>erosion</a:t>
            </a:r>
          </a:p>
          <a:p>
            <a:pPr marL="342900" indent="-342900">
              <a:lnSpc>
                <a:spcPct val="200000"/>
              </a:lnSpc>
              <a:spcBef>
                <a:spcPts val="200"/>
              </a:spcBef>
              <a:buClr>
                <a:srgbClr val="2E8652"/>
              </a:buClr>
              <a:buSzTx/>
              <a:buFont typeface="Webdings" panose="05030102010509060703" pitchFamily="18" charset="2"/>
              <a:buChar char="4"/>
            </a:pPr>
            <a:r>
              <a:rPr lang="en-US" sz="2400" b="1" dirty="0">
                <a:solidFill>
                  <a:srgbClr val="2E8652"/>
                </a:solidFill>
              </a:rPr>
              <a:t>Reduction</a:t>
            </a:r>
            <a:r>
              <a:rPr lang="en-US" sz="2400" dirty="0"/>
              <a:t> of </a:t>
            </a:r>
            <a:r>
              <a:rPr lang="en-US" sz="2400" dirty="0" smtClean="0"/>
              <a:t>pollutants</a:t>
            </a:r>
          </a:p>
          <a:p>
            <a:pPr marL="342900" lvl="0" indent="-342900">
              <a:lnSpc>
                <a:spcPct val="200000"/>
              </a:lnSpc>
              <a:spcBef>
                <a:spcPts val="200"/>
              </a:spcBef>
              <a:buClr>
                <a:srgbClr val="2E8652"/>
              </a:buClr>
              <a:buSzTx/>
              <a:buFont typeface="Webdings" panose="05030102010509060703" pitchFamily="18" charset="2"/>
              <a:buChar char="4"/>
            </a:pPr>
            <a:r>
              <a:rPr lang="en-US" sz="2400" b="1" dirty="0">
                <a:solidFill>
                  <a:srgbClr val="2E8652"/>
                </a:solidFill>
              </a:rPr>
              <a:t>Safeguard</a:t>
            </a:r>
            <a:r>
              <a:rPr lang="en-US" sz="2400" dirty="0"/>
              <a:t> local biodiversity</a:t>
            </a:r>
          </a:p>
          <a:p>
            <a:pPr marL="342900" indent="-342900">
              <a:spcBef>
                <a:spcPts val="200"/>
              </a:spcBef>
              <a:buClr>
                <a:srgbClr val="2E8652"/>
              </a:buClr>
              <a:buSzTx/>
              <a:buFont typeface="Webdings" panose="05030102010509060703" pitchFamily="18" charset="2"/>
              <a:buChar char="4"/>
            </a:pPr>
            <a:endParaRPr lang="en-US" sz="2400" dirty="0"/>
          </a:p>
          <a:p>
            <a:pPr marL="342900" indent="-342900">
              <a:spcBef>
                <a:spcPts val="200"/>
              </a:spcBef>
              <a:buClr>
                <a:srgbClr val="2E8652"/>
              </a:buClr>
              <a:buSzTx/>
              <a:buFont typeface="Webdings" panose="05030102010509060703" pitchFamily="18" charset="2"/>
              <a:buChar char="4"/>
            </a:pPr>
            <a:endParaRPr lang="en-US" sz="2400" dirty="0"/>
          </a:p>
          <a:p>
            <a:pPr marL="342900" lvl="0" indent="-342900">
              <a:spcBef>
                <a:spcPts val="200"/>
              </a:spcBef>
              <a:buClr>
                <a:srgbClr val="2E8652"/>
              </a:buClr>
              <a:buSzTx/>
              <a:buFont typeface="Webdings" panose="05030102010509060703" pitchFamily="18" charset="2"/>
              <a:buChar char="4"/>
            </a:pPr>
            <a:endParaRPr lang="en-US" sz="2400" dirty="0" smtClean="0"/>
          </a:p>
          <a:p>
            <a:pPr marL="342900" lvl="0" indent="-342900">
              <a:spcBef>
                <a:spcPts val="200"/>
              </a:spcBef>
              <a:buClr>
                <a:srgbClr val="2E8652"/>
              </a:buClr>
              <a:buSzTx/>
              <a:buFont typeface="Webdings" panose="05030102010509060703" pitchFamily="18" charset="2"/>
              <a:buChar char="4"/>
            </a:pPr>
            <a:endParaRPr lang="en-US" sz="2400" dirty="0"/>
          </a:p>
        </p:txBody>
      </p:sp>
      <p:pic>
        <p:nvPicPr>
          <p:cNvPr id="137" name="Shape 137"/>
          <p:cNvPicPr preferRelativeResize="0"/>
          <p:nvPr/>
        </p:nvPicPr>
        <p:blipFill>
          <a:blip r:embed="rId3">
            <a:alphaModFix/>
          </a:blip>
          <a:stretch>
            <a:fillRect/>
          </a:stretch>
        </p:blipFill>
        <p:spPr>
          <a:xfrm>
            <a:off x="5035032" y="1066800"/>
            <a:ext cx="6394968" cy="4800600"/>
          </a:xfrm>
          <a:prstGeom prst="rect">
            <a:avLst/>
          </a:prstGeom>
          <a:noFill/>
          <a:ln>
            <a:noFill/>
          </a:ln>
        </p:spPr>
      </p:pic>
      <p:sp>
        <p:nvSpPr>
          <p:cNvPr id="138" name="Shape 138"/>
          <p:cNvSpPr txBox="1"/>
          <p:nvPr/>
        </p:nvSpPr>
        <p:spPr>
          <a:xfrm>
            <a:off x="9220200" y="5911552"/>
            <a:ext cx="5139900" cy="343500"/>
          </a:xfrm>
          <a:prstGeom prst="rect">
            <a:avLst/>
          </a:prstGeom>
          <a:noFill/>
          <a:ln>
            <a:noFill/>
          </a:ln>
        </p:spPr>
        <p:txBody>
          <a:bodyPr lIns="91425" tIns="91425" rIns="91425" bIns="91425" anchor="t" anchorCtr="0">
            <a:noAutofit/>
          </a:bodyPr>
          <a:lstStyle/>
          <a:p>
            <a:pPr lvl="0">
              <a:spcBef>
                <a:spcPts val="0"/>
              </a:spcBef>
              <a:buNone/>
            </a:pPr>
            <a:r>
              <a:rPr lang="en-US" sz="1200" dirty="0">
                <a:latin typeface="Century Gothic" panose="020B0502020202020204" pitchFamily="34" charset="0"/>
              </a:rPr>
              <a:t>Image Credit</a:t>
            </a:r>
            <a:r>
              <a:rPr lang="en-US" sz="1200" dirty="0" smtClean="0">
                <a:latin typeface="Century Gothic" panose="020B0502020202020204" pitchFamily="34" charset="0"/>
              </a:rPr>
              <a:t>: Lonely Planet </a:t>
            </a:r>
            <a:endParaRPr lang="en-US" sz="1200" dirty="0">
              <a:latin typeface="Century Gothic" panose="020B0502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6" y="4327286"/>
            <a:ext cx="4083134" cy="2181850"/>
          </a:xfrm>
          <a:prstGeom prst="rect">
            <a:avLst/>
          </a:prstGeom>
        </p:spPr>
      </p:pic>
      <p:sp>
        <p:nvSpPr>
          <p:cNvPr id="5" name="Rectangle 4"/>
          <p:cNvSpPr/>
          <p:nvPr/>
        </p:nvSpPr>
        <p:spPr>
          <a:xfrm>
            <a:off x="218596" y="6509136"/>
            <a:ext cx="2372765" cy="276999"/>
          </a:xfrm>
          <a:prstGeom prst="rect">
            <a:avLst/>
          </a:prstGeom>
        </p:spPr>
        <p:txBody>
          <a:bodyPr wrap="none">
            <a:spAutoFit/>
          </a:bodyPr>
          <a:lstStyle/>
          <a:p>
            <a:r>
              <a:rPr lang="en-US" sz="1200" dirty="0">
                <a:latin typeface="Century Gothic" panose="020B0502020202020204" pitchFamily="34" charset="0"/>
              </a:rPr>
              <a:t>Image Credit: </a:t>
            </a:r>
            <a:r>
              <a:rPr lang="en-US" sz="1200" dirty="0" smtClean="0">
                <a:latin typeface="Century Gothic" panose="020B0502020202020204" pitchFamily="34" charset="0"/>
              </a:rPr>
              <a:t>Adrian </a:t>
            </a:r>
            <a:r>
              <a:rPr lang="en-US" sz="1200" dirty="0" err="1" smtClean="0">
                <a:latin typeface="Century Gothic" panose="020B0502020202020204" pitchFamily="34" charset="0"/>
              </a:rPr>
              <a:t>Strauch</a:t>
            </a:r>
            <a:endParaRPr lang="en-US" sz="1200"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dirty="0"/>
              <a:t>Partners</a:t>
            </a:r>
          </a:p>
        </p:txBody>
      </p:sp>
      <p:sp>
        <p:nvSpPr>
          <p:cNvPr id="116" name="Shape 116"/>
          <p:cNvSpPr txBox="1"/>
          <p:nvPr/>
        </p:nvSpPr>
        <p:spPr>
          <a:xfrm>
            <a:off x="-3425" y="6501623"/>
            <a:ext cx="34449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Font typeface="Arial"/>
              <a:buNone/>
            </a:pPr>
            <a:endParaRPr sz="1000" b="0" i="0" u="none" strike="noStrike" cap="none" dirty="0">
              <a:solidFill>
                <a:srgbClr val="000000"/>
              </a:solidFill>
              <a:latin typeface="Century Gothic"/>
              <a:ea typeface="Century Gothic"/>
              <a:cs typeface="Century Gothic"/>
              <a:sym typeface="Century Gothic"/>
            </a:endParaRPr>
          </a:p>
        </p:txBody>
      </p:sp>
      <p:sp>
        <p:nvSpPr>
          <p:cNvPr id="7" name="Flowchart: Process 6"/>
          <p:cNvSpPr/>
          <p:nvPr/>
        </p:nvSpPr>
        <p:spPr>
          <a:xfrm>
            <a:off x="1752600" y="1295400"/>
            <a:ext cx="4267200" cy="20574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Century Gothic" panose="020B0502020202020204" pitchFamily="34" charset="0"/>
              </a:rPr>
              <a:t>Rwanda Environmental Management Authority</a:t>
            </a:r>
          </a:p>
          <a:p>
            <a:pPr algn="ctr"/>
            <a:r>
              <a:rPr lang="en-US" sz="2400" b="1" dirty="0" smtClean="0">
                <a:solidFill>
                  <a:schemeClr val="tx1"/>
                </a:solidFill>
                <a:latin typeface="Century Gothic" panose="020B0502020202020204" pitchFamily="34" charset="0"/>
              </a:rPr>
              <a:t>(REMA)</a:t>
            </a:r>
            <a:endParaRPr lang="en-US" sz="2400" b="1" dirty="0">
              <a:solidFill>
                <a:schemeClr val="tx1"/>
              </a:solidFill>
              <a:latin typeface="Century Gothic" panose="020B0502020202020204" pitchFamily="34" charset="0"/>
            </a:endParaRPr>
          </a:p>
        </p:txBody>
      </p:sp>
      <p:sp>
        <p:nvSpPr>
          <p:cNvPr id="11" name="Flowchart: Process 10"/>
          <p:cNvSpPr/>
          <p:nvPr/>
        </p:nvSpPr>
        <p:spPr>
          <a:xfrm>
            <a:off x="6172200" y="3467595"/>
            <a:ext cx="4267200" cy="205740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latin typeface="Century Gothic" panose="020B0502020202020204" pitchFamily="34" charset="0"/>
              </a:rPr>
              <a:t>Regional</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Centre</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for</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Mapping</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of</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Resources</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for</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Development</a:t>
            </a:r>
          </a:p>
        </p:txBody>
      </p:sp>
      <p:sp>
        <p:nvSpPr>
          <p:cNvPr id="12" name="Flowchart: Process 11"/>
          <p:cNvSpPr/>
          <p:nvPr/>
        </p:nvSpPr>
        <p:spPr>
          <a:xfrm>
            <a:off x="1752600" y="3467595"/>
            <a:ext cx="4267200" cy="2057400"/>
          </a:xfrm>
          <a:prstGeom prst="flowChart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tx1"/>
                </a:solidFill>
                <a:latin typeface="Century Gothic" panose="020B0502020202020204" pitchFamily="34" charset="0"/>
              </a:rPr>
              <a:t>NASA</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SERVIR</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Coordination</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Office</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MSFC</a:t>
            </a:r>
          </a:p>
        </p:txBody>
      </p:sp>
      <p:sp>
        <p:nvSpPr>
          <p:cNvPr id="13" name="Flowchart: Process 12"/>
          <p:cNvSpPr/>
          <p:nvPr/>
        </p:nvSpPr>
        <p:spPr>
          <a:xfrm>
            <a:off x="6172200" y="1295400"/>
            <a:ext cx="4267200" cy="2057400"/>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chemeClr val="tx1"/>
                </a:solidFill>
                <a:latin typeface="Century Gothic" panose="020B0502020202020204" pitchFamily="34" charset="0"/>
              </a:rPr>
              <a:t>Group on Earth Observations-Wetlands</a:t>
            </a:r>
            <a:r>
              <a:rPr lang="en-US" dirty="0" smtClean="0">
                <a:latin typeface="Century Gothic" panose="020B0502020202020204" pitchFamily="34" charset="0"/>
              </a:rPr>
              <a:t> </a:t>
            </a:r>
            <a:r>
              <a:rPr lang="en-US" sz="2400" b="1" dirty="0">
                <a:solidFill>
                  <a:schemeClr val="tx1"/>
                </a:solidFill>
                <a:latin typeface="Century Gothic" panose="020B0502020202020204" pitchFamily="34" charset="0"/>
              </a:rPr>
              <a:t>Initiative</a:t>
            </a:r>
          </a:p>
        </p:txBody>
      </p:sp>
    </p:spTree>
    <p:extLst>
      <p:ext uri="{BB962C8B-B14F-4D97-AF65-F5344CB8AC3E}">
        <p14:creationId xmlns:p14="http://schemas.microsoft.com/office/powerpoint/2010/main" val="2568960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dirty="0" smtClean="0"/>
              <a:t>Objectives </a:t>
            </a:r>
            <a:endParaRPr lang="en-US" dirty="0"/>
          </a:p>
        </p:txBody>
      </p:sp>
      <p:sp>
        <p:nvSpPr>
          <p:cNvPr id="116" name="Shape 116"/>
          <p:cNvSpPr txBox="1"/>
          <p:nvPr/>
        </p:nvSpPr>
        <p:spPr>
          <a:xfrm>
            <a:off x="-3425" y="6501623"/>
            <a:ext cx="34449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Font typeface="Arial"/>
              <a:buNone/>
            </a:pPr>
            <a:endParaRPr sz="1000" b="0" i="0" u="none" strike="noStrike" cap="none" dirty="0">
              <a:solidFill>
                <a:srgbClr val="000000"/>
              </a:solidFill>
              <a:latin typeface="Century Gothic"/>
              <a:ea typeface="Century Gothic"/>
              <a:cs typeface="Century Gothic"/>
              <a:sym typeface="Century Gothic"/>
            </a:endParaRPr>
          </a:p>
        </p:txBody>
      </p:sp>
      <p:sp>
        <p:nvSpPr>
          <p:cNvPr id="9" name="Shape 105"/>
          <p:cNvSpPr txBox="1">
            <a:spLocks noGrp="1"/>
          </p:cNvSpPr>
          <p:nvPr>
            <p:ph type="body" idx="1"/>
          </p:nvPr>
        </p:nvSpPr>
        <p:spPr>
          <a:xfrm>
            <a:off x="5155445" y="997911"/>
            <a:ext cx="7010399" cy="1164899"/>
          </a:xfrm>
          <a:prstGeom prst="rect">
            <a:avLst/>
          </a:prstGeom>
          <a:noFill/>
          <a:ln>
            <a:noFill/>
          </a:ln>
        </p:spPr>
        <p:txBody>
          <a:bodyPr lIns="91425" tIns="45700" rIns="91425" bIns="45700" anchor="t" anchorCtr="0">
            <a:noAutofit/>
          </a:bodyPr>
          <a:lstStyle/>
          <a:p>
            <a:pPr marL="342900" indent="-342900">
              <a:spcBef>
                <a:spcPts val="200"/>
              </a:spcBef>
              <a:buClr>
                <a:srgbClr val="2E8652"/>
              </a:buClr>
              <a:buSzTx/>
              <a:buFont typeface="Webdings" panose="05030102010509060703" pitchFamily="18" charset="2"/>
              <a:buChar char="4"/>
            </a:pPr>
            <a:r>
              <a:rPr lang="en-US" sz="2400" b="1" dirty="0">
                <a:solidFill>
                  <a:srgbClr val="2E8652"/>
                </a:solidFill>
              </a:rPr>
              <a:t>Identify</a:t>
            </a:r>
            <a:r>
              <a:rPr lang="en-US" sz="2400" b="1" dirty="0">
                <a:solidFill>
                  <a:srgbClr val="70AD47">
                    <a:lumMod val="75000"/>
                  </a:srgbClr>
                </a:solidFill>
              </a:rPr>
              <a:t> </a:t>
            </a:r>
            <a:r>
              <a:rPr lang="en-US" sz="2400" dirty="0"/>
              <a:t>wetlands in </a:t>
            </a:r>
            <a:r>
              <a:rPr lang="en-US" sz="2400" dirty="0" smtClean="0"/>
              <a:t>Rwanda</a:t>
            </a:r>
          </a:p>
          <a:p>
            <a:pPr marL="342900" lvl="0" indent="-342900">
              <a:spcBef>
                <a:spcPts val="200"/>
              </a:spcBef>
              <a:buClr>
                <a:srgbClr val="2E8652"/>
              </a:buClr>
              <a:buSzTx/>
              <a:buFont typeface="Webdings" panose="05030102010509060703" pitchFamily="18" charset="2"/>
              <a:buChar char="4"/>
            </a:pPr>
            <a:r>
              <a:rPr lang="en-US" sz="2400" b="1" dirty="0">
                <a:solidFill>
                  <a:srgbClr val="2E8652"/>
                </a:solidFill>
              </a:rPr>
              <a:t>Enhance</a:t>
            </a:r>
            <a:r>
              <a:rPr lang="en-US" sz="2400" dirty="0"/>
              <a:t> protective efforts of critical wetland </a:t>
            </a:r>
            <a:r>
              <a:rPr lang="en-US" sz="2400" dirty="0" smtClean="0"/>
              <a:t>areas</a:t>
            </a:r>
            <a:endParaRPr lang="en-US" sz="2400" dirty="0"/>
          </a:p>
          <a:p>
            <a:pPr marL="342900" lvl="0" indent="-342900">
              <a:spcBef>
                <a:spcPts val="200"/>
              </a:spcBef>
              <a:buClr>
                <a:srgbClr val="2E8652"/>
              </a:buClr>
              <a:buSzTx/>
              <a:buFont typeface="Webdings" panose="05030102010509060703" pitchFamily="18" charset="2"/>
              <a:buChar char="4"/>
            </a:pPr>
            <a:r>
              <a:rPr lang="en-US" sz="2400" b="1" dirty="0">
                <a:solidFill>
                  <a:srgbClr val="2E8652"/>
                </a:solidFill>
              </a:rPr>
              <a:t>Generate</a:t>
            </a:r>
            <a:r>
              <a:rPr lang="en-US" sz="2400" dirty="0"/>
              <a:t> an accurate classification methodology</a:t>
            </a:r>
          </a:p>
          <a:p>
            <a:pPr marL="342900" indent="-342900">
              <a:spcBef>
                <a:spcPts val="200"/>
              </a:spcBef>
              <a:buClr>
                <a:srgbClr val="2E8652"/>
              </a:buClr>
              <a:buSzTx/>
              <a:buFont typeface="Webdings" panose="05030102010509060703" pitchFamily="18" charset="2"/>
              <a:buChar char="4"/>
            </a:pPr>
            <a:endParaRPr lang="en-US" sz="2400" dirty="0"/>
          </a:p>
          <a:p>
            <a:pPr lvl="0">
              <a:spcBef>
                <a:spcPts val="200"/>
              </a:spcBef>
              <a:buClr>
                <a:srgbClr val="2E8652"/>
              </a:buClr>
              <a:buSzTx/>
            </a:pPr>
            <a:endParaRPr lang="en-US" sz="2400" b="1" dirty="0" smtClean="0">
              <a:solidFill>
                <a:srgbClr val="70AD47">
                  <a:lumMod val="75000"/>
                </a:srgbClr>
              </a:solidFill>
            </a:endParaRPr>
          </a:p>
        </p:txBody>
      </p:sp>
      <p:grpSp>
        <p:nvGrpSpPr>
          <p:cNvPr id="10" name="Group 9"/>
          <p:cNvGrpSpPr/>
          <p:nvPr/>
        </p:nvGrpSpPr>
        <p:grpSpPr>
          <a:xfrm>
            <a:off x="690380" y="1675740"/>
            <a:ext cx="3934161" cy="787422"/>
            <a:chOff x="5562600" y="3429000"/>
            <a:chExt cx="3934161" cy="787422"/>
          </a:xfrm>
        </p:grpSpPr>
        <p:pic>
          <p:nvPicPr>
            <p:cNvPr id="14" name="Picture 13"/>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562600" y="3429000"/>
              <a:ext cx="1407815" cy="787422"/>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086600" y="3429000"/>
              <a:ext cx="2410161" cy="787422"/>
            </a:xfrm>
            <a:prstGeom prst="rect">
              <a:avLst/>
            </a:prstGeom>
            <a:ln>
              <a:noFill/>
            </a:ln>
            <a:effectLst>
              <a:outerShdw blurRad="190500" algn="tl" rotWithShape="0">
                <a:srgbClr val="000000">
                  <a:alpha val="70000"/>
                </a:srgbClr>
              </a:outerShdw>
            </a:effectLst>
          </p:spPr>
        </p:pic>
        <p:sp>
          <p:nvSpPr>
            <p:cNvPr id="16" name="Shape 108"/>
            <p:cNvSpPr txBox="1"/>
            <p:nvPr/>
          </p:nvSpPr>
          <p:spPr>
            <a:xfrm>
              <a:off x="6019801" y="3992436"/>
              <a:ext cx="1142999" cy="223986"/>
            </a:xfrm>
            <a:prstGeom prst="rect">
              <a:avLst/>
            </a:prstGeom>
            <a:noFill/>
            <a:ln>
              <a:noFill/>
            </a:ln>
          </p:spPr>
          <p:txBody>
            <a:bodyPr lIns="91425" tIns="91425" rIns="91425" bIns="91425" anchor="t" anchorCtr="0">
              <a:noAutofit/>
            </a:bodyPr>
            <a:lstStyle/>
            <a:p>
              <a:pPr lvl="0">
                <a:spcBef>
                  <a:spcPts val="0"/>
                </a:spcBef>
                <a:buNone/>
              </a:pPr>
              <a:r>
                <a:rPr lang="en-US" sz="700" dirty="0">
                  <a:solidFill>
                    <a:schemeClr val="tx1"/>
                  </a:solidFill>
                  <a:effectLst>
                    <a:innerShdw blurRad="63500" dist="50800" dir="5400000">
                      <a:prstClr val="black">
                        <a:alpha val="50000"/>
                      </a:prstClr>
                    </a:innerShdw>
                  </a:effectLst>
                  <a:latin typeface="Century Gothic" panose="020B0502020202020204" pitchFamily="34" charset="0"/>
                </a:rPr>
                <a:t>Image Credit: </a:t>
              </a:r>
              <a:r>
                <a:rPr lang="en-US" sz="700" dirty="0" smtClean="0">
                  <a:solidFill>
                    <a:schemeClr val="tx1"/>
                  </a:solidFill>
                  <a:effectLst>
                    <a:innerShdw blurRad="63500" dist="50800" dir="5400000">
                      <a:prstClr val="black">
                        <a:alpha val="50000"/>
                      </a:prstClr>
                    </a:innerShdw>
                  </a:effectLst>
                  <a:latin typeface="Century Gothic" panose="020B0502020202020204" pitchFamily="34" charset="0"/>
                </a:rPr>
                <a:t>BESG</a:t>
              </a:r>
              <a:endParaRPr lang="en-US" sz="700" dirty="0">
                <a:solidFill>
                  <a:schemeClr val="tx1"/>
                </a:solidFill>
                <a:effectLst>
                  <a:innerShdw blurRad="63500" dist="50800" dir="5400000">
                    <a:prstClr val="black">
                      <a:alpha val="50000"/>
                    </a:prstClr>
                  </a:innerShdw>
                </a:effectLst>
                <a:latin typeface="Century Gothic" panose="020B0502020202020204" pitchFamily="34" charset="0"/>
              </a:endParaRPr>
            </a:p>
          </p:txBody>
        </p:sp>
      </p:grpSp>
      <p:grpSp>
        <p:nvGrpSpPr>
          <p:cNvPr id="17" name="Group 16"/>
          <p:cNvGrpSpPr/>
          <p:nvPr/>
        </p:nvGrpSpPr>
        <p:grpSpPr>
          <a:xfrm>
            <a:off x="690380" y="2666340"/>
            <a:ext cx="3934160" cy="1066800"/>
            <a:chOff x="5562600" y="4343677"/>
            <a:chExt cx="3934160" cy="1066800"/>
          </a:xfrm>
        </p:grpSpPr>
        <p:pic>
          <p:nvPicPr>
            <p:cNvPr id="18" name="Picture 17"/>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562600" y="4343678"/>
              <a:ext cx="1407815" cy="929828"/>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7086599" y="4343677"/>
              <a:ext cx="2410161" cy="929829"/>
            </a:xfrm>
            <a:prstGeom prst="rect">
              <a:avLst/>
            </a:prstGeom>
            <a:ln>
              <a:noFill/>
            </a:ln>
            <a:effectLst>
              <a:outerShdw blurRad="190500" algn="tl" rotWithShape="0">
                <a:srgbClr val="000000">
                  <a:alpha val="70000"/>
                </a:srgbClr>
              </a:outerShdw>
            </a:effectLst>
          </p:spPr>
        </p:pic>
        <p:sp>
          <p:nvSpPr>
            <p:cNvPr id="20" name="Shape 108"/>
            <p:cNvSpPr txBox="1"/>
            <p:nvPr/>
          </p:nvSpPr>
          <p:spPr>
            <a:xfrm>
              <a:off x="5943601" y="5074267"/>
              <a:ext cx="1142999" cy="336210"/>
            </a:xfrm>
            <a:prstGeom prst="rect">
              <a:avLst/>
            </a:prstGeom>
            <a:noFill/>
            <a:ln>
              <a:noFill/>
            </a:ln>
          </p:spPr>
          <p:txBody>
            <a:bodyPr lIns="91425" tIns="91425" rIns="91425" bIns="91425" anchor="t" anchorCtr="0">
              <a:noAutofit/>
            </a:bodyPr>
            <a:lstStyle/>
            <a:p>
              <a:pPr lvl="0">
                <a:spcBef>
                  <a:spcPts val="0"/>
                </a:spcBef>
                <a:buNone/>
              </a:pPr>
              <a:r>
                <a:rPr lang="en-US" sz="700" dirty="0">
                  <a:solidFill>
                    <a:schemeClr val="tx1"/>
                  </a:solidFill>
                  <a:latin typeface="Century Gothic" panose="020B0502020202020204" pitchFamily="34" charset="0"/>
                </a:rPr>
                <a:t>Image Credit: </a:t>
              </a:r>
              <a:r>
                <a:rPr lang="en-US" sz="700" dirty="0" smtClean="0">
                  <a:solidFill>
                    <a:schemeClr val="tx1"/>
                  </a:solidFill>
                  <a:latin typeface="Century Gothic" panose="020B0502020202020204" pitchFamily="34" charset="0"/>
                </a:rPr>
                <a:t>Disney</a:t>
              </a:r>
              <a:endParaRPr lang="en-US" sz="700" dirty="0">
                <a:solidFill>
                  <a:schemeClr val="tx1"/>
                </a:solidFill>
                <a:latin typeface="Century Gothic" panose="020B0502020202020204" pitchFamily="34" charset="0"/>
              </a:endParaRPr>
            </a:p>
          </p:txBody>
        </p:sp>
      </p:grpSp>
      <p:grpSp>
        <p:nvGrpSpPr>
          <p:cNvPr id="23" name="Group 22"/>
          <p:cNvGrpSpPr/>
          <p:nvPr/>
        </p:nvGrpSpPr>
        <p:grpSpPr>
          <a:xfrm>
            <a:off x="690380" y="3837516"/>
            <a:ext cx="3934161" cy="1070034"/>
            <a:chOff x="6553200" y="4676376"/>
            <a:chExt cx="3934161" cy="1070034"/>
          </a:xfrm>
        </p:grpSpPr>
        <p:grpSp>
          <p:nvGrpSpPr>
            <p:cNvPr id="24" name="Group 23"/>
            <p:cNvGrpSpPr/>
            <p:nvPr/>
          </p:nvGrpSpPr>
          <p:grpSpPr>
            <a:xfrm>
              <a:off x="6553200" y="4676376"/>
              <a:ext cx="3934161" cy="962424"/>
              <a:chOff x="5562598" y="4571999"/>
              <a:chExt cx="3934161" cy="962424"/>
            </a:xfrm>
          </p:grpSpPr>
          <p:pic>
            <p:nvPicPr>
              <p:cNvPr id="26" name="Shape 107"/>
              <p:cNvPicPr preferRelativeResize="0">
                <a:picLocks noChangeAspect="1"/>
              </p:cNvPicPr>
              <p:nvPr/>
            </p:nvPicPr>
            <p:blipFill>
              <a:blip r:embed="rId7">
                <a:alphaModFix/>
              </a:blip>
              <a:stretch>
                <a:fillRect/>
              </a:stretch>
            </p:blipFill>
            <p:spPr>
              <a:xfrm>
                <a:off x="5562598" y="4572000"/>
                <a:ext cx="1407815" cy="962423"/>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598" y="4571999"/>
                <a:ext cx="2410161" cy="962424"/>
              </a:xfrm>
              <a:prstGeom prst="rect">
                <a:avLst/>
              </a:prstGeom>
              <a:ln>
                <a:noFill/>
              </a:ln>
              <a:effectLst>
                <a:outerShdw blurRad="190500" algn="tl" rotWithShape="0">
                  <a:srgbClr val="000000">
                    <a:alpha val="70000"/>
                  </a:srgbClr>
                </a:outerShdw>
              </a:effectLst>
            </p:spPr>
          </p:pic>
        </p:grpSp>
        <p:sp>
          <p:nvSpPr>
            <p:cNvPr id="25" name="Shape 108"/>
            <p:cNvSpPr txBox="1"/>
            <p:nvPr/>
          </p:nvSpPr>
          <p:spPr>
            <a:xfrm>
              <a:off x="6934200" y="5410200"/>
              <a:ext cx="1142999" cy="336210"/>
            </a:xfrm>
            <a:prstGeom prst="rect">
              <a:avLst/>
            </a:prstGeom>
            <a:noFill/>
            <a:ln>
              <a:noFill/>
            </a:ln>
          </p:spPr>
          <p:txBody>
            <a:bodyPr lIns="91425" tIns="91425" rIns="91425" bIns="91425" anchor="t" anchorCtr="0">
              <a:noAutofit/>
            </a:bodyPr>
            <a:lstStyle/>
            <a:p>
              <a:pPr lvl="0">
                <a:spcBef>
                  <a:spcPts val="0"/>
                </a:spcBef>
                <a:buNone/>
              </a:pPr>
              <a:r>
                <a:rPr lang="en-US" sz="700" dirty="0">
                  <a:solidFill>
                    <a:schemeClr val="tx1"/>
                  </a:solidFill>
                  <a:latin typeface="Century Gothic" panose="020B0502020202020204" pitchFamily="34" charset="0"/>
                </a:rPr>
                <a:t>Image Credit: </a:t>
              </a:r>
              <a:r>
                <a:rPr lang="en-US" sz="700" dirty="0" smtClean="0">
                  <a:solidFill>
                    <a:schemeClr val="tx1"/>
                  </a:solidFill>
                  <a:latin typeface="Century Gothic" panose="020B0502020202020204" pitchFamily="34" charset="0"/>
                </a:rPr>
                <a:t>UNEP</a:t>
              </a:r>
              <a:endParaRPr lang="en-US" sz="700" dirty="0">
                <a:solidFill>
                  <a:schemeClr val="tx1"/>
                </a:solidFill>
                <a:latin typeface="Century Gothic" panose="020B0502020202020204" pitchFamily="34" charset="0"/>
              </a:endParaRPr>
            </a:p>
          </p:txBody>
        </p:sp>
      </p:grpSp>
      <p:grpSp>
        <p:nvGrpSpPr>
          <p:cNvPr id="28" name="Group 27"/>
          <p:cNvGrpSpPr/>
          <p:nvPr/>
        </p:nvGrpSpPr>
        <p:grpSpPr>
          <a:xfrm>
            <a:off x="690380" y="4952340"/>
            <a:ext cx="4427743" cy="866248"/>
            <a:chOff x="627490" y="5729748"/>
            <a:chExt cx="5296994" cy="1063438"/>
          </a:xfrm>
        </p:grpSpPr>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3533" b="97547" l="4688" r="98516">
                          <a14:foregroundMark x1="77891" y1="16094" x2="77891" y2="16094"/>
                          <a14:foregroundMark x1="25156" y1="77331" x2="25156" y2="77331"/>
                          <a14:foregroundMark x1="63984" y1="12071" x2="63984" y2="12071"/>
                          <a14:foregroundMark x1="61406" y1="15113" x2="61406" y2="15113"/>
                          <a14:foregroundMark x1="12109" y1="37390" x2="12109" y2="37390"/>
                          <a14:foregroundMark x1="11719" y1="38469" x2="11719" y2="38469"/>
                          <a14:foregroundMark x1="27734" y1="80864" x2="27734" y2="80864"/>
                          <a14:foregroundMark x1="93750" y1="96663" x2="93750" y2="96663"/>
                          <a14:foregroundMark x1="97031" y1="93916" x2="97031" y2="93916"/>
                          <a14:foregroundMark x1="93359" y1="93916" x2="95859" y2="94406"/>
                          <a14:foregroundMark x1="35234" y1="75957" x2="35234" y2="75957"/>
                        </a14:backgroundRemoval>
                      </a14:imgEffect>
                    </a14:imgLayer>
                  </a14:imgProps>
                </a:ext>
                <a:ext uri="{28A0092B-C50C-407E-A947-70E740481C1C}">
                  <a14:useLocalDpi xmlns:a14="http://schemas.microsoft.com/office/drawing/2010/main" val="0"/>
                </a:ext>
              </a:extLst>
            </a:blip>
            <a:stretch>
              <a:fillRect/>
            </a:stretch>
          </p:blipFill>
          <p:spPr>
            <a:xfrm>
              <a:off x="3617181" y="5729748"/>
              <a:ext cx="1335819" cy="1063437"/>
            </a:xfrm>
            <a:prstGeom prst="rect">
              <a:avLst/>
            </a:prstGeom>
            <a:ln>
              <a:noFill/>
            </a:ln>
            <a:effectLst>
              <a:outerShdw blurRad="190500" algn="tl" rotWithShape="0">
                <a:srgbClr val="000000">
                  <a:alpha val="70000"/>
                </a:srgbClr>
              </a:outerShdw>
            </a:effectLst>
          </p:spPr>
        </p:pic>
        <p:pic>
          <p:nvPicPr>
            <p:cNvPr id="30" name="Picture 29"/>
            <p:cNvPicPr>
              <a:picLocks noChangeAspect="1"/>
            </p:cNvPicPr>
            <p:nvPr/>
          </p:nvPicPr>
          <p:blipFill>
            <a:blip r:embed="rId11">
              <a:extLst>
                <a:ext uri="{BEBA8EAE-BF5A-486C-A8C5-ECC9F3942E4B}">
                  <a14:imgProps xmlns:a14="http://schemas.microsoft.com/office/drawing/2010/main">
                    <a14:imgLayer r:embed="rId12">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151491" y="5729749"/>
              <a:ext cx="1431335" cy="1063437"/>
            </a:xfrm>
            <a:prstGeom prst="rect">
              <a:avLst/>
            </a:prstGeom>
            <a:ln>
              <a:noFill/>
            </a:ln>
            <a:effectLst>
              <a:outerShdw blurRad="190500" algn="tl" rotWithShape="0">
                <a:srgbClr val="000000">
                  <a:alpha val="70000"/>
                </a:srgbClr>
              </a:outerShdw>
            </a:effectLst>
          </p:spPr>
        </p:pic>
        <p:pic>
          <p:nvPicPr>
            <p:cNvPr id="31" name="Picture 30"/>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7490" y="5729749"/>
              <a:ext cx="1431335" cy="1063437"/>
            </a:xfrm>
            <a:prstGeom prst="rect">
              <a:avLst/>
            </a:prstGeom>
            <a:ln>
              <a:noFill/>
            </a:ln>
            <a:effectLst>
              <a:outerShdw blurRad="190500" algn="tl" rotWithShape="0">
                <a:srgbClr val="000000">
                  <a:alpha val="70000"/>
                </a:srgbClr>
              </a:outerShdw>
            </a:effectLst>
          </p:spPr>
        </p:pic>
        <p:sp>
          <p:nvSpPr>
            <p:cNvPr id="32" name="Shape 108"/>
            <p:cNvSpPr txBox="1"/>
            <p:nvPr/>
          </p:nvSpPr>
          <p:spPr>
            <a:xfrm>
              <a:off x="4357879" y="6361904"/>
              <a:ext cx="1566605" cy="239986"/>
            </a:xfrm>
            <a:prstGeom prst="rect">
              <a:avLst/>
            </a:prstGeom>
            <a:noFill/>
            <a:ln>
              <a:noFill/>
            </a:ln>
          </p:spPr>
          <p:txBody>
            <a:bodyPr lIns="91425" tIns="91425" rIns="91425" bIns="91425" anchor="t" anchorCtr="0">
              <a:noAutofit/>
            </a:bodyPr>
            <a:lstStyle/>
            <a:p>
              <a:pPr lvl="0">
                <a:spcBef>
                  <a:spcPts val="0"/>
                </a:spcBef>
                <a:buNone/>
              </a:pPr>
              <a:r>
                <a:rPr lang="en-US" sz="1200" dirty="0">
                  <a:solidFill>
                    <a:schemeClr val="tx1"/>
                  </a:solidFill>
                  <a:effectLst>
                    <a:innerShdw blurRad="63500" dist="50800" dir="5400000">
                      <a:prstClr val="black">
                        <a:alpha val="50000"/>
                      </a:prstClr>
                    </a:innerShdw>
                  </a:effectLst>
                  <a:latin typeface="Century Gothic" panose="020B0502020202020204" pitchFamily="34" charset="0"/>
                </a:rPr>
                <a:t>Image Credit: </a:t>
              </a:r>
              <a:r>
                <a:rPr lang="en-US" sz="1200" dirty="0" smtClean="0">
                  <a:solidFill>
                    <a:schemeClr val="tx1"/>
                  </a:solidFill>
                  <a:effectLst>
                    <a:innerShdw blurRad="63500" dist="50800" dir="5400000">
                      <a:prstClr val="black">
                        <a:alpha val="50000"/>
                      </a:prstClr>
                    </a:innerShdw>
                  </a:effectLst>
                  <a:latin typeface="Century Gothic" panose="020B0502020202020204" pitchFamily="34" charset="0"/>
                </a:rPr>
                <a:t>KENPEI</a:t>
              </a:r>
              <a:endParaRPr lang="en-US" sz="1200" dirty="0">
                <a:solidFill>
                  <a:schemeClr val="tx1"/>
                </a:solidFill>
                <a:effectLst>
                  <a:innerShdw blurRad="63500" dist="50800" dir="5400000">
                    <a:prstClr val="black">
                      <a:alpha val="50000"/>
                    </a:prstClr>
                  </a:innerShdw>
                </a:effectLst>
                <a:latin typeface="Century Gothic" panose="020B0502020202020204" pitchFamily="34" charset="0"/>
              </a:endParaRPr>
            </a:p>
          </p:txBody>
        </p:sp>
      </p:gr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83399" y="2819400"/>
            <a:ext cx="6433826" cy="3155773"/>
          </a:xfrm>
          <a:prstGeom prst="rect">
            <a:avLst/>
          </a:prstGeom>
        </p:spPr>
      </p:pic>
      <p:sp>
        <p:nvSpPr>
          <p:cNvPr id="3" name="TextBox 2"/>
          <p:cNvSpPr txBox="1"/>
          <p:nvPr/>
        </p:nvSpPr>
        <p:spPr>
          <a:xfrm>
            <a:off x="5638800" y="6096000"/>
            <a:ext cx="2362200" cy="276999"/>
          </a:xfrm>
          <a:prstGeom prst="rect">
            <a:avLst/>
          </a:prstGeom>
          <a:noFill/>
        </p:spPr>
        <p:txBody>
          <a:bodyPr wrap="square" rtlCol="0">
            <a:spAutoFit/>
          </a:bodyPr>
          <a:lstStyle/>
          <a:p>
            <a:r>
              <a:rPr lang="en-US" sz="1200" dirty="0" smtClean="0">
                <a:latin typeface="Century Gothic" panose="020B0502020202020204" pitchFamily="34" charset="0"/>
              </a:rPr>
              <a:t>Image Credit: Adrian </a:t>
            </a:r>
            <a:r>
              <a:rPr lang="en-US" sz="1200" dirty="0" err="1" smtClean="0">
                <a:latin typeface="Century Gothic" panose="020B0502020202020204" pitchFamily="34" charset="0"/>
              </a:rPr>
              <a:t>Strauch</a:t>
            </a:r>
            <a:r>
              <a:rPr lang="en-US" sz="1200" dirty="0" smtClean="0">
                <a:latin typeface="Century Gothic" panose="020B0502020202020204" pitchFamily="34" charset="0"/>
              </a:rPr>
              <a:t> </a:t>
            </a:r>
            <a:endParaRPr lang="en-US" sz="1200"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000" dirty="0"/>
              <a:t>Satellites and Sensors</a:t>
            </a:r>
          </a:p>
        </p:txBody>
      </p:sp>
      <p:sp>
        <p:nvSpPr>
          <p:cNvPr id="145" name="Shape 145"/>
          <p:cNvSpPr txBox="1"/>
          <p:nvPr/>
        </p:nvSpPr>
        <p:spPr>
          <a:xfrm>
            <a:off x="175161" y="6388739"/>
            <a:ext cx="34449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Image Credit:</a:t>
            </a:r>
            <a:r>
              <a:rPr lang="en-US" sz="1200" dirty="0">
                <a:latin typeface="Century Gothic"/>
                <a:ea typeface="Century Gothic"/>
                <a:cs typeface="Century Gothic"/>
                <a:sym typeface="Century Gothic"/>
              </a:rPr>
              <a:t> NASA DEVELOP Program</a:t>
            </a:r>
          </a:p>
        </p:txBody>
      </p:sp>
      <p:pic>
        <p:nvPicPr>
          <p:cNvPr id="146" name="Shape 146"/>
          <p:cNvPicPr preferRelativeResize="0"/>
          <p:nvPr/>
        </p:nvPicPr>
        <p:blipFill>
          <a:blip r:embed="rId3">
            <a:alphaModFix/>
          </a:blip>
          <a:stretch>
            <a:fillRect/>
          </a:stretch>
        </p:blipFill>
        <p:spPr>
          <a:xfrm>
            <a:off x="609600" y="2247846"/>
            <a:ext cx="2987700" cy="2382736"/>
          </a:xfrm>
          <a:prstGeom prst="rect">
            <a:avLst/>
          </a:prstGeom>
          <a:noFill/>
          <a:ln>
            <a:noFill/>
          </a:ln>
        </p:spPr>
      </p:pic>
      <p:sp>
        <p:nvSpPr>
          <p:cNvPr id="147" name="Shape 147"/>
          <p:cNvSpPr txBox="1"/>
          <p:nvPr/>
        </p:nvSpPr>
        <p:spPr>
          <a:xfrm>
            <a:off x="674191" y="4630582"/>
            <a:ext cx="3050931" cy="1235987"/>
          </a:xfrm>
          <a:prstGeom prst="rect">
            <a:avLst/>
          </a:prstGeom>
          <a:noFill/>
          <a:ln>
            <a:noFill/>
          </a:ln>
        </p:spPr>
        <p:txBody>
          <a:bodyPr lIns="91425" tIns="91425" rIns="91425" bIns="91425" anchor="t" anchorCtr="0">
            <a:noAutofit/>
          </a:bodyPr>
          <a:lstStyle/>
          <a:p>
            <a:pPr lvl="0">
              <a:spcBef>
                <a:spcPts val="0"/>
              </a:spcBef>
              <a:buNone/>
            </a:pPr>
            <a:endParaRPr sz="1200" dirty="0">
              <a:latin typeface="Century Gothic" panose="020B0502020202020204" pitchFamily="34" charset="0"/>
            </a:endParaRPr>
          </a:p>
          <a:p>
            <a:pPr lvl="0">
              <a:spcBef>
                <a:spcPts val="0"/>
              </a:spcBef>
              <a:buNone/>
            </a:pPr>
            <a:r>
              <a:rPr lang="en-US" sz="2000" dirty="0">
                <a:latin typeface="Century Gothic" panose="020B0502020202020204" pitchFamily="34" charset="0"/>
              </a:rPr>
              <a:t>Landsat 8 </a:t>
            </a:r>
            <a:r>
              <a:rPr lang="en-US" sz="2000" dirty="0" smtClean="0">
                <a:latin typeface="Century Gothic" panose="020B0502020202020204" pitchFamily="34" charset="0"/>
              </a:rPr>
              <a:t>Operational Land Imager</a:t>
            </a:r>
            <a:endParaRPr lang="en-US" sz="2000" dirty="0">
              <a:latin typeface="Century Gothic" panose="020B0502020202020204" pitchFamily="34" charset="0"/>
            </a:endParaRPr>
          </a:p>
        </p:txBody>
      </p:sp>
      <p:sp>
        <p:nvSpPr>
          <p:cNvPr id="148" name="Shape 148"/>
          <p:cNvSpPr txBox="1"/>
          <p:nvPr/>
        </p:nvSpPr>
        <p:spPr>
          <a:xfrm>
            <a:off x="8600879" y="4777923"/>
            <a:ext cx="2850925" cy="587700"/>
          </a:xfrm>
          <a:prstGeom prst="rect">
            <a:avLst/>
          </a:prstGeom>
          <a:noFill/>
          <a:ln>
            <a:noFill/>
          </a:ln>
        </p:spPr>
        <p:txBody>
          <a:bodyPr lIns="91425" tIns="91425" rIns="91425" bIns="91425" anchor="t" anchorCtr="0">
            <a:noAutofit/>
          </a:bodyPr>
          <a:lstStyle/>
          <a:p>
            <a:pPr lvl="0">
              <a:spcBef>
                <a:spcPts val="0"/>
              </a:spcBef>
              <a:buNone/>
            </a:pPr>
            <a:r>
              <a:rPr lang="en-US" sz="2000" dirty="0" smtClean="0">
                <a:latin typeface="Century Gothic" panose="020B0502020202020204" pitchFamily="34" charset="0"/>
              </a:rPr>
              <a:t>Landsat 5 Thematic Mapper</a:t>
            </a:r>
            <a:endParaRPr sz="2000" dirty="0">
              <a:latin typeface="Century Gothic" panose="020B0502020202020204" pitchFamily="34" charset="0"/>
            </a:endParaRPr>
          </a:p>
        </p:txBody>
      </p:sp>
      <p:pic>
        <p:nvPicPr>
          <p:cNvPr id="149" name="Shape 149"/>
          <p:cNvPicPr preferRelativeResize="0"/>
          <p:nvPr/>
        </p:nvPicPr>
        <p:blipFill>
          <a:blip r:embed="rId4">
            <a:alphaModFix/>
          </a:blip>
          <a:stretch>
            <a:fillRect/>
          </a:stretch>
        </p:blipFill>
        <p:spPr>
          <a:xfrm>
            <a:off x="4038600" y="1219200"/>
            <a:ext cx="3348384" cy="3276600"/>
          </a:xfrm>
          <a:prstGeom prst="rect">
            <a:avLst/>
          </a:prstGeom>
          <a:noFill/>
          <a:ln>
            <a:noFill/>
          </a:ln>
        </p:spPr>
      </p:pic>
      <p:sp>
        <p:nvSpPr>
          <p:cNvPr id="150" name="Shape 150"/>
          <p:cNvSpPr txBox="1"/>
          <p:nvPr/>
        </p:nvSpPr>
        <p:spPr>
          <a:xfrm>
            <a:off x="4501731" y="4777923"/>
            <a:ext cx="3188538" cy="961677"/>
          </a:xfrm>
          <a:prstGeom prst="rect">
            <a:avLst/>
          </a:prstGeom>
          <a:noFill/>
          <a:ln>
            <a:noFill/>
          </a:ln>
        </p:spPr>
        <p:txBody>
          <a:bodyPr lIns="91425" tIns="91425" rIns="91425" bIns="91425" anchor="t" anchorCtr="0">
            <a:noAutofit/>
          </a:bodyPr>
          <a:lstStyle/>
          <a:p>
            <a:pPr lvl="0">
              <a:spcBef>
                <a:spcPts val="0"/>
              </a:spcBef>
              <a:buNone/>
            </a:pPr>
            <a:r>
              <a:rPr lang="en-US" sz="2000" dirty="0">
                <a:latin typeface="Century Gothic" panose="020B0502020202020204" pitchFamily="34" charset="0"/>
              </a:rPr>
              <a:t>Shuttle Radar Topography Mission, Version 3</a:t>
            </a:r>
          </a:p>
        </p:txBody>
      </p:sp>
      <p:sp>
        <p:nvSpPr>
          <p:cNvPr id="2" name="Rectangle 1"/>
          <p:cNvSpPr/>
          <p:nvPr/>
        </p:nvSpPr>
        <p:spPr>
          <a:xfrm>
            <a:off x="5978820" y="3275112"/>
            <a:ext cx="234360" cy="307777"/>
          </a:xfrm>
          <a:prstGeom prst="rect">
            <a:avLst/>
          </a:prstGeom>
        </p:spPr>
        <p:txBody>
          <a:bodyPr wrap="none">
            <a:spAutoFit/>
          </a:bodyPr>
          <a:lstStyle/>
          <a:p>
            <a:r>
              <a:rPr lang="en-US" dirty="0"/>
              <a:t> </a:t>
            </a:r>
          </a:p>
        </p:txBody>
      </p:sp>
      <p:pic>
        <p:nvPicPr>
          <p:cNvPr id="1026" name="Picture 2" descr="https://lh5.googleusercontent.com/SotIlXTT0-DP5WCYlQkIv6pqzc7H88Vz0t8GLgb31yYZmtG_8PbFRrffCW8zj4qqCMw7xn5RQx8OBRyF1GWLQuHofOLJ2lkSHRTk1Oi1fxkoW1x7WYFztaCCsfuO0GHAWb_NLTadG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1342282"/>
            <a:ext cx="3136285" cy="3030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 Data Processing </a:t>
            </a:r>
            <a:endParaRPr lang="en-US" dirty="0"/>
          </a:p>
        </p:txBody>
      </p:sp>
      <p:sp>
        <p:nvSpPr>
          <p:cNvPr id="18" name="Rounded Rectangle 17"/>
          <p:cNvSpPr/>
          <p:nvPr/>
        </p:nvSpPr>
        <p:spPr>
          <a:xfrm>
            <a:off x="457200" y="2826522"/>
            <a:ext cx="2590800" cy="1307703"/>
          </a:xfrm>
          <a:prstGeom prst="round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Download Landsat 5 TM</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Imagery</a:t>
            </a:r>
          </a:p>
        </p:txBody>
      </p:sp>
      <p:sp>
        <p:nvSpPr>
          <p:cNvPr id="19" name="Rounded Rectangle 18"/>
          <p:cNvSpPr/>
          <p:nvPr/>
        </p:nvSpPr>
        <p:spPr>
          <a:xfrm>
            <a:off x="457200" y="4613692"/>
            <a:ext cx="2590800" cy="1337703"/>
          </a:xfrm>
          <a:prstGeom prst="round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Download Landsat 8 OLI Imagery</a:t>
            </a:r>
          </a:p>
        </p:txBody>
      </p:sp>
      <p:sp>
        <p:nvSpPr>
          <p:cNvPr id="20" name="TextBox 19"/>
          <p:cNvSpPr txBox="1"/>
          <p:nvPr/>
        </p:nvSpPr>
        <p:spPr>
          <a:xfrm>
            <a:off x="4007235" y="1603179"/>
            <a:ext cx="2277732" cy="461665"/>
          </a:xfrm>
          <a:prstGeom prst="rect">
            <a:avLst/>
          </a:prstGeom>
          <a:noFill/>
        </p:spPr>
        <p:txBody>
          <a:bodyPr wrap="square" rtlCol="0">
            <a:spAutoFit/>
          </a:bodyPr>
          <a:lstStyle/>
          <a:p>
            <a:pPr defTabSz="3072384"/>
            <a:r>
              <a:rPr lang="en-US" sz="2400" b="1" dirty="0">
                <a:solidFill>
                  <a:schemeClr val="accent2"/>
                </a:solidFill>
                <a:latin typeface="Century Gothic"/>
                <a:ea typeface="Century Gothic"/>
                <a:cs typeface="Century Gothic"/>
                <a:sym typeface="Century Gothic"/>
              </a:rPr>
              <a:t>Data Analysis</a:t>
            </a:r>
          </a:p>
        </p:txBody>
      </p:sp>
      <p:sp>
        <p:nvSpPr>
          <p:cNvPr id="21" name="Rounded Rectangle 20"/>
          <p:cNvSpPr/>
          <p:nvPr/>
        </p:nvSpPr>
        <p:spPr>
          <a:xfrm>
            <a:off x="4086928" y="2597920"/>
            <a:ext cx="2532982" cy="882453"/>
          </a:xfrm>
          <a:prstGeom prst="roundRect">
            <a:avLst/>
          </a:prstGeom>
          <a:solidFill>
            <a:srgbClr val="ED7D31"/>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Supervised classification</a:t>
            </a:r>
          </a:p>
        </p:txBody>
      </p:sp>
      <p:sp>
        <p:nvSpPr>
          <p:cNvPr id="22" name="Rounded Rectangle 21"/>
          <p:cNvSpPr/>
          <p:nvPr/>
        </p:nvSpPr>
        <p:spPr>
          <a:xfrm>
            <a:off x="4065907" y="4929932"/>
            <a:ext cx="2511096" cy="1118257"/>
          </a:xfrm>
          <a:prstGeom prst="roundRect">
            <a:avLst/>
          </a:prstGeom>
          <a:solidFill>
            <a:srgbClr val="ED7D31"/>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Land change analysis using </a:t>
            </a:r>
            <a:r>
              <a:rPr kumimoji="0" lang="en-US"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TerrSet</a:t>
            </a:r>
            <a:endPar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p:txBody>
      </p:sp>
      <p:sp>
        <p:nvSpPr>
          <p:cNvPr id="23" name="Rounded Rectangle 22"/>
          <p:cNvSpPr/>
          <p:nvPr/>
        </p:nvSpPr>
        <p:spPr>
          <a:xfrm>
            <a:off x="4044021" y="3776138"/>
            <a:ext cx="2532982" cy="837554"/>
          </a:xfrm>
          <a:prstGeom prst="roundRect">
            <a:avLst/>
          </a:prstGeom>
          <a:solidFill>
            <a:srgbClr val="ED7D31"/>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Historical trace of wetlands </a:t>
            </a:r>
          </a:p>
        </p:txBody>
      </p:sp>
      <p:sp>
        <p:nvSpPr>
          <p:cNvPr id="24" name="TextBox 23"/>
          <p:cNvSpPr txBox="1"/>
          <p:nvPr/>
        </p:nvSpPr>
        <p:spPr>
          <a:xfrm>
            <a:off x="7696200" y="1618568"/>
            <a:ext cx="2215538" cy="507831"/>
          </a:xfrm>
          <a:prstGeom prst="rect">
            <a:avLst/>
          </a:prstGeom>
          <a:noFill/>
        </p:spPr>
        <p:txBody>
          <a:bodyPr wrap="square" rtlCol="0">
            <a:spAutoFit/>
          </a:bodyPr>
          <a:lstStyle/>
          <a:p>
            <a:pPr defTabSz="3072384"/>
            <a:r>
              <a:rPr lang="en-US" sz="2400" b="1" dirty="0">
                <a:solidFill>
                  <a:schemeClr val="accent6"/>
                </a:solidFill>
                <a:latin typeface="Century Gothic"/>
                <a:ea typeface="Century Gothic"/>
                <a:cs typeface="Century Gothic"/>
                <a:sym typeface="Century Gothic"/>
              </a:rPr>
              <a:t>End</a:t>
            </a:r>
            <a:r>
              <a:rPr lang="en-US" sz="2700" kern="1200" dirty="0" smtClean="0">
                <a:solidFill>
                  <a:schemeClr val="accent6"/>
                </a:solidFill>
                <a:latin typeface="Garamond"/>
                <a:ea typeface="+mn-ea"/>
                <a:cs typeface="+mn-cs"/>
              </a:rPr>
              <a:t> </a:t>
            </a:r>
            <a:r>
              <a:rPr lang="en-US" sz="2400" b="1" dirty="0">
                <a:solidFill>
                  <a:schemeClr val="accent6"/>
                </a:solidFill>
                <a:latin typeface="Century Gothic"/>
                <a:ea typeface="Century Gothic"/>
                <a:cs typeface="Century Gothic"/>
                <a:sym typeface="Century Gothic"/>
              </a:rPr>
              <a:t>Products</a:t>
            </a:r>
          </a:p>
        </p:txBody>
      </p:sp>
      <p:sp>
        <p:nvSpPr>
          <p:cNvPr id="25" name="Rounded Rectangle 24"/>
          <p:cNvSpPr/>
          <p:nvPr/>
        </p:nvSpPr>
        <p:spPr>
          <a:xfrm>
            <a:off x="7819830" y="2665428"/>
            <a:ext cx="2509773" cy="882453"/>
          </a:xfrm>
          <a:prstGeom prst="roundRect">
            <a:avLst/>
          </a:prstGeom>
          <a:solidFill>
            <a:srgbClr val="70AD47"/>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Wetland Extent Time Series</a:t>
            </a:r>
          </a:p>
        </p:txBody>
      </p:sp>
      <p:sp>
        <p:nvSpPr>
          <p:cNvPr id="26" name="Rounded Rectangle 25"/>
          <p:cNvSpPr/>
          <p:nvPr/>
        </p:nvSpPr>
        <p:spPr>
          <a:xfrm>
            <a:off x="7811946" y="3886200"/>
            <a:ext cx="2501955" cy="879803"/>
          </a:xfrm>
          <a:prstGeom prst="roundRect">
            <a:avLst/>
          </a:prstGeom>
          <a:solidFill>
            <a:srgbClr val="70AD47"/>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Wetland Change Map</a:t>
            </a:r>
          </a:p>
        </p:txBody>
      </p:sp>
      <p:sp>
        <p:nvSpPr>
          <p:cNvPr id="27" name="Right Arrow 26"/>
          <p:cNvSpPr/>
          <p:nvPr/>
        </p:nvSpPr>
        <p:spPr>
          <a:xfrm>
            <a:off x="3293565" y="3985957"/>
            <a:ext cx="543682" cy="45684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prstClr val="white"/>
              </a:solidFill>
              <a:effectLst/>
              <a:uLnTx/>
              <a:uFillTx/>
              <a:latin typeface="Garamond"/>
              <a:ea typeface="+mn-ea"/>
              <a:cs typeface="+mn-cs"/>
            </a:endParaRPr>
          </a:p>
        </p:txBody>
      </p:sp>
      <p:sp>
        <p:nvSpPr>
          <p:cNvPr id="28" name="Right Arrow 27"/>
          <p:cNvSpPr/>
          <p:nvPr/>
        </p:nvSpPr>
        <p:spPr>
          <a:xfrm>
            <a:off x="6858000" y="3976225"/>
            <a:ext cx="532359" cy="476311"/>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prstClr val="white"/>
              </a:solidFill>
              <a:effectLst/>
              <a:uLnTx/>
              <a:uFillTx/>
              <a:latin typeface="Garamond"/>
              <a:ea typeface="+mn-ea"/>
              <a:cs typeface="+mn-cs"/>
            </a:endParaRPr>
          </a:p>
        </p:txBody>
      </p:sp>
      <p:sp>
        <p:nvSpPr>
          <p:cNvPr id="29" name="Rounded Rectangle 28"/>
          <p:cNvSpPr/>
          <p:nvPr/>
        </p:nvSpPr>
        <p:spPr>
          <a:xfrm>
            <a:off x="7811947" y="5105400"/>
            <a:ext cx="2501955" cy="884153"/>
          </a:xfrm>
          <a:prstGeom prst="roundRect">
            <a:avLst/>
          </a:prstGeom>
          <a:solidFill>
            <a:srgbClr val="70AD47"/>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Wetland Prediction Map</a:t>
            </a:r>
          </a:p>
        </p:txBody>
      </p:sp>
      <p:sp>
        <p:nvSpPr>
          <p:cNvPr id="30" name="TextBox 29"/>
          <p:cNvSpPr txBox="1"/>
          <p:nvPr/>
        </p:nvSpPr>
        <p:spPr>
          <a:xfrm>
            <a:off x="381000" y="1603179"/>
            <a:ext cx="2667000" cy="877163"/>
          </a:xfrm>
          <a:prstGeom prst="rect">
            <a:avLst/>
          </a:prstGeom>
          <a:noFill/>
        </p:spPr>
        <p:txBody>
          <a:bodyPr wrap="square" rtlCol="0">
            <a:spAutoFit/>
          </a:bodyPr>
          <a:lstStyle/>
          <a:p>
            <a:pPr defTabSz="3072384"/>
            <a:r>
              <a:rPr lang="en-US" sz="2400" b="1" dirty="0">
                <a:solidFill>
                  <a:schemeClr val="accent1"/>
                </a:solidFill>
                <a:latin typeface="Century Gothic"/>
                <a:ea typeface="Century Gothic"/>
                <a:cs typeface="Century Gothic"/>
                <a:sym typeface="Century Gothic"/>
              </a:rPr>
              <a:t>Data Acquisition</a:t>
            </a:r>
          </a:p>
          <a:p>
            <a:pPr defTabSz="3072384"/>
            <a:endParaRPr lang="en-US" sz="2700" kern="1200" dirty="0">
              <a:solidFill>
                <a:prstClr val="black"/>
              </a:solidFill>
              <a:latin typeface="Garamond"/>
              <a:ea typeface="+mn-ea"/>
              <a:cs typeface="+mn-cs"/>
            </a:endParaRPr>
          </a:p>
        </p:txBody>
      </p:sp>
    </p:spTree>
    <p:extLst>
      <p:ext uri="{BB962C8B-B14F-4D97-AF65-F5344CB8AC3E}">
        <p14:creationId xmlns:p14="http://schemas.microsoft.com/office/powerpoint/2010/main" val="3347100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62" y="964851"/>
            <a:ext cx="6553200" cy="4914900"/>
          </a:xfrm>
          <a:prstGeom prst="rect">
            <a:avLst/>
          </a:prstGeom>
        </p:spPr>
      </p:pic>
      <p:sp>
        <p:nvSpPr>
          <p:cNvPr id="158" name="Shape 158"/>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a:t>Methodology - Time Series</a:t>
            </a:r>
          </a:p>
        </p:txBody>
      </p:sp>
      <p:sp>
        <p:nvSpPr>
          <p:cNvPr id="159" name="Shape 159"/>
          <p:cNvSpPr txBox="1">
            <a:spLocks noGrp="1"/>
          </p:cNvSpPr>
          <p:nvPr>
            <p:ph type="body" idx="1"/>
          </p:nvPr>
        </p:nvSpPr>
        <p:spPr>
          <a:xfrm>
            <a:off x="7162800" y="1905000"/>
            <a:ext cx="3797100" cy="4269900"/>
          </a:xfrm>
          <a:prstGeom prst="rect">
            <a:avLst/>
          </a:prstGeom>
          <a:noFill/>
          <a:ln>
            <a:noFill/>
          </a:ln>
        </p:spPr>
        <p:txBody>
          <a:bodyPr lIns="91425" tIns="45700" rIns="91425" bIns="45700" anchor="t" anchorCtr="0">
            <a:noAutofit/>
          </a:bodyPr>
          <a:lstStyle/>
          <a:p>
            <a:pPr marL="342900" indent="-342900">
              <a:spcBef>
                <a:spcPts val="200"/>
              </a:spcBef>
              <a:buClr>
                <a:srgbClr val="2E8652"/>
              </a:buClr>
              <a:buSzTx/>
              <a:buFont typeface="Webdings" panose="05030102010509060703" pitchFamily="18" charset="2"/>
              <a:buChar char="4"/>
            </a:pPr>
            <a:r>
              <a:rPr lang="en-US" b="1" dirty="0">
                <a:solidFill>
                  <a:srgbClr val="2E8652"/>
                </a:solidFill>
              </a:rPr>
              <a:t>Google Earth </a:t>
            </a:r>
            <a:r>
              <a:rPr lang="en-US" b="1" dirty="0" smtClean="0">
                <a:solidFill>
                  <a:srgbClr val="2E8652"/>
                </a:solidFill>
              </a:rPr>
              <a:t>Engine</a:t>
            </a:r>
            <a:endParaRPr lang="en-US" b="1" dirty="0" smtClean="0">
              <a:solidFill>
                <a:srgbClr val="2E8652"/>
              </a:solidFill>
              <a:sym typeface="Arial"/>
            </a:endParaRPr>
          </a:p>
          <a:p>
            <a:pPr marL="342900" lvl="0" indent="-342900">
              <a:lnSpc>
                <a:spcPct val="150000"/>
              </a:lnSpc>
              <a:spcBef>
                <a:spcPts val="200"/>
              </a:spcBef>
              <a:buClr>
                <a:srgbClr val="2E8652"/>
              </a:buClr>
              <a:buSzTx/>
              <a:buFont typeface="Webdings" panose="05030102010509060703" pitchFamily="18" charset="2"/>
              <a:buChar char="4"/>
            </a:pPr>
            <a:r>
              <a:rPr lang="en-US" b="1" dirty="0">
                <a:solidFill>
                  <a:srgbClr val="2E8652"/>
                </a:solidFill>
                <a:sym typeface="Arial"/>
              </a:rPr>
              <a:t>L</a:t>
            </a:r>
            <a:r>
              <a:rPr lang="en-US" b="1" dirty="0">
                <a:solidFill>
                  <a:srgbClr val="2E8652"/>
                </a:solidFill>
              </a:rPr>
              <a:t>andsat 5</a:t>
            </a:r>
            <a:r>
              <a:rPr lang="en-US" dirty="0">
                <a:solidFill>
                  <a:schemeClr val="tx1"/>
                </a:solidFill>
              </a:rPr>
              <a:t> </a:t>
            </a:r>
            <a:r>
              <a:rPr lang="en-US" dirty="0" smtClean="0">
                <a:solidFill>
                  <a:schemeClr val="tx1"/>
                </a:solidFill>
              </a:rPr>
              <a:t>– TM</a:t>
            </a:r>
            <a:r>
              <a:rPr lang="en-US" dirty="0">
                <a:solidFill>
                  <a:schemeClr val="tx1"/>
                </a:solidFill>
              </a:rPr>
              <a:t> </a:t>
            </a:r>
            <a:r>
              <a:rPr lang="en-US" dirty="0" smtClean="0">
                <a:solidFill>
                  <a:schemeClr val="tx1"/>
                </a:solidFill>
              </a:rPr>
              <a:t>and Landsat</a:t>
            </a:r>
            <a:r>
              <a:rPr lang="en-US" dirty="0" smtClean="0">
                <a:solidFill>
                  <a:schemeClr val="tx1"/>
                </a:solidFill>
              </a:rPr>
              <a:t> </a:t>
            </a:r>
            <a:r>
              <a:rPr lang="en-US" dirty="0">
                <a:solidFill>
                  <a:schemeClr val="tx1"/>
                </a:solidFill>
              </a:rPr>
              <a:t>8 </a:t>
            </a:r>
            <a:r>
              <a:rPr lang="en-US" dirty="0" smtClean="0">
                <a:solidFill>
                  <a:schemeClr val="tx1"/>
                </a:solidFill>
              </a:rPr>
              <a:t>– OLI</a:t>
            </a:r>
            <a:endParaRPr lang="en-US" dirty="0">
              <a:solidFill>
                <a:schemeClr val="tx1"/>
              </a:solidFill>
            </a:endParaRPr>
          </a:p>
          <a:p>
            <a:pPr marL="800100" lvl="1" indent="-342900">
              <a:lnSpc>
                <a:spcPct val="150000"/>
              </a:lnSpc>
              <a:spcBef>
                <a:spcPts val="200"/>
              </a:spcBef>
              <a:buClr>
                <a:srgbClr val="2E8652"/>
              </a:buClr>
              <a:buSzTx/>
              <a:buFont typeface="Webdings" panose="05030102010509060703" pitchFamily="18" charset="2"/>
              <a:buChar char="4"/>
            </a:pPr>
            <a:r>
              <a:rPr lang="en-US" sz="2000" dirty="0">
                <a:solidFill>
                  <a:schemeClr val="tx1"/>
                </a:solidFill>
              </a:rPr>
              <a:t>TOA </a:t>
            </a:r>
            <a:r>
              <a:rPr lang="en-US" sz="2000" dirty="0" smtClean="0">
                <a:solidFill>
                  <a:schemeClr val="tx1"/>
                </a:solidFill>
              </a:rPr>
              <a:t>conversion</a:t>
            </a:r>
          </a:p>
          <a:p>
            <a:pPr lvl="8">
              <a:spcBef>
                <a:spcPts val="200"/>
              </a:spcBef>
              <a:buClr>
                <a:srgbClr val="2E8652"/>
              </a:buClr>
              <a:buSzTx/>
            </a:pPr>
            <a:endParaRPr lang="en-US" b="1" dirty="0" smtClean="0">
              <a:solidFill>
                <a:schemeClr val="accent6">
                  <a:lumMod val="75000"/>
                </a:schemeClr>
              </a:solidFill>
            </a:endParaRPr>
          </a:p>
          <a:p>
            <a:pPr marL="342900" lvl="0" indent="-342900">
              <a:spcBef>
                <a:spcPts val="200"/>
              </a:spcBef>
              <a:buClr>
                <a:srgbClr val="2E8652"/>
              </a:buClr>
              <a:buSzTx/>
              <a:buFont typeface="Webdings" panose="05030102010509060703" pitchFamily="18" charset="2"/>
              <a:buChar char="4"/>
            </a:pPr>
            <a:r>
              <a:rPr lang="en-US" b="1" dirty="0">
                <a:solidFill>
                  <a:srgbClr val="2E8652"/>
                </a:solidFill>
              </a:rPr>
              <a:t>Land Cover Classifications</a:t>
            </a:r>
          </a:p>
          <a:p>
            <a:pPr marL="800100" lvl="1" indent="-342900">
              <a:lnSpc>
                <a:spcPct val="150000"/>
              </a:lnSpc>
              <a:spcBef>
                <a:spcPts val="200"/>
              </a:spcBef>
              <a:buClr>
                <a:srgbClr val="2E8652"/>
              </a:buClr>
              <a:buSzTx/>
              <a:buFont typeface="Webdings" panose="05030102010509060703" pitchFamily="18" charset="2"/>
              <a:buChar char="4"/>
            </a:pPr>
            <a:r>
              <a:rPr lang="en-US" sz="2000" dirty="0">
                <a:solidFill>
                  <a:schemeClr val="tx1"/>
                </a:solidFill>
              </a:rPr>
              <a:t>Water</a:t>
            </a:r>
          </a:p>
          <a:p>
            <a:pPr marL="800100" lvl="1" indent="-342900">
              <a:lnSpc>
                <a:spcPct val="150000"/>
              </a:lnSpc>
              <a:spcBef>
                <a:spcPts val="200"/>
              </a:spcBef>
              <a:buClr>
                <a:srgbClr val="2E8652"/>
              </a:buClr>
              <a:buSzTx/>
              <a:buFont typeface="Webdings" panose="05030102010509060703" pitchFamily="18" charset="2"/>
              <a:buChar char="4"/>
            </a:pPr>
            <a:r>
              <a:rPr lang="en-US" sz="2000" dirty="0">
                <a:solidFill>
                  <a:schemeClr val="tx1"/>
                </a:solidFill>
              </a:rPr>
              <a:t>Land</a:t>
            </a:r>
          </a:p>
          <a:p>
            <a:pPr marL="800100" lvl="1" indent="-342900">
              <a:lnSpc>
                <a:spcPct val="150000"/>
              </a:lnSpc>
              <a:spcBef>
                <a:spcPts val="200"/>
              </a:spcBef>
              <a:buClr>
                <a:srgbClr val="2E8652"/>
              </a:buClr>
              <a:buSzTx/>
              <a:buFont typeface="Webdings" panose="05030102010509060703" pitchFamily="18" charset="2"/>
              <a:buChar char="4"/>
            </a:pPr>
            <a:r>
              <a:rPr lang="en-US" sz="2000" dirty="0">
                <a:solidFill>
                  <a:schemeClr val="tx1"/>
                </a:solidFill>
              </a:rPr>
              <a:t>Forest</a:t>
            </a:r>
          </a:p>
          <a:p>
            <a:pPr marL="800100" lvl="1" indent="-342900">
              <a:lnSpc>
                <a:spcPct val="150000"/>
              </a:lnSpc>
              <a:spcBef>
                <a:spcPts val="200"/>
              </a:spcBef>
              <a:buClr>
                <a:srgbClr val="2E8652"/>
              </a:buClr>
              <a:buSzTx/>
              <a:buFont typeface="Webdings" panose="05030102010509060703" pitchFamily="18" charset="2"/>
              <a:buChar char="4"/>
            </a:pPr>
            <a:r>
              <a:rPr lang="en-US" sz="2000" dirty="0">
                <a:solidFill>
                  <a:schemeClr val="tx1"/>
                </a:solidFill>
              </a:rPr>
              <a:t>Wetland </a:t>
            </a:r>
          </a:p>
          <a:p>
            <a:pPr marL="800100" lvl="1" indent="-342900">
              <a:lnSpc>
                <a:spcPct val="150000"/>
              </a:lnSpc>
              <a:spcBef>
                <a:spcPts val="200"/>
              </a:spcBef>
              <a:buClr>
                <a:srgbClr val="2E8652"/>
              </a:buClr>
              <a:buSzTx/>
              <a:buFont typeface="Webdings" panose="05030102010509060703" pitchFamily="18" charset="2"/>
              <a:buChar char="4"/>
            </a:pPr>
            <a:r>
              <a:rPr lang="en-US" sz="2000" dirty="0">
                <a:solidFill>
                  <a:schemeClr val="tx1"/>
                </a:solidFill>
              </a:rPr>
              <a:t>Developed</a:t>
            </a:r>
          </a:p>
          <a:p>
            <a:pPr marR="0" lvl="0" algn="l" rtl="0">
              <a:lnSpc>
                <a:spcPct val="90000"/>
              </a:lnSpc>
              <a:spcBef>
                <a:spcPts val="1000"/>
              </a:spcBef>
              <a:spcAft>
                <a:spcPts val="0"/>
              </a:spcAft>
              <a:buNone/>
            </a:pPr>
            <a:endParaRPr dirty="0">
              <a:solidFill>
                <a:srgbClr val="757070"/>
              </a:solidFill>
            </a:endParaRPr>
          </a:p>
          <a:p>
            <a:pPr marL="0" marR="0" lvl="0" indent="0" algn="l" rtl="0">
              <a:lnSpc>
                <a:spcPct val="90000"/>
              </a:lnSpc>
              <a:spcBef>
                <a:spcPts val="1000"/>
              </a:spcBef>
              <a:buClr>
                <a:srgbClr val="757070"/>
              </a:buClr>
              <a:buSzPct val="25000"/>
              <a:buFont typeface="Arial"/>
              <a:buNone/>
            </a:pPr>
            <a:endParaRPr dirty="0"/>
          </a:p>
        </p:txBody>
      </p:sp>
      <p:grpSp>
        <p:nvGrpSpPr>
          <p:cNvPr id="3" name="Group 2"/>
          <p:cNvGrpSpPr/>
          <p:nvPr/>
        </p:nvGrpSpPr>
        <p:grpSpPr>
          <a:xfrm>
            <a:off x="986706" y="5758398"/>
            <a:ext cx="5870367" cy="743659"/>
            <a:chOff x="986706" y="5758398"/>
            <a:chExt cx="5870367" cy="743659"/>
          </a:xfrm>
        </p:grpSpPr>
        <p:sp>
          <p:nvSpPr>
            <p:cNvPr id="9" name="Rectangle 8"/>
            <p:cNvSpPr>
              <a:spLocks noChangeArrowheads="1"/>
            </p:cNvSpPr>
            <p:nvPr/>
          </p:nvSpPr>
          <p:spPr bwMode="auto">
            <a:xfrm>
              <a:off x="986706" y="5758398"/>
              <a:ext cx="1316066" cy="26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b="1" dirty="0">
                  <a:solidFill>
                    <a:srgbClr val="000000"/>
                  </a:solidFill>
                  <a:effectLst/>
                  <a:latin typeface="+mj-lt"/>
                  <a:ea typeface="Calibri"/>
                  <a:cs typeface="Times New Roman"/>
                </a:rPr>
                <a:t>Classification</a:t>
              </a:r>
              <a:endParaRPr lang="en-US" sz="1600" dirty="0">
                <a:effectLst/>
                <a:latin typeface="+mj-lt"/>
                <a:ea typeface="Calibri"/>
                <a:cs typeface="Times New Roman"/>
              </a:endParaRPr>
            </a:p>
          </p:txBody>
        </p:sp>
        <p:sp>
          <p:nvSpPr>
            <p:cNvPr id="10" name="Rectangle 9"/>
            <p:cNvSpPr>
              <a:spLocks noChangeArrowheads="1"/>
            </p:cNvSpPr>
            <p:nvPr/>
          </p:nvSpPr>
          <p:spPr bwMode="auto">
            <a:xfrm>
              <a:off x="988779" y="6154839"/>
              <a:ext cx="333918" cy="313005"/>
            </a:xfrm>
            <a:prstGeom prst="rect">
              <a:avLst/>
            </a:prstGeom>
            <a:solidFill>
              <a:srgbClr val="4CE6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11" name="Rectangle 10"/>
            <p:cNvSpPr>
              <a:spLocks noChangeArrowheads="1"/>
            </p:cNvSpPr>
            <p:nvPr/>
          </p:nvSpPr>
          <p:spPr bwMode="auto">
            <a:xfrm>
              <a:off x="1441157" y="6188773"/>
              <a:ext cx="407164"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Land</a:t>
              </a:r>
              <a:endParaRPr lang="en-US" sz="1600" dirty="0">
                <a:effectLst/>
                <a:ea typeface="Calibri"/>
                <a:cs typeface="Times New Roman"/>
              </a:endParaRPr>
            </a:p>
          </p:txBody>
        </p:sp>
        <p:sp>
          <p:nvSpPr>
            <p:cNvPr id="12" name="Rectangle 11"/>
            <p:cNvSpPr>
              <a:spLocks noChangeArrowheads="1"/>
            </p:cNvSpPr>
            <p:nvPr/>
          </p:nvSpPr>
          <p:spPr bwMode="auto">
            <a:xfrm>
              <a:off x="1998218" y="6154839"/>
              <a:ext cx="324136" cy="313182"/>
            </a:xfrm>
            <a:prstGeom prst="rect">
              <a:avLst/>
            </a:prstGeom>
            <a:solidFill>
              <a:srgbClr val="0070FF"/>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13" name="Rectangle 12"/>
            <p:cNvSpPr>
              <a:spLocks noChangeArrowheads="1"/>
            </p:cNvSpPr>
            <p:nvPr/>
          </p:nvSpPr>
          <p:spPr bwMode="auto">
            <a:xfrm>
              <a:off x="2489465" y="6188596"/>
              <a:ext cx="462243"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Water</a:t>
              </a:r>
              <a:endParaRPr lang="en-US" sz="1600" dirty="0">
                <a:effectLst/>
                <a:ea typeface="Calibri"/>
                <a:cs typeface="Times New Roman"/>
              </a:endParaRPr>
            </a:p>
          </p:txBody>
        </p:sp>
        <p:sp>
          <p:nvSpPr>
            <p:cNvPr id="14" name="Rectangle 13"/>
            <p:cNvSpPr>
              <a:spLocks noChangeArrowheads="1"/>
            </p:cNvSpPr>
            <p:nvPr/>
          </p:nvSpPr>
          <p:spPr bwMode="auto">
            <a:xfrm>
              <a:off x="3089989" y="6154839"/>
              <a:ext cx="324136" cy="347218"/>
            </a:xfrm>
            <a:prstGeom prst="rect">
              <a:avLst/>
            </a:prstGeom>
            <a:solidFill>
              <a:srgbClr val="FFFF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15" name="Rectangle 14"/>
            <p:cNvSpPr>
              <a:spLocks noChangeArrowheads="1"/>
            </p:cNvSpPr>
            <p:nvPr/>
          </p:nvSpPr>
          <p:spPr bwMode="auto">
            <a:xfrm>
              <a:off x="3547870" y="6188596"/>
              <a:ext cx="863312"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Developed</a:t>
              </a:r>
              <a:endParaRPr lang="en-US" sz="1600" dirty="0">
                <a:effectLst/>
                <a:ea typeface="Calibri"/>
                <a:cs typeface="Times New Roman"/>
              </a:endParaRPr>
            </a:p>
          </p:txBody>
        </p:sp>
        <p:sp>
          <p:nvSpPr>
            <p:cNvPr id="16" name="Rectangle 15"/>
            <p:cNvSpPr>
              <a:spLocks noChangeArrowheads="1"/>
            </p:cNvSpPr>
            <p:nvPr/>
          </p:nvSpPr>
          <p:spPr bwMode="auto">
            <a:xfrm>
              <a:off x="4580401" y="6154839"/>
              <a:ext cx="324136" cy="347218"/>
            </a:xfrm>
            <a:prstGeom prst="rect">
              <a:avLst/>
            </a:prstGeom>
            <a:solidFill>
              <a:srgbClr val="2673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17" name="Rectangle 16"/>
            <p:cNvSpPr>
              <a:spLocks noChangeArrowheads="1"/>
            </p:cNvSpPr>
            <p:nvPr/>
          </p:nvSpPr>
          <p:spPr bwMode="auto">
            <a:xfrm>
              <a:off x="5038330" y="6188596"/>
              <a:ext cx="500330"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Forest</a:t>
              </a:r>
              <a:endParaRPr lang="en-US" sz="1600" dirty="0">
                <a:effectLst/>
                <a:ea typeface="Calibri"/>
                <a:cs typeface="Times New Roman"/>
              </a:endParaRPr>
            </a:p>
          </p:txBody>
        </p:sp>
        <p:sp>
          <p:nvSpPr>
            <p:cNvPr id="18" name="Rectangle 17"/>
            <p:cNvSpPr>
              <a:spLocks noChangeArrowheads="1"/>
            </p:cNvSpPr>
            <p:nvPr/>
          </p:nvSpPr>
          <p:spPr bwMode="auto">
            <a:xfrm>
              <a:off x="5725147" y="6164653"/>
              <a:ext cx="340763" cy="337404"/>
            </a:xfrm>
            <a:prstGeom prst="rect">
              <a:avLst/>
            </a:prstGeom>
            <a:solidFill>
              <a:srgbClr val="E0097F"/>
            </a:solidFill>
            <a:ln w="9525">
              <a:solidFill>
                <a:srgbClr val="6E6E6E"/>
              </a:solidFill>
              <a:prstDash val="solid"/>
              <a:miter lim="800000"/>
              <a:headEnd/>
              <a:tailEnd/>
            </a:ln>
          </p:spPr>
          <p:txBody>
            <a:bodyPr rot="0" vert="horz" wrap="square" lIns="91440" tIns="45720" rIns="91440" bIns="45720" anchor="t" anchorCtr="0" upright="1">
              <a:noAutofit/>
            </a:bodyPr>
            <a:lstStyle/>
            <a:p>
              <a:endParaRPr lang="en-US"/>
            </a:p>
          </p:txBody>
        </p:sp>
        <p:sp>
          <p:nvSpPr>
            <p:cNvPr id="19" name="Rectangle 18"/>
            <p:cNvSpPr>
              <a:spLocks noChangeArrowheads="1"/>
            </p:cNvSpPr>
            <p:nvPr/>
          </p:nvSpPr>
          <p:spPr bwMode="auto">
            <a:xfrm>
              <a:off x="6211897" y="6222809"/>
              <a:ext cx="645176"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Wetland</a:t>
              </a:r>
              <a:endParaRPr lang="en-US" sz="1600" dirty="0">
                <a:effectLst/>
                <a:ea typeface="Calibri"/>
                <a:cs typeface="Times New Roman"/>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7070" t="8889" r="7072" b="10000"/>
          <a:stretch/>
        </p:blipFill>
        <p:spPr>
          <a:xfrm>
            <a:off x="4632092" y="1895942"/>
            <a:ext cx="4682020" cy="3417875"/>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789" t="7989" r="6893" b="9703"/>
          <a:stretch/>
        </p:blipFill>
        <p:spPr>
          <a:xfrm>
            <a:off x="23602" y="1847388"/>
            <a:ext cx="4713194" cy="3472880"/>
          </a:xfrm>
          <a:prstGeom prst="rect">
            <a:avLst/>
          </a:prstGeom>
        </p:spPr>
      </p:pic>
      <p:sp>
        <p:nvSpPr>
          <p:cNvPr id="167" name="Shape 167"/>
          <p:cNvSpPr txBox="1">
            <a:spLocks noGrp="1"/>
          </p:cNvSpPr>
          <p:nvPr>
            <p:ph type="title"/>
          </p:nvPr>
        </p:nvSpPr>
        <p:spPr>
          <a:xfrm>
            <a:off x="1000125" y="365124"/>
            <a:ext cx="10233000" cy="479400"/>
          </a:xfrm>
          <a:prstGeom prst="rect">
            <a:avLst/>
          </a:prstGeom>
          <a:noFill/>
          <a:ln>
            <a:noFill/>
          </a:ln>
        </p:spPr>
        <p:txBody>
          <a:bodyPr lIns="91425" tIns="45700" rIns="91425" bIns="45700" anchor="ctr" anchorCtr="0">
            <a:noAutofit/>
          </a:bodyPr>
          <a:lstStyle/>
          <a:p>
            <a:pPr lvl="0" rtl="0">
              <a:spcBef>
                <a:spcPts val="0"/>
              </a:spcBef>
              <a:buClr>
                <a:srgbClr val="2E8652"/>
              </a:buClr>
              <a:buSzPct val="25000"/>
              <a:buFont typeface="Century Gothic"/>
              <a:buNone/>
            </a:pPr>
            <a:r>
              <a:rPr lang="en-US" dirty="0" smtClean="0"/>
              <a:t>Methodology - Land </a:t>
            </a:r>
            <a:r>
              <a:rPr lang="en-US" dirty="0"/>
              <a:t>Change</a:t>
            </a:r>
          </a:p>
        </p:txBody>
      </p:sp>
      <p:sp>
        <p:nvSpPr>
          <p:cNvPr id="168" name="Shape 168"/>
          <p:cNvSpPr txBox="1">
            <a:spLocks noGrp="1"/>
          </p:cNvSpPr>
          <p:nvPr>
            <p:ph type="body" idx="1"/>
          </p:nvPr>
        </p:nvSpPr>
        <p:spPr>
          <a:xfrm>
            <a:off x="9199250" y="1905907"/>
            <a:ext cx="3134534" cy="3072746"/>
          </a:xfrm>
          <a:prstGeom prst="rect">
            <a:avLst/>
          </a:prstGeom>
          <a:noFill/>
          <a:ln>
            <a:noFill/>
          </a:ln>
        </p:spPr>
        <p:txBody>
          <a:bodyPr lIns="91425" tIns="45700" rIns="91425" bIns="45700" anchor="t" anchorCtr="0">
            <a:noAutofit/>
          </a:bodyPr>
          <a:lstStyle/>
          <a:p>
            <a:pPr marL="342900" lvl="0" indent="-342900">
              <a:lnSpc>
                <a:spcPct val="150000"/>
              </a:lnSpc>
              <a:spcBef>
                <a:spcPts val="200"/>
              </a:spcBef>
              <a:buClr>
                <a:srgbClr val="2E8652"/>
              </a:buClr>
              <a:buSzTx/>
              <a:buFont typeface="Webdings" panose="05030102010509060703" pitchFamily="18" charset="2"/>
              <a:buChar char="4"/>
            </a:pPr>
            <a:r>
              <a:rPr lang="en-US" b="1" kern="1200" dirty="0" err="1" smtClean="0">
                <a:solidFill>
                  <a:srgbClr val="2E8652"/>
                </a:solidFill>
                <a:latin typeface="Century Gothic" panose="020B0502020202020204" pitchFamily="34" charset="0"/>
                <a:ea typeface="+mn-ea"/>
                <a:cs typeface="+mn-cs"/>
              </a:rPr>
              <a:t>TerrSet</a:t>
            </a:r>
            <a:endParaRPr lang="en-US" b="1" kern="1200" dirty="0" smtClean="0">
              <a:solidFill>
                <a:srgbClr val="2E8652"/>
              </a:solidFill>
              <a:latin typeface="Century Gothic" panose="020B0502020202020204" pitchFamily="34" charset="0"/>
              <a:ea typeface="+mn-ea"/>
              <a:cs typeface="+mn-cs"/>
            </a:endParaRPr>
          </a:p>
          <a:p>
            <a:pPr marL="342900" lvl="0" indent="-342900">
              <a:lnSpc>
                <a:spcPct val="150000"/>
              </a:lnSpc>
              <a:spcBef>
                <a:spcPts val="200"/>
              </a:spcBef>
              <a:buClr>
                <a:srgbClr val="2E8652"/>
              </a:buClr>
              <a:buSzTx/>
              <a:buFont typeface="Webdings" panose="05030102010509060703" pitchFamily="18" charset="2"/>
              <a:buChar char="4"/>
            </a:pPr>
            <a:r>
              <a:rPr lang="en-US" b="1" kern="1200" dirty="0" smtClean="0">
                <a:solidFill>
                  <a:srgbClr val="2E8652"/>
                </a:solidFill>
                <a:latin typeface="Century Gothic" panose="020B0502020202020204" pitchFamily="34" charset="0"/>
                <a:ea typeface="+mn-ea"/>
                <a:cs typeface="+mn-cs"/>
              </a:rPr>
              <a:t>Land </a:t>
            </a:r>
            <a:r>
              <a:rPr lang="en-US" kern="1200" dirty="0" smtClean="0">
                <a:solidFill>
                  <a:schemeClr val="tx1"/>
                </a:solidFill>
                <a:latin typeface="Century Gothic" panose="020B0502020202020204" pitchFamily="34" charset="0"/>
                <a:ea typeface="+mn-ea"/>
                <a:cs typeface="+mn-cs"/>
              </a:rPr>
              <a:t>Cover Change Analysis</a:t>
            </a:r>
          </a:p>
          <a:p>
            <a:pPr marL="342900" lvl="0" indent="-342900">
              <a:lnSpc>
                <a:spcPct val="150000"/>
              </a:lnSpc>
              <a:spcBef>
                <a:spcPts val="200"/>
              </a:spcBef>
              <a:buClr>
                <a:srgbClr val="2E8652"/>
              </a:buClr>
              <a:buSzTx/>
              <a:buFont typeface="Webdings" panose="05030102010509060703" pitchFamily="18" charset="2"/>
              <a:buChar char="4"/>
            </a:pPr>
            <a:r>
              <a:rPr lang="en-US" b="1" kern="1200" dirty="0">
                <a:solidFill>
                  <a:srgbClr val="2E8652"/>
                </a:solidFill>
                <a:latin typeface="Century Gothic" panose="020B0502020202020204" pitchFamily="34" charset="0"/>
                <a:ea typeface="+mn-ea"/>
                <a:cs typeface="+mn-cs"/>
              </a:rPr>
              <a:t>Land </a:t>
            </a:r>
            <a:r>
              <a:rPr lang="en-US" kern="1200" dirty="0" smtClean="0">
                <a:solidFill>
                  <a:schemeClr val="tx1"/>
                </a:solidFill>
                <a:latin typeface="Century Gothic" panose="020B0502020202020204" pitchFamily="34" charset="0"/>
                <a:ea typeface="+mn-ea"/>
                <a:cs typeface="+mn-cs"/>
              </a:rPr>
              <a:t>Cover Prediction-2030</a:t>
            </a:r>
          </a:p>
          <a:p>
            <a:pPr marL="800100" lvl="1" indent="-342900">
              <a:lnSpc>
                <a:spcPct val="150000"/>
              </a:lnSpc>
              <a:spcBef>
                <a:spcPts val="200"/>
              </a:spcBef>
              <a:buClr>
                <a:srgbClr val="2E8652"/>
              </a:buClr>
              <a:buSzTx/>
              <a:buFont typeface="Webdings" panose="05030102010509060703" pitchFamily="18" charset="2"/>
              <a:buChar char="4"/>
            </a:pPr>
            <a:r>
              <a:rPr lang="en-US" sz="1800" kern="1200" dirty="0" smtClean="0">
                <a:solidFill>
                  <a:schemeClr val="tx1"/>
                </a:solidFill>
                <a:latin typeface="Century Gothic" panose="020B0502020202020204" pitchFamily="34" charset="0"/>
                <a:ea typeface="+mn-ea"/>
                <a:cs typeface="+mn-cs"/>
              </a:rPr>
              <a:t>Determination of High-Risk Areas</a:t>
            </a:r>
            <a:endParaRPr lang="en-US" sz="1800" dirty="0" smtClean="0">
              <a:solidFill>
                <a:schemeClr val="tx1"/>
              </a:solidFill>
            </a:endParaRPr>
          </a:p>
          <a:p>
            <a:pPr marL="0" marR="0" lvl="0" indent="0" algn="l" rtl="0">
              <a:lnSpc>
                <a:spcPct val="90000"/>
              </a:lnSpc>
              <a:spcBef>
                <a:spcPts val="1000"/>
              </a:spcBef>
              <a:buClr>
                <a:srgbClr val="757070"/>
              </a:buClr>
              <a:buSzPct val="25000"/>
              <a:buFont typeface="Arial"/>
              <a:buNone/>
            </a:pPr>
            <a:endParaRPr dirty="0"/>
          </a:p>
        </p:txBody>
      </p:sp>
      <p:sp>
        <p:nvSpPr>
          <p:cNvPr id="8" name="TextBox 7"/>
          <p:cNvSpPr txBox="1"/>
          <p:nvPr/>
        </p:nvSpPr>
        <p:spPr>
          <a:xfrm>
            <a:off x="1978326" y="1346587"/>
            <a:ext cx="1304509" cy="584775"/>
          </a:xfrm>
          <a:prstGeom prst="rect">
            <a:avLst/>
          </a:prstGeom>
          <a:noFill/>
        </p:spPr>
        <p:txBody>
          <a:bodyPr wrap="square" rtlCol="0">
            <a:spAutoFit/>
          </a:bodyPr>
          <a:lstStyle/>
          <a:p>
            <a:r>
              <a:rPr lang="en-US" sz="3200" dirty="0" smtClean="0"/>
              <a:t>2008</a:t>
            </a:r>
            <a:endParaRPr lang="en-US" sz="3200" dirty="0"/>
          </a:p>
        </p:txBody>
      </p:sp>
      <p:sp>
        <p:nvSpPr>
          <p:cNvPr id="11" name="TextBox 10"/>
          <p:cNvSpPr txBox="1"/>
          <p:nvPr/>
        </p:nvSpPr>
        <p:spPr>
          <a:xfrm>
            <a:off x="6263245" y="1250191"/>
            <a:ext cx="1304509" cy="584775"/>
          </a:xfrm>
          <a:prstGeom prst="rect">
            <a:avLst/>
          </a:prstGeom>
          <a:noFill/>
        </p:spPr>
        <p:txBody>
          <a:bodyPr wrap="square" rtlCol="0">
            <a:spAutoFit/>
          </a:bodyPr>
          <a:lstStyle/>
          <a:p>
            <a:r>
              <a:rPr lang="en-US" sz="3200" dirty="0" smtClean="0"/>
              <a:t>2014</a:t>
            </a:r>
            <a:endParaRPr lang="en-US" sz="3200" dirty="0"/>
          </a:p>
        </p:txBody>
      </p:sp>
      <p:grpSp>
        <p:nvGrpSpPr>
          <p:cNvPr id="2" name="Group 1"/>
          <p:cNvGrpSpPr/>
          <p:nvPr/>
        </p:nvGrpSpPr>
        <p:grpSpPr>
          <a:xfrm>
            <a:off x="2309733" y="5632772"/>
            <a:ext cx="5870367" cy="743659"/>
            <a:chOff x="2309733" y="5632772"/>
            <a:chExt cx="5870367" cy="743659"/>
          </a:xfrm>
        </p:grpSpPr>
        <p:sp>
          <p:nvSpPr>
            <p:cNvPr id="14" name="Rectangle 13"/>
            <p:cNvSpPr>
              <a:spLocks noChangeArrowheads="1"/>
            </p:cNvSpPr>
            <p:nvPr/>
          </p:nvSpPr>
          <p:spPr bwMode="auto">
            <a:xfrm>
              <a:off x="2309733" y="5632772"/>
              <a:ext cx="1316066" cy="26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b="1" dirty="0">
                  <a:solidFill>
                    <a:srgbClr val="000000"/>
                  </a:solidFill>
                  <a:effectLst/>
                  <a:latin typeface="+mj-lt"/>
                  <a:ea typeface="Calibri"/>
                  <a:cs typeface="Times New Roman"/>
                </a:rPr>
                <a:t>Classification</a:t>
              </a:r>
              <a:endParaRPr lang="en-US" sz="1600" dirty="0">
                <a:effectLst/>
                <a:latin typeface="+mj-lt"/>
                <a:ea typeface="Calibri"/>
                <a:cs typeface="Times New Roman"/>
              </a:endParaRPr>
            </a:p>
          </p:txBody>
        </p:sp>
        <p:sp>
          <p:nvSpPr>
            <p:cNvPr id="15" name="Rectangle 14"/>
            <p:cNvSpPr>
              <a:spLocks noChangeArrowheads="1"/>
            </p:cNvSpPr>
            <p:nvPr/>
          </p:nvSpPr>
          <p:spPr bwMode="auto">
            <a:xfrm>
              <a:off x="2311806" y="6029213"/>
              <a:ext cx="333918" cy="313005"/>
            </a:xfrm>
            <a:prstGeom prst="rect">
              <a:avLst/>
            </a:prstGeom>
            <a:solidFill>
              <a:srgbClr val="4CE6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16" name="Rectangle 15"/>
            <p:cNvSpPr>
              <a:spLocks noChangeArrowheads="1"/>
            </p:cNvSpPr>
            <p:nvPr/>
          </p:nvSpPr>
          <p:spPr bwMode="auto">
            <a:xfrm>
              <a:off x="2764184" y="6063147"/>
              <a:ext cx="407164"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Land</a:t>
              </a:r>
              <a:endParaRPr lang="en-US" sz="1600" dirty="0">
                <a:effectLst/>
                <a:ea typeface="Calibri"/>
                <a:cs typeface="Times New Roman"/>
              </a:endParaRPr>
            </a:p>
          </p:txBody>
        </p:sp>
        <p:sp>
          <p:nvSpPr>
            <p:cNvPr id="17" name="Rectangle 16"/>
            <p:cNvSpPr>
              <a:spLocks noChangeArrowheads="1"/>
            </p:cNvSpPr>
            <p:nvPr/>
          </p:nvSpPr>
          <p:spPr bwMode="auto">
            <a:xfrm>
              <a:off x="3321245" y="6029213"/>
              <a:ext cx="324136" cy="313182"/>
            </a:xfrm>
            <a:prstGeom prst="rect">
              <a:avLst/>
            </a:prstGeom>
            <a:solidFill>
              <a:srgbClr val="0070FF"/>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18" name="Rectangle 17"/>
            <p:cNvSpPr>
              <a:spLocks noChangeArrowheads="1"/>
            </p:cNvSpPr>
            <p:nvPr/>
          </p:nvSpPr>
          <p:spPr bwMode="auto">
            <a:xfrm>
              <a:off x="3812492" y="6062970"/>
              <a:ext cx="462243"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Water</a:t>
              </a:r>
              <a:endParaRPr lang="en-US" sz="1600" dirty="0">
                <a:effectLst/>
                <a:ea typeface="Calibri"/>
                <a:cs typeface="Times New Roman"/>
              </a:endParaRPr>
            </a:p>
          </p:txBody>
        </p:sp>
        <p:sp>
          <p:nvSpPr>
            <p:cNvPr id="19" name="Rectangle 18"/>
            <p:cNvSpPr>
              <a:spLocks noChangeArrowheads="1"/>
            </p:cNvSpPr>
            <p:nvPr/>
          </p:nvSpPr>
          <p:spPr bwMode="auto">
            <a:xfrm>
              <a:off x="4413016" y="6029213"/>
              <a:ext cx="324136" cy="347218"/>
            </a:xfrm>
            <a:prstGeom prst="rect">
              <a:avLst/>
            </a:prstGeom>
            <a:solidFill>
              <a:srgbClr val="FFFF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0" name="Rectangle 19"/>
            <p:cNvSpPr>
              <a:spLocks noChangeArrowheads="1"/>
            </p:cNvSpPr>
            <p:nvPr/>
          </p:nvSpPr>
          <p:spPr bwMode="auto">
            <a:xfrm>
              <a:off x="4870897" y="6062970"/>
              <a:ext cx="863312"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Developed</a:t>
              </a:r>
              <a:endParaRPr lang="en-US" sz="1600" dirty="0">
                <a:effectLst/>
                <a:ea typeface="Calibri"/>
                <a:cs typeface="Times New Roman"/>
              </a:endParaRPr>
            </a:p>
          </p:txBody>
        </p:sp>
        <p:sp>
          <p:nvSpPr>
            <p:cNvPr id="21" name="Rectangle 20"/>
            <p:cNvSpPr>
              <a:spLocks noChangeArrowheads="1"/>
            </p:cNvSpPr>
            <p:nvPr/>
          </p:nvSpPr>
          <p:spPr bwMode="auto">
            <a:xfrm>
              <a:off x="5903428" y="6029213"/>
              <a:ext cx="324136" cy="347218"/>
            </a:xfrm>
            <a:prstGeom prst="rect">
              <a:avLst/>
            </a:prstGeom>
            <a:solidFill>
              <a:srgbClr val="2673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2" name="Rectangle 21"/>
            <p:cNvSpPr>
              <a:spLocks noChangeArrowheads="1"/>
            </p:cNvSpPr>
            <p:nvPr/>
          </p:nvSpPr>
          <p:spPr bwMode="auto">
            <a:xfrm>
              <a:off x="6361357" y="6062970"/>
              <a:ext cx="500330"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Forest</a:t>
              </a:r>
              <a:endParaRPr lang="en-US" sz="1600" dirty="0">
                <a:effectLst/>
                <a:ea typeface="Calibri"/>
                <a:cs typeface="Times New Roman"/>
              </a:endParaRPr>
            </a:p>
          </p:txBody>
        </p:sp>
        <p:sp>
          <p:nvSpPr>
            <p:cNvPr id="23" name="Rectangle 22"/>
            <p:cNvSpPr>
              <a:spLocks noChangeArrowheads="1"/>
            </p:cNvSpPr>
            <p:nvPr/>
          </p:nvSpPr>
          <p:spPr bwMode="auto">
            <a:xfrm>
              <a:off x="7048174" y="6039027"/>
              <a:ext cx="340763" cy="337404"/>
            </a:xfrm>
            <a:prstGeom prst="rect">
              <a:avLst/>
            </a:prstGeom>
            <a:solidFill>
              <a:srgbClr val="E0097F"/>
            </a:solidFill>
            <a:ln w="9525">
              <a:solidFill>
                <a:srgbClr val="6E6E6E"/>
              </a:solidFill>
              <a:prstDash val="solid"/>
              <a:miter lim="800000"/>
              <a:headEnd/>
              <a:tailEnd/>
            </a:ln>
          </p:spPr>
          <p:txBody>
            <a:bodyPr rot="0" vert="horz" wrap="square" lIns="91440" tIns="45720" rIns="91440" bIns="45720" anchor="t" anchorCtr="0" upright="1">
              <a:noAutofit/>
            </a:bodyPr>
            <a:lstStyle/>
            <a:p>
              <a:endParaRPr lang="en-US"/>
            </a:p>
          </p:txBody>
        </p:sp>
        <p:sp>
          <p:nvSpPr>
            <p:cNvPr id="24" name="Rectangle 23"/>
            <p:cNvSpPr>
              <a:spLocks noChangeArrowheads="1"/>
            </p:cNvSpPr>
            <p:nvPr/>
          </p:nvSpPr>
          <p:spPr bwMode="auto">
            <a:xfrm>
              <a:off x="7534924" y="6097183"/>
              <a:ext cx="645176" cy="27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15000"/>
                </a:lnSpc>
                <a:spcBef>
                  <a:spcPts val="0"/>
                </a:spcBef>
                <a:spcAft>
                  <a:spcPts val="1000"/>
                </a:spcAft>
              </a:pPr>
              <a:r>
                <a:rPr lang="en-US" sz="1600" dirty="0">
                  <a:solidFill>
                    <a:srgbClr val="000000"/>
                  </a:solidFill>
                  <a:effectLst/>
                  <a:ea typeface="Calibri"/>
                  <a:cs typeface="Times New Roman"/>
                </a:rPr>
                <a:t>Wetland</a:t>
              </a:r>
              <a:endParaRPr lang="en-US" sz="1600" dirty="0">
                <a:effectLst/>
                <a:ea typeface="Calibri"/>
                <a:cs typeface="Times New Roman"/>
              </a:endParaRPr>
            </a:p>
          </p:txBody>
        </p:sp>
      </p:grpSp>
      <p:pic>
        <p:nvPicPr>
          <p:cNvPr id="7" name="Picture 6"/>
          <p:cNvPicPr>
            <a:picLocks noChangeAspect="1"/>
          </p:cNvPicPr>
          <p:nvPr/>
        </p:nvPicPr>
        <p:blipFill>
          <a:blip r:embed="rId5"/>
          <a:stretch>
            <a:fillRect/>
          </a:stretch>
        </p:blipFill>
        <p:spPr>
          <a:xfrm>
            <a:off x="5056191" y="2249621"/>
            <a:ext cx="182896" cy="390178"/>
          </a:xfrm>
          <a:prstGeom prst="rect">
            <a:avLst/>
          </a:prstGeom>
        </p:spPr>
      </p:pic>
      <p:pic>
        <p:nvPicPr>
          <p:cNvPr id="9" name="Picture 8"/>
          <p:cNvPicPr>
            <a:picLocks noChangeAspect="1"/>
          </p:cNvPicPr>
          <p:nvPr/>
        </p:nvPicPr>
        <p:blipFill>
          <a:blip r:embed="rId5"/>
          <a:stretch>
            <a:fillRect/>
          </a:stretch>
        </p:blipFill>
        <p:spPr>
          <a:xfrm>
            <a:off x="1000125" y="2266535"/>
            <a:ext cx="182896" cy="39017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2650</TotalTime>
  <Words>2789</Words>
  <Application>Microsoft Office PowerPoint</Application>
  <PresentationFormat>Widescreen</PresentationFormat>
  <Paragraphs>259</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Webdings</vt:lpstr>
      <vt:lpstr>Garamond</vt:lpstr>
      <vt:lpstr>Times New Roman</vt:lpstr>
      <vt:lpstr>Calibri</vt:lpstr>
      <vt:lpstr>ESRI North</vt:lpstr>
      <vt:lpstr>Century Gothic</vt:lpstr>
      <vt:lpstr>Arial</vt:lpstr>
      <vt:lpstr>Wingdings</vt:lpstr>
      <vt:lpstr>Office Theme</vt:lpstr>
      <vt:lpstr>PowerPoint Presentation</vt:lpstr>
      <vt:lpstr>Study Area</vt:lpstr>
      <vt:lpstr>Community Concerns</vt:lpstr>
      <vt:lpstr>Partners</vt:lpstr>
      <vt:lpstr>Objectives </vt:lpstr>
      <vt:lpstr>Satellites and Sensors</vt:lpstr>
      <vt:lpstr>Methodology - Data Processing </vt:lpstr>
      <vt:lpstr>Methodology - Time Series</vt:lpstr>
      <vt:lpstr>Methodology - Land Change</vt:lpstr>
      <vt:lpstr>Results</vt:lpstr>
      <vt:lpstr>Results</vt:lpstr>
      <vt:lpstr>Errors and Uncertainties</vt:lpstr>
      <vt:lpstr>Conclusion</vt:lpstr>
      <vt:lpstr>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Bayer</dc:creator>
  <cp:lastModifiedBy>Miller, Tiffani N. (LARC-E3)[SSAI DEVELOP]</cp:lastModifiedBy>
  <cp:revision>201</cp:revision>
  <dcterms:modified xsi:type="dcterms:W3CDTF">2017-08-28T19:28:40Z</dcterms:modified>
</cp:coreProperties>
</file>