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86" r:id="rId2"/>
    <p:sldId id="287" r:id="rId3"/>
    <p:sldId id="288" r:id="rId4"/>
    <p:sldId id="289" r:id="rId5"/>
    <p:sldId id="267" r:id="rId6"/>
    <p:sldId id="285" r:id="rId7"/>
    <p:sldId id="284" r:id="rId8"/>
    <p:sldId id="266" r:id="rId9"/>
    <p:sldId id="271" r:id="rId10"/>
    <p:sldId id="280" r:id="rId11"/>
    <p:sldId id="290" r:id="rId12"/>
    <p:sldId id="291" r:id="rId13"/>
    <p:sldId id="292" r:id="rId14"/>
    <p:sldId id="293" r:id="rId15"/>
    <p:sldId id="309" r:id="rId16"/>
    <p:sldId id="295" r:id="rId17"/>
    <p:sldId id="296" r:id="rId18"/>
    <p:sldId id="298" r:id="rId19"/>
    <p:sldId id="308" r:id="rId20"/>
    <p:sldId id="300" r:id="rId21"/>
    <p:sldId id="305" r:id="rId22"/>
    <p:sldId id="306" r:id="rId23"/>
    <p:sldId id="307" r:id="rId2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C7E2"/>
    <a:srgbClr val="D8E5F2"/>
    <a:srgbClr val="4481BE"/>
    <a:srgbClr val="6194C8"/>
    <a:srgbClr val="2E5984"/>
    <a:srgbClr val="244566"/>
    <a:srgbClr val="386DA2"/>
    <a:srgbClr val="538BC3"/>
    <a:srgbClr val="234567"/>
    <a:srgbClr val="2F59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27" autoAdjust="0"/>
    <p:restoredTop sz="96433" autoAdjust="0"/>
  </p:normalViewPr>
  <p:slideViewPr>
    <p:cSldViewPr>
      <p:cViewPr varScale="1">
        <p:scale>
          <a:sx n="116" d="100"/>
          <a:sy n="116" d="100"/>
        </p:scale>
        <p:origin x="151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DCC5EAAA-6ECE-4589-9702-331181F890A4}" type="datetimeFigureOut">
              <a:rPr lang="en-US" smtClean="0"/>
              <a:pPr/>
              <a:t>1/19/2017</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5E8856A9-6A40-4B70-AB5B-065DFA12FF30}" type="slidenum">
              <a:rPr lang="en-US" smtClean="0"/>
              <a:pPr/>
              <a:t>‹#›</a:t>
            </a:fld>
            <a:endParaRPr lang="en-US"/>
          </a:p>
        </p:txBody>
      </p:sp>
    </p:spTree>
    <p:extLst>
      <p:ext uri="{BB962C8B-B14F-4D97-AF65-F5344CB8AC3E}">
        <p14:creationId xmlns:p14="http://schemas.microsoft.com/office/powerpoint/2010/main" val="4004067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F5586F49-FE39-4696-A57E-5B5275E429C6}" type="datetimeFigureOut">
              <a:rPr lang="en-US" smtClean="0"/>
              <a:pPr/>
              <a:t>1/19/2017</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157ACEB9-2ADA-4B7B-B0BC-D9F4928C3BB9}" type="slidenum">
              <a:rPr lang="en-US" smtClean="0"/>
              <a:pPr/>
              <a:t>‹#›</a:t>
            </a:fld>
            <a:endParaRPr lang="en-US"/>
          </a:p>
        </p:txBody>
      </p:sp>
    </p:spTree>
    <p:extLst>
      <p:ext uri="{BB962C8B-B14F-4D97-AF65-F5344CB8AC3E}">
        <p14:creationId xmlns:p14="http://schemas.microsoft.com/office/powerpoint/2010/main" val="88515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57ACEB9-2ADA-4B7B-B0BC-D9F4928C3BB9}" type="slidenum">
              <a:rPr lang="en-US" smtClean="0"/>
              <a:pPr/>
              <a:t>1</a:t>
            </a:fld>
            <a:endParaRPr lang="en-US"/>
          </a:p>
        </p:txBody>
      </p:sp>
    </p:spTree>
    <p:extLst>
      <p:ext uri="{BB962C8B-B14F-4D97-AF65-F5344CB8AC3E}">
        <p14:creationId xmlns:p14="http://schemas.microsoft.com/office/powerpoint/2010/main" val="3052706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pPr/>
              <a:t>1/19/2017</a:t>
            </a:fld>
            <a:endParaRPr lang="en-US"/>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solidFill>
                <a:schemeClr val="tx1"/>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1/19/2017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1/19/2017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E289CF8-4C39-49E0-AC7D-C209D6C0BFB9}" type="datetimeFigureOut">
              <a:rPr lang="en-US" smtClean="0"/>
              <a:pPr/>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E289CF8-4C39-49E0-AC7D-C209D6C0BFB9}" type="datetimeFigureOut">
              <a:rPr lang="en-US" smtClean="0"/>
              <a:pPr/>
              <a:t>1/19/2017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1/19/2017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1/19/2017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hyperlink" Target="https://www.facebook.com/groups/387243741376125/" TargetMode="External"/><Relationship Id="rId7" Type="http://schemas.openxmlformats.org/officeDocument/2006/relationships/image" Target="../media/image15.jpg"/><Relationship Id="rId12" Type="http://schemas.openxmlformats.org/officeDocument/2006/relationships/hyperlink" Target="http://www.linkedin.com/groups/4343498" TargetMode="External"/><Relationship Id="rId2" Type="http://schemas.openxmlformats.org/officeDocument/2006/relationships/hyperlink" Target="http://www.facebook.com/developnationalprogram" TargetMode="Externa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hyperlink" Target="https://plus.google.com/+NASADEVELOP" TargetMode="External"/><Relationship Id="rId5" Type="http://schemas.openxmlformats.org/officeDocument/2006/relationships/image" Target="../media/image13.png"/><Relationship Id="rId10" Type="http://schemas.openxmlformats.org/officeDocument/2006/relationships/hyperlink" Target="http://www.youtube.com/user/NASADEVELOP" TargetMode="External"/><Relationship Id="rId4" Type="http://schemas.openxmlformats.org/officeDocument/2006/relationships/hyperlink" Target="http://twitter.com/#!/nasa_develop" TargetMode="External"/><Relationship Id="rId9" Type="http://schemas.openxmlformats.org/officeDocument/2006/relationships/image" Target="../media/image1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irs.gov/publications/p519/ar02.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1"/>
            <a:ext cx="7924800" cy="914400"/>
          </a:xfrm>
        </p:spPr>
        <p:txBody>
          <a:bodyPr>
            <a:normAutofit/>
          </a:bodyPr>
          <a:lstStyle/>
          <a:p>
            <a:r>
              <a:rPr lang="en-US" sz="1800" dirty="0">
                <a:solidFill>
                  <a:schemeClr val="accent2"/>
                </a:solidFill>
              </a:rPr>
              <a:t>Participant Expectations :</a:t>
            </a:r>
          </a:p>
          <a:p>
            <a:r>
              <a:rPr lang="en-US" sz="1800" dirty="0">
                <a:solidFill>
                  <a:schemeClr val="accent2"/>
                </a:solidFill>
              </a:rPr>
              <a:t>General Guidelines &amp; Best Practices</a:t>
            </a:r>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stretch>
            <a:fillRect/>
          </a:stretch>
        </p:blipFill>
        <p:spPr>
          <a:xfrm>
            <a:off x="30480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11"/>
          <p:cNvPicPr>
            <a:picLocks noChangeAspect="1"/>
          </p:cNvPicPr>
          <p:nvPr/>
        </p:nvPicPr>
        <p:blipFill>
          <a:blip r:embed="rId4" cstate="print"/>
          <a:stretch>
            <a:fillRect/>
          </a:stretch>
        </p:blipFill>
        <p:spPr>
          <a:xfrm>
            <a:off x="316992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12"/>
          <p:cNvPicPr>
            <a:picLocks noChangeAspect="1"/>
          </p:cNvPicPr>
          <p:nvPr/>
        </p:nvPicPr>
        <p:blipFill>
          <a:blip r:embed="rId5" cstate="print"/>
          <a:stretch>
            <a:fillRect/>
          </a:stretch>
        </p:blipFill>
        <p:spPr>
          <a:xfrm>
            <a:off x="603504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91868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69863"/>
            <a:ext cx="8401050" cy="2187737"/>
          </a:xfrm>
        </p:spPr>
        <p:txBody>
          <a:bodyPr>
            <a:noAutofit/>
          </a:bodyPr>
          <a:lstStyle/>
          <a:p>
            <a:pPr marL="0" indent="0">
              <a:lnSpc>
                <a:spcPct val="90000"/>
              </a:lnSpc>
              <a:spcBef>
                <a:spcPts val="0"/>
              </a:spcBef>
              <a:buNone/>
            </a:pPr>
            <a:r>
              <a:rPr lang="en-US" sz="2400" b="1" dirty="0" smtClean="0">
                <a:solidFill>
                  <a:schemeClr val="accent2"/>
                </a:solidFill>
              </a:rPr>
              <a:t>What is a DEVELOP Center Lead?</a:t>
            </a:r>
          </a:p>
          <a:p>
            <a:pPr marL="0" indent="0">
              <a:lnSpc>
                <a:spcPct val="90000"/>
              </a:lnSpc>
              <a:spcBef>
                <a:spcPts val="0"/>
              </a:spcBef>
              <a:buNone/>
            </a:pPr>
            <a:r>
              <a:rPr lang="en-US" sz="1600" dirty="0">
                <a:solidFill>
                  <a:schemeClr val="accent2"/>
                </a:solidFill>
              </a:rPr>
              <a:t>The Center Lead (CL) is an integral piece of the leadership team in the DEVELOP model. The people who assume this role are responsible for managing the majority of the day-to-day operations at their individual nodes, providing guidance and direction to their teams, and supporting strategic planning for their node and the program as a whole</a:t>
            </a:r>
            <a:r>
              <a:rPr lang="en-US" sz="1600" dirty="0" smtClean="0">
                <a:solidFill>
                  <a:schemeClr val="accent2"/>
                </a:solidFill>
              </a:rPr>
              <a:t>.</a:t>
            </a:r>
          </a:p>
          <a:p>
            <a:pPr marL="0" indent="0">
              <a:lnSpc>
                <a:spcPct val="90000"/>
              </a:lnSpc>
              <a:spcBef>
                <a:spcPts val="0"/>
              </a:spcBef>
              <a:buNone/>
            </a:pPr>
            <a:endParaRPr lang="en-US" sz="1600" dirty="0">
              <a:solidFill>
                <a:schemeClr val="accent2"/>
              </a:solidFill>
            </a:endParaRPr>
          </a:p>
          <a:p>
            <a:pPr marL="0" indent="0">
              <a:lnSpc>
                <a:spcPct val="90000"/>
              </a:lnSpc>
              <a:spcBef>
                <a:spcPts val="0"/>
              </a:spcBef>
              <a:buNone/>
            </a:pPr>
            <a:r>
              <a:rPr lang="en-US" sz="2400" b="1" dirty="0" smtClean="0">
                <a:solidFill>
                  <a:schemeClr val="accent2"/>
                </a:solidFill>
              </a:rPr>
              <a:t>Center Lead Term:</a:t>
            </a:r>
            <a:r>
              <a:rPr lang="en-US" sz="2400" dirty="0" smtClean="0">
                <a:solidFill>
                  <a:schemeClr val="accent2"/>
                </a:solidFill>
              </a:rPr>
              <a:t> One year</a:t>
            </a:r>
            <a:endParaRPr lang="en-US" sz="24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Center Leads</a:t>
            </a:r>
            <a:endParaRPr lang="en-US" b="1" dirty="0">
              <a:solidFill>
                <a:schemeClr val="accent3"/>
              </a:solidFill>
            </a:endParaRPr>
          </a:p>
        </p:txBody>
      </p:sp>
      <p:sp>
        <p:nvSpPr>
          <p:cNvPr id="5" name="Rectangle 4"/>
          <p:cNvSpPr/>
          <p:nvPr/>
        </p:nvSpPr>
        <p:spPr>
          <a:xfrm>
            <a:off x="381000" y="3669695"/>
            <a:ext cx="4700587" cy="2739724"/>
          </a:xfrm>
          <a:prstGeom prst="rect">
            <a:avLst/>
          </a:prstGeom>
        </p:spPr>
        <p:txBody>
          <a:bodyPr wrap="square">
            <a:spAutoFit/>
          </a:bodyPr>
          <a:lstStyle/>
          <a:p>
            <a:pPr lvl="0">
              <a:lnSpc>
                <a:spcPct val="90000"/>
              </a:lnSpc>
              <a:spcBef>
                <a:spcPts val="1000"/>
              </a:spcBef>
            </a:pPr>
            <a:r>
              <a:rPr lang="en-US" sz="2400" b="1" dirty="0" smtClean="0">
                <a:solidFill>
                  <a:schemeClr val="accent2"/>
                </a:solidFill>
              </a:rPr>
              <a:t>Eligibility </a:t>
            </a:r>
            <a:r>
              <a:rPr lang="en-US" sz="2400" b="1" dirty="0">
                <a:solidFill>
                  <a:schemeClr val="accent2"/>
                </a:solidFill>
              </a:rPr>
              <a:t>Requirements: </a:t>
            </a:r>
          </a:p>
          <a:p>
            <a:pPr lvl="1" indent="-228600">
              <a:lnSpc>
                <a:spcPct val="90000"/>
              </a:lnSpc>
              <a:spcBef>
                <a:spcPts val="500"/>
              </a:spcBef>
              <a:buFont typeface="Arial" panose="020B0604020202020204" pitchFamily="34" charset="0"/>
              <a:buChar char="•"/>
            </a:pPr>
            <a:r>
              <a:rPr lang="en-US" dirty="0" smtClean="0">
                <a:solidFill>
                  <a:schemeClr val="accent2"/>
                </a:solidFill>
              </a:rPr>
              <a:t>Minimum </a:t>
            </a:r>
            <a:r>
              <a:rPr lang="en-US" dirty="0">
                <a:solidFill>
                  <a:schemeClr val="accent2"/>
                </a:solidFill>
              </a:rPr>
              <a:t>3.0 </a:t>
            </a:r>
            <a:r>
              <a:rPr lang="en-US" dirty="0" smtClean="0">
                <a:solidFill>
                  <a:schemeClr val="accent2"/>
                </a:solidFill>
              </a:rPr>
              <a:t>GPA, cumulative or most recent semester</a:t>
            </a:r>
            <a:endParaRPr lang="en-US" dirty="0">
              <a:solidFill>
                <a:schemeClr val="accent2"/>
              </a:solidFill>
            </a:endParaRPr>
          </a:p>
          <a:p>
            <a:pPr lvl="1" indent="-228600">
              <a:lnSpc>
                <a:spcPct val="90000"/>
              </a:lnSpc>
              <a:spcBef>
                <a:spcPts val="500"/>
              </a:spcBef>
              <a:buFont typeface="Arial" panose="020B0604020202020204" pitchFamily="34" charset="0"/>
              <a:buChar char="•"/>
            </a:pPr>
            <a:r>
              <a:rPr lang="en-US" dirty="0">
                <a:solidFill>
                  <a:schemeClr val="accent2"/>
                </a:solidFill>
              </a:rPr>
              <a:t>Participation in at least </a:t>
            </a:r>
            <a:r>
              <a:rPr lang="en-US" dirty="0" smtClean="0">
                <a:solidFill>
                  <a:schemeClr val="accent2"/>
                </a:solidFill>
              </a:rPr>
              <a:t>one </a:t>
            </a:r>
            <a:r>
              <a:rPr lang="en-US" dirty="0">
                <a:solidFill>
                  <a:schemeClr val="accent2"/>
                </a:solidFill>
              </a:rPr>
              <a:t>term with DEVELOP (two or more </a:t>
            </a:r>
            <a:r>
              <a:rPr lang="en-US" dirty="0" smtClean="0">
                <a:solidFill>
                  <a:schemeClr val="accent2"/>
                </a:solidFill>
              </a:rPr>
              <a:t>terms preferable)</a:t>
            </a:r>
            <a:endParaRPr lang="en-US" dirty="0">
              <a:solidFill>
                <a:schemeClr val="accent2"/>
              </a:solidFill>
            </a:endParaRPr>
          </a:p>
          <a:p>
            <a:pPr lvl="1" indent="-228600">
              <a:lnSpc>
                <a:spcPct val="90000"/>
              </a:lnSpc>
              <a:spcBef>
                <a:spcPts val="500"/>
              </a:spcBef>
              <a:buFont typeface="Arial" panose="020B0604020202020204" pitchFamily="34" charset="0"/>
              <a:buChar char="•"/>
            </a:pPr>
            <a:r>
              <a:rPr lang="en-US" dirty="0">
                <a:solidFill>
                  <a:schemeClr val="accent2"/>
                </a:solidFill>
              </a:rPr>
              <a:t>Ability to </a:t>
            </a:r>
            <a:r>
              <a:rPr lang="en-US" dirty="0" smtClean="0">
                <a:solidFill>
                  <a:schemeClr val="accent2"/>
                </a:solidFill>
              </a:rPr>
              <a:t>work 20-40 hours per week</a:t>
            </a:r>
          </a:p>
          <a:p>
            <a:pPr lvl="1" indent="-228600">
              <a:lnSpc>
                <a:spcPct val="90000"/>
              </a:lnSpc>
              <a:spcBef>
                <a:spcPts val="500"/>
              </a:spcBef>
              <a:buFont typeface="Arial" panose="020B0604020202020204" pitchFamily="34" charset="0"/>
              <a:buChar char="•"/>
            </a:pPr>
            <a:r>
              <a:rPr lang="en-US" dirty="0" smtClean="0">
                <a:solidFill>
                  <a:schemeClr val="accent2"/>
                </a:solidFill>
              </a:rPr>
              <a:t>U.S. Citizenship</a:t>
            </a:r>
          </a:p>
          <a:p>
            <a:pPr lvl="1" indent="-228600">
              <a:lnSpc>
                <a:spcPct val="90000"/>
              </a:lnSpc>
              <a:spcBef>
                <a:spcPts val="500"/>
              </a:spcBef>
              <a:buFont typeface="Arial" panose="020B0604020202020204" pitchFamily="34" charset="0"/>
              <a:buChar char="•"/>
            </a:pPr>
            <a:r>
              <a:rPr lang="en-US" dirty="0" smtClean="0">
                <a:solidFill>
                  <a:schemeClr val="accent2"/>
                </a:solidFill>
              </a:rPr>
              <a:t>Limited to two terms</a:t>
            </a:r>
            <a:endParaRPr lang="en-US" dirty="0">
              <a:solidFill>
                <a:schemeClr val="accent2"/>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28050" y="3687496"/>
            <a:ext cx="3635146" cy="2423430"/>
          </a:xfrm>
          <a:prstGeom prst="rect">
            <a:avLst/>
          </a:prstGeom>
        </p:spPr>
      </p:pic>
    </p:spTree>
    <p:extLst>
      <p:ext uri="{BB962C8B-B14F-4D97-AF65-F5344CB8AC3E}">
        <p14:creationId xmlns:p14="http://schemas.microsoft.com/office/powerpoint/2010/main" val="3391264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34349"/>
            <a:ext cx="3810000" cy="3680651"/>
          </a:xfrm>
        </p:spPr>
        <p:txBody>
          <a:bodyPr>
            <a:normAutofit/>
          </a:bodyPr>
          <a:lstStyle/>
          <a:p>
            <a:pPr>
              <a:spcBef>
                <a:spcPts val="1800"/>
              </a:spcBef>
            </a:pPr>
            <a:r>
              <a:rPr lang="en-US" sz="2000" dirty="0" smtClean="0">
                <a:solidFill>
                  <a:schemeClr val="accent2"/>
                </a:solidFill>
              </a:rPr>
              <a:t>Ringers should be set to silent or vibrate during work hours</a:t>
            </a:r>
          </a:p>
          <a:p>
            <a:pPr>
              <a:spcBef>
                <a:spcPts val="1800"/>
              </a:spcBef>
            </a:pPr>
            <a:r>
              <a:rPr lang="en-US" sz="2000" dirty="0" smtClean="0">
                <a:solidFill>
                  <a:schemeClr val="accent2"/>
                </a:solidFill>
              </a:rPr>
              <a:t>Cell phone usage should be kept to a minimum, including texting</a:t>
            </a:r>
          </a:p>
          <a:p>
            <a:pPr>
              <a:spcBef>
                <a:spcPts val="1800"/>
              </a:spcBef>
            </a:pPr>
            <a:r>
              <a:rPr lang="en-US" sz="2000" dirty="0" smtClean="0">
                <a:solidFill>
                  <a:schemeClr val="accent2"/>
                </a:solidFill>
              </a:rPr>
              <a:t>Personal phone calls should be made during lunch or before/after work</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Cell Phone Usage</a:t>
            </a:r>
            <a:endParaRPr lang="en-US" b="1" dirty="0">
              <a:solidFill>
                <a:schemeClr val="accent3"/>
              </a:solidFill>
            </a:endParaRPr>
          </a:p>
        </p:txBody>
      </p:sp>
      <p:pic>
        <p:nvPicPr>
          <p:cNvPr id="4"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562997" y="2104226"/>
            <a:ext cx="3963915" cy="3915574"/>
          </a:xfrm>
          <a:prstGeom prst="rect">
            <a:avLst/>
          </a:prstGeom>
          <a:noFill/>
          <a:ln w="9525">
            <a:noFill/>
            <a:miter lim="800000"/>
            <a:headEnd/>
            <a:tailEnd/>
          </a:ln>
          <a:effectLst/>
        </p:spPr>
      </p:pic>
    </p:spTree>
    <p:extLst>
      <p:ext uri="{BB962C8B-B14F-4D97-AF65-F5344CB8AC3E}">
        <p14:creationId xmlns:p14="http://schemas.microsoft.com/office/powerpoint/2010/main" val="325142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401050" cy="5236463"/>
          </a:xfrm>
        </p:spPr>
        <p:txBody>
          <a:bodyPr>
            <a:normAutofit/>
          </a:bodyPr>
          <a:lstStyle/>
          <a:p>
            <a:pPr lvl="0"/>
            <a:r>
              <a:rPr lang="en-US" sz="1800" dirty="0" smtClean="0">
                <a:solidFill>
                  <a:schemeClr val="accent2"/>
                </a:solidFill>
              </a:rPr>
              <a:t>US Government computers are for </a:t>
            </a:r>
            <a:r>
              <a:rPr lang="en-US" sz="1800" b="1" dirty="0" smtClean="0">
                <a:solidFill>
                  <a:schemeClr val="accent2"/>
                </a:solidFill>
              </a:rPr>
              <a:t>authorized users only</a:t>
            </a:r>
          </a:p>
          <a:p>
            <a:pPr lvl="0"/>
            <a:r>
              <a:rPr lang="en-US" sz="1800" dirty="0" smtClean="0">
                <a:solidFill>
                  <a:schemeClr val="accent2"/>
                </a:solidFill>
              </a:rPr>
              <a:t>It is NASA's policy to permit </a:t>
            </a:r>
            <a:r>
              <a:rPr lang="en-US" sz="1800" b="1" dirty="0" smtClean="0">
                <a:solidFill>
                  <a:schemeClr val="accent2"/>
                </a:solidFill>
              </a:rPr>
              <a:t>limited personal use </a:t>
            </a:r>
            <a:r>
              <a:rPr lang="en-US" sz="1800" dirty="0" smtClean="0">
                <a:solidFill>
                  <a:schemeClr val="accent2"/>
                </a:solidFill>
              </a:rPr>
              <a:t>of Government office equipment, including information technology (IT)</a:t>
            </a:r>
          </a:p>
          <a:p>
            <a:pPr lvl="0"/>
            <a:r>
              <a:rPr lang="en-US" sz="1800" dirty="0" smtClean="0">
                <a:solidFill>
                  <a:schemeClr val="accent2"/>
                </a:solidFill>
              </a:rPr>
              <a:t>The limited personal use of Government office equipment by NASA employees and contractors shall </a:t>
            </a:r>
            <a:r>
              <a:rPr lang="en-US" sz="1800" b="1" dirty="0" smtClean="0">
                <a:solidFill>
                  <a:schemeClr val="accent2"/>
                </a:solidFill>
              </a:rPr>
              <a:t>not interfere with official business</a:t>
            </a:r>
            <a:r>
              <a:rPr lang="en-US" sz="1800" dirty="0" smtClean="0">
                <a:solidFill>
                  <a:schemeClr val="accent2"/>
                </a:solidFill>
              </a:rPr>
              <a:t>, </a:t>
            </a:r>
            <a:r>
              <a:rPr lang="en-US" sz="1800" b="1" dirty="0" smtClean="0">
                <a:solidFill>
                  <a:schemeClr val="accent2"/>
                </a:solidFill>
              </a:rPr>
              <a:t>violate existing laws</a:t>
            </a:r>
            <a:r>
              <a:rPr lang="en-US" sz="1800" dirty="0" smtClean="0">
                <a:solidFill>
                  <a:schemeClr val="accent2"/>
                </a:solidFill>
              </a:rPr>
              <a:t>, and should involve only minimal additional expense to the Government</a:t>
            </a:r>
          </a:p>
          <a:p>
            <a:pPr lvl="0"/>
            <a:r>
              <a:rPr lang="en-US" sz="1800" dirty="0" smtClean="0">
                <a:solidFill>
                  <a:schemeClr val="accent2"/>
                </a:solidFill>
              </a:rPr>
              <a:t>Unauthorized use of the computer accounts and computer resources to which you are granted access is a </a:t>
            </a:r>
            <a:r>
              <a:rPr lang="en-US" sz="1800" b="1" dirty="0" smtClean="0">
                <a:solidFill>
                  <a:schemeClr val="accent2"/>
                </a:solidFill>
              </a:rPr>
              <a:t>violation of Federal Law</a:t>
            </a:r>
            <a:r>
              <a:rPr lang="en-US" sz="1800" dirty="0" smtClean="0">
                <a:solidFill>
                  <a:schemeClr val="accent2"/>
                </a:solidFill>
              </a:rPr>
              <a:t>; </a:t>
            </a:r>
            <a:r>
              <a:rPr lang="en-US" sz="1800" b="1" dirty="0" smtClean="0">
                <a:solidFill>
                  <a:schemeClr val="accent2"/>
                </a:solidFill>
              </a:rPr>
              <a:t>constitutes theft</a:t>
            </a:r>
            <a:r>
              <a:rPr lang="en-US" sz="1800" dirty="0" smtClean="0">
                <a:solidFill>
                  <a:schemeClr val="accent2"/>
                </a:solidFill>
              </a:rPr>
              <a:t>; and is </a:t>
            </a:r>
            <a:r>
              <a:rPr lang="en-US" sz="1800" b="1" dirty="0" smtClean="0">
                <a:solidFill>
                  <a:schemeClr val="accent2"/>
                </a:solidFill>
              </a:rPr>
              <a:t>punishable by law</a:t>
            </a:r>
          </a:p>
          <a:p>
            <a:pPr lvl="0"/>
            <a:r>
              <a:rPr lang="en-US" sz="1800" b="1" dirty="0" smtClean="0">
                <a:solidFill>
                  <a:schemeClr val="accent2"/>
                </a:solidFill>
              </a:rPr>
              <a:t>Misuse</a:t>
            </a:r>
            <a:r>
              <a:rPr lang="en-US" sz="1800" dirty="0" smtClean="0">
                <a:solidFill>
                  <a:schemeClr val="accent2"/>
                </a:solidFill>
              </a:rPr>
              <a:t> of assigned accounts and </a:t>
            </a:r>
            <a:r>
              <a:rPr lang="en-US" sz="1800" b="1" dirty="0" smtClean="0">
                <a:solidFill>
                  <a:schemeClr val="accent2"/>
                </a:solidFill>
              </a:rPr>
              <a:t>accessing others' accounts </a:t>
            </a:r>
            <a:r>
              <a:rPr lang="en-US" sz="1800" dirty="0" smtClean="0">
                <a:solidFill>
                  <a:schemeClr val="accent2"/>
                </a:solidFill>
              </a:rPr>
              <a:t>without authorization is </a:t>
            </a:r>
            <a:r>
              <a:rPr lang="en-US" sz="1800" b="1" dirty="0" smtClean="0">
                <a:solidFill>
                  <a:schemeClr val="accent2"/>
                </a:solidFill>
              </a:rPr>
              <a:t>strictly forbidden</a:t>
            </a:r>
          </a:p>
          <a:p>
            <a:pPr lvl="0"/>
            <a:r>
              <a:rPr lang="en-US" sz="1800" dirty="0" smtClean="0">
                <a:solidFill>
                  <a:schemeClr val="accent2"/>
                </a:solidFill>
              </a:rPr>
              <a:t>Failure to abide by these provisions may constitute grounds for </a:t>
            </a:r>
            <a:r>
              <a:rPr lang="en-US" sz="1800" b="1" dirty="0" smtClean="0">
                <a:solidFill>
                  <a:schemeClr val="accent2"/>
                </a:solidFill>
              </a:rPr>
              <a:t>termination of access privileges</a:t>
            </a:r>
            <a:r>
              <a:rPr lang="en-US" sz="1800" dirty="0" smtClean="0">
                <a:solidFill>
                  <a:schemeClr val="accent2"/>
                </a:solidFill>
              </a:rPr>
              <a:t>, </a:t>
            </a:r>
            <a:r>
              <a:rPr lang="en-US" sz="1800" b="1" dirty="0" smtClean="0">
                <a:solidFill>
                  <a:schemeClr val="accent2"/>
                </a:solidFill>
              </a:rPr>
              <a:t>administrative act</a:t>
            </a:r>
            <a:r>
              <a:rPr lang="en-US" sz="1800" dirty="0" smtClean="0">
                <a:solidFill>
                  <a:schemeClr val="accent2"/>
                </a:solidFill>
              </a:rPr>
              <a:t>ion, as well as </a:t>
            </a:r>
            <a:r>
              <a:rPr lang="en-US" sz="1800" b="1" dirty="0" smtClean="0">
                <a:solidFill>
                  <a:schemeClr val="accent2"/>
                </a:solidFill>
              </a:rPr>
              <a:t>civil or criminal prosecution</a:t>
            </a:r>
            <a:endParaRPr lang="en-US" sz="18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Use of Government Equipment (@NASA)</a:t>
            </a:r>
            <a:endParaRPr lang="en-US" b="1" dirty="0">
              <a:solidFill>
                <a:schemeClr val="accent3"/>
              </a:solidFill>
            </a:endParaRPr>
          </a:p>
        </p:txBody>
      </p:sp>
      <p:sp>
        <p:nvSpPr>
          <p:cNvPr id="6" name="Content Placeholder 9"/>
          <p:cNvSpPr txBox="1">
            <a:spLocks/>
          </p:cNvSpPr>
          <p:nvPr/>
        </p:nvSpPr>
        <p:spPr>
          <a:xfrm>
            <a:off x="152400"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endParaRPr>
          </a:p>
        </p:txBody>
      </p:sp>
    </p:spTree>
    <p:extLst>
      <p:ext uri="{BB962C8B-B14F-4D97-AF65-F5344CB8AC3E}">
        <p14:creationId xmlns:p14="http://schemas.microsoft.com/office/powerpoint/2010/main" val="4099579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4910327"/>
          </a:xfrm>
        </p:spPr>
        <p:txBody>
          <a:bodyPr>
            <a:normAutofit/>
          </a:bodyPr>
          <a:lstStyle/>
          <a:p>
            <a:pPr>
              <a:buNone/>
            </a:pPr>
            <a:r>
              <a:rPr lang="en-US" sz="2000" b="1" i="1" dirty="0" smtClean="0">
                <a:solidFill>
                  <a:schemeClr val="accent2"/>
                </a:solidFill>
              </a:rPr>
              <a:t>Expect </a:t>
            </a:r>
            <a:r>
              <a:rPr lang="en-US" sz="2000" b="1" i="1" u="sng" dirty="0" smtClean="0">
                <a:solidFill>
                  <a:schemeClr val="accent2"/>
                </a:solidFill>
              </a:rPr>
              <a:t>NO</a:t>
            </a:r>
            <a:r>
              <a:rPr lang="en-US" sz="2000" b="1" i="1" dirty="0" smtClean="0">
                <a:solidFill>
                  <a:schemeClr val="accent2"/>
                </a:solidFill>
              </a:rPr>
              <a:t> privacy when using a government computer.</a:t>
            </a:r>
          </a:p>
          <a:p>
            <a:pPr>
              <a:buNone/>
            </a:pPr>
            <a:r>
              <a:rPr lang="en-US" sz="2000" dirty="0">
                <a:solidFill>
                  <a:schemeClr val="accent2"/>
                </a:solidFill>
              </a:rPr>
              <a:t>Strict computer use policy in effect - every keystroke is stored, every NASA email is public domain</a:t>
            </a:r>
            <a:r>
              <a:rPr lang="en-US" sz="2000" dirty="0" smtClean="0">
                <a:solidFill>
                  <a:schemeClr val="accent2"/>
                </a:solidFill>
              </a:rPr>
              <a:t>.</a:t>
            </a:r>
          </a:p>
          <a:p>
            <a:pPr>
              <a:buNone/>
            </a:pPr>
            <a:endParaRPr lang="en-US" sz="2000" dirty="0" smtClean="0">
              <a:solidFill>
                <a:schemeClr val="accent2"/>
              </a:solidFill>
            </a:endParaRPr>
          </a:p>
          <a:p>
            <a:pPr>
              <a:buNone/>
            </a:pPr>
            <a:r>
              <a:rPr lang="en-US" sz="2000" b="1" dirty="0" smtClean="0">
                <a:solidFill>
                  <a:schemeClr val="accent2"/>
                </a:solidFill>
              </a:rPr>
              <a:t>NASA Policy:</a:t>
            </a:r>
          </a:p>
          <a:p>
            <a:r>
              <a:rPr lang="en-US" sz="2000" dirty="0" smtClean="0">
                <a:solidFill>
                  <a:schemeClr val="accent2"/>
                </a:solidFill>
              </a:rPr>
              <a:t>NASA employees and contractors </a:t>
            </a:r>
            <a:r>
              <a:rPr lang="en-US" sz="2000" b="1" u="sng" dirty="0" smtClean="0">
                <a:solidFill>
                  <a:schemeClr val="accent2"/>
                </a:solidFill>
              </a:rPr>
              <a:t>do not have a right </a:t>
            </a:r>
            <a:r>
              <a:rPr lang="en-US" sz="2000" b="1" dirty="0" smtClean="0">
                <a:solidFill>
                  <a:schemeClr val="accent2"/>
                </a:solidFill>
              </a:rPr>
              <a:t>to expect privacy while using Government office equipment </a:t>
            </a:r>
            <a:r>
              <a:rPr lang="en-US" sz="2000" b="1" u="sng" dirty="0" smtClean="0">
                <a:solidFill>
                  <a:schemeClr val="accent2"/>
                </a:solidFill>
              </a:rPr>
              <a:t>at any time</a:t>
            </a:r>
            <a:r>
              <a:rPr lang="en-US" sz="2000" dirty="0" smtClean="0">
                <a:solidFill>
                  <a:schemeClr val="accent2"/>
                </a:solidFill>
              </a:rPr>
              <a:t>, including accessing the Internet and using email.</a:t>
            </a:r>
          </a:p>
          <a:p>
            <a:pPr lvl="0"/>
            <a:r>
              <a:rPr lang="en-US" sz="2000" dirty="0" smtClean="0">
                <a:solidFill>
                  <a:schemeClr val="accent2"/>
                </a:solidFill>
              </a:rPr>
              <a:t>The Government </a:t>
            </a:r>
            <a:r>
              <a:rPr lang="en-US" sz="2000" b="1" dirty="0" smtClean="0">
                <a:solidFill>
                  <a:schemeClr val="accent2"/>
                </a:solidFill>
              </a:rPr>
              <a:t>maintains call details and network access records</a:t>
            </a:r>
            <a:r>
              <a:rPr lang="en-US" sz="2000" dirty="0" smtClean="0">
                <a:solidFill>
                  <a:schemeClr val="accent2"/>
                </a:solidFill>
              </a:rPr>
              <a:t> to </a:t>
            </a:r>
            <a:r>
              <a:rPr lang="en-US" sz="2000" b="1" dirty="0" smtClean="0">
                <a:solidFill>
                  <a:schemeClr val="accent2"/>
                </a:solidFill>
              </a:rPr>
              <a:t>monitor telephone activity and Internet access</a:t>
            </a:r>
            <a:r>
              <a:rPr lang="en-US" sz="2000" dirty="0" smtClean="0">
                <a:solidFill>
                  <a:schemeClr val="accent2"/>
                </a:solidFill>
              </a:rPr>
              <a:t>.</a:t>
            </a:r>
          </a:p>
          <a:p>
            <a:pPr lvl="0"/>
            <a:r>
              <a:rPr lang="en-US" sz="2000" dirty="0" smtClean="0">
                <a:solidFill>
                  <a:schemeClr val="accent2"/>
                </a:solidFill>
              </a:rPr>
              <a:t>The Government also employs </a:t>
            </a:r>
            <a:r>
              <a:rPr lang="en-US" sz="2000" b="1" dirty="0" smtClean="0">
                <a:solidFill>
                  <a:schemeClr val="accent2"/>
                </a:solidFill>
              </a:rPr>
              <a:t>monitoring tools </a:t>
            </a:r>
            <a:r>
              <a:rPr lang="en-US" sz="2000" dirty="0" smtClean="0">
                <a:solidFill>
                  <a:schemeClr val="accent2"/>
                </a:solidFill>
              </a:rPr>
              <a:t>to track system performance and improper usage.</a:t>
            </a:r>
          </a:p>
          <a:p>
            <a:pPr lvl="0"/>
            <a:r>
              <a:rPr lang="en-US" sz="2000" dirty="0" smtClean="0">
                <a:solidFill>
                  <a:schemeClr val="accent2"/>
                </a:solidFill>
              </a:rPr>
              <a:t>This applies to those emailing a NASA email as well.</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Privacy</a:t>
            </a:r>
            <a:endParaRPr lang="en-US" b="1" dirty="0">
              <a:solidFill>
                <a:schemeClr val="accent3"/>
              </a:solidFill>
            </a:endParaRPr>
          </a:p>
        </p:txBody>
      </p:sp>
      <p:sp>
        <p:nvSpPr>
          <p:cNvPr id="5" name="Content Placeholder 9"/>
          <p:cNvSpPr txBox="1">
            <a:spLocks/>
          </p:cNvSpPr>
          <p:nvPr/>
        </p:nvSpPr>
        <p:spPr>
          <a:xfrm>
            <a:off x="152400"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endParaRPr>
          </a:p>
        </p:txBody>
      </p:sp>
    </p:spTree>
    <p:extLst>
      <p:ext uri="{BB962C8B-B14F-4D97-AF65-F5344CB8AC3E}">
        <p14:creationId xmlns:p14="http://schemas.microsoft.com/office/powerpoint/2010/main" val="239001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401050" cy="5004815"/>
          </a:xfrm>
        </p:spPr>
        <p:txBody>
          <a:bodyPr>
            <a:normAutofit fontScale="62500" lnSpcReduction="20000"/>
          </a:bodyPr>
          <a:lstStyle/>
          <a:p>
            <a:pPr>
              <a:lnSpc>
                <a:spcPct val="110000"/>
              </a:lnSpc>
              <a:buNone/>
            </a:pPr>
            <a:r>
              <a:rPr lang="en-US" b="1" dirty="0" smtClean="0">
                <a:solidFill>
                  <a:schemeClr val="accent2"/>
                </a:solidFill>
              </a:rPr>
              <a:t>Online Policies:</a:t>
            </a:r>
          </a:p>
          <a:p>
            <a:pPr>
              <a:lnSpc>
                <a:spcPct val="110000"/>
              </a:lnSpc>
            </a:pPr>
            <a:r>
              <a:rPr lang="en-US" dirty="0" smtClean="0">
                <a:solidFill>
                  <a:schemeClr val="accent2"/>
                </a:solidFill>
              </a:rPr>
              <a:t>Used for official purposes only, meaning absolutely no games, commercial radio or music/video downloads.</a:t>
            </a:r>
          </a:p>
          <a:p>
            <a:pPr>
              <a:lnSpc>
                <a:spcPct val="110000"/>
              </a:lnSpc>
            </a:pPr>
            <a:r>
              <a:rPr lang="en-US" dirty="0" smtClean="0">
                <a:solidFill>
                  <a:schemeClr val="accent2"/>
                </a:solidFill>
              </a:rPr>
              <a:t>No Facebook, Twitter, etc. unless it’s for DEVELOP purposes!</a:t>
            </a:r>
          </a:p>
          <a:p>
            <a:pPr>
              <a:lnSpc>
                <a:spcPct val="110000"/>
              </a:lnSpc>
            </a:pPr>
            <a:r>
              <a:rPr lang="en-US" dirty="0" smtClean="0">
                <a:solidFill>
                  <a:schemeClr val="accent2"/>
                </a:solidFill>
              </a:rPr>
              <a:t>Due to center-wide bandwidth considerations, streaming audio and video are prohibited unless for official business (project related is ok).</a:t>
            </a:r>
          </a:p>
          <a:p>
            <a:pPr>
              <a:lnSpc>
                <a:spcPct val="110000"/>
              </a:lnSpc>
            </a:pPr>
            <a:r>
              <a:rPr lang="en-US" dirty="0" smtClean="0">
                <a:solidFill>
                  <a:schemeClr val="accent2"/>
                </a:solidFill>
              </a:rPr>
              <a:t>Limited personal emails are acceptable as long as they do not interfere with work.</a:t>
            </a:r>
          </a:p>
          <a:p>
            <a:pPr>
              <a:lnSpc>
                <a:spcPct val="110000"/>
              </a:lnSpc>
            </a:pPr>
            <a:r>
              <a:rPr lang="en-US" dirty="0" smtClean="0">
                <a:solidFill>
                  <a:schemeClr val="accent2"/>
                </a:solidFill>
              </a:rPr>
              <a:t>Be mindful of the websites you visit and links you click on.</a:t>
            </a:r>
          </a:p>
          <a:p>
            <a:pPr>
              <a:lnSpc>
                <a:spcPct val="110000"/>
              </a:lnSpc>
            </a:pPr>
            <a:r>
              <a:rPr lang="en-US" dirty="0" smtClean="0">
                <a:solidFill>
                  <a:schemeClr val="accent2"/>
                </a:solidFill>
              </a:rPr>
              <a:t>Be aware and careful of phishing attempts.</a:t>
            </a:r>
          </a:p>
          <a:p>
            <a:pPr>
              <a:lnSpc>
                <a:spcPct val="110000"/>
              </a:lnSpc>
            </a:pPr>
            <a:endParaRPr lang="en-US" dirty="0" smtClean="0">
              <a:solidFill>
                <a:schemeClr val="accent2"/>
              </a:solidFill>
            </a:endParaRPr>
          </a:p>
          <a:p>
            <a:pPr>
              <a:lnSpc>
                <a:spcPct val="110000"/>
              </a:lnSpc>
              <a:buNone/>
            </a:pPr>
            <a:r>
              <a:rPr lang="en-US" b="1" dirty="0" smtClean="0">
                <a:solidFill>
                  <a:schemeClr val="accent2"/>
                </a:solidFill>
              </a:rPr>
              <a:t>Software:</a:t>
            </a:r>
          </a:p>
          <a:p>
            <a:pPr>
              <a:lnSpc>
                <a:spcPct val="110000"/>
              </a:lnSpc>
            </a:pPr>
            <a:r>
              <a:rPr lang="en-US" dirty="0" smtClean="0">
                <a:solidFill>
                  <a:schemeClr val="accent2"/>
                </a:solidFill>
              </a:rPr>
              <a:t>Installation of legally licensed software is permitted if the software is necessary to complete your project - but you must have approval from your Center Lead.</a:t>
            </a:r>
          </a:p>
          <a:p>
            <a:pPr>
              <a:lnSpc>
                <a:spcPct val="110000"/>
              </a:lnSpc>
            </a:pPr>
            <a:r>
              <a:rPr lang="en-US" dirty="0" smtClean="0">
                <a:solidFill>
                  <a:schemeClr val="accent2"/>
                </a:solidFill>
              </a:rPr>
              <a:t>Do not make copies of proprietary software.</a:t>
            </a:r>
          </a:p>
          <a:p>
            <a:pPr>
              <a:lnSpc>
                <a:spcPct val="110000"/>
              </a:lnSpc>
            </a:pPr>
            <a:r>
              <a:rPr lang="en-US" dirty="0" smtClean="0">
                <a:solidFill>
                  <a:schemeClr val="accent2"/>
                </a:solidFill>
              </a:rPr>
              <a:t>If you have questions regarding permissibility of software, please contact your Center Lead or IT Fellow.</a:t>
            </a:r>
          </a:p>
          <a:p>
            <a:pPr>
              <a:lnSpc>
                <a:spcPct val="110000"/>
              </a:lnSpc>
            </a:pPr>
            <a:endParaRPr lang="en-US"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Computer Usage</a:t>
            </a:r>
            <a:endParaRPr lang="en-US" b="1" dirty="0">
              <a:solidFill>
                <a:schemeClr val="accent3"/>
              </a:solidFill>
            </a:endParaRPr>
          </a:p>
        </p:txBody>
      </p:sp>
    </p:spTree>
    <p:extLst>
      <p:ext uri="{BB962C8B-B14F-4D97-AF65-F5344CB8AC3E}">
        <p14:creationId xmlns:p14="http://schemas.microsoft.com/office/powerpoint/2010/main" val="1117851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56101" y="1711345"/>
            <a:ext cx="3539699" cy="4170474"/>
          </a:xfrm>
        </p:spPr>
        <p:txBody>
          <a:bodyPr>
            <a:noAutofit/>
          </a:bodyPr>
          <a:lstStyle/>
          <a:p>
            <a:pPr marL="0" indent="0">
              <a:spcBef>
                <a:spcPts val="0"/>
              </a:spcBef>
              <a:buNone/>
            </a:pPr>
            <a:r>
              <a:rPr lang="en-US" sz="1700" b="1" dirty="0" smtClean="0">
                <a:solidFill>
                  <a:schemeClr val="accent2"/>
                </a:solidFill>
              </a:rPr>
              <a:t>DEVELOP </a:t>
            </a:r>
            <a:r>
              <a:rPr lang="en-US" sz="1700" b="1" dirty="0">
                <a:solidFill>
                  <a:schemeClr val="accent2"/>
                </a:solidFill>
              </a:rPr>
              <a:t>National Program:</a:t>
            </a:r>
            <a:r>
              <a:rPr lang="en-US" sz="1700" dirty="0">
                <a:solidFill>
                  <a:schemeClr val="accent2"/>
                </a:solidFill>
              </a:rPr>
              <a:t> features projects, </a:t>
            </a:r>
            <a:r>
              <a:rPr lang="en-US" sz="1700" dirty="0" smtClean="0">
                <a:solidFill>
                  <a:schemeClr val="accent2"/>
                </a:solidFill>
              </a:rPr>
              <a:t>node highlights &amp; accomplishments</a:t>
            </a:r>
            <a:r>
              <a:rPr lang="en-US" sz="1700" dirty="0">
                <a:solidFill>
                  <a:schemeClr val="accent2"/>
                </a:solidFill>
              </a:rPr>
              <a:t>, </a:t>
            </a:r>
            <a:r>
              <a:rPr lang="en-US" sz="1700" dirty="0" smtClean="0">
                <a:solidFill>
                  <a:schemeClr val="accent2"/>
                </a:solidFill>
              </a:rPr>
              <a:t>VPS announcements </a:t>
            </a:r>
            <a:r>
              <a:rPr lang="en-US" sz="1100" dirty="0" smtClean="0">
                <a:solidFill>
                  <a:schemeClr val="accent2"/>
                </a:solidFill>
                <a:hlinkClick r:id="rId2"/>
              </a:rPr>
              <a:t>www.facebook.com/developnationalprogram</a:t>
            </a:r>
            <a:endParaRPr lang="en-US" sz="1100" dirty="0" smtClean="0">
              <a:solidFill>
                <a:schemeClr val="accent2"/>
              </a:solidFill>
            </a:endParaRPr>
          </a:p>
          <a:p>
            <a:pPr marL="0" indent="0">
              <a:spcBef>
                <a:spcPts val="0"/>
              </a:spcBef>
              <a:buNone/>
            </a:pPr>
            <a:endParaRPr lang="en-US" sz="1100" dirty="0">
              <a:solidFill>
                <a:schemeClr val="accent2"/>
              </a:solidFill>
            </a:endParaRPr>
          </a:p>
          <a:p>
            <a:pPr marL="0" indent="0">
              <a:spcBef>
                <a:spcPts val="0"/>
              </a:spcBef>
              <a:buNone/>
            </a:pPr>
            <a:r>
              <a:rPr lang="en-US" sz="1700" b="1" dirty="0" smtClean="0">
                <a:solidFill>
                  <a:schemeClr val="accent2"/>
                </a:solidFill>
              </a:rPr>
              <a:t>Once </a:t>
            </a:r>
            <a:r>
              <a:rPr lang="en-US" sz="1700" b="1" dirty="0">
                <a:solidFill>
                  <a:schemeClr val="accent2"/>
                </a:solidFill>
              </a:rPr>
              <a:t>a </a:t>
            </a:r>
            <a:r>
              <a:rPr lang="en-US" sz="1700" b="1" dirty="0" err="1">
                <a:solidFill>
                  <a:schemeClr val="accent2"/>
                </a:solidFill>
              </a:rPr>
              <a:t>DEVELOPer</a:t>
            </a:r>
            <a:r>
              <a:rPr lang="en-US" sz="1700" b="1" dirty="0">
                <a:solidFill>
                  <a:schemeClr val="accent2"/>
                </a:solidFill>
              </a:rPr>
              <a:t>, Always a </a:t>
            </a:r>
            <a:r>
              <a:rPr lang="en-US" sz="1700" b="1" dirty="0" err="1">
                <a:solidFill>
                  <a:schemeClr val="accent2"/>
                </a:solidFill>
              </a:rPr>
              <a:t>DEVELOPer</a:t>
            </a:r>
            <a:r>
              <a:rPr lang="en-US" sz="1700" b="1" dirty="0">
                <a:solidFill>
                  <a:schemeClr val="accent2"/>
                </a:solidFill>
              </a:rPr>
              <a:t>:</a:t>
            </a:r>
            <a:r>
              <a:rPr lang="en-US" sz="1700" dirty="0">
                <a:solidFill>
                  <a:schemeClr val="accent2"/>
                </a:solidFill>
              </a:rPr>
              <a:t> job </a:t>
            </a:r>
            <a:r>
              <a:rPr lang="en-US" sz="1700" dirty="0" smtClean="0">
                <a:solidFill>
                  <a:schemeClr val="accent2"/>
                </a:solidFill>
              </a:rPr>
              <a:t>posts</a:t>
            </a:r>
          </a:p>
          <a:p>
            <a:pPr marL="0" indent="0">
              <a:spcBef>
                <a:spcPts val="0"/>
              </a:spcBef>
              <a:buNone/>
            </a:pPr>
            <a:r>
              <a:rPr lang="en-US" sz="1100" dirty="0">
                <a:solidFill>
                  <a:schemeClr val="accent2"/>
                </a:solidFill>
                <a:hlinkClick r:id="rId3"/>
              </a:rPr>
              <a:t>https://www.facebook.com/groups/387243741376125</a:t>
            </a:r>
            <a:r>
              <a:rPr lang="en-US" sz="1100" dirty="0" smtClean="0">
                <a:solidFill>
                  <a:schemeClr val="accent2"/>
                </a:solidFill>
                <a:hlinkClick r:id="rId3"/>
              </a:rPr>
              <a:t>/</a:t>
            </a:r>
            <a:endParaRPr lang="en-US" sz="1100" dirty="0" smtClean="0">
              <a:solidFill>
                <a:schemeClr val="accent2"/>
              </a:solidFill>
            </a:endParaRPr>
          </a:p>
          <a:p>
            <a:pPr marL="0" indent="0">
              <a:spcBef>
                <a:spcPts val="0"/>
              </a:spcBef>
              <a:buNone/>
            </a:pPr>
            <a:endParaRPr lang="en-US" sz="1700" dirty="0" smtClean="0">
              <a:solidFill>
                <a:schemeClr val="accent2"/>
              </a:solidFill>
              <a:hlinkClick r:id="rId4"/>
            </a:endParaRPr>
          </a:p>
          <a:p>
            <a:pPr marL="0" indent="0">
              <a:spcBef>
                <a:spcPts val="0"/>
              </a:spcBef>
              <a:buNone/>
            </a:pPr>
            <a:r>
              <a:rPr lang="en-US" sz="1700" dirty="0" smtClean="0">
                <a:solidFill>
                  <a:schemeClr val="accent2"/>
                </a:solidFill>
              </a:rPr>
              <a:t>Articles </a:t>
            </a:r>
            <a:r>
              <a:rPr lang="en-US" sz="1700" dirty="0">
                <a:solidFill>
                  <a:schemeClr val="accent2"/>
                </a:solidFill>
              </a:rPr>
              <a:t>&amp; Important </a:t>
            </a:r>
            <a:r>
              <a:rPr lang="en-US" sz="1700" dirty="0" smtClean="0">
                <a:solidFill>
                  <a:schemeClr val="accent2"/>
                </a:solidFill>
              </a:rPr>
              <a:t>Events: Tweet </a:t>
            </a:r>
            <a:r>
              <a:rPr lang="en-US" sz="1700" b="1" dirty="0">
                <a:solidFill>
                  <a:schemeClr val="accent2"/>
                </a:solidFill>
              </a:rPr>
              <a:t>@NASA_DEVELOP</a:t>
            </a:r>
            <a:r>
              <a:rPr lang="en-US" sz="1700" dirty="0">
                <a:solidFill>
                  <a:schemeClr val="accent2"/>
                </a:solidFill>
              </a:rPr>
              <a:t> </a:t>
            </a:r>
            <a:r>
              <a:rPr lang="en-US" sz="1700" dirty="0" smtClean="0">
                <a:solidFill>
                  <a:schemeClr val="accent2"/>
                </a:solidFill>
              </a:rPr>
              <a:t>or </a:t>
            </a:r>
            <a:r>
              <a:rPr lang="en-US" sz="1700" b="1" dirty="0" smtClean="0">
                <a:solidFill>
                  <a:schemeClr val="accent2"/>
                </a:solidFill>
              </a:rPr>
              <a:t>#NASADEVELOP</a:t>
            </a:r>
            <a:endParaRPr lang="en-US" sz="1100" b="1" dirty="0" smtClean="0">
              <a:solidFill>
                <a:schemeClr val="accent2"/>
              </a:solidFill>
            </a:endParaRPr>
          </a:p>
          <a:p>
            <a:pPr marL="0" indent="0">
              <a:spcBef>
                <a:spcPts val="0"/>
              </a:spcBef>
              <a:buNone/>
            </a:pPr>
            <a:r>
              <a:rPr lang="en-US" sz="1100" dirty="0" smtClean="0">
                <a:solidFill>
                  <a:schemeClr val="accent2"/>
                </a:solidFill>
                <a:hlinkClick r:id="rId4"/>
              </a:rPr>
              <a:t>http</a:t>
            </a:r>
            <a:r>
              <a:rPr lang="en-US" sz="1100" dirty="0">
                <a:solidFill>
                  <a:schemeClr val="accent2"/>
                </a:solidFill>
                <a:hlinkClick r:id="rId4"/>
              </a:rPr>
              <a:t>://twitter.com/#!/</a:t>
            </a:r>
            <a:r>
              <a:rPr lang="en-US" sz="1100" dirty="0" smtClean="0">
                <a:solidFill>
                  <a:schemeClr val="accent2"/>
                </a:solidFill>
                <a:hlinkClick r:id="rId4"/>
              </a:rPr>
              <a:t>nasa_develop</a:t>
            </a:r>
            <a:endParaRPr lang="en-US" sz="11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Social Media</a:t>
            </a:r>
            <a:endParaRPr lang="en-US" b="1" dirty="0">
              <a:solidFill>
                <a:schemeClr val="accent3"/>
              </a:solidFill>
            </a:endParaRPr>
          </a:p>
        </p:txBody>
      </p:sp>
      <p:sp>
        <p:nvSpPr>
          <p:cNvPr id="4" name="Content Placeholder 3"/>
          <p:cNvSpPr txBox="1">
            <a:spLocks/>
          </p:cNvSpPr>
          <p:nvPr/>
        </p:nvSpPr>
        <p:spPr>
          <a:xfrm>
            <a:off x="152400" y="5715000"/>
            <a:ext cx="8839200" cy="563563"/>
          </a:xfrm>
          <a:prstGeom prst="rect">
            <a:avLst/>
          </a:prstGeom>
        </p:spPr>
        <p:txBody>
          <a:bodyPr vert="horz" lIns="91387" tIns="45693" rIns="91387" bIns="45693">
            <a:noAutofit/>
          </a:bodyPr>
          <a:lstStyle/>
          <a:p>
            <a:pPr algn="ctr" defTabSz="913865">
              <a:buClr>
                <a:srgbClr val="0F6FC6"/>
              </a:buClr>
              <a:buSzPct val="85000"/>
              <a:defRPr/>
            </a:pPr>
            <a:r>
              <a:rPr lang="en-US" sz="1600" b="1" i="1" dirty="0">
                <a:solidFill>
                  <a:schemeClr val="accent2"/>
                </a:solidFill>
                <a:latin typeface="Century Gothic"/>
              </a:rPr>
              <a:t>Watch time spent on social media. If you are going to be on there you </a:t>
            </a:r>
          </a:p>
          <a:p>
            <a:pPr algn="ctr" defTabSz="913865">
              <a:buClr>
                <a:srgbClr val="0F6FC6"/>
              </a:buClr>
              <a:buSzPct val="85000"/>
              <a:defRPr/>
            </a:pPr>
            <a:r>
              <a:rPr lang="en-US" sz="1600" b="1" i="1" dirty="0">
                <a:solidFill>
                  <a:schemeClr val="accent2"/>
                </a:solidFill>
                <a:latin typeface="Century Gothic"/>
              </a:rPr>
              <a:t>should probably be on the DEVELOP pages writing nice things!</a:t>
            </a: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2000" y="4418609"/>
            <a:ext cx="701209" cy="701209"/>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6356" y="4357818"/>
            <a:ext cx="719744" cy="719744"/>
          </a:xfrm>
          <a:prstGeom prst="rect">
            <a:avLst/>
          </a:prstGeom>
        </p:spPr>
      </p:pic>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00268" y="1815443"/>
            <a:ext cx="644672" cy="641941"/>
          </a:xfrm>
          <a:prstGeom prst="rect">
            <a:avLst/>
          </a:prstGeom>
        </p:spPr>
      </p:pic>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52400" y="2631961"/>
            <a:ext cx="887657" cy="887657"/>
          </a:xfrm>
          <a:prstGeom prst="rect">
            <a:avLst/>
          </a:prstGeom>
        </p:spPr>
      </p:pic>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07130" y="3041070"/>
            <a:ext cx="630948" cy="630948"/>
          </a:xfrm>
          <a:prstGeom prst="rect">
            <a:avLst/>
          </a:prstGeom>
        </p:spPr>
      </p:pic>
      <p:sp>
        <p:nvSpPr>
          <p:cNvPr id="15" name="Content Placeholder 1"/>
          <p:cNvSpPr txBox="1">
            <a:spLocks/>
          </p:cNvSpPr>
          <p:nvPr/>
        </p:nvSpPr>
        <p:spPr>
          <a:xfrm>
            <a:off x="5260848" y="1711345"/>
            <a:ext cx="3730752" cy="4170474"/>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spcBef>
                <a:spcPts val="0"/>
              </a:spcBef>
              <a:buNone/>
            </a:pPr>
            <a:r>
              <a:rPr lang="en-US" sz="1700" b="1" dirty="0" smtClean="0">
                <a:solidFill>
                  <a:schemeClr val="accent2"/>
                </a:solidFill>
              </a:rPr>
              <a:t>NASA DEVELOP National Program:</a:t>
            </a:r>
            <a:endParaRPr lang="en-US" sz="1700" dirty="0" smtClean="0">
              <a:solidFill>
                <a:schemeClr val="accent2"/>
              </a:solidFill>
            </a:endParaRPr>
          </a:p>
          <a:p>
            <a:pPr marL="0" indent="0">
              <a:spcBef>
                <a:spcPts val="0"/>
              </a:spcBef>
              <a:buNone/>
            </a:pPr>
            <a:r>
              <a:rPr lang="en-US" sz="1700" dirty="0" smtClean="0">
                <a:solidFill>
                  <a:schemeClr val="accent2"/>
                </a:solidFill>
              </a:rPr>
              <a:t>VPS and promotional videos</a:t>
            </a:r>
            <a:r>
              <a:rPr lang="en-US" sz="1700" b="1" dirty="0" smtClean="0">
                <a:solidFill>
                  <a:schemeClr val="accent2"/>
                </a:solidFill>
              </a:rPr>
              <a:t> </a:t>
            </a:r>
            <a:r>
              <a:rPr lang="en-US" sz="1100" dirty="0" smtClean="0">
                <a:solidFill>
                  <a:schemeClr val="accent2"/>
                </a:solidFill>
                <a:hlinkClick r:id="rId10"/>
              </a:rPr>
              <a:t>www.youtube.com/user/NASADEVELOP</a:t>
            </a:r>
            <a:endParaRPr lang="en-US" sz="1100" dirty="0" smtClean="0">
              <a:solidFill>
                <a:schemeClr val="accent2"/>
              </a:solidFill>
            </a:endParaRPr>
          </a:p>
          <a:p>
            <a:pPr marL="0" indent="0">
              <a:spcBef>
                <a:spcPts val="0"/>
              </a:spcBef>
              <a:buNone/>
            </a:pPr>
            <a:endParaRPr lang="en-US" sz="1700" b="1" dirty="0" smtClean="0">
              <a:solidFill>
                <a:schemeClr val="accent2"/>
              </a:solidFill>
            </a:endParaRPr>
          </a:p>
          <a:p>
            <a:pPr marL="0" indent="0">
              <a:spcBef>
                <a:spcPts val="0"/>
              </a:spcBef>
              <a:buNone/>
            </a:pPr>
            <a:r>
              <a:rPr lang="en-US" sz="1700" b="1" dirty="0">
                <a:solidFill>
                  <a:schemeClr val="accent2"/>
                </a:solidFill>
              </a:rPr>
              <a:t>NASA DEVELOP National </a:t>
            </a:r>
            <a:r>
              <a:rPr lang="en-US" sz="1700" b="1" dirty="0" smtClean="0">
                <a:solidFill>
                  <a:schemeClr val="accent2"/>
                </a:solidFill>
              </a:rPr>
              <a:t>Program:</a:t>
            </a:r>
            <a:r>
              <a:rPr lang="en-US" sz="1700" dirty="0" smtClean="0">
                <a:solidFill>
                  <a:schemeClr val="accent2"/>
                </a:solidFill>
              </a:rPr>
              <a:t> features projects</a:t>
            </a:r>
            <a:r>
              <a:rPr lang="en-US" sz="1700" dirty="0">
                <a:solidFill>
                  <a:schemeClr val="accent2"/>
                </a:solidFill>
              </a:rPr>
              <a:t>, </a:t>
            </a:r>
            <a:r>
              <a:rPr lang="en-US" sz="1700" dirty="0" smtClean="0">
                <a:solidFill>
                  <a:schemeClr val="accent2"/>
                </a:solidFill>
              </a:rPr>
              <a:t>node highlights &amp; accomplishments, </a:t>
            </a:r>
            <a:r>
              <a:rPr lang="en-US" sz="1700" dirty="0">
                <a:solidFill>
                  <a:schemeClr val="accent2"/>
                </a:solidFill>
              </a:rPr>
              <a:t>and VPS </a:t>
            </a:r>
            <a:r>
              <a:rPr lang="en-US" sz="1700" dirty="0" smtClean="0">
                <a:solidFill>
                  <a:schemeClr val="accent2"/>
                </a:solidFill>
              </a:rPr>
              <a:t>announcements</a:t>
            </a:r>
          </a:p>
          <a:p>
            <a:pPr marL="0" indent="0">
              <a:spcBef>
                <a:spcPts val="0"/>
              </a:spcBef>
              <a:buNone/>
            </a:pPr>
            <a:r>
              <a:rPr lang="en-US" sz="1100" dirty="0" smtClean="0">
                <a:solidFill>
                  <a:schemeClr val="accent2"/>
                </a:solidFill>
                <a:hlinkClick r:id="rId11"/>
              </a:rPr>
              <a:t>https</a:t>
            </a:r>
            <a:r>
              <a:rPr lang="en-US" sz="1100" dirty="0">
                <a:solidFill>
                  <a:schemeClr val="accent2"/>
                </a:solidFill>
                <a:hlinkClick r:id="rId11"/>
              </a:rPr>
              <a:t>://plus.google.com/+</a:t>
            </a:r>
            <a:r>
              <a:rPr lang="en-US" sz="1100" dirty="0" smtClean="0">
                <a:solidFill>
                  <a:schemeClr val="accent2"/>
                </a:solidFill>
                <a:hlinkClick r:id="rId11"/>
              </a:rPr>
              <a:t>NASADEVELOP</a:t>
            </a:r>
            <a:endParaRPr lang="en-US" sz="1100" dirty="0" smtClean="0">
              <a:solidFill>
                <a:schemeClr val="accent2"/>
              </a:solidFill>
            </a:endParaRPr>
          </a:p>
          <a:p>
            <a:pPr marL="0" indent="0">
              <a:spcBef>
                <a:spcPts val="0"/>
              </a:spcBef>
              <a:buNone/>
            </a:pPr>
            <a:endParaRPr lang="en-US" sz="1700" b="1" dirty="0" smtClean="0">
              <a:solidFill>
                <a:schemeClr val="accent2"/>
              </a:solidFill>
            </a:endParaRPr>
          </a:p>
          <a:p>
            <a:pPr marL="0" indent="0">
              <a:spcBef>
                <a:spcPts val="0"/>
              </a:spcBef>
              <a:buNone/>
            </a:pPr>
            <a:r>
              <a:rPr lang="en-US" sz="1700" b="1" dirty="0">
                <a:solidFill>
                  <a:schemeClr val="accent2"/>
                </a:solidFill>
              </a:rPr>
              <a:t>NASA DEVELOP National Program: </a:t>
            </a:r>
            <a:r>
              <a:rPr lang="en-US" sz="1700" dirty="0" smtClean="0">
                <a:solidFill>
                  <a:schemeClr val="accent2"/>
                </a:solidFill>
              </a:rPr>
              <a:t>job posts</a:t>
            </a:r>
            <a:r>
              <a:rPr lang="en-US" sz="1700" dirty="0">
                <a:solidFill>
                  <a:schemeClr val="accent2"/>
                </a:solidFill>
              </a:rPr>
              <a:t>, </a:t>
            </a:r>
            <a:r>
              <a:rPr lang="en-US" sz="1700" dirty="0" smtClean="0">
                <a:solidFill>
                  <a:schemeClr val="accent2"/>
                </a:solidFill>
              </a:rPr>
              <a:t>job </a:t>
            </a:r>
            <a:r>
              <a:rPr lang="en-US" sz="1700" dirty="0">
                <a:solidFill>
                  <a:schemeClr val="accent2"/>
                </a:solidFill>
              </a:rPr>
              <a:t>skills &amp; </a:t>
            </a:r>
            <a:r>
              <a:rPr lang="en-US" sz="1700" dirty="0" smtClean="0">
                <a:solidFill>
                  <a:schemeClr val="accent2"/>
                </a:solidFill>
              </a:rPr>
              <a:t>tips</a:t>
            </a:r>
            <a:r>
              <a:rPr lang="en-US" sz="1700" dirty="0">
                <a:solidFill>
                  <a:schemeClr val="accent2"/>
                </a:solidFill>
              </a:rPr>
              <a:t>, and </a:t>
            </a:r>
            <a:r>
              <a:rPr lang="en-US" sz="1700" dirty="0" smtClean="0">
                <a:solidFill>
                  <a:schemeClr val="accent2"/>
                </a:solidFill>
              </a:rPr>
              <a:t>important events. </a:t>
            </a:r>
            <a:r>
              <a:rPr lang="en-US" sz="1700" b="1" i="1" dirty="0" smtClean="0">
                <a:solidFill>
                  <a:schemeClr val="accent2"/>
                </a:solidFill>
              </a:rPr>
              <a:t>This </a:t>
            </a:r>
            <a:r>
              <a:rPr lang="en-US" sz="1700" b="1" i="1" dirty="0">
                <a:solidFill>
                  <a:schemeClr val="accent2"/>
                </a:solidFill>
              </a:rPr>
              <a:t>is a private group! Follow the link to </a:t>
            </a:r>
            <a:r>
              <a:rPr lang="en-US" sz="1700" b="1" i="1" dirty="0" smtClean="0">
                <a:solidFill>
                  <a:schemeClr val="accent2"/>
                </a:solidFill>
              </a:rPr>
              <a:t>join!</a:t>
            </a:r>
            <a:endParaRPr lang="en-US" sz="1700" i="1" dirty="0">
              <a:solidFill>
                <a:schemeClr val="accent2"/>
              </a:solidFill>
            </a:endParaRPr>
          </a:p>
          <a:p>
            <a:pPr marL="0" indent="0">
              <a:spcBef>
                <a:spcPts val="0"/>
              </a:spcBef>
              <a:buNone/>
            </a:pPr>
            <a:r>
              <a:rPr lang="en-US" sz="1100" dirty="0" smtClean="0">
                <a:solidFill>
                  <a:schemeClr val="accent2"/>
                </a:solidFill>
                <a:hlinkClick r:id="rId12"/>
              </a:rPr>
              <a:t>www.linkedin.com/groups/4343498</a:t>
            </a:r>
            <a:endParaRPr lang="en-US" sz="1100" dirty="0" smtClean="0">
              <a:solidFill>
                <a:schemeClr val="accent2"/>
              </a:solidFill>
            </a:endParaRPr>
          </a:p>
        </p:txBody>
      </p:sp>
    </p:spTree>
    <p:extLst>
      <p:ext uri="{BB962C8B-B14F-4D97-AF65-F5344CB8AC3E}">
        <p14:creationId xmlns:p14="http://schemas.microsoft.com/office/powerpoint/2010/main" val="1905451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1050" cy="4800600"/>
          </a:xfrm>
        </p:spPr>
        <p:txBody>
          <a:bodyPr>
            <a:normAutofit fontScale="92500" lnSpcReduction="10000"/>
          </a:bodyPr>
          <a:lstStyle/>
          <a:p>
            <a:pPr lvl="0"/>
            <a:r>
              <a:rPr lang="en-US" sz="2000" dirty="0" smtClean="0">
                <a:solidFill>
                  <a:schemeClr val="accent2"/>
                </a:solidFill>
              </a:rPr>
              <a:t>The Project Lead is the main point of contact to science advisors and project end-users/contacts </a:t>
            </a:r>
          </a:p>
          <a:p>
            <a:pPr lvl="1"/>
            <a:r>
              <a:rPr lang="en-US" sz="1800" dirty="0" smtClean="0">
                <a:solidFill>
                  <a:schemeClr val="accent2"/>
                </a:solidFill>
              </a:rPr>
              <a:t>Emails</a:t>
            </a:r>
          </a:p>
          <a:p>
            <a:pPr lvl="1"/>
            <a:r>
              <a:rPr lang="en-US" sz="1800" dirty="0" smtClean="0">
                <a:solidFill>
                  <a:schemeClr val="accent2"/>
                </a:solidFill>
              </a:rPr>
              <a:t>Telephone calls</a:t>
            </a:r>
          </a:p>
          <a:p>
            <a:pPr lvl="1"/>
            <a:r>
              <a:rPr lang="en-US" sz="1800" dirty="0" smtClean="0">
                <a:solidFill>
                  <a:schemeClr val="accent2"/>
                </a:solidFill>
              </a:rPr>
              <a:t>Meetings</a:t>
            </a:r>
            <a:endParaRPr lang="en-US" sz="1400" dirty="0" smtClean="0">
              <a:solidFill>
                <a:schemeClr val="accent2"/>
              </a:solidFill>
            </a:endParaRPr>
          </a:p>
          <a:p>
            <a:pPr lvl="0"/>
            <a:r>
              <a:rPr lang="en-US" sz="2000" dirty="0" smtClean="0">
                <a:solidFill>
                  <a:schemeClr val="accent2"/>
                </a:solidFill>
              </a:rPr>
              <a:t>Each team has access to a phone.  If the phone rings, answer it with something like “DEVELOP Program, this is &lt;name&gt;.  How may I help you?”</a:t>
            </a:r>
          </a:p>
          <a:p>
            <a:pPr lvl="0"/>
            <a:r>
              <a:rPr lang="en-US" sz="2000" dirty="0" smtClean="0">
                <a:solidFill>
                  <a:schemeClr val="accent2"/>
                </a:solidFill>
              </a:rPr>
              <a:t>Emails relating to DEVELOP business </a:t>
            </a:r>
            <a:r>
              <a:rPr lang="en-US" sz="2000" u="sng" dirty="0" smtClean="0">
                <a:solidFill>
                  <a:schemeClr val="accent2"/>
                </a:solidFill>
              </a:rPr>
              <a:t>or</a:t>
            </a:r>
            <a:r>
              <a:rPr lang="en-US" sz="2000" dirty="0" smtClean="0">
                <a:solidFill>
                  <a:schemeClr val="accent2"/>
                </a:solidFill>
              </a:rPr>
              <a:t> to NASA personnel must be approved by your Center Lead or DEVELOP NPO before they are sent outside of DEVELOP</a:t>
            </a:r>
          </a:p>
          <a:p>
            <a:pPr lvl="0"/>
            <a:r>
              <a:rPr lang="en-US" sz="2000" dirty="0" smtClean="0">
                <a:solidFill>
                  <a:schemeClr val="accent2"/>
                </a:solidFill>
              </a:rPr>
              <a:t>CC the Center Leads when sending project related emails</a:t>
            </a:r>
          </a:p>
          <a:p>
            <a:pPr lvl="0"/>
            <a:endParaRPr lang="en-US" sz="2000" dirty="0" smtClean="0">
              <a:solidFill>
                <a:schemeClr val="accent2"/>
              </a:solidFill>
            </a:endParaRPr>
          </a:p>
          <a:p>
            <a:pPr lvl="0" algn="ctr">
              <a:buNone/>
            </a:pPr>
            <a:r>
              <a:rPr lang="en-US" sz="2000" b="1" dirty="0" smtClean="0">
                <a:solidFill>
                  <a:schemeClr val="accent2"/>
                </a:solidFill>
              </a:rPr>
              <a:t>Take advantage of - and seek out - opportunities!  </a:t>
            </a:r>
          </a:p>
          <a:p>
            <a:pPr lvl="0" algn="ctr">
              <a:buNone/>
            </a:pPr>
            <a:r>
              <a:rPr lang="en-US" sz="2000" b="1" dirty="0" smtClean="0">
                <a:solidFill>
                  <a:schemeClr val="accent2"/>
                </a:solidFill>
              </a:rPr>
              <a:t>Remember, your experience is what YOU make of it!</a:t>
            </a:r>
            <a:endParaRPr lang="en-US" sz="20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Communication</a:t>
            </a:r>
            <a:endParaRPr lang="en-US" b="1" dirty="0">
              <a:solidFill>
                <a:schemeClr val="accent3"/>
              </a:solidFill>
            </a:endParaRPr>
          </a:p>
        </p:txBody>
      </p:sp>
    </p:spTree>
    <p:extLst>
      <p:ext uri="{BB962C8B-B14F-4D97-AF65-F5344CB8AC3E}">
        <p14:creationId xmlns:p14="http://schemas.microsoft.com/office/powerpoint/2010/main" val="115521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876799"/>
          </a:xfrm>
        </p:spPr>
        <p:txBody>
          <a:bodyPr>
            <a:normAutofit fontScale="92500" lnSpcReduction="10000"/>
          </a:bodyPr>
          <a:lstStyle/>
          <a:p>
            <a:pPr lvl="0"/>
            <a:r>
              <a:rPr lang="en-US" sz="2000" b="1" dirty="0">
                <a:solidFill>
                  <a:schemeClr val="accent2"/>
                </a:solidFill>
              </a:rPr>
              <a:t>Participants are paid on a step scale based on education </a:t>
            </a:r>
            <a:r>
              <a:rPr lang="en-US" sz="2000" b="1" dirty="0" smtClean="0">
                <a:solidFill>
                  <a:schemeClr val="accent2"/>
                </a:solidFill>
              </a:rPr>
              <a:t>level </a:t>
            </a:r>
          </a:p>
          <a:p>
            <a:pPr lvl="1"/>
            <a:r>
              <a:rPr lang="en-US" sz="1800" dirty="0" smtClean="0">
                <a:solidFill>
                  <a:schemeClr val="accent2"/>
                </a:solidFill>
              </a:rPr>
              <a:t>In </a:t>
            </a:r>
            <a:r>
              <a:rPr lang="en-US" sz="1800" dirty="0">
                <a:solidFill>
                  <a:schemeClr val="accent2"/>
                </a:solidFill>
              </a:rPr>
              <a:t>order for a participant to qualify for the next step pay rate, the individual must be currently taking classes or graduated at that grade </a:t>
            </a:r>
            <a:r>
              <a:rPr lang="en-US" sz="1800" dirty="0" smtClean="0">
                <a:solidFill>
                  <a:schemeClr val="accent2"/>
                </a:solidFill>
              </a:rPr>
              <a:t>level</a:t>
            </a:r>
          </a:p>
          <a:p>
            <a:pPr lvl="2"/>
            <a:r>
              <a:rPr lang="en-US" sz="1600" dirty="0" smtClean="0">
                <a:solidFill>
                  <a:schemeClr val="accent2"/>
                </a:solidFill>
              </a:rPr>
              <a:t>Example</a:t>
            </a:r>
            <a:r>
              <a:rPr lang="en-US" sz="1600" dirty="0">
                <a:solidFill>
                  <a:schemeClr val="accent2"/>
                </a:solidFill>
              </a:rPr>
              <a:t>, a participant who finishes their sophomore year in the spring is only eligible to move to the next pay step in the fall once he/she begins taking junior level </a:t>
            </a:r>
            <a:r>
              <a:rPr lang="en-US" sz="1600" dirty="0" smtClean="0">
                <a:solidFill>
                  <a:schemeClr val="accent2"/>
                </a:solidFill>
              </a:rPr>
              <a:t>classes</a:t>
            </a:r>
          </a:p>
          <a:p>
            <a:pPr lvl="0">
              <a:spcBef>
                <a:spcPts val="1800"/>
              </a:spcBef>
            </a:pPr>
            <a:r>
              <a:rPr lang="en-US" sz="2000" b="1" dirty="0" smtClean="0">
                <a:solidFill>
                  <a:schemeClr val="accent2"/>
                </a:solidFill>
              </a:rPr>
              <a:t>Taxes </a:t>
            </a:r>
            <a:r>
              <a:rPr lang="en-US" sz="2000" b="1" dirty="0">
                <a:solidFill>
                  <a:schemeClr val="accent2"/>
                </a:solidFill>
              </a:rPr>
              <a:t>are </a:t>
            </a:r>
            <a:r>
              <a:rPr lang="en-US" sz="2000" b="1" u="sng" dirty="0" smtClean="0">
                <a:solidFill>
                  <a:schemeClr val="accent2"/>
                </a:solidFill>
              </a:rPr>
              <a:t>NOT</a:t>
            </a:r>
            <a:r>
              <a:rPr lang="en-US" sz="2000" b="1" dirty="0" smtClean="0">
                <a:solidFill>
                  <a:schemeClr val="accent2"/>
                </a:solidFill>
              </a:rPr>
              <a:t> withheld </a:t>
            </a:r>
            <a:r>
              <a:rPr lang="en-US" sz="2000" b="1" dirty="0">
                <a:solidFill>
                  <a:schemeClr val="accent2"/>
                </a:solidFill>
              </a:rPr>
              <a:t>from </a:t>
            </a:r>
            <a:r>
              <a:rPr lang="en-US" sz="2000" b="1" dirty="0" smtClean="0">
                <a:solidFill>
                  <a:schemeClr val="accent2"/>
                </a:solidFill>
              </a:rPr>
              <a:t>participants’ </a:t>
            </a:r>
            <a:r>
              <a:rPr lang="en-US" sz="2000" b="1" dirty="0">
                <a:solidFill>
                  <a:schemeClr val="accent2"/>
                </a:solidFill>
              </a:rPr>
              <a:t>consulting </a:t>
            </a:r>
            <a:r>
              <a:rPr lang="en-US" sz="2000" b="1" dirty="0" smtClean="0">
                <a:solidFill>
                  <a:schemeClr val="accent2"/>
                </a:solidFill>
              </a:rPr>
              <a:t>checks</a:t>
            </a:r>
            <a:endParaRPr lang="en-US" sz="2000" dirty="0">
              <a:solidFill>
                <a:schemeClr val="accent2"/>
              </a:solidFill>
            </a:endParaRPr>
          </a:p>
          <a:p>
            <a:pPr lvl="1"/>
            <a:r>
              <a:rPr lang="en-US" sz="1800" dirty="0" smtClean="0">
                <a:solidFill>
                  <a:schemeClr val="accent2"/>
                </a:solidFill>
              </a:rPr>
              <a:t>It </a:t>
            </a:r>
            <a:r>
              <a:rPr lang="en-US" sz="1800" dirty="0">
                <a:solidFill>
                  <a:schemeClr val="accent2"/>
                </a:solidFill>
              </a:rPr>
              <a:t>is the participant’s responsibility to pay any taxes </a:t>
            </a:r>
            <a:r>
              <a:rPr lang="en-US" sz="1800" dirty="0" smtClean="0">
                <a:solidFill>
                  <a:schemeClr val="accent2"/>
                </a:solidFill>
              </a:rPr>
              <a:t>if and when </a:t>
            </a:r>
            <a:r>
              <a:rPr lang="en-US" sz="1800" dirty="0">
                <a:solidFill>
                  <a:schemeClr val="accent2"/>
                </a:solidFill>
              </a:rPr>
              <a:t>they are due, so it is wise to familiarize yourself with IRS </a:t>
            </a:r>
            <a:r>
              <a:rPr lang="en-US" sz="1800" dirty="0" smtClean="0">
                <a:solidFill>
                  <a:schemeClr val="accent2"/>
                </a:solidFill>
              </a:rPr>
              <a:t>and state specific guidelines </a:t>
            </a:r>
            <a:r>
              <a:rPr lang="en-US" sz="1800" dirty="0">
                <a:solidFill>
                  <a:schemeClr val="accent2"/>
                </a:solidFill>
              </a:rPr>
              <a:t>regarding independent consultants and </a:t>
            </a:r>
            <a:r>
              <a:rPr lang="en-US" sz="1800" dirty="0" smtClean="0">
                <a:solidFill>
                  <a:schemeClr val="accent2"/>
                </a:solidFill>
              </a:rPr>
              <a:t>consult a tax </a:t>
            </a:r>
            <a:r>
              <a:rPr lang="en-US" sz="1800" dirty="0">
                <a:solidFill>
                  <a:schemeClr val="accent2"/>
                </a:solidFill>
              </a:rPr>
              <a:t>specialist regarding your tax </a:t>
            </a:r>
            <a:r>
              <a:rPr lang="en-US" sz="1800" dirty="0" smtClean="0">
                <a:solidFill>
                  <a:schemeClr val="accent2"/>
                </a:solidFill>
              </a:rPr>
              <a:t>situation.</a:t>
            </a:r>
            <a:endParaRPr lang="en-US" sz="1800" dirty="0">
              <a:solidFill>
                <a:schemeClr val="accent2"/>
              </a:solidFill>
            </a:endParaRPr>
          </a:p>
          <a:p>
            <a:pPr lvl="1"/>
            <a:r>
              <a:rPr lang="en-US" sz="1800" i="1" dirty="0" smtClean="0">
                <a:solidFill>
                  <a:schemeClr val="accent2"/>
                </a:solidFill>
              </a:rPr>
              <a:t>One exception: </a:t>
            </a:r>
            <a:r>
              <a:rPr lang="en-US" sz="1800" dirty="0" smtClean="0">
                <a:solidFill>
                  <a:schemeClr val="accent2"/>
                </a:solidFill>
              </a:rPr>
              <a:t>Foreign </a:t>
            </a:r>
            <a:r>
              <a:rPr lang="en-US" sz="1800" dirty="0">
                <a:solidFill>
                  <a:schemeClr val="accent2"/>
                </a:solidFill>
              </a:rPr>
              <a:t>nationals who are from countries that </a:t>
            </a:r>
            <a:r>
              <a:rPr lang="en-US" sz="1800" b="1" u="sng" dirty="0">
                <a:solidFill>
                  <a:schemeClr val="accent2"/>
                </a:solidFill>
              </a:rPr>
              <a:t>do not</a:t>
            </a:r>
            <a:r>
              <a:rPr lang="en-US" sz="1800" b="1" dirty="0">
                <a:solidFill>
                  <a:schemeClr val="accent2"/>
                </a:solidFill>
              </a:rPr>
              <a:t> </a:t>
            </a:r>
            <a:r>
              <a:rPr lang="en-US" sz="1800" dirty="0">
                <a:solidFill>
                  <a:schemeClr val="accent2"/>
                </a:solidFill>
              </a:rPr>
              <a:t>have a tax treaty with the United States will see an automatic 30% of their payment withheld by their funding organization and sent to the IRS. </a:t>
            </a:r>
            <a:endParaRPr lang="en-US" sz="1800" dirty="0" smtClean="0">
              <a:solidFill>
                <a:schemeClr val="accent2"/>
              </a:solidFill>
            </a:endParaRPr>
          </a:p>
          <a:p>
            <a:pPr lvl="2"/>
            <a:r>
              <a:rPr lang="en-US" dirty="0" smtClean="0">
                <a:solidFill>
                  <a:schemeClr val="accent2"/>
                </a:solidFill>
              </a:rPr>
              <a:t>To </a:t>
            </a:r>
            <a:r>
              <a:rPr lang="en-US" dirty="0">
                <a:solidFill>
                  <a:schemeClr val="accent2"/>
                </a:solidFill>
              </a:rPr>
              <a:t>see which countries have tax treaties with the US visit this website - </a:t>
            </a:r>
            <a:r>
              <a:rPr lang="en-US" sz="1400" u="sng" dirty="0">
                <a:solidFill>
                  <a:schemeClr val="accent2"/>
                </a:solidFill>
                <a:hlinkClick r:id="rId2"/>
              </a:rPr>
              <a:t>www.irs.gov/publications/p519/ar02.html#en_US_2013_publink1000222821</a:t>
            </a:r>
            <a:r>
              <a:rPr lang="en-US" sz="1400" dirty="0">
                <a:solidFill>
                  <a:schemeClr val="accent2"/>
                </a:solidFill>
              </a:rPr>
              <a:t>.</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Payments &amp; Taxes</a:t>
            </a:r>
            <a:endParaRPr lang="en-US" b="1" dirty="0">
              <a:solidFill>
                <a:schemeClr val="accent3"/>
              </a:solidFill>
            </a:endParaRPr>
          </a:p>
        </p:txBody>
      </p:sp>
    </p:spTree>
    <p:extLst>
      <p:ext uri="{BB962C8B-B14F-4D97-AF65-F5344CB8AC3E}">
        <p14:creationId xmlns:p14="http://schemas.microsoft.com/office/powerpoint/2010/main" val="3296917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Dealing w/Personnel Issues</a:t>
            </a:r>
            <a:endParaRPr lang="en-US" b="1" dirty="0">
              <a:solidFill>
                <a:schemeClr val="accent3"/>
              </a:solidFill>
            </a:endParaRPr>
          </a:p>
        </p:txBody>
      </p:sp>
      <p:sp>
        <p:nvSpPr>
          <p:cNvPr id="3" name="Content Placeholder 2"/>
          <p:cNvSpPr>
            <a:spLocks noGrp="1"/>
          </p:cNvSpPr>
          <p:nvPr>
            <p:ph sz="quarter" idx="1"/>
          </p:nvPr>
        </p:nvSpPr>
        <p:spPr>
          <a:xfrm>
            <a:off x="301752" y="1527048"/>
            <a:ext cx="5641848" cy="4797552"/>
          </a:xfrm>
        </p:spPr>
        <p:txBody>
          <a:bodyPr>
            <a:normAutofit fontScale="92500" lnSpcReduction="20000"/>
          </a:bodyPr>
          <a:lstStyle/>
          <a:p>
            <a:pPr>
              <a:spcBef>
                <a:spcPts val="1200"/>
              </a:spcBef>
            </a:pPr>
            <a:r>
              <a:rPr lang="en-US" sz="2000" dirty="0" smtClean="0">
                <a:solidFill>
                  <a:schemeClr val="accent2"/>
                </a:solidFill>
              </a:rPr>
              <a:t>Things will arise!</a:t>
            </a:r>
          </a:p>
          <a:p>
            <a:pPr>
              <a:spcBef>
                <a:spcPts val="1200"/>
              </a:spcBef>
            </a:pPr>
            <a:r>
              <a:rPr lang="en-US" sz="2000" dirty="0" smtClean="0">
                <a:solidFill>
                  <a:schemeClr val="accent2"/>
                </a:solidFill>
              </a:rPr>
              <a:t>#</a:t>
            </a:r>
            <a:r>
              <a:rPr lang="en-US" sz="2000" dirty="0">
                <a:solidFill>
                  <a:schemeClr val="accent2"/>
                </a:solidFill>
              </a:rPr>
              <a:t>1 – don’t put anything in writing. Should a personnel issue arise, immediately and </a:t>
            </a:r>
            <a:r>
              <a:rPr lang="en-US" sz="2000" b="1" dirty="0">
                <a:solidFill>
                  <a:schemeClr val="accent2"/>
                </a:solidFill>
              </a:rPr>
              <a:t>verbally</a:t>
            </a:r>
            <a:r>
              <a:rPr lang="en-US" sz="2000" dirty="0">
                <a:solidFill>
                  <a:schemeClr val="accent2"/>
                </a:solidFill>
              </a:rPr>
              <a:t> communicate the situation up the chain</a:t>
            </a:r>
          </a:p>
          <a:p>
            <a:pPr>
              <a:spcBef>
                <a:spcPts val="1200"/>
              </a:spcBef>
            </a:pPr>
            <a:r>
              <a:rPr lang="en-US" sz="2000" b="1" dirty="0">
                <a:solidFill>
                  <a:schemeClr val="accent2"/>
                </a:solidFill>
              </a:rPr>
              <a:t>Do not send emails about the </a:t>
            </a:r>
            <a:r>
              <a:rPr lang="en-US" sz="2000" b="1" dirty="0" smtClean="0">
                <a:solidFill>
                  <a:schemeClr val="accent2"/>
                </a:solidFill>
              </a:rPr>
              <a:t>situation</a:t>
            </a:r>
            <a:r>
              <a:rPr lang="en-US" sz="2000" dirty="0" smtClean="0">
                <a:solidFill>
                  <a:schemeClr val="accent2"/>
                </a:solidFill>
              </a:rPr>
              <a:t> - remember that NASA emails are NOT private</a:t>
            </a:r>
            <a:endParaRPr lang="en-US" sz="2000" dirty="0">
              <a:solidFill>
                <a:schemeClr val="accent2"/>
              </a:solidFill>
            </a:endParaRPr>
          </a:p>
          <a:p>
            <a:pPr>
              <a:spcBef>
                <a:spcPts val="1200"/>
              </a:spcBef>
            </a:pPr>
            <a:r>
              <a:rPr lang="en-US" sz="2000" dirty="0">
                <a:solidFill>
                  <a:schemeClr val="accent2"/>
                </a:solidFill>
              </a:rPr>
              <a:t>Maintain a positive work environment where </a:t>
            </a:r>
            <a:r>
              <a:rPr lang="en-US" sz="2000" dirty="0" smtClean="0">
                <a:solidFill>
                  <a:schemeClr val="accent2"/>
                </a:solidFill>
              </a:rPr>
              <a:t>participants feel </a:t>
            </a:r>
            <a:r>
              <a:rPr lang="en-US" sz="2000" dirty="0">
                <a:solidFill>
                  <a:schemeClr val="accent2"/>
                </a:solidFill>
              </a:rPr>
              <a:t>comfortable coming to you with issues they are having with other DEVELOPers</a:t>
            </a:r>
          </a:p>
          <a:p>
            <a:pPr>
              <a:spcBef>
                <a:spcPts val="1200"/>
              </a:spcBef>
            </a:pPr>
            <a:r>
              <a:rPr lang="en-US" sz="2000" dirty="0">
                <a:solidFill>
                  <a:schemeClr val="accent2"/>
                </a:solidFill>
              </a:rPr>
              <a:t>If someone up the chain is the issue, skip that link in the chain </a:t>
            </a:r>
          </a:p>
          <a:p>
            <a:pPr>
              <a:spcBef>
                <a:spcPts val="1200"/>
              </a:spcBef>
            </a:pPr>
            <a:r>
              <a:rPr lang="en-US" sz="2000" dirty="0">
                <a:solidFill>
                  <a:schemeClr val="accent2"/>
                </a:solidFill>
              </a:rPr>
              <a:t>If you need counseling for how to respond to a specific situation </a:t>
            </a:r>
            <a:r>
              <a:rPr lang="en-US" sz="2000" dirty="0" smtClean="0">
                <a:solidFill>
                  <a:schemeClr val="accent2"/>
                </a:solidFill>
              </a:rPr>
              <a:t>talk to NPO</a:t>
            </a:r>
            <a:endParaRPr lang="en-US" sz="2000" dirty="0">
              <a:solidFill>
                <a:schemeClr val="accent2"/>
              </a:solidFill>
            </a:endParaRPr>
          </a:p>
        </p:txBody>
      </p:sp>
      <p:sp>
        <p:nvSpPr>
          <p:cNvPr id="11" name="Rectangle 10"/>
          <p:cNvSpPr/>
          <p:nvPr/>
        </p:nvSpPr>
        <p:spPr>
          <a:xfrm>
            <a:off x="5943601" y="1871665"/>
            <a:ext cx="1197318"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SSAI Rep</a:t>
            </a:r>
            <a:r>
              <a:rPr kumimoji="0" lang="en-US" sz="1400" b="1" i="0" u="none" strike="noStrike" kern="0" cap="none" spc="0" normalizeH="0" baseline="0" noProof="0" dirty="0" smtClean="0">
                <a:ln>
                  <a:noFill/>
                </a:ln>
                <a:solidFill>
                  <a:prstClr val="white"/>
                </a:solidFill>
                <a:effectLst/>
                <a:uLnTx/>
                <a:uFillTx/>
                <a:latin typeface="Century Gothic"/>
              </a:rPr>
              <a:t>: </a:t>
            </a:r>
            <a:r>
              <a:rPr kumimoji="0" lang="en-US" sz="1400" b="0" i="0" u="none" strike="noStrike" kern="0" cap="none" spc="0" normalizeH="0" baseline="0" noProof="0" dirty="0" smtClean="0">
                <a:ln>
                  <a:noFill/>
                </a:ln>
                <a:solidFill>
                  <a:prstClr val="white"/>
                </a:solidFill>
                <a:effectLst/>
                <a:uLnTx/>
                <a:uFillTx/>
                <a:latin typeface="Century Gothic"/>
              </a:rPr>
              <a:t>Karen Allsbrook</a:t>
            </a:r>
          </a:p>
        </p:txBody>
      </p:sp>
      <p:sp>
        <p:nvSpPr>
          <p:cNvPr id="12" name="Rectangle 11"/>
          <p:cNvSpPr/>
          <p:nvPr/>
        </p:nvSpPr>
        <p:spPr>
          <a:xfrm>
            <a:off x="7282661" y="1871665"/>
            <a:ext cx="1553491"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Wise </a:t>
            </a:r>
            <a:r>
              <a:rPr kumimoji="0" lang="en-US" sz="1400" b="1" i="0" u="sng" strike="noStrike" kern="0" cap="none" spc="0" normalizeH="0" baseline="0" noProof="0" dirty="0" smtClean="0">
                <a:ln>
                  <a:noFill/>
                </a:ln>
                <a:solidFill>
                  <a:prstClr val="white"/>
                </a:solidFill>
                <a:effectLst/>
                <a:uLnTx/>
                <a:uFillTx/>
                <a:latin typeface="Century Gothic"/>
              </a:rPr>
              <a:t>Rep</a:t>
            </a:r>
            <a:r>
              <a:rPr kumimoji="0" lang="en-US" sz="1400" b="1" i="0" u="none" strike="noStrike" kern="0" cap="none" spc="0" normalizeH="0" baseline="0" noProof="0" dirty="0" smtClean="0">
                <a:ln>
                  <a:noFill/>
                </a:ln>
                <a:solidFill>
                  <a:prstClr val="white"/>
                </a:solidFill>
                <a:effectLst/>
                <a:uLnTx/>
                <a:uFillTx/>
                <a:latin typeface="Century Gothic"/>
              </a:rPr>
              <a:t>:</a:t>
            </a:r>
            <a:endParaRPr kumimoji="0" lang="en-US" sz="1400" b="1" i="0" u="none" strike="noStrike" kern="0" cap="none" spc="0" normalizeH="0" baseline="0" noProof="0" dirty="0" smtClean="0">
              <a:ln>
                <a:noFill/>
              </a:ln>
              <a:solidFill>
                <a:prstClr val="white"/>
              </a:solidFill>
              <a:effectLst/>
              <a:uLnTx/>
              <a:uFillTx/>
              <a:latin typeface="Century Gothic"/>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entury Gothic"/>
              </a:rPr>
              <a:t>Lauren Childs-Gleason</a:t>
            </a:r>
          </a:p>
        </p:txBody>
      </p:sp>
      <p:sp>
        <p:nvSpPr>
          <p:cNvPr id="13" name="Rectangle 12"/>
          <p:cNvSpPr/>
          <p:nvPr/>
        </p:nvSpPr>
        <p:spPr>
          <a:xfrm>
            <a:off x="6473653" y="3003055"/>
            <a:ext cx="1884216"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entury Gothic"/>
              </a:rPr>
              <a:t>NPO</a:t>
            </a:r>
          </a:p>
        </p:txBody>
      </p:sp>
      <p:sp>
        <p:nvSpPr>
          <p:cNvPr id="14" name="Rectangle 13"/>
          <p:cNvSpPr/>
          <p:nvPr/>
        </p:nvSpPr>
        <p:spPr>
          <a:xfrm>
            <a:off x="6473653" y="4047443"/>
            <a:ext cx="1884216"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Center Lead</a:t>
            </a:r>
          </a:p>
        </p:txBody>
      </p:sp>
      <p:sp>
        <p:nvSpPr>
          <p:cNvPr id="15" name="Rectangle 14"/>
          <p:cNvSpPr/>
          <p:nvPr/>
        </p:nvSpPr>
        <p:spPr>
          <a:xfrm>
            <a:off x="6473653" y="4809443"/>
            <a:ext cx="1884216"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Project Lead</a:t>
            </a:r>
          </a:p>
        </p:txBody>
      </p:sp>
      <p:sp>
        <p:nvSpPr>
          <p:cNvPr id="16" name="Rectangle 15"/>
          <p:cNvSpPr/>
          <p:nvPr/>
        </p:nvSpPr>
        <p:spPr>
          <a:xfrm>
            <a:off x="6473653" y="5571443"/>
            <a:ext cx="1884216"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entury Gothic"/>
              </a:rPr>
              <a:t>Team Member</a:t>
            </a:r>
          </a:p>
        </p:txBody>
      </p:sp>
      <p:sp>
        <p:nvSpPr>
          <p:cNvPr id="17" name="Down Arrow 16"/>
          <p:cNvSpPr/>
          <p:nvPr/>
        </p:nvSpPr>
        <p:spPr>
          <a:xfrm rot="10800000">
            <a:off x="7043534" y="5243203"/>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8" name="Down Arrow 17"/>
          <p:cNvSpPr/>
          <p:nvPr/>
        </p:nvSpPr>
        <p:spPr>
          <a:xfrm rot="10800000">
            <a:off x="7043535" y="4436379"/>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9" name="Down Arrow 18"/>
          <p:cNvSpPr/>
          <p:nvPr/>
        </p:nvSpPr>
        <p:spPr>
          <a:xfrm rot="10800000">
            <a:off x="7043534" y="3696790"/>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Tree>
    <p:extLst>
      <p:ext uri="{BB962C8B-B14F-4D97-AF65-F5344CB8AC3E}">
        <p14:creationId xmlns:p14="http://schemas.microsoft.com/office/powerpoint/2010/main" val="927635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Participant Reporting</a:t>
            </a:r>
            <a:endParaRPr lang="en-US" b="1" dirty="0">
              <a:solidFill>
                <a:schemeClr val="accent3"/>
              </a:solidFill>
            </a:endParaRPr>
          </a:p>
        </p:txBody>
      </p:sp>
      <p:sp>
        <p:nvSpPr>
          <p:cNvPr id="5" name="Content Placeholder 2"/>
          <p:cNvSpPr>
            <a:spLocks noGrp="1"/>
          </p:cNvSpPr>
          <p:nvPr>
            <p:ph sz="quarter" idx="1"/>
          </p:nvPr>
        </p:nvSpPr>
        <p:spPr>
          <a:xfrm>
            <a:off x="316992" y="1315151"/>
            <a:ext cx="8503920" cy="5026152"/>
          </a:xfrm>
        </p:spPr>
        <p:txBody>
          <a:bodyPr>
            <a:normAutofit fontScale="47500" lnSpcReduction="20000"/>
          </a:bodyPr>
          <a:lstStyle/>
          <a:p>
            <a:pPr marL="0" indent="0">
              <a:lnSpc>
                <a:spcPct val="110000"/>
              </a:lnSpc>
              <a:spcBef>
                <a:spcPts val="1200"/>
              </a:spcBef>
              <a:buNone/>
            </a:pPr>
            <a:r>
              <a:rPr lang="en-US" sz="3200" b="1" dirty="0" smtClean="0">
                <a:solidFill>
                  <a:schemeClr val="accent2"/>
                </a:solidFill>
              </a:rPr>
              <a:t>Participant </a:t>
            </a:r>
            <a:r>
              <a:rPr lang="en-US" sz="3200" b="1" dirty="0">
                <a:solidFill>
                  <a:schemeClr val="accent2"/>
                </a:solidFill>
              </a:rPr>
              <a:t>Info Sheet</a:t>
            </a:r>
          </a:p>
          <a:p>
            <a:pPr marL="0" indent="0">
              <a:lnSpc>
                <a:spcPct val="110000"/>
              </a:lnSpc>
              <a:buNone/>
            </a:pPr>
            <a:r>
              <a:rPr lang="en-US" sz="3200" dirty="0" smtClean="0">
                <a:solidFill>
                  <a:schemeClr val="accent2"/>
                </a:solidFill>
              </a:rPr>
              <a:t>This is a spreadsheet used to maintain </a:t>
            </a:r>
            <a:r>
              <a:rPr lang="en-US" sz="3200" dirty="0">
                <a:solidFill>
                  <a:schemeClr val="accent2"/>
                </a:solidFill>
              </a:rPr>
              <a:t>accurate participant records &amp; </a:t>
            </a:r>
            <a:r>
              <a:rPr lang="en-US" sz="3200" dirty="0" smtClean="0">
                <a:solidFill>
                  <a:schemeClr val="accent2"/>
                </a:solidFill>
              </a:rPr>
              <a:t>report demographic </a:t>
            </a:r>
            <a:r>
              <a:rPr lang="en-US" sz="3200" dirty="0">
                <a:solidFill>
                  <a:schemeClr val="accent2"/>
                </a:solidFill>
              </a:rPr>
              <a:t>stats about program (e.g. diversity, education</a:t>
            </a:r>
            <a:r>
              <a:rPr lang="en-US" sz="3200" dirty="0" smtClean="0">
                <a:solidFill>
                  <a:schemeClr val="accent2"/>
                </a:solidFill>
              </a:rPr>
              <a:t>).</a:t>
            </a:r>
            <a:endParaRPr lang="en-US" sz="2100" dirty="0">
              <a:solidFill>
                <a:schemeClr val="accent2"/>
              </a:solidFill>
            </a:endParaRPr>
          </a:p>
          <a:p>
            <a:pPr marL="0" indent="0">
              <a:lnSpc>
                <a:spcPct val="110000"/>
              </a:lnSpc>
              <a:spcBef>
                <a:spcPts val="1200"/>
              </a:spcBef>
              <a:buNone/>
            </a:pPr>
            <a:r>
              <a:rPr lang="en-US" sz="3200" b="1" dirty="0">
                <a:solidFill>
                  <a:schemeClr val="accent2"/>
                </a:solidFill>
              </a:rPr>
              <a:t>Personal Growth Assessments</a:t>
            </a:r>
          </a:p>
          <a:p>
            <a:pPr marL="0" indent="0">
              <a:lnSpc>
                <a:spcPct val="110000"/>
              </a:lnSpc>
              <a:buNone/>
            </a:pPr>
            <a:r>
              <a:rPr lang="en-US" sz="3200" dirty="0">
                <a:solidFill>
                  <a:schemeClr val="accent2"/>
                </a:solidFill>
              </a:rPr>
              <a:t>These are two online </a:t>
            </a:r>
            <a:r>
              <a:rPr lang="en-US" sz="3200" dirty="0" smtClean="0">
                <a:solidFill>
                  <a:schemeClr val="accent2"/>
                </a:solidFill>
              </a:rPr>
              <a:t>assessments (entrance &amp; exit) that </a:t>
            </a:r>
            <a:r>
              <a:rPr lang="en-US" sz="3200" dirty="0">
                <a:solidFill>
                  <a:schemeClr val="accent2"/>
                </a:solidFill>
              </a:rPr>
              <a:t>collect information relating to participant skill </a:t>
            </a:r>
            <a:r>
              <a:rPr lang="en-US" sz="3200" dirty="0" smtClean="0">
                <a:solidFill>
                  <a:schemeClr val="accent2"/>
                </a:solidFill>
              </a:rPr>
              <a:t>levels and expectations, which help to </a:t>
            </a:r>
            <a:r>
              <a:rPr lang="en-US" sz="3200" dirty="0">
                <a:solidFill>
                  <a:schemeClr val="accent2"/>
                </a:solidFill>
              </a:rPr>
              <a:t>gather the impact of </a:t>
            </a:r>
            <a:r>
              <a:rPr lang="en-US" sz="3200" dirty="0" smtClean="0">
                <a:solidFill>
                  <a:schemeClr val="accent2"/>
                </a:solidFill>
              </a:rPr>
              <a:t>DEVELOP, and provide valuable feedback to nodes and the program.</a:t>
            </a:r>
            <a:endParaRPr lang="en-US" sz="3200" dirty="0">
              <a:solidFill>
                <a:schemeClr val="accent2"/>
              </a:solidFill>
            </a:endParaRPr>
          </a:p>
          <a:p>
            <a:pPr marL="274320" lvl="1" indent="0">
              <a:lnSpc>
                <a:spcPct val="110000"/>
              </a:lnSpc>
              <a:buNone/>
            </a:pPr>
            <a:r>
              <a:rPr lang="en-US" sz="2300" b="1" dirty="0">
                <a:solidFill>
                  <a:schemeClr val="accent2"/>
                </a:solidFill>
              </a:rPr>
              <a:t>Entrance Assessment</a:t>
            </a:r>
            <a:r>
              <a:rPr lang="en-US" sz="2300" dirty="0">
                <a:solidFill>
                  <a:schemeClr val="accent2"/>
                </a:solidFill>
              </a:rPr>
              <a:t> - </a:t>
            </a:r>
            <a:r>
              <a:rPr lang="en-US" sz="2300" dirty="0" smtClean="0">
                <a:solidFill>
                  <a:schemeClr val="accent2"/>
                </a:solidFill>
              </a:rPr>
              <a:t>week </a:t>
            </a:r>
            <a:r>
              <a:rPr lang="en-US" sz="2300" dirty="0">
                <a:solidFill>
                  <a:schemeClr val="accent2"/>
                </a:solidFill>
              </a:rPr>
              <a:t>1</a:t>
            </a:r>
          </a:p>
          <a:p>
            <a:pPr marL="274320" lvl="1" indent="0">
              <a:lnSpc>
                <a:spcPct val="110000"/>
              </a:lnSpc>
              <a:buNone/>
            </a:pPr>
            <a:r>
              <a:rPr lang="en-US" sz="2300" b="1" dirty="0">
                <a:solidFill>
                  <a:schemeClr val="accent2"/>
                </a:solidFill>
              </a:rPr>
              <a:t>Exit Assessment</a:t>
            </a:r>
            <a:r>
              <a:rPr lang="en-US" sz="2300" dirty="0">
                <a:solidFill>
                  <a:schemeClr val="accent2"/>
                </a:solidFill>
              </a:rPr>
              <a:t> - </a:t>
            </a:r>
            <a:r>
              <a:rPr lang="en-US" sz="2300" dirty="0" smtClean="0">
                <a:solidFill>
                  <a:schemeClr val="accent2"/>
                </a:solidFill>
              </a:rPr>
              <a:t>week 9</a:t>
            </a:r>
            <a:endParaRPr lang="en-US" sz="2300" dirty="0">
              <a:solidFill>
                <a:schemeClr val="accent2"/>
              </a:solidFill>
            </a:endParaRPr>
          </a:p>
          <a:p>
            <a:pPr marL="0" indent="0">
              <a:lnSpc>
                <a:spcPct val="110000"/>
              </a:lnSpc>
              <a:spcBef>
                <a:spcPts val="1200"/>
              </a:spcBef>
              <a:buNone/>
            </a:pPr>
            <a:r>
              <a:rPr lang="en-US" sz="3200" b="1" dirty="0" smtClean="0">
                <a:solidFill>
                  <a:schemeClr val="accent2"/>
                </a:solidFill>
              </a:rPr>
              <a:t>Exit </a:t>
            </a:r>
            <a:r>
              <a:rPr lang="en-US" sz="3200" b="1" dirty="0">
                <a:solidFill>
                  <a:schemeClr val="accent2"/>
                </a:solidFill>
              </a:rPr>
              <a:t>Survey</a:t>
            </a:r>
          </a:p>
          <a:p>
            <a:pPr marL="0" indent="0">
              <a:lnSpc>
                <a:spcPct val="110000"/>
              </a:lnSpc>
              <a:buNone/>
            </a:pPr>
            <a:r>
              <a:rPr lang="en-US" sz="3200" dirty="0">
                <a:solidFill>
                  <a:schemeClr val="accent2"/>
                </a:solidFill>
              </a:rPr>
              <a:t>This is </a:t>
            </a:r>
            <a:r>
              <a:rPr lang="en-US" sz="3200" dirty="0" smtClean="0">
                <a:solidFill>
                  <a:schemeClr val="accent2"/>
                </a:solidFill>
              </a:rPr>
              <a:t>an anonymous </a:t>
            </a:r>
            <a:r>
              <a:rPr lang="en-US" sz="3200" dirty="0">
                <a:solidFill>
                  <a:schemeClr val="accent2"/>
                </a:solidFill>
              </a:rPr>
              <a:t>online survey that we ask all participants to take. It is DEVELOP’s performance review and allows for a national perspective on the program, leadership, and advisors. It helps DEVELOP evolve and </a:t>
            </a:r>
            <a:r>
              <a:rPr lang="en-US" sz="3200" dirty="0" smtClean="0">
                <a:solidFill>
                  <a:schemeClr val="accent2"/>
                </a:solidFill>
              </a:rPr>
              <a:t>improve, </a:t>
            </a:r>
            <a:r>
              <a:rPr lang="en-US" sz="3200" dirty="0">
                <a:solidFill>
                  <a:schemeClr val="accent2"/>
                </a:solidFill>
              </a:rPr>
              <a:t>and we value your input </a:t>
            </a:r>
            <a:r>
              <a:rPr lang="en-US" sz="3200" dirty="0" smtClean="0">
                <a:solidFill>
                  <a:schemeClr val="accent2"/>
                </a:solidFill>
              </a:rPr>
              <a:t>greatly!</a:t>
            </a:r>
          </a:p>
          <a:p>
            <a:pPr marL="274320" lvl="1" indent="0">
              <a:lnSpc>
                <a:spcPct val="110000"/>
              </a:lnSpc>
              <a:buNone/>
            </a:pPr>
            <a:r>
              <a:rPr lang="en-US" sz="2300" b="1" dirty="0" smtClean="0">
                <a:solidFill>
                  <a:schemeClr val="accent2"/>
                </a:solidFill>
              </a:rPr>
              <a:t>Link emailed</a:t>
            </a:r>
            <a:r>
              <a:rPr lang="en-US" sz="2300" dirty="0" smtClean="0">
                <a:solidFill>
                  <a:schemeClr val="accent2"/>
                </a:solidFill>
              </a:rPr>
              <a:t> </a:t>
            </a:r>
            <a:r>
              <a:rPr lang="en-US" sz="2300" dirty="0">
                <a:solidFill>
                  <a:schemeClr val="accent2"/>
                </a:solidFill>
              </a:rPr>
              <a:t>- week 10</a:t>
            </a:r>
          </a:p>
          <a:p>
            <a:pPr marL="0" indent="0">
              <a:lnSpc>
                <a:spcPct val="110000"/>
              </a:lnSpc>
              <a:spcBef>
                <a:spcPts val="1200"/>
              </a:spcBef>
              <a:buNone/>
            </a:pPr>
            <a:r>
              <a:rPr lang="en-US" sz="3200" b="1" dirty="0" smtClean="0">
                <a:solidFill>
                  <a:schemeClr val="accent2"/>
                </a:solidFill>
              </a:rPr>
              <a:t>Performance Reviews </a:t>
            </a:r>
            <a:endParaRPr lang="en-US" sz="3200" b="1" dirty="0">
              <a:solidFill>
                <a:schemeClr val="accent2"/>
              </a:solidFill>
            </a:endParaRPr>
          </a:p>
          <a:p>
            <a:pPr marL="0" indent="0">
              <a:lnSpc>
                <a:spcPct val="110000"/>
              </a:lnSpc>
              <a:buNone/>
            </a:pPr>
            <a:r>
              <a:rPr lang="en-US" sz="3200" dirty="0">
                <a:solidFill>
                  <a:schemeClr val="accent2"/>
                </a:solidFill>
              </a:rPr>
              <a:t>DEVELOP’s main objective is to assist participants in developing both professionally and personally. Part of this process is giving feedback in performance reviews at the middle and end of the term. Please consider this process constructive and take any feedback as </a:t>
            </a:r>
            <a:r>
              <a:rPr lang="en-US" sz="3200" dirty="0" smtClean="0">
                <a:solidFill>
                  <a:schemeClr val="accent2"/>
                </a:solidFill>
              </a:rPr>
              <a:t>goals </a:t>
            </a:r>
            <a:r>
              <a:rPr lang="en-US" sz="3200" dirty="0">
                <a:solidFill>
                  <a:schemeClr val="accent2"/>
                </a:solidFill>
              </a:rPr>
              <a:t>for improvement.</a:t>
            </a:r>
          </a:p>
          <a:p>
            <a:pPr marL="274320" lvl="1" indent="0">
              <a:lnSpc>
                <a:spcPct val="110000"/>
              </a:lnSpc>
              <a:buNone/>
            </a:pPr>
            <a:r>
              <a:rPr lang="en-US" sz="2300" b="1" dirty="0" smtClean="0">
                <a:solidFill>
                  <a:schemeClr val="accent2"/>
                </a:solidFill>
              </a:rPr>
              <a:t>Midterm </a:t>
            </a:r>
            <a:r>
              <a:rPr lang="en-US" sz="2300" b="1" dirty="0">
                <a:solidFill>
                  <a:schemeClr val="accent2"/>
                </a:solidFill>
              </a:rPr>
              <a:t>Review </a:t>
            </a:r>
            <a:r>
              <a:rPr lang="en-US" sz="2300" dirty="0">
                <a:solidFill>
                  <a:schemeClr val="accent2"/>
                </a:solidFill>
              </a:rPr>
              <a:t>- typically weeks 5 or 6</a:t>
            </a:r>
          </a:p>
          <a:p>
            <a:pPr marL="274320" lvl="1" indent="0">
              <a:lnSpc>
                <a:spcPct val="110000"/>
              </a:lnSpc>
              <a:buNone/>
            </a:pPr>
            <a:r>
              <a:rPr lang="en-US" sz="2300" b="1" dirty="0">
                <a:solidFill>
                  <a:schemeClr val="accent2"/>
                </a:solidFill>
              </a:rPr>
              <a:t>End of Term Review </a:t>
            </a:r>
            <a:r>
              <a:rPr lang="en-US" sz="2300" dirty="0">
                <a:solidFill>
                  <a:schemeClr val="accent2"/>
                </a:solidFill>
              </a:rPr>
              <a:t>- typically weeks 9 or </a:t>
            </a:r>
            <a:r>
              <a:rPr lang="en-US" sz="2300" dirty="0" smtClean="0">
                <a:solidFill>
                  <a:schemeClr val="accent2"/>
                </a:solidFill>
              </a:rPr>
              <a:t>10</a:t>
            </a:r>
            <a:endParaRPr lang="en-US" sz="2300" dirty="0">
              <a:solidFill>
                <a:schemeClr val="accent2"/>
              </a:solidFill>
            </a:endParaRPr>
          </a:p>
        </p:txBody>
      </p:sp>
    </p:spTree>
    <p:extLst>
      <p:ext uri="{BB962C8B-B14F-4D97-AF65-F5344CB8AC3E}">
        <p14:creationId xmlns:p14="http://schemas.microsoft.com/office/powerpoint/2010/main" val="2001115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500562"/>
          </a:xfrm>
        </p:spPr>
        <p:txBody>
          <a:bodyPr>
            <a:noAutofit/>
          </a:bodyPr>
          <a:lstStyle/>
          <a:p>
            <a:pPr marL="0" indent="0">
              <a:buNone/>
            </a:pPr>
            <a:r>
              <a:rPr lang="en-US" sz="1600" b="1" dirty="0" smtClean="0">
                <a:solidFill>
                  <a:schemeClr val="accent2"/>
                </a:solidFill>
              </a:rPr>
              <a:t>Provides participants with the policies and procedures of DEVELOP, as well as an overview of NASA’s Applied Sciences &amp; Capacity Building elements, rules of conduct, operational guidelines, information about deliverables and resources available.</a:t>
            </a:r>
          </a:p>
          <a:p>
            <a:pPr marL="0" indent="0">
              <a:buNone/>
            </a:pPr>
            <a:endParaRPr lang="en-US" sz="1600" b="1" dirty="0" smtClean="0">
              <a:solidFill>
                <a:schemeClr val="accent2"/>
              </a:solidFill>
            </a:endParaRPr>
          </a:p>
          <a:p>
            <a:pPr marL="0" indent="0">
              <a:spcAft>
                <a:spcPts val="1200"/>
              </a:spcAft>
              <a:buNone/>
            </a:pPr>
            <a:r>
              <a:rPr lang="en-US" sz="1600" dirty="0" smtClean="0">
                <a:solidFill>
                  <a:schemeClr val="accent2"/>
                </a:solidFill>
              </a:rPr>
              <a:t>Read the handbook and fill out and sign the signature pages </a:t>
            </a:r>
            <a:r>
              <a:rPr lang="en-US" sz="1600" b="1" dirty="0" smtClean="0">
                <a:solidFill>
                  <a:schemeClr val="accent2"/>
                </a:solidFill>
              </a:rPr>
              <a:t>your first day in the office</a:t>
            </a:r>
            <a:r>
              <a:rPr lang="en-US" sz="1600" dirty="0" smtClean="0">
                <a:solidFill>
                  <a:schemeClr val="accent2"/>
                </a:solidFill>
              </a:rPr>
              <a:t>. Your Center Lead will collect and return the following forms to NPO:</a:t>
            </a:r>
          </a:p>
          <a:p>
            <a:pPr>
              <a:spcBef>
                <a:spcPts val="0"/>
              </a:spcBef>
            </a:pPr>
            <a:r>
              <a:rPr lang="en-US" sz="1600" dirty="0" smtClean="0">
                <a:solidFill>
                  <a:schemeClr val="accent2"/>
                </a:solidFill>
              </a:rPr>
              <a:t>Statement of Understanding &amp; Agreement</a:t>
            </a:r>
          </a:p>
          <a:p>
            <a:pPr>
              <a:spcBef>
                <a:spcPts val="0"/>
              </a:spcBef>
            </a:pPr>
            <a:r>
              <a:rPr lang="en-US" sz="1600" dirty="0" smtClean="0">
                <a:solidFill>
                  <a:schemeClr val="accent2"/>
                </a:solidFill>
              </a:rPr>
              <a:t>Media Release</a:t>
            </a:r>
          </a:p>
          <a:p>
            <a:pPr>
              <a:spcBef>
                <a:spcPts val="0"/>
              </a:spcBef>
            </a:pPr>
            <a:r>
              <a:rPr lang="en-US" sz="1600" dirty="0" smtClean="0">
                <a:solidFill>
                  <a:schemeClr val="accent2"/>
                </a:solidFill>
              </a:rPr>
              <a:t>Drug Free Work Place and Sexual Harassment</a:t>
            </a:r>
          </a:p>
          <a:p>
            <a:pPr>
              <a:spcBef>
                <a:spcPts val="0"/>
              </a:spcBef>
            </a:pPr>
            <a:r>
              <a:rPr lang="en-US" sz="1600" dirty="0" smtClean="0">
                <a:solidFill>
                  <a:schemeClr val="accent2"/>
                </a:solidFill>
              </a:rPr>
              <a:t>Non-disclosure Agreement</a:t>
            </a:r>
          </a:p>
          <a:p>
            <a:pPr>
              <a:spcBef>
                <a:spcPts val="0"/>
              </a:spcBef>
            </a:pPr>
            <a:r>
              <a:rPr lang="en-US" sz="1600" dirty="0" smtClean="0">
                <a:solidFill>
                  <a:schemeClr val="accent2"/>
                </a:solidFill>
              </a:rPr>
              <a:t>Patent, Copyright &amp; Intellectual Property Agreement</a:t>
            </a:r>
          </a:p>
          <a:p>
            <a:pPr>
              <a:spcBef>
                <a:spcPts val="0"/>
              </a:spcBef>
            </a:pPr>
            <a:r>
              <a:rPr lang="en-US" sz="1600" dirty="0" smtClean="0">
                <a:solidFill>
                  <a:schemeClr val="accent2"/>
                </a:solidFill>
              </a:rPr>
              <a:t>Travelers’ Responsibility Agreement</a:t>
            </a:r>
          </a:p>
          <a:p>
            <a:pPr>
              <a:spcBef>
                <a:spcPts val="0"/>
              </a:spcBef>
            </a:pPr>
            <a:r>
              <a:rPr lang="en-US" sz="1600" dirty="0" smtClean="0">
                <a:solidFill>
                  <a:schemeClr val="accent2"/>
                </a:solidFill>
              </a:rPr>
              <a:t>Emergency Contact Information</a:t>
            </a:r>
          </a:p>
          <a:p>
            <a:pPr>
              <a:spcBef>
                <a:spcPts val="0"/>
              </a:spcBef>
              <a:buNone/>
            </a:pPr>
            <a:endParaRPr lang="en-US" sz="1600" dirty="0" smtClean="0">
              <a:solidFill>
                <a:schemeClr val="accent2"/>
              </a:solidFill>
            </a:endParaRPr>
          </a:p>
          <a:p>
            <a:pPr>
              <a:spcBef>
                <a:spcPts val="0"/>
              </a:spcBef>
              <a:buNone/>
            </a:pPr>
            <a:r>
              <a:rPr lang="en-US" sz="1600" b="1" dirty="0" smtClean="0">
                <a:solidFill>
                  <a:schemeClr val="accent2"/>
                </a:solidFill>
              </a:rPr>
              <a:t>The handbook is the best resource for information, </a:t>
            </a:r>
          </a:p>
          <a:p>
            <a:pPr>
              <a:spcBef>
                <a:spcPts val="0"/>
              </a:spcBef>
              <a:buNone/>
            </a:pPr>
            <a:r>
              <a:rPr lang="en-US" sz="1600" b="1" dirty="0" smtClean="0">
                <a:solidFill>
                  <a:schemeClr val="accent2"/>
                </a:solidFill>
              </a:rPr>
              <a:t>if you have a question - check there first!</a:t>
            </a:r>
          </a:p>
          <a:p>
            <a:pPr>
              <a:buNone/>
            </a:pPr>
            <a:endParaRPr lang="en-US" sz="16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Handbook</a:t>
            </a:r>
            <a:endParaRPr lang="en-US" b="1" dirty="0">
              <a:solidFill>
                <a:schemeClr val="accent3"/>
              </a:solidFill>
            </a:endParaRP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rot="341226">
            <a:off x="6662561" y="3721091"/>
            <a:ext cx="1953820" cy="25171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56901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000" dirty="0" smtClean="0">
                <a:solidFill>
                  <a:schemeClr val="accent2"/>
                </a:solidFill>
              </a:rPr>
              <a:t>A recent development for the program has been the establishment of an annual survey to assess the impact of DEVELOP, enhance the network of alumni engaged with the program, and assess the career fields that participants progress into. DEVELOP looks forward to surveying you in the near future!</a:t>
            </a:r>
          </a:p>
          <a:p>
            <a:pPr marL="0" indent="0">
              <a:buNone/>
            </a:pPr>
            <a:r>
              <a:rPr lang="en-US" sz="2000" dirty="0" smtClean="0">
                <a:solidFill>
                  <a:schemeClr val="accent2"/>
                </a:solidFill>
              </a:rPr>
              <a:t>Before you leave this term, please make sure that DEVELOP has the best email address to reach you. The survey goes out every June.</a:t>
            </a:r>
          </a:p>
          <a:p>
            <a:pPr marL="0" indent="0">
              <a:buNone/>
            </a:pPr>
            <a:endParaRPr lang="en-US" sz="2000" dirty="0" smtClean="0">
              <a:solidFill>
                <a:schemeClr val="accent2"/>
              </a:solidFill>
            </a:endParaRPr>
          </a:p>
          <a:p>
            <a:pPr marL="0" indent="0">
              <a:buNone/>
            </a:pPr>
            <a:r>
              <a:rPr lang="en-US" sz="2000" b="1" dirty="0" smtClean="0">
                <a:solidFill>
                  <a:schemeClr val="accent2"/>
                </a:solidFill>
              </a:rPr>
              <a:t>The Alumni Survey Provides:</a:t>
            </a:r>
          </a:p>
          <a:p>
            <a:r>
              <a:rPr lang="en-US" sz="2000" dirty="0" smtClean="0">
                <a:solidFill>
                  <a:schemeClr val="accent2"/>
                </a:solidFill>
              </a:rPr>
              <a:t>Metrics for reporting to NASA HQ</a:t>
            </a:r>
          </a:p>
          <a:p>
            <a:r>
              <a:rPr lang="en-US" sz="2000" dirty="0" smtClean="0">
                <a:solidFill>
                  <a:schemeClr val="accent2"/>
                </a:solidFill>
              </a:rPr>
              <a:t>Indicators for DEVELOP’s Results Framework</a:t>
            </a:r>
          </a:p>
          <a:p>
            <a:r>
              <a:rPr lang="en-US" sz="2000" dirty="0" smtClean="0">
                <a:solidFill>
                  <a:schemeClr val="accent2"/>
                </a:solidFill>
              </a:rPr>
              <a:t>“Success Stories” for newsletters and other highlight activities</a:t>
            </a:r>
          </a:p>
          <a:p>
            <a:r>
              <a:rPr lang="en-US" sz="2000" dirty="0" smtClean="0">
                <a:solidFill>
                  <a:schemeClr val="accent2"/>
                </a:solidFill>
              </a:rPr>
              <a:t>Method for signing up to receive </a:t>
            </a:r>
            <a:r>
              <a:rPr lang="en-US" sz="2000" i="1" dirty="0" smtClean="0">
                <a:solidFill>
                  <a:schemeClr val="accent2"/>
                </a:solidFill>
              </a:rPr>
              <a:t>The </a:t>
            </a:r>
            <a:r>
              <a:rPr lang="en-US" sz="2000" i="1" dirty="0" err="1" smtClean="0">
                <a:solidFill>
                  <a:schemeClr val="accent2"/>
                </a:solidFill>
              </a:rPr>
              <a:t>DEVELOPer</a:t>
            </a:r>
            <a:r>
              <a:rPr lang="en-US" sz="2000" i="1" dirty="0" smtClean="0">
                <a:solidFill>
                  <a:schemeClr val="accent2"/>
                </a:solidFill>
              </a:rPr>
              <a:t> Newsletter</a:t>
            </a:r>
          </a:p>
          <a:p>
            <a:r>
              <a:rPr lang="en-US" sz="2000" dirty="0" smtClean="0">
                <a:solidFill>
                  <a:schemeClr val="accent2"/>
                </a:solidFill>
              </a:rPr>
              <a:t>Information to invite alumni to special events</a:t>
            </a:r>
          </a:p>
        </p:txBody>
      </p:sp>
      <p:sp>
        <p:nvSpPr>
          <p:cNvPr id="3" name="Title 2"/>
          <p:cNvSpPr>
            <a:spLocks noGrp="1"/>
          </p:cNvSpPr>
          <p:nvPr>
            <p:ph type="title"/>
          </p:nvPr>
        </p:nvSpPr>
        <p:spPr/>
        <p:txBody>
          <a:bodyPr>
            <a:normAutofit/>
          </a:bodyPr>
          <a:lstStyle/>
          <a:p>
            <a:r>
              <a:rPr lang="en-US" b="1" dirty="0" smtClean="0">
                <a:solidFill>
                  <a:schemeClr val="accent3"/>
                </a:solidFill>
              </a:rPr>
              <a:t>Annual Alumni Survey</a:t>
            </a:r>
            <a:endParaRPr lang="en-US" b="1" dirty="0">
              <a:solidFill>
                <a:schemeClr val="accent3"/>
              </a:solidFill>
            </a:endParaRPr>
          </a:p>
        </p:txBody>
      </p:sp>
    </p:spTree>
    <p:extLst>
      <p:ext uri="{BB962C8B-B14F-4D97-AF65-F5344CB8AC3E}">
        <p14:creationId xmlns:p14="http://schemas.microsoft.com/office/powerpoint/2010/main" val="3131085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3758184"/>
          </a:xfrm>
        </p:spPr>
        <p:txBody>
          <a:bodyPr>
            <a:normAutofit lnSpcReduction="10000"/>
          </a:bodyPr>
          <a:lstStyle/>
          <a:p>
            <a:pPr>
              <a:lnSpc>
                <a:spcPct val="110000"/>
              </a:lnSpc>
              <a:spcBef>
                <a:spcPts val="0"/>
              </a:spcBef>
            </a:pPr>
            <a:r>
              <a:rPr lang="en-US" sz="2000" dirty="0" smtClean="0">
                <a:solidFill>
                  <a:schemeClr val="accent2"/>
                </a:solidFill>
              </a:rPr>
              <a:t>Be flexible</a:t>
            </a:r>
          </a:p>
          <a:p>
            <a:pPr>
              <a:lnSpc>
                <a:spcPct val="110000"/>
              </a:lnSpc>
              <a:spcBef>
                <a:spcPts val="0"/>
              </a:spcBef>
            </a:pPr>
            <a:r>
              <a:rPr lang="en-US" sz="2000" dirty="0" smtClean="0">
                <a:solidFill>
                  <a:schemeClr val="accent2"/>
                </a:solidFill>
              </a:rPr>
              <a:t>Stay organized</a:t>
            </a:r>
          </a:p>
          <a:p>
            <a:pPr>
              <a:lnSpc>
                <a:spcPct val="110000"/>
              </a:lnSpc>
              <a:spcBef>
                <a:spcPts val="0"/>
              </a:spcBef>
            </a:pPr>
            <a:r>
              <a:rPr lang="en-US" sz="2000" dirty="0" smtClean="0">
                <a:solidFill>
                  <a:schemeClr val="accent2"/>
                </a:solidFill>
              </a:rPr>
              <a:t>Have an open mind and a positive attitude</a:t>
            </a:r>
          </a:p>
          <a:p>
            <a:pPr>
              <a:lnSpc>
                <a:spcPct val="110000"/>
              </a:lnSpc>
              <a:spcBef>
                <a:spcPts val="0"/>
              </a:spcBef>
            </a:pPr>
            <a:r>
              <a:rPr lang="en-US" sz="2000" dirty="0" smtClean="0">
                <a:solidFill>
                  <a:schemeClr val="accent2"/>
                </a:solidFill>
              </a:rPr>
              <a:t>Know when things are due</a:t>
            </a:r>
          </a:p>
          <a:p>
            <a:pPr>
              <a:lnSpc>
                <a:spcPct val="110000"/>
              </a:lnSpc>
              <a:spcBef>
                <a:spcPts val="0"/>
              </a:spcBef>
            </a:pPr>
            <a:r>
              <a:rPr lang="en-US" sz="2000" dirty="0" smtClean="0">
                <a:solidFill>
                  <a:schemeClr val="accent2"/>
                </a:solidFill>
              </a:rPr>
              <a:t>Keep track of files</a:t>
            </a:r>
          </a:p>
          <a:p>
            <a:pPr>
              <a:lnSpc>
                <a:spcPct val="110000"/>
              </a:lnSpc>
              <a:spcBef>
                <a:spcPts val="0"/>
              </a:spcBef>
            </a:pPr>
            <a:r>
              <a:rPr lang="en-US" sz="2000" dirty="0" smtClean="0">
                <a:solidFill>
                  <a:schemeClr val="accent2"/>
                </a:solidFill>
              </a:rPr>
              <a:t>Be ready to present what you are doing at the drop of a hat</a:t>
            </a:r>
          </a:p>
          <a:p>
            <a:pPr>
              <a:lnSpc>
                <a:spcPct val="110000"/>
              </a:lnSpc>
              <a:spcBef>
                <a:spcPts val="0"/>
              </a:spcBef>
            </a:pPr>
            <a:r>
              <a:rPr lang="en-US" sz="2000" dirty="0" smtClean="0">
                <a:solidFill>
                  <a:schemeClr val="accent2"/>
                </a:solidFill>
              </a:rPr>
              <a:t>Two heads are always better than one - collaborate!</a:t>
            </a:r>
          </a:p>
          <a:p>
            <a:pPr>
              <a:lnSpc>
                <a:spcPct val="110000"/>
              </a:lnSpc>
              <a:spcBef>
                <a:spcPts val="0"/>
              </a:spcBef>
            </a:pPr>
            <a:r>
              <a:rPr lang="en-US" sz="2000" dirty="0" smtClean="0">
                <a:solidFill>
                  <a:schemeClr val="accent2"/>
                </a:solidFill>
              </a:rPr>
              <a:t>Go above and beyond</a:t>
            </a:r>
          </a:p>
          <a:p>
            <a:pPr>
              <a:lnSpc>
                <a:spcPct val="110000"/>
              </a:lnSpc>
              <a:spcBef>
                <a:spcPts val="0"/>
              </a:spcBef>
            </a:pPr>
            <a:r>
              <a:rPr lang="en-US" sz="2000" dirty="0" smtClean="0">
                <a:solidFill>
                  <a:schemeClr val="accent2"/>
                </a:solidFill>
              </a:rPr>
              <a:t>Get to know your team</a:t>
            </a:r>
          </a:p>
          <a:p>
            <a:pPr>
              <a:lnSpc>
                <a:spcPct val="110000"/>
              </a:lnSpc>
              <a:spcBef>
                <a:spcPts val="0"/>
              </a:spcBef>
            </a:pPr>
            <a:r>
              <a:rPr lang="en-US" sz="2000" dirty="0" smtClean="0">
                <a:solidFill>
                  <a:schemeClr val="accent2"/>
                </a:solidFill>
              </a:rPr>
              <a:t>Network </a:t>
            </a:r>
            <a:r>
              <a:rPr lang="en-US" sz="2000" dirty="0" err="1" smtClean="0">
                <a:solidFill>
                  <a:schemeClr val="accent2"/>
                </a:solidFill>
              </a:rPr>
              <a:t>Network</a:t>
            </a:r>
            <a:r>
              <a:rPr lang="en-US" sz="2000" dirty="0" smtClean="0">
                <a:solidFill>
                  <a:schemeClr val="accent2"/>
                </a:solidFill>
              </a:rPr>
              <a:t> </a:t>
            </a:r>
            <a:r>
              <a:rPr lang="en-US" sz="2000" dirty="0" err="1" smtClean="0">
                <a:solidFill>
                  <a:schemeClr val="accent2"/>
                </a:solidFill>
              </a:rPr>
              <a:t>Network</a:t>
            </a:r>
            <a:r>
              <a:rPr lang="en-US" sz="2000" dirty="0" smtClean="0">
                <a:solidFill>
                  <a:schemeClr val="accent2"/>
                </a:solidFill>
              </a:rPr>
              <a:t> - it’s all about who you know</a:t>
            </a:r>
          </a:p>
          <a:p>
            <a:pPr>
              <a:lnSpc>
                <a:spcPct val="110000"/>
              </a:lnSpc>
              <a:spcBef>
                <a:spcPts val="0"/>
              </a:spcBef>
            </a:pPr>
            <a:r>
              <a:rPr lang="en-US" sz="2000" dirty="0" smtClean="0">
                <a:solidFill>
                  <a:schemeClr val="accent2"/>
                </a:solidFill>
              </a:rPr>
              <a:t>Use this opportunity to build up your resume with new skills</a:t>
            </a:r>
          </a:p>
          <a:p>
            <a:pPr>
              <a:lnSpc>
                <a:spcPct val="110000"/>
              </a:lnSpc>
              <a:spcBef>
                <a:spcPts val="0"/>
              </a:spcBef>
            </a:pP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Tips For Success</a:t>
            </a:r>
            <a:endParaRPr lang="en-US" b="1" dirty="0">
              <a:solidFill>
                <a:schemeClr val="accent3"/>
              </a:solidFill>
            </a:endParaRPr>
          </a:p>
        </p:txBody>
      </p:sp>
      <p:sp>
        <p:nvSpPr>
          <p:cNvPr id="4" name="Content Placeholder 9"/>
          <p:cNvSpPr txBox="1">
            <a:spLocks/>
          </p:cNvSpPr>
          <p:nvPr/>
        </p:nvSpPr>
        <p:spPr>
          <a:xfrm>
            <a:off x="1066800" y="5181600"/>
            <a:ext cx="6934200" cy="1349944"/>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a:solidFill>
                  <a:schemeClr val="accent2"/>
                </a:solidFill>
                <a:latin typeface="Century Gothic"/>
              </a:rPr>
              <a:t>“Whether you think you can or whether you think you can't, you're right.” </a:t>
            </a:r>
          </a:p>
          <a:p>
            <a:pPr marL="225295" indent="-225295" algn="ctr" defTabSz="913865">
              <a:buClr>
                <a:srgbClr val="0F6FC6"/>
              </a:buClr>
              <a:buSzPct val="85000"/>
              <a:defRPr/>
            </a:pPr>
            <a:r>
              <a:rPr lang="en-US" sz="2400" dirty="0">
                <a:solidFill>
                  <a:schemeClr val="accent2"/>
                </a:solidFill>
                <a:latin typeface="Century Gothic"/>
              </a:rPr>
              <a:t>-- Henry Ford --</a:t>
            </a:r>
            <a:endParaRPr lang="en-US" sz="2400" b="1" dirty="0">
              <a:solidFill>
                <a:schemeClr val="accent2"/>
              </a:solidFill>
              <a:latin typeface="Century Gothic"/>
            </a:endParaRPr>
          </a:p>
        </p:txBody>
      </p:sp>
    </p:spTree>
    <p:extLst>
      <p:ext uri="{BB962C8B-B14F-4D97-AF65-F5344CB8AC3E}">
        <p14:creationId xmlns:p14="http://schemas.microsoft.com/office/powerpoint/2010/main" val="2712780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199"/>
            <a:ext cx="8401050" cy="4800601"/>
          </a:xfrm>
        </p:spPr>
        <p:txBody>
          <a:bodyPr>
            <a:normAutofit fontScale="92500" lnSpcReduction="20000"/>
          </a:bodyPr>
          <a:lstStyle/>
          <a:p>
            <a:pPr>
              <a:spcAft>
                <a:spcPts val="600"/>
              </a:spcAft>
            </a:pPr>
            <a:r>
              <a:rPr lang="en-US" sz="2000" dirty="0">
                <a:solidFill>
                  <a:schemeClr val="accent2"/>
                </a:solidFill>
              </a:rPr>
              <a:t>Earth observations and Earth science data are objective, transparent, and policy-neutral. NASA Earth Science doesn’t develop or prescribe policy. Other agencies and organizations use the data and scientific results in their policy analysis and development.</a:t>
            </a:r>
          </a:p>
          <a:p>
            <a:pPr>
              <a:spcAft>
                <a:spcPts val="600"/>
              </a:spcAft>
            </a:pPr>
            <a:r>
              <a:rPr lang="en-US" sz="2000" dirty="0" smtClean="0">
                <a:solidFill>
                  <a:schemeClr val="accent2"/>
                </a:solidFill>
              </a:rPr>
              <a:t>DEVELOP </a:t>
            </a:r>
            <a:r>
              <a:rPr lang="en-US" sz="2000" b="1" dirty="0" smtClean="0">
                <a:solidFill>
                  <a:schemeClr val="accent2"/>
                </a:solidFill>
              </a:rPr>
              <a:t>IS</a:t>
            </a:r>
            <a:r>
              <a:rPr lang="en-US" sz="2000" dirty="0" smtClean="0">
                <a:solidFill>
                  <a:schemeClr val="accent2"/>
                </a:solidFill>
              </a:rPr>
              <a:t> part of NASA’s Applied Sciences Program.</a:t>
            </a:r>
            <a:br>
              <a:rPr lang="en-US" sz="2000" dirty="0" smtClean="0">
                <a:solidFill>
                  <a:schemeClr val="accent2"/>
                </a:solidFill>
              </a:rPr>
            </a:br>
            <a:r>
              <a:rPr lang="en-US" sz="2000" dirty="0" smtClean="0">
                <a:solidFill>
                  <a:schemeClr val="accent2"/>
                </a:solidFill>
              </a:rPr>
              <a:t>DEVELOP is </a:t>
            </a:r>
            <a:r>
              <a:rPr lang="en-US" sz="2000" b="1" dirty="0" smtClean="0">
                <a:solidFill>
                  <a:schemeClr val="accent2"/>
                </a:solidFill>
              </a:rPr>
              <a:t>NOT</a:t>
            </a:r>
            <a:r>
              <a:rPr lang="en-US" sz="2000" dirty="0" smtClean="0">
                <a:solidFill>
                  <a:schemeClr val="accent2"/>
                </a:solidFill>
              </a:rPr>
              <a:t> part of NASA’s Office of Education</a:t>
            </a:r>
          </a:p>
          <a:p>
            <a:pPr marL="274320" lvl="1" indent="0">
              <a:spcAft>
                <a:spcPts val="600"/>
              </a:spcAft>
              <a:buNone/>
            </a:pPr>
            <a:r>
              <a:rPr lang="en-US" sz="1500" dirty="0" smtClean="0">
                <a:solidFill>
                  <a:schemeClr val="accent2"/>
                </a:solidFill>
              </a:rPr>
              <a:t>NASA’s internships and educational activities have been consolidated or eliminated – DEVELOP is not part of that consolidation.</a:t>
            </a:r>
          </a:p>
          <a:p>
            <a:pPr>
              <a:spcAft>
                <a:spcPts val="600"/>
              </a:spcAft>
            </a:pPr>
            <a:r>
              <a:rPr lang="en-US" sz="2000" dirty="0" smtClean="0">
                <a:solidFill>
                  <a:schemeClr val="accent2"/>
                </a:solidFill>
              </a:rPr>
              <a:t>DEVELOP is very different from NASA’s internship opportunities in the way we approach projects, focus on teamwork, the level of responsibility and authority given to participants, the opportunities we provide, and the individuals and organizations we network with. Enjoy it while you are here!</a:t>
            </a:r>
          </a:p>
          <a:p>
            <a:pPr>
              <a:spcAft>
                <a:spcPts val="600"/>
              </a:spcAft>
            </a:pPr>
            <a:r>
              <a:rPr lang="en-US" sz="2000" dirty="0" smtClean="0">
                <a:solidFill>
                  <a:schemeClr val="accent2"/>
                </a:solidFill>
              </a:rPr>
              <a:t>NASA restricted travel under sequestration, meaning that new guidelines are in place to gain approval for travel. Travel is a privilege!</a:t>
            </a:r>
          </a:p>
        </p:txBody>
      </p:sp>
      <p:sp>
        <p:nvSpPr>
          <p:cNvPr id="3" name="Title 2"/>
          <p:cNvSpPr>
            <a:spLocks noGrp="1"/>
          </p:cNvSpPr>
          <p:nvPr>
            <p:ph type="title"/>
          </p:nvPr>
        </p:nvSpPr>
        <p:spPr/>
        <p:txBody>
          <a:bodyPr>
            <a:normAutofit/>
          </a:bodyPr>
          <a:lstStyle/>
          <a:p>
            <a:r>
              <a:rPr lang="en-US" b="1" dirty="0" smtClean="0">
                <a:solidFill>
                  <a:schemeClr val="accent3"/>
                </a:solidFill>
              </a:rPr>
              <a:t>Important Things To Note</a:t>
            </a:r>
            <a:endParaRPr lang="en-US" b="1" dirty="0">
              <a:solidFill>
                <a:schemeClr val="accent3"/>
              </a:solidFill>
            </a:endParaRPr>
          </a:p>
        </p:txBody>
      </p:sp>
    </p:spTree>
    <p:extLst>
      <p:ext uri="{BB962C8B-B14F-4D97-AF65-F5344CB8AC3E}">
        <p14:creationId xmlns:p14="http://schemas.microsoft.com/office/powerpoint/2010/main" val="3860126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8241" y="2971800"/>
            <a:ext cx="2569159" cy="3374545"/>
          </a:xfrm>
          <a:prstGeom prst="rect">
            <a:avLst/>
          </a:prstGeom>
        </p:spPr>
      </p:pic>
      <p:sp>
        <p:nvSpPr>
          <p:cNvPr id="2" name="Text Placeholder 1"/>
          <p:cNvSpPr>
            <a:spLocks noGrp="1"/>
          </p:cNvSpPr>
          <p:nvPr>
            <p:ph type="body" idx="1"/>
          </p:nvPr>
        </p:nvSpPr>
        <p:spPr/>
        <p:txBody>
          <a:bodyPr/>
          <a:lstStyle/>
          <a:p>
            <a:r>
              <a:rPr lang="en-US" dirty="0" smtClean="0">
                <a:solidFill>
                  <a:schemeClr val="accent2"/>
                </a:solidFill>
              </a:rPr>
              <a:t>Have a Great Term!</a:t>
            </a:r>
            <a:endParaRPr lang="en-US" dirty="0">
              <a:solidFill>
                <a:schemeClr val="accent2"/>
              </a:solidFill>
            </a:endParaRPr>
          </a:p>
        </p:txBody>
      </p:sp>
      <p:sp>
        <p:nvSpPr>
          <p:cNvPr id="3" name="Title 2"/>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365431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5067300"/>
          </a:xfrm>
        </p:spPr>
        <p:txBody>
          <a:bodyPr>
            <a:normAutofit/>
          </a:bodyPr>
          <a:lstStyle/>
          <a:p>
            <a:pPr>
              <a:spcBef>
                <a:spcPts val="0"/>
              </a:spcBef>
              <a:spcAft>
                <a:spcPts val="400"/>
              </a:spcAft>
            </a:pPr>
            <a:r>
              <a:rPr lang="en-US" sz="1800" dirty="0" smtClean="0">
                <a:solidFill>
                  <a:schemeClr val="accent2"/>
                </a:solidFill>
              </a:rPr>
              <a:t>Be </a:t>
            </a:r>
            <a:r>
              <a:rPr lang="en-US" sz="1800" dirty="0">
                <a:solidFill>
                  <a:schemeClr val="accent2"/>
                </a:solidFill>
              </a:rPr>
              <a:t>on time for work!</a:t>
            </a:r>
          </a:p>
          <a:p>
            <a:pPr>
              <a:spcBef>
                <a:spcPts val="0"/>
              </a:spcBef>
              <a:spcAft>
                <a:spcPts val="400"/>
              </a:spcAft>
            </a:pPr>
            <a:r>
              <a:rPr lang="en-US" sz="1800" dirty="0">
                <a:solidFill>
                  <a:schemeClr val="accent2"/>
                </a:solidFill>
              </a:rPr>
              <a:t>Attend meetings and lectures as </a:t>
            </a:r>
            <a:r>
              <a:rPr lang="en-US" sz="1800" dirty="0" smtClean="0">
                <a:solidFill>
                  <a:schemeClr val="accent2"/>
                </a:solidFill>
              </a:rPr>
              <a:t>directed.</a:t>
            </a:r>
            <a:endParaRPr lang="en-US" sz="1800" dirty="0">
              <a:solidFill>
                <a:schemeClr val="accent2"/>
              </a:solidFill>
            </a:endParaRPr>
          </a:p>
          <a:p>
            <a:pPr>
              <a:spcBef>
                <a:spcPts val="0"/>
              </a:spcBef>
              <a:spcAft>
                <a:spcPts val="400"/>
              </a:spcAft>
            </a:pPr>
            <a:r>
              <a:rPr lang="en-US" sz="1800" dirty="0">
                <a:solidFill>
                  <a:schemeClr val="accent2"/>
                </a:solidFill>
              </a:rPr>
              <a:t>DEVELOP is a drug-free workplace.</a:t>
            </a:r>
          </a:p>
          <a:p>
            <a:pPr>
              <a:spcBef>
                <a:spcPts val="0"/>
              </a:spcBef>
              <a:spcAft>
                <a:spcPts val="400"/>
              </a:spcAft>
            </a:pPr>
            <a:r>
              <a:rPr lang="en-US" sz="1800" dirty="0">
                <a:solidFill>
                  <a:schemeClr val="accent2"/>
                </a:solidFill>
              </a:rPr>
              <a:t>Harassment of any type will not be tolerated.</a:t>
            </a:r>
            <a:endParaRPr lang="en-US" sz="1800" dirty="0" smtClean="0">
              <a:solidFill>
                <a:schemeClr val="accent2"/>
              </a:solidFill>
            </a:endParaRPr>
          </a:p>
          <a:p>
            <a:pPr>
              <a:spcBef>
                <a:spcPts val="0"/>
              </a:spcBef>
              <a:spcAft>
                <a:spcPts val="400"/>
              </a:spcAft>
            </a:pPr>
            <a:r>
              <a:rPr lang="en-US" sz="1800" dirty="0">
                <a:solidFill>
                  <a:schemeClr val="accent2"/>
                </a:solidFill>
              </a:rPr>
              <a:t>Have an open mind. Do not discriminate; learn from people who differ from you</a:t>
            </a:r>
            <a:r>
              <a:rPr lang="en-US" sz="1800" dirty="0" smtClean="0">
                <a:solidFill>
                  <a:schemeClr val="accent2"/>
                </a:solidFill>
              </a:rPr>
              <a:t>.</a:t>
            </a:r>
            <a:endParaRPr lang="en-US" sz="1800" dirty="0">
              <a:solidFill>
                <a:schemeClr val="accent2"/>
              </a:solidFill>
            </a:endParaRPr>
          </a:p>
          <a:p>
            <a:pPr>
              <a:spcBef>
                <a:spcPts val="0"/>
              </a:spcBef>
              <a:spcAft>
                <a:spcPts val="400"/>
              </a:spcAft>
            </a:pPr>
            <a:r>
              <a:rPr lang="en-US" sz="1800" dirty="0">
                <a:solidFill>
                  <a:schemeClr val="accent2"/>
                </a:solidFill>
              </a:rPr>
              <a:t>Be mindful of those around you, your actions and other’s property - you represent the DEVELOP Program and your team’s location.</a:t>
            </a:r>
          </a:p>
          <a:p>
            <a:pPr>
              <a:spcBef>
                <a:spcPts val="0"/>
              </a:spcBef>
              <a:spcAft>
                <a:spcPts val="400"/>
              </a:spcAft>
            </a:pPr>
            <a:r>
              <a:rPr lang="en-US" sz="1800" dirty="0" smtClean="0">
                <a:solidFill>
                  <a:schemeClr val="accent2"/>
                </a:solidFill>
              </a:rPr>
              <a:t>ALL </a:t>
            </a:r>
            <a:r>
              <a:rPr lang="en-US" sz="1800" dirty="0">
                <a:solidFill>
                  <a:schemeClr val="accent2"/>
                </a:solidFill>
              </a:rPr>
              <a:t>research is the property of </a:t>
            </a:r>
            <a:r>
              <a:rPr lang="en-US" sz="1800" dirty="0" smtClean="0">
                <a:solidFill>
                  <a:schemeClr val="accent2"/>
                </a:solidFill>
              </a:rPr>
              <a:t>DEVELOP.</a:t>
            </a:r>
            <a:endParaRPr lang="en-US" sz="1800" dirty="0">
              <a:solidFill>
                <a:schemeClr val="accent2"/>
              </a:solidFill>
            </a:endParaRPr>
          </a:p>
          <a:p>
            <a:pPr>
              <a:spcBef>
                <a:spcPts val="0"/>
              </a:spcBef>
              <a:spcAft>
                <a:spcPts val="400"/>
              </a:spcAft>
            </a:pPr>
            <a:r>
              <a:rPr lang="en-US" sz="1800" dirty="0">
                <a:solidFill>
                  <a:schemeClr val="accent2"/>
                </a:solidFill>
              </a:rPr>
              <a:t>You must have permission from your Center Lead and NPO </a:t>
            </a:r>
            <a:r>
              <a:rPr lang="en-US" sz="1800" b="1" dirty="0">
                <a:solidFill>
                  <a:schemeClr val="accent2"/>
                </a:solidFill>
              </a:rPr>
              <a:t>BEFORE submitting</a:t>
            </a:r>
            <a:r>
              <a:rPr lang="en-US" sz="1800" dirty="0">
                <a:solidFill>
                  <a:schemeClr val="accent2"/>
                </a:solidFill>
              </a:rPr>
              <a:t> or presenting your project </a:t>
            </a:r>
            <a:r>
              <a:rPr lang="en-US" sz="1800" dirty="0" smtClean="0">
                <a:solidFill>
                  <a:schemeClr val="accent2"/>
                </a:solidFill>
              </a:rPr>
              <a:t>anywhere.</a:t>
            </a:r>
            <a:endParaRPr lang="en-US" sz="1800" dirty="0">
              <a:solidFill>
                <a:schemeClr val="accent2"/>
              </a:solidFill>
            </a:endParaRPr>
          </a:p>
          <a:p>
            <a:pPr>
              <a:spcBef>
                <a:spcPts val="0"/>
              </a:spcBef>
              <a:spcAft>
                <a:spcPts val="400"/>
              </a:spcAft>
            </a:pPr>
            <a:r>
              <a:rPr lang="en-US" sz="1800" dirty="0">
                <a:solidFill>
                  <a:schemeClr val="accent2"/>
                </a:solidFill>
              </a:rPr>
              <a:t>Be flexible, changes will occur!  Learn to expect the unexpected!</a:t>
            </a:r>
          </a:p>
          <a:p>
            <a:pPr>
              <a:spcBef>
                <a:spcPts val="0"/>
              </a:spcBef>
              <a:spcAft>
                <a:spcPts val="400"/>
              </a:spcAft>
              <a:buNone/>
            </a:pPr>
            <a:endParaRPr lang="en-US" sz="18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General Guidelines &amp; Expectations</a:t>
            </a:r>
            <a:endParaRPr lang="en-US" b="1" dirty="0">
              <a:solidFill>
                <a:schemeClr val="accent3"/>
              </a:solidFill>
            </a:endParaRPr>
          </a:p>
        </p:txBody>
      </p:sp>
    </p:spTree>
    <p:extLst>
      <p:ext uri="{BB962C8B-B14F-4D97-AF65-F5344CB8AC3E}">
        <p14:creationId xmlns:p14="http://schemas.microsoft.com/office/powerpoint/2010/main" val="1696568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5102351"/>
          </a:xfrm>
        </p:spPr>
        <p:txBody>
          <a:bodyPr>
            <a:normAutofit fontScale="92500" lnSpcReduction="10000"/>
          </a:bodyPr>
          <a:lstStyle/>
          <a:p>
            <a:pPr marL="0" indent="0">
              <a:buNone/>
            </a:pPr>
            <a:r>
              <a:rPr lang="en-US" sz="2300" b="1" dirty="0" smtClean="0">
                <a:solidFill>
                  <a:schemeClr val="accent2"/>
                </a:solidFill>
              </a:rPr>
              <a:t>DEVELOP participants are expected to follow rules and regulations of their team’s location, their sponsoring grant organization, and DEVELOP. </a:t>
            </a:r>
          </a:p>
          <a:p>
            <a:pPr marL="0" indent="0">
              <a:buNone/>
            </a:pPr>
            <a:endParaRPr lang="en-US" sz="1700" dirty="0" smtClean="0">
              <a:solidFill>
                <a:schemeClr val="accent2"/>
              </a:solidFill>
            </a:endParaRPr>
          </a:p>
          <a:p>
            <a:r>
              <a:rPr lang="en-US" sz="1700" dirty="0" smtClean="0">
                <a:solidFill>
                  <a:schemeClr val="accent2"/>
                </a:solidFill>
              </a:rPr>
              <a:t>Respect yourself, everyone else, and property belonging to other people. Do not steal or damage materials. </a:t>
            </a:r>
          </a:p>
          <a:p>
            <a:r>
              <a:rPr lang="en-US" sz="1700" dirty="0" smtClean="0">
                <a:solidFill>
                  <a:schemeClr val="accent2"/>
                </a:solidFill>
              </a:rPr>
              <a:t>Demonstrate integrity. Never plagiarize; it is punishable by law. </a:t>
            </a:r>
          </a:p>
          <a:p>
            <a:r>
              <a:rPr lang="en-US" sz="1700" dirty="0" smtClean="0">
                <a:solidFill>
                  <a:schemeClr val="accent2"/>
                </a:solidFill>
              </a:rPr>
              <a:t>Act fairly and promote harmony in the work place by showing common courtesy to other participants. </a:t>
            </a:r>
          </a:p>
          <a:p>
            <a:r>
              <a:rPr lang="en-US" sz="1700" dirty="0" smtClean="0">
                <a:solidFill>
                  <a:schemeClr val="accent2"/>
                </a:solidFill>
              </a:rPr>
              <a:t>Encourage a positive working environment; profanity and lewdness are not permitted. </a:t>
            </a:r>
          </a:p>
          <a:p>
            <a:r>
              <a:rPr lang="en-US" sz="1700" dirty="0" smtClean="0">
                <a:solidFill>
                  <a:schemeClr val="accent2"/>
                </a:solidFill>
              </a:rPr>
              <a:t>The nature of the DEVELOP Program necessitates that each participant be willing to accept tasks that arise unexpectedly. </a:t>
            </a:r>
          </a:p>
          <a:p>
            <a:r>
              <a:rPr lang="en-US" sz="1700" dirty="0" smtClean="0">
                <a:solidFill>
                  <a:schemeClr val="accent2"/>
                </a:solidFill>
              </a:rPr>
              <a:t>Maintain a positive attitude. A person’s productivity is directly affected by the attitudes of the people around them, so striving for a positive outlook in the work place is of the utmost importance. </a:t>
            </a:r>
          </a:p>
          <a:p>
            <a:r>
              <a:rPr lang="en-US" sz="1700" dirty="0" smtClean="0">
                <a:solidFill>
                  <a:schemeClr val="accent2"/>
                </a:solidFill>
              </a:rPr>
              <a:t>Abide by the dress code  </a:t>
            </a:r>
          </a:p>
          <a:p>
            <a:r>
              <a:rPr lang="en-US" sz="1700" dirty="0" smtClean="0">
                <a:solidFill>
                  <a:schemeClr val="accent2"/>
                </a:solidFill>
              </a:rPr>
              <a:t>Have fun and learn! </a:t>
            </a:r>
            <a:r>
              <a:rPr lang="en-US" sz="1700" dirty="0" smtClean="0">
                <a:solidFill>
                  <a:schemeClr val="accent2"/>
                </a:solidFill>
                <a:sym typeface="Wingdings" pitchFamily="2" charset="2"/>
              </a:rPr>
              <a:t></a:t>
            </a:r>
            <a:endParaRPr lang="en-US" sz="1700" dirty="0" smtClean="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Individual Responsibilities</a:t>
            </a:r>
            <a:endParaRPr lang="en-US" b="1" dirty="0">
              <a:solidFill>
                <a:schemeClr val="accent3"/>
              </a:solidFill>
            </a:endParaRPr>
          </a:p>
        </p:txBody>
      </p:sp>
    </p:spTree>
    <p:extLst>
      <p:ext uri="{BB962C8B-B14F-4D97-AF65-F5344CB8AC3E}">
        <p14:creationId xmlns:p14="http://schemas.microsoft.com/office/powerpoint/2010/main" val="427159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Expectations</a:t>
            </a:r>
            <a:endParaRPr lang="en-US" b="1" dirty="0">
              <a:solidFill>
                <a:schemeClr val="accent3"/>
              </a:solidFill>
            </a:endParaRPr>
          </a:p>
        </p:txBody>
      </p:sp>
      <p:sp>
        <p:nvSpPr>
          <p:cNvPr id="6" name="Content Placeholder 2"/>
          <p:cNvSpPr>
            <a:spLocks noGrp="1"/>
          </p:cNvSpPr>
          <p:nvPr>
            <p:ph idx="1"/>
          </p:nvPr>
        </p:nvSpPr>
        <p:spPr>
          <a:xfrm>
            <a:off x="301752" y="1676400"/>
            <a:ext cx="8603519" cy="4343400"/>
          </a:xfrm>
        </p:spPr>
        <p:txBody>
          <a:bodyPr>
            <a:normAutofit fontScale="77500" lnSpcReduction="20000"/>
          </a:bodyPr>
          <a:lstStyle/>
          <a:p>
            <a:pPr>
              <a:spcAft>
                <a:spcPts val="600"/>
              </a:spcAft>
            </a:pPr>
            <a:r>
              <a:rPr lang="en-US" dirty="0" smtClean="0"/>
              <a:t>DEVELOPers embody the DEVELOP core values: collaboration, innovation, passion and discovery</a:t>
            </a:r>
            <a:endParaRPr lang="en-US" dirty="0"/>
          </a:p>
          <a:p>
            <a:pPr>
              <a:spcAft>
                <a:spcPts val="600"/>
              </a:spcAft>
            </a:pPr>
            <a:r>
              <a:rPr lang="en-US" dirty="0"/>
              <a:t>Be strategic – identify objectives, </a:t>
            </a:r>
            <a:r>
              <a:rPr lang="en-US" dirty="0" smtClean="0"/>
              <a:t>help where you are needed, </a:t>
            </a:r>
            <a:r>
              <a:rPr lang="en-US" dirty="0"/>
              <a:t>identify potential solutions and paths forward</a:t>
            </a:r>
          </a:p>
          <a:p>
            <a:pPr>
              <a:spcAft>
                <a:spcPts val="600"/>
              </a:spcAft>
            </a:pPr>
            <a:r>
              <a:rPr lang="en-US" dirty="0"/>
              <a:t>Collaboration is key – </a:t>
            </a:r>
            <a:r>
              <a:rPr lang="en-US" dirty="0" smtClean="0"/>
              <a:t>each team will work </a:t>
            </a:r>
            <a:r>
              <a:rPr lang="en-US" dirty="0"/>
              <a:t>together </a:t>
            </a:r>
            <a:r>
              <a:rPr lang="en-US" dirty="0" smtClean="0"/>
              <a:t>cohesively and </a:t>
            </a:r>
            <a:r>
              <a:rPr lang="en-US" dirty="0"/>
              <a:t>support each other</a:t>
            </a:r>
          </a:p>
          <a:p>
            <a:pPr>
              <a:spcAft>
                <a:spcPts val="600"/>
              </a:spcAft>
            </a:pPr>
            <a:r>
              <a:rPr lang="en-US" dirty="0" smtClean="0"/>
              <a:t>Flexibility– </a:t>
            </a:r>
            <a:r>
              <a:rPr lang="en-US" dirty="0"/>
              <a:t>be able to adapt, accept that change will happen, be nimble &amp; open-minded </a:t>
            </a:r>
          </a:p>
          <a:p>
            <a:pPr>
              <a:spcAft>
                <a:spcPts val="600"/>
              </a:spcAft>
            </a:pPr>
            <a:r>
              <a:rPr lang="en-US" dirty="0" smtClean="0"/>
              <a:t>Innovation – look  </a:t>
            </a:r>
            <a:r>
              <a:rPr lang="en-US" dirty="0"/>
              <a:t>for innovative solutions and </a:t>
            </a:r>
            <a:r>
              <a:rPr lang="en-US" dirty="0" smtClean="0"/>
              <a:t>ideas, try </a:t>
            </a:r>
            <a:r>
              <a:rPr lang="en-US" dirty="0"/>
              <a:t>new things, make positive changes, envision future achievement</a:t>
            </a:r>
          </a:p>
          <a:p>
            <a:pPr>
              <a:spcAft>
                <a:spcPts val="600"/>
              </a:spcAft>
            </a:pPr>
            <a:r>
              <a:rPr lang="en-US" dirty="0"/>
              <a:t>Pay attention to detail </a:t>
            </a:r>
            <a:r>
              <a:rPr lang="en-US" dirty="0" smtClean="0"/>
              <a:t>– strive </a:t>
            </a:r>
            <a:r>
              <a:rPr lang="en-US" dirty="0"/>
              <a:t>for the highest quality </a:t>
            </a:r>
          </a:p>
          <a:p>
            <a:pPr>
              <a:spcAft>
                <a:spcPts val="600"/>
              </a:spcAft>
            </a:pPr>
            <a:r>
              <a:rPr lang="en-US" dirty="0"/>
              <a:t>Don’t give up! Keep at it. DEVELOPers never say die.</a:t>
            </a:r>
          </a:p>
          <a:p>
            <a:pPr>
              <a:spcAft>
                <a:spcPts val="600"/>
              </a:spcAft>
            </a:pPr>
            <a:endParaRPr lang="en-US" dirty="0"/>
          </a:p>
        </p:txBody>
      </p:sp>
    </p:spTree>
    <p:extLst>
      <p:ext uri="{BB962C8B-B14F-4D97-AF65-F5344CB8AC3E}">
        <p14:creationId xmlns:p14="http://schemas.microsoft.com/office/powerpoint/2010/main" val="148204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Professionalism</a:t>
            </a:r>
            <a:endParaRPr lang="en-US" b="1" dirty="0">
              <a:solidFill>
                <a:schemeClr val="accent3"/>
              </a:solidFill>
            </a:endParaRPr>
          </a:p>
        </p:txBody>
      </p:sp>
      <p:sp>
        <p:nvSpPr>
          <p:cNvPr id="5" name="Rectangle 4"/>
          <p:cNvSpPr/>
          <p:nvPr/>
        </p:nvSpPr>
        <p:spPr>
          <a:xfrm>
            <a:off x="381000" y="2005548"/>
            <a:ext cx="4031603" cy="3785652"/>
          </a:xfrm>
          <a:prstGeom prst="rect">
            <a:avLst/>
          </a:prstGeom>
        </p:spPr>
        <p:txBody>
          <a:bodyPr wrap="square">
            <a:spAutoFit/>
          </a:bodyPr>
          <a:lstStyle/>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Appearance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Demeanor</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Reliability</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Competence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Ethics</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Poise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Organizational Skills</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Written Correspondence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Phone Etiquette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Accountability</a:t>
            </a:r>
          </a:p>
        </p:txBody>
      </p:sp>
      <p:sp>
        <p:nvSpPr>
          <p:cNvPr id="6" name="Content Placeholder 2"/>
          <p:cNvSpPr>
            <a:spLocks noGrp="1"/>
          </p:cNvSpPr>
          <p:nvPr>
            <p:ph idx="1"/>
          </p:nvPr>
        </p:nvSpPr>
        <p:spPr>
          <a:xfrm>
            <a:off x="4246206" y="1591015"/>
            <a:ext cx="4750060" cy="2980985"/>
          </a:xfrm>
        </p:spPr>
        <p:txBody>
          <a:bodyPr>
            <a:normAutofit fontScale="77500" lnSpcReduction="20000"/>
          </a:bodyPr>
          <a:lstStyle/>
          <a:p>
            <a:r>
              <a:rPr lang="en-US" dirty="0" smtClean="0">
                <a:solidFill>
                  <a:schemeClr val="tx1">
                    <a:lumMod val="75000"/>
                    <a:lumOff val="25000"/>
                  </a:schemeClr>
                </a:solidFill>
              </a:rPr>
              <a:t>DEVELOP’s signature is based on professionalism &amp; collaboration</a:t>
            </a:r>
          </a:p>
          <a:p>
            <a:r>
              <a:rPr lang="en-US" dirty="0" smtClean="0">
                <a:solidFill>
                  <a:schemeClr val="tx1">
                    <a:lumMod val="75000"/>
                    <a:lumOff val="25000"/>
                  </a:schemeClr>
                </a:solidFill>
              </a:rPr>
              <a:t>Professionalism: “the </a:t>
            </a:r>
            <a:r>
              <a:rPr lang="en-US" dirty="0">
                <a:solidFill>
                  <a:schemeClr val="tx1">
                    <a:lumMod val="75000"/>
                    <a:lumOff val="25000"/>
                  </a:schemeClr>
                </a:solidFill>
              </a:rPr>
              <a:t>conduct, aims, or qualities that characterize or mark a profession or a professional </a:t>
            </a:r>
            <a:r>
              <a:rPr lang="en-US" dirty="0" smtClean="0">
                <a:solidFill>
                  <a:schemeClr val="tx1">
                    <a:lumMod val="75000"/>
                    <a:lumOff val="25000"/>
                  </a:schemeClr>
                </a:solidFill>
              </a:rPr>
              <a:t>person”</a:t>
            </a:r>
          </a:p>
          <a:p>
            <a:r>
              <a:rPr lang="en-US" dirty="0" smtClean="0">
                <a:solidFill>
                  <a:schemeClr val="tx1">
                    <a:lumMod val="75000"/>
                    <a:lumOff val="25000"/>
                  </a:schemeClr>
                </a:solidFill>
              </a:rPr>
              <a:t>DEVELOP is an opportunity for all participants to improve in their professionalism!</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5400" y="4495800"/>
            <a:ext cx="2849682" cy="1791737"/>
          </a:xfrm>
          <a:prstGeom prst="rect">
            <a:avLst/>
          </a:prstGeom>
        </p:spPr>
      </p:pic>
    </p:spTree>
    <p:extLst>
      <p:ext uri="{BB962C8B-B14F-4D97-AF65-F5344CB8AC3E}">
        <p14:creationId xmlns:p14="http://schemas.microsoft.com/office/powerpoint/2010/main" val="2720401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Professionalism &amp; Dress Code</a:t>
            </a:r>
            <a:endParaRPr lang="en-US" b="1" dirty="0">
              <a:solidFill>
                <a:schemeClr val="accent3"/>
              </a:solidFill>
            </a:endParaRPr>
          </a:p>
        </p:txBody>
      </p:sp>
      <p:sp>
        <p:nvSpPr>
          <p:cNvPr id="8" name="Rectangle 7"/>
          <p:cNvSpPr/>
          <p:nvPr/>
        </p:nvSpPr>
        <p:spPr>
          <a:xfrm>
            <a:off x="381000" y="4772680"/>
            <a:ext cx="8382000" cy="1524000"/>
          </a:xfrm>
          <a:prstGeom prst="rect">
            <a:avLst/>
          </a:prstGeom>
          <a:solidFill>
            <a:srgbClr val="D8E5F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effectLst/>
              <a:uLnTx/>
              <a:uFillTx/>
              <a:latin typeface="Tw Cen MT" pitchFamily="34" charset="0"/>
            </a:endParaRPr>
          </a:p>
        </p:txBody>
      </p:sp>
      <p:pic>
        <p:nvPicPr>
          <p:cNvPr id="9"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823324" y="3442055"/>
            <a:ext cx="879977" cy="1271079"/>
          </a:xfrm>
          <a:prstGeom prst="rect">
            <a:avLst/>
          </a:prstGeom>
          <a:noFill/>
          <a:ln w="9525">
            <a:noFill/>
            <a:miter lim="800000"/>
            <a:headEnd/>
            <a:tailEnd/>
          </a:ln>
        </p:spPr>
      </p:pic>
      <p:pic>
        <p:nvPicPr>
          <p:cNvPr id="10"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586192" y="3442058"/>
            <a:ext cx="1229145" cy="1271078"/>
          </a:xfrm>
          <a:prstGeom prst="rect">
            <a:avLst/>
          </a:prstGeom>
          <a:noFill/>
          <a:ln w="9525">
            <a:noFill/>
            <a:miter lim="800000"/>
            <a:headEnd/>
            <a:tailEnd/>
          </a:ln>
        </p:spPr>
      </p:pic>
      <p:pic>
        <p:nvPicPr>
          <p:cNvPr id="11" name="Picture 5"/>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001990" y="3547141"/>
            <a:ext cx="1520081" cy="1064276"/>
          </a:xfrm>
          <a:prstGeom prst="rect">
            <a:avLst/>
          </a:prstGeom>
          <a:noFill/>
          <a:ln w="9525">
            <a:noFill/>
            <a:miter lim="800000"/>
            <a:headEnd/>
            <a:tailEnd/>
          </a:ln>
        </p:spPr>
      </p:pic>
      <p:sp>
        <p:nvSpPr>
          <p:cNvPr id="12" name="Content Placeholder 2"/>
          <p:cNvSpPr txBox="1">
            <a:spLocks/>
          </p:cNvSpPr>
          <p:nvPr/>
        </p:nvSpPr>
        <p:spPr>
          <a:xfrm>
            <a:off x="301752" y="1324629"/>
            <a:ext cx="8461248" cy="2637771"/>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274160" marR="0" lvl="0" indent="-274160" algn="l" defTabSz="914400" rtl="0" eaLnBrk="1" fontAlgn="auto" latinLnBrk="0" hangingPunct="1">
              <a:lnSpc>
                <a:spcPct val="100000"/>
              </a:lnSpc>
              <a:spcBef>
                <a:spcPct val="20000"/>
              </a:spcBef>
              <a:spcAft>
                <a:spcPts val="0"/>
              </a:spcAft>
              <a:buClr>
                <a:schemeClr val="accent2"/>
              </a:buClr>
              <a:buSzPct val="85000"/>
              <a:buFont typeface="Wingdings 2"/>
              <a:buNone/>
              <a:tabLst/>
              <a:defRPr/>
            </a:pPr>
            <a:r>
              <a:rPr kumimoji="0" lang="en-US" sz="2000" b="1" i="0" u="none" strike="noStrike" kern="1200" cap="none" spc="0" normalizeH="0" baseline="0" noProof="0" dirty="0" smtClean="0">
                <a:ln>
                  <a:noFill/>
                </a:ln>
                <a:solidFill>
                  <a:schemeClr val="accent2"/>
                </a:solidFill>
                <a:effectLst/>
                <a:uLnTx/>
                <a:uFillTx/>
                <a:latin typeface="Century Gothic"/>
              </a:rPr>
              <a:t>Business Casual:</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Pants: Khakis or slacks</a:t>
            </a:r>
          </a:p>
          <a:p>
            <a:pPr lvl="1">
              <a:spcBef>
                <a:spcPts val="0"/>
              </a:spcBef>
              <a:buSzPct val="85000"/>
              <a:buFont typeface="Wingdings 2"/>
              <a:buChar char=""/>
              <a:defRPr/>
            </a:pPr>
            <a:r>
              <a:rPr lang="en-US" sz="1600" dirty="0" smtClean="0">
                <a:solidFill>
                  <a:schemeClr val="accent2"/>
                </a:solidFill>
                <a:latin typeface="Century Gothic"/>
              </a:rPr>
              <a:t>Skirts: Appropriate business skirts at/near knee length</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Dresses:</a:t>
            </a:r>
            <a:r>
              <a:rPr kumimoji="0" lang="en-US" sz="1600" b="0" i="0" u="none" strike="noStrike" kern="1200" cap="none" spc="0" normalizeH="0" noProof="0" dirty="0" smtClean="0">
                <a:ln>
                  <a:noFill/>
                </a:ln>
                <a:solidFill>
                  <a:schemeClr val="accent2"/>
                </a:solidFill>
                <a:effectLst/>
                <a:uLnTx/>
                <a:uFillTx/>
                <a:latin typeface="Century Gothic"/>
              </a:rPr>
              <a:t> Appropriate length (at/near </a:t>
            </a:r>
            <a:r>
              <a:rPr lang="en-US" sz="1600" dirty="0" smtClean="0">
                <a:solidFill>
                  <a:schemeClr val="accent2"/>
                </a:solidFill>
                <a:latin typeface="Century Gothic"/>
              </a:rPr>
              <a:t>knee) </a:t>
            </a:r>
            <a:r>
              <a:rPr kumimoji="0" lang="en-US" sz="1600" b="0" i="0" u="none" strike="noStrike" kern="1200" cap="none" spc="0" normalizeH="0" noProof="0" dirty="0" smtClean="0">
                <a:ln>
                  <a:noFill/>
                </a:ln>
                <a:solidFill>
                  <a:schemeClr val="accent2"/>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accent2"/>
              </a:solidFill>
              <a:effectLst/>
              <a:uLnTx/>
              <a:uFillTx/>
              <a:latin typeface="Century Gothic"/>
            </a:endParaRP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Shirt: Collared shirts, polo shirts, blouses, sweaters</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Shoes: Dress shoes (no sandals, no sneakers, no flip flops)</a:t>
            </a:r>
          </a:p>
          <a:p>
            <a:pPr lvl="1">
              <a:spcBef>
                <a:spcPts val="0"/>
              </a:spcBef>
              <a:buSzPct val="85000"/>
              <a:buFont typeface="Wingdings 2"/>
              <a:buChar char=""/>
              <a:defRPr/>
            </a:pPr>
            <a:r>
              <a:rPr lang="en-US" sz="1600" dirty="0" smtClean="0">
                <a:solidFill>
                  <a:schemeClr val="accent2"/>
                </a:solidFill>
                <a:latin typeface="Century Gothic"/>
              </a:rPr>
              <a:t>Accessories &amp; Make Up: Be conservative</a:t>
            </a:r>
            <a:endParaRPr kumimoji="0" lang="en-US" sz="1600" b="0" i="0" u="none" strike="noStrike" kern="1200" cap="none" spc="0" normalizeH="0" baseline="0" noProof="0" dirty="0">
              <a:ln>
                <a:noFill/>
              </a:ln>
              <a:solidFill>
                <a:schemeClr val="accent2"/>
              </a:solidFill>
              <a:effectLst/>
              <a:uLnTx/>
              <a:uFillTx/>
              <a:latin typeface="Century Gothic"/>
            </a:endParaRPr>
          </a:p>
        </p:txBody>
      </p:sp>
      <p:sp>
        <p:nvSpPr>
          <p:cNvPr id="13" name="TextBox 4"/>
          <p:cNvSpPr txBox="1">
            <a:spLocks noChangeArrowheads="1"/>
          </p:cNvSpPr>
          <p:nvPr/>
        </p:nvSpPr>
        <p:spPr bwMode="auto">
          <a:xfrm>
            <a:off x="76200" y="4736146"/>
            <a:ext cx="4267200" cy="1600384"/>
          </a:xfrm>
          <a:prstGeom prst="rect">
            <a:avLst/>
          </a:prstGeom>
          <a:noFill/>
          <a:ln w="9525">
            <a:noFill/>
            <a:miter lim="800000"/>
            <a:headEnd/>
            <a:tailEnd/>
          </a:ln>
        </p:spPr>
        <p:txBody>
          <a:bodyPr lIns="91387" tIns="45693" rIns="91387" bIns="45693">
            <a:spAutoFit/>
          </a:bodyPr>
          <a:lstStyle/>
          <a:p>
            <a:pPr marL="575925" lvl="1" indent="-176111" defTabSz="1018229"/>
            <a:r>
              <a:rPr lang="en-US" sz="1400" b="1" dirty="0">
                <a:solidFill>
                  <a:schemeClr val="accent1"/>
                </a:solidFill>
                <a:latin typeface="Century Gothic"/>
              </a:rPr>
              <a:t>Dress Code Don’ts: </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Jeans, tennis/running shoes (</a:t>
            </a:r>
            <a:r>
              <a:rPr lang="en-US" sz="1200" i="1" dirty="0">
                <a:solidFill>
                  <a:schemeClr val="accent1"/>
                </a:solidFill>
                <a:cs typeface="Times New Roman" pitchFamily="18" charset="0"/>
              </a:rPr>
              <a:t>except on designated </a:t>
            </a:r>
            <a:r>
              <a:rPr lang="en-US" sz="1200" i="1" dirty="0" smtClean="0">
                <a:solidFill>
                  <a:schemeClr val="accent1"/>
                </a:solidFill>
                <a:cs typeface="Times New Roman" pitchFamily="18" charset="0"/>
              </a:rPr>
              <a:t>days)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Pants that droop </a:t>
            </a:r>
            <a:r>
              <a:rPr lang="en-US" sz="1200" dirty="0">
                <a:solidFill>
                  <a:schemeClr val="accent1"/>
                </a:solidFill>
                <a:latin typeface="Century Gothic"/>
                <a:cs typeface="Times New Roman" pitchFamily="18" charset="0"/>
              </a:rPr>
              <a:t>and display </a:t>
            </a:r>
            <a:r>
              <a:rPr lang="en-US" sz="1200" dirty="0" smtClean="0">
                <a:solidFill>
                  <a:schemeClr val="accent1"/>
                </a:solidFill>
                <a:latin typeface="Century Gothic"/>
                <a:cs typeface="Times New Roman" pitchFamily="18" charset="0"/>
              </a:rPr>
              <a:t>underwear</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Shorts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Shirks shorter than 3 inches above the knee when seated</a:t>
            </a:r>
          </a:p>
          <a:p>
            <a:pPr marL="575925" lvl="1" indent="-176111" defTabSz="1018229">
              <a:buFont typeface="Arial" pitchFamily="34" charset="0"/>
              <a:buChar char="•"/>
            </a:pPr>
            <a:r>
              <a:rPr lang="en-US" sz="1200" dirty="0">
                <a:solidFill>
                  <a:schemeClr val="accent1"/>
                </a:solidFill>
                <a:cs typeface="Times New Roman" pitchFamily="18" charset="0"/>
              </a:rPr>
              <a:t>Halter tops or exposed </a:t>
            </a:r>
            <a:r>
              <a:rPr lang="en-US" sz="1200" dirty="0" smtClean="0">
                <a:solidFill>
                  <a:schemeClr val="accent1"/>
                </a:solidFill>
                <a:cs typeface="Times New Roman" pitchFamily="18" charset="0"/>
              </a:rPr>
              <a:t>midriffs</a:t>
            </a:r>
            <a:endParaRPr lang="en-US" sz="1200" dirty="0" smtClean="0">
              <a:solidFill>
                <a:schemeClr val="accent1"/>
              </a:solidFill>
              <a:latin typeface="Century Gothic"/>
              <a:cs typeface="Times New Roman" pitchFamily="18" charset="0"/>
            </a:endParaRPr>
          </a:p>
        </p:txBody>
      </p:sp>
      <p:sp>
        <p:nvSpPr>
          <p:cNvPr id="14" name="TextBox 5"/>
          <p:cNvSpPr txBox="1">
            <a:spLocks noChangeArrowheads="1"/>
          </p:cNvSpPr>
          <p:nvPr/>
        </p:nvSpPr>
        <p:spPr bwMode="auto">
          <a:xfrm>
            <a:off x="4191000" y="4761199"/>
            <a:ext cx="4572000" cy="1569606"/>
          </a:xfrm>
          <a:prstGeom prst="rect">
            <a:avLst/>
          </a:prstGeom>
          <a:noFill/>
          <a:ln w="9525">
            <a:noFill/>
            <a:miter lim="800000"/>
            <a:headEnd/>
            <a:tailEnd/>
          </a:ln>
        </p:spPr>
        <p:txBody>
          <a:bodyPr wrap="square" lIns="91387" tIns="45693" rIns="91387" bIns="45693">
            <a:spAutoFit/>
          </a:bodyPr>
          <a:lstStyle/>
          <a:p>
            <a:pPr marL="575925" lvl="1" indent="-176111" defTabSz="1018229">
              <a:buFont typeface="Arial" pitchFamily="34" charset="0"/>
              <a:buChar char="•"/>
            </a:pPr>
            <a:r>
              <a:rPr lang="en-US" sz="1200" dirty="0" smtClean="0">
                <a:solidFill>
                  <a:schemeClr val="accent1"/>
                </a:solidFill>
                <a:cs typeface="Times New Roman" pitchFamily="18" charset="0"/>
              </a:rPr>
              <a:t>Revealing</a:t>
            </a:r>
            <a:r>
              <a:rPr lang="en-US" sz="1200" dirty="0">
                <a:solidFill>
                  <a:schemeClr val="accent1"/>
                </a:solidFill>
                <a:cs typeface="Times New Roman" pitchFamily="18" charset="0"/>
              </a:rPr>
              <a:t>, too tight </a:t>
            </a:r>
            <a:r>
              <a:rPr lang="en-US" sz="1200" dirty="0" smtClean="0">
                <a:solidFill>
                  <a:schemeClr val="accent1"/>
                </a:solidFill>
                <a:cs typeface="Times New Roman" pitchFamily="18" charset="0"/>
              </a:rPr>
              <a:t>clothing</a:t>
            </a:r>
          </a:p>
          <a:p>
            <a:pPr marL="575925" lvl="1" indent="-176111" defTabSz="1018229">
              <a:buFont typeface="Arial" pitchFamily="34" charset="0"/>
              <a:buChar char="•"/>
            </a:pPr>
            <a:r>
              <a:rPr lang="en-US" sz="1200" dirty="0" smtClean="0">
                <a:solidFill>
                  <a:schemeClr val="accent1"/>
                </a:solidFill>
                <a:cs typeface="Times New Roman" pitchFamily="18" charset="0"/>
              </a:rPr>
              <a:t>Shirt straps narrower than 2 inches wide</a:t>
            </a:r>
          </a:p>
          <a:p>
            <a:pPr marL="575925" lvl="1" indent="-176111" defTabSz="1018229">
              <a:buFont typeface="Arial" pitchFamily="34" charset="0"/>
              <a:buChar char="•"/>
            </a:pPr>
            <a:r>
              <a:rPr lang="en-US" sz="1200" dirty="0" smtClean="0">
                <a:solidFill>
                  <a:schemeClr val="accent1"/>
                </a:solidFill>
                <a:cs typeface="Times New Roman" pitchFamily="18" charset="0"/>
              </a:rPr>
              <a:t>Sweat </a:t>
            </a:r>
            <a:r>
              <a:rPr lang="en-US" sz="1200" dirty="0">
                <a:solidFill>
                  <a:schemeClr val="accent1"/>
                </a:solidFill>
                <a:cs typeface="Times New Roman" pitchFamily="18" charset="0"/>
              </a:rPr>
              <a:t>pants, sweatshirts, </a:t>
            </a:r>
            <a:r>
              <a:rPr lang="en-US" sz="1200" dirty="0" smtClean="0">
                <a:solidFill>
                  <a:schemeClr val="accent1"/>
                </a:solidFill>
                <a:cs typeface="Times New Roman" pitchFamily="18" charset="0"/>
              </a:rPr>
              <a:t>T-shirts</a:t>
            </a:r>
          </a:p>
          <a:p>
            <a:pPr marL="575925" lvl="1" indent="-176111" defTabSz="1018229">
              <a:buFont typeface="Arial" pitchFamily="34" charset="0"/>
              <a:buChar char="•"/>
            </a:pPr>
            <a:r>
              <a:rPr lang="en-US" sz="1200" dirty="0" smtClean="0">
                <a:solidFill>
                  <a:schemeClr val="accent1"/>
                </a:solidFill>
                <a:cs typeface="Times New Roman" pitchFamily="18" charset="0"/>
              </a:rPr>
              <a:t>Attire with vulgar, violent or explicit language or images</a:t>
            </a:r>
            <a:endParaRPr lang="en-US" sz="1200" dirty="0">
              <a:solidFill>
                <a:schemeClr val="accent1"/>
              </a:solidFill>
              <a:cs typeface="Times New Roman" pitchFamily="18" charset="0"/>
            </a:endParaRPr>
          </a:p>
          <a:p>
            <a:pPr marL="575925" lvl="1" indent="-176111" defTabSz="1018229">
              <a:buFont typeface="Arial" pitchFamily="34" charset="0"/>
              <a:buChar char="•"/>
            </a:pPr>
            <a:r>
              <a:rPr lang="en-US" sz="1200" dirty="0">
                <a:solidFill>
                  <a:schemeClr val="accent1"/>
                </a:solidFill>
                <a:cs typeface="Times New Roman" pitchFamily="18" charset="0"/>
              </a:rPr>
              <a:t>Multiple body piercings, hats, bandanas, etc.</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No flip-flops </a:t>
            </a:r>
            <a:r>
              <a:rPr lang="en-US" sz="1200" dirty="0">
                <a:solidFill>
                  <a:schemeClr val="accent1"/>
                </a:solidFill>
                <a:latin typeface="Century Gothic"/>
                <a:cs typeface="Times New Roman" pitchFamily="18" charset="0"/>
              </a:rPr>
              <a:t>of any </a:t>
            </a:r>
            <a:r>
              <a:rPr lang="en-US" sz="1200" dirty="0" smtClean="0">
                <a:solidFill>
                  <a:schemeClr val="accent1"/>
                </a:solidFill>
                <a:latin typeface="Century Gothic"/>
                <a:cs typeface="Times New Roman" pitchFamily="18" charset="0"/>
              </a:rPr>
              <a:t>kind</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Unkempt attire</a:t>
            </a:r>
            <a:endParaRPr lang="en-US" sz="1200" dirty="0">
              <a:solidFill>
                <a:schemeClr val="accent1"/>
              </a:solidFill>
              <a:latin typeface="Century Gothic"/>
              <a:cs typeface="Times New Roman" pitchFamily="18" charset="0"/>
            </a:endParaRPr>
          </a:p>
        </p:txBody>
      </p:sp>
      <p:sp>
        <p:nvSpPr>
          <p:cNvPr id="15" name="Rectangle 14"/>
          <p:cNvSpPr/>
          <p:nvPr/>
        </p:nvSpPr>
        <p:spPr>
          <a:xfrm>
            <a:off x="381000" y="3352800"/>
            <a:ext cx="4343400" cy="1247776"/>
          </a:xfrm>
          <a:prstGeom prst="rect">
            <a:avLst/>
          </a:prstGeom>
          <a:solidFill>
            <a:srgbClr val="ACC7E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chemeClr val="accent1"/>
                </a:solidFill>
                <a:effectLst/>
                <a:uLnTx/>
                <a:uFillTx/>
              </a:rPr>
              <a:t>Formal Presentations:</a:t>
            </a:r>
          </a:p>
          <a:p>
            <a:pPr lvl="0" algn="ctr" defTabSz="1018229">
              <a:defRPr/>
            </a:pPr>
            <a:r>
              <a:rPr lang="en-US" kern="0" dirty="0" smtClean="0">
                <a:solidFill>
                  <a:schemeClr val="accent1"/>
                </a:solidFill>
              </a:rPr>
              <a:t>Formal Suits (Dark Colored - Black, Navy, Gray) </a:t>
            </a:r>
            <a:r>
              <a:rPr kumimoji="0" lang="en-US" b="0" i="0" u="none" strike="noStrike" kern="0" cap="none" spc="0" normalizeH="0" baseline="0" noProof="0" dirty="0" smtClean="0">
                <a:ln>
                  <a:noFill/>
                </a:ln>
                <a:solidFill>
                  <a:schemeClr val="accent1"/>
                </a:solidFill>
                <a:effectLst/>
                <a:uLnTx/>
                <a:uFillTx/>
              </a:rPr>
              <a:t>&amp; Dress</a:t>
            </a:r>
            <a:r>
              <a:rPr kumimoji="0" lang="en-US" b="0" i="0" u="none" strike="noStrike" kern="0" cap="none" spc="0" normalizeH="0" noProof="0" dirty="0" smtClean="0">
                <a:ln>
                  <a:noFill/>
                </a:ln>
                <a:solidFill>
                  <a:schemeClr val="accent1"/>
                </a:solidFill>
                <a:effectLst/>
                <a:uLnTx/>
                <a:uFillTx/>
              </a:rPr>
              <a:t> Shoes</a:t>
            </a:r>
            <a:endParaRPr kumimoji="0" lang="en-US" b="0" i="0" u="none" strike="noStrike" kern="0" cap="none" spc="0" normalizeH="0" baseline="0" noProof="0" dirty="0">
              <a:ln>
                <a:noFill/>
              </a:ln>
              <a:solidFill>
                <a:schemeClr val="accent1"/>
              </a:solidFill>
              <a:effectLst/>
              <a:uLnTx/>
              <a:uFillTx/>
            </a:endParaRPr>
          </a:p>
        </p:txBody>
      </p:sp>
    </p:spTree>
    <p:extLst>
      <p:ext uri="{BB962C8B-B14F-4D97-AF65-F5344CB8AC3E}">
        <p14:creationId xmlns:p14="http://schemas.microsoft.com/office/powerpoint/2010/main" val="855318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1"/>
            <a:ext cx="8401050" cy="4876800"/>
          </a:xfrm>
        </p:spPr>
        <p:txBody>
          <a:bodyPr>
            <a:normAutofit fontScale="92500"/>
          </a:bodyPr>
          <a:lstStyle/>
          <a:p>
            <a:pPr marL="0" lvl="0" indent="0" algn="ctr">
              <a:buNone/>
            </a:pPr>
            <a:r>
              <a:rPr lang="en-US" sz="2200" b="1" dirty="0" smtClean="0">
                <a:solidFill>
                  <a:schemeClr val="accent2"/>
                </a:solidFill>
              </a:rPr>
              <a:t>Any travel funded by the DEVELOP Program will be coordinated and originate through the DEVELOP NPO. </a:t>
            </a:r>
            <a:endParaRPr lang="en-US" sz="1600" dirty="0">
              <a:solidFill>
                <a:schemeClr val="accent2"/>
              </a:solidFill>
            </a:endParaRPr>
          </a:p>
          <a:p>
            <a:r>
              <a:rPr lang="en-US" sz="1800" dirty="0" smtClean="0">
                <a:solidFill>
                  <a:schemeClr val="accent2"/>
                </a:solidFill>
              </a:rPr>
              <a:t>Travel is a privilege and the program does it’s best to provide opportunities to present DEVELOP work and engage with partners when appropriate and resources and timing allow.</a:t>
            </a:r>
          </a:p>
          <a:p>
            <a:r>
              <a:rPr lang="en-US" sz="1800" dirty="0" smtClean="0">
                <a:solidFill>
                  <a:schemeClr val="accent2"/>
                </a:solidFill>
              </a:rPr>
              <a:t>Travel </a:t>
            </a:r>
            <a:r>
              <a:rPr lang="en-US" sz="1800" dirty="0">
                <a:solidFill>
                  <a:schemeClr val="accent2"/>
                </a:solidFill>
              </a:rPr>
              <a:t>Process: </a:t>
            </a:r>
            <a:endParaRPr lang="en-US" sz="1800" dirty="0" smtClean="0">
              <a:solidFill>
                <a:schemeClr val="accent2"/>
              </a:solidFill>
            </a:endParaRPr>
          </a:p>
          <a:p>
            <a:pPr marL="617220" lvl="1" indent="-342900">
              <a:buFont typeface="+mj-lt"/>
              <a:buAutoNum type="arabicPeriod"/>
            </a:pPr>
            <a:r>
              <a:rPr lang="en-US" sz="1600" dirty="0" err="1" smtClean="0">
                <a:solidFill>
                  <a:schemeClr val="accent2"/>
                </a:solidFill>
              </a:rPr>
              <a:t>DEVELEOPer</a:t>
            </a:r>
            <a:r>
              <a:rPr lang="en-US" sz="1600" dirty="0" smtClean="0">
                <a:solidFill>
                  <a:schemeClr val="accent2"/>
                </a:solidFill>
              </a:rPr>
              <a:t> identifies a </a:t>
            </a:r>
            <a:r>
              <a:rPr lang="en-US" sz="1600" dirty="0">
                <a:solidFill>
                  <a:schemeClr val="accent2"/>
                </a:solidFill>
              </a:rPr>
              <a:t>conference or meeting they are interested in </a:t>
            </a:r>
            <a:r>
              <a:rPr lang="en-US" sz="1600" dirty="0" smtClean="0">
                <a:solidFill>
                  <a:schemeClr val="accent2"/>
                </a:solidFill>
              </a:rPr>
              <a:t>attending</a:t>
            </a:r>
          </a:p>
          <a:p>
            <a:pPr marL="617220" lvl="1" indent="-342900">
              <a:buFont typeface="+mj-lt"/>
              <a:buAutoNum type="arabicPeriod"/>
            </a:pPr>
            <a:r>
              <a:rPr lang="en-US" sz="1600" dirty="0" smtClean="0">
                <a:solidFill>
                  <a:schemeClr val="accent2"/>
                </a:solidFill>
              </a:rPr>
              <a:t>Talk to the Center Lead about the opportunity, if they approve of the opportunity then they will work with you to submit a request to NPO (includes description, attendee info, justification for travel, cost estimate – if applicable)</a:t>
            </a:r>
          </a:p>
          <a:p>
            <a:pPr marL="617220" lvl="1" indent="-342900">
              <a:buFont typeface="+mj-lt"/>
              <a:buAutoNum type="arabicPeriod"/>
            </a:pPr>
            <a:r>
              <a:rPr lang="en-US" sz="1600" dirty="0" smtClean="0">
                <a:solidFill>
                  <a:schemeClr val="accent2"/>
                </a:solidFill>
              </a:rPr>
              <a:t>NPO </a:t>
            </a:r>
            <a:r>
              <a:rPr lang="en-US" sz="1600" dirty="0">
                <a:solidFill>
                  <a:schemeClr val="accent2"/>
                </a:solidFill>
              </a:rPr>
              <a:t>will assess merit of the event and funds </a:t>
            </a:r>
            <a:r>
              <a:rPr lang="en-US" sz="1600" dirty="0" smtClean="0">
                <a:solidFill>
                  <a:schemeClr val="accent2"/>
                </a:solidFill>
              </a:rPr>
              <a:t>available</a:t>
            </a:r>
          </a:p>
          <a:p>
            <a:pPr marL="617220" lvl="1" indent="-342900">
              <a:buFont typeface="+mj-lt"/>
              <a:buAutoNum type="arabicPeriod"/>
            </a:pPr>
            <a:r>
              <a:rPr lang="en-US" sz="1600" dirty="0" smtClean="0">
                <a:solidFill>
                  <a:schemeClr val="accent2"/>
                </a:solidFill>
              </a:rPr>
              <a:t>If NPO approves the travel, NPO will input the traveler and event into the </a:t>
            </a:r>
            <a:r>
              <a:rPr lang="en-US" sz="1600" dirty="0">
                <a:solidFill>
                  <a:schemeClr val="accent2"/>
                </a:solidFill>
              </a:rPr>
              <a:t>NASA Conference Tracking System </a:t>
            </a:r>
            <a:r>
              <a:rPr lang="en-US" sz="1600" dirty="0" smtClean="0">
                <a:solidFill>
                  <a:schemeClr val="accent2"/>
                </a:solidFill>
              </a:rPr>
              <a:t>to gain agency approval</a:t>
            </a:r>
          </a:p>
          <a:p>
            <a:pPr marL="617220" lvl="1" indent="-342900">
              <a:buFont typeface="+mj-lt"/>
              <a:buAutoNum type="arabicPeriod"/>
            </a:pPr>
            <a:r>
              <a:rPr lang="en-US" sz="1600" dirty="0" smtClean="0">
                <a:solidFill>
                  <a:schemeClr val="accent2"/>
                </a:solidFill>
              </a:rPr>
              <a:t>Once agency approvals are received, travel </a:t>
            </a:r>
            <a:r>
              <a:rPr lang="en-US" sz="1600" dirty="0">
                <a:solidFill>
                  <a:schemeClr val="accent2"/>
                </a:solidFill>
              </a:rPr>
              <a:t>requests must be submitted for the travel to be approved by the funding </a:t>
            </a:r>
            <a:r>
              <a:rPr lang="en-US" sz="1600" dirty="0" smtClean="0">
                <a:solidFill>
                  <a:schemeClr val="accent2"/>
                </a:solidFill>
              </a:rPr>
              <a:t>contract</a:t>
            </a:r>
          </a:p>
          <a:p>
            <a:pPr marL="617220" lvl="1" indent="-342900">
              <a:buFont typeface="+mj-lt"/>
              <a:buAutoNum type="arabicPeriod"/>
            </a:pPr>
            <a:r>
              <a:rPr lang="en-US" sz="1600" dirty="0" smtClean="0">
                <a:solidFill>
                  <a:schemeClr val="accent2"/>
                </a:solidFill>
              </a:rPr>
              <a:t>Once funding organizations approve, </a:t>
            </a:r>
            <a:r>
              <a:rPr lang="en-US" sz="1600" dirty="0">
                <a:solidFill>
                  <a:schemeClr val="accent2"/>
                </a:solidFill>
              </a:rPr>
              <a:t>travel arrangements </a:t>
            </a:r>
            <a:r>
              <a:rPr lang="en-US" sz="1600" dirty="0" smtClean="0">
                <a:solidFill>
                  <a:schemeClr val="accent2"/>
                </a:solidFill>
              </a:rPr>
              <a:t>(if needed) will </a:t>
            </a:r>
            <a:r>
              <a:rPr lang="en-US" sz="1600" dirty="0">
                <a:solidFill>
                  <a:schemeClr val="accent2"/>
                </a:solidFill>
              </a:rPr>
              <a:t>be </a:t>
            </a:r>
            <a:r>
              <a:rPr lang="en-US" sz="1600" dirty="0" smtClean="0">
                <a:solidFill>
                  <a:schemeClr val="accent2"/>
                </a:solidFill>
              </a:rPr>
              <a:t>made by NPO </a:t>
            </a:r>
            <a:r>
              <a:rPr lang="en-US" sz="1600" dirty="0">
                <a:solidFill>
                  <a:schemeClr val="accent2"/>
                </a:solidFill>
              </a:rPr>
              <a:t>and reimbursements will be processed upon the travelers’ </a:t>
            </a:r>
            <a:r>
              <a:rPr lang="en-US" sz="1600" dirty="0" smtClean="0">
                <a:solidFill>
                  <a:schemeClr val="accent2"/>
                </a:solidFill>
              </a:rPr>
              <a:t>return</a:t>
            </a:r>
          </a:p>
        </p:txBody>
      </p:sp>
      <p:sp>
        <p:nvSpPr>
          <p:cNvPr id="3" name="Title 2"/>
          <p:cNvSpPr>
            <a:spLocks noGrp="1"/>
          </p:cNvSpPr>
          <p:nvPr>
            <p:ph type="title"/>
          </p:nvPr>
        </p:nvSpPr>
        <p:spPr/>
        <p:txBody>
          <a:bodyPr>
            <a:normAutofit/>
          </a:bodyPr>
          <a:lstStyle/>
          <a:p>
            <a:r>
              <a:rPr lang="en-US" b="1" dirty="0" smtClean="0">
                <a:solidFill>
                  <a:schemeClr val="accent3"/>
                </a:solidFill>
              </a:rPr>
              <a:t>Travel</a:t>
            </a:r>
            <a:endParaRPr lang="en-US" b="1" dirty="0">
              <a:solidFill>
                <a:schemeClr val="accent3"/>
              </a:solidFill>
            </a:endParaRPr>
          </a:p>
        </p:txBody>
      </p:sp>
    </p:spTree>
    <p:extLst>
      <p:ext uri="{BB962C8B-B14F-4D97-AF65-F5344CB8AC3E}">
        <p14:creationId xmlns:p14="http://schemas.microsoft.com/office/powerpoint/2010/main" val="2723766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45972"/>
            <a:ext cx="8401050" cy="5154828"/>
          </a:xfrm>
        </p:spPr>
        <p:txBody>
          <a:bodyPr>
            <a:noAutofit/>
          </a:bodyPr>
          <a:lstStyle/>
          <a:p>
            <a:pPr marL="0" indent="0">
              <a:lnSpc>
                <a:spcPct val="120000"/>
              </a:lnSpc>
              <a:spcBef>
                <a:spcPts val="0"/>
              </a:spcBef>
              <a:buNone/>
            </a:pPr>
            <a:r>
              <a:rPr lang="en-US" sz="1600" b="1" dirty="0" smtClean="0">
                <a:solidFill>
                  <a:schemeClr val="accent2"/>
                </a:solidFill>
              </a:rPr>
              <a:t>Participants:</a:t>
            </a:r>
          </a:p>
          <a:p>
            <a:pPr>
              <a:spcBef>
                <a:spcPts val="0"/>
              </a:spcBef>
            </a:pPr>
            <a:r>
              <a:rPr lang="en-US" sz="1300" b="1" dirty="0" smtClean="0">
                <a:solidFill>
                  <a:schemeClr val="accent2"/>
                </a:solidFill>
              </a:rPr>
              <a:t>Term: </a:t>
            </a:r>
            <a:r>
              <a:rPr lang="en-US" sz="1300" dirty="0" smtClean="0">
                <a:solidFill>
                  <a:schemeClr val="accent2"/>
                </a:solidFill>
              </a:rPr>
              <a:t>10-weeks</a:t>
            </a:r>
          </a:p>
          <a:p>
            <a:pPr>
              <a:spcBef>
                <a:spcPts val="0"/>
              </a:spcBef>
            </a:pPr>
            <a:r>
              <a:rPr lang="en-US" sz="1300" b="1" dirty="0" smtClean="0">
                <a:solidFill>
                  <a:schemeClr val="accent2"/>
                </a:solidFill>
              </a:rPr>
              <a:t>Classifications: </a:t>
            </a:r>
            <a:r>
              <a:rPr lang="en-US" sz="1300" dirty="0" smtClean="0">
                <a:solidFill>
                  <a:schemeClr val="accent2"/>
                </a:solidFill>
              </a:rPr>
              <a:t>1) Currently enrolled, 2) Recent Graduate, 3) Early or Transitioning Career Professional</a:t>
            </a:r>
          </a:p>
          <a:p>
            <a:pPr>
              <a:spcBef>
                <a:spcPts val="0"/>
              </a:spcBef>
            </a:pPr>
            <a:r>
              <a:rPr lang="en-US" sz="1300" b="1" dirty="0" smtClean="0">
                <a:solidFill>
                  <a:schemeClr val="accent2"/>
                </a:solidFill>
              </a:rPr>
              <a:t>Eligibility Requirements: </a:t>
            </a:r>
            <a:r>
              <a:rPr lang="en-US" sz="1300" dirty="0" smtClean="0">
                <a:solidFill>
                  <a:schemeClr val="accent2"/>
                </a:solidFill>
              </a:rPr>
              <a:t>18+, able to provide personal transportation to and from DEVELOP location, strong interest in Earth science and remote sensing, U.S. citizenship is required to apply to DEVELOP locations at NASA Centers</a:t>
            </a:r>
          </a:p>
          <a:p>
            <a:pPr>
              <a:spcBef>
                <a:spcPts val="0"/>
              </a:spcBef>
            </a:pPr>
            <a:r>
              <a:rPr lang="en-US" sz="1300" b="1" dirty="0" smtClean="0">
                <a:solidFill>
                  <a:schemeClr val="accent2"/>
                </a:solidFill>
              </a:rPr>
              <a:t>Reapplication Eligibility: </a:t>
            </a:r>
          </a:p>
          <a:p>
            <a:pPr lvl="1">
              <a:spcBef>
                <a:spcPts val="0"/>
              </a:spcBef>
            </a:pPr>
            <a:r>
              <a:rPr lang="en-US" sz="1200" b="1" dirty="0" smtClean="0">
                <a:solidFill>
                  <a:schemeClr val="accent2"/>
                </a:solidFill>
              </a:rPr>
              <a:t>Currently Enrolled:</a:t>
            </a:r>
            <a:r>
              <a:rPr lang="en-US" sz="1200" dirty="0" smtClean="0">
                <a:solidFill>
                  <a:schemeClr val="accent2"/>
                </a:solidFill>
              </a:rPr>
              <a:t> as long as enrolled</a:t>
            </a:r>
          </a:p>
          <a:p>
            <a:pPr lvl="1">
              <a:spcBef>
                <a:spcPts val="0"/>
              </a:spcBef>
            </a:pPr>
            <a:r>
              <a:rPr lang="en-US" sz="1200" b="1" dirty="0" smtClean="0">
                <a:solidFill>
                  <a:schemeClr val="accent2"/>
                </a:solidFill>
              </a:rPr>
              <a:t>Recent </a:t>
            </a:r>
            <a:r>
              <a:rPr lang="en-US" sz="1200" b="1" dirty="0">
                <a:solidFill>
                  <a:schemeClr val="accent2"/>
                </a:solidFill>
              </a:rPr>
              <a:t>Graduates:</a:t>
            </a:r>
            <a:r>
              <a:rPr lang="en-US" sz="1200" dirty="0">
                <a:solidFill>
                  <a:schemeClr val="accent2"/>
                </a:solidFill>
              </a:rPr>
              <a:t> </a:t>
            </a:r>
            <a:r>
              <a:rPr lang="en-US" sz="1200" dirty="0" smtClean="0">
                <a:solidFill>
                  <a:schemeClr val="accent2"/>
                </a:solidFill>
              </a:rPr>
              <a:t>within two years of graduation</a:t>
            </a:r>
            <a:endParaRPr lang="en-US" sz="1200" b="1" dirty="0" smtClean="0">
              <a:solidFill>
                <a:schemeClr val="accent2"/>
              </a:solidFill>
            </a:endParaRPr>
          </a:p>
          <a:p>
            <a:pPr lvl="1">
              <a:spcBef>
                <a:spcPts val="0"/>
              </a:spcBef>
            </a:pPr>
            <a:r>
              <a:rPr lang="en-US" sz="1200" b="1" dirty="0" smtClean="0">
                <a:solidFill>
                  <a:schemeClr val="accent2"/>
                </a:solidFill>
              </a:rPr>
              <a:t>Early/Transitioning Career Professionals:</a:t>
            </a:r>
            <a:r>
              <a:rPr lang="en-US" sz="1200" dirty="0" smtClean="0">
                <a:solidFill>
                  <a:schemeClr val="accent2"/>
                </a:solidFill>
              </a:rPr>
              <a:t> not a current student or within 2 years of previous graduation</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Center Leads &amp; Fellows:</a:t>
            </a:r>
          </a:p>
          <a:p>
            <a:pPr marL="285750" indent="-285750">
              <a:spcBef>
                <a:spcPts val="0"/>
              </a:spcBef>
            </a:pPr>
            <a:r>
              <a:rPr lang="en-US" sz="1300" b="1" dirty="0" smtClean="0">
                <a:solidFill>
                  <a:schemeClr val="accent2"/>
                </a:solidFill>
              </a:rPr>
              <a:t>Term: </a:t>
            </a:r>
            <a:r>
              <a:rPr lang="en-US" sz="1300" dirty="0" smtClean="0">
                <a:solidFill>
                  <a:schemeClr val="accent2"/>
                </a:solidFill>
              </a:rPr>
              <a:t>One year award (renewable for up to two years) for Center Lead, One year award for Fellow (not renewable)</a:t>
            </a:r>
          </a:p>
          <a:p>
            <a:pPr marL="285750" indent="-285750">
              <a:spcBef>
                <a:spcPts val="0"/>
              </a:spcBef>
            </a:pPr>
            <a:r>
              <a:rPr lang="en-US" sz="1300" b="1" dirty="0" smtClean="0">
                <a:solidFill>
                  <a:schemeClr val="accent2"/>
                </a:solidFill>
              </a:rPr>
              <a:t>Eligibility Requirements: </a:t>
            </a:r>
            <a:r>
              <a:rPr lang="en-US" sz="1300" dirty="0" smtClean="0">
                <a:solidFill>
                  <a:schemeClr val="accent2"/>
                </a:solidFill>
              </a:rPr>
              <a:t>minimum 3.0 GPA, participation in at least one term with DEVELOP (two or more terms preferable), US Citizenship, ability to begin in September (Fellows)</a:t>
            </a:r>
          </a:p>
          <a:p>
            <a:pPr marL="285750" indent="-285750">
              <a:spcBef>
                <a:spcPts val="0"/>
              </a:spcBef>
            </a:pPr>
            <a:r>
              <a:rPr lang="en-US" sz="1300" b="1" dirty="0" smtClean="0">
                <a:solidFill>
                  <a:schemeClr val="accent2"/>
                </a:solidFill>
              </a:rPr>
              <a:t>Reapplication Eligibility: </a:t>
            </a:r>
            <a:r>
              <a:rPr lang="en-US" sz="1300" dirty="0" smtClean="0">
                <a:solidFill>
                  <a:schemeClr val="accent2"/>
                </a:solidFill>
              </a:rPr>
              <a:t>Fellow positions are a one time opportunity, but Fellows &amp; Center Leads can apply for Center Lead or Senior Fellow position, or reapply as a participant</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Senior Fellows:</a:t>
            </a:r>
          </a:p>
          <a:p>
            <a:pPr marL="285750" indent="-285750">
              <a:spcBef>
                <a:spcPts val="0"/>
              </a:spcBef>
            </a:pPr>
            <a:r>
              <a:rPr lang="en-US" sz="1300" b="1" dirty="0" smtClean="0">
                <a:solidFill>
                  <a:schemeClr val="accent2"/>
                </a:solidFill>
              </a:rPr>
              <a:t>Term: </a:t>
            </a:r>
            <a:r>
              <a:rPr lang="en-US" sz="1300" dirty="0" smtClean="0">
                <a:solidFill>
                  <a:schemeClr val="accent2"/>
                </a:solidFill>
              </a:rPr>
              <a:t>One year award (renewable for up to three years)</a:t>
            </a:r>
          </a:p>
          <a:p>
            <a:pPr marL="285750" indent="-285750">
              <a:spcBef>
                <a:spcPts val="0"/>
              </a:spcBef>
            </a:pPr>
            <a:r>
              <a:rPr lang="en-US" sz="1300" b="1" dirty="0" smtClean="0">
                <a:solidFill>
                  <a:schemeClr val="accent2"/>
                </a:solidFill>
              </a:rPr>
              <a:t>Eligibility Requirements: </a:t>
            </a:r>
            <a:r>
              <a:rPr lang="en-US" sz="1300" dirty="0" smtClean="0">
                <a:solidFill>
                  <a:schemeClr val="accent2"/>
                </a:solidFill>
              </a:rPr>
              <a:t>college graduate, previous DEVELOP Fellow or Center Leadership, U.S. citizenship required</a:t>
            </a:r>
          </a:p>
          <a:p>
            <a:pPr marL="285750" indent="-285750">
              <a:spcBef>
                <a:spcPts val="0"/>
              </a:spcBef>
            </a:pPr>
            <a:r>
              <a:rPr lang="en-US" sz="1300" b="1" dirty="0" smtClean="0">
                <a:solidFill>
                  <a:schemeClr val="accent2"/>
                </a:solidFill>
              </a:rPr>
              <a:t>Reapplication Eligibility: </a:t>
            </a:r>
            <a:r>
              <a:rPr lang="en-US" sz="1300" dirty="0" smtClean="0">
                <a:solidFill>
                  <a:schemeClr val="accent2"/>
                </a:solidFill>
              </a:rPr>
              <a:t>up to three years reapplying as a Senior Fellow</a:t>
            </a:r>
            <a:endParaRPr lang="en-US" sz="1300" b="1" dirty="0" smtClean="0">
              <a:solidFill>
                <a:schemeClr val="accent2"/>
              </a:solidFill>
            </a:endParaRPr>
          </a:p>
          <a:p>
            <a:pPr>
              <a:lnSpc>
                <a:spcPct val="120000"/>
              </a:lnSpc>
              <a:spcBef>
                <a:spcPts val="0"/>
              </a:spcBef>
            </a:pPr>
            <a:endParaRPr lang="en-US" sz="14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Reapplication &amp; Eligibility</a:t>
            </a:r>
            <a:endParaRPr lang="en-US" b="1" dirty="0">
              <a:solidFill>
                <a:schemeClr val="accent3"/>
              </a:solidFill>
            </a:endParaRPr>
          </a:p>
        </p:txBody>
      </p:sp>
    </p:spTree>
    <p:extLst>
      <p:ext uri="{BB962C8B-B14F-4D97-AF65-F5344CB8AC3E}">
        <p14:creationId xmlns:p14="http://schemas.microsoft.com/office/powerpoint/2010/main" val="19153161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6194C8"/>
      </a:hlink>
      <a:folHlink>
        <a:srgbClr val="6194C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2949</TotalTime>
  <Words>2730</Words>
  <Application>Microsoft Office PowerPoint</Application>
  <PresentationFormat>On-screen Show (4:3)</PresentationFormat>
  <Paragraphs>256</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Century Gothic</vt:lpstr>
      <vt:lpstr>Times New Roman</vt:lpstr>
      <vt:lpstr>Tw Cen MT</vt:lpstr>
      <vt:lpstr>Wingdings</vt:lpstr>
      <vt:lpstr>Wingdings 2</vt:lpstr>
      <vt:lpstr>Civic</vt:lpstr>
      <vt:lpstr>DEVELOP National Program</vt:lpstr>
      <vt:lpstr>Handbook</vt:lpstr>
      <vt:lpstr>General Guidelines &amp; Expectations</vt:lpstr>
      <vt:lpstr>Individual Responsibilities</vt:lpstr>
      <vt:lpstr>Expectations</vt:lpstr>
      <vt:lpstr>Professionalism</vt:lpstr>
      <vt:lpstr>Professionalism &amp; Dress Code</vt:lpstr>
      <vt:lpstr>Travel</vt:lpstr>
      <vt:lpstr>Reapplication &amp; Eligibility</vt:lpstr>
      <vt:lpstr>Center Leads</vt:lpstr>
      <vt:lpstr>Cell Phone Usage</vt:lpstr>
      <vt:lpstr>Use of Government Equipment (@NASA)</vt:lpstr>
      <vt:lpstr>Privacy</vt:lpstr>
      <vt:lpstr>Computer Usage</vt:lpstr>
      <vt:lpstr>Social Media</vt:lpstr>
      <vt:lpstr>Communication</vt:lpstr>
      <vt:lpstr>Payments &amp; Taxes</vt:lpstr>
      <vt:lpstr>Dealing w/Personnel Issues</vt:lpstr>
      <vt:lpstr>Participant Reporting</vt:lpstr>
      <vt:lpstr>Annual Alumni Survey</vt:lpstr>
      <vt:lpstr>Tips For Success</vt:lpstr>
      <vt:lpstr>Important Things To Note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DEVELOP Builds Teams</dc:title>
  <dc:creator>Lauren</dc:creator>
  <cp:lastModifiedBy>Miller, Tiffani N. (LARC-E3)[SSAI DEVELOP]</cp:lastModifiedBy>
  <cp:revision>227</cp:revision>
  <cp:lastPrinted>2014-01-06T23:08:00Z</cp:lastPrinted>
  <dcterms:created xsi:type="dcterms:W3CDTF">2013-12-31T00:35:50Z</dcterms:created>
  <dcterms:modified xsi:type="dcterms:W3CDTF">2017-01-19T21:35:27Z</dcterms:modified>
</cp:coreProperties>
</file>