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Questrial" panose="020B0604020202020204" charset="0"/>
      <p:regular r:id="rId4"/>
    </p:embeddedFont>
    <p:embeddedFont>
      <p:font typeface="Garamond" panose="02020404030301010803" pitchFamily="18" charset="0"/>
      <p:regular r:id="rId5"/>
      <p:bold r:id="rId6"/>
      <p:italic r:id="rId7"/>
    </p:embeddedFont>
    <p:embeddedFont>
      <p:font typeface="Century Gothic" panose="020B050202020202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0C0C0"/>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23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7C810-3707-48E7-8EB1-168331EA4F4D}"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39BF38B1-80BE-4CCC-83BE-3F613BE6C0FF}">
      <dgm:prSet phldrT="[Text]"/>
      <dgm:spPr/>
      <dgm:t>
        <a:bodyPr/>
        <a:lstStyle/>
        <a:p>
          <a:r>
            <a:rPr lang="en-US" dirty="0" smtClean="0"/>
            <a:t>Data Sources</a:t>
          </a:r>
          <a:endParaRPr lang="en-US" dirty="0"/>
        </a:p>
      </dgm:t>
    </dgm:pt>
    <dgm:pt modelId="{70677F27-8852-4BD5-AE7E-5440EB261A1F}" type="parTrans" cxnId="{9079CDB3-3B1C-4350-9321-9437895E3390}">
      <dgm:prSet/>
      <dgm:spPr/>
      <dgm:t>
        <a:bodyPr/>
        <a:lstStyle/>
        <a:p>
          <a:endParaRPr lang="en-US"/>
        </a:p>
      </dgm:t>
    </dgm:pt>
    <dgm:pt modelId="{96D0FB22-D8FF-4E30-AB2E-199CA515034C}" type="sibTrans" cxnId="{9079CDB3-3B1C-4350-9321-9437895E3390}">
      <dgm:prSet/>
      <dgm:spPr/>
      <dgm:t>
        <a:bodyPr/>
        <a:lstStyle/>
        <a:p>
          <a:endParaRPr lang="en-US"/>
        </a:p>
      </dgm:t>
    </dgm:pt>
    <dgm:pt modelId="{F006E907-B35E-4190-9E6F-55C67209AEC1}">
      <dgm:prSet phldrT="[Text]"/>
      <dgm:spPr/>
      <dgm:t>
        <a:bodyPr/>
        <a:lstStyle/>
        <a:p>
          <a:r>
            <a:rPr lang="en-US" dirty="0" smtClean="0"/>
            <a:t>Data Products</a:t>
          </a:r>
          <a:endParaRPr lang="en-US" dirty="0"/>
        </a:p>
      </dgm:t>
    </dgm:pt>
    <dgm:pt modelId="{B9C534FD-93C3-4B00-ACFD-2FC321EF95D5}" type="parTrans" cxnId="{4F4A87A0-2AD4-42D9-979B-391AAAE957EA}">
      <dgm:prSet/>
      <dgm:spPr/>
      <dgm:t>
        <a:bodyPr/>
        <a:lstStyle/>
        <a:p>
          <a:endParaRPr lang="en-US"/>
        </a:p>
      </dgm:t>
    </dgm:pt>
    <dgm:pt modelId="{35D0AD65-1AB7-4AD2-B211-A97902AE8DD6}" type="sibTrans" cxnId="{4F4A87A0-2AD4-42D9-979B-391AAAE957EA}">
      <dgm:prSet/>
      <dgm:spPr/>
      <dgm:t>
        <a:bodyPr/>
        <a:lstStyle/>
        <a:p>
          <a:endParaRPr lang="en-US"/>
        </a:p>
      </dgm:t>
    </dgm:pt>
    <dgm:pt modelId="{14075A1E-A15B-4434-8695-1B8DAC68CB34}">
      <dgm:prSet phldrT="[Text]"/>
      <dgm:spPr/>
      <dgm:t>
        <a:bodyPr/>
        <a:lstStyle/>
        <a:p>
          <a:r>
            <a:rPr lang="en-US" dirty="0" smtClean="0"/>
            <a:t>Processing</a:t>
          </a:r>
          <a:endParaRPr lang="en-US" dirty="0"/>
        </a:p>
      </dgm:t>
    </dgm:pt>
    <dgm:pt modelId="{CAEE8F52-1D31-4B49-9228-73B084E28654}" type="parTrans" cxnId="{4B12381D-0102-4DAD-9D01-C437E45AE6AD}">
      <dgm:prSet/>
      <dgm:spPr/>
      <dgm:t>
        <a:bodyPr/>
        <a:lstStyle/>
        <a:p>
          <a:endParaRPr lang="en-US"/>
        </a:p>
      </dgm:t>
    </dgm:pt>
    <dgm:pt modelId="{CF2B0658-91F7-45F0-B83C-241B55B4891D}" type="sibTrans" cxnId="{4B12381D-0102-4DAD-9D01-C437E45AE6AD}">
      <dgm:prSet/>
      <dgm:spPr/>
      <dgm:t>
        <a:bodyPr/>
        <a:lstStyle/>
        <a:p>
          <a:endParaRPr lang="en-US"/>
        </a:p>
      </dgm:t>
    </dgm:pt>
    <dgm:pt modelId="{6B195F91-22EF-4FCB-8F05-AA57B3499B1C}">
      <dgm:prSet phldrT="[Text]"/>
      <dgm:spPr/>
      <dgm:t>
        <a:bodyPr/>
        <a:lstStyle/>
        <a:p>
          <a:r>
            <a:rPr lang="en-US" dirty="0" smtClean="0">
              <a:latin typeface="Century Gothic" panose="020B0502020202020204" pitchFamily="34" charset="0"/>
            </a:rPr>
            <a:t>End-User Manipulation</a:t>
          </a:r>
          <a:endParaRPr lang="en-US" dirty="0">
            <a:latin typeface="Century Gothic" panose="020B0502020202020204" pitchFamily="34" charset="0"/>
          </a:endParaRPr>
        </a:p>
      </dgm:t>
    </dgm:pt>
    <dgm:pt modelId="{353CFF45-2637-410D-93F5-BC027B0A2404}" type="parTrans" cxnId="{CF6A047E-43F6-435D-83F3-126482BDFBF6}">
      <dgm:prSet/>
      <dgm:spPr/>
      <dgm:t>
        <a:bodyPr/>
        <a:lstStyle/>
        <a:p>
          <a:endParaRPr lang="en-US"/>
        </a:p>
      </dgm:t>
    </dgm:pt>
    <dgm:pt modelId="{5911E2D6-67B1-421A-B365-D14541AE0036}" type="sibTrans" cxnId="{CF6A047E-43F6-435D-83F3-126482BDFBF6}">
      <dgm:prSet/>
      <dgm:spPr/>
      <dgm:t>
        <a:bodyPr/>
        <a:lstStyle/>
        <a:p>
          <a:endParaRPr lang="en-US"/>
        </a:p>
      </dgm:t>
    </dgm:pt>
    <dgm:pt modelId="{12F26A7E-8733-4DFA-87B3-63C74006D257}" type="pres">
      <dgm:prSet presAssocID="{40F7C810-3707-48E7-8EB1-168331EA4F4D}" presName="Name0" presStyleCnt="0">
        <dgm:presLayoutVars>
          <dgm:chMax val="4"/>
          <dgm:resizeHandles val="exact"/>
        </dgm:presLayoutVars>
      </dgm:prSet>
      <dgm:spPr/>
      <dgm:t>
        <a:bodyPr/>
        <a:lstStyle/>
        <a:p>
          <a:endParaRPr lang="en-US"/>
        </a:p>
      </dgm:t>
    </dgm:pt>
    <dgm:pt modelId="{56D19BBC-D901-44F5-8AD6-00CFBFC944F3}" type="pres">
      <dgm:prSet presAssocID="{40F7C810-3707-48E7-8EB1-168331EA4F4D}" presName="ellipse" presStyleLbl="trBgShp" presStyleIdx="0" presStyleCnt="1" custLinFactNeighborX="1650" custLinFactNeighborY="1764"/>
      <dgm:spPr/>
    </dgm:pt>
    <dgm:pt modelId="{E8D7D160-7929-4551-859C-C6F057B90E32}" type="pres">
      <dgm:prSet presAssocID="{40F7C810-3707-48E7-8EB1-168331EA4F4D}" presName="arrow1" presStyleLbl="fgShp" presStyleIdx="0" presStyleCnt="1"/>
      <dgm:spPr/>
    </dgm:pt>
    <dgm:pt modelId="{515E4247-73F1-4B35-8453-2AFE7CEFAF9E}" type="pres">
      <dgm:prSet presAssocID="{40F7C810-3707-48E7-8EB1-168331EA4F4D}" presName="rectangle" presStyleLbl="revTx" presStyleIdx="0" presStyleCnt="1">
        <dgm:presLayoutVars>
          <dgm:bulletEnabled val="1"/>
        </dgm:presLayoutVars>
      </dgm:prSet>
      <dgm:spPr/>
      <dgm:t>
        <a:bodyPr/>
        <a:lstStyle/>
        <a:p>
          <a:endParaRPr lang="en-US"/>
        </a:p>
      </dgm:t>
    </dgm:pt>
    <dgm:pt modelId="{64FC7932-C767-45B3-8BB6-074953394D4A}" type="pres">
      <dgm:prSet presAssocID="{F006E907-B35E-4190-9E6F-55C67209AEC1}" presName="item1" presStyleLbl="node1" presStyleIdx="0" presStyleCnt="3" custLinFactNeighborX="-7067" custLinFactNeighborY="7433">
        <dgm:presLayoutVars>
          <dgm:bulletEnabled val="1"/>
        </dgm:presLayoutVars>
      </dgm:prSet>
      <dgm:spPr/>
      <dgm:t>
        <a:bodyPr/>
        <a:lstStyle/>
        <a:p>
          <a:endParaRPr lang="en-US"/>
        </a:p>
      </dgm:t>
    </dgm:pt>
    <dgm:pt modelId="{70DE5502-6706-4F95-82FA-8AB6016BA81A}" type="pres">
      <dgm:prSet presAssocID="{14075A1E-A15B-4434-8695-1B8DAC68CB34}" presName="item2" presStyleLbl="node1" presStyleIdx="1" presStyleCnt="3">
        <dgm:presLayoutVars>
          <dgm:bulletEnabled val="1"/>
        </dgm:presLayoutVars>
      </dgm:prSet>
      <dgm:spPr/>
      <dgm:t>
        <a:bodyPr/>
        <a:lstStyle/>
        <a:p>
          <a:endParaRPr lang="en-US"/>
        </a:p>
      </dgm:t>
    </dgm:pt>
    <dgm:pt modelId="{CF9679E3-7DC4-4538-B5EF-A772E624B80B}" type="pres">
      <dgm:prSet presAssocID="{6B195F91-22EF-4FCB-8F05-AA57B3499B1C}" presName="item3" presStyleLbl="node1" presStyleIdx="2" presStyleCnt="3">
        <dgm:presLayoutVars>
          <dgm:bulletEnabled val="1"/>
        </dgm:presLayoutVars>
      </dgm:prSet>
      <dgm:spPr/>
      <dgm:t>
        <a:bodyPr/>
        <a:lstStyle/>
        <a:p>
          <a:endParaRPr lang="en-US"/>
        </a:p>
      </dgm:t>
    </dgm:pt>
    <dgm:pt modelId="{8F4ED82A-3D0E-4A2E-9EDA-44FD4B5B885E}" type="pres">
      <dgm:prSet presAssocID="{40F7C810-3707-48E7-8EB1-168331EA4F4D}" presName="funnel" presStyleLbl="trAlignAcc1" presStyleIdx="0" presStyleCnt="1" custLinFactNeighborX="-248" custLinFactNeighborY="1399"/>
      <dgm:spPr>
        <a:solidFill>
          <a:srgbClr val="FFFF00">
            <a:alpha val="12941"/>
          </a:srgbClr>
        </a:solidFill>
      </dgm:spPr>
    </dgm:pt>
  </dgm:ptLst>
  <dgm:cxnLst>
    <dgm:cxn modelId="{3B1C246B-930C-4219-9880-7DD411552B68}" type="presOf" srcId="{6B195F91-22EF-4FCB-8F05-AA57B3499B1C}" destId="{515E4247-73F1-4B35-8453-2AFE7CEFAF9E}" srcOrd="0" destOrd="0" presId="urn:microsoft.com/office/officeart/2005/8/layout/funnel1"/>
    <dgm:cxn modelId="{9079CDB3-3B1C-4350-9321-9437895E3390}" srcId="{40F7C810-3707-48E7-8EB1-168331EA4F4D}" destId="{39BF38B1-80BE-4CCC-83BE-3F613BE6C0FF}" srcOrd="0" destOrd="0" parTransId="{70677F27-8852-4BD5-AE7E-5440EB261A1F}" sibTransId="{96D0FB22-D8FF-4E30-AB2E-199CA515034C}"/>
    <dgm:cxn modelId="{4F4A87A0-2AD4-42D9-979B-391AAAE957EA}" srcId="{40F7C810-3707-48E7-8EB1-168331EA4F4D}" destId="{F006E907-B35E-4190-9E6F-55C67209AEC1}" srcOrd="1" destOrd="0" parTransId="{B9C534FD-93C3-4B00-ACFD-2FC321EF95D5}" sibTransId="{35D0AD65-1AB7-4AD2-B211-A97902AE8DD6}"/>
    <dgm:cxn modelId="{4B12381D-0102-4DAD-9D01-C437E45AE6AD}" srcId="{40F7C810-3707-48E7-8EB1-168331EA4F4D}" destId="{14075A1E-A15B-4434-8695-1B8DAC68CB34}" srcOrd="2" destOrd="0" parTransId="{CAEE8F52-1D31-4B49-9228-73B084E28654}" sibTransId="{CF2B0658-91F7-45F0-B83C-241B55B4891D}"/>
    <dgm:cxn modelId="{4AD73236-9726-46F9-8753-7135DF745889}" type="presOf" srcId="{40F7C810-3707-48E7-8EB1-168331EA4F4D}" destId="{12F26A7E-8733-4DFA-87B3-63C74006D257}" srcOrd="0" destOrd="0" presId="urn:microsoft.com/office/officeart/2005/8/layout/funnel1"/>
    <dgm:cxn modelId="{8EBFB4D1-EDFC-4CC9-B55C-8F2B71830EC7}" type="presOf" srcId="{F006E907-B35E-4190-9E6F-55C67209AEC1}" destId="{70DE5502-6706-4F95-82FA-8AB6016BA81A}" srcOrd="0" destOrd="0" presId="urn:microsoft.com/office/officeart/2005/8/layout/funnel1"/>
    <dgm:cxn modelId="{CF6A047E-43F6-435D-83F3-126482BDFBF6}" srcId="{40F7C810-3707-48E7-8EB1-168331EA4F4D}" destId="{6B195F91-22EF-4FCB-8F05-AA57B3499B1C}" srcOrd="3" destOrd="0" parTransId="{353CFF45-2637-410D-93F5-BC027B0A2404}" sibTransId="{5911E2D6-67B1-421A-B365-D14541AE0036}"/>
    <dgm:cxn modelId="{CBF6E525-EBC7-40CA-A11E-4F5669217B2A}" type="presOf" srcId="{39BF38B1-80BE-4CCC-83BE-3F613BE6C0FF}" destId="{CF9679E3-7DC4-4538-B5EF-A772E624B80B}" srcOrd="0" destOrd="0" presId="urn:microsoft.com/office/officeart/2005/8/layout/funnel1"/>
    <dgm:cxn modelId="{B1C4E405-6CC0-4E12-905E-F3C996E5728A}" type="presOf" srcId="{14075A1E-A15B-4434-8695-1B8DAC68CB34}" destId="{64FC7932-C767-45B3-8BB6-074953394D4A}" srcOrd="0" destOrd="0" presId="urn:microsoft.com/office/officeart/2005/8/layout/funnel1"/>
    <dgm:cxn modelId="{6E99A483-DD3B-4E2D-9C50-B2B31AF6EBF4}" type="presParOf" srcId="{12F26A7E-8733-4DFA-87B3-63C74006D257}" destId="{56D19BBC-D901-44F5-8AD6-00CFBFC944F3}" srcOrd="0" destOrd="0" presId="urn:microsoft.com/office/officeart/2005/8/layout/funnel1"/>
    <dgm:cxn modelId="{11E41965-94AE-430B-A5C3-D01E10F1C152}" type="presParOf" srcId="{12F26A7E-8733-4DFA-87B3-63C74006D257}" destId="{E8D7D160-7929-4551-859C-C6F057B90E32}" srcOrd="1" destOrd="0" presId="urn:microsoft.com/office/officeart/2005/8/layout/funnel1"/>
    <dgm:cxn modelId="{A3DE6AD5-A846-4351-9BE7-EAB5E3B065F3}" type="presParOf" srcId="{12F26A7E-8733-4DFA-87B3-63C74006D257}" destId="{515E4247-73F1-4B35-8453-2AFE7CEFAF9E}" srcOrd="2" destOrd="0" presId="urn:microsoft.com/office/officeart/2005/8/layout/funnel1"/>
    <dgm:cxn modelId="{28987F92-6B42-4ECD-856A-B3B32319F534}" type="presParOf" srcId="{12F26A7E-8733-4DFA-87B3-63C74006D257}" destId="{64FC7932-C767-45B3-8BB6-074953394D4A}" srcOrd="3" destOrd="0" presId="urn:microsoft.com/office/officeart/2005/8/layout/funnel1"/>
    <dgm:cxn modelId="{A0FFFF7C-36E5-4C55-BBAE-405C89C0D3F7}" type="presParOf" srcId="{12F26A7E-8733-4DFA-87B3-63C74006D257}" destId="{70DE5502-6706-4F95-82FA-8AB6016BA81A}" srcOrd="4" destOrd="0" presId="urn:microsoft.com/office/officeart/2005/8/layout/funnel1"/>
    <dgm:cxn modelId="{DF37D450-5F2A-4446-86B3-0C5835AB98F2}" type="presParOf" srcId="{12F26A7E-8733-4DFA-87B3-63C74006D257}" destId="{CF9679E3-7DC4-4538-B5EF-A772E624B80B}" srcOrd="5" destOrd="0" presId="urn:microsoft.com/office/officeart/2005/8/layout/funnel1"/>
    <dgm:cxn modelId="{9B7B1D05-DD66-4492-870E-D095867F3C93}" type="presParOf" srcId="{12F26A7E-8733-4DFA-87B3-63C74006D257}" destId="{8F4ED82A-3D0E-4A2E-9EDA-44FD4B5B885E}"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19BBC-D901-44F5-8AD6-00CFBFC944F3}">
      <dsp:nvSpPr>
        <dsp:cNvPr id="0" name=""/>
        <dsp:cNvSpPr/>
      </dsp:nvSpPr>
      <dsp:spPr>
        <a:xfrm>
          <a:off x="2285069" y="369241"/>
          <a:ext cx="6533654" cy="226905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7D160-7929-4551-859C-C6F057B90E32}">
      <dsp:nvSpPr>
        <dsp:cNvPr id="0" name=""/>
        <dsp:cNvSpPr/>
      </dsp:nvSpPr>
      <dsp:spPr>
        <a:xfrm>
          <a:off x="4821115" y="5885354"/>
          <a:ext cx="1266212" cy="810375"/>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5E4247-73F1-4B35-8453-2AFE7CEFAF9E}">
      <dsp:nvSpPr>
        <dsp:cNvPr id="0" name=""/>
        <dsp:cNvSpPr/>
      </dsp:nvSpPr>
      <dsp:spPr>
        <a:xfrm>
          <a:off x="2415312" y="6533654"/>
          <a:ext cx="6077818" cy="1519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latin typeface="Century Gothic" panose="020B0502020202020204" pitchFamily="34" charset="0"/>
            </a:rPr>
            <a:t>End-User Manipulation</a:t>
          </a:r>
          <a:endParaRPr lang="en-US" sz="4000" kern="1200" dirty="0">
            <a:latin typeface="Century Gothic" panose="020B0502020202020204" pitchFamily="34" charset="0"/>
          </a:endParaRPr>
        </a:p>
      </dsp:txBody>
      <dsp:txXfrm>
        <a:off x="2415312" y="6533654"/>
        <a:ext cx="6077818" cy="1519454"/>
      </dsp:txXfrm>
    </dsp:sp>
    <dsp:sp modelId="{64FC7932-C767-45B3-8BB6-074953394D4A}">
      <dsp:nvSpPr>
        <dsp:cNvPr id="0" name=""/>
        <dsp:cNvSpPr/>
      </dsp:nvSpPr>
      <dsp:spPr>
        <a:xfrm>
          <a:off x="4391608" y="2942922"/>
          <a:ext cx="2279181" cy="2279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Processing</a:t>
          </a:r>
          <a:endParaRPr lang="en-US" sz="2400" kern="1200" dirty="0"/>
        </a:p>
      </dsp:txBody>
      <dsp:txXfrm>
        <a:off x="4725386" y="3276700"/>
        <a:ext cx="1611625" cy="1611625"/>
      </dsp:txXfrm>
    </dsp:sp>
    <dsp:sp modelId="{70DE5502-6706-4F95-82FA-8AB6016BA81A}">
      <dsp:nvSpPr>
        <dsp:cNvPr id="0" name=""/>
        <dsp:cNvSpPr/>
      </dsp:nvSpPr>
      <dsp:spPr>
        <a:xfrm>
          <a:off x="2921797" y="1063618"/>
          <a:ext cx="2279181" cy="2279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Data Products</a:t>
          </a:r>
          <a:endParaRPr lang="en-US" sz="2400" kern="1200" dirty="0"/>
        </a:p>
      </dsp:txBody>
      <dsp:txXfrm>
        <a:off x="3255575" y="1397396"/>
        <a:ext cx="1611625" cy="1611625"/>
      </dsp:txXfrm>
    </dsp:sp>
    <dsp:sp modelId="{CF9679E3-7DC4-4538-B5EF-A772E624B80B}">
      <dsp:nvSpPr>
        <dsp:cNvPr id="0" name=""/>
        <dsp:cNvSpPr/>
      </dsp:nvSpPr>
      <dsp:spPr>
        <a:xfrm>
          <a:off x="5251627" y="512562"/>
          <a:ext cx="2279181" cy="2279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Data Sources</a:t>
          </a:r>
          <a:endParaRPr lang="en-US" sz="2400" kern="1200" dirty="0"/>
        </a:p>
      </dsp:txBody>
      <dsp:txXfrm>
        <a:off x="5585405" y="846340"/>
        <a:ext cx="1611625" cy="1611625"/>
      </dsp:txXfrm>
    </dsp:sp>
    <dsp:sp modelId="{8F4ED82A-3D0E-4A2E-9EDA-44FD4B5B885E}">
      <dsp:nvSpPr>
        <dsp:cNvPr id="0" name=""/>
        <dsp:cNvSpPr/>
      </dsp:nvSpPr>
      <dsp:spPr>
        <a:xfrm>
          <a:off x="1891242" y="130008"/>
          <a:ext cx="7090788" cy="5672630"/>
        </a:xfrm>
        <a:prstGeom prst="funnel">
          <a:avLst/>
        </a:prstGeom>
        <a:solidFill>
          <a:srgbClr val="FFFF00">
            <a:alpha val="12941"/>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435144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dirty="0" smtClean="0"/>
              <a:t>Data Sources:</a:t>
            </a:r>
            <a:r>
              <a:rPr lang="en-US" baseline="0" dirty="0" smtClean="0"/>
              <a:t> </a:t>
            </a:r>
            <a:r>
              <a:rPr lang="en-US" baseline="0" dirty="0" err="1" smtClean="0"/>
              <a:t>Mesowest</a:t>
            </a:r>
            <a:r>
              <a:rPr lang="en-US" baseline="0" dirty="0" smtClean="0"/>
              <a:t> &amp; Synoptic Labs ; </a:t>
            </a:r>
            <a:r>
              <a:rPr lang="en-US" baseline="0" dirty="0" err="1" smtClean="0"/>
              <a:t>Earthdata</a:t>
            </a:r>
            <a:r>
              <a:rPr lang="en-US" baseline="0" dirty="0" smtClean="0"/>
              <a:t> Search manual data collection ; Connection to OPeNDAP servers ; Survey Results, CASPER</a:t>
            </a:r>
          </a:p>
          <a:p>
            <a:pPr lvl="0">
              <a:spcBef>
                <a:spcPts val="0"/>
              </a:spcBef>
              <a:buNone/>
            </a:pPr>
            <a:r>
              <a:rPr lang="en-US" baseline="0" dirty="0" smtClean="0"/>
              <a:t>Data Products: Weather Station: Daily High, Daily Low, Pressure, Humidity ; Aqua MODIS: Land Surface Temperature ; Terra ASTER: elevation ; Suomi NPP VIIRS: Population ; Landsat 8 OLI: Land Surface Temperature</a:t>
            </a:r>
          </a:p>
          <a:p>
            <a:pPr lvl="0">
              <a:spcBef>
                <a:spcPts val="0"/>
              </a:spcBef>
              <a:buNone/>
            </a:pPr>
            <a:r>
              <a:rPr lang="en-US" baseline="0" dirty="0" smtClean="0"/>
              <a:t>Processing: Python Scripts from Term 1</a:t>
            </a:r>
            <a:r>
              <a:rPr lang="en-US" baseline="0" dirty="0"/>
              <a:t> </a:t>
            </a:r>
            <a:r>
              <a:rPr lang="en-US" baseline="0" dirty="0" smtClean="0"/>
              <a:t>; Compiling and automation of scripts</a:t>
            </a:r>
          </a:p>
        </p:txBody>
      </p:sp>
      <p:sp>
        <p:nvSpPr>
          <p:cNvPr id="17" name="Shape 17"/>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7564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marR="0" lvl="0" indent="0" algn="l" rtl="0">
              <a:lnSpc>
                <a:spcPct val="90000"/>
              </a:lnSpc>
              <a:spcBef>
                <a:spcPts val="3000"/>
              </a:spcBef>
              <a:buClr>
                <a:schemeClr val="dk1"/>
              </a:buClr>
              <a:buFont typeface="Arial"/>
              <a:buNone/>
              <a:defRPr sz="3600" b="1" i="0" u="none" strike="noStrike" cap="none">
                <a:solidFill>
                  <a:schemeClr val="dk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1" i="0" u="none" strike="noStrike" cap="none">
                <a:solidFill>
                  <a:schemeClr val="dk1"/>
                </a:solidFill>
                <a:latin typeface="Questrial"/>
                <a:ea typeface="Questrial"/>
                <a:cs typeface="Questrial"/>
                <a:sym typeface="Questrial"/>
              </a:defRPr>
            </a:lvl2pPr>
            <a:lvl3pPr marL="3429000" marR="0" lvl="2" indent="-304800" algn="l" rtl="0">
              <a:lnSpc>
                <a:spcPct val="90000"/>
              </a:lnSpc>
              <a:spcBef>
                <a:spcPts val="1500"/>
              </a:spcBef>
              <a:buClr>
                <a:schemeClr val="dk1"/>
              </a:buClr>
              <a:buSzPct val="100000"/>
              <a:buFont typeface="Arial"/>
              <a:buChar char="•"/>
              <a:defRPr sz="6000" b="1" i="0" u="none" strike="noStrike" cap="none">
                <a:solidFill>
                  <a:schemeClr val="dk1"/>
                </a:solidFill>
                <a:latin typeface="Questrial"/>
                <a:ea typeface="Questrial"/>
                <a:cs typeface="Questrial"/>
                <a:sym typeface="Questrial"/>
              </a:defRPr>
            </a:lvl3pPr>
            <a:lvl4pPr marL="4800600" marR="0" lvl="3"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4pPr>
            <a:lvl5pPr marL="6172200" marR="0" lvl="4"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dk1"/>
              </a:buClr>
              <a:buFont typeface="Arial"/>
              <a:buNone/>
              <a:defRPr sz="3600" b="0" i="0" u="none" strike="noStrike" cap="none">
                <a:solidFill>
                  <a:schemeClr val="dk1"/>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accent1"/>
              </a:buClr>
              <a:buFont typeface="Arial"/>
              <a:buNone/>
              <a:defRPr sz="8400" b="1" i="0" u="none" strike="noStrike" cap="none">
                <a:solidFill>
                  <a:schemeClr val="accent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Shape 6"/>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7" name="Shape 7"/>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8" name="Shape 8"/>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9" name="Shape 9"/>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10" name="Shape 10"/>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diagramData" Target="../diagrams/data1.xml"/><Relationship Id="rId12" Type="http://schemas.openxmlformats.org/officeDocument/2006/relationships/image" Target="../media/image7.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diagramDrawing" Target="../diagrams/drawing1.xml"/><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diagramColors" Target="../diagrams/colors1.xml"/><Relationship Id="rId4" Type="http://schemas.openxmlformats.org/officeDocument/2006/relationships/image" Target="../media/image4.jpg"/><Relationship Id="rId9" Type="http://schemas.openxmlformats.org/officeDocument/2006/relationships/diagramQuickStyle" Target="../diagrams/quickStyle1.xm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3600" b="1" i="0" u="none" strike="noStrike" cap="none" dirty="0" smtClean="0">
                <a:solidFill>
                  <a:schemeClr val="dk1"/>
                </a:solidFill>
                <a:latin typeface="Century Gothic" panose="020B0502020202020204" pitchFamily="34" charset="0"/>
                <a:sym typeface="Questrial"/>
              </a:rPr>
              <a:t>NASA Langley Research Center</a:t>
            </a:r>
            <a:endParaRPr sz="3600" b="1" i="0" u="none" strike="noStrike" cap="none" dirty="0">
              <a:solidFill>
                <a:schemeClr val="dk1"/>
              </a:solidFill>
              <a:latin typeface="Century Gothic" panose="020B0502020202020204" pitchFamily="34" charset="0"/>
              <a:sym typeface="Questrial"/>
            </a:endParaRPr>
          </a:p>
        </p:txBody>
      </p:sp>
      <p:sp>
        <p:nvSpPr>
          <p:cNvPr id="20" name="Shape 20"/>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dirty="0">
                <a:latin typeface="Century Gothic" panose="020B0502020202020204" pitchFamily="34" charset="0"/>
              </a:rPr>
              <a:t>Enhancing extreme heat intervention and preparedness activities in Maricopa, Co. Arizona with NASA Earth observations</a:t>
            </a:r>
          </a:p>
          <a:p>
            <a:pPr marL="0" marR="0" lvl="0" indent="0" algn="ctr" rtl="0">
              <a:lnSpc>
                <a:spcPct val="90000"/>
              </a:lnSpc>
              <a:spcBef>
                <a:spcPts val="0"/>
              </a:spcBef>
              <a:buClr>
                <a:schemeClr val="dk1"/>
              </a:buClr>
              <a:buSzPct val="25000"/>
              <a:buFont typeface="Arial"/>
              <a:buNone/>
            </a:pPr>
            <a:r>
              <a:rPr lang="en-US" dirty="0">
                <a:latin typeface="Century Gothic" panose="020B0502020202020204" pitchFamily="34" charset="0"/>
              </a:rPr>
              <a:t>  </a:t>
            </a:r>
          </a:p>
        </p:txBody>
      </p:sp>
      <p:sp>
        <p:nvSpPr>
          <p:cNvPr id="21" name="Shape 21"/>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dirty="0">
                <a:latin typeface="Century Gothic" panose="020B0502020202020204" pitchFamily="34" charset="0"/>
              </a:rPr>
              <a:t>Arizona Health and Air Quality II</a:t>
            </a:r>
          </a:p>
        </p:txBody>
      </p:sp>
      <p:sp>
        <p:nvSpPr>
          <p:cNvPr id="22" name="Shape 22"/>
          <p:cNvSpPr txBox="1"/>
          <p:nvPr/>
        </p:nvSpPr>
        <p:spPr>
          <a:xfrm>
            <a:off x="21960776" y="29660790"/>
            <a:ext cx="5796633" cy="149460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dirty="0" smtClean="0">
                <a:solidFill>
                  <a:schemeClr val="dk1"/>
                </a:solidFill>
                <a:latin typeface="Century Gothic" panose="020B0502020202020204" pitchFamily="34" charset="0"/>
                <a:ea typeface="Garamond"/>
                <a:cs typeface="Garamond"/>
                <a:sym typeface="Garamond"/>
              </a:rPr>
              <a:t>From left: Ashley Brodie, Daniel Finnell, Richard Muench, Teresa Fenn</a:t>
            </a:r>
            <a:endParaRPr lang="en-US" sz="2700" dirty="0">
              <a:solidFill>
                <a:schemeClr val="dk1"/>
              </a:solidFill>
              <a:latin typeface="Century Gothic" panose="020B0502020202020204" pitchFamily="34" charset="0"/>
              <a:ea typeface="Garamond"/>
              <a:cs typeface="Garamond"/>
              <a:sym typeface="Garamond"/>
            </a:endParaRPr>
          </a:p>
        </p:txBody>
      </p:sp>
      <p:sp>
        <p:nvSpPr>
          <p:cNvPr id="23" name="Shape 23"/>
          <p:cNvSpPr txBox="1"/>
          <p:nvPr/>
        </p:nvSpPr>
        <p:spPr>
          <a:xfrm>
            <a:off x="9338969" y="32186819"/>
            <a:ext cx="23318173" cy="4016082"/>
          </a:xfrm>
          <a:prstGeom prst="rect">
            <a:avLst/>
          </a:prstGeom>
          <a:noFill/>
          <a:ln>
            <a:noFill/>
          </a:ln>
        </p:spPr>
        <p:txBody>
          <a:bodyPr lIns="91425" tIns="45700" rIns="91425" bIns="45700" numCol="2" anchor="t" anchorCtr="0">
            <a:noAutofit/>
          </a:bodyPr>
          <a:lstStyle/>
          <a:p>
            <a:pPr marL="457200" lvl="0" indent="-381000" rtl="0">
              <a:spcBef>
                <a:spcPts val="0"/>
              </a:spcBef>
              <a:buClr>
                <a:schemeClr val="dk1"/>
              </a:buClr>
              <a:buSzPct val="100000"/>
              <a:buFont typeface="Garamond"/>
              <a:buChar char="●"/>
            </a:pPr>
            <a:r>
              <a:rPr lang="en-US" sz="2400" dirty="0">
                <a:solidFill>
                  <a:schemeClr val="dk1"/>
                </a:solidFill>
                <a:latin typeface="Century Gothic" panose="020B0502020202020204" pitchFamily="34" charset="0"/>
                <a:ea typeface="Garamond"/>
                <a:cs typeface="Garamond"/>
                <a:sym typeface="Garamond"/>
              </a:rPr>
              <a:t>Arizona Department of Health Services (ADHS</a:t>
            </a:r>
            <a:r>
              <a:rPr lang="en-US" sz="2400" dirty="0" smtClean="0">
                <a:solidFill>
                  <a:schemeClr val="dk1"/>
                </a:solidFill>
                <a:latin typeface="Century Gothic" panose="020B0502020202020204" pitchFamily="34" charset="0"/>
                <a:ea typeface="Garamond"/>
                <a:cs typeface="Garamond"/>
                <a:sym typeface="Garamond"/>
              </a:rPr>
              <a:t>)</a:t>
            </a:r>
            <a:endParaRPr sz="2400" dirty="0">
              <a:solidFill>
                <a:schemeClr val="dk1"/>
              </a:solidFill>
              <a:latin typeface="Century Gothic" panose="020B0502020202020204" pitchFamily="34" charset="0"/>
              <a:ea typeface="Garamond"/>
              <a:cs typeface="Garamond"/>
              <a:sym typeface="Garamond"/>
            </a:endParaRPr>
          </a:p>
          <a:p>
            <a:pPr marL="457200" lvl="0" indent="-381000" rtl="0">
              <a:spcBef>
                <a:spcPts val="0"/>
              </a:spcBef>
              <a:buClr>
                <a:schemeClr val="dk1"/>
              </a:buClr>
              <a:buSzPct val="100000"/>
              <a:buFont typeface="Garamond"/>
              <a:buChar char="●"/>
            </a:pPr>
            <a:r>
              <a:rPr lang="en-US" sz="2400" dirty="0">
                <a:solidFill>
                  <a:schemeClr val="dk1"/>
                </a:solidFill>
                <a:latin typeface="Century Gothic" panose="020B0502020202020204" pitchFamily="34" charset="0"/>
                <a:ea typeface="Garamond"/>
                <a:cs typeface="Garamond"/>
                <a:sym typeface="Garamond"/>
              </a:rPr>
              <a:t>Phoenix Heat Relief </a:t>
            </a:r>
            <a:r>
              <a:rPr lang="en-US" sz="2400" dirty="0" smtClean="0">
                <a:solidFill>
                  <a:schemeClr val="dk1"/>
                </a:solidFill>
                <a:latin typeface="Century Gothic" panose="020B0502020202020204" pitchFamily="34" charset="0"/>
                <a:ea typeface="Garamond"/>
                <a:cs typeface="Garamond"/>
                <a:sym typeface="Garamond"/>
              </a:rPr>
              <a:t>Network</a:t>
            </a:r>
            <a:endParaRPr sz="2400" dirty="0">
              <a:solidFill>
                <a:schemeClr val="dk1"/>
              </a:solidFill>
              <a:latin typeface="Century Gothic" panose="020B0502020202020204" pitchFamily="34" charset="0"/>
              <a:ea typeface="Garamond"/>
              <a:cs typeface="Garamond"/>
              <a:sym typeface="Garamond"/>
            </a:endParaRPr>
          </a:p>
          <a:p>
            <a:pPr marL="457200" lvl="0" indent="-381000" rtl="0">
              <a:spcBef>
                <a:spcPts val="0"/>
              </a:spcBef>
              <a:buClr>
                <a:schemeClr val="dk1"/>
              </a:buClr>
              <a:buSzPct val="100000"/>
              <a:buFont typeface="Garamond"/>
              <a:buChar char="●"/>
            </a:pPr>
            <a:r>
              <a:rPr lang="en-US" sz="2400" dirty="0">
                <a:solidFill>
                  <a:schemeClr val="dk1"/>
                </a:solidFill>
                <a:latin typeface="Century Gothic" panose="020B0502020202020204" pitchFamily="34" charset="0"/>
                <a:ea typeface="Garamond"/>
                <a:cs typeface="Garamond"/>
                <a:sym typeface="Garamond"/>
              </a:rPr>
              <a:t>Center for Policy Informatics (CPI), Arizona State </a:t>
            </a:r>
            <a:r>
              <a:rPr lang="en-US" sz="2400" dirty="0" smtClean="0">
                <a:solidFill>
                  <a:schemeClr val="dk1"/>
                </a:solidFill>
                <a:latin typeface="Century Gothic" panose="020B0502020202020204" pitchFamily="34" charset="0"/>
                <a:ea typeface="Garamond"/>
                <a:cs typeface="Garamond"/>
                <a:sym typeface="Garamond"/>
              </a:rPr>
              <a:t>University</a:t>
            </a:r>
          </a:p>
          <a:p>
            <a:pPr marL="457200" lvl="0" indent="-381000" rtl="0">
              <a:spcBef>
                <a:spcPts val="0"/>
              </a:spcBef>
              <a:buClr>
                <a:schemeClr val="dk1"/>
              </a:buClr>
              <a:buSzPct val="100000"/>
              <a:buFont typeface="Garamond"/>
              <a:buChar char="●"/>
            </a:pPr>
            <a:r>
              <a:rPr lang="en-US" sz="2400" dirty="0" smtClean="0">
                <a:solidFill>
                  <a:schemeClr val="dk1"/>
                </a:solidFill>
                <a:latin typeface="Century Gothic" panose="020B0502020202020204" pitchFamily="34" charset="0"/>
                <a:ea typeface="Garamond"/>
                <a:cs typeface="Garamond"/>
                <a:sym typeface="Garamond"/>
              </a:rPr>
              <a:t>National </a:t>
            </a:r>
            <a:r>
              <a:rPr lang="en-US" sz="2400" dirty="0">
                <a:solidFill>
                  <a:schemeClr val="dk1"/>
                </a:solidFill>
                <a:latin typeface="Century Gothic" panose="020B0502020202020204" pitchFamily="34" charset="0"/>
                <a:ea typeface="Garamond"/>
                <a:cs typeface="Garamond"/>
                <a:sym typeface="Garamond"/>
              </a:rPr>
              <a:t>Weather Service </a:t>
            </a:r>
            <a:endParaRPr sz="2400" dirty="0">
              <a:solidFill>
                <a:schemeClr val="dk1"/>
              </a:solidFill>
              <a:latin typeface="Century Gothic" panose="020B0502020202020204" pitchFamily="34" charset="0"/>
              <a:ea typeface="Garamond"/>
              <a:cs typeface="Garamond"/>
              <a:sym typeface="Garamond"/>
            </a:endParaRPr>
          </a:p>
          <a:p>
            <a:pPr marL="457200" lvl="0" indent="-381000" rtl="0">
              <a:spcBef>
                <a:spcPts val="0"/>
              </a:spcBef>
              <a:buClr>
                <a:schemeClr val="dk1"/>
              </a:buClr>
              <a:buSzPct val="100000"/>
              <a:buFont typeface="Garamond"/>
              <a:buChar char="●"/>
            </a:pPr>
            <a:r>
              <a:rPr lang="en-US" sz="2400" dirty="0">
                <a:solidFill>
                  <a:schemeClr val="dk1"/>
                </a:solidFill>
                <a:latin typeface="Century Gothic" panose="020B0502020202020204" pitchFamily="34" charset="0"/>
                <a:ea typeface="Garamond"/>
                <a:cs typeface="Garamond"/>
                <a:sym typeface="Garamond"/>
              </a:rPr>
              <a:t>Phoenix Forecast </a:t>
            </a:r>
            <a:r>
              <a:rPr lang="en-US" sz="2400" dirty="0" smtClean="0">
                <a:solidFill>
                  <a:schemeClr val="dk1"/>
                </a:solidFill>
                <a:latin typeface="Century Gothic" panose="020B0502020202020204" pitchFamily="34" charset="0"/>
                <a:ea typeface="Garamond"/>
                <a:cs typeface="Garamond"/>
                <a:sym typeface="Garamond"/>
              </a:rPr>
              <a:t>Office</a:t>
            </a:r>
            <a:endParaRPr sz="2400" dirty="0">
              <a:solidFill>
                <a:schemeClr val="dk1"/>
              </a:solidFill>
              <a:latin typeface="Century Gothic" panose="020B0502020202020204" pitchFamily="34" charset="0"/>
              <a:ea typeface="Garamond"/>
              <a:cs typeface="Garamond"/>
              <a:sym typeface="Garamond"/>
            </a:endParaRPr>
          </a:p>
          <a:p>
            <a:pPr marL="457200" lvl="0" indent="-381000" rtl="0">
              <a:spcBef>
                <a:spcPts val="0"/>
              </a:spcBef>
              <a:buClr>
                <a:schemeClr val="dk1"/>
              </a:buClr>
              <a:buSzPct val="100000"/>
              <a:buFont typeface="Garamond"/>
              <a:buChar char="●"/>
            </a:pPr>
            <a:r>
              <a:rPr lang="en-US" sz="2400" dirty="0">
                <a:solidFill>
                  <a:schemeClr val="dk1"/>
                </a:solidFill>
                <a:latin typeface="Century Gothic" panose="020B0502020202020204" pitchFamily="34" charset="0"/>
                <a:ea typeface="Garamond"/>
                <a:cs typeface="Garamond"/>
                <a:sym typeface="Garamond"/>
              </a:rPr>
              <a:t>Environmental Remote Sensing and Informatics Lab (ERSL, Arizona State </a:t>
            </a:r>
            <a:r>
              <a:rPr lang="en-US" sz="2400" dirty="0" smtClean="0">
                <a:solidFill>
                  <a:schemeClr val="dk1"/>
                </a:solidFill>
                <a:latin typeface="Century Gothic" panose="020B0502020202020204" pitchFamily="34" charset="0"/>
                <a:ea typeface="Garamond"/>
                <a:cs typeface="Garamond"/>
                <a:sym typeface="Garamond"/>
              </a:rPr>
              <a:t>University)</a:t>
            </a:r>
            <a:endParaRPr lang="en-US" sz="2400" dirty="0">
              <a:solidFill>
                <a:schemeClr val="dk1"/>
              </a:solidFill>
              <a:latin typeface="Century Gothic" panose="020B0502020202020204" pitchFamily="34" charset="0"/>
              <a:ea typeface="Garamond"/>
              <a:cs typeface="Garamond"/>
              <a:sym typeface="Garamond"/>
            </a:endParaRPr>
          </a:p>
          <a:p>
            <a:pPr lvl="0" rtl="0">
              <a:spcBef>
                <a:spcPts val="0"/>
              </a:spcBef>
              <a:buNone/>
            </a:pPr>
            <a:endParaRPr sz="2400" dirty="0">
              <a:solidFill>
                <a:schemeClr val="dk1"/>
              </a:solidFill>
              <a:latin typeface="Century Gothic" panose="020B0502020202020204" pitchFamily="34" charset="0"/>
              <a:ea typeface="Garamond"/>
              <a:cs typeface="Garamond"/>
              <a:sym typeface="Garamond"/>
            </a:endParaRPr>
          </a:p>
        </p:txBody>
      </p:sp>
      <p:sp>
        <p:nvSpPr>
          <p:cNvPr id="24" name="Shape 24"/>
          <p:cNvSpPr txBox="1"/>
          <p:nvPr/>
        </p:nvSpPr>
        <p:spPr>
          <a:xfrm>
            <a:off x="685800" y="32634419"/>
            <a:ext cx="7946400" cy="2151235"/>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400" dirty="0">
                <a:solidFill>
                  <a:schemeClr val="dk1"/>
                </a:solidFill>
                <a:latin typeface="Century Gothic" panose="020B0502020202020204" pitchFamily="34" charset="0"/>
                <a:ea typeface="Garamond"/>
                <a:cs typeface="Garamond"/>
                <a:sym typeface="Garamond"/>
              </a:rPr>
              <a:t>We would like to thank the Arizona Health &amp; Air Quality Term 1 team: including Amy Stuyvesant, </a:t>
            </a:r>
            <a:r>
              <a:rPr lang="en-US" sz="2400" dirty="0" err="1">
                <a:solidFill>
                  <a:schemeClr val="dk1"/>
                </a:solidFill>
                <a:latin typeface="Century Gothic" panose="020B0502020202020204" pitchFamily="34" charset="0"/>
                <a:ea typeface="Garamond"/>
                <a:cs typeface="Garamond"/>
                <a:sym typeface="Garamond"/>
              </a:rPr>
              <a:t>Geordi</a:t>
            </a:r>
            <a:r>
              <a:rPr lang="en-US" sz="2400" dirty="0">
                <a:solidFill>
                  <a:schemeClr val="dk1"/>
                </a:solidFill>
                <a:latin typeface="Century Gothic" panose="020B0502020202020204" pitchFamily="34" charset="0"/>
                <a:ea typeface="Garamond"/>
                <a:cs typeface="Garamond"/>
                <a:sym typeface="Garamond"/>
              </a:rPr>
              <a:t> </a:t>
            </a:r>
            <a:r>
              <a:rPr lang="en-US" sz="2400" dirty="0" err="1">
                <a:solidFill>
                  <a:schemeClr val="dk1"/>
                </a:solidFill>
                <a:latin typeface="Century Gothic" panose="020B0502020202020204" pitchFamily="34" charset="0"/>
                <a:ea typeface="Garamond"/>
                <a:cs typeface="Garamond"/>
                <a:sym typeface="Garamond"/>
              </a:rPr>
              <a:t>Alm</a:t>
            </a:r>
            <a:r>
              <a:rPr lang="en-US" sz="2400" dirty="0">
                <a:solidFill>
                  <a:schemeClr val="dk1"/>
                </a:solidFill>
                <a:latin typeface="Century Gothic" panose="020B0502020202020204" pitchFamily="34" charset="0"/>
                <a:ea typeface="Garamond"/>
                <a:cs typeface="Garamond"/>
                <a:sym typeface="Garamond"/>
              </a:rPr>
              <a:t>, Rocky Garcia, Emma </a:t>
            </a:r>
            <a:r>
              <a:rPr lang="en-US" sz="2400" dirty="0" err="1">
                <a:solidFill>
                  <a:schemeClr val="dk1"/>
                </a:solidFill>
                <a:latin typeface="Century Gothic" panose="020B0502020202020204" pitchFamily="34" charset="0"/>
                <a:ea typeface="Garamond"/>
                <a:cs typeface="Garamond"/>
                <a:sym typeface="Garamond"/>
              </a:rPr>
              <a:t>Baghel</a:t>
            </a:r>
            <a:r>
              <a:rPr lang="en-US" sz="2400" dirty="0">
                <a:solidFill>
                  <a:schemeClr val="dk1"/>
                </a:solidFill>
                <a:latin typeface="Century Gothic" panose="020B0502020202020204" pitchFamily="34" charset="0"/>
                <a:ea typeface="Garamond"/>
                <a:cs typeface="Garamond"/>
                <a:sym typeface="Garamond"/>
              </a:rPr>
              <a:t>, April </a:t>
            </a:r>
            <a:r>
              <a:rPr lang="en-US" sz="2400" dirty="0" err="1">
                <a:solidFill>
                  <a:schemeClr val="dk1"/>
                </a:solidFill>
                <a:latin typeface="Century Gothic" panose="020B0502020202020204" pitchFamily="34" charset="0"/>
                <a:ea typeface="Garamond"/>
                <a:cs typeface="Garamond"/>
                <a:sym typeface="Garamond"/>
              </a:rPr>
              <a:t>Rascon</a:t>
            </a:r>
            <a:r>
              <a:rPr lang="en-US" sz="2400" dirty="0">
                <a:solidFill>
                  <a:schemeClr val="dk1"/>
                </a:solidFill>
                <a:latin typeface="Century Gothic" panose="020B0502020202020204" pitchFamily="34" charset="0"/>
                <a:ea typeface="Garamond"/>
                <a:cs typeface="Garamond"/>
                <a:sym typeface="Garamond"/>
              </a:rPr>
              <a:t>, Bernardo </a:t>
            </a:r>
            <a:r>
              <a:rPr lang="en-US" sz="2400" dirty="0" err="1">
                <a:solidFill>
                  <a:schemeClr val="dk1"/>
                </a:solidFill>
                <a:latin typeface="Century Gothic" panose="020B0502020202020204" pitchFamily="34" charset="0"/>
                <a:ea typeface="Garamond"/>
                <a:cs typeface="Garamond"/>
                <a:sym typeface="Garamond"/>
              </a:rPr>
              <a:t>Gracia</a:t>
            </a:r>
            <a:r>
              <a:rPr lang="en-US" sz="2400" dirty="0">
                <a:solidFill>
                  <a:schemeClr val="dk1"/>
                </a:solidFill>
                <a:latin typeface="Century Gothic" panose="020B0502020202020204" pitchFamily="34" charset="0"/>
                <a:ea typeface="Garamond"/>
                <a:cs typeface="Garamond"/>
                <a:sym typeface="Garamond"/>
              </a:rPr>
              <a:t>.</a:t>
            </a:r>
          </a:p>
          <a:p>
            <a:pPr marL="0" marR="0" lvl="0" indent="0" algn="l" rtl="0">
              <a:lnSpc>
                <a:spcPct val="90000"/>
              </a:lnSpc>
              <a:spcBef>
                <a:spcPts val="1800"/>
              </a:spcBef>
              <a:buClr>
                <a:schemeClr val="dk1"/>
              </a:buClr>
              <a:buSzPct val="25000"/>
              <a:buFont typeface="Arial"/>
              <a:buNone/>
            </a:pPr>
            <a:r>
              <a:rPr lang="en-US" sz="2400" dirty="0">
                <a:solidFill>
                  <a:schemeClr val="dk1"/>
                </a:solidFill>
                <a:latin typeface="Century Gothic" panose="020B0502020202020204" pitchFamily="34" charset="0"/>
                <a:ea typeface="Garamond"/>
                <a:cs typeface="Garamond"/>
                <a:sym typeface="Garamond"/>
              </a:rPr>
              <a:t>We would also like to thank Brian and Matt Tisdale from the ASDC for assisting us with OPeNDAP.</a:t>
            </a:r>
          </a:p>
        </p:txBody>
      </p:sp>
      <p:sp>
        <p:nvSpPr>
          <p:cNvPr id="26" name="Shape 26"/>
          <p:cNvSpPr txBox="1"/>
          <p:nvPr/>
        </p:nvSpPr>
        <p:spPr>
          <a:xfrm>
            <a:off x="16776154" y="15039241"/>
            <a:ext cx="8229600" cy="2274600"/>
          </a:xfrm>
          <a:prstGeom prst="rect">
            <a:avLst/>
          </a:prstGeom>
          <a:noFill/>
          <a:ln>
            <a:noFill/>
          </a:ln>
        </p:spPr>
        <p:txBody>
          <a:bodyPr lIns="91425" tIns="45700" rIns="91425" bIns="45700" anchor="t" anchorCtr="0">
            <a:noAutofit/>
          </a:bodyPr>
          <a:lstStyle/>
          <a:p>
            <a:pPr marR="0" lvl="0" algn="l" rtl="0">
              <a:lnSpc>
                <a:spcPct val="90000"/>
              </a:lnSpc>
              <a:spcBef>
                <a:spcPts val="0"/>
              </a:spcBef>
              <a:spcAft>
                <a:spcPts val="0"/>
              </a:spcAft>
              <a:buClr>
                <a:schemeClr val="accent1"/>
              </a:buClr>
              <a:buSzPct val="100000"/>
            </a:pPr>
            <a:endParaRPr lang="en-US" sz="2800" b="0" i="0" u="none" strike="noStrike" cap="none" dirty="0">
              <a:solidFill>
                <a:schemeClr val="dk1"/>
              </a:solidFill>
              <a:latin typeface="Garamond"/>
              <a:ea typeface="Garamond"/>
              <a:cs typeface="Garamond"/>
              <a:sym typeface="Garamond"/>
            </a:endParaRPr>
          </a:p>
        </p:txBody>
      </p:sp>
      <p:grpSp>
        <p:nvGrpSpPr>
          <p:cNvPr id="11" name="Group 10"/>
          <p:cNvGrpSpPr/>
          <p:nvPr/>
        </p:nvGrpSpPr>
        <p:grpSpPr>
          <a:xfrm>
            <a:off x="739966" y="5084990"/>
            <a:ext cx="15544880" cy="12841652"/>
            <a:chOff x="1066800" y="5967900"/>
            <a:chExt cx="15544880" cy="12841652"/>
          </a:xfrm>
        </p:grpSpPr>
        <p:sp>
          <p:nvSpPr>
            <p:cNvPr id="28" name="Shape 28"/>
            <p:cNvSpPr txBox="1"/>
            <p:nvPr/>
          </p:nvSpPr>
          <p:spPr>
            <a:xfrm>
              <a:off x="1066800" y="6570233"/>
              <a:ext cx="15544880" cy="12239319"/>
            </a:xfrm>
            <a:prstGeom prst="rect">
              <a:avLst/>
            </a:prstGeom>
            <a:noFill/>
            <a:ln>
              <a:noFill/>
            </a:ln>
          </p:spPr>
          <p:txBody>
            <a:bodyPr lIns="91425" tIns="45700" rIns="91425" bIns="45700" anchor="t" anchorCtr="0">
              <a:noAutofit/>
            </a:bodyPr>
            <a:lstStyle/>
            <a:p>
              <a:pPr lvl="0">
                <a:lnSpc>
                  <a:spcPct val="150000"/>
                </a:lnSpc>
                <a:buClr>
                  <a:schemeClr val="dk1"/>
                </a:buClr>
                <a:buSzPct val="25000"/>
              </a:pPr>
              <a:r>
                <a:rPr lang="en-US" sz="2400" dirty="0">
                  <a:solidFill>
                    <a:schemeClr val="dk1"/>
                  </a:solidFill>
                  <a:latin typeface="Century Gothic" panose="020B0502020202020204" pitchFamily="34" charset="0"/>
                  <a:ea typeface="Garamond"/>
                  <a:cs typeface="Garamond"/>
                  <a:sym typeface="Garamond"/>
                </a:rPr>
                <a:t>Extreme heat causes and exacerbates a number of health problems, leading to hospitalization and </a:t>
              </a:r>
              <a:r>
                <a:rPr lang="en-US" sz="2400" dirty="0" smtClean="0">
                  <a:solidFill>
                    <a:schemeClr val="dk1"/>
                  </a:solidFill>
                  <a:latin typeface="Century Gothic" panose="020B0502020202020204" pitchFamily="34" charset="0"/>
                  <a:ea typeface="Garamond"/>
                  <a:cs typeface="Garamond"/>
                  <a:sym typeface="Garamond"/>
                </a:rPr>
                <a:t>death in </a:t>
              </a:r>
              <a:r>
                <a:rPr lang="en-US" sz="2400" dirty="0">
                  <a:solidFill>
                    <a:schemeClr val="dk1"/>
                  </a:solidFill>
                  <a:latin typeface="Century Gothic" panose="020B0502020202020204" pitchFamily="34" charset="0"/>
                  <a:ea typeface="Garamond"/>
                  <a:cs typeface="Garamond"/>
                  <a:sym typeface="Garamond"/>
                </a:rPr>
                <a:t>some cases. The problem of severe heat is notably felt in Maricopa County, Arizona, where the </a:t>
              </a:r>
              <a:r>
                <a:rPr lang="en-US" sz="2400" dirty="0" smtClean="0">
                  <a:solidFill>
                    <a:schemeClr val="dk1"/>
                  </a:solidFill>
                  <a:latin typeface="Century Gothic" panose="020B0502020202020204" pitchFamily="34" charset="0"/>
                  <a:ea typeface="Garamond"/>
                  <a:cs typeface="Garamond"/>
                  <a:sym typeface="Garamond"/>
                </a:rPr>
                <a:t>socially disadvantaged </a:t>
              </a:r>
              <a:r>
                <a:rPr lang="en-US" sz="2400" dirty="0">
                  <a:solidFill>
                    <a:schemeClr val="dk1"/>
                  </a:solidFill>
                  <a:latin typeface="Century Gothic" panose="020B0502020202020204" pitchFamily="34" charset="0"/>
                  <a:ea typeface="Garamond"/>
                  <a:cs typeface="Garamond"/>
                  <a:sym typeface="Garamond"/>
                </a:rPr>
                <a:t>and physically vulnerable are especially susceptible to the effects of extreme heat. </a:t>
              </a:r>
              <a:r>
                <a:rPr lang="en-US" sz="2400" dirty="0" smtClean="0">
                  <a:solidFill>
                    <a:schemeClr val="dk1"/>
                  </a:solidFill>
                  <a:latin typeface="Century Gothic" panose="020B0502020202020204" pitchFamily="34" charset="0"/>
                  <a:ea typeface="Garamond"/>
                  <a:cs typeface="Garamond"/>
                  <a:sym typeface="Garamond"/>
                </a:rPr>
                <a:t>Within the </a:t>
              </a:r>
              <a:r>
                <a:rPr lang="en-US" sz="2400" dirty="0">
                  <a:solidFill>
                    <a:schemeClr val="dk1"/>
                  </a:solidFill>
                  <a:latin typeface="Century Gothic" panose="020B0502020202020204" pitchFamily="34" charset="0"/>
                  <a:ea typeface="Garamond"/>
                  <a:cs typeface="Garamond"/>
                  <a:sym typeface="Garamond"/>
                </a:rPr>
                <a:t>Maricopa County limits is the city of Phoenix, a dense urban area surrounded by 300-2,000 m </a:t>
              </a:r>
              <a:r>
                <a:rPr lang="en-US" sz="2400" dirty="0" smtClean="0">
                  <a:solidFill>
                    <a:schemeClr val="dk1"/>
                  </a:solidFill>
                  <a:latin typeface="Century Gothic" panose="020B0502020202020204" pitchFamily="34" charset="0"/>
                  <a:ea typeface="Garamond"/>
                  <a:cs typeface="Garamond"/>
                  <a:sym typeface="Garamond"/>
                </a:rPr>
                <a:t>ridge lines </a:t>
              </a:r>
              <a:r>
                <a:rPr lang="en-US" sz="2400" dirty="0">
                  <a:solidFill>
                    <a:schemeClr val="dk1"/>
                  </a:solidFill>
                  <a:latin typeface="Century Gothic" panose="020B0502020202020204" pitchFamily="34" charset="0"/>
                  <a:ea typeface="Garamond"/>
                  <a:cs typeface="Garamond"/>
                  <a:sym typeface="Garamond"/>
                </a:rPr>
                <a:t>above the valley floor. The volume of impervious surfaces, lack of shade and vegetation, and </a:t>
              </a:r>
              <a:r>
                <a:rPr lang="en-US" sz="2400" dirty="0" smtClean="0">
                  <a:solidFill>
                    <a:schemeClr val="dk1"/>
                  </a:solidFill>
                  <a:latin typeface="Century Gothic" panose="020B0502020202020204" pitchFamily="34" charset="0"/>
                  <a:ea typeface="Garamond"/>
                  <a:cs typeface="Garamond"/>
                  <a:sym typeface="Garamond"/>
                </a:rPr>
                <a:t>the high </a:t>
              </a:r>
              <a:r>
                <a:rPr lang="en-US" sz="2400" dirty="0">
                  <a:solidFill>
                    <a:schemeClr val="dk1"/>
                  </a:solidFill>
                  <a:latin typeface="Century Gothic" panose="020B0502020202020204" pitchFamily="34" charset="0"/>
                  <a:ea typeface="Garamond"/>
                  <a:cs typeface="Garamond"/>
                  <a:sym typeface="Garamond"/>
                </a:rPr>
                <a:t>ridge lines surrounding the city exacerbate the heat stress by a phenomenon known as the </a:t>
              </a:r>
              <a:r>
                <a:rPr lang="en-US" sz="2400" dirty="0" smtClean="0">
                  <a:solidFill>
                    <a:schemeClr val="dk1"/>
                  </a:solidFill>
                  <a:latin typeface="Century Gothic" panose="020B0502020202020204" pitchFamily="34" charset="0"/>
                  <a:ea typeface="Garamond"/>
                  <a:cs typeface="Garamond"/>
                  <a:sym typeface="Garamond"/>
                </a:rPr>
                <a:t>urban heat </a:t>
              </a:r>
              <a:r>
                <a:rPr lang="en-US" sz="2400" dirty="0">
                  <a:solidFill>
                    <a:schemeClr val="dk1"/>
                  </a:solidFill>
                  <a:latin typeface="Century Gothic" panose="020B0502020202020204" pitchFamily="34" charset="0"/>
                  <a:ea typeface="Garamond"/>
                  <a:cs typeface="Garamond"/>
                  <a:sym typeface="Garamond"/>
                </a:rPr>
                <a:t>island effect (UHI). After the sun sets, heat retained by impervious building materials is released at </a:t>
              </a:r>
              <a:r>
                <a:rPr lang="en-US" sz="2400" dirty="0" smtClean="0">
                  <a:solidFill>
                    <a:schemeClr val="dk1"/>
                  </a:solidFill>
                  <a:latin typeface="Century Gothic" panose="020B0502020202020204" pitchFamily="34" charset="0"/>
                  <a:ea typeface="Garamond"/>
                  <a:cs typeface="Garamond"/>
                  <a:sym typeface="Garamond"/>
                </a:rPr>
                <a:t>a decreased </a:t>
              </a:r>
              <a:r>
                <a:rPr lang="en-US" sz="2400" dirty="0">
                  <a:solidFill>
                    <a:schemeClr val="dk1"/>
                  </a:solidFill>
                  <a:latin typeface="Century Gothic" panose="020B0502020202020204" pitchFamily="34" charset="0"/>
                  <a:ea typeface="Garamond"/>
                  <a:cs typeface="Garamond"/>
                  <a:sym typeface="Garamond"/>
                </a:rPr>
                <a:t>rate compared to natural vegetation and soil coverage. Ambient air temperatures in </a:t>
              </a:r>
              <a:r>
                <a:rPr lang="en-US" sz="2400" dirty="0" smtClean="0">
                  <a:solidFill>
                    <a:schemeClr val="dk1"/>
                  </a:solidFill>
                  <a:latin typeface="Century Gothic" panose="020B0502020202020204" pitchFamily="34" charset="0"/>
                  <a:ea typeface="Garamond"/>
                  <a:cs typeface="Garamond"/>
                  <a:sym typeface="Garamond"/>
                </a:rPr>
                <a:t>urban areas </a:t>
              </a:r>
              <a:r>
                <a:rPr lang="en-US" sz="2400" dirty="0">
                  <a:solidFill>
                    <a:schemeClr val="dk1"/>
                  </a:solidFill>
                  <a:latin typeface="Century Gothic" panose="020B0502020202020204" pitchFamily="34" charset="0"/>
                  <a:ea typeface="Garamond"/>
                  <a:cs typeface="Garamond"/>
                  <a:sym typeface="Garamond"/>
                </a:rPr>
                <a:t>tend to be higher than the surrounding rural areas. Several organizations, including the </a:t>
              </a:r>
              <a:r>
                <a:rPr lang="en-US" sz="2400" dirty="0" smtClean="0">
                  <a:solidFill>
                    <a:schemeClr val="dk1"/>
                  </a:solidFill>
                  <a:latin typeface="Century Gothic" panose="020B0502020202020204" pitchFamily="34" charset="0"/>
                  <a:ea typeface="Garamond"/>
                  <a:cs typeface="Garamond"/>
                  <a:sym typeface="Garamond"/>
                </a:rPr>
                <a:t>Arizona Department </a:t>
              </a:r>
              <a:r>
                <a:rPr lang="en-US" sz="2400" dirty="0">
                  <a:solidFill>
                    <a:schemeClr val="dk1"/>
                  </a:solidFill>
                  <a:latin typeface="Century Gothic" panose="020B0502020202020204" pitchFamily="34" charset="0"/>
                  <a:ea typeface="Garamond"/>
                  <a:cs typeface="Garamond"/>
                  <a:sym typeface="Garamond"/>
                </a:rPr>
                <a:t>of Health Services and the Phoenix Heat Relief Network, are working to create </a:t>
              </a:r>
              <a:r>
                <a:rPr lang="en-US" sz="2400" dirty="0" smtClean="0">
                  <a:solidFill>
                    <a:schemeClr val="dk1"/>
                  </a:solidFill>
                  <a:latin typeface="Century Gothic" panose="020B0502020202020204" pitchFamily="34" charset="0"/>
                  <a:ea typeface="Garamond"/>
                  <a:cs typeface="Garamond"/>
                  <a:sym typeface="Garamond"/>
                </a:rPr>
                <a:t>more effectively </a:t>
              </a:r>
              <a:r>
                <a:rPr lang="en-US" sz="2400" dirty="0">
                  <a:solidFill>
                    <a:schemeClr val="dk1"/>
                  </a:solidFill>
                  <a:latin typeface="Century Gothic" panose="020B0502020202020204" pitchFamily="34" charset="0"/>
                  <a:ea typeface="Garamond"/>
                  <a:cs typeface="Garamond"/>
                  <a:sym typeface="Garamond"/>
                </a:rPr>
                <a:t>placed cooling centers and heat warning systems to aid those with the highest risk </a:t>
              </a:r>
              <a:r>
                <a:rPr lang="en-US" sz="2400" dirty="0" smtClean="0">
                  <a:solidFill>
                    <a:schemeClr val="dk1"/>
                  </a:solidFill>
                  <a:latin typeface="Century Gothic" panose="020B0502020202020204" pitchFamily="34" charset="0"/>
                  <a:ea typeface="Garamond"/>
                  <a:cs typeface="Garamond"/>
                  <a:sym typeface="Garamond"/>
                </a:rPr>
                <a:t>of exposure</a:t>
              </a:r>
              <a:r>
                <a:rPr lang="en-US" sz="2400" dirty="0">
                  <a:solidFill>
                    <a:schemeClr val="dk1"/>
                  </a:solidFill>
                  <a:latin typeface="Century Gothic" panose="020B0502020202020204" pitchFamily="34" charset="0"/>
                  <a:ea typeface="Garamond"/>
                  <a:cs typeface="Garamond"/>
                  <a:sym typeface="Garamond"/>
                </a:rPr>
                <a:t>. This project created a Python tool using Aqua Moderate Resolution Imaging </a:t>
              </a:r>
              <a:r>
                <a:rPr lang="en-US" sz="2400" dirty="0" smtClean="0">
                  <a:solidFill>
                    <a:schemeClr val="dk1"/>
                  </a:solidFill>
                  <a:latin typeface="Century Gothic" panose="020B0502020202020204" pitchFamily="34" charset="0"/>
                  <a:ea typeface="Garamond"/>
                  <a:cs typeface="Garamond"/>
                  <a:sym typeface="Garamond"/>
                </a:rPr>
                <a:t>Spectroradiometer (MODIS</a:t>
              </a:r>
              <a:r>
                <a:rPr lang="en-US" sz="2400" dirty="0">
                  <a:solidFill>
                    <a:schemeClr val="dk1"/>
                  </a:solidFill>
                  <a:latin typeface="Century Gothic" panose="020B0502020202020204" pitchFamily="34" charset="0"/>
                  <a:ea typeface="Garamond"/>
                  <a:cs typeface="Garamond"/>
                  <a:sym typeface="Garamond"/>
                </a:rPr>
                <a:t>) land surface temperature parameters to generate heat maps that reference demographics </a:t>
              </a:r>
              <a:r>
                <a:rPr lang="en-US" sz="2400" dirty="0" smtClean="0">
                  <a:solidFill>
                    <a:schemeClr val="dk1"/>
                  </a:solidFill>
                  <a:latin typeface="Century Gothic" panose="020B0502020202020204" pitchFamily="34" charset="0"/>
                  <a:ea typeface="Garamond"/>
                  <a:cs typeface="Garamond"/>
                  <a:sym typeface="Garamond"/>
                </a:rPr>
                <a:t>data on </a:t>
              </a:r>
              <a:r>
                <a:rPr lang="en-US" sz="2400" dirty="0">
                  <a:solidFill>
                    <a:schemeClr val="dk1"/>
                  </a:solidFill>
                  <a:latin typeface="Century Gothic" panose="020B0502020202020204" pitchFamily="34" charset="0"/>
                  <a:ea typeface="Garamond"/>
                  <a:cs typeface="Garamond"/>
                  <a:sym typeface="Garamond"/>
                </a:rPr>
                <a:t>extreme heat days. In addition to this, using the resources available at the Atmospheric Science </a:t>
              </a:r>
              <a:r>
                <a:rPr lang="en-US" sz="2400" dirty="0" smtClean="0">
                  <a:solidFill>
                    <a:schemeClr val="dk1"/>
                  </a:solidFill>
                  <a:latin typeface="Century Gothic" panose="020B0502020202020204" pitchFamily="34" charset="0"/>
                  <a:ea typeface="Garamond"/>
                  <a:cs typeface="Garamond"/>
                  <a:sym typeface="Garamond"/>
                </a:rPr>
                <a:t>Data Center </a:t>
              </a:r>
              <a:r>
                <a:rPr lang="en-US" sz="2400" dirty="0">
                  <a:solidFill>
                    <a:schemeClr val="dk1"/>
                  </a:solidFill>
                  <a:latin typeface="Century Gothic" panose="020B0502020202020204" pitchFamily="34" charset="0"/>
                  <a:ea typeface="Garamond"/>
                  <a:cs typeface="Garamond"/>
                  <a:sym typeface="Garamond"/>
                </a:rPr>
                <a:t>(ASDC) will allow for access to near real-time data acquisition, which will aid the partners </a:t>
              </a:r>
              <a:r>
                <a:rPr lang="en-US" sz="2400" dirty="0" smtClean="0">
                  <a:solidFill>
                    <a:schemeClr val="dk1"/>
                  </a:solidFill>
                  <a:latin typeface="Century Gothic" panose="020B0502020202020204" pitchFamily="34" charset="0"/>
                  <a:ea typeface="Garamond"/>
                  <a:cs typeface="Garamond"/>
                  <a:sym typeface="Garamond"/>
                </a:rPr>
                <a:t>in providing </a:t>
              </a:r>
              <a:r>
                <a:rPr lang="en-US" sz="2400" dirty="0">
                  <a:solidFill>
                    <a:schemeClr val="dk1"/>
                  </a:solidFill>
                  <a:latin typeface="Century Gothic" panose="020B0502020202020204" pitchFamily="34" charset="0"/>
                  <a:ea typeface="Garamond"/>
                  <a:cs typeface="Garamond"/>
                  <a:sym typeface="Garamond"/>
                </a:rPr>
                <a:t>spatially distributed relief during extreme heat events.</a:t>
              </a:r>
              <a:endParaRPr sz="2400" dirty="0">
                <a:solidFill>
                  <a:schemeClr val="dk1"/>
                </a:solidFill>
                <a:latin typeface="Century Gothic" panose="020B0502020202020204" pitchFamily="34" charset="0"/>
                <a:ea typeface="Garamond"/>
                <a:cs typeface="Garamond"/>
                <a:sym typeface="Garamond"/>
              </a:endParaRPr>
            </a:p>
          </p:txBody>
        </p:sp>
        <p:sp>
          <p:nvSpPr>
            <p:cNvPr id="30" name="Shape 30"/>
            <p:cNvSpPr txBox="1"/>
            <p:nvPr/>
          </p:nvSpPr>
          <p:spPr>
            <a:xfrm>
              <a:off x="1066800" y="5967900"/>
              <a:ext cx="25932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dirty="0">
                  <a:solidFill>
                    <a:schemeClr val="accent1"/>
                  </a:solidFill>
                  <a:latin typeface="Century Gothic" panose="020B0502020202020204" pitchFamily="34" charset="0"/>
                  <a:ea typeface="Questrial"/>
                  <a:cs typeface="Questrial"/>
                  <a:sym typeface="Questrial"/>
                </a:rPr>
                <a:t>Abstract</a:t>
              </a:r>
            </a:p>
          </p:txBody>
        </p:sp>
      </p:grpSp>
      <p:grpSp>
        <p:nvGrpSpPr>
          <p:cNvPr id="2" name="Group 1"/>
          <p:cNvGrpSpPr/>
          <p:nvPr/>
        </p:nvGrpSpPr>
        <p:grpSpPr>
          <a:xfrm>
            <a:off x="552523" y="14772154"/>
            <a:ext cx="8229600" cy="3434480"/>
            <a:chOff x="17260303" y="5704042"/>
            <a:chExt cx="8229600" cy="3434480"/>
          </a:xfrm>
        </p:grpSpPr>
        <p:sp>
          <p:nvSpPr>
            <p:cNvPr id="29" name="Shape 29"/>
            <p:cNvSpPr txBox="1"/>
            <p:nvPr/>
          </p:nvSpPr>
          <p:spPr>
            <a:xfrm>
              <a:off x="17297400" y="6395802"/>
              <a:ext cx="7452606" cy="2742720"/>
            </a:xfrm>
            <a:prstGeom prst="rect">
              <a:avLst/>
            </a:prstGeom>
            <a:noFill/>
            <a:ln>
              <a:noFill/>
            </a:ln>
          </p:spPr>
          <p:txBody>
            <a:bodyPr lIns="91425" tIns="45700" rIns="91425" bIns="45700" anchor="t" anchorCtr="0">
              <a:noAutofit/>
            </a:bodyPr>
            <a:lstStyle/>
            <a:p>
              <a:pPr marL="457200" marR="0" lvl="0" indent="-406400" algn="l" rtl="0">
                <a:lnSpc>
                  <a:spcPct val="90000"/>
                </a:lnSpc>
                <a:spcBef>
                  <a:spcPts val="0"/>
                </a:spcBef>
                <a:spcAft>
                  <a:spcPts val="0"/>
                </a:spcAft>
                <a:buSzPct val="100000"/>
                <a:buChar char="●"/>
              </a:pPr>
              <a:endParaRPr lang="en-US" sz="2800" b="1" dirty="0" smtClean="0">
                <a:solidFill>
                  <a:schemeClr val="accent1"/>
                </a:solidFill>
              </a:endParaRPr>
            </a:p>
            <a:p>
              <a:pPr marL="457200" marR="0" lvl="0" indent="-406400" algn="l" rtl="0">
                <a:lnSpc>
                  <a:spcPct val="90000"/>
                </a:lnSpc>
                <a:spcBef>
                  <a:spcPts val="0"/>
                </a:spcBef>
                <a:spcAft>
                  <a:spcPts val="0"/>
                </a:spcAft>
                <a:buSzPct val="100000"/>
                <a:buChar char="●"/>
              </a:pPr>
              <a:r>
                <a:rPr lang="en-US" sz="2800" b="1" dirty="0" smtClean="0">
                  <a:solidFill>
                    <a:schemeClr val="accent1"/>
                  </a:solidFill>
                  <a:latin typeface="Century Gothic" panose="020B0502020202020204" pitchFamily="34" charset="0"/>
                </a:rPr>
                <a:t>Automate</a:t>
              </a:r>
              <a:r>
                <a:rPr lang="en-US" sz="2800" dirty="0" smtClean="0">
                  <a:solidFill>
                    <a:schemeClr val="accent1"/>
                  </a:solidFill>
                  <a:latin typeface="Century Gothic" panose="020B0502020202020204" pitchFamily="34" charset="0"/>
                </a:rPr>
                <a:t> </a:t>
              </a:r>
              <a:r>
                <a:rPr lang="en-US" sz="2800" dirty="0">
                  <a:solidFill>
                    <a:schemeClr val="dk1"/>
                  </a:solidFill>
                  <a:latin typeface="Century Gothic" panose="020B0502020202020204" pitchFamily="34" charset="0"/>
                </a:rPr>
                <a:t>the creation of heat vulnerability maps in Maricopa County, AZ</a:t>
              </a:r>
            </a:p>
            <a:p>
              <a:pPr marL="457200" marR="0" lvl="0" indent="-406400" algn="l" rtl="0">
                <a:lnSpc>
                  <a:spcPct val="90000"/>
                </a:lnSpc>
                <a:spcBef>
                  <a:spcPts val="0"/>
                </a:spcBef>
                <a:spcAft>
                  <a:spcPts val="0"/>
                </a:spcAft>
                <a:buSzPct val="100000"/>
                <a:buChar char="●"/>
              </a:pPr>
              <a:endParaRPr lang="en-US" sz="2800" b="1" dirty="0" smtClean="0">
                <a:solidFill>
                  <a:schemeClr val="accent1"/>
                </a:solidFill>
                <a:latin typeface="Century Gothic" panose="020B0502020202020204" pitchFamily="34" charset="0"/>
              </a:endParaRPr>
            </a:p>
            <a:p>
              <a:pPr marL="457200" marR="0" lvl="0" indent="-406400" algn="l" rtl="0">
                <a:lnSpc>
                  <a:spcPct val="90000"/>
                </a:lnSpc>
                <a:spcBef>
                  <a:spcPts val="0"/>
                </a:spcBef>
                <a:spcAft>
                  <a:spcPts val="0"/>
                </a:spcAft>
                <a:buSzPct val="100000"/>
                <a:buChar char="●"/>
              </a:pPr>
              <a:r>
                <a:rPr lang="en-US" sz="2800" b="1" dirty="0" smtClean="0">
                  <a:solidFill>
                    <a:schemeClr val="accent1"/>
                  </a:solidFill>
                  <a:latin typeface="Century Gothic" panose="020B0502020202020204" pitchFamily="34" charset="0"/>
                </a:rPr>
                <a:t>Create </a:t>
              </a:r>
              <a:r>
                <a:rPr lang="en-US" sz="2800" dirty="0">
                  <a:solidFill>
                    <a:schemeClr val="dk1"/>
                  </a:solidFill>
                  <a:latin typeface="Century Gothic" panose="020B0502020202020204" pitchFamily="34" charset="0"/>
                </a:rPr>
                <a:t>a tool to monitor heat </a:t>
              </a:r>
              <a:r>
                <a:rPr lang="en-US" sz="2800" dirty="0" smtClean="0">
                  <a:solidFill>
                    <a:schemeClr val="dk1"/>
                  </a:solidFill>
                  <a:latin typeface="Century Gothic" panose="020B0502020202020204" pitchFamily="34" charset="0"/>
                </a:rPr>
                <a:t>severity</a:t>
              </a:r>
              <a:endParaRPr lang="en-US" sz="2800" dirty="0">
                <a:solidFill>
                  <a:schemeClr val="dk1"/>
                </a:solidFill>
                <a:latin typeface="Century Gothic" panose="020B0502020202020204" pitchFamily="34" charset="0"/>
              </a:endParaRPr>
            </a:p>
          </p:txBody>
        </p:sp>
        <p:sp>
          <p:nvSpPr>
            <p:cNvPr id="31" name="Shape 31"/>
            <p:cNvSpPr txBox="1"/>
            <p:nvPr/>
          </p:nvSpPr>
          <p:spPr>
            <a:xfrm>
              <a:off x="17260303" y="5704042"/>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Objectives</a:t>
              </a:r>
            </a:p>
          </p:txBody>
        </p:sp>
      </p:grpSp>
      <p:sp>
        <p:nvSpPr>
          <p:cNvPr id="32" name="Shape 32"/>
          <p:cNvSpPr txBox="1"/>
          <p:nvPr/>
        </p:nvSpPr>
        <p:spPr>
          <a:xfrm>
            <a:off x="739966" y="18340910"/>
            <a:ext cx="4278242" cy="81275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Methodology</a:t>
            </a:r>
          </a:p>
        </p:txBody>
      </p:sp>
      <p:sp>
        <p:nvSpPr>
          <p:cNvPr id="35" name="Shape 35"/>
          <p:cNvSpPr txBox="1"/>
          <p:nvPr/>
        </p:nvSpPr>
        <p:spPr>
          <a:xfrm>
            <a:off x="7964436" y="14685213"/>
            <a:ext cx="244702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Results</a:t>
            </a:r>
          </a:p>
        </p:txBody>
      </p:sp>
      <p:sp>
        <p:nvSpPr>
          <p:cNvPr id="36" name="Shape 36"/>
          <p:cNvSpPr txBox="1"/>
          <p:nvPr/>
        </p:nvSpPr>
        <p:spPr>
          <a:xfrm>
            <a:off x="22764000" y="14745841"/>
            <a:ext cx="39822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Conclusions</a:t>
            </a:r>
          </a:p>
        </p:txBody>
      </p:sp>
      <p:sp>
        <p:nvSpPr>
          <p:cNvPr id="37" name="Shape 37"/>
          <p:cNvSpPr txBox="1"/>
          <p:nvPr/>
        </p:nvSpPr>
        <p:spPr>
          <a:xfrm>
            <a:off x="739966" y="31715140"/>
            <a:ext cx="8229600" cy="75195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Acknowledgements</a:t>
            </a:r>
          </a:p>
        </p:txBody>
      </p:sp>
      <p:sp>
        <p:nvSpPr>
          <p:cNvPr id="38" name="Shape 38"/>
          <p:cNvSpPr txBox="1"/>
          <p:nvPr/>
        </p:nvSpPr>
        <p:spPr>
          <a:xfrm>
            <a:off x="9767948" y="31505159"/>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Project Partners</a:t>
            </a:r>
          </a:p>
        </p:txBody>
      </p:sp>
      <p:sp>
        <p:nvSpPr>
          <p:cNvPr id="39" name="Shape 39"/>
          <p:cNvSpPr txBox="1"/>
          <p:nvPr/>
        </p:nvSpPr>
        <p:spPr>
          <a:xfrm>
            <a:off x="22764000" y="23628169"/>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Team </a:t>
            </a:r>
            <a:endParaRPr lang="en-US" sz="4400" b="1" dirty="0" smtClean="0">
              <a:solidFill>
                <a:schemeClr val="accent1"/>
              </a:solidFill>
              <a:latin typeface="Century Gothic" panose="020B0502020202020204" pitchFamily="34" charset="0"/>
              <a:ea typeface="Questrial"/>
              <a:cs typeface="Questrial"/>
              <a:sym typeface="Questrial"/>
            </a:endParaRPr>
          </a:p>
          <a:p>
            <a:pPr marL="0" marR="0" lvl="0" indent="0" algn="l" rtl="0">
              <a:spcBef>
                <a:spcPts val="0"/>
              </a:spcBef>
              <a:buSzPct val="25000"/>
              <a:buNone/>
            </a:pPr>
            <a:r>
              <a:rPr lang="en-US" sz="4400" b="1" dirty="0" smtClean="0">
                <a:solidFill>
                  <a:schemeClr val="accent1"/>
                </a:solidFill>
                <a:latin typeface="Century Gothic" panose="020B0502020202020204" pitchFamily="34" charset="0"/>
                <a:ea typeface="Questrial"/>
                <a:cs typeface="Questrial"/>
                <a:sym typeface="Questrial"/>
              </a:rPr>
              <a:t>Members</a:t>
            </a:r>
            <a:endParaRPr lang="en-US" sz="4400" b="1" dirty="0">
              <a:solidFill>
                <a:schemeClr val="accent1"/>
              </a:solidFill>
              <a:latin typeface="Century Gothic" panose="020B0502020202020204" pitchFamily="34" charset="0"/>
              <a:ea typeface="Questrial"/>
              <a:cs typeface="Questrial"/>
              <a:sym typeface="Questrial"/>
            </a:endParaRPr>
          </a:p>
        </p:txBody>
      </p:sp>
      <p:sp>
        <p:nvSpPr>
          <p:cNvPr id="40" name="Shape 40"/>
          <p:cNvSpPr txBox="1"/>
          <p:nvPr/>
        </p:nvSpPr>
        <p:spPr>
          <a:xfrm>
            <a:off x="914400" y="4148883"/>
            <a:ext cx="25603199" cy="950976"/>
          </a:xfrm>
          <a:prstGeom prst="rect">
            <a:avLst/>
          </a:prstGeom>
          <a:noFill/>
          <a:ln>
            <a:noFill/>
          </a:ln>
        </p:spPr>
        <p:txBody>
          <a:bodyPr lIns="91425" tIns="45700" rIns="91425" bIns="45700" anchor="t" anchorCtr="0">
            <a:noAutofit/>
          </a:bodyPr>
          <a:lstStyle/>
          <a:p>
            <a:pPr lvl="0" algn="ctr">
              <a:lnSpc>
                <a:spcPct val="90000"/>
              </a:lnSpc>
              <a:buClr>
                <a:schemeClr val="dk1"/>
              </a:buClr>
              <a:buSzPct val="25000"/>
            </a:pPr>
            <a:r>
              <a:rPr lang="en-US" sz="3200" dirty="0">
                <a:solidFill>
                  <a:schemeClr val="dk1"/>
                </a:solidFill>
                <a:latin typeface="Century Gothic" panose="020B0502020202020204" pitchFamily="34" charset="0"/>
                <a:ea typeface="Garamond"/>
                <a:cs typeface="Garamond"/>
                <a:sym typeface="Garamond"/>
              </a:rPr>
              <a:t>Daniel Finnell</a:t>
            </a:r>
            <a:r>
              <a:rPr lang="en-US" sz="3200" b="0" u="none" dirty="0">
                <a:solidFill>
                  <a:schemeClr val="dk1"/>
                </a:solidFill>
                <a:latin typeface="Century Gothic" panose="020B0502020202020204" pitchFamily="34" charset="0"/>
                <a:ea typeface="Garamond"/>
                <a:cs typeface="Garamond"/>
                <a:sym typeface="Garamond"/>
              </a:rPr>
              <a:t> (Project Lead), </a:t>
            </a:r>
            <a:r>
              <a:rPr lang="en-US" sz="3200" dirty="0">
                <a:solidFill>
                  <a:schemeClr val="dk1"/>
                </a:solidFill>
                <a:latin typeface="Century Gothic" panose="020B0502020202020204" pitchFamily="34" charset="0"/>
                <a:ea typeface="Garamond"/>
                <a:cs typeface="Garamond"/>
                <a:sym typeface="Garamond"/>
              </a:rPr>
              <a:t>Teresa </a:t>
            </a:r>
            <a:r>
              <a:rPr lang="en-US" sz="3200" dirty="0" err="1" smtClean="0">
                <a:solidFill>
                  <a:schemeClr val="dk1"/>
                </a:solidFill>
                <a:latin typeface="Century Gothic" panose="020B0502020202020204" pitchFamily="34" charset="0"/>
                <a:ea typeface="Garamond"/>
                <a:cs typeface="Garamond"/>
                <a:sym typeface="Garamond"/>
              </a:rPr>
              <a:t>Fenn</a:t>
            </a:r>
            <a:r>
              <a:rPr lang="en-US" sz="3200" dirty="0" smtClean="0">
                <a:solidFill>
                  <a:schemeClr val="dk1"/>
                </a:solidFill>
                <a:latin typeface="Century Gothic" panose="020B0502020202020204" pitchFamily="34" charset="0"/>
                <a:ea typeface="Garamond"/>
                <a:cs typeface="Garamond"/>
                <a:sym typeface="Garamond"/>
              </a:rPr>
              <a:t>, </a:t>
            </a:r>
            <a:r>
              <a:rPr lang="en-US" sz="3200" dirty="0">
                <a:solidFill>
                  <a:schemeClr val="dk1"/>
                </a:solidFill>
                <a:latin typeface="Century Gothic" panose="020B0502020202020204" pitchFamily="34" charset="0"/>
                <a:ea typeface="Garamond"/>
                <a:cs typeface="Garamond"/>
                <a:sym typeface="Garamond"/>
              </a:rPr>
              <a:t>Richard Muench</a:t>
            </a:r>
            <a:r>
              <a:rPr lang="en-US" sz="3200" b="0" u="none" dirty="0" smtClean="0">
                <a:solidFill>
                  <a:schemeClr val="dk1"/>
                </a:solidFill>
                <a:latin typeface="Century Gothic" panose="020B0502020202020204" pitchFamily="34" charset="0"/>
                <a:ea typeface="Garamond"/>
                <a:cs typeface="Garamond"/>
                <a:sym typeface="Garamond"/>
              </a:rPr>
              <a:t>,</a:t>
            </a:r>
            <a:r>
              <a:rPr lang="en-US" sz="3200" dirty="0" smtClean="0">
                <a:solidFill>
                  <a:schemeClr val="dk1"/>
                </a:solidFill>
                <a:latin typeface="Century Gothic" panose="020B0502020202020204" pitchFamily="34" charset="0"/>
                <a:ea typeface="Garamond"/>
                <a:cs typeface="Garamond"/>
                <a:sym typeface="Garamond"/>
              </a:rPr>
              <a:t> </a:t>
            </a:r>
            <a:r>
              <a:rPr lang="en-US" sz="3200" dirty="0">
                <a:solidFill>
                  <a:schemeClr val="dk1"/>
                </a:solidFill>
                <a:latin typeface="Century Gothic" panose="020B0502020202020204" pitchFamily="34" charset="0"/>
                <a:ea typeface="Garamond"/>
                <a:cs typeface="Garamond"/>
                <a:sym typeface="Garamond"/>
              </a:rPr>
              <a:t>Ashley </a:t>
            </a:r>
            <a:r>
              <a:rPr lang="en-US" sz="3200" dirty="0" smtClean="0">
                <a:solidFill>
                  <a:schemeClr val="dk1"/>
                </a:solidFill>
                <a:latin typeface="Century Gothic" panose="020B0502020202020204" pitchFamily="34" charset="0"/>
                <a:ea typeface="Garamond"/>
                <a:cs typeface="Garamond"/>
                <a:sym typeface="Garamond"/>
              </a:rPr>
              <a:t>Brodie</a:t>
            </a:r>
            <a:endParaRPr lang="en-US" sz="3200" dirty="0">
              <a:solidFill>
                <a:schemeClr val="dk1"/>
              </a:solidFill>
              <a:latin typeface="Century Gothic" panose="020B0502020202020204" pitchFamily="34" charset="0"/>
              <a:ea typeface="Garamond"/>
              <a:cs typeface="Garamond"/>
              <a:sym typeface="Garamond"/>
            </a:endParaRPr>
          </a:p>
          <a:p>
            <a:pPr marL="0" marR="0" lvl="0" indent="0" algn="ctr" rtl="0">
              <a:lnSpc>
                <a:spcPct val="90000"/>
              </a:lnSpc>
              <a:spcBef>
                <a:spcPts val="0"/>
              </a:spcBef>
              <a:buClr>
                <a:schemeClr val="dk1"/>
              </a:buClr>
              <a:buSzPct val="25000"/>
              <a:buFont typeface="Arial"/>
              <a:buNone/>
            </a:pPr>
            <a:r>
              <a:rPr lang="en-US" sz="2400" dirty="0">
                <a:solidFill>
                  <a:schemeClr val="dk1"/>
                </a:solidFill>
                <a:latin typeface="Century Gothic" panose="020B0502020202020204" pitchFamily="34" charset="0"/>
                <a:ea typeface="Garamond"/>
                <a:cs typeface="Garamond"/>
                <a:sym typeface="Garamond"/>
              </a:rPr>
              <a:t>DEVELOP National Program at NASA Langley Research Center</a:t>
            </a:r>
          </a:p>
        </p:txBody>
      </p:sp>
      <p:grpSp>
        <p:nvGrpSpPr>
          <p:cNvPr id="15" name="Group 14"/>
          <p:cNvGrpSpPr/>
          <p:nvPr/>
        </p:nvGrpSpPr>
        <p:grpSpPr>
          <a:xfrm>
            <a:off x="805280" y="27263764"/>
            <a:ext cx="5725024" cy="4589224"/>
            <a:chOff x="14016518" y="10127097"/>
            <a:chExt cx="5219199" cy="3499209"/>
          </a:xfrm>
        </p:grpSpPr>
        <p:sp>
          <p:nvSpPr>
            <p:cNvPr id="34" name="Shape 34"/>
            <p:cNvSpPr txBox="1"/>
            <p:nvPr/>
          </p:nvSpPr>
          <p:spPr>
            <a:xfrm>
              <a:off x="14016518" y="10127097"/>
              <a:ext cx="5219199" cy="96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Questrial"/>
                  <a:ea typeface="Questrial"/>
                  <a:cs typeface="Questrial"/>
                  <a:sym typeface="Questrial"/>
                </a:rPr>
                <a:t>Earth </a:t>
              </a:r>
              <a:r>
                <a:rPr lang="en-US" sz="4400" b="1" dirty="0">
                  <a:solidFill>
                    <a:schemeClr val="accent1"/>
                  </a:solidFill>
                  <a:latin typeface="Century Gothic" panose="020B0502020202020204" pitchFamily="34" charset="0"/>
                  <a:ea typeface="Questrial"/>
                  <a:cs typeface="Questrial"/>
                  <a:sym typeface="Questrial"/>
                </a:rPr>
                <a:t>Observations</a:t>
              </a:r>
            </a:p>
          </p:txBody>
        </p:sp>
        <p:grpSp>
          <p:nvGrpSpPr>
            <p:cNvPr id="6" name="Group 5"/>
            <p:cNvGrpSpPr/>
            <p:nvPr/>
          </p:nvGrpSpPr>
          <p:grpSpPr>
            <a:xfrm>
              <a:off x="15036913" y="10943877"/>
              <a:ext cx="3848922" cy="2682429"/>
              <a:chOff x="22328061" y="19551138"/>
              <a:chExt cx="3848922" cy="2682429"/>
            </a:xfrm>
          </p:grpSpPr>
          <p:sp>
            <p:nvSpPr>
              <p:cNvPr id="27" name="Shape 27"/>
              <p:cNvSpPr txBox="1"/>
              <p:nvPr/>
            </p:nvSpPr>
            <p:spPr>
              <a:xfrm>
                <a:off x="23583783" y="21620367"/>
                <a:ext cx="2593200" cy="613200"/>
              </a:xfrm>
              <a:prstGeom prst="rect">
                <a:avLst/>
              </a:prstGeom>
              <a:noFill/>
              <a:ln>
                <a:noFill/>
              </a:ln>
            </p:spPr>
            <p:txBody>
              <a:bodyPr lIns="91425" tIns="45700" rIns="91425" bIns="45700" anchor="t" anchorCtr="0">
                <a:noAutofit/>
              </a:bodyPr>
              <a:lstStyle/>
              <a:p>
                <a:pPr lvl="0" rtl="0">
                  <a:spcBef>
                    <a:spcPts val="0"/>
                  </a:spcBef>
                  <a:buClr>
                    <a:srgbClr val="000000"/>
                  </a:buClr>
                  <a:buSzPct val="45833"/>
                  <a:buFont typeface="Arial"/>
                  <a:buNone/>
                </a:pPr>
                <a:r>
                  <a:rPr lang="en-US" sz="2400" dirty="0">
                    <a:solidFill>
                      <a:schemeClr val="dk1"/>
                    </a:solidFill>
                    <a:latin typeface="Garamond"/>
                    <a:ea typeface="Garamond"/>
                    <a:cs typeface="Garamond"/>
                    <a:sym typeface="Garamond"/>
                  </a:rPr>
                  <a:t>Aqua MODIS</a:t>
                </a:r>
                <a:r>
                  <a:rPr lang="en-US" sz="1800" dirty="0">
                    <a:solidFill>
                      <a:schemeClr val="dk1"/>
                    </a:solidFill>
                    <a:latin typeface="Garamond"/>
                    <a:ea typeface="Garamond"/>
                    <a:cs typeface="Garamond"/>
                    <a:sym typeface="Garamond"/>
                  </a:rPr>
                  <a:t> </a:t>
                </a:r>
              </a:p>
              <a:p>
                <a:pPr lvl="0" rtl="0">
                  <a:spcBef>
                    <a:spcPts val="0"/>
                  </a:spcBef>
                  <a:buClr>
                    <a:srgbClr val="000000"/>
                  </a:buClr>
                  <a:buFont typeface="Arial"/>
                  <a:buNone/>
                </a:pPr>
                <a:endParaRPr sz="1800" dirty="0">
                  <a:solidFill>
                    <a:schemeClr val="dk1"/>
                  </a:solidFill>
                  <a:latin typeface="Garamond"/>
                  <a:ea typeface="Garamond"/>
                  <a:cs typeface="Garamond"/>
                  <a:sym typeface="Garamond"/>
                </a:endParaRPr>
              </a:p>
              <a:p>
                <a:pPr lvl="0" rtl="0">
                  <a:spcBef>
                    <a:spcPts val="0"/>
                  </a:spcBef>
                  <a:buClr>
                    <a:srgbClr val="000000"/>
                  </a:buClr>
                  <a:buFont typeface="Arial"/>
                  <a:buNone/>
                </a:pPr>
                <a:endParaRPr sz="1800" dirty="0">
                  <a:latin typeface="Questrial"/>
                  <a:ea typeface="Questrial"/>
                  <a:cs typeface="Questrial"/>
                  <a:sym typeface="Questrial"/>
                </a:endParaRPr>
              </a:p>
              <a:p>
                <a:pPr marL="0" marR="0" lvl="0" indent="0" algn="l" rtl="0">
                  <a:lnSpc>
                    <a:spcPct val="90000"/>
                  </a:lnSpc>
                  <a:spcBef>
                    <a:spcPts val="1800"/>
                  </a:spcBef>
                  <a:buClr>
                    <a:schemeClr val="dk1"/>
                  </a:buClr>
                  <a:buFont typeface="Arial"/>
                  <a:buNone/>
                </a:pPr>
                <a:endParaRPr sz="2700" dirty="0">
                  <a:solidFill>
                    <a:schemeClr val="dk1"/>
                  </a:solidFill>
                  <a:latin typeface="Garamond"/>
                  <a:ea typeface="Garamond"/>
                  <a:cs typeface="Garamond"/>
                  <a:sym typeface="Garamond"/>
                </a:endParaRPr>
              </a:p>
            </p:txBody>
          </p:sp>
          <p:pic>
            <p:nvPicPr>
              <p:cNvPr id="41" name="Shape 41"/>
              <p:cNvPicPr preferRelativeResize="0"/>
              <p:nvPr/>
            </p:nvPicPr>
            <p:blipFill>
              <a:blip r:embed="rId3">
                <a:alphaModFix/>
              </a:blip>
              <a:stretch>
                <a:fillRect/>
              </a:stretch>
            </p:blipFill>
            <p:spPr>
              <a:xfrm>
                <a:off x="22328061" y="19551138"/>
                <a:ext cx="3811747" cy="2142814"/>
              </a:xfrm>
              <a:prstGeom prst="rect">
                <a:avLst/>
              </a:prstGeom>
              <a:ln>
                <a:noFill/>
              </a:ln>
              <a:effectLst>
                <a:outerShdw blurRad="190500" algn="tl" rotWithShape="0">
                  <a:srgbClr val="000000">
                    <a:alpha val="70000"/>
                  </a:srgbClr>
                </a:outerShdw>
              </a:effectLst>
            </p:spPr>
          </p:pic>
        </p:grpSp>
      </p:gr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4211" t="2397" r="25527" b="14561"/>
          <a:stretch/>
        </p:blipFill>
        <p:spPr>
          <a:xfrm>
            <a:off x="22764000" y="25454723"/>
            <a:ext cx="3703324" cy="3827307"/>
          </a:xfrm>
          <a:prstGeom prst="rect">
            <a:avLst/>
          </a:prstGeom>
          <a:ln>
            <a:noFill/>
          </a:ln>
          <a:effectLst>
            <a:outerShdw blurRad="190500" algn="tl" rotWithShape="0">
              <a:srgbClr val="000000">
                <a:alpha val="70000"/>
              </a:srgbClr>
            </a:outerShdw>
          </a:effectLst>
        </p:spPr>
      </p:pic>
      <p:grpSp>
        <p:nvGrpSpPr>
          <p:cNvPr id="4" name="Group 3"/>
          <p:cNvGrpSpPr/>
          <p:nvPr/>
        </p:nvGrpSpPr>
        <p:grpSpPr>
          <a:xfrm>
            <a:off x="16780702" y="5048967"/>
            <a:ext cx="9965498" cy="9378865"/>
            <a:chOff x="17311395" y="10111786"/>
            <a:chExt cx="9349840" cy="8323566"/>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11395" y="10826983"/>
              <a:ext cx="9349840" cy="7608369"/>
            </a:xfrm>
            <a:prstGeom prst="rect">
              <a:avLst/>
            </a:prstGeom>
          </p:spPr>
        </p:pic>
        <p:sp>
          <p:nvSpPr>
            <p:cNvPr id="33" name="Shape 33"/>
            <p:cNvSpPr txBox="1"/>
            <p:nvPr/>
          </p:nvSpPr>
          <p:spPr>
            <a:xfrm>
              <a:off x="17354850" y="10111786"/>
              <a:ext cx="8867700" cy="839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Study </a:t>
              </a:r>
              <a:r>
                <a:rPr lang="en-US" sz="4400" b="1" dirty="0" smtClean="0">
                  <a:solidFill>
                    <a:schemeClr val="accent1"/>
                  </a:solidFill>
                  <a:latin typeface="Century Gothic" panose="020B0502020202020204" pitchFamily="34" charset="0"/>
                  <a:ea typeface="Questrial"/>
                  <a:cs typeface="Questrial"/>
                  <a:sym typeface="Questrial"/>
                </a:rPr>
                <a:t>Area</a:t>
              </a:r>
              <a:endParaRPr lang="en-US" sz="1800" dirty="0">
                <a:latin typeface="Century Gothic" panose="020B0502020202020204" pitchFamily="34" charset="0"/>
                <a:ea typeface="Questrial"/>
                <a:cs typeface="Questrial"/>
                <a:sym typeface="Questrial"/>
              </a:endParaRPr>
            </a:p>
          </p:txBody>
        </p:sp>
        <p:sp>
          <p:nvSpPr>
            <p:cNvPr id="58" name="Shape 58"/>
            <p:cNvSpPr txBox="1"/>
            <p:nvPr/>
          </p:nvSpPr>
          <p:spPr>
            <a:xfrm>
              <a:off x="17771859" y="15838098"/>
              <a:ext cx="4765200" cy="532200"/>
            </a:xfrm>
            <a:prstGeom prst="rect">
              <a:avLst/>
            </a:prstGeom>
            <a:noFill/>
            <a:ln>
              <a:noFill/>
            </a:ln>
          </p:spPr>
          <p:txBody>
            <a:bodyPr lIns="91425" tIns="91425" rIns="91425" bIns="91425" anchor="t" anchorCtr="0">
              <a:noAutofit/>
            </a:bodyPr>
            <a:lstStyle/>
            <a:p>
              <a:pPr lvl="0">
                <a:spcBef>
                  <a:spcPts val="0"/>
                </a:spcBef>
                <a:buNone/>
              </a:pPr>
              <a:r>
                <a:rPr lang="en-US" sz="3600" dirty="0">
                  <a:latin typeface="Century Gothic" panose="020B0502020202020204" pitchFamily="34" charset="0"/>
                </a:rPr>
                <a:t>Maricopa</a:t>
              </a:r>
              <a:r>
                <a:rPr lang="en-US" sz="3600" dirty="0">
                  <a:latin typeface="Questrial" panose="020B0604020202020204" charset="0"/>
                </a:rPr>
                <a:t> </a:t>
              </a:r>
              <a:r>
                <a:rPr lang="en-US" sz="3600" dirty="0" smtClean="0">
                  <a:latin typeface="Questrial" panose="020B0604020202020204" charset="0"/>
                </a:rPr>
                <a:t>County</a:t>
              </a:r>
              <a:endParaRPr lang="en-US" sz="3000" dirty="0">
                <a:latin typeface="Questrial" panose="020B0604020202020204" charset="0"/>
              </a:endParaRP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24154" t="15783" r="20243" b="16727"/>
            <a:stretch/>
          </p:blipFill>
          <p:spPr>
            <a:xfrm>
              <a:off x="22610174" y="14445039"/>
              <a:ext cx="3977946" cy="3923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3870653" y="14991347"/>
              <a:ext cx="2247837" cy="646331"/>
            </a:xfrm>
            <a:prstGeom prst="rect">
              <a:avLst/>
            </a:prstGeom>
            <a:noFill/>
          </p:spPr>
          <p:txBody>
            <a:bodyPr wrap="square" rtlCol="0">
              <a:spAutoFit/>
            </a:bodyPr>
            <a:lstStyle/>
            <a:p>
              <a:r>
                <a:rPr lang="en-US" sz="3600" dirty="0" smtClean="0">
                  <a:latin typeface="Century Gothic" panose="020B0502020202020204" pitchFamily="34" charset="0"/>
                </a:rPr>
                <a:t>Arizona</a:t>
              </a:r>
              <a:endParaRPr lang="en-US" dirty="0">
                <a:latin typeface="Century Gothic" panose="020B0502020202020204" pitchFamily="34" charset="0"/>
              </a:endParaRPr>
            </a:p>
          </p:txBody>
        </p:sp>
        <p:sp>
          <p:nvSpPr>
            <p:cNvPr id="12" name="5-Point Star 11"/>
            <p:cNvSpPr/>
            <p:nvPr/>
          </p:nvSpPr>
          <p:spPr>
            <a:xfrm>
              <a:off x="21594984" y="13090358"/>
              <a:ext cx="576466" cy="553453"/>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TextBox 12"/>
            <p:cNvSpPr txBox="1"/>
            <p:nvPr/>
          </p:nvSpPr>
          <p:spPr>
            <a:xfrm>
              <a:off x="22005942" y="12654873"/>
              <a:ext cx="2018146" cy="646331"/>
            </a:xfrm>
            <a:prstGeom prst="rect">
              <a:avLst/>
            </a:prstGeom>
            <a:noFill/>
          </p:spPr>
          <p:txBody>
            <a:bodyPr wrap="square" rtlCol="0">
              <a:spAutoFit/>
            </a:bodyPr>
            <a:lstStyle/>
            <a:p>
              <a:r>
                <a:rPr lang="en-US" sz="3600" dirty="0" smtClean="0">
                  <a:latin typeface="Century Gothic" panose="020B0502020202020204" pitchFamily="34" charset="0"/>
                </a:rPr>
                <a:t>Phoenix</a:t>
              </a:r>
              <a:endParaRPr lang="en-US" sz="3600" dirty="0">
                <a:latin typeface="Century Gothic" panose="020B0502020202020204" pitchFamily="34" charset="0"/>
              </a:endParaRPr>
            </a:p>
          </p:txBody>
        </p:sp>
      </p:grpSp>
      <p:graphicFrame>
        <p:nvGraphicFramePr>
          <p:cNvPr id="16" name="Diagram 15"/>
          <p:cNvGraphicFramePr/>
          <p:nvPr>
            <p:extLst>
              <p:ext uri="{D42A27DB-BD31-4B8C-83A1-F6EECF244321}">
                <p14:modId xmlns:p14="http://schemas.microsoft.com/office/powerpoint/2010/main" val="3465559709"/>
              </p:ext>
            </p:extLst>
          </p:nvPr>
        </p:nvGraphicFramePr>
        <p:xfrm>
          <a:off x="-1140496" y="19546039"/>
          <a:ext cx="10908443" cy="81037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53" name="Group 52"/>
          <p:cNvGrpSpPr/>
          <p:nvPr/>
        </p:nvGrpSpPr>
        <p:grpSpPr>
          <a:xfrm>
            <a:off x="8092412" y="16046597"/>
            <a:ext cx="13898470" cy="10709441"/>
            <a:chOff x="9121900" y="17355149"/>
            <a:chExt cx="14542489" cy="10927662"/>
          </a:xfrm>
        </p:grpSpPr>
        <p:sp>
          <p:nvSpPr>
            <p:cNvPr id="50" name="Rectangle 49"/>
            <p:cNvSpPr/>
            <p:nvPr/>
          </p:nvSpPr>
          <p:spPr>
            <a:xfrm>
              <a:off x="9121900" y="17355149"/>
              <a:ext cx="14542488" cy="10927624"/>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DDDD"/>
                </a:solidFill>
              </a:endParaRPr>
            </a:p>
          </p:txBody>
        </p:sp>
        <p:pic>
          <p:nvPicPr>
            <p:cNvPr id="45" name="Picture 44"/>
            <p:cNvPicPr>
              <a:picLocks noChangeAspect="1"/>
            </p:cNvPicPr>
            <p:nvPr/>
          </p:nvPicPr>
          <p:blipFill rotWithShape="1">
            <a:blip r:embed="rId12">
              <a:extLst>
                <a:ext uri="{28A0092B-C50C-407E-A947-70E740481C1C}">
                  <a14:useLocalDpi xmlns:a14="http://schemas.microsoft.com/office/drawing/2010/main" val="0"/>
                </a:ext>
              </a:extLst>
            </a:blip>
            <a:srcRect l="15816" t="22646" r="3368" b="28783"/>
            <a:stretch/>
          </p:blipFill>
          <p:spPr>
            <a:xfrm>
              <a:off x="9167685" y="17480161"/>
              <a:ext cx="7185036" cy="5437175"/>
            </a:xfrm>
            <a:prstGeom prst="rect">
              <a:avLst/>
            </a:prstGeom>
          </p:spPr>
        </p:pic>
        <p:pic>
          <p:nvPicPr>
            <p:cNvPr id="46" name="Picture 45"/>
            <p:cNvPicPr>
              <a:picLocks noChangeAspect="1"/>
            </p:cNvPicPr>
            <p:nvPr/>
          </p:nvPicPr>
          <p:blipFill rotWithShape="1">
            <a:blip r:embed="rId13">
              <a:extLst>
                <a:ext uri="{28A0092B-C50C-407E-A947-70E740481C1C}">
                  <a14:useLocalDpi xmlns:a14="http://schemas.microsoft.com/office/drawing/2010/main" val="0"/>
                </a:ext>
              </a:extLst>
            </a:blip>
            <a:srcRect l="16217" t="25619" r="2968" b="26528"/>
            <a:stretch/>
          </p:blipFill>
          <p:spPr>
            <a:xfrm>
              <a:off x="9121900" y="22925990"/>
              <a:ext cx="7185036" cy="5356821"/>
            </a:xfrm>
            <a:prstGeom prst="rect">
              <a:avLst/>
            </a:prstGeom>
          </p:spPr>
        </p:pic>
        <p:pic>
          <p:nvPicPr>
            <p:cNvPr id="48" name="Picture 47"/>
            <p:cNvPicPr>
              <a:picLocks noChangeAspect="1"/>
            </p:cNvPicPr>
            <p:nvPr/>
          </p:nvPicPr>
          <p:blipFill rotWithShape="1">
            <a:blip r:embed="rId14">
              <a:extLst>
                <a:ext uri="{28A0092B-C50C-407E-A947-70E740481C1C}">
                  <a14:useLocalDpi xmlns:a14="http://schemas.microsoft.com/office/drawing/2010/main" val="0"/>
                </a:ext>
              </a:extLst>
            </a:blip>
            <a:srcRect l="5457" t="26945" r="7137" b="20775"/>
            <a:stretch/>
          </p:blipFill>
          <p:spPr>
            <a:xfrm>
              <a:off x="16386658" y="17425553"/>
              <a:ext cx="7277730" cy="5437175"/>
            </a:xfrm>
            <a:prstGeom prst="rect">
              <a:avLst/>
            </a:prstGeom>
          </p:spPr>
        </p:pic>
        <p:pic>
          <p:nvPicPr>
            <p:cNvPr id="49" name="Picture 48"/>
            <p:cNvPicPr>
              <a:picLocks noChangeAspect="1"/>
            </p:cNvPicPr>
            <p:nvPr/>
          </p:nvPicPr>
          <p:blipFill rotWithShape="1">
            <a:blip r:embed="rId15">
              <a:extLst>
                <a:ext uri="{28A0092B-C50C-407E-A947-70E740481C1C}">
                  <a14:useLocalDpi xmlns:a14="http://schemas.microsoft.com/office/drawing/2010/main" val="0"/>
                </a:ext>
              </a:extLst>
            </a:blip>
            <a:srcRect l="3776" t="27919" r="7558" b="24023"/>
            <a:stretch/>
          </p:blipFill>
          <p:spPr>
            <a:xfrm>
              <a:off x="16386658" y="22920491"/>
              <a:ext cx="7277731" cy="5362282"/>
            </a:xfrm>
            <a:prstGeom prst="rect">
              <a:avLst/>
            </a:prstGeom>
          </p:spPr>
        </p:pic>
      </p:grpSp>
      <p:sp>
        <p:nvSpPr>
          <p:cNvPr id="51" name="Shape 29"/>
          <p:cNvSpPr txBox="1"/>
          <p:nvPr/>
        </p:nvSpPr>
        <p:spPr>
          <a:xfrm>
            <a:off x="22764000" y="15463914"/>
            <a:ext cx="3739328" cy="2575408"/>
          </a:xfrm>
          <a:prstGeom prst="rect">
            <a:avLst/>
          </a:prstGeom>
          <a:noFill/>
          <a:ln>
            <a:noFill/>
          </a:ln>
        </p:spPr>
        <p:txBody>
          <a:bodyPr lIns="91425" tIns="45700" rIns="91425" bIns="45700" anchor="t" anchorCtr="0">
            <a:noAutofit/>
          </a:bodyPr>
          <a:lstStyle/>
          <a:p>
            <a:pPr marL="457200" marR="0" lvl="0" indent="-406400" algn="l" rtl="0">
              <a:lnSpc>
                <a:spcPct val="90000"/>
              </a:lnSpc>
              <a:spcBef>
                <a:spcPts val="0"/>
              </a:spcBef>
              <a:spcAft>
                <a:spcPts val="0"/>
              </a:spcAft>
              <a:buSzPct val="100000"/>
              <a:buChar char="●"/>
            </a:pPr>
            <a:endParaRPr lang="en-US" sz="2800" b="1" dirty="0" smtClean="0">
              <a:solidFill>
                <a:schemeClr val="accent1"/>
              </a:solidFill>
              <a:latin typeface="Century Gothic" panose="020B0502020202020204" pitchFamily="34" charset="0"/>
            </a:endParaRPr>
          </a:p>
          <a:p>
            <a:pPr marL="457200" marR="0" lvl="0" indent="-406400" algn="l" rtl="0">
              <a:lnSpc>
                <a:spcPct val="90000"/>
              </a:lnSpc>
              <a:spcBef>
                <a:spcPts val="0"/>
              </a:spcBef>
              <a:spcAft>
                <a:spcPts val="0"/>
              </a:spcAft>
              <a:buSzPct val="100000"/>
              <a:buChar char="●"/>
            </a:pPr>
            <a:r>
              <a:rPr lang="en-US" sz="2400" b="1" dirty="0" smtClean="0">
                <a:solidFill>
                  <a:schemeClr val="accent1"/>
                </a:solidFill>
                <a:latin typeface="Century Gothic" panose="020B0502020202020204" pitchFamily="34" charset="0"/>
              </a:rPr>
              <a:t>Automation </a:t>
            </a:r>
            <a:r>
              <a:rPr lang="en-US" sz="2400" dirty="0" smtClean="0">
                <a:solidFill>
                  <a:schemeClr val="bg2"/>
                </a:solidFill>
                <a:latin typeface="Century Gothic" panose="020B0502020202020204" pitchFamily="34" charset="0"/>
              </a:rPr>
              <a:t>was successfully completed for MODIS data organization, the collection of weather station data from </a:t>
            </a:r>
            <a:r>
              <a:rPr lang="en-US" sz="2400" dirty="0" err="1" smtClean="0">
                <a:solidFill>
                  <a:schemeClr val="bg2"/>
                </a:solidFill>
                <a:latin typeface="Century Gothic" panose="020B0502020202020204" pitchFamily="34" charset="0"/>
              </a:rPr>
              <a:t>Meso</a:t>
            </a:r>
            <a:r>
              <a:rPr lang="en-US" sz="2400" dirty="0" err="1" smtClean="0">
                <a:solidFill>
                  <a:schemeClr val="bg2"/>
                </a:solidFill>
                <a:latin typeface="Century Gothic" panose="020B0502020202020204" pitchFamily="34" charset="0"/>
              </a:rPr>
              <a:t>West</a:t>
            </a:r>
            <a:r>
              <a:rPr lang="en-US" sz="2400" dirty="0" smtClean="0">
                <a:solidFill>
                  <a:schemeClr val="bg2"/>
                </a:solidFill>
                <a:latin typeface="Century Gothic" panose="020B0502020202020204" pitchFamily="34" charset="0"/>
              </a:rPr>
              <a:t> API, and attaching the average temperature values to census tract shape files</a:t>
            </a:r>
          </a:p>
          <a:p>
            <a:pPr marL="457200" marR="0" lvl="0" indent="-406400" algn="l" rtl="0">
              <a:lnSpc>
                <a:spcPct val="90000"/>
              </a:lnSpc>
              <a:spcBef>
                <a:spcPts val="0"/>
              </a:spcBef>
              <a:spcAft>
                <a:spcPts val="0"/>
              </a:spcAft>
              <a:buSzPct val="100000"/>
              <a:buChar char="●"/>
            </a:pPr>
            <a:r>
              <a:rPr lang="en-US" sz="2400" b="1" dirty="0" smtClean="0">
                <a:solidFill>
                  <a:schemeClr val="accent1"/>
                </a:solidFill>
                <a:latin typeface="Century Gothic" panose="020B0502020202020204" pitchFamily="34" charset="0"/>
              </a:rPr>
              <a:t>Due </a:t>
            </a:r>
            <a:r>
              <a:rPr lang="en-US" sz="2400" dirty="0" smtClean="0">
                <a:solidFill>
                  <a:schemeClr val="bg2"/>
                </a:solidFill>
                <a:latin typeface="Century Gothic" panose="020B0502020202020204" pitchFamily="34" charset="0"/>
              </a:rPr>
              <a:t>to time constraints we were unable to automate statistical analysis of county wide AC use and demographics of vulnerable populations</a:t>
            </a:r>
            <a:endParaRPr lang="en-US" sz="2400" b="1" dirty="0" smtClean="0">
              <a:solidFill>
                <a:schemeClr val="accent1"/>
              </a:solidFill>
              <a:latin typeface="Century Gothic" panose="020B0502020202020204" pitchFamily="34" charset="0"/>
            </a:endParaRPr>
          </a:p>
          <a:p>
            <a:pPr marL="457200" marR="0" lvl="0" indent="-406400" algn="l" rtl="0">
              <a:lnSpc>
                <a:spcPct val="90000"/>
              </a:lnSpc>
              <a:spcBef>
                <a:spcPts val="0"/>
              </a:spcBef>
              <a:spcAft>
                <a:spcPts val="0"/>
              </a:spcAft>
              <a:buSzPct val="100000"/>
              <a:buChar char="●"/>
            </a:pPr>
            <a:endParaRPr lang="en-US" sz="2800" b="1" dirty="0" smtClean="0">
              <a:solidFill>
                <a:schemeClr val="accent1"/>
              </a:solidFill>
            </a:endParaRPr>
          </a:p>
        </p:txBody>
      </p:sp>
      <p:sp>
        <p:nvSpPr>
          <p:cNvPr id="54" name="TextBox 53"/>
          <p:cNvSpPr txBox="1"/>
          <p:nvPr/>
        </p:nvSpPr>
        <p:spPr>
          <a:xfrm>
            <a:off x="8092412" y="27198068"/>
            <a:ext cx="13128574" cy="2000548"/>
          </a:xfrm>
          <a:prstGeom prst="rect">
            <a:avLst/>
          </a:prstGeom>
          <a:noFill/>
        </p:spPr>
        <p:txBody>
          <a:bodyPr wrap="square" rtlCol="0">
            <a:spAutoFit/>
          </a:bodyPr>
          <a:lstStyle/>
          <a:p>
            <a:r>
              <a:rPr lang="en-US" sz="2400" b="1" dirty="0" smtClean="0">
                <a:solidFill>
                  <a:schemeClr val="accent1"/>
                </a:solidFill>
                <a:latin typeface="Century Gothic" panose="020B0502020202020204" pitchFamily="34" charset="0"/>
              </a:rPr>
              <a:t>Figure 1: </a:t>
            </a:r>
            <a:r>
              <a:rPr lang="en-US" sz="2400" dirty="0" smtClean="0">
                <a:solidFill>
                  <a:schemeClr val="bg2"/>
                </a:solidFill>
                <a:latin typeface="Century Gothic" panose="020B0502020202020204" pitchFamily="34" charset="0"/>
              </a:rPr>
              <a:t>The Left side depicts MODIS imagery collected on August 3, 2015. The right side is the translation of those images to census tracts. It is visible to see in the more dense census tracts (Phoenix Metropolitan area) that there are pockets of retained heat during the night due to the Urban Heat Island (UHI) effect. </a:t>
            </a:r>
            <a:endParaRPr lang="en-US" sz="2400" b="1" dirty="0" smtClean="0">
              <a:solidFill>
                <a:schemeClr val="accent1"/>
              </a:solidFill>
              <a:latin typeface="Century Gothic" panose="020B0502020202020204" pitchFamily="34" charset="0"/>
            </a:endParaRPr>
          </a:p>
          <a:p>
            <a:endParaRPr lang="en-US" sz="2800" b="1" dirty="0">
              <a:solidFill>
                <a:schemeClr val="bg2"/>
              </a:solidFill>
            </a:endParaRPr>
          </a:p>
        </p:txBody>
      </p:sp>
      <p:pic>
        <p:nvPicPr>
          <p:cNvPr id="55" name="Picture 5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742442" y="31496054"/>
            <a:ext cx="6078441" cy="2769923"/>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668</Words>
  <Application>Microsoft Office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Questrial</vt:lpstr>
      <vt:lpstr>Garamond</vt:lpstr>
      <vt:lpstr>Century Gothic</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Muench, Richard W. (LARC-E3)[SSAI DEVELOP]</dc:creator>
  <cp:lastModifiedBy>Finnell, Daniel R. (LARC-E3)[SSAI DEVELOP]</cp:lastModifiedBy>
  <cp:revision>30</cp:revision>
  <dcterms:modified xsi:type="dcterms:W3CDTF">2016-03-24T21:59:15Z</dcterms:modified>
</cp:coreProperties>
</file>