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mp4" ContentType="video/mp4"/>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75" r:id="rId2"/>
    <p:sldId id="278" r:id="rId3"/>
    <p:sldId id="286" r:id="rId4"/>
    <p:sldId id="287" r:id="rId5"/>
    <p:sldId id="279" r:id="rId6"/>
    <p:sldId id="280" r:id="rId7"/>
    <p:sldId id="285" r:id="rId8"/>
    <p:sldId id="282" r:id="rId9"/>
    <p:sldId id="288" r:id="rId10"/>
    <p:sldId id="289" r:id="rId11"/>
    <p:sldId id="290" r:id="rId12"/>
    <p:sldId id="291" r:id="rId13"/>
    <p:sldId id="292" r:id="rId14"/>
    <p:sldId id="293" r:id="rId15"/>
    <p:sldId id="283" r:id="rId16"/>
    <p:sldId id="276"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enn, Teresa E. (LARC-E3)[SSAI DEVELOP]" initials="FTE(D" lastIdx="7" clrIdx="0">
    <p:extLst/>
  </p:cmAuthor>
  <p:cmAuthor id="2" name="Emma Baghel" initials="EB"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E5B6"/>
    <a:srgbClr val="FFFFFF"/>
    <a:srgbClr val="E9A149"/>
    <a:srgbClr val="333333"/>
    <a:srgbClr val="F4901A"/>
    <a:srgbClr val="FFFFF5"/>
    <a:srgbClr val="FFFFF3"/>
    <a:srgbClr val="DC7D0A"/>
    <a:srgbClr val="DE8E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59" autoAdjust="0"/>
    <p:restoredTop sz="85085"/>
  </p:normalViewPr>
  <p:slideViewPr>
    <p:cSldViewPr snapToGrid="0">
      <p:cViewPr>
        <p:scale>
          <a:sx n="100" d="100"/>
          <a:sy n="100" d="100"/>
        </p:scale>
        <p:origin x="1152" y="-448"/>
      </p:cViewPr>
      <p:guideLst>
        <p:guide orient="horz" pos="2160"/>
        <p:guide pos="2880"/>
      </p:guideLst>
    </p:cSldViewPr>
  </p:slideViewPr>
  <p:notesTextViewPr>
    <p:cViewPr>
      <p:scale>
        <a:sx n="100" d="100"/>
        <a:sy n="100" d="100"/>
      </p:scale>
      <p:origin x="0" y="0"/>
    </p:cViewPr>
  </p:notesText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notesMaster" Target="notesMasters/notesMaster1.xml"/><Relationship Id="rId19" Type="http://schemas.openxmlformats.org/officeDocument/2006/relationships/commentAuthors" Target="commentAuthor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oleObject" Target="file:///\\localhost\Users\jlessel\Documents\jlessel\DEVELOP\Spring%20Term%2016\DSI_Triangle_JMP.csv"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sz="1200" dirty="0"/>
              <a:t>DSI components for pixel 56.375W 34.375S </a:t>
            </a:r>
          </a:p>
          <a:p>
            <a:pPr>
              <a:defRPr/>
            </a:pPr>
            <a:r>
              <a:rPr lang="en-US" sz="1200" dirty="0"/>
              <a:t>(Sept. 2003)</a:t>
            </a:r>
          </a:p>
        </c:rich>
      </c:tx>
      <c:layout/>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Sheet1!$A$1:$C$1</c:f>
              <c:strCache>
                <c:ptCount val="3"/>
                <c:pt idx="0">
                  <c:v>212 CMORPH</c:v>
                </c:pt>
                <c:pt idx="1">
                  <c:v>212 LST</c:v>
                </c:pt>
                <c:pt idx="2">
                  <c:v>212 NDWI</c:v>
                </c:pt>
              </c:strCache>
            </c:strRef>
          </c:cat>
          <c:val>
            <c:numRef>
              <c:f>Sheet1!$A$2:$C$2</c:f>
              <c:numCache>
                <c:formatCode>General</c:formatCode>
                <c:ptCount val="3"/>
                <c:pt idx="0">
                  <c:v>0.5</c:v>
                </c:pt>
                <c:pt idx="1">
                  <c:v>0.181754</c:v>
                </c:pt>
                <c:pt idx="2">
                  <c:v>0.144923</c:v>
                </c:pt>
              </c:numCache>
            </c:numRef>
          </c:val>
        </c:ser>
        <c:dLbls>
          <c:dLblPos val="outEnd"/>
          <c:showLegendKey val="0"/>
          <c:showVal val="1"/>
          <c:showCatName val="0"/>
          <c:showSerName val="0"/>
          <c:showPercent val="0"/>
          <c:showBubbleSize val="0"/>
        </c:dLbls>
        <c:gapWidth val="100"/>
        <c:overlap val="-24"/>
        <c:axId val="2113781664"/>
        <c:axId val="2131094736"/>
      </c:barChart>
      <c:catAx>
        <c:axId val="2113781664"/>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2131094736"/>
        <c:crosses val="autoZero"/>
        <c:auto val="1"/>
        <c:lblAlgn val="ctr"/>
        <c:lblOffset val="100"/>
        <c:noMultiLvlLbl val="0"/>
      </c:catAx>
      <c:valAx>
        <c:axId val="2131094736"/>
        <c:scaling>
          <c:orientation val="minMax"/>
          <c:max val="1.0"/>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2113781664"/>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25400">
      <a:solidFill>
        <a:schemeClr val="accent1"/>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06D32C-F14B-FF43-AFC7-DFFE107490ED}" type="doc">
      <dgm:prSet loTypeId="urn:microsoft.com/office/officeart/2005/8/layout/hProcess7" loCatId="" qsTypeId="urn:microsoft.com/office/officeart/2005/8/quickstyle/simple3" qsCatId="simple" csTypeId="urn:microsoft.com/office/officeart/2005/8/colors/accent1_2" csCatId="accent1" phldr="1"/>
      <dgm:spPr/>
      <dgm:t>
        <a:bodyPr/>
        <a:lstStyle/>
        <a:p>
          <a:endParaRPr lang="en-US"/>
        </a:p>
      </dgm:t>
    </dgm:pt>
    <dgm:pt modelId="{B6A94406-1391-9B4F-A9D9-BE671BC1B206}">
      <dgm:prSet phldrT="[Text]"/>
      <dgm:spPr/>
      <dgm:t>
        <a:bodyPr/>
        <a:lstStyle/>
        <a:p>
          <a:pPr lvl="0" algn="l" defTabSz="1377950">
            <a:lnSpc>
              <a:spcPct val="90000"/>
            </a:lnSpc>
            <a:spcBef>
              <a:spcPct val="0"/>
            </a:spcBef>
            <a:spcAft>
              <a:spcPct val="35000"/>
            </a:spcAft>
          </a:pPr>
          <a:r>
            <a:rPr lang="en-US" dirty="0" smtClean="0"/>
            <a:t>          Test</a:t>
          </a:r>
          <a:endParaRPr lang="en-US" dirty="0"/>
        </a:p>
      </dgm:t>
    </dgm:pt>
    <dgm:pt modelId="{08C6779C-2A76-4145-908D-7CB6E6F7CEDA}" type="parTrans" cxnId="{8DC1E8BF-A6B4-AF4D-B152-815FF6BC0212}">
      <dgm:prSet/>
      <dgm:spPr/>
      <dgm:t>
        <a:bodyPr/>
        <a:lstStyle/>
        <a:p>
          <a:endParaRPr lang="en-US"/>
        </a:p>
      </dgm:t>
    </dgm:pt>
    <dgm:pt modelId="{7877C88D-A986-8242-AB29-87CD50657BC3}" type="sibTrans" cxnId="{8DC1E8BF-A6B4-AF4D-B152-815FF6BC0212}">
      <dgm:prSet/>
      <dgm:spPr/>
      <dgm:t>
        <a:bodyPr/>
        <a:lstStyle/>
        <a:p>
          <a:endParaRPr lang="en-US"/>
        </a:p>
      </dgm:t>
    </dgm:pt>
    <dgm:pt modelId="{2A775914-4DA0-B344-B245-6C0F6B3BDA95}">
      <dgm:prSet phldrT="[Text]" custT="1"/>
      <dgm:spPr/>
      <dgm:t>
        <a:bodyPr/>
        <a:lstStyle/>
        <a:p>
          <a:pPr marL="228600" lvl="1" indent="0" algn="l" defTabSz="1066800">
            <a:lnSpc>
              <a:spcPct val="100000"/>
            </a:lnSpc>
            <a:spcBef>
              <a:spcPct val="0"/>
            </a:spcBef>
            <a:spcAft>
              <a:spcPct val="15000"/>
            </a:spcAft>
            <a:buNone/>
          </a:pPr>
          <a:r>
            <a:rPr lang="en-US" sz="1600" dirty="0" smtClean="0"/>
            <a:t>Vary</a:t>
          </a:r>
          <a:r>
            <a:rPr lang="en-US" sz="1600" baseline="0" dirty="0" smtClean="0"/>
            <a:t> the</a:t>
          </a:r>
          <a:r>
            <a:rPr lang="en-US" sz="1600" dirty="0" smtClean="0"/>
            <a:t> scaling method within the DSI</a:t>
          </a:r>
          <a:endParaRPr lang="en-US" sz="1600" dirty="0"/>
        </a:p>
      </dgm:t>
    </dgm:pt>
    <dgm:pt modelId="{8CDB0DE3-AEFB-C44B-8B8C-5B3A75FE6923}" type="parTrans" cxnId="{5B8083BC-E6A9-7643-B6A5-F7B0B247C641}">
      <dgm:prSet/>
      <dgm:spPr/>
      <dgm:t>
        <a:bodyPr/>
        <a:lstStyle/>
        <a:p>
          <a:endParaRPr lang="en-US"/>
        </a:p>
      </dgm:t>
    </dgm:pt>
    <dgm:pt modelId="{0D82EC66-3F22-EE49-9BD2-9B143662AE30}" type="sibTrans" cxnId="{5B8083BC-E6A9-7643-B6A5-F7B0B247C641}">
      <dgm:prSet/>
      <dgm:spPr/>
      <dgm:t>
        <a:bodyPr/>
        <a:lstStyle/>
        <a:p>
          <a:endParaRPr lang="en-US"/>
        </a:p>
      </dgm:t>
    </dgm:pt>
    <dgm:pt modelId="{61ACB803-BAED-EE44-9165-697C94898A40}">
      <dgm:prSet phldrT="[Text]"/>
      <dgm:spPr/>
      <dgm:t>
        <a:bodyPr/>
        <a:lstStyle/>
        <a:p>
          <a:r>
            <a:rPr lang="en-US" dirty="0" smtClean="0"/>
            <a:t>Create</a:t>
          </a:r>
          <a:endParaRPr lang="en-US" dirty="0"/>
        </a:p>
      </dgm:t>
    </dgm:pt>
    <dgm:pt modelId="{1F8D238A-6FF4-084E-A85F-046F80607243}" type="parTrans" cxnId="{C0B7E532-B9DA-6A43-AC49-B02BB83370A4}">
      <dgm:prSet/>
      <dgm:spPr/>
      <dgm:t>
        <a:bodyPr/>
        <a:lstStyle/>
        <a:p>
          <a:endParaRPr lang="en-US"/>
        </a:p>
      </dgm:t>
    </dgm:pt>
    <dgm:pt modelId="{CA71CEEB-6F13-2F40-878C-3F1197FC5C4E}" type="sibTrans" cxnId="{C0B7E532-B9DA-6A43-AC49-B02BB83370A4}">
      <dgm:prSet/>
      <dgm:spPr/>
      <dgm:t>
        <a:bodyPr/>
        <a:lstStyle/>
        <a:p>
          <a:endParaRPr lang="en-US"/>
        </a:p>
      </dgm:t>
    </dgm:pt>
    <dgm:pt modelId="{72F49394-085B-B140-A06F-4600FAB47949}">
      <dgm:prSet phldrT="[Text]" custT="1"/>
      <dgm:spPr/>
      <dgm:t>
        <a:bodyPr/>
        <a:lstStyle/>
        <a:p>
          <a:r>
            <a:rPr lang="en-US" sz="1600" baseline="0" dirty="0" smtClean="0"/>
            <a:t>Use different methods of visualizing the components of the DSI</a:t>
          </a:r>
          <a:endParaRPr lang="en-US" sz="1600" dirty="0"/>
        </a:p>
      </dgm:t>
    </dgm:pt>
    <dgm:pt modelId="{659EEAB7-48A4-6D4C-80AB-2BCEB26DE2DC}" type="parTrans" cxnId="{5710E884-60BA-3441-B4D6-D4B0178E9A4F}">
      <dgm:prSet/>
      <dgm:spPr/>
      <dgm:t>
        <a:bodyPr/>
        <a:lstStyle/>
        <a:p>
          <a:endParaRPr lang="en-US"/>
        </a:p>
      </dgm:t>
    </dgm:pt>
    <dgm:pt modelId="{ED6E518B-8F4E-3046-AB09-1C3D3BF8B0B4}" type="sibTrans" cxnId="{5710E884-60BA-3441-B4D6-D4B0178E9A4F}">
      <dgm:prSet/>
      <dgm:spPr/>
      <dgm:t>
        <a:bodyPr/>
        <a:lstStyle/>
        <a:p>
          <a:endParaRPr lang="en-US"/>
        </a:p>
      </dgm:t>
    </dgm:pt>
    <dgm:pt modelId="{9FB41429-6750-D846-BF35-D5B3D0DF4661}">
      <dgm:prSet phldrT="[Text]"/>
      <dgm:spPr/>
      <dgm:t>
        <a:bodyPr/>
        <a:lstStyle/>
        <a:p>
          <a:r>
            <a:rPr lang="en-US" dirty="0" smtClean="0"/>
            <a:t>Investigate</a:t>
          </a:r>
          <a:endParaRPr lang="en-US" dirty="0"/>
        </a:p>
      </dgm:t>
    </dgm:pt>
    <dgm:pt modelId="{09A46213-945E-AB45-A959-7AF63E600594}" type="parTrans" cxnId="{8567D951-3C91-2B4C-AEDD-1ECE3BDE66DB}">
      <dgm:prSet/>
      <dgm:spPr/>
      <dgm:t>
        <a:bodyPr/>
        <a:lstStyle/>
        <a:p>
          <a:endParaRPr lang="en-US"/>
        </a:p>
      </dgm:t>
    </dgm:pt>
    <dgm:pt modelId="{4E13938D-ED57-1343-8723-8E5CDAEE12C2}" type="sibTrans" cxnId="{8567D951-3C91-2B4C-AEDD-1ECE3BDE66DB}">
      <dgm:prSet/>
      <dgm:spPr/>
      <dgm:t>
        <a:bodyPr/>
        <a:lstStyle/>
        <a:p>
          <a:endParaRPr lang="en-US"/>
        </a:p>
      </dgm:t>
    </dgm:pt>
    <dgm:pt modelId="{66B0C2B9-E7C1-7449-87AB-5D8AED8312EF}">
      <dgm:prSet phldrT="[Text]" custT="1"/>
      <dgm:spPr/>
      <dgm:t>
        <a:bodyPr/>
        <a:lstStyle/>
        <a:p>
          <a:r>
            <a:rPr lang="en-US" sz="1600" dirty="0" smtClean="0"/>
            <a:t>Research the benefits of the different visualization methods</a:t>
          </a:r>
          <a:endParaRPr lang="en-US" sz="1600" dirty="0"/>
        </a:p>
      </dgm:t>
    </dgm:pt>
    <dgm:pt modelId="{88D11665-C152-304E-913C-BEB6D3D86FB0}" type="parTrans" cxnId="{32B9E32C-5FA1-CF49-BDD6-0A856241163F}">
      <dgm:prSet/>
      <dgm:spPr/>
      <dgm:t>
        <a:bodyPr/>
        <a:lstStyle/>
        <a:p>
          <a:endParaRPr lang="en-US"/>
        </a:p>
      </dgm:t>
    </dgm:pt>
    <dgm:pt modelId="{BEB57633-66E2-F34C-8EB1-D18CF8BC500F}" type="sibTrans" cxnId="{32B9E32C-5FA1-CF49-BDD6-0A856241163F}">
      <dgm:prSet/>
      <dgm:spPr/>
      <dgm:t>
        <a:bodyPr/>
        <a:lstStyle/>
        <a:p>
          <a:endParaRPr lang="en-US"/>
        </a:p>
      </dgm:t>
    </dgm:pt>
    <dgm:pt modelId="{A9142568-B6AE-9747-9430-144A211E8F83}" type="pres">
      <dgm:prSet presAssocID="{CF06D32C-F14B-FF43-AFC7-DFFE107490ED}" presName="Name0" presStyleCnt="0">
        <dgm:presLayoutVars>
          <dgm:dir/>
          <dgm:animLvl val="lvl"/>
          <dgm:resizeHandles val="exact"/>
        </dgm:presLayoutVars>
      </dgm:prSet>
      <dgm:spPr/>
      <dgm:t>
        <a:bodyPr/>
        <a:lstStyle/>
        <a:p>
          <a:endParaRPr lang="en-US"/>
        </a:p>
      </dgm:t>
    </dgm:pt>
    <dgm:pt modelId="{3583D910-B6D7-F842-AB18-99978F74A894}" type="pres">
      <dgm:prSet presAssocID="{B6A94406-1391-9B4F-A9D9-BE671BC1B206}" presName="compositeNode" presStyleCnt="0">
        <dgm:presLayoutVars>
          <dgm:bulletEnabled val="1"/>
        </dgm:presLayoutVars>
      </dgm:prSet>
      <dgm:spPr/>
    </dgm:pt>
    <dgm:pt modelId="{FBFB6A5F-9AF8-D847-8983-07679E0C8F3D}" type="pres">
      <dgm:prSet presAssocID="{B6A94406-1391-9B4F-A9D9-BE671BC1B206}" presName="bgRect" presStyleLbl="node1" presStyleIdx="0" presStyleCnt="3" custScaleY="62422"/>
      <dgm:spPr/>
      <dgm:t>
        <a:bodyPr/>
        <a:lstStyle/>
        <a:p>
          <a:endParaRPr lang="en-US"/>
        </a:p>
      </dgm:t>
    </dgm:pt>
    <dgm:pt modelId="{64A1425B-CFCD-DF49-BC65-B7EFC78A36E2}" type="pres">
      <dgm:prSet presAssocID="{B6A94406-1391-9B4F-A9D9-BE671BC1B206}" presName="parentNode" presStyleLbl="node1" presStyleIdx="0" presStyleCnt="3">
        <dgm:presLayoutVars>
          <dgm:chMax val="0"/>
          <dgm:bulletEnabled val="1"/>
        </dgm:presLayoutVars>
      </dgm:prSet>
      <dgm:spPr/>
      <dgm:t>
        <a:bodyPr/>
        <a:lstStyle/>
        <a:p>
          <a:endParaRPr lang="en-US"/>
        </a:p>
      </dgm:t>
    </dgm:pt>
    <dgm:pt modelId="{C2027D41-10C2-AF47-9FF8-DC410AC0BBF3}" type="pres">
      <dgm:prSet presAssocID="{B6A94406-1391-9B4F-A9D9-BE671BC1B206}" presName="childNode" presStyleLbl="node1" presStyleIdx="0" presStyleCnt="3">
        <dgm:presLayoutVars>
          <dgm:bulletEnabled val="1"/>
        </dgm:presLayoutVars>
      </dgm:prSet>
      <dgm:spPr/>
      <dgm:t>
        <a:bodyPr/>
        <a:lstStyle/>
        <a:p>
          <a:endParaRPr lang="en-US"/>
        </a:p>
      </dgm:t>
    </dgm:pt>
    <dgm:pt modelId="{E35857B8-7BF3-3A42-B6DA-574A036017CB}" type="pres">
      <dgm:prSet presAssocID="{7877C88D-A986-8242-AB29-87CD50657BC3}" presName="hSp" presStyleCnt="0"/>
      <dgm:spPr/>
    </dgm:pt>
    <dgm:pt modelId="{324834B6-7D9F-9A48-B0D2-A7B03C3F3212}" type="pres">
      <dgm:prSet presAssocID="{7877C88D-A986-8242-AB29-87CD50657BC3}" presName="vProcSp" presStyleCnt="0"/>
      <dgm:spPr/>
    </dgm:pt>
    <dgm:pt modelId="{70D70450-7FC7-C54D-B799-0ED23FC71DA6}" type="pres">
      <dgm:prSet presAssocID="{7877C88D-A986-8242-AB29-87CD50657BC3}" presName="vSp1" presStyleCnt="0"/>
      <dgm:spPr/>
    </dgm:pt>
    <dgm:pt modelId="{F4193DCF-1485-3049-957E-B9C498DA6C87}" type="pres">
      <dgm:prSet presAssocID="{7877C88D-A986-8242-AB29-87CD50657BC3}" presName="simulatedConn" presStyleLbl="solidFgAcc1" presStyleIdx="0" presStyleCnt="2" custLinFactY="-126055" custLinFactNeighborX="-8964" custLinFactNeighborY="-200000"/>
      <dgm:spPr/>
    </dgm:pt>
    <dgm:pt modelId="{AF906C18-5C22-294F-ACA6-636C71612AEE}" type="pres">
      <dgm:prSet presAssocID="{7877C88D-A986-8242-AB29-87CD50657BC3}" presName="vSp2" presStyleCnt="0"/>
      <dgm:spPr/>
    </dgm:pt>
    <dgm:pt modelId="{6CDF522F-CE46-A34F-B9CC-E0372ACD06F0}" type="pres">
      <dgm:prSet presAssocID="{7877C88D-A986-8242-AB29-87CD50657BC3}" presName="sibTrans" presStyleCnt="0"/>
      <dgm:spPr/>
    </dgm:pt>
    <dgm:pt modelId="{21E915C8-EC79-1542-9C07-2AF5FDE6094C}" type="pres">
      <dgm:prSet presAssocID="{61ACB803-BAED-EE44-9165-697C94898A40}" presName="compositeNode" presStyleCnt="0">
        <dgm:presLayoutVars>
          <dgm:bulletEnabled val="1"/>
        </dgm:presLayoutVars>
      </dgm:prSet>
      <dgm:spPr/>
    </dgm:pt>
    <dgm:pt modelId="{9803753D-ED7A-D948-869C-B0AF8B8CD3FD}" type="pres">
      <dgm:prSet presAssocID="{61ACB803-BAED-EE44-9165-697C94898A40}" presName="bgRect" presStyleLbl="node1" presStyleIdx="1" presStyleCnt="3" custScaleY="62422"/>
      <dgm:spPr/>
      <dgm:t>
        <a:bodyPr/>
        <a:lstStyle/>
        <a:p>
          <a:endParaRPr lang="en-US"/>
        </a:p>
      </dgm:t>
    </dgm:pt>
    <dgm:pt modelId="{02E418E0-B8DF-BF40-999A-8CA6DA9B75D1}" type="pres">
      <dgm:prSet presAssocID="{61ACB803-BAED-EE44-9165-697C94898A40}" presName="parentNode" presStyleLbl="node1" presStyleIdx="1" presStyleCnt="3">
        <dgm:presLayoutVars>
          <dgm:chMax val="0"/>
          <dgm:bulletEnabled val="1"/>
        </dgm:presLayoutVars>
      </dgm:prSet>
      <dgm:spPr/>
      <dgm:t>
        <a:bodyPr/>
        <a:lstStyle/>
        <a:p>
          <a:endParaRPr lang="en-US"/>
        </a:p>
      </dgm:t>
    </dgm:pt>
    <dgm:pt modelId="{CDD6AA12-B785-C140-989C-184D82CD2999}" type="pres">
      <dgm:prSet presAssocID="{61ACB803-BAED-EE44-9165-697C94898A40}" presName="childNode" presStyleLbl="node1" presStyleIdx="1" presStyleCnt="3">
        <dgm:presLayoutVars>
          <dgm:bulletEnabled val="1"/>
        </dgm:presLayoutVars>
      </dgm:prSet>
      <dgm:spPr/>
      <dgm:t>
        <a:bodyPr/>
        <a:lstStyle/>
        <a:p>
          <a:endParaRPr lang="en-US"/>
        </a:p>
      </dgm:t>
    </dgm:pt>
    <dgm:pt modelId="{E1260925-6764-3149-8F1C-3E78992A8685}" type="pres">
      <dgm:prSet presAssocID="{CA71CEEB-6F13-2F40-878C-3F1197FC5C4E}" presName="hSp" presStyleCnt="0"/>
      <dgm:spPr/>
    </dgm:pt>
    <dgm:pt modelId="{32CA934F-E8F5-FB4D-AC9F-A16356586D2C}" type="pres">
      <dgm:prSet presAssocID="{CA71CEEB-6F13-2F40-878C-3F1197FC5C4E}" presName="vProcSp" presStyleCnt="0"/>
      <dgm:spPr/>
    </dgm:pt>
    <dgm:pt modelId="{A74F6684-F168-A042-BEC7-84CB8914C841}" type="pres">
      <dgm:prSet presAssocID="{CA71CEEB-6F13-2F40-878C-3F1197FC5C4E}" presName="vSp1" presStyleCnt="0"/>
      <dgm:spPr/>
    </dgm:pt>
    <dgm:pt modelId="{68D30209-9557-7A49-86C3-9105392C98CF}" type="pres">
      <dgm:prSet presAssocID="{CA71CEEB-6F13-2F40-878C-3F1197FC5C4E}" presName="simulatedConn" presStyleLbl="solidFgAcc1" presStyleIdx="1" presStyleCnt="2" custLinFactY="-126055" custLinFactNeighborX="-8964" custLinFactNeighborY="-200000"/>
      <dgm:spPr/>
    </dgm:pt>
    <dgm:pt modelId="{3929F81C-0C67-174A-B889-5051615CE280}" type="pres">
      <dgm:prSet presAssocID="{CA71CEEB-6F13-2F40-878C-3F1197FC5C4E}" presName="vSp2" presStyleCnt="0"/>
      <dgm:spPr/>
    </dgm:pt>
    <dgm:pt modelId="{25FD813F-5142-BE4C-BD12-FF4AB8F84486}" type="pres">
      <dgm:prSet presAssocID="{CA71CEEB-6F13-2F40-878C-3F1197FC5C4E}" presName="sibTrans" presStyleCnt="0"/>
      <dgm:spPr/>
    </dgm:pt>
    <dgm:pt modelId="{F7879CD5-7DBD-AB48-94EB-9A8A87CC8FC9}" type="pres">
      <dgm:prSet presAssocID="{9FB41429-6750-D846-BF35-D5B3D0DF4661}" presName="compositeNode" presStyleCnt="0">
        <dgm:presLayoutVars>
          <dgm:bulletEnabled val="1"/>
        </dgm:presLayoutVars>
      </dgm:prSet>
      <dgm:spPr/>
    </dgm:pt>
    <dgm:pt modelId="{4510AF30-7E20-B746-ABAB-D208D730E3C2}" type="pres">
      <dgm:prSet presAssocID="{9FB41429-6750-D846-BF35-D5B3D0DF4661}" presName="bgRect" presStyleLbl="node1" presStyleIdx="2" presStyleCnt="3" custScaleY="62422"/>
      <dgm:spPr/>
      <dgm:t>
        <a:bodyPr/>
        <a:lstStyle/>
        <a:p>
          <a:endParaRPr lang="en-US"/>
        </a:p>
      </dgm:t>
    </dgm:pt>
    <dgm:pt modelId="{D7B37B51-2871-6A42-9131-3AE366935874}" type="pres">
      <dgm:prSet presAssocID="{9FB41429-6750-D846-BF35-D5B3D0DF4661}" presName="parentNode" presStyleLbl="node1" presStyleIdx="2" presStyleCnt="3">
        <dgm:presLayoutVars>
          <dgm:chMax val="0"/>
          <dgm:bulletEnabled val="1"/>
        </dgm:presLayoutVars>
      </dgm:prSet>
      <dgm:spPr/>
      <dgm:t>
        <a:bodyPr/>
        <a:lstStyle/>
        <a:p>
          <a:endParaRPr lang="en-US"/>
        </a:p>
      </dgm:t>
    </dgm:pt>
    <dgm:pt modelId="{20F02B1E-B872-5A44-B305-D6C7FE4D914F}" type="pres">
      <dgm:prSet presAssocID="{9FB41429-6750-D846-BF35-D5B3D0DF4661}" presName="childNode" presStyleLbl="node1" presStyleIdx="2" presStyleCnt="3">
        <dgm:presLayoutVars>
          <dgm:bulletEnabled val="1"/>
        </dgm:presLayoutVars>
      </dgm:prSet>
      <dgm:spPr/>
      <dgm:t>
        <a:bodyPr/>
        <a:lstStyle/>
        <a:p>
          <a:endParaRPr lang="en-US"/>
        </a:p>
      </dgm:t>
    </dgm:pt>
  </dgm:ptLst>
  <dgm:cxnLst>
    <dgm:cxn modelId="{DFBCCB44-FCCF-6245-BDD9-45CEFF215588}" type="presOf" srcId="{CF06D32C-F14B-FF43-AFC7-DFFE107490ED}" destId="{A9142568-B6AE-9747-9430-144A211E8F83}" srcOrd="0" destOrd="0" presId="urn:microsoft.com/office/officeart/2005/8/layout/hProcess7"/>
    <dgm:cxn modelId="{46F0944B-2417-3A42-A3B2-185E2DC86C2D}" type="presOf" srcId="{B6A94406-1391-9B4F-A9D9-BE671BC1B206}" destId="{64A1425B-CFCD-DF49-BC65-B7EFC78A36E2}" srcOrd="1" destOrd="0" presId="urn:microsoft.com/office/officeart/2005/8/layout/hProcess7"/>
    <dgm:cxn modelId="{5710E884-60BA-3441-B4D6-D4B0178E9A4F}" srcId="{61ACB803-BAED-EE44-9165-697C94898A40}" destId="{72F49394-085B-B140-A06F-4600FAB47949}" srcOrd="0" destOrd="0" parTransId="{659EEAB7-48A4-6D4C-80AB-2BCEB26DE2DC}" sibTransId="{ED6E518B-8F4E-3046-AB09-1C3D3BF8B0B4}"/>
    <dgm:cxn modelId="{D8E44710-C36E-7245-8472-3F040B104F78}" type="presOf" srcId="{2A775914-4DA0-B344-B245-6C0F6B3BDA95}" destId="{C2027D41-10C2-AF47-9FF8-DC410AC0BBF3}" srcOrd="0" destOrd="0" presId="urn:microsoft.com/office/officeart/2005/8/layout/hProcess7"/>
    <dgm:cxn modelId="{98C2A507-55E6-FC49-8085-6DC9664BD670}" type="presOf" srcId="{61ACB803-BAED-EE44-9165-697C94898A40}" destId="{02E418E0-B8DF-BF40-999A-8CA6DA9B75D1}" srcOrd="1" destOrd="0" presId="urn:microsoft.com/office/officeart/2005/8/layout/hProcess7"/>
    <dgm:cxn modelId="{41FA80A7-B944-2F47-BB28-5EE45CD889E0}" type="presOf" srcId="{61ACB803-BAED-EE44-9165-697C94898A40}" destId="{9803753D-ED7A-D948-869C-B0AF8B8CD3FD}" srcOrd="0" destOrd="0" presId="urn:microsoft.com/office/officeart/2005/8/layout/hProcess7"/>
    <dgm:cxn modelId="{8DC1E8BF-A6B4-AF4D-B152-815FF6BC0212}" srcId="{CF06D32C-F14B-FF43-AFC7-DFFE107490ED}" destId="{B6A94406-1391-9B4F-A9D9-BE671BC1B206}" srcOrd="0" destOrd="0" parTransId="{08C6779C-2A76-4145-908D-7CB6E6F7CEDA}" sibTransId="{7877C88D-A986-8242-AB29-87CD50657BC3}"/>
    <dgm:cxn modelId="{8567D951-3C91-2B4C-AEDD-1ECE3BDE66DB}" srcId="{CF06D32C-F14B-FF43-AFC7-DFFE107490ED}" destId="{9FB41429-6750-D846-BF35-D5B3D0DF4661}" srcOrd="2" destOrd="0" parTransId="{09A46213-945E-AB45-A959-7AF63E600594}" sibTransId="{4E13938D-ED57-1343-8723-8E5CDAEE12C2}"/>
    <dgm:cxn modelId="{B1D2C0CD-8BB3-F345-B441-8059509AF117}" type="presOf" srcId="{66B0C2B9-E7C1-7449-87AB-5D8AED8312EF}" destId="{20F02B1E-B872-5A44-B305-D6C7FE4D914F}" srcOrd="0" destOrd="0" presId="urn:microsoft.com/office/officeart/2005/8/layout/hProcess7"/>
    <dgm:cxn modelId="{5B8083BC-E6A9-7643-B6A5-F7B0B247C641}" srcId="{B6A94406-1391-9B4F-A9D9-BE671BC1B206}" destId="{2A775914-4DA0-B344-B245-6C0F6B3BDA95}" srcOrd="0" destOrd="0" parTransId="{8CDB0DE3-AEFB-C44B-8B8C-5B3A75FE6923}" sibTransId="{0D82EC66-3F22-EE49-9BD2-9B143662AE30}"/>
    <dgm:cxn modelId="{32B9E32C-5FA1-CF49-BDD6-0A856241163F}" srcId="{9FB41429-6750-D846-BF35-D5B3D0DF4661}" destId="{66B0C2B9-E7C1-7449-87AB-5D8AED8312EF}" srcOrd="0" destOrd="0" parTransId="{88D11665-C152-304E-913C-BEB6D3D86FB0}" sibTransId="{BEB57633-66E2-F34C-8EB1-D18CF8BC500F}"/>
    <dgm:cxn modelId="{FABFEE5F-C1D7-C54E-8651-8DC8B8BE4D7B}" type="presOf" srcId="{9FB41429-6750-D846-BF35-D5B3D0DF4661}" destId="{4510AF30-7E20-B746-ABAB-D208D730E3C2}" srcOrd="0" destOrd="0" presId="urn:microsoft.com/office/officeart/2005/8/layout/hProcess7"/>
    <dgm:cxn modelId="{0D894EE6-D87D-B241-B08F-0D4BD57604BD}" type="presOf" srcId="{B6A94406-1391-9B4F-A9D9-BE671BC1B206}" destId="{FBFB6A5F-9AF8-D847-8983-07679E0C8F3D}" srcOrd="0" destOrd="0" presId="urn:microsoft.com/office/officeart/2005/8/layout/hProcess7"/>
    <dgm:cxn modelId="{53B22C41-A5EC-584F-A007-78A5D21DE615}" type="presOf" srcId="{72F49394-085B-B140-A06F-4600FAB47949}" destId="{CDD6AA12-B785-C140-989C-184D82CD2999}" srcOrd="0" destOrd="0" presId="urn:microsoft.com/office/officeart/2005/8/layout/hProcess7"/>
    <dgm:cxn modelId="{B389F993-3FB8-084E-89F4-586B6D7BD2D0}" type="presOf" srcId="{9FB41429-6750-D846-BF35-D5B3D0DF4661}" destId="{D7B37B51-2871-6A42-9131-3AE366935874}" srcOrd="1" destOrd="0" presId="urn:microsoft.com/office/officeart/2005/8/layout/hProcess7"/>
    <dgm:cxn modelId="{C0B7E532-B9DA-6A43-AC49-B02BB83370A4}" srcId="{CF06D32C-F14B-FF43-AFC7-DFFE107490ED}" destId="{61ACB803-BAED-EE44-9165-697C94898A40}" srcOrd="1" destOrd="0" parTransId="{1F8D238A-6FF4-084E-A85F-046F80607243}" sibTransId="{CA71CEEB-6F13-2F40-878C-3F1197FC5C4E}"/>
    <dgm:cxn modelId="{C86E5CF5-E2BC-514E-A3F3-47F5948BF5DF}" type="presParOf" srcId="{A9142568-B6AE-9747-9430-144A211E8F83}" destId="{3583D910-B6D7-F842-AB18-99978F74A894}" srcOrd="0" destOrd="0" presId="urn:microsoft.com/office/officeart/2005/8/layout/hProcess7"/>
    <dgm:cxn modelId="{88E21FC3-32C2-124A-9E64-CE1F8A137EAC}" type="presParOf" srcId="{3583D910-B6D7-F842-AB18-99978F74A894}" destId="{FBFB6A5F-9AF8-D847-8983-07679E0C8F3D}" srcOrd="0" destOrd="0" presId="urn:microsoft.com/office/officeart/2005/8/layout/hProcess7"/>
    <dgm:cxn modelId="{CA970BDD-7064-034E-9B10-23D603F0CC63}" type="presParOf" srcId="{3583D910-B6D7-F842-AB18-99978F74A894}" destId="{64A1425B-CFCD-DF49-BC65-B7EFC78A36E2}" srcOrd="1" destOrd="0" presId="urn:microsoft.com/office/officeart/2005/8/layout/hProcess7"/>
    <dgm:cxn modelId="{625D835E-9E14-F74D-A5F8-A4BDEEDF45A2}" type="presParOf" srcId="{3583D910-B6D7-F842-AB18-99978F74A894}" destId="{C2027D41-10C2-AF47-9FF8-DC410AC0BBF3}" srcOrd="2" destOrd="0" presId="urn:microsoft.com/office/officeart/2005/8/layout/hProcess7"/>
    <dgm:cxn modelId="{0FBE196E-6E38-0A41-8C4F-9164AB9E99BE}" type="presParOf" srcId="{A9142568-B6AE-9747-9430-144A211E8F83}" destId="{E35857B8-7BF3-3A42-B6DA-574A036017CB}" srcOrd="1" destOrd="0" presId="urn:microsoft.com/office/officeart/2005/8/layout/hProcess7"/>
    <dgm:cxn modelId="{19AEC3D9-CF3C-3341-9D6E-D09785C81438}" type="presParOf" srcId="{A9142568-B6AE-9747-9430-144A211E8F83}" destId="{324834B6-7D9F-9A48-B0D2-A7B03C3F3212}" srcOrd="2" destOrd="0" presId="urn:microsoft.com/office/officeart/2005/8/layout/hProcess7"/>
    <dgm:cxn modelId="{3C5FAA41-10D7-9646-8E93-6A0285D44CEF}" type="presParOf" srcId="{324834B6-7D9F-9A48-B0D2-A7B03C3F3212}" destId="{70D70450-7FC7-C54D-B799-0ED23FC71DA6}" srcOrd="0" destOrd="0" presId="urn:microsoft.com/office/officeart/2005/8/layout/hProcess7"/>
    <dgm:cxn modelId="{ECEDB262-0FD2-0C4A-8529-52BC21741A47}" type="presParOf" srcId="{324834B6-7D9F-9A48-B0D2-A7B03C3F3212}" destId="{F4193DCF-1485-3049-957E-B9C498DA6C87}" srcOrd="1" destOrd="0" presId="urn:microsoft.com/office/officeart/2005/8/layout/hProcess7"/>
    <dgm:cxn modelId="{0E477083-CF4E-7C46-AB93-CCD2B2D7F2FA}" type="presParOf" srcId="{324834B6-7D9F-9A48-B0D2-A7B03C3F3212}" destId="{AF906C18-5C22-294F-ACA6-636C71612AEE}" srcOrd="2" destOrd="0" presId="urn:microsoft.com/office/officeart/2005/8/layout/hProcess7"/>
    <dgm:cxn modelId="{A0AE7787-CACE-344A-8FBA-AB84CB9DF816}" type="presParOf" srcId="{A9142568-B6AE-9747-9430-144A211E8F83}" destId="{6CDF522F-CE46-A34F-B9CC-E0372ACD06F0}" srcOrd="3" destOrd="0" presId="urn:microsoft.com/office/officeart/2005/8/layout/hProcess7"/>
    <dgm:cxn modelId="{2DB39451-5A67-8E40-9E08-1D8A64DA4F32}" type="presParOf" srcId="{A9142568-B6AE-9747-9430-144A211E8F83}" destId="{21E915C8-EC79-1542-9C07-2AF5FDE6094C}" srcOrd="4" destOrd="0" presId="urn:microsoft.com/office/officeart/2005/8/layout/hProcess7"/>
    <dgm:cxn modelId="{EBB71397-77C6-7B45-BC90-71226B91FEFD}" type="presParOf" srcId="{21E915C8-EC79-1542-9C07-2AF5FDE6094C}" destId="{9803753D-ED7A-D948-869C-B0AF8B8CD3FD}" srcOrd="0" destOrd="0" presId="urn:microsoft.com/office/officeart/2005/8/layout/hProcess7"/>
    <dgm:cxn modelId="{129399E2-678D-8747-9CAC-5A6F996993AD}" type="presParOf" srcId="{21E915C8-EC79-1542-9C07-2AF5FDE6094C}" destId="{02E418E0-B8DF-BF40-999A-8CA6DA9B75D1}" srcOrd="1" destOrd="0" presId="urn:microsoft.com/office/officeart/2005/8/layout/hProcess7"/>
    <dgm:cxn modelId="{1D007536-DA86-CA4F-8F7A-EB6E09793C51}" type="presParOf" srcId="{21E915C8-EC79-1542-9C07-2AF5FDE6094C}" destId="{CDD6AA12-B785-C140-989C-184D82CD2999}" srcOrd="2" destOrd="0" presId="urn:microsoft.com/office/officeart/2005/8/layout/hProcess7"/>
    <dgm:cxn modelId="{DEFCD666-5B2C-8943-A115-94CECFBA67F1}" type="presParOf" srcId="{A9142568-B6AE-9747-9430-144A211E8F83}" destId="{E1260925-6764-3149-8F1C-3E78992A8685}" srcOrd="5" destOrd="0" presId="urn:microsoft.com/office/officeart/2005/8/layout/hProcess7"/>
    <dgm:cxn modelId="{8899B58F-7092-3443-995E-A5AD1FD6AA8D}" type="presParOf" srcId="{A9142568-B6AE-9747-9430-144A211E8F83}" destId="{32CA934F-E8F5-FB4D-AC9F-A16356586D2C}" srcOrd="6" destOrd="0" presId="urn:microsoft.com/office/officeart/2005/8/layout/hProcess7"/>
    <dgm:cxn modelId="{71A9F11E-775A-884E-9490-5A58DD4F6EC4}" type="presParOf" srcId="{32CA934F-E8F5-FB4D-AC9F-A16356586D2C}" destId="{A74F6684-F168-A042-BEC7-84CB8914C841}" srcOrd="0" destOrd="0" presId="urn:microsoft.com/office/officeart/2005/8/layout/hProcess7"/>
    <dgm:cxn modelId="{BD51DDA1-852B-F746-8D95-FDE54B3611E3}" type="presParOf" srcId="{32CA934F-E8F5-FB4D-AC9F-A16356586D2C}" destId="{68D30209-9557-7A49-86C3-9105392C98CF}" srcOrd="1" destOrd="0" presId="urn:microsoft.com/office/officeart/2005/8/layout/hProcess7"/>
    <dgm:cxn modelId="{6607E1EB-8098-A646-9277-6EB761481EB1}" type="presParOf" srcId="{32CA934F-E8F5-FB4D-AC9F-A16356586D2C}" destId="{3929F81C-0C67-174A-B889-5051615CE280}" srcOrd="2" destOrd="0" presId="urn:microsoft.com/office/officeart/2005/8/layout/hProcess7"/>
    <dgm:cxn modelId="{874105FC-733F-D740-99DD-9FAE93519893}" type="presParOf" srcId="{A9142568-B6AE-9747-9430-144A211E8F83}" destId="{25FD813F-5142-BE4C-BD12-FF4AB8F84486}" srcOrd="7" destOrd="0" presId="urn:microsoft.com/office/officeart/2005/8/layout/hProcess7"/>
    <dgm:cxn modelId="{7421D494-459E-2044-91EC-91F8FC544CC3}" type="presParOf" srcId="{A9142568-B6AE-9747-9430-144A211E8F83}" destId="{F7879CD5-7DBD-AB48-94EB-9A8A87CC8FC9}" srcOrd="8" destOrd="0" presId="urn:microsoft.com/office/officeart/2005/8/layout/hProcess7"/>
    <dgm:cxn modelId="{813CDC58-6814-D74C-9BD8-FF118D5317FC}" type="presParOf" srcId="{F7879CD5-7DBD-AB48-94EB-9A8A87CC8FC9}" destId="{4510AF30-7E20-B746-ABAB-D208D730E3C2}" srcOrd="0" destOrd="0" presId="urn:microsoft.com/office/officeart/2005/8/layout/hProcess7"/>
    <dgm:cxn modelId="{B1FDD70B-1A17-4C4D-9583-D4258DC02A18}" type="presParOf" srcId="{F7879CD5-7DBD-AB48-94EB-9A8A87CC8FC9}" destId="{D7B37B51-2871-6A42-9131-3AE366935874}" srcOrd="1" destOrd="0" presId="urn:microsoft.com/office/officeart/2005/8/layout/hProcess7"/>
    <dgm:cxn modelId="{CD2FE68F-87AE-1A4B-8BD4-6E3FF6B19F9F}" type="presParOf" srcId="{F7879CD5-7DBD-AB48-94EB-9A8A87CC8FC9}" destId="{20F02B1E-B872-5A44-B305-D6C7FE4D914F}"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FB6A5F-9AF8-D847-8983-07679E0C8F3D}">
      <dsp:nvSpPr>
        <dsp:cNvPr id="0" name=""/>
        <dsp:cNvSpPr/>
      </dsp:nvSpPr>
      <dsp:spPr>
        <a:xfrm>
          <a:off x="658" y="492436"/>
          <a:ext cx="2833827" cy="2122718"/>
        </a:xfrm>
        <a:prstGeom prst="roundRect">
          <a:avLst>
            <a:gd name="adj" fmla="val 5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82296" rIns="106680" bIns="0" numCol="1" spcCol="1270" anchor="t" anchorCtr="0">
          <a:noAutofit/>
        </a:bodyPr>
        <a:lstStyle/>
        <a:p>
          <a:pPr lvl="0" algn="l" defTabSz="1377950">
            <a:lnSpc>
              <a:spcPct val="90000"/>
            </a:lnSpc>
            <a:spcBef>
              <a:spcPct val="0"/>
            </a:spcBef>
            <a:spcAft>
              <a:spcPct val="35000"/>
            </a:spcAft>
          </a:pPr>
          <a:r>
            <a:rPr lang="en-US" sz="2400" kern="1200" dirty="0" smtClean="0"/>
            <a:t>          Test</a:t>
          </a:r>
          <a:endParaRPr lang="en-US" sz="2400" kern="1200" dirty="0"/>
        </a:p>
      </dsp:txBody>
      <dsp:txXfrm rot="16200000">
        <a:off x="-586273" y="1079368"/>
        <a:ext cx="1740628" cy="566765"/>
      </dsp:txXfrm>
    </dsp:sp>
    <dsp:sp modelId="{C2027D41-10C2-AF47-9FF8-DC410AC0BBF3}">
      <dsp:nvSpPr>
        <dsp:cNvPr id="0" name=""/>
        <dsp:cNvSpPr/>
      </dsp:nvSpPr>
      <dsp:spPr>
        <a:xfrm>
          <a:off x="567424" y="492436"/>
          <a:ext cx="2111201" cy="2122718"/>
        </a:xfrm>
        <a:prstGeom prst="rect">
          <a:avLst/>
        </a:prstGeom>
        <a:noFill/>
        <a:ln>
          <a:noFill/>
        </a:ln>
        <a:effectLst/>
        <a:scene3d>
          <a:camera prst="orthographicFront"/>
          <a:lightRig rig="flat" dir="t"/>
        </a:scene3d>
        <a:sp3d/>
      </dsp:spPr>
      <dsp:style>
        <a:lnRef idx="0">
          <a:scrgbClr r="0" g="0" b="0"/>
        </a:lnRef>
        <a:fillRef idx="2">
          <a:scrgbClr r="0" g="0" b="0"/>
        </a:fillRef>
        <a:effectRef idx="1">
          <a:scrgbClr r="0" g="0" b="0"/>
        </a:effectRef>
        <a:fontRef idx="minor">
          <a:schemeClr val="dk1"/>
        </a:fontRef>
      </dsp:style>
      <dsp:txBody>
        <a:bodyPr spcFirstLastPara="0" vert="horz" wrap="square" lIns="0" tIns="54864" rIns="0" bIns="0" numCol="1" spcCol="1270" anchor="t" anchorCtr="0">
          <a:noAutofit/>
        </a:bodyPr>
        <a:lstStyle/>
        <a:p>
          <a:pPr marL="228600" lvl="1" indent="0" algn="l" defTabSz="1066800">
            <a:lnSpc>
              <a:spcPct val="100000"/>
            </a:lnSpc>
            <a:spcBef>
              <a:spcPct val="0"/>
            </a:spcBef>
            <a:spcAft>
              <a:spcPct val="15000"/>
            </a:spcAft>
            <a:buNone/>
          </a:pPr>
          <a:r>
            <a:rPr lang="en-US" sz="1600" kern="1200" dirty="0" smtClean="0"/>
            <a:t>Vary</a:t>
          </a:r>
          <a:r>
            <a:rPr lang="en-US" sz="1600" kern="1200" baseline="0" dirty="0" smtClean="0"/>
            <a:t> the</a:t>
          </a:r>
          <a:r>
            <a:rPr lang="en-US" sz="1600" kern="1200" dirty="0" smtClean="0"/>
            <a:t> scaling method within the DSI</a:t>
          </a:r>
          <a:endParaRPr lang="en-US" sz="1600" kern="1200" dirty="0"/>
        </a:p>
      </dsp:txBody>
      <dsp:txXfrm>
        <a:off x="567424" y="492436"/>
        <a:ext cx="2111201" cy="2122718"/>
      </dsp:txXfrm>
    </dsp:sp>
    <dsp:sp modelId="{9803753D-ED7A-D948-869C-B0AF8B8CD3FD}">
      <dsp:nvSpPr>
        <dsp:cNvPr id="0" name=""/>
        <dsp:cNvSpPr/>
      </dsp:nvSpPr>
      <dsp:spPr>
        <a:xfrm>
          <a:off x="2933670" y="492436"/>
          <a:ext cx="2833827" cy="2122718"/>
        </a:xfrm>
        <a:prstGeom prst="roundRect">
          <a:avLst>
            <a:gd name="adj" fmla="val 5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82296" rIns="106680" bIns="0" numCol="1" spcCol="1270" anchor="t" anchorCtr="0">
          <a:noAutofit/>
        </a:bodyPr>
        <a:lstStyle/>
        <a:p>
          <a:pPr lvl="0" algn="r" defTabSz="1066800">
            <a:lnSpc>
              <a:spcPct val="90000"/>
            </a:lnSpc>
            <a:spcBef>
              <a:spcPct val="0"/>
            </a:spcBef>
            <a:spcAft>
              <a:spcPct val="35000"/>
            </a:spcAft>
          </a:pPr>
          <a:r>
            <a:rPr lang="en-US" sz="2400" kern="1200" dirty="0" smtClean="0"/>
            <a:t>Create</a:t>
          </a:r>
          <a:endParaRPr lang="en-US" sz="2400" kern="1200" dirty="0"/>
        </a:p>
      </dsp:txBody>
      <dsp:txXfrm rot="16200000">
        <a:off x="2346738" y="1079368"/>
        <a:ext cx="1740628" cy="566765"/>
      </dsp:txXfrm>
    </dsp:sp>
    <dsp:sp modelId="{F4193DCF-1485-3049-957E-B9C498DA6C87}">
      <dsp:nvSpPr>
        <dsp:cNvPr id="0" name=""/>
        <dsp:cNvSpPr/>
      </dsp:nvSpPr>
      <dsp:spPr>
        <a:xfrm rot="5400000">
          <a:off x="2659942" y="2098118"/>
          <a:ext cx="499586" cy="425074"/>
        </a:xfrm>
        <a:prstGeom prst="flowChartExtra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CDD6AA12-B785-C140-989C-184D82CD2999}">
      <dsp:nvSpPr>
        <dsp:cNvPr id="0" name=""/>
        <dsp:cNvSpPr/>
      </dsp:nvSpPr>
      <dsp:spPr>
        <a:xfrm>
          <a:off x="3500435" y="492436"/>
          <a:ext cx="2111201" cy="2122718"/>
        </a:xfrm>
        <a:prstGeom prst="rect">
          <a:avLst/>
        </a:prstGeom>
        <a:noFill/>
        <a:ln>
          <a:noFill/>
        </a:ln>
        <a:effectLst/>
        <a:scene3d>
          <a:camera prst="orthographicFront"/>
          <a:lightRig rig="flat" dir="t"/>
        </a:scene3d>
        <a:sp3d/>
      </dsp:spPr>
      <dsp:style>
        <a:lnRef idx="0">
          <a:scrgbClr r="0" g="0" b="0"/>
        </a:lnRef>
        <a:fillRef idx="2">
          <a:scrgbClr r="0" g="0" b="0"/>
        </a:fillRef>
        <a:effectRef idx="1">
          <a:scrgbClr r="0" g="0" b="0"/>
        </a:effectRef>
        <a:fontRef idx="minor">
          <a:schemeClr val="dk1"/>
        </a:fontRef>
      </dsp:style>
      <dsp:txBody>
        <a:bodyPr spcFirstLastPara="0" vert="horz" wrap="square" lIns="0" tIns="54864" rIns="0" bIns="0" numCol="1" spcCol="1270" anchor="t" anchorCtr="0">
          <a:noAutofit/>
        </a:bodyPr>
        <a:lstStyle/>
        <a:p>
          <a:pPr lvl="0" algn="l" defTabSz="711200">
            <a:lnSpc>
              <a:spcPct val="90000"/>
            </a:lnSpc>
            <a:spcBef>
              <a:spcPct val="0"/>
            </a:spcBef>
            <a:spcAft>
              <a:spcPct val="35000"/>
            </a:spcAft>
          </a:pPr>
          <a:r>
            <a:rPr lang="en-US" sz="1600" kern="1200" baseline="0" dirty="0" smtClean="0"/>
            <a:t>Use different methods of visualizing the components of the DSI</a:t>
          </a:r>
          <a:endParaRPr lang="en-US" sz="1600" kern="1200" dirty="0"/>
        </a:p>
      </dsp:txBody>
      <dsp:txXfrm>
        <a:off x="3500435" y="492436"/>
        <a:ext cx="2111201" cy="2122718"/>
      </dsp:txXfrm>
    </dsp:sp>
    <dsp:sp modelId="{4510AF30-7E20-B746-ABAB-D208D730E3C2}">
      <dsp:nvSpPr>
        <dsp:cNvPr id="0" name=""/>
        <dsp:cNvSpPr/>
      </dsp:nvSpPr>
      <dsp:spPr>
        <a:xfrm>
          <a:off x="5866681" y="492436"/>
          <a:ext cx="2833827" cy="2122718"/>
        </a:xfrm>
        <a:prstGeom prst="roundRect">
          <a:avLst>
            <a:gd name="adj" fmla="val 5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82296" rIns="106680" bIns="0" numCol="1" spcCol="1270" anchor="t" anchorCtr="0">
          <a:noAutofit/>
        </a:bodyPr>
        <a:lstStyle/>
        <a:p>
          <a:pPr lvl="0" algn="r" defTabSz="1066800">
            <a:lnSpc>
              <a:spcPct val="90000"/>
            </a:lnSpc>
            <a:spcBef>
              <a:spcPct val="0"/>
            </a:spcBef>
            <a:spcAft>
              <a:spcPct val="35000"/>
            </a:spcAft>
          </a:pPr>
          <a:r>
            <a:rPr lang="en-US" sz="2400" kern="1200" dirty="0" smtClean="0"/>
            <a:t>Investigate</a:t>
          </a:r>
          <a:endParaRPr lang="en-US" sz="2400" kern="1200" dirty="0"/>
        </a:p>
      </dsp:txBody>
      <dsp:txXfrm rot="16200000">
        <a:off x="5279750" y="1079368"/>
        <a:ext cx="1740628" cy="566765"/>
      </dsp:txXfrm>
    </dsp:sp>
    <dsp:sp modelId="{68D30209-9557-7A49-86C3-9105392C98CF}">
      <dsp:nvSpPr>
        <dsp:cNvPr id="0" name=""/>
        <dsp:cNvSpPr/>
      </dsp:nvSpPr>
      <dsp:spPr>
        <a:xfrm rot="5400000">
          <a:off x="5592954" y="2098118"/>
          <a:ext cx="499586" cy="425074"/>
        </a:xfrm>
        <a:prstGeom prst="flowChartExtra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20F02B1E-B872-5A44-B305-D6C7FE4D914F}">
      <dsp:nvSpPr>
        <dsp:cNvPr id="0" name=""/>
        <dsp:cNvSpPr/>
      </dsp:nvSpPr>
      <dsp:spPr>
        <a:xfrm>
          <a:off x="6433447" y="492436"/>
          <a:ext cx="2111201" cy="2122718"/>
        </a:xfrm>
        <a:prstGeom prst="rect">
          <a:avLst/>
        </a:prstGeom>
        <a:noFill/>
        <a:ln>
          <a:noFill/>
        </a:ln>
        <a:effectLst/>
        <a:scene3d>
          <a:camera prst="orthographicFront"/>
          <a:lightRig rig="flat" dir="t"/>
        </a:scene3d>
        <a:sp3d/>
      </dsp:spPr>
      <dsp:style>
        <a:lnRef idx="0">
          <a:scrgbClr r="0" g="0" b="0"/>
        </a:lnRef>
        <a:fillRef idx="2">
          <a:scrgbClr r="0" g="0" b="0"/>
        </a:fillRef>
        <a:effectRef idx="1">
          <a:scrgbClr r="0" g="0" b="0"/>
        </a:effectRef>
        <a:fontRef idx="minor">
          <a:schemeClr val="dk1"/>
        </a:fontRef>
      </dsp:style>
      <dsp:txBody>
        <a:bodyPr spcFirstLastPara="0" vert="horz" wrap="square" lIns="0" tIns="54864" rIns="0" bIns="0" numCol="1" spcCol="1270" anchor="t" anchorCtr="0">
          <a:noAutofit/>
        </a:bodyPr>
        <a:lstStyle/>
        <a:p>
          <a:pPr lvl="0" algn="l" defTabSz="711200">
            <a:lnSpc>
              <a:spcPct val="90000"/>
            </a:lnSpc>
            <a:spcBef>
              <a:spcPct val="0"/>
            </a:spcBef>
            <a:spcAft>
              <a:spcPct val="35000"/>
            </a:spcAft>
          </a:pPr>
          <a:r>
            <a:rPr lang="en-US" sz="1600" kern="1200" dirty="0" smtClean="0"/>
            <a:t>Research the benefits of the different visualization methods</a:t>
          </a:r>
          <a:endParaRPr lang="en-US" sz="1600" kern="1200" dirty="0"/>
        </a:p>
      </dsp:txBody>
      <dsp:txXfrm>
        <a:off x="6433447" y="492436"/>
        <a:ext cx="2111201" cy="2122718"/>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B7D24-6C88-410E-ACB5-D95ED598E96E}" type="datetimeFigureOut">
              <a:rPr lang="en-US" smtClean="0"/>
              <a:t>3/29/16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CE636-EDCB-4E8F-A496-90D3D4BBB61E}" type="slidenum">
              <a:rPr lang="en-US" smtClean="0"/>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a:t>
            </a:fld>
            <a:endParaRPr lang="en-US"/>
          </a:p>
        </p:txBody>
      </p:sp>
    </p:spTree>
    <p:extLst>
      <p:ext uri="{BB962C8B-B14F-4D97-AF65-F5344CB8AC3E}">
        <p14:creationId xmlns:p14="http://schemas.microsoft.com/office/powerpoint/2010/main" val="16747972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12</a:t>
            </a:fld>
            <a:endParaRPr lang="en-US"/>
          </a:p>
        </p:txBody>
      </p:sp>
    </p:spTree>
    <p:extLst>
      <p:ext uri="{BB962C8B-B14F-4D97-AF65-F5344CB8AC3E}">
        <p14:creationId xmlns:p14="http://schemas.microsoft.com/office/powerpoint/2010/main" val="15092853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13</a:t>
            </a:fld>
            <a:endParaRPr lang="en-US"/>
          </a:p>
        </p:txBody>
      </p:sp>
    </p:spTree>
    <p:extLst>
      <p:ext uri="{BB962C8B-B14F-4D97-AF65-F5344CB8AC3E}">
        <p14:creationId xmlns:p14="http://schemas.microsoft.com/office/powerpoint/2010/main" val="13516230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14</a:t>
            </a:fld>
            <a:endParaRPr lang="en-US"/>
          </a:p>
        </p:txBody>
      </p:sp>
    </p:spTree>
    <p:extLst>
      <p:ext uri="{BB962C8B-B14F-4D97-AF65-F5344CB8AC3E}">
        <p14:creationId xmlns:p14="http://schemas.microsoft.com/office/powerpoint/2010/main" val="807044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2" indent="-342900" algn="l" defTabSz="457200" rtl="0" eaLnBrk="1" fontAlgn="auto" latinLnBrk="0" hangingPunct="1">
              <a:lnSpc>
                <a:spcPct val="100000"/>
              </a:lnSpc>
              <a:spcBef>
                <a:spcPts val="0"/>
              </a:spcBef>
              <a:spcAft>
                <a:spcPts val="0"/>
              </a:spcAft>
              <a:buClrTx/>
              <a:buSzTx/>
              <a:buFontTx/>
              <a:buChar char="-"/>
              <a:tabLst/>
              <a:defRPr/>
            </a:pPr>
            <a:r>
              <a:rPr lang="en-US" sz="2000" b="0" baseline="0" dirty="0" smtClean="0"/>
              <a:t>Uruguay’s economy is closely tied to agriculture and as such drought is a major concern for the country. </a:t>
            </a:r>
          </a:p>
          <a:p>
            <a:pPr marL="342900" marR="0" lvl="2" indent="-342900" algn="l" defTabSz="457200" rtl="0" eaLnBrk="1" fontAlgn="auto" latinLnBrk="0" hangingPunct="1">
              <a:lnSpc>
                <a:spcPct val="100000"/>
              </a:lnSpc>
              <a:spcBef>
                <a:spcPts val="0"/>
              </a:spcBef>
              <a:spcAft>
                <a:spcPts val="0"/>
              </a:spcAft>
              <a:buClrTx/>
              <a:buSzTx/>
              <a:buFontTx/>
              <a:buChar char="-"/>
              <a:tabLst/>
              <a:defRPr/>
            </a:pPr>
            <a:r>
              <a:rPr lang="en-US" sz="2000" b="0" baseline="0" dirty="0" smtClean="0"/>
              <a:t>Another aspect to of concern for the country is that much of their power comes from hydroelectric power, which itself is susceptible to conditions of drought. </a:t>
            </a:r>
          </a:p>
          <a:p>
            <a:pPr marL="342900" marR="0" lvl="2" indent="-342900" algn="l" defTabSz="457200" rtl="0" eaLnBrk="1" fontAlgn="auto" latinLnBrk="0" hangingPunct="1">
              <a:lnSpc>
                <a:spcPct val="100000"/>
              </a:lnSpc>
              <a:spcBef>
                <a:spcPts val="0"/>
              </a:spcBef>
              <a:spcAft>
                <a:spcPts val="0"/>
              </a:spcAft>
              <a:buClrTx/>
              <a:buSzTx/>
              <a:buFontTx/>
              <a:buChar char="-"/>
              <a:tabLst/>
              <a:defRPr/>
            </a:pPr>
            <a:r>
              <a:rPr lang="en-US" sz="2000" b="0" baseline="0" dirty="0" smtClean="0"/>
              <a:t>These factors mean that there is need for decision support tools in the country that monitor drought so that end users in the country can make the most informed decisions when it comes to things like emergency resource allocation and drought mitigation practices.</a:t>
            </a:r>
          </a:p>
          <a:p>
            <a:pPr marL="342900" marR="0" lvl="2" indent="-342900" algn="l" defTabSz="457200" rtl="0" eaLnBrk="1" fontAlgn="auto" latinLnBrk="0" hangingPunct="1">
              <a:lnSpc>
                <a:spcPct val="100000"/>
              </a:lnSpc>
              <a:spcBef>
                <a:spcPts val="0"/>
              </a:spcBef>
              <a:spcAft>
                <a:spcPts val="0"/>
              </a:spcAft>
              <a:buClrTx/>
              <a:buSzTx/>
              <a:buFontTx/>
              <a:buChar char="-"/>
              <a:tabLst/>
              <a:defRPr/>
            </a:pPr>
            <a:endParaRPr lang="en-US" sz="2000" b="0" dirty="0" smtClean="0"/>
          </a:p>
          <a:p>
            <a:pPr marL="0" marR="0" lvl="2" indent="0" algn="l" defTabSz="457200" rtl="0" eaLnBrk="1" fontAlgn="auto" latinLnBrk="0" hangingPunct="1">
              <a:lnSpc>
                <a:spcPct val="100000"/>
              </a:lnSpc>
              <a:spcBef>
                <a:spcPts val="0"/>
              </a:spcBef>
              <a:spcAft>
                <a:spcPts val="0"/>
              </a:spcAft>
              <a:buClrTx/>
              <a:buSzTx/>
              <a:buFontTx/>
              <a:buNone/>
              <a:tabLst/>
              <a:defRPr/>
            </a:pPr>
            <a:endParaRPr lang="en-US" sz="2000" b="1" dirty="0" smtClean="0"/>
          </a:p>
          <a:p>
            <a:pPr marL="0" marR="0" lvl="2" indent="0" algn="l" defTabSz="457200" rtl="0" eaLnBrk="1" fontAlgn="auto" latinLnBrk="0" hangingPunct="1">
              <a:lnSpc>
                <a:spcPct val="100000"/>
              </a:lnSpc>
              <a:spcBef>
                <a:spcPts val="0"/>
              </a:spcBef>
              <a:spcAft>
                <a:spcPts val="0"/>
              </a:spcAft>
              <a:buClrTx/>
              <a:buSzTx/>
              <a:buFontTx/>
              <a:buNone/>
              <a:tabLst/>
              <a:defRPr/>
            </a:pPr>
            <a:r>
              <a:rPr lang="en-US" sz="2000" b="1" dirty="0" smtClean="0"/>
              <a:t>Top image</a:t>
            </a:r>
            <a:r>
              <a:rPr lang="en-US" sz="2000" b="1" baseline="0" dirty="0" smtClean="0"/>
              <a:t>: garycycles8 on Flickr CC – link below</a:t>
            </a:r>
          </a:p>
          <a:p>
            <a:pPr marL="0" marR="0" lvl="2" indent="0" algn="l" defTabSz="457200" rtl="0" eaLnBrk="1" fontAlgn="auto" latinLnBrk="0" hangingPunct="1">
              <a:lnSpc>
                <a:spcPct val="100000"/>
              </a:lnSpc>
              <a:spcBef>
                <a:spcPts val="0"/>
              </a:spcBef>
              <a:spcAft>
                <a:spcPts val="0"/>
              </a:spcAft>
              <a:buClrTx/>
              <a:buSzTx/>
              <a:buFontTx/>
              <a:buNone/>
              <a:tabLst/>
              <a:defRPr/>
            </a:pPr>
            <a:r>
              <a:rPr lang="en-US" sz="2000" baseline="0" dirty="0" smtClean="0"/>
              <a:t>https://</a:t>
            </a:r>
            <a:r>
              <a:rPr lang="en-US" sz="2000" baseline="0" dirty="0" err="1" smtClean="0"/>
              <a:t>www.flickr.com</a:t>
            </a:r>
            <a:r>
              <a:rPr lang="en-US" sz="2000" baseline="0" dirty="0" smtClean="0"/>
              <a:t>/photos/garycycles8/9037772917/in/photolist-eLCX1Z-oX2xZg-eLQnXQ-socNri-6qui6L-D3uK8o-55hoDg-mWK1Tg-j655RL-buSS2C-qfmG7H-ffLJ6H-6qq9T6-D3uJ7f-9G5ado-E1dCa2-n5FcSR-efouTf-DXTXY1-opAHLU-fjBFXd-88y869-hissJ4-61tDry-9LR8mj-yYyu2-deoEvo-9LNnCM-5Xmaz1-9LNCJR-qG3vtK-dch4Mp-9MwZ1-9LNDPM-pKd7yj-dadmoZ-4baaux-5WuhpH-9LR95C-6HLdg-33TuUs-2cNr9g-eLQhMb-7c6P6J-Hwnr9-CvTNEk-7c6NZd-qLLAQ-bEPM6p-cJGsV</a:t>
            </a:r>
          </a:p>
          <a:p>
            <a:pPr marL="0" marR="0" lvl="2" indent="0" algn="l" defTabSz="457200" rtl="0" eaLnBrk="1" fontAlgn="auto" latinLnBrk="0" hangingPunct="1">
              <a:lnSpc>
                <a:spcPct val="100000"/>
              </a:lnSpc>
              <a:spcBef>
                <a:spcPts val="0"/>
              </a:spcBef>
              <a:spcAft>
                <a:spcPts val="0"/>
              </a:spcAft>
              <a:buClrTx/>
              <a:buSzTx/>
              <a:buFontTx/>
              <a:buNone/>
              <a:tabLst/>
              <a:defRPr/>
            </a:pPr>
            <a:r>
              <a:rPr lang="en-US" sz="2000" b="1" baseline="0" dirty="0" smtClean="0"/>
              <a:t>Bottom image: Anna on Flickr CC - link below</a:t>
            </a:r>
          </a:p>
          <a:p>
            <a:pPr marL="0" marR="0" lvl="2" indent="0" algn="l" defTabSz="457200" rtl="0" eaLnBrk="1" fontAlgn="auto" latinLnBrk="0" hangingPunct="1">
              <a:lnSpc>
                <a:spcPct val="100000"/>
              </a:lnSpc>
              <a:spcBef>
                <a:spcPts val="0"/>
              </a:spcBef>
              <a:spcAft>
                <a:spcPts val="0"/>
              </a:spcAft>
              <a:buClrTx/>
              <a:buSzTx/>
              <a:buFontTx/>
              <a:buNone/>
              <a:tabLst/>
              <a:defRPr/>
            </a:pPr>
            <a:r>
              <a:rPr lang="en-US" sz="2000" baseline="0" dirty="0" smtClean="0"/>
              <a:t>https://</a:t>
            </a:r>
            <a:r>
              <a:rPr lang="en-US" sz="2000" baseline="0" dirty="0" err="1" smtClean="0"/>
              <a:t>www.flickr.com</a:t>
            </a:r>
            <a:r>
              <a:rPr lang="en-US" sz="2000" baseline="0" dirty="0" smtClean="0"/>
              <a:t>/photos/</a:t>
            </a:r>
            <a:r>
              <a:rPr lang="en-US" sz="2000" baseline="0" dirty="0" err="1" smtClean="0"/>
              <a:t>iratxe</a:t>
            </a:r>
            <a:r>
              <a:rPr lang="en-US" sz="2000" baseline="0" dirty="0" smtClean="0"/>
              <a:t>/4130961746/in/photolist-7i3g1o-nBEYKz-nkbt9e-nkbzE1-nBENKd-7HZpET-nAQnER-9RHc84-65qgBq-ne35yt-nxiAkD-nebR9L-nebRuy-nec7Z3-nkcvVY-nebUFL-9c9YYv-njkJG9-562qWH-4zHGyd-qf7niv-mYz3Pa-mYypvc-ifH2cd-nAxAqa-9wVRat-nvdgS6-nebNWs-nvwRPw-ne2Utr-nebSys-nvHC29-nvoFyV-nxh8FP-nkcpsB-6Zg4j-nebE1c-nkbsgH-njkXr4-nyMVf3-njkZ5s-nCBogn-8yxRvG-nvvepF-94sbeH-87YR9Y-nebzcH-nttVho-nttWkq-nvwFGt</a:t>
            </a:r>
            <a:endParaRPr lang="en-US" sz="2000"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a:t>
            </a:fld>
            <a:endParaRPr lang="en-US"/>
          </a:p>
        </p:txBody>
      </p:sp>
    </p:spTree>
    <p:extLst>
      <p:ext uri="{BB962C8B-B14F-4D97-AF65-F5344CB8AC3E}">
        <p14:creationId xmlns:p14="http://schemas.microsoft.com/office/powerpoint/2010/main" val="1283289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In previous terms the IRI has worked with INIA to create a drought severity index based</a:t>
            </a:r>
            <a:r>
              <a:rPr lang="en-US" baseline="0" dirty="0" smtClean="0"/>
              <a:t> on work from Rhee et al. 2010</a:t>
            </a:r>
          </a:p>
          <a:p>
            <a:pPr marL="171450" indent="-171450">
              <a:buFontTx/>
              <a:buChar char="-"/>
            </a:pPr>
            <a:r>
              <a:rPr lang="en-US" baseline="0" dirty="0" smtClean="0"/>
              <a:t>This DSI from previous terms is based on three parameters precipitation from the climate prediction center using the their morphing technique, land surface temperature, and the vegetation index: normalized difference water index.</a:t>
            </a:r>
          </a:p>
          <a:p>
            <a:pPr marL="171450" indent="-171450">
              <a:buFontTx/>
              <a:buChar char="-"/>
            </a:pPr>
            <a:r>
              <a:rPr lang="en-US" baseline="0" dirty="0" smtClean="0"/>
              <a:t>Previous terms determined that the best coefficient scheme for the DSI was the one presented in Rhee et al. 2010 as their C12 model which weighted LST with a 1/4, precipitation with a weight of ½, and NDWI with a weight of 1/4</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a:t>
            </a:fld>
            <a:endParaRPr lang="en-US"/>
          </a:p>
        </p:txBody>
      </p:sp>
    </p:spTree>
    <p:extLst>
      <p:ext uri="{BB962C8B-B14F-4D97-AF65-F5344CB8AC3E}">
        <p14:creationId xmlns:p14="http://schemas.microsoft.com/office/powerpoint/2010/main" val="965957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This term we have</a:t>
            </a:r>
            <a:r>
              <a:rPr lang="en-US" baseline="0" dirty="0" smtClean="0"/>
              <a:t> three main objectives:</a:t>
            </a:r>
          </a:p>
          <a:p>
            <a:pPr marL="171450" indent="-171450">
              <a:buFontTx/>
              <a:buChar char="-"/>
            </a:pPr>
            <a:r>
              <a:rPr lang="en-US" baseline="0" dirty="0" smtClean="0"/>
              <a:t>The first objective was to try and test whether a different scaling method changed the the end users concerns dealing with over estimation of the drought severity.</a:t>
            </a:r>
          </a:p>
          <a:p>
            <a:pPr marL="171450" indent="-171450">
              <a:buFontTx/>
              <a:buChar char="-"/>
            </a:pPr>
            <a:r>
              <a:rPr lang="en-US" baseline="0" dirty="0" smtClean="0"/>
              <a:t>The second objective was to figure out the best way to convey the end users about each individual component within the DSI which could help present the drivers of drought on a local scale.</a:t>
            </a:r>
          </a:p>
          <a:p>
            <a:pPr marL="171450" indent="-171450">
              <a:buFontTx/>
              <a:buChar char="-"/>
            </a:pPr>
            <a:r>
              <a:rPr lang="en-US" baseline="0" dirty="0" smtClean="0"/>
              <a:t>The third objective was to investigate the usefulness of breaking the DSI into its components and how it can better inform the end users in terms of local scale drought.</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4</a:t>
            </a:fld>
            <a:endParaRPr lang="en-US"/>
          </a:p>
        </p:txBody>
      </p:sp>
    </p:spTree>
    <p:extLst>
      <p:ext uri="{BB962C8B-B14F-4D97-AF65-F5344CB8AC3E}">
        <p14:creationId xmlns:p14="http://schemas.microsoft.com/office/powerpoint/2010/main" val="8262308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This project’s study area encompasses the entire country of Uruguay.</a:t>
            </a:r>
          </a:p>
          <a:p>
            <a:pPr marL="171450" indent="-171450">
              <a:buFontTx/>
              <a:buChar char="-"/>
            </a:pPr>
            <a:r>
              <a:rPr lang="en-US" baseline="0" dirty="0" smtClean="0"/>
              <a:t>We are studying the period between 2003 through 2014.</a:t>
            </a:r>
          </a:p>
          <a:p>
            <a:pPr marL="171450" indent="-171450">
              <a:buFontTx/>
              <a:buChar char="-"/>
            </a:pPr>
            <a:r>
              <a:rPr lang="en-US" baseline="0" dirty="0" smtClean="0"/>
              <a:t>Those dates were chosen because that was when we were able to get the percent available water data for the country</a:t>
            </a:r>
          </a:p>
        </p:txBody>
      </p:sp>
      <p:sp>
        <p:nvSpPr>
          <p:cNvPr id="4" name="Slide Number Placeholder 3"/>
          <p:cNvSpPr>
            <a:spLocks noGrp="1"/>
          </p:cNvSpPr>
          <p:nvPr>
            <p:ph type="sldNum" sz="quarter" idx="10"/>
          </p:nvPr>
        </p:nvSpPr>
        <p:spPr/>
        <p:txBody>
          <a:bodyPr/>
          <a:lstStyle/>
          <a:p>
            <a:fld id="{DFFCE636-EDCB-4E8F-A496-90D3D4BBB61E}" type="slidenum">
              <a:rPr lang="en-US" smtClean="0"/>
              <a:t>5</a:t>
            </a:fld>
            <a:endParaRPr lang="en-US"/>
          </a:p>
        </p:txBody>
      </p:sp>
    </p:spTree>
    <p:extLst>
      <p:ext uri="{BB962C8B-B14F-4D97-AF65-F5344CB8AC3E}">
        <p14:creationId xmlns:p14="http://schemas.microsoft.com/office/powerpoint/2010/main" val="1437073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We used Aqua and Terra MODIS in order to obtain the land surface temperature</a:t>
            </a:r>
            <a:r>
              <a:rPr lang="en-US" baseline="0" dirty="0" smtClean="0"/>
              <a:t> and normalized difference water index.</a:t>
            </a:r>
          </a:p>
          <a:p>
            <a:pPr marL="171450" indent="-171450">
              <a:buFontTx/>
              <a:buChar char="-"/>
            </a:pPr>
            <a:r>
              <a:rPr lang="en-US" baseline="0" dirty="0" smtClean="0"/>
              <a:t>For the precipitation we changed from TRMM to NOAA’s CMORPH and tested that it was still as accurate as TRMM in the previous term.</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6</a:t>
            </a:fld>
            <a:endParaRPr lang="en-US"/>
          </a:p>
        </p:txBody>
      </p:sp>
    </p:spTree>
    <p:extLst>
      <p:ext uri="{BB962C8B-B14F-4D97-AF65-F5344CB8AC3E}">
        <p14:creationId xmlns:p14="http://schemas.microsoft.com/office/powerpoint/2010/main" val="40438977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To test</a:t>
            </a:r>
            <a:r>
              <a:rPr lang="en-US" baseline="0" dirty="0" smtClean="0"/>
              <a:t> the concern from the end users that the DSI seems to over estimate the severity of the drought, we tested a different scaling method for the precipitation parameter. We tested a different scaling method because we found that the precipitation data was skewed towards zero as apposed to having a normal distribution. We found that it could be this skewed distribution could be driving down the overall value of the DSI and thereby giving a more extreme severity score from the DSI.</a:t>
            </a:r>
          </a:p>
          <a:p>
            <a:pPr marL="171450" indent="-171450">
              <a:buFontTx/>
              <a:buChar char="-"/>
            </a:pPr>
            <a:r>
              <a:rPr lang="en-US" baseline="0" dirty="0" smtClean="0"/>
              <a:t>We then sought to create a new method for end users to view the drivers of drought on a per pixel local scale. To do this we testing a simple ternary diagram, then a bar graph with the three components, and also with a times series of the three components up to that point.</a:t>
            </a:r>
          </a:p>
          <a:p>
            <a:pPr marL="171450" indent="-171450">
              <a:buFontTx/>
              <a:buChar char="-"/>
            </a:pPr>
            <a:r>
              <a:rPr lang="en-US" baseline="0" dirty="0" smtClean="0"/>
              <a:t>Finally we wanted to study the the outputs of these charts and diagrams and see what they would be able to tell us about the drivers of drought on a local scale and how they could better inform the end users decision making process.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7</a:t>
            </a:fld>
            <a:endParaRPr lang="en-US"/>
          </a:p>
        </p:txBody>
      </p:sp>
    </p:spTree>
    <p:extLst>
      <p:ext uri="{BB962C8B-B14F-4D97-AF65-F5344CB8AC3E}">
        <p14:creationId xmlns:p14="http://schemas.microsoft.com/office/powerpoint/2010/main" val="11719575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10</a:t>
            </a:fld>
            <a:endParaRPr lang="en-US"/>
          </a:p>
        </p:txBody>
      </p:sp>
    </p:spTree>
    <p:extLst>
      <p:ext uri="{BB962C8B-B14F-4D97-AF65-F5344CB8AC3E}">
        <p14:creationId xmlns:p14="http://schemas.microsoft.com/office/powerpoint/2010/main" val="12048508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11</a:t>
            </a:fld>
            <a:endParaRPr lang="en-US"/>
          </a:p>
        </p:txBody>
      </p:sp>
    </p:spTree>
    <p:extLst>
      <p:ext uri="{BB962C8B-B14F-4D97-AF65-F5344CB8AC3E}">
        <p14:creationId xmlns:p14="http://schemas.microsoft.com/office/powerpoint/2010/main" val="1118184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app area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9804" y="1229947"/>
            <a:ext cx="914400" cy="914400"/>
          </a:xfrm>
          <a:prstGeom prst="rect">
            <a:avLst/>
          </a:prstGeom>
        </p:spPr>
      </p:pic>
      <p:cxnSp>
        <p:nvCxnSpPr>
          <p:cNvPr id="13" name="author rule"/>
          <p:cNvCxnSpPr/>
          <p:nvPr userDrawn="1"/>
        </p:nvCxnSpPr>
        <p:spPr>
          <a:xfrm>
            <a:off x="228600" y="3263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228600" y="2275126"/>
            <a:ext cx="8686800" cy="94051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1183640" y="1263642"/>
            <a:ext cx="7731760" cy="884484"/>
          </a:xfrm>
        </p:spPr>
        <p:txBody>
          <a:bodyPr anchor="t">
            <a:normAutofit/>
          </a:bodyPr>
          <a:lstStyle>
            <a:lvl1pPr marL="0" indent="0" algn="l">
              <a:buNone/>
              <a:defRPr sz="48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dk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dirty="0">
                  <a:solidFill>
                    <a:schemeClr val="lt1"/>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3">
              <a:alphaModFix/>
            </a:blip>
            <a:srcRect/>
            <a:stretch/>
          </p:blipFill>
          <p:spPr>
            <a:xfrm>
              <a:off x="8124825" y="-44450"/>
              <a:ext cx="935037" cy="1077912"/>
            </a:xfrm>
            <a:prstGeom prst="rect">
              <a:avLst/>
            </a:prstGeom>
            <a:noFill/>
            <a:ln>
              <a:noFill/>
            </a:ln>
          </p:spPr>
        </p:pic>
      </p:grpSp>
      <p:pic>
        <p:nvPicPr>
          <p:cNvPr id="2" name="Picture 1"/>
          <p:cNvPicPr>
            <a:picLocks noChangeAspect="1"/>
          </p:cNvPicPr>
          <p:nvPr userDrawn="1"/>
        </p:nvPicPr>
        <p:blipFill rotWithShape="1">
          <a:blip r:embed="rId4">
            <a:extLst>
              <a:ext uri="{28A0092B-C50C-407E-A947-70E740481C1C}">
                <a14:useLocalDpi xmlns:a14="http://schemas.microsoft.com/office/drawing/2010/main" val="0"/>
              </a:ext>
            </a:extLst>
          </a:blip>
          <a:srcRect t="35911" b="31299"/>
          <a:stretch/>
        </p:blipFill>
        <p:spPr>
          <a:xfrm>
            <a:off x="0" y="4602481"/>
            <a:ext cx="9144000" cy="2255520"/>
          </a:xfrm>
          <a:prstGeom prst="rect">
            <a:avLst/>
          </a:prstGeom>
        </p:spPr>
      </p:pic>
      <p:sp>
        <p:nvSpPr>
          <p:cNvPr id="15" name="bottom grey"/>
          <p:cNvSpPr/>
          <p:nvPr userDrawn="1"/>
        </p:nvSpPr>
        <p:spPr>
          <a:xfrm>
            <a:off x="0" y="6731000"/>
            <a:ext cx="9144000" cy="127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9693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
        <p:nvSpPr>
          <p:cNvPr id="9" name="Rectangle 8"/>
          <p:cNvSpPr/>
          <p:nvPr userDrawn="1"/>
        </p:nvSpPr>
        <p:spPr>
          <a:xfrm>
            <a:off x="369281" y="6087110"/>
            <a:ext cx="8273561" cy="461665"/>
          </a:xfrm>
          <a:prstGeom prst="rect">
            <a:avLst/>
          </a:prstGeom>
        </p:spPr>
        <p:txBody>
          <a:bodyPr wrap="square">
            <a:spAutoFit/>
          </a:bodyPr>
          <a:lstStyle/>
          <a:p>
            <a:pPr marL="274320" lvl="1" indent="0" algn="ctr">
              <a:buNone/>
            </a:pPr>
            <a:r>
              <a:rPr lang="en-US" sz="1200" b="1" dirty="0"/>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335181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0" name="Rectangle 9"/>
          <p:cNvSpPr/>
          <p:nvPr userDrawn="1"/>
        </p:nvSpPr>
        <p:spPr>
          <a:xfrm>
            <a:off x="369281" y="6087110"/>
            <a:ext cx="8273561" cy="461665"/>
          </a:xfrm>
          <a:prstGeom prst="rect">
            <a:avLst/>
          </a:prstGeom>
        </p:spPr>
        <p:txBody>
          <a:bodyPr wrap="square">
            <a:spAutoFit/>
          </a:bodyPr>
          <a:lstStyle/>
          <a:p>
            <a:pPr marL="274320" lvl="1" indent="0" algn="ctr">
              <a:buNone/>
            </a:pPr>
            <a:r>
              <a:rPr lang="en-US" sz="1200" b="1" dirty="0"/>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477340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2655328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3115239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4206170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641433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235481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774930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1382651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313524956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t>3/29/16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t>‹#›</a:t>
            </a:fld>
            <a:endParaRPr lang="en-US"/>
          </a:p>
        </p:txBody>
      </p:sp>
    </p:spTree>
    <p:extLst>
      <p:ext uri="{BB962C8B-B14F-4D97-AF65-F5344CB8AC3E}">
        <p14:creationId xmlns:p14="http://schemas.microsoft.com/office/powerpoint/2010/main" val="35605441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7" r:id="rId5"/>
    <p:sldLayoutId id="2147483665" r:id="rId6"/>
    <p:sldLayoutId id="2147483666"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4.gif"/><Relationship Id="rId4" Type="http://schemas.openxmlformats.org/officeDocument/2006/relationships/image" Target="../media/image25.gif"/><Relationship Id="rId5" Type="http://schemas.openxmlformats.org/officeDocument/2006/relationships/image" Target="../media/image26.gi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tiff"/><Relationship Id="rId5" Type="http://schemas.openxmlformats.org/officeDocument/2006/relationships/image" Target="../media/image29.tif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0.xml"/><Relationship Id="rId5" Type="http://schemas.openxmlformats.org/officeDocument/2006/relationships/image" Target="../media/image30.jpg"/><Relationship Id="rId6" Type="http://schemas.openxmlformats.org/officeDocument/2006/relationships/image" Target="../media/image31.png"/><Relationship Id="rId1" Type="http://schemas.microsoft.com/office/2007/relationships/media" Target="../media/media1.mp4"/><Relationship Id="rId2" Type="http://schemas.openxmlformats.org/officeDocument/2006/relationships/video" Target="../media/media1.mp4"/></Relationships>
</file>

<file path=ppt/slides/_rels/slide13.xml.rels><?xml version="1.0" encoding="UTF-8" standalone="yes"?>
<Relationships xmlns="http://schemas.openxmlformats.org/package/2006/relationships"><Relationship Id="rId3" Type="http://schemas.openxmlformats.org/officeDocument/2006/relationships/image" Target="../media/image32.jpg"/><Relationship Id="rId4" Type="http://schemas.openxmlformats.org/officeDocument/2006/relationships/image" Target="../media/image10.jpg"/><Relationship Id="rId5" Type="http://schemas.openxmlformats.org/officeDocument/2006/relationships/image" Target="../media/image33.jp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gif"/><Relationship Id="rId3" Type="http://schemas.openxmlformats.org/officeDocument/2006/relationships/image" Target="../media/image3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9.tiff"/><Relationship Id="rId5" Type="http://schemas.openxmlformats.org/officeDocument/2006/relationships/image" Target="../media/image10.jpg"/><Relationship Id="rId6" Type="http://schemas.openxmlformats.org/officeDocument/2006/relationships/chart" Target="../charts/chart1.xml"/><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hyperlink" Target="http://www.nsf.gov/home/news.html#-1,1,story1" TargetMode="External"/><Relationship Id="rId4" Type="http://schemas.openxmlformats.org/officeDocument/2006/relationships/image" Target="../media/image12.jpeg"/><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image" Target="../media/image15.jpg"/><Relationship Id="rId9" Type="http://schemas.openxmlformats.org/officeDocument/2006/relationships/image" Target="../media/image16.tiff"/><Relationship Id="rId10" Type="http://schemas.openxmlformats.org/officeDocument/2006/relationships/image" Target="../media/image17.tiff"/><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5" Type="http://schemas.openxmlformats.org/officeDocument/2006/relationships/image" Target="../media/image21.png"/><Relationship Id="rId6"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183640" y="1263642"/>
            <a:ext cx="7731760" cy="884484"/>
          </a:xfrm>
        </p:spPr>
        <p:txBody>
          <a:bodyPr anchor="ctr"/>
          <a:lstStyle/>
          <a:p>
            <a:r>
              <a:rPr lang="en-US" dirty="0" smtClean="0"/>
              <a:t>Uruguay Agriculture III</a:t>
            </a:r>
            <a:endParaRPr lang="en-US" dirty="0"/>
          </a:p>
        </p:txBody>
      </p:sp>
      <p:sp>
        <p:nvSpPr>
          <p:cNvPr id="9" name="Text Placeholder 8"/>
          <p:cNvSpPr>
            <a:spLocks noGrp="1"/>
          </p:cNvSpPr>
          <p:nvPr>
            <p:ph type="body" sz="quarter" idx="17"/>
          </p:nvPr>
        </p:nvSpPr>
        <p:spPr/>
        <p:txBody>
          <a:bodyPr>
            <a:normAutofit fontScale="62500" lnSpcReduction="20000"/>
          </a:bodyPr>
          <a:lstStyle/>
          <a:p>
            <a:pPr>
              <a:lnSpc>
                <a:spcPct val="120000"/>
              </a:lnSpc>
            </a:pPr>
            <a:r>
              <a:rPr lang="en-US" dirty="0"/>
              <a:t>Deconstructing </a:t>
            </a:r>
            <a:r>
              <a:rPr lang="en-US" dirty="0" smtClean="0"/>
              <a:t>A Drought </a:t>
            </a:r>
            <a:r>
              <a:rPr lang="en-US" dirty="0"/>
              <a:t>S</a:t>
            </a:r>
            <a:r>
              <a:rPr lang="en-US" dirty="0" smtClean="0"/>
              <a:t>everity </a:t>
            </a:r>
            <a:r>
              <a:rPr lang="en-US" dirty="0"/>
              <a:t>I</a:t>
            </a:r>
            <a:r>
              <a:rPr lang="en-US" dirty="0" smtClean="0"/>
              <a:t>ndex </a:t>
            </a:r>
            <a:r>
              <a:rPr lang="en-US" dirty="0"/>
              <a:t>B</a:t>
            </a:r>
            <a:r>
              <a:rPr lang="en-US" dirty="0" smtClean="0"/>
              <a:t>ased </a:t>
            </a:r>
            <a:r>
              <a:rPr lang="en-US" dirty="0"/>
              <a:t>O</a:t>
            </a:r>
            <a:r>
              <a:rPr lang="en-US" dirty="0" smtClean="0"/>
              <a:t>n </a:t>
            </a:r>
            <a:r>
              <a:rPr lang="en-US" dirty="0"/>
              <a:t>NASA </a:t>
            </a:r>
            <a:r>
              <a:rPr lang="en-US" dirty="0" smtClean="0"/>
              <a:t>Earth </a:t>
            </a:r>
            <a:r>
              <a:rPr lang="en-US" dirty="0"/>
              <a:t>O</a:t>
            </a:r>
            <a:r>
              <a:rPr lang="en-US" dirty="0" smtClean="0"/>
              <a:t>bservations </a:t>
            </a:r>
            <a:r>
              <a:rPr lang="en-US" dirty="0"/>
              <a:t>I</a:t>
            </a:r>
            <a:r>
              <a:rPr lang="en-US" dirty="0" smtClean="0"/>
              <a:t>nto </a:t>
            </a:r>
            <a:r>
              <a:rPr lang="en-US" dirty="0"/>
              <a:t>I</a:t>
            </a:r>
            <a:r>
              <a:rPr lang="en-US" dirty="0" smtClean="0"/>
              <a:t>ts </a:t>
            </a:r>
            <a:r>
              <a:rPr lang="en-US" dirty="0"/>
              <a:t>P</a:t>
            </a:r>
            <a:r>
              <a:rPr lang="en-US" dirty="0" smtClean="0"/>
              <a:t>rinciple </a:t>
            </a:r>
            <a:r>
              <a:rPr lang="en-US" dirty="0"/>
              <a:t>C</a:t>
            </a:r>
            <a:r>
              <a:rPr lang="en-US" dirty="0" smtClean="0"/>
              <a:t>omponents </a:t>
            </a:r>
            <a:r>
              <a:rPr lang="en-US" dirty="0"/>
              <a:t>F</a:t>
            </a:r>
            <a:r>
              <a:rPr lang="en-US" dirty="0" smtClean="0"/>
              <a:t>or </a:t>
            </a:r>
            <a:r>
              <a:rPr lang="en-US" dirty="0"/>
              <a:t>B</a:t>
            </a:r>
            <a:r>
              <a:rPr lang="en-US" dirty="0" smtClean="0"/>
              <a:t>etter End-User </a:t>
            </a:r>
            <a:r>
              <a:rPr lang="en-US" dirty="0"/>
              <a:t>A</a:t>
            </a:r>
            <a:r>
              <a:rPr lang="en-US" dirty="0" smtClean="0"/>
              <a:t>ssessment </a:t>
            </a:r>
            <a:r>
              <a:rPr lang="en-US" dirty="0"/>
              <a:t>O</a:t>
            </a:r>
            <a:r>
              <a:rPr lang="en-US" dirty="0" smtClean="0"/>
              <a:t>f </a:t>
            </a:r>
            <a:r>
              <a:rPr lang="en-US" dirty="0"/>
              <a:t>T</a:t>
            </a:r>
            <a:r>
              <a:rPr lang="en-US" dirty="0" smtClean="0"/>
              <a:t>he </a:t>
            </a:r>
            <a:r>
              <a:rPr lang="en-US" dirty="0"/>
              <a:t>D</a:t>
            </a:r>
            <a:r>
              <a:rPr lang="en-US" dirty="0" smtClean="0"/>
              <a:t>riving </a:t>
            </a:r>
            <a:r>
              <a:rPr lang="en-US" dirty="0"/>
              <a:t>F</a:t>
            </a:r>
            <a:r>
              <a:rPr lang="en-US" dirty="0" smtClean="0"/>
              <a:t>actors </a:t>
            </a:r>
            <a:r>
              <a:rPr lang="en-US" dirty="0"/>
              <a:t>B</a:t>
            </a:r>
            <a:r>
              <a:rPr lang="en-US" dirty="0" smtClean="0"/>
              <a:t>ehind </a:t>
            </a:r>
            <a:r>
              <a:rPr lang="en-US" dirty="0"/>
              <a:t>L</a:t>
            </a:r>
            <a:r>
              <a:rPr lang="en-US" dirty="0" smtClean="0"/>
              <a:t>ocal </a:t>
            </a:r>
            <a:r>
              <a:rPr lang="en-US" dirty="0"/>
              <a:t>S</a:t>
            </a:r>
            <a:r>
              <a:rPr lang="en-US" dirty="0" smtClean="0"/>
              <a:t>cale </a:t>
            </a:r>
            <a:r>
              <a:rPr lang="en-US" dirty="0"/>
              <a:t>D</a:t>
            </a:r>
            <a:r>
              <a:rPr lang="en-US" dirty="0" smtClean="0"/>
              <a:t>rought </a:t>
            </a:r>
            <a:endParaRPr lang="en-US" dirty="0"/>
          </a:p>
          <a:p>
            <a:endParaRPr lang="en-US" dirty="0"/>
          </a:p>
        </p:txBody>
      </p:sp>
      <p:sp>
        <p:nvSpPr>
          <p:cNvPr id="12" name="Text Placeholder 2"/>
          <p:cNvSpPr txBox="1">
            <a:spLocks/>
          </p:cNvSpPr>
          <p:nvPr/>
        </p:nvSpPr>
        <p:spPr>
          <a:xfrm>
            <a:off x="2473638" y="3562848"/>
            <a:ext cx="4233231" cy="3229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600"/>
              </a:spcAft>
              <a:buFont typeface="Arial" panose="020B0604020202020204" pitchFamily="34" charset="0"/>
              <a:buNone/>
            </a:pPr>
            <a:r>
              <a:rPr lang="en-US" sz="1600" dirty="0" smtClean="0"/>
              <a:t>Jerrod Lessel (Project Lead)</a:t>
            </a:r>
            <a:endParaRPr lang="en-US" sz="1600" dirty="0"/>
          </a:p>
        </p:txBody>
      </p:sp>
      <p:sp>
        <p:nvSpPr>
          <p:cNvPr id="13" name="Text Placeholder 2"/>
          <p:cNvSpPr txBox="1">
            <a:spLocks/>
          </p:cNvSpPr>
          <p:nvPr/>
        </p:nvSpPr>
        <p:spPr>
          <a:xfrm>
            <a:off x="2473638" y="3952035"/>
            <a:ext cx="4233231" cy="3229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600"/>
              </a:spcAft>
              <a:buFont typeface="Arial" panose="020B0604020202020204" pitchFamily="34" charset="0"/>
              <a:buNone/>
            </a:pPr>
            <a:r>
              <a:rPr lang="en-US" sz="1600" dirty="0" smtClean="0"/>
              <a:t>Andrew </a:t>
            </a:r>
            <a:r>
              <a:rPr lang="en-US" sz="1600" dirty="0" err="1" smtClean="0"/>
              <a:t>Kruczkiewicz</a:t>
            </a:r>
            <a:endParaRPr lang="en-US" sz="1600" dirty="0"/>
          </a:p>
        </p:txBody>
      </p:sp>
    </p:spTree>
    <p:extLst>
      <p:ext uri="{BB962C8B-B14F-4D97-AF65-F5344CB8AC3E}">
        <p14:creationId xmlns:p14="http://schemas.microsoft.com/office/powerpoint/2010/main" val="4397128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48640" y="220980"/>
            <a:ext cx="3566160" cy="1325880"/>
          </a:xfrm>
        </p:spPr>
        <p:txBody>
          <a:bodyPr/>
          <a:lstStyle/>
          <a:p>
            <a:r>
              <a:rPr lang="en-US" dirty="0" smtClean="0"/>
              <a:t>Results &amp; Discussion</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020607181"/>
              </p:ext>
            </p:extLst>
          </p:nvPr>
        </p:nvGraphicFramePr>
        <p:xfrm>
          <a:off x="363537" y="2263140"/>
          <a:ext cx="8416926" cy="1112520"/>
        </p:xfrm>
        <a:graphic>
          <a:graphicData uri="http://schemas.openxmlformats.org/drawingml/2006/table">
            <a:tbl>
              <a:tblPr firstRow="1" bandRow="1">
                <a:tableStyleId>{5C22544A-7EE6-4342-B048-85BDC9FD1C3A}</a:tableStyleId>
              </a:tblPr>
              <a:tblGrid>
                <a:gridCol w="1435100"/>
                <a:gridCol w="606425"/>
                <a:gridCol w="652462"/>
                <a:gridCol w="542925"/>
                <a:gridCol w="425450"/>
                <a:gridCol w="425450"/>
                <a:gridCol w="425450"/>
                <a:gridCol w="425450"/>
                <a:gridCol w="534988"/>
                <a:gridCol w="787400"/>
                <a:gridCol w="623888"/>
                <a:gridCol w="763588"/>
                <a:gridCol w="768350"/>
              </a:tblGrid>
              <a:tr h="370840">
                <a:tc>
                  <a:txBody>
                    <a:bodyPr/>
                    <a:lstStyle/>
                    <a:p>
                      <a:pPr algn="ctr" rtl="0" fontAlgn="b"/>
                      <a:endParaRPr lang="en-US" sz="1000" dirty="0">
                        <a:effectLst/>
                      </a:endParaRPr>
                    </a:p>
                  </a:txBody>
                  <a:tcPr marL="38100" marR="38100" marT="25400" marB="25400" anchor="b"/>
                </a:tc>
                <a:tc>
                  <a:txBody>
                    <a:bodyPr/>
                    <a:lstStyle/>
                    <a:p>
                      <a:pPr algn="ctr" rtl="0" fontAlgn="b"/>
                      <a:r>
                        <a:rPr lang="en-US" sz="1000" dirty="0">
                          <a:effectLst/>
                        </a:rPr>
                        <a:t>January</a:t>
                      </a:r>
                    </a:p>
                  </a:txBody>
                  <a:tcPr marL="38100" marR="38100" marT="25400" marB="25400" anchor="b"/>
                </a:tc>
                <a:tc>
                  <a:txBody>
                    <a:bodyPr/>
                    <a:lstStyle/>
                    <a:p>
                      <a:pPr algn="ctr" rtl="0" fontAlgn="b"/>
                      <a:r>
                        <a:rPr lang="en-US" sz="1000">
                          <a:effectLst/>
                        </a:rPr>
                        <a:t>February</a:t>
                      </a:r>
                    </a:p>
                  </a:txBody>
                  <a:tcPr marL="38100" marR="38100" marT="25400" marB="25400" anchor="b"/>
                </a:tc>
                <a:tc>
                  <a:txBody>
                    <a:bodyPr/>
                    <a:lstStyle/>
                    <a:p>
                      <a:pPr algn="ctr" rtl="0" fontAlgn="b"/>
                      <a:r>
                        <a:rPr lang="en-US" sz="1000" dirty="0">
                          <a:effectLst/>
                        </a:rPr>
                        <a:t>March </a:t>
                      </a:r>
                    </a:p>
                  </a:txBody>
                  <a:tcPr marL="38100" marR="38100" marT="25400" marB="25400" anchor="b"/>
                </a:tc>
                <a:tc>
                  <a:txBody>
                    <a:bodyPr/>
                    <a:lstStyle/>
                    <a:p>
                      <a:pPr algn="ctr" rtl="0" fontAlgn="b"/>
                      <a:r>
                        <a:rPr lang="en-US" sz="1000">
                          <a:effectLst/>
                        </a:rPr>
                        <a:t>April</a:t>
                      </a:r>
                    </a:p>
                  </a:txBody>
                  <a:tcPr marL="38100" marR="38100" marT="25400" marB="25400" anchor="b"/>
                </a:tc>
                <a:tc>
                  <a:txBody>
                    <a:bodyPr/>
                    <a:lstStyle/>
                    <a:p>
                      <a:pPr algn="ctr" rtl="0" fontAlgn="b"/>
                      <a:r>
                        <a:rPr lang="en-US" sz="1000">
                          <a:effectLst/>
                        </a:rPr>
                        <a:t>May</a:t>
                      </a:r>
                    </a:p>
                  </a:txBody>
                  <a:tcPr marL="38100" marR="38100" marT="25400" marB="25400" anchor="b"/>
                </a:tc>
                <a:tc>
                  <a:txBody>
                    <a:bodyPr/>
                    <a:lstStyle/>
                    <a:p>
                      <a:pPr algn="ctr" rtl="0" fontAlgn="b"/>
                      <a:r>
                        <a:rPr lang="en-US" sz="1000">
                          <a:effectLst/>
                        </a:rPr>
                        <a:t>June</a:t>
                      </a:r>
                    </a:p>
                  </a:txBody>
                  <a:tcPr marL="38100" marR="38100" marT="25400" marB="25400" anchor="b"/>
                </a:tc>
                <a:tc>
                  <a:txBody>
                    <a:bodyPr/>
                    <a:lstStyle/>
                    <a:p>
                      <a:pPr algn="ctr" rtl="0" fontAlgn="b"/>
                      <a:r>
                        <a:rPr lang="en-US" sz="1000">
                          <a:effectLst/>
                        </a:rPr>
                        <a:t>July</a:t>
                      </a:r>
                    </a:p>
                  </a:txBody>
                  <a:tcPr marL="38100" marR="38100" marT="25400" marB="25400" anchor="b"/>
                </a:tc>
                <a:tc>
                  <a:txBody>
                    <a:bodyPr/>
                    <a:lstStyle/>
                    <a:p>
                      <a:pPr algn="ctr" rtl="0" fontAlgn="b"/>
                      <a:r>
                        <a:rPr lang="en-US" sz="1000">
                          <a:effectLst/>
                        </a:rPr>
                        <a:t>August</a:t>
                      </a:r>
                    </a:p>
                  </a:txBody>
                  <a:tcPr marL="38100" marR="38100" marT="25400" marB="25400" anchor="b"/>
                </a:tc>
                <a:tc>
                  <a:txBody>
                    <a:bodyPr/>
                    <a:lstStyle/>
                    <a:p>
                      <a:pPr algn="ctr" rtl="0" fontAlgn="b"/>
                      <a:r>
                        <a:rPr lang="en-US" sz="1000">
                          <a:effectLst/>
                        </a:rPr>
                        <a:t>September</a:t>
                      </a:r>
                    </a:p>
                  </a:txBody>
                  <a:tcPr marL="38100" marR="38100" marT="25400" marB="25400" anchor="b"/>
                </a:tc>
                <a:tc>
                  <a:txBody>
                    <a:bodyPr/>
                    <a:lstStyle/>
                    <a:p>
                      <a:pPr algn="ctr" rtl="0" fontAlgn="b"/>
                      <a:r>
                        <a:rPr lang="en-US" sz="1000">
                          <a:effectLst/>
                        </a:rPr>
                        <a:t>October</a:t>
                      </a:r>
                    </a:p>
                  </a:txBody>
                  <a:tcPr marL="38100" marR="38100" marT="25400" marB="25400" anchor="b"/>
                </a:tc>
                <a:tc>
                  <a:txBody>
                    <a:bodyPr/>
                    <a:lstStyle/>
                    <a:p>
                      <a:pPr algn="ctr" rtl="0" fontAlgn="b"/>
                      <a:r>
                        <a:rPr lang="en-US" sz="1000">
                          <a:effectLst/>
                        </a:rPr>
                        <a:t>November</a:t>
                      </a:r>
                    </a:p>
                  </a:txBody>
                  <a:tcPr marL="38100" marR="38100" marT="25400" marB="25400" anchor="b"/>
                </a:tc>
                <a:tc>
                  <a:txBody>
                    <a:bodyPr/>
                    <a:lstStyle/>
                    <a:p>
                      <a:pPr algn="ctr" rtl="0" fontAlgn="b"/>
                      <a:r>
                        <a:rPr lang="en-US" sz="1000">
                          <a:effectLst/>
                        </a:rPr>
                        <a:t>December</a:t>
                      </a:r>
                    </a:p>
                  </a:txBody>
                  <a:tcPr marL="38100" marR="38100" marT="25400" marB="25400" anchor="b"/>
                </a:tc>
              </a:tr>
              <a:tr h="370840">
                <a:tc>
                  <a:txBody>
                    <a:bodyPr/>
                    <a:lstStyle/>
                    <a:p>
                      <a:pPr algn="ctr" rtl="0" fontAlgn="b"/>
                      <a:r>
                        <a:rPr lang="en-US" sz="1000" dirty="0">
                          <a:effectLst/>
                        </a:rPr>
                        <a:t>Using </a:t>
                      </a:r>
                      <a:r>
                        <a:rPr lang="en-US" sz="1000" dirty="0" smtClean="0">
                          <a:effectLst/>
                        </a:rPr>
                        <a:t>CMORPH</a:t>
                      </a:r>
                      <a:r>
                        <a:rPr lang="en-US" sz="1000" baseline="0" dirty="0" smtClean="0">
                          <a:effectLst/>
                        </a:rPr>
                        <a:t> (</a:t>
                      </a:r>
                      <a:r>
                        <a:rPr lang="en-US" sz="1000" dirty="0" smtClean="0">
                          <a:effectLst/>
                        </a:rPr>
                        <a:t>-min</a:t>
                      </a:r>
                      <a:r>
                        <a:rPr lang="en-US" sz="1000" dirty="0">
                          <a:effectLst/>
                        </a:rPr>
                        <a:t>)</a:t>
                      </a:r>
                    </a:p>
                  </a:txBody>
                  <a:tcPr marL="38100" marR="38100" marT="25400" marB="25400" anchor="b"/>
                </a:tc>
                <a:tc>
                  <a:txBody>
                    <a:bodyPr/>
                    <a:lstStyle/>
                    <a:p>
                      <a:pPr algn="ctr" rtl="0" fontAlgn="b"/>
                      <a:r>
                        <a:rPr lang="nb-NO" sz="1000">
                          <a:solidFill>
                            <a:srgbClr val="222222"/>
                          </a:solidFill>
                          <a:effectLst/>
                          <a:latin typeface="arial" charset="0"/>
                        </a:rPr>
                        <a:t>0.711</a:t>
                      </a:r>
                    </a:p>
                  </a:txBody>
                  <a:tcPr marL="38100" marR="38100" marT="25400" marB="25400" anchor="b"/>
                </a:tc>
                <a:tc>
                  <a:txBody>
                    <a:bodyPr/>
                    <a:lstStyle/>
                    <a:p>
                      <a:pPr algn="ctr" rtl="0" fontAlgn="b"/>
                      <a:r>
                        <a:rPr lang="fi-FI" sz="1000">
                          <a:solidFill>
                            <a:srgbClr val="222222"/>
                          </a:solidFill>
                          <a:effectLst/>
                          <a:latin typeface="arial" charset="0"/>
                        </a:rPr>
                        <a:t>0.793</a:t>
                      </a:r>
                    </a:p>
                  </a:txBody>
                  <a:tcPr marL="38100" marR="38100" marT="25400" marB="25400" anchor="b"/>
                </a:tc>
                <a:tc>
                  <a:txBody>
                    <a:bodyPr/>
                    <a:lstStyle/>
                    <a:p>
                      <a:pPr algn="ctr" rtl="0" fontAlgn="b"/>
                      <a:r>
                        <a:rPr lang="nb-NO" sz="1000">
                          <a:solidFill>
                            <a:srgbClr val="222222"/>
                          </a:solidFill>
                          <a:effectLst/>
                          <a:latin typeface="arial" charset="0"/>
                        </a:rPr>
                        <a:t>0.736</a:t>
                      </a:r>
                    </a:p>
                  </a:txBody>
                  <a:tcPr marL="38100" marR="38100" marT="25400" marB="25400" anchor="b"/>
                </a:tc>
                <a:tc>
                  <a:txBody>
                    <a:bodyPr/>
                    <a:lstStyle/>
                    <a:p>
                      <a:pPr algn="ctr" rtl="0" fontAlgn="b"/>
                      <a:r>
                        <a:rPr lang="nb-NO" sz="1000">
                          <a:solidFill>
                            <a:srgbClr val="222222"/>
                          </a:solidFill>
                          <a:effectLst/>
                          <a:latin typeface="arial" charset="0"/>
                        </a:rPr>
                        <a:t>0.610</a:t>
                      </a:r>
                    </a:p>
                  </a:txBody>
                  <a:tcPr marL="38100" marR="38100" marT="25400" marB="25400" anchor="b"/>
                </a:tc>
                <a:tc>
                  <a:txBody>
                    <a:bodyPr/>
                    <a:lstStyle/>
                    <a:p>
                      <a:pPr algn="ctr" rtl="0" fontAlgn="b"/>
                      <a:r>
                        <a:rPr lang="nb-NO" sz="1000">
                          <a:solidFill>
                            <a:srgbClr val="222222"/>
                          </a:solidFill>
                          <a:effectLst/>
                          <a:latin typeface="arial" charset="0"/>
                        </a:rPr>
                        <a:t>0.647</a:t>
                      </a:r>
                    </a:p>
                  </a:txBody>
                  <a:tcPr marL="38100" marR="38100" marT="25400" marB="25400" anchor="b"/>
                </a:tc>
                <a:tc>
                  <a:txBody>
                    <a:bodyPr/>
                    <a:lstStyle/>
                    <a:p>
                      <a:pPr algn="ctr" rtl="0" fontAlgn="b"/>
                      <a:r>
                        <a:rPr lang="is-IS" sz="1000">
                          <a:solidFill>
                            <a:srgbClr val="222222"/>
                          </a:solidFill>
                          <a:effectLst/>
                          <a:latin typeface="arial" charset="0"/>
                        </a:rPr>
                        <a:t>0.245</a:t>
                      </a:r>
                    </a:p>
                  </a:txBody>
                  <a:tcPr marL="38100" marR="38100" marT="25400" marB="25400" anchor="b"/>
                </a:tc>
                <a:tc>
                  <a:txBody>
                    <a:bodyPr/>
                    <a:lstStyle/>
                    <a:p>
                      <a:pPr algn="ctr" rtl="0" fontAlgn="b"/>
                      <a:r>
                        <a:rPr lang="it-IT" sz="1000" b="1" dirty="0">
                          <a:solidFill>
                            <a:srgbClr val="222222"/>
                          </a:solidFill>
                          <a:effectLst/>
                          <a:latin typeface="arial" charset="0"/>
                        </a:rPr>
                        <a:t>0.489</a:t>
                      </a:r>
                    </a:p>
                  </a:txBody>
                  <a:tcPr marL="38100" marR="38100" marT="25400" marB="25400" anchor="b"/>
                </a:tc>
                <a:tc>
                  <a:txBody>
                    <a:bodyPr/>
                    <a:lstStyle/>
                    <a:p>
                      <a:pPr algn="ctr" rtl="0" fontAlgn="b"/>
                      <a:r>
                        <a:rPr lang="nb-NO" sz="1000">
                          <a:solidFill>
                            <a:srgbClr val="222222"/>
                          </a:solidFill>
                          <a:effectLst/>
                          <a:latin typeface="arial" charset="0"/>
                        </a:rPr>
                        <a:t>0.392</a:t>
                      </a:r>
                    </a:p>
                  </a:txBody>
                  <a:tcPr marL="38100" marR="38100" marT="25400" marB="25400" anchor="b"/>
                </a:tc>
                <a:tc>
                  <a:txBody>
                    <a:bodyPr/>
                    <a:lstStyle/>
                    <a:p>
                      <a:pPr algn="ctr" rtl="0" fontAlgn="b"/>
                      <a:r>
                        <a:rPr lang="hr-HR" sz="1000">
                          <a:solidFill>
                            <a:srgbClr val="222222"/>
                          </a:solidFill>
                          <a:effectLst/>
                          <a:latin typeface="arial" charset="0"/>
                        </a:rPr>
                        <a:t>0.426</a:t>
                      </a:r>
                    </a:p>
                  </a:txBody>
                  <a:tcPr marL="38100" marR="38100" marT="25400" marB="25400" anchor="b"/>
                </a:tc>
                <a:tc>
                  <a:txBody>
                    <a:bodyPr/>
                    <a:lstStyle/>
                    <a:p>
                      <a:pPr algn="ctr" rtl="0" fontAlgn="b"/>
                      <a:r>
                        <a:rPr lang="nb-NO" sz="1000">
                          <a:solidFill>
                            <a:srgbClr val="222222"/>
                          </a:solidFill>
                          <a:effectLst/>
                          <a:latin typeface="arial" charset="0"/>
                        </a:rPr>
                        <a:t>0.729</a:t>
                      </a:r>
                    </a:p>
                  </a:txBody>
                  <a:tcPr marL="38100" marR="38100" marT="25400" marB="25400" anchor="b"/>
                </a:tc>
                <a:tc>
                  <a:txBody>
                    <a:bodyPr/>
                    <a:lstStyle/>
                    <a:p>
                      <a:pPr algn="ctr" rtl="0" fontAlgn="b"/>
                      <a:r>
                        <a:rPr lang="nb-NO" sz="1000">
                          <a:solidFill>
                            <a:srgbClr val="222222"/>
                          </a:solidFill>
                          <a:effectLst/>
                          <a:latin typeface="arial" charset="0"/>
                        </a:rPr>
                        <a:t>0.753</a:t>
                      </a:r>
                    </a:p>
                  </a:txBody>
                  <a:tcPr marL="38100" marR="38100" marT="25400" marB="25400" anchor="b"/>
                </a:tc>
                <a:tc>
                  <a:txBody>
                    <a:bodyPr/>
                    <a:lstStyle/>
                    <a:p>
                      <a:pPr algn="ctr" rtl="0" fontAlgn="b"/>
                      <a:r>
                        <a:rPr lang="nb-NO" sz="1000">
                          <a:solidFill>
                            <a:srgbClr val="222222"/>
                          </a:solidFill>
                          <a:effectLst/>
                          <a:latin typeface="arial" charset="0"/>
                        </a:rPr>
                        <a:t>0.838</a:t>
                      </a:r>
                    </a:p>
                  </a:txBody>
                  <a:tcPr marL="38100" marR="38100" marT="25400" marB="25400" anchor="b"/>
                </a:tc>
              </a:tr>
              <a:tr h="370840">
                <a:tc>
                  <a:txBody>
                    <a:bodyPr/>
                    <a:lstStyle/>
                    <a:p>
                      <a:pPr algn="ctr" rtl="0" fontAlgn="b"/>
                      <a:r>
                        <a:rPr lang="en-US" sz="1000" dirty="0">
                          <a:effectLst/>
                        </a:rPr>
                        <a:t>Using CMORPH (max)</a:t>
                      </a:r>
                    </a:p>
                  </a:txBody>
                  <a:tcPr marL="38100" marR="38100" marT="25400" marB="25400" anchor="b"/>
                </a:tc>
                <a:tc>
                  <a:txBody>
                    <a:bodyPr/>
                    <a:lstStyle/>
                    <a:p>
                      <a:pPr algn="ctr" rtl="0" fontAlgn="b"/>
                      <a:r>
                        <a:rPr lang="nb-NO" sz="1000" b="1" dirty="0">
                          <a:solidFill>
                            <a:srgbClr val="222222"/>
                          </a:solidFill>
                          <a:effectLst/>
                          <a:latin typeface="arial" charset="0"/>
                        </a:rPr>
                        <a:t>0.780</a:t>
                      </a:r>
                    </a:p>
                  </a:txBody>
                  <a:tcPr marL="38100" marR="38100" marT="25400" marB="25400" anchor="b"/>
                </a:tc>
                <a:tc>
                  <a:txBody>
                    <a:bodyPr/>
                    <a:lstStyle/>
                    <a:p>
                      <a:pPr algn="ctr" rtl="0" fontAlgn="b"/>
                      <a:r>
                        <a:rPr lang="nb-NO" sz="1000" b="1" dirty="0">
                          <a:solidFill>
                            <a:srgbClr val="222222"/>
                          </a:solidFill>
                          <a:effectLst/>
                          <a:latin typeface="arial" charset="0"/>
                        </a:rPr>
                        <a:t>0.817</a:t>
                      </a:r>
                    </a:p>
                  </a:txBody>
                  <a:tcPr marL="38100" marR="38100" marT="25400" marB="25400" anchor="b"/>
                </a:tc>
                <a:tc>
                  <a:txBody>
                    <a:bodyPr/>
                    <a:lstStyle/>
                    <a:p>
                      <a:pPr algn="ctr" rtl="0" fontAlgn="b"/>
                      <a:r>
                        <a:rPr lang="fi-FI" sz="1000" b="1" dirty="0">
                          <a:solidFill>
                            <a:srgbClr val="222222"/>
                          </a:solidFill>
                          <a:effectLst/>
                          <a:latin typeface="arial" charset="0"/>
                        </a:rPr>
                        <a:t>0.792</a:t>
                      </a:r>
                    </a:p>
                  </a:txBody>
                  <a:tcPr marL="38100" marR="38100" marT="25400" marB="25400" anchor="b"/>
                </a:tc>
                <a:tc>
                  <a:txBody>
                    <a:bodyPr/>
                    <a:lstStyle/>
                    <a:p>
                      <a:pPr algn="ctr" rtl="0" fontAlgn="b"/>
                      <a:r>
                        <a:rPr lang="hr-HR" sz="1000" b="1" dirty="0">
                          <a:solidFill>
                            <a:srgbClr val="222222"/>
                          </a:solidFill>
                          <a:effectLst/>
                          <a:latin typeface="arial" charset="0"/>
                        </a:rPr>
                        <a:t>0.723</a:t>
                      </a:r>
                    </a:p>
                  </a:txBody>
                  <a:tcPr marL="38100" marR="38100" marT="25400" marB="25400" anchor="b"/>
                </a:tc>
                <a:tc>
                  <a:txBody>
                    <a:bodyPr/>
                    <a:lstStyle/>
                    <a:p>
                      <a:pPr algn="ctr" rtl="0" fontAlgn="b"/>
                      <a:r>
                        <a:rPr lang="hr-HR" sz="1000" b="1" dirty="0">
                          <a:solidFill>
                            <a:srgbClr val="222222"/>
                          </a:solidFill>
                          <a:effectLst/>
                          <a:latin typeface="arial" charset="0"/>
                        </a:rPr>
                        <a:t>0.723</a:t>
                      </a:r>
                    </a:p>
                  </a:txBody>
                  <a:tcPr marL="38100" marR="38100" marT="25400" marB="25400" anchor="b"/>
                </a:tc>
                <a:tc>
                  <a:txBody>
                    <a:bodyPr/>
                    <a:lstStyle/>
                    <a:p>
                      <a:pPr algn="ctr" rtl="0" fontAlgn="b"/>
                      <a:r>
                        <a:rPr lang="hr-HR" sz="1000" b="1" dirty="0">
                          <a:solidFill>
                            <a:srgbClr val="222222"/>
                          </a:solidFill>
                          <a:effectLst/>
                          <a:latin typeface="arial" charset="0"/>
                        </a:rPr>
                        <a:t>0.264</a:t>
                      </a:r>
                    </a:p>
                  </a:txBody>
                  <a:tcPr marL="38100" marR="38100" marT="25400" marB="25400" anchor="b"/>
                </a:tc>
                <a:tc>
                  <a:txBody>
                    <a:bodyPr/>
                    <a:lstStyle/>
                    <a:p>
                      <a:pPr algn="ctr" rtl="0" fontAlgn="b"/>
                      <a:r>
                        <a:rPr lang="nb-NO" sz="1000">
                          <a:solidFill>
                            <a:srgbClr val="222222"/>
                          </a:solidFill>
                          <a:effectLst/>
                          <a:latin typeface="arial" charset="0"/>
                        </a:rPr>
                        <a:t>0.456</a:t>
                      </a:r>
                    </a:p>
                  </a:txBody>
                  <a:tcPr marL="38100" marR="38100" marT="25400" marB="25400" anchor="b"/>
                </a:tc>
                <a:tc>
                  <a:txBody>
                    <a:bodyPr/>
                    <a:lstStyle/>
                    <a:p>
                      <a:pPr algn="ctr" rtl="0" fontAlgn="b"/>
                      <a:r>
                        <a:rPr lang="is-IS" sz="1000" b="1">
                          <a:solidFill>
                            <a:srgbClr val="222222"/>
                          </a:solidFill>
                          <a:effectLst/>
                          <a:latin typeface="arial" charset="0"/>
                        </a:rPr>
                        <a:t>0.404</a:t>
                      </a:r>
                    </a:p>
                  </a:txBody>
                  <a:tcPr marL="38100" marR="38100" marT="25400" marB="25400" anchor="b"/>
                </a:tc>
                <a:tc>
                  <a:txBody>
                    <a:bodyPr/>
                    <a:lstStyle/>
                    <a:p>
                      <a:pPr algn="ctr" rtl="0" fontAlgn="b"/>
                      <a:r>
                        <a:rPr lang="nb-NO" sz="1000" b="1" dirty="0">
                          <a:solidFill>
                            <a:srgbClr val="222222"/>
                          </a:solidFill>
                          <a:effectLst/>
                          <a:latin typeface="arial" charset="0"/>
                        </a:rPr>
                        <a:t>0.444</a:t>
                      </a:r>
                    </a:p>
                  </a:txBody>
                  <a:tcPr marL="38100" marR="38100" marT="25400" marB="25400" anchor="b"/>
                </a:tc>
                <a:tc>
                  <a:txBody>
                    <a:bodyPr/>
                    <a:lstStyle/>
                    <a:p>
                      <a:pPr algn="ctr" rtl="0" fontAlgn="b"/>
                      <a:r>
                        <a:rPr lang="nb-NO" sz="1000" b="1" dirty="0">
                          <a:solidFill>
                            <a:srgbClr val="222222"/>
                          </a:solidFill>
                          <a:effectLst/>
                          <a:latin typeface="arial" charset="0"/>
                        </a:rPr>
                        <a:t>0.749</a:t>
                      </a:r>
                    </a:p>
                  </a:txBody>
                  <a:tcPr marL="38100" marR="38100" marT="25400" marB="25400" anchor="b"/>
                </a:tc>
                <a:tc>
                  <a:txBody>
                    <a:bodyPr/>
                    <a:lstStyle/>
                    <a:p>
                      <a:pPr algn="ctr" rtl="0" fontAlgn="b"/>
                      <a:r>
                        <a:rPr lang="fi-FI" sz="1000" b="1" dirty="0">
                          <a:solidFill>
                            <a:srgbClr val="222222"/>
                          </a:solidFill>
                          <a:effectLst/>
                          <a:latin typeface="arial" charset="0"/>
                        </a:rPr>
                        <a:t>0.798</a:t>
                      </a:r>
                    </a:p>
                  </a:txBody>
                  <a:tcPr marL="38100" marR="38100" marT="25400" marB="25400" anchor="b"/>
                </a:tc>
                <a:tc>
                  <a:txBody>
                    <a:bodyPr/>
                    <a:lstStyle/>
                    <a:p>
                      <a:pPr algn="ctr" rtl="0" fontAlgn="b"/>
                      <a:r>
                        <a:rPr lang="fi-FI" sz="1000" b="1" dirty="0">
                          <a:solidFill>
                            <a:srgbClr val="222222"/>
                          </a:solidFill>
                          <a:effectLst/>
                          <a:latin typeface="arial" charset="0"/>
                        </a:rPr>
                        <a:t>0.875</a:t>
                      </a:r>
                    </a:p>
                  </a:txBody>
                  <a:tcPr marL="38100" marR="38100" marT="25400" marB="25400" anchor="b"/>
                </a:tc>
              </a:tr>
            </a:tbl>
          </a:graphicData>
        </a:graphic>
      </p:graphicFrame>
      <p:sp>
        <p:nvSpPr>
          <p:cNvPr id="6" name="Text Placeholder 5"/>
          <p:cNvSpPr>
            <a:spLocks noGrp="1"/>
          </p:cNvSpPr>
          <p:nvPr>
            <p:ph type="body" sz="quarter" idx="11"/>
          </p:nvPr>
        </p:nvSpPr>
        <p:spPr>
          <a:xfrm>
            <a:off x="521208" y="1673352"/>
            <a:ext cx="3593592" cy="3374136"/>
          </a:xfrm>
        </p:spPr>
        <p:txBody>
          <a:bodyPr/>
          <a:lstStyle/>
          <a:p>
            <a:r>
              <a:rPr lang="en-US" dirty="0" smtClean="0"/>
              <a:t>New Scaling Method</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3518347"/>
            <a:ext cx="2732336" cy="283937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508" y="3641169"/>
            <a:ext cx="3149600" cy="2584037"/>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9180" y="3534029"/>
            <a:ext cx="2702155" cy="2808012"/>
          </a:xfrm>
          <a:prstGeom prst="rect">
            <a:avLst/>
          </a:prstGeom>
        </p:spPr>
      </p:pic>
      <p:sp>
        <p:nvSpPr>
          <p:cNvPr id="12" name="TextBox 11"/>
          <p:cNvSpPr txBox="1"/>
          <p:nvPr/>
        </p:nvSpPr>
        <p:spPr>
          <a:xfrm>
            <a:off x="1413935" y="6344983"/>
            <a:ext cx="6418745" cy="369332"/>
          </a:xfrm>
          <a:prstGeom prst="rect">
            <a:avLst/>
          </a:prstGeom>
          <a:noFill/>
        </p:spPr>
        <p:txBody>
          <a:bodyPr wrap="none" rtlCol="0">
            <a:spAutoFit/>
          </a:bodyPr>
          <a:lstStyle/>
          <a:p>
            <a:r>
              <a:rPr lang="en-US" dirty="0" smtClean="0"/>
              <a:t>- A </a:t>
            </a:r>
            <a:r>
              <a:rPr lang="en-US" b="1" dirty="0" smtClean="0"/>
              <a:t>new color scheme </a:t>
            </a:r>
            <a:r>
              <a:rPr lang="en-US" dirty="0" smtClean="0"/>
              <a:t>may be a more practical solution</a:t>
            </a:r>
            <a:endParaRPr lang="en-US" dirty="0"/>
          </a:p>
        </p:txBody>
      </p:sp>
    </p:spTree>
    <p:extLst>
      <p:ext uri="{BB962C8B-B14F-4D97-AF65-F5344CB8AC3E}">
        <p14:creationId xmlns:p14="http://schemas.microsoft.com/office/powerpoint/2010/main" val="17615284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48640" y="220980"/>
            <a:ext cx="3566160" cy="1325880"/>
          </a:xfrm>
        </p:spPr>
        <p:txBody>
          <a:bodyPr/>
          <a:lstStyle/>
          <a:p>
            <a:r>
              <a:rPr lang="en-US" dirty="0" smtClean="0"/>
              <a:t>Results &amp; Discussion</a:t>
            </a:r>
            <a:endParaRPr lang="en-US" dirty="0"/>
          </a:p>
        </p:txBody>
      </p:sp>
      <p:sp>
        <p:nvSpPr>
          <p:cNvPr id="6" name="Text Placeholder 5"/>
          <p:cNvSpPr>
            <a:spLocks noGrp="1"/>
          </p:cNvSpPr>
          <p:nvPr>
            <p:ph type="body" sz="quarter" idx="11"/>
          </p:nvPr>
        </p:nvSpPr>
        <p:spPr>
          <a:xfrm>
            <a:off x="521208" y="1673352"/>
            <a:ext cx="3593592" cy="3374136"/>
          </a:xfrm>
        </p:spPr>
        <p:txBody>
          <a:bodyPr/>
          <a:lstStyle/>
          <a:p>
            <a:r>
              <a:rPr lang="en-US" dirty="0" smtClean="0"/>
              <a:t>Component Visualization</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29" y="3199281"/>
            <a:ext cx="2918367" cy="260066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8691" y="2208680"/>
            <a:ext cx="2918367" cy="2599303"/>
          </a:xfrm>
          <a:prstGeom prst="rect">
            <a:avLst/>
          </a:prstGeom>
        </p:spPr>
      </p:pic>
      <p:sp>
        <p:nvSpPr>
          <p:cNvPr id="10" name="TextBox 9"/>
          <p:cNvSpPr txBox="1"/>
          <p:nvPr/>
        </p:nvSpPr>
        <p:spPr>
          <a:xfrm>
            <a:off x="548640" y="2220856"/>
            <a:ext cx="2029723" cy="369332"/>
          </a:xfrm>
          <a:prstGeom prst="rect">
            <a:avLst/>
          </a:prstGeom>
          <a:noFill/>
        </p:spPr>
        <p:txBody>
          <a:bodyPr wrap="none" rtlCol="0">
            <a:spAutoFit/>
          </a:bodyPr>
          <a:lstStyle/>
          <a:p>
            <a:r>
              <a:rPr lang="en-US" dirty="0" smtClean="0"/>
              <a:t>Ternary Diagram</a:t>
            </a:r>
            <a:endParaRPr lang="en-US" dirty="0"/>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21400" y="3184217"/>
            <a:ext cx="2933700" cy="2619375"/>
          </a:xfrm>
          <a:prstGeom prst="rect">
            <a:avLst/>
          </a:prstGeom>
        </p:spPr>
      </p:pic>
      <p:sp>
        <p:nvSpPr>
          <p:cNvPr id="14" name="TextBox 13"/>
          <p:cNvSpPr txBox="1"/>
          <p:nvPr/>
        </p:nvSpPr>
        <p:spPr>
          <a:xfrm>
            <a:off x="986642" y="5924684"/>
            <a:ext cx="6966972" cy="369332"/>
          </a:xfrm>
          <a:prstGeom prst="rect">
            <a:avLst/>
          </a:prstGeom>
          <a:noFill/>
        </p:spPr>
        <p:txBody>
          <a:bodyPr wrap="none" rtlCol="0">
            <a:spAutoFit/>
          </a:bodyPr>
          <a:lstStyle/>
          <a:p>
            <a:r>
              <a:rPr lang="en-US" dirty="0" smtClean="0"/>
              <a:t>- Ternary diagrams </a:t>
            </a:r>
            <a:r>
              <a:rPr lang="en-US" b="1" dirty="0" smtClean="0"/>
              <a:t>didn’t make the best visualization method</a:t>
            </a:r>
            <a:endParaRPr lang="en-US" b="1" dirty="0"/>
          </a:p>
        </p:txBody>
      </p:sp>
    </p:spTree>
    <p:extLst>
      <p:ext uri="{BB962C8B-B14F-4D97-AF65-F5344CB8AC3E}">
        <p14:creationId xmlns:p14="http://schemas.microsoft.com/office/powerpoint/2010/main" val="11865082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48640" y="220980"/>
            <a:ext cx="3566160" cy="1325880"/>
          </a:xfrm>
        </p:spPr>
        <p:txBody>
          <a:bodyPr/>
          <a:lstStyle/>
          <a:p>
            <a:r>
              <a:rPr lang="en-US" dirty="0" smtClean="0"/>
              <a:t>Results &amp; Discussion</a:t>
            </a:r>
            <a:endParaRPr lang="en-US" dirty="0"/>
          </a:p>
        </p:txBody>
      </p:sp>
      <p:sp>
        <p:nvSpPr>
          <p:cNvPr id="6" name="Text Placeholder 5"/>
          <p:cNvSpPr>
            <a:spLocks noGrp="1"/>
          </p:cNvSpPr>
          <p:nvPr>
            <p:ph type="body" sz="quarter" idx="11"/>
          </p:nvPr>
        </p:nvSpPr>
        <p:spPr>
          <a:xfrm>
            <a:off x="521208" y="1673352"/>
            <a:ext cx="3593592" cy="3374136"/>
          </a:xfrm>
        </p:spPr>
        <p:txBody>
          <a:bodyPr/>
          <a:lstStyle/>
          <a:p>
            <a:r>
              <a:rPr lang="en-US" dirty="0" smtClean="0"/>
              <a:t>Component Visualization</a:t>
            </a:r>
            <a:endParaRPr lang="en-US" dirty="0"/>
          </a:p>
        </p:txBody>
      </p:sp>
      <p:sp>
        <p:nvSpPr>
          <p:cNvPr id="10" name="TextBox 9"/>
          <p:cNvSpPr txBox="1"/>
          <p:nvPr/>
        </p:nvSpPr>
        <p:spPr>
          <a:xfrm>
            <a:off x="548640" y="2220856"/>
            <a:ext cx="2029723" cy="369332"/>
          </a:xfrm>
          <a:prstGeom prst="rect">
            <a:avLst/>
          </a:prstGeom>
          <a:noFill/>
        </p:spPr>
        <p:txBody>
          <a:bodyPr wrap="none" rtlCol="0">
            <a:spAutoFit/>
          </a:bodyPr>
          <a:lstStyle/>
          <a:p>
            <a:r>
              <a:rPr lang="en-US" dirty="0" smtClean="0"/>
              <a:t>Ternary Diagram</a:t>
            </a:r>
            <a:endParaRPr lang="en-US" dirty="0"/>
          </a:p>
        </p:txBody>
      </p:sp>
      <p:sp>
        <p:nvSpPr>
          <p:cNvPr id="14" name="TextBox 13"/>
          <p:cNvSpPr txBox="1"/>
          <p:nvPr/>
        </p:nvSpPr>
        <p:spPr>
          <a:xfrm>
            <a:off x="986642" y="6013584"/>
            <a:ext cx="6966972" cy="369332"/>
          </a:xfrm>
          <a:prstGeom prst="rect">
            <a:avLst/>
          </a:prstGeom>
          <a:noFill/>
        </p:spPr>
        <p:txBody>
          <a:bodyPr wrap="none" rtlCol="0">
            <a:spAutoFit/>
          </a:bodyPr>
          <a:lstStyle/>
          <a:p>
            <a:r>
              <a:rPr lang="en-US" dirty="0" smtClean="0"/>
              <a:t>- Ternary diagrams </a:t>
            </a:r>
            <a:r>
              <a:rPr lang="en-US" b="1" dirty="0" smtClean="0"/>
              <a:t>didn’t make the best visualization method</a:t>
            </a:r>
            <a:endParaRPr lang="en-US" b="1" dirty="0"/>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640" y="2737030"/>
            <a:ext cx="3313430" cy="2921462"/>
          </a:xfrm>
          <a:prstGeom prst="rect">
            <a:avLst/>
          </a:prstGeom>
        </p:spPr>
      </p:pic>
      <p:pic>
        <p:nvPicPr>
          <p:cNvPr id="4" name="AllDSI 3D Cube_x69g9r.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648200" y="2737030"/>
            <a:ext cx="3654405" cy="2957784"/>
          </a:xfrm>
          <a:prstGeom prst="rect">
            <a:avLst/>
          </a:prstGeom>
        </p:spPr>
      </p:pic>
    </p:spTree>
    <p:extLst>
      <p:ext uri="{BB962C8B-B14F-4D97-AF65-F5344CB8AC3E}">
        <p14:creationId xmlns:p14="http://schemas.microsoft.com/office/powerpoint/2010/main" val="1110183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7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48640" y="220980"/>
            <a:ext cx="3566160" cy="1325880"/>
          </a:xfrm>
        </p:spPr>
        <p:txBody>
          <a:bodyPr/>
          <a:lstStyle/>
          <a:p>
            <a:r>
              <a:rPr lang="en-US" dirty="0" smtClean="0"/>
              <a:t>Results &amp; Discussion</a:t>
            </a:r>
            <a:endParaRPr lang="en-US" dirty="0"/>
          </a:p>
        </p:txBody>
      </p:sp>
      <p:sp>
        <p:nvSpPr>
          <p:cNvPr id="6" name="Text Placeholder 5"/>
          <p:cNvSpPr>
            <a:spLocks noGrp="1"/>
          </p:cNvSpPr>
          <p:nvPr>
            <p:ph type="body" sz="quarter" idx="11"/>
          </p:nvPr>
        </p:nvSpPr>
        <p:spPr>
          <a:xfrm>
            <a:off x="521208" y="1673352"/>
            <a:ext cx="3593592" cy="3374136"/>
          </a:xfrm>
        </p:spPr>
        <p:txBody>
          <a:bodyPr/>
          <a:lstStyle/>
          <a:p>
            <a:r>
              <a:rPr lang="en-US" dirty="0" smtClean="0"/>
              <a:t>Component Visualization</a:t>
            </a:r>
            <a:endParaRPr lang="en-US" dirty="0"/>
          </a:p>
        </p:txBody>
      </p:sp>
      <p:sp>
        <p:nvSpPr>
          <p:cNvPr id="10" name="TextBox 9"/>
          <p:cNvSpPr txBox="1"/>
          <p:nvPr/>
        </p:nvSpPr>
        <p:spPr>
          <a:xfrm>
            <a:off x="548640" y="2220856"/>
            <a:ext cx="2169184" cy="369332"/>
          </a:xfrm>
          <a:prstGeom prst="rect">
            <a:avLst/>
          </a:prstGeom>
          <a:noFill/>
        </p:spPr>
        <p:txBody>
          <a:bodyPr wrap="none" rtlCol="0">
            <a:spAutoFit/>
          </a:bodyPr>
          <a:lstStyle/>
          <a:p>
            <a:r>
              <a:rPr lang="en-US" dirty="0" smtClean="0"/>
              <a:t>Time Series Charts</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4600" y="1522148"/>
            <a:ext cx="3657600" cy="198334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4600" y="4570441"/>
            <a:ext cx="3657600" cy="1983346"/>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355" y="3148719"/>
            <a:ext cx="3657599" cy="1983346"/>
          </a:xfrm>
          <a:prstGeom prst="rect">
            <a:avLst/>
          </a:prstGeom>
        </p:spPr>
      </p:pic>
      <p:sp>
        <p:nvSpPr>
          <p:cNvPr id="8" name="TextBox 7"/>
          <p:cNvSpPr txBox="1"/>
          <p:nvPr/>
        </p:nvSpPr>
        <p:spPr>
          <a:xfrm>
            <a:off x="546100" y="2794000"/>
            <a:ext cx="1217000" cy="369332"/>
          </a:xfrm>
          <a:prstGeom prst="rect">
            <a:avLst/>
          </a:prstGeom>
          <a:noFill/>
        </p:spPr>
        <p:txBody>
          <a:bodyPr wrap="none" rtlCol="0">
            <a:spAutoFit/>
          </a:bodyPr>
          <a:lstStyle/>
          <a:p>
            <a:r>
              <a:rPr lang="en-US" smtClean="0"/>
              <a:t>CMORPH</a:t>
            </a:r>
            <a:endParaRPr lang="en-US"/>
          </a:p>
        </p:txBody>
      </p:sp>
      <p:sp>
        <p:nvSpPr>
          <p:cNvPr id="12" name="TextBox 11"/>
          <p:cNvSpPr txBox="1"/>
          <p:nvPr/>
        </p:nvSpPr>
        <p:spPr>
          <a:xfrm>
            <a:off x="5168900" y="4212316"/>
            <a:ext cx="505267" cy="369332"/>
          </a:xfrm>
          <a:prstGeom prst="rect">
            <a:avLst/>
          </a:prstGeom>
          <a:noFill/>
        </p:spPr>
        <p:txBody>
          <a:bodyPr wrap="none" rtlCol="0">
            <a:spAutoFit/>
          </a:bodyPr>
          <a:lstStyle/>
          <a:p>
            <a:r>
              <a:rPr lang="en-US" dirty="0" smtClean="0"/>
              <a:t>LST</a:t>
            </a:r>
            <a:endParaRPr lang="en-US" dirty="0"/>
          </a:p>
        </p:txBody>
      </p:sp>
      <p:sp>
        <p:nvSpPr>
          <p:cNvPr id="13" name="TextBox 12"/>
          <p:cNvSpPr txBox="1"/>
          <p:nvPr/>
        </p:nvSpPr>
        <p:spPr>
          <a:xfrm>
            <a:off x="5181600" y="1167113"/>
            <a:ext cx="801823" cy="369332"/>
          </a:xfrm>
          <a:prstGeom prst="rect">
            <a:avLst/>
          </a:prstGeom>
          <a:noFill/>
        </p:spPr>
        <p:txBody>
          <a:bodyPr wrap="none" rtlCol="0">
            <a:spAutoFit/>
          </a:bodyPr>
          <a:lstStyle/>
          <a:p>
            <a:r>
              <a:rPr lang="en-US" smtClean="0"/>
              <a:t>NDWI</a:t>
            </a:r>
            <a:endParaRPr lang="en-US" dirty="0"/>
          </a:p>
        </p:txBody>
      </p:sp>
      <p:sp>
        <p:nvSpPr>
          <p:cNvPr id="15" name="TextBox 14"/>
          <p:cNvSpPr txBox="1"/>
          <p:nvPr/>
        </p:nvSpPr>
        <p:spPr>
          <a:xfrm>
            <a:off x="419355" y="5321264"/>
            <a:ext cx="4165345" cy="1200329"/>
          </a:xfrm>
          <a:prstGeom prst="rect">
            <a:avLst/>
          </a:prstGeom>
          <a:noFill/>
        </p:spPr>
        <p:txBody>
          <a:bodyPr wrap="square" rtlCol="0">
            <a:spAutoFit/>
          </a:bodyPr>
          <a:lstStyle/>
          <a:p>
            <a:r>
              <a:rPr lang="en-US" dirty="0" smtClean="0"/>
              <a:t>- Time series charts also have the added benefit of seeing </a:t>
            </a:r>
            <a:r>
              <a:rPr lang="en-US" b="1" dirty="0" smtClean="0"/>
              <a:t>how the component has changed for the past year</a:t>
            </a:r>
            <a:endParaRPr lang="en-US" b="1" dirty="0"/>
          </a:p>
        </p:txBody>
      </p:sp>
    </p:spTree>
    <p:extLst>
      <p:ext uri="{BB962C8B-B14F-4D97-AF65-F5344CB8AC3E}">
        <p14:creationId xmlns:p14="http://schemas.microsoft.com/office/powerpoint/2010/main" val="14954098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48640" y="220980"/>
            <a:ext cx="3566160" cy="1325880"/>
          </a:xfrm>
        </p:spPr>
        <p:txBody>
          <a:bodyPr/>
          <a:lstStyle/>
          <a:p>
            <a:r>
              <a:rPr lang="en-US" dirty="0" smtClean="0"/>
              <a:t>Results &amp; Discussion</a:t>
            </a:r>
            <a:endParaRPr lang="en-US" dirty="0"/>
          </a:p>
        </p:txBody>
      </p:sp>
      <p:sp>
        <p:nvSpPr>
          <p:cNvPr id="6" name="Text Placeholder 5"/>
          <p:cNvSpPr>
            <a:spLocks noGrp="1"/>
          </p:cNvSpPr>
          <p:nvPr>
            <p:ph type="body" sz="quarter" idx="11"/>
          </p:nvPr>
        </p:nvSpPr>
        <p:spPr>
          <a:xfrm>
            <a:off x="521208" y="1673352"/>
            <a:ext cx="3593592" cy="3374136"/>
          </a:xfrm>
        </p:spPr>
        <p:txBody>
          <a:bodyPr/>
          <a:lstStyle/>
          <a:p>
            <a:r>
              <a:rPr lang="en-US" dirty="0" smtClean="0"/>
              <a:t>Component Visualization</a:t>
            </a:r>
            <a:endParaRPr lang="en-US" dirty="0"/>
          </a:p>
        </p:txBody>
      </p:sp>
      <p:sp>
        <p:nvSpPr>
          <p:cNvPr id="10" name="TextBox 9"/>
          <p:cNvSpPr txBox="1"/>
          <p:nvPr/>
        </p:nvSpPr>
        <p:spPr>
          <a:xfrm>
            <a:off x="548640" y="2220856"/>
            <a:ext cx="2169184" cy="369332"/>
          </a:xfrm>
          <a:prstGeom prst="rect">
            <a:avLst/>
          </a:prstGeom>
          <a:noFill/>
        </p:spPr>
        <p:txBody>
          <a:bodyPr wrap="none" rtlCol="0">
            <a:spAutoFit/>
          </a:bodyPr>
          <a:lstStyle/>
          <a:p>
            <a:r>
              <a:rPr lang="en-US" dirty="0" smtClean="0"/>
              <a:t>Time Series Charts</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2057400"/>
            <a:ext cx="8470900" cy="4196551"/>
          </a:xfrm>
          <a:prstGeom prst="rect">
            <a:avLst/>
          </a:prstGeom>
        </p:spPr>
      </p:pic>
      <p:sp>
        <p:nvSpPr>
          <p:cNvPr id="14" name="TextBox 13"/>
          <p:cNvSpPr txBox="1"/>
          <p:nvPr/>
        </p:nvSpPr>
        <p:spPr>
          <a:xfrm>
            <a:off x="1337289" y="6268667"/>
            <a:ext cx="6405921" cy="369332"/>
          </a:xfrm>
          <a:prstGeom prst="rect">
            <a:avLst/>
          </a:prstGeom>
          <a:noFill/>
        </p:spPr>
        <p:txBody>
          <a:bodyPr wrap="none" rtlCol="0">
            <a:spAutoFit/>
          </a:bodyPr>
          <a:lstStyle/>
          <a:p>
            <a:r>
              <a:rPr lang="en-US" dirty="0" smtClean="0"/>
              <a:t>- </a:t>
            </a:r>
            <a:r>
              <a:rPr lang="en-US" b="1" dirty="0" smtClean="0"/>
              <a:t>Interactive map </a:t>
            </a:r>
            <a:r>
              <a:rPr lang="en-US" dirty="0" smtClean="0"/>
              <a:t>which displays component time series</a:t>
            </a:r>
            <a:endParaRPr lang="en-US" b="1" dirty="0"/>
          </a:p>
        </p:txBody>
      </p:sp>
    </p:spTree>
    <p:extLst>
      <p:ext uri="{BB962C8B-B14F-4D97-AF65-F5344CB8AC3E}">
        <p14:creationId xmlns:p14="http://schemas.microsoft.com/office/powerpoint/2010/main" val="19110235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48640" y="640080"/>
            <a:ext cx="3566160" cy="677732"/>
          </a:xfrm>
        </p:spPr>
        <p:txBody>
          <a:bodyPr/>
          <a:lstStyle/>
          <a:p>
            <a:r>
              <a:rPr lang="en-US" dirty="0" smtClean="0"/>
              <a:t>Conclusions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8851" y="860613"/>
            <a:ext cx="2705100" cy="281107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240" y="3225801"/>
            <a:ext cx="5435016" cy="2692550"/>
          </a:xfrm>
          <a:prstGeom prst="rect">
            <a:avLst/>
          </a:prstGeom>
        </p:spPr>
      </p:pic>
      <p:sp>
        <p:nvSpPr>
          <p:cNvPr id="6" name="TextBox 5"/>
          <p:cNvSpPr txBox="1"/>
          <p:nvPr/>
        </p:nvSpPr>
        <p:spPr>
          <a:xfrm>
            <a:off x="5676900" y="4307396"/>
            <a:ext cx="3340099" cy="1477328"/>
          </a:xfrm>
          <a:prstGeom prst="rect">
            <a:avLst/>
          </a:prstGeom>
          <a:noFill/>
        </p:spPr>
        <p:txBody>
          <a:bodyPr wrap="square" rtlCol="0">
            <a:spAutoFit/>
          </a:bodyPr>
          <a:lstStyle/>
          <a:p>
            <a:r>
              <a:rPr lang="en-US" dirty="0" smtClean="0"/>
              <a:t>- Created </a:t>
            </a:r>
            <a:r>
              <a:rPr lang="en-US" dirty="0"/>
              <a:t>an </a:t>
            </a:r>
            <a:r>
              <a:rPr lang="en-US" b="1" dirty="0"/>
              <a:t>interactive map </a:t>
            </a:r>
            <a:r>
              <a:rPr lang="en-US" dirty="0"/>
              <a:t>which displays the time series for each component for the DSI</a:t>
            </a:r>
          </a:p>
          <a:p>
            <a:endParaRPr lang="en-US" dirty="0"/>
          </a:p>
        </p:txBody>
      </p:sp>
      <p:sp>
        <p:nvSpPr>
          <p:cNvPr id="7" name="TextBox 6"/>
          <p:cNvSpPr txBox="1"/>
          <p:nvPr/>
        </p:nvSpPr>
        <p:spPr>
          <a:xfrm>
            <a:off x="279399" y="1727101"/>
            <a:ext cx="5759451" cy="923330"/>
          </a:xfrm>
          <a:prstGeom prst="rect">
            <a:avLst/>
          </a:prstGeom>
          <a:noFill/>
        </p:spPr>
        <p:txBody>
          <a:bodyPr wrap="square" rtlCol="0">
            <a:spAutoFit/>
          </a:bodyPr>
          <a:lstStyle/>
          <a:p>
            <a:r>
              <a:rPr lang="en-US" dirty="0"/>
              <a:t> </a:t>
            </a:r>
            <a:r>
              <a:rPr lang="en-US" dirty="0" smtClean="0"/>
              <a:t>- </a:t>
            </a:r>
            <a:r>
              <a:rPr lang="en-US" b="1" dirty="0" smtClean="0"/>
              <a:t>Changed </a:t>
            </a:r>
            <a:r>
              <a:rPr lang="en-US" b="1" dirty="0"/>
              <a:t>the color scheme </a:t>
            </a:r>
            <a:r>
              <a:rPr lang="en-US" dirty="0"/>
              <a:t>to better match the percent available water data</a:t>
            </a:r>
          </a:p>
          <a:p>
            <a:endParaRPr lang="en-US" dirty="0"/>
          </a:p>
        </p:txBody>
      </p:sp>
    </p:spTree>
    <p:extLst>
      <p:ext uri="{BB962C8B-B14F-4D97-AF65-F5344CB8AC3E}">
        <p14:creationId xmlns:p14="http://schemas.microsoft.com/office/powerpoint/2010/main" val="35928418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511296" y="1416861"/>
            <a:ext cx="5111496" cy="1489625"/>
          </a:xfrm>
        </p:spPr>
        <p:txBody>
          <a:bodyPr>
            <a:normAutofit/>
          </a:bodyPr>
          <a:lstStyle/>
          <a:p>
            <a:r>
              <a:rPr lang="en-US" dirty="0" smtClean="0"/>
              <a:t>Dr. Pietro </a:t>
            </a:r>
            <a:r>
              <a:rPr lang="en-US" dirty="0" err="1" smtClean="0"/>
              <a:t>Ceccato</a:t>
            </a:r>
            <a:r>
              <a:rPr lang="en-US" dirty="0" smtClean="0"/>
              <a:t>, The International Research Institute for Climate and Society (IRI), The Earth Institute, Columbia University</a:t>
            </a:r>
            <a:endParaRPr lang="en-US" dirty="0"/>
          </a:p>
        </p:txBody>
      </p:sp>
      <p:sp>
        <p:nvSpPr>
          <p:cNvPr id="3" name="Text Placeholder 2"/>
          <p:cNvSpPr>
            <a:spLocks noGrp="1"/>
          </p:cNvSpPr>
          <p:nvPr>
            <p:ph type="body" sz="quarter" idx="11"/>
          </p:nvPr>
        </p:nvSpPr>
        <p:spPr>
          <a:xfrm>
            <a:off x="3511296" y="3088401"/>
            <a:ext cx="5111496" cy="704088"/>
          </a:xfrm>
        </p:spPr>
        <p:txBody>
          <a:bodyPr/>
          <a:lstStyle/>
          <a:p>
            <a:r>
              <a:rPr lang="en-US" dirty="0" smtClean="0"/>
              <a:t>Guadalupe </a:t>
            </a:r>
            <a:r>
              <a:rPr lang="en-US" dirty="0" err="1" smtClean="0"/>
              <a:t>Tiscornia</a:t>
            </a:r>
            <a:r>
              <a:rPr lang="en-US" dirty="0" smtClean="0"/>
              <a:t>, </a:t>
            </a:r>
            <a:r>
              <a:rPr lang="es-ES_tradnl" dirty="0"/>
              <a:t>Instituto Nacional de Investigación Agropecuaria (</a:t>
            </a:r>
            <a:r>
              <a:rPr lang="es-ES_tradnl" dirty="0" smtClean="0"/>
              <a:t>INIA)</a:t>
            </a:r>
            <a:r>
              <a:rPr lang="en-US" dirty="0" smtClean="0"/>
              <a:t> </a:t>
            </a:r>
            <a:endParaRPr lang="en-US" dirty="0"/>
          </a:p>
        </p:txBody>
      </p:sp>
      <p:sp>
        <p:nvSpPr>
          <p:cNvPr id="4" name="Text Placeholder 3"/>
          <p:cNvSpPr>
            <a:spLocks noGrp="1"/>
          </p:cNvSpPr>
          <p:nvPr>
            <p:ph type="body" sz="quarter" idx="12"/>
          </p:nvPr>
        </p:nvSpPr>
        <p:spPr>
          <a:xfrm>
            <a:off x="3511296" y="4347322"/>
            <a:ext cx="5111496" cy="704088"/>
          </a:xfrm>
        </p:spPr>
        <p:txBody>
          <a:bodyPr>
            <a:normAutofit fontScale="92500" lnSpcReduction="10000"/>
          </a:bodyPr>
          <a:lstStyle/>
          <a:p>
            <a:r>
              <a:rPr lang="en-US" dirty="0" smtClean="0"/>
              <a:t>Dr. Walter </a:t>
            </a:r>
            <a:r>
              <a:rPr lang="en-US" dirty="0" err="1" smtClean="0"/>
              <a:t>Baethgen</a:t>
            </a:r>
            <a:r>
              <a:rPr lang="en-US" dirty="0" smtClean="0"/>
              <a:t>, INIA and IRI</a:t>
            </a:r>
          </a:p>
          <a:p>
            <a:r>
              <a:rPr lang="en-US" dirty="0" smtClean="0"/>
              <a:t>Alex Sweeney, IRI (Past Contributor)</a:t>
            </a:r>
            <a:endParaRPr lang="en-US" dirty="0"/>
          </a:p>
        </p:txBody>
      </p:sp>
      <p:sp>
        <p:nvSpPr>
          <p:cNvPr id="5" name="TextBox 4"/>
          <p:cNvSpPr txBox="1"/>
          <p:nvPr/>
        </p:nvSpPr>
        <p:spPr>
          <a:xfrm>
            <a:off x="594360" y="1165623"/>
            <a:ext cx="2577819" cy="769441"/>
          </a:xfrm>
          <a:prstGeom prst="rect">
            <a:avLst/>
          </a:prstGeom>
          <a:noFill/>
        </p:spPr>
        <p:txBody>
          <a:bodyPr wrap="square" rtlCol="0">
            <a:spAutoFit/>
          </a:bodyPr>
          <a:lstStyle/>
          <a:p>
            <a:pPr algn="r"/>
            <a:r>
              <a:rPr lang="en-US" sz="4400" b="1" dirty="0">
                <a:solidFill>
                  <a:schemeClr val="accent1"/>
                </a:solidFill>
                <a:latin typeface="Century Gothic" panose="020B0502020202020204" pitchFamily="34" charset="0"/>
              </a:rPr>
              <a:t>A</a:t>
            </a:r>
            <a:r>
              <a:rPr lang="en-US" sz="4400" b="1" dirty="0" smtClean="0">
                <a:solidFill>
                  <a:schemeClr val="accent1"/>
                </a:solidFill>
                <a:latin typeface="Century Gothic" panose="020B0502020202020204" pitchFamily="34" charset="0"/>
              </a:rPr>
              <a:t>dvisors</a:t>
            </a:r>
            <a:endParaRPr lang="en-US" sz="4400" dirty="0" smtClean="0">
              <a:solidFill>
                <a:schemeClr val="accent1"/>
              </a:solidFill>
              <a:latin typeface="Century Gothic" panose="020B0502020202020204" pitchFamily="34" charset="0"/>
            </a:endParaRPr>
          </a:p>
        </p:txBody>
      </p:sp>
      <p:sp>
        <p:nvSpPr>
          <p:cNvPr id="6" name="TextBox 5"/>
          <p:cNvSpPr txBox="1"/>
          <p:nvPr/>
        </p:nvSpPr>
        <p:spPr>
          <a:xfrm>
            <a:off x="594359" y="2819060"/>
            <a:ext cx="2577819" cy="769441"/>
          </a:xfrm>
          <a:prstGeom prst="rect">
            <a:avLst/>
          </a:prstGeom>
          <a:noFill/>
        </p:spPr>
        <p:txBody>
          <a:bodyPr wrap="square" rtlCol="0">
            <a:spAutoFit/>
          </a:bodyPr>
          <a:lstStyle/>
          <a:p>
            <a:pPr algn="r"/>
            <a:r>
              <a:rPr lang="en-US" sz="4400" b="1" dirty="0" smtClean="0">
                <a:solidFill>
                  <a:schemeClr val="accent1"/>
                </a:solidFill>
                <a:latin typeface="Century Gothic" panose="020B0502020202020204" pitchFamily="34" charset="0"/>
              </a:rPr>
              <a:t>Partners</a:t>
            </a:r>
            <a:endParaRPr lang="en-US" sz="4400" dirty="0" smtClean="0">
              <a:solidFill>
                <a:schemeClr val="accent1"/>
              </a:solidFill>
              <a:latin typeface="Century Gothic" panose="020B0502020202020204" pitchFamily="34" charset="0"/>
            </a:endParaRPr>
          </a:p>
        </p:txBody>
      </p:sp>
      <p:sp>
        <p:nvSpPr>
          <p:cNvPr id="7" name="TextBox 6"/>
          <p:cNvSpPr txBox="1"/>
          <p:nvPr/>
        </p:nvSpPr>
        <p:spPr>
          <a:xfrm>
            <a:off x="594359" y="4053363"/>
            <a:ext cx="2577819" cy="769441"/>
          </a:xfrm>
          <a:prstGeom prst="rect">
            <a:avLst/>
          </a:prstGeom>
          <a:noFill/>
        </p:spPr>
        <p:txBody>
          <a:bodyPr wrap="square" rtlCol="0">
            <a:spAutoFit/>
          </a:bodyPr>
          <a:lstStyle/>
          <a:p>
            <a:pPr algn="r"/>
            <a:r>
              <a:rPr lang="en-US" sz="4400" b="1" dirty="0" smtClean="0">
                <a:solidFill>
                  <a:schemeClr val="accent1"/>
                </a:solidFill>
                <a:latin typeface="Century Gothic" panose="020B0502020202020204" pitchFamily="34" charset="0"/>
              </a:rPr>
              <a:t>Others</a:t>
            </a:r>
            <a:endParaRPr lang="en-US" sz="4400" dirty="0" smtClean="0">
              <a:solidFill>
                <a:schemeClr val="accent1"/>
              </a:solidFill>
              <a:latin typeface="Century Gothic" panose="020B0502020202020204" pitchFamily="34" charset="0"/>
            </a:endParaRPr>
          </a:p>
        </p:txBody>
      </p:sp>
    </p:spTree>
    <p:extLst>
      <p:ext uri="{BB962C8B-B14F-4D97-AF65-F5344CB8AC3E}">
        <p14:creationId xmlns:p14="http://schemas.microsoft.com/office/powerpoint/2010/main" val="36179114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23557" y="410286"/>
            <a:ext cx="3981157" cy="1390379"/>
          </a:xfrm>
        </p:spPr>
        <p:txBody>
          <a:bodyPr>
            <a:normAutofit fontScale="92500" lnSpcReduction="20000"/>
          </a:bodyPr>
          <a:lstStyle/>
          <a:p>
            <a:r>
              <a:rPr lang="en-US" dirty="0" smtClean="0"/>
              <a:t>Introduction &amp; Community Concerns</a:t>
            </a:r>
            <a:endParaRPr lang="en-US" dirty="0"/>
          </a:p>
        </p:txBody>
      </p:sp>
      <p:sp>
        <p:nvSpPr>
          <p:cNvPr id="18" name="Text Placeholder 1"/>
          <p:cNvSpPr>
            <a:spLocks noGrp="1"/>
          </p:cNvSpPr>
          <p:nvPr>
            <p:ph type="body" sz="quarter" idx="11"/>
          </p:nvPr>
        </p:nvSpPr>
        <p:spPr>
          <a:xfrm>
            <a:off x="294956" y="1974999"/>
            <a:ext cx="3974592" cy="4270248"/>
          </a:xfrm>
        </p:spPr>
        <p:txBody>
          <a:bodyPr>
            <a:normAutofit/>
          </a:bodyPr>
          <a:lstStyle/>
          <a:p>
            <a:pPr marL="342900" indent="-342900">
              <a:spcBef>
                <a:spcPts val="200"/>
              </a:spcBef>
              <a:buClr>
                <a:schemeClr val="accent1"/>
              </a:buClr>
              <a:buFont typeface="Webdings" panose="05030102010509060703" pitchFamily="18" charset="2"/>
              <a:buChar char="4"/>
            </a:pPr>
            <a:r>
              <a:rPr lang="en-US" dirty="0" smtClean="0"/>
              <a:t>Drought is a major </a:t>
            </a:r>
            <a:r>
              <a:rPr lang="en-US" b="1" dirty="0" smtClean="0"/>
              <a:t>economic concern</a:t>
            </a:r>
            <a:r>
              <a:rPr lang="en-US" dirty="0" smtClean="0"/>
              <a:t> for Uruguay</a:t>
            </a:r>
          </a:p>
          <a:p>
            <a:pPr marL="1028700" lvl="1" indent="-342900">
              <a:spcBef>
                <a:spcPts val="200"/>
              </a:spcBef>
              <a:buClr>
                <a:schemeClr val="accent1"/>
              </a:buClr>
              <a:buFont typeface="Webdings" panose="05030102010509060703" pitchFamily="18" charset="2"/>
              <a:buChar char="4"/>
            </a:pPr>
            <a:endParaRPr lang="en-US" sz="1800" dirty="0" smtClean="0"/>
          </a:p>
          <a:p>
            <a:pPr marL="1028700" lvl="1" indent="-342900">
              <a:spcBef>
                <a:spcPts val="200"/>
              </a:spcBef>
              <a:buClr>
                <a:schemeClr val="accent1"/>
              </a:buClr>
              <a:buFont typeface="Webdings" panose="05030102010509060703" pitchFamily="18" charset="2"/>
              <a:buChar char="4"/>
            </a:pPr>
            <a:r>
              <a:rPr lang="en-US" sz="1800" dirty="0" smtClean="0"/>
              <a:t>Much of their economy is based on </a:t>
            </a:r>
            <a:r>
              <a:rPr lang="en-US" sz="1800" b="1" dirty="0" smtClean="0"/>
              <a:t>agriculture</a:t>
            </a:r>
          </a:p>
          <a:p>
            <a:pPr marL="1028700" lvl="1" indent="-342900">
              <a:spcBef>
                <a:spcPts val="200"/>
              </a:spcBef>
              <a:buClr>
                <a:schemeClr val="accent1"/>
              </a:buClr>
              <a:buFont typeface="Webdings" panose="05030102010509060703" pitchFamily="18" charset="2"/>
              <a:buChar char="4"/>
            </a:pPr>
            <a:endParaRPr lang="en-US" sz="1800" dirty="0" smtClean="0"/>
          </a:p>
          <a:p>
            <a:pPr marL="1028700" lvl="1" indent="-342900">
              <a:spcBef>
                <a:spcPts val="200"/>
              </a:spcBef>
              <a:buClr>
                <a:schemeClr val="accent1"/>
              </a:buClr>
              <a:buFont typeface="Webdings" panose="05030102010509060703" pitchFamily="18" charset="2"/>
              <a:buChar char="4"/>
            </a:pPr>
            <a:r>
              <a:rPr lang="en-US" sz="1800" dirty="0" smtClean="0"/>
              <a:t>Much of their power needs come from </a:t>
            </a:r>
            <a:r>
              <a:rPr lang="en-US" sz="1800" b="1" dirty="0" smtClean="0"/>
              <a:t>hydroelectric</a:t>
            </a:r>
          </a:p>
          <a:p>
            <a:pPr marL="342900" indent="-342900">
              <a:spcBef>
                <a:spcPts val="200"/>
              </a:spcBef>
              <a:buClr>
                <a:schemeClr val="accent1"/>
              </a:buClr>
              <a:buFont typeface="Webdings" panose="05030102010509060703" pitchFamily="18" charset="2"/>
              <a:buChar char="4"/>
            </a:pPr>
            <a:endParaRPr lang="en-US" dirty="0" smtClean="0"/>
          </a:p>
          <a:p>
            <a:pPr marL="342900" indent="-342900">
              <a:spcBef>
                <a:spcPts val="200"/>
              </a:spcBef>
              <a:buClr>
                <a:schemeClr val="accent1"/>
              </a:buClr>
              <a:buFont typeface="Webdings" panose="05030102010509060703" pitchFamily="18" charset="2"/>
              <a:buChar char="4"/>
            </a:pPr>
            <a:r>
              <a:rPr lang="en-US" dirty="0" smtClean="0"/>
              <a:t>There is need for decision support tools on a </a:t>
            </a:r>
            <a:r>
              <a:rPr lang="en-US" b="1" dirty="0" smtClean="0"/>
              <a:t>local scale</a:t>
            </a:r>
          </a:p>
          <a:p>
            <a:pPr marL="342900" indent="-342900">
              <a:spcBef>
                <a:spcPts val="200"/>
              </a:spcBef>
              <a:buClr>
                <a:schemeClr val="accent1"/>
              </a:buClr>
              <a:buFont typeface="Webdings" panose="05030102010509060703" pitchFamily="18" charset="2"/>
              <a:buChar char="4"/>
            </a:pPr>
            <a:endParaRPr lang="en-US" dirty="0" smtClean="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9957" y="416729"/>
            <a:ext cx="4326980" cy="2922800"/>
          </a:xfrm>
          <a:prstGeom prst="rect">
            <a:avLst/>
          </a:prstGeom>
          <a:ln w="19050">
            <a:noFill/>
          </a:ln>
        </p:spPr>
      </p:pic>
      <p:sp>
        <p:nvSpPr>
          <p:cNvPr id="7" name="Rectangle 6"/>
          <p:cNvSpPr/>
          <p:nvPr/>
        </p:nvSpPr>
        <p:spPr>
          <a:xfrm>
            <a:off x="6438800" y="3062530"/>
            <a:ext cx="2419253" cy="276999"/>
          </a:xfrm>
          <a:prstGeom prst="rect">
            <a:avLst/>
          </a:prstGeom>
        </p:spPr>
        <p:txBody>
          <a:bodyPr wrap="none">
            <a:spAutoFit/>
          </a:bodyPr>
          <a:lstStyle/>
          <a:p>
            <a:pPr algn="r"/>
            <a:r>
              <a:rPr lang="en-US" sz="1200" dirty="0" smtClean="0">
                <a:solidFill>
                  <a:schemeClr val="bg1"/>
                </a:solidFill>
              </a:rPr>
              <a:t>Source: Flickr CC</a:t>
            </a:r>
            <a:r>
              <a:rPr lang="en-US" sz="1200" smtClean="0">
                <a:solidFill>
                  <a:schemeClr val="bg1"/>
                </a:solidFill>
              </a:rPr>
              <a:t>, garycycles8</a:t>
            </a:r>
            <a:endParaRPr lang="en-US" sz="1200" dirty="0">
              <a:solidFill>
                <a:schemeClr val="bg1"/>
              </a:solidFill>
            </a:endParaRP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1" r="1251" b="9445"/>
          <a:stretch/>
        </p:blipFill>
        <p:spPr>
          <a:xfrm>
            <a:off x="4539957" y="3575554"/>
            <a:ext cx="4335101" cy="2981561"/>
          </a:xfrm>
          <a:prstGeom prst="rect">
            <a:avLst/>
          </a:prstGeom>
          <a:ln w="19050">
            <a:noFill/>
          </a:ln>
        </p:spPr>
      </p:pic>
      <p:sp>
        <p:nvSpPr>
          <p:cNvPr id="9" name="Rectangle 8"/>
          <p:cNvSpPr/>
          <p:nvPr/>
        </p:nvSpPr>
        <p:spPr>
          <a:xfrm>
            <a:off x="6941111" y="6273134"/>
            <a:ext cx="1929660" cy="276999"/>
          </a:xfrm>
          <a:prstGeom prst="rect">
            <a:avLst/>
          </a:prstGeom>
        </p:spPr>
        <p:txBody>
          <a:bodyPr wrap="none">
            <a:spAutoFit/>
          </a:bodyPr>
          <a:lstStyle/>
          <a:p>
            <a:r>
              <a:rPr lang="en-US" sz="1200" dirty="0" smtClean="0">
                <a:solidFill>
                  <a:schemeClr val="bg1"/>
                </a:solidFill>
              </a:rPr>
              <a:t>Source: Flickr CC, Anna</a:t>
            </a:r>
            <a:endParaRPr lang="en-US" sz="1200" dirty="0">
              <a:solidFill>
                <a:schemeClr val="bg1"/>
              </a:solidFill>
            </a:endParaRPr>
          </a:p>
        </p:txBody>
      </p:sp>
    </p:spTree>
    <p:extLst>
      <p:ext uri="{BB962C8B-B14F-4D97-AF65-F5344CB8AC3E}">
        <p14:creationId xmlns:p14="http://schemas.microsoft.com/office/powerpoint/2010/main" val="32930880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23557" y="410287"/>
            <a:ext cx="3981157" cy="683728"/>
          </a:xfrm>
        </p:spPr>
        <p:txBody>
          <a:bodyPr>
            <a:normAutofit/>
          </a:bodyPr>
          <a:lstStyle/>
          <a:p>
            <a:r>
              <a:rPr lang="en-US" dirty="0" smtClean="0"/>
              <a:t>Background</a:t>
            </a:r>
            <a:endParaRPr lang="en-US" dirty="0"/>
          </a:p>
        </p:txBody>
      </p:sp>
      <p:sp>
        <p:nvSpPr>
          <p:cNvPr id="18" name="Text Placeholder 1"/>
          <p:cNvSpPr>
            <a:spLocks noGrp="1"/>
          </p:cNvSpPr>
          <p:nvPr>
            <p:ph type="body" sz="quarter" idx="11"/>
          </p:nvPr>
        </p:nvSpPr>
        <p:spPr>
          <a:xfrm>
            <a:off x="294955" y="1256532"/>
            <a:ext cx="8653101" cy="2172466"/>
          </a:xfrm>
        </p:spPr>
        <p:txBody>
          <a:bodyPr>
            <a:normAutofit lnSpcReduction="10000"/>
          </a:bodyPr>
          <a:lstStyle/>
          <a:p>
            <a:pPr marL="342900" indent="-342900">
              <a:spcBef>
                <a:spcPts val="200"/>
              </a:spcBef>
              <a:buClr>
                <a:schemeClr val="accent1"/>
              </a:buClr>
              <a:buFont typeface="Webdings" panose="05030102010509060703" pitchFamily="18" charset="2"/>
              <a:buChar char="4"/>
            </a:pPr>
            <a:r>
              <a:rPr lang="en-US" dirty="0" smtClean="0"/>
              <a:t>Continuation from </a:t>
            </a:r>
            <a:r>
              <a:rPr lang="en-US" b="1" dirty="0" smtClean="0"/>
              <a:t>Fall 2013 </a:t>
            </a:r>
            <a:r>
              <a:rPr lang="en-US" dirty="0" smtClean="0"/>
              <a:t>and </a:t>
            </a:r>
            <a:r>
              <a:rPr lang="en-US" b="1" dirty="0" smtClean="0"/>
              <a:t>Spring 2015 </a:t>
            </a:r>
            <a:r>
              <a:rPr lang="en-US" dirty="0" smtClean="0"/>
              <a:t>terms working with the </a:t>
            </a:r>
            <a:r>
              <a:rPr lang="es-ES_tradnl" dirty="0"/>
              <a:t>Instituto Nacional de Investigación Agropecuaria (INIA)</a:t>
            </a:r>
            <a:r>
              <a:rPr lang="en-US" dirty="0"/>
              <a:t> </a:t>
            </a:r>
            <a:endParaRPr lang="en-US" dirty="0" smtClean="0"/>
          </a:p>
          <a:p>
            <a:pPr marL="342900" indent="-342900">
              <a:spcBef>
                <a:spcPts val="200"/>
              </a:spcBef>
              <a:buClr>
                <a:schemeClr val="accent1"/>
              </a:buClr>
              <a:buFont typeface="Webdings" panose="05030102010509060703" pitchFamily="18" charset="2"/>
              <a:buChar char="4"/>
            </a:pPr>
            <a:endParaRPr lang="en-US" dirty="0" smtClean="0"/>
          </a:p>
          <a:p>
            <a:pPr marL="342900" indent="-342900">
              <a:spcBef>
                <a:spcPts val="200"/>
              </a:spcBef>
              <a:buClr>
                <a:schemeClr val="accent1"/>
              </a:buClr>
              <a:buFont typeface="Webdings" panose="05030102010509060703" pitchFamily="18" charset="2"/>
              <a:buChar char="4"/>
            </a:pPr>
            <a:r>
              <a:rPr lang="en-US" dirty="0" smtClean="0"/>
              <a:t>Created a </a:t>
            </a:r>
            <a:r>
              <a:rPr lang="en-US" b="1" dirty="0" smtClean="0"/>
              <a:t>drought severity index (DSI) </a:t>
            </a:r>
            <a:r>
              <a:rPr lang="en-US" dirty="0" smtClean="0"/>
              <a:t>based on work from </a:t>
            </a:r>
            <a:r>
              <a:rPr lang="en-US" b="1" dirty="0" smtClean="0"/>
              <a:t>Rhee et al. (2010)</a:t>
            </a:r>
          </a:p>
          <a:p>
            <a:pPr marL="1028700" lvl="1" indent="-342900">
              <a:spcBef>
                <a:spcPts val="200"/>
              </a:spcBef>
              <a:buClr>
                <a:schemeClr val="accent1"/>
              </a:buClr>
              <a:buFont typeface="Webdings" panose="05030102010509060703" pitchFamily="18" charset="2"/>
              <a:buChar char="4"/>
            </a:pPr>
            <a:r>
              <a:rPr lang="en-US" sz="2000" dirty="0" smtClean="0"/>
              <a:t>Incorporated the climatological anomalies of daytime land surface temperature (</a:t>
            </a:r>
            <a:r>
              <a:rPr lang="en-US" sz="2000" b="1" dirty="0" smtClean="0"/>
              <a:t>LST</a:t>
            </a:r>
            <a:r>
              <a:rPr lang="en-US" sz="2000" dirty="0" smtClean="0"/>
              <a:t>), precipitation (from </a:t>
            </a:r>
            <a:r>
              <a:rPr lang="en-US" sz="2000" b="1" dirty="0" smtClean="0"/>
              <a:t>CMORPH</a:t>
            </a:r>
            <a:r>
              <a:rPr lang="en-US" sz="2000" dirty="0" smtClean="0"/>
              <a:t>*), and normalized difference water index (</a:t>
            </a:r>
            <a:r>
              <a:rPr lang="en-US" sz="2000" b="1" dirty="0" smtClean="0"/>
              <a:t>NDWI</a:t>
            </a:r>
            <a:r>
              <a:rPr lang="en-US" sz="2000" dirty="0" smtClean="0"/>
              <a:t>)</a:t>
            </a:r>
            <a:endParaRPr lang="en-US" b="1" dirty="0" smtClean="0"/>
          </a:p>
          <a:p>
            <a:pPr marL="342900" indent="-342900">
              <a:spcBef>
                <a:spcPts val="200"/>
              </a:spcBef>
              <a:buClr>
                <a:schemeClr val="accent1"/>
              </a:buClr>
              <a:buFont typeface="Webdings" panose="05030102010509060703" pitchFamily="18" charset="2"/>
              <a:buChar char="4"/>
            </a:pPr>
            <a:endParaRPr lang="en-US" dirty="0" smtClean="0"/>
          </a:p>
        </p:txBody>
      </p:sp>
      <p:sp>
        <p:nvSpPr>
          <p:cNvPr id="2" name="TextBox 1"/>
          <p:cNvSpPr txBox="1"/>
          <p:nvPr/>
        </p:nvSpPr>
        <p:spPr>
          <a:xfrm>
            <a:off x="366362" y="3444553"/>
            <a:ext cx="8411277" cy="430887"/>
          </a:xfrm>
          <a:prstGeom prst="rect">
            <a:avLst/>
          </a:prstGeom>
          <a:noFill/>
        </p:spPr>
        <p:txBody>
          <a:bodyPr wrap="none" rtlCol="0">
            <a:spAutoFit/>
          </a:bodyPr>
          <a:lstStyle/>
          <a:p>
            <a:r>
              <a:rPr lang="en-US" sz="2200" dirty="0" smtClean="0"/>
              <a:t>(1/4) scaled LST + (1/2) scaled CMORPH + (1/4) scaled NDWI</a:t>
            </a:r>
            <a:endParaRPr lang="en-US" sz="2200" dirty="0"/>
          </a:p>
        </p:txBody>
      </p:sp>
      <p:sp>
        <p:nvSpPr>
          <p:cNvPr id="4" name="Rounded Rectangle 3"/>
          <p:cNvSpPr/>
          <p:nvPr/>
        </p:nvSpPr>
        <p:spPr>
          <a:xfrm>
            <a:off x="333704" y="3428998"/>
            <a:ext cx="8411277" cy="479100"/>
          </a:xfrm>
          <a:prstGeom prst="round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2379" y="4064374"/>
            <a:ext cx="3233973" cy="2614007"/>
          </a:xfrm>
          <a:prstGeom prst="rect">
            <a:avLst/>
          </a:prstGeom>
        </p:spPr>
      </p:pic>
      <p:sp>
        <p:nvSpPr>
          <p:cNvPr id="14" name="TextBox 13"/>
          <p:cNvSpPr txBox="1"/>
          <p:nvPr/>
        </p:nvSpPr>
        <p:spPr>
          <a:xfrm>
            <a:off x="5442523" y="6532014"/>
            <a:ext cx="3778599" cy="276999"/>
          </a:xfrm>
          <a:prstGeom prst="rect">
            <a:avLst/>
          </a:prstGeom>
          <a:noFill/>
        </p:spPr>
        <p:txBody>
          <a:bodyPr wrap="none" rtlCol="0">
            <a:spAutoFit/>
          </a:bodyPr>
          <a:lstStyle/>
          <a:p>
            <a:r>
              <a:rPr lang="en-US" sz="1200" dirty="0" smtClean="0"/>
              <a:t>*Climate Prediction Center Morphing Technique</a:t>
            </a:r>
            <a:endParaRPr lang="en-US" sz="1200"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5346" y="4462565"/>
            <a:ext cx="2359152" cy="1792224"/>
          </a:xfrm>
          <a:prstGeom prst="rect">
            <a:avLst/>
          </a:prstGeom>
        </p:spPr>
      </p:pic>
    </p:spTree>
    <p:extLst>
      <p:ext uri="{BB962C8B-B14F-4D97-AF65-F5344CB8AC3E}">
        <p14:creationId xmlns:p14="http://schemas.microsoft.com/office/powerpoint/2010/main" val="12627119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23557" y="410287"/>
            <a:ext cx="3981157" cy="683728"/>
          </a:xfrm>
        </p:spPr>
        <p:txBody>
          <a:bodyPr>
            <a:normAutofit/>
          </a:bodyPr>
          <a:lstStyle/>
          <a:p>
            <a:r>
              <a:rPr lang="en-US" smtClean="0"/>
              <a:t>Objectives</a:t>
            </a:r>
            <a:endParaRPr lang="en-US" dirty="0"/>
          </a:p>
        </p:txBody>
      </p:sp>
      <p:sp>
        <p:nvSpPr>
          <p:cNvPr id="18" name="Text Placeholder 1"/>
          <p:cNvSpPr>
            <a:spLocks noGrp="1"/>
          </p:cNvSpPr>
          <p:nvPr>
            <p:ph type="body" sz="quarter" idx="11"/>
          </p:nvPr>
        </p:nvSpPr>
        <p:spPr>
          <a:xfrm>
            <a:off x="294956" y="1615767"/>
            <a:ext cx="3974592" cy="4270248"/>
          </a:xfrm>
        </p:spPr>
        <p:txBody>
          <a:bodyPr>
            <a:normAutofit/>
          </a:bodyPr>
          <a:lstStyle/>
          <a:p>
            <a:pPr marL="342900" indent="-342900">
              <a:spcBef>
                <a:spcPts val="200"/>
              </a:spcBef>
              <a:buClr>
                <a:schemeClr val="accent1"/>
              </a:buClr>
              <a:buFont typeface="Webdings" panose="05030102010509060703" pitchFamily="18" charset="2"/>
              <a:buChar char="4"/>
            </a:pPr>
            <a:r>
              <a:rPr lang="en-US" dirty="0" smtClean="0"/>
              <a:t>Test and modify previous term’s </a:t>
            </a:r>
            <a:r>
              <a:rPr lang="en-US" b="1" dirty="0" smtClean="0"/>
              <a:t>drought severity index (DSI) </a:t>
            </a:r>
            <a:r>
              <a:rPr lang="en-US" dirty="0" smtClean="0"/>
              <a:t>to address end-users concerns of over estimation of drought severity</a:t>
            </a:r>
          </a:p>
          <a:p>
            <a:pPr marL="342900" indent="-342900">
              <a:spcBef>
                <a:spcPts val="200"/>
              </a:spcBef>
              <a:buClr>
                <a:schemeClr val="accent1"/>
              </a:buClr>
              <a:buFont typeface="Webdings" panose="05030102010509060703" pitchFamily="18" charset="2"/>
              <a:buChar char="4"/>
            </a:pPr>
            <a:endParaRPr lang="en-US" dirty="0" smtClean="0"/>
          </a:p>
          <a:p>
            <a:pPr marL="342900" indent="-342900">
              <a:spcBef>
                <a:spcPts val="200"/>
              </a:spcBef>
              <a:buClr>
                <a:schemeClr val="accent1"/>
              </a:buClr>
              <a:buFont typeface="Webdings" panose="05030102010509060703" pitchFamily="18" charset="2"/>
              <a:buChar char="4"/>
            </a:pPr>
            <a:r>
              <a:rPr lang="en-US" dirty="0" smtClean="0"/>
              <a:t>Create a way to </a:t>
            </a:r>
            <a:r>
              <a:rPr lang="en-US" b="1" dirty="0" smtClean="0"/>
              <a:t>inform end users of drivers</a:t>
            </a:r>
            <a:r>
              <a:rPr lang="en-US" dirty="0" smtClean="0"/>
              <a:t> for DSI results on a per pixel basis</a:t>
            </a:r>
          </a:p>
          <a:p>
            <a:pPr marL="342900" indent="-342900">
              <a:spcBef>
                <a:spcPts val="200"/>
              </a:spcBef>
              <a:buClr>
                <a:schemeClr val="accent1"/>
              </a:buClr>
              <a:buFont typeface="Webdings" panose="05030102010509060703" pitchFamily="18" charset="2"/>
              <a:buChar char="4"/>
            </a:pPr>
            <a:endParaRPr lang="en-US" dirty="0" smtClean="0"/>
          </a:p>
          <a:p>
            <a:pPr marL="342900" indent="-342900">
              <a:spcBef>
                <a:spcPts val="200"/>
              </a:spcBef>
              <a:buClr>
                <a:schemeClr val="accent1"/>
              </a:buClr>
              <a:buFont typeface="Webdings" panose="05030102010509060703" pitchFamily="18" charset="2"/>
              <a:buChar char="4"/>
            </a:pPr>
            <a:r>
              <a:rPr lang="en-US" b="1" dirty="0" smtClean="0"/>
              <a:t>Investigate the usefulness </a:t>
            </a:r>
            <a:r>
              <a:rPr lang="en-US" dirty="0" smtClean="0"/>
              <a:t>of knowing drought drivers on a per pixel basis</a:t>
            </a:r>
          </a:p>
          <a:p>
            <a:pPr marL="342900" indent="-342900">
              <a:spcBef>
                <a:spcPts val="200"/>
              </a:spcBef>
              <a:buClr>
                <a:schemeClr val="accent1"/>
              </a:buClr>
              <a:buFont typeface="Webdings" panose="05030102010509060703" pitchFamily="18" charset="2"/>
              <a:buChar char="4"/>
            </a:pPr>
            <a:endParaRPr lang="en-US" b="1" dirty="0" smtClean="0"/>
          </a:p>
          <a:p>
            <a:pPr marL="342900" indent="-342900">
              <a:spcBef>
                <a:spcPts val="200"/>
              </a:spcBef>
              <a:buClr>
                <a:schemeClr val="accent1"/>
              </a:buClr>
              <a:buFont typeface="Webdings" panose="05030102010509060703" pitchFamily="18" charset="2"/>
              <a:buChar char="4"/>
            </a:pPr>
            <a:endParaRPr lang="en-US" dirty="0" smtClean="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4559" y="393955"/>
            <a:ext cx="3546928" cy="2904369"/>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49533" y="1410705"/>
            <a:ext cx="2687218" cy="2387031"/>
          </a:xfrm>
          <a:prstGeom prst="rect">
            <a:avLst/>
          </a:prstGeom>
          <a:ln w="25400">
            <a:solidFill>
              <a:schemeClr val="accent1"/>
            </a:solidFill>
          </a:ln>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90253" y="3385510"/>
            <a:ext cx="3581400" cy="1942027"/>
          </a:xfrm>
          <a:prstGeom prst="rect">
            <a:avLst/>
          </a:prstGeom>
          <a:ln w="25400">
            <a:solidFill>
              <a:schemeClr val="accent1"/>
            </a:solidFill>
          </a:ln>
        </p:spPr>
      </p:pic>
      <p:graphicFrame>
        <p:nvGraphicFramePr>
          <p:cNvPr id="12" name="Chart 11"/>
          <p:cNvGraphicFramePr>
            <a:graphicFrameLocks/>
          </p:cNvGraphicFramePr>
          <p:nvPr>
            <p:extLst>
              <p:ext uri="{D42A27DB-BD31-4B8C-83A1-F6EECF244321}">
                <p14:modId xmlns:p14="http://schemas.microsoft.com/office/powerpoint/2010/main" val="1850564355"/>
              </p:ext>
            </p:extLst>
          </p:nvPr>
        </p:nvGraphicFramePr>
        <p:xfrm>
          <a:off x="4262061" y="4323848"/>
          <a:ext cx="3535509" cy="2210579"/>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5357548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509603" y="2596614"/>
            <a:ext cx="3593592" cy="3374136"/>
          </a:xfrm>
        </p:spPr>
        <p:txBody>
          <a:bodyPr>
            <a:noAutofit/>
          </a:bodyPr>
          <a:lstStyle/>
          <a:p>
            <a:pPr algn="ctr"/>
            <a:r>
              <a:rPr lang="en-US" sz="3200" b="1" dirty="0" smtClean="0"/>
              <a:t>Study Area: </a:t>
            </a:r>
            <a:r>
              <a:rPr lang="en-US" sz="3200" dirty="0" smtClean="0"/>
              <a:t>Uruguay</a:t>
            </a:r>
          </a:p>
          <a:p>
            <a:pPr algn="ctr"/>
            <a:endParaRPr lang="en-US" sz="3200" dirty="0" smtClean="0"/>
          </a:p>
          <a:p>
            <a:pPr algn="ctr"/>
            <a:r>
              <a:rPr lang="en-US" sz="3200" b="1" dirty="0" smtClean="0"/>
              <a:t>Study Period: </a:t>
            </a:r>
            <a:r>
              <a:rPr lang="en-US" sz="3200" dirty="0" smtClean="0"/>
              <a:t>January 2003 – December 2014</a:t>
            </a:r>
            <a:endParaRPr lang="en-US" sz="3200" dirty="0"/>
          </a:p>
        </p:txBody>
      </p:sp>
      <p:sp>
        <p:nvSpPr>
          <p:cNvPr id="3" name="Text Placeholder 2"/>
          <p:cNvSpPr>
            <a:spLocks noGrp="1"/>
          </p:cNvSpPr>
          <p:nvPr>
            <p:ph type="body" sz="quarter" idx="10"/>
          </p:nvPr>
        </p:nvSpPr>
        <p:spPr>
          <a:xfrm>
            <a:off x="5509603" y="780760"/>
            <a:ext cx="3566160" cy="1325880"/>
          </a:xfrm>
        </p:spPr>
        <p:txBody>
          <a:bodyPr/>
          <a:lstStyle/>
          <a:p>
            <a:r>
              <a:rPr lang="en-US" dirty="0" smtClean="0"/>
              <a:t>Study Area &amp; Study Period </a:t>
            </a:r>
            <a:endParaRPr lang="en-US"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297" y="1019908"/>
            <a:ext cx="5251280" cy="4784271"/>
          </a:xfrm>
          <a:prstGeom prst="rect">
            <a:avLst/>
          </a:prstGeom>
        </p:spPr>
      </p:pic>
      <p:sp>
        <p:nvSpPr>
          <p:cNvPr id="4" name="TextBox 3"/>
          <p:cNvSpPr txBox="1"/>
          <p:nvPr/>
        </p:nvSpPr>
        <p:spPr>
          <a:xfrm>
            <a:off x="762000" y="1737308"/>
            <a:ext cx="1835759" cy="369332"/>
          </a:xfrm>
          <a:prstGeom prst="rect">
            <a:avLst/>
          </a:prstGeom>
          <a:noFill/>
        </p:spPr>
        <p:txBody>
          <a:bodyPr wrap="none" rtlCol="0">
            <a:spAutoFit/>
          </a:bodyPr>
          <a:lstStyle/>
          <a:p>
            <a:r>
              <a:rPr lang="en-US" dirty="0" smtClean="0">
                <a:solidFill>
                  <a:schemeClr val="tx2">
                    <a:lumMod val="75000"/>
                  </a:schemeClr>
                </a:solidFill>
              </a:rPr>
              <a:t>South America</a:t>
            </a:r>
            <a:endParaRPr lang="en-US" dirty="0">
              <a:solidFill>
                <a:schemeClr val="tx2">
                  <a:lumMod val="75000"/>
                </a:schemeClr>
              </a:solidFill>
            </a:endParaRPr>
          </a:p>
        </p:txBody>
      </p:sp>
      <p:sp>
        <p:nvSpPr>
          <p:cNvPr id="6" name="TextBox 5"/>
          <p:cNvSpPr txBox="1"/>
          <p:nvPr/>
        </p:nvSpPr>
        <p:spPr>
          <a:xfrm>
            <a:off x="2585059" y="4194782"/>
            <a:ext cx="1643399" cy="523220"/>
          </a:xfrm>
          <a:prstGeom prst="rect">
            <a:avLst/>
          </a:prstGeom>
          <a:noFill/>
        </p:spPr>
        <p:txBody>
          <a:bodyPr wrap="none" rtlCol="0">
            <a:spAutoFit/>
          </a:bodyPr>
          <a:lstStyle/>
          <a:p>
            <a:r>
              <a:rPr lang="en-US" sz="2800" b="1" dirty="0" smtClean="0">
                <a:ln w="3175">
                  <a:solidFill>
                    <a:schemeClr val="bg1"/>
                  </a:solidFill>
                </a:ln>
                <a:solidFill>
                  <a:schemeClr val="tx1">
                    <a:lumMod val="50000"/>
                  </a:schemeClr>
                </a:solidFill>
              </a:rPr>
              <a:t>Uruguay</a:t>
            </a:r>
            <a:endParaRPr lang="en-US" sz="2800" b="1" dirty="0">
              <a:ln w="3175">
                <a:solidFill>
                  <a:schemeClr val="bg1"/>
                </a:solidFill>
              </a:ln>
              <a:solidFill>
                <a:schemeClr val="tx1">
                  <a:lumMod val="50000"/>
                </a:schemeClr>
              </a:solidFill>
            </a:endParaRPr>
          </a:p>
        </p:txBody>
      </p:sp>
      <p:sp>
        <p:nvSpPr>
          <p:cNvPr id="7" name="TextBox 6"/>
          <p:cNvSpPr txBox="1"/>
          <p:nvPr/>
        </p:nvSpPr>
        <p:spPr>
          <a:xfrm>
            <a:off x="583456" y="3620762"/>
            <a:ext cx="1912703" cy="523220"/>
          </a:xfrm>
          <a:prstGeom prst="rect">
            <a:avLst/>
          </a:prstGeom>
          <a:noFill/>
        </p:spPr>
        <p:txBody>
          <a:bodyPr wrap="none" rtlCol="0">
            <a:spAutoFit/>
          </a:bodyPr>
          <a:lstStyle/>
          <a:p>
            <a:r>
              <a:rPr lang="en-US" sz="2800" b="1" dirty="0" smtClean="0">
                <a:ln w="3175">
                  <a:solidFill>
                    <a:schemeClr val="bg1"/>
                  </a:solidFill>
                </a:ln>
                <a:solidFill>
                  <a:schemeClr val="tx1">
                    <a:lumMod val="50000"/>
                  </a:schemeClr>
                </a:solidFill>
              </a:rPr>
              <a:t>Argentina</a:t>
            </a:r>
            <a:endParaRPr lang="en-US" sz="2800" b="1" dirty="0">
              <a:ln w="3175">
                <a:solidFill>
                  <a:schemeClr val="bg1"/>
                </a:solidFill>
              </a:ln>
              <a:solidFill>
                <a:schemeClr val="tx1">
                  <a:lumMod val="50000"/>
                </a:schemeClr>
              </a:solidFill>
            </a:endParaRPr>
          </a:p>
        </p:txBody>
      </p:sp>
      <p:sp>
        <p:nvSpPr>
          <p:cNvPr id="8" name="TextBox 7"/>
          <p:cNvSpPr txBox="1"/>
          <p:nvPr/>
        </p:nvSpPr>
        <p:spPr>
          <a:xfrm>
            <a:off x="3835123" y="2863701"/>
            <a:ext cx="1083951" cy="523220"/>
          </a:xfrm>
          <a:prstGeom prst="rect">
            <a:avLst/>
          </a:prstGeom>
          <a:noFill/>
        </p:spPr>
        <p:txBody>
          <a:bodyPr wrap="none" rtlCol="0">
            <a:spAutoFit/>
          </a:bodyPr>
          <a:lstStyle/>
          <a:p>
            <a:r>
              <a:rPr lang="en-US" sz="2800" b="1" dirty="0" smtClean="0">
                <a:ln w="3175">
                  <a:solidFill>
                    <a:schemeClr val="bg1"/>
                  </a:solidFill>
                </a:ln>
                <a:solidFill>
                  <a:schemeClr val="tx1">
                    <a:lumMod val="50000"/>
                  </a:schemeClr>
                </a:solidFill>
              </a:rPr>
              <a:t>Brazil</a:t>
            </a:r>
            <a:endParaRPr lang="en-US" sz="2800" b="1" dirty="0">
              <a:ln w="3175">
                <a:solidFill>
                  <a:schemeClr val="bg1"/>
                </a:solidFill>
              </a:ln>
              <a:solidFill>
                <a:schemeClr val="tx1">
                  <a:lumMod val="50000"/>
                </a:schemeClr>
              </a:solidFill>
            </a:endParaRPr>
          </a:p>
        </p:txBody>
      </p:sp>
    </p:spTree>
    <p:extLst>
      <p:ext uri="{BB962C8B-B14F-4D97-AF65-F5344CB8AC3E}">
        <p14:creationId xmlns:p14="http://schemas.microsoft.com/office/powerpoint/2010/main" val="35707399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a:hlinkClick r:id="rId3" action="ppaction://hlinkpres?slideindex=1&amp;slidetitle=story1"/>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2308" y="3424615"/>
            <a:ext cx="2244991" cy="1865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Placeholder 1"/>
          <p:cNvSpPr>
            <a:spLocks noGrp="1"/>
          </p:cNvSpPr>
          <p:nvPr>
            <p:ph type="body" sz="quarter" idx="11"/>
          </p:nvPr>
        </p:nvSpPr>
        <p:spPr>
          <a:xfrm>
            <a:off x="527084" y="3761288"/>
            <a:ext cx="8350215" cy="2694201"/>
          </a:xfrm>
        </p:spPr>
        <p:txBody>
          <a:bodyPr>
            <a:normAutofit fontScale="92500" lnSpcReduction="10000"/>
          </a:bodyPr>
          <a:lstStyle/>
          <a:p>
            <a:pPr marL="342900" indent="-342900">
              <a:spcBef>
                <a:spcPts val="200"/>
              </a:spcBef>
              <a:buClr>
                <a:schemeClr val="accent1"/>
              </a:buClr>
              <a:buFont typeface="Webdings" panose="05030102010509060703" pitchFamily="18" charset="2"/>
              <a:buChar char="4"/>
            </a:pPr>
            <a:r>
              <a:rPr lang="en-US" sz="2600" b="1" dirty="0" smtClean="0"/>
              <a:t>Aqua</a:t>
            </a:r>
            <a:r>
              <a:rPr lang="en-US" sz="2600" dirty="0" smtClean="0"/>
              <a:t> – MODIS* </a:t>
            </a:r>
            <a:endParaRPr lang="en-US" sz="2600" dirty="0"/>
          </a:p>
          <a:p>
            <a:pPr marL="342900" indent="-342900">
              <a:spcBef>
                <a:spcPts val="200"/>
              </a:spcBef>
              <a:buClr>
                <a:schemeClr val="accent1"/>
              </a:buClr>
              <a:buFont typeface="Webdings" panose="05030102010509060703" pitchFamily="18" charset="2"/>
              <a:buChar char="4"/>
            </a:pPr>
            <a:endParaRPr lang="en-US" sz="2600" dirty="0" smtClean="0"/>
          </a:p>
          <a:p>
            <a:pPr marL="342900" indent="-342900">
              <a:spcBef>
                <a:spcPts val="200"/>
              </a:spcBef>
              <a:buClr>
                <a:schemeClr val="accent1"/>
              </a:buClr>
              <a:buFont typeface="Webdings" panose="05030102010509060703" pitchFamily="18" charset="2"/>
              <a:buChar char="4"/>
            </a:pPr>
            <a:r>
              <a:rPr lang="en-US" sz="2600" b="1" dirty="0" smtClean="0"/>
              <a:t>Terra</a:t>
            </a:r>
            <a:r>
              <a:rPr lang="en-US" sz="2600" dirty="0" smtClean="0"/>
              <a:t> – MODIS </a:t>
            </a:r>
          </a:p>
          <a:p>
            <a:pPr marL="342900" indent="-342900">
              <a:spcBef>
                <a:spcPts val="200"/>
              </a:spcBef>
              <a:buClr>
                <a:schemeClr val="accent1"/>
              </a:buClr>
              <a:buFont typeface="Webdings" panose="05030102010509060703" pitchFamily="18" charset="2"/>
              <a:buChar char="4"/>
            </a:pPr>
            <a:endParaRPr lang="en-US" sz="2600" dirty="0"/>
          </a:p>
          <a:p>
            <a:pPr marL="342900" indent="-342900">
              <a:spcBef>
                <a:spcPts val="200"/>
              </a:spcBef>
              <a:buClr>
                <a:schemeClr val="accent1"/>
              </a:buClr>
              <a:buFont typeface="Webdings" panose="05030102010509060703" pitchFamily="18" charset="2"/>
              <a:buChar char="4"/>
            </a:pPr>
            <a:endParaRPr lang="en-US" sz="2600" dirty="0" smtClean="0"/>
          </a:p>
          <a:p>
            <a:pPr marL="342900" indent="-342900">
              <a:spcBef>
                <a:spcPts val="200"/>
              </a:spcBef>
              <a:buClr>
                <a:schemeClr val="accent1"/>
              </a:buClr>
              <a:buFont typeface="Webdings" panose="05030102010509060703" pitchFamily="18" charset="2"/>
              <a:buChar char="4"/>
            </a:pPr>
            <a:r>
              <a:rPr lang="en-US" sz="2600" b="1" dirty="0" smtClean="0"/>
              <a:t>MODIS</a:t>
            </a:r>
            <a:r>
              <a:rPr lang="en-US" sz="2600" dirty="0" smtClean="0"/>
              <a:t> sensors used to obtain </a:t>
            </a:r>
            <a:r>
              <a:rPr lang="en-US" sz="2600" b="1" dirty="0" smtClean="0"/>
              <a:t>LST and NDWI</a:t>
            </a:r>
          </a:p>
          <a:p>
            <a:pPr marL="342900" indent="-342900">
              <a:spcBef>
                <a:spcPts val="200"/>
              </a:spcBef>
              <a:buClr>
                <a:schemeClr val="accent1"/>
              </a:buClr>
              <a:buFont typeface="Webdings" panose="05030102010509060703" pitchFamily="18" charset="2"/>
              <a:buChar char="4"/>
            </a:pPr>
            <a:endParaRPr lang="en-US" sz="2600" dirty="0"/>
          </a:p>
          <a:p>
            <a:pPr marL="342900" indent="-342900">
              <a:spcBef>
                <a:spcPts val="200"/>
              </a:spcBef>
              <a:buClr>
                <a:schemeClr val="accent1"/>
              </a:buClr>
              <a:buFont typeface="Webdings" panose="05030102010509060703" pitchFamily="18" charset="2"/>
              <a:buChar char="4"/>
            </a:pPr>
            <a:r>
              <a:rPr lang="en-US" sz="2600" b="1" dirty="0" smtClean="0"/>
              <a:t>Precipitation</a:t>
            </a:r>
            <a:r>
              <a:rPr lang="en-US" sz="2600" dirty="0" smtClean="0"/>
              <a:t> data obtained from </a:t>
            </a:r>
            <a:r>
              <a:rPr lang="en-US" sz="2600" b="1" dirty="0" smtClean="0"/>
              <a:t>NOAA’s CMORPH</a:t>
            </a:r>
            <a:endParaRPr lang="en-US" sz="2600" b="1" dirty="0"/>
          </a:p>
          <a:p>
            <a:endParaRPr lang="en-US" sz="3200" dirty="0" smtClean="0"/>
          </a:p>
          <a:p>
            <a:endParaRPr lang="en-US" sz="3200" dirty="0"/>
          </a:p>
        </p:txBody>
      </p:sp>
      <p:sp>
        <p:nvSpPr>
          <p:cNvPr id="3" name="Text Placeholder 2"/>
          <p:cNvSpPr>
            <a:spLocks noGrp="1"/>
          </p:cNvSpPr>
          <p:nvPr>
            <p:ph type="body" sz="quarter" idx="14"/>
          </p:nvPr>
        </p:nvSpPr>
        <p:spPr>
          <a:xfrm>
            <a:off x="576072" y="2866700"/>
            <a:ext cx="7982712" cy="704088"/>
          </a:xfrm>
        </p:spPr>
        <p:txBody>
          <a:bodyPr/>
          <a:lstStyle/>
          <a:p>
            <a:r>
              <a:rPr lang="en-US" dirty="0" smtClean="0"/>
              <a:t>NASA Earth Observations</a:t>
            </a:r>
            <a:endParaRPr lang="en-US" dirty="0"/>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05607" y="372163"/>
            <a:ext cx="4307927" cy="2256875"/>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0927" y="372164"/>
            <a:ext cx="2998063" cy="2256875"/>
          </a:xfrm>
          <a:prstGeom prst="rect">
            <a:avLst/>
          </a:prstGeom>
        </p:spPr>
      </p:pic>
      <p:sp>
        <p:nvSpPr>
          <p:cNvPr id="10" name="TextBox 9"/>
          <p:cNvSpPr txBox="1"/>
          <p:nvPr/>
        </p:nvSpPr>
        <p:spPr>
          <a:xfrm>
            <a:off x="3472147" y="6422830"/>
            <a:ext cx="5753498" cy="369332"/>
          </a:xfrm>
          <a:prstGeom prst="rect">
            <a:avLst/>
          </a:prstGeom>
          <a:noFill/>
        </p:spPr>
        <p:txBody>
          <a:bodyPr wrap="none" rtlCol="0">
            <a:spAutoFit/>
          </a:bodyPr>
          <a:lstStyle/>
          <a:p>
            <a:r>
              <a:rPr lang="en-US" dirty="0" smtClean="0"/>
              <a:t>*Moderate-resolution imaging </a:t>
            </a:r>
            <a:r>
              <a:rPr lang="en-US" dirty="0" err="1" smtClean="0"/>
              <a:t>spectroradiometer</a:t>
            </a:r>
            <a:r>
              <a:rPr lang="en-US" dirty="0" smtClean="0"/>
              <a:t> </a:t>
            </a:r>
            <a:endParaRPr lang="en-US" dirty="0"/>
          </a:p>
        </p:txBody>
      </p:sp>
    </p:spTree>
    <p:extLst>
      <p:ext uri="{BB962C8B-B14F-4D97-AF65-F5344CB8AC3E}">
        <p14:creationId xmlns:p14="http://schemas.microsoft.com/office/powerpoint/2010/main" val="18311365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p:cNvSpPr>
            <a:spLocks noGrp="1"/>
          </p:cNvSpPr>
          <p:nvPr>
            <p:ph type="body" sz="quarter" idx="11"/>
          </p:nvPr>
        </p:nvSpPr>
        <p:spPr>
          <a:xfrm>
            <a:off x="240877" y="4898351"/>
            <a:ext cx="8653101" cy="1680249"/>
          </a:xfrm>
        </p:spPr>
        <p:txBody>
          <a:bodyPr>
            <a:normAutofit/>
          </a:bodyPr>
          <a:lstStyle/>
          <a:p>
            <a:pPr marL="342900" indent="-342900">
              <a:spcBef>
                <a:spcPts val="200"/>
              </a:spcBef>
              <a:buClr>
                <a:schemeClr val="accent1"/>
              </a:buClr>
              <a:buFont typeface="Webdings" panose="05030102010509060703" pitchFamily="18" charset="2"/>
              <a:buChar char="4"/>
            </a:pPr>
            <a:r>
              <a:rPr lang="en-US" dirty="0" smtClean="0"/>
              <a:t>Test </a:t>
            </a:r>
            <a:r>
              <a:rPr lang="en-US" b="1" dirty="0" smtClean="0"/>
              <a:t>different scaling methods</a:t>
            </a:r>
          </a:p>
          <a:p>
            <a:pPr marL="342900" indent="-342900">
              <a:spcBef>
                <a:spcPts val="200"/>
              </a:spcBef>
              <a:buClr>
                <a:schemeClr val="accent1"/>
              </a:buClr>
              <a:buFont typeface="Webdings" panose="05030102010509060703" pitchFamily="18" charset="2"/>
              <a:buChar char="4"/>
            </a:pPr>
            <a:endParaRPr lang="en-US" dirty="0" smtClean="0"/>
          </a:p>
          <a:p>
            <a:pPr marL="342900" indent="-342900">
              <a:spcBef>
                <a:spcPts val="200"/>
              </a:spcBef>
              <a:buClr>
                <a:schemeClr val="accent1"/>
              </a:buClr>
              <a:buFont typeface="Webdings" panose="05030102010509060703" pitchFamily="18" charset="2"/>
              <a:buChar char="4"/>
            </a:pPr>
            <a:r>
              <a:rPr lang="en-US" dirty="0" smtClean="0"/>
              <a:t>Create various </a:t>
            </a:r>
            <a:r>
              <a:rPr lang="en-US" b="1" dirty="0" smtClean="0"/>
              <a:t>approaches of viewing the components</a:t>
            </a:r>
          </a:p>
          <a:p>
            <a:pPr marL="342900" indent="-342900">
              <a:spcBef>
                <a:spcPts val="200"/>
              </a:spcBef>
              <a:buClr>
                <a:schemeClr val="accent1"/>
              </a:buClr>
              <a:buFont typeface="Webdings" panose="05030102010509060703" pitchFamily="18" charset="2"/>
              <a:buChar char="4"/>
            </a:pPr>
            <a:endParaRPr lang="en-US" dirty="0" smtClean="0"/>
          </a:p>
          <a:p>
            <a:pPr marL="342900" indent="-342900">
              <a:spcBef>
                <a:spcPts val="200"/>
              </a:spcBef>
              <a:buClr>
                <a:schemeClr val="accent1"/>
              </a:buClr>
              <a:buFont typeface="Webdings" panose="05030102010509060703" pitchFamily="18" charset="2"/>
              <a:buChar char="4"/>
            </a:pPr>
            <a:r>
              <a:rPr lang="en-US" dirty="0" smtClean="0"/>
              <a:t>Investigate the </a:t>
            </a:r>
            <a:r>
              <a:rPr lang="en-US" b="1" dirty="0" smtClean="0"/>
              <a:t>most useful visualization method</a:t>
            </a:r>
            <a:endParaRPr lang="en-US" dirty="0" smtClean="0"/>
          </a:p>
          <a:p>
            <a:pPr marL="342900" indent="-342900">
              <a:spcBef>
                <a:spcPts val="200"/>
              </a:spcBef>
              <a:buClr>
                <a:schemeClr val="accent1"/>
              </a:buClr>
              <a:buFont typeface="Webdings" panose="05030102010509060703" pitchFamily="18" charset="2"/>
              <a:buChar char="4"/>
            </a:pPr>
            <a:endParaRPr lang="en-US" dirty="0" smtClean="0"/>
          </a:p>
        </p:txBody>
      </p:sp>
      <p:graphicFrame>
        <p:nvGraphicFramePr>
          <p:cNvPr id="9" name="Diagram 8"/>
          <p:cNvGraphicFramePr/>
          <p:nvPr>
            <p:extLst>
              <p:ext uri="{D42A27DB-BD31-4B8C-83A1-F6EECF244321}">
                <p14:modId xmlns:p14="http://schemas.microsoft.com/office/powerpoint/2010/main" val="575358216"/>
              </p:ext>
            </p:extLst>
          </p:nvPr>
        </p:nvGraphicFramePr>
        <p:xfrm>
          <a:off x="225467" y="157283"/>
          <a:ext cx="8701168" cy="43820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 Placeholder 2"/>
          <p:cNvSpPr>
            <a:spLocks noGrp="1"/>
          </p:cNvSpPr>
          <p:nvPr>
            <p:ph type="body" sz="quarter" idx="14"/>
          </p:nvPr>
        </p:nvSpPr>
        <p:spPr>
          <a:xfrm>
            <a:off x="576072" y="4092663"/>
            <a:ext cx="7982712" cy="704088"/>
          </a:xfrm>
        </p:spPr>
        <p:txBody>
          <a:bodyPr/>
          <a:lstStyle/>
          <a:p>
            <a:r>
              <a:rPr lang="en-US" dirty="0" smtClean="0"/>
              <a:t>Methodology</a:t>
            </a:r>
            <a:endParaRPr lang="en-US" dirty="0"/>
          </a:p>
        </p:txBody>
      </p:sp>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2791" y="1941790"/>
            <a:ext cx="2389100" cy="1931099"/>
          </a:xfrm>
          <a:prstGeom prst="rect">
            <a:avLst/>
          </a:prstGeom>
          <a:ln w="25400">
            <a:solidFill>
              <a:schemeClr val="accent1"/>
            </a:solidFill>
          </a:ln>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77730" y="1941325"/>
            <a:ext cx="2169186" cy="1932030"/>
          </a:xfrm>
          <a:prstGeom prst="rect">
            <a:avLst/>
          </a:prstGeom>
          <a:ln w="25400">
            <a:solidFill>
              <a:schemeClr val="accent1"/>
            </a:solidFill>
          </a:ln>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51354" y="1941325"/>
            <a:ext cx="1846545" cy="1951449"/>
          </a:xfrm>
          <a:prstGeom prst="rect">
            <a:avLst/>
          </a:prstGeom>
          <a:ln w="25400">
            <a:solidFill>
              <a:schemeClr val="accent1"/>
            </a:solidFill>
          </a:ln>
        </p:spPr>
      </p:pic>
    </p:spTree>
    <p:extLst>
      <p:ext uri="{BB962C8B-B14F-4D97-AF65-F5344CB8AC3E}">
        <p14:creationId xmlns:p14="http://schemas.microsoft.com/office/powerpoint/2010/main" val="4117548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95808" y="1533652"/>
            <a:ext cx="3664712" cy="3374136"/>
          </a:xfrm>
        </p:spPr>
        <p:txBody>
          <a:bodyPr/>
          <a:lstStyle/>
          <a:p>
            <a:r>
              <a:rPr lang="en-US" dirty="0" smtClean="0"/>
              <a:t>Fall 2013</a:t>
            </a:r>
            <a:endParaRPr lang="en-US" dirty="0"/>
          </a:p>
        </p:txBody>
      </p:sp>
      <p:sp>
        <p:nvSpPr>
          <p:cNvPr id="3" name="Text Placeholder 2"/>
          <p:cNvSpPr>
            <a:spLocks noGrp="1"/>
          </p:cNvSpPr>
          <p:nvPr>
            <p:ph type="body" sz="quarter" idx="10"/>
          </p:nvPr>
        </p:nvSpPr>
        <p:spPr>
          <a:xfrm>
            <a:off x="560912" y="240537"/>
            <a:ext cx="5382260" cy="1226482"/>
          </a:xfrm>
        </p:spPr>
        <p:txBody>
          <a:bodyPr>
            <a:normAutofit/>
          </a:bodyPr>
          <a:lstStyle/>
          <a:p>
            <a:r>
              <a:rPr lang="en-US" dirty="0" smtClean="0"/>
              <a:t>Uruguay Agriculture Overview</a:t>
            </a:r>
            <a:endParaRPr lang="en-US" dirty="0"/>
          </a:p>
        </p:txBody>
      </p:sp>
      <p:sp>
        <p:nvSpPr>
          <p:cNvPr id="4" name="Text Placeholder 1"/>
          <p:cNvSpPr>
            <a:spLocks noGrp="1"/>
          </p:cNvSpPr>
          <p:nvPr>
            <p:ph type="body" sz="quarter" idx="11"/>
          </p:nvPr>
        </p:nvSpPr>
        <p:spPr>
          <a:xfrm>
            <a:off x="5055108" y="1533652"/>
            <a:ext cx="3664712" cy="3374136"/>
          </a:xfrm>
        </p:spPr>
        <p:txBody>
          <a:bodyPr/>
          <a:lstStyle/>
          <a:p>
            <a:r>
              <a:rPr lang="en-US" dirty="0" smtClean="0"/>
              <a:t>Spring 2015</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414" y="1851479"/>
            <a:ext cx="4470400" cy="2534050"/>
          </a:xfrm>
          <a:prstGeom prst="rect">
            <a:avLst/>
          </a:prstGeom>
        </p:spPr>
      </p:pic>
      <p:pic>
        <p:nvPicPr>
          <p:cNvPr id="5" name="Picture 4" descr="https://lh6.googleusercontent.com/i8g_yI2vih3VP-ZWDWzERtIXMn9Z4UhcQZ0xBkPZKI-jKRAuYkv5F7kK3stgtiyOESap1QIwpUouudbeTSUwcjdXhaxBooudlbK6booogWnPPSKaVYxSJyvJkg"/>
          <p:cNvPicPr/>
          <p:nvPr/>
        </p:nvPicPr>
        <p:blipFill>
          <a:blip r:embed="rId3">
            <a:extLst>
              <a:ext uri="{28A0092B-C50C-407E-A947-70E740481C1C}">
                <a14:useLocalDpi xmlns:a14="http://schemas.microsoft.com/office/drawing/2010/main" val="0"/>
              </a:ext>
            </a:extLst>
          </a:blip>
          <a:srcRect/>
          <a:stretch>
            <a:fillRect/>
          </a:stretch>
        </p:blipFill>
        <p:spPr bwMode="auto">
          <a:xfrm>
            <a:off x="137414" y="4521201"/>
            <a:ext cx="1840737" cy="1759375"/>
          </a:xfrm>
          <a:prstGeom prst="rect">
            <a:avLst/>
          </a:prstGeom>
          <a:noFill/>
          <a:ln w="12700">
            <a:solidFill>
              <a:schemeClr val="tx1"/>
            </a:solidFill>
          </a:ln>
        </p:spPr>
      </p:pic>
      <p:pic>
        <p:nvPicPr>
          <p:cNvPr id="7" name="Picture 6" descr="https://lh4.googleusercontent.com/EKg-AfcBLdDJ0fnnQ7ph7N2PthwjrlMuaVKuhkcf9AmbPoWzpQoPH1elqmLNzOcwH6PBfR723Nax61hyT79BL2BIWT7kR-rHNFZhMUNQ1Xug8dl4cSv8c3he2A"/>
          <p:cNvPicPr/>
          <p:nvPr/>
        </p:nvPicPr>
        <p:blipFill>
          <a:blip r:embed="rId4">
            <a:extLst>
              <a:ext uri="{28A0092B-C50C-407E-A947-70E740481C1C}">
                <a14:useLocalDpi xmlns:a14="http://schemas.microsoft.com/office/drawing/2010/main" val="0"/>
              </a:ext>
            </a:extLst>
          </a:blip>
          <a:srcRect/>
          <a:stretch>
            <a:fillRect/>
          </a:stretch>
        </p:blipFill>
        <p:spPr bwMode="auto">
          <a:xfrm>
            <a:off x="2023107" y="4483101"/>
            <a:ext cx="2584707" cy="2238166"/>
          </a:xfrm>
          <a:prstGeom prst="rect">
            <a:avLst/>
          </a:prstGeom>
          <a:noFill/>
          <a:ln>
            <a:noFill/>
          </a:ln>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2623" y="1892300"/>
            <a:ext cx="4461087" cy="2875788"/>
          </a:xfrm>
          <a:prstGeom prst="rect">
            <a:avLst/>
          </a:prstGeom>
        </p:spPr>
      </p:pic>
      <p:pic>
        <p:nvPicPr>
          <p:cNvPr id="9" name="Picture 8" descr="TRMMvsPAW.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02402" y="4920488"/>
            <a:ext cx="2950524" cy="1585816"/>
          </a:xfrm>
          <a:prstGeom prst="rect">
            <a:avLst/>
          </a:prstGeom>
        </p:spPr>
      </p:pic>
    </p:spTree>
    <p:extLst>
      <p:ext uri="{BB962C8B-B14F-4D97-AF65-F5344CB8AC3E}">
        <p14:creationId xmlns:p14="http://schemas.microsoft.com/office/powerpoint/2010/main" val="35938272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48640" y="220980"/>
            <a:ext cx="3566160" cy="1325880"/>
          </a:xfrm>
        </p:spPr>
        <p:txBody>
          <a:bodyPr/>
          <a:lstStyle/>
          <a:p>
            <a:r>
              <a:rPr lang="en-US" dirty="0" smtClean="0"/>
              <a:t>Results &amp; Discussion</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923889688"/>
              </p:ext>
            </p:extLst>
          </p:nvPr>
        </p:nvGraphicFramePr>
        <p:xfrm>
          <a:off x="363537" y="2263140"/>
          <a:ext cx="8416926" cy="1112520"/>
        </p:xfrm>
        <a:graphic>
          <a:graphicData uri="http://schemas.openxmlformats.org/drawingml/2006/table">
            <a:tbl>
              <a:tblPr firstRow="1" bandRow="1">
                <a:tableStyleId>{5C22544A-7EE6-4342-B048-85BDC9FD1C3A}</a:tableStyleId>
              </a:tblPr>
              <a:tblGrid>
                <a:gridCol w="1435100"/>
                <a:gridCol w="606425"/>
                <a:gridCol w="652462"/>
                <a:gridCol w="542925"/>
                <a:gridCol w="425450"/>
                <a:gridCol w="425450"/>
                <a:gridCol w="425450"/>
                <a:gridCol w="425450"/>
                <a:gridCol w="534988"/>
                <a:gridCol w="787400"/>
                <a:gridCol w="623888"/>
                <a:gridCol w="763588"/>
                <a:gridCol w="768350"/>
              </a:tblGrid>
              <a:tr h="370840">
                <a:tc>
                  <a:txBody>
                    <a:bodyPr/>
                    <a:lstStyle/>
                    <a:p>
                      <a:pPr algn="ctr" rtl="0" fontAlgn="b"/>
                      <a:endParaRPr lang="en-US" sz="1000" dirty="0">
                        <a:effectLst/>
                      </a:endParaRPr>
                    </a:p>
                  </a:txBody>
                  <a:tcPr marL="38100" marR="38100" marT="25400" marB="25400" anchor="b"/>
                </a:tc>
                <a:tc>
                  <a:txBody>
                    <a:bodyPr/>
                    <a:lstStyle/>
                    <a:p>
                      <a:pPr algn="ctr" rtl="0" fontAlgn="b"/>
                      <a:r>
                        <a:rPr lang="en-US" sz="1000">
                          <a:effectLst/>
                        </a:rPr>
                        <a:t>January</a:t>
                      </a:r>
                    </a:p>
                  </a:txBody>
                  <a:tcPr marL="38100" marR="38100" marT="25400" marB="25400" anchor="b"/>
                </a:tc>
                <a:tc>
                  <a:txBody>
                    <a:bodyPr/>
                    <a:lstStyle/>
                    <a:p>
                      <a:pPr algn="ctr" rtl="0" fontAlgn="b"/>
                      <a:r>
                        <a:rPr lang="en-US" sz="1000">
                          <a:effectLst/>
                        </a:rPr>
                        <a:t>February</a:t>
                      </a:r>
                    </a:p>
                  </a:txBody>
                  <a:tcPr marL="38100" marR="38100" marT="25400" marB="25400" anchor="b"/>
                </a:tc>
                <a:tc>
                  <a:txBody>
                    <a:bodyPr/>
                    <a:lstStyle/>
                    <a:p>
                      <a:pPr algn="ctr" rtl="0" fontAlgn="b"/>
                      <a:r>
                        <a:rPr lang="en-US" sz="1000" dirty="0">
                          <a:effectLst/>
                        </a:rPr>
                        <a:t>March </a:t>
                      </a:r>
                    </a:p>
                  </a:txBody>
                  <a:tcPr marL="38100" marR="38100" marT="25400" marB="25400" anchor="b"/>
                </a:tc>
                <a:tc>
                  <a:txBody>
                    <a:bodyPr/>
                    <a:lstStyle/>
                    <a:p>
                      <a:pPr algn="ctr" rtl="0" fontAlgn="b"/>
                      <a:r>
                        <a:rPr lang="en-US" sz="1000">
                          <a:effectLst/>
                        </a:rPr>
                        <a:t>April</a:t>
                      </a:r>
                    </a:p>
                  </a:txBody>
                  <a:tcPr marL="38100" marR="38100" marT="25400" marB="25400" anchor="b"/>
                </a:tc>
                <a:tc>
                  <a:txBody>
                    <a:bodyPr/>
                    <a:lstStyle/>
                    <a:p>
                      <a:pPr algn="ctr" rtl="0" fontAlgn="b"/>
                      <a:r>
                        <a:rPr lang="en-US" sz="1000">
                          <a:effectLst/>
                        </a:rPr>
                        <a:t>May</a:t>
                      </a:r>
                    </a:p>
                  </a:txBody>
                  <a:tcPr marL="38100" marR="38100" marT="25400" marB="25400" anchor="b"/>
                </a:tc>
                <a:tc>
                  <a:txBody>
                    <a:bodyPr/>
                    <a:lstStyle/>
                    <a:p>
                      <a:pPr algn="ctr" rtl="0" fontAlgn="b"/>
                      <a:r>
                        <a:rPr lang="en-US" sz="1000">
                          <a:effectLst/>
                        </a:rPr>
                        <a:t>June</a:t>
                      </a:r>
                    </a:p>
                  </a:txBody>
                  <a:tcPr marL="38100" marR="38100" marT="25400" marB="25400" anchor="b"/>
                </a:tc>
                <a:tc>
                  <a:txBody>
                    <a:bodyPr/>
                    <a:lstStyle/>
                    <a:p>
                      <a:pPr algn="ctr" rtl="0" fontAlgn="b"/>
                      <a:r>
                        <a:rPr lang="en-US" sz="1000">
                          <a:effectLst/>
                        </a:rPr>
                        <a:t>July</a:t>
                      </a:r>
                    </a:p>
                  </a:txBody>
                  <a:tcPr marL="38100" marR="38100" marT="25400" marB="25400" anchor="b"/>
                </a:tc>
                <a:tc>
                  <a:txBody>
                    <a:bodyPr/>
                    <a:lstStyle/>
                    <a:p>
                      <a:pPr algn="ctr" rtl="0" fontAlgn="b"/>
                      <a:r>
                        <a:rPr lang="en-US" sz="1000">
                          <a:effectLst/>
                        </a:rPr>
                        <a:t>August</a:t>
                      </a:r>
                    </a:p>
                  </a:txBody>
                  <a:tcPr marL="38100" marR="38100" marT="25400" marB="25400" anchor="b"/>
                </a:tc>
                <a:tc>
                  <a:txBody>
                    <a:bodyPr/>
                    <a:lstStyle/>
                    <a:p>
                      <a:pPr algn="ctr" rtl="0" fontAlgn="b"/>
                      <a:r>
                        <a:rPr lang="en-US" sz="1000">
                          <a:effectLst/>
                        </a:rPr>
                        <a:t>September</a:t>
                      </a:r>
                    </a:p>
                  </a:txBody>
                  <a:tcPr marL="38100" marR="38100" marT="25400" marB="25400" anchor="b"/>
                </a:tc>
                <a:tc>
                  <a:txBody>
                    <a:bodyPr/>
                    <a:lstStyle/>
                    <a:p>
                      <a:pPr algn="ctr" rtl="0" fontAlgn="b"/>
                      <a:r>
                        <a:rPr lang="en-US" sz="1000">
                          <a:effectLst/>
                        </a:rPr>
                        <a:t>October</a:t>
                      </a:r>
                    </a:p>
                  </a:txBody>
                  <a:tcPr marL="38100" marR="38100" marT="25400" marB="25400" anchor="b"/>
                </a:tc>
                <a:tc>
                  <a:txBody>
                    <a:bodyPr/>
                    <a:lstStyle/>
                    <a:p>
                      <a:pPr algn="ctr" rtl="0" fontAlgn="b"/>
                      <a:r>
                        <a:rPr lang="en-US" sz="1000">
                          <a:effectLst/>
                        </a:rPr>
                        <a:t>November</a:t>
                      </a:r>
                    </a:p>
                  </a:txBody>
                  <a:tcPr marL="38100" marR="38100" marT="25400" marB="25400" anchor="b"/>
                </a:tc>
                <a:tc>
                  <a:txBody>
                    <a:bodyPr/>
                    <a:lstStyle/>
                    <a:p>
                      <a:pPr algn="ctr" rtl="0" fontAlgn="b"/>
                      <a:r>
                        <a:rPr lang="en-US" sz="1000">
                          <a:effectLst/>
                        </a:rPr>
                        <a:t>December</a:t>
                      </a:r>
                    </a:p>
                  </a:txBody>
                  <a:tcPr marL="38100" marR="38100" marT="25400" marB="25400" anchor="b"/>
                </a:tc>
              </a:tr>
              <a:tr h="370840">
                <a:tc>
                  <a:txBody>
                    <a:bodyPr/>
                    <a:lstStyle/>
                    <a:p>
                      <a:pPr algn="ctr" rtl="0" fontAlgn="b"/>
                      <a:r>
                        <a:rPr lang="en-US" sz="1000" dirty="0">
                          <a:effectLst/>
                        </a:rPr>
                        <a:t>Using </a:t>
                      </a:r>
                      <a:r>
                        <a:rPr lang="en-US" sz="1000" dirty="0" smtClean="0">
                          <a:effectLst/>
                        </a:rPr>
                        <a:t>CMORPH</a:t>
                      </a:r>
                      <a:r>
                        <a:rPr lang="en-US" sz="1000" baseline="0" dirty="0" smtClean="0">
                          <a:effectLst/>
                        </a:rPr>
                        <a:t> (</a:t>
                      </a:r>
                      <a:r>
                        <a:rPr lang="en-US" sz="1000" dirty="0" smtClean="0">
                          <a:effectLst/>
                        </a:rPr>
                        <a:t>-min</a:t>
                      </a:r>
                      <a:r>
                        <a:rPr lang="en-US" sz="1000" dirty="0">
                          <a:effectLst/>
                        </a:rPr>
                        <a:t>)</a:t>
                      </a:r>
                    </a:p>
                  </a:txBody>
                  <a:tcPr marL="38100" marR="38100" marT="25400" marB="25400" anchor="b"/>
                </a:tc>
                <a:tc>
                  <a:txBody>
                    <a:bodyPr/>
                    <a:lstStyle/>
                    <a:p>
                      <a:pPr algn="ctr" rtl="0" fontAlgn="b"/>
                      <a:r>
                        <a:rPr lang="nb-NO" sz="1000">
                          <a:solidFill>
                            <a:srgbClr val="222222"/>
                          </a:solidFill>
                          <a:effectLst/>
                          <a:latin typeface="arial" charset="0"/>
                        </a:rPr>
                        <a:t>0.711</a:t>
                      </a:r>
                    </a:p>
                  </a:txBody>
                  <a:tcPr marL="38100" marR="38100" marT="25400" marB="25400" anchor="b"/>
                </a:tc>
                <a:tc>
                  <a:txBody>
                    <a:bodyPr/>
                    <a:lstStyle/>
                    <a:p>
                      <a:pPr algn="ctr" rtl="0" fontAlgn="b"/>
                      <a:r>
                        <a:rPr lang="fi-FI" sz="1000">
                          <a:solidFill>
                            <a:srgbClr val="222222"/>
                          </a:solidFill>
                          <a:effectLst/>
                          <a:latin typeface="arial" charset="0"/>
                        </a:rPr>
                        <a:t>0.793</a:t>
                      </a:r>
                    </a:p>
                  </a:txBody>
                  <a:tcPr marL="38100" marR="38100" marT="25400" marB="25400" anchor="b"/>
                </a:tc>
                <a:tc>
                  <a:txBody>
                    <a:bodyPr/>
                    <a:lstStyle/>
                    <a:p>
                      <a:pPr algn="ctr" rtl="0" fontAlgn="b"/>
                      <a:r>
                        <a:rPr lang="nb-NO" sz="1000">
                          <a:solidFill>
                            <a:srgbClr val="222222"/>
                          </a:solidFill>
                          <a:effectLst/>
                          <a:latin typeface="arial" charset="0"/>
                        </a:rPr>
                        <a:t>0.736</a:t>
                      </a:r>
                    </a:p>
                  </a:txBody>
                  <a:tcPr marL="38100" marR="38100" marT="25400" marB="25400" anchor="b"/>
                </a:tc>
                <a:tc>
                  <a:txBody>
                    <a:bodyPr/>
                    <a:lstStyle/>
                    <a:p>
                      <a:pPr algn="ctr" rtl="0" fontAlgn="b"/>
                      <a:r>
                        <a:rPr lang="nb-NO" sz="1000">
                          <a:solidFill>
                            <a:srgbClr val="222222"/>
                          </a:solidFill>
                          <a:effectLst/>
                          <a:latin typeface="arial" charset="0"/>
                        </a:rPr>
                        <a:t>0.610</a:t>
                      </a:r>
                    </a:p>
                  </a:txBody>
                  <a:tcPr marL="38100" marR="38100" marT="25400" marB="25400" anchor="b"/>
                </a:tc>
                <a:tc>
                  <a:txBody>
                    <a:bodyPr/>
                    <a:lstStyle/>
                    <a:p>
                      <a:pPr algn="ctr" rtl="0" fontAlgn="b"/>
                      <a:r>
                        <a:rPr lang="nb-NO" sz="1000">
                          <a:solidFill>
                            <a:srgbClr val="222222"/>
                          </a:solidFill>
                          <a:effectLst/>
                          <a:latin typeface="arial" charset="0"/>
                        </a:rPr>
                        <a:t>0.647</a:t>
                      </a:r>
                    </a:p>
                  </a:txBody>
                  <a:tcPr marL="38100" marR="38100" marT="25400" marB="25400" anchor="b"/>
                </a:tc>
                <a:tc>
                  <a:txBody>
                    <a:bodyPr/>
                    <a:lstStyle/>
                    <a:p>
                      <a:pPr algn="ctr" rtl="0" fontAlgn="b"/>
                      <a:r>
                        <a:rPr lang="is-IS" sz="1000">
                          <a:solidFill>
                            <a:srgbClr val="222222"/>
                          </a:solidFill>
                          <a:effectLst/>
                          <a:latin typeface="arial" charset="0"/>
                        </a:rPr>
                        <a:t>0.245</a:t>
                      </a:r>
                    </a:p>
                  </a:txBody>
                  <a:tcPr marL="38100" marR="38100" marT="25400" marB="25400" anchor="b"/>
                </a:tc>
                <a:tc>
                  <a:txBody>
                    <a:bodyPr/>
                    <a:lstStyle/>
                    <a:p>
                      <a:pPr algn="ctr" rtl="0" fontAlgn="b"/>
                      <a:r>
                        <a:rPr lang="it-IT" sz="1000" b="1" dirty="0">
                          <a:solidFill>
                            <a:srgbClr val="222222"/>
                          </a:solidFill>
                          <a:effectLst/>
                          <a:latin typeface="arial" charset="0"/>
                        </a:rPr>
                        <a:t>0.489</a:t>
                      </a:r>
                    </a:p>
                  </a:txBody>
                  <a:tcPr marL="38100" marR="38100" marT="25400" marB="25400" anchor="b"/>
                </a:tc>
                <a:tc>
                  <a:txBody>
                    <a:bodyPr/>
                    <a:lstStyle/>
                    <a:p>
                      <a:pPr algn="ctr" rtl="0" fontAlgn="b"/>
                      <a:r>
                        <a:rPr lang="nb-NO" sz="1000">
                          <a:solidFill>
                            <a:srgbClr val="222222"/>
                          </a:solidFill>
                          <a:effectLst/>
                          <a:latin typeface="arial" charset="0"/>
                        </a:rPr>
                        <a:t>0.392</a:t>
                      </a:r>
                    </a:p>
                  </a:txBody>
                  <a:tcPr marL="38100" marR="38100" marT="25400" marB="25400" anchor="b"/>
                </a:tc>
                <a:tc>
                  <a:txBody>
                    <a:bodyPr/>
                    <a:lstStyle/>
                    <a:p>
                      <a:pPr algn="ctr" rtl="0" fontAlgn="b"/>
                      <a:r>
                        <a:rPr lang="hr-HR" sz="1000">
                          <a:solidFill>
                            <a:srgbClr val="222222"/>
                          </a:solidFill>
                          <a:effectLst/>
                          <a:latin typeface="arial" charset="0"/>
                        </a:rPr>
                        <a:t>0.426</a:t>
                      </a:r>
                    </a:p>
                  </a:txBody>
                  <a:tcPr marL="38100" marR="38100" marT="25400" marB="25400" anchor="b"/>
                </a:tc>
                <a:tc>
                  <a:txBody>
                    <a:bodyPr/>
                    <a:lstStyle/>
                    <a:p>
                      <a:pPr algn="ctr" rtl="0" fontAlgn="b"/>
                      <a:r>
                        <a:rPr lang="nb-NO" sz="1000">
                          <a:solidFill>
                            <a:srgbClr val="222222"/>
                          </a:solidFill>
                          <a:effectLst/>
                          <a:latin typeface="arial" charset="0"/>
                        </a:rPr>
                        <a:t>0.729</a:t>
                      </a:r>
                    </a:p>
                  </a:txBody>
                  <a:tcPr marL="38100" marR="38100" marT="25400" marB="25400" anchor="b"/>
                </a:tc>
                <a:tc>
                  <a:txBody>
                    <a:bodyPr/>
                    <a:lstStyle/>
                    <a:p>
                      <a:pPr algn="ctr" rtl="0" fontAlgn="b"/>
                      <a:r>
                        <a:rPr lang="nb-NO" sz="1000">
                          <a:solidFill>
                            <a:srgbClr val="222222"/>
                          </a:solidFill>
                          <a:effectLst/>
                          <a:latin typeface="arial" charset="0"/>
                        </a:rPr>
                        <a:t>0.753</a:t>
                      </a:r>
                    </a:p>
                  </a:txBody>
                  <a:tcPr marL="38100" marR="38100" marT="25400" marB="25400" anchor="b"/>
                </a:tc>
                <a:tc>
                  <a:txBody>
                    <a:bodyPr/>
                    <a:lstStyle/>
                    <a:p>
                      <a:pPr algn="ctr" rtl="0" fontAlgn="b"/>
                      <a:r>
                        <a:rPr lang="nb-NO" sz="1000">
                          <a:solidFill>
                            <a:srgbClr val="222222"/>
                          </a:solidFill>
                          <a:effectLst/>
                          <a:latin typeface="arial" charset="0"/>
                        </a:rPr>
                        <a:t>0.838</a:t>
                      </a:r>
                    </a:p>
                  </a:txBody>
                  <a:tcPr marL="38100" marR="38100" marT="25400" marB="25400" anchor="b"/>
                </a:tc>
              </a:tr>
              <a:tr h="370840">
                <a:tc>
                  <a:txBody>
                    <a:bodyPr/>
                    <a:lstStyle/>
                    <a:p>
                      <a:pPr algn="ctr" rtl="0" fontAlgn="b"/>
                      <a:r>
                        <a:rPr lang="en-US" sz="1000">
                          <a:effectLst/>
                        </a:rPr>
                        <a:t>Using CMORPH (max)</a:t>
                      </a:r>
                    </a:p>
                  </a:txBody>
                  <a:tcPr marL="38100" marR="38100" marT="25400" marB="25400" anchor="b"/>
                </a:tc>
                <a:tc>
                  <a:txBody>
                    <a:bodyPr/>
                    <a:lstStyle/>
                    <a:p>
                      <a:pPr algn="ctr" rtl="0" fontAlgn="b"/>
                      <a:r>
                        <a:rPr lang="nb-NO" sz="1000" b="1" dirty="0">
                          <a:solidFill>
                            <a:srgbClr val="222222"/>
                          </a:solidFill>
                          <a:effectLst/>
                          <a:latin typeface="arial" charset="0"/>
                        </a:rPr>
                        <a:t>0.780</a:t>
                      </a:r>
                    </a:p>
                  </a:txBody>
                  <a:tcPr marL="38100" marR="38100" marT="25400" marB="25400" anchor="b"/>
                </a:tc>
                <a:tc>
                  <a:txBody>
                    <a:bodyPr/>
                    <a:lstStyle/>
                    <a:p>
                      <a:pPr algn="ctr" rtl="0" fontAlgn="b"/>
                      <a:r>
                        <a:rPr lang="nb-NO" sz="1000" b="1" dirty="0">
                          <a:solidFill>
                            <a:srgbClr val="222222"/>
                          </a:solidFill>
                          <a:effectLst/>
                          <a:latin typeface="arial" charset="0"/>
                        </a:rPr>
                        <a:t>0.817</a:t>
                      </a:r>
                    </a:p>
                  </a:txBody>
                  <a:tcPr marL="38100" marR="38100" marT="25400" marB="25400" anchor="b"/>
                </a:tc>
                <a:tc>
                  <a:txBody>
                    <a:bodyPr/>
                    <a:lstStyle/>
                    <a:p>
                      <a:pPr algn="ctr" rtl="0" fontAlgn="b"/>
                      <a:r>
                        <a:rPr lang="fi-FI" sz="1000" b="1" dirty="0">
                          <a:solidFill>
                            <a:srgbClr val="222222"/>
                          </a:solidFill>
                          <a:effectLst/>
                          <a:latin typeface="arial" charset="0"/>
                        </a:rPr>
                        <a:t>0.792</a:t>
                      </a:r>
                    </a:p>
                  </a:txBody>
                  <a:tcPr marL="38100" marR="38100" marT="25400" marB="25400" anchor="b"/>
                </a:tc>
                <a:tc>
                  <a:txBody>
                    <a:bodyPr/>
                    <a:lstStyle/>
                    <a:p>
                      <a:pPr algn="ctr" rtl="0" fontAlgn="b"/>
                      <a:r>
                        <a:rPr lang="hr-HR" sz="1000" b="1" dirty="0">
                          <a:solidFill>
                            <a:srgbClr val="222222"/>
                          </a:solidFill>
                          <a:effectLst/>
                          <a:latin typeface="arial" charset="0"/>
                        </a:rPr>
                        <a:t>0.723</a:t>
                      </a:r>
                    </a:p>
                  </a:txBody>
                  <a:tcPr marL="38100" marR="38100" marT="25400" marB="25400" anchor="b"/>
                </a:tc>
                <a:tc>
                  <a:txBody>
                    <a:bodyPr/>
                    <a:lstStyle/>
                    <a:p>
                      <a:pPr algn="ctr" rtl="0" fontAlgn="b"/>
                      <a:r>
                        <a:rPr lang="hr-HR" sz="1000" b="1" dirty="0">
                          <a:solidFill>
                            <a:srgbClr val="222222"/>
                          </a:solidFill>
                          <a:effectLst/>
                          <a:latin typeface="arial" charset="0"/>
                        </a:rPr>
                        <a:t>0.723</a:t>
                      </a:r>
                    </a:p>
                  </a:txBody>
                  <a:tcPr marL="38100" marR="38100" marT="25400" marB="25400" anchor="b"/>
                </a:tc>
                <a:tc>
                  <a:txBody>
                    <a:bodyPr/>
                    <a:lstStyle/>
                    <a:p>
                      <a:pPr algn="ctr" rtl="0" fontAlgn="b"/>
                      <a:r>
                        <a:rPr lang="hr-HR" sz="1000" b="1" dirty="0">
                          <a:solidFill>
                            <a:srgbClr val="222222"/>
                          </a:solidFill>
                          <a:effectLst/>
                          <a:latin typeface="arial" charset="0"/>
                        </a:rPr>
                        <a:t>0.264</a:t>
                      </a:r>
                    </a:p>
                  </a:txBody>
                  <a:tcPr marL="38100" marR="38100" marT="25400" marB="25400" anchor="b"/>
                </a:tc>
                <a:tc>
                  <a:txBody>
                    <a:bodyPr/>
                    <a:lstStyle/>
                    <a:p>
                      <a:pPr algn="ctr" rtl="0" fontAlgn="b"/>
                      <a:r>
                        <a:rPr lang="nb-NO" sz="1000">
                          <a:solidFill>
                            <a:srgbClr val="222222"/>
                          </a:solidFill>
                          <a:effectLst/>
                          <a:latin typeface="arial" charset="0"/>
                        </a:rPr>
                        <a:t>0.456</a:t>
                      </a:r>
                    </a:p>
                  </a:txBody>
                  <a:tcPr marL="38100" marR="38100" marT="25400" marB="25400" anchor="b"/>
                </a:tc>
                <a:tc>
                  <a:txBody>
                    <a:bodyPr/>
                    <a:lstStyle/>
                    <a:p>
                      <a:pPr algn="ctr" rtl="0" fontAlgn="b"/>
                      <a:r>
                        <a:rPr lang="is-IS" sz="1000" b="1">
                          <a:solidFill>
                            <a:srgbClr val="222222"/>
                          </a:solidFill>
                          <a:effectLst/>
                          <a:latin typeface="arial" charset="0"/>
                        </a:rPr>
                        <a:t>0.404</a:t>
                      </a:r>
                    </a:p>
                  </a:txBody>
                  <a:tcPr marL="38100" marR="38100" marT="25400" marB="25400" anchor="b"/>
                </a:tc>
                <a:tc>
                  <a:txBody>
                    <a:bodyPr/>
                    <a:lstStyle/>
                    <a:p>
                      <a:pPr algn="ctr" rtl="0" fontAlgn="b"/>
                      <a:r>
                        <a:rPr lang="nb-NO" sz="1000" b="1" dirty="0">
                          <a:solidFill>
                            <a:srgbClr val="222222"/>
                          </a:solidFill>
                          <a:effectLst/>
                          <a:latin typeface="arial" charset="0"/>
                        </a:rPr>
                        <a:t>0.444</a:t>
                      </a:r>
                    </a:p>
                  </a:txBody>
                  <a:tcPr marL="38100" marR="38100" marT="25400" marB="25400" anchor="b"/>
                </a:tc>
                <a:tc>
                  <a:txBody>
                    <a:bodyPr/>
                    <a:lstStyle/>
                    <a:p>
                      <a:pPr algn="ctr" rtl="0" fontAlgn="b"/>
                      <a:r>
                        <a:rPr lang="nb-NO" sz="1000" b="1" dirty="0">
                          <a:solidFill>
                            <a:srgbClr val="222222"/>
                          </a:solidFill>
                          <a:effectLst/>
                          <a:latin typeface="arial" charset="0"/>
                        </a:rPr>
                        <a:t>0.749</a:t>
                      </a:r>
                    </a:p>
                  </a:txBody>
                  <a:tcPr marL="38100" marR="38100" marT="25400" marB="25400" anchor="b"/>
                </a:tc>
                <a:tc>
                  <a:txBody>
                    <a:bodyPr/>
                    <a:lstStyle/>
                    <a:p>
                      <a:pPr algn="ctr" rtl="0" fontAlgn="b"/>
                      <a:r>
                        <a:rPr lang="fi-FI" sz="1000" b="1" dirty="0">
                          <a:solidFill>
                            <a:srgbClr val="222222"/>
                          </a:solidFill>
                          <a:effectLst/>
                          <a:latin typeface="arial" charset="0"/>
                        </a:rPr>
                        <a:t>0.798</a:t>
                      </a:r>
                    </a:p>
                  </a:txBody>
                  <a:tcPr marL="38100" marR="38100" marT="25400" marB="25400" anchor="b"/>
                </a:tc>
                <a:tc>
                  <a:txBody>
                    <a:bodyPr/>
                    <a:lstStyle/>
                    <a:p>
                      <a:pPr algn="ctr" rtl="0" fontAlgn="b"/>
                      <a:r>
                        <a:rPr lang="fi-FI" sz="1000" b="1" dirty="0">
                          <a:solidFill>
                            <a:srgbClr val="222222"/>
                          </a:solidFill>
                          <a:effectLst/>
                          <a:latin typeface="arial" charset="0"/>
                        </a:rPr>
                        <a:t>0.875</a:t>
                      </a:r>
                    </a:p>
                  </a:txBody>
                  <a:tcPr marL="38100" marR="38100" marT="25400" marB="25400" anchor="b"/>
                </a:tc>
              </a:tr>
            </a:tbl>
          </a:graphicData>
        </a:graphic>
      </p:graphicFrame>
      <p:sp>
        <p:nvSpPr>
          <p:cNvPr id="6" name="Text Placeholder 5"/>
          <p:cNvSpPr>
            <a:spLocks noGrp="1"/>
          </p:cNvSpPr>
          <p:nvPr>
            <p:ph type="body" sz="quarter" idx="11"/>
          </p:nvPr>
        </p:nvSpPr>
        <p:spPr>
          <a:xfrm>
            <a:off x="521208" y="1673352"/>
            <a:ext cx="3593592" cy="3374136"/>
          </a:xfrm>
        </p:spPr>
        <p:txBody>
          <a:bodyPr/>
          <a:lstStyle/>
          <a:p>
            <a:r>
              <a:rPr lang="en-US" dirty="0" smtClean="0"/>
              <a:t>New Scaling Method</a:t>
            </a:r>
            <a:endParaRPr lang="en-US" dirty="0"/>
          </a:p>
        </p:txBody>
      </p:sp>
      <p:sp>
        <p:nvSpPr>
          <p:cNvPr id="7" name="TextBox 6"/>
          <p:cNvSpPr txBox="1"/>
          <p:nvPr/>
        </p:nvSpPr>
        <p:spPr>
          <a:xfrm>
            <a:off x="2940156" y="3526782"/>
            <a:ext cx="5918608" cy="369332"/>
          </a:xfrm>
          <a:prstGeom prst="rect">
            <a:avLst/>
          </a:prstGeom>
          <a:noFill/>
        </p:spPr>
        <p:txBody>
          <a:bodyPr wrap="none" rtlCol="0">
            <a:spAutoFit/>
          </a:bodyPr>
          <a:lstStyle/>
          <a:p>
            <a:r>
              <a:rPr lang="en-US" dirty="0" smtClean="0"/>
              <a:t>CMORPH – </a:t>
            </a:r>
            <a:r>
              <a:rPr lang="en-US" dirty="0" err="1" smtClean="0"/>
              <a:t>CMORPH</a:t>
            </a:r>
            <a:r>
              <a:rPr lang="en-US" baseline="-25000" dirty="0" err="1" smtClean="0"/>
              <a:t>min</a:t>
            </a:r>
            <a:r>
              <a:rPr lang="en-US" dirty="0" smtClean="0"/>
              <a:t> / </a:t>
            </a:r>
            <a:r>
              <a:rPr lang="en-US" dirty="0" err="1" smtClean="0"/>
              <a:t>CMORPH</a:t>
            </a:r>
            <a:r>
              <a:rPr lang="en-US" baseline="-25000" dirty="0" err="1" smtClean="0"/>
              <a:t>max</a:t>
            </a:r>
            <a:r>
              <a:rPr lang="en-US" dirty="0" smtClean="0"/>
              <a:t> </a:t>
            </a:r>
            <a:r>
              <a:rPr lang="en-US" dirty="0" smtClean="0"/>
              <a:t>– </a:t>
            </a:r>
            <a:r>
              <a:rPr lang="en-US" dirty="0" err="1" smtClean="0"/>
              <a:t>CMORPH</a:t>
            </a:r>
            <a:r>
              <a:rPr lang="en-US" baseline="-25000" dirty="0" err="1" smtClean="0"/>
              <a:t>min</a:t>
            </a:r>
            <a:endParaRPr lang="en-US" dirty="0"/>
          </a:p>
        </p:txBody>
      </p:sp>
      <p:sp>
        <p:nvSpPr>
          <p:cNvPr id="8" name="TextBox 7"/>
          <p:cNvSpPr txBox="1"/>
          <p:nvPr/>
        </p:nvSpPr>
        <p:spPr>
          <a:xfrm>
            <a:off x="5727700" y="4362819"/>
            <a:ext cx="1537600" cy="369332"/>
          </a:xfrm>
          <a:prstGeom prst="rect">
            <a:avLst/>
          </a:prstGeom>
          <a:noFill/>
        </p:spPr>
        <p:txBody>
          <a:bodyPr wrap="none" rtlCol="0">
            <a:spAutoFit/>
          </a:bodyPr>
          <a:lstStyle/>
          <a:p>
            <a:r>
              <a:rPr lang="en-US" smtClean="0"/>
              <a:t>CMORPH</a:t>
            </a:r>
            <a:r>
              <a:rPr lang="en-US" baseline="-25000" smtClean="0"/>
              <a:t>-min</a:t>
            </a:r>
            <a:endParaRPr lang="en-US"/>
          </a:p>
        </p:txBody>
      </p:sp>
      <p:cxnSp>
        <p:nvCxnSpPr>
          <p:cNvPr id="10" name="Straight Arrow Connector 9"/>
          <p:cNvCxnSpPr/>
          <p:nvPr/>
        </p:nvCxnSpPr>
        <p:spPr>
          <a:xfrm>
            <a:off x="6407600" y="3946914"/>
            <a:ext cx="0" cy="410071"/>
          </a:xfrm>
          <a:prstGeom prst="straightConnector1">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43" y="4025560"/>
            <a:ext cx="4851058" cy="2730840"/>
          </a:xfrm>
          <a:prstGeom prst="rect">
            <a:avLst/>
          </a:prstGeom>
        </p:spPr>
      </p:pic>
      <p:sp>
        <p:nvSpPr>
          <p:cNvPr id="12" name="TextBox 11"/>
          <p:cNvSpPr txBox="1"/>
          <p:nvPr/>
        </p:nvSpPr>
        <p:spPr>
          <a:xfrm>
            <a:off x="5372266" y="5047488"/>
            <a:ext cx="3154362" cy="1200329"/>
          </a:xfrm>
          <a:prstGeom prst="rect">
            <a:avLst/>
          </a:prstGeom>
          <a:noFill/>
        </p:spPr>
        <p:txBody>
          <a:bodyPr wrap="square" rtlCol="0">
            <a:spAutoFit/>
          </a:bodyPr>
          <a:lstStyle/>
          <a:p>
            <a:pPr marL="285750" indent="-285750">
              <a:buFontTx/>
              <a:buChar char="-"/>
            </a:pPr>
            <a:r>
              <a:rPr lang="en-US" dirty="0" smtClean="0"/>
              <a:t>New method </a:t>
            </a:r>
            <a:r>
              <a:rPr lang="en-US" b="1" dirty="0" smtClean="0"/>
              <a:t>does not correlate</a:t>
            </a:r>
            <a:r>
              <a:rPr lang="en-US" dirty="0" smtClean="0"/>
              <a:t> as well with percent available water data</a:t>
            </a:r>
            <a:endParaRPr lang="en-US" dirty="0"/>
          </a:p>
        </p:txBody>
      </p:sp>
    </p:spTree>
    <p:extLst>
      <p:ext uri="{BB962C8B-B14F-4D97-AF65-F5344CB8AC3E}">
        <p14:creationId xmlns:p14="http://schemas.microsoft.com/office/powerpoint/2010/main" val="92257684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Agriculture 15">
      <a:dk1>
        <a:srgbClr val="767171"/>
      </a:dk1>
      <a:lt1>
        <a:srgbClr val="FFFFFF"/>
      </a:lt1>
      <a:dk2>
        <a:srgbClr val="767171"/>
      </a:dk2>
      <a:lt2>
        <a:srgbClr val="FFFFFF"/>
      </a:lt2>
      <a:accent1>
        <a:srgbClr val="7EB761"/>
      </a:accent1>
      <a:accent2>
        <a:srgbClr val="638E7C"/>
      </a:accent2>
      <a:accent3>
        <a:srgbClr val="4E6A89"/>
      </a:accent3>
      <a:accent4>
        <a:srgbClr val="D2AB70"/>
      </a:accent4>
      <a:accent5>
        <a:srgbClr val="CA8978"/>
      </a:accent5>
      <a:accent6>
        <a:srgbClr val="C3677B"/>
      </a:accent6>
      <a:hlink>
        <a:srgbClr val="7EB761"/>
      </a:hlink>
      <a:folHlink>
        <a:srgbClr val="7EB761"/>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8169</TotalTime>
  <Words>1252</Words>
  <Application>Microsoft Macintosh PowerPoint</Application>
  <PresentationFormat>On-screen Show (4:3)</PresentationFormat>
  <Paragraphs>211</Paragraphs>
  <Slides>16</Slides>
  <Notes>12</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Calibri</vt:lpstr>
      <vt:lpstr>Century Gothic</vt:lpstr>
      <vt:lpstr>Helvetica Neue</vt:lpstr>
      <vt:lpstr>Questrial</vt:lpstr>
      <vt:lpstr>Webdings</vt:lpstr>
      <vt:lpstr>Arial</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Jerrod Lessel</cp:lastModifiedBy>
  <cp:revision>220</cp:revision>
  <dcterms:created xsi:type="dcterms:W3CDTF">2015-05-18T13:26:09Z</dcterms:created>
  <dcterms:modified xsi:type="dcterms:W3CDTF">2016-03-29T10:38:30Z</dcterms:modified>
</cp:coreProperties>
</file>