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ms" initials="c" lastIdx="7" clrIdx="0">
    <p:extLst/>
  </p:cmAuthor>
  <p:cmAuthor id="2" name="clr" initials="clr" lastIdx="10" clrIdx="1"/>
  <p:cmAuthor id="3" name="Orne, Tiffani N. (LARC-E3)[SSAI DEVELOP]" initials="OTN(D" lastIdx="3" clrIdx="2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5E"/>
    <a:srgbClr val="009E47"/>
    <a:srgbClr val="007A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348" y="-6504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6T12:42:39.655" idx="7">
    <p:pos x="11232" y="17539"/>
    <p:text>In the final version, make sure to move the sections around to get rid of any excess white space.</p:text>
  </p:cm>
  <p:cm authorId="2" dt="2015-07-06T15:23:57.119" idx="8">
    <p:pos x="11061" y="1887"/>
    <p:text>Use sentence case here.</p:text>
  </p:cm>
  <p:cm authorId="2" dt="2015-07-06T15:24:18.924" idx="9">
    <p:pos x="8700" y="2916"/>
    <p:text>...DEVELOP at University...</p:text>
  </p:cm>
  <p:cm authorId="2" dt="2015-07-06T15:25:33.531" idx="5">
    <p:pos x="3084" y="7969"/>
    <p:text>This is a good start. Here are a couple of things to watch for:
--make sure not to go out of the margins at the side of the poster.
--try to use a monochromatic color scheme that works with the template color.
--keep the tops of the boxes lined up. where possible
--For the "independent variables" box use font size 24.</p:text>
  </p:cm>
  <p:cm authorId="3" dt="2015-07-09T11:04:42.809" idx="2">
    <p:pos x="3084" y="8065"/>
    <p:text>I think the colors are fine</p:text>
    <p:extLst>
      <p:ext uri="{C676402C-5697-4E1C-873F-D02D1690AC5C}">
        <p15:threadingInfo xmlns:p15="http://schemas.microsoft.com/office/powerpoint/2012/main" timeZoneBias="240">
          <p15:parentCm authorId="2" idx="5"/>
        </p15:threadingInfo>
      </p:ext>
    </p:extLst>
  </p:cm>
  <p:cm authorId="2" dt="2015-07-06T15:27:11.228" idx="6">
    <p:pos x="13956" y="11390"/>
    <p:text>Use the satellite images provided by NPO, along with the label style.</p:text>
  </p:cm>
  <p:cm authorId="2" dt="2015-07-07T23:03:32.955" idx="2">
    <p:pos x="15093" y="8574"/>
    <p:text>Please label the state and the county. Try to arrange this a little more visually appeallingly. Maybe put Georgia on the left? Maybe make the study area larger?</p:text>
  </p:cm>
  <p:cm authorId="3" dt="2015-07-09T11:01:50.655" idx="1">
    <p:pos x="16104" y="3768"/>
    <p:text>I would use the word "and" here instead of a dash</p:text>
    <p:extLst>
      <p:ext uri="{C676402C-5697-4E1C-873F-D02D1690AC5C}">
        <p15:threadingInfo xmlns:p15="http://schemas.microsoft.com/office/powerpoint/2012/main" timeZoneBias="240"/>
      </p:ext>
    </p:extLst>
  </p:cm>
  <p:cm authorId="3" dt="2015-07-09T11:11:31.984" idx="3">
    <p:pos x="180" y="18166"/>
    <p:text>Do you have a media release from your science advisor?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Utilizing NASA Earth Observations to Monitor Sinkhole Development and Identify Risk </a:t>
            </a:r>
            <a:r>
              <a:rPr lang="en-US" dirty="0"/>
              <a:t>Areas in Dougherty County, GA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500" dirty="0" smtClean="0"/>
              <a:t>Georgia Disasters and Water Resources</a:t>
            </a:r>
            <a:endParaRPr lang="en-US" sz="7500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1" y="33639732"/>
            <a:ext cx="8229600" cy="121920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left to right: Dr. Adam </a:t>
            </a:r>
            <a:r>
              <a:rPr lang="en-US" dirty="0" err="1" smtClean="0"/>
              <a:t>Milewski</a:t>
            </a:r>
            <a:r>
              <a:rPr lang="en-US" dirty="0" smtClean="0"/>
              <a:t> (Science Advisor), </a:t>
            </a:r>
            <a:r>
              <a:rPr lang="en-US" dirty="0" err="1" smtClean="0"/>
              <a:t>Tunan</a:t>
            </a:r>
            <a:r>
              <a:rPr lang="en-US" dirty="0" smtClean="0"/>
              <a:t> Hu, Kimberly Berry, </a:t>
            </a:r>
            <a:r>
              <a:rPr lang="en-US" dirty="0" err="1" smtClean="0"/>
              <a:t>Wenjing</a:t>
            </a:r>
            <a:r>
              <a:rPr lang="en-US" dirty="0" smtClean="0"/>
              <a:t> Xu, Matthew </a:t>
            </a:r>
            <a:r>
              <a:rPr lang="en-US" dirty="0" err="1" smtClean="0"/>
              <a:t>Cahalan</a:t>
            </a:r>
            <a:r>
              <a:rPr lang="en-US" dirty="0" smtClean="0"/>
              <a:t>, and Mohamed Amin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defPPr>
              <a:defRPr lang="en-US"/>
            </a:defPPr>
            <a:lvl1pPr marL="347663" indent="-347663" defTabSz="2743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baseline="0"/>
            </a:lvl1pPr>
            <a:lvl2pPr marL="2057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2pPr>
            <a:lvl3pPr marL="3429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3pPr>
            <a:lvl4pPr marL="4800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4pPr>
            <a:lvl5pPr marL="61722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5pPr>
            <a:lvl6pPr marL="75438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6pPr>
            <a:lvl7pPr marL="8915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7pPr>
            <a:lvl8pPr marL="10287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8pPr>
            <a:lvl9pPr marL="11658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9pPr>
          </a:lstStyle>
          <a:p>
            <a:r>
              <a:rPr lang="en-US" dirty="0"/>
              <a:t>City of Albany and Dougherty County Planning and Development Services</a:t>
            </a:r>
          </a:p>
          <a:p>
            <a:r>
              <a:rPr lang="en-US" dirty="0" smtClean="0"/>
              <a:t>Southwest </a:t>
            </a:r>
            <a:r>
              <a:rPr lang="en-US" dirty="0"/>
              <a:t>Georgia Water Resources Task </a:t>
            </a:r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defPPr>
              <a:defRPr lang="en-US"/>
            </a:defPPr>
            <a:lvl1pPr marL="347663" indent="-347663" defTabSz="2743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baseline="0"/>
            </a:lvl1pPr>
            <a:lvl2pPr marL="2057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2pPr>
            <a:lvl3pPr marL="3429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3pPr>
            <a:lvl4pPr marL="4800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4pPr>
            <a:lvl5pPr marL="61722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5pPr>
            <a:lvl6pPr marL="75438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6pPr>
            <a:lvl7pPr marL="8915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7pPr>
            <a:lvl8pPr marL="10287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8pPr>
            <a:lvl9pPr marL="11658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9pPr>
          </a:lstStyle>
          <a:p>
            <a:r>
              <a:rPr lang="en-US" dirty="0"/>
              <a:t>We would like to extend our appreciation to the NASA DEVELOP National Program Office and the entire DEVELOP community for supporting this project.</a:t>
            </a:r>
          </a:p>
          <a:p>
            <a:r>
              <a:rPr lang="en-US" dirty="0" smtClean="0"/>
              <a:t>We would like to acknowledge our main contacts from our partner organizations, Paul </a:t>
            </a:r>
            <a:r>
              <a:rPr lang="en-US" dirty="0" err="1" smtClean="0"/>
              <a:t>Forgey</a:t>
            </a:r>
            <a:r>
              <a:rPr lang="en-US" dirty="0" smtClean="0"/>
              <a:t> and Randy Weathersby. </a:t>
            </a:r>
            <a:endParaRPr lang="en-US" dirty="0"/>
          </a:p>
          <a:p>
            <a:r>
              <a:rPr lang="en-US" dirty="0"/>
              <a:t>We would like to thank Jim </a:t>
            </a:r>
            <a:r>
              <a:rPr lang="en-US" dirty="0" err="1"/>
              <a:t>Stolze</a:t>
            </a:r>
            <a:r>
              <a:rPr lang="en-US" dirty="0"/>
              <a:t> for allowing us access to the Albany Municipalities’ well field to survey sinkholes, enhance our validation techniques, and gather footage for the team’s VPS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800" dirty="0" smtClean="0"/>
              <a:t>Generate sinkhole inventory maps between 1999 – 2011 for Dougherty County, Georgia using an automated sinkhole detection algorithm developed by the team</a:t>
            </a:r>
          </a:p>
          <a:p>
            <a:pPr marL="347663" indent="-347663"/>
            <a:r>
              <a:rPr lang="en-US" sz="2800" dirty="0" smtClean="0"/>
              <a:t>Produce a sinkhole susceptibility map to aid in land use decisions, infrastructure development, and water resource management</a:t>
            </a:r>
          </a:p>
          <a:p>
            <a:pPr marL="347663" indent="-347663"/>
            <a:r>
              <a:rPr lang="en-US" sz="2800" dirty="0" smtClean="0"/>
              <a:t>Analyze the factors influencing the spatiotemporal distribution of sinkholes to improve the predictive capabilities for future sinkhole development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251191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Matthew </a:t>
            </a:r>
            <a:r>
              <a:rPr lang="en-US" dirty="0" err="1" smtClean="0"/>
              <a:t>Cahalan</a:t>
            </a:r>
            <a:r>
              <a:rPr lang="en-US" dirty="0" smtClean="0"/>
              <a:t> (Project Lead), Kimberly Berry, </a:t>
            </a:r>
            <a:r>
              <a:rPr lang="en-US" dirty="0" err="1" smtClean="0"/>
              <a:t>Wenjing</a:t>
            </a:r>
            <a:r>
              <a:rPr lang="en-US" dirty="0" smtClean="0"/>
              <a:t> Xu, </a:t>
            </a:r>
            <a:r>
              <a:rPr lang="en-US" dirty="0" err="1" smtClean="0"/>
              <a:t>Tunan</a:t>
            </a:r>
            <a:r>
              <a:rPr lang="en-US" dirty="0" smtClean="0"/>
              <a:t> Hu, Mohamed Amin, and Dr. Adam </a:t>
            </a:r>
            <a:r>
              <a:rPr lang="en-US" dirty="0" err="1" smtClean="0"/>
              <a:t>Milewski</a:t>
            </a:r>
            <a:r>
              <a:rPr lang="en-US" dirty="0" smtClean="0"/>
              <a:t> (Science Advisor)</a:t>
            </a:r>
          </a:p>
          <a:p>
            <a:r>
              <a:rPr lang="en-US" sz="2400" dirty="0" smtClean="0"/>
              <a:t>NASA DEVELOP University of Georgia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559" y="13861137"/>
            <a:ext cx="353147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DEM Data download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1" y="15517116"/>
            <a:ext cx="285749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NASA SRTM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NASA ASTER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ERS-1 and 2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1" y="13861137"/>
            <a:ext cx="360045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Sinkhole Mapping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9200" y="15332449"/>
            <a:ext cx="360045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ArcGIS </a:t>
            </a:r>
            <a:r>
              <a:rPr lang="en-US" sz="2400" dirty="0" err="1" smtClean="0">
                <a:solidFill>
                  <a:srgbClr val="000000"/>
                </a:solidFill>
              </a:rPr>
              <a:t>ModelBuilder</a:t>
            </a:r>
            <a:r>
              <a:rPr lang="en-US" sz="2400" dirty="0" smtClean="0">
                <a:solidFill>
                  <a:srgbClr val="000000"/>
                </a:solidFill>
              </a:rPr>
              <a:t> Algorithm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196" y="17114517"/>
            <a:ext cx="360045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Validation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67975" y="13645693"/>
            <a:ext cx="3276600" cy="954107"/>
          </a:xfrm>
          <a:prstGeom prst="rect">
            <a:avLst/>
          </a:prstGeom>
          <a:solidFill>
            <a:srgbClr val="00D05E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Sinkhole Formation Factor Analysis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67976" y="15732559"/>
            <a:ext cx="32766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Geographically Weighted Regression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67978" y="19129959"/>
            <a:ext cx="3276600" cy="954107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Sinkhole Susceptibility Map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9197" y="19622401"/>
            <a:ext cx="360045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Sinkhole Density Maps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>
            <a:stCxn id="19" idx="0"/>
            <a:endCxn id="17" idx="2"/>
          </p:cNvCxnSpPr>
          <p:nvPr/>
        </p:nvCxnSpPr>
        <p:spPr>
          <a:xfrm flipH="1" flipV="1">
            <a:off x="2333297" y="14384357"/>
            <a:ext cx="9853" cy="113275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3"/>
            <a:endCxn id="22" idx="1"/>
          </p:cNvCxnSpPr>
          <p:nvPr/>
        </p:nvCxnSpPr>
        <p:spPr>
          <a:xfrm>
            <a:off x="4099034" y="14122747"/>
            <a:ext cx="930167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3" idx="0"/>
          </p:cNvCxnSpPr>
          <p:nvPr/>
        </p:nvCxnSpPr>
        <p:spPr>
          <a:xfrm flipH="1">
            <a:off x="6829425" y="14384357"/>
            <a:ext cx="3" cy="94809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4" idx="0"/>
          </p:cNvCxnSpPr>
          <p:nvPr/>
        </p:nvCxnSpPr>
        <p:spPr>
          <a:xfrm flipH="1">
            <a:off x="6829421" y="16163418"/>
            <a:ext cx="4" cy="951099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829421" y="18864062"/>
            <a:ext cx="3" cy="7602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44025" y="14122745"/>
            <a:ext cx="1123950" cy="1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8" idx="3"/>
          </p:cNvCxnSpPr>
          <p:nvPr/>
        </p:nvCxnSpPr>
        <p:spPr>
          <a:xfrm flipV="1">
            <a:off x="8629648" y="19853233"/>
            <a:ext cx="742951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9344025" y="14122748"/>
            <a:ext cx="57150" cy="573048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2106275" y="14583129"/>
            <a:ext cx="1" cy="1132759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7" idx="0"/>
          </p:cNvCxnSpPr>
          <p:nvPr/>
        </p:nvCxnSpPr>
        <p:spPr>
          <a:xfrm>
            <a:off x="12106276" y="16559758"/>
            <a:ext cx="2" cy="2570201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5029204" y="18387008"/>
            <a:ext cx="360044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Temporal Difference Maps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829421" y="17619019"/>
            <a:ext cx="0" cy="81082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/>
          <p:cNvSpPr txBox="1"/>
          <p:nvPr/>
        </p:nvSpPr>
        <p:spPr>
          <a:xfrm>
            <a:off x="14535150" y="14122748"/>
            <a:ext cx="2914650" cy="4093428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Independent Variables: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Overburden thickness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Land use type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Land use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fractures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streams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wetlands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ponds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roads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Elevation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Slope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Aspect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Aquifer fluctuations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041" name="Straight Arrow Connector 1040"/>
          <p:cNvCxnSpPr>
            <a:stCxn id="1038" idx="1"/>
            <a:endCxn id="36" idx="3"/>
          </p:cNvCxnSpPr>
          <p:nvPr/>
        </p:nvCxnSpPr>
        <p:spPr>
          <a:xfrm flipH="1" flipV="1">
            <a:off x="13744576" y="16148058"/>
            <a:ext cx="790574" cy="21404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3" descr="C:\Users\Matt\Desktop\Terra ASTER 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0" y="17619019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4" descr="C:\Users\Matt\Desktop\SRTM 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099" y="17619019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TextBox 1046"/>
          <p:cNvSpPr txBox="1"/>
          <p:nvPr/>
        </p:nvSpPr>
        <p:spPr>
          <a:xfrm>
            <a:off x="18954750" y="2008406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Terra ASTER 2011 DEM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23279100" y="2008406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SRTM 2000 DEM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50" name="Picture 6" descr="C:\Users\Matt\Desktop\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547" y="13287080"/>
            <a:ext cx="3289201" cy="31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/>
          <a:stretch/>
        </p:blipFill>
        <p:spPr>
          <a:xfrm>
            <a:off x="915020" y="28648540"/>
            <a:ext cx="7714626" cy="5036183"/>
          </a:xfrm>
          <a:prstGeom prst="rect">
            <a:avLst/>
          </a:prstGeom>
        </p:spPr>
      </p:pic>
      <p:pic>
        <p:nvPicPr>
          <p:cNvPr id="1026" name="Picture 2" descr="H:\Matt\NASA DEVELOP\DC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431" y="13961013"/>
            <a:ext cx="4548018" cy="20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2" name="Straight Arrow Connector 1051"/>
          <p:cNvCxnSpPr/>
          <p:nvPr/>
        </p:nvCxnSpPr>
        <p:spPr>
          <a:xfrm flipH="1" flipV="1">
            <a:off x="22462144" y="15348321"/>
            <a:ext cx="1483706" cy="3675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605040" y="1352550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Albany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41" name="Straight Arrow Connector 40"/>
          <p:cNvCxnSpPr>
            <a:stCxn id="18" idx="2"/>
          </p:cNvCxnSpPr>
          <p:nvPr/>
        </p:nvCxnSpPr>
        <p:spPr>
          <a:xfrm>
            <a:off x="21147965" y="13987165"/>
            <a:ext cx="0" cy="6126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3276</TotalTime>
  <Words>357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121</cp:revision>
  <dcterms:created xsi:type="dcterms:W3CDTF">2015-06-02T14:58:58Z</dcterms:created>
  <dcterms:modified xsi:type="dcterms:W3CDTF">2015-07-09T15:12:03Z</dcterms:modified>
</cp:coreProperties>
</file>