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64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18" clrIdx="0"/>
  <p:cmAuthor id="1" name="Orne, Tiffani N. (LARC-E3)[SSAI DEVELOP]" initials="OTN(D" lastIdx="13"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57" autoAdjust="0"/>
  </p:normalViewPr>
  <p:slideViewPr>
    <p:cSldViewPr snapToGrid="0">
      <p:cViewPr varScale="1">
        <p:scale>
          <a:sx n="97" d="100"/>
          <a:sy n="97" d="100"/>
        </p:scale>
        <p:origin x="1230" y="96"/>
      </p:cViewPr>
      <p:guideLst>
        <p:guide orient="horz" pos="6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4T11:16:37.211" idx="18">
    <p:pos x="10" y="10"/>
    <p:text>Please be sure to have complete speaker notes for the final draft for all slides. Hypothetically, a person who was not on the team should be able to use the speaker notes to be able to present this project.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7-04T10:46:57.325" idx="1">
    <p:pos x="4810" y="2950"/>
    <p:text>The source of this image is illegible. Consider removing it from the image and adding text below it with the source information.</p:text>
  </p:cm>
  <p:cm authorId="1" dt="2015-07-15T13:49:51.728" idx="1">
    <p:pos x="2606" y="2831"/>
    <p:text>Please add the pieces of this seperately</p:text>
    <p:extLst>
      <p:ext uri="{C676402C-5697-4E1C-873F-D02D1690AC5C}">
        <p15:threadingInfo xmlns:p15="http://schemas.microsoft.com/office/powerpoint/2012/main" timeZoneBias="240"/>
      </p:ext>
    </p:extLst>
  </p:cm>
  <p:cm authorId="1" dt="2015-07-15T13:51:40.473" idx="4">
    <p:pos x="10" y="10"/>
    <p:text>I switched the text to the grey from the template</p:text>
    <p:extLst>
      <p:ext uri="{C676402C-5697-4E1C-873F-D02D1690AC5C}">
        <p15:threadingInfo xmlns:p15="http://schemas.microsoft.com/office/powerpoint/2012/main" timeZoneBias="240"/>
      </p:ext>
    </p:extLst>
  </p:cm>
  <p:cm authorId="1" dt="2015-07-15T13:52:04.355" idx="5">
    <p:pos x="10" y="106"/>
    <p:text>throughout the presentation</p:text>
    <p:extLst>
      <p:ext uri="{C676402C-5697-4E1C-873F-D02D1690AC5C}">
        <p15:threadingInfo xmlns:p15="http://schemas.microsoft.com/office/powerpoint/2012/main" timeZoneBias="240">
          <p15:parentCm authorId="1" idx="4"/>
        </p15:threadingInfo>
      </p:ext>
    </p:extLst>
  </p:cm>
  <p:cm authorId="1" dt="2015-07-15T13:54:52.785" idx="9">
    <p:pos x="10" y="202"/>
    <p:text>I also switched all of the headings to bold (template)</p:text>
    <p:extLst>
      <p:ext uri="{C676402C-5697-4E1C-873F-D02D1690AC5C}">
        <p15:threadingInfo xmlns:p15="http://schemas.microsoft.com/office/powerpoint/2012/main" timeZoneBias="24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5-07-04T10:50:42.233" idx="2">
    <p:pos x="5326" y="1426"/>
    <p:text>These are nice images. Do you have permission from the photographer to use them? Unless these are from a federal site, taken by a DEVELOPer, or from creative commons you need explicit permission to use these images. </p:text>
  </p:cm>
  <p:cm authorId="1" dt="2015-07-15T13:50:33.894" idx="2">
    <p:pos x="681" y="663"/>
    <p:text>Please use the triangle bullets from the template</p:text>
    <p:extLst>
      <p:ext uri="{C676402C-5697-4E1C-873F-D02D1690AC5C}">
        <p15:threadingInfo xmlns:p15="http://schemas.microsoft.com/office/powerpoint/2012/main" timeZoneBias="240"/>
      </p:ext>
    </p:extLst>
  </p:cm>
  <p:cm authorId="1" dt="2015-07-15T13:52:42.157" idx="6">
    <p:pos x="5159" y="3916"/>
    <p:text>"Credit: XXX"</p:text>
    <p:extLst>
      <p:ext uri="{C676402C-5697-4E1C-873F-D02D1690AC5C}">
        <p15:threadingInfo xmlns:p15="http://schemas.microsoft.com/office/powerpoint/2012/main" timeZoneBias="240"/>
      </p:ext>
    </p:extLst>
  </p:cm>
  <p:cm authorId="1" dt="2015-07-15T13:53:00.536" idx="7">
    <p:pos x="5159" y="4012"/>
    <p:text>Century Gothic, at least 12 pt font</p:text>
    <p:extLst>
      <p:ext uri="{C676402C-5697-4E1C-873F-D02D1690AC5C}">
        <p15:threadingInfo xmlns:p15="http://schemas.microsoft.com/office/powerpoint/2012/main" timeZoneBias="240">
          <p15:parentCm authorId="1" idx="6"/>
        </p15:threadingInfo>
      </p:ext>
    </p:extLst>
  </p:cm>
  <p:cm authorId="1" dt="2015-07-15T13:53:52.233" idx="8">
    <p:pos x="5760" y="237"/>
    <p:text>Try making the images a bit larger to fill the slide (top to bottom)</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5-07-04T10:52:34.526" idx="3">
    <p:pos x="180" y="1272"/>
    <p:text>Please be consistent with capitalization.</p:text>
  </p:cm>
  <p:cm authorId="0" dt="2015-07-04T10:56:47.830" idx="4">
    <p:pos x="4354" y="2495"/>
    <p:text>Please be consistent with the use of reflectance on photos.</p:text>
  </p:cm>
  <p:cm authorId="0" dt="2015-07-04T10:57:36.464" idx="5">
    <p:pos x="3646" y="3623"/>
    <p:text>Same comment with with image. Unless you have explicit permission, you may need to find another image.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7-04T10:58:51.156" idx="6">
    <p:pos x="4325" y="940"/>
    <p:text>Theses borders were not aligned. I adjusted them so they would be.</p:text>
  </p:cm>
  <p:cm authorId="0" dt="2015-07-04T11:00:17.841" idx="7">
    <p:pos x="1457" y="2016"/>
    <p:text>This image is blurry. Can you replace it with a less blurry one? You can find satillite images on the DEVELOP Exchange and DEVELOPedia.</p:text>
  </p:cm>
  <p:cm authorId="0" dt="2015-07-04T11:02:24.226" idx="8">
    <p:pos x="4944" y="2934"/>
    <p:text>To be consistent with the way you've written out Landsat 8, this should appear as Aqua Moderate Resolution Imaging Spectroradiometer (MODIS).</p:text>
  </p:cm>
  <p:cm authorId="0" dt="2015-07-04T11:03:11.595" idx="9">
    <p:pos x="82" y="124"/>
    <p:text>Please be sure to have complete speaker notes here for the final draft.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7-04T11:04:27.910" idx="10">
    <p:pos x="10" y="10"/>
    <p:text>No, I don't think its too busy as long as you explain it.</p:text>
  </p:cm>
  <p:cm authorId="0" dt="2015-07-04T11:07:03.215" idx="11">
    <p:pos x="5214" y="654"/>
    <p:text>I shifted this section up a bit so that it would align with the other boxes across the top.</p:text>
  </p:cm>
  <p:cm authorId="0" dt="2015-07-04T11:07:43.157" idx="12">
    <p:pos x="106" y="106"/>
    <p:text>Please be sure to have complete speaker notes here for the final draft.</p:text>
  </p:cm>
  <p:cm authorId="0" dt="2015-07-04T11:09:18.569" idx="13">
    <p:pos x="585" y="3134"/>
    <p:text>Consider 1) shifting this grey box to the right so that it is more balanced with the items in it or 2) making the grey box a bit smaller so that it reduces the amount of unused space and looks less lopsided.</p:text>
  </p:cm>
  <p:cm authorId="0" dt="2015-07-04T11:10:26.880" idx="14">
    <p:pos x="694" y="304"/>
    <p:text>Please be consistent with centering the text within the boxes. Some are centered while others are not.</p:text>
  </p:cm>
  <p:cm authorId="0" dt="2015-07-04T11:11:19.931" idx="15">
    <p:pos x="2386" y="586"/>
    <p:text>I shifted this section up a bit so that it would align with the other boxes across the top.</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7-04T11:12:20.508" idx="16">
    <p:pos x="10" y="10"/>
    <p:text>Please be sure to include complete speaker notes here.</p:text>
  </p:cm>
  <p:cm authorId="0" dt="2015-07-04T11:14:52.224" idx="17">
    <p:pos x="1570" y="4030"/>
    <p:text>Please be sure that you do not have text within the images as you have below. Any text should go outside of the images so that it can be editable in the event that it is too small to read.
Also be sure that if you have any legends that they are separate from the images for the same reason.</p:text>
  </p:cm>
  <p:cm authorId="1" dt="2015-07-15T13:59:11.740" idx="10">
    <p:pos x="3812" y="396"/>
    <p:text>Century Gothic</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7-15T13:59:49.746" idx="11">
    <p:pos x="4604" y="396"/>
    <p:text>Century Gothic</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7-15T14:00:11.240" idx="12">
    <p:pos x="10" y="10"/>
    <p:text>Text size should be at least 20</p:text>
    <p:extLst>
      <p:ext uri="{C676402C-5697-4E1C-873F-D02D1690AC5C}">
        <p15:threadingInfo xmlns:p15="http://schemas.microsoft.com/office/powerpoint/2012/main" timeZoneBias="240"/>
      </p:ext>
    </p:extLst>
  </p:cm>
  <p:cm authorId="1" dt="2015-07-15T14:00:36.079" idx="13">
    <p:pos x="4835" y="2798"/>
    <p:text>All of the boxes are centered, but this one doesn't line up with the others</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602BD-6463-4EC2-9EAF-77C95E56E32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88BD355-2309-4AAE-8F56-8B16DE0368CC}">
      <dgm:prSet phldrT="[Text]" custT="1"/>
      <dgm:spPr/>
      <dgm:t>
        <a:bodyPr/>
        <a:lstStyle/>
        <a:p>
          <a:pPr rtl="0"/>
          <a:r>
            <a:rPr lang="en-US" sz="2400" b="0" i="0" u="none" strike="noStrike" cap="none" baseline="0" dirty="0" smtClean="0">
              <a:solidFill>
                <a:schemeClr val="tx1"/>
              </a:solidFill>
              <a:latin typeface="Century Gothic" panose="020B0502020202020204" pitchFamily="34" charset="0"/>
              <a:ea typeface="Questrial"/>
              <a:cs typeface="Questrial"/>
              <a:sym typeface="Questrial"/>
              <a:rtl val="0"/>
            </a:rPr>
            <a:t>Landsat 8 </a:t>
          </a:r>
        </a:p>
        <a:p>
          <a:pPr rtl="0"/>
          <a:r>
            <a:rPr lang="en-US" sz="2400" b="0" i="0" u="none" strike="noStrike" cap="none" baseline="0" dirty="0" smtClean="0">
              <a:solidFill>
                <a:schemeClr val="tx1"/>
              </a:solidFill>
              <a:latin typeface="Century Gothic" panose="020B0502020202020204" pitchFamily="34" charset="0"/>
              <a:ea typeface="Questrial"/>
              <a:cs typeface="Questrial"/>
              <a:sym typeface="Questrial"/>
              <a:rtl val="0"/>
            </a:rPr>
            <a:t>Operational Land Imager (OLI</a:t>
          </a:r>
          <a:r>
            <a:rPr lang="en-US" sz="2400" b="0" i="0" u="none" strike="noStrike" cap="none" baseline="0" dirty="0" smtClean="0">
              <a:solidFill>
                <a:schemeClr val="tx1"/>
              </a:solidFill>
              <a:latin typeface="Questrial"/>
              <a:ea typeface="Questrial"/>
              <a:cs typeface="Questrial"/>
              <a:sym typeface="Questrial"/>
              <a:rtl val="0"/>
            </a:rPr>
            <a:t>)</a:t>
          </a:r>
          <a:endParaRPr lang="en-US" sz="2400" dirty="0">
            <a:solidFill>
              <a:schemeClr val="tx1"/>
            </a:solidFill>
          </a:endParaRPr>
        </a:p>
      </dgm:t>
    </dgm:pt>
    <dgm:pt modelId="{6B463989-161C-4265-B925-4520421DCC59}" type="parTrans" cxnId="{9751095E-C4ED-4148-B77A-99FBF24CCD2A}">
      <dgm:prSet/>
      <dgm:spPr/>
      <dgm:t>
        <a:bodyPr/>
        <a:lstStyle/>
        <a:p>
          <a:endParaRPr lang="en-US"/>
        </a:p>
      </dgm:t>
    </dgm:pt>
    <dgm:pt modelId="{B9BD6068-35B7-4008-AF4D-D12217EDF480}" type="sibTrans" cxnId="{9751095E-C4ED-4148-B77A-99FBF24CCD2A}">
      <dgm:prSet/>
      <dgm:spPr/>
      <dgm:t>
        <a:bodyPr/>
        <a:lstStyle/>
        <a:p>
          <a:endParaRPr lang="en-US"/>
        </a:p>
      </dgm:t>
    </dgm:pt>
    <dgm:pt modelId="{B1259AA3-B1AA-448B-88FB-A317F156B7EA}">
      <dgm:prSet phldrT="[Text]" custT="1"/>
      <dgm:spPr/>
      <dgm:t>
        <a:bodyPr/>
        <a:lstStyle/>
        <a:p>
          <a:pPr rtl="0"/>
          <a:r>
            <a:rPr lang="en-US" sz="2400" b="0" i="0" u="none" strike="noStrike" cap="none" baseline="0" dirty="0" smtClean="0">
              <a:solidFill>
                <a:schemeClr val="tx1"/>
              </a:solidFill>
              <a:latin typeface="Century Gothic" panose="020B0502020202020204" pitchFamily="34" charset="0"/>
              <a:ea typeface="Questrial"/>
              <a:cs typeface="Questrial"/>
              <a:sym typeface="Questrial"/>
              <a:rtl val="0"/>
            </a:rPr>
            <a:t>Aqua </a:t>
          </a:r>
          <a:r>
            <a:rPr lang="en-US" sz="2400" b="0" i="0" u="none" strike="noStrike" cap="none" baseline="0" dirty="0" smtClean="0">
              <a:solidFill>
                <a:srgbClr val="FF0000"/>
              </a:solidFill>
              <a:latin typeface="Century Gothic" panose="020B0502020202020204" pitchFamily="34" charset="0"/>
              <a:ea typeface="Questrial"/>
              <a:cs typeface="Questrial"/>
              <a:sym typeface="Questrial"/>
              <a:rtl val="0"/>
            </a:rPr>
            <a:t>(MODIS)</a:t>
          </a:r>
          <a:r>
            <a:rPr lang="en-US" sz="2400" b="0" i="0" u="none" strike="noStrike" cap="none" baseline="0" dirty="0" smtClean="0">
              <a:solidFill>
                <a:srgbClr val="000000"/>
              </a:solidFill>
              <a:latin typeface="Century Gothic" panose="020B0502020202020204" pitchFamily="34" charset="0"/>
              <a:ea typeface="Questrial"/>
              <a:cs typeface="Questrial"/>
              <a:sym typeface="Questrial"/>
              <a:rtl val="0"/>
            </a:rPr>
            <a:t> </a:t>
          </a:r>
          <a:endParaRPr lang="en-US" sz="2400" b="0" i="0" u="none" strike="noStrike" cap="none" baseline="0" dirty="0" smtClean="0">
            <a:solidFill>
              <a:schemeClr val="tx1"/>
            </a:solidFill>
            <a:latin typeface="Century Gothic" panose="020B0502020202020204" pitchFamily="34" charset="0"/>
            <a:ea typeface="Questrial"/>
            <a:cs typeface="Questrial"/>
            <a:sym typeface="Questrial"/>
            <a:rtl val="0"/>
          </a:endParaRPr>
        </a:p>
        <a:p>
          <a:pPr rtl="0"/>
          <a:r>
            <a:rPr lang="en-US" sz="2400" b="0" i="0" u="none" strike="noStrike" cap="none" baseline="0" dirty="0" smtClean="0">
              <a:solidFill>
                <a:schemeClr val="tx1"/>
              </a:solidFill>
              <a:latin typeface="Century Gothic" panose="020B0502020202020204" pitchFamily="34" charset="0"/>
              <a:ea typeface="Questrial"/>
              <a:cs typeface="Questrial"/>
              <a:sym typeface="Questrial"/>
              <a:rtl val="0"/>
            </a:rPr>
            <a:t>Moderate Resolution Imaging </a:t>
          </a:r>
          <a:r>
            <a:rPr lang="en-US" sz="2400" b="0" i="0" u="none" strike="noStrike" cap="none" baseline="0" dirty="0" err="1" smtClean="0">
              <a:solidFill>
                <a:schemeClr val="tx1"/>
              </a:solidFill>
              <a:latin typeface="Century Gothic" panose="020B0502020202020204" pitchFamily="34" charset="0"/>
              <a:ea typeface="Questrial"/>
              <a:cs typeface="Questrial"/>
              <a:sym typeface="Questrial"/>
              <a:rtl val="0"/>
            </a:rPr>
            <a:t>Spectroradiometer</a:t>
          </a:r>
          <a:endParaRPr lang="en-US" sz="2400" dirty="0">
            <a:solidFill>
              <a:schemeClr val="tx1"/>
            </a:solidFill>
          </a:endParaRPr>
        </a:p>
      </dgm:t>
    </dgm:pt>
    <dgm:pt modelId="{8C53C6DF-DC40-4D08-8C22-E8F70FF54F2A}" type="parTrans" cxnId="{13B140F9-D9A4-43FA-9437-89DC2091FD7B}">
      <dgm:prSet/>
      <dgm:spPr/>
      <dgm:t>
        <a:bodyPr/>
        <a:lstStyle/>
        <a:p>
          <a:endParaRPr lang="en-US"/>
        </a:p>
      </dgm:t>
    </dgm:pt>
    <dgm:pt modelId="{671DDC28-9884-45CC-963F-5FDDEA773E3C}" type="sibTrans" cxnId="{13B140F9-D9A4-43FA-9437-89DC2091FD7B}">
      <dgm:prSet/>
      <dgm:spPr/>
      <dgm:t>
        <a:bodyPr/>
        <a:lstStyle/>
        <a:p>
          <a:endParaRPr lang="en-US"/>
        </a:p>
      </dgm:t>
    </dgm:pt>
    <dgm:pt modelId="{D24E908D-6F7D-4B68-954D-5B8699BDEFA0}" type="pres">
      <dgm:prSet presAssocID="{AB8602BD-6463-4EC2-9EAF-77C95E56E32A}" presName="Name0" presStyleCnt="0">
        <dgm:presLayoutVars>
          <dgm:dir/>
          <dgm:resizeHandles val="exact"/>
        </dgm:presLayoutVars>
      </dgm:prSet>
      <dgm:spPr/>
      <dgm:t>
        <a:bodyPr/>
        <a:lstStyle/>
        <a:p>
          <a:endParaRPr lang="en-US"/>
        </a:p>
      </dgm:t>
    </dgm:pt>
    <dgm:pt modelId="{A16A448C-1FF1-4017-B30E-D6F918CC78BD}" type="pres">
      <dgm:prSet presAssocID="{788BD355-2309-4AAE-8F56-8B16DE0368CC}" presName="compNode" presStyleCnt="0"/>
      <dgm:spPr/>
    </dgm:pt>
    <dgm:pt modelId="{75FCE3BE-08DA-475E-AC29-2D99995B197C}" type="pres">
      <dgm:prSet presAssocID="{788BD355-2309-4AAE-8F56-8B16DE0368CC}" presName="pictRect" presStyleLbl="node1" presStyleIdx="0" presStyleCnt="2">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3721B853-CB56-4326-B1FB-C4992F514DD7}" type="pres">
      <dgm:prSet presAssocID="{788BD355-2309-4AAE-8F56-8B16DE0368CC}" presName="textRect" presStyleLbl="revTx" presStyleIdx="0" presStyleCnt="2">
        <dgm:presLayoutVars>
          <dgm:bulletEnabled val="1"/>
        </dgm:presLayoutVars>
      </dgm:prSet>
      <dgm:spPr/>
      <dgm:t>
        <a:bodyPr/>
        <a:lstStyle/>
        <a:p>
          <a:endParaRPr lang="en-US"/>
        </a:p>
      </dgm:t>
    </dgm:pt>
    <dgm:pt modelId="{2A1FAE38-2BD8-4E98-A13D-F2F34676D385}" type="pres">
      <dgm:prSet presAssocID="{B9BD6068-35B7-4008-AF4D-D12217EDF480}" presName="sibTrans" presStyleLbl="sibTrans2D1" presStyleIdx="0" presStyleCnt="0"/>
      <dgm:spPr/>
      <dgm:t>
        <a:bodyPr/>
        <a:lstStyle/>
        <a:p>
          <a:endParaRPr lang="en-US"/>
        </a:p>
      </dgm:t>
    </dgm:pt>
    <dgm:pt modelId="{DC90232F-4F3B-4CFB-B1EA-9C7D3B31A69B}" type="pres">
      <dgm:prSet presAssocID="{B1259AA3-B1AA-448B-88FB-A317F156B7EA}" presName="compNode" presStyleCnt="0"/>
      <dgm:spPr/>
    </dgm:pt>
    <dgm:pt modelId="{2EF31A77-CB6A-4321-9A28-DD775842E44B}" type="pres">
      <dgm:prSet presAssocID="{B1259AA3-B1AA-448B-88FB-A317F156B7EA}" presName="pictRect" presStyleLbl="node1" presStyleIdx="1" presStyleCnt="2" custLinFactNeighborX="68" custLinFactNeighborY="434">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solidFill>
            <a:schemeClr val="accent1"/>
          </a:solidFill>
        </a:ln>
      </dgm:spPr>
    </dgm:pt>
    <dgm:pt modelId="{2531EB4A-F5F2-4863-A233-2711E660DAA5}" type="pres">
      <dgm:prSet presAssocID="{B1259AA3-B1AA-448B-88FB-A317F156B7EA}" presName="textRect" presStyleLbl="revTx" presStyleIdx="1" presStyleCnt="2" custScaleY="102364">
        <dgm:presLayoutVars>
          <dgm:bulletEnabled val="1"/>
        </dgm:presLayoutVars>
      </dgm:prSet>
      <dgm:spPr/>
      <dgm:t>
        <a:bodyPr/>
        <a:lstStyle/>
        <a:p>
          <a:endParaRPr lang="en-US"/>
        </a:p>
      </dgm:t>
    </dgm:pt>
  </dgm:ptLst>
  <dgm:cxnLst>
    <dgm:cxn modelId="{E253A933-E10E-4E7A-B389-8E5627F0BB48}" type="presOf" srcId="{B1259AA3-B1AA-448B-88FB-A317F156B7EA}" destId="{2531EB4A-F5F2-4863-A233-2711E660DAA5}" srcOrd="0" destOrd="0" presId="urn:microsoft.com/office/officeart/2005/8/layout/pList1"/>
    <dgm:cxn modelId="{23A69D8F-3A1E-49AF-A346-F6474AAB2145}" type="presOf" srcId="{AB8602BD-6463-4EC2-9EAF-77C95E56E32A}" destId="{D24E908D-6F7D-4B68-954D-5B8699BDEFA0}" srcOrd="0" destOrd="0" presId="urn:microsoft.com/office/officeart/2005/8/layout/pList1"/>
    <dgm:cxn modelId="{13B140F9-D9A4-43FA-9437-89DC2091FD7B}" srcId="{AB8602BD-6463-4EC2-9EAF-77C95E56E32A}" destId="{B1259AA3-B1AA-448B-88FB-A317F156B7EA}" srcOrd="1" destOrd="0" parTransId="{8C53C6DF-DC40-4D08-8C22-E8F70FF54F2A}" sibTransId="{671DDC28-9884-45CC-963F-5FDDEA773E3C}"/>
    <dgm:cxn modelId="{340E2CB5-977F-4E6F-8727-C8A1D58EC469}" type="presOf" srcId="{788BD355-2309-4AAE-8F56-8B16DE0368CC}" destId="{3721B853-CB56-4326-B1FB-C4992F514DD7}" srcOrd="0" destOrd="0" presId="urn:microsoft.com/office/officeart/2005/8/layout/pList1"/>
    <dgm:cxn modelId="{06A9EB61-CC74-4462-A1B4-27B13F4898FA}" type="presOf" srcId="{B9BD6068-35B7-4008-AF4D-D12217EDF480}" destId="{2A1FAE38-2BD8-4E98-A13D-F2F34676D385}" srcOrd="0" destOrd="0" presId="urn:microsoft.com/office/officeart/2005/8/layout/pList1"/>
    <dgm:cxn modelId="{9751095E-C4ED-4148-B77A-99FBF24CCD2A}" srcId="{AB8602BD-6463-4EC2-9EAF-77C95E56E32A}" destId="{788BD355-2309-4AAE-8F56-8B16DE0368CC}" srcOrd="0" destOrd="0" parTransId="{6B463989-161C-4265-B925-4520421DCC59}" sibTransId="{B9BD6068-35B7-4008-AF4D-D12217EDF480}"/>
    <dgm:cxn modelId="{55AE9C8C-C14F-4354-87D1-5AB56C1692CE}" type="presParOf" srcId="{D24E908D-6F7D-4B68-954D-5B8699BDEFA0}" destId="{A16A448C-1FF1-4017-B30E-D6F918CC78BD}" srcOrd="0" destOrd="0" presId="urn:microsoft.com/office/officeart/2005/8/layout/pList1"/>
    <dgm:cxn modelId="{46A577F1-8617-46CC-8064-3487D4B0C6E2}" type="presParOf" srcId="{A16A448C-1FF1-4017-B30E-D6F918CC78BD}" destId="{75FCE3BE-08DA-475E-AC29-2D99995B197C}" srcOrd="0" destOrd="0" presId="urn:microsoft.com/office/officeart/2005/8/layout/pList1"/>
    <dgm:cxn modelId="{49D6A408-878E-4D76-90C1-6FCE054D8C28}" type="presParOf" srcId="{A16A448C-1FF1-4017-B30E-D6F918CC78BD}" destId="{3721B853-CB56-4326-B1FB-C4992F514DD7}" srcOrd="1" destOrd="0" presId="urn:microsoft.com/office/officeart/2005/8/layout/pList1"/>
    <dgm:cxn modelId="{6AEC5A79-5F66-4B51-AAED-97D300D5F866}" type="presParOf" srcId="{D24E908D-6F7D-4B68-954D-5B8699BDEFA0}" destId="{2A1FAE38-2BD8-4E98-A13D-F2F34676D385}" srcOrd="1" destOrd="0" presId="urn:microsoft.com/office/officeart/2005/8/layout/pList1"/>
    <dgm:cxn modelId="{538297CC-39D2-41ED-AEEC-38640335394B}" type="presParOf" srcId="{D24E908D-6F7D-4B68-954D-5B8699BDEFA0}" destId="{DC90232F-4F3B-4CFB-B1EA-9C7D3B31A69B}" srcOrd="2" destOrd="0" presId="urn:microsoft.com/office/officeart/2005/8/layout/pList1"/>
    <dgm:cxn modelId="{6EEC0FF2-6DEC-4EE2-AB8A-892605B15600}" type="presParOf" srcId="{DC90232F-4F3B-4CFB-B1EA-9C7D3B31A69B}" destId="{2EF31A77-CB6A-4321-9A28-DD775842E44B}" srcOrd="0" destOrd="0" presId="urn:microsoft.com/office/officeart/2005/8/layout/pList1"/>
    <dgm:cxn modelId="{95F92874-2FD6-4085-8C28-9C83AA7F25FA}" type="presParOf" srcId="{DC90232F-4F3B-4CFB-B1EA-9C7D3B31A69B}" destId="{2531EB4A-F5F2-4863-A233-2711E660DAA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CE3BE-08DA-475E-AC29-2D99995B197C}">
      <dsp:nvSpPr>
        <dsp:cNvPr id="0" name=""/>
        <dsp:cNvSpPr/>
      </dsp:nvSpPr>
      <dsp:spPr>
        <a:xfrm>
          <a:off x="2861" y="464775"/>
          <a:ext cx="4227996" cy="29130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3721B853-CB56-4326-B1FB-C4992F514DD7}">
      <dsp:nvSpPr>
        <dsp:cNvPr id="0" name=""/>
        <dsp:cNvSpPr/>
      </dsp:nvSpPr>
      <dsp:spPr>
        <a:xfrm>
          <a:off x="2861" y="3377864"/>
          <a:ext cx="4227996" cy="1568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en-US" sz="2400" b="0" i="0" u="none" strike="noStrike" kern="1200" cap="none" baseline="0" dirty="0" smtClean="0">
              <a:solidFill>
                <a:schemeClr val="tx1"/>
              </a:solidFill>
              <a:latin typeface="Century Gothic" panose="020B0502020202020204" pitchFamily="34" charset="0"/>
              <a:ea typeface="Questrial"/>
              <a:cs typeface="Questrial"/>
              <a:sym typeface="Questrial"/>
              <a:rtl val="0"/>
            </a:rPr>
            <a:t>Landsat 8 </a:t>
          </a:r>
        </a:p>
        <a:p>
          <a:pPr lvl="0" algn="ctr" defTabSz="1066800" rtl="0">
            <a:lnSpc>
              <a:spcPct val="90000"/>
            </a:lnSpc>
            <a:spcBef>
              <a:spcPct val="0"/>
            </a:spcBef>
            <a:spcAft>
              <a:spcPct val="35000"/>
            </a:spcAft>
          </a:pPr>
          <a:r>
            <a:rPr lang="en-US" sz="2400" b="0" i="0" u="none" strike="noStrike" kern="1200" cap="none" baseline="0" dirty="0" smtClean="0">
              <a:solidFill>
                <a:schemeClr val="tx1"/>
              </a:solidFill>
              <a:latin typeface="Century Gothic" panose="020B0502020202020204" pitchFamily="34" charset="0"/>
              <a:ea typeface="Questrial"/>
              <a:cs typeface="Questrial"/>
              <a:sym typeface="Questrial"/>
              <a:rtl val="0"/>
            </a:rPr>
            <a:t>Operational Land Imager (OLI</a:t>
          </a:r>
          <a:r>
            <a:rPr lang="en-US" sz="2400" b="0" i="0" u="none" strike="noStrike" kern="1200" cap="none" baseline="0" dirty="0" smtClean="0">
              <a:solidFill>
                <a:schemeClr val="tx1"/>
              </a:solidFill>
              <a:latin typeface="Questrial"/>
              <a:ea typeface="Questrial"/>
              <a:cs typeface="Questrial"/>
              <a:sym typeface="Questrial"/>
              <a:rtl val="0"/>
            </a:rPr>
            <a:t>)</a:t>
          </a:r>
          <a:endParaRPr lang="en-US" sz="2400" kern="1200" dirty="0">
            <a:solidFill>
              <a:schemeClr val="tx1"/>
            </a:solidFill>
          </a:endParaRPr>
        </a:p>
      </dsp:txBody>
      <dsp:txXfrm>
        <a:off x="2861" y="3377864"/>
        <a:ext cx="4227996" cy="1568586"/>
      </dsp:txXfrm>
    </dsp:sp>
    <dsp:sp modelId="{2EF31A77-CB6A-4321-9A28-DD775842E44B}">
      <dsp:nvSpPr>
        <dsp:cNvPr id="0" name=""/>
        <dsp:cNvSpPr/>
      </dsp:nvSpPr>
      <dsp:spPr>
        <a:xfrm>
          <a:off x="4656696" y="468147"/>
          <a:ext cx="4227996" cy="291308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accent1"/>
          </a:solidFill>
          <a:prstDash val="solid"/>
        </a:ln>
        <a:effectLst/>
      </dsp:spPr>
      <dsp:style>
        <a:lnRef idx="2">
          <a:schemeClr val="accent4"/>
        </a:lnRef>
        <a:fillRef idx="1">
          <a:schemeClr val="lt1"/>
        </a:fillRef>
        <a:effectRef idx="0">
          <a:schemeClr val="accent4"/>
        </a:effectRef>
        <a:fontRef idx="minor">
          <a:schemeClr val="dk1"/>
        </a:fontRef>
      </dsp:style>
    </dsp:sp>
    <dsp:sp modelId="{2531EB4A-F5F2-4863-A233-2711E660DAA5}">
      <dsp:nvSpPr>
        <dsp:cNvPr id="0" name=""/>
        <dsp:cNvSpPr/>
      </dsp:nvSpPr>
      <dsp:spPr>
        <a:xfrm>
          <a:off x="4653835" y="3350053"/>
          <a:ext cx="4227996" cy="160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rtl="0">
            <a:lnSpc>
              <a:spcPct val="90000"/>
            </a:lnSpc>
            <a:spcBef>
              <a:spcPct val="0"/>
            </a:spcBef>
            <a:spcAft>
              <a:spcPct val="35000"/>
            </a:spcAft>
          </a:pPr>
          <a:r>
            <a:rPr lang="en-US" sz="2400" b="0" i="0" u="none" strike="noStrike" kern="1200" cap="none" baseline="0" dirty="0" smtClean="0">
              <a:solidFill>
                <a:schemeClr val="tx1"/>
              </a:solidFill>
              <a:latin typeface="Century Gothic" panose="020B0502020202020204" pitchFamily="34" charset="0"/>
              <a:ea typeface="Questrial"/>
              <a:cs typeface="Questrial"/>
              <a:sym typeface="Questrial"/>
              <a:rtl val="0"/>
            </a:rPr>
            <a:t>Aqua </a:t>
          </a:r>
          <a:r>
            <a:rPr lang="en-US" sz="2400" b="0" i="0" u="none" strike="noStrike" kern="1200" cap="none" baseline="0" dirty="0" smtClean="0">
              <a:solidFill>
                <a:srgbClr val="FF0000"/>
              </a:solidFill>
              <a:latin typeface="Century Gothic" panose="020B0502020202020204" pitchFamily="34" charset="0"/>
              <a:ea typeface="Questrial"/>
              <a:cs typeface="Questrial"/>
              <a:sym typeface="Questrial"/>
              <a:rtl val="0"/>
            </a:rPr>
            <a:t>(MODIS)</a:t>
          </a:r>
          <a:r>
            <a:rPr lang="en-US" sz="2400" b="0" i="0" u="none" strike="noStrike" kern="1200" cap="none" baseline="0" dirty="0" smtClean="0">
              <a:solidFill>
                <a:srgbClr val="000000"/>
              </a:solidFill>
              <a:latin typeface="Century Gothic" panose="020B0502020202020204" pitchFamily="34" charset="0"/>
              <a:ea typeface="Questrial"/>
              <a:cs typeface="Questrial"/>
              <a:sym typeface="Questrial"/>
              <a:rtl val="0"/>
            </a:rPr>
            <a:t> </a:t>
          </a:r>
          <a:endParaRPr lang="en-US" sz="2400" b="0" i="0" u="none" strike="noStrike" kern="1200" cap="none" baseline="0" dirty="0" smtClean="0">
            <a:solidFill>
              <a:schemeClr val="tx1"/>
            </a:solidFill>
            <a:latin typeface="Century Gothic" panose="020B0502020202020204" pitchFamily="34" charset="0"/>
            <a:ea typeface="Questrial"/>
            <a:cs typeface="Questrial"/>
            <a:sym typeface="Questrial"/>
            <a:rtl val="0"/>
          </a:endParaRPr>
        </a:p>
        <a:p>
          <a:pPr lvl="0" algn="ctr" defTabSz="1066800" rtl="0">
            <a:lnSpc>
              <a:spcPct val="90000"/>
            </a:lnSpc>
            <a:spcBef>
              <a:spcPct val="0"/>
            </a:spcBef>
            <a:spcAft>
              <a:spcPct val="35000"/>
            </a:spcAft>
          </a:pPr>
          <a:r>
            <a:rPr lang="en-US" sz="2400" b="0" i="0" u="none" strike="noStrike" kern="1200" cap="none" baseline="0" dirty="0" smtClean="0">
              <a:solidFill>
                <a:schemeClr val="tx1"/>
              </a:solidFill>
              <a:latin typeface="Century Gothic" panose="020B0502020202020204" pitchFamily="34" charset="0"/>
              <a:ea typeface="Questrial"/>
              <a:cs typeface="Questrial"/>
              <a:sym typeface="Questrial"/>
              <a:rtl val="0"/>
            </a:rPr>
            <a:t>Moderate Resolution Imaging </a:t>
          </a:r>
          <a:r>
            <a:rPr lang="en-US" sz="2400" b="0" i="0" u="none" strike="noStrike" kern="1200" cap="none" baseline="0" dirty="0" err="1" smtClean="0">
              <a:solidFill>
                <a:schemeClr val="tx1"/>
              </a:solidFill>
              <a:latin typeface="Century Gothic" panose="020B0502020202020204" pitchFamily="34" charset="0"/>
              <a:ea typeface="Questrial"/>
              <a:cs typeface="Questrial"/>
              <a:sym typeface="Questrial"/>
              <a:rtl val="0"/>
            </a:rPr>
            <a:t>Spectroradiometer</a:t>
          </a:r>
          <a:endParaRPr lang="en-US" sz="2400" kern="1200" dirty="0">
            <a:solidFill>
              <a:schemeClr val="tx1"/>
            </a:solidFill>
          </a:endParaRPr>
        </a:p>
      </dsp:txBody>
      <dsp:txXfrm>
        <a:off x="4653835" y="3350053"/>
        <a:ext cx="4227996" cy="160566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371600" y="1143000"/>
            <a:ext cx="4114800" cy="308609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10561235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vims_photos/7691291198/in/album-72157630853932606/"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flickr.com/photos/vims_photos/7691292052/in/album-72157630853932606/" TargetMode="External"/><Relationship Id="rId4" Type="http://schemas.openxmlformats.org/officeDocument/2006/relationships/hyperlink" Target="https://www.flickr.com/photos/vims_photos/7692285188/in/album-7215763085393260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014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000" b="0" i="0" u="none" strike="noStrike" cap="none" baseline="0" dirty="0">
                <a:solidFill>
                  <a:schemeClr val="dk1"/>
                </a:solidFill>
                <a:latin typeface="Questrial"/>
                <a:ea typeface="Questrial"/>
                <a:cs typeface="Questrial"/>
                <a:sym typeface="Questrial"/>
              </a:rPr>
              <a:t>Our study area included the Lower Chesapeake Bay in Virginia, including the Lower James River, Lower York River, Elizabeth River, </a:t>
            </a:r>
            <a:r>
              <a:rPr lang="en-US" sz="1000" b="0" i="0" u="none" strike="noStrike" cap="none" baseline="0" dirty="0" err="1">
                <a:solidFill>
                  <a:schemeClr val="dk1"/>
                </a:solidFill>
                <a:latin typeface="Questrial"/>
                <a:ea typeface="Questrial"/>
                <a:cs typeface="Questrial"/>
                <a:sym typeface="Questrial"/>
              </a:rPr>
              <a:t>Mobjack</a:t>
            </a:r>
            <a:r>
              <a:rPr lang="en-US" sz="1000" b="0" i="0" u="none" strike="noStrike" cap="none" baseline="0" dirty="0">
                <a:solidFill>
                  <a:schemeClr val="dk1"/>
                </a:solidFill>
                <a:latin typeface="Questrial"/>
                <a:ea typeface="Questrial"/>
                <a:cs typeface="Questrial"/>
                <a:sym typeface="Questrial"/>
              </a:rPr>
              <a:t> Bay, Chesapeake </a:t>
            </a:r>
            <a:r>
              <a:rPr lang="en-US" sz="1000" b="0" i="0" u="none" strike="noStrike" cap="none" baseline="0" dirty="0" smtClean="0">
                <a:solidFill>
                  <a:schemeClr val="dk1"/>
                </a:solidFill>
                <a:latin typeface="Questrial"/>
                <a:ea typeface="Questrial"/>
                <a:cs typeface="Questrial"/>
                <a:sym typeface="Questrial"/>
              </a:rPr>
              <a:t>Bay</a:t>
            </a:r>
          </a:p>
          <a:p>
            <a:pPr marL="0" marR="0" lvl="0" indent="0" algn="l" rtl="0">
              <a:spcBef>
                <a:spcPts val="0"/>
              </a:spcBef>
              <a:buClr>
                <a:schemeClr val="dk1"/>
              </a:buClr>
              <a:buSzPct val="25000"/>
              <a:buFont typeface="Arial"/>
              <a:buNone/>
            </a:pPr>
            <a:endParaRPr lang="en-US" sz="1000" b="0" i="0" u="none" strike="noStrike" cap="none" baseline="0" dirty="0" smtClean="0">
              <a:solidFill>
                <a:schemeClr val="dk1"/>
              </a:solidFill>
              <a:latin typeface="Questrial"/>
              <a:ea typeface="Questrial"/>
              <a:cs typeface="Questrial"/>
              <a:sym typeface="Questrial"/>
            </a:endParaRPr>
          </a:p>
          <a:p>
            <a:pPr marL="0" marR="0" lvl="0" indent="0" algn="l" rtl="0">
              <a:spcBef>
                <a:spcPts val="0"/>
              </a:spcBef>
              <a:buClr>
                <a:schemeClr val="dk1"/>
              </a:buClr>
              <a:buSzPct val="25000"/>
              <a:buFont typeface="Arial"/>
              <a:buNone/>
            </a:pPr>
            <a:r>
              <a:rPr lang="en-US" sz="1000" b="0" i="0" u="none" strike="noStrike" cap="none" baseline="0" dirty="0" smtClean="0">
                <a:solidFill>
                  <a:schemeClr val="dk1"/>
                </a:solidFill>
                <a:latin typeface="Questrial"/>
                <a:ea typeface="Questrial"/>
                <a:cs typeface="Questrial"/>
                <a:sym typeface="Questrial"/>
              </a:rPr>
              <a:t>Imagery: ESRI Aerial </a:t>
            </a:r>
            <a:endParaRPr lang="en-US" sz="1000" b="0" i="0" u="none" strike="noStrike" cap="none" baseline="0" dirty="0">
              <a:solidFill>
                <a:schemeClr val="dk1"/>
              </a:solidFill>
              <a:latin typeface="Questrial"/>
              <a:ea typeface="Questrial"/>
              <a:cs typeface="Questrial"/>
              <a:sym typeface="Questrial"/>
            </a:endParaRPr>
          </a:p>
        </p:txBody>
      </p:sp>
      <p:sp>
        <p:nvSpPr>
          <p:cNvPr id="118" name="Shape 11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tl val="0"/>
              </a:rPr>
              <a:t>2</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84765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Questrial"/>
              <a:buNone/>
            </a:pPr>
            <a:r>
              <a:rPr lang="en-US" sz="1000" b="0" i="0" u="none" strike="noStrike" cap="none" baseline="0" dirty="0">
                <a:solidFill>
                  <a:schemeClr val="dk1"/>
                </a:solidFill>
                <a:latin typeface="Questrial"/>
                <a:ea typeface="Questrial"/>
                <a:cs typeface="Questrial"/>
                <a:sym typeface="Questrial"/>
              </a:rPr>
              <a:t>The </a:t>
            </a:r>
            <a:r>
              <a:rPr lang="en-US" sz="1000" b="0" i="0" u="none" strike="noStrike" cap="none" baseline="0" dirty="0" smtClean="0">
                <a:solidFill>
                  <a:schemeClr val="dk1"/>
                </a:solidFill>
                <a:latin typeface="Questrial"/>
                <a:ea typeface="Questrial"/>
                <a:cs typeface="Questrial"/>
                <a:sym typeface="Questrial"/>
              </a:rPr>
              <a:t>objective </a:t>
            </a:r>
            <a:r>
              <a:rPr lang="en-US" sz="1000" b="0" i="0" u="none" strike="noStrike" cap="none" baseline="0" dirty="0">
                <a:solidFill>
                  <a:schemeClr val="dk1"/>
                </a:solidFill>
                <a:latin typeface="Questrial"/>
                <a:ea typeface="Questrial"/>
                <a:cs typeface="Questrial"/>
                <a:sym typeface="Questrial"/>
              </a:rPr>
              <a:t>of this project </a:t>
            </a:r>
            <a:r>
              <a:rPr lang="en-US" sz="1000" b="0" i="0" u="none" strike="noStrike" cap="none" baseline="0" dirty="0" smtClean="0">
                <a:solidFill>
                  <a:schemeClr val="dk1"/>
                </a:solidFill>
                <a:latin typeface="Questrial"/>
                <a:ea typeface="Questrial"/>
                <a:cs typeface="Questrial"/>
                <a:sym typeface="Questrial"/>
              </a:rPr>
              <a:t>is </a:t>
            </a:r>
            <a:r>
              <a:rPr lang="en-US" sz="1000" b="0" i="0" u="none" strike="noStrike" cap="none" baseline="0" dirty="0">
                <a:solidFill>
                  <a:schemeClr val="dk1"/>
                </a:solidFill>
                <a:latin typeface="Questrial"/>
                <a:ea typeface="Questrial"/>
                <a:cs typeface="Questrial"/>
                <a:sym typeface="Questrial"/>
              </a:rPr>
              <a:t>to provide imagery that indicate probable locations of harmful algal blooms (HABs) in Virginia rivers (James, York, Elizabeth), the </a:t>
            </a:r>
            <a:r>
              <a:rPr lang="en-US" sz="1000" b="0" i="0" u="none" strike="noStrike" cap="none" baseline="0" dirty="0" err="1">
                <a:solidFill>
                  <a:schemeClr val="dk1"/>
                </a:solidFill>
                <a:latin typeface="Questrial"/>
                <a:ea typeface="Questrial"/>
                <a:cs typeface="Questrial"/>
                <a:sym typeface="Questrial"/>
              </a:rPr>
              <a:t>Mobjack</a:t>
            </a:r>
            <a:r>
              <a:rPr lang="en-US" sz="1000" b="0" i="0" u="none" strike="noStrike" cap="none" baseline="0" dirty="0">
                <a:solidFill>
                  <a:schemeClr val="dk1"/>
                </a:solidFill>
                <a:latin typeface="Questrial"/>
                <a:ea typeface="Questrial"/>
                <a:cs typeface="Questrial"/>
                <a:sym typeface="Questrial"/>
              </a:rPr>
              <a:t> Bay (Mathews, </a:t>
            </a:r>
            <a:r>
              <a:rPr lang="en-US" sz="1000" b="0" i="0" u="none" strike="noStrike" cap="none" baseline="0" dirty="0" err="1">
                <a:solidFill>
                  <a:schemeClr val="dk1"/>
                </a:solidFill>
                <a:latin typeface="Questrial"/>
                <a:ea typeface="Questrial"/>
                <a:cs typeface="Questrial"/>
                <a:sym typeface="Questrial"/>
              </a:rPr>
              <a:t>Va</a:t>
            </a:r>
            <a:r>
              <a:rPr lang="en-US" sz="1000" b="0" i="0" u="none" strike="noStrike" cap="none" baseline="0" dirty="0">
                <a:solidFill>
                  <a:schemeClr val="dk1"/>
                </a:solidFill>
                <a:latin typeface="Questrial"/>
                <a:ea typeface="Questrial"/>
                <a:cs typeface="Questrial"/>
                <a:sym typeface="Questrial"/>
              </a:rPr>
              <a:t>), and the Chesapeake Bay. Maps that combine historical in-situ data collected by VIMS and ODU with MODIS and Landsat satellite data will provide a more complete overview of HAB activity that will benefit our partner organizations both in terms of immediate tracking and monitoring of HABs and in the long term protection of water quality in the Chesapeake Bay watershed.</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hlink"/>
              </a:buClr>
              <a:buSzPct val="25000"/>
              <a:buFont typeface="Arial"/>
              <a:buNone/>
            </a:pPr>
            <a:r>
              <a:rPr lang="en-US" sz="1200" b="0" i="0" u="sng" strike="noStrike" cap="none" baseline="0" dirty="0">
                <a:solidFill>
                  <a:schemeClr val="hlink"/>
                </a:solidFill>
                <a:latin typeface="Arial"/>
                <a:ea typeface="Arial"/>
                <a:cs typeface="Arial"/>
                <a:sym typeface="Arial"/>
                <a:hlinkClick r:id="rId3"/>
              </a:rPr>
              <a:t>https://www.flickr.com/photos/vims_photos/7691291198/in/album-72157630853932606/</a:t>
            </a:r>
          </a:p>
          <a:p>
            <a:pPr marL="0" marR="0" lvl="0" indent="0" algn="l" rtl="0">
              <a:spcBef>
                <a:spcPts val="0"/>
              </a:spcBef>
              <a:buClr>
                <a:schemeClr val="hlink"/>
              </a:buClr>
              <a:buSzPct val="25000"/>
              <a:buFont typeface="Arial"/>
              <a:buNone/>
            </a:pPr>
            <a:r>
              <a:rPr lang="en-US" sz="1200" b="0" i="0" u="sng" strike="noStrike" cap="none" baseline="0" dirty="0">
                <a:solidFill>
                  <a:schemeClr val="hlink"/>
                </a:solidFill>
                <a:latin typeface="Arial"/>
                <a:ea typeface="Arial"/>
                <a:cs typeface="Arial"/>
                <a:sym typeface="Arial"/>
                <a:hlinkClick r:id="rId4"/>
              </a:rPr>
              <a:t>https://www.flickr.com/photos/vims_photos/7692285188/in/album-72157630853932606/</a:t>
            </a:r>
          </a:p>
          <a:p>
            <a:pPr marL="0" marR="0" lvl="0" indent="0" algn="l" rtl="0">
              <a:spcBef>
                <a:spcPts val="0"/>
              </a:spcBef>
              <a:buClr>
                <a:schemeClr val="hlink"/>
              </a:buClr>
              <a:buSzPct val="25000"/>
              <a:buFont typeface="Arial"/>
              <a:buNone/>
            </a:pPr>
            <a:r>
              <a:rPr lang="en-US" sz="1200" b="0" i="0" u="sng" strike="noStrike" cap="none" baseline="0" dirty="0">
                <a:solidFill>
                  <a:schemeClr val="hlink"/>
                </a:solidFill>
                <a:latin typeface="Arial"/>
                <a:ea typeface="Arial"/>
                <a:cs typeface="Arial"/>
                <a:sym typeface="Arial"/>
                <a:hlinkClick r:id="rId5"/>
              </a:rPr>
              <a:t>https://www.flickr.com/photos/vims_photos/7691292052/in/album-72157630853932606/</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Guinea Marshes</a:t>
            </a: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129" name="Shape 12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79932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Questrial"/>
              <a:buNone/>
            </a:pPr>
            <a:r>
              <a:rPr lang="en-US" sz="1000" b="0" i="0" u="none" strike="noStrike" cap="none" baseline="0" dirty="0">
                <a:solidFill>
                  <a:schemeClr val="dk1"/>
                </a:solidFill>
                <a:latin typeface="Questrial"/>
                <a:ea typeface="Questrial"/>
                <a:cs typeface="Questrial"/>
                <a:sym typeface="Questrial"/>
              </a:rPr>
              <a:t>HABs are becoming increasingly common in Virginia Rivers. Blooms of </a:t>
            </a:r>
            <a:r>
              <a:rPr lang="en-US" sz="1000" b="0" i="1" u="none" strike="noStrike" cap="none" baseline="0" dirty="0" err="1">
                <a:solidFill>
                  <a:schemeClr val="dk1"/>
                </a:solidFill>
                <a:latin typeface="Questrial"/>
                <a:ea typeface="Questrial"/>
                <a:cs typeface="Questrial"/>
                <a:sym typeface="Questrial"/>
              </a:rPr>
              <a:t>Alexandrium</a:t>
            </a:r>
            <a:r>
              <a:rPr lang="en-US" sz="1000" b="0" i="1" u="none" strike="noStrike" cap="none" baseline="0" dirty="0">
                <a:solidFill>
                  <a:schemeClr val="dk1"/>
                </a:solidFill>
                <a:latin typeface="Questrial"/>
                <a:ea typeface="Questrial"/>
                <a:cs typeface="Questrial"/>
                <a:sym typeface="Questrial"/>
              </a:rPr>
              <a:t> </a:t>
            </a:r>
            <a:r>
              <a:rPr lang="en-US" sz="1000" b="0" i="1" u="none" strike="noStrike" cap="none" baseline="0" dirty="0" err="1">
                <a:solidFill>
                  <a:schemeClr val="dk1"/>
                </a:solidFill>
                <a:latin typeface="Questrial"/>
                <a:ea typeface="Questrial"/>
                <a:cs typeface="Questrial"/>
                <a:sym typeface="Questrial"/>
              </a:rPr>
              <a:t>monilatum</a:t>
            </a:r>
            <a:r>
              <a:rPr lang="en-US" sz="1000" b="0" i="0" u="none" strike="noStrike" cap="none" baseline="0" dirty="0">
                <a:solidFill>
                  <a:schemeClr val="dk1"/>
                </a:solidFill>
                <a:latin typeface="Questrial"/>
                <a:ea typeface="Questrial"/>
                <a:cs typeface="Questrial"/>
                <a:sym typeface="Questrial"/>
              </a:rPr>
              <a:t>, a dinoflagellate not found north of Florida in the past, are now a regular occurrence.</a:t>
            </a:r>
          </a:p>
          <a:p>
            <a:pPr marL="0" marR="0" lvl="0" indent="0" algn="l" rtl="0">
              <a:lnSpc>
                <a:spcPct val="115000"/>
              </a:lnSpc>
              <a:spcBef>
                <a:spcPts val="0"/>
              </a:spcBef>
              <a:buClr>
                <a:schemeClr val="dk1"/>
              </a:buClr>
              <a:buSzPct val="25000"/>
              <a:buFont typeface="Times New Roman"/>
              <a:buNone/>
            </a:pPr>
            <a:r>
              <a:rPr lang="en-US" sz="700" b="0" i="0" u="none" strike="noStrike" cap="none" baseline="0" dirty="0">
                <a:solidFill>
                  <a:schemeClr val="dk1"/>
                </a:solidFill>
                <a:latin typeface="Times New Roman"/>
                <a:ea typeface="Times New Roman"/>
                <a:cs typeface="Times New Roman"/>
                <a:sym typeface="Times New Roman"/>
              </a:rPr>
              <a:t> </a:t>
            </a:r>
            <a:r>
              <a:rPr lang="en-US" sz="1000" b="0" i="0" u="none" strike="noStrike" cap="none" baseline="0" dirty="0">
                <a:solidFill>
                  <a:schemeClr val="dk1"/>
                </a:solidFill>
                <a:latin typeface="Questrial"/>
                <a:ea typeface="Questrial"/>
                <a:cs typeface="Questrial"/>
                <a:sym typeface="Questrial"/>
              </a:rPr>
              <a:t>HABs reduce oxygen in water and produce toxins, which kill fish and may cause human illness.</a:t>
            </a:r>
          </a:p>
          <a:p>
            <a:pPr marL="0" marR="0" lvl="0" indent="0" algn="l" rtl="0">
              <a:spcBef>
                <a:spcPts val="0"/>
              </a:spcBef>
              <a:buClr>
                <a:schemeClr val="dk1"/>
              </a:buClr>
              <a:buSzPct val="25000"/>
              <a:buFont typeface="Questrial"/>
              <a:buNone/>
            </a:pPr>
            <a:r>
              <a:rPr lang="en-US" sz="1000" b="0" i="0" u="none" strike="noStrike" cap="none" baseline="0" dirty="0">
                <a:solidFill>
                  <a:schemeClr val="dk1"/>
                </a:solidFill>
                <a:latin typeface="Questrial"/>
                <a:ea typeface="Questrial"/>
                <a:cs typeface="Questrial"/>
                <a:sym typeface="Questrial"/>
              </a:rPr>
              <a:t>HABs have a negative economic impact on Virginia fisheries, as well as the tourist industry</a:t>
            </a:r>
          </a:p>
          <a:p>
            <a:pPr marL="0" marR="0" lvl="0" indent="0" algn="l" rtl="0">
              <a:spcBef>
                <a:spcPts val="0"/>
              </a:spcBef>
              <a:buClr>
                <a:schemeClr val="dk1"/>
              </a:buClr>
              <a:buFont typeface="Arial"/>
              <a:buNone/>
            </a:pPr>
            <a:endParaRPr sz="1000" b="0" i="0" u="none" strike="noStrike" cap="none" baseline="0" dirty="0">
              <a:solidFill>
                <a:schemeClr val="dk1"/>
              </a:solidFill>
              <a:latin typeface="Questrial"/>
              <a:ea typeface="Questrial"/>
              <a:cs typeface="Questrial"/>
              <a:sym typeface="Questrial"/>
            </a:endParaRPr>
          </a:p>
          <a:p>
            <a:pPr marL="0" marR="0" lvl="0" indent="0" algn="l" rtl="0">
              <a:spcBef>
                <a:spcPts val="0"/>
              </a:spcBef>
              <a:buClr>
                <a:schemeClr val="dk1"/>
              </a:buClr>
              <a:buFont typeface="Arial"/>
              <a:buNone/>
            </a:pPr>
            <a:endParaRPr sz="1000" b="0" i="0" u="none" strike="noStrike" cap="none" baseline="0" dirty="0">
              <a:solidFill>
                <a:schemeClr val="dk1"/>
              </a:solidFill>
              <a:latin typeface="Questrial"/>
              <a:ea typeface="Questrial"/>
              <a:cs typeface="Questrial"/>
              <a:sym typeface="Questrial"/>
            </a:endParaRPr>
          </a:p>
          <a:p>
            <a:pPr marL="0" marR="0" lvl="0" indent="0" algn="l" rtl="0">
              <a:spcBef>
                <a:spcPts val="0"/>
              </a:spcBef>
              <a:buClr>
                <a:schemeClr val="dk1"/>
              </a:buClr>
              <a:buSzPct val="25000"/>
              <a:buFont typeface="Questrial"/>
              <a:buNone/>
            </a:pPr>
            <a:r>
              <a:rPr lang="en-US" sz="1000" b="0" i="0" u="none" strike="noStrike" cap="none" baseline="0" dirty="0">
                <a:solidFill>
                  <a:schemeClr val="dk1"/>
                </a:solidFill>
                <a:latin typeface="Questrial"/>
                <a:ea typeface="Questrial"/>
                <a:cs typeface="Questrial"/>
                <a:sym typeface="Questrial"/>
              </a:rPr>
              <a:t>Photo: http://www.vims.edu/newsandevents/_photosets/hab_2013/york_river_475.jpg</a:t>
            </a:r>
          </a:p>
        </p:txBody>
      </p:sp>
      <p:sp>
        <p:nvSpPr>
          <p:cNvPr id="138" name="Shape 13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6312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http://landsat.gsfc.nasa.gov/wp-content/uploads/2013/01/ldcm_2012_COL-300x168.png</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http://earthobservatory.nasa.gov/Features/Water/images/aqua_satellite_render.jpg</a:t>
            </a:r>
          </a:p>
        </p:txBody>
      </p:sp>
      <p:sp>
        <p:nvSpPr>
          <p:cNvPr id="148" name="Shape 14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5</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707710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US" sz="2400" b="0" i="0" u="none" strike="noStrike" cap="none" baseline="0" dirty="0" smtClean="0">
                <a:solidFill>
                  <a:srgbClr val="FF0000"/>
                </a:solidFill>
                <a:latin typeface="Arial"/>
                <a:ea typeface="Arial"/>
                <a:cs typeface="Arial"/>
                <a:sym typeface="Arial"/>
              </a:rPr>
              <a:t>Too busy?</a:t>
            </a:r>
            <a:endParaRPr sz="2400" b="0" i="0" u="none" strike="noStrike" cap="none" baseline="0" dirty="0">
              <a:solidFill>
                <a:srgbClr val="FF0000"/>
              </a:solidFill>
              <a:latin typeface="Arial"/>
              <a:ea typeface="Arial"/>
              <a:cs typeface="Arial"/>
              <a:sym typeface="Arial"/>
            </a:endParaRPr>
          </a:p>
        </p:txBody>
      </p:sp>
      <p:sp>
        <p:nvSpPr>
          <p:cNvPr id="178" name="Shape 17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9298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7" name="Shape 18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7</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8582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96" name="Shape 19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69111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52468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6"/>
            <a:ext cx="9144000" cy="73149"/>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pic>
        <p:nvPicPr>
          <p:cNvPr id="16" name="Shape 16"/>
          <p:cNvPicPr preferRelativeResize="0"/>
          <p:nvPr/>
        </p:nvPicPr>
        <p:blipFill rotWithShape="1">
          <a:blip r:embed="rId2">
            <a:alphaModFix/>
          </a:blip>
          <a:srcRect/>
          <a:stretch/>
        </p:blipFill>
        <p:spPr>
          <a:xfrm>
            <a:off x="363093" y="5467376"/>
            <a:ext cx="1010529" cy="1010529"/>
          </a:xfrm>
          <a:prstGeom prst="rect">
            <a:avLst/>
          </a:prstGeom>
          <a:noFill/>
          <a:ln>
            <a:noFill/>
          </a:ln>
        </p:spPr>
      </p:pic>
      <p:sp>
        <p:nvSpPr>
          <p:cNvPr id="17" name="Shape 17"/>
          <p:cNvSpPr txBox="1">
            <a:spLocks noGrp="1"/>
          </p:cNvSpPr>
          <p:nvPr>
            <p:ph type="body" idx="1"/>
          </p:nvPr>
        </p:nvSpPr>
        <p:spPr>
          <a:xfrm>
            <a:off x="5660135" y="6153912"/>
            <a:ext cx="3182109"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09"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2" y="5358382"/>
            <a:ext cx="3182109"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09"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09"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2"/>
            <a:ext cx="3182109"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2"/>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rtl val="0"/>
              </a:endParaRPr>
            </a:p>
          </p:txBody>
        </p:sp>
        <p:sp>
          <p:nvSpPr>
            <p:cNvPr id="28" name="Shape 28"/>
            <p:cNvSpPr txBox="1"/>
            <p:nvPr/>
          </p:nvSpPr>
          <p:spPr>
            <a:xfrm>
              <a:off x="153983"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2" name="Shape 32"/>
          <p:cNvSpPr/>
          <p:nvPr/>
        </p:nvSpPr>
        <p:spPr>
          <a:xfrm>
            <a:off x="0" y="6784846"/>
            <a:ext cx="9144000" cy="7314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3" name="Shape 33"/>
          <p:cNvSpPr txBox="1">
            <a:spLocks noGrp="1"/>
          </p:cNvSpPr>
          <p:nvPr>
            <p:ph type="body" idx="1"/>
          </p:nvPr>
        </p:nvSpPr>
        <p:spPr>
          <a:xfrm>
            <a:off x="749808" y="2255517"/>
            <a:ext cx="7653528" cy="3706365"/>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35"/>
        <p:cNvGrpSpPr/>
        <p:nvPr/>
      </p:nvGrpSpPr>
      <p:grpSpPr>
        <a:xfrm>
          <a:off x="0" y="0"/>
          <a:ext cx="0" cy="0"/>
          <a:chOff x="0" y="0"/>
          <a:chExt cx="0" cy="0"/>
        </a:xfrm>
      </p:grpSpPr>
      <p:sp>
        <p:nvSpPr>
          <p:cNvPr id="36" name="Shape 3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7" name="Shape 37"/>
          <p:cNvSpPr/>
          <p:nvPr/>
        </p:nvSpPr>
        <p:spPr>
          <a:xfrm>
            <a:off x="0" y="6784846"/>
            <a:ext cx="9144000" cy="7314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8" name="Shape 38"/>
          <p:cNvSpPr txBox="1">
            <a:spLocks noGrp="1"/>
          </p:cNvSpPr>
          <p:nvPr>
            <p:ph type="body" idx="1"/>
          </p:nvPr>
        </p:nvSpPr>
        <p:spPr>
          <a:xfrm>
            <a:off x="576072" y="1438654"/>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3"/>
          </p:nvPr>
        </p:nvSpPr>
        <p:spPr>
          <a:xfrm>
            <a:off x="0" y="3429000"/>
            <a:ext cx="9144000" cy="3429000"/>
          </a:xfrm>
          <a:prstGeom prst="rect">
            <a:avLst/>
          </a:prstGeom>
          <a:noFill/>
          <a:ln>
            <a:noFill/>
          </a:ln>
        </p:spPr>
      </p:sp>
      <p:sp>
        <p:nvSpPr>
          <p:cNvPr id="41" name="Shape 41"/>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42"/>
        <p:cNvGrpSpPr/>
        <p:nvPr/>
      </p:nvGrpSpPr>
      <p:grpSpPr>
        <a:xfrm>
          <a:off x="0" y="0"/>
          <a:ext cx="0" cy="0"/>
          <a:chOff x="0" y="0"/>
          <a:chExt cx="0" cy="0"/>
        </a:xfrm>
      </p:grpSpPr>
      <p:sp>
        <p:nvSpPr>
          <p:cNvPr id="43" name="Shape 4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4" name="Shape 44"/>
          <p:cNvSpPr/>
          <p:nvPr/>
        </p:nvSpPr>
        <p:spPr>
          <a:xfrm>
            <a:off x="0" y="6784846"/>
            <a:ext cx="9144000" cy="7314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5" name="Shape 45"/>
          <p:cNvSpPr txBox="1"/>
          <p:nvPr/>
        </p:nvSpPr>
        <p:spPr>
          <a:xfrm>
            <a:off x="320038"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46" name="Shape 46"/>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2"/>
          </p:nvPr>
        </p:nvSpPr>
        <p:spPr>
          <a:xfrm>
            <a:off x="3511296" y="2369942"/>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9"/>
        <p:cNvGrpSpPr/>
        <p:nvPr/>
      </p:nvGrpSpPr>
      <p:grpSpPr>
        <a:xfrm>
          <a:off x="0" y="0"/>
          <a:ext cx="0" cy="0"/>
          <a:chOff x="0" y="0"/>
          <a:chExt cx="0" cy="0"/>
        </a:xfrm>
      </p:grpSpPr>
      <p:sp>
        <p:nvSpPr>
          <p:cNvPr id="90" name="Shape 9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1" name="Shape 91"/>
          <p:cNvSpPr/>
          <p:nvPr/>
        </p:nvSpPr>
        <p:spPr>
          <a:xfrm>
            <a:off x="0" y="6784846"/>
            <a:ext cx="9144000" cy="7314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2" name="Shape 92"/>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2"/>
          </p:nvPr>
        </p:nvSpPr>
        <p:spPr>
          <a:xfrm>
            <a:off x="740664" y="4049485"/>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a:spLocks noGrp="1"/>
          </p:cNvSpPr>
          <p:nvPr>
            <p:ph type="pic" idx="3"/>
          </p:nvPr>
        </p:nvSpPr>
        <p:spPr>
          <a:xfrm>
            <a:off x="0" y="0"/>
            <a:ext cx="9144000" cy="3429000"/>
          </a:xfrm>
          <a:prstGeom prst="rect">
            <a:avLst/>
          </a:prstGeom>
          <a:noFill/>
          <a:ln>
            <a:noFill/>
          </a:ln>
        </p:spPr>
      </p:sp>
      <p:sp>
        <p:nvSpPr>
          <p:cNvPr id="95" name="Shape 95"/>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6"/>
        <p:cNvGrpSpPr/>
        <p:nvPr/>
      </p:nvGrpSpPr>
      <p:grpSpPr>
        <a:xfrm>
          <a:off x="0" y="0"/>
          <a:ext cx="0" cy="0"/>
          <a:chOff x="0" y="0"/>
          <a:chExt cx="0" cy="0"/>
        </a:xfrm>
      </p:grpSpPr>
      <p:sp>
        <p:nvSpPr>
          <p:cNvPr id="97" name="Shape 9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8" name="Shape 98"/>
          <p:cNvSpPr/>
          <p:nvPr/>
        </p:nvSpPr>
        <p:spPr>
          <a:xfrm>
            <a:off x="0" y="6784846"/>
            <a:ext cx="9144000" cy="7314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9" name="Shape 99"/>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2"/>
          </p:nvPr>
        </p:nvSpPr>
        <p:spPr>
          <a:xfrm>
            <a:off x="740664" y="675560"/>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a:spLocks noGrp="1"/>
          </p:cNvSpPr>
          <p:nvPr>
            <p:ph type="pic" idx="3"/>
          </p:nvPr>
        </p:nvSpPr>
        <p:spPr>
          <a:xfrm>
            <a:off x="0" y="3429000"/>
            <a:ext cx="9144000" cy="3429000"/>
          </a:xfrm>
          <a:prstGeom prst="rect">
            <a:avLst/>
          </a:prstGeom>
          <a:noFill/>
          <a:ln>
            <a:noFill/>
          </a:ln>
        </p:spPr>
      </p:sp>
      <p:sp>
        <p:nvSpPr>
          <p:cNvPr id="102" name="Shape 102"/>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127000" algn="l" rtl="0">
              <a:lnSpc>
                <a:spcPct val="90000"/>
              </a:lnSpc>
              <a:spcBef>
                <a:spcPts val="1000"/>
              </a:spcBef>
              <a:spcAft>
                <a:spcPts val="0"/>
              </a:spcAft>
              <a:buClr>
                <a:schemeClr val="dk1"/>
              </a:buClr>
              <a:buFont typeface="Arial"/>
              <a:buChar char="•"/>
              <a:defRPr/>
            </a:lvl1pPr>
            <a:lvl2pPr marL="685800" marR="0" indent="101600" algn="l" rtl="0">
              <a:lnSpc>
                <a:spcPct val="90000"/>
              </a:lnSpc>
              <a:spcBef>
                <a:spcPts val="500"/>
              </a:spcBef>
              <a:spcAft>
                <a:spcPts val="0"/>
              </a:spcAft>
              <a:buClr>
                <a:schemeClr val="dk1"/>
              </a:buClr>
              <a:buFont typeface="Arial"/>
              <a:buChar char="•"/>
              <a:defRPr/>
            </a:lvl2pPr>
            <a:lvl3pPr marL="1143000" marR="0" indent="76200" algn="l" rtl="0">
              <a:lnSpc>
                <a:spcPct val="90000"/>
              </a:lnSpc>
              <a:spcBef>
                <a:spcPts val="500"/>
              </a:spcBef>
              <a:spcAft>
                <a:spcPts val="0"/>
              </a:spcAft>
              <a:buClr>
                <a:schemeClr val="dk1"/>
              </a:buClr>
              <a:buFont typeface="Arial"/>
              <a:buChar char="•"/>
              <a:defRPr/>
            </a:lvl3pPr>
            <a:lvl4pPr marL="1600200" marR="0" indent="63500" algn="l" rtl="0">
              <a:lnSpc>
                <a:spcPct val="90000"/>
              </a:lnSpc>
              <a:spcBef>
                <a:spcPts val="500"/>
              </a:spcBef>
              <a:spcAft>
                <a:spcPts val="0"/>
              </a:spcAft>
              <a:buClr>
                <a:schemeClr val="dk1"/>
              </a:buClr>
              <a:buFont typeface="Arial"/>
              <a:buChar char="•"/>
              <a:defRPr/>
            </a:lvl4pPr>
            <a:lvl5pPr marL="2057400" marR="0" indent="63500" algn="l" rtl="0">
              <a:lnSpc>
                <a:spcPct val="90000"/>
              </a:lnSpc>
              <a:spcBef>
                <a:spcPts val="500"/>
              </a:spcBef>
              <a:spcAft>
                <a:spcPts val="0"/>
              </a:spcAft>
              <a:buClr>
                <a:schemeClr val="dk1"/>
              </a:buClr>
              <a:buFont typeface="Arial"/>
              <a:buChar char="•"/>
              <a:defRPr/>
            </a:lvl5pPr>
            <a:lvl6pPr marL="2514600" marR="0" indent="63500" algn="l" rtl="0">
              <a:lnSpc>
                <a:spcPct val="90000"/>
              </a:lnSpc>
              <a:spcBef>
                <a:spcPts val="500"/>
              </a:spcBef>
              <a:spcAft>
                <a:spcPts val="0"/>
              </a:spcAft>
              <a:buClr>
                <a:schemeClr val="dk1"/>
              </a:buClr>
              <a:buFont typeface="Arial"/>
              <a:buChar char="•"/>
              <a:defRPr/>
            </a:lvl6pPr>
            <a:lvl7pPr marL="2971800" marR="0" indent="63500" algn="l" rtl="0">
              <a:lnSpc>
                <a:spcPct val="90000"/>
              </a:lnSpc>
              <a:spcBef>
                <a:spcPts val="500"/>
              </a:spcBef>
              <a:spcAft>
                <a:spcPts val="0"/>
              </a:spcAft>
              <a:buClr>
                <a:schemeClr val="dk1"/>
              </a:buClr>
              <a:buFont typeface="Arial"/>
              <a:buChar char="•"/>
              <a:defRPr/>
            </a:lvl7pPr>
            <a:lvl8pPr marL="3429000" marR="0" indent="63500" algn="l" rtl="0">
              <a:lnSpc>
                <a:spcPct val="90000"/>
              </a:lnSpc>
              <a:spcBef>
                <a:spcPts val="500"/>
              </a:spcBef>
              <a:spcAft>
                <a:spcPts val="0"/>
              </a:spcAft>
              <a:buClr>
                <a:schemeClr val="dk1"/>
              </a:buClr>
              <a:buFont typeface="Arial"/>
              <a:buChar char="•"/>
              <a:defRPr/>
            </a:lvl8pPr>
            <a:lvl9pPr marL="3886200" marR="0" indent="63500" algn="l" rtl="0">
              <a:lnSpc>
                <a:spcPct val="90000"/>
              </a:lnSpc>
              <a:spcBef>
                <a:spcPts val="5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028950" y="6356351"/>
            <a:ext cx="3086097"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BFBDBD"/>
                </a:solidFill>
                <a:latin typeface="Questrial"/>
                <a:ea typeface="Questrial"/>
                <a:cs typeface="Questrial"/>
                <a:sym typeface="Questrial"/>
                <a:rtl val="0"/>
              </a:defRPr>
            </a:lvl1pPr>
          </a:lstStyle>
          <a:p>
            <a:pPr marL="0" lvl="0" indent="0">
              <a:spcBef>
                <a:spcPts val="0"/>
              </a:spcBef>
              <a:buClr>
                <a:srgbClr val="BFBDBD"/>
              </a:buClr>
              <a:buSzPct val="25000"/>
              <a:buFont typeface="Quest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7" r:id="rId5"/>
    <p:sldLayoutId id="2147483658"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omments" Target="../comments/commen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1426462"/>
            <a:ext cx="7772400" cy="243230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8000" b="1" i="0" u="none" strike="noStrike" cap="none" baseline="0" dirty="0">
                <a:solidFill>
                  <a:schemeClr val="accent1"/>
                </a:solidFill>
                <a:latin typeface="Century Gothic" panose="020B0502020202020204" pitchFamily="34" charset="0"/>
                <a:ea typeface="Questrial"/>
                <a:cs typeface="Questrial"/>
                <a:sym typeface="Questrial"/>
                <a:rtl val="0"/>
              </a:rPr>
              <a:t>Virginia Water Resources</a:t>
            </a:r>
          </a:p>
        </p:txBody>
      </p:sp>
      <p:sp>
        <p:nvSpPr>
          <p:cNvPr id="105" name="Shape 105"/>
          <p:cNvSpPr txBox="1">
            <a:spLocks noGrp="1"/>
          </p:cNvSpPr>
          <p:nvPr>
            <p:ph type="body" idx="2"/>
          </p:nvPr>
        </p:nvSpPr>
        <p:spPr>
          <a:xfrm>
            <a:off x="1750500" y="5358375"/>
            <a:ext cx="6707699" cy="10208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ea typeface="Questrial"/>
                <a:cs typeface="Questrial"/>
                <a:sym typeface="Questrial"/>
                <a:rtl val="0"/>
              </a:rPr>
              <a:t>Cassandra </a:t>
            </a:r>
            <a:r>
              <a:rPr lang="en-US" sz="1800" b="0" i="0" u="none" strike="noStrike" cap="none" baseline="0" dirty="0" smtClean="0">
                <a:solidFill>
                  <a:srgbClr val="A5A5A5"/>
                </a:solidFill>
                <a:latin typeface="Century Gothic" panose="020B0502020202020204" pitchFamily="34" charset="0"/>
                <a:ea typeface="Questrial"/>
                <a:cs typeface="Questrial"/>
                <a:sym typeface="Questrial"/>
                <a:rtl val="0"/>
              </a:rPr>
              <a:t>Morgan </a:t>
            </a:r>
            <a:r>
              <a:rPr lang="en-US" sz="1800" b="0" i="0" u="none" strike="noStrike" cap="none" baseline="0" dirty="0" smtClean="0">
                <a:solidFill>
                  <a:srgbClr val="FF0000"/>
                </a:solidFill>
                <a:latin typeface="Century Gothic" panose="020B0502020202020204" pitchFamily="34" charset="0"/>
                <a:ea typeface="Questrial"/>
                <a:cs typeface="Questrial"/>
                <a:sym typeface="Questrial"/>
                <a:rtl val="0"/>
              </a:rPr>
              <a:t>(Project Lead)</a:t>
            </a:r>
            <a:endParaRPr lang="en-US" sz="1800" b="0" i="0" u="none" strike="noStrike" cap="none" baseline="0" dirty="0">
              <a:solidFill>
                <a:srgbClr val="A5A5A5"/>
              </a:solidFill>
              <a:latin typeface="Century Gothic" panose="020B0502020202020204" pitchFamily="34" charset="0"/>
              <a:ea typeface="Questrial"/>
              <a:cs typeface="Questrial"/>
              <a:sym typeface="Questrial"/>
              <a:rtl val="0"/>
            </a:endParaRPr>
          </a:p>
          <a:p>
            <a:pPr marL="0" marR="0" lvl="0" indent="0" algn="l" rtl="0">
              <a:lnSpc>
                <a:spcPct val="90000"/>
              </a:lnSpc>
              <a:spcBef>
                <a:spcPts val="0"/>
              </a:spcBef>
              <a:spcAft>
                <a:spcPts val="0"/>
              </a:spcAft>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ea typeface="Questrial"/>
                <a:cs typeface="Questrial"/>
                <a:sym typeface="Questrial"/>
                <a:rtl val="0"/>
              </a:rPr>
              <a:t>Sara </a:t>
            </a:r>
            <a:r>
              <a:rPr lang="en-US" sz="1800" b="0" i="0" u="none" strike="noStrike" cap="none" baseline="0" dirty="0" err="1">
                <a:solidFill>
                  <a:srgbClr val="A5A5A5"/>
                </a:solidFill>
                <a:latin typeface="Century Gothic" panose="020B0502020202020204" pitchFamily="34" charset="0"/>
                <a:ea typeface="Questrial"/>
                <a:cs typeface="Questrial"/>
                <a:sym typeface="Questrial"/>
                <a:rtl val="0"/>
              </a:rPr>
              <a:t>Lubkin</a:t>
            </a:r>
            <a:endParaRPr lang="en-US" sz="1800" b="0" i="0" u="none" strike="noStrike" cap="none" baseline="0" dirty="0">
              <a:solidFill>
                <a:srgbClr val="A5A5A5"/>
              </a:solidFill>
              <a:latin typeface="Century Gothic" panose="020B0502020202020204" pitchFamily="34" charset="0"/>
              <a:ea typeface="Questrial"/>
              <a:cs typeface="Questrial"/>
              <a:sym typeface="Questrial"/>
              <a:rtl val="0"/>
            </a:endParaRPr>
          </a:p>
          <a:p>
            <a:pPr marL="0" marR="0" lvl="0" indent="0" algn="l" rtl="0">
              <a:lnSpc>
                <a:spcPct val="90000"/>
              </a:lnSpc>
              <a:spcBef>
                <a:spcPts val="0"/>
              </a:spcBef>
              <a:spcAft>
                <a:spcPts val="0"/>
              </a:spcAft>
              <a:buClr>
                <a:srgbClr val="A5A5A5"/>
              </a:buClr>
              <a:buFont typeface="Arial"/>
              <a:buNone/>
            </a:pPr>
            <a:endParaRPr sz="1800" b="0" i="0" u="none" strike="noStrike" cap="none" baseline="0" dirty="0">
              <a:solidFill>
                <a:srgbClr val="A5A5A5"/>
              </a:solidFill>
              <a:latin typeface="Century Gothic" panose="020B0502020202020204" pitchFamily="34" charset="0"/>
              <a:ea typeface="Questrial"/>
              <a:cs typeface="Questrial"/>
              <a:sym typeface="Questrial"/>
              <a:rtl val="0"/>
            </a:endParaRPr>
          </a:p>
        </p:txBody>
      </p:sp>
      <p:sp>
        <p:nvSpPr>
          <p:cNvPr id="106" name="Shape 106"/>
          <p:cNvSpPr txBox="1">
            <a:spLocks noGrp="1"/>
          </p:cNvSpPr>
          <p:nvPr>
            <p:ph type="body" idx="3"/>
          </p:nvPr>
        </p:nvSpPr>
        <p:spPr>
          <a:xfrm>
            <a:off x="228600" y="4032500"/>
            <a:ext cx="8701799" cy="102089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800" b="0" i="1" u="none" strike="noStrike" cap="none" baseline="0" dirty="0">
                <a:solidFill>
                  <a:srgbClr val="666666"/>
                </a:solidFill>
                <a:latin typeface="Century Gothic" panose="020B0502020202020204" pitchFamily="34" charset="0"/>
                <a:ea typeface="Questrial"/>
                <a:cs typeface="Questrial"/>
                <a:sym typeface="Questrial"/>
                <a:rtl val="0"/>
              </a:rPr>
              <a:t>Utilizing NASA Earth Observations to Monitor Extent of Harmful Algal Blooms in Virginia Rivers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3" name="Shape 113"/>
          <p:cNvPicPr preferRelativeResize="0"/>
          <p:nvPr/>
        </p:nvPicPr>
        <p:blipFill rotWithShape="1">
          <a:blip r:embed="rId3">
            <a:alphaModFix/>
          </a:blip>
          <a:srcRect l="4190" t="12326" r="6074"/>
          <a:stretch/>
        </p:blipFill>
        <p:spPr>
          <a:xfrm>
            <a:off x="400500" y="1152725"/>
            <a:ext cx="7964100" cy="6012300"/>
          </a:xfrm>
          <a:prstGeom prst="rect">
            <a:avLst/>
          </a:prstGeom>
          <a:noFill/>
          <a:ln>
            <a:noFill/>
          </a:ln>
        </p:spPr>
      </p:pic>
      <p:sp>
        <p:nvSpPr>
          <p:cNvPr id="111" name="Shape 111"/>
          <p:cNvSpPr txBox="1">
            <a:spLocks noGrp="1"/>
          </p:cNvSpPr>
          <p:nvPr>
            <p:ph type="body" idx="1"/>
          </p:nvPr>
        </p:nvSpPr>
        <p:spPr>
          <a:xfrm>
            <a:off x="400500" y="2246212"/>
            <a:ext cx="3395400" cy="1167600"/>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chemeClr val="dk1"/>
              </a:buClr>
              <a:buSzPct val="25000"/>
              <a:buFont typeface="Questrial"/>
              <a:buNone/>
            </a:pPr>
            <a:r>
              <a:rPr lang="en-US" sz="3200" b="1" i="0" u="none" strike="noStrike" cap="none" baseline="0" dirty="0">
                <a:solidFill>
                  <a:schemeClr val="bg2"/>
                </a:solidFill>
                <a:latin typeface="Century Gothic" panose="020B0502020202020204" pitchFamily="34" charset="0"/>
                <a:ea typeface="Questrial"/>
                <a:cs typeface="Questrial"/>
                <a:sym typeface="Questrial"/>
                <a:rtl val="0"/>
              </a:rPr>
              <a:t>May - October</a:t>
            </a:r>
          </a:p>
          <a:p>
            <a:pPr marL="0" marR="0" lvl="0" indent="0" algn="ctr" rtl="0">
              <a:lnSpc>
                <a:spcPct val="90000"/>
              </a:lnSpc>
              <a:spcBef>
                <a:spcPts val="0"/>
              </a:spcBef>
              <a:spcAft>
                <a:spcPts val="0"/>
              </a:spcAft>
              <a:buClr>
                <a:schemeClr val="dk1"/>
              </a:buClr>
              <a:buSzPct val="25000"/>
              <a:buFont typeface="Questrial"/>
              <a:buNone/>
            </a:pPr>
            <a:r>
              <a:rPr lang="en-US" sz="3200" b="1" i="0" u="none" strike="noStrike" cap="none" baseline="0" dirty="0">
                <a:solidFill>
                  <a:schemeClr val="bg2"/>
                </a:solidFill>
                <a:latin typeface="Century Gothic" panose="020B0502020202020204" pitchFamily="34" charset="0"/>
                <a:ea typeface="Questrial"/>
                <a:cs typeface="Questrial"/>
                <a:sym typeface="Questrial"/>
                <a:rtl val="0"/>
              </a:rPr>
              <a:t> 2011 - 2015</a:t>
            </a:r>
          </a:p>
          <a:p>
            <a:pPr marL="0" marR="0" lvl="0" indent="0" algn="ctr" rtl="0">
              <a:lnSpc>
                <a:spcPct val="90000"/>
              </a:lnSpc>
              <a:spcBef>
                <a:spcPts val="0"/>
              </a:spcBef>
              <a:spcAft>
                <a:spcPts val="0"/>
              </a:spcAft>
              <a:buClr>
                <a:schemeClr val="dk1"/>
              </a:buClr>
              <a:buFont typeface="Questrial"/>
              <a:buNone/>
            </a:pPr>
            <a:endParaRPr sz="2400" b="0" i="0" u="none" strike="noStrike" cap="none" baseline="0" dirty="0">
              <a:solidFill>
                <a:schemeClr val="bg2"/>
              </a:solidFill>
              <a:latin typeface="Questrial"/>
              <a:ea typeface="Questrial"/>
              <a:cs typeface="Questrial"/>
              <a:sym typeface="Questrial"/>
              <a:rtl val="0"/>
            </a:endParaRPr>
          </a:p>
        </p:txBody>
      </p:sp>
      <p:sp>
        <p:nvSpPr>
          <p:cNvPr id="112" name="Shape 112"/>
          <p:cNvSpPr txBox="1">
            <a:spLocks noGrp="1"/>
          </p:cNvSpPr>
          <p:nvPr>
            <p:ph type="body" idx="2"/>
          </p:nvPr>
        </p:nvSpPr>
        <p:spPr>
          <a:xfrm>
            <a:off x="795662" y="325326"/>
            <a:ext cx="7653599" cy="827398"/>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chemeClr val="accent1"/>
              </a:buClr>
              <a:buSzPct val="25000"/>
              <a:buFont typeface="Questrial"/>
              <a:buNone/>
            </a:pPr>
            <a:r>
              <a:rPr lang="en-US" sz="4000" b="1" i="0" u="none" strike="noStrike" cap="none" baseline="0" dirty="0">
                <a:solidFill>
                  <a:srgbClr val="75AADB"/>
                </a:solidFill>
                <a:latin typeface="Century Gothic" panose="020B0502020202020204" pitchFamily="34" charset="0"/>
                <a:ea typeface="Questrial"/>
                <a:cs typeface="Questrial"/>
                <a:sym typeface="Questrial"/>
                <a:rtl val="0"/>
              </a:rPr>
              <a:t>Study Area &amp; Period</a:t>
            </a:r>
          </a:p>
          <a:p>
            <a:pPr marL="0" marR="0" lvl="0" indent="0" algn="ctr" rtl="0">
              <a:lnSpc>
                <a:spcPct val="90000"/>
              </a:lnSpc>
              <a:spcBef>
                <a:spcPts val="0"/>
              </a:spcBef>
              <a:spcAft>
                <a:spcPts val="0"/>
              </a:spcAft>
              <a:buClr>
                <a:schemeClr val="accent1"/>
              </a:buClr>
              <a:buFont typeface="Questrial"/>
              <a:buNone/>
            </a:pPr>
            <a:endParaRPr sz="4000" b="1" i="0" u="none" strike="noStrike" cap="none" baseline="0" dirty="0">
              <a:solidFill>
                <a:srgbClr val="75AADB"/>
              </a:solidFill>
              <a:latin typeface="Century Gothic" panose="020B0502020202020204" pitchFamily="34" charset="0"/>
              <a:ea typeface="Questrial"/>
              <a:cs typeface="Questrial"/>
              <a:sym typeface="Questrial"/>
              <a:rtl val="0"/>
            </a:endParaRPr>
          </a:p>
        </p:txBody>
      </p:sp>
      <p:cxnSp>
        <p:nvCxnSpPr>
          <p:cNvPr id="114" name="Shape 114"/>
          <p:cNvCxnSpPr/>
          <p:nvPr/>
        </p:nvCxnSpPr>
        <p:spPr>
          <a:xfrm rot="10800000" flipH="1">
            <a:off x="4715600" y="4925073"/>
            <a:ext cx="675299" cy="1141200"/>
          </a:xfrm>
          <a:prstGeom prst="straightConnector1">
            <a:avLst/>
          </a:prstGeom>
          <a:noFill/>
          <a:ln w="28575" cap="flat" cmpd="sng">
            <a:solidFill>
              <a:srgbClr val="FF0000"/>
            </a:solidFill>
            <a:prstDash val="solid"/>
            <a:round/>
            <a:headEnd type="none" w="med" len="med"/>
            <a:tailEnd type="triangle" w="lg" len="lg"/>
          </a:ln>
        </p:spPr>
      </p:cxn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749802" y="1120287"/>
            <a:ext cx="5344797" cy="5427635"/>
          </a:xfrm>
          <a:prstGeom prst="rect">
            <a:avLst/>
          </a:prstGeom>
          <a:noFill/>
          <a:ln>
            <a:noFill/>
          </a:ln>
        </p:spPr>
        <p:txBody>
          <a:bodyPr lIns="91425" tIns="91425" rIns="91425" bIns="91425" anchor="t" anchorCtr="0">
            <a:noAutofit/>
          </a:bodyPr>
          <a:lstStyle/>
          <a:p>
            <a:pPr marL="457200" marR="0" lvl="0" indent="-368300" algn="l" rtl="0">
              <a:lnSpc>
                <a:spcPct val="90000"/>
              </a:lnSpc>
              <a:spcBef>
                <a:spcPts val="0"/>
              </a:spcBef>
              <a:spcAft>
                <a:spcPts val="0"/>
              </a:spcAft>
              <a:buClr>
                <a:schemeClr val="dk1"/>
              </a:buClr>
              <a:buSzPct val="100000"/>
              <a:buFont typeface="Questrial"/>
              <a:buChar char="●"/>
            </a:pPr>
            <a:r>
              <a:rPr lang="en-US" sz="2200" b="0" i="0" u="none" strike="noStrike" cap="none" baseline="0" dirty="0">
                <a:solidFill>
                  <a:schemeClr val="tx1"/>
                </a:solidFill>
                <a:latin typeface="Century Gothic" panose="020B0502020202020204" pitchFamily="34" charset="0"/>
                <a:ea typeface="Questrial"/>
                <a:cs typeface="Questrial"/>
                <a:sym typeface="Questrial"/>
                <a:rtl val="0"/>
              </a:rPr>
              <a:t>Create tools that will allow partners to easily process Landsat 8 OLI/TIRS data to show chlorophyll estimates at 30 meter resolution</a:t>
            </a:r>
          </a:p>
          <a:p>
            <a:pPr marL="88900" marR="0" lvl="0" indent="0" algn="l" rtl="0">
              <a:lnSpc>
                <a:spcPct val="90000"/>
              </a:lnSpc>
              <a:spcBef>
                <a:spcPts val="0"/>
              </a:spcBef>
              <a:spcAft>
                <a:spcPts val="0"/>
              </a:spcAft>
              <a:buClr>
                <a:schemeClr val="dk1"/>
              </a:buClr>
              <a:buFont typeface="Questrial"/>
              <a:buNone/>
            </a:pPr>
            <a:endParaRPr sz="2200" b="0" i="0" u="none" strike="noStrike" cap="none" baseline="0" dirty="0">
              <a:solidFill>
                <a:schemeClr val="tx1"/>
              </a:solidFill>
              <a:latin typeface="Century Gothic" panose="020B0502020202020204" pitchFamily="34" charset="0"/>
              <a:ea typeface="Questrial"/>
              <a:cs typeface="Questrial"/>
              <a:sym typeface="Questrial"/>
              <a:rtl val="0"/>
            </a:endParaRPr>
          </a:p>
          <a:p>
            <a:pPr marL="457200" marR="0" lvl="0" indent="-368300" algn="l" rtl="0">
              <a:lnSpc>
                <a:spcPct val="90000"/>
              </a:lnSpc>
              <a:spcBef>
                <a:spcPts val="0"/>
              </a:spcBef>
              <a:spcAft>
                <a:spcPts val="0"/>
              </a:spcAft>
              <a:buClr>
                <a:schemeClr val="dk1"/>
              </a:buClr>
              <a:buSzPct val="100000"/>
              <a:buFont typeface="Questrial"/>
              <a:buChar char="●"/>
            </a:pPr>
            <a:r>
              <a:rPr lang="en-US" sz="2200" b="0" i="0" u="none" strike="noStrike" cap="none" baseline="0" dirty="0">
                <a:solidFill>
                  <a:schemeClr val="tx1"/>
                </a:solidFill>
                <a:latin typeface="Century Gothic" panose="020B0502020202020204" pitchFamily="34" charset="0"/>
                <a:ea typeface="Questrial"/>
                <a:cs typeface="Questrial"/>
                <a:sym typeface="Questrial"/>
                <a:rtl val="0"/>
              </a:rPr>
              <a:t>Identify potential sampling locations based on estimated chlorophyll concentrations</a:t>
            </a:r>
          </a:p>
          <a:p>
            <a:pPr marL="88900" marR="0" lvl="0" indent="0" algn="l" rtl="0">
              <a:lnSpc>
                <a:spcPct val="90000"/>
              </a:lnSpc>
              <a:spcBef>
                <a:spcPts val="0"/>
              </a:spcBef>
              <a:spcAft>
                <a:spcPts val="0"/>
              </a:spcAft>
              <a:buClr>
                <a:schemeClr val="dk1"/>
              </a:buClr>
              <a:buFont typeface="Questrial"/>
              <a:buNone/>
            </a:pPr>
            <a:endParaRPr sz="2200" b="0" i="0" u="none" strike="noStrike" cap="none" baseline="0" dirty="0">
              <a:solidFill>
                <a:schemeClr val="tx1"/>
              </a:solidFill>
              <a:latin typeface="Century Gothic" panose="020B0502020202020204" pitchFamily="34" charset="0"/>
              <a:ea typeface="Questrial"/>
              <a:cs typeface="Questrial"/>
              <a:sym typeface="Questrial"/>
              <a:rtl val="0"/>
            </a:endParaRPr>
          </a:p>
          <a:p>
            <a:pPr marL="457200" marR="0" lvl="0" indent="-368300" algn="l" rtl="0">
              <a:lnSpc>
                <a:spcPct val="90000"/>
              </a:lnSpc>
              <a:spcBef>
                <a:spcPts val="0"/>
              </a:spcBef>
              <a:spcAft>
                <a:spcPts val="0"/>
              </a:spcAft>
              <a:buClr>
                <a:schemeClr val="dk1"/>
              </a:buClr>
              <a:buSzPct val="100000"/>
              <a:buFont typeface="Questrial"/>
              <a:buChar char="●"/>
            </a:pPr>
            <a:r>
              <a:rPr lang="en-US" sz="2200" b="0" i="0" u="none" strike="noStrike" cap="none" baseline="0" dirty="0">
                <a:solidFill>
                  <a:schemeClr val="tx1"/>
                </a:solidFill>
                <a:latin typeface="Century Gothic" panose="020B0502020202020204" pitchFamily="34" charset="0"/>
                <a:ea typeface="Questrial"/>
                <a:cs typeface="Questrial"/>
                <a:sym typeface="Questrial"/>
                <a:rtl val="0"/>
              </a:rPr>
              <a:t>Provide a more comprehensive overview of Harmful Algal Bloom activity in the Chesapeake Bay Watershed</a:t>
            </a:r>
          </a:p>
          <a:p>
            <a:pPr marL="0" marR="0" lvl="0" indent="0" algn="l" rtl="0">
              <a:lnSpc>
                <a:spcPct val="90000"/>
              </a:lnSpc>
              <a:spcBef>
                <a:spcPts val="0"/>
              </a:spcBef>
              <a:spcAft>
                <a:spcPts val="0"/>
              </a:spcAft>
              <a:buClr>
                <a:schemeClr val="dk1"/>
              </a:buClr>
              <a:buFont typeface="Questrial"/>
              <a:buNone/>
            </a:pPr>
            <a:endParaRPr sz="2200" b="0" i="0" u="none" strike="noStrike" cap="none" baseline="0" dirty="0">
              <a:solidFill>
                <a:schemeClr val="tx1"/>
              </a:solidFill>
              <a:latin typeface="Century Gothic" panose="020B0502020202020204" pitchFamily="34" charset="0"/>
              <a:ea typeface="Questrial"/>
              <a:cs typeface="Questrial"/>
              <a:sym typeface="Questrial"/>
              <a:rtl val="0"/>
            </a:endParaRPr>
          </a:p>
        </p:txBody>
      </p:sp>
      <p:sp>
        <p:nvSpPr>
          <p:cNvPr id="121" name="Shape 121"/>
          <p:cNvSpPr txBox="1">
            <a:spLocks noGrp="1"/>
          </p:cNvSpPr>
          <p:nvPr>
            <p:ph type="body" idx="2"/>
          </p:nvPr>
        </p:nvSpPr>
        <p:spPr>
          <a:xfrm>
            <a:off x="749802" y="375687"/>
            <a:ext cx="6108299" cy="744599"/>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chemeClr val="accent1"/>
              </a:buClr>
              <a:buSzPct val="25000"/>
              <a:buFont typeface="Questrial"/>
              <a:buNone/>
            </a:pPr>
            <a:r>
              <a:rPr lang="en-US" sz="4000" b="1" i="0" u="none" strike="noStrike" cap="none" baseline="0" dirty="0">
                <a:solidFill>
                  <a:srgbClr val="75AADB"/>
                </a:solidFill>
                <a:latin typeface="Century Gothic" panose="020B0502020202020204" pitchFamily="34" charset="0"/>
                <a:ea typeface="Questrial"/>
                <a:cs typeface="Questrial"/>
                <a:sym typeface="Questrial"/>
                <a:rtl val="0"/>
              </a:rPr>
              <a:t>Objectives</a:t>
            </a:r>
          </a:p>
        </p:txBody>
      </p:sp>
      <p:pic>
        <p:nvPicPr>
          <p:cNvPr id="122" name="Shape 122"/>
          <p:cNvPicPr preferRelativeResize="0"/>
          <p:nvPr/>
        </p:nvPicPr>
        <p:blipFill rotWithShape="1">
          <a:blip r:embed="rId3">
            <a:alphaModFix/>
          </a:blip>
          <a:srcRect/>
          <a:stretch/>
        </p:blipFill>
        <p:spPr>
          <a:xfrm>
            <a:off x="6210600" y="4569325"/>
            <a:ext cx="2933400" cy="2096699"/>
          </a:xfrm>
          <a:prstGeom prst="rect">
            <a:avLst/>
          </a:prstGeom>
          <a:noFill/>
          <a:ln>
            <a:noFill/>
          </a:ln>
        </p:spPr>
      </p:pic>
      <p:pic>
        <p:nvPicPr>
          <p:cNvPr id="123" name="Shape 123"/>
          <p:cNvPicPr preferRelativeResize="0"/>
          <p:nvPr/>
        </p:nvPicPr>
        <p:blipFill rotWithShape="1">
          <a:blip r:embed="rId4">
            <a:alphaModFix/>
          </a:blip>
          <a:srcRect/>
          <a:stretch/>
        </p:blipFill>
        <p:spPr>
          <a:xfrm>
            <a:off x="6210600" y="2472500"/>
            <a:ext cx="2933400" cy="2096699"/>
          </a:xfrm>
          <a:prstGeom prst="rect">
            <a:avLst/>
          </a:prstGeom>
          <a:noFill/>
          <a:ln>
            <a:noFill/>
          </a:ln>
        </p:spPr>
      </p:pic>
      <p:pic>
        <p:nvPicPr>
          <p:cNvPr id="124" name="Shape 124"/>
          <p:cNvPicPr preferRelativeResize="0"/>
          <p:nvPr/>
        </p:nvPicPr>
        <p:blipFill rotWithShape="1">
          <a:blip r:embed="rId5">
            <a:alphaModFix/>
          </a:blip>
          <a:srcRect/>
          <a:stretch/>
        </p:blipFill>
        <p:spPr>
          <a:xfrm>
            <a:off x="6210750" y="375675"/>
            <a:ext cx="2933400" cy="2096699"/>
          </a:xfrm>
          <a:prstGeom prst="rect">
            <a:avLst/>
          </a:prstGeom>
          <a:noFill/>
          <a:ln>
            <a:noFill/>
          </a:ln>
        </p:spPr>
      </p:pic>
      <p:sp>
        <p:nvSpPr>
          <p:cNvPr id="125" name="Shape 125"/>
          <p:cNvSpPr txBox="1"/>
          <p:nvPr/>
        </p:nvSpPr>
        <p:spPr>
          <a:xfrm>
            <a:off x="7248300" y="6423722"/>
            <a:ext cx="1895700" cy="24840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rgbClr val="F3F3F3"/>
              </a:buClr>
              <a:buSzPct val="25000"/>
              <a:buFont typeface="Questrial"/>
              <a:buNone/>
            </a:pPr>
            <a:r>
              <a:rPr lang="en-US" sz="700" b="1" i="1" u="none" strike="noStrike" cap="none" baseline="0" dirty="0">
                <a:solidFill>
                  <a:srgbClr val="F3F3F3"/>
                </a:solidFill>
                <a:latin typeface="Questrial"/>
                <a:ea typeface="Questrial"/>
                <a:cs typeface="Questrial"/>
                <a:sym typeface="Questrial"/>
                <a:rtl val="0"/>
              </a:rPr>
              <a:t>Photos by: Dr. Kim Reece, VIMS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576070" y="1129558"/>
            <a:ext cx="7982700" cy="2831576"/>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Questrial"/>
              <a:buNone/>
            </a:pPr>
            <a:r>
              <a:rPr lang="en-US" sz="2000" b="0" i="0" u="none" strike="noStrike" cap="none" baseline="0" dirty="0">
                <a:solidFill>
                  <a:schemeClr val="tx1"/>
                </a:solidFill>
                <a:latin typeface="Century Gothic" panose="020B0502020202020204" pitchFamily="34" charset="0"/>
                <a:ea typeface="Questrial"/>
                <a:cs typeface="Questrial"/>
                <a:sym typeface="Questrial"/>
                <a:rtl val="0"/>
              </a:rPr>
              <a:t>HABs (</a:t>
            </a:r>
            <a:r>
              <a:rPr lang="en-US" sz="2000" b="0" i="1" u="none" strike="noStrike" cap="none" baseline="0" dirty="0" err="1">
                <a:solidFill>
                  <a:schemeClr val="tx1"/>
                </a:solidFill>
                <a:latin typeface="Century Gothic" panose="020B0502020202020204" pitchFamily="34" charset="0"/>
                <a:ea typeface="Questrial"/>
                <a:cs typeface="Questrial"/>
                <a:sym typeface="Questrial"/>
                <a:rtl val="0"/>
              </a:rPr>
              <a:t>Cochlodinium</a:t>
            </a:r>
            <a:r>
              <a:rPr lang="en-US" sz="2000" b="0" i="1" u="none" strike="noStrike" cap="none" baseline="0" dirty="0">
                <a:solidFill>
                  <a:schemeClr val="tx1"/>
                </a:solidFill>
                <a:latin typeface="Century Gothic" panose="020B0502020202020204" pitchFamily="34" charset="0"/>
                <a:ea typeface="Questrial"/>
                <a:cs typeface="Questrial"/>
                <a:sym typeface="Questrial"/>
                <a:rtl val="0"/>
              </a:rPr>
              <a:t> </a:t>
            </a:r>
            <a:r>
              <a:rPr lang="en-US" sz="2000" b="0" i="1" u="none" strike="noStrike" cap="none" baseline="0" dirty="0" err="1">
                <a:solidFill>
                  <a:schemeClr val="tx1"/>
                </a:solidFill>
                <a:latin typeface="Century Gothic" panose="020B0502020202020204" pitchFamily="34" charset="0"/>
                <a:ea typeface="Questrial"/>
                <a:cs typeface="Questrial"/>
                <a:sym typeface="Questrial"/>
                <a:rtl val="0"/>
              </a:rPr>
              <a:t>polykrikoides</a:t>
            </a:r>
            <a:r>
              <a:rPr lang="en-US" sz="2000" b="0" i="1" u="none" strike="noStrike" cap="none" baseline="0" dirty="0">
                <a:solidFill>
                  <a:schemeClr val="tx1"/>
                </a:solidFill>
                <a:latin typeface="Century Gothic" panose="020B0502020202020204" pitchFamily="34" charset="0"/>
                <a:ea typeface="Questrial"/>
                <a:cs typeface="Questrial"/>
                <a:sym typeface="Questrial"/>
                <a:rtl val="0"/>
              </a:rPr>
              <a:t> </a:t>
            </a:r>
            <a:r>
              <a:rPr lang="en-US" sz="2000" b="0" i="0" u="none" strike="noStrike" cap="none" baseline="0" dirty="0">
                <a:solidFill>
                  <a:schemeClr val="tx1"/>
                </a:solidFill>
                <a:latin typeface="Century Gothic" panose="020B0502020202020204" pitchFamily="34" charset="0"/>
                <a:ea typeface="Questrial"/>
                <a:cs typeface="Questrial"/>
                <a:sym typeface="Questrial"/>
                <a:rtl val="0"/>
              </a:rPr>
              <a:t>and </a:t>
            </a:r>
            <a:r>
              <a:rPr lang="en-US" sz="2000" b="0" i="1" u="none" strike="noStrike" cap="none" baseline="0" dirty="0" err="1">
                <a:solidFill>
                  <a:schemeClr val="tx1"/>
                </a:solidFill>
                <a:latin typeface="Century Gothic" panose="020B0502020202020204" pitchFamily="34" charset="0"/>
                <a:ea typeface="Questrial"/>
                <a:cs typeface="Questrial"/>
                <a:sym typeface="Questrial"/>
                <a:rtl val="0"/>
              </a:rPr>
              <a:t>Alexandrium</a:t>
            </a:r>
            <a:r>
              <a:rPr lang="en-US" sz="2000" b="0" i="1" u="none" strike="noStrike" cap="none" baseline="0" dirty="0">
                <a:solidFill>
                  <a:schemeClr val="tx1"/>
                </a:solidFill>
                <a:latin typeface="Century Gothic" panose="020B0502020202020204" pitchFamily="34" charset="0"/>
                <a:ea typeface="Questrial"/>
                <a:cs typeface="Questrial"/>
                <a:sym typeface="Questrial"/>
                <a:rtl val="0"/>
              </a:rPr>
              <a:t> </a:t>
            </a:r>
            <a:r>
              <a:rPr lang="en-US" sz="2000" b="0" i="1" u="none" strike="noStrike" cap="none" baseline="0" dirty="0" err="1">
                <a:solidFill>
                  <a:schemeClr val="tx1"/>
                </a:solidFill>
                <a:latin typeface="Century Gothic" panose="020B0502020202020204" pitchFamily="34" charset="0"/>
                <a:ea typeface="Questrial"/>
                <a:cs typeface="Questrial"/>
                <a:sym typeface="Questrial"/>
                <a:rtl val="0"/>
              </a:rPr>
              <a:t>monilatum</a:t>
            </a:r>
            <a:r>
              <a:rPr lang="en-US" sz="2000" b="0" i="1" u="none" strike="noStrike" cap="none" baseline="0" dirty="0">
                <a:solidFill>
                  <a:schemeClr val="tx1"/>
                </a:solidFill>
                <a:latin typeface="Century Gothic" panose="020B0502020202020204" pitchFamily="34" charset="0"/>
                <a:ea typeface="Questrial"/>
                <a:cs typeface="Questrial"/>
                <a:sym typeface="Questrial"/>
                <a:rtl val="0"/>
              </a:rPr>
              <a:t>)</a:t>
            </a:r>
            <a:r>
              <a:rPr lang="en-US" sz="2000" b="0" i="0" u="none" strike="noStrike" cap="none" baseline="0" dirty="0">
                <a:solidFill>
                  <a:schemeClr val="tx1"/>
                </a:solidFill>
                <a:latin typeface="Century Gothic" panose="020B0502020202020204" pitchFamily="34" charset="0"/>
                <a:ea typeface="Questrial"/>
                <a:cs typeface="Questrial"/>
                <a:sym typeface="Questrial"/>
                <a:rtl val="0"/>
              </a:rPr>
              <a:t>:</a:t>
            </a:r>
          </a:p>
          <a:p>
            <a:pPr marL="0" marR="0" lvl="0" indent="0" algn="l" rtl="0">
              <a:lnSpc>
                <a:spcPct val="115000"/>
              </a:lnSpc>
              <a:spcBef>
                <a:spcPts val="0"/>
              </a:spcBef>
              <a:spcAft>
                <a:spcPts val="0"/>
              </a:spcAft>
              <a:buClr>
                <a:schemeClr val="dk1"/>
              </a:buClr>
              <a:buFont typeface="Questrial"/>
              <a:buNone/>
            </a:pPr>
            <a:endParaRPr sz="1000" b="0" i="0" u="none" strike="noStrike" cap="none" baseline="0" dirty="0">
              <a:solidFill>
                <a:schemeClr val="tx1"/>
              </a:solidFill>
              <a:latin typeface="Century Gothic" panose="020B0502020202020204" pitchFamily="34" charset="0"/>
              <a:ea typeface="Questrial"/>
              <a:cs typeface="Questrial"/>
              <a:sym typeface="Questrial"/>
              <a:rtl val="0"/>
            </a:endParaRPr>
          </a:p>
          <a:p>
            <a:pPr marL="457200" marR="0" lvl="0" indent="-355600" algn="l" rtl="0">
              <a:lnSpc>
                <a:spcPct val="115000"/>
              </a:lnSpc>
              <a:spcBef>
                <a:spcPts val="0"/>
              </a:spcBef>
              <a:spcAft>
                <a:spcPts val="0"/>
              </a:spcAft>
              <a:buClr>
                <a:schemeClr val="dk1"/>
              </a:buClr>
              <a:buSzPct val="100000"/>
              <a:buFont typeface="Questrial"/>
              <a:buChar char="●"/>
            </a:pPr>
            <a:r>
              <a:rPr lang="en-US" sz="2000" b="0" i="0" u="none" strike="sngStrike" cap="none" baseline="0" dirty="0" err="1" smtClean="0">
                <a:solidFill>
                  <a:srgbClr val="FF0000"/>
                </a:solidFill>
                <a:latin typeface="Century Gothic" panose="020B0502020202020204" pitchFamily="34" charset="0"/>
                <a:ea typeface="Questrial"/>
                <a:cs typeface="Questrial"/>
                <a:sym typeface="Questrial"/>
                <a:rtl val="0"/>
              </a:rPr>
              <a:t>a</a:t>
            </a:r>
            <a:r>
              <a:rPr lang="en-US" sz="2000" b="0" i="0" u="none" cap="none" baseline="0" dirty="0" err="1" smtClean="0">
                <a:solidFill>
                  <a:srgbClr val="FF0000"/>
                </a:solidFill>
                <a:latin typeface="Century Gothic" panose="020B0502020202020204" pitchFamily="34" charset="0"/>
                <a:ea typeface="Questrial"/>
                <a:cs typeface="Questrial"/>
                <a:sym typeface="Questrial"/>
                <a:rtl val="0"/>
              </a:rPr>
              <a:t>A</a:t>
            </a:r>
            <a:r>
              <a:rPr lang="en-US" sz="2000" b="0" i="0" u="none" cap="none" baseline="0" dirty="0" err="1" smtClean="0">
                <a:solidFill>
                  <a:schemeClr val="tx1"/>
                </a:solidFill>
                <a:latin typeface="Century Gothic" panose="020B0502020202020204" pitchFamily="34" charset="0"/>
                <a:ea typeface="Questrial"/>
                <a:cs typeface="Questrial"/>
                <a:sym typeface="Questrial"/>
                <a:rtl val="0"/>
              </a:rPr>
              <a:t>re</a:t>
            </a:r>
            <a:r>
              <a:rPr lang="en-US" sz="2000" b="0" i="0" u="none" strike="noStrike" cap="none" baseline="0" dirty="0" smtClean="0">
                <a:solidFill>
                  <a:schemeClr val="tx1"/>
                </a:solidFill>
                <a:latin typeface="Century Gothic" panose="020B0502020202020204" pitchFamily="34" charset="0"/>
                <a:ea typeface="Questrial"/>
                <a:cs typeface="Questrial"/>
                <a:sym typeface="Questrial"/>
                <a:rtl val="0"/>
              </a:rPr>
              <a:t> </a:t>
            </a:r>
            <a:r>
              <a:rPr lang="en-US" sz="2000" b="0" i="0" u="none" strike="noStrike" cap="none" baseline="0" dirty="0">
                <a:solidFill>
                  <a:schemeClr val="tx1"/>
                </a:solidFill>
                <a:latin typeface="Century Gothic" panose="020B0502020202020204" pitchFamily="34" charset="0"/>
                <a:ea typeface="Questrial"/>
                <a:cs typeface="Questrial"/>
                <a:sym typeface="Questrial"/>
                <a:rtl val="0"/>
              </a:rPr>
              <a:t>becoming increasingly common in Virginia Rivers</a:t>
            </a:r>
          </a:p>
          <a:p>
            <a:pPr marL="457200" marR="0" lvl="0" indent="-355600" algn="l" rtl="0">
              <a:lnSpc>
                <a:spcPct val="115000"/>
              </a:lnSpc>
              <a:spcBef>
                <a:spcPts val="0"/>
              </a:spcBef>
              <a:spcAft>
                <a:spcPts val="0"/>
              </a:spcAft>
              <a:buClr>
                <a:schemeClr val="dk1"/>
              </a:buClr>
              <a:buSzPct val="100000"/>
              <a:buFont typeface="Questrial"/>
              <a:buChar char="●"/>
            </a:pPr>
            <a:r>
              <a:rPr lang="en-US" sz="2000" b="0" i="0" u="none" strike="sngStrike" cap="none" baseline="0" dirty="0" smtClean="0">
                <a:solidFill>
                  <a:srgbClr val="FF0000"/>
                </a:solidFill>
                <a:latin typeface="Century Gothic" panose="020B0502020202020204" pitchFamily="34" charset="0"/>
                <a:ea typeface="Questrial"/>
                <a:cs typeface="Questrial"/>
                <a:sym typeface="Questrial"/>
                <a:rtl val="0"/>
              </a:rPr>
              <a:t>r </a:t>
            </a:r>
            <a:r>
              <a:rPr lang="en-US" sz="2000" dirty="0">
                <a:solidFill>
                  <a:srgbClr val="FF0000"/>
                </a:solidFill>
                <a:latin typeface="Century Gothic" panose="020B0502020202020204" pitchFamily="34" charset="0"/>
                <a:ea typeface="Questrial"/>
                <a:cs typeface="Questrial"/>
                <a:sym typeface="Questrial"/>
              </a:rPr>
              <a:t>R</a:t>
            </a:r>
            <a:r>
              <a:rPr lang="en-US" sz="2000" b="0" i="0" u="none" strike="noStrike" cap="none" baseline="0" dirty="0" smtClean="0">
                <a:solidFill>
                  <a:schemeClr val="tx1"/>
                </a:solidFill>
                <a:latin typeface="Century Gothic" panose="020B0502020202020204" pitchFamily="34" charset="0"/>
                <a:ea typeface="Questrial"/>
                <a:cs typeface="Questrial"/>
                <a:sym typeface="Questrial"/>
                <a:rtl val="0"/>
              </a:rPr>
              <a:t>educe </a:t>
            </a:r>
            <a:r>
              <a:rPr lang="en-US" sz="2000" b="0" i="0" u="none" strike="noStrike" cap="none" baseline="0" dirty="0">
                <a:solidFill>
                  <a:schemeClr val="tx1"/>
                </a:solidFill>
                <a:latin typeface="Century Gothic" panose="020B0502020202020204" pitchFamily="34" charset="0"/>
                <a:ea typeface="Questrial"/>
                <a:cs typeface="Questrial"/>
                <a:sym typeface="Questrial"/>
                <a:rtl val="0"/>
              </a:rPr>
              <a:t>oxygen in water and produce toxins, which kill fish and may cause human illness</a:t>
            </a:r>
          </a:p>
          <a:p>
            <a:pPr marL="457200" marR="0" lvl="0" indent="-355600" algn="l" rtl="0">
              <a:lnSpc>
                <a:spcPct val="115000"/>
              </a:lnSpc>
              <a:spcBef>
                <a:spcPts val="0"/>
              </a:spcBef>
              <a:spcAft>
                <a:spcPts val="0"/>
              </a:spcAft>
              <a:buClr>
                <a:schemeClr val="dk1"/>
              </a:buClr>
              <a:buSzPct val="100000"/>
              <a:buFont typeface="Questrial"/>
              <a:buChar char="●"/>
            </a:pPr>
            <a:r>
              <a:rPr lang="en-US" sz="2000" b="0" i="0" u="none" strike="sngStrike" cap="none" baseline="0" dirty="0" err="1" smtClean="0">
                <a:solidFill>
                  <a:srgbClr val="FF0000"/>
                </a:solidFill>
                <a:latin typeface="Century Gothic" panose="020B0502020202020204" pitchFamily="34" charset="0"/>
                <a:ea typeface="Questrial"/>
                <a:cs typeface="Questrial"/>
                <a:sym typeface="Questrial"/>
                <a:rtl val="0"/>
              </a:rPr>
              <a:t>h</a:t>
            </a:r>
            <a:r>
              <a:rPr lang="en-US" sz="2000" b="0" i="0" u="none" cap="none" baseline="0" dirty="0" err="1" smtClean="0">
                <a:solidFill>
                  <a:srgbClr val="FF0000"/>
                </a:solidFill>
                <a:latin typeface="Century Gothic" panose="020B0502020202020204" pitchFamily="34" charset="0"/>
                <a:ea typeface="Questrial"/>
                <a:cs typeface="Questrial"/>
                <a:sym typeface="Questrial"/>
                <a:rtl val="0"/>
              </a:rPr>
              <a:t>H</a:t>
            </a:r>
            <a:r>
              <a:rPr lang="en-US" sz="2000" b="0" i="0" u="none" strike="noStrike" cap="none" baseline="0" dirty="0" err="1" smtClean="0">
                <a:solidFill>
                  <a:schemeClr val="tx1"/>
                </a:solidFill>
                <a:latin typeface="Century Gothic" panose="020B0502020202020204" pitchFamily="34" charset="0"/>
                <a:ea typeface="Questrial"/>
                <a:cs typeface="Questrial"/>
                <a:sym typeface="Questrial"/>
                <a:rtl val="0"/>
              </a:rPr>
              <a:t>ave</a:t>
            </a:r>
            <a:r>
              <a:rPr lang="en-US" sz="2000" b="0" i="0" u="none" strike="noStrike" cap="none" baseline="0" dirty="0" smtClean="0">
                <a:solidFill>
                  <a:schemeClr val="tx1"/>
                </a:solidFill>
                <a:latin typeface="Century Gothic" panose="020B0502020202020204" pitchFamily="34" charset="0"/>
                <a:ea typeface="Questrial"/>
                <a:cs typeface="Questrial"/>
                <a:sym typeface="Questrial"/>
                <a:rtl val="0"/>
              </a:rPr>
              <a:t> </a:t>
            </a:r>
            <a:r>
              <a:rPr lang="en-US" sz="2000" b="0" i="0" u="none" strike="noStrike" cap="none" baseline="0" dirty="0">
                <a:solidFill>
                  <a:schemeClr val="tx1"/>
                </a:solidFill>
                <a:latin typeface="Century Gothic" panose="020B0502020202020204" pitchFamily="34" charset="0"/>
                <a:ea typeface="Questrial"/>
                <a:cs typeface="Questrial"/>
                <a:sym typeface="Questrial"/>
                <a:rtl val="0"/>
              </a:rPr>
              <a:t>negative economic impact on Virginia fisheries, as well as the tourist industry</a:t>
            </a:r>
          </a:p>
        </p:txBody>
      </p:sp>
      <p:sp>
        <p:nvSpPr>
          <p:cNvPr id="132" name="Shape 132"/>
          <p:cNvSpPr txBox="1">
            <a:spLocks noGrp="1"/>
          </p:cNvSpPr>
          <p:nvPr>
            <p:ph type="body" idx="2"/>
          </p:nvPr>
        </p:nvSpPr>
        <p:spPr>
          <a:xfrm>
            <a:off x="576075" y="381895"/>
            <a:ext cx="7982700" cy="704098"/>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chemeClr val="accent1"/>
              </a:buClr>
              <a:buSzPct val="25000"/>
              <a:buFont typeface="Questrial"/>
              <a:buNone/>
            </a:pPr>
            <a:r>
              <a:rPr lang="en-US" sz="4000" b="1" i="0" u="none" strike="noStrike" cap="none" baseline="0" dirty="0">
                <a:solidFill>
                  <a:srgbClr val="75AADB"/>
                </a:solidFill>
                <a:latin typeface="Century Gothic" panose="020B0502020202020204" pitchFamily="34" charset="0"/>
                <a:ea typeface="Questrial"/>
                <a:cs typeface="Mongolian Baiti" panose="03000500000000000000" pitchFamily="66" charset="0"/>
                <a:sym typeface="Questrial"/>
                <a:rtl val="0"/>
              </a:rPr>
              <a:t>Community Concern</a:t>
            </a:r>
          </a:p>
        </p:txBody>
      </p:sp>
      <p:pic>
        <p:nvPicPr>
          <p:cNvPr id="133" name="Shape 133"/>
          <p:cNvPicPr preferRelativeResize="0"/>
          <p:nvPr/>
        </p:nvPicPr>
        <p:blipFill rotWithShape="1">
          <a:blip r:embed="rId3">
            <a:alphaModFix/>
          </a:blip>
          <a:srcRect/>
          <a:stretch/>
        </p:blipFill>
        <p:spPr>
          <a:xfrm>
            <a:off x="1889973" y="3961136"/>
            <a:ext cx="5021816" cy="2760387"/>
          </a:xfrm>
          <a:prstGeom prst="roundRect">
            <a:avLst>
              <a:gd name="adj" fmla="val 8594"/>
            </a:avLst>
          </a:prstGeom>
          <a:solidFill>
            <a:srgbClr val="EEEEEE"/>
          </a:solidFill>
          <a:ln>
            <a:noFill/>
          </a:ln>
          <a:effectLst>
            <a:reflection stA="38000" endPos="28000" dist="5000" dir="5400000" sy="-100000" algn="bl" rotWithShape="0"/>
          </a:effectLst>
        </p:spPr>
      </p:pic>
      <p:sp>
        <p:nvSpPr>
          <p:cNvPr id="134" name="Shape 134"/>
          <p:cNvSpPr txBox="1"/>
          <p:nvPr/>
        </p:nvSpPr>
        <p:spPr>
          <a:xfrm>
            <a:off x="1934240" y="6442226"/>
            <a:ext cx="5266361" cy="279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Questrial"/>
              <a:buNone/>
            </a:pPr>
            <a:r>
              <a:rPr lang="en-US" sz="1000" b="0" i="0" u="none" strike="noStrike" cap="none" baseline="0" dirty="0">
                <a:solidFill>
                  <a:srgbClr val="FFFFFF"/>
                </a:solidFill>
                <a:latin typeface="Questrial"/>
                <a:ea typeface="Questrial"/>
                <a:cs typeface="Questrial"/>
                <a:sym typeface="Questrial"/>
                <a:rtl val="0"/>
              </a:rPr>
              <a:t>York River, August 2013                                              </a:t>
            </a:r>
            <a:r>
              <a:rPr lang="en-US" sz="1000" b="0" i="1" u="none" strike="noStrike" cap="none" baseline="0" dirty="0">
                <a:solidFill>
                  <a:srgbClr val="FFFFFF"/>
                </a:solidFill>
                <a:latin typeface="Questrial"/>
                <a:ea typeface="Questrial"/>
                <a:cs typeface="Questrial"/>
                <a:sym typeface="Questrial"/>
                <a:rtl val="0"/>
              </a:rPr>
              <a:t>Photo by Dr. Wolfgang </a:t>
            </a:r>
            <a:r>
              <a:rPr lang="en-US" sz="1000" b="0" i="1" u="none" strike="noStrike" cap="none" baseline="0" dirty="0" err="1">
                <a:solidFill>
                  <a:srgbClr val="FFFFFF"/>
                </a:solidFill>
                <a:latin typeface="Questrial"/>
                <a:ea typeface="Questrial"/>
                <a:cs typeface="Questrial"/>
                <a:sym typeface="Questrial"/>
                <a:rtl val="0"/>
              </a:rPr>
              <a:t>Vogelbein</a:t>
            </a:r>
            <a:endParaRPr lang="en-US" sz="1000" b="0" i="1" u="none" strike="noStrike" cap="none" baseline="0" dirty="0">
              <a:solidFill>
                <a:srgbClr val="FFFFFF"/>
              </a:solidFill>
              <a:latin typeface="Questrial"/>
              <a:ea typeface="Questrial"/>
              <a:cs typeface="Questrial"/>
              <a:sym typeface="Questrial"/>
              <a:rtl val="0"/>
            </a:endParaRPr>
          </a:p>
          <a:p>
            <a:pPr marL="0" marR="0" lvl="0" indent="0" algn="l" rtl="0">
              <a:lnSpc>
                <a:spcPct val="100000"/>
              </a:lnSpc>
              <a:spcBef>
                <a:spcPts val="0"/>
              </a:spcBef>
              <a:spcAft>
                <a:spcPts val="0"/>
              </a:spcAft>
              <a:buClr>
                <a:srgbClr val="000000"/>
              </a:buClr>
              <a:buFont typeface="Arial"/>
              <a:buNone/>
            </a:pPr>
            <a:endParaRPr sz="1000" b="0" i="0" u="none" strike="noStrike" cap="none" baseline="0" dirty="0">
              <a:solidFill>
                <a:srgbClr val="FFFFFF"/>
              </a:solidFill>
              <a:latin typeface="Questrial"/>
              <a:ea typeface="Questrial"/>
              <a:cs typeface="Questrial"/>
              <a:sym typeface="Questrial"/>
              <a:rtl val="0"/>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540025" y="417754"/>
            <a:ext cx="7982700" cy="704098"/>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chemeClr val="dk1"/>
              </a:buClr>
              <a:buSzPct val="25000"/>
              <a:buFont typeface="Questrial"/>
              <a:buNone/>
            </a:pPr>
            <a:r>
              <a:rPr lang="en-US" sz="4000" b="1" i="0" u="none" strike="noStrike" cap="none" baseline="0" dirty="0">
                <a:solidFill>
                  <a:srgbClr val="75AADB"/>
                </a:solidFill>
                <a:latin typeface="Century Gothic" panose="020B0502020202020204" pitchFamily="34" charset="0"/>
                <a:ea typeface="Questrial"/>
                <a:cs typeface="Questrial"/>
                <a:sym typeface="Questrial"/>
                <a:rtl val="0"/>
              </a:rPr>
              <a:t>NASA Satellite/Sensors</a:t>
            </a:r>
          </a:p>
        </p:txBody>
      </p:sp>
      <p:graphicFrame>
        <p:nvGraphicFramePr>
          <p:cNvPr id="2" name="Diagram 1"/>
          <p:cNvGraphicFramePr/>
          <p:nvPr>
            <p:extLst>
              <p:ext uri="{D42A27DB-BD31-4B8C-83A1-F6EECF244321}">
                <p14:modId xmlns:p14="http://schemas.microsoft.com/office/powerpoint/2010/main" val="2172148707"/>
              </p:ext>
            </p:extLst>
          </p:nvPr>
        </p:nvGraphicFramePr>
        <p:xfrm>
          <a:off x="136476" y="1121852"/>
          <a:ext cx="8884693" cy="5411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56" name="Rounded Rectangle 55"/>
          <p:cNvSpPr/>
          <p:nvPr/>
        </p:nvSpPr>
        <p:spPr>
          <a:xfrm rot="5400000">
            <a:off x="2563433" y="3017726"/>
            <a:ext cx="1673885" cy="5399466"/>
          </a:xfrm>
          <a:prstGeom prst="roundRect">
            <a:avLst/>
          </a:prstGeom>
          <a:solidFill>
            <a:schemeClr val="bg2">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55" name="Rounded Rectangle 54"/>
          <p:cNvSpPr/>
          <p:nvPr/>
        </p:nvSpPr>
        <p:spPr>
          <a:xfrm>
            <a:off x="6434812" y="1020422"/>
            <a:ext cx="2025103" cy="3673414"/>
          </a:xfrm>
          <a:prstGeom prst="roundRect">
            <a:avLst/>
          </a:prstGeom>
          <a:solidFill>
            <a:schemeClr val="bg2">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54" name="Rounded Rectangle 53"/>
          <p:cNvSpPr/>
          <p:nvPr/>
        </p:nvSpPr>
        <p:spPr>
          <a:xfrm>
            <a:off x="3287918" y="1028662"/>
            <a:ext cx="2025103" cy="2409862"/>
          </a:xfrm>
          <a:prstGeom prst="roundRect">
            <a:avLst/>
          </a:prstGeom>
          <a:solidFill>
            <a:schemeClr val="bg2">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7" name="Rounded Rectangle 6"/>
          <p:cNvSpPr/>
          <p:nvPr/>
        </p:nvSpPr>
        <p:spPr>
          <a:xfrm>
            <a:off x="92985" y="1023273"/>
            <a:ext cx="2025103" cy="3527959"/>
          </a:xfrm>
          <a:prstGeom prst="roundRect">
            <a:avLst/>
          </a:prstGeom>
          <a:solidFill>
            <a:schemeClr val="bg2">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150" name="Shape 150"/>
          <p:cNvSpPr txBox="1">
            <a:spLocks noGrp="1"/>
          </p:cNvSpPr>
          <p:nvPr>
            <p:ph type="body" idx="1"/>
          </p:nvPr>
        </p:nvSpPr>
        <p:spPr>
          <a:xfrm>
            <a:off x="325040" y="105268"/>
            <a:ext cx="7982700" cy="704098"/>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chemeClr val="accent1"/>
              </a:buClr>
              <a:buSzPct val="25000"/>
              <a:buFont typeface="Questrial"/>
              <a:buNone/>
            </a:pPr>
            <a:r>
              <a:rPr lang="en-US" sz="4000" b="1" i="0" u="none" strike="noStrike" cap="none" baseline="0" dirty="0">
                <a:solidFill>
                  <a:srgbClr val="75AADB"/>
                </a:solidFill>
                <a:latin typeface="Century Gothic" panose="020B0502020202020204" pitchFamily="34" charset="0"/>
                <a:ea typeface="Questrial"/>
                <a:cs typeface="Questrial"/>
                <a:sym typeface="Questrial"/>
                <a:rtl val="0"/>
              </a:rPr>
              <a:t>Methodology</a:t>
            </a:r>
          </a:p>
        </p:txBody>
      </p:sp>
      <p:sp>
        <p:nvSpPr>
          <p:cNvPr id="27" name="Rounded Rectangle 26"/>
          <p:cNvSpPr/>
          <p:nvPr/>
        </p:nvSpPr>
        <p:spPr>
          <a:xfrm>
            <a:off x="115477" y="2375845"/>
            <a:ext cx="1949843" cy="1000384"/>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2"/>
                </a:solidFill>
                <a:latin typeface="Century Gothic" panose="020B0502020202020204" pitchFamily="34" charset="0"/>
              </a:rPr>
              <a:t>MODIS, Chlorophyll</a:t>
            </a:r>
            <a:endParaRPr lang="en-US" sz="1600" b="1" dirty="0">
              <a:solidFill>
                <a:schemeClr val="bg2"/>
              </a:solidFill>
              <a:latin typeface="Century Gothic" panose="020B0502020202020204" pitchFamily="34" charset="0"/>
            </a:endParaRPr>
          </a:p>
          <a:p>
            <a:r>
              <a:rPr lang="en-US" sz="1600" i="1" dirty="0" smtClean="0">
                <a:solidFill>
                  <a:schemeClr val="bg2"/>
                </a:solidFill>
                <a:latin typeface="Century Gothic" panose="020B0502020202020204" pitchFamily="34" charset="0"/>
              </a:rPr>
              <a:t>NOAA </a:t>
            </a:r>
            <a:r>
              <a:rPr lang="en-US" sz="1600" i="1" dirty="0" err="1" smtClean="0">
                <a:solidFill>
                  <a:schemeClr val="bg2"/>
                </a:solidFill>
                <a:latin typeface="Century Gothic" panose="020B0502020202020204" pitchFamily="34" charset="0"/>
              </a:rPr>
              <a:t>CoastWatch</a:t>
            </a:r>
            <a:endParaRPr lang="en-US" sz="1600" i="1" dirty="0">
              <a:solidFill>
                <a:schemeClr val="bg2"/>
              </a:solidFill>
              <a:latin typeface="Century Gothic" panose="020B0502020202020204" pitchFamily="34" charset="0"/>
            </a:endParaRPr>
          </a:p>
        </p:txBody>
      </p:sp>
      <p:sp>
        <p:nvSpPr>
          <p:cNvPr id="28" name="Rounded Rectangle 27"/>
          <p:cNvSpPr/>
          <p:nvPr/>
        </p:nvSpPr>
        <p:spPr>
          <a:xfrm>
            <a:off x="129086" y="1533374"/>
            <a:ext cx="1930947" cy="686696"/>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2"/>
                </a:solidFill>
                <a:latin typeface="Century Gothic" panose="020B0502020202020204" pitchFamily="34" charset="0"/>
              </a:rPr>
              <a:t>Landsat 8</a:t>
            </a:r>
            <a:endParaRPr lang="en-US" sz="1600" b="1" dirty="0">
              <a:solidFill>
                <a:schemeClr val="bg2"/>
              </a:solidFill>
              <a:latin typeface="Century Gothic" panose="020B0502020202020204" pitchFamily="34" charset="0"/>
            </a:endParaRPr>
          </a:p>
          <a:p>
            <a:r>
              <a:rPr lang="en-US" sz="1600" i="1" dirty="0" smtClean="0">
                <a:solidFill>
                  <a:schemeClr val="bg2"/>
                </a:solidFill>
                <a:latin typeface="Century Gothic" panose="020B0502020202020204" pitchFamily="34" charset="0"/>
              </a:rPr>
              <a:t>USGS Earth Explorer</a:t>
            </a:r>
            <a:endParaRPr lang="en-US" sz="1600" i="1" dirty="0">
              <a:solidFill>
                <a:schemeClr val="bg2"/>
              </a:solidFill>
              <a:latin typeface="Century Gothic" panose="020B0502020202020204" pitchFamily="34" charset="0"/>
            </a:endParaRPr>
          </a:p>
        </p:txBody>
      </p:sp>
      <p:sp>
        <p:nvSpPr>
          <p:cNvPr id="29" name="Rounded Rectangle 28"/>
          <p:cNvSpPr/>
          <p:nvPr/>
        </p:nvSpPr>
        <p:spPr>
          <a:xfrm>
            <a:off x="143210" y="3480204"/>
            <a:ext cx="1941045" cy="831028"/>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2"/>
                </a:solidFill>
                <a:latin typeface="Century Gothic" panose="020B0502020202020204" pitchFamily="34" charset="0"/>
              </a:rPr>
              <a:t>VECOS Water Quality Data</a:t>
            </a:r>
            <a:endParaRPr lang="en-US" sz="1600" b="1" dirty="0">
              <a:solidFill>
                <a:schemeClr val="bg2"/>
              </a:solidFill>
              <a:latin typeface="Century Gothic" panose="020B0502020202020204" pitchFamily="34" charset="0"/>
            </a:endParaRPr>
          </a:p>
        </p:txBody>
      </p:sp>
      <p:sp>
        <p:nvSpPr>
          <p:cNvPr id="31" name="Bent-Up Arrow 30"/>
          <p:cNvSpPr/>
          <p:nvPr/>
        </p:nvSpPr>
        <p:spPr>
          <a:xfrm rot="16200000" flipH="1">
            <a:off x="6487758" y="4539284"/>
            <a:ext cx="1404486" cy="1923610"/>
          </a:xfrm>
          <a:prstGeom prst="bentUpArrow">
            <a:avLst>
              <a:gd name="adj1" fmla="val 16762"/>
              <a:gd name="adj2" fmla="val 22988"/>
              <a:gd name="adj3" fmla="val 2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endParaRPr>
          </a:p>
        </p:txBody>
      </p:sp>
      <p:sp>
        <p:nvSpPr>
          <p:cNvPr id="32" name="TextBox 31"/>
          <p:cNvSpPr txBox="1"/>
          <p:nvPr/>
        </p:nvSpPr>
        <p:spPr>
          <a:xfrm>
            <a:off x="6228194" y="5674024"/>
            <a:ext cx="1923611" cy="400110"/>
          </a:xfrm>
          <a:prstGeom prst="rect">
            <a:avLst/>
          </a:prstGeom>
          <a:noFill/>
        </p:spPr>
        <p:txBody>
          <a:bodyPr wrap="square" rtlCol="0">
            <a:spAutoFit/>
          </a:bodyPr>
          <a:lstStyle/>
          <a:p>
            <a:pPr algn="ctr"/>
            <a:r>
              <a:rPr lang="en-US" sz="2000" b="1" dirty="0" smtClean="0">
                <a:solidFill>
                  <a:schemeClr val="bg2"/>
                </a:solidFill>
                <a:latin typeface="Century Gothic" panose="020B0502020202020204" pitchFamily="34" charset="0"/>
              </a:rPr>
              <a:t>R software</a:t>
            </a:r>
            <a:endParaRPr lang="en-US" sz="2000" b="1" dirty="0">
              <a:solidFill>
                <a:schemeClr val="bg2"/>
              </a:solidFill>
              <a:latin typeface="Century Gothic" panose="020B0502020202020204" pitchFamily="34" charset="0"/>
            </a:endParaRPr>
          </a:p>
        </p:txBody>
      </p:sp>
      <p:sp>
        <p:nvSpPr>
          <p:cNvPr id="34" name="Rounded Rectangle 33"/>
          <p:cNvSpPr/>
          <p:nvPr/>
        </p:nvSpPr>
        <p:spPr>
          <a:xfrm>
            <a:off x="3316336" y="2472306"/>
            <a:ext cx="1948646" cy="706548"/>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2"/>
                </a:solidFill>
                <a:latin typeface="Century Gothic" panose="020B0502020202020204" pitchFamily="34" charset="0"/>
              </a:rPr>
              <a:t>MODIS, Chlorophyll </a:t>
            </a:r>
            <a:r>
              <a:rPr lang="en-US" sz="1600" b="1" dirty="0" err="1" smtClean="0">
                <a:solidFill>
                  <a:schemeClr val="bg2"/>
                </a:solidFill>
                <a:latin typeface="Century Gothic" panose="020B0502020202020204" pitchFamily="34" charset="0"/>
              </a:rPr>
              <a:t>Pointfile</a:t>
            </a:r>
            <a:endParaRPr lang="en-US" sz="1600" i="1" dirty="0">
              <a:solidFill>
                <a:schemeClr val="bg2"/>
              </a:solidFill>
              <a:latin typeface="Century Gothic" panose="020B0502020202020204" pitchFamily="34" charset="0"/>
            </a:endParaRPr>
          </a:p>
        </p:txBody>
      </p:sp>
      <p:sp>
        <p:nvSpPr>
          <p:cNvPr id="35" name="Rounded Rectangle 34"/>
          <p:cNvSpPr/>
          <p:nvPr/>
        </p:nvSpPr>
        <p:spPr>
          <a:xfrm>
            <a:off x="3339625" y="1449537"/>
            <a:ext cx="1897938" cy="710007"/>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2"/>
                </a:solidFill>
                <a:latin typeface="Century Gothic" panose="020B0502020202020204" pitchFamily="34" charset="0"/>
              </a:rPr>
              <a:t>Remove land and clouds from image</a:t>
            </a:r>
            <a:endParaRPr lang="en-US" sz="1600" i="1" dirty="0">
              <a:solidFill>
                <a:schemeClr val="bg2"/>
              </a:solidFill>
              <a:latin typeface="Century Gothic" panose="020B0502020202020204" pitchFamily="34" charset="0"/>
            </a:endParaRPr>
          </a:p>
        </p:txBody>
      </p:sp>
      <p:sp>
        <p:nvSpPr>
          <p:cNvPr id="36" name="Rounded Rectangle 35"/>
          <p:cNvSpPr/>
          <p:nvPr/>
        </p:nvSpPr>
        <p:spPr>
          <a:xfrm>
            <a:off x="6482515" y="3625439"/>
            <a:ext cx="1929695" cy="88398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Century Gothic" panose="020B0502020202020204" pitchFamily="34" charset="0"/>
              </a:rPr>
              <a:t>Extract Landsat band values to MODIS points</a:t>
            </a:r>
          </a:p>
        </p:txBody>
      </p:sp>
      <p:sp>
        <p:nvSpPr>
          <p:cNvPr id="37" name="Rounded Rectangle 36"/>
          <p:cNvSpPr/>
          <p:nvPr/>
        </p:nvSpPr>
        <p:spPr>
          <a:xfrm>
            <a:off x="6482515" y="1503752"/>
            <a:ext cx="1966378" cy="93150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Century Gothic" panose="020B0502020202020204" pitchFamily="34" charset="0"/>
              </a:rPr>
              <a:t>Focal statistics</a:t>
            </a:r>
          </a:p>
          <a:p>
            <a:pPr algn="ctr"/>
            <a:r>
              <a:rPr lang="en-US" sz="1600" b="1" dirty="0" smtClean="0">
                <a:solidFill>
                  <a:schemeClr val="bg2"/>
                </a:solidFill>
                <a:latin typeface="Century Gothic" panose="020B0502020202020204" pitchFamily="34" charset="0"/>
              </a:rPr>
              <a:t> 1.4 km Smoothed Landsat image</a:t>
            </a:r>
            <a:endParaRPr lang="en-US" sz="1600" i="1" dirty="0">
              <a:solidFill>
                <a:schemeClr val="bg2"/>
              </a:solidFill>
              <a:latin typeface="Century Gothic" panose="020B0502020202020204" pitchFamily="34" charset="0"/>
            </a:endParaRPr>
          </a:p>
        </p:txBody>
      </p:sp>
      <p:sp>
        <p:nvSpPr>
          <p:cNvPr id="39" name="Right Arrow 38"/>
          <p:cNvSpPr/>
          <p:nvPr/>
        </p:nvSpPr>
        <p:spPr>
          <a:xfrm rot="2365546">
            <a:off x="5415040" y="3026302"/>
            <a:ext cx="1082630" cy="442396"/>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Century Gothic" panose="020B0502020202020204" pitchFamily="34" charset="0"/>
              </a:rPr>
              <a:t>ArcGIS</a:t>
            </a:r>
            <a:endParaRPr lang="en-US" sz="1600" b="1" dirty="0">
              <a:solidFill>
                <a:schemeClr val="bg2"/>
              </a:solidFill>
              <a:latin typeface="Century Gothic" panose="020B0502020202020204" pitchFamily="34" charset="0"/>
            </a:endParaRPr>
          </a:p>
        </p:txBody>
      </p:sp>
      <p:sp>
        <p:nvSpPr>
          <p:cNvPr id="40" name="Right Arrow 39"/>
          <p:cNvSpPr/>
          <p:nvPr/>
        </p:nvSpPr>
        <p:spPr>
          <a:xfrm>
            <a:off x="2183239" y="1650638"/>
            <a:ext cx="1009999" cy="403801"/>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Century Gothic" panose="020B0502020202020204" pitchFamily="34" charset="0"/>
              </a:rPr>
              <a:t>ArcGIS</a:t>
            </a:r>
            <a:endParaRPr lang="en-US" sz="1600" b="1" dirty="0">
              <a:solidFill>
                <a:schemeClr val="bg2"/>
              </a:solidFill>
              <a:latin typeface="Century Gothic" panose="020B0502020202020204" pitchFamily="34" charset="0"/>
            </a:endParaRPr>
          </a:p>
        </p:txBody>
      </p:sp>
      <p:sp>
        <p:nvSpPr>
          <p:cNvPr id="41" name="Rectangle 40"/>
          <p:cNvSpPr/>
          <p:nvPr/>
        </p:nvSpPr>
        <p:spPr>
          <a:xfrm>
            <a:off x="700643" y="4883075"/>
            <a:ext cx="5399465" cy="461665"/>
          </a:xfrm>
          <a:prstGeom prst="rect">
            <a:avLst/>
          </a:prstGeom>
          <a:noFill/>
        </p:spPr>
        <p:txBody>
          <a:bodyPr wrap="square">
            <a:spAutoFit/>
          </a:bodyPr>
          <a:lstStyle/>
          <a:p>
            <a:pPr algn="ctr"/>
            <a:r>
              <a:rPr lang="en-US" sz="2400" b="1" dirty="0" smtClean="0">
                <a:solidFill>
                  <a:schemeClr val="bg2"/>
                </a:solidFill>
                <a:latin typeface="Century Gothic" panose="020B0502020202020204" pitchFamily="34" charset="0"/>
              </a:rPr>
              <a:t>Analysis</a:t>
            </a:r>
            <a:endParaRPr lang="en-US" sz="2400" b="1" dirty="0">
              <a:solidFill>
                <a:schemeClr val="bg2"/>
              </a:solidFill>
              <a:latin typeface="Century Gothic" panose="020B0502020202020204" pitchFamily="34" charset="0"/>
            </a:endParaRPr>
          </a:p>
        </p:txBody>
      </p:sp>
      <p:sp>
        <p:nvSpPr>
          <p:cNvPr id="42" name="Rounded Rectangle 41"/>
          <p:cNvSpPr/>
          <p:nvPr/>
        </p:nvSpPr>
        <p:spPr>
          <a:xfrm>
            <a:off x="4373844" y="5603255"/>
            <a:ext cx="1675504" cy="579549"/>
          </a:xfrm>
          <a:prstGeom prst="roundRect">
            <a:avLst/>
          </a:prstGeom>
          <a:solidFill>
            <a:srgbClr val="C0FCC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Century Gothic" panose="020B0502020202020204" pitchFamily="34" charset="0"/>
              </a:rPr>
              <a:t>Regression Equation</a:t>
            </a:r>
            <a:endParaRPr lang="en-US" sz="2000" i="1" dirty="0">
              <a:solidFill>
                <a:schemeClr val="bg2"/>
              </a:solidFill>
              <a:latin typeface="Century Gothic" panose="020B0502020202020204" pitchFamily="34" charset="0"/>
            </a:endParaRPr>
          </a:p>
        </p:txBody>
      </p:sp>
      <p:cxnSp>
        <p:nvCxnSpPr>
          <p:cNvPr id="43" name="Straight Arrow Connector 42"/>
          <p:cNvCxnSpPr/>
          <p:nvPr/>
        </p:nvCxnSpPr>
        <p:spPr>
          <a:xfrm flipH="1" flipV="1">
            <a:off x="5262291" y="2151532"/>
            <a:ext cx="569694" cy="3322465"/>
          </a:xfrm>
          <a:prstGeom prst="straightConnector1">
            <a:avLst/>
          </a:prstGeom>
          <a:ln w="63500">
            <a:solidFill>
              <a:schemeClr val="bg2">
                <a:alpha val="4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4" idx="1"/>
          </p:cNvCxnSpPr>
          <p:nvPr/>
        </p:nvCxnSpPr>
        <p:spPr>
          <a:xfrm flipH="1">
            <a:off x="2101421" y="2233593"/>
            <a:ext cx="1186497" cy="2901698"/>
          </a:xfrm>
          <a:prstGeom prst="straightConnector1">
            <a:avLst/>
          </a:prstGeom>
          <a:ln w="63500">
            <a:solidFill>
              <a:schemeClr val="bg2">
                <a:alpha val="44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1" name="Right Arrow 50"/>
          <p:cNvSpPr/>
          <p:nvPr/>
        </p:nvSpPr>
        <p:spPr>
          <a:xfrm>
            <a:off x="2173101" y="2586436"/>
            <a:ext cx="1009999" cy="403801"/>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Century Gothic" panose="020B0502020202020204" pitchFamily="34" charset="0"/>
              </a:rPr>
              <a:t>ArcGIS</a:t>
            </a:r>
            <a:endParaRPr lang="en-US" sz="1600" b="1" dirty="0">
              <a:solidFill>
                <a:schemeClr val="bg2"/>
              </a:solidFill>
              <a:latin typeface="Century Gothic" panose="020B0502020202020204" pitchFamily="34" charset="0"/>
            </a:endParaRPr>
          </a:p>
        </p:txBody>
      </p:sp>
      <p:sp>
        <p:nvSpPr>
          <p:cNvPr id="52" name="Right Arrow 51"/>
          <p:cNvSpPr/>
          <p:nvPr/>
        </p:nvSpPr>
        <p:spPr>
          <a:xfrm>
            <a:off x="5375854" y="1644311"/>
            <a:ext cx="1009999" cy="403801"/>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Century Gothic" panose="020B0502020202020204" pitchFamily="34" charset="0"/>
              </a:rPr>
              <a:t>ArcGIS</a:t>
            </a:r>
            <a:endParaRPr lang="en-US" sz="1600" b="1" dirty="0">
              <a:solidFill>
                <a:schemeClr val="bg2"/>
              </a:solidFill>
              <a:latin typeface="Century Gothic" panose="020B0502020202020204" pitchFamily="34" charset="0"/>
            </a:endParaRPr>
          </a:p>
        </p:txBody>
      </p:sp>
      <p:sp>
        <p:nvSpPr>
          <p:cNvPr id="53" name="Right Arrow 52"/>
          <p:cNvSpPr/>
          <p:nvPr/>
        </p:nvSpPr>
        <p:spPr>
          <a:xfrm rot="5400000">
            <a:off x="6886902" y="2857560"/>
            <a:ext cx="1009999" cy="403801"/>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Century Gothic" panose="020B0502020202020204" pitchFamily="34" charset="0"/>
              </a:rPr>
              <a:t>ArcGIS</a:t>
            </a:r>
            <a:endParaRPr lang="en-US" sz="1600" b="1" dirty="0">
              <a:solidFill>
                <a:schemeClr val="bg2"/>
              </a:solidFill>
              <a:latin typeface="Century Gothic" panose="020B0502020202020204" pitchFamily="34" charset="0"/>
            </a:endParaRPr>
          </a:p>
        </p:txBody>
      </p:sp>
      <p:sp>
        <p:nvSpPr>
          <p:cNvPr id="8" name="Oval 7"/>
          <p:cNvSpPr/>
          <p:nvPr/>
        </p:nvSpPr>
        <p:spPr>
          <a:xfrm>
            <a:off x="1219984" y="5331223"/>
            <a:ext cx="1680098" cy="1129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Century Gothic" panose="020B0502020202020204" pitchFamily="34" charset="0"/>
              </a:rPr>
              <a:t>Product</a:t>
            </a:r>
            <a:endParaRPr lang="en-US" sz="2000" b="1" dirty="0">
              <a:solidFill>
                <a:schemeClr val="bg2"/>
              </a:solidFill>
              <a:latin typeface="Century Gothic" panose="020B0502020202020204" pitchFamily="34" charset="0"/>
            </a:endParaRPr>
          </a:p>
        </p:txBody>
      </p:sp>
      <p:sp>
        <p:nvSpPr>
          <p:cNvPr id="58" name="Rectangle 57"/>
          <p:cNvSpPr/>
          <p:nvPr/>
        </p:nvSpPr>
        <p:spPr>
          <a:xfrm>
            <a:off x="41513" y="1063390"/>
            <a:ext cx="2061782" cy="461665"/>
          </a:xfrm>
          <a:prstGeom prst="rect">
            <a:avLst/>
          </a:prstGeom>
        </p:spPr>
        <p:txBody>
          <a:bodyPr wrap="square">
            <a:spAutoFit/>
          </a:bodyPr>
          <a:lstStyle/>
          <a:p>
            <a:pPr algn="ctr"/>
            <a:r>
              <a:rPr lang="en-US" sz="2400" b="1" dirty="0" smtClean="0">
                <a:solidFill>
                  <a:schemeClr val="bg2"/>
                </a:solidFill>
                <a:latin typeface="Century Gothic" panose="020B0502020202020204" pitchFamily="34" charset="0"/>
              </a:rPr>
              <a:t>Acquisition</a:t>
            </a:r>
            <a:endParaRPr lang="en-US" sz="2400" b="1" dirty="0">
              <a:solidFill>
                <a:schemeClr val="bg2"/>
              </a:solidFill>
              <a:latin typeface="Century Gothic" panose="020B0502020202020204" pitchFamily="34" charset="0"/>
            </a:endParaRPr>
          </a:p>
        </p:txBody>
      </p:sp>
      <p:sp>
        <p:nvSpPr>
          <p:cNvPr id="59" name="Rectangle 58"/>
          <p:cNvSpPr/>
          <p:nvPr/>
        </p:nvSpPr>
        <p:spPr>
          <a:xfrm>
            <a:off x="3203200" y="1001035"/>
            <a:ext cx="2061782" cy="461665"/>
          </a:xfrm>
          <a:prstGeom prst="rect">
            <a:avLst/>
          </a:prstGeom>
        </p:spPr>
        <p:txBody>
          <a:bodyPr wrap="square">
            <a:spAutoFit/>
          </a:bodyPr>
          <a:lstStyle/>
          <a:p>
            <a:pPr algn="ctr"/>
            <a:r>
              <a:rPr lang="en-US" sz="2400" b="1" dirty="0" smtClean="0">
                <a:solidFill>
                  <a:schemeClr val="bg2"/>
                </a:solidFill>
                <a:latin typeface="Century Gothic" panose="020B0502020202020204" pitchFamily="34" charset="0"/>
              </a:rPr>
              <a:t>Processing</a:t>
            </a:r>
            <a:endParaRPr lang="en-US" sz="2400" b="1" dirty="0">
              <a:solidFill>
                <a:schemeClr val="bg2"/>
              </a:solidFill>
              <a:latin typeface="Century Gothic" panose="020B0502020202020204" pitchFamily="34" charset="0"/>
            </a:endParaRPr>
          </a:p>
        </p:txBody>
      </p:sp>
      <p:sp>
        <p:nvSpPr>
          <p:cNvPr id="60" name="Rectangle 59"/>
          <p:cNvSpPr/>
          <p:nvPr/>
        </p:nvSpPr>
        <p:spPr>
          <a:xfrm>
            <a:off x="6371979" y="999658"/>
            <a:ext cx="2061782" cy="461665"/>
          </a:xfrm>
          <a:prstGeom prst="rect">
            <a:avLst/>
          </a:prstGeom>
        </p:spPr>
        <p:txBody>
          <a:bodyPr wrap="square">
            <a:spAutoFit/>
          </a:bodyPr>
          <a:lstStyle/>
          <a:p>
            <a:pPr algn="ctr"/>
            <a:r>
              <a:rPr lang="en-US" sz="2400" b="1" dirty="0" smtClean="0">
                <a:solidFill>
                  <a:schemeClr val="bg2"/>
                </a:solidFill>
                <a:latin typeface="Century Gothic" panose="020B0502020202020204" pitchFamily="34" charset="0"/>
              </a:rPr>
              <a:t>Processing</a:t>
            </a:r>
            <a:endParaRPr lang="en-US" sz="2400" b="1" dirty="0">
              <a:solidFill>
                <a:schemeClr val="bg2"/>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txBox="1">
            <a:spLocks noGrp="1"/>
          </p:cNvSpPr>
          <p:nvPr>
            <p:ph type="body" idx="2"/>
          </p:nvPr>
        </p:nvSpPr>
        <p:spPr>
          <a:xfrm>
            <a:off x="576072" y="579120"/>
            <a:ext cx="7982700" cy="704098"/>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chemeClr val="accent1"/>
              </a:buClr>
              <a:buSzPct val="25000"/>
              <a:buFont typeface="Questrial"/>
              <a:buNone/>
            </a:pPr>
            <a:r>
              <a:rPr lang="en-US" sz="4000" b="1" i="0" u="none" strike="noStrike" cap="none" baseline="0" dirty="0">
                <a:solidFill>
                  <a:srgbClr val="75AADB"/>
                </a:solidFill>
                <a:latin typeface="Questrial"/>
                <a:ea typeface="Questrial"/>
                <a:cs typeface="Questrial"/>
                <a:sym typeface="Questrial"/>
                <a:rtl val="0"/>
              </a:rPr>
              <a:t>Conclusions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573" t="6367" r="5926" b="10055"/>
          <a:stretch/>
        </p:blipFill>
        <p:spPr>
          <a:xfrm>
            <a:off x="2899416" y="4683737"/>
            <a:ext cx="2683237" cy="198048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6819" t="6617" r="6060" b="9805"/>
          <a:stretch/>
        </p:blipFill>
        <p:spPr>
          <a:xfrm>
            <a:off x="240632" y="1708814"/>
            <a:ext cx="3810821" cy="2824978"/>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382653" y="1295961"/>
                <a:ext cx="952665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𝑆𝑢𝑐𝑐𝑒𝑠𝑠𝑓𝑢𝑙</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𝑅𝑒𝑔𝑟𝑒𝑠𝑠𝑖𝑜𝑛</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𝑤𝑖𝑙𝑙</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𝑔𝑜</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h𝑒𝑟𝑒</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𝑓𝑖𝑛𝑔𝑒𝑟𝑠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𝑐𝑟𝑜𝑠𝑠𝑒𝑑</m:t>
                      </m:r>
                      <m:r>
                        <a:rPr lang="en-US" sz="2000" b="0" i="1" smtClean="0">
                          <a:solidFill>
                            <a:schemeClr val="tx1"/>
                          </a:solidFill>
                          <a:latin typeface="Cambria Math" panose="02040503050406030204" pitchFamily="18" charset="0"/>
                        </a:rPr>
                        <m:t>∗]</m:t>
                      </m:r>
                    </m:oMath>
                  </m:oMathPara>
                </a14:m>
                <a:endParaRPr lang="en-US" sz="2800" dirty="0">
                  <a:solidFill>
                    <a:schemeClr val="tx1"/>
                  </a:solidFill>
                  <a:latin typeface="Century Gothic" panose="020B0502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382653" y="1295961"/>
                <a:ext cx="9526653" cy="400110"/>
              </a:xfrm>
              <a:prstGeom prst="rect">
                <a:avLst/>
              </a:prstGeom>
              <a:blipFill rotWithShape="0">
                <a:blip r:embed="rId5"/>
                <a:stretch>
                  <a:fillRect b="-18462"/>
                </a:stretch>
              </a:blipFill>
            </p:spPr>
            <p:txBody>
              <a:bodyPr/>
              <a:lstStyle/>
              <a:p>
                <a:r>
                  <a:rPr lang="en-US">
                    <a:noFill/>
                  </a:rPr>
                  <a:t> </a:t>
                </a:r>
              </a:p>
            </p:txBody>
          </p:sp>
        </mc:Fallback>
      </mc:AlternateContent>
      <p:sp>
        <p:nvSpPr>
          <p:cNvPr id="9" name="TextBox 8"/>
          <p:cNvSpPr txBox="1"/>
          <p:nvPr/>
        </p:nvSpPr>
        <p:spPr>
          <a:xfrm>
            <a:off x="4051453" y="1708814"/>
            <a:ext cx="5092547" cy="1631216"/>
          </a:xfrm>
          <a:prstGeom prst="rect">
            <a:avLst/>
          </a:prstGeom>
          <a:noFill/>
        </p:spPr>
        <p:txBody>
          <a:bodyPr wrap="square" rtlCol="0">
            <a:spAutoFit/>
          </a:bodyPr>
          <a:lstStyle/>
          <a:p>
            <a:r>
              <a:rPr lang="en-US" sz="2000" dirty="0">
                <a:solidFill>
                  <a:schemeClr val="tx1"/>
                </a:solidFill>
                <a:latin typeface="Century Gothic" panose="020B0502020202020204" pitchFamily="34" charset="0"/>
              </a:rPr>
              <a:t>Beautiful maps of successful regression will go here, below are placeholders – images from a model from a paper we utilized before beginning the process to create our own.</a:t>
            </a:r>
          </a:p>
        </p:txBody>
      </p:sp>
      <p:sp>
        <p:nvSpPr>
          <p:cNvPr id="10" name="Rectangle 9"/>
          <p:cNvSpPr/>
          <p:nvPr/>
        </p:nvSpPr>
        <p:spPr>
          <a:xfrm>
            <a:off x="5763411" y="3352773"/>
            <a:ext cx="3380589" cy="2862322"/>
          </a:xfrm>
          <a:prstGeom prst="rect">
            <a:avLst/>
          </a:prstGeom>
        </p:spPr>
        <p:txBody>
          <a:bodyPr wrap="square">
            <a:spAutoFit/>
          </a:bodyPr>
          <a:lstStyle/>
          <a:p>
            <a:r>
              <a:rPr lang="en-US" sz="1800" dirty="0" smtClean="0">
                <a:solidFill>
                  <a:schemeClr val="tx1"/>
                </a:solidFill>
                <a:latin typeface="Century Gothic" panose="020B0502020202020204" pitchFamily="34" charset="0"/>
              </a:rPr>
              <a:t>Possible graphs of chlorophyll/temperature/ sediment, </a:t>
            </a:r>
            <a:r>
              <a:rPr lang="en-US" sz="1800" dirty="0" err="1" smtClean="0">
                <a:solidFill>
                  <a:schemeClr val="tx1"/>
                </a:solidFill>
                <a:latin typeface="Century Gothic" panose="020B0502020202020204" pitchFamily="34" charset="0"/>
              </a:rPr>
              <a:t>etc</a:t>
            </a:r>
            <a:r>
              <a:rPr lang="en-US" sz="1800" dirty="0" smtClean="0">
                <a:solidFill>
                  <a:schemeClr val="tx1"/>
                </a:solidFill>
                <a:latin typeface="Century Gothic" panose="020B0502020202020204" pitchFamily="34" charset="0"/>
              </a:rPr>
              <a:t> in comparison to in situ data collected by the Hampton Roads Sanitation District.. Depends on success with regression.</a:t>
            </a:r>
          </a:p>
          <a:p>
            <a:endParaRPr lang="en-US" sz="1800" dirty="0">
              <a:solidFill>
                <a:schemeClr val="tx1"/>
              </a:solidFill>
              <a:latin typeface="Century Gothic" panose="020B0502020202020204" pitchFamily="34" charset="0"/>
            </a:endParaRPr>
          </a:p>
          <a:p>
            <a:r>
              <a:rPr lang="en-US" sz="1800" dirty="0" smtClean="0">
                <a:solidFill>
                  <a:schemeClr val="tx1"/>
                </a:solidFill>
                <a:latin typeface="Century Gothic" panose="020B0502020202020204" pitchFamily="34" charset="0"/>
              </a:rPr>
              <a:t>Also will include final thoughts (possible 2 slides)</a:t>
            </a:r>
            <a:endParaRPr lang="en-US" sz="1800" dirty="0">
              <a:solidFill>
                <a:schemeClr val="tx1"/>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576072" y="1438654"/>
            <a:ext cx="7982700" cy="1444797"/>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Font typeface="Questrial"/>
              <a:buNone/>
            </a:pPr>
            <a:r>
              <a:rPr lang="en-US" sz="2800" b="0" i="0" u="none" strike="noStrike" cap="none" baseline="0" dirty="0" smtClean="0">
                <a:solidFill>
                  <a:schemeClr val="tx1"/>
                </a:solidFill>
                <a:latin typeface="Century Gothic" panose="020B0502020202020204" pitchFamily="34" charset="0"/>
                <a:sym typeface="Arial"/>
                <a:rtl val="0"/>
              </a:rPr>
              <a:t>To include notes about future work – depending on how far we get </a:t>
            </a:r>
            <a:endParaRPr sz="2800" b="0" i="0" u="none" strike="noStrike" cap="none" baseline="0" dirty="0">
              <a:solidFill>
                <a:schemeClr val="tx1"/>
              </a:solidFill>
              <a:latin typeface="Century Gothic" panose="020B0502020202020204" pitchFamily="34" charset="0"/>
              <a:sym typeface="Arial"/>
              <a:rtl val="0"/>
            </a:endParaRPr>
          </a:p>
        </p:txBody>
      </p:sp>
      <p:sp>
        <p:nvSpPr>
          <p:cNvPr id="190" name="Shape 190"/>
          <p:cNvSpPr txBox="1">
            <a:spLocks noGrp="1"/>
          </p:cNvSpPr>
          <p:nvPr>
            <p:ph type="body" idx="2"/>
          </p:nvPr>
        </p:nvSpPr>
        <p:spPr>
          <a:xfrm>
            <a:off x="576072" y="579120"/>
            <a:ext cx="7982700" cy="704098"/>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chemeClr val="accent1"/>
              </a:buClr>
              <a:buSzPct val="25000"/>
              <a:buFont typeface="Questrial"/>
              <a:buNone/>
            </a:pPr>
            <a:r>
              <a:rPr lang="en-US" sz="4000" b="1" i="0" u="none" strike="noStrike" cap="none" baseline="0" dirty="0">
                <a:solidFill>
                  <a:srgbClr val="75AADB"/>
                </a:solidFill>
                <a:latin typeface="Questrial"/>
                <a:ea typeface="Questrial"/>
                <a:cs typeface="Questrial"/>
                <a:sym typeface="Questrial"/>
                <a:rtl val="0"/>
              </a:rPr>
              <a:t>Errors &amp; Uncertainties</a:t>
            </a:r>
          </a:p>
          <a:p>
            <a:pPr marL="0" marR="0" lvl="0" indent="0" algn="ctr" rtl="0">
              <a:lnSpc>
                <a:spcPct val="90000"/>
              </a:lnSpc>
              <a:spcBef>
                <a:spcPts val="0"/>
              </a:spcBef>
              <a:spcAft>
                <a:spcPts val="0"/>
              </a:spcAft>
              <a:buClr>
                <a:schemeClr val="accent1"/>
              </a:buClr>
              <a:buFont typeface="Questrial"/>
              <a:buNone/>
            </a:pPr>
            <a:endParaRPr sz="4000" b="1" i="0" u="none" strike="noStrike" cap="none" baseline="0" dirty="0">
              <a:solidFill>
                <a:srgbClr val="75AADB"/>
              </a:solidFill>
              <a:latin typeface="Questrial"/>
              <a:ea typeface="Questrial"/>
              <a:cs typeface="Questrial"/>
              <a:sym typeface="Questrial"/>
              <a:rtl val="0"/>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3172175" y="1220919"/>
            <a:ext cx="5450613" cy="70408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Questrial"/>
                <a:cs typeface="Questrial"/>
                <a:sym typeface="Questrial"/>
                <a:rtl val="0"/>
              </a:rPr>
              <a:t>NASA DEVELOP National Science Advisor</a:t>
            </a:r>
          </a:p>
          <a:p>
            <a:pPr marL="0" marR="0" lvl="0" indent="0" algn="ctr" rtl="0">
              <a:lnSpc>
                <a:spcPct val="90000"/>
              </a:lnSpc>
              <a:spcBef>
                <a:spcPts val="0"/>
              </a:spcBef>
              <a:spcAft>
                <a:spcPts val="0"/>
              </a:spcAft>
              <a:buClr>
                <a:schemeClr val="dk1"/>
              </a:buClr>
              <a:buSzPct val="25000"/>
              <a:buFont typeface="Arial"/>
              <a:buNone/>
            </a:pPr>
            <a:r>
              <a:rPr lang="en-US" sz="1600" b="0" i="0" u="none" strike="noStrike" cap="none" baseline="0" dirty="0">
                <a:solidFill>
                  <a:schemeClr val="dk1"/>
                </a:solidFill>
                <a:latin typeface="Century Gothic" panose="020B0502020202020204" pitchFamily="34" charset="0"/>
                <a:ea typeface="Questrial"/>
                <a:cs typeface="Questrial"/>
                <a:sym typeface="Questrial"/>
                <a:rtl val="0"/>
              </a:rPr>
              <a:t>Dr. Kenton Ross</a:t>
            </a:r>
          </a:p>
        </p:txBody>
      </p:sp>
      <p:sp>
        <p:nvSpPr>
          <p:cNvPr id="208" name="Shape 208"/>
          <p:cNvSpPr txBox="1">
            <a:spLocks noGrp="1"/>
          </p:cNvSpPr>
          <p:nvPr>
            <p:ph type="body" idx="2"/>
          </p:nvPr>
        </p:nvSpPr>
        <p:spPr>
          <a:xfrm>
            <a:off x="3172175" y="2369942"/>
            <a:ext cx="5450616" cy="184346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1900" b="1" i="0" u="none" strike="noStrike" cap="none" baseline="0" dirty="0">
                <a:solidFill>
                  <a:schemeClr val="dk1"/>
                </a:solidFill>
                <a:latin typeface="Century Gothic" panose="020B0502020202020204" pitchFamily="34" charset="0"/>
                <a:ea typeface="Questrial"/>
                <a:cs typeface="Questrial"/>
                <a:sym typeface="Questrial"/>
                <a:rtl val="0"/>
              </a:rPr>
              <a:t>Virginia Institute of Marine Science </a:t>
            </a:r>
          </a:p>
          <a:p>
            <a:pPr marL="0" marR="0" lvl="0" indent="0" algn="ctr" rtl="0">
              <a:lnSpc>
                <a:spcPct val="100000"/>
              </a:lnSpc>
              <a:spcBef>
                <a:spcPts val="0"/>
              </a:spcBef>
              <a:spcAft>
                <a:spcPts val="0"/>
              </a:spcAft>
              <a:buClr>
                <a:schemeClr val="dk1"/>
              </a:buClr>
              <a:buSzPct val="25000"/>
              <a:buFont typeface="Questrial"/>
              <a:buNone/>
            </a:pPr>
            <a:r>
              <a:rPr lang="en-US" sz="1600" b="0" i="0" u="none" strike="noStrike" cap="none" baseline="0" dirty="0">
                <a:solidFill>
                  <a:schemeClr val="dk1"/>
                </a:solidFill>
                <a:latin typeface="Century Gothic" panose="020B0502020202020204" pitchFamily="34" charset="0"/>
                <a:ea typeface="Questrial"/>
                <a:cs typeface="Questrial"/>
                <a:sym typeface="Questrial"/>
                <a:rtl val="0"/>
              </a:rPr>
              <a:t>Kim Reece, Jian </a:t>
            </a:r>
            <a:r>
              <a:rPr lang="en-US" sz="1600" b="0" i="0" u="none" strike="noStrike" cap="none" baseline="0" dirty="0" err="1">
                <a:solidFill>
                  <a:schemeClr val="dk1"/>
                </a:solidFill>
                <a:latin typeface="Century Gothic" panose="020B0502020202020204" pitchFamily="34" charset="0"/>
                <a:ea typeface="Questrial"/>
                <a:cs typeface="Questrial"/>
                <a:sym typeface="Questrial"/>
                <a:rtl val="0"/>
              </a:rPr>
              <a:t>Shian</a:t>
            </a:r>
            <a:r>
              <a:rPr lang="en-US" sz="1600" b="0" i="0" u="none" strike="noStrike" cap="none" baseline="0" dirty="0">
                <a:solidFill>
                  <a:schemeClr val="dk1"/>
                </a:solidFill>
                <a:latin typeface="Century Gothic" panose="020B0502020202020204" pitchFamily="34" charset="0"/>
                <a:ea typeface="Questrial"/>
                <a:cs typeface="Questrial"/>
                <a:sym typeface="Questrial"/>
                <a:rtl val="0"/>
              </a:rPr>
              <a:t>, Wolf </a:t>
            </a:r>
            <a:r>
              <a:rPr lang="en-US" sz="1600" b="0" i="0" u="none" strike="noStrike" cap="none" baseline="0" dirty="0" err="1">
                <a:solidFill>
                  <a:schemeClr val="dk1"/>
                </a:solidFill>
                <a:latin typeface="Century Gothic" panose="020B0502020202020204" pitchFamily="34" charset="0"/>
                <a:ea typeface="Questrial"/>
                <a:cs typeface="Questrial"/>
                <a:sym typeface="Questrial"/>
                <a:rtl val="0"/>
              </a:rPr>
              <a:t>Vogelbein</a:t>
            </a:r>
            <a:endParaRPr lang="en-US" sz="16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l" rtl="0">
              <a:lnSpc>
                <a:spcPct val="100000"/>
              </a:lnSpc>
              <a:spcBef>
                <a:spcPts val="0"/>
              </a:spcBef>
              <a:spcAft>
                <a:spcPts val="0"/>
              </a:spcAft>
              <a:buClr>
                <a:schemeClr val="dk1"/>
              </a:buClr>
              <a:buFont typeface="Questrial"/>
              <a:buNone/>
            </a:pPr>
            <a:endParaRPr sz="13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l" rtl="0">
              <a:lnSpc>
                <a:spcPct val="100000"/>
              </a:lnSpc>
              <a:spcBef>
                <a:spcPts val="0"/>
              </a:spcBef>
              <a:spcAft>
                <a:spcPts val="0"/>
              </a:spcAft>
              <a:buClr>
                <a:schemeClr val="dk1"/>
              </a:buClr>
              <a:buSzPct val="25000"/>
              <a:buFont typeface="Questrial"/>
              <a:buNone/>
            </a:pPr>
            <a:r>
              <a:rPr lang="en-US" sz="1800" b="1" i="0" u="none" strike="noStrike" cap="none" baseline="0" dirty="0">
                <a:solidFill>
                  <a:schemeClr val="dk1"/>
                </a:solidFill>
                <a:latin typeface="Century Gothic" panose="020B0502020202020204" pitchFamily="34" charset="0"/>
                <a:ea typeface="Questrial"/>
                <a:cs typeface="Questrial"/>
                <a:sym typeface="Questrial"/>
                <a:rtl val="0"/>
              </a:rPr>
              <a:t>Virginia Department of Environmental Quality</a:t>
            </a:r>
          </a:p>
          <a:p>
            <a:pPr marL="0" marR="0" lvl="0" indent="0" algn="ctr" rtl="0">
              <a:lnSpc>
                <a:spcPct val="100000"/>
              </a:lnSpc>
              <a:spcBef>
                <a:spcPts val="0"/>
              </a:spcBef>
              <a:spcAft>
                <a:spcPts val="0"/>
              </a:spcAft>
              <a:buClr>
                <a:schemeClr val="dk1"/>
              </a:buClr>
              <a:buSzPct val="25000"/>
              <a:buFont typeface="Questrial"/>
              <a:buNone/>
            </a:pPr>
            <a:r>
              <a:rPr lang="en-US" sz="1600" b="0" i="0" u="none" strike="noStrike" cap="none" baseline="0" dirty="0" smtClean="0">
                <a:solidFill>
                  <a:schemeClr val="dk1"/>
                </a:solidFill>
                <a:latin typeface="Century Gothic" panose="020B0502020202020204" pitchFamily="34" charset="0"/>
                <a:ea typeface="Questrial"/>
                <a:cs typeface="Questrial"/>
                <a:sym typeface="Questrial"/>
                <a:rtl val="0"/>
              </a:rPr>
              <a:t>John Kennedy, Tish </a:t>
            </a:r>
            <a:r>
              <a:rPr lang="en-US" sz="1600" b="0" i="0" u="none" strike="noStrike" cap="none" baseline="0" dirty="0">
                <a:solidFill>
                  <a:schemeClr val="dk1"/>
                </a:solidFill>
                <a:latin typeface="Century Gothic" panose="020B0502020202020204" pitchFamily="34" charset="0"/>
                <a:ea typeface="Questrial"/>
                <a:cs typeface="Questrial"/>
                <a:sym typeface="Questrial"/>
                <a:rtl val="0"/>
              </a:rPr>
              <a:t>Robertson, Anne </a:t>
            </a:r>
            <a:r>
              <a:rPr lang="en-US" sz="1600" b="0" i="0" u="none" strike="noStrike" cap="none" baseline="0" dirty="0" err="1">
                <a:solidFill>
                  <a:schemeClr val="dk1"/>
                </a:solidFill>
                <a:latin typeface="Century Gothic" panose="020B0502020202020204" pitchFamily="34" charset="0"/>
                <a:ea typeface="Questrial"/>
                <a:cs typeface="Questrial"/>
                <a:sym typeface="Questrial"/>
                <a:rtl val="0"/>
              </a:rPr>
              <a:t>Schlegal</a:t>
            </a:r>
            <a:endParaRPr lang="en-US" sz="16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Font typeface="Questrial"/>
              <a:buNone/>
            </a:pPr>
            <a:endParaRPr sz="16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Font typeface="Questrial"/>
              <a:buNone/>
            </a:pPr>
            <a:endParaRPr sz="16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209" name="Shape 209"/>
          <p:cNvSpPr txBox="1">
            <a:spLocks noGrp="1"/>
          </p:cNvSpPr>
          <p:nvPr>
            <p:ph type="body" idx="3"/>
          </p:nvPr>
        </p:nvSpPr>
        <p:spPr>
          <a:xfrm>
            <a:off x="3172175" y="4118716"/>
            <a:ext cx="5702879" cy="246137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Questrial"/>
                <a:cs typeface="Questrial"/>
                <a:sym typeface="Questrial"/>
                <a:rtl val="0"/>
              </a:rPr>
              <a:t>Virginia Deputy Secretary of Natural Resources for the Chesapeake Bay</a:t>
            </a:r>
          </a:p>
          <a:p>
            <a:pPr marL="0" marR="0" lvl="0" indent="0" algn="ctr" rtl="0">
              <a:lnSpc>
                <a:spcPct val="90000"/>
              </a:lnSpc>
              <a:spcBef>
                <a:spcPts val="0"/>
              </a:spcBef>
              <a:spcAft>
                <a:spcPts val="0"/>
              </a:spcAft>
              <a:buClr>
                <a:schemeClr val="dk1"/>
              </a:buClr>
              <a:buSzPct val="25000"/>
              <a:buFont typeface="Arial"/>
              <a:buNone/>
            </a:pPr>
            <a:r>
              <a:rPr lang="en-US" sz="1600" b="0" i="0" u="none" strike="noStrike" cap="none" baseline="0" dirty="0">
                <a:solidFill>
                  <a:schemeClr val="dk1"/>
                </a:solidFill>
                <a:latin typeface="Century Gothic" panose="020B0502020202020204" pitchFamily="34" charset="0"/>
                <a:ea typeface="Questrial"/>
                <a:cs typeface="Questrial"/>
                <a:sym typeface="Questrial"/>
                <a:rtl val="0"/>
              </a:rPr>
              <a:t>Russ Baxter</a:t>
            </a:r>
          </a:p>
          <a:p>
            <a:pPr marL="0" marR="0" lvl="0" indent="0" algn="ctr" rtl="0">
              <a:lnSpc>
                <a:spcPct val="90000"/>
              </a:lnSpc>
              <a:spcBef>
                <a:spcPts val="0"/>
              </a:spcBef>
              <a:spcAft>
                <a:spcPts val="0"/>
              </a:spcAft>
              <a:buClr>
                <a:schemeClr val="dk1"/>
              </a:buClr>
              <a:buFont typeface="Arial"/>
              <a:buNone/>
            </a:pPr>
            <a:endParaRPr sz="13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9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Questrial"/>
                <a:cs typeface="Questrial"/>
                <a:sym typeface="Questrial"/>
                <a:rtl val="0"/>
              </a:rPr>
              <a:t>Dept. of Biological Sciences, Old Dominion University</a:t>
            </a:r>
          </a:p>
          <a:p>
            <a:pPr marL="0" marR="0" lvl="0" indent="0" algn="ctr" rtl="0">
              <a:lnSpc>
                <a:spcPct val="90000"/>
              </a:lnSpc>
              <a:spcBef>
                <a:spcPts val="0"/>
              </a:spcBef>
              <a:spcAft>
                <a:spcPts val="0"/>
              </a:spcAft>
              <a:buClr>
                <a:schemeClr val="dk1"/>
              </a:buClr>
              <a:buSzPct val="25000"/>
              <a:buFont typeface="Arial"/>
              <a:buNone/>
            </a:pPr>
            <a:r>
              <a:rPr lang="en-US" sz="1600" b="0" i="0" u="none" strike="noStrike" cap="none" baseline="0" dirty="0">
                <a:solidFill>
                  <a:schemeClr val="dk1"/>
                </a:solidFill>
                <a:latin typeface="Century Gothic" panose="020B0502020202020204" pitchFamily="34" charset="0"/>
                <a:ea typeface="Questrial"/>
                <a:cs typeface="Questrial"/>
                <a:sym typeface="Questrial"/>
                <a:rtl val="0"/>
              </a:rPr>
              <a:t> Todd Egerton</a:t>
            </a:r>
          </a:p>
          <a:p>
            <a:pPr marL="0" marR="0" lvl="0" indent="0" algn="ctr" rtl="0">
              <a:lnSpc>
                <a:spcPct val="90000"/>
              </a:lnSpc>
              <a:spcBef>
                <a:spcPts val="0"/>
              </a:spcBef>
              <a:spcAft>
                <a:spcPts val="0"/>
              </a:spcAft>
              <a:buClr>
                <a:schemeClr val="dk1"/>
              </a:buClr>
              <a:buFont typeface="Arial"/>
              <a:buNone/>
            </a:pPr>
            <a:endParaRPr sz="13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9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Questrial"/>
                <a:cs typeface="Questrial"/>
                <a:sym typeface="Questrial"/>
                <a:rtl val="0"/>
              </a:rPr>
              <a:t>Hampton Roads Sanitation District</a:t>
            </a:r>
          </a:p>
          <a:p>
            <a:pPr marL="0" marR="0" lvl="0" indent="0" algn="ctr" rtl="0">
              <a:lnSpc>
                <a:spcPct val="90000"/>
              </a:lnSpc>
              <a:spcBef>
                <a:spcPts val="0"/>
              </a:spcBef>
              <a:spcAft>
                <a:spcPts val="0"/>
              </a:spcAft>
              <a:buClr>
                <a:schemeClr val="dk1"/>
              </a:buClr>
              <a:buSzPct val="25000"/>
              <a:buFont typeface="Arial"/>
              <a:buNone/>
            </a:pPr>
            <a:r>
              <a:rPr lang="en-US" sz="1600" b="0" i="0" u="none" strike="noStrike" cap="none" baseline="0" dirty="0">
                <a:solidFill>
                  <a:schemeClr val="dk1"/>
                </a:solidFill>
                <a:latin typeface="Century Gothic" panose="020B0502020202020204" pitchFamily="34" charset="0"/>
                <a:ea typeface="Questrial"/>
                <a:cs typeface="Questrial"/>
                <a:sym typeface="Questrial"/>
                <a:rtl val="0"/>
              </a:rPr>
              <a:t>Will </a:t>
            </a:r>
            <a:r>
              <a:rPr lang="en-US" sz="1600" b="0" i="0" u="none" strike="noStrike" cap="none" baseline="0" dirty="0" err="1">
                <a:solidFill>
                  <a:schemeClr val="dk1"/>
                </a:solidFill>
                <a:latin typeface="Century Gothic" panose="020B0502020202020204" pitchFamily="34" charset="0"/>
                <a:ea typeface="Questrial"/>
                <a:cs typeface="Questrial"/>
                <a:sym typeface="Questrial"/>
                <a:rtl val="0"/>
              </a:rPr>
              <a:t>Hunley</a:t>
            </a:r>
            <a:endParaRPr lang="en-US" sz="16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210" name="Shape 210"/>
          <p:cNvSpPr txBox="1"/>
          <p:nvPr/>
        </p:nvSpPr>
        <p:spPr>
          <a:xfrm>
            <a:off x="331692" y="1165623"/>
            <a:ext cx="2840484"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Advisors</a:t>
            </a:r>
          </a:p>
        </p:txBody>
      </p:sp>
      <p:sp>
        <p:nvSpPr>
          <p:cNvPr id="211" name="Shape 211"/>
          <p:cNvSpPr txBox="1"/>
          <p:nvPr/>
        </p:nvSpPr>
        <p:spPr>
          <a:xfrm>
            <a:off x="331692" y="2312881"/>
            <a:ext cx="2840482"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Partners</a:t>
            </a:r>
          </a:p>
        </p:txBody>
      </p:sp>
      <p:sp>
        <p:nvSpPr>
          <p:cNvPr id="212" name="Shape 212"/>
          <p:cNvSpPr txBox="1"/>
          <p:nvPr/>
        </p:nvSpPr>
        <p:spPr>
          <a:xfrm>
            <a:off x="331692" y="4053362"/>
            <a:ext cx="2840484"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a:solidFill>
                  <a:schemeClr val="accent1"/>
                </a:solidFill>
                <a:latin typeface="Century Gothic" panose="020B0502020202020204" pitchFamily="34" charset="0"/>
                <a:ea typeface="Questrial"/>
                <a:cs typeface="Questrial"/>
                <a:sym typeface="Questrial"/>
                <a:rtl val="0"/>
              </a:rPr>
              <a:t>Others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624</Words>
  <Application>Microsoft Office PowerPoint</Application>
  <PresentationFormat>On-screen Show (4:3)</PresentationFormat>
  <Paragraphs>102</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Cambria Math</vt:lpstr>
      <vt:lpstr>Century Gothic</vt:lpstr>
      <vt:lpstr>Helvetica Neue</vt:lpstr>
      <vt:lpstr>Mongolian Baiti</vt:lpstr>
      <vt:lpstr>Questrial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 PHB 2</dc:creator>
  <cp:lastModifiedBy>Orne, Tiffani N. (LARC-E3)[SSAI DEVELOP]</cp:lastModifiedBy>
  <cp:revision>27</cp:revision>
  <dcterms:modified xsi:type="dcterms:W3CDTF">2015-07-15T18:02:03Z</dcterms:modified>
</cp:coreProperties>
</file>