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pos="8256" userDrawn="1">
          <p15:clr>
            <a:srgbClr val="A4A3A4"/>
          </p15:clr>
        </p15:guide>
        <p15:guide id="2" orient="horz" pos="115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ya, Vishal (LARC)[DEVELOP]" initials="AV(" lastIdx="20" clrIdx="0">
    <p:extLst/>
  </p:cmAuthor>
  <p:cmAuthor id="2" name="Fenn, Teresa E. (LARC-E3)[SSAI DEVELOP]" initials="FTE(D" lastIdx="2" clrIdx="1">
    <p:extLst/>
  </p:cmAuthor>
  <p:cmAuthor id="3" name="Lopez-Pena, Maria C. (ARC-SGE)[SSAI DEVELOP]" initials="LMC(D" lastIdx="3" clrIdx="2">
    <p:extLst/>
  </p:cmAuthor>
  <p:cmAuthor id="4" name="Kislik, Emily A. (ARC-SGE)[SCIENCE SYSTEMS AND APPLICATIONS, INC]" initials="KEA(SAAI" lastIdx="13" clrIdx="3">
    <p:extLst>
      <p:ext uri="{19B8F6BF-5375-455C-9EA6-DF929625EA0E}">
        <p15:presenceInfo xmlns:p15="http://schemas.microsoft.com/office/powerpoint/2012/main" userId="S-1-5-21-330711430-3775241029-4075259233-612632" providerId="AD"/>
      </p:ext>
    </p:extLst>
  </p:cmAuthor>
  <p:cmAuthor id="5" name="Ly, Victoria H. (ARC-SGE)[SSAI DEVELOP]" initials="LVH(D" lastIdx="6" clrIdx="4">
    <p:extLst>
      <p:ext uri="{19B8F6BF-5375-455C-9EA6-DF929625EA0E}">
        <p15:presenceInfo xmlns:p15="http://schemas.microsoft.com/office/powerpoint/2012/main" userId="S-1-5-21-330711430-3775241029-4075259233-6536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555"/>
    <a:srgbClr val="2F8AB4"/>
    <a:srgbClr val="94A3D3"/>
    <a:srgbClr val="73A9DB"/>
    <a:srgbClr val="C15442"/>
    <a:srgbClr val="52B37B"/>
    <a:srgbClr val="218754"/>
    <a:srgbClr val="586991"/>
    <a:srgbClr val="EA7845"/>
    <a:srgbClr val="E9A1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463" autoAdjust="0"/>
    <p:restoredTop sz="94660"/>
  </p:normalViewPr>
  <p:slideViewPr>
    <p:cSldViewPr snapToGrid="0">
      <p:cViewPr>
        <p:scale>
          <a:sx n="28" d="100"/>
          <a:sy n="28" d="100"/>
        </p:scale>
        <p:origin x="2262" y="18"/>
      </p:cViewPr>
      <p:guideLst>
        <p:guide pos="8256"/>
        <p:guide orient="horz"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accorsi\Desktop\Seasonality%20Investigation\Impact%20of%20days%20from%20sightin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accorsi\Desktop\Seasonality%20Investigation\Impact%20of%20more%20Instagram%20hits_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595555"/>
                </a:solidFill>
                <a:latin typeface="+mn-lt"/>
                <a:ea typeface="+mn-ea"/>
                <a:cs typeface="+mn-cs"/>
              </a:defRPr>
            </a:pPr>
            <a:endParaRPr lang="en-US" sz="1400" b="0" i="0" baseline="0">
              <a:solidFill>
                <a:srgbClr val="595555"/>
              </a:solidFill>
              <a:effectLst/>
            </a:endParaRPr>
          </a:p>
          <a:p>
            <a:pPr>
              <a:defRPr>
                <a:solidFill>
                  <a:srgbClr val="595555"/>
                </a:solidFill>
              </a:defRPr>
            </a:pPr>
            <a:r>
              <a:rPr lang="en-US" sz="1400" b="0" i="0" baseline="0">
                <a:solidFill>
                  <a:srgbClr val="595555"/>
                </a:solidFill>
                <a:effectLst/>
              </a:rPr>
              <a:t>Impact of Landsat Flyover Date Difference on Accuracy of Instagram Reports</a:t>
            </a:r>
            <a:endParaRPr lang="en-US" sz="1400">
              <a:solidFill>
                <a:srgbClr val="595555"/>
              </a:solidFill>
              <a:effectLst/>
            </a:endParaRPr>
          </a:p>
        </c:rich>
      </c:tx>
      <c:layout>
        <c:manualLayout>
          <c:xMode val="edge"/>
          <c:yMode val="edge"/>
          <c:x val="0.18605799729579256"/>
          <c:y val="2.022762984259443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595555"/>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dLbl>
              <c:idx val="0"/>
              <c:layout/>
              <c:tx>
                <c:rich>
                  <a:bodyPr/>
                  <a:lstStyle/>
                  <a:p>
                    <a:fld id="{6564E798-B54D-4E8E-9EC0-7F451D4BEB9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
              <c:layout/>
              <c:tx>
                <c:rich>
                  <a:bodyPr/>
                  <a:lstStyle/>
                  <a:p>
                    <a:fld id="{32CCCACA-FA20-47C2-A938-F0B8C47F635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
              <c:layout/>
              <c:tx>
                <c:rich>
                  <a:bodyPr/>
                  <a:lstStyle/>
                  <a:p>
                    <a:fld id="{C891A537-F3AE-4801-B788-BD6E8847C39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
              <c:layout/>
              <c:tx>
                <c:rich>
                  <a:bodyPr/>
                  <a:lstStyle/>
                  <a:p>
                    <a:fld id="{99F55074-0A99-4B13-818D-5CFE6FAB0C6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
              <c:layout/>
              <c:tx>
                <c:rich>
                  <a:bodyPr/>
                  <a:lstStyle/>
                  <a:p>
                    <a:fld id="{BC6EA1D4-64EF-4943-91CF-3729B65BE01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
              <c:layout/>
              <c:tx>
                <c:rich>
                  <a:bodyPr/>
                  <a:lstStyle/>
                  <a:p>
                    <a:fld id="{55DC9135-CF7A-44CE-86A1-2270C378ACE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
              <c:layout/>
              <c:tx>
                <c:rich>
                  <a:bodyPr/>
                  <a:lstStyle/>
                  <a:p>
                    <a:fld id="{02245A76-3BC2-4F4F-8D9C-D9661A5BF63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Sheet2!$Q$3:$Q$9</c:f>
              <c:strCache>
                <c:ptCount val="7"/>
                <c:pt idx="0">
                  <c:v>-16:-11</c:v>
                </c:pt>
                <c:pt idx="1">
                  <c:v>-10:-6</c:v>
                </c:pt>
                <c:pt idx="2">
                  <c:v>-5:-1</c:v>
                </c:pt>
                <c:pt idx="3">
                  <c:v>Same Day</c:v>
                </c:pt>
                <c:pt idx="4">
                  <c:v>1:5</c:v>
                </c:pt>
                <c:pt idx="5">
                  <c:v>6:10</c:v>
                </c:pt>
                <c:pt idx="6">
                  <c:v>11:16</c:v>
                </c:pt>
              </c:strCache>
            </c:strRef>
          </c:cat>
          <c:val>
            <c:numRef>
              <c:f>Sheet2!$R$3:$R$9</c:f>
              <c:numCache>
                <c:formatCode>0.0%</c:formatCode>
                <c:ptCount val="7"/>
                <c:pt idx="0">
                  <c:v>0.875</c:v>
                </c:pt>
                <c:pt idx="1">
                  <c:v>0.80645161290322576</c:v>
                </c:pt>
                <c:pt idx="2">
                  <c:v>0.89473684210526316</c:v>
                </c:pt>
                <c:pt idx="3">
                  <c:v>1</c:v>
                </c:pt>
                <c:pt idx="4">
                  <c:v>0.84210526315789469</c:v>
                </c:pt>
                <c:pt idx="5">
                  <c:v>0.80645161290322576</c:v>
                </c:pt>
                <c:pt idx="6">
                  <c:v>0.69230769230769229</c:v>
                </c:pt>
              </c:numCache>
            </c:numRef>
          </c:val>
          <c:extLst>
            <c:ext xmlns:c15="http://schemas.microsoft.com/office/drawing/2012/chart" uri="{02D57815-91ED-43cb-92C2-25804820EDAC}">
              <c15:datalabelsRange>
                <c15:f>Sheet2!$T$3:$T$9</c15:f>
                <c15:dlblRangeCache>
                  <c:ptCount val="7"/>
                  <c:pt idx="0">
                    <c:v>n=48</c:v>
                  </c:pt>
                  <c:pt idx="1">
                    <c:v>n=31</c:v>
                  </c:pt>
                  <c:pt idx="2">
                    <c:v>n=38</c:v>
                  </c:pt>
                  <c:pt idx="3">
                    <c:v>n=7</c:v>
                  </c:pt>
                  <c:pt idx="4">
                    <c:v>n=38</c:v>
                  </c:pt>
                  <c:pt idx="5">
                    <c:v>n=31</c:v>
                  </c:pt>
                  <c:pt idx="6">
                    <c:v>n=39</c:v>
                  </c:pt>
                </c15:dlblRangeCache>
              </c15:datalabelsRange>
            </c:ext>
          </c:extLst>
        </c:ser>
        <c:dLbls>
          <c:dLblPos val="outEnd"/>
          <c:showLegendKey val="0"/>
          <c:showVal val="1"/>
          <c:showCatName val="0"/>
          <c:showSerName val="0"/>
          <c:showPercent val="0"/>
          <c:showBubbleSize val="0"/>
        </c:dLbls>
        <c:gapWidth val="219"/>
        <c:overlap val="-27"/>
        <c:axId val="234088968"/>
        <c:axId val="234088576"/>
      </c:barChart>
      <c:catAx>
        <c:axId val="234088968"/>
        <c:scaling>
          <c:orientation val="minMax"/>
        </c:scaling>
        <c:delete val="0"/>
        <c:axPos val="b"/>
        <c:title>
          <c:tx>
            <c:rich>
              <a:bodyPr rot="0" spcFirstLastPara="1" vertOverflow="ellipsis" vert="horz" wrap="square" anchor="ctr" anchorCtr="1"/>
              <a:lstStyle/>
              <a:p>
                <a:pPr>
                  <a:defRPr sz="1100" b="0" i="0" u="none" strike="noStrike" kern="1200" baseline="0">
                    <a:solidFill>
                      <a:srgbClr val="595555"/>
                    </a:solidFill>
                    <a:latin typeface="+mn-lt"/>
                    <a:ea typeface="+mn-ea"/>
                    <a:cs typeface="+mn-cs"/>
                  </a:defRPr>
                </a:pPr>
                <a:r>
                  <a:rPr lang="en-US" sz="1100">
                    <a:solidFill>
                      <a:srgbClr val="595555"/>
                    </a:solidFill>
                  </a:rPr>
                  <a:t>Date Difference = Landsat</a:t>
                </a:r>
                <a:r>
                  <a:rPr lang="en-US" sz="1100" baseline="0">
                    <a:solidFill>
                      <a:srgbClr val="595555"/>
                    </a:solidFill>
                  </a:rPr>
                  <a:t> Flyover Date - Instagram Report Date (Days)</a:t>
                </a:r>
                <a:endParaRPr lang="en-US" sz="1100">
                  <a:solidFill>
                    <a:srgbClr val="595555"/>
                  </a:solidFill>
                </a:endParaRPr>
              </a:p>
            </c:rich>
          </c:tx>
          <c:layout>
            <c:manualLayout>
              <c:xMode val="edge"/>
              <c:yMode val="edge"/>
              <c:x val="0.18702828813065037"/>
              <c:y val="0.9112101612298462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95555"/>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595555"/>
                </a:solidFill>
                <a:latin typeface="+mn-lt"/>
                <a:ea typeface="+mn-ea"/>
                <a:cs typeface="+mn-cs"/>
              </a:defRPr>
            </a:pPr>
            <a:endParaRPr lang="en-US"/>
          </a:p>
        </c:txPr>
        <c:crossAx val="234088576"/>
        <c:crosses val="autoZero"/>
        <c:auto val="1"/>
        <c:lblAlgn val="ctr"/>
        <c:lblOffset val="100"/>
        <c:noMultiLvlLbl val="0"/>
      </c:catAx>
      <c:valAx>
        <c:axId val="234088576"/>
        <c:scaling>
          <c:orientation val="minMax"/>
          <c:max val="1"/>
          <c:min val="0.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rgbClr val="595555"/>
                    </a:solidFill>
                    <a:latin typeface="+mn-lt"/>
                    <a:ea typeface="+mn-ea"/>
                    <a:cs typeface="+mn-cs"/>
                  </a:defRPr>
                </a:pPr>
                <a:r>
                  <a:rPr lang="en-US" sz="1200" dirty="0">
                    <a:solidFill>
                      <a:srgbClr val="595555"/>
                    </a:solidFill>
                  </a:rPr>
                  <a:t>Landsat</a:t>
                </a:r>
                <a:r>
                  <a:rPr lang="en-US" sz="1200" baseline="0" dirty="0">
                    <a:solidFill>
                      <a:srgbClr val="595555"/>
                    </a:solidFill>
                  </a:rPr>
                  <a:t> Images Containing </a:t>
                </a:r>
                <a:r>
                  <a:rPr lang="en-US" sz="1200" i="1" baseline="0" dirty="0" err="1">
                    <a:solidFill>
                      <a:srgbClr val="595555"/>
                    </a:solidFill>
                  </a:rPr>
                  <a:t>Sargassum</a:t>
                </a:r>
                <a:r>
                  <a:rPr lang="en-US" sz="1200" baseline="0" dirty="0">
                    <a:solidFill>
                      <a:srgbClr val="595555"/>
                    </a:solidFill>
                  </a:rPr>
                  <a:t> (%)</a:t>
                </a:r>
                <a:endParaRPr lang="en-US" sz="1200" dirty="0">
                  <a:solidFill>
                    <a:srgbClr val="595555"/>
                  </a:solidFill>
                </a:endParaRPr>
              </a:p>
            </c:rich>
          </c:tx>
          <c:layout>
            <c:manualLayout>
              <c:xMode val="edge"/>
              <c:yMode val="edge"/>
              <c:x val="2.3148148148148147E-2"/>
              <c:y val="0.135912698412698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rgbClr val="595555"/>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595555"/>
                </a:solidFill>
                <a:latin typeface="+mn-lt"/>
                <a:ea typeface="+mn-ea"/>
                <a:cs typeface="+mn-cs"/>
              </a:defRPr>
            </a:pPr>
            <a:endParaRPr lang="en-US"/>
          </a:p>
        </c:txPr>
        <c:crossAx val="234088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595555"/>
                </a:solidFill>
                <a:latin typeface="+mn-lt"/>
                <a:ea typeface="+mn-ea"/>
                <a:cs typeface="+mn-cs"/>
              </a:defRPr>
            </a:pPr>
            <a:r>
              <a:rPr lang="en-US">
                <a:solidFill>
                  <a:srgbClr val="595555"/>
                </a:solidFill>
              </a:rPr>
              <a:t>Relationship Between Number of Instagram Reports and </a:t>
            </a:r>
            <a:r>
              <a:rPr lang="en-US" i="1">
                <a:solidFill>
                  <a:srgbClr val="595555"/>
                </a:solidFill>
              </a:rPr>
              <a:t>Sargassum</a:t>
            </a:r>
            <a:r>
              <a:rPr lang="en-US">
                <a:solidFill>
                  <a:srgbClr val="595555"/>
                </a:solidFill>
              </a:rPr>
              <a:t> Presence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rgbClr val="595555"/>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numRef>
              <c:f>Sheet3!$A$2:$A$11</c:f>
              <c:numCache>
                <c:formatCode>General</c:formatCode>
                <c:ptCount val="10"/>
                <c:pt idx="0">
                  <c:v>1</c:v>
                </c:pt>
                <c:pt idx="1">
                  <c:v>2</c:v>
                </c:pt>
                <c:pt idx="2">
                  <c:v>3</c:v>
                </c:pt>
                <c:pt idx="3">
                  <c:v>4</c:v>
                </c:pt>
                <c:pt idx="4">
                  <c:v>5</c:v>
                </c:pt>
                <c:pt idx="5">
                  <c:v>6</c:v>
                </c:pt>
                <c:pt idx="6">
                  <c:v>8</c:v>
                </c:pt>
                <c:pt idx="7">
                  <c:v>9</c:v>
                </c:pt>
                <c:pt idx="8">
                  <c:v>10</c:v>
                </c:pt>
                <c:pt idx="9">
                  <c:v>12</c:v>
                </c:pt>
              </c:numCache>
            </c:numRef>
          </c:cat>
          <c:val>
            <c:numRef>
              <c:f>Sheet3!$C$2:$C$11</c:f>
              <c:numCache>
                <c:formatCode>0%</c:formatCode>
                <c:ptCount val="10"/>
                <c:pt idx="0">
                  <c:v>0.78378378378378377</c:v>
                </c:pt>
                <c:pt idx="1">
                  <c:v>0.75</c:v>
                </c:pt>
                <c:pt idx="2">
                  <c:v>0.7</c:v>
                </c:pt>
                <c:pt idx="3">
                  <c:v>0.6</c:v>
                </c:pt>
                <c:pt idx="4">
                  <c:v>0.875</c:v>
                </c:pt>
                <c:pt idx="5">
                  <c:v>1</c:v>
                </c:pt>
                <c:pt idx="6">
                  <c:v>1</c:v>
                </c:pt>
                <c:pt idx="7">
                  <c:v>1</c:v>
                </c:pt>
                <c:pt idx="8">
                  <c:v>1</c:v>
                </c:pt>
                <c:pt idx="9">
                  <c:v>1</c:v>
                </c:pt>
              </c:numCache>
            </c:numRef>
          </c:val>
        </c:ser>
        <c:dLbls>
          <c:showLegendKey val="0"/>
          <c:showVal val="0"/>
          <c:showCatName val="0"/>
          <c:showSerName val="0"/>
          <c:showPercent val="0"/>
          <c:showBubbleSize val="0"/>
        </c:dLbls>
        <c:gapWidth val="219"/>
        <c:overlap val="-27"/>
        <c:axId val="234087792"/>
        <c:axId val="234087400"/>
      </c:barChart>
      <c:catAx>
        <c:axId val="234087792"/>
        <c:scaling>
          <c:orientation val="minMax"/>
        </c:scaling>
        <c:delete val="0"/>
        <c:axPos val="b"/>
        <c:title>
          <c:tx>
            <c:rich>
              <a:bodyPr rot="0" spcFirstLastPara="1" vertOverflow="ellipsis" vert="horz" wrap="square" anchor="ctr" anchorCtr="1"/>
              <a:lstStyle/>
              <a:p>
                <a:pPr>
                  <a:defRPr sz="1200" b="0" i="0" u="none" strike="noStrike" kern="1200" baseline="0">
                    <a:solidFill>
                      <a:srgbClr val="595555"/>
                    </a:solidFill>
                    <a:latin typeface="+mn-lt"/>
                    <a:ea typeface="+mn-ea"/>
                    <a:cs typeface="+mn-cs"/>
                  </a:defRPr>
                </a:pPr>
                <a:r>
                  <a:rPr lang="en-US" sz="1200">
                    <a:solidFill>
                      <a:srgbClr val="595555"/>
                    </a:solidFill>
                  </a:rPr>
                  <a:t>Number of Instagram Reports</a:t>
                </a:r>
              </a:p>
            </c:rich>
          </c:tx>
          <c:layout/>
          <c:overlay val="0"/>
          <c:spPr>
            <a:noFill/>
            <a:ln>
              <a:noFill/>
            </a:ln>
            <a:effectLst/>
          </c:spPr>
          <c:txPr>
            <a:bodyPr rot="0" spcFirstLastPara="1" vertOverflow="ellipsis" vert="horz" wrap="square" anchor="ctr" anchorCtr="1"/>
            <a:lstStyle/>
            <a:p>
              <a:pPr>
                <a:defRPr sz="1200" b="0" i="0" u="none" strike="noStrike" kern="1200" baseline="0">
                  <a:solidFill>
                    <a:srgbClr val="595555"/>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595555"/>
                </a:solidFill>
                <a:latin typeface="+mn-lt"/>
                <a:ea typeface="+mn-ea"/>
                <a:cs typeface="+mn-cs"/>
              </a:defRPr>
            </a:pPr>
            <a:endParaRPr lang="en-US"/>
          </a:p>
        </c:txPr>
        <c:crossAx val="234087400"/>
        <c:crosses val="autoZero"/>
        <c:auto val="1"/>
        <c:lblAlgn val="ctr"/>
        <c:lblOffset val="100"/>
        <c:noMultiLvlLbl val="0"/>
      </c:catAx>
      <c:valAx>
        <c:axId val="23408740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rgbClr val="595555"/>
                    </a:solidFill>
                    <a:latin typeface="+mn-lt"/>
                    <a:ea typeface="+mn-ea"/>
                    <a:cs typeface="+mn-cs"/>
                  </a:defRPr>
                </a:pPr>
                <a:r>
                  <a:rPr lang="en-US" sz="1200">
                    <a:solidFill>
                      <a:srgbClr val="595555"/>
                    </a:solidFill>
                  </a:rPr>
                  <a:t>Landsat Images Containing</a:t>
                </a:r>
                <a:r>
                  <a:rPr lang="en-US" sz="1200" baseline="0">
                    <a:solidFill>
                      <a:srgbClr val="595555"/>
                    </a:solidFill>
                  </a:rPr>
                  <a:t> </a:t>
                </a:r>
                <a:r>
                  <a:rPr lang="en-US" sz="1200" i="1" baseline="0">
                    <a:solidFill>
                      <a:srgbClr val="595555"/>
                    </a:solidFill>
                  </a:rPr>
                  <a:t>Sargassum</a:t>
                </a:r>
                <a:r>
                  <a:rPr lang="en-US" sz="1200" baseline="0">
                    <a:solidFill>
                      <a:srgbClr val="595555"/>
                    </a:solidFill>
                  </a:rPr>
                  <a:t> (%)</a:t>
                </a:r>
                <a:endParaRPr lang="en-US" sz="1200">
                  <a:solidFill>
                    <a:srgbClr val="595555"/>
                  </a:solidFill>
                </a:endParaRPr>
              </a:p>
            </c:rich>
          </c:tx>
          <c:layout>
            <c:manualLayout>
              <c:xMode val="edge"/>
              <c:yMode val="edge"/>
              <c:x val="2.0833333333333332E-2"/>
              <c:y val="8.1349206349206352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rgbClr val="595555"/>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595555"/>
                </a:solidFill>
                <a:latin typeface="+mn-lt"/>
                <a:ea typeface="+mn-ea"/>
                <a:cs typeface="+mn-cs"/>
              </a:defRPr>
            </a:pPr>
            <a:endParaRPr lang="en-US"/>
          </a:p>
        </c:txPr>
        <c:crossAx val="234087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DB86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27847" y="21990384"/>
            <a:ext cx="21373432" cy="2314074"/>
          </a:xfrm>
          <a:prstGeom prst="rect">
            <a:avLst/>
          </a:prstGeom>
        </p:spPr>
        <p:txBody>
          <a:bodyPr/>
          <a:lstStyle>
            <a:lvl1pPr marL="0" indent="0" algn="l">
              <a:buNone/>
              <a:defRPr sz="16000" b="0" baseline="0">
                <a:solidFill>
                  <a:srgbClr val="7EB76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771900"/>
            <a:ext cx="27432001"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28729"/>
            <a:ext cx="27432000" cy="1878944"/>
          </a:xfrm>
          <a:prstGeom prst="rect">
            <a:avLst/>
          </a:prstGeom>
        </p:spPr>
      </p:pic>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94A3D3"/>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94A3D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57132168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mat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9A149"/>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20352" y="22182889"/>
            <a:ext cx="20988422" cy="2314074"/>
          </a:xfrm>
          <a:prstGeom prst="rect">
            <a:avLst/>
          </a:prstGeom>
        </p:spPr>
        <p:txBody>
          <a:bodyPr/>
          <a:lstStyle>
            <a:lvl1pPr marL="0" indent="0" algn="l">
              <a:buNone/>
              <a:defRPr sz="16000" b="0" baseline="0">
                <a:solidFill>
                  <a:srgbClr val="E9A149"/>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338256051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ross Cut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037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218697138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aster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86991"/>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57688F"/>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130741380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oForecas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1875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44415" y="22206952"/>
            <a:ext cx="20940296" cy="2314074"/>
          </a:xfrm>
          <a:prstGeom prst="rect">
            <a:avLst/>
          </a:prstGeom>
        </p:spPr>
        <p:txBody>
          <a:bodyPr/>
          <a:lstStyle>
            <a:lvl1pPr marL="0" indent="0" algn="l">
              <a:buNone/>
              <a:defRPr sz="16000" b="0" baseline="0">
                <a:solidFill>
                  <a:srgbClr val="2E8652"/>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76508846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2B37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072225" y="22134763"/>
            <a:ext cx="21084675" cy="2314074"/>
          </a:xfrm>
          <a:prstGeom prst="rect">
            <a:avLst/>
          </a:prstGeom>
        </p:spPr>
        <p:txBody>
          <a:bodyPr/>
          <a:lstStyle>
            <a:lvl1pPr marL="0" indent="0" algn="l">
              <a:buNone/>
              <a:defRPr sz="16000" b="0" baseline="0">
                <a:solidFill>
                  <a:srgbClr val="56B27B"/>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771901"/>
            <a:ext cx="27432000" cy="335280"/>
          </a:xfrm>
          <a:prstGeom prst="rect">
            <a:avLst/>
          </a:prstGeom>
        </p:spPr>
      </p:pic>
    </p:spTree>
    <p:extLst>
      <p:ext uri="{BB962C8B-B14F-4D97-AF65-F5344CB8AC3E}">
        <p14:creationId xmlns:p14="http://schemas.microsoft.com/office/powerpoint/2010/main" val="216117404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 &amp; Air Qualit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C1544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BE534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3771900"/>
            <a:ext cx="27432000" cy="33528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0222712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cean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F8AB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3289B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8061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1" y="3771900"/>
            <a:ext cx="27432000" cy="335280"/>
          </a:xfrm>
          <a:prstGeom prst="rect">
            <a:avLst/>
          </a:prstGeom>
        </p:spPr>
      </p:pic>
    </p:spTree>
    <p:extLst>
      <p:ext uri="{BB962C8B-B14F-4D97-AF65-F5344CB8AC3E}">
        <p14:creationId xmlns:p14="http://schemas.microsoft.com/office/powerpoint/2010/main" val="283276525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 Resource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3A9D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75AADB"/>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311280956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23028" y="698499"/>
            <a:ext cx="2482776" cy="2512397"/>
          </a:xfrm>
          <a:prstGeom prst="rect">
            <a:avLst/>
          </a:prstGeom>
        </p:spPr>
      </p:pic>
      <p:pic>
        <p:nvPicPr>
          <p:cNvPr id="3" name="Picture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035598" y="761804"/>
            <a:ext cx="2868025" cy="2375291"/>
          </a:xfrm>
          <a:prstGeom prst="rect">
            <a:avLst/>
          </a:prstGeom>
        </p:spPr>
      </p:pic>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088" userDrawn="1">
          <p15:clr>
            <a:srgbClr val="F26B43"/>
          </p15:clr>
        </p15:guide>
        <p15:guide id="2" orient="horz" pos="2376" userDrawn="1">
          <p15:clr>
            <a:srgbClr val="F26B43"/>
          </p15:clr>
        </p15:guide>
        <p15:guide id="3" pos="576" userDrawn="1">
          <p15:clr>
            <a:srgbClr val="F26B43"/>
          </p15:clr>
        </p15:guide>
        <p15:guide id="4" pos="15000" userDrawn="1">
          <p15:clr>
            <a:srgbClr val="F26B43"/>
          </p15:clr>
        </p15:guide>
        <p15:guide id="5" orient="horz" pos="21624" userDrawn="1">
          <p15:clr>
            <a:srgbClr val="F26B43"/>
          </p15:clr>
        </p15:guide>
        <p15:guide id="6" orient="horz" pos="2784" userDrawn="1">
          <p15:clr>
            <a:srgbClr val="F26B43"/>
          </p15:clr>
        </p15:guide>
        <p15:guide id="7" pos="4224" userDrawn="1">
          <p15:clr>
            <a:srgbClr val="A4A3A4"/>
          </p15:clr>
        </p15:guide>
        <p15:guide id="8" pos="4512" userDrawn="1">
          <p15:clr>
            <a:srgbClr val="A4A3A4"/>
          </p15:clr>
        </p15:guide>
        <p15:guide id="9" pos="11736" userDrawn="1">
          <p15:clr>
            <a:srgbClr val="A4A3A4"/>
          </p15:clr>
        </p15:guide>
        <p15:guide id="10" pos="11424" userDrawn="1">
          <p15:clr>
            <a:srgbClr val="A4A3A4"/>
          </p15:clr>
        </p15:guide>
        <p15:guide id="11" orient="horz" pos="22416" userDrawn="1">
          <p15:clr>
            <a:srgbClr val="F26B43"/>
          </p15:clr>
        </p15:guide>
        <p15:guide id="12" orient="horz" pos="115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18" Type="http://schemas.openxmlformats.org/officeDocument/2006/relationships/image" Target="../media/image39.jpeg"/><Relationship Id="rId3" Type="http://schemas.openxmlformats.org/officeDocument/2006/relationships/image" Target="../media/image24.PNG"/><Relationship Id="rId21" Type="http://schemas.openxmlformats.org/officeDocument/2006/relationships/image" Target="../media/image42.jpeg"/><Relationship Id="rId7" Type="http://schemas.openxmlformats.org/officeDocument/2006/relationships/image" Target="../media/image28.jpeg"/><Relationship Id="rId12" Type="http://schemas.openxmlformats.org/officeDocument/2006/relationships/image" Target="../media/image33.jpeg"/><Relationship Id="rId17" Type="http://schemas.openxmlformats.org/officeDocument/2006/relationships/image" Target="../media/image38.jpeg"/><Relationship Id="rId2" Type="http://schemas.openxmlformats.org/officeDocument/2006/relationships/image" Target="../media/image23.jpeg"/><Relationship Id="rId16" Type="http://schemas.openxmlformats.org/officeDocument/2006/relationships/image" Target="../media/image37.jpg"/><Relationship Id="rId20" Type="http://schemas.openxmlformats.org/officeDocument/2006/relationships/image" Target="../media/image41.jpeg"/><Relationship Id="rId1" Type="http://schemas.openxmlformats.org/officeDocument/2006/relationships/slideLayout" Target="../slideLayouts/slideLayout8.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chart" Target="../charts/chart2.xml"/><Relationship Id="rId5" Type="http://schemas.openxmlformats.org/officeDocument/2006/relationships/image" Target="../media/image26.png"/><Relationship Id="rId15" Type="http://schemas.openxmlformats.org/officeDocument/2006/relationships/image" Target="../media/image36.jpeg"/><Relationship Id="rId23" Type="http://schemas.openxmlformats.org/officeDocument/2006/relationships/chart" Target="../charts/chart1.xml"/><Relationship Id="rId10" Type="http://schemas.openxmlformats.org/officeDocument/2006/relationships/image" Target="../media/image31.jpeg"/><Relationship Id="rId19" Type="http://schemas.openxmlformats.org/officeDocument/2006/relationships/image" Target="../media/image40.jpeg"/><Relationship Id="rId4" Type="http://schemas.openxmlformats.org/officeDocument/2006/relationships/image" Target="../media/image25.png"/><Relationship Id="rId9" Type="http://schemas.openxmlformats.org/officeDocument/2006/relationships/image" Target="../media/image30.jpeg"/><Relationship Id="rId14" Type="http://schemas.openxmlformats.org/officeDocument/2006/relationships/image" Target="../media/image35.jpeg"/><Relationship Id="rId22" Type="http://schemas.openxmlformats.org/officeDocument/2006/relationships/image" Target="../media/image4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p:cNvPicPr>
            <a:picLocks/>
          </p:cNvPicPr>
          <p:nvPr/>
        </p:nvPicPr>
        <p:blipFill rotWithShape="1">
          <a:blip r:embed="rId2" cstate="print">
            <a:extLst>
              <a:ext uri="{28A0092B-C50C-407E-A947-70E740481C1C}">
                <a14:useLocalDpi xmlns:a14="http://schemas.microsoft.com/office/drawing/2010/main" val="0"/>
              </a:ext>
            </a:extLst>
          </a:blip>
          <a:srcRect l="12313" t="11944" r="43543" b="46513"/>
          <a:stretch/>
        </p:blipFill>
        <p:spPr>
          <a:xfrm>
            <a:off x="3768495" y="20794168"/>
            <a:ext cx="2221992" cy="3200400"/>
          </a:xfrm>
          <a:prstGeom prst="rect">
            <a:avLst/>
          </a:prstGeom>
        </p:spPr>
      </p:pic>
      <p:grpSp>
        <p:nvGrpSpPr>
          <p:cNvPr id="114" name="Group 113"/>
          <p:cNvGrpSpPr/>
          <p:nvPr/>
        </p:nvGrpSpPr>
        <p:grpSpPr>
          <a:xfrm>
            <a:off x="14530487" y="8469805"/>
            <a:ext cx="9645235" cy="5605743"/>
            <a:chOff x="2145748" y="1352353"/>
            <a:chExt cx="6160277" cy="3821512"/>
          </a:xfrm>
        </p:grpSpPr>
        <p:pic>
          <p:nvPicPr>
            <p:cNvPr id="115" name="Picture 11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45748" y="1352353"/>
              <a:ext cx="6160277" cy="3821512"/>
            </a:xfrm>
            <a:prstGeom prst="rect">
              <a:avLst/>
            </a:prstGeom>
          </p:spPr>
        </p:pic>
        <p:sp>
          <p:nvSpPr>
            <p:cNvPr id="116" name="Rectangle 115"/>
            <p:cNvSpPr/>
            <p:nvPr/>
          </p:nvSpPr>
          <p:spPr>
            <a:xfrm>
              <a:off x="5912285" y="1390389"/>
              <a:ext cx="2279737" cy="1215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0" name="Picture 10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4788" y="31154083"/>
            <a:ext cx="2057404" cy="2081788"/>
          </a:xfrm>
          <a:prstGeom prst="rect">
            <a:avLst/>
          </a:prstGeom>
        </p:spPr>
      </p:pic>
      <p:pic>
        <p:nvPicPr>
          <p:cNvPr id="111" name="Picture 1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8495" y="31154083"/>
            <a:ext cx="2057404" cy="2081788"/>
          </a:xfrm>
          <a:prstGeom prst="rect">
            <a:avLst/>
          </a:prstGeom>
        </p:spPr>
      </p:pic>
      <p:pic>
        <p:nvPicPr>
          <p:cNvPr id="112" name="Picture 1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3000" y="31175937"/>
            <a:ext cx="2057404" cy="2081788"/>
          </a:xfrm>
          <a:prstGeom prst="rect">
            <a:avLst/>
          </a:prstGeom>
          <a:effectLst/>
        </p:spPr>
      </p:pic>
      <p:sp>
        <p:nvSpPr>
          <p:cNvPr id="32" name="Text Placeholder 16"/>
          <p:cNvSpPr>
            <a:spLocks noGrp="1"/>
          </p:cNvSpPr>
          <p:nvPr>
            <p:ph type="body" sz="quarter" idx="11"/>
          </p:nvPr>
        </p:nvSpPr>
        <p:spPr>
          <a:xfrm>
            <a:off x="4009644" y="787400"/>
            <a:ext cx="19412712" cy="2069432"/>
          </a:xfrm>
        </p:spPr>
        <p:txBody>
          <a:bodyPr/>
          <a:lstStyle/>
          <a:p>
            <a:r>
              <a:rPr lang="en-US" sz="5400" dirty="0"/>
              <a:t>Investigating </a:t>
            </a:r>
            <a:r>
              <a:rPr lang="en-US" sz="5400" dirty="0" smtClean="0"/>
              <a:t>Inundation </a:t>
            </a:r>
            <a:r>
              <a:rPr lang="en-US" sz="5400" dirty="0"/>
              <a:t>E</a:t>
            </a:r>
            <a:r>
              <a:rPr lang="en-US" sz="5400" dirty="0" smtClean="0"/>
              <a:t>vents</a:t>
            </a:r>
            <a:r>
              <a:rPr lang="en-US" sz="5400" dirty="0"/>
              <a:t>: </a:t>
            </a:r>
            <a:r>
              <a:rPr lang="en-US" sz="5300" dirty="0" smtClean="0"/>
              <a:t>A </a:t>
            </a:r>
            <a:r>
              <a:rPr lang="en-US" sz="5300" dirty="0"/>
              <a:t>S</a:t>
            </a:r>
            <a:r>
              <a:rPr lang="en-US" sz="5300" dirty="0" smtClean="0"/>
              <a:t>tudy </a:t>
            </a:r>
            <a:r>
              <a:rPr lang="en-US" sz="5300" dirty="0"/>
              <a:t>of </a:t>
            </a:r>
            <a:r>
              <a:rPr lang="en-US" sz="5300" dirty="0" smtClean="0"/>
              <a:t>Remote </a:t>
            </a:r>
            <a:r>
              <a:rPr lang="en-US" sz="5300" dirty="0"/>
              <a:t>S</a:t>
            </a:r>
            <a:r>
              <a:rPr lang="en-US" sz="5300" dirty="0" smtClean="0"/>
              <a:t>ensing </a:t>
            </a:r>
            <a:r>
              <a:rPr lang="en-US" sz="5300" dirty="0"/>
              <a:t>T</a:t>
            </a:r>
            <a:r>
              <a:rPr lang="en-US" sz="5300" dirty="0" smtClean="0"/>
              <a:t>echniques </a:t>
            </a:r>
            <a:r>
              <a:rPr lang="en-US" sz="5300" dirty="0"/>
              <a:t>and </a:t>
            </a:r>
            <a:r>
              <a:rPr lang="en-US" sz="5300" dirty="0" smtClean="0"/>
              <a:t>Novel Data </a:t>
            </a:r>
            <a:r>
              <a:rPr lang="en-US" sz="5300" dirty="0"/>
              <a:t>S</a:t>
            </a:r>
            <a:r>
              <a:rPr lang="en-US" sz="5300" dirty="0" smtClean="0"/>
              <a:t>ources </a:t>
            </a:r>
            <a:r>
              <a:rPr lang="en-US" sz="5300" dirty="0"/>
              <a:t>for </a:t>
            </a:r>
            <a:r>
              <a:rPr lang="en-US" sz="5300" i="1" dirty="0"/>
              <a:t>Sargassum</a:t>
            </a:r>
            <a:r>
              <a:rPr lang="en-US" sz="5300" dirty="0"/>
              <a:t> </a:t>
            </a:r>
            <a:r>
              <a:rPr lang="en-US" sz="5300" dirty="0" smtClean="0"/>
              <a:t>Detection </a:t>
            </a:r>
            <a:r>
              <a:rPr lang="en-US" sz="5300" dirty="0"/>
              <a:t>and </a:t>
            </a:r>
            <a:r>
              <a:rPr lang="en-US" sz="5300" dirty="0" smtClean="0"/>
              <a:t>Quantification </a:t>
            </a:r>
            <a:r>
              <a:rPr lang="en-US" sz="5300" dirty="0"/>
              <a:t>i</a:t>
            </a:r>
            <a:r>
              <a:rPr lang="en-US" sz="5300" dirty="0" smtClean="0"/>
              <a:t>n </a:t>
            </a:r>
            <a:r>
              <a:rPr lang="en-US" sz="5300" dirty="0"/>
              <a:t>t</a:t>
            </a:r>
            <a:r>
              <a:rPr lang="en-US" sz="5300" dirty="0" smtClean="0"/>
              <a:t>he </a:t>
            </a:r>
            <a:r>
              <a:rPr lang="en-US" sz="5300" dirty="0"/>
              <a:t>Caribbean Sea</a:t>
            </a:r>
          </a:p>
        </p:txBody>
      </p:sp>
      <p:sp>
        <p:nvSpPr>
          <p:cNvPr id="35" name="Text Placeholder 4"/>
          <p:cNvSpPr>
            <a:spLocks noGrp="1"/>
          </p:cNvSpPr>
          <p:nvPr>
            <p:ph type="body" sz="quarter" idx="10"/>
          </p:nvPr>
        </p:nvSpPr>
        <p:spPr>
          <a:xfrm rot="16200000">
            <a:off x="11395220" y="18483157"/>
            <a:ext cx="28438686" cy="2314074"/>
          </a:xfrm>
        </p:spPr>
        <p:txBody>
          <a:bodyPr/>
          <a:lstStyle/>
          <a:p>
            <a:r>
              <a:rPr lang="en-US" b="1" dirty="0" smtClean="0"/>
              <a:t>Caribbean</a:t>
            </a:r>
            <a:r>
              <a:rPr lang="en-US" dirty="0" smtClean="0"/>
              <a:t> Oceans II</a:t>
            </a:r>
            <a:endParaRPr lang="en-US" dirty="0"/>
          </a:p>
        </p:txBody>
      </p:sp>
      <p:sp>
        <p:nvSpPr>
          <p:cNvPr id="40" name="Text Placeholder 16"/>
          <p:cNvSpPr txBox="1">
            <a:spLocks/>
          </p:cNvSpPr>
          <p:nvPr/>
        </p:nvSpPr>
        <p:spPr>
          <a:xfrm>
            <a:off x="818072" y="33446349"/>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schemeClr>
                </a:solidFill>
              </a:rPr>
              <a:t>Jordan Ped</a:t>
            </a:r>
          </a:p>
          <a:p>
            <a:pPr algn="ctr">
              <a:lnSpc>
                <a:spcPct val="100000"/>
              </a:lnSpc>
              <a:spcBef>
                <a:spcPts val="0"/>
              </a:spcBef>
            </a:pPr>
            <a:r>
              <a:rPr lang="en-US" i="1" dirty="0" smtClean="0">
                <a:solidFill>
                  <a:schemeClr val="tx1">
                    <a:lumMod val="75000"/>
                  </a:schemeClr>
                </a:solidFill>
              </a:rPr>
              <a:t>Project Lead</a:t>
            </a:r>
          </a:p>
        </p:txBody>
      </p:sp>
      <p:sp>
        <p:nvSpPr>
          <p:cNvPr id="41" name="Text Placeholder 16"/>
          <p:cNvSpPr txBox="1">
            <a:spLocks/>
          </p:cNvSpPr>
          <p:nvPr/>
        </p:nvSpPr>
        <p:spPr>
          <a:xfrm>
            <a:off x="12969893" y="27365437"/>
            <a:ext cx="10921333" cy="233618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ts val="2200"/>
              </a:lnSpc>
            </a:pPr>
            <a:r>
              <a:rPr lang="en-US" dirty="0" err="1" smtClean="0">
                <a:solidFill>
                  <a:schemeClr val="tx1">
                    <a:lumMod val="75000"/>
                  </a:schemeClr>
                </a:solidFill>
              </a:rPr>
              <a:t>CiiMar-GoMC</a:t>
            </a:r>
            <a:r>
              <a:rPr lang="en-US" dirty="0" smtClean="0">
                <a:solidFill>
                  <a:schemeClr val="tx1">
                    <a:lumMod val="75000"/>
                  </a:schemeClr>
                </a:solidFill>
              </a:rPr>
              <a:t> – Dr</a:t>
            </a:r>
            <a:r>
              <a:rPr lang="en-US" dirty="0">
                <a:solidFill>
                  <a:schemeClr val="tx1">
                    <a:lumMod val="75000"/>
                  </a:schemeClr>
                </a:solidFill>
              </a:rPr>
              <a:t>. Porfirio Alvarez </a:t>
            </a:r>
            <a:r>
              <a:rPr lang="en-US" dirty="0" smtClean="0">
                <a:solidFill>
                  <a:schemeClr val="tx1">
                    <a:lumMod val="75000"/>
                  </a:schemeClr>
                </a:solidFill>
              </a:rPr>
              <a:t>Torres </a:t>
            </a:r>
          </a:p>
          <a:p>
            <a:pPr>
              <a:lnSpc>
                <a:spcPts val="2200"/>
              </a:lnSpc>
            </a:pPr>
            <a:r>
              <a:rPr lang="en-US" dirty="0" smtClean="0">
                <a:solidFill>
                  <a:schemeClr val="tx1">
                    <a:lumMod val="75000"/>
                  </a:schemeClr>
                </a:solidFill>
              </a:rPr>
              <a:t>SPAW-RAC – </a:t>
            </a:r>
            <a:r>
              <a:rPr lang="en-US" dirty="0" err="1" smtClean="0">
                <a:solidFill>
                  <a:schemeClr val="tx1">
                    <a:lumMod val="75000"/>
                  </a:schemeClr>
                </a:solidFill>
              </a:rPr>
              <a:t>Fréderique</a:t>
            </a:r>
            <a:r>
              <a:rPr lang="en-US" dirty="0" smtClean="0">
                <a:solidFill>
                  <a:schemeClr val="tx1">
                    <a:lumMod val="75000"/>
                  </a:schemeClr>
                </a:solidFill>
              </a:rPr>
              <a:t> </a:t>
            </a:r>
            <a:r>
              <a:rPr lang="en-US" dirty="0" err="1" smtClean="0">
                <a:solidFill>
                  <a:schemeClr val="tx1">
                    <a:lumMod val="75000"/>
                  </a:schemeClr>
                </a:solidFill>
              </a:rPr>
              <a:t>Fardin</a:t>
            </a:r>
            <a:r>
              <a:rPr lang="en-US" dirty="0" smtClean="0">
                <a:solidFill>
                  <a:schemeClr val="tx1">
                    <a:lumMod val="75000"/>
                  </a:schemeClr>
                </a:solidFill>
              </a:rPr>
              <a:t> </a:t>
            </a:r>
          </a:p>
          <a:p>
            <a:pPr>
              <a:lnSpc>
                <a:spcPts val="2200"/>
              </a:lnSpc>
            </a:pPr>
            <a:r>
              <a:rPr lang="en-US" dirty="0">
                <a:solidFill>
                  <a:schemeClr val="tx1">
                    <a:lumMod val="75000"/>
                  </a:schemeClr>
                </a:solidFill>
              </a:rPr>
              <a:t>SEA </a:t>
            </a:r>
            <a:r>
              <a:rPr lang="en-US" dirty="0" smtClean="0">
                <a:solidFill>
                  <a:schemeClr val="tx1">
                    <a:lumMod val="75000"/>
                  </a:schemeClr>
                </a:solidFill>
              </a:rPr>
              <a:t>– Dr. Amy </a:t>
            </a:r>
            <a:r>
              <a:rPr lang="en-US" dirty="0" err="1" smtClean="0">
                <a:solidFill>
                  <a:schemeClr val="tx1">
                    <a:lumMod val="75000"/>
                  </a:schemeClr>
                </a:solidFill>
              </a:rPr>
              <a:t>Siuda</a:t>
            </a:r>
            <a:r>
              <a:rPr lang="en-US" dirty="0" smtClean="0">
                <a:solidFill>
                  <a:schemeClr val="tx1">
                    <a:lumMod val="75000"/>
                  </a:schemeClr>
                </a:solidFill>
              </a:rPr>
              <a:t>, Dr. Jeff Schell and Dr. Deb Goodwin </a:t>
            </a:r>
          </a:p>
          <a:p>
            <a:pPr>
              <a:lnSpc>
                <a:spcPts val="2200"/>
              </a:lnSpc>
            </a:pPr>
            <a:r>
              <a:rPr lang="en-US" dirty="0" smtClean="0">
                <a:solidFill>
                  <a:schemeClr val="tx1">
                    <a:lumMod val="75000"/>
                  </a:schemeClr>
                </a:solidFill>
              </a:rPr>
              <a:t>CONABIO – </a:t>
            </a:r>
            <a:r>
              <a:rPr lang="en-US" dirty="0">
                <a:solidFill>
                  <a:schemeClr val="tx1">
                    <a:lumMod val="75000"/>
                  </a:schemeClr>
                </a:solidFill>
              </a:rPr>
              <a:t>D</a:t>
            </a:r>
            <a:r>
              <a:rPr lang="en-US" dirty="0" smtClean="0">
                <a:solidFill>
                  <a:schemeClr val="tx1">
                    <a:lumMod val="75000"/>
                  </a:schemeClr>
                </a:solidFill>
              </a:rPr>
              <a:t>r</a:t>
            </a:r>
            <a:r>
              <a:rPr lang="en-US" dirty="0">
                <a:solidFill>
                  <a:schemeClr val="tx1">
                    <a:lumMod val="75000"/>
                  </a:schemeClr>
                </a:solidFill>
              </a:rPr>
              <a:t>. Sergio </a:t>
            </a:r>
            <a:r>
              <a:rPr lang="en-US" dirty="0" err="1" smtClean="0">
                <a:solidFill>
                  <a:schemeClr val="tx1">
                    <a:lumMod val="75000"/>
                  </a:schemeClr>
                </a:solidFill>
              </a:rPr>
              <a:t>Cerdeira</a:t>
            </a:r>
            <a:r>
              <a:rPr lang="en-US" dirty="0" smtClean="0">
                <a:solidFill>
                  <a:schemeClr val="tx1">
                    <a:lumMod val="75000"/>
                  </a:schemeClr>
                </a:solidFill>
              </a:rPr>
              <a:t> </a:t>
            </a:r>
          </a:p>
          <a:p>
            <a:pPr>
              <a:lnSpc>
                <a:spcPts val="2200"/>
              </a:lnSpc>
            </a:pPr>
            <a:r>
              <a:rPr lang="en-US" dirty="0" smtClean="0">
                <a:solidFill>
                  <a:schemeClr val="tx1">
                    <a:lumMod val="75000"/>
                  </a:schemeClr>
                </a:solidFill>
              </a:rPr>
              <a:t>UPR – Dr</a:t>
            </a:r>
            <a:r>
              <a:rPr lang="en-US" dirty="0">
                <a:solidFill>
                  <a:schemeClr val="tx1">
                    <a:lumMod val="75000"/>
                  </a:schemeClr>
                </a:solidFill>
              </a:rPr>
              <a:t>. Roy A. </a:t>
            </a:r>
            <a:r>
              <a:rPr lang="en-US" dirty="0" smtClean="0">
                <a:solidFill>
                  <a:schemeClr val="tx1">
                    <a:lumMod val="75000"/>
                  </a:schemeClr>
                </a:solidFill>
              </a:rPr>
              <a:t>Armstrong </a:t>
            </a:r>
            <a:endParaRPr lang="en-US" dirty="0">
              <a:solidFill>
                <a:schemeClr val="tx1">
                  <a:lumMod val="75000"/>
                </a:schemeClr>
              </a:solidFill>
            </a:endParaRPr>
          </a:p>
        </p:txBody>
      </p:sp>
      <p:sp>
        <p:nvSpPr>
          <p:cNvPr id="42" name="Text Placeholder 16"/>
          <p:cNvSpPr txBox="1">
            <a:spLocks/>
          </p:cNvSpPr>
          <p:nvPr/>
        </p:nvSpPr>
        <p:spPr>
          <a:xfrm>
            <a:off x="13042941" y="30899503"/>
            <a:ext cx="10723378" cy="368268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1200"/>
              </a:spcBef>
            </a:pPr>
            <a:r>
              <a:rPr lang="en-US" dirty="0" smtClean="0">
                <a:solidFill>
                  <a:schemeClr val="tx1">
                    <a:lumMod val="75000"/>
                  </a:schemeClr>
                </a:solidFill>
              </a:rPr>
              <a:t>Juan </a:t>
            </a:r>
            <a:r>
              <a:rPr lang="en-US" dirty="0">
                <a:solidFill>
                  <a:schemeClr val="tx1">
                    <a:lumMod val="75000"/>
                  </a:schemeClr>
                </a:solidFill>
              </a:rPr>
              <a:t>Torres-Pérez </a:t>
            </a:r>
            <a:r>
              <a:rPr lang="en-US" dirty="0" smtClean="0">
                <a:solidFill>
                  <a:schemeClr val="tx1">
                    <a:lumMod val="75000"/>
                  </a:schemeClr>
                </a:solidFill>
              </a:rPr>
              <a:t>– Bay Area Environmental Research Institute</a:t>
            </a:r>
          </a:p>
          <a:p>
            <a:pPr>
              <a:spcBef>
                <a:spcPts val="1200"/>
              </a:spcBef>
            </a:pPr>
            <a:r>
              <a:rPr lang="en-US" dirty="0" smtClean="0">
                <a:solidFill>
                  <a:schemeClr val="tx1">
                    <a:lumMod val="75000"/>
                  </a:schemeClr>
                </a:solidFill>
              </a:rPr>
              <a:t>Sherry Palacios </a:t>
            </a:r>
            <a:r>
              <a:rPr lang="en-US" dirty="0">
                <a:solidFill>
                  <a:schemeClr val="tx1">
                    <a:lumMod val="75000"/>
                  </a:schemeClr>
                </a:solidFill>
              </a:rPr>
              <a:t>–</a:t>
            </a:r>
            <a:r>
              <a:rPr lang="en-US" dirty="0" smtClean="0">
                <a:solidFill>
                  <a:schemeClr val="tx1">
                    <a:lumMod val="75000"/>
                  </a:schemeClr>
                </a:solidFill>
              </a:rPr>
              <a:t> </a:t>
            </a:r>
            <a:r>
              <a:rPr lang="en-US" dirty="0">
                <a:solidFill>
                  <a:schemeClr val="tx1">
                    <a:lumMod val="75000"/>
                  </a:schemeClr>
                </a:solidFill>
              </a:rPr>
              <a:t>Bay Area Environmental Research </a:t>
            </a:r>
            <a:r>
              <a:rPr lang="en-US" dirty="0" smtClean="0">
                <a:solidFill>
                  <a:schemeClr val="tx1">
                    <a:lumMod val="75000"/>
                  </a:schemeClr>
                </a:solidFill>
              </a:rPr>
              <a:t>Institute</a:t>
            </a:r>
          </a:p>
          <a:p>
            <a:pPr>
              <a:spcBef>
                <a:spcPts val="1200"/>
              </a:spcBef>
            </a:pPr>
            <a:r>
              <a:rPr lang="en-US" dirty="0" smtClean="0">
                <a:solidFill>
                  <a:schemeClr val="tx1">
                    <a:lumMod val="75000"/>
                  </a:schemeClr>
                </a:solidFill>
              </a:rPr>
              <a:t>Chippie </a:t>
            </a:r>
            <a:r>
              <a:rPr lang="en-US" dirty="0" err="1" smtClean="0">
                <a:solidFill>
                  <a:schemeClr val="tx1">
                    <a:lumMod val="75000"/>
                  </a:schemeClr>
                </a:solidFill>
              </a:rPr>
              <a:t>Kislik</a:t>
            </a:r>
            <a:r>
              <a:rPr lang="en-US" dirty="0" smtClean="0">
                <a:solidFill>
                  <a:schemeClr val="tx1">
                    <a:lumMod val="75000"/>
                  </a:schemeClr>
                </a:solidFill>
              </a:rPr>
              <a:t> </a:t>
            </a:r>
            <a:r>
              <a:rPr lang="en-US" dirty="0">
                <a:solidFill>
                  <a:schemeClr val="tx1">
                    <a:lumMod val="75000"/>
                  </a:schemeClr>
                </a:solidFill>
              </a:rPr>
              <a:t>– </a:t>
            </a:r>
            <a:r>
              <a:rPr lang="en-US" dirty="0" smtClean="0">
                <a:solidFill>
                  <a:schemeClr val="tx1">
                    <a:lumMod val="75000"/>
                  </a:schemeClr>
                </a:solidFill>
              </a:rPr>
              <a:t>DEVELOP NASA Ames </a:t>
            </a:r>
            <a:r>
              <a:rPr lang="en-US" dirty="0">
                <a:solidFill>
                  <a:schemeClr val="tx1">
                    <a:lumMod val="75000"/>
                  </a:schemeClr>
                </a:solidFill>
              </a:rPr>
              <a:t>Research Center </a:t>
            </a:r>
            <a:r>
              <a:rPr lang="en-US" dirty="0" smtClean="0">
                <a:solidFill>
                  <a:schemeClr val="tx1">
                    <a:lumMod val="75000"/>
                  </a:schemeClr>
                </a:solidFill>
              </a:rPr>
              <a:t>Center Lead</a:t>
            </a:r>
          </a:p>
          <a:p>
            <a:pPr>
              <a:spcBef>
                <a:spcPts val="1200"/>
              </a:spcBef>
            </a:pPr>
            <a:r>
              <a:rPr lang="en-US" dirty="0" smtClean="0">
                <a:solidFill>
                  <a:schemeClr val="tx1">
                    <a:lumMod val="75000"/>
                  </a:schemeClr>
                </a:solidFill>
              </a:rPr>
              <a:t>Vickie Ly – DEVELOP NASA Ames Research Center Assistant Center Lead</a:t>
            </a:r>
          </a:p>
          <a:p>
            <a:pPr>
              <a:spcBef>
                <a:spcPts val="1200"/>
              </a:spcBef>
            </a:pPr>
            <a:r>
              <a:rPr lang="en-US" dirty="0" smtClean="0">
                <a:solidFill>
                  <a:schemeClr val="tx1">
                    <a:lumMod val="75000"/>
                  </a:schemeClr>
                </a:solidFill>
              </a:rPr>
              <a:t>Erica </a:t>
            </a:r>
            <a:r>
              <a:rPr lang="en-US" dirty="0" err="1" smtClean="0">
                <a:solidFill>
                  <a:schemeClr val="tx1">
                    <a:lumMod val="75000"/>
                  </a:schemeClr>
                </a:solidFill>
              </a:rPr>
              <a:t>Scaduto</a:t>
            </a:r>
            <a:r>
              <a:rPr lang="en-US" dirty="0" smtClean="0">
                <a:solidFill>
                  <a:schemeClr val="tx1">
                    <a:lumMod val="75000"/>
                  </a:schemeClr>
                </a:solidFill>
              </a:rPr>
              <a:t> – Caribbean Oceans I Team </a:t>
            </a:r>
            <a:r>
              <a:rPr lang="en-US" dirty="0" smtClean="0">
                <a:solidFill>
                  <a:schemeClr val="tx1">
                    <a:lumMod val="75000"/>
                  </a:schemeClr>
                </a:solidFill>
              </a:rPr>
              <a:t>Member</a:t>
            </a:r>
          </a:p>
          <a:p>
            <a:pPr>
              <a:spcBef>
                <a:spcPts val="1200"/>
              </a:spcBef>
            </a:pPr>
            <a:endParaRPr lang="en-US" sz="300" i="1" dirty="0" smtClean="0">
              <a:solidFill>
                <a:schemeClr val="tx1">
                  <a:lumMod val="75000"/>
                </a:schemeClr>
              </a:solidFill>
            </a:endParaRPr>
          </a:p>
          <a:p>
            <a:pPr>
              <a:spcBef>
                <a:spcPts val="1200"/>
              </a:spcBef>
            </a:pPr>
            <a:r>
              <a:rPr lang="en-US" sz="1400" i="1" dirty="0" smtClean="0">
                <a:solidFill>
                  <a:schemeClr val="tx1">
                    <a:lumMod val="75000"/>
                  </a:schemeClr>
                </a:solidFill>
              </a:rPr>
              <a:t>Any </a:t>
            </a:r>
            <a:r>
              <a:rPr lang="en-US" sz="1400" i="1" dirty="0">
                <a:solidFill>
                  <a:schemeClr val="tx1">
                    <a:lumMod val="75000"/>
                  </a:schemeClr>
                </a:solidFill>
              </a:rPr>
              <a:t>opinions, findings, and conclusions or recommendations expressed in this material are those of the author(s) and do not necessarily reflect the views of the National Aeronautics and Space Administration</a:t>
            </a:r>
            <a:r>
              <a:rPr lang="en-US" sz="1400" i="1" dirty="0" smtClean="0">
                <a:solidFill>
                  <a:schemeClr val="tx1">
                    <a:lumMod val="75000"/>
                  </a:schemeClr>
                </a:solidFill>
              </a:rPr>
              <a:t>. </a:t>
            </a:r>
            <a:r>
              <a:rPr lang="en-US" sz="1400" i="1" dirty="0" smtClean="0">
                <a:solidFill>
                  <a:schemeClr val="tx1">
                    <a:lumMod val="75000"/>
                  </a:schemeClr>
                </a:solidFill>
                <a:ea typeface="Questrial"/>
                <a:cs typeface="Arial" panose="020B0604020202020204" pitchFamily="34" charset="0"/>
                <a:sym typeface="Questrial"/>
              </a:rPr>
              <a:t>This </a:t>
            </a:r>
            <a:r>
              <a:rPr lang="en-US" sz="1400" i="1" dirty="0">
                <a:solidFill>
                  <a:schemeClr val="tx1">
                    <a:lumMod val="75000"/>
                  </a:schemeClr>
                </a:solidFill>
                <a:ea typeface="Questrial"/>
                <a:cs typeface="Arial" panose="020B0604020202020204" pitchFamily="34" charset="0"/>
                <a:sym typeface="Questrial"/>
              </a:rPr>
              <a:t>material is based upon work supported by NASA through contract NNL11AA00B and cooperative agreement NNX14AB60A. This material is based upon work supported by NASA through contract NNL11AA00B and cooperative agreement NNX14AB60A.</a:t>
            </a:r>
            <a:endParaRPr lang="en-US" sz="1400" i="1" dirty="0">
              <a:solidFill>
                <a:schemeClr val="tx1">
                  <a:lumMod val="75000"/>
                </a:schemeClr>
              </a:solidFill>
            </a:endParaRPr>
          </a:p>
          <a:p>
            <a:endParaRPr lang="en-US" dirty="0" smtClean="0">
              <a:solidFill>
                <a:schemeClr val="tx1">
                  <a:lumMod val="75000"/>
                </a:schemeClr>
              </a:solidFill>
            </a:endParaRPr>
          </a:p>
        </p:txBody>
      </p:sp>
      <p:sp>
        <p:nvSpPr>
          <p:cNvPr id="43" name="Text Placeholder 16"/>
          <p:cNvSpPr txBox="1">
            <a:spLocks/>
          </p:cNvSpPr>
          <p:nvPr/>
        </p:nvSpPr>
        <p:spPr>
          <a:xfrm>
            <a:off x="12793519" y="24540320"/>
            <a:ext cx="10972800" cy="175288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75AADB"/>
              </a:buClr>
            </a:pPr>
            <a:r>
              <a:rPr lang="en-US" dirty="0" smtClean="0">
                <a:solidFill>
                  <a:schemeClr val="tx1">
                    <a:lumMod val="75000"/>
                  </a:schemeClr>
                </a:solidFill>
              </a:rPr>
              <a:t>The Floating Algal Index (FAI) is finely tuned for </a:t>
            </a:r>
            <a:r>
              <a:rPr lang="en-US" i="1" dirty="0" err="1" smtClean="0">
                <a:solidFill>
                  <a:schemeClr val="tx1">
                    <a:lumMod val="75000"/>
                  </a:schemeClr>
                </a:solidFill>
              </a:rPr>
              <a:t>Sargassum</a:t>
            </a:r>
            <a:r>
              <a:rPr lang="en-US" dirty="0" smtClean="0">
                <a:solidFill>
                  <a:schemeClr val="tx1">
                    <a:lumMod val="75000"/>
                  </a:schemeClr>
                </a:solidFill>
              </a:rPr>
              <a:t> identification across different sensors.</a:t>
            </a:r>
          </a:p>
          <a:p>
            <a:pPr marL="347663" indent="-347663">
              <a:buClr>
                <a:srgbClr val="75AADB"/>
              </a:buClr>
            </a:pPr>
            <a:r>
              <a:rPr lang="en-US" dirty="0" smtClean="0">
                <a:solidFill>
                  <a:schemeClr val="tx1">
                    <a:lumMod val="75000"/>
                  </a:schemeClr>
                </a:solidFill>
              </a:rPr>
              <a:t>Instagram is a good source of ground truth for hypothesis generation.</a:t>
            </a:r>
          </a:p>
        </p:txBody>
      </p:sp>
      <p:sp>
        <p:nvSpPr>
          <p:cNvPr id="44" name="Text Placeholder 16"/>
          <p:cNvSpPr txBox="1">
            <a:spLocks/>
          </p:cNvSpPr>
          <p:nvPr/>
        </p:nvSpPr>
        <p:spPr>
          <a:xfrm>
            <a:off x="843099" y="5348498"/>
            <a:ext cx="25928501" cy="2813378"/>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smtClean="0"/>
              <a:t>In </a:t>
            </a:r>
            <a:r>
              <a:rPr lang="en-US" sz="2400" dirty="0"/>
              <a:t>2015, Caribbean nations were overwhelmed by an unprecedented quantity of </a:t>
            </a:r>
            <a:r>
              <a:rPr lang="en-US" sz="2400" i="1" dirty="0"/>
              <a:t>Sargassum</a:t>
            </a:r>
            <a:r>
              <a:rPr lang="en-US" sz="2400" dirty="0"/>
              <a:t> that washed ashore. This issue prompted international discussion to better understand the origin, distribution, and movement of</a:t>
            </a:r>
            <a:r>
              <a:rPr lang="en-US" sz="2400" i="1" dirty="0"/>
              <a:t> Sargassum</a:t>
            </a:r>
            <a:r>
              <a:rPr lang="en-US" sz="2400" dirty="0"/>
              <a:t>, a free-floating brown seaweed with ecological, environmental, and economic importance. In the open ocean, </a:t>
            </a:r>
            <a:r>
              <a:rPr lang="en-US" sz="2400" i="1" dirty="0"/>
              <a:t>Sargassum</a:t>
            </a:r>
            <a:r>
              <a:rPr lang="en-US" sz="2400" dirty="0"/>
              <a:t> mats serve a vital ecological function. However, when large quantities appear onshore without warning, </a:t>
            </a:r>
            <a:r>
              <a:rPr lang="en-US" sz="2400" i="1" dirty="0"/>
              <a:t>Sargassum</a:t>
            </a:r>
            <a:r>
              <a:rPr lang="en-US" sz="2400" dirty="0"/>
              <a:t> threatens local tourist industries and near-shore ecosystems. As part of the international response, this project investigated the proliferation of this seaweed using </a:t>
            </a:r>
            <a:r>
              <a:rPr lang="en-US" sz="2400" dirty="0" smtClean="0"/>
              <a:t>NASA </a:t>
            </a:r>
            <a:r>
              <a:rPr lang="en-US" sz="2400" dirty="0"/>
              <a:t>Earth observations for </a:t>
            </a:r>
            <a:r>
              <a:rPr lang="en-US" sz="2400" dirty="0" smtClean="0"/>
              <a:t>detection of </a:t>
            </a:r>
            <a:r>
              <a:rPr lang="en-US" sz="2400" i="1" dirty="0" smtClean="0"/>
              <a:t>Sargassum</a:t>
            </a:r>
            <a:r>
              <a:rPr lang="en-US" sz="2400" dirty="0" smtClean="0"/>
              <a:t> and available nutrients across the region.</a:t>
            </a:r>
            <a:r>
              <a:rPr lang="en-US" sz="2400" dirty="0"/>
              <a:t> The NASA DEVELOP National Program Caribbean Oceans team at the NASA Ames</a:t>
            </a:r>
          </a:p>
        </p:txBody>
      </p:sp>
      <p:sp>
        <p:nvSpPr>
          <p:cNvPr id="45" name="Text Placeholder 16"/>
          <p:cNvSpPr txBox="1">
            <a:spLocks/>
          </p:cNvSpPr>
          <p:nvPr/>
        </p:nvSpPr>
        <p:spPr>
          <a:xfrm>
            <a:off x="739911" y="9059085"/>
            <a:ext cx="8250395" cy="331096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buClr>
                <a:srgbClr val="2F8AB4"/>
              </a:buClr>
            </a:pPr>
            <a:r>
              <a:rPr lang="en-US" b="1" dirty="0" smtClean="0">
                <a:solidFill>
                  <a:srgbClr val="2F8AB4"/>
                </a:solidFill>
              </a:rPr>
              <a:t>Compare</a:t>
            </a:r>
            <a:r>
              <a:rPr lang="en-US" dirty="0" smtClean="0">
                <a:solidFill>
                  <a:schemeClr val="tx1">
                    <a:lumMod val="75000"/>
                  </a:schemeClr>
                </a:solidFill>
              </a:rPr>
              <a:t> </a:t>
            </a:r>
            <a:r>
              <a:rPr lang="en-US" i="1" dirty="0" err="1">
                <a:solidFill>
                  <a:schemeClr val="tx1">
                    <a:lumMod val="75000"/>
                  </a:schemeClr>
                </a:solidFill>
              </a:rPr>
              <a:t>Sargassum</a:t>
            </a:r>
            <a:r>
              <a:rPr lang="en-US" dirty="0">
                <a:solidFill>
                  <a:schemeClr val="tx1">
                    <a:lumMod val="75000"/>
                  </a:schemeClr>
                </a:solidFill>
              </a:rPr>
              <a:t> indices to </a:t>
            </a:r>
            <a:r>
              <a:rPr lang="en-US" i="1" dirty="0">
                <a:solidFill>
                  <a:schemeClr val="tx1">
                    <a:lumMod val="75000"/>
                  </a:schemeClr>
                </a:solidFill>
              </a:rPr>
              <a:t>in situ </a:t>
            </a:r>
            <a:r>
              <a:rPr lang="en-US" dirty="0">
                <a:solidFill>
                  <a:schemeClr val="tx1">
                    <a:lumMod val="75000"/>
                  </a:schemeClr>
                </a:solidFill>
              </a:rPr>
              <a:t>data to allow for better determination of </a:t>
            </a:r>
            <a:r>
              <a:rPr lang="en-US" i="1" dirty="0" err="1">
                <a:solidFill>
                  <a:schemeClr val="tx1">
                    <a:lumMod val="75000"/>
                  </a:schemeClr>
                </a:solidFill>
              </a:rPr>
              <a:t>Sargassum</a:t>
            </a:r>
            <a:r>
              <a:rPr lang="en-US" dirty="0">
                <a:solidFill>
                  <a:schemeClr val="tx1">
                    <a:lumMod val="75000"/>
                  </a:schemeClr>
                </a:solidFill>
              </a:rPr>
              <a:t> quantity from satellite </a:t>
            </a:r>
            <a:r>
              <a:rPr lang="en-US" dirty="0" smtClean="0">
                <a:solidFill>
                  <a:schemeClr val="tx1">
                    <a:lumMod val="75000"/>
                  </a:schemeClr>
                </a:solidFill>
              </a:rPr>
              <a:t>imagery.</a:t>
            </a:r>
          </a:p>
          <a:p>
            <a:pPr>
              <a:buClr>
                <a:srgbClr val="2F8AB4"/>
              </a:buClr>
            </a:pPr>
            <a:r>
              <a:rPr lang="en-US" b="1" dirty="0" smtClean="0">
                <a:solidFill>
                  <a:srgbClr val="2F8AB4"/>
                </a:solidFill>
              </a:rPr>
              <a:t>Investigate</a:t>
            </a:r>
            <a:r>
              <a:rPr lang="en-US" dirty="0" smtClean="0">
                <a:solidFill>
                  <a:schemeClr val="tx1">
                    <a:lumMod val="75000"/>
                  </a:schemeClr>
                </a:solidFill>
              </a:rPr>
              <a:t> </a:t>
            </a:r>
            <a:r>
              <a:rPr lang="en-US" dirty="0">
                <a:solidFill>
                  <a:schemeClr val="tx1">
                    <a:lumMod val="75000"/>
                  </a:schemeClr>
                </a:solidFill>
              </a:rPr>
              <a:t>the relative performance of indices derived from different sensors on common patterns of </a:t>
            </a:r>
            <a:r>
              <a:rPr lang="en-US" i="1" dirty="0" err="1">
                <a:solidFill>
                  <a:schemeClr val="tx1">
                    <a:lumMod val="75000"/>
                  </a:schemeClr>
                </a:solidFill>
              </a:rPr>
              <a:t>Sargassum</a:t>
            </a:r>
            <a:r>
              <a:rPr lang="en-US" dirty="0">
                <a:solidFill>
                  <a:schemeClr val="tx1">
                    <a:lumMod val="75000"/>
                  </a:schemeClr>
                </a:solidFill>
              </a:rPr>
              <a:t> </a:t>
            </a:r>
            <a:r>
              <a:rPr lang="en-US" dirty="0" smtClean="0">
                <a:solidFill>
                  <a:schemeClr val="tx1">
                    <a:lumMod val="75000"/>
                  </a:schemeClr>
                </a:solidFill>
              </a:rPr>
              <a:t>distribution</a:t>
            </a:r>
          </a:p>
          <a:p>
            <a:pPr>
              <a:buClr>
                <a:srgbClr val="2F8AB4"/>
              </a:buClr>
            </a:pPr>
            <a:r>
              <a:rPr lang="en-US" b="1" dirty="0">
                <a:solidFill>
                  <a:srgbClr val="2F8AB4"/>
                </a:solidFill>
              </a:rPr>
              <a:t>Assess</a:t>
            </a:r>
            <a:r>
              <a:rPr lang="en-US" dirty="0" smtClean="0">
                <a:solidFill>
                  <a:schemeClr val="tx1">
                    <a:lumMod val="75000"/>
                  </a:schemeClr>
                </a:solidFill>
              </a:rPr>
              <a:t> </a:t>
            </a:r>
            <a:r>
              <a:rPr lang="en-US" dirty="0">
                <a:solidFill>
                  <a:schemeClr val="tx1">
                    <a:lumMod val="75000"/>
                  </a:schemeClr>
                </a:solidFill>
              </a:rPr>
              <a:t>the accuracy of Instagram as a novel source of ground truth </a:t>
            </a:r>
            <a:r>
              <a:rPr lang="en-US" dirty="0" smtClean="0">
                <a:solidFill>
                  <a:schemeClr val="tx1">
                    <a:lumMod val="75000"/>
                  </a:schemeClr>
                </a:solidFill>
              </a:rPr>
              <a:t>data</a:t>
            </a:r>
          </a:p>
        </p:txBody>
      </p:sp>
      <p:sp>
        <p:nvSpPr>
          <p:cNvPr id="46" name="TextBox 45"/>
          <p:cNvSpPr txBox="1"/>
          <p:nvPr/>
        </p:nvSpPr>
        <p:spPr>
          <a:xfrm>
            <a:off x="818072" y="4493747"/>
            <a:ext cx="11585789" cy="769441"/>
          </a:xfrm>
          <a:prstGeom prst="rect">
            <a:avLst/>
          </a:prstGeom>
          <a:noFill/>
        </p:spPr>
        <p:txBody>
          <a:bodyPr wrap="square" rtlCol="0">
            <a:spAutoFit/>
          </a:bodyPr>
          <a:lstStyle/>
          <a:p>
            <a:r>
              <a:rPr lang="en-US" sz="4400" b="1" dirty="0" smtClean="0">
                <a:solidFill>
                  <a:srgbClr val="2F8AB4"/>
                </a:solidFill>
                <a:latin typeface="Century Gothic" panose="020B0502020202020204" pitchFamily="34" charset="0"/>
              </a:rPr>
              <a:t>Abstract</a:t>
            </a:r>
          </a:p>
        </p:txBody>
      </p:sp>
      <p:sp>
        <p:nvSpPr>
          <p:cNvPr id="47" name="TextBox 46"/>
          <p:cNvSpPr txBox="1"/>
          <p:nvPr/>
        </p:nvSpPr>
        <p:spPr>
          <a:xfrm>
            <a:off x="830396" y="8147825"/>
            <a:ext cx="8159909" cy="769441"/>
          </a:xfrm>
          <a:prstGeom prst="rect">
            <a:avLst/>
          </a:prstGeom>
          <a:noFill/>
        </p:spPr>
        <p:txBody>
          <a:bodyPr wrap="square" rtlCol="0" anchor="b">
            <a:spAutoFit/>
          </a:bodyPr>
          <a:lstStyle/>
          <a:p>
            <a:r>
              <a:rPr lang="en-US" sz="4400" b="1" dirty="0" smtClean="0">
                <a:solidFill>
                  <a:srgbClr val="2F8AB4"/>
                </a:solidFill>
                <a:latin typeface="Century Gothic" panose="020B0502020202020204" pitchFamily="34" charset="0"/>
              </a:rPr>
              <a:t>Objectives</a:t>
            </a:r>
          </a:p>
        </p:txBody>
      </p:sp>
      <p:sp>
        <p:nvSpPr>
          <p:cNvPr id="48" name="TextBox 47"/>
          <p:cNvSpPr txBox="1"/>
          <p:nvPr/>
        </p:nvSpPr>
        <p:spPr>
          <a:xfrm>
            <a:off x="843099" y="12842858"/>
            <a:ext cx="11407715" cy="769441"/>
          </a:xfrm>
          <a:prstGeom prst="rect">
            <a:avLst/>
          </a:prstGeom>
          <a:noFill/>
        </p:spPr>
        <p:txBody>
          <a:bodyPr wrap="square" rtlCol="0">
            <a:spAutoFit/>
          </a:bodyPr>
          <a:lstStyle/>
          <a:p>
            <a:r>
              <a:rPr lang="en-US" sz="4400" b="1" dirty="0" smtClean="0">
                <a:solidFill>
                  <a:srgbClr val="2F8AB4"/>
                </a:solidFill>
                <a:latin typeface="Century Gothic" panose="020B0502020202020204" pitchFamily="34" charset="0"/>
              </a:rPr>
              <a:t>Methodology</a:t>
            </a:r>
          </a:p>
        </p:txBody>
      </p:sp>
      <p:sp>
        <p:nvSpPr>
          <p:cNvPr id="49" name="TextBox 48"/>
          <p:cNvSpPr txBox="1"/>
          <p:nvPr/>
        </p:nvSpPr>
        <p:spPr>
          <a:xfrm>
            <a:off x="18630899" y="8269598"/>
            <a:ext cx="5054015" cy="769441"/>
          </a:xfrm>
          <a:prstGeom prst="rect">
            <a:avLst/>
          </a:prstGeom>
          <a:noFill/>
        </p:spPr>
        <p:txBody>
          <a:bodyPr wrap="square" rtlCol="0" anchor="b">
            <a:spAutoFit/>
          </a:bodyPr>
          <a:lstStyle/>
          <a:p>
            <a:r>
              <a:rPr lang="en-US" sz="4400" b="1" dirty="0" smtClean="0">
                <a:solidFill>
                  <a:srgbClr val="2F8AB4"/>
                </a:solidFill>
                <a:latin typeface="Century Gothic" panose="020B0502020202020204" pitchFamily="34" charset="0"/>
              </a:rPr>
              <a:t>Study Area</a:t>
            </a:r>
          </a:p>
        </p:txBody>
      </p:sp>
      <p:sp>
        <p:nvSpPr>
          <p:cNvPr id="50" name="TextBox 49"/>
          <p:cNvSpPr txBox="1"/>
          <p:nvPr/>
        </p:nvSpPr>
        <p:spPr>
          <a:xfrm>
            <a:off x="9349498" y="8261529"/>
            <a:ext cx="8229600" cy="769441"/>
          </a:xfrm>
          <a:prstGeom prst="rect">
            <a:avLst/>
          </a:prstGeom>
          <a:noFill/>
        </p:spPr>
        <p:txBody>
          <a:bodyPr wrap="square" rtlCol="0" anchor="b">
            <a:spAutoFit/>
          </a:bodyPr>
          <a:lstStyle/>
          <a:p>
            <a:r>
              <a:rPr lang="en-US" sz="4400" b="1" dirty="0" smtClean="0">
                <a:solidFill>
                  <a:srgbClr val="2F8AB4"/>
                </a:solidFill>
                <a:latin typeface="Century Gothic" panose="020B0502020202020204" pitchFamily="34" charset="0"/>
              </a:rPr>
              <a:t>Earth Observations</a:t>
            </a:r>
          </a:p>
        </p:txBody>
      </p:sp>
      <p:sp>
        <p:nvSpPr>
          <p:cNvPr id="51" name="TextBox 50"/>
          <p:cNvSpPr txBox="1"/>
          <p:nvPr/>
        </p:nvSpPr>
        <p:spPr>
          <a:xfrm>
            <a:off x="12839700" y="14111756"/>
            <a:ext cx="11593953" cy="769441"/>
          </a:xfrm>
          <a:prstGeom prst="rect">
            <a:avLst/>
          </a:prstGeom>
          <a:noFill/>
        </p:spPr>
        <p:txBody>
          <a:bodyPr wrap="square" rtlCol="0">
            <a:spAutoFit/>
          </a:bodyPr>
          <a:lstStyle>
            <a:defPPr>
              <a:defRPr lang="en-US"/>
            </a:defPPr>
            <a:lvl1pPr>
              <a:defRPr sz="4400" b="1">
                <a:solidFill>
                  <a:srgbClr val="2F8AB4"/>
                </a:solidFill>
                <a:latin typeface="Century Gothic" panose="020B0502020202020204" pitchFamily="34" charset="0"/>
              </a:defRPr>
            </a:lvl1pPr>
          </a:lstStyle>
          <a:p>
            <a:r>
              <a:rPr lang="en-US" dirty="0"/>
              <a:t>Results II</a:t>
            </a:r>
          </a:p>
        </p:txBody>
      </p:sp>
      <p:sp>
        <p:nvSpPr>
          <p:cNvPr id="52" name="TextBox 51"/>
          <p:cNvSpPr txBox="1"/>
          <p:nvPr/>
        </p:nvSpPr>
        <p:spPr>
          <a:xfrm>
            <a:off x="12883338" y="23740626"/>
            <a:ext cx="8229600" cy="769441"/>
          </a:xfrm>
          <a:prstGeom prst="rect">
            <a:avLst/>
          </a:prstGeom>
          <a:noFill/>
        </p:spPr>
        <p:txBody>
          <a:bodyPr wrap="square" rtlCol="0" anchor="t">
            <a:spAutoFit/>
          </a:bodyPr>
          <a:lstStyle/>
          <a:p>
            <a:r>
              <a:rPr lang="en-US" sz="4400" b="1" dirty="0" smtClean="0">
                <a:solidFill>
                  <a:srgbClr val="2F8AB4"/>
                </a:solidFill>
                <a:latin typeface="Century Gothic" panose="020B0502020202020204" pitchFamily="34" charset="0"/>
              </a:rPr>
              <a:t>Conclusions</a:t>
            </a:r>
          </a:p>
        </p:txBody>
      </p:sp>
      <p:sp>
        <p:nvSpPr>
          <p:cNvPr id="53" name="TextBox 52"/>
          <p:cNvSpPr txBox="1"/>
          <p:nvPr/>
        </p:nvSpPr>
        <p:spPr>
          <a:xfrm>
            <a:off x="12839700" y="30120958"/>
            <a:ext cx="8252137" cy="769441"/>
          </a:xfrm>
          <a:prstGeom prst="rect">
            <a:avLst/>
          </a:prstGeom>
          <a:noFill/>
        </p:spPr>
        <p:txBody>
          <a:bodyPr wrap="square" rtlCol="0" anchor="t">
            <a:spAutoFit/>
          </a:bodyPr>
          <a:lstStyle/>
          <a:p>
            <a:r>
              <a:rPr lang="en-US" sz="4400" b="1" dirty="0" smtClean="0">
                <a:solidFill>
                  <a:srgbClr val="2F8AB4"/>
                </a:solidFill>
                <a:latin typeface="Century Gothic" panose="020B0502020202020204" pitchFamily="34" charset="0"/>
              </a:rPr>
              <a:t>Acknowledgements</a:t>
            </a:r>
          </a:p>
        </p:txBody>
      </p:sp>
      <p:sp>
        <p:nvSpPr>
          <p:cNvPr id="54" name="TextBox 53"/>
          <p:cNvSpPr txBox="1"/>
          <p:nvPr/>
        </p:nvSpPr>
        <p:spPr>
          <a:xfrm>
            <a:off x="12863913" y="26438277"/>
            <a:ext cx="8308555" cy="769441"/>
          </a:xfrm>
          <a:prstGeom prst="rect">
            <a:avLst/>
          </a:prstGeom>
          <a:noFill/>
        </p:spPr>
        <p:txBody>
          <a:bodyPr wrap="square" rtlCol="0" anchor="t">
            <a:spAutoFit/>
          </a:bodyPr>
          <a:lstStyle/>
          <a:p>
            <a:r>
              <a:rPr lang="en-US" sz="4400" b="1" dirty="0" smtClean="0">
                <a:solidFill>
                  <a:srgbClr val="2F8AB4"/>
                </a:solidFill>
                <a:latin typeface="Century Gothic" panose="020B0502020202020204" pitchFamily="34" charset="0"/>
              </a:rPr>
              <a:t>Project Partners</a:t>
            </a:r>
          </a:p>
        </p:txBody>
      </p:sp>
      <p:sp>
        <p:nvSpPr>
          <p:cNvPr id="55" name="TextBox 54"/>
          <p:cNvSpPr txBox="1"/>
          <p:nvPr/>
        </p:nvSpPr>
        <p:spPr>
          <a:xfrm>
            <a:off x="843099" y="30233017"/>
            <a:ext cx="4542503" cy="769441"/>
          </a:xfrm>
          <a:prstGeom prst="rect">
            <a:avLst/>
          </a:prstGeom>
          <a:noFill/>
        </p:spPr>
        <p:txBody>
          <a:bodyPr wrap="square" rtlCol="0">
            <a:spAutoFit/>
          </a:bodyPr>
          <a:lstStyle/>
          <a:p>
            <a:r>
              <a:rPr lang="en-US" sz="4400" b="1" dirty="0" smtClean="0">
                <a:solidFill>
                  <a:srgbClr val="2F8AB4"/>
                </a:solidFill>
                <a:latin typeface="Century Gothic" panose="020B0502020202020204" pitchFamily="34" charset="0"/>
              </a:rPr>
              <a:t>Team Members</a:t>
            </a:r>
          </a:p>
        </p:txBody>
      </p:sp>
      <p:sp>
        <p:nvSpPr>
          <p:cNvPr id="57" name="Text Placeholder 16"/>
          <p:cNvSpPr txBox="1">
            <a:spLocks/>
          </p:cNvSpPr>
          <p:nvPr/>
        </p:nvSpPr>
        <p:spPr>
          <a:xfrm>
            <a:off x="3910644" y="33446348"/>
            <a:ext cx="2872251" cy="71600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Emma </a:t>
            </a:r>
            <a:r>
              <a:rPr lang="en-US" dirty="0" err="1" smtClean="0">
                <a:solidFill>
                  <a:schemeClr val="tx1">
                    <a:lumMod val="75000"/>
                  </a:schemeClr>
                </a:solidFill>
              </a:rPr>
              <a:t>Accorsi</a:t>
            </a:r>
            <a:endParaRPr lang="en-US" dirty="0" smtClean="0">
              <a:solidFill>
                <a:schemeClr val="tx1">
                  <a:lumMod val="75000"/>
                </a:schemeClr>
              </a:solidFill>
            </a:endParaRPr>
          </a:p>
        </p:txBody>
      </p:sp>
      <p:sp>
        <p:nvSpPr>
          <p:cNvPr id="58" name="Text Placeholder 16"/>
          <p:cNvSpPr txBox="1">
            <a:spLocks/>
          </p:cNvSpPr>
          <p:nvPr/>
        </p:nvSpPr>
        <p:spPr>
          <a:xfrm>
            <a:off x="7076689" y="33452615"/>
            <a:ext cx="3002160" cy="70973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María López-Peña</a:t>
            </a:r>
          </a:p>
        </p:txBody>
      </p:sp>
      <p:sp>
        <p:nvSpPr>
          <p:cNvPr id="62" name="TextBox 61"/>
          <p:cNvSpPr txBox="1"/>
          <p:nvPr/>
        </p:nvSpPr>
        <p:spPr>
          <a:xfrm>
            <a:off x="843099" y="34694241"/>
            <a:ext cx="18035451" cy="871515"/>
          </a:xfrm>
          <a:prstGeom prst="rect">
            <a:avLst/>
          </a:prstGeom>
          <a:noFill/>
        </p:spPr>
        <p:txBody>
          <a:bodyPr wrap="square" rtlCol="0">
            <a:noAutofit/>
          </a:bodyPr>
          <a:lstStyle/>
          <a:p>
            <a:r>
              <a:rPr lang="en-US" sz="4800" dirty="0" smtClean="0">
                <a:solidFill>
                  <a:schemeClr val="bg1"/>
                </a:solidFill>
                <a:latin typeface="+mj-lt"/>
              </a:rPr>
              <a:t>NASA Ames Research Center – Summer 2016</a:t>
            </a:r>
            <a:endParaRPr lang="en-US" sz="4800" dirty="0">
              <a:solidFill>
                <a:schemeClr val="bg1"/>
              </a:solidFill>
              <a:latin typeface="+mj-lt"/>
            </a:endParaRPr>
          </a:p>
        </p:txBody>
      </p:sp>
      <p:sp>
        <p:nvSpPr>
          <p:cNvPr id="63" name="Text Placeholder 16"/>
          <p:cNvSpPr txBox="1">
            <a:spLocks/>
          </p:cNvSpPr>
          <p:nvPr/>
        </p:nvSpPr>
        <p:spPr>
          <a:xfrm>
            <a:off x="9904426" y="11208323"/>
            <a:ext cx="2296834" cy="80677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chemeClr val="tx1">
                    <a:lumMod val="75000"/>
                  </a:schemeClr>
                </a:solidFill>
              </a:rPr>
              <a:t>Terra MODIS</a:t>
            </a:r>
          </a:p>
        </p:txBody>
      </p:sp>
      <p:pic>
        <p:nvPicPr>
          <p:cNvPr id="64" name="Picture 6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11973576" y="10723661"/>
            <a:ext cx="1908895" cy="1436974"/>
          </a:xfrm>
          <a:prstGeom prst="rect">
            <a:avLst/>
          </a:prstGeom>
        </p:spPr>
      </p:pic>
      <p:sp>
        <p:nvSpPr>
          <p:cNvPr id="65" name="Text Placeholder 16"/>
          <p:cNvSpPr txBox="1">
            <a:spLocks/>
          </p:cNvSpPr>
          <p:nvPr/>
        </p:nvSpPr>
        <p:spPr>
          <a:xfrm>
            <a:off x="11860999" y="12486496"/>
            <a:ext cx="2419656" cy="747403"/>
          </a:xfrm>
          <a:prstGeom prst="rect">
            <a:avLst/>
          </a:prstGeom>
        </p:spPr>
        <p:txBody>
          <a:bodyPr numCol="1" spcCol="640080" anchor="t" anchorCtr="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chemeClr val="tx1">
                    <a:lumMod val="75000"/>
                  </a:schemeClr>
                </a:solidFill>
              </a:rPr>
              <a:t>Landsat 8 OLI</a:t>
            </a:r>
          </a:p>
        </p:txBody>
      </p:sp>
      <p:sp>
        <p:nvSpPr>
          <p:cNvPr id="66" name="Rectangle 65"/>
          <p:cNvSpPr/>
          <p:nvPr/>
        </p:nvSpPr>
        <p:spPr>
          <a:xfrm>
            <a:off x="11714590" y="9869630"/>
            <a:ext cx="2393818" cy="507831"/>
          </a:xfrm>
          <a:prstGeom prst="rect">
            <a:avLst/>
          </a:prstGeom>
        </p:spPr>
        <p:txBody>
          <a:bodyPr wrap="square">
            <a:spAutoFit/>
          </a:bodyPr>
          <a:lstStyle/>
          <a:p>
            <a:r>
              <a:rPr lang="en-US" sz="2700" dirty="0" smtClean="0">
                <a:solidFill>
                  <a:schemeClr val="tx1">
                    <a:lumMod val="75000"/>
                  </a:schemeClr>
                </a:solidFill>
              </a:rPr>
              <a:t>Aqua MODIS</a:t>
            </a:r>
            <a:endParaRPr lang="en-US" sz="2800" dirty="0">
              <a:solidFill>
                <a:schemeClr val="tx1">
                  <a:lumMod val="75000"/>
                </a:schemeClr>
              </a:solidFill>
            </a:endParaRPr>
          </a:p>
        </p:txBody>
      </p:sp>
      <p:pic>
        <p:nvPicPr>
          <p:cNvPr id="67" name="Picture 2" descr="06 Aqu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442752">
            <a:off x="9553200" y="9337829"/>
            <a:ext cx="2525522" cy="1322263"/>
          </a:xfrm>
          <a:prstGeom prst="rect">
            <a:avLst/>
          </a:prstGeom>
          <a:noFill/>
          <a:extLst>
            <a:ext uri="{909E8E84-426E-40dd-AFC4-6F175D3DCCD1}">
              <a14:hiddenFill xmlns="" xmlns:a14="http://schemas.microsoft.com/office/drawing/2010/main">
                <a:solidFill>
                  <a:srgbClr val="FFFFFF"/>
                </a:solidFill>
              </a14:hiddenFill>
            </a:ext>
          </a:extLst>
        </p:spPr>
      </p:pic>
      <p:sp>
        <p:nvSpPr>
          <p:cNvPr id="70" name="Text Placeholder 16"/>
          <p:cNvSpPr txBox="1">
            <a:spLocks/>
          </p:cNvSpPr>
          <p:nvPr/>
        </p:nvSpPr>
        <p:spPr>
          <a:xfrm>
            <a:off x="17918965" y="11206685"/>
            <a:ext cx="5396212" cy="92303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6000" dirty="0" smtClean="0">
                <a:solidFill>
                  <a:schemeClr val="tx1">
                    <a:lumMod val="75000"/>
                  </a:schemeClr>
                </a:solidFill>
              </a:rPr>
              <a:t>Caribbean Sea</a:t>
            </a:r>
            <a:endParaRPr lang="en-US" sz="6000" i="1" dirty="0" smtClean="0">
              <a:solidFill>
                <a:schemeClr val="tx1">
                  <a:lumMod val="75000"/>
                </a:schemeClr>
              </a:solidFill>
            </a:endParaRPr>
          </a:p>
        </p:txBody>
      </p:sp>
      <p:cxnSp>
        <p:nvCxnSpPr>
          <p:cNvPr id="72" name="Straight Arrow Connector 71"/>
          <p:cNvCxnSpPr/>
          <p:nvPr/>
        </p:nvCxnSpPr>
        <p:spPr>
          <a:xfrm flipV="1">
            <a:off x="4185381" y="22280641"/>
            <a:ext cx="355600" cy="43180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73" name="Picture 72"/>
          <p:cNvPicPr>
            <a:picLocks noChangeAspect="1"/>
          </p:cNvPicPr>
          <p:nvPr/>
        </p:nvPicPr>
        <p:blipFill rotWithShape="1">
          <a:blip r:embed="rId7" cstate="print">
            <a:extLst>
              <a:ext uri="{28A0092B-C50C-407E-A947-70E740481C1C}">
                <a14:useLocalDpi xmlns:a14="http://schemas.microsoft.com/office/drawing/2010/main" val="0"/>
              </a:ext>
            </a:extLst>
          </a:blip>
          <a:srcRect l="18461" t="13582" r="12441" b="51119"/>
          <a:stretch/>
        </p:blipFill>
        <p:spPr>
          <a:xfrm>
            <a:off x="945455" y="15129012"/>
            <a:ext cx="5372819" cy="4043344"/>
          </a:xfrm>
          <a:prstGeom prst="rect">
            <a:avLst/>
          </a:prstGeom>
        </p:spPr>
      </p:pic>
      <p:sp>
        <p:nvSpPr>
          <p:cNvPr id="80" name="Text Placeholder 16"/>
          <p:cNvSpPr txBox="1">
            <a:spLocks/>
          </p:cNvSpPr>
          <p:nvPr/>
        </p:nvSpPr>
        <p:spPr>
          <a:xfrm>
            <a:off x="845439" y="13776910"/>
            <a:ext cx="5426882" cy="154744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Clr>
                <a:srgbClr val="75AADB"/>
              </a:buClr>
              <a:buNone/>
            </a:pPr>
            <a:r>
              <a:rPr lang="en-US" dirty="0" smtClean="0">
                <a:solidFill>
                  <a:schemeClr val="tx1">
                    <a:lumMod val="75000"/>
                  </a:schemeClr>
                </a:solidFill>
              </a:rPr>
              <a:t>Identification of Observable </a:t>
            </a:r>
            <a:r>
              <a:rPr lang="en-US" i="1" dirty="0" smtClean="0">
                <a:solidFill>
                  <a:schemeClr val="tx1">
                    <a:lumMod val="75000"/>
                  </a:schemeClr>
                </a:solidFill>
              </a:rPr>
              <a:t>Sargassum </a:t>
            </a:r>
            <a:r>
              <a:rPr lang="en-US" dirty="0" smtClean="0">
                <a:solidFill>
                  <a:schemeClr val="tx1">
                    <a:lumMod val="75000"/>
                  </a:schemeClr>
                </a:solidFill>
              </a:rPr>
              <a:t>in Landsat Scenes with Instagram Points and SEA Cruise Data</a:t>
            </a:r>
          </a:p>
        </p:txBody>
      </p:sp>
      <p:pic>
        <p:nvPicPr>
          <p:cNvPr id="81" name="Picture 80" descr="20160705_154131.jpg"/>
          <p:cNvPicPr>
            <a:picLocks noChangeAspect="1"/>
          </p:cNvPicPr>
          <p:nvPr/>
        </p:nvPicPr>
        <p:blipFill rotWithShape="1">
          <a:blip r:embed="rId8" cstate="print">
            <a:extLst>
              <a:ext uri="{28A0092B-C50C-407E-A947-70E740481C1C}">
                <a14:useLocalDpi xmlns:a14="http://schemas.microsoft.com/office/drawing/2010/main" val="0"/>
              </a:ext>
            </a:extLst>
          </a:blip>
          <a:srcRect l="8375" t="5000" r="41000" b="5000"/>
          <a:stretch/>
        </p:blipFill>
        <p:spPr>
          <a:xfrm rot="5400000">
            <a:off x="1465017" y="31372017"/>
            <a:ext cx="1652745" cy="1645920"/>
          </a:xfrm>
          <a:prstGeom prst="ellipse">
            <a:avLst/>
          </a:prstGeom>
        </p:spPr>
      </p:pic>
      <p:pic>
        <p:nvPicPr>
          <p:cNvPr id="82" name="Picture 81" descr="20160705_154304.jpg"/>
          <p:cNvPicPr>
            <a:picLocks noChangeAspect="1"/>
          </p:cNvPicPr>
          <p:nvPr/>
        </p:nvPicPr>
        <p:blipFill rotWithShape="1">
          <a:blip r:embed="rId9" cstate="print">
            <a:extLst>
              <a:ext uri="{28A0092B-C50C-407E-A947-70E740481C1C}">
                <a14:useLocalDpi xmlns:a14="http://schemas.microsoft.com/office/drawing/2010/main" val="0"/>
              </a:ext>
            </a:extLst>
          </a:blip>
          <a:srcRect l="19646" t="24617" r="45086" b="14928"/>
          <a:stretch/>
        </p:blipFill>
        <p:spPr>
          <a:xfrm rot="5400000">
            <a:off x="7632949" y="31393871"/>
            <a:ext cx="1617506" cy="1645920"/>
          </a:xfrm>
          <a:prstGeom prst="ellipse">
            <a:avLst/>
          </a:prstGeom>
          <a:ln w="63500" cap="rnd">
            <a:noFill/>
          </a:ln>
          <a:effectLst/>
        </p:spPr>
      </p:pic>
      <p:pic>
        <p:nvPicPr>
          <p:cNvPr id="83" name="Picture 82" descr="20160705_154151.jpg"/>
          <p:cNvPicPr>
            <a:picLocks noChangeAspect="1"/>
          </p:cNvPicPr>
          <p:nvPr/>
        </p:nvPicPr>
        <p:blipFill rotWithShape="1">
          <a:blip r:embed="rId10" cstate="print">
            <a:extLst>
              <a:ext uri="{28A0092B-C50C-407E-A947-70E740481C1C}">
                <a14:useLocalDpi xmlns:a14="http://schemas.microsoft.com/office/drawing/2010/main" val="0"/>
              </a:ext>
            </a:extLst>
          </a:blip>
          <a:srcRect l="18539" t="14420" r="34697" b="7711"/>
          <a:stretch/>
        </p:blipFill>
        <p:spPr>
          <a:xfrm rot="5400000">
            <a:off x="4520183" y="31383057"/>
            <a:ext cx="1642741" cy="1645920"/>
          </a:xfrm>
          <a:prstGeom prst="ellipse">
            <a:avLst/>
          </a:prstGeom>
        </p:spPr>
      </p:pic>
      <p:pic>
        <p:nvPicPr>
          <p:cNvPr id="84" name="Picture 83" descr="ldcm_2012_COL.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979286">
            <a:off x="9134765" y="12059576"/>
            <a:ext cx="3854899" cy="2168381"/>
          </a:xfrm>
          <a:prstGeom prst="rect">
            <a:avLst/>
          </a:prstGeom>
        </p:spPr>
      </p:pic>
      <p:sp>
        <p:nvSpPr>
          <p:cNvPr id="85" name="Text Placeholder 16"/>
          <p:cNvSpPr txBox="1">
            <a:spLocks/>
          </p:cNvSpPr>
          <p:nvPr/>
        </p:nvSpPr>
        <p:spPr>
          <a:xfrm>
            <a:off x="830397" y="19564053"/>
            <a:ext cx="5426882" cy="154744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Clr>
                <a:srgbClr val="75AADB"/>
              </a:buClr>
              <a:buNone/>
            </a:pPr>
            <a:r>
              <a:rPr lang="en-US" dirty="0">
                <a:solidFill>
                  <a:schemeClr val="tx1">
                    <a:lumMod val="75000"/>
                  </a:schemeClr>
                </a:solidFill>
              </a:rPr>
              <a:t>I</a:t>
            </a:r>
            <a:r>
              <a:rPr lang="en-US" dirty="0" smtClean="0">
                <a:solidFill>
                  <a:schemeClr val="tx1">
                    <a:lumMod val="75000"/>
                  </a:schemeClr>
                </a:solidFill>
              </a:rPr>
              <a:t>. Verification of Instagram Sightings via Landsat 8 imagery</a:t>
            </a:r>
          </a:p>
        </p:txBody>
      </p:sp>
      <p:pic>
        <p:nvPicPr>
          <p:cNvPr id="113" name="Picture 112"/>
          <p:cNvPicPr>
            <a:picLocks noChangeAspect="1"/>
          </p:cNvPicPr>
          <p:nvPr/>
        </p:nvPicPr>
        <p:blipFill rotWithShape="1">
          <a:blip r:embed="rId3">
            <a:extLst>
              <a:ext uri="{28A0092B-C50C-407E-A947-70E740481C1C}">
                <a14:useLocalDpi xmlns:a14="http://schemas.microsoft.com/office/drawing/2010/main" val="0"/>
              </a:ext>
            </a:extLst>
          </a:blip>
          <a:srcRect l="62470" t="5069" r="6314" b="68540"/>
          <a:stretch/>
        </p:blipFill>
        <p:spPr>
          <a:xfrm>
            <a:off x="21951855" y="9213054"/>
            <a:ext cx="1824828" cy="957078"/>
          </a:xfrm>
          <a:prstGeom prst="rect">
            <a:avLst/>
          </a:prstGeom>
        </p:spPr>
      </p:pic>
      <p:sp>
        <p:nvSpPr>
          <p:cNvPr id="117" name="Text Placeholder 16"/>
          <p:cNvSpPr txBox="1">
            <a:spLocks/>
          </p:cNvSpPr>
          <p:nvPr/>
        </p:nvSpPr>
        <p:spPr>
          <a:xfrm>
            <a:off x="13457224" y="5349940"/>
            <a:ext cx="10566712" cy="279163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smtClean="0"/>
              <a:t>Research Center compared Landsat 8 Operational Land Imager (OLI) imagery to Aqua Moderate Resolution Imaging </a:t>
            </a:r>
            <a:r>
              <a:rPr lang="en-US" sz="2400" dirty="0" err="1" smtClean="0"/>
              <a:t>Spectroradiometer</a:t>
            </a:r>
            <a:r>
              <a:rPr lang="en-US" sz="2400" dirty="0" smtClean="0"/>
              <a:t> (MODIS) imagery across a number of indices for the identification of </a:t>
            </a:r>
            <a:r>
              <a:rPr lang="en-US" sz="2400" i="1" dirty="0" smtClean="0"/>
              <a:t>Sargassum</a:t>
            </a:r>
            <a:r>
              <a:rPr lang="en-US" sz="2400" dirty="0" smtClean="0"/>
              <a:t>. The presence of </a:t>
            </a:r>
            <a:r>
              <a:rPr lang="en-US" sz="2400" i="1" dirty="0" smtClean="0"/>
              <a:t>Sargassum</a:t>
            </a:r>
            <a:r>
              <a:rPr lang="en-US" sz="2400" dirty="0" smtClean="0"/>
              <a:t> was then compared to ground truth data points from Sea Education Association (SEA) cruises and social media platforms, as well as various oceanic variables, to determine the ideal pelagic environment for </a:t>
            </a:r>
            <a:r>
              <a:rPr lang="en-US" sz="2400" i="1" dirty="0" smtClean="0"/>
              <a:t>Sargassum</a:t>
            </a:r>
            <a:r>
              <a:rPr lang="en-US" sz="2400" dirty="0" smtClean="0"/>
              <a:t> growth. As part of the international effort to better understand the life cycle of </a:t>
            </a:r>
            <a:r>
              <a:rPr lang="en-US" sz="2400" i="1" dirty="0" smtClean="0"/>
              <a:t>Sargassum</a:t>
            </a:r>
            <a:r>
              <a:rPr lang="en-US" sz="2400" dirty="0" smtClean="0"/>
              <a:t> in the Caribbean, the results of this project will assist local economies and help promote sustainable management practices.</a:t>
            </a:r>
            <a:endParaRPr lang="en-US" sz="2400" dirty="0"/>
          </a:p>
        </p:txBody>
      </p:sp>
      <p:sp>
        <p:nvSpPr>
          <p:cNvPr id="118" name="Text Placeholder 16"/>
          <p:cNvSpPr txBox="1">
            <a:spLocks/>
          </p:cNvSpPr>
          <p:nvPr/>
        </p:nvSpPr>
        <p:spPr>
          <a:xfrm>
            <a:off x="7029583" y="14974292"/>
            <a:ext cx="5426882" cy="154744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Clr>
                <a:srgbClr val="75AADB"/>
              </a:buClr>
              <a:buNone/>
            </a:pPr>
            <a:r>
              <a:rPr lang="en-US" dirty="0" smtClean="0">
                <a:solidFill>
                  <a:schemeClr val="tx1">
                    <a:lumMod val="75000"/>
                  </a:schemeClr>
                </a:solidFill>
              </a:rPr>
              <a:t>II. a) Partial atmospheric correction of imagery in </a:t>
            </a:r>
            <a:r>
              <a:rPr lang="en-US" dirty="0" err="1" smtClean="0">
                <a:solidFill>
                  <a:schemeClr val="tx1">
                    <a:lumMod val="75000"/>
                  </a:schemeClr>
                </a:solidFill>
              </a:rPr>
              <a:t>SeaDAS</a:t>
            </a:r>
            <a:r>
              <a:rPr lang="en-US" dirty="0" smtClean="0">
                <a:solidFill>
                  <a:schemeClr val="tx1">
                    <a:lumMod val="75000"/>
                  </a:schemeClr>
                </a:solidFill>
              </a:rPr>
              <a:t> to remove </a:t>
            </a:r>
            <a:r>
              <a:rPr lang="en-US" dirty="0">
                <a:solidFill>
                  <a:schemeClr val="tx1">
                    <a:lumMod val="75000"/>
                  </a:schemeClr>
                </a:solidFill>
              </a:rPr>
              <a:t>R</a:t>
            </a:r>
            <a:r>
              <a:rPr lang="en-US" dirty="0" smtClean="0">
                <a:solidFill>
                  <a:schemeClr val="tx1">
                    <a:lumMod val="75000"/>
                  </a:schemeClr>
                </a:solidFill>
              </a:rPr>
              <a:t>ayleigh scattering</a:t>
            </a:r>
          </a:p>
        </p:txBody>
      </p:sp>
      <p:sp>
        <p:nvSpPr>
          <p:cNvPr id="119" name="Text Placeholder 16"/>
          <p:cNvSpPr txBox="1">
            <a:spLocks/>
          </p:cNvSpPr>
          <p:nvPr/>
        </p:nvSpPr>
        <p:spPr>
          <a:xfrm>
            <a:off x="7029583" y="17950572"/>
            <a:ext cx="5426882" cy="106936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Clr>
                <a:srgbClr val="75AADB"/>
              </a:buClr>
              <a:buNone/>
            </a:pPr>
            <a:r>
              <a:rPr lang="en-US" dirty="0" smtClean="0">
                <a:solidFill>
                  <a:schemeClr val="tx1">
                    <a:lumMod val="75000"/>
                  </a:schemeClr>
                </a:solidFill>
              </a:rPr>
              <a:t>II. b) Selection of typical patterns of </a:t>
            </a:r>
            <a:r>
              <a:rPr lang="en-US" dirty="0">
                <a:solidFill>
                  <a:schemeClr val="tx1">
                    <a:lumMod val="75000"/>
                  </a:schemeClr>
                </a:solidFill>
              </a:rPr>
              <a:t>pelagic </a:t>
            </a:r>
            <a:r>
              <a:rPr lang="en-US" i="1" dirty="0" err="1" smtClean="0">
                <a:solidFill>
                  <a:schemeClr val="tx1">
                    <a:lumMod val="75000"/>
                  </a:schemeClr>
                </a:solidFill>
              </a:rPr>
              <a:t>Sargassum</a:t>
            </a:r>
            <a:r>
              <a:rPr lang="en-US" dirty="0" smtClean="0">
                <a:solidFill>
                  <a:schemeClr val="tx1">
                    <a:lumMod val="75000"/>
                  </a:schemeClr>
                </a:solidFill>
              </a:rPr>
              <a:t> distribution </a:t>
            </a:r>
          </a:p>
        </p:txBody>
      </p:sp>
      <p:pic>
        <p:nvPicPr>
          <p:cNvPr id="2" name="Picture 1" descr="124_Landsat FAI_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399152" y="15505084"/>
            <a:ext cx="3259325" cy="2518569"/>
          </a:xfrm>
          <a:prstGeom prst="rect">
            <a:avLst/>
          </a:prstGeom>
        </p:spPr>
      </p:pic>
      <p:pic>
        <p:nvPicPr>
          <p:cNvPr id="4" name="Picture 3" descr="124_Landsat NDVI_2.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431719" y="18505401"/>
            <a:ext cx="3254189" cy="2514600"/>
          </a:xfrm>
          <a:prstGeom prst="rect">
            <a:avLst/>
          </a:prstGeom>
        </p:spPr>
      </p:pic>
      <p:pic>
        <p:nvPicPr>
          <p:cNvPr id="5" name="Picture 4" descr="124_MODIS FAI_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339527" y="18500850"/>
            <a:ext cx="3254189" cy="2514600"/>
          </a:xfrm>
          <a:prstGeom prst="rect">
            <a:avLst/>
          </a:prstGeom>
        </p:spPr>
      </p:pic>
      <p:pic>
        <p:nvPicPr>
          <p:cNvPr id="6" name="Picture 5" descr="124_MODIS NDVI_2.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338729" y="15529690"/>
            <a:ext cx="3202452" cy="2474622"/>
          </a:xfrm>
          <a:prstGeom prst="rect">
            <a:avLst/>
          </a:prstGeom>
        </p:spPr>
      </p:pic>
      <p:sp>
        <p:nvSpPr>
          <p:cNvPr id="8" name="TextBox 7"/>
          <p:cNvSpPr txBox="1"/>
          <p:nvPr/>
        </p:nvSpPr>
        <p:spPr>
          <a:xfrm>
            <a:off x="15213173" y="14999621"/>
            <a:ext cx="3484341" cy="507831"/>
          </a:xfrm>
          <a:prstGeom prst="rect">
            <a:avLst/>
          </a:prstGeom>
          <a:noFill/>
        </p:spPr>
        <p:txBody>
          <a:bodyPr wrap="none" rtlCol="0">
            <a:spAutoFit/>
          </a:bodyPr>
          <a:lstStyle/>
          <a:p>
            <a:pPr algn="ctr"/>
            <a:r>
              <a:rPr lang="en-US" sz="2700" dirty="0" smtClean="0">
                <a:solidFill>
                  <a:schemeClr val="tx1">
                    <a:lumMod val="75000"/>
                  </a:schemeClr>
                </a:solidFill>
              </a:rPr>
              <a:t>Landsat 8 Classifications</a:t>
            </a:r>
          </a:p>
        </p:txBody>
      </p:sp>
      <p:sp>
        <p:nvSpPr>
          <p:cNvPr id="10" name="TextBox 9"/>
          <p:cNvSpPr txBox="1"/>
          <p:nvPr/>
        </p:nvSpPr>
        <p:spPr>
          <a:xfrm>
            <a:off x="18883366" y="14999621"/>
            <a:ext cx="4094165" cy="507831"/>
          </a:xfrm>
          <a:prstGeom prst="rect">
            <a:avLst/>
          </a:prstGeom>
          <a:noFill/>
        </p:spPr>
        <p:txBody>
          <a:bodyPr wrap="none" rtlCol="0">
            <a:spAutoFit/>
          </a:bodyPr>
          <a:lstStyle/>
          <a:p>
            <a:pPr algn="ctr"/>
            <a:r>
              <a:rPr lang="en-US" sz="2700" dirty="0" smtClean="0">
                <a:solidFill>
                  <a:schemeClr val="tx1">
                    <a:lumMod val="75000"/>
                  </a:schemeClr>
                </a:solidFill>
              </a:rPr>
              <a:t>MODIS Aqua Classifications</a:t>
            </a:r>
            <a:endParaRPr lang="en-US" sz="2700" dirty="0">
              <a:solidFill>
                <a:schemeClr val="tx1">
                  <a:lumMod val="75000"/>
                </a:schemeClr>
              </a:solidFill>
            </a:endParaRPr>
          </a:p>
        </p:txBody>
      </p:sp>
      <p:sp>
        <p:nvSpPr>
          <p:cNvPr id="11" name="TextBox 10"/>
          <p:cNvSpPr txBox="1"/>
          <p:nvPr/>
        </p:nvSpPr>
        <p:spPr>
          <a:xfrm>
            <a:off x="13007727" y="19007323"/>
            <a:ext cx="1742278" cy="1338828"/>
          </a:xfrm>
          <a:prstGeom prst="rect">
            <a:avLst/>
          </a:prstGeom>
          <a:noFill/>
        </p:spPr>
        <p:txBody>
          <a:bodyPr wrap="none" rtlCol="0">
            <a:spAutoFit/>
          </a:bodyPr>
          <a:lstStyle>
            <a:defPPr>
              <a:defRPr lang="en-US"/>
            </a:defPPr>
            <a:lvl1pPr>
              <a:defRPr sz="2700">
                <a:solidFill>
                  <a:schemeClr val="tx1">
                    <a:lumMod val="75000"/>
                  </a:schemeClr>
                </a:solidFill>
              </a:defRPr>
            </a:lvl1pPr>
          </a:lstStyle>
          <a:p>
            <a:r>
              <a:rPr lang="en-US" dirty="0"/>
              <a:t>Floating </a:t>
            </a:r>
          </a:p>
          <a:p>
            <a:r>
              <a:rPr lang="en-US" dirty="0"/>
              <a:t>Algal Index</a:t>
            </a:r>
          </a:p>
          <a:p>
            <a:r>
              <a:rPr lang="en-US" dirty="0"/>
              <a:t>(FAI)</a:t>
            </a:r>
          </a:p>
        </p:txBody>
      </p:sp>
      <p:sp>
        <p:nvSpPr>
          <p:cNvPr id="12" name="TextBox 11"/>
          <p:cNvSpPr txBox="1"/>
          <p:nvPr/>
        </p:nvSpPr>
        <p:spPr>
          <a:xfrm>
            <a:off x="13007727" y="15996441"/>
            <a:ext cx="2480166" cy="1754327"/>
          </a:xfrm>
          <a:prstGeom prst="rect">
            <a:avLst/>
          </a:prstGeom>
          <a:noFill/>
        </p:spPr>
        <p:txBody>
          <a:bodyPr wrap="none" rtlCol="0">
            <a:spAutoFit/>
          </a:bodyPr>
          <a:lstStyle/>
          <a:p>
            <a:r>
              <a:rPr lang="en-US" sz="2700" dirty="0">
                <a:solidFill>
                  <a:schemeClr val="tx1">
                    <a:lumMod val="75000"/>
                  </a:schemeClr>
                </a:solidFill>
              </a:rPr>
              <a:t>Normalized </a:t>
            </a:r>
          </a:p>
          <a:p>
            <a:r>
              <a:rPr lang="en-US" sz="2700" dirty="0">
                <a:solidFill>
                  <a:schemeClr val="tx1">
                    <a:lumMod val="75000"/>
                  </a:schemeClr>
                </a:solidFill>
              </a:rPr>
              <a:t>Difference in</a:t>
            </a:r>
          </a:p>
          <a:p>
            <a:r>
              <a:rPr lang="en-US" sz="2700" dirty="0">
                <a:solidFill>
                  <a:schemeClr val="tx1">
                    <a:lumMod val="75000"/>
                  </a:schemeClr>
                </a:solidFill>
              </a:rPr>
              <a:t>Vegetation Index</a:t>
            </a:r>
          </a:p>
          <a:p>
            <a:r>
              <a:rPr lang="en-US" sz="2700" dirty="0">
                <a:solidFill>
                  <a:schemeClr val="tx1">
                    <a:lumMod val="75000"/>
                  </a:schemeClr>
                </a:solidFill>
              </a:rPr>
              <a:t>(NDVI)</a:t>
            </a:r>
          </a:p>
        </p:txBody>
      </p:sp>
      <p:sp>
        <p:nvSpPr>
          <p:cNvPr id="13" name="TextBox 12"/>
          <p:cNvSpPr txBox="1"/>
          <p:nvPr/>
        </p:nvSpPr>
        <p:spPr>
          <a:xfrm>
            <a:off x="13042941" y="21131563"/>
            <a:ext cx="11002314" cy="2169825"/>
          </a:xfrm>
          <a:prstGeom prst="rect">
            <a:avLst/>
          </a:prstGeom>
          <a:noFill/>
        </p:spPr>
        <p:txBody>
          <a:bodyPr wrap="square" rtlCol="0">
            <a:spAutoFit/>
          </a:bodyPr>
          <a:lstStyle/>
          <a:p>
            <a:r>
              <a:rPr lang="en-US" sz="2700" dirty="0" smtClean="0">
                <a:solidFill>
                  <a:schemeClr val="tx1">
                    <a:lumMod val="75000"/>
                  </a:schemeClr>
                </a:solidFill>
              </a:rPr>
              <a:t>The number of pixels classified as </a:t>
            </a:r>
            <a:r>
              <a:rPr lang="en-US" sz="2700" i="1" dirty="0" smtClean="0">
                <a:solidFill>
                  <a:schemeClr val="tx1">
                    <a:lumMod val="75000"/>
                  </a:schemeClr>
                </a:solidFill>
              </a:rPr>
              <a:t>Sargassum</a:t>
            </a:r>
            <a:r>
              <a:rPr lang="en-US" sz="2700" dirty="0">
                <a:solidFill>
                  <a:schemeClr val="tx1">
                    <a:lumMod val="75000"/>
                  </a:schemeClr>
                </a:solidFill>
              </a:rPr>
              <a:t> </a:t>
            </a:r>
            <a:r>
              <a:rPr lang="en-US" sz="2700" dirty="0" smtClean="0">
                <a:solidFill>
                  <a:schemeClr val="tx1">
                    <a:lumMod val="75000"/>
                  </a:schemeClr>
                </a:solidFill>
              </a:rPr>
              <a:t>varied based on the sensor and the index used. The NDVI, commonly used in land-based classifications, was able to identify </a:t>
            </a:r>
            <a:r>
              <a:rPr lang="en-US" sz="2700" i="1" dirty="0" smtClean="0">
                <a:solidFill>
                  <a:schemeClr val="tx1">
                    <a:lumMod val="75000"/>
                  </a:schemeClr>
                </a:solidFill>
              </a:rPr>
              <a:t>Sargassum </a:t>
            </a:r>
            <a:r>
              <a:rPr lang="en-US" sz="2700" dirty="0" smtClean="0">
                <a:solidFill>
                  <a:schemeClr val="tx1">
                    <a:lumMod val="75000"/>
                  </a:schemeClr>
                </a:solidFill>
              </a:rPr>
              <a:t>in </a:t>
            </a:r>
            <a:r>
              <a:rPr lang="en-US" sz="2700" dirty="0">
                <a:solidFill>
                  <a:schemeClr val="tx1">
                    <a:lumMod val="75000"/>
                  </a:schemeClr>
                </a:solidFill>
              </a:rPr>
              <a:t>both Landsat </a:t>
            </a:r>
            <a:r>
              <a:rPr lang="en-US" sz="2700" dirty="0" smtClean="0">
                <a:solidFill>
                  <a:schemeClr val="tx1">
                    <a:lumMod val="75000"/>
                  </a:schemeClr>
                </a:solidFill>
              </a:rPr>
              <a:t>(Fig. 3) and MODIS (Fig. 4) imagery, but misidentified more pixels than other indices. The FAI also identified only half as much </a:t>
            </a:r>
            <a:r>
              <a:rPr lang="en-US" sz="2700" i="1" dirty="0" smtClean="0">
                <a:solidFill>
                  <a:schemeClr val="tx1">
                    <a:lumMod val="75000"/>
                  </a:schemeClr>
                </a:solidFill>
              </a:rPr>
              <a:t>Sargassum </a:t>
            </a:r>
            <a:r>
              <a:rPr lang="en-US" sz="2700" dirty="0">
                <a:solidFill>
                  <a:schemeClr val="tx1">
                    <a:lumMod val="75000"/>
                  </a:schemeClr>
                </a:solidFill>
              </a:rPr>
              <a:t>using Landsat </a:t>
            </a:r>
            <a:r>
              <a:rPr lang="en-US" sz="2700" dirty="0" smtClean="0">
                <a:solidFill>
                  <a:schemeClr val="tx1">
                    <a:lumMod val="75000"/>
                  </a:schemeClr>
                </a:solidFill>
              </a:rPr>
              <a:t>(Fig. 5) relative to MODIS (Fig. 6).</a:t>
            </a:r>
          </a:p>
        </p:txBody>
      </p:sp>
      <p:sp>
        <p:nvSpPr>
          <p:cNvPr id="69" name="Text Placeholder 16"/>
          <p:cNvSpPr txBox="1">
            <a:spLocks/>
          </p:cNvSpPr>
          <p:nvPr/>
        </p:nvSpPr>
        <p:spPr>
          <a:xfrm>
            <a:off x="7029583" y="23732960"/>
            <a:ext cx="5426882" cy="106936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Clr>
                <a:srgbClr val="75AADB"/>
              </a:buClr>
              <a:buNone/>
            </a:pPr>
            <a:r>
              <a:rPr lang="en-US" dirty="0" smtClean="0">
                <a:solidFill>
                  <a:schemeClr val="tx1">
                    <a:lumMod val="75000"/>
                  </a:schemeClr>
                </a:solidFill>
              </a:rPr>
              <a:t>II. c) Classification and pixel-by-pixel comparison of indices by distribution pattern and sensor</a:t>
            </a:r>
          </a:p>
        </p:txBody>
      </p:sp>
      <p:pic>
        <p:nvPicPr>
          <p:cNvPr id="17" name="Picture 16" descr="imgres.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420533" y="16528311"/>
            <a:ext cx="4628543" cy="957629"/>
          </a:xfrm>
          <a:prstGeom prst="rect">
            <a:avLst/>
          </a:prstGeom>
        </p:spPr>
      </p:pic>
      <p:sp>
        <p:nvSpPr>
          <p:cNvPr id="18" name="TextBox 17"/>
          <p:cNvSpPr txBox="1"/>
          <p:nvPr/>
        </p:nvSpPr>
        <p:spPr>
          <a:xfrm>
            <a:off x="10682611" y="17227750"/>
            <a:ext cx="1390124" cy="276999"/>
          </a:xfrm>
          <a:prstGeom prst="rect">
            <a:avLst/>
          </a:prstGeom>
          <a:noFill/>
        </p:spPr>
        <p:txBody>
          <a:bodyPr wrap="none" rtlCol="0">
            <a:spAutoFit/>
          </a:bodyPr>
          <a:lstStyle/>
          <a:p>
            <a:r>
              <a:rPr lang="en-US" sz="1200" dirty="0" err="1">
                <a:solidFill>
                  <a:srgbClr val="FFFFFF"/>
                </a:solidFill>
              </a:rPr>
              <a:t>seadas.gsfc.nasa.gov</a:t>
            </a:r>
            <a:endParaRPr lang="en-US" sz="1200" dirty="0">
              <a:solidFill>
                <a:srgbClr val="FFFFFF"/>
              </a:solidFill>
            </a:endParaRPr>
          </a:p>
        </p:txBody>
      </p:sp>
      <p:pic>
        <p:nvPicPr>
          <p:cNvPr id="19" name="Picture 18" descr="Brightwindrow_Crop.jp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792409" y="18892037"/>
            <a:ext cx="2169245" cy="1751674"/>
          </a:xfrm>
          <a:prstGeom prst="rect">
            <a:avLst/>
          </a:prstGeom>
        </p:spPr>
      </p:pic>
      <p:sp>
        <p:nvSpPr>
          <p:cNvPr id="20" name="TextBox 19"/>
          <p:cNvSpPr txBox="1"/>
          <p:nvPr/>
        </p:nvSpPr>
        <p:spPr>
          <a:xfrm>
            <a:off x="9748848" y="20570961"/>
            <a:ext cx="2365458" cy="507831"/>
          </a:xfrm>
          <a:prstGeom prst="rect">
            <a:avLst/>
          </a:prstGeom>
          <a:noFill/>
        </p:spPr>
        <p:txBody>
          <a:bodyPr wrap="none" rtlCol="0">
            <a:spAutoFit/>
          </a:bodyPr>
          <a:lstStyle/>
          <a:p>
            <a:r>
              <a:rPr lang="en-US" sz="2700" dirty="0" smtClean="0">
                <a:solidFill>
                  <a:srgbClr val="595555"/>
                </a:solidFill>
              </a:rPr>
              <a:t>Bright Windrow</a:t>
            </a:r>
            <a:endParaRPr lang="en-US" sz="2700" dirty="0">
              <a:solidFill>
                <a:srgbClr val="595555"/>
              </a:solidFill>
            </a:endParaRPr>
          </a:p>
        </p:txBody>
      </p:sp>
      <p:pic>
        <p:nvPicPr>
          <p:cNvPr id="22" name="Picture 21" descr="Legend.jpg"/>
          <p:cNvPicPr>
            <a:picLocks noChangeAspect="1"/>
          </p:cNvPicPr>
          <p:nvPr/>
        </p:nvPicPr>
        <p:blipFill rotWithShape="1">
          <a:blip r:embed="rId18" cstate="print">
            <a:extLst>
              <a:ext uri="{28A0092B-C50C-407E-A947-70E740481C1C}">
                <a14:useLocalDpi xmlns:a14="http://schemas.microsoft.com/office/drawing/2010/main" val="0"/>
              </a:ext>
            </a:extLst>
          </a:blip>
          <a:srcRect l="30211" t="41578" r="45016" b="28716"/>
          <a:stretch/>
        </p:blipFill>
        <p:spPr>
          <a:xfrm>
            <a:off x="22546562" y="19678571"/>
            <a:ext cx="1352164" cy="1252922"/>
          </a:xfrm>
          <a:prstGeom prst="rect">
            <a:avLst/>
          </a:prstGeom>
        </p:spPr>
      </p:pic>
      <p:pic>
        <p:nvPicPr>
          <p:cNvPr id="23" name="Picture 22" descr="Faintwindrow_Crop.jp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876810" y="21189719"/>
            <a:ext cx="2014772" cy="1755648"/>
          </a:xfrm>
          <a:prstGeom prst="rect">
            <a:avLst/>
          </a:prstGeom>
        </p:spPr>
      </p:pic>
      <p:sp>
        <p:nvSpPr>
          <p:cNvPr id="24" name="TextBox 23"/>
          <p:cNvSpPr txBox="1"/>
          <p:nvPr/>
        </p:nvSpPr>
        <p:spPr>
          <a:xfrm>
            <a:off x="9730149" y="22851815"/>
            <a:ext cx="2194894" cy="507831"/>
          </a:xfrm>
          <a:prstGeom prst="rect">
            <a:avLst/>
          </a:prstGeom>
          <a:noFill/>
        </p:spPr>
        <p:txBody>
          <a:bodyPr wrap="square" rtlCol="0">
            <a:spAutoFit/>
          </a:bodyPr>
          <a:lstStyle/>
          <a:p>
            <a:r>
              <a:rPr lang="en-US" sz="2700" dirty="0" smtClean="0">
                <a:solidFill>
                  <a:srgbClr val="595555"/>
                </a:solidFill>
              </a:rPr>
              <a:t>Faint Windrow</a:t>
            </a:r>
            <a:endParaRPr lang="en-US" sz="2700" dirty="0">
              <a:solidFill>
                <a:srgbClr val="595555"/>
              </a:solidFill>
            </a:endParaRPr>
          </a:p>
        </p:txBody>
      </p:sp>
      <p:pic>
        <p:nvPicPr>
          <p:cNvPr id="25" name="Picture 24" descr="Mat_Crop.jpg"/>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139959" y="18932476"/>
            <a:ext cx="2008526" cy="1681936"/>
          </a:xfrm>
          <a:prstGeom prst="rect">
            <a:avLst/>
          </a:prstGeom>
        </p:spPr>
      </p:pic>
      <p:sp>
        <p:nvSpPr>
          <p:cNvPr id="26" name="TextBox 25"/>
          <p:cNvSpPr txBox="1"/>
          <p:nvPr/>
        </p:nvSpPr>
        <p:spPr>
          <a:xfrm>
            <a:off x="7082003" y="20525310"/>
            <a:ext cx="2211217" cy="507831"/>
          </a:xfrm>
          <a:prstGeom prst="rect">
            <a:avLst/>
          </a:prstGeom>
          <a:noFill/>
        </p:spPr>
        <p:txBody>
          <a:bodyPr wrap="none" rtlCol="0">
            <a:spAutoFit/>
          </a:bodyPr>
          <a:lstStyle/>
          <a:p>
            <a:r>
              <a:rPr lang="en-US" sz="2700" i="1" dirty="0" err="1" smtClean="0">
                <a:solidFill>
                  <a:srgbClr val="595555"/>
                </a:solidFill>
              </a:rPr>
              <a:t>Sargassum</a:t>
            </a:r>
            <a:r>
              <a:rPr lang="en-US" sz="2700" i="1" dirty="0" smtClean="0">
                <a:solidFill>
                  <a:srgbClr val="595555"/>
                </a:solidFill>
              </a:rPr>
              <a:t> </a:t>
            </a:r>
            <a:r>
              <a:rPr lang="en-US" sz="2700" dirty="0" smtClean="0">
                <a:solidFill>
                  <a:srgbClr val="595555"/>
                </a:solidFill>
              </a:rPr>
              <a:t>Mats</a:t>
            </a:r>
            <a:endParaRPr lang="en-US" sz="2700" dirty="0">
              <a:solidFill>
                <a:srgbClr val="595555"/>
              </a:solidFill>
            </a:endParaRPr>
          </a:p>
        </p:txBody>
      </p:sp>
      <p:pic>
        <p:nvPicPr>
          <p:cNvPr id="28" name="Picture 27" descr="Undercloud_Crop.jpg"/>
          <p:cNvPicPr>
            <a:picLocks/>
          </p:cNvPicPr>
          <p:nvPr/>
        </p:nvPicPr>
        <p:blipFill>
          <a:blip r:embed="rId21" cstate="print">
            <a:extLst>
              <a:ext uri="{28A0092B-C50C-407E-A947-70E740481C1C}">
                <a14:useLocalDpi xmlns:a14="http://schemas.microsoft.com/office/drawing/2010/main" val="0"/>
              </a:ext>
            </a:extLst>
          </a:blip>
          <a:stretch>
            <a:fillRect/>
          </a:stretch>
        </p:blipFill>
        <p:spPr>
          <a:xfrm>
            <a:off x="7135065" y="21149526"/>
            <a:ext cx="2020824" cy="1755648"/>
          </a:xfrm>
          <a:prstGeom prst="rect">
            <a:avLst/>
          </a:prstGeom>
        </p:spPr>
      </p:pic>
      <p:sp>
        <p:nvSpPr>
          <p:cNvPr id="86" name="TextBox 85"/>
          <p:cNvSpPr txBox="1"/>
          <p:nvPr/>
        </p:nvSpPr>
        <p:spPr>
          <a:xfrm>
            <a:off x="7126774" y="22916288"/>
            <a:ext cx="2070943" cy="507831"/>
          </a:xfrm>
          <a:prstGeom prst="rect">
            <a:avLst/>
          </a:prstGeom>
          <a:noFill/>
        </p:spPr>
        <p:txBody>
          <a:bodyPr wrap="none" rtlCol="0">
            <a:spAutoFit/>
          </a:bodyPr>
          <a:lstStyle/>
          <a:p>
            <a:r>
              <a:rPr lang="en-US" sz="2700" dirty="0" smtClean="0">
                <a:solidFill>
                  <a:srgbClr val="595555"/>
                </a:solidFill>
              </a:rPr>
              <a:t>Under Clouds</a:t>
            </a:r>
            <a:endParaRPr lang="en-US" sz="2700" dirty="0">
              <a:solidFill>
                <a:srgbClr val="595555"/>
              </a:solidFill>
            </a:endParaRPr>
          </a:p>
        </p:txBody>
      </p:sp>
      <p:sp>
        <p:nvSpPr>
          <p:cNvPr id="87" name="TextBox 86"/>
          <p:cNvSpPr txBox="1"/>
          <p:nvPr/>
        </p:nvSpPr>
        <p:spPr>
          <a:xfrm>
            <a:off x="809301" y="24789779"/>
            <a:ext cx="11550315" cy="769441"/>
          </a:xfrm>
          <a:prstGeom prst="rect">
            <a:avLst/>
          </a:prstGeom>
          <a:noFill/>
        </p:spPr>
        <p:txBody>
          <a:bodyPr wrap="square" rtlCol="0">
            <a:spAutoFit/>
          </a:bodyPr>
          <a:lstStyle/>
          <a:p>
            <a:r>
              <a:rPr lang="en-US" sz="4400" b="1" dirty="0" smtClean="0">
                <a:solidFill>
                  <a:srgbClr val="2F8AB4"/>
                </a:solidFill>
                <a:latin typeface="Century Gothic" panose="020B0502020202020204" pitchFamily="34" charset="0"/>
              </a:rPr>
              <a:t>Results I</a:t>
            </a:r>
          </a:p>
        </p:txBody>
      </p:sp>
      <p:pic>
        <p:nvPicPr>
          <p:cNvPr id="29" name="Picture 28" descr="maria insta 2.jpg"/>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58106" y="20794168"/>
            <a:ext cx="2241176" cy="3200400"/>
          </a:xfrm>
          <a:prstGeom prst="rect">
            <a:avLst/>
          </a:prstGeom>
        </p:spPr>
      </p:pic>
      <p:sp>
        <p:nvSpPr>
          <p:cNvPr id="30" name="TextBox 29"/>
          <p:cNvSpPr txBox="1"/>
          <p:nvPr/>
        </p:nvSpPr>
        <p:spPr>
          <a:xfrm>
            <a:off x="1046216" y="28873730"/>
            <a:ext cx="5402987" cy="1323439"/>
          </a:xfrm>
          <a:prstGeom prst="rect">
            <a:avLst/>
          </a:prstGeom>
          <a:noFill/>
        </p:spPr>
        <p:txBody>
          <a:bodyPr wrap="square" rtlCol="0">
            <a:spAutoFit/>
          </a:bodyPr>
          <a:lstStyle/>
          <a:p>
            <a:r>
              <a:rPr lang="en-US" sz="2000" dirty="0" smtClean="0">
                <a:solidFill>
                  <a:schemeClr val="tx1">
                    <a:lumMod val="75000"/>
                  </a:schemeClr>
                </a:solidFill>
              </a:rPr>
              <a:t>Figure 1. The database the team created from #</a:t>
            </a:r>
            <a:r>
              <a:rPr lang="en-US" sz="2000" dirty="0" err="1" smtClean="0">
                <a:solidFill>
                  <a:schemeClr val="tx1">
                    <a:lumMod val="75000"/>
                  </a:schemeClr>
                </a:solidFill>
              </a:rPr>
              <a:t>sargassum</a:t>
            </a:r>
            <a:r>
              <a:rPr lang="en-US" sz="2000" dirty="0" smtClean="0">
                <a:solidFill>
                  <a:schemeClr val="tx1">
                    <a:lumMod val="75000"/>
                  </a:schemeClr>
                </a:solidFill>
              </a:rPr>
              <a:t> and #</a:t>
            </a:r>
            <a:r>
              <a:rPr lang="en-US" sz="2000" dirty="0" err="1" smtClean="0">
                <a:solidFill>
                  <a:schemeClr val="tx1">
                    <a:lumMod val="75000"/>
                  </a:schemeClr>
                </a:solidFill>
              </a:rPr>
              <a:t>sargassum</a:t>
            </a:r>
            <a:r>
              <a:rPr lang="en-US" sz="2000" dirty="0" smtClean="0">
                <a:solidFill>
                  <a:schemeClr val="tx1">
                    <a:lumMod val="75000"/>
                  </a:schemeClr>
                </a:solidFill>
              </a:rPr>
              <a:t> seawee</a:t>
            </a:r>
            <a:r>
              <a:rPr lang="en-US" sz="2000" dirty="0">
                <a:solidFill>
                  <a:schemeClr val="tx1">
                    <a:lumMod val="75000"/>
                  </a:schemeClr>
                </a:solidFill>
              </a:rPr>
              <a:t>d</a:t>
            </a:r>
            <a:r>
              <a:rPr lang="en-US" sz="2000" dirty="0" smtClean="0">
                <a:solidFill>
                  <a:schemeClr val="tx1">
                    <a:lumMod val="75000"/>
                  </a:schemeClr>
                </a:solidFill>
              </a:rPr>
              <a:t> shows the positive trend in reliability of Instagram</a:t>
            </a:r>
            <a:r>
              <a:rPr lang="en-US" sz="2000" dirty="0">
                <a:solidFill>
                  <a:schemeClr val="tx1">
                    <a:lumMod val="75000"/>
                  </a:schemeClr>
                </a:solidFill>
              </a:rPr>
              <a:t>-</a:t>
            </a:r>
            <a:r>
              <a:rPr lang="en-US" sz="2000" dirty="0" smtClean="0">
                <a:solidFill>
                  <a:schemeClr val="tx1">
                    <a:lumMod val="75000"/>
                  </a:schemeClr>
                </a:solidFill>
              </a:rPr>
              <a:t>based number of posts.</a:t>
            </a:r>
            <a:endParaRPr lang="en-US" sz="2000" i="1" dirty="0">
              <a:solidFill>
                <a:schemeClr val="tx1">
                  <a:lumMod val="75000"/>
                </a:schemeClr>
              </a:solidFill>
            </a:endParaRPr>
          </a:p>
        </p:txBody>
      </p:sp>
      <p:sp>
        <p:nvSpPr>
          <p:cNvPr id="91" name="TextBox 90"/>
          <p:cNvSpPr txBox="1"/>
          <p:nvPr/>
        </p:nvSpPr>
        <p:spPr>
          <a:xfrm>
            <a:off x="6768731" y="28907045"/>
            <a:ext cx="5402987" cy="1015663"/>
          </a:xfrm>
          <a:prstGeom prst="rect">
            <a:avLst/>
          </a:prstGeom>
          <a:noFill/>
        </p:spPr>
        <p:txBody>
          <a:bodyPr wrap="square" rtlCol="0">
            <a:spAutoFit/>
          </a:bodyPr>
          <a:lstStyle/>
          <a:p>
            <a:r>
              <a:rPr lang="en-US" sz="2000" dirty="0" smtClean="0">
                <a:solidFill>
                  <a:schemeClr val="tx1">
                    <a:lumMod val="75000"/>
                  </a:schemeClr>
                </a:solidFill>
              </a:rPr>
              <a:t>Figure 2. The trend in the number of days between the posting and </a:t>
            </a:r>
            <a:r>
              <a:rPr lang="en-US" sz="2000" dirty="0">
                <a:solidFill>
                  <a:schemeClr val="tx1">
                    <a:lumMod val="75000"/>
                  </a:schemeClr>
                </a:solidFill>
              </a:rPr>
              <a:t>L</a:t>
            </a:r>
            <a:r>
              <a:rPr lang="en-US" sz="2000" dirty="0" smtClean="0">
                <a:solidFill>
                  <a:schemeClr val="tx1">
                    <a:lumMod val="75000"/>
                  </a:schemeClr>
                </a:solidFill>
              </a:rPr>
              <a:t>andsat 8 flyover is likely influenced by a majority of land-based posts.</a:t>
            </a:r>
            <a:endParaRPr lang="en-US" sz="2000" i="1" dirty="0">
              <a:solidFill>
                <a:schemeClr val="tx1">
                  <a:lumMod val="75000"/>
                </a:schemeClr>
              </a:solidFill>
            </a:endParaRPr>
          </a:p>
        </p:txBody>
      </p:sp>
      <p:cxnSp>
        <p:nvCxnSpPr>
          <p:cNvPr id="14" name="Straight Arrow Connector 13"/>
          <p:cNvCxnSpPr/>
          <p:nvPr/>
        </p:nvCxnSpPr>
        <p:spPr>
          <a:xfrm flipV="1">
            <a:off x="7671171" y="19722453"/>
            <a:ext cx="138587" cy="164035"/>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10896974" y="20399064"/>
            <a:ext cx="138587" cy="164035"/>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V="1">
            <a:off x="10930918" y="21807398"/>
            <a:ext cx="138587" cy="164035"/>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7970819" y="21839980"/>
            <a:ext cx="138587" cy="164035"/>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4" name="Chart 93"/>
          <p:cNvGraphicFramePr/>
          <p:nvPr>
            <p:extLst>
              <p:ext uri="{D42A27DB-BD31-4B8C-83A1-F6EECF244321}">
                <p14:modId xmlns:p14="http://schemas.microsoft.com/office/powerpoint/2010/main" val="2229616636"/>
              </p:ext>
            </p:extLst>
          </p:nvPr>
        </p:nvGraphicFramePr>
        <p:xfrm>
          <a:off x="6686307" y="25474415"/>
          <a:ext cx="5486400" cy="3200400"/>
        </p:xfrm>
        <a:graphic>
          <a:graphicData uri="http://schemas.openxmlformats.org/drawingml/2006/chart">
            <c:chart xmlns:c="http://schemas.openxmlformats.org/drawingml/2006/chart" xmlns:r="http://schemas.openxmlformats.org/officeDocument/2006/relationships" r:id="rId23"/>
          </a:graphicData>
        </a:graphic>
      </p:graphicFrame>
      <p:graphicFrame>
        <p:nvGraphicFramePr>
          <p:cNvPr id="95" name="Chart 94"/>
          <p:cNvGraphicFramePr/>
          <p:nvPr>
            <p:extLst>
              <p:ext uri="{D42A27DB-BD31-4B8C-83A1-F6EECF244321}">
                <p14:modId xmlns:p14="http://schemas.microsoft.com/office/powerpoint/2010/main" val="810858498"/>
              </p:ext>
            </p:extLst>
          </p:nvPr>
        </p:nvGraphicFramePr>
        <p:xfrm>
          <a:off x="777114" y="25537398"/>
          <a:ext cx="5486400" cy="3200400"/>
        </p:xfrm>
        <a:graphic>
          <a:graphicData uri="http://schemas.openxmlformats.org/drawingml/2006/chart">
            <c:chart xmlns:c="http://schemas.openxmlformats.org/drawingml/2006/chart" xmlns:r="http://schemas.openxmlformats.org/officeDocument/2006/relationships" r:id="rId24"/>
          </a:graphicData>
        </a:graphic>
      </p:graphicFrame>
      <p:sp>
        <p:nvSpPr>
          <p:cNvPr id="16" name="Rectangle 15"/>
          <p:cNvSpPr/>
          <p:nvPr/>
        </p:nvSpPr>
        <p:spPr>
          <a:xfrm>
            <a:off x="15805539" y="15599819"/>
            <a:ext cx="1125629" cy="400110"/>
          </a:xfrm>
          <a:prstGeom prst="rect">
            <a:avLst/>
          </a:prstGeom>
        </p:spPr>
        <p:txBody>
          <a:bodyPr wrap="none">
            <a:spAutoFit/>
          </a:bodyPr>
          <a:lstStyle/>
          <a:p>
            <a:r>
              <a:rPr lang="en-US" sz="2000" dirty="0"/>
              <a:t>Figure </a:t>
            </a:r>
            <a:r>
              <a:rPr lang="en-US" sz="2000" dirty="0" smtClean="0"/>
              <a:t>3. </a:t>
            </a:r>
            <a:endParaRPr lang="en-US" sz="2000" dirty="0"/>
          </a:p>
        </p:txBody>
      </p:sp>
      <p:sp>
        <p:nvSpPr>
          <p:cNvPr id="96" name="Rectangle 95"/>
          <p:cNvSpPr/>
          <p:nvPr/>
        </p:nvSpPr>
        <p:spPr>
          <a:xfrm>
            <a:off x="19720426" y="15529690"/>
            <a:ext cx="1125629" cy="400110"/>
          </a:xfrm>
          <a:prstGeom prst="rect">
            <a:avLst/>
          </a:prstGeom>
        </p:spPr>
        <p:txBody>
          <a:bodyPr wrap="none">
            <a:spAutoFit/>
          </a:bodyPr>
          <a:lstStyle/>
          <a:p>
            <a:r>
              <a:rPr lang="en-US" sz="2000" dirty="0"/>
              <a:t>Figure 4</a:t>
            </a:r>
            <a:r>
              <a:rPr lang="en-US" sz="2000" dirty="0" smtClean="0"/>
              <a:t>. </a:t>
            </a:r>
            <a:endParaRPr lang="en-US" sz="2000" dirty="0"/>
          </a:p>
        </p:txBody>
      </p:sp>
      <p:sp>
        <p:nvSpPr>
          <p:cNvPr id="97" name="Rectangle 96"/>
          <p:cNvSpPr/>
          <p:nvPr/>
        </p:nvSpPr>
        <p:spPr>
          <a:xfrm>
            <a:off x="15812299" y="18589808"/>
            <a:ext cx="1125629" cy="400110"/>
          </a:xfrm>
          <a:prstGeom prst="rect">
            <a:avLst/>
          </a:prstGeom>
        </p:spPr>
        <p:txBody>
          <a:bodyPr wrap="none">
            <a:spAutoFit/>
          </a:bodyPr>
          <a:lstStyle/>
          <a:p>
            <a:r>
              <a:rPr lang="en-US" sz="2000" dirty="0"/>
              <a:t>Figure 5</a:t>
            </a:r>
            <a:r>
              <a:rPr lang="en-US" sz="2000" dirty="0" smtClean="0"/>
              <a:t>. </a:t>
            </a:r>
            <a:endParaRPr lang="en-US" sz="2000" dirty="0"/>
          </a:p>
        </p:txBody>
      </p:sp>
      <p:sp>
        <p:nvSpPr>
          <p:cNvPr id="98" name="Rectangle 97"/>
          <p:cNvSpPr/>
          <p:nvPr/>
        </p:nvSpPr>
        <p:spPr>
          <a:xfrm>
            <a:off x="19720426" y="18565614"/>
            <a:ext cx="1125629" cy="400110"/>
          </a:xfrm>
          <a:prstGeom prst="rect">
            <a:avLst/>
          </a:prstGeom>
        </p:spPr>
        <p:txBody>
          <a:bodyPr wrap="none">
            <a:spAutoFit/>
          </a:bodyPr>
          <a:lstStyle/>
          <a:p>
            <a:r>
              <a:rPr lang="en-US" sz="2000" dirty="0"/>
              <a:t>Figure 6</a:t>
            </a:r>
            <a:r>
              <a:rPr lang="en-US" sz="2000" dirty="0" smtClean="0"/>
              <a:t>. </a:t>
            </a:r>
            <a:endParaRPr lang="en-US" sz="2000" dirty="0"/>
          </a:p>
        </p:txBody>
      </p:sp>
    </p:spTree>
    <p:extLst>
      <p:ext uri="{BB962C8B-B14F-4D97-AF65-F5344CB8AC3E}">
        <p14:creationId xmlns:p14="http://schemas.microsoft.com/office/powerpoint/2010/main" val="190215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2514</TotalTime>
  <Words>785</Words>
  <Application>Microsoft Office PowerPoint</Application>
  <PresentationFormat>Custom</PresentationFormat>
  <Paragraphs>74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Kelley, Carrie L. (LARC-E3)[SSAI DEVELOP]</cp:lastModifiedBy>
  <cp:revision>203</cp:revision>
  <dcterms:created xsi:type="dcterms:W3CDTF">2015-06-02T14:58:58Z</dcterms:created>
  <dcterms:modified xsi:type="dcterms:W3CDTF">2016-08-04T13:03:14Z</dcterms:modified>
</cp:coreProperties>
</file>