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Baghel" initials="EB"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varScale="1">
        <p:scale>
          <a:sx n="25" d="100"/>
          <a:sy n="25" d="100"/>
        </p:scale>
        <p:origin x="2124" y="126"/>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2-29T10:22:38.170" idx="1">
    <p:pos x="2988" y="6624"/>
    <p:text>make sure all text is separate from image and editable. This is a screenshot and will not work for the final draft. The font size is also too small.</p:text>
  </p:cm>
  <p:cm authorId="0" dt="2016-02-29T10:50:46.498" idx="2">
    <p:pos x="14757" y="6960"/>
    <p:text>make sure all text is separate from image and editable. This includes titles, legends, and north arrows.</p:text>
  </p:cm>
  <p:cm authorId="0" dt="2016-02-29T10:50:55.404" idx="3">
    <p:pos x="4297" y="11790"/>
    <p:text>make sure all text is separate from image and editable. This includes titles, legends, and north arrows. I understand this is your RD and your resulting images shown may change. As a reminder, it would be easier for the viewer to read if your final images would have larger text.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97457-D726-4C25-88C0-5C77712C1B90}" type="datetimeFigureOut">
              <a:rPr lang="en-US" smtClean="0"/>
              <a:t>3/3/2016</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6FAE2-3A16-47DA-8C0C-225FBD81C054}" type="slidenum">
              <a:rPr lang="en-US" smtClean="0"/>
              <a:t>‹#›</a:t>
            </a:fld>
            <a:endParaRPr lang="en-US"/>
          </a:p>
        </p:txBody>
      </p:sp>
    </p:spTree>
    <p:extLst>
      <p:ext uri="{BB962C8B-B14F-4D97-AF65-F5344CB8AC3E}">
        <p14:creationId xmlns:p14="http://schemas.microsoft.com/office/powerpoint/2010/main" val="1568762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96FAE2-3A16-47DA-8C0C-225FBD81C054}" type="slidenum">
              <a:rPr lang="en-US" smtClean="0"/>
              <a:t>1</a:t>
            </a:fld>
            <a:endParaRPr lang="en-US"/>
          </a:p>
        </p:txBody>
      </p:sp>
    </p:spTree>
    <p:extLst>
      <p:ext uri="{BB962C8B-B14F-4D97-AF65-F5344CB8AC3E}">
        <p14:creationId xmlns:p14="http://schemas.microsoft.com/office/powerpoint/2010/main" val="1975334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ract info"/>
          <p:cNvSpPr/>
          <p:nvPr userDrawn="1"/>
        </p:nvSpPr>
        <p:spPr>
          <a:xfrm>
            <a:off x="16780042" y="35258034"/>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comments" Target="../comments/comment1.xml"/><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The University of Georgia</a:t>
            </a:r>
            <a:endParaRPr lang="en-US" dirty="0"/>
          </a:p>
        </p:txBody>
      </p:sp>
      <p:sp>
        <p:nvSpPr>
          <p:cNvPr id="4" name="Text Placeholder 3"/>
          <p:cNvSpPr>
            <a:spLocks noGrp="1"/>
          </p:cNvSpPr>
          <p:nvPr>
            <p:ph type="body" sz="quarter" idx="11"/>
          </p:nvPr>
        </p:nvSpPr>
        <p:spPr/>
        <p:txBody>
          <a:bodyPr/>
          <a:lstStyle/>
          <a:p>
            <a:r>
              <a:rPr lang="en-US" dirty="0" smtClean="0"/>
              <a:t>Monitoring and forecasting shifting climate and land change impacts </a:t>
            </a:r>
            <a:r>
              <a:rPr lang="en-US" dirty="0"/>
              <a:t>in </a:t>
            </a:r>
            <a:r>
              <a:rPr lang="en-US" dirty="0" err="1" smtClean="0"/>
              <a:t>Perú’s</a:t>
            </a:r>
            <a:r>
              <a:rPr lang="en-US" dirty="0" smtClean="0"/>
              <a:t> </a:t>
            </a:r>
            <a:r>
              <a:rPr lang="en-US" dirty="0" err="1" smtClean="0"/>
              <a:t>Parque</a:t>
            </a:r>
            <a:r>
              <a:rPr lang="en-US" dirty="0" smtClean="0"/>
              <a:t> de la Papa for enhanced agricultural management</a:t>
            </a:r>
            <a:endParaRPr lang="en-US" dirty="0"/>
          </a:p>
        </p:txBody>
      </p:sp>
      <p:sp>
        <p:nvSpPr>
          <p:cNvPr id="5" name="Text Placeholder 4"/>
          <p:cNvSpPr>
            <a:spLocks noGrp="1"/>
          </p:cNvSpPr>
          <p:nvPr>
            <p:ph type="body" sz="quarter" idx="10"/>
          </p:nvPr>
        </p:nvSpPr>
        <p:spPr/>
        <p:txBody>
          <a:bodyPr/>
          <a:lstStyle/>
          <a:p>
            <a:r>
              <a:rPr lang="en-US" dirty="0" err="1" smtClean="0"/>
              <a:t>Perú</a:t>
            </a:r>
            <a:r>
              <a:rPr lang="en-US" dirty="0" smtClean="0"/>
              <a:t> Climate II</a:t>
            </a:r>
            <a:endParaRPr lang="en-US" dirty="0"/>
          </a:p>
        </p:txBody>
      </p:sp>
      <p:sp>
        <p:nvSpPr>
          <p:cNvPr id="9" name="Text Placeholder 16"/>
          <p:cNvSpPr txBox="1">
            <a:spLocks/>
          </p:cNvSpPr>
          <p:nvPr/>
        </p:nvSpPr>
        <p:spPr>
          <a:xfrm>
            <a:off x="1613600" y="29161102"/>
            <a:ext cx="7530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Left to right: Sam Weber, Benjamin Page, Caren </a:t>
            </a:r>
            <a:r>
              <a:rPr lang="en-US" dirty="0" err="1" smtClean="0"/>
              <a:t>Remillard</a:t>
            </a:r>
            <a:r>
              <a:rPr lang="en-US" dirty="0" smtClean="0"/>
              <a:t>,  Xuan Zhang, Brandon Hays, Adam </a:t>
            </a:r>
            <a:r>
              <a:rPr lang="en-US" dirty="0" err="1" smtClean="0"/>
              <a:t>Salway</a:t>
            </a:r>
            <a:endParaRPr lang="en-US" dirty="0" smtClean="0"/>
          </a:p>
        </p:txBody>
      </p:sp>
      <p:sp>
        <p:nvSpPr>
          <p:cNvPr id="10" name="Text Placeholder 16"/>
          <p:cNvSpPr txBox="1">
            <a:spLocks/>
          </p:cNvSpPr>
          <p:nvPr/>
        </p:nvSpPr>
        <p:spPr>
          <a:xfrm>
            <a:off x="9601200" y="29196676"/>
            <a:ext cx="8229600" cy="589358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International Potato Center (CIP)</a:t>
            </a:r>
          </a:p>
          <a:p>
            <a:r>
              <a:rPr lang="en-US" dirty="0"/>
              <a:t>Association for Nature and Sustainable Development (ANDES)</a:t>
            </a:r>
          </a:p>
        </p:txBody>
      </p:sp>
      <p:sp>
        <p:nvSpPr>
          <p:cNvPr id="11" name="Text Placeholder 16"/>
          <p:cNvSpPr txBox="1">
            <a:spLocks/>
          </p:cNvSpPr>
          <p:nvPr/>
        </p:nvSpPr>
        <p:spPr>
          <a:xfrm>
            <a:off x="18288000" y="29161102"/>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r>
              <a:rPr lang="en-US" dirty="0" smtClean="0"/>
              <a:t>We </a:t>
            </a:r>
            <a:r>
              <a:rPr lang="en-US" dirty="0"/>
              <a:t>would like to thank our science advisors: Drs. Marguerite Madden and Kenton </a:t>
            </a:r>
            <a:r>
              <a:rPr lang="en-US" dirty="0" smtClean="0"/>
              <a:t>Ross</a:t>
            </a:r>
          </a:p>
          <a:p>
            <a:endParaRPr lang="en-US" sz="900" dirty="0"/>
          </a:p>
          <a:p>
            <a:r>
              <a:rPr lang="en-US" dirty="0"/>
              <a:t>Great thanks are due to the members of CIP and ANDES: Genesis Abreu, Alejandro </a:t>
            </a:r>
            <a:r>
              <a:rPr lang="en-US" dirty="0" err="1"/>
              <a:t>Argumedo</a:t>
            </a:r>
            <a:r>
              <a:rPr lang="en-US" dirty="0"/>
              <a:t>, Noelle Barkley, David Ellis, and Rene </a:t>
            </a:r>
            <a:r>
              <a:rPr lang="en-US" dirty="0" smtClean="0"/>
              <a:t>Gomez</a:t>
            </a:r>
          </a:p>
          <a:p>
            <a:endParaRPr lang="en-US" sz="900" dirty="0"/>
          </a:p>
          <a:p>
            <a:r>
              <a:rPr lang="en-US" dirty="0"/>
              <a:t>We would also like to acknowledge the previous work of the </a:t>
            </a:r>
            <a:r>
              <a:rPr lang="en-US" dirty="0" err="1"/>
              <a:t>Perú</a:t>
            </a:r>
            <a:r>
              <a:rPr lang="en-US" dirty="0"/>
              <a:t> Climate I team: </a:t>
            </a:r>
            <a:r>
              <a:rPr lang="en-US" dirty="0" err="1"/>
              <a:t>Rebekke</a:t>
            </a:r>
            <a:r>
              <a:rPr lang="en-US" dirty="0"/>
              <a:t> </a:t>
            </a:r>
            <a:r>
              <a:rPr lang="en-US" dirty="0" err="1"/>
              <a:t>Muench</a:t>
            </a:r>
            <a:r>
              <a:rPr lang="en-US" dirty="0"/>
              <a:t>, Kayla McDonald, Michael </a:t>
            </a:r>
            <a:r>
              <a:rPr lang="en-US" dirty="0" err="1"/>
              <a:t>Sclater</a:t>
            </a:r>
            <a:r>
              <a:rPr lang="en-US" dirty="0"/>
              <a:t>, Richard Rose, </a:t>
            </a:r>
            <a:r>
              <a:rPr lang="en-US" dirty="0" err="1"/>
              <a:t>Dajon</a:t>
            </a:r>
            <a:r>
              <a:rPr lang="en-US" dirty="0"/>
              <a:t> Begin</a:t>
            </a:r>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2" name="Text Placeholder 16"/>
          <p:cNvSpPr txBox="1">
            <a:spLocks/>
          </p:cNvSpPr>
          <p:nvPr/>
        </p:nvSpPr>
        <p:spPr>
          <a:xfrm>
            <a:off x="18288000" y="2361372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a:p>
            <a:pPr marL="347663" indent="-347663"/>
            <a:r>
              <a:rPr lang="en-US" dirty="0" smtClean="0"/>
              <a:t>3</a:t>
            </a:r>
          </a:p>
          <a:p>
            <a:pPr marL="347663" indent="-347663"/>
            <a:r>
              <a:rPr lang="en-US" dirty="0" smtClean="0"/>
              <a:t>3</a:t>
            </a:r>
          </a:p>
          <a:p>
            <a:pPr marL="347663" indent="-347663"/>
            <a:r>
              <a:rPr lang="en-US" dirty="0" smtClean="0"/>
              <a:t>3</a:t>
            </a:r>
          </a:p>
          <a:p>
            <a:pPr marL="347663" indent="-347663"/>
            <a:r>
              <a:rPr lang="en-US" dirty="0" smtClean="0"/>
              <a:t>3</a:t>
            </a:r>
          </a:p>
          <a:p>
            <a:pPr marL="347663" indent="-347663"/>
            <a:r>
              <a:rPr lang="en-US" dirty="0"/>
              <a:t>3</a:t>
            </a:r>
            <a:endParaRPr lang="en-US" dirty="0" smtClean="0"/>
          </a:p>
        </p:txBody>
      </p:sp>
      <p:sp>
        <p:nvSpPr>
          <p:cNvPr id="14" name="Text Placeholder 16"/>
          <p:cNvSpPr txBox="1">
            <a:spLocks/>
          </p:cNvSpPr>
          <p:nvPr/>
        </p:nvSpPr>
        <p:spPr>
          <a:xfrm>
            <a:off x="18288000" y="18915123"/>
            <a:ext cx="8229600" cy="35167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a:p>
            <a:endParaRPr lang="en-US" dirty="0" smtClean="0"/>
          </a:p>
          <a:p>
            <a:r>
              <a:rPr lang="en-US" dirty="0" smtClean="0"/>
              <a:t>    Landsat 5, TM                         Landsat 7, ETM+ </a:t>
            </a:r>
          </a:p>
          <a:p>
            <a:endParaRPr lang="en-US" dirty="0"/>
          </a:p>
          <a:p>
            <a:endParaRPr lang="en-US" dirty="0" smtClean="0"/>
          </a:p>
          <a:p>
            <a:endParaRPr lang="en-US" dirty="0"/>
          </a:p>
          <a:p>
            <a:r>
              <a:rPr lang="en-US" dirty="0" smtClean="0"/>
              <a:t>    Landsat 8, OLI                          Terra, ASTER</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243411"/>
            <a:ext cx="8458200" cy="391523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smtClean="0">
                <a:solidFill>
                  <a:schemeClr val="accent1"/>
                </a:solidFill>
              </a:rPr>
              <a:t>Identify</a:t>
            </a:r>
            <a:r>
              <a:rPr lang="en-US" dirty="0" smtClean="0">
                <a:solidFill>
                  <a:schemeClr val="accent1"/>
                </a:solidFill>
              </a:rPr>
              <a:t> </a:t>
            </a:r>
            <a:r>
              <a:rPr lang="en-US" dirty="0" smtClean="0"/>
              <a:t>changes in growing patterns in </a:t>
            </a:r>
            <a:r>
              <a:rPr lang="en-US" dirty="0" err="1" smtClean="0"/>
              <a:t>Parque</a:t>
            </a:r>
            <a:r>
              <a:rPr lang="en-US" dirty="0" smtClean="0"/>
              <a:t> de la Papa</a:t>
            </a:r>
          </a:p>
          <a:p>
            <a:pPr marL="347663" indent="-347663"/>
            <a:r>
              <a:rPr lang="en-US" b="1" dirty="0">
                <a:solidFill>
                  <a:schemeClr val="accent1"/>
                </a:solidFill>
              </a:rPr>
              <a:t>Quantify</a:t>
            </a:r>
            <a:r>
              <a:rPr lang="en-US" dirty="0">
                <a:solidFill>
                  <a:schemeClr val="accent1"/>
                </a:solidFill>
              </a:rPr>
              <a:t> </a:t>
            </a:r>
            <a:r>
              <a:rPr lang="en-US" dirty="0"/>
              <a:t>changes in </a:t>
            </a:r>
            <a:r>
              <a:rPr lang="en-US" dirty="0" smtClean="0"/>
              <a:t>climatic </a:t>
            </a:r>
            <a:r>
              <a:rPr lang="en-US" dirty="0"/>
              <a:t>patterns </a:t>
            </a:r>
            <a:r>
              <a:rPr lang="en-US" dirty="0" smtClean="0"/>
              <a:t>in </a:t>
            </a:r>
            <a:r>
              <a:rPr lang="en-US" dirty="0" err="1"/>
              <a:t>Parque</a:t>
            </a:r>
            <a:r>
              <a:rPr lang="en-US" dirty="0"/>
              <a:t> de la </a:t>
            </a:r>
            <a:r>
              <a:rPr lang="en-US" dirty="0" smtClean="0"/>
              <a:t>Papa</a:t>
            </a:r>
          </a:p>
          <a:p>
            <a:pPr marL="347663" indent="-347663"/>
            <a:r>
              <a:rPr lang="en-US" b="1" dirty="0">
                <a:solidFill>
                  <a:schemeClr val="accent1"/>
                </a:solidFill>
              </a:rPr>
              <a:t>Develop</a:t>
            </a:r>
            <a:r>
              <a:rPr lang="en-US" dirty="0">
                <a:solidFill>
                  <a:schemeClr val="accent1"/>
                </a:solidFill>
              </a:rPr>
              <a:t> </a:t>
            </a:r>
            <a:r>
              <a:rPr lang="en-US" dirty="0"/>
              <a:t>a predictive model to assess areas for optimal potato </a:t>
            </a:r>
            <a:r>
              <a:rPr lang="en-US" dirty="0" smtClean="0"/>
              <a:t>cultivation</a:t>
            </a:r>
          </a:p>
          <a:p>
            <a:pPr marL="347663" indent="-347663"/>
            <a:r>
              <a:rPr lang="en-US" b="1" dirty="0" smtClean="0">
                <a:solidFill>
                  <a:schemeClr val="accent1"/>
                </a:solidFill>
              </a:rPr>
              <a:t>Provide </a:t>
            </a:r>
            <a:r>
              <a:rPr lang="en-US" dirty="0"/>
              <a:t>project partners with </a:t>
            </a:r>
            <a:r>
              <a:rPr lang="en-US" dirty="0" smtClean="0"/>
              <a:t>outreach materials</a:t>
            </a:r>
          </a:p>
          <a:p>
            <a:pPr marL="347663" indent="-347663"/>
            <a:r>
              <a:rPr lang="en-US" b="1" dirty="0">
                <a:solidFill>
                  <a:schemeClr val="accent1"/>
                </a:solidFill>
              </a:rPr>
              <a:t>Enable</a:t>
            </a:r>
            <a:r>
              <a:rPr lang="en-US" dirty="0" smtClean="0"/>
              <a:t> indigenous communities to continue using traditional agricultural methods</a:t>
            </a: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914400" y="1028492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287999" y="10279206"/>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761010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17726362"/>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8000" y="2289120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84496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84496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844966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Caren </a:t>
            </a:r>
            <a:r>
              <a:rPr lang="en-US" dirty="0" err="1" smtClean="0"/>
              <a:t>Remillard</a:t>
            </a:r>
            <a:r>
              <a:rPr lang="en-US" dirty="0" smtClean="0"/>
              <a:t> (Project Lead), Brandon Hays, Benjamin Page, Adam </a:t>
            </a:r>
            <a:r>
              <a:rPr lang="en-US" dirty="0" err="1" smtClean="0"/>
              <a:t>Salway</a:t>
            </a:r>
            <a:r>
              <a:rPr lang="en-US" dirty="0" smtClean="0"/>
              <a:t>, Sam Weber, Xuan Zhang</a:t>
            </a:r>
          </a:p>
          <a:p>
            <a:r>
              <a:rPr lang="en-US" sz="2400" dirty="0" smtClean="0"/>
              <a:t>DEVELOP National Program at The University of Georgia</a:t>
            </a:r>
            <a:endParaRPr lang="en-US" sz="2400" dirty="0"/>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24880" y="18245289"/>
            <a:ext cx="1842319" cy="1779900"/>
          </a:xfrm>
          <a:prstGeom prst="rect">
            <a:avLst/>
          </a:prstGeom>
        </p:spPr>
      </p:pic>
      <p:pic>
        <p:nvPicPr>
          <p:cNvPr id="3" name="Picture 2"/>
          <p:cNvPicPr>
            <a:picLocks noChangeAspect="1"/>
          </p:cNvPicPr>
          <p:nvPr/>
        </p:nvPicPr>
        <p:blipFill>
          <a:blip r:embed="rId4"/>
          <a:stretch>
            <a:fillRect/>
          </a:stretch>
        </p:blipFill>
        <p:spPr>
          <a:xfrm>
            <a:off x="22311209" y="18805112"/>
            <a:ext cx="3012062" cy="1220076"/>
          </a:xfrm>
          <a:prstGeom prst="rect">
            <a:avLst/>
          </a:prstGeom>
        </p:spPr>
      </p:pic>
      <p:pic>
        <p:nvPicPr>
          <p:cNvPr id="17" name="Picture 16"/>
          <p:cNvPicPr>
            <a:picLocks noChangeAspect="1"/>
          </p:cNvPicPr>
          <p:nvPr/>
        </p:nvPicPr>
        <p:blipFill>
          <a:blip r:embed="rId5"/>
          <a:stretch>
            <a:fillRect/>
          </a:stretch>
        </p:blipFill>
        <p:spPr>
          <a:xfrm>
            <a:off x="18624880" y="20870498"/>
            <a:ext cx="1982621" cy="1616599"/>
          </a:xfrm>
          <a:prstGeom prst="rect">
            <a:avLst/>
          </a:prstGeom>
        </p:spPr>
      </p:pic>
      <p:pic>
        <p:nvPicPr>
          <p:cNvPr id="18" name="Picture 17"/>
          <p:cNvPicPr>
            <a:picLocks noChangeAspect="1"/>
          </p:cNvPicPr>
          <p:nvPr/>
        </p:nvPicPr>
        <p:blipFill>
          <a:blip r:embed="rId6"/>
          <a:stretch>
            <a:fillRect/>
          </a:stretch>
        </p:blipFill>
        <p:spPr>
          <a:xfrm>
            <a:off x="22671652" y="20491177"/>
            <a:ext cx="2651619" cy="1995920"/>
          </a:xfrm>
          <a:prstGeom prst="rect">
            <a:avLst/>
          </a:prstGeom>
        </p:spPr>
      </p:pic>
      <p:pic>
        <p:nvPicPr>
          <p:cNvPr id="58" name="Picture 57"/>
          <p:cNvPicPr>
            <a:picLocks noChangeAspect="1"/>
          </p:cNvPicPr>
          <p:nvPr/>
        </p:nvPicPr>
        <p:blipFill>
          <a:blip r:embed="rId7"/>
          <a:stretch>
            <a:fillRect/>
          </a:stretch>
        </p:blipFill>
        <p:spPr>
          <a:xfrm>
            <a:off x="1613600" y="29272881"/>
            <a:ext cx="6662913" cy="4633647"/>
          </a:xfrm>
          <a:prstGeom prst="rect">
            <a:avLst/>
          </a:prstGeom>
          <a:ln>
            <a:solidFill>
              <a:schemeClr val="tx1"/>
            </a:solidFill>
          </a:ln>
        </p:spPr>
      </p:pic>
      <p:sp>
        <p:nvSpPr>
          <p:cNvPr id="65" name="TextBox 64"/>
          <p:cNvSpPr txBox="1"/>
          <p:nvPr/>
        </p:nvSpPr>
        <p:spPr>
          <a:xfrm>
            <a:off x="3303568" y="27307060"/>
            <a:ext cx="6615515" cy="276999"/>
          </a:xfrm>
          <a:prstGeom prst="rect">
            <a:avLst/>
          </a:prstGeom>
          <a:noFill/>
        </p:spPr>
        <p:txBody>
          <a:bodyPr wrap="square" rtlCol="0">
            <a:spAutoFit/>
          </a:bodyPr>
          <a:lstStyle/>
          <a:p>
            <a:pPr>
              <a:defRPr sz="1400" b="0" i="0" u="none" strike="noStrike" kern="1200" spc="0" baseline="0">
                <a:solidFill>
                  <a:sysClr val="windowText" lastClr="000000">
                    <a:lumMod val="65000"/>
                    <a:lumOff val="35000"/>
                  </a:sysClr>
                </a:solidFill>
                <a:latin typeface="Garamond" panose="02020404030301010803" pitchFamily="18" charset="0"/>
                <a:ea typeface="+mn-ea"/>
                <a:cs typeface="+mn-cs"/>
              </a:defRPr>
            </a:pPr>
            <a:r>
              <a:rPr lang="en-US" sz="1200" dirty="0"/>
              <a:t>Temperatures were observed by HOBO weather data logging units situated throughout </a:t>
            </a:r>
            <a:r>
              <a:rPr lang="en-US" sz="1200" dirty="0" err="1"/>
              <a:t>Parque</a:t>
            </a:r>
            <a:r>
              <a:rPr lang="en-US" sz="1200" dirty="0"/>
              <a:t> de la Papa </a:t>
            </a:r>
          </a:p>
        </p:txBody>
      </p:sp>
      <p:pic>
        <p:nvPicPr>
          <p:cNvPr id="66" name="Picture 65"/>
          <p:cNvPicPr>
            <a:picLocks noChangeAspect="1"/>
          </p:cNvPicPr>
          <p:nvPr/>
        </p:nvPicPr>
        <p:blipFill>
          <a:blip r:embed="rId8"/>
          <a:stretch>
            <a:fillRect/>
          </a:stretch>
        </p:blipFill>
        <p:spPr>
          <a:xfrm>
            <a:off x="1106926" y="24099371"/>
            <a:ext cx="11008801" cy="3175618"/>
          </a:xfrm>
          <a:prstGeom prst="rect">
            <a:avLst/>
          </a:prstGeom>
          <a:ln w="9525">
            <a:solidFill>
              <a:schemeClr val="bg1">
                <a:lumMod val="75000"/>
              </a:schemeClr>
            </a:solidFill>
          </a:ln>
        </p:spPr>
      </p:pic>
      <p:pic>
        <p:nvPicPr>
          <p:cNvPr id="67" name="Picture 66"/>
          <p:cNvPicPr>
            <a:picLocks noChangeAspect="1"/>
          </p:cNvPicPr>
          <p:nvPr/>
        </p:nvPicPr>
        <p:blipFill rotWithShape="1">
          <a:blip r:embed="rId9" cstate="print">
            <a:extLst>
              <a:ext uri="{28A0092B-C50C-407E-A947-70E740481C1C}">
                <a14:useLocalDpi xmlns:a14="http://schemas.microsoft.com/office/drawing/2010/main" val="0"/>
              </a:ext>
            </a:extLst>
          </a:blip>
          <a:srcRect l="1392" r="1400"/>
          <a:stretch/>
        </p:blipFill>
        <p:spPr>
          <a:xfrm>
            <a:off x="1106926" y="18715906"/>
            <a:ext cx="5714877" cy="4542828"/>
          </a:xfrm>
          <a:prstGeom prst="rect">
            <a:avLst/>
          </a:prstGeom>
        </p:spPr>
      </p:pic>
      <p:pic>
        <p:nvPicPr>
          <p:cNvPr id="69" name="Picture 6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38631" y="18805112"/>
            <a:ext cx="5023388" cy="4316893"/>
          </a:xfrm>
          <a:prstGeom prst="rect">
            <a:avLst/>
          </a:prstGeom>
          <a:ln>
            <a:solidFill>
              <a:schemeClr val="bg1">
                <a:lumMod val="75000"/>
              </a:schemeClr>
            </a:solidFill>
          </a:ln>
        </p:spPr>
      </p:pic>
      <p:pic>
        <p:nvPicPr>
          <p:cNvPr id="70" name="Picture 6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96835" y="18805112"/>
            <a:ext cx="4574585" cy="4299107"/>
          </a:xfrm>
          <a:prstGeom prst="rect">
            <a:avLst/>
          </a:prstGeom>
          <a:ln>
            <a:solidFill>
              <a:schemeClr val="bg1">
                <a:lumMod val="75000"/>
              </a:schemeClr>
            </a:solidFill>
          </a:ln>
        </p:spPr>
      </p:pic>
      <p:pic>
        <p:nvPicPr>
          <p:cNvPr id="73" name="Picture 7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394550" y="11048647"/>
            <a:ext cx="5032378" cy="6577425"/>
          </a:xfrm>
          <a:prstGeom prst="rect">
            <a:avLst/>
          </a:prstGeom>
        </p:spPr>
      </p:pic>
      <p:pic>
        <p:nvPicPr>
          <p:cNvPr id="74" name="Picture 73"/>
          <p:cNvPicPr>
            <a:picLocks noChangeAspect="1"/>
          </p:cNvPicPr>
          <p:nvPr/>
        </p:nvPicPr>
        <p:blipFill rotWithShape="1">
          <a:blip r:embed="rId13"/>
          <a:srcRect t="20432"/>
          <a:stretch/>
        </p:blipFill>
        <p:spPr>
          <a:xfrm>
            <a:off x="9777886" y="30687340"/>
            <a:ext cx="6804960" cy="4062068"/>
          </a:xfrm>
          <a:prstGeom prst="rect">
            <a:avLst/>
          </a:prstGeom>
          <a:ln>
            <a:solidFill>
              <a:schemeClr val="tx1"/>
            </a:solidFill>
          </a:ln>
        </p:spPr>
      </p:pic>
      <p:pic>
        <p:nvPicPr>
          <p:cNvPr id="75" name="Picture 7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06926" y="11232888"/>
            <a:ext cx="16780312" cy="6164039"/>
          </a:xfrm>
          <a:prstGeom prst="rect">
            <a:avLst/>
          </a:prstGeom>
        </p:spPr>
      </p:pic>
      <p:sp>
        <p:nvSpPr>
          <p:cNvPr id="13" name="TextBox 12"/>
          <p:cNvSpPr txBox="1"/>
          <p:nvPr/>
        </p:nvSpPr>
        <p:spPr>
          <a:xfrm>
            <a:off x="14800521" y="18915123"/>
            <a:ext cx="1980349" cy="338554"/>
          </a:xfrm>
          <a:prstGeom prst="rect">
            <a:avLst/>
          </a:prstGeom>
          <a:noFill/>
        </p:spPr>
        <p:txBody>
          <a:bodyPr wrap="square" rtlCol="0">
            <a:spAutoFit/>
          </a:bodyPr>
          <a:lstStyle/>
          <a:p>
            <a:r>
              <a:rPr lang="en-US" sz="1600" i="1" dirty="0" smtClean="0">
                <a:solidFill>
                  <a:schemeClr val="bg1">
                    <a:lumMod val="65000"/>
                  </a:schemeClr>
                </a:solidFill>
              </a:rPr>
              <a:t>ASTER Derived Slope</a:t>
            </a:r>
            <a:endParaRPr lang="en-US" sz="1600" i="1" dirty="0">
              <a:solidFill>
                <a:schemeClr val="bg1">
                  <a:lumMod val="65000"/>
                </a:schemeClr>
              </a:solidFill>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1541</TotalTime>
  <Words>313</Words>
  <Application>Microsoft Office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Jamie Favors</cp:lastModifiedBy>
  <cp:revision>106</cp:revision>
  <dcterms:created xsi:type="dcterms:W3CDTF">2015-06-02T14:58:58Z</dcterms:created>
  <dcterms:modified xsi:type="dcterms:W3CDTF">2016-03-03T21:18:43Z</dcterms:modified>
</cp:coreProperties>
</file>