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16" d="100"/>
          <a:sy n="16" d="100"/>
        </p:scale>
        <p:origin x="1200" y="43"/>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a:xfrm>
            <a:off x="4069080" y="914400"/>
            <a:ext cx="19431000" cy="1131633"/>
          </a:xfrm>
        </p:spPr>
        <p:txBody>
          <a:bodyPr/>
          <a:lstStyle/>
          <a:p>
            <a:r>
              <a:rPr lang="en-US" dirty="0" smtClean="0"/>
              <a:t>Gunnison National Forest Agriculture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6878300" y="29206096"/>
            <a:ext cx="96393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7" name="Text Placeholder 16"/>
          <p:cNvSpPr txBox="1">
            <a:spLocks/>
          </p:cNvSpPr>
          <p:nvPr/>
        </p:nvSpPr>
        <p:spPr>
          <a:xfrm>
            <a:off x="1358635" y="13278922"/>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485749"/>
            <a:ext cx="14973300" cy="651838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6878300" y="5837011"/>
            <a:ext cx="96393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Create </a:t>
            </a:r>
            <a:r>
              <a:rPr lang="en-US" dirty="0" smtClean="0"/>
              <a:t>reference data using a novel data collection methodology</a:t>
            </a:r>
            <a:endParaRPr lang="en-US" b="1" dirty="0" smtClean="0">
              <a:solidFill>
                <a:schemeClr val="accent1"/>
              </a:solidFill>
            </a:endParaRPr>
          </a:p>
          <a:p>
            <a:pPr marL="347663" indent="-347663"/>
            <a:r>
              <a:rPr lang="en-US" b="1" dirty="0" smtClean="0">
                <a:solidFill>
                  <a:schemeClr val="accent1"/>
                </a:solidFill>
              </a:rPr>
              <a:t>Produce </a:t>
            </a:r>
            <a:r>
              <a:rPr lang="en-US" dirty="0" smtClean="0"/>
              <a:t>fine scale maps of spruce mortality in southwest Colorado</a:t>
            </a:r>
          </a:p>
          <a:p>
            <a:pPr marL="347663" indent="-347663"/>
            <a:r>
              <a:rPr lang="en-US" b="1" dirty="0" smtClean="0">
                <a:solidFill>
                  <a:schemeClr val="accent1"/>
                </a:solidFill>
              </a:rPr>
              <a:t>Inform </a:t>
            </a:r>
            <a:r>
              <a:rPr lang="en-US" dirty="0" smtClean="0"/>
              <a:t>forest management plans that address wildlife habitat analyses and biomass estimation</a:t>
            </a:r>
          </a:p>
        </p:txBody>
      </p:sp>
      <p:sp>
        <p:nvSpPr>
          <p:cNvPr id="16" name="TextBox 15"/>
          <p:cNvSpPr txBox="1"/>
          <p:nvPr/>
        </p:nvSpPr>
        <p:spPr>
          <a:xfrm>
            <a:off x="912450" y="5049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6878903" y="50547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2085" y="12171284"/>
            <a:ext cx="127426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6918824" y="8042429"/>
            <a:ext cx="76686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933450" y="19435062"/>
            <a:ext cx="585794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9" name="TextBox 28"/>
          <p:cNvSpPr txBox="1"/>
          <p:nvPr/>
        </p:nvSpPr>
        <p:spPr>
          <a:xfrm>
            <a:off x="16843821" y="282535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896963" y="28283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a:t>
            </a:r>
            <a:r>
              <a:rPr lang="en-US" dirty="0" err="1" smtClean="0"/>
              <a:t>Peder</a:t>
            </a:r>
            <a:r>
              <a:rPr lang="en-US" dirty="0" smtClean="0"/>
              <a:t> </a:t>
            </a:r>
            <a:r>
              <a:rPr lang="en-US" dirty="0" err="1" smtClean="0"/>
              <a:t>Engelstad</a:t>
            </a:r>
            <a:endParaRPr lang="en-US" dirty="0" smtClean="0"/>
          </a:p>
          <a:p>
            <a:r>
              <a:rPr lang="en-US" sz="2400" dirty="0" smtClean="0"/>
              <a:t>DEVELOP National Program at USGS at Colorado State University, Fort Collins</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27" r="1478"/>
          <a:stretch/>
        </p:blipFill>
        <p:spPr>
          <a:xfrm>
            <a:off x="933450" y="29144496"/>
            <a:ext cx="8210550" cy="4718585"/>
          </a:xfrm>
          <a:prstGeom prst="rect">
            <a:avLst/>
          </a:prstGeom>
        </p:spPr>
      </p:pic>
      <p:sp>
        <p:nvSpPr>
          <p:cNvPr id="142" name="TextBox 141"/>
          <p:cNvSpPr txBox="1"/>
          <p:nvPr/>
        </p:nvSpPr>
        <p:spPr>
          <a:xfrm>
            <a:off x="912085" y="33900264"/>
            <a:ext cx="8231915" cy="830997"/>
          </a:xfrm>
          <a:prstGeom prst="rect">
            <a:avLst/>
          </a:prstGeom>
          <a:noFill/>
        </p:spPr>
        <p:txBody>
          <a:bodyPr wrap="square" rtlCol="0">
            <a:spAutoFit/>
          </a:bodyPr>
          <a:lstStyle/>
          <a:p>
            <a:r>
              <a:rPr lang="en-US" sz="2400" dirty="0" smtClean="0"/>
              <a:t>(Left to Right): Eric Rounds, Sarah Carroll, Peder Engelstad, and Oliver Miltenberger</a:t>
            </a:r>
            <a:endParaRPr lang="en-US" sz="2400" dirty="0"/>
          </a:p>
        </p:txBody>
      </p:sp>
      <p:grpSp>
        <p:nvGrpSpPr>
          <p:cNvPr id="33" name="Group 32"/>
          <p:cNvGrpSpPr/>
          <p:nvPr/>
        </p:nvGrpSpPr>
        <p:grpSpPr>
          <a:xfrm>
            <a:off x="1527821" y="17338278"/>
            <a:ext cx="26851922" cy="10759359"/>
            <a:chOff x="17036212" y="14389271"/>
            <a:chExt cx="20243503" cy="11207287"/>
          </a:xfrm>
        </p:grpSpPr>
        <p:sp>
          <p:nvSpPr>
            <p:cNvPr id="12" name="Text Placeholder 16"/>
            <p:cNvSpPr txBox="1">
              <a:spLocks/>
            </p:cNvSpPr>
            <p:nvPr/>
          </p:nvSpPr>
          <p:spPr>
            <a:xfrm>
              <a:off x="28566228" y="20172174"/>
              <a:ext cx="6945800" cy="54243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Our novel methodology is effective in training these models, and is reasonably efficient and repeatable both within this study area and elsewhere. </a:t>
              </a:r>
            </a:p>
            <a:p>
              <a:pPr marL="347663" indent="-347663"/>
              <a:endParaRPr lang="en-US" sz="2800" dirty="0" smtClean="0"/>
            </a:p>
            <a:p>
              <a:pPr marL="347663" indent="-347663"/>
              <a:r>
                <a:rPr lang="en-US" sz="2800" dirty="0" smtClean="0"/>
                <a:t>The continuous spruce mortality map will provide a baseline of data and supplement current records to support operations both for end-users’ management decisions and future scientific inquiries. </a:t>
              </a:r>
            </a:p>
            <a:p>
              <a:pPr marL="347663" indent="-347663"/>
              <a:endParaRPr lang="en-US" sz="2800" dirty="0" smtClean="0"/>
            </a:p>
            <a:p>
              <a:pPr marL="347663" indent="-347663"/>
              <a:r>
                <a:rPr lang="en-US" sz="2800" dirty="0" smtClean="0"/>
                <a:t>Integrating the 2006, 2013, and 2015 processed data will show trends in spread over time, and can be created at finer scale.</a:t>
              </a:r>
            </a:p>
          </p:txBody>
        </p:sp>
        <p:sp>
          <p:nvSpPr>
            <p:cNvPr id="14" name="Text Placeholder 16"/>
            <p:cNvSpPr txBox="1">
              <a:spLocks/>
            </p:cNvSpPr>
            <p:nvPr/>
          </p:nvSpPr>
          <p:spPr>
            <a:xfrm>
              <a:off x="17036212" y="1792131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6" name="TextBox 25"/>
            <p:cNvSpPr txBox="1"/>
            <p:nvPr/>
          </p:nvSpPr>
          <p:spPr>
            <a:xfrm>
              <a:off x="28639397" y="14389271"/>
              <a:ext cx="8229600" cy="7694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28596779" y="18846803"/>
              <a:ext cx="8682936" cy="7694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 and Future Studies</a:t>
              </a:r>
            </a:p>
          </p:txBody>
        </p:sp>
        <p:pic>
          <p:nvPicPr>
            <p:cNvPr id="143" name="Shape 145"/>
            <p:cNvPicPr preferRelativeResize="0"/>
            <p:nvPr/>
          </p:nvPicPr>
          <p:blipFill>
            <a:blip r:embed="rId3">
              <a:alphaModFix/>
            </a:blip>
            <a:stretch>
              <a:fillRect/>
            </a:stretch>
          </p:blipFill>
          <p:spPr>
            <a:xfrm>
              <a:off x="30800884" y="15667526"/>
              <a:ext cx="1828800" cy="1828800"/>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5682" y="15600522"/>
              <a:ext cx="203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97234" y="15383188"/>
              <a:ext cx="1655064" cy="1828800"/>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28541686" y="17622274"/>
              <a:ext cx="2038800"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Landsat 8 OLI &amp; TIRS</a:t>
              </a:r>
            </a:p>
            <a:p>
              <a:endParaRPr lang="en-US" sz="2400" dirty="0" smtClean="0"/>
            </a:p>
          </p:txBody>
        </p:sp>
        <p:sp>
          <p:nvSpPr>
            <p:cNvPr id="150" name="Text Placeholder 16"/>
            <p:cNvSpPr txBox="1">
              <a:spLocks/>
            </p:cNvSpPr>
            <p:nvPr/>
          </p:nvSpPr>
          <p:spPr>
            <a:xfrm>
              <a:off x="32850080" y="17467767"/>
              <a:ext cx="2319539" cy="11212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31033489" y="17596314"/>
              <a:ext cx="1363588"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Landsat 5 TM</a:t>
              </a:r>
            </a:p>
          </p:txBody>
        </p:sp>
      </p:grpSp>
      <p:sp>
        <p:nvSpPr>
          <p:cNvPr id="153" name="TextBox 152"/>
          <p:cNvSpPr txBox="1"/>
          <p:nvPr/>
        </p:nvSpPr>
        <p:spPr>
          <a:xfrm>
            <a:off x="9518947" y="28283389"/>
            <a:ext cx="61843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9518947" y="29286987"/>
            <a:ext cx="6984406" cy="4833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Bioenergy Alliance Network of the Rockies (BANR</a:t>
            </a:r>
            <a:r>
              <a:rPr lang="en-US" sz="2800" dirty="0" smtClean="0"/>
              <a:t>)</a:t>
            </a:r>
            <a:endParaRPr lang="en-US" sz="2800" dirty="0"/>
          </a:p>
          <a:p>
            <a:pPr marL="347663" indent="-347663"/>
            <a:r>
              <a:rPr lang="en-US" sz="2800" dirty="0" smtClean="0"/>
              <a:t>Spatial Sciences Center, Montana State University</a:t>
            </a:r>
          </a:p>
          <a:p>
            <a:pPr marL="347663" indent="-347663"/>
            <a:r>
              <a:rPr lang="en-US" sz="2800" dirty="0" smtClean="0"/>
              <a:t>Natural Resource Ecology Laboratory (NREL)</a:t>
            </a:r>
          </a:p>
          <a:p>
            <a:pPr marL="347663" indent="-347663"/>
            <a:r>
              <a:rPr lang="en-US" sz="2800" dirty="0" smtClean="0"/>
              <a:t>USFS, Gunnison District</a:t>
            </a:r>
          </a:p>
          <a:p>
            <a:pPr marL="347663" indent="-347663"/>
            <a:r>
              <a:rPr lang="en-US" sz="2800" dirty="0" smtClean="0"/>
              <a:t>USFS Rocky Mountain Research Station</a:t>
            </a:r>
          </a:p>
          <a:p>
            <a:pPr marL="347663" indent="-347663"/>
            <a:endParaRPr lang="en-US" dirty="0"/>
          </a:p>
        </p:txBody>
      </p:sp>
      <p:sp>
        <p:nvSpPr>
          <p:cNvPr id="63" name="Right Arrow 62"/>
          <p:cNvSpPr/>
          <p:nvPr/>
        </p:nvSpPr>
        <p:spPr>
          <a:xfrm rot="900000">
            <a:off x="2773874" y="17782944"/>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775040" y="16745807"/>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778825" y="14435735"/>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947636" y="17003548"/>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306528" y="14561544"/>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8057930" y="17924139"/>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Map </a:t>
            </a:r>
            <a:r>
              <a:rPr lang="en-US" sz="2000" dirty="0">
                <a:solidFill>
                  <a:srgbClr val="000000"/>
                </a:solidFill>
              </a:rPr>
              <a:t>of </a:t>
            </a:r>
            <a:r>
              <a:rPr lang="en-US" sz="2000" dirty="0" smtClean="0">
                <a:solidFill>
                  <a:srgbClr val="000000"/>
                </a:solidFill>
              </a:rPr>
              <a:t>Study Area</a:t>
            </a:r>
            <a:endParaRPr lang="en-US" sz="2000" dirty="0">
              <a:solidFill>
                <a:srgbClr val="000000"/>
              </a:solidFill>
            </a:endParaRPr>
          </a:p>
          <a:p>
            <a:pPr algn="ctr"/>
            <a:endParaRPr lang="en-US" dirty="0"/>
          </a:p>
        </p:txBody>
      </p:sp>
      <p:sp>
        <p:nvSpPr>
          <p:cNvPr id="69" name="Flowchart: Alternate Process 68"/>
          <p:cNvSpPr/>
          <p:nvPr/>
        </p:nvSpPr>
        <p:spPr>
          <a:xfrm>
            <a:off x="8057930" y="16201806"/>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306528" y="17924139"/>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306528" y="16201806"/>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8057930" y="14556128"/>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779991" y="13398598"/>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309985" y="12833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8057930" y="12833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sp>
        <p:nvSpPr>
          <p:cNvPr id="82" name="Rounded Rectangle 81"/>
          <p:cNvSpPr/>
          <p:nvPr/>
        </p:nvSpPr>
        <p:spPr>
          <a:xfrm>
            <a:off x="1120879" y="13673239"/>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1118929" y="17018746"/>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grpSp>
        <p:nvGrpSpPr>
          <p:cNvPr id="20" name="Group 19"/>
          <p:cNvGrpSpPr/>
          <p:nvPr/>
        </p:nvGrpSpPr>
        <p:grpSpPr>
          <a:xfrm>
            <a:off x="11079873" y="13233643"/>
            <a:ext cx="3383280" cy="2560320"/>
            <a:chOff x="10400954" y="12942605"/>
            <a:chExt cx="3383280" cy="2560320"/>
          </a:xfrm>
        </p:grpSpPr>
        <p:grpSp>
          <p:nvGrpSpPr>
            <p:cNvPr id="76" name="Group 75"/>
            <p:cNvGrpSpPr/>
            <p:nvPr/>
          </p:nvGrpSpPr>
          <p:grpSpPr>
            <a:xfrm>
              <a:off x="10400954" y="12942605"/>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4" name="Rounded Rectangle 83"/>
            <p:cNvSpPr/>
            <p:nvPr/>
          </p:nvSpPr>
          <p:spPr>
            <a:xfrm>
              <a:off x="10680876" y="14961290"/>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4506277"/>
              <a:ext cx="402336" cy="201168"/>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grpSp>
      <p:cxnSp>
        <p:nvCxnSpPr>
          <p:cNvPr id="10" name="Straight Arrow Connector 9"/>
          <p:cNvCxnSpPr>
            <a:stCxn id="74" idx="3"/>
            <a:endCxn id="75" idx="1"/>
          </p:cNvCxnSpPr>
          <p:nvPr/>
        </p:nvCxnSpPr>
        <p:spPr>
          <a:xfrm>
            <a:off x="7687425" y="13588175"/>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683968" y="15310508"/>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683968" y="16956186"/>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683968" y="18678519"/>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435370" y="17757928"/>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435370" y="16956186"/>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85049" y="5819385"/>
            <a:ext cx="14911753" cy="6324808"/>
          </a:xfrm>
          <a:prstGeom prst="rect">
            <a:avLst/>
          </a:prstGeom>
          <a:noFill/>
        </p:spPr>
        <p:txBody>
          <a:bodyPr wrap="square" rtlCol="0">
            <a:spAutoFit/>
          </a:bodyPr>
          <a:lstStyle/>
          <a:p>
            <a:r>
              <a:rPr lang="en-US" sz="2700" dirty="0"/>
              <a:t>Over the last fifteen years Colorado forests have experienced epidemic bark beetle outbreaks with increasing severity. The outbreaks have wide-reaching impacts on forest health, wildlife habitat, wildfire regimes, and the safety of recreational forest users. These impacts are of great concern to land managers and project partners at the US Forest Service (USFS) who are working to maintain ecological integrity and safe public access in national forest lands. While there is substantial research focused on mountain pine beetles (</a:t>
            </a:r>
            <a:r>
              <a:rPr lang="en-US" sz="2700" i="1" dirty="0" err="1"/>
              <a:t>Dendroctonus</a:t>
            </a:r>
            <a:r>
              <a:rPr lang="en-US" sz="2700" i="1" dirty="0"/>
              <a:t> </a:t>
            </a:r>
            <a:r>
              <a:rPr lang="en-US" sz="2700" i="1" dirty="0" err="1"/>
              <a:t>ponderosae</a:t>
            </a:r>
            <a:r>
              <a:rPr lang="en-US" sz="2700" dirty="0"/>
              <a:t>), there are fewer resources available to land </a:t>
            </a:r>
            <a:r>
              <a:rPr lang="en-US" sz="2700" dirty="0" smtClean="0"/>
              <a:t>managers</a:t>
            </a:r>
            <a:r>
              <a:rPr lang="en-US" sz="2700" dirty="0"/>
              <a:t> concerned with the ongoing spruce beetle (</a:t>
            </a:r>
            <a:r>
              <a:rPr lang="en-US" sz="2700" i="1" dirty="0" err="1"/>
              <a:t>Dendroctonus</a:t>
            </a:r>
            <a:r>
              <a:rPr lang="en-US" sz="2700" i="1" dirty="0"/>
              <a:t> </a:t>
            </a:r>
            <a:r>
              <a:rPr lang="en-US" sz="2700" i="1" dirty="0" err="1"/>
              <a:t>rufipennis</a:t>
            </a:r>
            <a:r>
              <a:rPr lang="en-US" sz="2700" dirty="0"/>
              <a:t>) outbreak, which is currently the largest active outbreak in Colorado. This project utilized Landsat 8 OLI, TIRS, Landsat 5 TM, and high-resolution Microsoft Global Ortho Program imagery to produce </a:t>
            </a:r>
            <a:r>
              <a:rPr lang="en-US" sz="2700" dirty="0" smtClean="0"/>
              <a:t>spruce-fir </a:t>
            </a:r>
            <a:r>
              <a:rPr lang="en-US" sz="2700" dirty="0"/>
              <a:t>mortality data. These data were utilized in an integrative spatial model developed by researchers at Montana State University’s Spatial Sciences Center to produce a fine scale map of </a:t>
            </a:r>
            <a:r>
              <a:rPr lang="en-US" sz="2700" dirty="0" smtClean="0"/>
              <a:t>spruce-fir mortality </a:t>
            </a:r>
            <a:r>
              <a:rPr lang="en-US" sz="2700" dirty="0"/>
              <a:t>across Colorado for the year 2011. This product provides a baseline of </a:t>
            </a:r>
            <a:r>
              <a:rPr lang="en-US" sz="2700" dirty="0" smtClean="0"/>
              <a:t>spruce-fir </a:t>
            </a:r>
            <a:r>
              <a:rPr lang="en-US" sz="2700" dirty="0"/>
              <a:t>mortality that can be utilized by partners to model mortality for more recent years. To facilitate this, we processed imagery for the years 2013 and 2015, and constructed a novel, repeatable sampling method protocol. These products have the potential to be an improvement on the roughly estimated maps available to our partners and will be used to plan treatment operations and estimate aboveground biomass in the study area</a:t>
            </a:r>
            <a:r>
              <a:rPr lang="en-US" sz="2700" dirty="0" smtClean="0"/>
              <a:t>.</a:t>
            </a:r>
            <a:endParaRPr lang="en-US" sz="2700" dirty="0"/>
          </a:p>
        </p:txBody>
      </p:sp>
      <p:pic>
        <p:nvPicPr>
          <p:cNvPr id="1030" name="Picture 6" descr="Final_Fullextent_map_no leng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805" y="20182543"/>
            <a:ext cx="6075108" cy="791509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16482162" y="8985836"/>
            <a:ext cx="10264038" cy="7908954"/>
            <a:chOff x="16308633" y="8743312"/>
            <a:chExt cx="10017616" cy="7740885"/>
          </a:xfrm>
        </p:grpSpPr>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08633" y="8743312"/>
              <a:ext cx="10017616" cy="7740885"/>
            </a:xfrm>
            <a:prstGeom prst="rect">
              <a:avLst/>
            </a:prstGeom>
          </p:spPr>
        </p:pic>
        <p:grpSp>
          <p:nvGrpSpPr>
            <p:cNvPr id="19" name="Group 18"/>
            <p:cNvGrpSpPr/>
            <p:nvPr/>
          </p:nvGrpSpPr>
          <p:grpSpPr>
            <a:xfrm>
              <a:off x="16487978" y="11251296"/>
              <a:ext cx="3622292" cy="2150372"/>
              <a:chOff x="17943966" y="9382184"/>
              <a:chExt cx="2675202" cy="1482491"/>
            </a:xfrm>
          </p:grpSpPr>
          <p:sp>
            <p:nvSpPr>
              <p:cNvPr id="91" name="Rectangle 90"/>
              <p:cNvSpPr>
                <a:spLocks noChangeArrowheads="1"/>
              </p:cNvSpPr>
              <p:nvPr/>
            </p:nvSpPr>
            <p:spPr bwMode="auto">
              <a:xfrm>
                <a:off x="17943966" y="9382184"/>
                <a:ext cx="2675202" cy="1482491"/>
              </a:xfrm>
              <a:prstGeom prst="rect">
                <a:avLst/>
              </a:prstGeom>
              <a:solidFill>
                <a:schemeClr val="bg2">
                  <a:lumMod val="85000"/>
                </a:schemeClr>
              </a:solidFill>
              <a:ln w="9525">
                <a:solidFill>
                  <a:srgbClr val="000000"/>
                </a:solidFill>
                <a:miter lim="800000"/>
                <a:headEnd/>
                <a:tailEnd/>
              </a:ln>
              <a:extLst/>
            </p:spPr>
            <p:txBody>
              <a:bodyPr rot="0" vert="horz" wrap="square" lIns="91440" tIns="45720" rIns="91440" bIns="45720" anchor="t" anchorCtr="0" upright="1">
                <a:noAutofit/>
              </a:bodyPr>
              <a:lstStyle/>
              <a:p>
                <a:endParaRPr lang="en-US"/>
              </a:p>
            </p:txBody>
          </p:sp>
          <p:sp>
            <p:nvSpPr>
              <p:cNvPr id="92" name="Rectangle 91"/>
              <p:cNvSpPr>
                <a:spLocks noChangeArrowheads="1"/>
              </p:cNvSpPr>
              <p:nvPr/>
            </p:nvSpPr>
            <p:spPr bwMode="auto">
              <a:xfrm>
                <a:off x="18599545" y="9725066"/>
                <a:ext cx="13259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Spruce-Fir Forest</a:t>
                </a:r>
                <a:endParaRPr lang="en-US" sz="1800" dirty="0">
                  <a:effectLst/>
                  <a:latin typeface="+mj-lt"/>
                  <a:ea typeface="Calibri" panose="020F0502020204030204" pitchFamily="34" charset="0"/>
                  <a:cs typeface="Times New Roman" panose="02020603050405020304" pitchFamily="18" charset="0"/>
                </a:endParaRPr>
              </a:p>
            </p:txBody>
          </p:sp>
          <p:sp>
            <p:nvSpPr>
              <p:cNvPr id="93" name="Rectangle 92"/>
              <p:cNvSpPr>
                <a:spLocks noChangeArrowheads="1"/>
              </p:cNvSpPr>
              <p:nvPr/>
            </p:nvSpPr>
            <p:spPr bwMode="auto">
              <a:xfrm>
                <a:off x="18599545" y="10143312"/>
                <a:ext cx="17592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National Forest Lands</a:t>
                </a:r>
                <a:endParaRPr lang="en-US" sz="1800" dirty="0">
                  <a:effectLst/>
                  <a:latin typeface="+mj-lt"/>
                  <a:ea typeface="Calibri" panose="020F0502020204030204" pitchFamily="34" charset="0"/>
                  <a:cs typeface="Times New Roman" panose="02020603050405020304" pitchFamily="18" charset="0"/>
                </a:endParaRPr>
              </a:p>
            </p:txBody>
          </p:sp>
          <p:sp>
            <p:nvSpPr>
              <p:cNvPr id="94" name="Rectangle 93"/>
              <p:cNvSpPr>
                <a:spLocks noChangeArrowheads="1"/>
              </p:cNvSpPr>
              <p:nvPr/>
            </p:nvSpPr>
            <p:spPr bwMode="auto">
              <a:xfrm>
                <a:off x="18628796" y="10577828"/>
                <a:ext cx="908036"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Study Area</a:t>
                </a:r>
                <a:endParaRPr lang="en-US" sz="1800" dirty="0">
                  <a:effectLst/>
                  <a:latin typeface="+mj-lt"/>
                  <a:ea typeface="Calibri" panose="020F0502020204030204" pitchFamily="34" charset="0"/>
                  <a:cs typeface="Times New Roman" panose="02020603050405020304" pitchFamily="18" charset="0"/>
                </a:endParaRPr>
              </a:p>
            </p:txBody>
          </p:sp>
          <p:sp>
            <p:nvSpPr>
              <p:cNvPr id="95" name="Rectangle 94"/>
              <p:cNvSpPr>
                <a:spLocks noChangeArrowheads="1"/>
              </p:cNvSpPr>
              <p:nvPr/>
            </p:nvSpPr>
            <p:spPr bwMode="auto">
              <a:xfrm>
                <a:off x="18907314" y="9401183"/>
                <a:ext cx="903396" cy="3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2400" b="1" dirty="0">
                    <a:solidFill>
                      <a:srgbClr val="000000"/>
                    </a:solidFill>
                    <a:effectLst/>
                    <a:latin typeface="+mj-lt"/>
                    <a:ea typeface="Calibri" panose="020F0502020204030204" pitchFamily="34" charset="0"/>
                    <a:cs typeface="Times New Roman" panose="02020603050405020304" pitchFamily="18" charset="0"/>
                  </a:rPr>
                  <a:t>Legend</a:t>
                </a:r>
                <a:endParaRPr lang="en-US" sz="1100" dirty="0">
                  <a:effectLst/>
                  <a:latin typeface="+mj-lt"/>
                  <a:ea typeface="Calibri" panose="020F0502020204030204" pitchFamily="34" charset="0"/>
                  <a:cs typeface="Times New Roman" panose="02020603050405020304" pitchFamily="18" charset="0"/>
                </a:endParaRPr>
              </a:p>
            </p:txBody>
          </p:sp>
          <p:sp>
            <p:nvSpPr>
              <p:cNvPr id="96" name="Rectangle 95"/>
              <p:cNvSpPr>
                <a:spLocks noChangeArrowheads="1"/>
              </p:cNvSpPr>
              <p:nvPr/>
            </p:nvSpPr>
            <p:spPr bwMode="auto">
              <a:xfrm>
                <a:off x="18096050" y="9702024"/>
                <a:ext cx="419684" cy="249455"/>
              </a:xfrm>
              <a:prstGeom prst="rect">
                <a:avLst/>
              </a:prstGeom>
              <a:solidFill>
                <a:srgbClr val="4CE600"/>
              </a:solidFill>
              <a:ln w="0">
                <a:solidFill>
                  <a:srgbClr val="000000"/>
                </a:solidFill>
                <a:prstDash val="solid"/>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18107530" y="10110605"/>
                <a:ext cx="419684" cy="249455"/>
              </a:xfrm>
              <a:prstGeom prst="rect">
                <a:avLst/>
              </a:prstGeom>
              <a:solidFill>
                <a:srgbClr val="1A7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18076663" y="10546966"/>
                <a:ext cx="419684" cy="250513"/>
              </a:xfrm>
              <a:prstGeom prst="rect">
                <a:avLst/>
              </a:prstGeom>
              <a:noFill/>
              <a:ln w="9525">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99" name="Picture 98"/>
            <p:cNvPicPr/>
            <p:nvPr/>
          </p:nvPicPr>
          <p:blipFill>
            <a:blip r:embed="rId8">
              <a:extLst>
                <a:ext uri="{28A0092B-C50C-407E-A947-70E740481C1C}">
                  <a14:useLocalDpi xmlns:a14="http://schemas.microsoft.com/office/drawing/2010/main" val="0"/>
                </a:ext>
              </a:extLst>
            </a:blip>
            <a:srcRect/>
            <a:stretch>
              <a:fillRect/>
            </a:stretch>
          </p:blipFill>
          <p:spPr bwMode="auto">
            <a:xfrm>
              <a:off x="16556731" y="8945234"/>
              <a:ext cx="3326480" cy="2231816"/>
            </a:xfrm>
            <a:prstGeom prst="rect">
              <a:avLst/>
            </a:prstGeom>
            <a:noFill/>
            <a:ln>
              <a:noFill/>
            </a:ln>
          </p:spPr>
        </p:pic>
      </p:grpSp>
      <p:grpSp>
        <p:nvGrpSpPr>
          <p:cNvPr id="100" name="Group 99"/>
          <p:cNvGrpSpPr/>
          <p:nvPr/>
        </p:nvGrpSpPr>
        <p:grpSpPr>
          <a:xfrm>
            <a:off x="638179" y="20143681"/>
            <a:ext cx="3281846" cy="1683350"/>
            <a:chOff x="356115" y="14569583"/>
            <a:chExt cx="7875640" cy="4676616"/>
          </a:xfrm>
        </p:grpSpPr>
        <p:sp>
          <p:nvSpPr>
            <p:cNvPr id="101" name="Rectangle 100"/>
            <p:cNvSpPr/>
            <p:nvPr/>
          </p:nvSpPr>
          <p:spPr>
            <a:xfrm>
              <a:off x="702649" y="14708522"/>
              <a:ext cx="6993542" cy="4537677"/>
            </a:xfrm>
            <a:prstGeom prst="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56115" y="14569583"/>
              <a:ext cx="7875640" cy="1680753"/>
            </a:xfrm>
            <a:prstGeom prst="rect">
              <a:avLst/>
            </a:prstGeom>
            <a:noFill/>
          </p:spPr>
          <p:txBody>
            <a:bodyPr wrap="square" rtlCol="0">
              <a:spAutoFit/>
            </a:bodyPr>
            <a:lstStyle/>
            <a:p>
              <a:pPr algn="ctr"/>
              <a:r>
                <a:rPr lang="en-US" sz="1800" b="1" dirty="0" smtClean="0">
                  <a:solidFill>
                    <a:srgbClr val="000000"/>
                  </a:solidFill>
                </a:rPr>
                <a:t>Colorado Spruce-Fir Forests Mortality Percent Cover</a:t>
              </a:r>
              <a:endParaRPr lang="en-US" sz="1800" b="1" dirty="0">
                <a:solidFill>
                  <a:srgbClr val="000000"/>
                </a:solidFill>
              </a:endParaRPr>
            </a:p>
          </p:txBody>
        </p:sp>
        <p:grpSp>
          <p:nvGrpSpPr>
            <p:cNvPr id="103" name="Group 102"/>
            <p:cNvGrpSpPr/>
            <p:nvPr/>
          </p:nvGrpSpPr>
          <p:grpSpPr>
            <a:xfrm>
              <a:off x="1093528" y="16215040"/>
              <a:ext cx="4186621" cy="1990682"/>
              <a:chOff x="61142" y="15802082"/>
              <a:chExt cx="4186621" cy="1990682"/>
            </a:xfrm>
          </p:grpSpPr>
          <p:sp>
            <p:nvSpPr>
              <p:cNvPr id="106" name="Rectangle 105"/>
              <p:cNvSpPr/>
              <p:nvPr/>
            </p:nvSpPr>
            <p:spPr>
              <a:xfrm>
                <a:off x="61142" y="16140666"/>
                <a:ext cx="855406" cy="1238865"/>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665825" y="16140666"/>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5825" y="17379530"/>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300008" y="15802082"/>
                <a:ext cx="2947755" cy="960433"/>
              </a:xfrm>
              <a:prstGeom prst="rect">
                <a:avLst/>
              </a:prstGeom>
              <a:noFill/>
            </p:spPr>
            <p:txBody>
              <a:bodyPr wrap="square" rtlCol="0">
                <a:spAutoFit/>
              </a:bodyPr>
              <a:lstStyle/>
              <a:p>
                <a:r>
                  <a:rPr lang="en-US" sz="1800" dirty="0" smtClean="0">
                    <a:solidFill>
                      <a:srgbClr val="000000"/>
                    </a:solidFill>
                  </a:rPr>
                  <a:t>High: 61</a:t>
                </a:r>
                <a:endParaRPr lang="en-US" sz="1800" dirty="0">
                  <a:solidFill>
                    <a:srgbClr val="000000"/>
                  </a:solidFill>
                </a:endParaRPr>
              </a:p>
            </p:txBody>
          </p:sp>
          <p:sp>
            <p:nvSpPr>
              <p:cNvPr id="111" name="TextBox 110"/>
              <p:cNvSpPr txBox="1"/>
              <p:nvPr/>
            </p:nvSpPr>
            <p:spPr>
              <a:xfrm>
                <a:off x="1387148" y="16832334"/>
                <a:ext cx="2201775" cy="960430"/>
              </a:xfrm>
              <a:prstGeom prst="rect">
                <a:avLst/>
              </a:prstGeom>
              <a:noFill/>
            </p:spPr>
            <p:txBody>
              <a:bodyPr wrap="square" rtlCol="0">
                <a:spAutoFit/>
              </a:bodyPr>
              <a:lstStyle/>
              <a:p>
                <a:r>
                  <a:rPr lang="en-US" sz="1800" dirty="0" smtClean="0">
                    <a:solidFill>
                      <a:srgbClr val="000000"/>
                    </a:solidFill>
                  </a:rPr>
                  <a:t>Low: 1</a:t>
                </a:r>
                <a:endParaRPr lang="en-US" sz="1800" dirty="0">
                  <a:solidFill>
                    <a:srgbClr val="000000"/>
                  </a:solidFill>
                </a:endParaRPr>
              </a:p>
            </p:txBody>
          </p:sp>
        </p:grpSp>
        <p:cxnSp>
          <p:nvCxnSpPr>
            <p:cNvPr id="104" name="Straight Connector 103"/>
            <p:cNvCxnSpPr/>
            <p:nvPr/>
          </p:nvCxnSpPr>
          <p:spPr>
            <a:xfrm flipV="1">
              <a:off x="1157761" y="18565308"/>
              <a:ext cx="715277" cy="986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200663" y="18091346"/>
              <a:ext cx="5025355" cy="1026063"/>
            </a:xfrm>
            <a:prstGeom prst="rect">
              <a:avLst/>
            </a:prstGeom>
            <a:noFill/>
          </p:spPr>
          <p:txBody>
            <a:bodyPr wrap="square" rtlCol="0">
              <a:spAutoFit/>
            </a:bodyPr>
            <a:lstStyle/>
            <a:p>
              <a:r>
                <a:rPr lang="en-US" sz="1800" b="1" dirty="0" smtClean="0">
                  <a:solidFill>
                    <a:srgbClr val="000000"/>
                  </a:solidFill>
                </a:rPr>
                <a:t>Colorado Boundary</a:t>
              </a:r>
              <a:endParaRPr lang="en-US" sz="1800" b="1" dirty="0">
                <a:solidFill>
                  <a:srgbClr val="000000"/>
                </a:solidFill>
              </a:endParaRPr>
            </a:p>
          </p:txBody>
        </p:sp>
      </p:grpSp>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l="13021" t="1319" r="18115" b="1897"/>
          <a:stretch/>
        </p:blipFill>
        <p:spPr>
          <a:xfrm>
            <a:off x="7190984" y="20169856"/>
            <a:ext cx="4252365" cy="4618161"/>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42929" y="20326391"/>
            <a:ext cx="4625269" cy="3574072"/>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88584" y="24369508"/>
            <a:ext cx="4625269" cy="3574072"/>
          </a:xfrm>
          <a:prstGeom prst="rect">
            <a:avLst/>
          </a:prstGeom>
        </p:spPr>
      </p:pic>
      <p:cxnSp>
        <p:nvCxnSpPr>
          <p:cNvPr id="113" name="Straight Connector 112"/>
          <p:cNvCxnSpPr/>
          <p:nvPr/>
        </p:nvCxnSpPr>
        <p:spPr>
          <a:xfrm flipH="1">
            <a:off x="10785988" y="20336067"/>
            <a:ext cx="864974" cy="23055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0792498" y="22630896"/>
            <a:ext cx="869974" cy="1253804"/>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342059" y="25183500"/>
            <a:ext cx="3809182" cy="1899097"/>
            <a:chOff x="9971418" y="19397260"/>
            <a:chExt cx="3809182" cy="1899097"/>
          </a:xfrm>
        </p:grpSpPr>
        <p:sp>
          <p:nvSpPr>
            <p:cNvPr id="135" name="Rectangle 5"/>
            <p:cNvSpPr>
              <a:spLocks noChangeArrowheads="1"/>
            </p:cNvSpPr>
            <p:nvPr/>
          </p:nvSpPr>
          <p:spPr bwMode="auto">
            <a:xfrm>
              <a:off x="10018616" y="19397260"/>
              <a:ext cx="3761983" cy="189909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6"/>
            <p:cNvSpPr>
              <a:spLocks noChangeArrowheads="1"/>
            </p:cNvSpPr>
            <p:nvPr/>
          </p:nvSpPr>
          <p:spPr bwMode="auto">
            <a:xfrm>
              <a:off x="9971418" y="19418860"/>
              <a:ext cx="3809181"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smtClean="0">
                  <a:solidFill>
                    <a:srgbClr val="000000"/>
                  </a:solidFill>
                  <a:latin typeface="+mj-lt"/>
                </a:rPr>
                <a:t>Gunnison District Spruce-Fir Forests</a:t>
              </a:r>
            </a:p>
          </p:txBody>
        </p:sp>
        <p:sp>
          <p:nvSpPr>
            <p:cNvPr id="138" name="Rectangle 8"/>
            <p:cNvSpPr>
              <a:spLocks noChangeArrowheads="1"/>
            </p:cNvSpPr>
            <p:nvPr/>
          </p:nvSpPr>
          <p:spPr bwMode="auto">
            <a:xfrm>
              <a:off x="10786390" y="20689173"/>
              <a:ext cx="28683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Gunnison National Forest Boundary </a:t>
              </a:r>
              <a:endParaRPr kumimoji="0" lang="en-US" altLang="en-US" sz="1800" b="0" i="0" u="none" strike="noStrike" cap="none" normalizeH="0" baseline="0" dirty="0" smtClean="0">
                <a:ln>
                  <a:noFill/>
                </a:ln>
                <a:solidFill>
                  <a:schemeClr val="tx1"/>
                </a:solidFill>
                <a:effectLst/>
                <a:latin typeface="+mn-lt"/>
              </a:endParaRPr>
            </a:p>
          </p:txBody>
        </p:sp>
        <p:sp>
          <p:nvSpPr>
            <p:cNvPr id="140" name="Rectangle 10"/>
            <p:cNvSpPr>
              <a:spLocks noChangeArrowheads="1"/>
            </p:cNvSpPr>
            <p:nvPr/>
          </p:nvSpPr>
          <p:spPr bwMode="auto">
            <a:xfrm>
              <a:off x="10685639" y="19686628"/>
              <a:ext cx="2380738"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Mortality Percent Cover </a:t>
              </a:r>
              <a:endParaRPr kumimoji="0" lang="en-US" altLang="en-US" sz="1800" b="0" i="0" u="none" strike="noStrike" cap="none" normalizeH="0" baseline="0" dirty="0" smtClean="0">
                <a:ln>
                  <a:noFill/>
                </a:ln>
                <a:solidFill>
                  <a:schemeClr val="tx1"/>
                </a:solidFill>
                <a:effectLst/>
                <a:latin typeface="+mn-lt"/>
              </a:endParaRPr>
            </a:p>
          </p:txBody>
        </p:sp>
        <p:sp>
          <p:nvSpPr>
            <p:cNvPr id="255" name="Rectangle 116"/>
            <p:cNvSpPr>
              <a:spLocks noChangeArrowheads="1"/>
            </p:cNvSpPr>
            <p:nvPr/>
          </p:nvSpPr>
          <p:spPr bwMode="auto">
            <a:xfrm>
              <a:off x="10909080" y="19993294"/>
              <a:ext cx="827366"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High : 47</a:t>
              </a:r>
              <a:endParaRPr kumimoji="0" lang="en-US" altLang="en-US" sz="1800" b="0" i="0" u="none" strike="noStrike" cap="none" normalizeH="0" baseline="0" dirty="0" smtClean="0">
                <a:ln>
                  <a:noFill/>
                </a:ln>
                <a:solidFill>
                  <a:schemeClr val="tx1"/>
                </a:solidFill>
                <a:effectLst/>
                <a:latin typeface="+mn-lt"/>
              </a:endParaRPr>
            </a:p>
          </p:txBody>
        </p:sp>
        <p:sp>
          <p:nvSpPr>
            <p:cNvPr id="133" name="Rectangle 224"/>
            <p:cNvSpPr>
              <a:spLocks noChangeArrowheads="1"/>
            </p:cNvSpPr>
            <p:nvPr/>
          </p:nvSpPr>
          <p:spPr bwMode="auto">
            <a:xfrm>
              <a:off x="10907267" y="20358931"/>
              <a:ext cx="671793"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Low : 1</a:t>
              </a:r>
              <a:endParaRPr kumimoji="0" lang="en-US" altLang="en-US" sz="1800" b="0" i="0" u="none" strike="noStrike" cap="none" normalizeH="0" baseline="0" dirty="0" smtClean="0">
                <a:ln>
                  <a:noFill/>
                </a:ln>
                <a:solidFill>
                  <a:schemeClr val="tx1"/>
                </a:solidFill>
                <a:effectLst/>
                <a:latin typeface="+mn-lt"/>
              </a:endParaRPr>
            </a:p>
          </p:txBody>
        </p:sp>
        <p:sp>
          <p:nvSpPr>
            <p:cNvPr id="134" name="Freeform 225"/>
            <p:cNvSpPr>
              <a:spLocks/>
            </p:cNvSpPr>
            <p:nvPr/>
          </p:nvSpPr>
          <p:spPr bwMode="auto">
            <a:xfrm>
              <a:off x="10018616" y="19401978"/>
              <a:ext cx="3761984" cy="1894379"/>
            </a:xfrm>
            <a:custGeom>
              <a:avLst/>
              <a:gdLst>
                <a:gd name="T0" fmla="*/ 0 w 1923"/>
                <a:gd name="T1" fmla="*/ 633 h 1266"/>
                <a:gd name="T2" fmla="*/ 0 w 1923"/>
                <a:gd name="T3" fmla="*/ 0 h 1266"/>
                <a:gd name="T4" fmla="*/ 1923 w 1923"/>
                <a:gd name="T5" fmla="*/ 0 h 1266"/>
                <a:gd name="T6" fmla="*/ 1923 w 1923"/>
                <a:gd name="T7" fmla="*/ 1266 h 1266"/>
                <a:gd name="T8" fmla="*/ 0 w 1923"/>
                <a:gd name="T9" fmla="*/ 1266 h 1266"/>
                <a:gd name="T10" fmla="*/ 0 w 1923"/>
                <a:gd name="T11" fmla="*/ 633 h 1266"/>
              </a:gdLst>
              <a:ahLst/>
              <a:cxnLst>
                <a:cxn ang="0">
                  <a:pos x="T0" y="T1"/>
                </a:cxn>
                <a:cxn ang="0">
                  <a:pos x="T2" y="T3"/>
                </a:cxn>
                <a:cxn ang="0">
                  <a:pos x="T4" y="T5"/>
                </a:cxn>
                <a:cxn ang="0">
                  <a:pos x="T6" y="T7"/>
                </a:cxn>
                <a:cxn ang="0">
                  <a:pos x="T8" y="T9"/>
                </a:cxn>
                <a:cxn ang="0">
                  <a:pos x="T10" y="T11"/>
                </a:cxn>
              </a:cxnLst>
              <a:rect l="0" t="0" r="r" b="b"/>
              <a:pathLst>
                <a:path w="1923" h="1266">
                  <a:moveTo>
                    <a:pt x="0" y="633"/>
                  </a:moveTo>
                  <a:lnTo>
                    <a:pt x="0" y="0"/>
                  </a:lnTo>
                  <a:lnTo>
                    <a:pt x="1923" y="0"/>
                  </a:lnTo>
                  <a:lnTo>
                    <a:pt x="1923" y="1266"/>
                  </a:lnTo>
                  <a:lnTo>
                    <a:pt x="0" y="1266"/>
                  </a:lnTo>
                  <a:lnTo>
                    <a:pt x="0" y="633"/>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43"/>
            <p:cNvSpPr/>
            <p:nvPr/>
          </p:nvSpPr>
          <p:spPr>
            <a:xfrm>
              <a:off x="10194708" y="20092317"/>
              <a:ext cx="356455" cy="439457"/>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p:cNvCxnSpPr/>
            <p:nvPr/>
          </p:nvCxnSpPr>
          <p:spPr>
            <a:xfrm>
              <a:off x="10446684" y="20092317"/>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0446684" y="20534091"/>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47" name="Rectangle 231"/>
            <p:cNvSpPr>
              <a:spLocks noChangeArrowheads="1"/>
            </p:cNvSpPr>
            <p:nvPr/>
          </p:nvSpPr>
          <p:spPr bwMode="auto">
            <a:xfrm>
              <a:off x="10221283" y="20749796"/>
              <a:ext cx="382587" cy="187735"/>
            </a:xfrm>
            <a:prstGeom prst="rect">
              <a:avLst/>
            </a:prstGeom>
            <a:noFill/>
            <a:ln w="25400">
              <a:solidFill>
                <a:srgbClr val="007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32" name="Straight Connector 131"/>
          <p:cNvCxnSpPr/>
          <p:nvPr/>
        </p:nvCxnSpPr>
        <p:spPr>
          <a:xfrm flipV="1">
            <a:off x="8277908" y="22630896"/>
            <a:ext cx="2514588" cy="14544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sp>
        <p:nvSpPr>
          <p:cNvPr id="249" name="Right Arrow 248"/>
          <p:cNvSpPr/>
          <p:nvPr/>
        </p:nvSpPr>
        <p:spPr>
          <a:xfrm rot="5400000">
            <a:off x="13721041" y="23991131"/>
            <a:ext cx="469042" cy="287712"/>
          </a:xfrm>
          <a:prstGeom prst="rightArrow">
            <a:avLst/>
          </a:prstGeom>
          <a:solidFill>
            <a:srgbClr val="43CEFF"/>
          </a:solidFill>
          <a:ln>
            <a:solidFill>
              <a:srgbClr val="43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3720</TotalTime>
  <Words>582</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nrel</cp:lastModifiedBy>
  <cp:revision>141</cp:revision>
  <dcterms:created xsi:type="dcterms:W3CDTF">2015-06-02T14:58:58Z</dcterms:created>
  <dcterms:modified xsi:type="dcterms:W3CDTF">2016-03-30T18:13:50Z</dcterms:modified>
</cp:coreProperties>
</file>