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24"/>
  </p:notesMasterIdLst>
  <p:sldIdLst>
    <p:sldId id="275" r:id="rId4"/>
    <p:sldId id="285" r:id="rId5"/>
    <p:sldId id="286" r:id="rId6"/>
    <p:sldId id="287" r:id="rId7"/>
    <p:sldId id="288" r:id="rId8"/>
    <p:sldId id="289" r:id="rId9"/>
    <p:sldId id="290" r:id="rId10"/>
    <p:sldId id="291" r:id="rId11"/>
    <p:sldId id="292" r:id="rId12"/>
    <p:sldId id="293" r:id="rId13"/>
    <p:sldId id="294" r:id="rId14"/>
    <p:sldId id="278" r:id="rId15"/>
    <p:sldId id="279" r:id="rId16"/>
    <p:sldId id="280" r:id="rId17"/>
    <p:sldId id="281" r:id="rId18"/>
    <p:sldId id="282" r:id="rId19"/>
    <p:sldId id="283" r:id="rId20"/>
    <p:sldId id="284"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an Zhang" initials="" lastIdx="2" clrIdx="0"/>
  <p:cmAuthor id="2" name="Caren Remillard" initials="" lastIdx="1" clrIdx="1"/>
  <p:cmAuthor id="3" name="vfay333" initials="" lastIdx="1" clrIdx="2"/>
  <p:cmAuthor id="4" name="crms" initials="c" lastIdx="3" clrIdx="3">
    <p:extLst/>
  </p:cmAuthor>
  <p:cmAuthor id="5" name="clr" initials="clr" lastIdx="15" clrIdx="4"/>
  <p:cmAuthor id="6" name="Orne, Tiffani N. (LARC-E3)[SSAI DEVELOP]" initials="OTN(D" lastIdx="11" clrIdx="5">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7880" autoAdjust="0"/>
  </p:normalViewPr>
  <p:slideViewPr>
    <p:cSldViewPr snapToGrid="0">
      <p:cViewPr varScale="1">
        <p:scale>
          <a:sx n="87" d="100"/>
          <a:sy n="87" d="100"/>
        </p:scale>
        <p:origin x="1362"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5-07-07T23:39:37.388" idx="2">
    <p:pos x="4749" y="609"/>
    <p:text>Cite map base layers in the speaker notes.</p:text>
  </p:cm>
  <p:cm authorId="6" dt="2015-07-15T17:32:49.110" idx="1">
    <p:pos x="4845" y="705"/>
    <p:text>For the final, please add the legend seperately</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6" dt="2015-07-15T17:44:17.254" idx="8">
    <p:pos x="749" y="923"/>
    <p:text>I increased the font size here to 20 pt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5-07-07T23:40:40.415" idx="3">
    <p:pos x="1140" y="1074"/>
    <p:text>Please define DRAT.</p:text>
  </p:cm>
  <p:cm authorId="5" dt="2015-07-07T23:43:35.530" idx="5">
    <p:pos x="111" y="184"/>
    <p:text>All image sources must be briefly cited on the slide (see sample presentation on DEVELOPedia for example), and properly cited (with a URL if applicable) in the speaker notes.</p:text>
  </p:cm>
  <p:cm authorId="5" dt="2015-07-07T23:44:13.815" idx="4">
    <p:pos x="5248" y="889"/>
    <p:text>Please use key phrases and not full sentences. Save full sentences for the speaker notes. See the sample ppt on DEVELOPedia to get ideas of impactful ways to use text. </p:text>
  </p:cm>
  <p:cm authorId="5" dt="2015-07-08T07:54:43.301" idx="13">
    <p:pos x="10" y="10"/>
    <p:text>Avoid using an image as background. The template offers several ideas for arranging images. This image would have more of an impact if it were placed accross the top or along a full side of the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5" dt="2015-07-07T23:45:39.783" idx="6">
    <p:pos x="5181" y="1119"/>
    <p:text>This is very cute, but all imagery must fit one of the following: collected by the team, provided by the partner (with written permission to use it), from a federal agency, from the DEVELOP collection on Flikr, or under a Creative Commons license.</p:text>
  </p:cm>
  <p:cm authorId="5" dt="2015-07-07T23:47:44.543" idx="8">
    <p:pos x="5730" y="2716"/>
    <p:text>Enlarge.</p:text>
  </p:cm>
  <p:cm authorId="5" dt="2015-07-08T07:57:56.451" idx="7">
    <p:pos x="4616" y="809"/>
    <p:text>Reduce text here. Place excess text in the speaker notes. For this slide, I would use either the first or the last point and get rid of all of the others, as you discuss them in the methodology. Consider deleting bullets and using bold text to make items stand out.</p:text>
  </p:cm>
</p:cmLst>
</file>

<file path=ppt/comments/comment4.xml><?xml version="1.0" encoding="utf-8"?>
<p:cmLst xmlns:a="http://schemas.openxmlformats.org/drawingml/2006/main" xmlns:r="http://schemas.openxmlformats.org/officeDocument/2006/relationships" xmlns:p="http://schemas.openxmlformats.org/presentationml/2006/main">
  <p:cm authorId="5" dt="2015-07-08T07:59:11.634" idx="9">
    <p:pos x="3126" y="805"/>
    <p:text>Use bolding instead of indenting to distinguish between the sensor and the parameter. Make the images all equal in size. Does the landsat image show land cover? It looks like a true-color image. It would be good to use images that are similar for the two data illustrations.</p:text>
  </p:cm>
  <p:cm authorId="6" dt="2015-07-15T17:37:54.026" idx="2">
    <p:pos x="3126" y="901"/>
    <p:text>I made the first change</p:text>
    <p:extLst>
      <p:ext uri="{C676402C-5697-4E1C-873F-D02D1690AC5C}">
        <p15:threadingInfo xmlns:p15="http://schemas.microsoft.com/office/powerpoint/2012/main" timeZoneBias="240">
          <p15:parentCm authorId="5" idx="9"/>
        </p15:threadingInfo>
      </p:ext>
    </p:extLst>
  </p:cm>
  <p:cm authorId="5" dt="2015-07-08T08:00:52.127" idx="14">
    <p:pos x="10" y="10"/>
    <p:text>Watch spelling in the speaker notes.</p:text>
  </p:cm>
  <p:cm authorId="6" dt="2015-07-15T17:38:02.609" idx="3">
    <p:pos x="5656" y="2717"/>
    <p:text>For the final, please add legends seperately</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15-07-08T08:00:09.339" idx="11">
    <p:pos x="5481" y="174"/>
    <p:text>The speaker notes may contain too much information for one slide. Try reading it out loud and timing how long it takes. Think about how your audience will react to such a long slide with one image. There are many ways to deal with decribing a long methodology--look at other projects to get ideas.</p:text>
  </p:cm>
  <p:cm authorId="6" dt="2015-07-15T17:45:43.941" idx="10">
    <p:pos x="10" y="10"/>
    <p:text>I really like how the chalkboard looks! The first and last items should probably be removed, as they are not really part of the scientific process of the project.
Also, the font is difficult to read. Is there a more legible font that would still work as handwriting? Making the font larger might also fix the problem.</p:text>
    <p:extLst>
      <p:ext uri="{C676402C-5697-4E1C-873F-D02D1690AC5C}">
        <p15:threadingInfo xmlns:p15="http://schemas.microsoft.com/office/powerpoint/2012/main" timeZoneBias="240"/>
      </p:ext>
    </p:extLst>
  </p:cm>
  <p:cm authorId="6" dt="2015-07-15T17:47:23.336" idx="11">
    <p:pos x="10" y="106"/>
    <p:text>I made the image larger to fill the bottom of the slide</p:text>
    <p:extLst>
      <p:ext uri="{C676402C-5697-4E1C-873F-D02D1690AC5C}">
        <p15:threadingInfo xmlns:p15="http://schemas.microsoft.com/office/powerpoint/2012/main" timeZoneBias="240">
          <p15:parentCm authorId="6" idx="10"/>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6" dt="2015-07-15T17:41:10.949" idx="5">
    <p:pos x="5248" y="889"/>
    <p:text>Don't forget to switch this one back to Century Gothic too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6" dt="2015-07-15T17:41:40.419" idx="6">
    <p:pos x="5248" y="889"/>
    <p:text>Don't forget to switch this one back to Century Gothic too :)</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5" dt="2015-07-08T00:05:45.615" idx="12">
    <p:pos x="466" y="1883"/>
    <p:text>Generalized errors, such as "human error" or "all models are uncertain" are generally frowned upon in scientific communities. If there is a specific type of uncertainty in your models, name it. </p:text>
  </p:cm>
</p:cmLst>
</file>

<file path=ppt/comments/comment9.xml><?xml version="1.0" encoding="utf-8"?>
<p:cmLst xmlns:a="http://schemas.openxmlformats.org/drawingml/2006/main" xmlns:r="http://schemas.openxmlformats.org/officeDocument/2006/relationships" xmlns:p="http://schemas.openxmlformats.org/presentationml/2006/main">
  <p:cm authorId="5" dt="2015-07-08T08:02:50.648" idx="15">
    <p:pos x="211" y="1427"/>
    <p:text>Add the word "locate" or another verb to the beginning of the first bullet. Consider bolding the first word of each bullet.</p:text>
  </p:cm>
  <p:cm authorId="6" dt="2015-07-15T17:42:31.388" idx="7">
    <p:pos x="2782" y="2256"/>
    <p:text>I removed the periods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rickizimo-toys.com/en/police-minifigures/196-police-swat.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4.bp.blogspot.com/-gzcQlCKZTlU/UMiWEV6xcbI/AAAAAAAASbY/XAPB7clb4tY/s320/bilde.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qgis.org/en/site/forusers/visualchangelog28/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lvl="0" rtl="0">
              <a:lnSpc>
                <a:spcPct val="115000"/>
              </a:lnSpc>
              <a:spcBef>
                <a:spcPts val="0"/>
              </a:spcBef>
              <a:buSzPct val="100000"/>
              <a:buNone/>
            </a:pPr>
            <a:r>
              <a:rPr lang="en-US" sz="1100" dirty="0" err="1">
                <a:latin typeface="Century Gothic"/>
                <a:ea typeface="Century Gothic"/>
                <a:cs typeface="Century Gothic"/>
                <a:sym typeface="Century Gothic"/>
              </a:rPr>
              <a:t>Arenal-Tempisque</a:t>
            </a:r>
            <a:r>
              <a:rPr lang="en-US" sz="1100" dirty="0">
                <a:latin typeface="Century Gothic"/>
                <a:ea typeface="Century Gothic"/>
                <a:cs typeface="Century Gothic"/>
                <a:sym typeface="Century Gothic"/>
              </a:rPr>
              <a:t> Irrigation District (DRAT) is in Guanacaste, Costa Rica</a:t>
            </a:r>
            <a:r>
              <a:rPr lang="en-US" sz="1100" dirty="0" smtClean="0">
                <a:latin typeface="Century Gothic"/>
                <a:ea typeface="Century Gothic"/>
                <a:cs typeface="Century Gothic"/>
                <a:sym typeface="Century Gothic"/>
              </a:rPr>
              <a:t>. DRAT </a:t>
            </a:r>
            <a:r>
              <a:rPr lang="en-US" sz="1100" dirty="0">
                <a:latin typeface="Century Gothic"/>
                <a:ea typeface="Century Gothic"/>
                <a:cs typeface="Century Gothic"/>
                <a:sym typeface="Century Gothic"/>
              </a:rPr>
              <a:t>study area is geographically located in the northwest region of Costa Rica, and is situated between the Pacific Coast, the Gulf of Nicoya, and Lake </a:t>
            </a:r>
            <a:r>
              <a:rPr lang="en-US" sz="1100" dirty="0" err="1">
                <a:latin typeface="Century Gothic"/>
                <a:ea typeface="Century Gothic"/>
                <a:cs typeface="Century Gothic"/>
                <a:sym typeface="Century Gothic"/>
              </a:rPr>
              <a:t>Arenal</a:t>
            </a:r>
            <a:r>
              <a:rPr lang="en-US" sz="1100" dirty="0">
                <a:latin typeface="Century Gothic"/>
                <a:ea typeface="Century Gothic"/>
                <a:cs typeface="Century Gothic"/>
                <a:sym typeface="Century Gothic"/>
              </a:rPr>
              <a:t>.</a:t>
            </a:r>
          </a:p>
          <a:p>
            <a:pPr lvl="0" rtl="0">
              <a:lnSpc>
                <a:spcPct val="115000"/>
              </a:lnSpc>
              <a:spcBef>
                <a:spcPts val="0"/>
              </a:spcBef>
              <a:buNone/>
            </a:pPr>
            <a:endParaRPr sz="1100" dirty="0">
              <a:latin typeface="Century Gothic"/>
              <a:ea typeface="Century Gothic"/>
              <a:cs typeface="Century Gothic"/>
              <a:sym typeface="Century Gothic"/>
            </a:endParaRPr>
          </a:p>
          <a:p>
            <a:pPr lvl="0" rtl="0">
              <a:lnSpc>
                <a:spcPct val="115000"/>
              </a:lnSpc>
              <a:spcBef>
                <a:spcPts val="0"/>
              </a:spcBef>
              <a:buSzPct val="100000"/>
              <a:buNone/>
            </a:pPr>
            <a:r>
              <a:rPr lang="en-US" sz="1100" dirty="0">
                <a:latin typeface="Century Gothic"/>
                <a:ea typeface="Century Gothic"/>
                <a:cs typeface="Century Gothic"/>
                <a:sym typeface="Century Gothic"/>
              </a:rPr>
              <a:t>The area has experienced continual drought in the last several years, and these conditions complicate the water management of environmental services, agricultural practices, and irrigational procedures.</a:t>
            </a:r>
          </a:p>
          <a:p>
            <a:pPr lvl="0" rtl="0">
              <a:lnSpc>
                <a:spcPct val="115000"/>
              </a:lnSpc>
              <a:spcBef>
                <a:spcPts val="0"/>
              </a:spcBef>
              <a:buNone/>
            </a:pPr>
            <a:endParaRPr sz="1100" dirty="0">
              <a:latin typeface="Century Gothic"/>
              <a:ea typeface="Century Gothic"/>
              <a:cs typeface="Century Gothic"/>
              <a:sym typeface="Century Gothic"/>
            </a:endParaRPr>
          </a:p>
          <a:p>
            <a:pPr lvl="0" rtl="0">
              <a:lnSpc>
                <a:spcPct val="115000"/>
              </a:lnSpc>
              <a:spcBef>
                <a:spcPts val="0"/>
              </a:spcBef>
              <a:buSzPct val="100000"/>
              <a:buNone/>
            </a:pPr>
            <a:r>
              <a:rPr lang="en-US" sz="1100" dirty="0">
                <a:latin typeface="Century Gothic"/>
                <a:ea typeface="Century Gothic"/>
                <a:cs typeface="Century Gothic"/>
                <a:sym typeface="Century Gothic"/>
              </a:rPr>
              <a:t>The dates that were chosen allowed for a sufficient collection period and a current assessment of the region’s hydrological processes. </a:t>
            </a:r>
          </a:p>
          <a:p>
            <a:pPr lvl="0" rtl="0">
              <a:spcBef>
                <a:spcPts val="0"/>
              </a:spcBef>
              <a:buNone/>
            </a:pPr>
            <a:endParaRPr sz="1100" dirty="0">
              <a:latin typeface="Century Gothic"/>
              <a:ea typeface="Century Gothic"/>
              <a:cs typeface="Century Gothic"/>
              <a:sym typeface="Century Gothic"/>
            </a:endParaRPr>
          </a:p>
        </p:txBody>
      </p:sp>
      <p:sp>
        <p:nvSpPr>
          <p:cNvPr id="152" name="Shape 1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srgbClr val="000000"/>
                </a:solidFill>
              </a:rPr>
              <a:pPr>
                <a:buSzPct val="25000"/>
              </a:pPr>
              <a:t>2</a:t>
            </a:fld>
            <a:endParaRPr lang="en-US">
              <a:solidFill>
                <a:srgbClr val="000000"/>
              </a:solidFill>
            </a:endParaRPr>
          </a:p>
        </p:txBody>
      </p:sp>
    </p:spTree>
    <p:extLst>
      <p:ext uri="{BB962C8B-B14F-4D97-AF65-F5344CB8AC3E}">
        <p14:creationId xmlns:p14="http://schemas.microsoft.com/office/powerpoint/2010/main" val="315924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a:t>We would like to thank our science advisors Dr. </a:t>
            </a:r>
            <a:r>
              <a:rPr lang="en-US" sz="1800">
                <a:solidFill>
                  <a:schemeClr val="dk1"/>
                </a:solidFill>
                <a:latin typeface="Garamond"/>
                <a:ea typeface="Garamond"/>
                <a:cs typeface="Garamond"/>
                <a:sym typeface="Garamond"/>
              </a:rPr>
              <a:t>Milewski, Dr. Kenton Ross, Dr. Madden and Dr. Quint Newcomer for their guidance, support, and expertise.</a:t>
            </a:r>
          </a:p>
          <a:p>
            <a:pPr rtl="0">
              <a:spcBef>
                <a:spcPts val="0"/>
              </a:spcBef>
              <a:buNone/>
            </a:pPr>
            <a:endParaRPr sz="1800">
              <a:solidFill>
                <a:schemeClr val="dk1"/>
              </a:solidFill>
              <a:latin typeface="Garamond"/>
              <a:ea typeface="Garamond"/>
              <a:cs typeface="Garamond"/>
              <a:sym typeface="Garamond"/>
            </a:endParaRPr>
          </a:p>
          <a:p>
            <a:pPr rtl="0">
              <a:spcBef>
                <a:spcPts val="0"/>
              </a:spcBef>
              <a:buNone/>
            </a:pPr>
            <a:r>
              <a:rPr lang="en-US" sz="1800">
                <a:solidFill>
                  <a:schemeClr val="dk1"/>
                </a:solidFill>
                <a:latin typeface="Garamond"/>
                <a:ea typeface="Garamond"/>
                <a:cs typeface="Garamond"/>
                <a:sym typeface="Garamond"/>
              </a:rPr>
              <a:t>We would also like to thank our project contact point at SENARA, </a:t>
            </a:r>
            <a:r>
              <a:rPr lang="en-US" sz="1000">
                <a:latin typeface="Century Gothic"/>
                <a:ea typeface="Century Gothic"/>
                <a:cs typeface="Century Gothic"/>
                <a:sym typeface="Century Gothic"/>
              </a:rPr>
              <a:t>Javier Artiñano Guzmán, </a:t>
            </a:r>
            <a:r>
              <a:rPr lang="en-US" sz="1800">
                <a:solidFill>
                  <a:schemeClr val="dk1"/>
                </a:solidFill>
                <a:latin typeface="Garamond"/>
                <a:ea typeface="Garamond"/>
                <a:cs typeface="Garamond"/>
                <a:sym typeface="Garamond"/>
              </a:rPr>
              <a:t>who provided the team with indispensable ancillary datasets for our study area. University of Georgia Costa Rica and Costa Rican Embassy to the United States were also large supporters of this project.</a:t>
            </a:r>
          </a:p>
          <a:p>
            <a:pPr rtl="0">
              <a:spcBef>
                <a:spcPts val="0"/>
              </a:spcBef>
              <a:buNone/>
            </a:pPr>
            <a:endParaRPr sz="1800">
              <a:solidFill>
                <a:schemeClr val="dk1"/>
              </a:solidFill>
              <a:latin typeface="Garamond"/>
              <a:ea typeface="Garamond"/>
              <a:cs typeface="Garamond"/>
              <a:sym typeface="Garamond"/>
            </a:endParaRPr>
          </a:p>
          <a:p>
            <a:pPr rtl="0">
              <a:spcBef>
                <a:spcPts val="0"/>
              </a:spcBef>
              <a:buNone/>
            </a:pPr>
            <a:r>
              <a:rPr lang="en-US" sz="1800">
                <a:solidFill>
                  <a:schemeClr val="dk1"/>
                </a:solidFill>
                <a:latin typeface="Garamond"/>
                <a:ea typeface="Garamond"/>
                <a:cs typeface="Garamond"/>
                <a:sym typeface="Garamond"/>
              </a:rPr>
              <a:t>Rachel Will, Ben Page, Grant Bloomer, Sarah Medley were past contributors of this project and helped to set the foundation for this terms project. Thanks.</a:t>
            </a:r>
          </a:p>
          <a:p>
            <a:pPr>
              <a:spcBef>
                <a:spcPts val="0"/>
              </a:spcBef>
              <a:buNone/>
            </a:pPr>
            <a:endParaRPr sz="1800">
              <a:solidFill>
                <a:schemeClr val="dk1"/>
              </a:solidFill>
              <a:latin typeface="Garamond"/>
              <a:ea typeface="Garamond"/>
              <a:cs typeface="Garamond"/>
              <a:sym typeface="Garamond"/>
            </a:endParaRPr>
          </a:p>
        </p:txBody>
      </p:sp>
      <p:sp>
        <p:nvSpPr>
          <p:cNvPr id="242" name="Shape 2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5098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r>
              <a:rPr lang="en-US" sz="1100" dirty="0">
                <a:latin typeface="Century Gothic"/>
                <a:ea typeface="Century Gothic"/>
                <a:cs typeface="Century Gothic"/>
                <a:sym typeface="Century Gothic"/>
              </a:rPr>
              <a:t>The DRAT has experienced more than three consecutive years of drought, which has limited the amount of accessible water for this area.  This scarcity has negatively impacted the agricultural production of this region, as well as the locals’ whose livelihoods depend on their crops</a:t>
            </a:r>
            <a:r>
              <a:rPr lang="en-US" sz="1100" dirty="0" smtClean="0">
                <a:latin typeface="Century Gothic"/>
                <a:ea typeface="Century Gothic"/>
                <a:cs typeface="Century Gothic"/>
                <a:sym typeface="Century Gothic"/>
              </a:rPr>
              <a:t>. Although </a:t>
            </a:r>
            <a:r>
              <a:rPr lang="en-US" sz="1100" dirty="0">
                <a:latin typeface="Century Gothic"/>
                <a:ea typeface="Century Gothic"/>
                <a:cs typeface="Century Gothic"/>
                <a:sym typeface="Century Gothic"/>
              </a:rPr>
              <a:t>the DRAT experiences a lengthy dry period of 5 months, this region is a large producer of sugarcane, rice, and farm-raised Tilapia. Roughly 1,125 families make their livelihoods by producing these products, grossing close to  $163.7 million for this region. However, this region is only able to sustain their agricultural production through their extensive irrigation infrastructure. DRAT consists of 2,800 ha of irrigation channels and canals.</a:t>
            </a:r>
          </a:p>
          <a:p>
            <a:pPr rtl="0">
              <a:lnSpc>
                <a:spcPct val="115000"/>
              </a:lnSpc>
              <a:spcBef>
                <a:spcPts val="0"/>
              </a:spcBef>
              <a:buNone/>
            </a:pPr>
            <a:endParaRPr sz="1100" dirty="0">
              <a:latin typeface="Century Gothic"/>
              <a:ea typeface="Century Gothic"/>
              <a:cs typeface="Century Gothic"/>
              <a:sym typeface="Century Gothic"/>
            </a:endParaRPr>
          </a:p>
          <a:p>
            <a:pPr rtl="0">
              <a:lnSpc>
                <a:spcPct val="115000"/>
              </a:lnSpc>
              <a:spcBef>
                <a:spcPts val="0"/>
              </a:spcBef>
              <a:buNone/>
            </a:pPr>
            <a:r>
              <a:rPr lang="en-US" sz="1100" dirty="0">
                <a:latin typeface="Century Gothic"/>
                <a:ea typeface="Century Gothic"/>
                <a:cs typeface="Century Gothic"/>
                <a:sym typeface="Century Gothic"/>
              </a:rPr>
              <a:t>There are other demands for water outside of agricultural practices, and as drought conditions linger, a heightened sense of water vulnerability is rising. Water from the DRAT region is also used for potable water as well as hydroelectricity. Almost a quarter of Costa Rica’s hydroelectricity comes from this region. Competition among  water users is growing making the management of this valuable resource more challenging.  </a:t>
            </a:r>
          </a:p>
          <a:p>
            <a:pPr rtl="0">
              <a:lnSpc>
                <a:spcPct val="115000"/>
              </a:lnSpc>
              <a:spcBef>
                <a:spcPts val="0"/>
              </a:spcBef>
              <a:buNone/>
            </a:pPr>
            <a:r>
              <a:rPr lang="en-US" sz="1100" u="sng" dirty="0" smtClean="0">
                <a:solidFill>
                  <a:schemeClr val="hlink"/>
                </a:solidFill>
                <a:latin typeface="Century Gothic"/>
                <a:ea typeface="Century Gothic"/>
                <a:cs typeface="Century Gothic"/>
                <a:sym typeface="Century Gothic"/>
              </a:rPr>
              <a:t>Picture</a:t>
            </a:r>
            <a:r>
              <a:rPr lang="en-US" sz="1100" u="sng" baseline="0" dirty="0" smtClean="0">
                <a:solidFill>
                  <a:schemeClr val="hlink"/>
                </a:solidFill>
                <a:latin typeface="Century Gothic"/>
                <a:ea typeface="Century Gothic"/>
                <a:cs typeface="Century Gothic"/>
                <a:sym typeface="Century Gothic"/>
              </a:rPr>
              <a:t> taken by Caren </a:t>
            </a:r>
            <a:r>
              <a:rPr lang="en-US" sz="1100" u="sng" baseline="0" dirty="0" err="1" smtClean="0">
                <a:solidFill>
                  <a:schemeClr val="hlink"/>
                </a:solidFill>
                <a:latin typeface="Century Gothic"/>
                <a:ea typeface="Century Gothic"/>
                <a:cs typeface="Century Gothic"/>
                <a:sym typeface="Century Gothic"/>
              </a:rPr>
              <a:t>Remillard</a:t>
            </a:r>
            <a:endParaRPr lang="en-US" sz="1100" dirty="0">
              <a:latin typeface="Century Gothic"/>
              <a:ea typeface="Century Gothic"/>
              <a:cs typeface="Century Gothic"/>
              <a:sym typeface="Century Gothic"/>
            </a:endParaRPr>
          </a:p>
          <a:p>
            <a:pPr lvl="0" rtl="0">
              <a:spcBef>
                <a:spcPts val="0"/>
              </a:spcBef>
              <a:buNone/>
            </a:pPr>
            <a:endParaRPr sz="1100" dirty="0">
              <a:latin typeface="Century Gothic"/>
              <a:ea typeface="Century Gothic"/>
              <a:cs typeface="Century Gothic"/>
              <a:sym typeface="Century Gothic"/>
            </a:endParaRPr>
          </a:p>
        </p:txBody>
      </p:sp>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109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r>
              <a:rPr lang="en-US" sz="1100" dirty="0">
                <a:latin typeface="Century Gothic"/>
                <a:ea typeface="Century Gothic"/>
                <a:cs typeface="Century Gothic"/>
                <a:sym typeface="Century Gothic"/>
              </a:rPr>
              <a:t>Our overall goal was to develop a comprehensive water budget for the </a:t>
            </a:r>
            <a:r>
              <a:rPr lang="en-US" sz="1100" dirty="0" err="1">
                <a:latin typeface="Century Gothic"/>
                <a:ea typeface="Century Gothic"/>
                <a:cs typeface="Century Gothic"/>
                <a:sym typeface="Century Gothic"/>
              </a:rPr>
              <a:t>Arenal-Tempisque</a:t>
            </a:r>
            <a:r>
              <a:rPr lang="en-US" sz="1100" dirty="0">
                <a:latin typeface="Century Gothic"/>
                <a:ea typeface="Century Gothic"/>
                <a:cs typeface="Century Gothic"/>
                <a:sym typeface="Century Gothic"/>
              </a:rPr>
              <a:t> Irrigation District of Costa Rica using datasets and tools from NASA Earth observations.</a:t>
            </a:r>
          </a:p>
          <a:p>
            <a:pPr rtl="0">
              <a:lnSpc>
                <a:spcPct val="115000"/>
              </a:lnSpc>
              <a:spcBef>
                <a:spcPts val="0"/>
              </a:spcBef>
              <a:buNone/>
            </a:pPr>
            <a:r>
              <a:rPr lang="en-US" sz="1200" dirty="0">
                <a:latin typeface="Calibri"/>
                <a:ea typeface="Calibri"/>
                <a:cs typeface="Calibri"/>
                <a:sym typeface="Calibri"/>
              </a:rPr>
              <a:t>In order to achieve this overarching goal, several sub</a:t>
            </a:r>
            <a:r>
              <a:rPr lang="en-US" sz="1100" dirty="0">
                <a:latin typeface="Calibri"/>
                <a:ea typeface="Calibri"/>
                <a:cs typeface="Calibri"/>
                <a:sym typeface="Calibri"/>
              </a:rPr>
              <a:t> objectives had to first be satisfied. We began by  creating  a </a:t>
            </a:r>
            <a:r>
              <a:rPr lang="en-US" sz="1100" b="0" dirty="0">
                <a:latin typeface="Calibri"/>
                <a:ea typeface="Calibri"/>
                <a:cs typeface="Calibri"/>
                <a:sym typeface="Calibri"/>
              </a:rPr>
              <a:t>SWAT</a:t>
            </a:r>
            <a:r>
              <a:rPr lang="en-US" sz="1100" dirty="0">
                <a:latin typeface="Calibri"/>
                <a:ea typeface="Calibri"/>
                <a:cs typeface="Calibri"/>
                <a:sym typeface="Calibri"/>
              </a:rPr>
              <a:t> model, which stands for Soil and Water resources Assessment Tool, in ArcGIS. This model is a river basin model that </a:t>
            </a:r>
            <a:r>
              <a:rPr lang="en-US" sz="1100" dirty="0" smtClean="0">
                <a:latin typeface="Calibri"/>
                <a:ea typeface="Calibri"/>
                <a:cs typeface="Calibri"/>
                <a:sym typeface="Calibri"/>
              </a:rPr>
              <a:t>was </a:t>
            </a:r>
            <a:r>
              <a:rPr lang="en-US" sz="1100" dirty="0">
                <a:latin typeface="Calibri"/>
                <a:ea typeface="Calibri"/>
                <a:cs typeface="Calibri"/>
                <a:sym typeface="Calibri"/>
              </a:rPr>
              <a:t>designed to help evaluate the effects of different water management decisions and alternative land management practices on a large watershed. We used SWAT to simulate the local hydrological processes, which are attributes that compose a water budget</a:t>
            </a:r>
            <a:r>
              <a:rPr lang="en-US" sz="1100" dirty="0" smtClean="0">
                <a:latin typeface="Calibri"/>
                <a:ea typeface="Calibri"/>
                <a:cs typeface="Calibri"/>
                <a:sym typeface="Calibri"/>
              </a:rPr>
              <a:t>.</a:t>
            </a:r>
          </a:p>
          <a:p>
            <a:pPr rtl="0">
              <a:lnSpc>
                <a:spcPct val="115000"/>
              </a:lnSpc>
              <a:spcBef>
                <a:spcPts val="0"/>
              </a:spcBef>
              <a:buNone/>
            </a:pPr>
            <a:endParaRPr lang="en-US" sz="1100" dirty="0">
              <a:latin typeface="Calibri"/>
              <a:ea typeface="Calibri"/>
              <a:cs typeface="Calibri"/>
              <a:sym typeface="Calibri"/>
            </a:endParaRPr>
          </a:p>
          <a:p>
            <a:pPr rtl="0">
              <a:lnSpc>
                <a:spcPct val="115000"/>
              </a:lnSpc>
              <a:spcBef>
                <a:spcPts val="0"/>
              </a:spcBef>
              <a:buNone/>
            </a:pPr>
            <a:r>
              <a:rPr lang="en-US" sz="1100" dirty="0">
                <a:latin typeface="Century Gothic"/>
                <a:ea typeface="Century Gothic"/>
                <a:cs typeface="Century Gothic"/>
                <a:sym typeface="Century Gothic"/>
              </a:rPr>
              <a:t>After generating the hydrologic outputs, these results had to be calibrated and validated to assure the model’s outputs were feasible for the study area.  Our team used SWAT- CUP (Calibration and Uncertainty Procedure) to calibrate and validate the model’s original hydrological </a:t>
            </a:r>
            <a:r>
              <a:rPr lang="en-US" sz="1100" dirty="0" smtClean="0">
                <a:latin typeface="Century Gothic"/>
                <a:ea typeface="Century Gothic"/>
                <a:cs typeface="Century Gothic"/>
                <a:sym typeface="Century Gothic"/>
              </a:rPr>
              <a:t>outputs.</a:t>
            </a:r>
          </a:p>
          <a:p>
            <a:pPr rtl="0">
              <a:lnSpc>
                <a:spcPct val="115000"/>
              </a:lnSpc>
              <a:spcBef>
                <a:spcPts val="0"/>
              </a:spcBef>
              <a:buNone/>
            </a:pPr>
            <a:endParaRPr lang="en-US" sz="1100" dirty="0">
              <a:latin typeface="Century Gothic"/>
              <a:ea typeface="Century Gothic"/>
              <a:cs typeface="Century Gothic"/>
              <a:sym typeface="Century Gothic"/>
            </a:endParaRPr>
          </a:p>
          <a:p>
            <a:pPr rtl="0">
              <a:lnSpc>
                <a:spcPct val="115000"/>
              </a:lnSpc>
              <a:spcBef>
                <a:spcPts val="0"/>
              </a:spcBef>
              <a:buNone/>
            </a:pPr>
            <a:r>
              <a:rPr lang="en-US" sz="1100" dirty="0">
                <a:latin typeface="Century Gothic"/>
                <a:ea typeface="Century Gothic"/>
                <a:cs typeface="Century Gothic"/>
                <a:sym typeface="Century Gothic"/>
              </a:rPr>
              <a:t>Once we had verified our SWAT </a:t>
            </a:r>
            <a:r>
              <a:rPr lang="en-US" sz="1100" dirty="0" smtClean="0">
                <a:latin typeface="Century Gothic"/>
                <a:ea typeface="Century Gothic"/>
                <a:cs typeface="Century Gothic"/>
                <a:sym typeface="Century Gothic"/>
              </a:rPr>
              <a:t>results, </a:t>
            </a:r>
            <a:r>
              <a:rPr lang="en-US" sz="1100" dirty="0">
                <a:latin typeface="Century Gothic"/>
                <a:ea typeface="Century Gothic"/>
                <a:cs typeface="Century Gothic"/>
                <a:sym typeface="Century Gothic"/>
              </a:rPr>
              <a:t>we decided to utilize METRIC (Mapping Evapotranspiration at high Resolution and with Internalized Calibration) model to supplement SWAT’s simulated evapotranspiration values. The level of influence evapotranspiration can have on a water budget depends on the amount and the type of vegetation that exists in that region.  </a:t>
            </a:r>
            <a:r>
              <a:rPr lang="en-US" sz="1100" dirty="0" smtClean="0">
                <a:latin typeface="Century Gothic"/>
                <a:ea typeface="Century Gothic"/>
                <a:cs typeface="Century Gothic"/>
                <a:sym typeface="Century Gothic"/>
              </a:rPr>
              <a:t>Because</a:t>
            </a:r>
            <a:r>
              <a:rPr lang="en-US" sz="1100" baseline="0" dirty="0" smtClean="0">
                <a:latin typeface="Century Gothic"/>
                <a:ea typeface="Century Gothic"/>
                <a:cs typeface="Century Gothic"/>
                <a:sym typeface="Century Gothic"/>
              </a:rPr>
              <a:t> </a:t>
            </a:r>
            <a:r>
              <a:rPr lang="en-US" sz="1100" dirty="0" smtClean="0">
                <a:latin typeface="Century Gothic"/>
                <a:ea typeface="Century Gothic"/>
                <a:cs typeface="Century Gothic"/>
                <a:sym typeface="Century Gothic"/>
              </a:rPr>
              <a:t>Costa </a:t>
            </a:r>
            <a:r>
              <a:rPr lang="en-US" sz="1100" dirty="0">
                <a:latin typeface="Century Gothic"/>
                <a:ea typeface="Century Gothic"/>
                <a:cs typeface="Century Gothic"/>
                <a:sym typeface="Century Gothic"/>
              </a:rPr>
              <a:t>Rica has a lush and varied amount of vegetation, we decided to use METRIC to calculate ET values, as this program is specifically designed to calculate ET.   	</a:t>
            </a:r>
          </a:p>
          <a:p>
            <a:pPr rtl="0">
              <a:lnSpc>
                <a:spcPct val="115000"/>
              </a:lnSpc>
              <a:spcBef>
                <a:spcPts val="0"/>
              </a:spcBef>
              <a:buNone/>
            </a:pPr>
            <a:r>
              <a:rPr lang="en-US" sz="1100" dirty="0">
                <a:latin typeface="Century Gothic"/>
                <a:ea typeface="Century Gothic"/>
                <a:cs typeface="Century Gothic"/>
                <a:sym typeface="Century Gothic"/>
              </a:rPr>
              <a:t>Lastly, with the model’s final outputs, we were able to create an updated water inventory of our study area, which can be used </a:t>
            </a:r>
            <a:r>
              <a:rPr lang="en-US" sz="1100" dirty="0" smtClean="0">
                <a:latin typeface="Century Gothic"/>
                <a:ea typeface="Century Gothic"/>
                <a:cs typeface="Century Gothic"/>
                <a:sym typeface="Century Gothic"/>
              </a:rPr>
              <a:t>to </a:t>
            </a:r>
            <a:r>
              <a:rPr lang="en-US" sz="1100" dirty="0">
                <a:latin typeface="Century Gothic"/>
                <a:ea typeface="Century Gothic"/>
                <a:cs typeface="Century Gothic"/>
                <a:sym typeface="Century Gothic"/>
              </a:rPr>
              <a:t>facilitate our end-users’ future water management policies. </a:t>
            </a:r>
          </a:p>
          <a:p>
            <a:pPr rtl="0">
              <a:lnSpc>
                <a:spcPct val="115000"/>
              </a:lnSpc>
              <a:spcBef>
                <a:spcPts val="0"/>
              </a:spcBef>
              <a:buNone/>
            </a:pPr>
            <a:r>
              <a:rPr lang="en-US" sz="1100" u="sng" dirty="0">
                <a:solidFill>
                  <a:schemeClr val="hlink"/>
                </a:solidFill>
                <a:latin typeface="Century Gothic"/>
                <a:ea typeface="Century Gothic"/>
                <a:cs typeface="Century Gothic"/>
                <a:sym typeface="Century Gothic"/>
                <a:hlinkClick r:id="rId3"/>
              </a:rPr>
              <a:t>http://www.brickizimo-toys.com/en/police-minifigures/196-police-swat.html</a:t>
            </a:r>
          </a:p>
          <a:p>
            <a:pPr rtl="0">
              <a:lnSpc>
                <a:spcPct val="115000"/>
              </a:lnSpc>
              <a:spcBef>
                <a:spcPts val="0"/>
              </a:spcBef>
              <a:buNone/>
            </a:pPr>
            <a:r>
              <a:rPr lang="en-US" sz="1100" u="sng" dirty="0" smtClean="0">
                <a:solidFill>
                  <a:schemeClr val="hlink"/>
                </a:solidFill>
                <a:latin typeface="Century Gothic"/>
                <a:ea typeface="Century Gothic"/>
                <a:cs typeface="Century Gothic"/>
                <a:sym typeface="Century Gothic"/>
              </a:rPr>
              <a:t>http://www.srh.noaa.gov/jetstream/atmos/hydro.htm </a:t>
            </a:r>
            <a:endParaRPr sz="1100" dirty="0">
              <a:latin typeface="Century Gothic"/>
              <a:ea typeface="Century Gothic"/>
              <a:cs typeface="Century Gothic"/>
              <a:sym typeface="Century Gothic"/>
            </a:endParaRPr>
          </a:p>
          <a:p>
            <a:pPr>
              <a:spcBef>
                <a:spcPts val="0"/>
              </a:spcBef>
              <a:buNone/>
            </a:pPr>
            <a:endParaRPr dirty="0"/>
          </a:p>
        </p:txBody>
      </p:sp>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6432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r>
              <a:rPr lang="en-US" sz="1100" dirty="0">
                <a:latin typeface="Century Gothic"/>
                <a:ea typeface="Century Gothic"/>
                <a:cs typeface="Century Gothic"/>
                <a:sym typeface="Century Gothic"/>
              </a:rPr>
              <a:t>In this project, we used two NASA Satellites’ sensors: Landsat 8-OLI and Terra-ASTER</a:t>
            </a:r>
          </a:p>
          <a:p>
            <a:pPr rtl="0">
              <a:lnSpc>
                <a:spcPct val="115000"/>
              </a:lnSpc>
              <a:spcBef>
                <a:spcPts val="0"/>
              </a:spcBef>
              <a:buNone/>
            </a:pPr>
            <a:r>
              <a:rPr lang="en-US" sz="1100" dirty="0">
                <a:latin typeface="Century Gothic"/>
                <a:ea typeface="Century Gothic"/>
                <a:cs typeface="Century Gothic"/>
                <a:sym typeface="Century Gothic"/>
              </a:rPr>
              <a:t>SWAT requires a digital elevation model (DEM) as an input because this parameter allows the model to </a:t>
            </a:r>
            <a:r>
              <a:rPr lang="en-US" sz="1100" dirty="0" err="1">
                <a:latin typeface="Century Gothic"/>
                <a:ea typeface="Century Gothic"/>
                <a:cs typeface="Century Gothic"/>
                <a:sym typeface="Century Gothic"/>
              </a:rPr>
              <a:t>deliniate</a:t>
            </a:r>
            <a:r>
              <a:rPr lang="en-US" sz="1100" dirty="0">
                <a:latin typeface="Century Gothic"/>
                <a:ea typeface="Century Gothic"/>
                <a:cs typeface="Century Gothic"/>
                <a:sym typeface="Century Gothic"/>
              </a:rPr>
              <a:t> the watershed, its sub-basins, as well as derive a % slope for the study area. We </a:t>
            </a:r>
            <a:r>
              <a:rPr lang="en-US" sz="1100" dirty="0" err="1">
                <a:latin typeface="Century Gothic"/>
                <a:ea typeface="Century Gothic"/>
                <a:cs typeface="Century Gothic"/>
                <a:sym typeface="Century Gothic"/>
              </a:rPr>
              <a:t>mosiaced</a:t>
            </a:r>
            <a:r>
              <a:rPr lang="en-US" sz="1100" dirty="0">
                <a:latin typeface="Century Gothic"/>
                <a:ea typeface="Century Gothic"/>
                <a:cs typeface="Century Gothic"/>
                <a:sym typeface="Century Gothic"/>
              </a:rPr>
              <a:t> two Terra-ASTER DEMs to create a continual DEM for our study </a:t>
            </a:r>
            <a:r>
              <a:rPr lang="en-US" sz="1100" dirty="0" smtClean="0">
                <a:latin typeface="Century Gothic"/>
                <a:ea typeface="Century Gothic"/>
                <a:cs typeface="Century Gothic"/>
                <a:sym typeface="Century Gothic"/>
              </a:rPr>
              <a:t>area, which</a:t>
            </a:r>
            <a:r>
              <a:rPr lang="en-US" sz="1100" baseline="0" dirty="0" smtClean="0">
                <a:latin typeface="Century Gothic"/>
                <a:ea typeface="Century Gothic"/>
                <a:cs typeface="Century Gothic"/>
                <a:sym typeface="Century Gothic"/>
              </a:rPr>
              <a:t> satisfied this </a:t>
            </a:r>
            <a:r>
              <a:rPr lang="en-US" sz="1100" dirty="0" smtClean="0">
                <a:latin typeface="Century Gothic"/>
                <a:ea typeface="Century Gothic"/>
                <a:cs typeface="Century Gothic"/>
                <a:sym typeface="Century Gothic"/>
              </a:rPr>
              <a:t>SWAT </a:t>
            </a:r>
            <a:r>
              <a:rPr lang="en-US" sz="1100" dirty="0">
                <a:latin typeface="Century Gothic"/>
                <a:ea typeface="Century Gothic"/>
                <a:cs typeface="Century Gothic"/>
                <a:sym typeface="Century Gothic"/>
              </a:rPr>
              <a:t>requirement.  </a:t>
            </a:r>
          </a:p>
          <a:p>
            <a:pPr rtl="0">
              <a:lnSpc>
                <a:spcPct val="115000"/>
              </a:lnSpc>
              <a:spcBef>
                <a:spcPts val="0"/>
              </a:spcBef>
              <a:buNone/>
            </a:pPr>
            <a:endParaRPr sz="1100" dirty="0">
              <a:latin typeface="Century Gothic"/>
              <a:ea typeface="Century Gothic"/>
              <a:cs typeface="Century Gothic"/>
              <a:sym typeface="Century Gothic"/>
            </a:endParaRPr>
          </a:p>
          <a:p>
            <a:pPr rtl="0">
              <a:lnSpc>
                <a:spcPct val="115000"/>
              </a:lnSpc>
              <a:spcBef>
                <a:spcPts val="0"/>
              </a:spcBef>
              <a:buNone/>
            </a:pPr>
            <a:r>
              <a:rPr lang="en-US" sz="1100" dirty="0">
                <a:latin typeface="Century Gothic"/>
                <a:ea typeface="Century Gothic"/>
                <a:cs typeface="Century Gothic"/>
                <a:sym typeface="Century Gothic"/>
              </a:rPr>
              <a:t>METRIC required 8 of the spectral bands that compose the Landsat 8 image, which were used to help map the evapotranspiration.</a:t>
            </a:r>
          </a:p>
          <a:p>
            <a:pPr rtl="0">
              <a:lnSpc>
                <a:spcPct val="115000"/>
              </a:lnSpc>
              <a:spcBef>
                <a:spcPts val="0"/>
              </a:spcBef>
              <a:buNone/>
            </a:pPr>
            <a:r>
              <a:rPr lang="en-US" sz="1100" dirty="0">
                <a:latin typeface="Century Gothic"/>
                <a:ea typeface="Century Gothic"/>
                <a:cs typeface="Century Gothic"/>
                <a:sym typeface="Century Gothic"/>
              </a:rPr>
              <a:t>Additional sensors utilized by the team were the Normalized Difference Vegetation Index (NDVI) and the Normalized Difference Water Index (NDWI). These (sensors? or Landsat 8 image?) were used to identify more irrigation areas and update the agricultural category in the land use dataset.</a:t>
            </a:r>
          </a:p>
          <a:p>
            <a:pPr rtl="0">
              <a:spcBef>
                <a:spcPts val="0"/>
              </a:spcBef>
              <a:buNone/>
            </a:pPr>
            <a:endParaRPr sz="1100" dirty="0">
              <a:latin typeface="Century Gothic"/>
              <a:ea typeface="Century Gothic"/>
              <a:cs typeface="Century Gothic"/>
              <a:sym typeface="Century Gothic"/>
            </a:endParaRPr>
          </a:p>
          <a:p>
            <a:pPr lvl="0" rtl="0">
              <a:spcBef>
                <a:spcPts val="0"/>
              </a:spcBef>
              <a:buNone/>
            </a:pPr>
            <a:endParaRPr sz="2000" dirty="0">
              <a:latin typeface="Century Gothic"/>
              <a:ea typeface="Century Gothic"/>
              <a:cs typeface="Century Gothic"/>
              <a:sym typeface="Century Gothic"/>
            </a:endParaRPr>
          </a:p>
        </p:txBody>
      </p:sp>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372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200" dirty="0">
                <a:latin typeface="Century Gothic"/>
                <a:ea typeface="Century Gothic"/>
                <a:cs typeface="Century Gothic"/>
                <a:sym typeface="Century Gothic"/>
              </a:rPr>
              <a:t>This is not the final version:</a:t>
            </a:r>
          </a:p>
          <a:p>
            <a:pPr rtl="0">
              <a:spcBef>
                <a:spcPts val="0"/>
              </a:spcBef>
              <a:buNone/>
            </a:pPr>
            <a:endParaRPr sz="1200" dirty="0">
              <a:latin typeface="Century Gothic"/>
              <a:ea typeface="Century Gothic"/>
              <a:cs typeface="Century Gothic"/>
              <a:sym typeface="Century Gothic"/>
            </a:endParaRPr>
          </a:p>
          <a:p>
            <a:pPr rtl="0">
              <a:lnSpc>
                <a:spcPct val="115000"/>
              </a:lnSpc>
              <a:spcBef>
                <a:spcPts val="0"/>
              </a:spcBef>
              <a:buNone/>
            </a:pPr>
            <a:r>
              <a:rPr lang="en-US" sz="1200" dirty="0" smtClean="0">
                <a:latin typeface="Century Gothic"/>
                <a:ea typeface="Century Gothic"/>
                <a:cs typeface="Century Gothic"/>
                <a:sym typeface="Century Gothic"/>
              </a:rPr>
              <a:t>When </a:t>
            </a:r>
            <a:r>
              <a:rPr lang="en-US" sz="1200" dirty="0">
                <a:latin typeface="Century Gothic"/>
                <a:ea typeface="Century Gothic"/>
                <a:cs typeface="Century Gothic"/>
                <a:sym typeface="Century Gothic"/>
              </a:rPr>
              <a:t>we started this project, none of the team members had an extensive knowledge of the three types of modeling software (SWAT, SWAT-CUP, or METRIC) used to achieve our end product. To establish a sound foundation of/ for these programs, the team spent many hours reading scientifically acclaimed articles that focused on these three types of modeling software. (maybe reference a paper or two?)  Once we gained our bearings, we started to acquire our necessary data. From the articles, we learned that for our proposes, SWAT would require a DEM, climatic data, land cover data, and soil data. SWAT-CUP would require SWAT’s hydrologic outputs, </a:t>
            </a:r>
            <a:r>
              <a:rPr lang="en-US" sz="1200" i="1" dirty="0">
                <a:latin typeface="Century Gothic"/>
                <a:ea typeface="Century Gothic"/>
                <a:cs typeface="Century Gothic"/>
                <a:sym typeface="Century Gothic"/>
              </a:rPr>
              <a:t>in situ </a:t>
            </a:r>
            <a:r>
              <a:rPr lang="en-US" sz="1200" dirty="0">
                <a:latin typeface="Century Gothic"/>
                <a:ea typeface="Century Gothic"/>
                <a:cs typeface="Century Gothic"/>
                <a:sym typeface="Century Gothic"/>
              </a:rPr>
              <a:t>stream data, and a knowledge of sensitive hydrological parameters. The METRIC model needed 8 different Landsat 8  spectral bands, climatic data, and rasterized polygons of the DRAT depicting irrigated “cold pixels” and non-irrigated areas </a:t>
            </a:r>
            <a:r>
              <a:rPr lang="en-US" sz="1200" dirty="0" smtClean="0">
                <a:latin typeface="Century Gothic"/>
                <a:ea typeface="Century Gothic"/>
                <a:cs typeface="Century Gothic"/>
                <a:sym typeface="Century Gothic"/>
              </a:rPr>
              <a:t>“hot </a:t>
            </a:r>
            <a:r>
              <a:rPr lang="en-US" sz="1200" dirty="0">
                <a:latin typeface="Century Gothic"/>
                <a:ea typeface="Century Gothic"/>
                <a:cs typeface="Century Gothic"/>
                <a:sym typeface="Century Gothic"/>
              </a:rPr>
              <a:t>pixels”.</a:t>
            </a:r>
          </a:p>
          <a:p>
            <a:pPr rtl="0">
              <a:lnSpc>
                <a:spcPct val="115000"/>
              </a:lnSpc>
              <a:spcBef>
                <a:spcPts val="0"/>
              </a:spcBef>
              <a:buNone/>
            </a:pPr>
            <a:r>
              <a:rPr lang="en-US" sz="1200" dirty="0">
                <a:latin typeface="Century Gothic"/>
                <a:ea typeface="Century Gothic"/>
                <a:cs typeface="Century Gothic"/>
                <a:sym typeface="Century Gothic"/>
              </a:rPr>
              <a:t>We also learned that for these datasets to be compatible with these model’s interface, we would have to reformat and update these datasets. For example, we had to change all of the </a:t>
            </a:r>
            <a:r>
              <a:rPr lang="en-US" sz="1200" dirty="0" err="1">
                <a:latin typeface="Century Gothic"/>
                <a:ea typeface="Century Gothic"/>
                <a:cs typeface="Century Gothic"/>
                <a:sym typeface="Century Gothic"/>
              </a:rPr>
              <a:t>datasets’</a:t>
            </a:r>
            <a:r>
              <a:rPr lang="en-US" sz="1200" dirty="0">
                <a:latin typeface="Century Gothic"/>
                <a:ea typeface="Century Gothic"/>
                <a:cs typeface="Century Gothic"/>
                <a:sym typeface="Century Gothic"/>
              </a:rPr>
              <a:t> projections (DEM, soil data) to match the Costa Rican Projection (insert the projection used) the ancillary data came with. We also had to rasterize the vector soil and land cover data and resize the raster pixels for the soil data before we could input this information into the SWAT model. Remote sensing was also utilized to update some of our datasets before being inputted into the model. We used a Landsat 8 image to improve the identification of agricultural areas for our land cover</a:t>
            </a:r>
            <a:r>
              <a:rPr lang="en-US" sz="1200" dirty="0" smtClean="0">
                <a:latin typeface="Century Gothic"/>
                <a:ea typeface="Century Gothic"/>
                <a:cs typeface="Century Gothic"/>
                <a:sym typeface="Century Gothic"/>
              </a:rPr>
              <a:t>.</a:t>
            </a:r>
          </a:p>
          <a:p>
            <a:pPr rtl="0">
              <a:lnSpc>
                <a:spcPct val="115000"/>
              </a:lnSpc>
              <a:spcBef>
                <a:spcPts val="0"/>
              </a:spcBef>
              <a:buNone/>
            </a:pPr>
            <a:endParaRPr lang="en-US" sz="1200" dirty="0">
              <a:latin typeface="Century Gothic"/>
              <a:ea typeface="Century Gothic"/>
              <a:cs typeface="Century Gothic"/>
              <a:sym typeface="Century Gothic"/>
            </a:endParaRPr>
          </a:p>
          <a:p>
            <a:pPr rtl="0">
              <a:lnSpc>
                <a:spcPct val="115000"/>
              </a:lnSpc>
              <a:spcBef>
                <a:spcPts val="0"/>
              </a:spcBef>
              <a:buNone/>
            </a:pPr>
            <a:r>
              <a:rPr lang="en-US" sz="1200" dirty="0">
                <a:latin typeface="Century Gothic"/>
                <a:ea typeface="Century Gothic"/>
                <a:cs typeface="Century Gothic"/>
                <a:sym typeface="Century Gothic"/>
              </a:rPr>
              <a:t>After the data had been obtained and reprocessed, we added the DEM to the SWAT model, which delineated the watersheds and their sub-basins. Next we added the soil and land use data, which was used to define the hydrologic response units. Lastly the weather data was inputted which further assisted the model with the simulations of the area’s hydrological processes.</a:t>
            </a:r>
          </a:p>
          <a:p>
            <a:pPr rtl="0">
              <a:lnSpc>
                <a:spcPct val="115000"/>
              </a:lnSpc>
              <a:spcBef>
                <a:spcPts val="0"/>
              </a:spcBef>
              <a:buNone/>
            </a:pPr>
            <a:r>
              <a:rPr lang="en-US" sz="1200" dirty="0">
                <a:latin typeface="Century Gothic"/>
                <a:ea typeface="Century Gothic"/>
                <a:cs typeface="Century Gothic"/>
                <a:sym typeface="Century Gothic"/>
              </a:rPr>
              <a:t>SWAT-CUP  was then used to calibrated and validated SWAT’s outputs. We used </a:t>
            </a:r>
            <a:r>
              <a:rPr lang="en-US" sz="1200" i="1" dirty="0">
                <a:latin typeface="Century Gothic"/>
                <a:ea typeface="Century Gothic"/>
                <a:cs typeface="Century Gothic"/>
                <a:sym typeface="Century Gothic"/>
              </a:rPr>
              <a:t>in situ </a:t>
            </a:r>
            <a:r>
              <a:rPr lang="en-US" sz="1200" dirty="0">
                <a:latin typeface="Century Gothic"/>
                <a:ea typeface="Century Gothic"/>
                <a:cs typeface="Century Gothic"/>
                <a:sym typeface="Century Gothic"/>
              </a:rPr>
              <a:t>data and a sensitivity analysis of hydraulic parameters to verify SWAT’s outputs as being feasible for our study area. (go into more detail later</a:t>
            </a:r>
            <a:r>
              <a:rPr lang="en-US" sz="1200" dirty="0" smtClean="0">
                <a:latin typeface="Century Gothic"/>
                <a:ea typeface="Century Gothic"/>
                <a:cs typeface="Century Gothic"/>
                <a:sym typeface="Century Gothic"/>
              </a:rPr>
              <a:t>)</a:t>
            </a:r>
          </a:p>
          <a:p>
            <a:pPr rtl="0">
              <a:lnSpc>
                <a:spcPct val="115000"/>
              </a:lnSpc>
              <a:spcBef>
                <a:spcPts val="0"/>
              </a:spcBef>
              <a:buNone/>
            </a:pPr>
            <a:endParaRPr lang="en-US" sz="1200" dirty="0">
              <a:latin typeface="Century Gothic"/>
              <a:ea typeface="Century Gothic"/>
              <a:cs typeface="Century Gothic"/>
              <a:sym typeface="Century Gothic"/>
            </a:endParaRPr>
          </a:p>
          <a:p>
            <a:pPr rtl="0">
              <a:lnSpc>
                <a:spcPct val="115000"/>
              </a:lnSpc>
              <a:spcBef>
                <a:spcPts val="0"/>
              </a:spcBef>
              <a:buNone/>
            </a:pPr>
            <a:r>
              <a:rPr lang="en-US" sz="1200" dirty="0">
                <a:latin typeface="Century Gothic"/>
                <a:ea typeface="Century Gothic"/>
                <a:cs typeface="Century Gothic"/>
                <a:sym typeface="Century Gothic"/>
              </a:rPr>
              <a:t>Evapotranspiration varies in importance when calculating a region’s water budget. How large an effect ET has on a water budget depends on the amount/ types of vegetation present. Because Costa Rica is a lush, tropical region, the team decided to use METRIC to supplement the SWAT model’s evapotranspiration output. Although SWAT simulates ET, METRIC was designed to specifically calculate evapotranspiration, which in theory, offers a more accurate reading for ET.</a:t>
            </a:r>
          </a:p>
          <a:p>
            <a:pPr rtl="0">
              <a:lnSpc>
                <a:spcPct val="115000"/>
              </a:lnSpc>
              <a:spcBef>
                <a:spcPts val="0"/>
              </a:spcBef>
              <a:buNone/>
            </a:pPr>
            <a:r>
              <a:rPr lang="en-US" sz="1200" dirty="0"/>
              <a:t>The results obtained from the SWAT and METRIC models provided greater insight into the region’s hydrologic processes, which allowed for the development of a water resource inventory for the study area. Upon receiving the hydrological data and our instructive tutorial for running these models, our end users will be able to replicate the project’s methods to continuously update their water budget; this will allow recipients to make a more efficient water management plan, benefitting the local inhabitants and stakeholders. </a:t>
            </a:r>
          </a:p>
          <a:p>
            <a:pPr lvl="0" rtl="0">
              <a:spcBef>
                <a:spcPts val="0"/>
              </a:spcBef>
              <a:buNone/>
            </a:pPr>
            <a:endParaRPr sz="1200" dirty="0">
              <a:latin typeface="Century Gothic"/>
              <a:ea typeface="Century Gothic"/>
              <a:cs typeface="Century Gothic"/>
              <a:sym typeface="Century Gothic"/>
            </a:endParaRPr>
          </a:p>
        </p:txBody>
      </p:sp>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593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sz="2000">
              <a:latin typeface="Century Gothic"/>
              <a:ea typeface="Century Gothic"/>
              <a:cs typeface="Century Gothic"/>
              <a:sym typeface="Century Gothic"/>
            </a:endParaRPr>
          </a:p>
        </p:txBody>
      </p:sp>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3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sz="2000">
              <a:latin typeface="Century Gothic"/>
              <a:ea typeface="Century Gothic"/>
              <a:cs typeface="Century Gothic"/>
              <a:sym typeface="Century Gothic"/>
            </a:endParaRPr>
          </a:p>
        </p:txBody>
      </p:sp>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854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r>
              <a:rPr lang="en-US" sz="1100" dirty="0"/>
              <a:t>The ancillary land cover data we received from our project partner provided was generalized, which proved to be a limiting factor for our model. Having accurate and detailed land use is important because land use affects hydrologic processes such as infiltration rates, evapotranspiration, et. which will affect the accuracy of the SWAT model’s hydrological outputs. For example, large </a:t>
            </a:r>
            <a:r>
              <a:rPr lang="en-US" sz="1100" dirty="0" err="1"/>
              <a:t>spances</a:t>
            </a:r>
            <a:r>
              <a:rPr lang="en-US" sz="1100" dirty="0"/>
              <a:t> of our study area were originally classified as “non-forested” areas. However, SWAT categorizes its land cover based on whether the land is </a:t>
            </a:r>
            <a:r>
              <a:rPr lang="en-US" sz="1100" dirty="0" smtClean="0"/>
              <a:t>considered </a:t>
            </a:r>
            <a:r>
              <a:rPr lang="en-US" sz="1100" dirty="0"/>
              <a:t>“Urban”  or  “Agricultural”.  So did our “non-forested” area fall into the category of Urban or Agricultural?  </a:t>
            </a:r>
            <a:r>
              <a:rPr lang="en-US" sz="1100" dirty="0">
                <a:latin typeface="Century Gothic"/>
                <a:ea typeface="Century Gothic"/>
                <a:cs typeface="Century Gothic"/>
                <a:sym typeface="Century Gothic"/>
              </a:rPr>
              <a:t>To account for this generalization, the team cross referenced several images of the study area to verify and update the current land use of the study area.</a:t>
            </a:r>
            <a:r>
              <a:rPr lang="en-US" sz="1100" dirty="0"/>
              <a:t> </a:t>
            </a:r>
            <a:r>
              <a:rPr lang="en-US" sz="1100" dirty="0">
                <a:latin typeface="Century Gothic"/>
                <a:ea typeface="Century Gothic"/>
                <a:cs typeface="Century Gothic"/>
                <a:sym typeface="Century Gothic"/>
              </a:rPr>
              <a:t>The team classified the “non-forested” area as “pasture” land, but it is possible that other types of land use existed within this area.</a:t>
            </a:r>
          </a:p>
          <a:p>
            <a:pPr rtl="0">
              <a:lnSpc>
                <a:spcPct val="115000"/>
              </a:lnSpc>
              <a:spcBef>
                <a:spcPts val="0"/>
              </a:spcBef>
              <a:buNone/>
            </a:pPr>
            <a:endParaRPr sz="1100" dirty="0">
              <a:latin typeface="Century Gothic"/>
              <a:ea typeface="Century Gothic"/>
              <a:cs typeface="Century Gothic"/>
              <a:sym typeface="Century Gothic"/>
            </a:endParaRPr>
          </a:p>
          <a:p>
            <a:pPr rtl="0">
              <a:lnSpc>
                <a:spcPct val="115000"/>
              </a:lnSpc>
              <a:spcBef>
                <a:spcPts val="0"/>
              </a:spcBef>
              <a:buNone/>
            </a:pPr>
            <a:r>
              <a:rPr lang="en-US" sz="1100" dirty="0"/>
              <a:t>We also had to contribute to the generalization of data. We were unable to receive specific data classifying the crops, and had to classify them simply as “agriculture” in the SWAT model. This generalization could also affect the model’s outputs because different types of vegetation have </a:t>
            </a:r>
            <a:r>
              <a:rPr lang="en-US" sz="1100" dirty="0">
                <a:latin typeface="Century Gothic"/>
                <a:ea typeface="Century Gothic"/>
                <a:cs typeface="Century Gothic"/>
                <a:sym typeface="Century Gothic"/>
              </a:rPr>
              <a:t>different amount of water uptake, and will produce different ET readings. </a:t>
            </a:r>
          </a:p>
          <a:p>
            <a:pPr rtl="0">
              <a:lnSpc>
                <a:spcPct val="115000"/>
              </a:lnSpc>
              <a:spcBef>
                <a:spcPts val="0"/>
              </a:spcBef>
              <a:buNone/>
            </a:pPr>
            <a:r>
              <a:rPr lang="en-US" sz="1100" dirty="0"/>
              <a:t> </a:t>
            </a:r>
          </a:p>
          <a:p>
            <a:pPr rtl="0">
              <a:lnSpc>
                <a:spcPct val="115000"/>
              </a:lnSpc>
              <a:spcBef>
                <a:spcPts val="0"/>
              </a:spcBef>
              <a:buNone/>
            </a:pPr>
            <a:r>
              <a:rPr lang="en-US" sz="1100" dirty="0"/>
              <a:t>We obtained our climate data for SWAT and METRIC from two different sources, which could introduce a source of error. We obtained SWAT’s climatic data from the Climate Forecast System Reanalysis, which is a global weather database. The data obtained from this site is ideal because it is preformatted to be compatible with SWAT. METRIC’s climate data was obtained from NOAA. There could be a discrepancy between the datasets (need to verify).</a:t>
            </a:r>
          </a:p>
          <a:p>
            <a:pPr rtl="0">
              <a:lnSpc>
                <a:spcPct val="115000"/>
              </a:lnSpc>
              <a:spcBef>
                <a:spcPts val="0"/>
              </a:spcBef>
              <a:buNone/>
            </a:pPr>
            <a:endParaRPr sz="1100" dirty="0"/>
          </a:p>
          <a:p>
            <a:pPr rtl="0">
              <a:lnSpc>
                <a:spcPct val="115000"/>
              </a:lnSpc>
              <a:spcBef>
                <a:spcPts val="0"/>
              </a:spcBef>
              <a:buNone/>
            </a:pPr>
            <a:r>
              <a:rPr lang="en-US" sz="1100" dirty="0"/>
              <a:t>And lastly all models have some level of uncertainty.</a:t>
            </a:r>
          </a:p>
          <a:p>
            <a:pPr rtl="0">
              <a:lnSpc>
                <a:spcPct val="115000"/>
              </a:lnSpc>
              <a:spcBef>
                <a:spcPts val="0"/>
              </a:spcBef>
              <a:buNone/>
            </a:pPr>
            <a:endParaRPr sz="1100" dirty="0"/>
          </a:p>
          <a:p>
            <a:pPr rtl="0">
              <a:lnSpc>
                <a:spcPct val="115000"/>
              </a:lnSpc>
              <a:spcBef>
                <a:spcPts val="0"/>
              </a:spcBef>
              <a:buNone/>
            </a:pPr>
            <a:r>
              <a:rPr lang="en-US" sz="1100" u="sng" dirty="0">
                <a:solidFill>
                  <a:schemeClr val="hlink"/>
                </a:solidFill>
                <a:hlinkClick r:id="rId3"/>
              </a:rPr>
              <a:t>http://4.bp.blogspot.com/-gzcQlCKZTlU/UMiWEV6xcbI/AAAAAAAASbY/XAPB7clb4tY/s320/bilde.jpg</a:t>
            </a:r>
            <a:r>
              <a:rPr lang="en-US" sz="1100" dirty="0"/>
              <a:t> (image)</a:t>
            </a:r>
          </a:p>
          <a:p>
            <a:pPr>
              <a:spcBef>
                <a:spcPts val="0"/>
              </a:spcBef>
              <a:buNone/>
            </a:pPr>
            <a:endParaRPr sz="1100" dirty="0"/>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a:buClr>
                <a:srgbClr val="000000"/>
              </a:buClr>
              <a:buSzPct val="25000"/>
              <a:buFont typeface="Arial"/>
              <a:buNone/>
            </a:pPr>
            <a:fld id="{00000000-1234-1234-1234-123412341234}" type="slidenum">
              <a:rPr lang="en-US">
                <a:solidFill>
                  <a:srgbClr val="000000"/>
                </a:solidFill>
              </a:rPr>
              <a:pPr>
                <a:buClr>
                  <a:srgbClr val="000000"/>
                </a:buClr>
                <a:buSzPct val="25000"/>
                <a:buFont typeface="Arial"/>
                <a:buNone/>
              </a:pPr>
              <a:t>9</a:t>
            </a:fld>
            <a:endParaRPr lang="en-US">
              <a:solidFill>
                <a:srgbClr val="000000"/>
              </a:solidFill>
            </a:endParaRPr>
          </a:p>
        </p:txBody>
      </p:sp>
    </p:spTree>
    <p:extLst>
      <p:ext uri="{BB962C8B-B14F-4D97-AF65-F5344CB8AC3E}">
        <p14:creationId xmlns:p14="http://schemas.microsoft.com/office/powerpoint/2010/main" val="327445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dirty="0">
                <a:latin typeface="Century Gothic"/>
                <a:ea typeface="Century Gothic"/>
                <a:cs typeface="Century Gothic"/>
                <a:sym typeface="Century Gothic"/>
              </a:rPr>
              <a:t>A model is only as accurate as it’s data inputs. One of the ways we would like to improve our mode would be to incorporate more detailed and updated land cover datasets.</a:t>
            </a:r>
          </a:p>
          <a:p>
            <a:pPr rtl="0">
              <a:spcBef>
                <a:spcPts val="0"/>
              </a:spcBef>
              <a:buNone/>
            </a:pPr>
            <a:endParaRPr dirty="0">
              <a:latin typeface="Century Gothic"/>
              <a:ea typeface="Century Gothic"/>
              <a:cs typeface="Century Gothic"/>
              <a:sym typeface="Century Gothic"/>
            </a:endParaRPr>
          </a:p>
          <a:p>
            <a:pPr rtl="0">
              <a:spcBef>
                <a:spcPts val="0"/>
              </a:spcBef>
              <a:buNone/>
            </a:pPr>
            <a:r>
              <a:rPr lang="en-US" sz="1100" dirty="0">
                <a:latin typeface="Century Gothic"/>
                <a:ea typeface="Century Gothic"/>
                <a:cs typeface="Century Gothic"/>
                <a:sym typeface="Century Gothic"/>
              </a:rPr>
              <a:t>ArcGIS a powerful but often expensive software. Currently, it is not commonly used by many organizations in Costa Rica. To make the project’s products more accessible to the public there, we suggest that the project be implemented in QGIS and QSWAT. These programs are free to the public, open source, and have a similar interface to that of ArcGIS software. An instruction manual or a video could be made so other users could follow the steps from the tutorial and apply our methodology to their own study area.</a:t>
            </a:r>
          </a:p>
          <a:p>
            <a:pPr rtl="0">
              <a:spcBef>
                <a:spcPts val="0"/>
              </a:spcBef>
              <a:buNone/>
            </a:pPr>
            <a:r>
              <a:rPr lang="en-US" sz="1100" dirty="0">
                <a:latin typeface="Century Gothic"/>
                <a:ea typeface="Century Gothic"/>
                <a:cs typeface="Century Gothic"/>
                <a:sym typeface="Century Gothic"/>
              </a:rPr>
              <a:t> </a:t>
            </a:r>
          </a:p>
          <a:p>
            <a:pPr rtl="0">
              <a:spcBef>
                <a:spcPts val="0"/>
              </a:spcBef>
              <a:buNone/>
            </a:pPr>
            <a:r>
              <a:rPr lang="en-US" dirty="0" smtClean="0">
                <a:latin typeface="Century Gothic"/>
                <a:ea typeface="Century Gothic"/>
                <a:cs typeface="Century Gothic"/>
                <a:sym typeface="Century Gothic"/>
              </a:rPr>
              <a:t>This </a:t>
            </a:r>
            <a:r>
              <a:rPr lang="en-US" dirty="0">
                <a:latin typeface="Century Gothic"/>
                <a:ea typeface="Century Gothic"/>
                <a:cs typeface="Century Gothic"/>
                <a:sym typeface="Century Gothic"/>
              </a:rPr>
              <a:t>term, the team focused on simulating and assessing the components of the hydrologic cycle that affect the DRAT’s water budget.  However, the team did not consider the quality of the water that composed the budget. (this is scientifically incorrect to phrase it like this, but I’m not sure how to get the point across otherwise). Water from the DRAT is also used as potable water, and usually undergo little to no filtering upon extraction. Aspects such as point source pollution, nitrate and phosphate levels</a:t>
            </a:r>
            <a:r>
              <a:rPr lang="en-US" dirty="0" smtClean="0">
                <a:latin typeface="Century Gothic"/>
                <a:ea typeface="Century Gothic"/>
                <a:cs typeface="Century Gothic"/>
                <a:sym typeface="Century Gothic"/>
              </a:rPr>
              <a:t>, and </a:t>
            </a:r>
            <a:r>
              <a:rPr lang="en-US" dirty="0">
                <a:latin typeface="Century Gothic"/>
                <a:ea typeface="Century Gothic"/>
                <a:cs typeface="Century Gothic"/>
                <a:sym typeface="Century Gothic"/>
              </a:rPr>
              <a:t>bacterial levels need to be monitored to assure the quality of the water. The establishment of a monitoring system could help improve the quality of the water.</a:t>
            </a:r>
          </a:p>
          <a:p>
            <a:pPr rtl="0">
              <a:spcBef>
                <a:spcPts val="0"/>
              </a:spcBef>
              <a:buNone/>
            </a:pPr>
            <a:endParaRPr dirty="0">
              <a:latin typeface="Century Gothic"/>
              <a:ea typeface="Century Gothic"/>
              <a:cs typeface="Century Gothic"/>
              <a:sym typeface="Century Gothic"/>
            </a:endParaRPr>
          </a:p>
          <a:p>
            <a:pPr rtl="0">
              <a:spcBef>
                <a:spcPts val="0"/>
              </a:spcBef>
              <a:buNone/>
            </a:pPr>
            <a:endParaRPr dirty="0">
              <a:latin typeface="Century Gothic"/>
              <a:ea typeface="Century Gothic"/>
              <a:cs typeface="Century Gothic"/>
              <a:sym typeface="Century Gothic"/>
            </a:endParaRPr>
          </a:p>
          <a:p>
            <a:pPr rtl="0">
              <a:spcBef>
                <a:spcPts val="0"/>
              </a:spcBef>
              <a:buNone/>
            </a:pPr>
            <a:r>
              <a:rPr lang="en-US" u="sng" dirty="0">
                <a:solidFill>
                  <a:schemeClr val="hlink"/>
                </a:solidFill>
                <a:latin typeface="Century Gothic"/>
                <a:ea typeface="Century Gothic"/>
                <a:cs typeface="Century Gothic"/>
                <a:sym typeface="Century Gothic"/>
                <a:hlinkClick r:id="rId3"/>
              </a:rPr>
              <a:t>https://www.qgis.org/en/site/forusers/visualchangelog28/index.html</a:t>
            </a:r>
          </a:p>
          <a:p>
            <a:pPr lvl="0" rtl="0">
              <a:spcBef>
                <a:spcPts val="0"/>
              </a:spcBef>
              <a:buNone/>
            </a:pPr>
            <a:endParaRPr dirty="0">
              <a:latin typeface="Century Gothic"/>
              <a:ea typeface="Century Gothic"/>
              <a:cs typeface="Century Gothic"/>
              <a:sym typeface="Century Gothic"/>
            </a:endParaRPr>
          </a:p>
        </p:txBody>
      </p:sp>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05415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a:buClr>
                  <a:srgbClr val="767171"/>
                </a:buClr>
                <a:buFont typeface="Century Gothic"/>
                <a:buNone/>
              </a:pPr>
              <a:endParaRPr kern="0">
                <a:solidFill>
                  <a:srgbClr val="767171"/>
                </a:solidFill>
                <a:latin typeface="Questrial"/>
                <a:ea typeface="Questrial"/>
                <a:cs typeface="Questrial"/>
                <a:sym typeface="Questrial"/>
                <a:rtl val="0"/>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kern="0">
                <a:solidFill>
                  <a:srgbClr val="FFFFFF"/>
                </a:solidFill>
                <a:latin typeface="Helvetica Neue"/>
                <a:ea typeface="Helvetica Neue"/>
                <a:cs typeface="Helvetica Neue"/>
                <a:sym typeface="Helvetica Neue"/>
                <a:rtl val="0"/>
              </a:endParaRPr>
            </a:p>
            <a:p>
              <a:pPr algn="ctr">
                <a:buClr>
                  <a:srgbClr val="FFFFFF"/>
                </a:buClr>
                <a:buSzPct val="25000"/>
                <a:buFont typeface="Helvetica Neue"/>
                <a:buNone/>
              </a:pPr>
              <a:r>
                <a:rPr lang="en-US" sz="800" kern="0">
                  <a:solidFill>
                    <a:srgbClr val="FFFFFF"/>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1390695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51643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7272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79069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algn="ctr">
              <a:buSzPct val="25000"/>
            </a:pPr>
            <a:r>
              <a:rPr lang="en-US" sz="4000" b="1" kern="0">
                <a:solidFill>
                  <a:srgbClr val="BFBFBF"/>
                </a:solidFill>
                <a:latin typeface="Century Gothic"/>
                <a:ea typeface="Century Gothic"/>
                <a:cs typeface="Century Gothic"/>
                <a:sym typeface="Century Gothic"/>
                <a:rtl val="0"/>
              </a:rPr>
              <a:t>Acknowledgements</a:t>
            </a:r>
          </a:p>
        </p:txBody>
      </p:sp>
      <p:sp>
        <p:nvSpPr>
          <p:cNvPr id="72" name="Shape 72"/>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algn="ctr">
              <a:buSzPct val="25000"/>
            </a:pPr>
            <a:r>
              <a:rPr lang="en-US" sz="1000" i="1" kern="0">
                <a:solidFill>
                  <a:srgbClr val="7F7F7F"/>
                </a:solidFill>
                <a:ea typeface="Arial"/>
                <a:cs typeface="Arial"/>
                <a:sym typeface="Arial"/>
                <a:rtl val="0"/>
              </a:rPr>
              <a:t>This material is based upon work supported by NASA through contract NNL11AA00B and cooperative agreement NNX14AB60A.</a:t>
            </a:r>
          </a:p>
        </p:txBody>
      </p:sp>
    </p:spTree>
    <p:extLst>
      <p:ext uri="{BB962C8B-B14F-4D97-AF65-F5344CB8AC3E}">
        <p14:creationId xmlns:p14="http://schemas.microsoft.com/office/powerpoint/2010/main" val="2066049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9" name="Shape 79"/>
          <p:cNvSpPr txBox="1"/>
          <p:nvPr/>
        </p:nvSpPr>
        <p:spPr>
          <a:xfrm>
            <a:off x="320040" y="242134"/>
            <a:ext cx="8503920" cy="707886"/>
          </a:xfrm>
          <a:prstGeom prst="rect">
            <a:avLst/>
          </a:prstGeom>
          <a:noFill/>
          <a:ln>
            <a:noFill/>
          </a:ln>
        </p:spPr>
        <p:txBody>
          <a:bodyPr lIns="91425" tIns="45700" rIns="91425" bIns="45700" anchor="b" anchorCtr="0">
            <a:noAutofit/>
          </a:bodyPr>
          <a:lstStyle/>
          <a:p>
            <a:pPr algn="ctr">
              <a:buSzPct val="25000"/>
            </a:pPr>
            <a:r>
              <a:rPr lang="en-US" sz="4000" b="1" kern="0">
                <a:solidFill>
                  <a:srgbClr val="BFBFBF"/>
                </a:solidFill>
                <a:latin typeface="Century Gothic"/>
                <a:ea typeface="Century Gothic"/>
                <a:cs typeface="Century Gothic"/>
                <a:sym typeface="Century Gothic"/>
                <a:rtl val="0"/>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20"/>
          </a:xfrm>
          <a:prstGeom prst="rect">
            <a:avLst/>
          </a:prstGeom>
          <a:noFill/>
          <a:ln>
            <a:noFill/>
          </a:ln>
        </p:spPr>
        <p:txBody>
          <a:bodyPr lIns="91425" tIns="45700" rIns="91425" bIns="45700" anchor="t" anchorCtr="0">
            <a:noAutofit/>
          </a:bodyPr>
          <a:lstStyle/>
          <a:p>
            <a:pPr algn="ctr">
              <a:buSzPct val="25000"/>
            </a:pPr>
            <a:r>
              <a:rPr lang="en-US" sz="1000" i="1" kern="0">
                <a:solidFill>
                  <a:srgbClr val="7F7F7F"/>
                </a:solidFill>
                <a:ea typeface="Arial"/>
                <a:cs typeface="Arial"/>
                <a:sym typeface="Arial"/>
                <a:rtl val="0"/>
              </a:rPr>
              <a:t>This material is based upon work supported by NASA through contract NNL11AA00B and cooperative agreement NNX14AB60A.</a:t>
            </a:r>
          </a:p>
        </p:txBody>
      </p:sp>
    </p:spTree>
    <p:extLst>
      <p:ext uri="{BB962C8B-B14F-4D97-AF65-F5344CB8AC3E}">
        <p14:creationId xmlns:p14="http://schemas.microsoft.com/office/powerpoint/2010/main" val="4177073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86" name="Shape 8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4675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93" name="Shape 9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66408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100" name="Shape 10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101" name="Shape 101"/>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20556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a:buClr>
                  <a:srgbClr val="767171"/>
                </a:buClr>
                <a:buFont typeface="Century Gothic"/>
                <a:buNone/>
              </a:pPr>
              <a:endParaRPr kern="0">
                <a:solidFill>
                  <a:srgbClr val="767171"/>
                </a:solidFill>
                <a:latin typeface="Questrial"/>
                <a:ea typeface="Questrial"/>
                <a:cs typeface="Questrial"/>
                <a:sym typeface="Questrial"/>
                <a:rtl val="0"/>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kern="0">
                <a:solidFill>
                  <a:srgbClr val="FFFFFF"/>
                </a:solidFill>
                <a:latin typeface="Helvetica Neue"/>
                <a:ea typeface="Helvetica Neue"/>
                <a:cs typeface="Helvetica Neue"/>
                <a:sym typeface="Helvetica Neue"/>
                <a:rtl val="0"/>
              </a:endParaRPr>
            </a:p>
            <a:p>
              <a:pPr algn="ctr">
                <a:buClr>
                  <a:srgbClr val="FFFFFF"/>
                </a:buClr>
                <a:buSzPct val="25000"/>
                <a:buFont typeface="Helvetica Neue"/>
                <a:buNone/>
              </a:pPr>
              <a:r>
                <a:rPr lang="en-US" sz="800" kern="0">
                  <a:solidFill>
                    <a:srgbClr val="FFFFFF"/>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2037665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11362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520650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996512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algn="ctr">
              <a:buSzPct val="25000"/>
            </a:pPr>
            <a:r>
              <a:rPr lang="en-US" sz="4000" b="1" kern="0">
                <a:solidFill>
                  <a:srgbClr val="BFBFBF"/>
                </a:solidFill>
                <a:latin typeface="Century Gothic"/>
                <a:ea typeface="Century Gothic"/>
                <a:cs typeface="Century Gothic"/>
                <a:sym typeface="Century Gothic"/>
                <a:rtl val="0"/>
              </a:rPr>
              <a:t>Acknowledgements</a:t>
            </a:r>
          </a:p>
        </p:txBody>
      </p:sp>
      <p:sp>
        <p:nvSpPr>
          <p:cNvPr id="72" name="Shape 72"/>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algn="ctr">
              <a:buSzPct val="25000"/>
            </a:pPr>
            <a:r>
              <a:rPr lang="en-US" sz="1000" i="1" kern="0">
                <a:solidFill>
                  <a:srgbClr val="7F7F7F"/>
                </a:solidFill>
                <a:ea typeface="Arial"/>
                <a:cs typeface="Arial"/>
                <a:sym typeface="Arial"/>
                <a:rtl val="0"/>
              </a:rPr>
              <a:t>This material is based upon work supported by NASA through contract NNL11AA00B and cooperative agreement NNX14AB60A.</a:t>
            </a:r>
          </a:p>
        </p:txBody>
      </p:sp>
    </p:spTree>
    <p:extLst>
      <p:ext uri="{BB962C8B-B14F-4D97-AF65-F5344CB8AC3E}">
        <p14:creationId xmlns:p14="http://schemas.microsoft.com/office/powerpoint/2010/main" val="1379814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79" name="Shape 79"/>
          <p:cNvSpPr txBox="1"/>
          <p:nvPr/>
        </p:nvSpPr>
        <p:spPr>
          <a:xfrm>
            <a:off x="320040" y="242134"/>
            <a:ext cx="8503920" cy="707886"/>
          </a:xfrm>
          <a:prstGeom prst="rect">
            <a:avLst/>
          </a:prstGeom>
          <a:noFill/>
          <a:ln>
            <a:noFill/>
          </a:ln>
        </p:spPr>
        <p:txBody>
          <a:bodyPr lIns="91425" tIns="45700" rIns="91425" bIns="45700" anchor="b" anchorCtr="0">
            <a:noAutofit/>
          </a:bodyPr>
          <a:lstStyle/>
          <a:p>
            <a:pPr algn="ctr">
              <a:buSzPct val="25000"/>
            </a:pPr>
            <a:r>
              <a:rPr lang="en-US" sz="4000" b="1" kern="0">
                <a:solidFill>
                  <a:srgbClr val="BFBFBF"/>
                </a:solidFill>
                <a:latin typeface="Century Gothic"/>
                <a:ea typeface="Century Gothic"/>
                <a:cs typeface="Century Gothic"/>
                <a:sym typeface="Century Gothic"/>
                <a:rtl val="0"/>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20"/>
          </a:xfrm>
          <a:prstGeom prst="rect">
            <a:avLst/>
          </a:prstGeom>
          <a:noFill/>
          <a:ln>
            <a:noFill/>
          </a:ln>
        </p:spPr>
        <p:txBody>
          <a:bodyPr lIns="91425" tIns="45700" rIns="91425" bIns="45700" anchor="t" anchorCtr="0">
            <a:noAutofit/>
          </a:bodyPr>
          <a:lstStyle/>
          <a:p>
            <a:pPr algn="ctr">
              <a:buSzPct val="25000"/>
            </a:pPr>
            <a:r>
              <a:rPr lang="en-US" sz="1000" i="1" kern="0">
                <a:solidFill>
                  <a:srgbClr val="7F7F7F"/>
                </a:solidFill>
                <a:ea typeface="Arial"/>
                <a:cs typeface="Arial"/>
                <a:sym typeface="Arial"/>
                <a:rtl val="0"/>
              </a:rPr>
              <a:t>This material is based upon work supported by NASA through contract NNL11AA00B and cooperative agreement NNX14AB60A.</a:t>
            </a:r>
          </a:p>
        </p:txBody>
      </p:sp>
    </p:spTree>
    <p:extLst>
      <p:ext uri="{BB962C8B-B14F-4D97-AF65-F5344CB8AC3E}">
        <p14:creationId xmlns:p14="http://schemas.microsoft.com/office/powerpoint/2010/main" val="142497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86" name="Shape 8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615895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93" name="Shape 9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693197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100" name="Shape 10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latin typeface="Century Gothic"/>
              <a:ea typeface="Century Gothic"/>
              <a:cs typeface="Century Gothic"/>
              <a:sym typeface="Century Gothic"/>
              <a:rtl val="0"/>
            </a:endParaRPr>
          </a:p>
        </p:txBody>
      </p:sp>
      <p:sp>
        <p:nvSpPr>
          <p:cNvPr id="101" name="Shape 101"/>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34399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entury Gothic"/>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Century Gothic"/>
                <a:ea typeface="Century Gothic"/>
                <a:cs typeface="Century Gothic"/>
                <a:sym typeface="Century Gothic"/>
              </a:defRPr>
            </a:lvl1pPr>
          </a:lstStyle>
          <a:p>
            <a:pPr>
              <a:buSzPct val="25000"/>
            </a:pPr>
            <a:fld id="{00000000-1234-1234-1234-123412341234}" type="slidenum">
              <a:rPr lang="en-US" kern="0">
                <a:rtl val="0"/>
              </a:rPr>
              <a:pPr>
                <a:buSzPct val="25000"/>
              </a:pPr>
              <a:t>‹#›</a:t>
            </a:fld>
            <a:endParaRPr lang="en-US" kern="0">
              <a:rtl val="0"/>
            </a:endParaRPr>
          </a:p>
        </p:txBody>
      </p:sp>
    </p:spTree>
    <p:extLst>
      <p:ext uri="{BB962C8B-B14F-4D97-AF65-F5344CB8AC3E}">
        <p14:creationId xmlns:p14="http://schemas.microsoft.com/office/powerpoint/2010/main" val="298890388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entury Gothic"/>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Century Gothic"/>
                <a:ea typeface="Century Gothic"/>
                <a:cs typeface="Century Gothic"/>
                <a:sym typeface="Century Gothic"/>
              </a:defRPr>
            </a:lvl1pPr>
          </a:lstStyle>
          <a:p>
            <a:pPr>
              <a:buSzPct val="25000"/>
            </a:pPr>
            <a:fld id="{00000000-1234-1234-1234-123412341234}" type="slidenum">
              <a:rPr lang="en-US" kern="0">
                <a:rtl val="0"/>
              </a:rPr>
              <a:pPr>
                <a:buSzPct val="25000"/>
              </a:pPr>
              <a:t>‹#›</a:t>
            </a:fld>
            <a:endParaRPr lang="en-US" kern="0">
              <a:rtl val="0"/>
            </a:endParaRPr>
          </a:p>
        </p:txBody>
      </p:sp>
    </p:spTree>
    <p:extLst>
      <p:ext uri="{BB962C8B-B14F-4D97-AF65-F5344CB8AC3E}">
        <p14:creationId xmlns:p14="http://schemas.microsoft.com/office/powerpoint/2010/main" val="344097752"/>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comments" Target="../comments/commen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US" dirty="0" smtClean="0"/>
              <a:t>Costa Rica Water Resources II</a:t>
            </a:r>
            <a:endParaRPr lang="en-US" dirty="0"/>
          </a:p>
        </p:txBody>
      </p:sp>
      <p:sp>
        <p:nvSpPr>
          <p:cNvPr id="3" name="Text Placeholder 2"/>
          <p:cNvSpPr>
            <a:spLocks noGrp="1"/>
          </p:cNvSpPr>
          <p:nvPr>
            <p:ph type="body" sz="quarter" idx="11"/>
          </p:nvPr>
        </p:nvSpPr>
        <p:spPr>
          <a:xfrm>
            <a:off x="2060154" y="5358384"/>
            <a:ext cx="3371382" cy="369332"/>
          </a:xfrm>
        </p:spPr>
        <p:txBody>
          <a:bodyPr>
            <a:normAutofit/>
          </a:bodyPr>
          <a:lstStyle/>
          <a:p>
            <a:r>
              <a:rPr lang="en-US" dirty="0" smtClean="0"/>
              <a:t>Veronica Fay </a:t>
            </a:r>
            <a:r>
              <a:rPr lang="en-US" dirty="0"/>
              <a:t>(</a:t>
            </a:r>
            <a:r>
              <a:rPr lang="en-US" dirty="0" smtClean="0"/>
              <a:t>Project Lead)</a:t>
            </a:r>
            <a:endParaRPr lang="en-US" dirty="0"/>
          </a:p>
        </p:txBody>
      </p:sp>
      <p:sp>
        <p:nvSpPr>
          <p:cNvPr id="4" name="Text Placeholder 3"/>
          <p:cNvSpPr>
            <a:spLocks noGrp="1"/>
          </p:cNvSpPr>
          <p:nvPr>
            <p:ph type="body" sz="quarter" idx="12"/>
          </p:nvPr>
        </p:nvSpPr>
        <p:spPr/>
        <p:txBody>
          <a:bodyPr/>
          <a:lstStyle/>
          <a:p>
            <a:r>
              <a:rPr lang="en-US" dirty="0" smtClean="0"/>
              <a:t>Steve Padgett-Vasquez</a:t>
            </a:r>
            <a:endParaRPr lang="en-US" dirty="0"/>
          </a:p>
        </p:txBody>
      </p:sp>
      <p:sp>
        <p:nvSpPr>
          <p:cNvPr id="5" name="Text Placeholder 4"/>
          <p:cNvSpPr>
            <a:spLocks noGrp="1"/>
          </p:cNvSpPr>
          <p:nvPr>
            <p:ph type="body" sz="quarter" idx="13"/>
          </p:nvPr>
        </p:nvSpPr>
        <p:spPr/>
        <p:txBody>
          <a:bodyPr/>
          <a:lstStyle/>
          <a:p>
            <a:r>
              <a:rPr lang="en-US" dirty="0" smtClean="0"/>
              <a:t>Caren Remillard</a:t>
            </a:r>
            <a:endParaRPr lang="en-US" dirty="0"/>
          </a:p>
        </p:txBody>
      </p:sp>
      <p:sp>
        <p:nvSpPr>
          <p:cNvPr id="6" name="Text Placeholder 5"/>
          <p:cNvSpPr>
            <a:spLocks noGrp="1"/>
          </p:cNvSpPr>
          <p:nvPr>
            <p:ph type="body" sz="quarter" idx="14"/>
          </p:nvPr>
        </p:nvSpPr>
        <p:spPr/>
        <p:txBody>
          <a:bodyPr/>
          <a:lstStyle/>
          <a:p>
            <a:r>
              <a:rPr lang="en-US" dirty="0" smtClean="0"/>
              <a:t>Eduardo Rendon</a:t>
            </a:r>
            <a:endParaRPr lang="en-US" dirty="0"/>
          </a:p>
        </p:txBody>
      </p:sp>
      <p:sp>
        <p:nvSpPr>
          <p:cNvPr id="7" name="Text Placeholder 6"/>
          <p:cNvSpPr>
            <a:spLocks noGrp="1"/>
          </p:cNvSpPr>
          <p:nvPr>
            <p:ph type="body" sz="quarter" idx="15"/>
          </p:nvPr>
        </p:nvSpPr>
        <p:spPr/>
        <p:txBody>
          <a:bodyPr/>
          <a:lstStyle/>
          <a:p>
            <a:r>
              <a:rPr lang="en-US" dirty="0" smtClean="0"/>
              <a:t>Kamala </a:t>
            </a:r>
            <a:r>
              <a:rPr lang="en-US" dirty="0" err="1" smtClean="0"/>
              <a:t>Kanta</a:t>
            </a:r>
            <a:r>
              <a:rPr lang="en-US" dirty="0" smtClean="0"/>
              <a:t> </a:t>
            </a:r>
            <a:r>
              <a:rPr lang="en-US" dirty="0" err="1" smtClean="0"/>
              <a:t>Sahoo</a:t>
            </a:r>
            <a:endParaRPr lang="en-US" dirty="0"/>
          </a:p>
        </p:txBody>
      </p:sp>
      <p:sp>
        <p:nvSpPr>
          <p:cNvPr id="8" name="Text Placeholder 7"/>
          <p:cNvSpPr>
            <a:spLocks noGrp="1"/>
          </p:cNvSpPr>
          <p:nvPr>
            <p:ph type="body" sz="quarter" idx="16"/>
          </p:nvPr>
        </p:nvSpPr>
        <p:spPr/>
        <p:txBody>
          <a:bodyPr/>
          <a:lstStyle/>
          <a:p>
            <a:r>
              <a:rPr lang="en-US" dirty="0" smtClean="0"/>
              <a:t>Xuan Zhang</a:t>
            </a:r>
            <a:endParaRPr lang="en-US" dirty="0"/>
          </a:p>
        </p:txBody>
      </p:sp>
      <p:sp>
        <p:nvSpPr>
          <p:cNvPr id="9" name="Text Placeholder 8"/>
          <p:cNvSpPr>
            <a:spLocks noGrp="1"/>
          </p:cNvSpPr>
          <p:nvPr>
            <p:ph type="body" sz="quarter" idx="17"/>
          </p:nvPr>
        </p:nvSpPr>
        <p:spPr/>
        <p:txBody>
          <a:bodyPr>
            <a:noAutofit/>
          </a:bodyPr>
          <a:lstStyle/>
          <a:p>
            <a:r>
              <a:rPr lang="en-US" sz="2000" dirty="0" smtClean="0"/>
              <a:t>Utilizing NASA Earth Observations to Develop a Comprehensive Water Budget for the </a:t>
            </a:r>
            <a:r>
              <a:rPr lang="en-US" sz="2000" dirty="0" err="1" smtClean="0"/>
              <a:t>Arenal-Tempisque</a:t>
            </a:r>
            <a:r>
              <a:rPr lang="en-US" sz="2000" dirty="0" smtClean="0"/>
              <a:t> Irrigation District of Costa Rica</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21200" y="1411600"/>
            <a:ext cx="7810199" cy="4093200"/>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Questrial"/>
              </a:rPr>
              <a:t>More detailed and updated datasets (land use that  include  crop types and yields) for reducing uncertainty and producing more accurate </a:t>
            </a:r>
            <a:r>
              <a:rPr lang="en-US" sz="2000" kern="1200" dirty="0" smtClean="0">
                <a:solidFill>
                  <a:srgbClr val="767171"/>
                </a:solidFill>
                <a:latin typeface="Century Gothic"/>
                <a:ea typeface="+mn-ea"/>
                <a:cs typeface="+mn-cs"/>
                <a:sym typeface="Questrial"/>
              </a:rPr>
              <a:t>results</a:t>
            </a:r>
            <a:endParaRPr lang="en-US" sz="2000" kern="1200" dirty="0">
              <a:solidFill>
                <a:srgbClr val="767171"/>
              </a:solidFill>
              <a:latin typeface="Century Gothic"/>
              <a:ea typeface="+mn-ea"/>
              <a:cs typeface="+mn-cs"/>
              <a:sym typeface="Questrial"/>
            </a:endParaRPr>
          </a:p>
          <a:p>
            <a:pPr>
              <a:spcBef>
                <a:spcPts val="200"/>
              </a:spcBef>
              <a:buClr>
                <a:srgbClr val="75AADB"/>
              </a:buClr>
            </a:pPr>
            <a:endParaRPr lang="en-US" sz="2000" kern="1200" dirty="0">
              <a:solidFill>
                <a:srgbClr val="767171"/>
              </a:solidFill>
              <a:latin typeface="Century Gothic"/>
              <a:ea typeface="+mn-ea"/>
              <a:cs typeface="+mn-cs"/>
              <a:sym typeface="Questrial"/>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Questrial"/>
              </a:rPr>
              <a:t>Create a tutorial video utilizing QSWAT in </a:t>
            </a:r>
            <a:r>
              <a:rPr lang="en-US" sz="2000" kern="1200" dirty="0" smtClean="0">
                <a:solidFill>
                  <a:srgbClr val="767171"/>
                </a:solidFill>
                <a:latin typeface="Century Gothic"/>
                <a:ea typeface="+mn-ea"/>
                <a:cs typeface="+mn-cs"/>
                <a:sym typeface="Questrial"/>
              </a:rPr>
              <a:t>QGIS</a:t>
            </a:r>
            <a:endParaRPr lang="en-US" sz="2000" kern="1200" dirty="0">
              <a:solidFill>
                <a:srgbClr val="767171"/>
              </a:solidFill>
              <a:latin typeface="Century Gothic"/>
              <a:ea typeface="+mn-ea"/>
              <a:cs typeface="+mn-cs"/>
              <a:sym typeface="Questrial"/>
            </a:endParaRP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Questrial"/>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Questrial"/>
              </a:rPr>
              <a:t>Design a monitoring system to measure the water quality with the quantity </a:t>
            </a:r>
            <a:r>
              <a:rPr lang="en-US" sz="2000" kern="1200" dirty="0" smtClean="0">
                <a:solidFill>
                  <a:srgbClr val="767171"/>
                </a:solidFill>
                <a:latin typeface="Century Gothic"/>
                <a:ea typeface="+mn-ea"/>
                <a:cs typeface="+mn-cs"/>
                <a:sym typeface="Questrial"/>
              </a:rPr>
              <a:t>analysis</a:t>
            </a:r>
            <a:endParaRPr lang="en-US" sz="2000" kern="1200" dirty="0">
              <a:solidFill>
                <a:srgbClr val="767171"/>
              </a:solidFill>
              <a:latin typeface="Century Gothic"/>
              <a:ea typeface="+mn-ea"/>
              <a:cs typeface="+mn-cs"/>
              <a:sym typeface="Questrial"/>
            </a:endParaRPr>
          </a:p>
        </p:txBody>
      </p:sp>
      <p:sp>
        <p:nvSpPr>
          <p:cNvPr id="205" name="Shape 205"/>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Future Work</a:t>
            </a:r>
          </a:p>
        </p:txBody>
      </p:sp>
    </p:spTree>
    <p:extLst>
      <p:ext uri="{BB962C8B-B14F-4D97-AF65-F5344CB8AC3E}">
        <p14:creationId xmlns:p14="http://schemas.microsoft.com/office/powerpoint/2010/main" val="210622458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571200" y="1421117"/>
            <a:ext cx="8051700" cy="1939028"/>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Garamond"/>
              </a:rPr>
              <a:t>Dr. Adam </a:t>
            </a:r>
            <a:r>
              <a:rPr lang="en-US" sz="2000" kern="1200" dirty="0" err="1">
                <a:solidFill>
                  <a:srgbClr val="767171"/>
                </a:solidFill>
                <a:latin typeface="Century Gothic"/>
                <a:ea typeface="+mn-ea"/>
                <a:cs typeface="+mn-cs"/>
                <a:sym typeface="Garamond"/>
              </a:rPr>
              <a:t>Milewski</a:t>
            </a:r>
            <a:r>
              <a:rPr lang="en-US" sz="2000" kern="1200" dirty="0">
                <a:solidFill>
                  <a:srgbClr val="767171"/>
                </a:solidFill>
                <a:latin typeface="Century Gothic"/>
                <a:ea typeface="+mn-ea"/>
                <a:cs typeface="+mn-cs"/>
                <a:sym typeface="Garamond"/>
              </a:rPr>
              <a:t> -- Department of Geology, University of Georgia</a:t>
            </a: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Garamond"/>
              </a:rPr>
              <a:t>Dr. Kenton Ross -- NASA DEVELOP National Program</a:t>
            </a: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Garamond"/>
              </a:rPr>
              <a:t>Dr. Marguerite Madden -- Department of Geography, University of Georgia </a:t>
            </a: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Garamond"/>
              </a:rPr>
              <a:t>Dr. Quint Newcomer --University of Georgia Costa Rica</a:t>
            </a:r>
          </a:p>
        </p:txBody>
      </p:sp>
      <p:sp>
        <p:nvSpPr>
          <p:cNvPr id="235" name="Shape 235"/>
          <p:cNvSpPr txBox="1">
            <a:spLocks noGrp="1"/>
          </p:cNvSpPr>
          <p:nvPr>
            <p:ph type="body" idx="2"/>
          </p:nvPr>
        </p:nvSpPr>
        <p:spPr>
          <a:xfrm>
            <a:off x="571200" y="3747048"/>
            <a:ext cx="8051700" cy="1174800"/>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Garamond"/>
              </a:rPr>
              <a:t>Javier </a:t>
            </a:r>
            <a:r>
              <a:rPr lang="en-US" sz="2000" kern="1200" dirty="0" err="1">
                <a:solidFill>
                  <a:srgbClr val="767171"/>
                </a:solidFill>
                <a:latin typeface="Century Gothic"/>
                <a:ea typeface="+mn-ea"/>
                <a:cs typeface="+mn-cs"/>
                <a:sym typeface="Garamond"/>
              </a:rPr>
              <a:t>Artiñano</a:t>
            </a:r>
            <a:r>
              <a:rPr lang="en-US" sz="2000" kern="1200" dirty="0">
                <a:solidFill>
                  <a:srgbClr val="767171"/>
                </a:solidFill>
                <a:latin typeface="Century Gothic"/>
                <a:ea typeface="+mn-ea"/>
                <a:cs typeface="+mn-cs"/>
                <a:sym typeface="Garamond"/>
              </a:rPr>
              <a:t> </a:t>
            </a:r>
            <a:r>
              <a:rPr lang="en-US" sz="2000" kern="1200" dirty="0" err="1">
                <a:solidFill>
                  <a:srgbClr val="767171"/>
                </a:solidFill>
                <a:latin typeface="Century Gothic"/>
                <a:ea typeface="+mn-ea"/>
                <a:cs typeface="+mn-cs"/>
                <a:sym typeface="Garamond"/>
              </a:rPr>
              <a:t>Guzmán</a:t>
            </a:r>
            <a:r>
              <a:rPr lang="en-US" sz="2000" kern="1200" dirty="0">
                <a:solidFill>
                  <a:srgbClr val="767171"/>
                </a:solidFill>
                <a:latin typeface="Century Gothic"/>
                <a:ea typeface="+mn-ea"/>
                <a:cs typeface="+mn-cs"/>
                <a:sym typeface="Garamond"/>
              </a:rPr>
              <a:t> --SENARA (Costa Rica’s National Service of Underground Water, Irrigation, and Drainage)</a:t>
            </a: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Garamond"/>
              </a:rPr>
              <a:t>University of Georgia Costa Rica</a:t>
            </a: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Garamond"/>
              </a:rPr>
              <a:t>Costa Rican Embassy to the United States</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Garamond"/>
            </a:endParaRP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p:txBody>
      </p:sp>
      <p:sp>
        <p:nvSpPr>
          <p:cNvPr id="236" name="Shape 236"/>
          <p:cNvSpPr txBox="1">
            <a:spLocks noGrp="1"/>
          </p:cNvSpPr>
          <p:nvPr>
            <p:ph type="body" idx="3"/>
          </p:nvPr>
        </p:nvSpPr>
        <p:spPr>
          <a:xfrm>
            <a:off x="571208" y="5515430"/>
            <a:ext cx="8051700" cy="704099"/>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smtClean="0">
                <a:solidFill>
                  <a:srgbClr val="767171"/>
                </a:solidFill>
                <a:latin typeface="Century Gothic"/>
                <a:ea typeface="+mn-ea"/>
                <a:cs typeface="+mn-cs"/>
                <a:sym typeface="Garamond"/>
              </a:rPr>
              <a:t>Rachel </a:t>
            </a:r>
            <a:r>
              <a:rPr lang="en-US" sz="2000" kern="1200" dirty="0">
                <a:solidFill>
                  <a:srgbClr val="767171"/>
                </a:solidFill>
                <a:latin typeface="Century Gothic"/>
                <a:ea typeface="+mn-ea"/>
                <a:cs typeface="+mn-cs"/>
                <a:sym typeface="Garamond"/>
              </a:rPr>
              <a:t>Will, Benjamin Page -- University of Georgia </a:t>
            </a:r>
          </a:p>
          <a:p>
            <a:pPr marL="342900" indent="-342900">
              <a:spcBef>
                <a:spcPts val="200"/>
              </a:spcBef>
              <a:buClr>
                <a:srgbClr val="75AADB"/>
              </a:buClr>
              <a:buFont typeface="Webdings" panose="05030102010509060703" pitchFamily="18" charset="2"/>
              <a:buChar char="4"/>
            </a:pPr>
            <a:r>
              <a:rPr lang="en-US" sz="2000" kern="1200" dirty="0" smtClean="0">
                <a:solidFill>
                  <a:srgbClr val="767171"/>
                </a:solidFill>
                <a:latin typeface="Century Gothic"/>
                <a:ea typeface="+mn-ea"/>
                <a:cs typeface="+mn-cs"/>
                <a:sym typeface="Garamond"/>
              </a:rPr>
              <a:t>Grant </a:t>
            </a:r>
            <a:r>
              <a:rPr lang="en-US" sz="2000" kern="1200" dirty="0">
                <a:solidFill>
                  <a:srgbClr val="767171"/>
                </a:solidFill>
                <a:latin typeface="Century Gothic"/>
                <a:ea typeface="+mn-ea"/>
                <a:cs typeface="+mn-cs"/>
                <a:sym typeface="Garamond"/>
              </a:rPr>
              <a:t>Bloomer, Sarah Medley -- Wise County</a:t>
            </a:r>
          </a:p>
        </p:txBody>
      </p:sp>
      <p:sp>
        <p:nvSpPr>
          <p:cNvPr id="237" name="Shape 237"/>
          <p:cNvSpPr txBox="1"/>
          <p:nvPr/>
        </p:nvSpPr>
        <p:spPr>
          <a:xfrm>
            <a:off x="594358" y="940212"/>
            <a:ext cx="2577819" cy="523219"/>
          </a:xfrm>
          <a:prstGeom prst="rect">
            <a:avLst/>
          </a:prstGeom>
          <a:noFill/>
          <a:ln>
            <a:noFill/>
          </a:ln>
        </p:spPr>
        <p:txBody>
          <a:bodyPr lIns="91425" tIns="45700" rIns="91425" bIns="45700" anchor="t" anchorCtr="0">
            <a:noAutofit/>
          </a:bodyPr>
          <a:lstStyle/>
          <a:p>
            <a:pPr>
              <a:buSzPct val="25000"/>
            </a:pPr>
            <a:r>
              <a:rPr lang="en-US" sz="2800" b="1" kern="0">
                <a:solidFill>
                  <a:srgbClr val="75AADB"/>
                </a:solidFill>
                <a:latin typeface="Century Gothic"/>
                <a:ea typeface="Century Gothic"/>
                <a:cs typeface="Century Gothic"/>
                <a:sym typeface="Century Gothic"/>
                <a:rtl val="0"/>
              </a:rPr>
              <a:t>Advisors</a:t>
            </a:r>
          </a:p>
        </p:txBody>
      </p:sp>
      <p:sp>
        <p:nvSpPr>
          <p:cNvPr id="238" name="Shape 238"/>
          <p:cNvSpPr txBox="1"/>
          <p:nvPr/>
        </p:nvSpPr>
        <p:spPr>
          <a:xfrm>
            <a:off x="594358" y="3282970"/>
            <a:ext cx="2577900" cy="523200"/>
          </a:xfrm>
          <a:prstGeom prst="rect">
            <a:avLst/>
          </a:prstGeom>
          <a:noFill/>
          <a:ln>
            <a:noFill/>
          </a:ln>
        </p:spPr>
        <p:txBody>
          <a:bodyPr lIns="91425" tIns="45700" rIns="91425" bIns="45700" anchor="t" anchorCtr="0">
            <a:noAutofit/>
          </a:bodyPr>
          <a:lstStyle/>
          <a:p>
            <a:pPr>
              <a:buSzPct val="25000"/>
            </a:pPr>
            <a:r>
              <a:rPr lang="en-US" sz="2800" b="1" kern="0">
                <a:solidFill>
                  <a:srgbClr val="75AADB"/>
                </a:solidFill>
                <a:latin typeface="Century Gothic"/>
                <a:ea typeface="Century Gothic"/>
                <a:cs typeface="Century Gothic"/>
                <a:sym typeface="Century Gothic"/>
                <a:rtl val="0"/>
              </a:rPr>
              <a:t>Partners</a:t>
            </a:r>
          </a:p>
        </p:txBody>
      </p:sp>
      <p:sp>
        <p:nvSpPr>
          <p:cNvPr id="239" name="Shape 239"/>
          <p:cNvSpPr txBox="1"/>
          <p:nvPr/>
        </p:nvSpPr>
        <p:spPr>
          <a:xfrm>
            <a:off x="594358" y="5041825"/>
            <a:ext cx="4596620" cy="523200"/>
          </a:xfrm>
          <a:prstGeom prst="rect">
            <a:avLst/>
          </a:prstGeom>
          <a:noFill/>
          <a:ln>
            <a:noFill/>
          </a:ln>
        </p:spPr>
        <p:txBody>
          <a:bodyPr lIns="91425" tIns="45700" rIns="91425" bIns="45700" anchor="t" anchorCtr="0">
            <a:noAutofit/>
          </a:bodyPr>
          <a:lstStyle/>
          <a:p>
            <a:pPr>
              <a:buSzPct val="25000"/>
            </a:pPr>
            <a:r>
              <a:rPr lang="en-US" sz="2800" b="1" kern="0" dirty="0" smtClean="0">
                <a:solidFill>
                  <a:srgbClr val="75AADB"/>
                </a:solidFill>
                <a:latin typeface="Century Gothic"/>
                <a:ea typeface="Century Gothic"/>
                <a:cs typeface="Century Gothic"/>
                <a:sym typeface="Century Gothic"/>
                <a:rtl val="0"/>
              </a:rPr>
              <a:t>Other Contributors</a:t>
            </a:r>
            <a:endParaRPr lang="en-US" sz="2800" b="1" kern="0" dirty="0">
              <a:solidFill>
                <a:srgbClr val="75AADB"/>
              </a:solidFill>
              <a:latin typeface="Century Gothic"/>
              <a:ea typeface="Century Gothic"/>
              <a:cs typeface="Century Gothic"/>
              <a:sym typeface="Century Gothic"/>
              <a:rtl val="0"/>
            </a:endParaRPr>
          </a:p>
        </p:txBody>
      </p:sp>
    </p:spTree>
    <p:extLst>
      <p:ext uri="{BB962C8B-B14F-4D97-AF65-F5344CB8AC3E}">
        <p14:creationId xmlns:p14="http://schemas.microsoft.com/office/powerpoint/2010/main" val="139321790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Box 4"/>
          <p:cNvSpPr txBox="1"/>
          <p:nvPr/>
        </p:nvSpPr>
        <p:spPr>
          <a:xfrm>
            <a:off x="594360" y="1165623"/>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312881"/>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053363"/>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body" idx="2"/>
          </p:nvPr>
        </p:nvSpPr>
        <p:spPr>
          <a:xfrm>
            <a:off x="31275" y="211878"/>
            <a:ext cx="3566099" cy="656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Study Area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974" t="4800" r="3018" b="5951"/>
          <a:stretch/>
        </p:blipFill>
        <p:spPr>
          <a:xfrm>
            <a:off x="1452817" y="867978"/>
            <a:ext cx="6085949" cy="4561721"/>
          </a:xfrm>
          <a:prstGeom prst="rect">
            <a:avLst/>
          </a:prstGeom>
        </p:spPr>
      </p:pic>
      <p:sp>
        <p:nvSpPr>
          <p:cNvPr id="3" name="Text Placeholder 2"/>
          <p:cNvSpPr>
            <a:spLocks noGrp="1"/>
          </p:cNvSpPr>
          <p:nvPr>
            <p:ph type="body" idx="1"/>
          </p:nvPr>
        </p:nvSpPr>
        <p:spPr>
          <a:xfrm>
            <a:off x="31275" y="5540795"/>
            <a:ext cx="3593592" cy="1317206"/>
          </a:xfrm>
        </p:spPr>
        <p:txBody>
          <a:bodyPr/>
          <a:lstStyle/>
          <a:p>
            <a:pPr lvl="0">
              <a:buClr>
                <a:srgbClr val="75AADB"/>
              </a:buClr>
              <a:buSzPct val="25000"/>
            </a:pPr>
            <a:r>
              <a:rPr lang="en-US" sz="4000" b="1" dirty="0">
                <a:solidFill>
                  <a:srgbClr val="75AADB"/>
                </a:solidFill>
                <a:latin typeface="Century Gothic"/>
                <a:ea typeface="Century Gothic"/>
                <a:cs typeface="Century Gothic"/>
                <a:sym typeface="Century Gothic"/>
              </a:rPr>
              <a:t>Study Period </a:t>
            </a:r>
          </a:p>
          <a:p>
            <a:pPr lvl="0">
              <a:spcBef>
                <a:spcPts val="1000"/>
              </a:spcBef>
              <a:buClr>
                <a:srgbClr val="767171"/>
              </a:buClr>
              <a:buSzPct val="25000"/>
            </a:pPr>
            <a:r>
              <a:rPr lang="en-US" sz="2000" kern="1200" dirty="0">
                <a:solidFill>
                  <a:srgbClr val="767171"/>
                </a:solidFill>
                <a:latin typeface="Century Gothic" panose="020B0502020202020204" pitchFamily="34" charset="0"/>
                <a:ea typeface="+mn-ea"/>
                <a:sym typeface="Century Gothic"/>
              </a:rPr>
              <a:t>Jan. 2000 to Dec. </a:t>
            </a:r>
            <a:r>
              <a:rPr lang="en-US" sz="2000" kern="1200" dirty="0" smtClean="0">
                <a:solidFill>
                  <a:srgbClr val="767171"/>
                </a:solidFill>
                <a:latin typeface="Century Gothic" panose="020B0502020202020204" pitchFamily="34" charset="0"/>
                <a:ea typeface="+mn-ea"/>
                <a:sym typeface="Century Gothic"/>
              </a:rPr>
              <a:t>2013</a:t>
            </a:r>
            <a:endParaRPr lang="en-US" sz="2000" kern="1200" dirty="0">
              <a:solidFill>
                <a:srgbClr val="767171"/>
              </a:solidFill>
              <a:latin typeface="Century Gothic" panose="020B0502020202020204" pitchFamily="34" charset="0"/>
              <a:ea typeface="+mn-ea"/>
              <a:sym typeface="Century Gothic"/>
            </a:endParaRPr>
          </a:p>
        </p:txBody>
      </p:sp>
    </p:spTree>
    <p:extLst>
      <p:ext uri="{BB962C8B-B14F-4D97-AF65-F5344CB8AC3E}">
        <p14:creationId xmlns:p14="http://schemas.microsoft.com/office/powerpoint/2010/main" val="2451543455"/>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39000" b="-39000"/>
          </a:stretch>
        </a:blipFill>
        <a:effectLst/>
      </p:bgPr>
    </p:bg>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521200" y="1411600"/>
            <a:ext cx="7810199" cy="4093200"/>
          </a:xfrm>
          <a:prstGeom prst="rect">
            <a:avLst/>
          </a:prstGeom>
          <a:noFill/>
          <a:ln>
            <a:noFill/>
          </a:ln>
        </p:spPr>
        <p:txBody>
          <a:bodyPr lIns="91425" tIns="45700" rIns="91425" bIns="45700" anchor="t" anchorCtr="0">
            <a:noAutofit/>
          </a:bodyPr>
          <a:lstStyle/>
          <a:p>
            <a:pPr marL="342900" lvl="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rPr>
              <a:t>The DRAT has suffered three consecutive years of drought. </a:t>
            </a:r>
            <a:endParaRPr lang="en-US" sz="2000" kern="1200" dirty="0" smtClean="0">
              <a:solidFill>
                <a:srgbClr val="767171"/>
              </a:solidFill>
              <a:latin typeface="Century Gothic"/>
              <a:ea typeface="+mn-ea"/>
              <a:cs typeface="+mn-cs"/>
            </a:endParaRPr>
          </a:p>
          <a:p>
            <a:pPr marL="342900" lvl="0" indent="-342900">
              <a:spcBef>
                <a:spcPts val="200"/>
              </a:spcBef>
              <a:buClr>
                <a:srgbClr val="75AADB"/>
              </a:buClr>
              <a:buFont typeface="Webdings" panose="05030102010509060703" pitchFamily="18" charset="2"/>
              <a:buChar char="4"/>
            </a:pPr>
            <a:endParaRPr lang="en-US" sz="2000" kern="1200" dirty="0">
              <a:solidFill>
                <a:srgbClr val="767171"/>
              </a:solidFill>
              <a:latin typeface="Century Gothic"/>
              <a:ea typeface="+mn-ea"/>
              <a:cs typeface="+mn-cs"/>
            </a:endParaRPr>
          </a:p>
          <a:p>
            <a:pPr marL="342900" lvl="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rPr>
              <a:t>The DRAT experiences an extensive dry season of 5 months. It depends heavily on its water management plan to help maintain its irrigation practices and infrastructure</a:t>
            </a:r>
            <a:r>
              <a:rPr lang="en-US" sz="2000" kern="1200" dirty="0" smtClean="0">
                <a:solidFill>
                  <a:srgbClr val="767171"/>
                </a:solidFill>
                <a:latin typeface="Century Gothic"/>
                <a:ea typeface="+mn-ea"/>
                <a:cs typeface="+mn-cs"/>
              </a:rPr>
              <a:t>.</a:t>
            </a:r>
          </a:p>
          <a:p>
            <a:pPr marL="342900" lvl="0" indent="-342900">
              <a:spcBef>
                <a:spcPts val="200"/>
              </a:spcBef>
              <a:buClr>
                <a:srgbClr val="75AADB"/>
              </a:buClr>
              <a:buFont typeface="Webdings" panose="05030102010509060703" pitchFamily="18" charset="2"/>
              <a:buChar char="4"/>
            </a:pPr>
            <a:endParaRPr lang="en-US" sz="2000" kern="1200" dirty="0" smtClean="0">
              <a:solidFill>
                <a:srgbClr val="767171"/>
              </a:solidFill>
              <a:latin typeface="Century Gothic"/>
              <a:ea typeface="+mn-ea"/>
              <a:cs typeface="+mn-cs"/>
            </a:endParaRPr>
          </a:p>
          <a:p>
            <a:pPr marL="342900" lvl="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rPr>
              <a:t>The demand for available water resources for all uses is continually increasing, and roughly a quarter of Costa Rica’s annual electric power is produced in the DRAT region. Proper management of the water resources and reformed policy is becoming urgent in Costa Rica. </a:t>
            </a:r>
          </a:p>
          <a:p>
            <a:pPr marL="457200" lvl="0" indent="-355600" rtl="0">
              <a:lnSpc>
                <a:spcPct val="100000"/>
              </a:lnSpc>
              <a:spcBef>
                <a:spcPts val="0"/>
              </a:spcBef>
              <a:buClr>
                <a:schemeClr val="accent1"/>
              </a:buClr>
              <a:buSzPct val="100000"/>
              <a:buFont typeface="Arial"/>
              <a:buAutoNum type="arabicPeriod"/>
            </a:pPr>
            <a:endParaRPr lang="en-US" sz="2000" dirty="0" smtClean="0">
              <a:latin typeface="Century Gothic"/>
              <a:ea typeface="Century Gothic"/>
              <a:cs typeface="Century Gothic"/>
              <a:sym typeface="Century Gothic"/>
            </a:endParaRPr>
          </a:p>
          <a:p>
            <a:pPr lvl="0" rtl="0">
              <a:lnSpc>
                <a:spcPct val="100000"/>
              </a:lnSpc>
              <a:spcBef>
                <a:spcPts val="0"/>
              </a:spcBef>
              <a:buNone/>
            </a:pPr>
            <a:endParaRPr sz="2000" dirty="0">
              <a:latin typeface="Century Gothic"/>
              <a:ea typeface="Century Gothic"/>
              <a:cs typeface="Century Gothic"/>
              <a:sym typeface="Century Gothic"/>
            </a:endParaRPr>
          </a:p>
          <a:p>
            <a:pPr lvl="0" rtl="0">
              <a:lnSpc>
                <a:spcPct val="100000"/>
              </a:lnSpc>
              <a:spcBef>
                <a:spcPts val="0"/>
              </a:spcBef>
              <a:buNone/>
            </a:pPr>
            <a:endParaRPr sz="2000" dirty="0">
              <a:latin typeface="Century Gothic"/>
              <a:ea typeface="Century Gothic"/>
              <a:cs typeface="Century Gothic"/>
              <a:sym typeface="Century Gothic"/>
            </a:endParaRPr>
          </a:p>
          <a:p>
            <a:pPr lvl="0" rtl="0">
              <a:lnSpc>
                <a:spcPct val="100000"/>
              </a:lnSpc>
              <a:spcBef>
                <a:spcPts val="0"/>
              </a:spcBef>
              <a:buNone/>
            </a:pPr>
            <a:endParaRPr sz="2000" dirty="0">
              <a:solidFill>
                <a:schemeClr val="dk1"/>
              </a:solidFill>
              <a:latin typeface="Century Gothic"/>
              <a:ea typeface="Century Gothic"/>
              <a:cs typeface="Century Gothic"/>
              <a:sym typeface="Century Gothic"/>
            </a:endParaRPr>
          </a:p>
        </p:txBody>
      </p:sp>
      <p:sp>
        <p:nvSpPr>
          <p:cNvPr id="155" name="Shape 155"/>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Community Concerns</a:t>
            </a:r>
          </a:p>
        </p:txBody>
      </p:sp>
    </p:spTree>
    <p:extLst>
      <p:ext uri="{BB962C8B-B14F-4D97-AF65-F5344CB8AC3E}">
        <p14:creationId xmlns:p14="http://schemas.microsoft.com/office/powerpoint/2010/main" val="416571045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0" y="1283900"/>
            <a:ext cx="7327399" cy="5265300"/>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Develop a comprehensive water budget for the DRAT area of Costa Rica using datasets and tools derived from NASA Earth observations:</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Set up a SWAT (Soil and Water Assessment Tool) model </a:t>
            </a:r>
            <a:br>
              <a:rPr lang="en-US" sz="2000" kern="1200" dirty="0">
                <a:solidFill>
                  <a:srgbClr val="767171"/>
                </a:solidFill>
                <a:latin typeface="Century Gothic"/>
                <a:ea typeface="+mn-ea"/>
                <a:cs typeface="+mn-cs"/>
                <a:sym typeface="Century Gothic"/>
              </a:rPr>
            </a:br>
            <a:r>
              <a:rPr lang="en-US" sz="2000" kern="1200" dirty="0">
                <a:solidFill>
                  <a:srgbClr val="767171"/>
                </a:solidFill>
                <a:latin typeface="Century Gothic"/>
                <a:ea typeface="+mn-ea"/>
                <a:cs typeface="+mn-cs"/>
                <a:sym typeface="Century Gothic"/>
              </a:rPr>
              <a:t>to simulate and assess the local hydrological processes </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Calibrate and validate the results via SWAT-CUP (Calibration and Uncertainty Procedure)  </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Utilize METRIC (Mapping Evapotranspiration at high Resolution and with Internalized Calibration) model </a:t>
            </a:r>
            <a:br>
              <a:rPr lang="en-US" sz="2000" kern="1200" dirty="0">
                <a:solidFill>
                  <a:srgbClr val="767171"/>
                </a:solidFill>
                <a:latin typeface="Century Gothic"/>
                <a:ea typeface="+mn-ea"/>
                <a:cs typeface="+mn-cs"/>
                <a:sym typeface="Century Gothic"/>
              </a:rPr>
            </a:br>
            <a:r>
              <a:rPr lang="en-US" sz="2000" kern="1200" dirty="0">
                <a:solidFill>
                  <a:srgbClr val="767171"/>
                </a:solidFill>
                <a:latin typeface="Century Gothic"/>
                <a:ea typeface="+mn-ea"/>
                <a:cs typeface="+mn-cs"/>
                <a:sym typeface="Century Gothic"/>
              </a:rPr>
              <a:t>to supplement SWAT’s evapotranspiration (ET) values</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Update Costa Rica’s water inventory with the model’s final outputs to inform their future water management policies  </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p:txBody>
      </p:sp>
      <p:sp>
        <p:nvSpPr>
          <p:cNvPr id="162" name="Shape 162"/>
          <p:cNvSpPr txBox="1">
            <a:spLocks noGrp="1"/>
          </p:cNvSpPr>
          <p:nvPr>
            <p:ph type="body" idx="2"/>
          </p:nvPr>
        </p:nvSpPr>
        <p:spPr>
          <a:xfrm>
            <a:off x="197350" y="509802"/>
            <a:ext cx="3566099"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Objectives</a:t>
            </a:r>
          </a:p>
        </p:txBody>
      </p:sp>
      <p:pic>
        <p:nvPicPr>
          <p:cNvPr id="163" name="Shape 163"/>
          <p:cNvPicPr preferRelativeResize="0"/>
          <p:nvPr/>
        </p:nvPicPr>
        <p:blipFill rotWithShape="1">
          <a:blip r:embed="rId3">
            <a:alphaModFix/>
          </a:blip>
          <a:srcRect l="12387" t="7961" r="12168"/>
          <a:stretch/>
        </p:blipFill>
        <p:spPr>
          <a:xfrm>
            <a:off x="7848600" y="2066925"/>
            <a:ext cx="1014424" cy="1237500"/>
          </a:xfrm>
          <a:prstGeom prst="rect">
            <a:avLst/>
          </a:prstGeom>
          <a:noFill/>
          <a:ln>
            <a:noFill/>
          </a:ln>
        </p:spPr>
      </p:pic>
      <p:grpSp>
        <p:nvGrpSpPr>
          <p:cNvPr id="4" name="Group 3"/>
          <p:cNvGrpSpPr/>
          <p:nvPr/>
        </p:nvGrpSpPr>
        <p:grpSpPr>
          <a:xfrm>
            <a:off x="6545059" y="3070224"/>
            <a:ext cx="1036771" cy="975894"/>
            <a:chOff x="7101538" y="3421647"/>
            <a:chExt cx="1095374" cy="1095374"/>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1538" y="3421647"/>
              <a:ext cx="1095374" cy="109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49002" y="3800057"/>
              <a:ext cx="770658" cy="338554"/>
            </a:xfrm>
            <a:prstGeom prst="rect">
              <a:avLst/>
            </a:prstGeom>
            <a:noFill/>
          </p:spPr>
          <p:txBody>
            <a:bodyPr wrap="square" rtlCol="0">
              <a:spAutoFit/>
            </a:bodyPr>
            <a:lstStyle/>
            <a:p>
              <a:r>
                <a:rPr lang="en-US" sz="1600" dirty="0" smtClean="0">
                  <a:solidFill>
                    <a:schemeClr val="bg1"/>
                  </a:solidFill>
                  <a:latin typeface="Century Gothic" panose="020B0502020202020204" pitchFamily="34" charset="0"/>
                </a:rPr>
                <a:t>SWAT</a:t>
              </a:r>
              <a:endParaRPr lang="en-US" sz="1600" dirty="0">
                <a:solidFill>
                  <a:schemeClr val="bg1"/>
                </a:solidFill>
                <a:latin typeface="Century Gothic" panose="020B0502020202020204" pitchFamily="34" charset="0"/>
              </a:endParaRPr>
            </a:p>
          </p:txBody>
        </p:sp>
      </p:gr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0558" y="4312199"/>
            <a:ext cx="1915503" cy="168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29430" y="6131508"/>
            <a:ext cx="1447800" cy="276999"/>
          </a:xfrm>
          <a:prstGeom prst="rect">
            <a:avLst/>
          </a:prstGeom>
          <a:noFill/>
        </p:spPr>
        <p:txBody>
          <a:bodyPr wrap="square" rtlCol="0">
            <a:spAutoFit/>
          </a:bodyPr>
          <a:lstStyle/>
          <a:p>
            <a:r>
              <a:rPr lang="en-US" sz="1200" dirty="0" smtClean="0">
                <a:latin typeface="Century Gothic" panose="020B0502020202020204" pitchFamily="34" charset="0"/>
              </a:rPr>
              <a:t>Credit: </a:t>
            </a:r>
            <a:r>
              <a:rPr lang="en-US" sz="1200" dirty="0" smtClean="0">
                <a:latin typeface="Century Gothic" panose="020B0502020202020204" pitchFamily="34" charset="0"/>
              </a:rPr>
              <a:t>NOAA</a:t>
            </a:r>
            <a:endParaRPr lang="en-US" sz="1200" dirty="0">
              <a:latin typeface="Century Gothic" panose="020B0502020202020204" pitchFamily="34" charset="0"/>
            </a:endParaRPr>
          </a:p>
        </p:txBody>
      </p:sp>
    </p:spTree>
    <p:extLst>
      <p:ext uri="{BB962C8B-B14F-4D97-AF65-F5344CB8AC3E}">
        <p14:creationId xmlns:p14="http://schemas.microsoft.com/office/powerpoint/2010/main" val="38270509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548650" y="1552100"/>
            <a:ext cx="6079499" cy="4093200"/>
          </a:xfrm>
          <a:prstGeom prst="rect">
            <a:avLst/>
          </a:prstGeom>
          <a:noFill/>
          <a:ln>
            <a:noFill/>
          </a:ln>
        </p:spPr>
        <p:txBody>
          <a:bodyPr lIns="91425" tIns="45700" rIns="91425" bIns="45700" anchor="t" anchorCtr="0">
            <a:noAutofit/>
          </a:bodyPr>
          <a:lstStyle/>
          <a:p>
            <a:pPr>
              <a:spcBef>
                <a:spcPts val="200"/>
              </a:spcBef>
              <a:buClr>
                <a:srgbClr val="75AADB"/>
              </a:buClr>
            </a:pPr>
            <a:r>
              <a:rPr lang="en-US" sz="2000" b="1" kern="1200" dirty="0" smtClean="0">
                <a:solidFill>
                  <a:srgbClr val="767171"/>
                </a:solidFill>
                <a:latin typeface="Century Gothic"/>
                <a:ea typeface="+mn-ea"/>
                <a:cs typeface="+mn-cs"/>
                <a:sym typeface="Century Gothic"/>
              </a:rPr>
              <a:t>Landsat 8 </a:t>
            </a:r>
            <a:r>
              <a:rPr lang="en-US" sz="2000" b="1" kern="1200" dirty="0">
                <a:solidFill>
                  <a:srgbClr val="767171"/>
                </a:solidFill>
                <a:latin typeface="Century Gothic"/>
                <a:ea typeface="+mn-ea"/>
                <a:cs typeface="+mn-cs"/>
                <a:sym typeface="Century Gothic"/>
              </a:rPr>
              <a:t>OLI </a:t>
            </a:r>
          </a:p>
          <a:p>
            <a:pPr>
              <a:spcBef>
                <a:spcPts val="200"/>
              </a:spcBef>
              <a:buClr>
                <a:srgbClr val="75AADB"/>
              </a:buClr>
            </a:pPr>
            <a:r>
              <a:rPr lang="en-US" sz="2000" kern="1200" dirty="0" smtClean="0">
                <a:solidFill>
                  <a:srgbClr val="767171"/>
                </a:solidFill>
                <a:latin typeface="Century Gothic"/>
                <a:ea typeface="+mn-ea"/>
                <a:cs typeface="+mn-cs"/>
                <a:sym typeface="Century Gothic"/>
              </a:rPr>
              <a:t>Land </a:t>
            </a:r>
            <a:r>
              <a:rPr lang="en-US" sz="2000" kern="1200" dirty="0">
                <a:solidFill>
                  <a:srgbClr val="767171"/>
                </a:solidFill>
                <a:latin typeface="Century Gothic"/>
                <a:ea typeface="+mn-ea"/>
                <a:cs typeface="+mn-cs"/>
                <a:sym typeface="Century Gothic"/>
              </a:rPr>
              <a:t>Cover</a:t>
            </a:r>
          </a:p>
          <a:p>
            <a:pPr>
              <a:spcBef>
                <a:spcPts val="200"/>
              </a:spcBef>
              <a:buClr>
                <a:srgbClr val="75AADB"/>
              </a:buClr>
            </a:pPr>
            <a:endParaRPr lang="en-US" sz="2000" kern="1200" dirty="0">
              <a:solidFill>
                <a:srgbClr val="767171"/>
              </a:solidFill>
              <a:latin typeface="Century Gothic"/>
              <a:ea typeface="+mn-ea"/>
              <a:cs typeface="+mn-cs"/>
              <a:sym typeface="Century Gothic"/>
            </a:endParaRPr>
          </a:p>
          <a:p>
            <a:pPr>
              <a:spcBef>
                <a:spcPts val="200"/>
              </a:spcBef>
              <a:buClr>
                <a:srgbClr val="75AADB"/>
              </a:buClr>
            </a:pPr>
            <a:endParaRPr lang="en-US" sz="2000" kern="1200" dirty="0">
              <a:solidFill>
                <a:srgbClr val="767171"/>
              </a:solidFill>
              <a:latin typeface="Century Gothic"/>
              <a:ea typeface="+mn-ea"/>
              <a:cs typeface="+mn-cs"/>
              <a:sym typeface="Century Gothic"/>
            </a:endParaRPr>
          </a:p>
          <a:p>
            <a:pPr>
              <a:spcBef>
                <a:spcPts val="200"/>
              </a:spcBef>
              <a:buClr>
                <a:srgbClr val="75AADB"/>
              </a:buClr>
            </a:pPr>
            <a:endParaRPr lang="en-US" sz="2000" kern="1200" dirty="0">
              <a:solidFill>
                <a:srgbClr val="767171"/>
              </a:solidFill>
              <a:latin typeface="Century Gothic"/>
              <a:ea typeface="+mn-ea"/>
              <a:cs typeface="+mn-cs"/>
              <a:sym typeface="Century Gothic"/>
            </a:endParaRPr>
          </a:p>
          <a:p>
            <a:pPr>
              <a:spcBef>
                <a:spcPts val="200"/>
              </a:spcBef>
              <a:buClr>
                <a:srgbClr val="75AADB"/>
              </a:buClr>
            </a:pPr>
            <a:endParaRPr sz="2000" kern="1200" dirty="0">
              <a:solidFill>
                <a:srgbClr val="767171"/>
              </a:solidFill>
              <a:latin typeface="Century Gothic"/>
              <a:ea typeface="+mn-ea"/>
              <a:cs typeface="+mn-cs"/>
              <a:sym typeface="Century Gothic"/>
            </a:endParaRPr>
          </a:p>
          <a:p>
            <a:pPr>
              <a:spcBef>
                <a:spcPts val="200"/>
              </a:spcBef>
              <a:buClr>
                <a:srgbClr val="75AADB"/>
              </a:buClr>
            </a:pPr>
            <a:endParaRPr sz="2000" kern="1200" dirty="0">
              <a:solidFill>
                <a:srgbClr val="767171"/>
              </a:solidFill>
              <a:latin typeface="Century Gothic"/>
              <a:ea typeface="+mn-ea"/>
              <a:cs typeface="+mn-cs"/>
              <a:sym typeface="Century Gothic"/>
            </a:endParaRPr>
          </a:p>
          <a:p>
            <a:pPr>
              <a:spcBef>
                <a:spcPts val="200"/>
              </a:spcBef>
              <a:buClr>
                <a:srgbClr val="75AADB"/>
              </a:buClr>
            </a:pPr>
            <a:r>
              <a:rPr lang="en-US" sz="2000" b="1" kern="1200" dirty="0">
                <a:solidFill>
                  <a:srgbClr val="767171"/>
                </a:solidFill>
                <a:latin typeface="Century Gothic"/>
                <a:ea typeface="+mn-ea"/>
                <a:cs typeface="+mn-cs"/>
                <a:sym typeface="Century Gothic"/>
              </a:rPr>
              <a:t>Terra </a:t>
            </a:r>
            <a:r>
              <a:rPr lang="en-US" sz="2000" b="1" kern="1200" dirty="0" smtClean="0">
                <a:solidFill>
                  <a:srgbClr val="767171"/>
                </a:solidFill>
                <a:latin typeface="Century Gothic"/>
                <a:ea typeface="+mn-ea"/>
                <a:cs typeface="+mn-cs"/>
                <a:sym typeface="Century Gothic"/>
              </a:rPr>
              <a:t>ASTER</a:t>
            </a:r>
            <a:endParaRPr lang="en-US" sz="2000" b="1" kern="1200" dirty="0">
              <a:solidFill>
                <a:srgbClr val="767171"/>
              </a:solidFill>
              <a:latin typeface="Century Gothic"/>
              <a:ea typeface="+mn-ea"/>
              <a:cs typeface="+mn-cs"/>
              <a:sym typeface="Century Gothic"/>
            </a:endParaRPr>
          </a:p>
          <a:p>
            <a:pPr>
              <a:spcBef>
                <a:spcPts val="200"/>
              </a:spcBef>
              <a:buClr>
                <a:srgbClr val="75AADB"/>
              </a:buClr>
            </a:pPr>
            <a:r>
              <a:rPr lang="en-US" sz="2000" kern="1200" dirty="0" smtClean="0">
                <a:solidFill>
                  <a:srgbClr val="767171"/>
                </a:solidFill>
                <a:latin typeface="Century Gothic"/>
                <a:ea typeface="+mn-ea"/>
                <a:cs typeface="+mn-cs"/>
                <a:sym typeface="Century Gothic"/>
              </a:rPr>
              <a:t>Digital </a:t>
            </a:r>
            <a:r>
              <a:rPr lang="en-US" sz="2000" kern="1200" dirty="0">
                <a:solidFill>
                  <a:srgbClr val="767171"/>
                </a:solidFill>
                <a:latin typeface="Century Gothic"/>
                <a:ea typeface="+mn-ea"/>
                <a:cs typeface="+mn-cs"/>
                <a:sym typeface="Century Gothic"/>
              </a:rPr>
              <a:t>Elevation Model</a:t>
            </a:r>
          </a:p>
          <a:p>
            <a:pPr>
              <a:spcBef>
                <a:spcPts val="200"/>
              </a:spcBef>
              <a:buClr>
                <a:srgbClr val="75AADB"/>
              </a:buClr>
            </a:pPr>
            <a:r>
              <a:rPr lang="en-US" sz="2000" kern="1200" dirty="0">
                <a:solidFill>
                  <a:srgbClr val="767171"/>
                </a:solidFill>
                <a:latin typeface="Century Gothic"/>
                <a:ea typeface="+mn-ea"/>
                <a:cs typeface="+mn-cs"/>
                <a:sym typeface="Century Gothic"/>
              </a:rPr>
              <a:t>     </a:t>
            </a:r>
          </a:p>
        </p:txBody>
      </p:sp>
      <p:sp>
        <p:nvSpPr>
          <p:cNvPr id="171" name="Shape 171"/>
          <p:cNvSpPr txBox="1">
            <a:spLocks noGrp="1"/>
          </p:cNvSpPr>
          <p:nvPr>
            <p:ph type="body" idx="2"/>
          </p:nvPr>
        </p:nvSpPr>
        <p:spPr>
          <a:xfrm>
            <a:off x="357004" y="344583"/>
            <a:ext cx="8429992"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NASA </a:t>
            </a:r>
            <a:r>
              <a:rPr lang="en-US" sz="4000" b="1" dirty="0" smtClean="0">
                <a:solidFill>
                  <a:schemeClr val="accent1"/>
                </a:solidFill>
                <a:latin typeface="Century Gothic"/>
                <a:ea typeface="Century Gothic"/>
                <a:cs typeface="Century Gothic"/>
                <a:sym typeface="Century Gothic"/>
              </a:rPr>
              <a:t>Satellites and Sensors </a:t>
            </a:r>
            <a:r>
              <a:rPr lang="en-US" sz="4000" b="1" dirty="0">
                <a:solidFill>
                  <a:schemeClr val="accent1"/>
                </a:solidFill>
                <a:latin typeface="Century Gothic"/>
                <a:ea typeface="Century Gothic"/>
                <a:cs typeface="Century Gothic"/>
                <a:sym typeface="Century Gothic"/>
              </a:rPr>
              <a:t>Used</a:t>
            </a:r>
          </a:p>
        </p:txBody>
      </p:sp>
      <p:pic>
        <p:nvPicPr>
          <p:cNvPr id="172" name="Shape 172"/>
          <p:cNvPicPr preferRelativeResize="0"/>
          <p:nvPr/>
        </p:nvPicPr>
        <p:blipFill>
          <a:blip r:embed="rId3">
            <a:alphaModFix/>
          </a:blip>
          <a:stretch>
            <a:fillRect/>
          </a:stretch>
        </p:blipFill>
        <p:spPr>
          <a:xfrm rot="-714673">
            <a:off x="5636363" y="1331300"/>
            <a:ext cx="2730499" cy="2796076"/>
          </a:xfrm>
          <a:prstGeom prst="rect">
            <a:avLst/>
          </a:prstGeom>
          <a:noFill/>
          <a:ln>
            <a:noFill/>
          </a:ln>
        </p:spPr>
      </p:pic>
      <p:pic>
        <p:nvPicPr>
          <p:cNvPr id="173" name="Shape 173"/>
          <p:cNvPicPr preferRelativeResize="0"/>
          <p:nvPr/>
        </p:nvPicPr>
        <p:blipFill rotWithShape="1">
          <a:blip r:embed="rId4">
            <a:alphaModFix/>
          </a:blip>
          <a:srcRect t="8095" r="2418" b="7430"/>
          <a:stretch/>
        </p:blipFill>
        <p:spPr>
          <a:xfrm>
            <a:off x="5440965" y="4313545"/>
            <a:ext cx="3537677" cy="2438234"/>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1044" y="1820700"/>
            <a:ext cx="1778000" cy="17780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1044" y="4607774"/>
            <a:ext cx="1778000" cy="1778000"/>
          </a:xfrm>
          <a:prstGeom prst="rect">
            <a:avLst/>
          </a:prstGeom>
        </p:spPr>
      </p:pic>
      <p:sp>
        <p:nvSpPr>
          <p:cNvPr id="4" name="Right Arrow 3"/>
          <p:cNvSpPr/>
          <p:nvPr/>
        </p:nvSpPr>
        <p:spPr>
          <a:xfrm>
            <a:off x="5024582" y="2456873"/>
            <a:ext cx="572654" cy="184727"/>
          </a:xfrm>
          <a:prstGeom prst="rightArrow">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rtl val="0"/>
            </a:endParaRPr>
          </a:p>
        </p:txBody>
      </p:sp>
      <p:sp>
        <p:nvSpPr>
          <p:cNvPr id="9" name="Right Arrow 8"/>
          <p:cNvSpPr/>
          <p:nvPr/>
        </p:nvSpPr>
        <p:spPr>
          <a:xfrm>
            <a:off x="5024582" y="5334190"/>
            <a:ext cx="572654" cy="184727"/>
          </a:xfrm>
          <a:prstGeom prst="rightArrow">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rtl val="0"/>
            </a:endParaRPr>
          </a:p>
        </p:txBody>
      </p:sp>
    </p:spTree>
    <p:extLst>
      <p:ext uri="{BB962C8B-B14F-4D97-AF65-F5344CB8AC3E}">
        <p14:creationId xmlns:p14="http://schemas.microsoft.com/office/powerpoint/2010/main" val="353921140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Methodology</a:t>
            </a:r>
          </a:p>
        </p:txBody>
      </p:sp>
      <p:pic>
        <p:nvPicPr>
          <p:cNvPr id="179" name="Shape 179"/>
          <p:cNvPicPr preferRelativeResize="0"/>
          <p:nvPr/>
        </p:nvPicPr>
        <p:blipFill rotWithShape="1">
          <a:blip r:embed="rId3">
            <a:alphaModFix/>
          </a:blip>
          <a:srcRect l="1268" t="1865" r="851" b="1161"/>
          <a:stretch/>
        </p:blipFill>
        <p:spPr>
          <a:xfrm>
            <a:off x="0" y="1592765"/>
            <a:ext cx="9144000" cy="5265235"/>
          </a:xfrm>
          <a:prstGeom prst="rect">
            <a:avLst/>
          </a:prstGeom>
          <a:noFill/>
          <a:ln>
            <a:noFill/>
          </a:ln>
        </p:spPr>
      </p:pic>
      <p:sp>
        <p:nvSpPr>
          <p:cNvPr id="2" name="TextBox 1"/>
          <p:cNvSpPr txBox="1"/>
          <p:nvPr/>
        </p:nvSpPr>
        <p:spPr>
          <a:xfrm>
            <a:off x="5948127" y="353085"/>
            <a:ext cx="2599423" cy="646331"/>
          </a:xfrm>
          <a:prstGeom prst="rect">
            <a:avLst/>
          </a:prstGeom>
          <a:noFill/>
        </p:spPr>
        <p:txBody>
          <a:bodyPr wrap="square" rtlCol="0">
            <a:spAutoFit/>
          </a:bodyPr>
          <a:lstStyle/>
          <a:p>
            <a:r>
              <a:rPr lang="en-US" dirty="0" smtClean="0">
                <a:solidFill>
                  <a:srgbClr val="FF0000"/>
                </a:solidFill>
              </a:rPr>
              <a:t>We will make the text on this graphic larger</a:t>
            </a:r>
            <a:endParaRPr lang="en-US" dirty="0">
              <a:solidFill>
                <a:srgbClr val="FF0000"/>
              </a:solidFill>
            </a:endParaRPr>
          </a:p>
        </p:txBody>
      </p:sp>
    </p:spTree>
    <p:extLst>
      <p:ext uri="{BB962C8B-B14F-4D97-AF65-F5344CB8AC3E}">
        <p14:creationId xmlns:p14="http://schemas.microsoft.com/office/powerpoint/2010/main" val="375340161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521200" y="1411600"/>
            <a:ext cx="7810199" cy="40932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55000"/>
              <a:buFont typeface="Arial"/>
              <a:buNone/>
            </a:pPr>
            <a:endParaRPr lang="en-US" sz="2000" dirty="0">
              <a:latin typeface="Questrial"/>
              <a:ea typeface="Questrial"/>
              <a:cs typeface="Questrial"/>
              <a:sym typeface="Questrial"/>
            </a:endParaRPr>
          </a:p>
        </p:txBody>
      </p:sp>
      <p:sp>
        <p:nvSpPr>
          <p:cNvPr id="185" name="Shape 185"/>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Results</a:t>
            </a:r>
          </a:p>
        </p:txBody>
      </p:sp>
    </p:spTree>
    <p:extLst>
      <p:ext uri="{BB962C8B-B14F-4D97-AF65-F5344CB8AC3E}">
        <p14:creationId xmlns:p14="http://schemas.microsoft.com/office/powerpoint/2010/main" val="284849990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521200" y="1411600"/>
            <a:ext cx="7810199" cy="40932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55000"/>
              <a:buFont typeface="Arial"/>
              <a:buNone/>
            </a:pPr>
            <a:endParaRPr lang="en-US" sz="2000" dirty="0">
              <a:latin typeface="Questrial"/>
              <a:ea typeface="Questrial"/>
              <a:cs typeface="Questrial"/>
              <a:sym typeface="Questrial"/>
            </a:endParaRPr>
          </a:p>
        </p:txBody>
      </p:sp>
      <p:sp>
        <p:nvSpPr>
          <p:cNvPr id="191" name="Shape 191"/>
          <p:cNvSpPr txBox="1">
            <a:spLocks noGrp="1"/>
          </p:cNvSpPr>
          <p:nvPr>
            <p:ph type="body" idx="2"/>
          </p:nvPr>
        </p:nvSpPr>
        <p:spPr>
          <a:xfrm>
            <a:off x="54865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a:ea typeface="Century Gothic"/>
                <a:cs typeface="Century Gothic"/>
                <a:sym typeface="Century Gothic"/>
              </a:rPr>
              <a:t>Conclusions</a:t>
            </a:r>
          </a:p>
        </p:txBody>
      </p:sp>
    </p:spTree>
    <p:extLst>
      <p:ext uri="{BB962C8B-B14F-4D97-AF65-F5344CB8AC3E}">
        <p14:creationId xmlns:p14="http://schemas.microsoft.com/office/powerpoint/2010/main" val="345726806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253218" y="1475925"/>
            <a:ext cx="8498481" cy="4978199"/>
          </a:xfrm>
          <a:prstGeom prst="rect">
            <a:avLst/>
          </a:prstGeom>
          <a:noFill/>
          <a:ln>
            <a:noFill/>
          </a:ln>
        </p:spPr>
        <p:txBody>
          <a:bodyPr lIns="91425" tIns="45700" rIns="91425" bIns="45700" anchor="t" anchorCtr="0">
            <a:noAutofit/>
          </a:bodyPr>
          <a:lstStyle/>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Ancillary data was not all encompassing or </a:t>
            </a:r>
            <a:r>
              <a:rPr lang="en-US" sz="2000" kern="1200" dirty="0" smtClean="0">
                <a:solidFill>
                  <a:srgbClr val="767171"/>
                </a:solidFill>
                <a:latin typeface="Century Gothic"/>
                <a:ea typeface="+mn-ea"/>
                <a:cs typeface="+mn-cs"/>
                <a:sym typeface="Century Gothic"/>
              </a:rPr>
              <a:t>was generalized</a:t>
            </a:r>
          </a:p>
          <a:p>
            <a:pPr marL="342900" indent="-342900">
              <a:spcBef>
                <a:spcPts val="200"/>
              </a:spcBef>
              <a:buClr>
                <a:srgbClr val="75AADB"/>
              </a:buClr>
              <a:buFont typeface="Webdings" panose="05030102010509060703" pitchFamily="18" charset="2"/>
              <a:buChar char="4"/>
            </a:pPr>
            <a:endParaRPr lang="en-US"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Climate data was obtained from two different sources (maybe</a:t>
            </a:r>
            <a:r>
              <a:rPr lang="en-US" sz="2000" kern="1200" dirty="0" smtClean="0">
                <a:solidFill>
                  <a:srgbClr val="767171"/>
                </a:solidFill>
                <a:latin typeface="Century Gothic"/>
                <a:ea typeface="+mn-ea"/>
                <a:cs typeface="+mn-cs"/>
                <a:sym typeface="Century Gothic"/>
              </a:rPr>
              <a:t>)</a:t>
            </a:r>
          </a:p>
          <a:p>
            <a:pPr marL="342900" indent="-342900">
              <a:spcBef>
                <a:spcPts val="200"/>
              </a:spcBef>
              <a:buClr>
                <a:srgbClr val="75AADB"/>
              </a:buClr>
              <a:buFont typeface="Webdings" panose="05030102010509060703" pitchFamily="18" charset="2"/>
              <a:buChar char="4"/>
            </a:pPr>
            <a:endParaRPr lang="en-US" sz="2000" kern="1200" dirty="0">
              <a:solidFill>
                <a:srgbClr val="767171"/>
              </a:solidFill>
              <a:latin typeface="Century Gothic"/>
              <a:ea typeface="+mn-ea"/>
              <a:cs typeface="+mn-cs"/>
              <a:sym typeface="Century Gothic"/>
            </a:endParaRPr>
          </a:p>
          <a:p>
            <a:pPr marL="342900" indent="-342900">
              <a:spcBef>
                <a:spcPts val="200"/>
              </a:spcBef>
              <a:buClr>
                <a:srgbClr val="75AADB"/>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All models have some level of uncertainty </a:t>
            </a:r>
          </a:p>
          <a:p>
            <a:pPr marL="342900" indent="-342900">
              <a:spcBef>
                <a:spcPts val="200"/>
              </a:spcBef>
              <a:buClr>
                <a:srgbClr val="75AADB"/>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p:txBody>
      </p:sp>
      <p:sp>
        <p:nvSpPr>
          <p:cNvPr id="197" name="Shape 197"/>
          <p:cNvSpPr txBox="1">
            <a:spLocks noGrp="1"/>
          </p:cNvSpPr>
          <p:nvPr>
            <p:ph type="body" idx="2"/>
          </p:nvPr>
        </p:nvSpPr>
        <p:spPr>
          <a:xfrm>
            <a:off x="521200" y="432600"/>
            <a:ext cx="6321900" cy="770100"/>
          </a:xfrm>
          <a:prstGeom prst="rect">
            <a:avLst/>
          </a:prstGeom>
        </p:spPr>
        <p:txBody>
          <a:bodyPr lIns="91425" tIns="91425" rIns="91425" bIns="91425" anchor="b"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Uncertainties and Errors </a:t>
            </a:r>
          </a:p>
        </p:txBody>
      </p:sp>
    </p:spTree>
    <p:extLst>
      <p:ext uri="{BB962C8B-B14F-4D97-AF65-F5344CB8AC3E}">
        <p14:creationId xmlns:p14="http://schemas.microsoft.com/office/powerpoint/2010/main" val="3090965066"/>
      </p:ext>
    </p:extLst>
  </p:cSld>
  <p:clrMapOvr>
    <a:masterClrMapping/>
  </p:clrMapOvr>
  <p:transition spd="slow">
    <p:cut/>
  </p:transition>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2281</TotalTime>
  <Words>2854</Words>
  <Application>Microsoft Office PowerPoint</Application>
  <PresentationFormat>On-screen Show (4:3)</PresentationFormat>
  <Paragraphs>191</Paragraphs>
  <Slides>20</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Century Gothic</vt:lpstr>
      <vt:lpstr>Garamond</vt:lpstr>
      <vt:lpstr>Helvetica Neue</vt:lpstr>
      <vt:lpstr>Questrial</vt:lpstr>
      <vt:lpstr>Webdings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136</cp:revision>
  <dcterms:created xsi:type="dcterms:W3CDTF">2015-05-18T13:26:09Z</dcterms:created>
  <dcterms:modified xsi:type="dcterms:W3CDTF">2015-07-15T21:48:17Z</dcterms:modified>
</cp:coreProperties>
</file>