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9.xml" ContentType="application/vnd.openxmlformats-officedocument.presentationml.comments+xml"/>
  <Override PartName="/ppt/comments/comment10.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5" r:id="rId2"/>
    <p:sldId id="292" r:id="rId3"/>
    <p:sldId id="293" r:id="rId4"/>
    <p:sldId id="294" r:id="rId5"/>
    <p:sldId id="286" r:id="rId6"/>
    <p:sldId id="280" r:id="rId7"/>
    <p:sldId id="287" r:id="rId8"/>
    <p:sldId id="288" r:id="rId9"/>
    <p:sldId id="289" r:id="rId10"/>
    <p:sldId id="295" r:id="rId11"/>
    <p:sldId id="291" r:id="rId12"/>
    <p:sldId id="290" r:id="rId13"/>
    <p:sldId id="277" r:id="rId14"/>
    <p:sldId id="279" r:id="rId15"/>
    <p:sldId id="278" r:id="rId16"/>
    <p:sldId id="281" r:id="rId17"/>
    <p:sldId id="282" r:id="rId18"/>
    <p:sldId id="283" r:id="rId19"/>
    <p:sldId id="2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Gwen J (329D-Affiliate)" initials="MGJ(" lastIdx="4" clrIdx="0">
    <p:extLst/>
  </p:cmAuthor>
  <p:cmAuthor id="2" name="Rains, Christine (329D-Affiliate)" initials="RC(" lastIdx="1" clrIdx="1">
    <p:extLst/>
  </p:cmAuthor>
  <p:cmAuthor id="3" name="peter hawman" initials="ph" lastIdx="5" clrIdx="2">
    <p:extLst>
      <p:ext uri="{19B8F6BF-5375-455C-9EA6-DF929625EA0E}">
        <p15:presenceInfo xmlns:p15="http://schemas.microsoft.com/office/powerpoint/2012/main" userId="52dc934910af067e" providerId="Windows Live"/>
      </p:ext>
    </p:extLst>
  </p:cmAuthor>
  <p:cmAuthor id="4" name="Orne, Tiffani N. (LARC-E3)[SSAI DEVELOP]" initials="OTN(D" lastIdx="12" clrIdx="3">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88068" autoAdjust="0"/>
  </p:normalViewPr>
  <p:slideViewPr>
    <p:cSldViewPr snapToGrid="0">
      <p:cViewPr varScale="1">
        <p:scale>
          <a:sx n="99" d="100"/>
          <a:sy n="99" d="100"/>
        </p:scale>
        <p:origin x="1002" y="10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5-07-21T17:12:33.782" idx="12">
    <p:pos x="10" y="10"/>
    <p:text>Don't forget to delete the template slides from the end :)</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15-07-08T13:38:20.025" idx="5">
    <p:pos x="10" y="10"/>
    <p:text>Consider bolding the names to better seperate from the affiliations</p:text>
    <p:extLst>
      <p:ext uri="{C676402C-5697-4E1C-873F-D02D1690AC5C}">
        <p15:threadingInfo xmlns:p15="http://schemas.microsoft.com/office/powerpoint/2012/main" timeZoneBias="240"/>
      </p:ext>
    </p:extLst>
  </p:cm>
  <p:cm authorId="4" dt="2015-07-21T17:12:04.738" idx="11">
    <p:pos x="106" y="106"/>
    <p:text>I rearranged this slide a bit to account for the minimum 20 pt font size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5-07-08T13:31:45.284" idx="1">
    <p:pos x="5031" y="1238"/>
    <p:text>To keep the formatting consistent across projects, we’ve adopted the NASA standard for attributing materials, “Credit: XXX”</p:text>
    <p:extLst mod="1">
      <p:ext uri="{C676402C-5697-4E1C-873F-D02D1690AC5C}">
        <p15:threadingInfo xmlns:p15="http://schemas.microsoft.com/office/powerpoint/2012/main" timeZoneBias="240"/>
      </p:ext>
    </p:extLst>
  </p:cm>
  <p:cm authorId="3" dt="2015-07-08T13:33:07.562" idx="2">
    <p:pos x="5031" y="1334"/>
    <p:text>Please apply this format to all images in the powerpoint</p:text>
    <p:extLst mod="1">
      <p:ext uri="{C676402C-5697-4E1C-873F-D02D1690AC5C}">
        <p15:threadingInfo xmlns:p15="http://schemas.microsoft.com/office/powerpoint/2012/main" timeZoneBias="240">
          <p15:parentCm authorId="3" idx="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5-07-21T16:58:09.429" idx="1">
    <p:pos x="3123" y="103"/>
    <p:text>I expanded this picture to fill the space</p:text>
    <p:extLst>
      <p:ext uri="{C676402C-5697-4E1C-873F-D02D1690AC5C}">
        <p15:threadingInfo xmlns:p15="http://schemas.microsoft.com/office/powerpoint/2012/main" timeZoneBias="240"/>
      </p:ext>
    </p:extLst>
  </p:cm>
  <p:cm authorId="4" dt="2015-07-21T17:00:08.928" idx="2">
    <p:pos x="5653" y="4157"/>
    <p:text>Do you have written permission to use this image?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5-07-21T17:00:42.497" idx="3">
    <p:pos x="1928" y="1224"/>
    <p:text>Please add the legend seperately</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15-07-21T17:01:30.214" idx="4">
    <p:pos x="24" y="1662"/>
    <p:text>I moved this text down some</p:text>
    <p:extLst>
      <p:ext uri="{C676402C-5697-4E1C-873F-D02D1690AC5C}">
        <p15:threadingInfo xmlns:p15="http://schemas.microsoft.com/office/powerpoint/2012/main" timeZoneBias="240"/>
      </p:ext>
    </p:extLst>
  </p:cm>
  <p:cm authorId="4" dt="2015-07-21T17:07:11.269" idx="5">
    <p:pos x="3153" y="2085"/>
    <p:text>replaced hyphen with "to"</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15-07-21T17:07:30.471" idx="6">
    <p:pos x="10" y="10"/>
    <p:text>I like this slide :)</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15-07-08T13:35:41.221" idx="3">
    <p:pos x="4709" y="3173"/>
    <p:text>I made a similar comment on the poster about this graph being difficult to read. Perhabs labeling the axes larger and maybe just labeling a few of the hash marks with larger text</p:text>
    <p:extLst>
      <p:ext uri="{C676402C-5697-4E1C-873F-D02D1690AC5C}">
        <p15:threadingInfo xmlns:p15="http://schemas.microsoft.com/office/powerpoint/2012/main" timeZoneBias="240"/>
      </p:ext>
    </p:extLst>
  </p:cm>
  <p:cm authorId="4" dt="2015-07-21T17:08:28.701" idx="7">
    <p:pos x="616" y="816"/>
    <p:text>I moved everything but the heading down and to the right to be more centered on the slide</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15-07-08T13:37:31.904" idx="4">
    <p:pos x="2247" y="2963"/>
    <p:text>Don't forget a legend. What does more red mean?</p:text>
    <p:extLst mod="1">
      <p:ext uri="{C676402C-5697-4E1C-873F-D02D1690AC5C}">
        <p15:threadingInfo xmlns:p15="http://schemas.microsoft.com/office/powerpoint/2012/main" timeZoneBias="240"/>
      </p:ext>
    </p:extLst>
  </p:cm>
  <p:cm authorId="4" dt="2015-07-21T17:09:10.614" idx="8">
    <p:pos x="2904" y="400"/>
    <p:text>Please use the bullets from the template</p:text>
    <p:extLst>
      <p:ext uri="{C676402C-5697-4E1C-873F-D02D1690AC5C}">
        <p15:threadingInfo xmlns:p15="http://schemas.microsoft.com/office/powerpoint/2012/main" timeZoneBias="240"/>
      </p:ext>
    </p:extLst>
  </p:cm>
  <p:cm authorId="4" dt="2015-07-21T17:09:24.297" idx="9">
    <p:pos x="4736" y="872"/>
    <p:text>consider moving this text box to the right</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07-02T10:30:58.349" idx="4">
    <p:pos x="4425" y="1332"/>
    <p:text>I really think this graph should be improved. I like the graphs I generated for you guys in R much better. The lines on the graph make it busy. What is Geo CBI?</p:text>
    <p:extLst mod="1">
      <p:ext uri="{C676402C-5697-4E1C-873F-D02D1690AC5C}">
        <p15:threadingInfo xmlns:p15="http://schemas.microsoft.com/office/powerpoint/2012/main" timeZoneBias="420"/>
      </p:ext>
    </p:extLst>
  </p:cm>
  <p:cm authorId="4" dt="2015-07-21T17:10:16.460" idx="10">
    <p:pos x="4339" y="1792"/>
    <p:text>Please center this on the slide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Californians have always lived with the threat of wildfires, but in the past few decades, w</a:t>
            </a:r>
            <a:r>
              <a:rPr lang="en-US" dirty="0" smtClean="0"/>
              <a:t>ildfires have</a:t>
            </a:r>
            <a:r>
              <a:rPr lang="en-US" baseline="0" dirty="0" smtClean="0"/>
              <a:t> been growing in size and severity in California due to a number of factors such as changing climate patterns, an increasing expansion of human habitats into previously wild areas, and recently the severe drought. Traditional firefighting techniques for fire suppression have also affect the vulnerability of the land to the effects of severe fires because of the buildup of dead vegetation and undergrowth which would normally be cleared out be regular fires. This is an image of the Highway fire, which occurred in Chino Hills in April 2015. [We will be talking about this fire later…maybe]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695838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were able to obtain geo-located field data for one of our fires (the Canyon Fire). This graph shows the correlation between the severity measured in the field and the severity measured by the radar.</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1404504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19</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Remote</a:t>
            </a:r>
            <a:r>
              <a:rPr lang="en-US" baseline="0" dirty="0" smtClean="0"/>
              <a:t> sensing has the capability of adding to fire responders’ ability to monitor active fires, but there have been many difficulties implementing different technologies successfully. Visual remote sensing products have are limited by the presence of clouds or smoke. The most useful remote sensing takes advantage of infrared sensors, but these can be obscured by hot smoke as well. Finding a useful platform for this kind of sensor has been difficult. Landsat has useful resolution, but is limited </a:t>
            </a:r>
            <a:r>
              <a:rPr lang="en-US" baseline="0" dirty="0" err="1" smtClean="0"/>
              <a:t>temporaly</a:t>
            </a:r>
            <a:r>
              <a:rPr lang="en-US" baseline="0" dirty="0" smtClean="0"/>
              <a:t> to 16-day intervals. MODIS products are available daily, but have resolution too coarse to be useful. The best infrared remote sensing support is the airborne NIROPs operation, but there is only one center for the entire West and the planes are limited to night. Within the fire community there is discussion of the use of UAVs, however, the regulation atmosphere makes the implementation of remote cameras (“drones”) not likely in the foreseeable future. The use of drones around active fires in prohibited because they are dangerous for tankers and other airborne support.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51194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Uninhabited Aerial Vehicle Synthetic Aperture Radar is perfect to help fill in the gaps in fire remote sensing. The name “UAVSAR” is somewhat of a misnomer, as the radar sensor is currently adapted for a plane—NASA’s C20-A, which flies out of Armstrong Flight Research Center. The benefits of the UAVSAR are many [read slide points]. IT also flies at a very high altitude of 40,000 </a:t>
            </a:r>
            <a:r>
              <a:rPr lang="en-US" baseline="0" dirty="0" err="1" smtClean="0"/>
              <a:t>ft</a:t>
            </a:r>
            <a:r>
              <a:rPr lang="en-US" baseline="0" dirty="0" smtClean="0"/>
              <a:t>—far above other fire-responding aircraft and even most commercial airlines.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07230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project examined wildfire</a:t>
            </a:r>
            <a:r>
              <a:rPr lang="en-US" baseline="0" dirty="0" smtClean="0"/>
              <a:t> </a:t>
            </a:r>
            <a:r>
              <a:rPr lang="en-US" dirty="0" smtClean="0"/>
              <a:t>case studies from 2009 to the present</a:t>
            </a:r>
            <a:r>
              <a:rPr lang="en-US" baseline="0" dirty="0" smtClean="0"/>
              <a:t>. We studied wildfires that burned over 300 acres throughout California. The fires were identified by seeing whether the UAVSAR flew over the wildfire’s location both before and after the fire.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3989290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Jerry Heo</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cross-polarized products from the</a:t>
            </a:r>
            <a:r>
              <a:rPr lang="en-US" baseline="0" dirty="0" smtClean="0"/>
              <a:t> UAVSAR instrument to generate images of fire scars, which we compared with “differenced Normalized Burn Ratio” products that we created from Landsat 5 and 8. (Landsat 7 was avoided because of the striping issue). The UAVSAR sensor and the Landsat sensor measure different quantities, but both of these can be correlated with changes in vegetation due to fire.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01039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We</a:t>
            </a:r>
            <a:r>
              <a:rPr lang="en-US" i="0" baseline="0" dirty="0" smtClean="0"/>
              <a:t> developed a consistent methodology for our project last term. Once we had located fires with UAVSAR data, we also located the corresponding Landsat scenes. We downloaded both sets of data and processed them. Then we differenced them to highlight changes due to the fire. We also used some additional processing, including s</a:t>
            </a:r>
            <a:r>
              <a:rPr lang="en-US" i="0" dirty="0" smtClean="0"/>
              <a:t>lope masking to</a:t>
            </a:r>
            <a:r>
              <a:rPr lang="en-US" i="0" baseline="0" dirty="0" smtClean="0"/>
              <a:t> get rid of slopes where the radar did not work as well, and </a:t>
            </a:r>
            <a:r>
              <a:rPr lang="en-US" i="0" dirty="0" smtClean="0"/>
              <a:t>masking to a smaller study area; [Still working on analysis: other processing includes pixel estimate tool] We then compared</a:t>
            </a:r>
            <a:r>
              <a:rPr lang="en-US" i="0" baseline="0" dirty="0" smtClean="0"/>
              <a:t> the two products.</a:t>
            </a:r>
            <a:endParaRPr lang="en-US" i="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16311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Note—these</a:t>
            </a:r>
            <a:r>
              <a:rPr lang="en-US" baseline="0" dirty="0" smtClean="0"/>
              <a:t> image are placeholders.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348580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placeholders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700076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7/21/2015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omments" Target="../comments/commen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omments" Target="../comments/commen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comments" Target="../comments/commen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comments" Target="../comments/comment7.xml"/><Relationship Id="rId4" Type="http://schemas.openxmlformats.org/officeDocument/2006/relationships/image" Target="../media/image14.jpe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comments" Target="../comments/comment8.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1416839"/>
            <a:ext cx="7772400" cy="2432304"/>
          </a:xfrm>
        </p:spPr>
        <p:txBody>
          <a:bodyPr/>
          <a:lstStyle/>
          <a:p>
            <a:r>
              <a:rPr lang="en-US" dirty="0" smtClean="0"/>
              <a:t>California Disasters II</a:t>
            </a:r>
            <a:endParaRPr lang="en-US" dirty="0"/>
          </a:p>
        </p:txBody>
      </p:sp>
      <p:sp>
        <p:nvSpPr>
          <p:cNvPr id="3" name="Text Placeholder 2"/>
          <p:cNvSpPr>
            <a:spLocks noGrp="1"/>
          </p:cNvSpPr>
          <p:nvPr>
            <p:ph type="body" sz="quarter" idx="11"/>
          </p:nvPr>
        </p:nvSpPr>
        <p:spPr/>
        <p:txBody>
          <a:bodyPr/>
          <a:lstStyle/>
          <a:p>
            <a:r>
              <a:rPr lang="en-US" dirty="0" smtClean="0"/>
              <a:t>Jerry Heo (Project Lead)</a:t>
            </a:r>
            <a:endParaRPr lang="en-US" dirty="0"/>
          </a:p>
        </p:txBody>
      </p:sp>
      <p:sp>
        <p:nvSpPr>
          <p:cNvPr id="4" name="Text Placeholder 3"/>
          <p:cNvSpPr>
            <a:spLocks noGrp="1"/>
          </p:cNvSpPr>
          <p:nvPr>
            <p:ph type="body" sz="quarter" idx="12"/>
          </p:nvPr>
        </p:nvSpPr>
        <p:spPr/>
        <p:txBody>
          <a:bodyPr/>
          <a:lstStyle/>
          <a:p>
            <a:r>
              <a:rPr lang="en-US" dirty="0" smtClean="0"/>
              <a:t>Erika Higa</a:t>
            </a:r>
            <a:endParaRPr lang="en-US" dirty="0"/>
          </a:p>
        </p:txBody>
      </p:sp>
      <p:sp>
        <p:nvSpPr>
          <p:cNvPr id="6" name="Text Placeholder 5"/>
          <p:cNvSpPr>
            <a:spLocks noGrp="1"/>
          </p:cNvSpPr>
          <p:nvPr>
            <p:ph type="body" sz="quarter" idx="14"/>
          </p:nvPr>
        </p:nvSpPr>
        <p:spPr/>
        <p:txBody>
          <a:bodyPr/>
          <a:lstStyle/>
          <a:p>
            <a:r>
              <a:rPr lang="en-US" dirty="0" smtClean="0"/>
              <a:t>Mark Barker</a:t>
            </a:r>
            <a:endParaRPr lang="en-US" dirty="0"/>
          </a:p>
        </p:txBody>
      </p:sp>
      <p:sp>
        <p:nvSpPr>
          <p:cNvPr id="7" name="Text Placeholder 6"/>
          <p:cNvSpPr>
            <a:spLocks noGrp="1"/>
          </p:cNvSpPr>
          <p:nvPr>
            <p:ph type="body" sz="quarter" idx="15"/>
          </p:nvPr>
        </p:nvSpPr>
        <p:spPr/>
        <p:txBody>
          <a:bodyPr/>
          <a:lstStyle/>
          <a:p>
            <a:r>
              <a:rPr lang="en-US" dirty="0" smtClean="0"/>
              <a:t>Christine Rains</a:t>
            </a:r>
            <a:endParaRPr lang="en-US" dirty="0"/>
          </a:p>
        </p:txBody>
      </p:sp>
      <p:sp>
        <p:nvSpPr>
          <p:cNvPr id="9" name="Text Placeholder 8"/>
          <p:cNvSpPr>
            <a:spLocks noGrp="1"/>
          </p:cNvSpPr>
          <p:nvPr>
            <p:ph type="body" sz="quarter" idx="17"/>
          </p:nvPr>
        </p:nvSpPr>
        <p:spPr>
          <a:xfrm>
            <a:off x="685800" y="3862415"/>
            <a:ext cx="7772400" cy="1286138"/>
          </a:xfrm>
        </p:spPr>
        <p:txBody>
          <a:bodyPr>
            <a:normAutofit fontScale="77500" lnSpcReduction="20000"/>
          </a:bodyPr>
          <a:lstStyle/>
          <a:p>
            <a:pPr>
              <a:lnSpc>
                <a:spcPct val="120000"/>
              </a:lnSpc>
            </a:pPr>
            <a:r>
              <a:rPr lang="en-US" dirty="0"/>
              <a:t>A New Method for Providing Near-Real-Time Active-Fire </a:t>
            </a:r>
            <a:r>
              <a:rPr lang="en-US" dirty="0" smtClean="0"/>
              <a:t>Support to Fire Responders Using NASA’s </a:t>
            </a:r>
            <a:r>
              <a:rPr lang="en-US" dirty="0"/>
              <a:t>Uninhabited Aerial Vehicle Synthetic Aperture Radar </a:t>
            </a:r>
            <a:r>
              <a:rPr lang="en-US" dirty="0" smtClean="0"/>
              <a:t>(UAVSAR)</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*show </a:t>
            </a:r>
            <a:r>
              <a:rPr lang="en-US" dirty="0" err="1" smtClean="0"/>
              <a:t>dCBB</a:t>
            </a:r>
            <a:r>
              <a:rPr lang="en-US" dirty="0" smtClean="0"/>
              <a:t> and </a:t>
            </a:r>
            <a:r>
              <a:rPr lang="en-US" dirty="0" err="1" smtClean="0"/>
              <a:t>dNBR</a:t>
            </a:r>
            <a:r>
              <a:rPr lang="en-US" dirty="0" smtClean="0"/>
              <a:t> of few case studies</a:t>
            </a:r>
          </a:p>
          <a:p>
            <a:r>
              <a:rPr lang="en-US" dirty="0" smtClean="0"/>
              <a:t>*correlation graphs</a:t>
            </a:r>
          </a:p>
          <a:p>
            <a:r>
              <a:rPr lang="en-US" dirty="0" smtClean="0"/>
              <a:t>*Vegetation cover</a:t>
            </a:r>
            <a:endParaRPr lang="en-US" dirty="0"/>
          </a:p>
        </p:txBody>
      </p:sp>
      <p:sp>
        <p:nvSpPr>
          <p:cNvPr id="3" name="Text Placeholder 2"/>
          <p:cNvSpPr>
            <a:spLocks noGrp="1"/>
          </p:cNvSpPr>
          <p:nvPr>
            <p:ph type="body" sz="quarter" idx="14"/>
          </p:nvPr>
        </p:nvSpPr>
        <p:spPr/>
        <p:txBody>
          <a:bodyPr/>
          <a:lstStyle/>
          <a:p>
            <a:r>
              <a:rPr lang="en-US" dirty="0"/>
              <a:t>Results</a:t>
            </a:r>
          </a:p>
          <a:p>
            <a:endParaRPr lang="en-US" dirty="0"/>
          </a:p>
        </p:txBody>
      </p:sp>
      <p:pic>
        <p:nvPicPr>
          <p:cNvPr id="4" name="Picture 3" descr="Wagon_dCC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042" y="3038176"/>
            <a:ext cx="3929458" cy="1916975"/>
          </a:xfrm>
          <a:prstGeom prst="rect">
            <a:avLst/>
          </a:prstGeom>
        </p:spPr>
      </p:pic>
      <p:pic>
        <p:nvPicPr>
          <p:cNvPr id="5" name="Picture 4" descr="Wagon_dNB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3698" y="3014064"/>
            <a:ext cx="3932812" cy="1978141"/>
          </a:xfrm>
          <a:prstGeom prst="rect">
            <a:avLst/>
          </a:prstGeom>
        </p:spPr>
      </p:pic>
    </p:spTree>
    <p:extLst>
      <p:ext uri="{BB962C8B-B14F-4D97-AF65-F5344CB8AC3E}">
        <p14:creationId xmlns:p14="http://schemas.microsoft.com/office/powerpoint/2010/main" val="374426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*Canyon Fire</a:t>
            </a:r>
          </a:p>
          <a:p>
            <a:r>
              <a:rPr lang="en-US" dirty="0" smtClean="0"/>
              <a:t>*compare to </a:t>
            </a:r>
            <a:r>
              <a:rPr lang="en-US" dirty="0" err="1" smtClean="0"/>
              <a:t>GeoCBI</a:t>
            </a:r>
            <a:r>
              <a:rPr lang="en-US" dirty="0" smtClean="0"/>
              <a:t> data</a:t>
            </a:r>
            <a:endParaRPr lang="en-US" dirty="0"/>
          </a:p>
        </p:txBody>
      </p:sp>
      <p:sp>
        <p:nvSpPr>
          <p:cNvPr id="3" name="Text Placeholder 2"/>
          <p:cNvSpPr>
            <a:spLocks noGrp="1"/>
          </p:cNvSpPr>
          <p:nvPr>
            <p:ph type="body" sz="quarter" idx="14"/>
          </p:nvPr>
        </p:nvSpPr>
        <p:spPr/>
        <p:txBody>
          <a:bodyPr/>
          <a:lstStyle/>
          <a:p>
            <a:r>
              <a:rPr lang="en-US" dirty="0"/>
              <a:t>Results</a:t>
            </a:r>
          </a:p>
          <a:p>
            <a:endParaRPr lang="en-US" dirty="0"/>
          </a:p>
        </p:txBody>
      </p:sp>
      <p:pic>
        <p:nvPicPr>
          <p:cNvPr id="6" name="Picture 5" descr="GeoCBI_ddB_line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672" y="2113863"/>
            <a:ext cx="6797363" cy="4263018"/>
          </a:xfrm>
          <a:prstGeom prst="rect">
            <a:avLst/>
          </a:prstGeom>
        </p:spPr>
      </p:pic>
    </p:spTree>
    <p:extLst>
      <p:ext uri="{BB962C8B-B14F-4D97-AF65-F5344CB8AC3E}">
        <p14:creationId xmlns:p14="http://schemas.microsoft.com/office/powerpoint/2010/main" val="356934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Found that the field data acquired correlated well with the UAVSAR </a:t>
            </a:r>
            <a:r>
              <a:rPr lang="en-US" dirty="0" err="1" smtClean="0"/>
              <a:t>dCBB</a:t>
            </a:r>
            <a:endParaRPr lang="en-US" dirty="0"/>
          </a:p>
          <a:p>
            <a:endParaRPr lang="en-US" dirty="0" smtClean="0"/>
          </a:p>
          <a:p>
            <a:r>
              <a:rPr lang="en-US" dirty="0" smtClean="0"/>
              <a:t>Lake fire…</a:t>
            </a:r>
          </a:p>
        </p:txBody>
      </p:sp>
      <p:sp>
        <p:nvSpPr>
          <p:cNvPr id="3" name="Text Placeholder 2"/>
          <p:cNvSpPr>
            <a:spLocks noGrp="1"/>
          </p:cNvSpPr>
          <p:nvPr>
            <p:ph type="body" sz="quarter" idx="10"/>
          </p:nvPr>
        </p:nvSpPr>
        <p:spPr/>
        <p:txBody>
          <a:bodyPr/>
          <a:lstStyle/>
          <a:p>
            <a:pPr>
              <a:spcBef>
                <a:spcPts val="200"/>
              </a:spcBef>
              <a:buClr>
                <a:schemeClr val="accent1"/>
              </a:buClr>
            </a:pPr>
            <a:r>
              <a:rPr lang="en-US" dirty="0"/>
              <a:t>Conclusions</a:t>
            </a:r>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Conclusions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Future work</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Future Work</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2419181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359" y="1471701"/>
            <a:ext cx="8051583" cy="964132"/>
          </a:xfrm>
        </p:spPr>
        <p:txBody>
          <a:bodyPr>
            <a:noAutofit/>
          </a:bodyPr>
          <a:lstStyle/>
          <a:p>
            <a:pPr>
              <a:spcBef>
                <a:spcPts val="0"/>
              </a:spcBef>
            </a:pPr>
            <a:r>
              <a:rPr lang="en-US" dirty="0"/>
              <a:t>Dr. </a:t>
            </a:r>
            <a:r>
              <a:rPr lang="en-US" dirty="0" err="1"/>
              <a:t>Sang-ho</a:t>
            </a:r>
            <a:r>
              <a:rPr lang="en-US" dirty="0"/>
              <a:t> Yun (Jet Propulsion Laboratory) </a:t>
            </a:r>
            <a:endParaRPr lang="en-US" dirty="0" smtClean="0"/>
          </a:p>
          <a:p>
            <a:pPr>
              <a:spcBef>
                <a:spcPts val="0"/>
              </a:spcBef>
            </a:pPr>
            <a:r>
              <a:rPr lang="en-US" dirty="0" smtClean="0"/>
              <a:t>Dr</a:t>
            </a:r>
            <a:r>
              <a:rPr lang="en-US" dirty="0"/>
              <a:t>. Mark Simons (California Institute of Technology) </a:t>
            </a:r>
            <a:endParaRPr lang="en-US" dirty="0" smtClean="0"/>
          </a:p>
          <a:p>
            <a:pPr>
              <a:spcBef>
                <a:spcPts val="0"/>
              </a:spcBef>
            </a:pPr>
            <a:r>
              <a:rPr lang="en-US" dirty="0" smtClean="0"/>
              <a:t>Brent </a:t>
            </a:r>
            <a:r>
              <a:rPr lang="en-US" dirty="0"/>
              <a:t>Minchew (California Institute of Technology</a:t>
            </a:r>
          </a:p>
        </p:txBody>
      </p:sp>
      <p:sp>
        <p:nvSpPr>
          <p:cNvPr id="3" name="Text Placeholder 2"/>
          <p:cNvSpPr>
            <a:spLocks noGrp="1"/>
          </p:cNvSpPr>
          <p:nvPr>
            <p:ph type="body" sz="quarter" idx="11"/>
          </p:nvPr>
        </p:nvSpPr>
        <p:spPr>
          <a:xfrm>
            <a:off x="594359" y="2799094"/>
            <a:ext cx="8051583" cy="916262"/>
          </a:xfrm>
        </p:spPr>
        <p:txBody>
          <a:bodyPr>
            <a:noAutofit/>
          </a:bodyPr>
          <a:lstStyle/>
          <a:p>
            <a:pPr>
              <a:spcBef>
                <a:spcPts val="0"/>
              </a:spcBef>
            </a:pPr>
            <a:r>
              <a:rPr lang="en-US" dirty="0" smtClean="0"/>
              <a:t>Chief Chris Starnes and Chief Jana Luis, California Department of Forestry and Fire Protection (CAL FIRE) </a:t>
            </a:r>
          </a:p>
          <a:p>
            <a:pPr>
              <a:spcBef>
                <a:spcPts val="0"/>
              </a:spcBef>
            </a:pPr>
            <a:r>
              <a:rPr lang="en-US" dirty="0" smtClean="0"/>
              <a:t>Brad Quayle, US Forest Service Remote Sensing Activities Center</a:t>
            </a:r>
          </a:p>
        </p:txBody>
      </p:sp>
      <p:sp>
        <p:nvSpPr>
          <p:cNvPr id="4" name="Text Placeholder 3"/>
          <p:cNvSpPr>
            <a:spLocks noGrp="1"/>
          </p:cNvSpPr>
          <p:nvPr>
            <p:ph type="body" sz="quarter" idx="12"/>
          </p:nvPr>
        </p:nvSpPr>
        <p:spPr>
          <a:xfrm>
            <a:off x="594360" y="4143280"/>
            <a:ext cx="8051582" cy="2382655"/>
          </a:xfrm>
        </p:spPr>
        <p:txBody>
          <a:bodyPr>
            <a:noAutofit/>
          </a:bodyPr>
          <a:lstStyle/>
          <a:p>
            <a:pPr>
              <a:spcBef>
                <a:spcPts val="0"/>
              </a:spcBef>
            </a:pPr>
            <a:r>
              <a:rPr lang="en-US" dirty="0"/>
              <a:t>Carl Albury &amp; </a:t>
            </a:r>
            <a:r>
              <a:rPr lang="en-US" dirty="0" err="1"/>
              <a:t>Lorri</a:t>
            </a:r>
            <a:r>
              <a:rPr lang="en-US" dirty="0"/>
              <a:t> </a:t>
            </a:r>
            <a:r>
              <a:rPr lang="en-US" dirty="0" err="1" smtClean="0"/>
              <a:t>Peltz</a:t>
            </a:r>
            <a:r>
              <a:rPr lang="en-US" dirty="0" smtClean="0"/>
              <a:t>-Lewis (US Forest Service)</a:t>
            </a:r>
          </a:p>
          <a:p>
            <a:pPr>
              <a:spcBef>
                <a:spcPts val="0"/>
              </a:spcBef>
            </a:pPr>
            <a:r>
              <a:rPr lang="en-US" dirty="0" err="1" smtClean="0"/>
              <a:t>Yunling</a:t>
            </a:r>
            <a:r>
              <a:rPr lang="en-US" dirty="0" smtClean="0"/>
              <a:t> </a:t>
            </a:r>
            <a:r>
              <a:rPr lang="en-US" dirty="0"/>
              <a:t>Lou, </a:t>
            </a:r>
            <a:r>
              <a:rPr lang="en-US" dirty="0" err="1"/>
              <a:t>Naiara</a:t>
            </a:r>
            <a:r>
              <a:rPr lang="en-US" dirty="0"/>
              <a:t> Pinto, Natasha Stavros, Tim </a:t>
            </a:r>
            <a:r>
              <a:rPr lang="en-US" dirty="0" smtClean="0"/>
              <a:t>Miller (Jet Propulsion Laboratory) </a:t>
            </a:r>
          </a:p>
          <a:p>
            <a:pPr>
              <a:spcBef>
                <a:spcPts val="0"/>
              </a:spcBef>
            </a:pPr>
            <a:r>
              <a:rPr lang="en-US" dirty="0" smtClean="0"/>
              <a:t>Sander </a:t>
            </a:r>
            <a:r>
              <a:rPr lang="en-US" dirty="0" err="1" smtClean="0"/>
              <a:t>Veraverbeke</a:t>
            </a:r>
            <a:r>
              <a:rPr lang="en-US" dirty="0" smtClean="0"/>
              <a:t> (UC Irvine)</a:t>
            </a:r>
          </a:p>
          <a:p>
            <a:pPr>
              <a:spcBef>
                <a:spcPts val="0"/>
              </a:spcBef>
            </a:pPr>
            <a:r>
              <a:rPr lang="en-US" dirty="0" smtClean="0"/>
              <a:t>Scott </a:t>
            </a:r>
            <a:r>
              <a:rPr lang="en-US" dirty="0" err="1"/>
              <a:t>Nygren</a:t>
            </a:r>
            <a:r>
              <a:rPr lang="en-US" dirty="0"/>
              <a:t> and Chris </a:t>
            </a:r>
            <a:r>
              <a:rPr lang="en-US" dirty="0" smtClean="0"/>
              <a:t>Wilson (Orange </a:t>
            </a:r>
            <a:r>
              <a:rPr lang="en-US" dirty="0"/>
              <a:t>County Water </a:t>
            </a:r>
            <a:r>
              <a:rPr lang="en-US" dirty="0" smtClean="0"/>
              <a:t>District) </a:t>
            </a:r>
          </a:p>
          <a:p>
            <a:pPr>
              <a:spcBef>
                <a:spcPts val="0"/>
              </a:spcBef>
            </a:pPr>
            <a:r>
              <a:rPr lang="en-US" dirty="0" smtClean="0"/>
              <a:t>Corry </a:t>
            </a:r>
            <a:r>
              <a:rPr lang="en-US" dirty="0"/>
              <a:t>Rung, Paul </a:t>
            </a:r>
            <a:r>
              <a:rPr lang="en-US" dirty="0" err="1"/>
              <a:t>Viscuglia</a:t>
            </a:r>
            <a:r>
              <a:rPr lang="en-US" dirty="0"/>
              <a:t>, Tim Williams, Stuart </a:t>
            </a:r>
            <a:r>
              <a:rPr lang="en-US" dirty="0" err="1"/>
              <a:t>Broce</a:t>
            </a:r>
            <a:r>
              <a:rPr lang="en-US" dirty="0"/>
              <a:t>, Todd </a:t>
            </a:r>
            <a:r>
              <a:rPr lang="en-US" dirty="0" smtClean="0"/>
              <a:t>Renfro (NASA Armstrong Flight Research Center) </a:t>
            </a:r>
          </a:p>
          <a:p>
            <a:pPr>
              <a:spcBef>
                <a:spcPts val="0"/>
              </a:spcBef>
            </a:pPr>
            <a:r>
              <a:rPr lang="en-US" dirty="0" smtClean="0"/>
              <a:t>Ben </a:t>
            </a:r>
            <a:r>
              <a:rPr lang="en-US" dirty="0"/>
              <a:t>Holt and Gwen </a:t>
            </a:r>
            <a:r>
              <a:rPr lang="en-US" dirty="0" smtClean="0"/>
              <a:t>Miller (DEVELOP</a:t>
            </a:r>
            <a:r>
              <a:rPr lang="en-US" dirty="0">
                <a:sym typeface="Wingdings" panose="05000000000000000000" pitchFamily="2" charset="2"/>
              </a:rPr>
              <a:t>)</a:t>
            </a:r>
            <a:endParaRPr lang="en-US" dirty="0" smtClean="0"/>
          </a:p>
        </p:txBody>
      </p:sp>
      <p:sp>
        <p:nvSpPr>
          <p:cNvPr id="5" name="TextBox 4"/>
          <p:cNvSpPr txBox="1"/>
          <p:nvPr/>
        </p:nvSpPr>
        <p:spPr>
          <a:xfrm>
            <a:off x="594359" y="109163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414825"/>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375209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r>
              <a:rPr lang="en-US" b="1" dirty="0" smtClean="0"/>
              <a:t>Header text </a:t>
            </a:r>
            <a:r>
              <a:rPr lang="en-US" dirty="0" smtClean="0"/>
              <a:t>point size should be between </a:t>
            </a:r>
            <a:r>
              <a:rPr lang="en-US" b="1" dirty="0" smtClean="0"/>
              <a:t>40</a:t>
            </a:r>
            <a:r>
              <a:rPr lang="en-US" dirty="0" smtClean="0"/>
              <a:t> and </a:t>
            </a:r>
            <a:r>
              <a:rPr lang="en-US" b="1" dirty="0" smtClean="0"/>
              <a:t>60</a:t>
            </a:r>
            <a:r>
              <a:rPr lang="en-US" dirty="0" smtClean="0"/>
              <a:t> on most slides.</a:t>
            </a:r>
          </a:p>
          <a:p>
            <a:r>
              <a:rPr lang="en-US" b="1" dirty="0" smtClean="0"/>
              <a:t>Body text </a:t>
            </a:r>
            <a:r>
              <a:rPr lang="en-US" dirty="0" smtClean="0"/>
              <a:t>point size should be at least </a:t>
            </a:r>
            <a:r>
              <a:rPr lang="en-US" b="1" dirty="0" smtClean="0"/>
              <a:t>20</a:t>
            </a:r>
            <a:r>
              <a:rPr lang="en-US" dirty="0" smtClean="0"/>
              <a:t>.</a:t>
            </a:r>
          </a:p>
          <a:p>
            <a:r>
              <a:rPr lang="en-US" b="1" dirty="0" smtClean="0"/>
              <a:t>Use Century Gothic</a:t>
            </a:r>
            <a:r>
              <a:rPr lang="en-US" dirty="0" smtClean="0"/>
              <a:t>.</a:t>
            </a:r>
          </a:p>
          <a:p>
            <a:r>
              <a:rPr lang="en-US" dirty="0" smtClean="0"/>
              <a:t>Keep text to a </a:t>
            </a:r>
            <a:r>
              <a:rPr lang="en-US" b="1" dirty="0" smtClean="0"/>
              <a:t>minimum</a:t>
            </a:r>
            <a:r>
              <a:rPr lang="en-US" dirty="0" smtClean="0"/>
              <a:t>.</a:t>
            </a:r>
          </a:p>
          <a:p>
            <a:r>
              <a:rPr lang="en-US" dirty="0" smtClean="0"/>
              <a:t>Try to use a </a:t>
            </a:r>
            <a:r>
              <a:rPr lang="en-US" b="1" dirty="0" smtClean="0"/>
              <a:t>consistent font size</a:t>
            </a:r>
            <a:r>
              <a:rPr lang="en-US" dirty="0" smtClean="0"/>
              <a:t> between slides.</a:t>
            </a:r>
            <a:endParaRPr lang="en-US"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General Guidelines 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94" r="54519"/>
          <a:stretch/>
        </p:blipFill>
        <p:spPr/>
      </p:pic>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Tree>
    <p:extLst>
      <p:ext uri="{BB962C8B-B14F-4D97-AF65-F5344CB8AC3E}">
        <p14:creationId xmlns:p14="http://schemas.microsoft.com/office/powerpoint/2010/main" val="357073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The slides provided in the template are just a starting point for teams.  Feel free to expand upon these topics, alter the headings, and change the order of the slides to fit your needs.</a:t>
            </a:r>
          </a:p>
        </p:txBody>
      </p:sp>
      <p:sp>
        <p:nvSpPr>
          <p:cNvPr id="3" name="Text Placeholder 2"/>
          <p:cNvSpPr>
            <a:spLocks noGrp="1"/>
          </p:cNvSpPr>
          <p:nvPr>
            <p:ph type="body" sz="quarter" idx="10"/>
          </p:nvPr>
        </p:nvSpPr>
        <p:spPr/>
        <p:txBody>
          <a:bodyPr/>
          <a:lstStyle/>
          <a:p>
            <a:r>
              <a:rPr lang="en-US" dirty="0" smtClean="0"/>
              <a:t>General Guidelines I</a:t>
            </a:r>
            <a:endParaRPr lang="en-US" dirty="0"/>
          </a:p>
        </p:txBody>
      </p:sp>
      <p:sp>
        <p:nvSpPr>
          <p:cNvPr id="18" name="Text Placeholder 1"/>
          <p:cNvSpPr>
            <a:spLocks noGrp="1"/>
          </p:cNvSpPr>
          <p:nvPr>
            <p:ph type="body" sz="quarter" idx="11"/>
          </p:nvPr>
        </p:nvSpPr>
        <p:spPr>
          <a:xfrm>
            <a:off x="4693920" y="2130552"/>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Community concerns</a:t>
            </a:r>
          </a:p>
          <a:p>
            <a:pPr marL="342900" indent="-342900">
              <a:spcBef>
                <a:spcPts val="200"/>
              </a:spcBef>
              <a:buClr>
                <a:schemeClr val="accent1"/>
              </a:buClr>
              <a:buFont typeface="Webdings" panose="05030102010509060703" pitchFamily="18" charset="2"/>
              <a:buChar char="4"/>
            </a:pPr>
            <a:r>
              <a:rPr lang="en-US" dirty="0" smtClean="0"/>
              <a:t>Errors &amp; uncertainties</a:t>
            </a:r>
          </a:p>
          <a:p>
            <a:pPr marL="342900" indent="-342900">
              <a:spcBef>
                <a:spcPts val="200"/>
              </a:spcBef>
              <a:buClr>
                <a:schemeClr val="accent1"/>
              </a:buClr>
              <a:buFont typeface="Webdings" panose="05030102010509060703" pitchFamily="18" charset="2"/>
              <a:buChar char="4"/>
            </a:pPr>
            <a:r>
              <a:rPr lang="en-US" dirty="0" smtClean="0"/>
              <a:t>Acknowledgements</a:t>
            </a:r>
          </a:p>
          <a:p>
            <a:pPr marL="342900" indent="-342900">
              <a:spcBef>
                <a:spcPts val="200"/>
              </a:spcBef>
              <a:buClr>
                <a:schemeClr val="accent1"/>
              </a:buClr>
              <a:buFont typeface="Webdings" panose="05030102010509060703" pitchFamily="18" charset="2"/>
              <a:buChar char="4"/>
            </a:pPr>
            <a:r>
              <a:rPr lang="en-US" dirty="0" smtClean="0"/>
              <a:t>Backup slides???</a:t>
            </a:r>
          </a:p>
          <a:p>
            <a:pPr marL="342900" indent="-342900">
              <a:spcBef>
                <a:spcPts val="200"/>
              </a:spcBef>
              <a:buClr>
                <a:schemeClr val="accent1"/>
              </a:buClr>
              <a:buFont typeface="Webdings" panose="05030102010509060703" pitchFamily="18" charset="2"/>
              <a:buChar char="4"/>
            </a:pPr>
            <a:r>
              <a:rPr lang="en-US" dirty="0" smtClean="0"/>
              <a:t>Required Statement</a:t>
            </a:r>
          </a:p>
        </p:txBody>
      </p:sp>
      <p:sp>
        <p:nvSpPr>
          <p:cNvPr id="19" name="Text Placeholder 2"/>
          <p:cNvSpPr>
            <a:spLocks noGrp="1"/>
          </p:cNvSpPr>
          <p:nvPr>
            <p:ph type="body" sz="quarter" idx="10"/>
          </p:nvPr>
        </p:nvSpPr>
        <p:spPr>
          <a:xfrm>
            <a:off x="4694695" y="599440"/>
            <a:ext cx="3636505" cy="1325880"/>
          </a:xfrm>
        </p:spPr>
        <p:txBody>
          <a:bodyPr>
            <a:normAutofit/>
          </a:bodyPr>
          <a:lstStyle/>
          <a:p>
            <a:r>
              <a:rPr lang="en-US" sz="2800" dirty="0" smtClean="0">
                <a:solidFill>
                  <a:schemeClr val="tx2">
                    <a:lumMod val="60000"/>
                    <a:lumOff val="40000"/>
                  </a:schemeClr>
                </a:solidFill>
              </a:rPr>
              <a:t>Things that are typically included in a presentation:</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293088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62400" y="4465320"/>
            <a:ext cx="3950208" cy="1397000"/>
          </a:xfrm>
        </p:spPr>
        <p:txBody>
          <a:bodyPr>
            <a:noAutofit/>
          </a:bodyPr>
          <a:lstStyle/>
          <a:p>
            <a:r>
              <a:rPr lang="en-US" b="1" dirty="0" smtClean="0"/>
              <a:t>US Federal logos only</a:t>
            </a:r>
            <a:r>
              <a:rPr lang="en-US" dirty="0" smtClean="0"/>
              <a:t>.</a:t>
            </a:r>
          </a:p>
          <a:p>
            <a:r>
              <a:rPr lang="en-US" b="1" dirty="0" smtClean="0"/>
              <a:t>No</a:t>
            </a:r>
            <a:r>
              <a:rPr lang="en-US" dirty="0" smtClean="0"/>
              <a:t> state, NGO, local and or international government logos, or software logos. </a:t>
            </a:r>
            <a:endParaRPr lang="en-US" dirty="0"/>
          </a:p>
        </p:txBody>
      </p:sp>
      <p:sp>
        <p:nvSpPr>
          <p:cNvPr id="3" name="Text Placeholder 2"/>
          <p:cNvSpPr>
            <a:spLocks noGrp="1"/>
          </p:cNvSpPr>
          <p:nvPr>
            <p:ph type="body" sz="quarter" idx="14"/>
          </p:nvPr>
        </p:nvSpPr>
        <p:spPr/>
        <p:txBody>
          <a:bodyPr/>
          <a:lstStyle/>
          <a:p>
            <a:r>
              <a:rPr lang="en-US" dirty="0" smtClean="0"/>
              <a:t>Maps &amp; Logos</a:t>
            </a:r>
            <a:endParaRPr lang="en-US" dirty="0"/>
          </a:p>
        </p:txBody>
      </p:sp>
      <p:sp>
        <p:nvSpPr>
          <p:cNvPr id="4" name="Text Placeholder 3"/>
          <p:cNvSpPr>
            <a:spLocks noGrp="1"/>
          </p:cNvSpPr>
          <p:nvPr>
            <p:ph type="body" sz="quarter" idx="15"/>
          </p:nvPr>
        </p:nvSpPr>
        <p:spPr>
          <a:xfrm>
            <a:off x="1310640" y="200355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3962400" y="2265680"/>
            <a:ext cx="3950208" cy="1838960"/>
          </a:xfrm>
        </p:spPr>
        <p:txBody>
          <a:bodyPr>
            <a:noAutofit/>
          </a:bodyPr>
          <a:lstStyle/>
          <a:p>
            <a:r>
              <a:rPr lang="en-US" dirty="0" smtClean="0"/>
              <a:t>Import the legend </a:t>
            </a:r>
            <a:r>
              <a:rPr lang="en-US" b="1" dirty="0" smtClean="0"/>
              <a:t>separately</a:t>
            </a:r>
            <a:r>
              <a:rPr lang="en-US" dirty="0" smtClean="0"/>
              <a:t>.</a:t>
            </a:r>
          </a:p>
          <a:p>
            <a:r>
              <a:rPr lang="en-US" dirty="0" smtClean="0"/>
              <a:t>Make sure all text is </a:t>
            </a:r>
            <a:r>
              <a:rPr lang="en-US" b="1" dirty="0" smtClean="0"/>
              <a:t>legible</a:t>
            </a:r>
            <a:r>
              <a:rPr lang="en-US" dirty="0" smtClean="0"/>
              <a:t> and </a:t>
            </a:r>
            <a:r>
              <a:rPr lang="en-US" b="1" dirty="0" smtClean="0"/>
              <a:t>editable</a:t>
            </a:r>
            <a:r>
              <a:rPr lang="en-US" dirty="0" smtClean="0"/>
              <a:t>.</a:t>
            </a:r>
          </a:p>
          <a:p>
            <a:r>
              <a:rPr lang="en-US" b="1" dirty="0" smtClean="0"/>
              <a:t>Cite</a:t>
            </a:r>
            <a:r>
              <a:rPr lang="en-US" dirty="0" smtClean="0"/>
              <a:t> base layer source in speaker notes.</a:t>
            </a:r>
            <a:endParaRPr lang="en-US" dirty="0"/>
          </a:p>
        </p:txBody>
      </p:sp>
      <p:sp>
        <p:nvSpPr>
          <p:cNvPr id="6" name="Text Placeholder 5"/>
          <p:cNvSpPr>
            <a:spLocks noGrp="1"/>
          </p:cNvSpPr>
          <p:nvPr>
            <p:ph type="body" sz="quarter" idx="17"/>
          </p:nvPr>
        </p:nvSpPr>
        <p:spPr>
          <a:xfrm>
            <a:off x="1310640" y="4193032"/>
            <a:ext cx="2240280" cy="768096"/>
          </a:xfrm>
        </p:spPr>
        <p:txBody>
          <a:bodyPr/>
          <a:lstStyle/>
          <a:p>
            <a:r>
              <a:rPr lang="en-US" dirty="0" smtClean="0"/>
              <a:t>Logos</a:t>
            </a:r>
            <a:endParaRPr lang="en-US" dirty="0"/>
          </a:p>
        </p:txBody>
      </p:sp>
    </p:spTree>
    <p:extLst>
      <p:ext uri="{BB962C8B-B14F-4D97-AF65-F5344CB8AC3E}">
        <p14:creationId xmlns:p14="http://schemas.microsoft.com/office/powerpoint/2010/main" val="30211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You may </a:t>
            </a:r>
            <a:r>
              <a:rPr lang="en-US" b="1" dirty="0" smtClean="0"/>
              <a:t>only</a:t>
            </a:r>
            <a:r>
              <a:rPr lang="en-US" dirty="0" smtClean="0"/>
              <a:t> use images taken by your team, provided by your partners (as long as you have permission from them), from a Federal Agency, from the new DEVELOP stock imagery collection on DEVELOP’s Flickr page, or Creative Commons images.</a:t>
            </a:r>
            <a:endParaRPr lang="en-US" dirty="0"/>
          </a:p>
        </p:txBody>
      </p:sp>
      <p:sp>
        <p:nvSpPr>
          <p:cNvPr id="3" name="Text Placeholder 2"/>
          <p:cNvSpPr>
            <a:spLocks noGrp="1"/>
          </p:cNvSpPr>
          <p:nvPr>
            <p:ph type="body" sz="quarter" idx="10"/>
          </p:nvPr>
        </p:nvSpPr>
        <p:spPr/>
        <p:txBody>
          <a:bodyPr/>
          <a:lstStyle/>
          <a:p>
            <a:r>
              <a:rPr lang="en-US" dirty="0" smtClean="0"/>
              <a:t>Photos &amp; Figures I</a:t>
            </a:r>
            <a:endParaRPr lang="en-US" dirty="0"/>
          </a:p>
        </p:txBody>
      </p:sp>
      <p:sp>
        <p:nvSpPr>
          <p:cNvPr id="6" name="Text Placeholder 1"/>
          <p:cNvSpPr>
            <a:spLocks noGrp="1"/>
          </p:cNvSpPr>
          <p:nvPr>
            <p:ph type="body" sz="quarter" idx="11"/>
          </p:nvPr>
        </p:nvSpPr>
        <p:spPr>
          <a:xfrm>
            <a:off x="4795520" y="2130552"/>
            <a:ext cx="3688079" cy="3374136"/>
          </a:xfrm>
        </p:spPr>
        <p:txBody>
          <a:bodyPr>
            <a:normAutofit/>
          </a:bodyPr>
          <a:lstStyle/>
          <a:p>
            <a:r>
              <a:rPr lang="en-US" dirty="0" smtClean="0"/>
              <a:t>Obtain a </a:t>
            </a:r>
            <a:r>
              <a:rPr lang="en-US" b="1" dirty="0" smtClean="0"/>
              <a:t>media release form</a:t>
            </a:r>
            <a:r>
              <a:rPr lang="en-US" dirty="0" smtClean="0"/>
              <a:t> from all people in photos that your team has taken — </a:t>
            </a:r>
            <a:r>
              <a:rPr lang="en-US" b="1" dirty="0" smtClean="0"/>
              <a:t>no children</a:t>
            </a:r>
            <a:r>
              <a:rPr lang="en-US" dirty="0" smtClean="0"/>
              <a:t>!</a:t>
            </a:r>
          </a:p>
          <a:p>
            <a:r>
              <a:rPr lang="en-US" dirty="0" smtClean="0"/>
              <a:t>All image sources should be </a:t>
            </a:r>
            <a:r>
              <a:rPr lang="en-US" b="1" dirty="0" smtClean="0"/>
              <a:t>cited using a consistent format </a:t>
            </a:r>
            <a:r>
              <a:rPr lang="en-US" dirty="0" smtClean="0"/>
              <a:t>and should be </a:t>
            </a:r>
            <a:r>
              <a:rPr lang="en-US" b="1" dirty="0" smtClean="0"/>
              <a:t>visible</a:t>
            </a:r>
            <a:r>
              <a:rPr lang="en-US" dirty="0" smtClean="0"/>
              <a:t> on the slide.</a:t>
            </a:r>
          </a:p>
        </p:txBody>
      </p:sp>
    </p:spTree>
    <p:extLst>
      <p:ext uri="{BB962C8B-B14F-4D97-AF65-F5344CB8AC3E}">
        <p14:creationId xmlns:p14="http://schemas.microsoft.com/office/powerpoint/2010/main" val="359382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r>
              <a:rPr lang="en-US" dirty="0" smtClean="0"/>
              <a:t>Please </a:t>
            </a:r>
            <a:r>
              <a:rPr lang="en-US" b="1" dirty="0" smtClean="0"/>
              <a:t>do not </a:t>
            </a:r>
            <a:r>
              <a:rPr lang="en-US" dirty="0" smtClean="0"/>
              <a:t>include the image URL in the source text box but rather place it in the </a:t>
            </a:r>
            <a:r>
              <a:rPr lang="en-US" b="1" dirty="0" smtClean="0"/>
              <a:t>notes section</a:t>
            </a:r>
            <a:r>
              <a:rPr lang="en-US" dirty="0" smtClean="0"/>
              <a:t> below.</a:t>
            </a:r>
          </a:p>
          <a:p>
            <a:r>
              <a:rPr lang="en-US" dirty="0" smtClean="0"/>
              <a:t>If you use a border for your images include it on all photographs to keep your presentation </a:t>
            </a:r>
            <a:r>
              <a:rPr lang="en-US" b="1" dirty="0" smtClean="0"/>
              <a:t>consistent</a:t>
            </a:r>
            <a:r>
              <a:rPr lang="en-US" dirty="0" smtClean="0"/>
              <a:t>.</a:t>
            </a:r>
            <a:endParaRPr lang="en-US" dirty="0"/>
          </a:p>
        </p:txBody>
      </p:sp>
      <p:sp>
        <p:nvSpPr>
          <p:cNvPr id="3" name="Text Placeholder 2"/>
          <p:cNvSpPr>
            <a:spLocks noGrp="1"/>
          </p:cNvSpPr>
          <p:nvPr>
            <p:ph type="body" sz="quarter" idx="10"/>
          </p:nvPr>
        </p:nvSpPr>
        <p:spPr/>
        <p:txBody>
          <a:bodyPr/>
          <a:lstStyle/>
          <a:p>
            <a:r>
              <a:rPr lang="en-US" dirty="0" smtClean="0"/>
              <a:t>Photos &amp; Figures II</a:t>
            </a:r>
            <a:endParaRPr lang="en-US" dirty="0"/>
          </a:p>
        </p:txBody>
      </p:sp>
      <p:sp>
        <p:nvSpPr>
          <p:cNvPr id="6" name="Text Placeholder 1"/>
          <p:cNvSpPr>
            <a:spLocks noGrp="1"/>
          </p:cNvSpPr>
          <p:nvPr>
            <p:ph type="body" sz="quarter" idx="11"/>
          </p:nvPr>
        </p:nvSpPr>
        <p:spPr>
          <a:xfrm>
            <a:off x="4795520" y="2130552"/>
            <a:ext cx="3773099" cy="3374136"/>
          </a:xfrm>
        </p:spPr>
        <p:txBody>
          <a:bodyPr>
            <a:normAutofit/>
          </a:bodyPr>
          <a:lstStyle/>
          <a:p>
            <a:r>
              <a:rPr lang="en-US" dirty="0" smtClean="0"/>
              <a:t>Keep all images and text </a:t>
            </a:r>
            <a:r>
              <a:rPr lang="en-US" smtClean="0"/>
              <a:t>boxes </a:t>
            </a:r>
            <a:r>
              <a:rPr lang="en-US" b="1" smtClean="0"/>
              <a:t>editable</a:t>
            </a:r>
            <a:r>
              <a:rPr lang="en-US" smtClean="0"/>
              <a:t>, </a:t>
            </a:r>
            <a:r>
              <a:rPr lang="en-US" dirty="0" smtClean="0"/>
              <a:t>including individual elements of flowcharts.</a:t>
            </a:r>
          </a:p>
          <a:p>
            <a:r>
              <a:rPr lang="en-US" dirty="0" smtClean="0"/>
              <a:t>Background images are </a:t>
            </a:r>
            <a:r>
              <a:rPr lang="en-US" b="1" dirty="0" smtClean="0"/>
              <a:t>discouraged</a:t>
            </a:r>
            <a:r>
              <a:rPr lang="en-US" dirty="0" smtClean="0"/>
              <a:t>.  If you use one, make sure that your text remains </a:t>
            </a:r>
            <a:r>
              <a:rPr lang="en-US" b="1" dirty="0" smtClean="0"/>
              <a:t>clear</a:t>
            </a:r>
            <a:r>
              <a:rPr lang="en-US" dirty="0" smtClean="0"/>
              <a:t> and </a:t>
            </a:r>
            <a:r>
              <a:rPr lang="en-US" b="1" dirty="0" smtClean="0"/>
              <a:t>legible</a:t>
            </a:r>
            <a:r>
              <a:rPr lang="en-US" dirty="0" smtClean="0"/>
              <a:t>.</a:t>
            </a:r>
          </a:p>
        </p:txBody>
      </p:sp>
    </p:spTree>
    <p:extLst>
      <p:ext uri="{BB962C8B-B14F-4D97-AF65-F5344CB8AC3E}">
        <p14:creationId xmlns:p14="http://schemas.microsoft.com/office/powerpoint/2010/main" val="359284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4632" y="1438656"/>
            <a:ext cx="8293608" cy="1812544"/>
          </a:xfrm>
        </p:spPr>
        <p:txBody>
          <a:bodyPr>
            <a:normAutofit/>
          </a:body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
        <p:nvSpPr>
          <p:cNvPr id="3" name="Text Placeholder 2"/>
          <p:cNvSpPr>
            <a:spLocks noGrp="1"/>
          </p:cNvSpPr>
          <p:nvPr>
            <p:ph type="body" sz="quarter" idx="14"/>
          </p:nvPr>
        </p:nvSpPr>
        <p:spPr>
          <a:xfrm>
            <a:off x="484632" y="579120"/>
            <a:ext cx="7982712" cy="704088"/>
          </a:xfrm>
        </p:spPr>
        <p:txBody>
          <a:bodyPr/>
          <a:lstStyle/>
          <a:p>
            <a:r>
              <a:rPr lang="en-US" dirty="0" smtClean="0"/>
              <a:t>Acknowledgements</a:t>
            </a:r>
            <a:endParaRPr lang="en-US" dirty="0"/>
          </a:p>
        </p:txBody>
      </p:sp>
      <p:sp>
        <p:nvSpPr>
          <p:cNvPr id="5" name="Text Placeholder 4"/>
          <p:cNvSpPr>
            <a:spLocks noGrp="1"/>
          </p:cNvSpPr>
          <p:nvPr>
            <p:ph type="body" sz="quarter" idx="13"/>
          </p:nvPr>
        </p:nvSpPr>
        <p:spPr>
          <a:xfrm>
            <a:off x="5151120" y="3566160"/>
            <a:ext cx="333451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38934" b="12377"/>
          <a:stretch/>
        </p:blipFill>
        <p:spPr>
          <a:xfrm>
            <a:off x="0" y="3840480"/>
            <a:ext cx="9144000" cy="3017520"/>
          </a:xfrm>
        </p:spPr>
      </p:pic>
    </p:spTree>
    <p:extLst>
      <p:ext uri="{BB962C8B-B14F-4D97-AF65-F5344CB8AC3E}">
        <p14:creationId xmlns:p14="http://schemas.microsoft.com/office/powerpoint/2010/main" val="201352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3799.JPG"/>
          <p:cNvPicPr>
            <a:picLocks noChangeAspect="1"/>
          </p:cNvPicPr>
          <p:nvPr/>
        </p:nvPicPr>
        <p:blipFill rotWithShape="1">
          <a:blip r:embed="rId3" cstate="print">
            <a:extLst>
              <a:ext uri="{28A0092B-C50C-407E-A947-70E740481C1C}">
                <a14:useLocalDpi xmlns:a14="http://schemas.microsoft.com/office/drawing/2010/main" val="0"/>
              </a:ext>
            </a:extLst>
          </a:blip>
          <a:srcRect b="26233"/>
          <a:stretch/>
        </p:blipFill>
        <p:spPr>
          <a:xfrm rot="10800000">
            <a:off x="621423" y="2382986"/>
            <a:ext cx="7901155" cy="4371306"/>
          </a:xfrm>
          <a:prstGeom prst="rect">
            <a:avLst/>
          </a:prstGeom>
        </p:spPr>
      </p:pic>
      <p:sp>
        <p:nvSpPr>
          <p:cNvPr id="2" name="Text Placeholder 1"/>
          <p:cNvSpPr>
            <a:spLocks noGrp="1"/>
          </p:cNvSpPr>
          <p:nvPr>
            <p:ph type="body" sz="quarter" idx="11"/>
          </p:nvPr>
        </p:nvSpPr>
        <p:spPr>
          <a:xfrm>
            <a:off x="685100" y="1017216"/>
            <a:ext cx="7773800" cy="1247206"/>
          </a:xfrm>
        </p:spPr>
        <p:txBody>
          <a:bodyPr>
            <a:normAutofit/>
          </a:bodyPr>
          <a:lstStyle/>
          <a:p>
            <a:r>
              <a:rPr lang="en-US" b="1" dirty="0" smtClean="0"/>
              <a:t>Wildfires</a:t>
            </a:r>
            <a:r>
              <a:rPr lang="en-US" dirty="0" smtClean="0"/>
              <a:t> a familiar threat to California</a:t>
            </a:r>
            <a:endParaRPr lang="en-US" b="1" dirty="0" smtClean="0"/>
          </a:p>
          <a:p>
            <a:r>
              <a:rPr lang="en-US" b="1" dirty="0" smtClean="0"/>
              <a:t>Increasing</a:t>
            </a:r>
            <a:r>
              <a:rPr lang="en-US" dirty="0" smtClean="0"/>
              <a:t> in size and severity</a:t>
            </a:r>
          </a:p>
          <a:p>
            <a:r>
              <a:rPr lang="en-US" b="1" dirty="0" smtClean="0"/>
              <a:t>Severe</a:t>
            </a:r>
            <a:r>
              <a:rPr lang="en-US" dirty="0" smtClean="0"/>
              <a:t> drought conditions exacerbate risk</a:t>
            </a:r>
          </a:p>
          <a:p>
            <a:endParaRPr lang="en-US" b="1" dirty="0"/>
          </a:p>
        </p:txBody>
      </p:sp>
      <p:sp>
        <p:nvSpPr>
          <p:cNvPr id="3" name="Text Placeholder 2"/>
          <p:cNvSpPr>
            <a:spLocks noGrp="1"/>
          </p:cNvSpPr>
          <p:nvPr>
            <p:ph type="body" sz="quarter" idx="10"/>
          </p:nvPr>
        </p:nvSpPr>
        <p:spPr>
          <a:xfrm>
            <a:off x="602363" y="182883"/>
            <a:ext cx="7939275" cy="754270"/>
          </a:xfrm>
        </p:spPr>
        <p:txBody>
          <a:bodyPr/>
          <a:lstStyle/>
          <a:p>
            <a:pPr algn="ctr"/>
            <a:r>
              <a:rPr lang="en-US" dirty="0" smtClean="0"/>
              <a:t>Introduction</a:t>
            </a:r>
            <a:endParaRPr lang="en-US" dirty="0"/>
          </a:p>
        </p:txBody>
      </p:sp>
      <p:sp>
        <p:nvSpPr>
          <p:cNvPr id="7" name="Text Placeholder 4"/>
          <p:cNvSpPr>
            <a:spLocks noGrp="1"/>
          </p:cNvSpPr>
          <p:nvPr>
            <p:ph type="body" sz="quarter" idx="13"/>
          </p:nvPr>
        </p:nvSpPr>
        <p:spPr>
          <a:xfrm>
            <a:off x="6537501" y="2154460"/>
            <a:ext cx="2162169" cy="353651"/>
          </a:xfrm>
        </p:spPr>
        <p:txBody>
          <a:bodyPr>
            <a:normAutofit/>
          </a:bodyPr>
          <a:lstStyle/>
          <a:p>
            <a:r>
              <a:rPr lang="en-US" dirty="0" smtClean="0"/>
              <a:t>Image Source: Jerry Heo</a:t>
            </a:r>
            <a:endParaRPr lang="en-US" dirty="0"/>
          </a:p>
        </p:txBody>
      </p:sp>
    </p:spTree>
    <p:extLst>
      <p:ext uri="{BB962C8B-B14F-4D97-AF65-F5344CB8AC3E}">
        <p14:creationId xmlns:p14="http://schemas.microsoft.com/office/powerpoint/2010/main" val="607382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7" y="2130552"/>
            <a:ext cx="4396417" cy="3374136"/>
          </a:xfrm>
        </p:spPr>
        <p:txBody>
          <a:bodyPr>
            <a:normAutofit/>
          </a:bodyPr>
          <a:lstStyle/>
          <a:p>
            <a:r>
              <a:rPr lang="en-US" b="1" dirty="0" smtClean="0"/>
              <a:t>Obscured </a:t>
            </a:r>
            <a:r>
              <a:rPr lang="en-US" dirty="0" smtClean="0"/>
              <a:t>by clouds and smoke</a:t>
            </a:r>
          </a:p>
          <a:p>
            <a:endParaRPr lang="en-US" dirty="0" smtClean="0"/>
          </a:p>
          <a:p>
            <a:r>
              <a:rPr lang="en-US" b="1" dirty="0" smtClean="0"/>
              <a:t>Low</a:t>
            </a:r>
            <a:r>
              <a:rPr lang="en-US" dirty="0" smtClean="0"/>
              <a:t> temporal and spatial resolution (Landsat</a:t>
            </a:r>
            <a:r>
              <a:rPr lang="en-US" dirty="0"/>
              <a:t>, MODIS) </a:t>
            </a:r>
            <a:endParaRPr lang="en-US" dirty="0" smtClean="0"/>
          </a:p>
          <a:p>
            <a:endParaRPr lang="en-US" b="1" dirty="0"/>
          </a:p>
          <a:p>
            <a:r>
              <a:rPr lang="en-US" b="1" dirty="0" smtClean="0"/>
              <a:t>Nighttime</a:t>
            </a:r>
            <a:r>
              <a:rPr lang="en-US" dirty="0" smtClean="0"/>
              <a:t> support best due to thermal infrared analyses</a:t>
            </a:r>
          </a:p>
          <a:p>
            <a:endParaRPr lang="en-US" b="1" dirty="0"/>
          </a:p>
          <a:p>
            <a:r>
              <a:rPr lang="en-US" b="1" dirty="0" smtClean="0"/>
              <a:t>UAV </a:t>
            </a:r>
            <a:r>
              <a:rPr lang="en-US" dirty="0" smtClean="0"/>
              <a:t>technology poses dangers</a:t>
            </a:r>
            <a:endParaRPr lang="en-US" dirty="0"/>
          </a:p>
        </p:txBody>
      </p:sp>
      <p:sp>
        <p:nvSpPr>
          <p:cNvPr id="3" name="Text Placeholder 2"/>
          <p:cNvSpPr>
            <a:spLocks noGrp="1"/>
          </p:cNvSpPr>
          <p:nvPr>
            <p:ph type="body" sz="quarter" idx="10"/>
          </p:nvPr>
        </p:nvSpPr>
        <p:spPr>
          <a:xfrm>
            <a:off x="540601" y="238205"/>
            <a:ext cx="4579475" cy="1325880"/>
          </a:xfrm>
        </p:spPr>
        <p:txBody>
          <a:bodyPr>
            <a:normAutofit fontScale="92500"/>
          </a:bodyPr>
          <a:lstStyle/>
          <a:p>
            <a:r>
              <a:rPr lang="en-US" dirty="0" smtClean="0"/>
              <a:t>Remote Sensing and Fire Response</a:t>
            </a:r>
            <a:endParaRPr lang="en-US" dirty="0"/>
          </a:p>
        </p:txBody>
      </p:sp>
      <p:pic>
        <p:nvPicPr>
          <p:cNvPr id="6" name="Shape 104"/>
          <p:cNvPicPr preferRelativeResize="0">
            <a:picLocks noChangeAspect="1"/>
          </p:cNvPicPr>
          <p:nvPr/>
        </p:nvPicPr>
        <p:blipFill rotWithShape="1">
          <a:blip r:embed="rId3">
            <a:alphaModFix/>
          </a:blip>
          <a:srcRect/>
          <a:stretch/>
        </p:blipFill>
        <p:spPr>
          <a:xfrm>
            <a:off x="5286375" y="0"/>
            <a:ext cx="3857625" cy="6858000"/>
          </a:xfrm>
          <a:prstGeom prst="rect">
            <a:avLst/>
          </a:prstGeom>
          <a:noFill/>
          <a:ln>
            <a:solidFill>
              <a:srgbClr val="000000"/>
            </a:solidFill>
          </a:ln>
        </p:spPr>
      </p:pic>
      <p:sp>
        <p:nvSpPr>
          <p:cNvPr id="5" name="Text Placeholder 4"/>
          <p:cNvSpPr>
            <a:spLocks noGrp="1"/>
          </p:cNvSpPr>
          <p:nvPr>
            <p:ph type="body" sz="quarter" idx="13"/>
          </p:nvPr>
        </p:nvSpPr>
        <p:spPr>
          <a:xfrm>
            <a:off x="5286375" y="6598867"/>
            <a:ext cx="3688016" cy="259133"/>
          </a:xfrm>
        </p:spPr>
        <p:txBody>
          <a:bodyPr>
            <a:normAutofit/>
          </a:bodyPr>
          <a:lstStyle/>
          <a:p>
            <a:r>
              <a:rPr lang="en-US" dirty="0" smtClean="0"/>
              <a:t>Credit: </a:t>
            </a:r>
            <a:r>
              <a:rPr lang="en-US" dirty="0" smtClean="0"/>
              <a:t>CAL FIRE Battalion Chief Chris Waters</a:t>
            </a:r>
            <a:endParaRPr lang="en-US" dirty="0"/>
          </a:p>
        </p:txBody>
      </p:sp>
    </p:spTree>
    <p:extLst>
      <p:ext uri="{BB962C8B-B14F-4D97-AF65-F5344CB8AC3E}">
        <p14:creationId xmlns:p14="http://schemas.microsoft.com/office/powerpoint/2010/main" val="3782483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19774" y="1391101"/>
            <a:ext cx="3593592" cy="3374136"/>
          </a:xfrm>
        </p:spPr>
        <p:txBody>
          <a:bodyPr/>
          <a:lstStyle/>
          <a:p>
            <a:r>
              <a:rPr lang="en-US" b="1" dirty="0" smtClean="0"/>
              <a:t>Active</a:t>
            </a:r>
            <a:r>
              <a:rPr lang="en-US" dirty="0" smtClean="0"/>
              <a:t> Sensor</a:t>
            </a:r>
          </a:p>
          <a:p>
            <a:endParaRPr lang="en-US" dirty="0" smtClean="0"/>
          </a:p>
          <a:p>
            <a:r>
              <a:rPr lang="en-US" b="1" dirty="0" smtClean="0"/>
              <a:t>Day or night </a:t>
            </a:r>
            <a:r>
              <a:rPr lang="en-US" dirty="0" smtClean="0"/>
              <a:t>flights possible</a:t>
            </a:r>
          </a:p>
          <a:p>
            <a:endParaRPr lang="en-US" b="1" dirty="0"/>
          </a:p>
          <a:p>
            <a:r>
              <a:rPr lang="en-US" b="1" dirty="0" smtClean="0"/>
              <a:t>High</a:t>
            </a:r>
            <a:r>
              <a:rPr lang="en-US" dirty="0" smtClean="0"/>
              <a:t> spatial resolution (5m)</a:t>
            </a:r>
          </a:p>
          <a:p>
            <a:endParaRPr lang="en-US" b="1" dirty="0"/>
          </a:p>
          <a:p>
            <a:r>
              <a:rPr lang="en-US" b="1" dirty="0" smtClean="0"/>
              <a:t>Penetrates</a:t>
            </a:r>
            <a:r>
              <a:rPr lang="en-US" dirty="0" smtClean="0"/>
              <a:t> cloud and smoke</a:t>
            </a:r>
            <a:endParaRPr lang="en-US" b="1" dirty="0"/>
          </a:p>
        </p:txBody>
      </p:sp>
      <p:sp>
        <p:nvSpPr>
          <p:cNvPr id="3" name="Text Placeholder 2"/>
          <p:cNvSpPr>
            <a:spLocks noGrp="1"/>
          </p:cNvSpPr>
          <p:nvPr>
            <p:ph type="body" sz="quarter" idx="10"/>
          </p:nvPr>
        </p:nvSpPr>
        <p:spPr>
          <a:xfrm>
            <a:off x="3345794" y="249161"/>
            <a:ext cx="2232439" cy="905010"/>
          </a:xfrm>
        </p:spPr>
        <p:txBody>
          <a:bodyPr/>
          <a:lstStyle/>
          <a:p>
            <a:r>
              <a:rPr lang="en-US" dirty="0" smtClean="0"/>
              <a:t>UAVSAR</a:t>
            </a:r>
            <a:endParaRPr lang="en-US" dirty="0"/>
          </a:p>
        </p:txBody>
      </p:sp>
      <p:sp>
        <p:nvSpPr>
          <p:cNvPr id="5" name="Text Placeholder 4"/>
          <p:cNvSpPr>
            <a:spLocks noGrp="1"/>
          </p:cNvSpPr>
          <p:nvPr>
            <p:ph type="body" sz="quarter" idx="13"/>
          </p:nvPr>
        </p:nvSpPr>
        <p:spPr>
          <a:xfrm>
            <a:off x="175325" y="6189842"/>
            <a:ext cx="1993392" cy="274320"/>
          </a:xfrm>
        </p:spPr>
        <p:txBody>
          <a:bodyPr>
            <a:normAutofit fontScale="92500"/>
          </a:bodyPr>
          <a:lstStyle/>
          <a:p>
            <a:r>
              <a:rPr lang="en-US" dirty="0" smtClean="0"/>
              <a:t>Image Source: Jerry Heo</a:t>
            </a:r>
            <a:endParaRPr lang="en-US" dirty="0"/>
          </a:p>
        </p:txBody>
      </p:sp>
      <p:pic>
        <p:nvPicPr>
          <p:cNvPr id="6" name="Picture 5" descr="DSCN0022.JPG"/>
          <p:cNvPicPr>
            <a:picLocks noChangeAspect="1"/>
          </p:cNvPicPr>
          <p:nvPr/>
        </p:nvPicPr>
        <p:blipFill rotWithShape="1">
          <a:blip r:embed="rId3" cstate="print">
            <a:extLst>
              <a:ext uri="{28A0092B-C50C-407E-A947-70E740481C1C}">
                <a14:useLocalDpi xmlns:a14="http://schemas.microsoft.com/office/drawing/2010/main" val="0"/>
              </a:ext>
            </a:extLst>
          </a:blip>
          <a:srcRect t="21704" b="16261"/>
          <a:stretch/>
        </p:blipFill>
        <p:spPr>
          <a:xfrm>
            <a:off x="208982" y="1261889"/>
            <a:ext cx="4629772" cy="2154051"/>
          </a:xfrm>
          <a:prstGeom prst="rect">
            <a:avLst/>
          </a:prstGeom>
        </p:spPr>
      </p:pic>
      <p:pic>
        <p:nvPicPr>
          <p:cNvPr id="7" name="Picture 6" descr="DSCN0020.JPG"/>
          <p:cNvPicPr>
            <a:picLocks noChangeAspect="1"/>
          </p:cNvPicPr>
          <p:nvPr/>
        </p:nvPicPr>
        <p:blipFill rotWithShape="1">
          <a:blip r:embed="rId4" cstate="print">
            <a:extLst>
              <a:ext uri="{28A0092B-C50C-407E-A947-70E740481C1C}">
                <a14:useLocalDpi xmlns:a14="http://schemas.microsoft.com/office/drawing/2010/main" val="0"/>
              </a:ext>
            </a:extLst>
          </a:blip>
          <a:srcRect l="15822" t="30823" r="37238" b="32727"/>
          <a:stretch/>
        </p:blipFill>
        <p:spPr>
          <a:xfrm>
            <a:off x="208982" y="3456127"/>
            <a:ext cx="4637214" cy="2700601"/>
          </a:xfrm>
          <a:prstGeom prst="rect">
            <a:avLst/>
          </a:prstGeom>
        </p:spPr>
      </p:pic>
    </p:spTree>
    <p:extLst>
      <p:ext uri="{BB962C8B-B14F-4D97-AF65-F5344CB8AC3E}">
        <p14:creationId xmlns:p14="http://schemas.microsoft.com/office/powerpoint/2010/main" val="2262753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lstStyle/>
          <a:p>
            <a:pPr algn="ctr"/>
            <a:r>
              <a:rPr lang="en-US" b="1" dirty="0" smtClean="0"/>
              <a:t>U.S. Forest Service</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r>
              <a:rPr lang="en-US" b="1" dirty="0" smtClean="0"/>
              <a:t>California Department of Forestry and Fire Protection (CAL FIRE)</a:t>
            </a:r>
          </a:p>
          <a:p>
            <a:endParaRPr lang="en-US" dirty="0"/>
          </a:p>
        </p:txBody>
      </p:sp>
      <p:sp>
        <p:nvSpPr>
          <p:cNvPr id="3" name="Text Placeholder 2"/>
          <p:cNvSpPr>
            <a:spLocks noGrp="1"/>
          </p:cNvSpPr>
          <p:nvPr>
            <p:ph type="body" sz="quarter" idx="10"/>
          </p:nvPr>
        </p:nvSpPr>
        <p:spPr>
          <a:xfrm>
            <a:off x="4782586" y="419100"/>
            <a:ext cx="3978474" cy="1325880"/>
          </a:xfrm>
        </p:spPr>
        <p:txBody>
          <a:bodyPr>
            <a:normAutofit fontScale="85000" lnSpcReduction="10000"/>
          </a:bodyPr>
          <a:lstStyle/>
          <a:p>
            <a:r>
              <a:rPr lang="en-US" dirty="0" smtClean="0"/>
              <a:t>Study Area</a:t>
            </a:r>
          </a:p>
          <a:p>
            <a:r>
              <a:rPr lang="en-US" dirty="0"/>
              <a:t>&amp;</a:t>
            </a:r>
            <a:r>
              <a:rPr lang="en-US" dirty="0" smtClean="0"/>
              <a:t> Project Partners</a:t>
            </a:r>
            <a:endParaRPr lang="en-US" dirty="0"/>
          </a:p>
        </p:txBody>
      </p:sp>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295874" y="845820"/>
            <a:ext cx="4276126" cy="5091964"/>
          </a:xfrm>
        </p:spPr>
      </p:pic>
      <p:pic>
        <p:nvPicPr>
          <p:cNvPr id="8" name="Picture 7"/>
          <p:cNvPicPr>
            <a:picLocks noChangeAspect="1"/>
          </p:cNvPicPr>
          <p:nvPr/>
        </p:nvPicPr>
        <p:blipFill>
          <a:blip r:embed="rId4"/>
          <a:stretch>
            <a:fillRect/>
          </a:stretch>
        </p:blipFill>
        <p:spPr>
          <a:xfrm>
            <a:off x="6165218" y="2563302"/>
            <a:ext cx="1213209" cy="1518036"/>
          </a:xfrm>
          <a:prstGeom prst="rect">
            <a:avLst/>
          </a:prstGeom>
        </p:spPr>
      </p:pic>
    </p:spTree>
    <p:extLst>
      <p:ext uri="{BB962C8B-B14F-4D97-AF65-F5344CB8AC3E}">
        <p14:creationId xmlns:p14="http://schemas.microsoft.com/office/powerpoint/2010/main" val="4211248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0934" y="3386740"/>
            <a:ext cx="7982712" cy="3333135"/>
          </a:xfrm>
        </p:spPr>
        <p:txBody>
          <a:bodyPr>
            <a:normAutofit/>
          </a:bodyPr>
          <a:lstStyle/>
          <a:p>
            <a:pPr marL="347663" indent="-347663"/>
            <a:r>
              <a:rPr lang="en-US" b="1" dirty="0"/>
              <a:t>Process</a:t>
            </a:r>
            <a:r>
              <a:rPr lang="en-US" dirty="0"/>
              <a:t> all fire case studies from </a:t>
            </a:r>
            <a:r>
              <a:rPr lang="en-US" dirty="0" smtClean="0"/>
              <a:t>2009 to present </a:t>
            </a:r>
            <a:r>
              <a:rPr lang="en-US" dirty="0"/>
              <a:t>and provide a comprehensive list of these fires </a:t>
            </a:r>
            <a:r>
              <a:rPr lang="en-US" dirty="0" smtClean="0"/>
              <a:t>in comparison with Landsat-derived </a:t>
            </a:r>
            <a:r>
              <a:rPr lang="en-US" dirty="0" err="1"/>
              <a:t>dNBR</a:t>
            </a:r>
            <a:r>
              <a:rPr lang="en-US" dirty="0"/>
              <a:t> products</a:t>
            </a:r>
          </a:p>
          <a:p>
            <a:pPr marL="347663" indent="-347663"/>
            <a:r>
              <a:rPr lang="en-US" b="1" dirty="0"/>
              <a:t>Capture</a:t>
            </a:r>
            <a:r>
              <a:rPr lang="en-US" dirty="0"/>
              <a:t> data of fire in progress for data during a wildfire occurrence</a:t>
            </a:r>
          </a:p>
          <a:p>
            <a:pPr marL="347663" indent="-347663"/>
            <a:r>
              <a:rPr lang="en-US" b="1" dirty="0"/>
              <a:t>Analyze</a:t>
            </a:r>
            <a:r>
              <a:rPr lang="en-US" dirty="0"/>
              <a:t> field data and correlate it with </a:t>
            </a:r>
            <a:r>
              <a:rPr lang="en-US" dirty="0" smtClean="0"/>
              <a:t>our UAVSAR product</a:t>
            </a:r>
          </a:p>
          <a:p>
            <a:pPr marL="347663" indent="-347663"/>
            <a:r>
              <a:rPr lang="en-US" b="1" dirty="0" smtClean="0"/>
              <a:t>Provide</a:t>
            </a:r>
            <a:r>
              <a:rPr lang="en-US" dirty="0" smtClean="0"/>
              <a:t> </a:t>
            </a:r>
            <a:r>
              <a:rPr lang="en-US" dirty="0"/>
              <a:t>a list of case studies to project partners and other end users as a means of using our data for future research.</a:t>
            </a:r>
          </a:p>
        </p:txBody>
      </p:sp>
      <p:sp>
        <p:nvSpPr>
          <p:cNvPr id="3" name="Text Placeholder 2"/>
          <p:cNvSpPr>
            <a:spLocks noGrp="1"/>
          </p:cNvSpPr>
          <p:nvPr>
            <p:ph type="body" sz="quarter" idx="14"/>
          </p:nvPr>
        </p:nvSpPr>
        <p:spPr>
          <a:xfrm>
            <a:off x="200934" y="2655696"/>
            <a:ext cx="7982712" cy="704088"/>
          </a:xfrm>
        </p:spPr>
        <p:txBody>
          <a:bodyPr/>
          <a:lstStyle/>
          <a:p>
            <a:pPr>
              <a:spcBef>
                <a:spcPts val="200"/>
              </a:spcBef>
              <a:buClr>
                <a:schemeClr val="accent1"/>
              </a:buClr>
            </a:pPr>
            <a:r>
              <a:rPr lang="en-US" dirty="0" smtClean="0"/>
              <a:t>Project Objectives</a:t>
            </a:r>
            <a:endParaRPr lang="en-US" dirty="0"/>
          </a:p>
        </p:txBody>
      </p:sp>
      <p:sp>
        <p:nvSpPr>
          <p:cNvPr id="5" name="Text Placeholder 4"/>
          <p:cNvSpPr>
            <a:spLocks noGrp="1"/>
          </p:cNvSpPr>
          <p:nvPr>
            <p:ph type="body" sz="quarter" idx="13"/>
          </p:nvPr>
        </p:nvSpPr>
        <p:spPr>
          <a:xfrm>
            <a:off x="5603338" y="2042689"/>
            <a:ext cx="3445002" cy="274320"/>
          </a:xfrm>
        </p:spPr>
        <p:txBody>
          <a:bodyPr>
            <a:normAutofit/>
          </a:bodyPr>
          <a:lstStyle/>
          <a:p>
            <a:r>
              <a:rPr lang="en-US" dirty="0" smtClean="0"/>
              <a:t>Image Credit: Monet</a:t>
            </a:r>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32512" b="32512"/>
          <a:stretch>
            <a:fillRect/>
          </a:stretch>
        </p:blipFill>
        <p:spPr>
          <a:xfrm>
            <a:off x="0" y="0"/>
            <a:ext cx="9144000" cy="2398713"/>
          </a:xfrm>
        </p:spPr>
      </p:pic>
      <p:sp>
        <p:nvSpPr>
          <p:cNvPr id="7" name="Text Placeholder 4"/>
          <p:cNvSpPr txBox="1">
            <a:spLocks/>
          </p:cNvSpPr>
          <p:nvPr/>
        </p:nvSpPr>
        <p:spPr>
          <a:xfrm>
            <a:off x="6981831" y="2387137"/>
            <a:ext cx="2162169" cy="353651"/>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Image Source: Jerry Heo</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08204" y="5065774"/>
            <a:ext cx="8476091" cy="133897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r"/>
            <a:r>
              <a:rPr lang="en-US" sz="2800" dirty="0" smtClean="0"/>
              <a:t>	Landsat 5 TM</a:t>
            </a:r>
            <a:endParaRPr lang="en-US" sz="2800" dirty="0"/>
          </a:p>
        </p:txBody>
      </p:sp>
      <p:sp>
        <p:nvSpPr>
          <p:cNvPr id="13" name="Rounded Rectangle 12"/>
          <p:cNvSpPr/>
          <p:nvPr/>
        </p:nvSpPr>
        <p:spPr>
          <a:xfrm>
            <a:off x="318050" y="3307556"/>
            <a:ext cx="8476091" cy="133897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r"/>
            <a:r>
              <a:rPr lang="en-US" sz="2800" dirty="0" smtClean="0"/>
              <a:t>	Landsat 8 OLI</a:t>
            </a:r>
            <a:endParaRPr lang="en-US" sz="2800" dirty="0"/>
          </a:p>
        </p:txBody>
      </p:sp>
      <p:sp>
        <p:nvSpPr>
          <p:cNvPr id="14" name="Rounded Rectangle 13"/>
          <p:cNvSpPr/>
          <p:nvPr/>
        </p:nvSpPr>
        <p:spPr>
          <a:xfrm>
            <a:off x="324423" y="1625561"/>
            <a:ext cx="8476091" cy="133897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r"/>
            <a:r>
              <a:rPr lang="en-US" sz="2800" dirty="0" smtClean="0"/>
              <a:t>		UAVSAR on Gulfstream III</a:t>
            </a:r>
            <a:endParaRPr lang="en-US" sz="2800" dirty="0"/>
          </a:p>
        </p:txBody>
      </p:sp>
      <p:sp>
        <p:nvSpPr>
          <p:cNvPr id="3" name="Text Placeholder 2"/>
          <p:cNvSpPr>
            <a:spLocks noGrp="1"/>
          </p:cNvSpPr>
          <p:nvPr>
            <p:ph type="body" sz="quarter" idx="14"/>
          </p:nvPr>
        </p:nvSpPr>
        <p:spPr>
          <a:xfrm>
            <a:off x="296594" y="179754"/>
            <a:ext cx="8503920" cy="1007146"/>
          </a:xfrm>
        </p:spPr>
        <p:txBody>
          <a:bodyPr/>
          <a:lstStyle/>
          <a:p>
            <a:r>
              <a:rPr lang="en-US" dirty="0"/>
              <a:t>NASA </a:t>
            </a:r>
            <a:r>
              <a:rPr lang="en-US" dirty="0" smtClean="0"/>
              <a:t>Satellites &amp; Sensors</a:t>
            </a:r>
            <a:endParaRPr lang="en-US" dirty="0"/>
          </a:p>
        </p:txBody>
      </p:sp>
      <p:sp>
        <p:nvSpPr>
          <p:cNvPr id="18" name="Rounded Rectangle 17"/>
          <p:cNvSpPr/>
          <p:nvPr/>
        </p:nvSpPr>
        <p:spPr>
          <a:xfrm>
            <a:off x="844374" y="1417527"/>
            <a:ext cx="2533468" cy="16594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44374" y="1665721"/>
            <a:ext cx="2603217" cy="930330"/>
          </a:xfrm>
          <a:prstGeom prst="rect">
            <a:avLst/>
          </a:prstGeom>
        </p:spPr>
      </p:pic>
      <p:sp>
        <p:nvSpPr>
          <p:cNvPr id="19" name="Rounded Rectangle 18"/>
          <p:cNvSpPr/>
          <p:nvPr/>
        </p:nvSpPr>
        <p:spPr>
          <a:xfrm>
            <a:off x="844374" y="3136756"/>
            <a:ext cx="2533468" cy="16387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83278" y="3270837"/>
            <a:ext cx="1655660" cy="1412411"/>
          </a:xfrm>
          <a:prstGeom prst="rect">
            <a:avLst/>
          </a:prstGeom>
        </p:spPr>
      </p:pic>
      <p:sp>
        <p:nvSpPr>
          <p:cNvPr id="20" name="Rounded Rectangle 19"/>
          <p:cNvSpPr/>
          <p:nvPr/>
        </p:nvSpPr>
        <p:spPr>
          <a:xfrm>
            <a:off x="844374" y="4877158"/>
            <a:ext cx="2533468" cy="16833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8961" y="4945778"/>
            <a:ext cx="1541364" cy="1489142"/>
          </a:xfrm>
          <a:prstGeom prst="rect">
            <a:avLst/>
          </a:prstGeom>
        </p:spPr>
      </p:pic>
    </p:spTree>
    <p:extLst>
      <p:ext uri="{BB962C8B-B14F-4D97-AF65-F5344CB8AC3E}">
        <p14:creationId xmlns:p14="http://schemas.microsoft.com/office/powerpoint/2010/main" val="2404756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84632" y="579120"/>
            <a:ext cx="7982712" cy="704088"/>
          </a:xfrm>
        </p:spPr>
        <p:txBody>
          <a:bodyPr/>
          <a:lstStyle/>
          <a:p>
            <a:pPr algn="ctr">
              <a:spcBef>
                <a:spcPts val="200"/>
              </a:spcBef>
              <a:buClr>
                <a:schemeClr val="accent1"/>
              </a:buClr>
            </a:pPr>
            <a:r>
              <a:rPr lang="en-US" sz="6000" dirty="0"/>
              <a:t>Methodology</a:t>
            </a:r>
          </a:p>
        </p:txBody>
      </p:sp>
      <p:sp>
        <p:nvSpPr>
          <p:cNvPr id="23" name="Flowchart: Alternate Process 36"/>
          <p:cNvSpPr/>
          <p:nvPr/>
        </p:nvSpPr>
        <p:spPr>
          <a:xfrm>
            <a:off x="349122" y="1857653"/>
            <a:ext cx="5925920" cy="52455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500" b="1" dirty="0" smtClean="0"/>
              <a:t>UAVSAR</a:t>
            </a:r>
            <a:endParaRPr lang="en-US" sz="2500" b="1" dirty="0"/>
          </a:p>
        </p:txBody>
      </p:sp>
      <p:sp>
        <p:nvSpPr>
          <p:cNvPr id="24" name="Flowchart: Alternate Process 36"/>
          <p:cNvSpPr/>
          <p:nvPr/>
        </p:nvSpPr>
        <p:spPr>
          <a:xfrm>
            <a:off x="2864187" y="2429652"/>
            <a:ext cx="1548188" cy="33368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err="1" smtClean="0"/>
              <a:t>dCBB</a:t>
            </a:r>
            <a:r>
              <a:rPr lang="en-US" sz="2000" dirty="0" smtClean="0"/>
              <a:t> Map</a:t>
            </a:r>
            <a:endParaRPr lang="en-US" sz="2000" dirty="0"/>
          </a:p>
        </p:txBody>
      </p:sp>
      <p:sp>
        <p:nvSpPr>
          <p:cNvPr id="25" name="Flowchart: Alternate Process 36"/>
          <p:cNvSpPr/>
          <p:nvPr/>
        </p:nvSpPr>
        <p:spPr>
          <a:xfrm>
            <a:off x="1585255" y="2420085"/>
            <a:ext cx="1032186" cy="33976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smtClean="0"/>
              <a:t>AFTER</a:t>
            </a:r>
            <a:endParaRPr lang="en-US" sz="2000" dirty="0"/>
          </a:p>
        </p:txBody>
      </p:sp>
      <p:sp>
        <p:nvSpPr>
          <p:cNvPr id="26" name="Flowchart: Alternate Process 36"/>
          <p:cNvSpPr/>
          <p:nvPr/>
        </p:nvSpPr>
        <p:spPr>
          <a:xfrm>
            <a:off x="358663" y="2420087"/>
            <a:ext cx="1158858" cy="341072"/>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smtClean="0"/>
              <a:t>BEFORE</a:t>
            </a:r>
            <a:endParaRPr lang="en-US" sz="2000"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2010" b="551"/>
          <a:stretch/>
        </p:blipFill>
        <p:spPr>
          <a:xfrm>
            <a:off x="2986535" y="2814455"/>
            <a:ext cx="1209027" cy="993314"/>
          </a:xfrm>
          <a:prstGeom prst="rect">
            <a:avLst/>
          </a:prstGeom>
          <a:ln>
            <a:solidFill>
              <a:schemeClr val="accent2">
                <a:lumMod val="60000"/>
                <a:lumOff val="40000"/>
              </a:schemeClr>
            </a:solidFill>
          </a:ln>
        </p:spPr>
      </p:pic>
      <p:pic>
        <p:nvPicPr>
          <p:cNvPr id="28" name="Picture 27" descr="https://encrypted-tbn3.gstatic.com/images?q=tbn:ANd9GcTu_faSWRa6q1upboLOOB-9wCxGOYQgaPANVNNzREuT47N0LQ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299" y="2808693"/>
            <a:ext cx="1068000" cy="821858"/>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8" descr="https://encrypted-tbn3.gstatic.com/images?q=tbn:ANd9GcTu_faSWRa6q1upboLOOB-9wCxGOYQgaPANVNNzREuT47N0LQ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7579" y="2810062"/>
            <a:ext cx="1068000" cy="821858"/>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Isosceles Triangle 29"/>
          <p:cNvSpPr/>
          <p:nvPr/>
        </p:nvSpPr>
        <p:spPr>
          <a:xfrm rot="5400000">
            <a:off x="2527348" y="3140543"/>
            <a:ext cx="544007" cy="231951"/>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endParaRPr lang="en-US" sz="3200">
              <a:solidFill>
                <a:schemeClr val="dk1"/>
              </a:solidFill>
            </a:endParaRPr>
          </a:p>
        </p:txBody>
      </p:sp>
      <p:sp>
        <p:nvSpPr>
          <p:cNvPr id="31" name="Flowchart: Alternate Process 38"/>
          <p:cNvSpPr/>
          <p:nvPr/>
        </p:nvSpPr>
        <p:spPr>
          <a:xfrm>
            <a:off x="356302" y="3952730"/>
            <a:ext cx="5927206" cy="52455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500" b="1" dirty="0" smtClean="0"/>
              <a:t>Landsat 5 </a:t>
            </a:r>
            <a:r>
              <a:rPr lang="en-US" sz="2500" b="1" dirty="0"/>
              <a:t>&amp;</a:t>
            </a:r>
            <a:r>
              <a:rPr lang="en-US" sz="2500" b="1" dirty="0" smtClean="0"/>
              <a:t> 8</a:t>
            </a:r>
            <a:endParaRPr lang="en-US" sz="2500" b="1" dirty="0"/>
          </a:p>
        </p:txBody>
      </p:sp>
      <p:sp>
        <p:nvSpPr>
          <p:cNvPr id="32" name="Flowchart: Alternate Process 36"/>
          <p:cNvSpPr/>
          <p:nvPr/>
        </p:nvSpPr>
        <p:spPr>
          <a:xfrm>
            <a:off x="2831369" y="4520926"/>
            <a:ext cx="1530205" cy="35560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err="1" smtClean="0"/>
              <a:t>dNBR</a:t>
            </a:r>
            <a:r>
              <a:rPr lang="en-US" sz="2000" dirty="0" smtClean="0"/>
              <a:t> Map</a:t>
            </a:r>
            <a:endParaRPr lang="en-US" sz="2000" dirty="0"/>
          </a:p>
        </p:txBody>
      </p:sp>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l="1664" r="3699" b="-64"/>
          <a:stretch/>
        </p:blipFill>
        <p:spPr>
          <a:xfrm>
            <a:off x="2987007" y="4959834"/>
            <a:ext cx="1214884" cy="998938"/>
          </a:xfrm>
          <a:prstGeom prst="rect">
            <a:avLst/>
          </a:prstGeom>
          <a:ln>
            <a:solidFill>
              <a:schemeClr val="accent2">
                <a:lumMod val="60000"/>
                <a:lumOff val="40000"/>
              </a:schemeClr>
            </a:solidFill>
          </a:ln>
        </p:spPr>
      </p:pic>
      <p:pic>
        <p:nvPicPr>
          <p:cNvPr id="34" name="Picture 33" descr="http://dby46mpjv9zj4.cloudfront.net/9ff4c6af-1fa5-4fcf-bb26-2610b8130a97/thumbnail/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410" y="4928572"/>
            <a:ext cx="1047535" cy="104753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34" descr="http://dby46mpjv9zj4.cloudfront.net/9ff4c6af-1fa5-4fcf-bb26-2610b8130a97/thumbnail/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6703" y="4936713"/>
            <a:ext cx="1037126" cy="1037126"/>
          </a:xfrm>
          <a:prstGeom prst="rect">
            <a:avLst/>
          </a:prstGeom>
          <a:noFill/>
          <a:extLst>
            <a:ext uri="{909E8E84-426E-40dd-AFC4-6F175D3DCCD1}">
              <a14:hiddenFill xmlns="" xmlns:a14="http://schemas.microsoft.com/office/drawing/2010/main">
                <a:solidFill>
                  <a:srgbClr val="FFFFFF"/>
                </a:solidFill>
              </a14:hiddenFill>
            </a:ext>
          </a:extLst>
        </p:spPr>
      </p:pic>
      <p:sp>
        <p:nvSpPr>
          <p:cNvPr id="37" name="Isosceles Triangle 36"/>
          <p:cNvSpPr/>
          <p:nvPr/>
        </p:nvSpPr>
        <p:spPr>
          <a:xfrm rot="5400000">
            <a:off x="2529065" y="5349558"/>
            <a:ext cx="544007" cy="231951"/>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endParaRPr lang="en-US" sz="3200">
              <a:solidFill>
                <a:schemeClr val="dk1"/>
              </a:solidFill>
            </a:endParaRPr>
          </a:p>
        </p:txBody>
      </p:sp>
      <p:sp>
        <p:nvSpPr>
          <p:cNvPr id="19" name="Flowchart: Alternate Process 36"/>
          <p:cNvSpPr/>
          <p:nvPr/>
        </p:nvSpPr>
        <p:spPr>
          <a:xfrm>
            <a:off x="358664" y="4519830"/>
            <a:ext cx="1158858" cy="341072"/>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smtClean="0"/>
              <a:t>BEFORE</a:t>
            </a:r>
            <a:endParaRPr lang="en-US" sz="2000" dirty="0"/>
          </a:p>
        </p:txBody>
      </p:sp>
      <p:sp>
        <p:nvSpPr>
          <p:cNvPr id="20" name="Flowchart: Alternate Process 36"/>
          <p:cNvSpPr/>
          <p:nvPr/>
        </p:nvSpPr>
        <p:spPr>
          <a:xfrm>
            <a:off x="1585254" y="4519826"/>
            <a:ext cx="1032186" cy="33976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smtClean="0"/>
              <a:t>AFTER</a:t>
            </a:r>
            <a:endParaRPr lang="en-US" sz="2000" dirty="0"/>
          </a:p>
        </p:txBody>
      </p:sp>
      <p:sp>
        <p:nvSpPr>
          <p:cNvPr id="21" name="Flowchart: Alternate Process 36"/>
          <p:cNvSpPr/>
          <p:nvPr/>
        </p:nvSpPr>
        <p:spPr>
          <a:xfrm>
            <a:off x="4650649" y="2429650"/>
            <a:ext cx="1624391" cy="33020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smtClean="0"/>
              <a:t>Slope Mask</a:t>
            </a:r>
            <a:endParaRPr lang="en-US" sz="2000" dirty="0"/>
          </a:p>
        </p:txBody>
      </p:sp>
      <p:sp>
        <p:nvSpPr>
          <p:cNvPr id="22" name="Isosceles Triangle 21"/>
          <p:cNvSpPr/>
          <p:nvPr/>
        </p:nvSpPr>
        <p:spPr>
          <a:xfrm rot="5400000">
            <a:off x="4119082" y="3140543"/>
            <a:ext cx="544007" cy="231951"/>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endParaRPr lang="en-US" sz="3200">
              <a:solidFill>
                <a:schemeClr val="dk1"/>
              </a:solidFill>
            </a:endParaRPr>
          </a:p>
        </p:txBody>
      </p:sp>
      <p:sp>
        <p:nvSpPr>
          <p:cNvPr id="39" name="Isosceles Triangle 38"/>
          <p:cNvSpPr/>
          <p:nvPr/>
        </p:nvSpPr>
        <p:spPr>
          <a:xfrm rot="5400000">
            <a:off x="4112332" y="5349558"/>
            <a:ext cx="544007" cy="231951"/>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endParaRPr lang="en-US" sz="3200">
              <a:solidFill>
                <a:schemeClr val="dk1"/>
              </a:solidFill>
            </a:endParaRPr>
          </a:p>
        </p:txBody>
      </p:sp>
      <p:pic>
        <p:nvPicPr>
          <p:cNvPr id="40" name="Picture 39" descr="morgan_Filtered_Masked_RESAMPLED_uavsar.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79871" y="2848252"/>
            <a:ext cx="1324887" cy="1105176"/>
          </a:xfrm>
          <a:prstGeom prst="rect">
            <a:avLst/>
          </a:prstGeom>
        </p:spPr>
      </p:pic>
      <p:pic>
        <p:nvPicPr>
          <p:cNvPr id="41" name="Picture 40" descr="morgan_dNBR_masked.JPG"/>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4822874" y="4960866"/>
            <a:ext cx="1229949" cy="1005004"/>
          </a:xfrm>
          <a:prstGeom prst="rect">
            <a:avLst/>
          </a:prstGeom>
        </p:spPr>
      </p:pic>
      <p:sp>
        <p:nvSpPr>
          <p:cNvPr id="42" name="Isosceles Triangle 41"/>
          <p:cNvSpPr/>
          <p:nvPr/>
        </p:nvSpPr>
        <p:spPr>
          <a:xfrm rot="5400000">
            <a:off x="5248482" y="4195550"/>
            <a:ext cx="2518538" cy="231951"/>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endParaRPr lang="en-US" sz="3200">
              <a:solidFill>
                <a:schemeClr val="dk1"/>
              </a:solidFill>
            </a:endParaRPr>
          </a:p>
        </p:txBody>
      </p:sp>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53426" y="3233993"/>
            <a:ext cx="2171682" cy="2171682"/>
          </a:xfrm>
          <a:prstGeom prst="rect">
            <a:avLst/>
          </a:prstGeom>
        </p:spPr>
      </p:pic>
      <p:sp>
        <p:nvSpPr>
          <p:cNvPr id="44" name="Flowchart: Alternate Process 36"/>
          <p:cNvSpPr/>
          <p:nvPr/>
        </p:nvSpPr>
        <p:spPr>
          <a:xfrm>
            <a:off x="4650649" y="4537850"/>
            <a:ext cx="1624391" cy="33020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3072384" rtl="0" eaLnBrk="1" latinLnBrk="0" hangingPunct="1">
              <a:defRPr sz="6048" kern="1200">
                <a:solidFill>
                  <a:schemeClr val="dk1"/>
                </a:solidFill>
                <a:latin typeface="+mn-lt"/>
                <a:ea typeface="+mn-ea"/>
                <a:cs typeface="+mn-cs"/>
              </a:defRPr>
            </a:lvl1pPr>
            <a:lvl2pPr marL="1536192" algn="l" defTabSz="3072384" rtl="0" eaLnBrk="1" latinLnBrk="0" hangingPunct="1">
              <a:defRPr sz="6048" kern="1200">
                <a:solidFill>
                  <a:schemeClr val="dk1"/>
                </a:solidFill>
                <a:latin typeface="+mn-lt"/>
                <a:ea typeface="+mn-ea"/>
                <a:cs typeface="+mn-cs"/>
              </a:defRPr>
            </a:lvl2pPr>
            <a:lvl3pPr marL="3072384" algn="l" defTabSz="3072384" rtl="0" eaLnBrk="1" latinLnBrk="0" hangingPunct="1">
              <a:defRPr sz="6048" kern="1200">
                <a:solidFill>
                  <a:schemeClr val="dk1"/>
                </a:solidFill>
                <a:latin typeface="+mn-lt"/>
                <a:ea typeface="+mn-ea"/>
                <a:cs typeface="+mn-cs"/>
              </a:defRPr>
            </a:lvl3pPr>
            <a:lvl4pPr marL="4608576" algn="l" defTabSz="3072384" rtl="0" eaLnBrk="1" latinLnBrk="0" hangingPunct="1">
              <a:defRPr sz="6048" kern="1200">
                <a:solidFill>
                  <a:schemeClr val="dk1"/>
                </a:solidFill>
                <a:latin typeface="+mn-lt"/>
                <a:ea typeface="+mn-ea"/>
                <a:cs typeface="+mn-cs"/>
              </a:defRPr>
            </a:lvl4pPr>
            <a:lvl5pPr marL="6144768" algn="l" defTabSz="3072384" rtl="0" eaLnBrk="1" latinLnBrk="0" hangingPunct="1">
              <a:defRPr sz="6048" kern="1200">
                <a:solidFill>
                  <a:schemeClr val="dk1"/>
                </a:solidFill>
                <a:latin typeface="+mn-lt"/>
                <a:ea typeface="+mn-ea"/>
                <a:cs typeface="+mn-cs"/>
              </a:defRPr>
            </a:lvl5pPr>
            <a:lvl6pPr marL="7680960" algn="l" defTabSz="3072384" rtl="0" eaLnBrk="1" latinLnBrk="0" hangingPunct="1">
              <a:defRPr sz="6048" kern="1200">
                <a:solidFill>
                  <a:schemeClr val="dk1"/>
                </a:solidFill>
                <a:latin typeface="+mn-lt"/>
                <a:ea typeface="+mn-ea"/>
                <a:cs typeface="+mn-cs"/>
              </a:defRPr>
            </a:lvl6pPr>
            <a:lvl7pPr marL="9217152" algn="l" defTabSz="3072384" rtl="0" eaLnBrk="1" latinLnBrk="0" hangingPunct="1">
              <a:defRPr sz="6048" kern="1200">
                <a:solidFill>
                  <a:schemeClr val="dk1"/>
                </a:solidFill>
                <a:latin typeface="+mn-lt"/>
                <a:ea typeface="+mn-ea"/>
                <a:cs typeface="+mn-cs"/>
              </a:defRPr>
            </a:lvl7pPr>
            <a:lvl8pPr marL="10753344" algn="l" defTabSz="3072384" rtl="0" eaLnBrk="1" latinLnBrk="0" hangingPunct="1">
              <a:defRPr sz="6048" kern="1200">
                <a:solidFill>
                  <a:schemeClr val="dk1"/>
                </a:solidFill>
                <a:latin typeface="+mn-lt"/>
                <a:ea typeface="+mn-ea"/>
                <a:cs typeface="+mn-cs"/>
              </a:defRPr>
            </a:lvl8pPr>
            <a:lvl9pPr marL="12289536" algn="l" defTabSz="3072384" rtl="0" eaLnBrk="1" latinLnBrk="0" hangingPunct="1">
              <a:defRPr sz="6048" kern="1200">
                <a:solidFill>
                  <a:schemeClr val="dk1"/>
                </a:solidFill>
                <a:latin typeface="+mn-lt"/>
                <a:ea typeface="+mn-ea"/>
                <a:cs typeface="+mn-cs"/>
              </a:defRPr>
            </a:lvl9pPr>
          </a:lstStyle>
          <a:p>
            <a:pPr algn="ctr"/>
            <a:r>
              <a:rPr lang="en-US" sz="2000" dirty="0" smtClean="0"/>
              <a:t>Slope Mask</a:t>
            </a:r>
            <a:endParaRPr lang="en-US" sz="2000" dirty="0"/>
          </a:p>
        </p:txBody>
      </p:sp>
    </p:spTree>
    <p:extLst>
      <p:ext uri="{BB962C8B-B14F-4D97-AF65-F5344CB8AC3E}">
        <p14:creationId xmlns:p14="http://schemas.microsoft.com/office/powerpoint/2010/main" val="3254610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*show </a:t>
            </a:r>
            <a:r>
              <a:rPr lang="en-US" dirty="0" err="1" smtClean="0"/>
              <a:t>dCBB</a:t>
            </a:r>
            <a:r>
              <a:rPr lang="en-US" dirty="0" smtClean="0"/>
              <a:t> and </a:t>
            </a:r>
            <a:r>
              <a:rPr lang="en-US" dirty="0" err="1" smtClean="0"/>
              <a:t>dNBR</a:t>
            </a:r>
            <a:r>
              <a:rPr lang="en-US" dirty="0" smtClean="0"/>
              <a:t> of few case studies</a:t>
            </a:r>
          </a:p>
          <a:p>
            <a:r>
              <a:rPr lang="en-US" dirty="0" smtClean="0"/>
              <a:t>*correlation graphs</a:t>
            </a:r>
          </a:p>
          <a:p>
            <a:r>
              <a:rPr lang="en-US" dirty="0" smtClean="0"/>
              <a:t>*Vegetation cover</a:t>
            </a:r>
            <a:endParaRPr lang="en-US" dirty="0"/>
          </a:p>
        </p:txBody>
      </p:sp>
      <p:sp>
        <p:nvSpPr>
          <p:cNvPr id="3" name="Text Placeholder 2"/>
          <p:cNvSpPr>
            <a:spLocks noGrp="1"/>
          </p:cNvSpPr>
          <p:nvPr>
            <p:ph type="body" sz="quarter" idx="14"/>
          </p:nvPr>
        </p:nvSpPr>
        <p:spPr/>
        <p:txBody>
          <a:bodyPr/>
          <a:lstStyle/>
          <a:p>
            <a:r>
              <a:rPr lang="en-US" dirty="0"/>
              <a:t>Results</a:t>
            </a:r>
          </a:p>
          <a:p>
            <a:endParaRPr lang="en-US" dirty="0"/>
          </a:p>
        </p:txBody>
      </p:sp>
      <p:pic>
        <p:nvPicPr>
          <p:cNvPr id="10" name="Picture 9" descr="Mint_fire_dCBB_Nort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7545" y="4687400"/>
            <a:ext cx="2208505" cy="1959616"/>
          </a:xfrm>
          <a:prstGeom prst="rect">
            <a:avLst/>
          </a:prstGeom>
        </p:spPr>
      </p:pic>
      <p:pic>
        <p:nvPicPr>
          <p:cNvPr id="11" name="Picture 10" descr="Mint_fire_dCBB_South.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8775" y="4685866"/>
            <a:ext cx="2205169" cy="1953867"/>
          </a:xfrm>
          <a:prstGeom prst="rect">
            <a:avLst/>
          </a:prstGeom>
        </p:spPr>
      </p:pic>
      <p:pic>
        <p:nvPicPr>
          <p:cNvPr id="12" name="Picture 11" descr="Eagle_08513_dCB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159" y="2230342"/>
            <a:ext cx="2251444" cy="2179283"/>
          </a:xfrm>
          <a:prstGeom prst="rect">
            <a:avLst/>
          </a:prstGeom>
        </p:spPr>
      </p:pic>
      <p:pic>
        <p:nvPicPr>
          <p:cNvPr id="13" name="Picture 12" descr="Eagle_26514_dCBB.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5659" y="2222303"/>
            <a:ext cx="2189388" cy="2182249"/>
          </a:xfrm>
          <a:prstGeom prst="rect">
            <a:avLst/>
          </a:prstGeom>
        </p:spPr>
      </p:pic>
    </p:spTree>
    <p:extLst>
      <p:ext uri="{BB962C8B-B14F-4D97-AF65-F5344CB8AC3E}">
        <p14:creationId xmlns:p14="http://schemas.microsoft.com/office/powerpoint/2010/main" val="107017455"/>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2430</TotalTime>
  <Words>1548</Words>
  <Application>Microsoft Office PowerPoint</Application>
  <PresentationFormat>On-screen Show (4:3)</PresentationFormat>
  <Paragraphs>160</Paragraphs>
  <Slides>19</Slides>
  <Notes>12</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Helvetica Neue</vt:lpstr>
      <vt:lpstr>Questrial</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153</cp:revision>
  <dcterms:created xsi:type="dcterms:W3CDTF">2015-05-18T13:26:09Z</dcterms:created>
  <dcterms:modified xsi:type="dcterms:W3CDTF">2015-07-21T21:12:57Z</dcterms:modified>
</cp:coreProperties>
</file>