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85" r:id="rId3"/>
    <p:sldId id="284" r:id="rId4"/>
    <p:sldId id="286" r:id="rId5"/>
    <p:sldId id="287" r:id="rId6"/>
    <p:sldId id="288" r:id="rId7"/>
    <p:sldId id="290" r:id="rId8"/>
    <p:sldId id="291" r:id="rId9"/>
    <p:sldId id="292" r:id="rId10"/>
    <p:sldId id="293" r:id="rId11"/>
    <p:sldId id="276"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7" autoAdjust="0"/>
    <p:restoredTop sz="91411" autoAdjust="0"/>
  </p:normalViewPr>
  <p:slideViewPr>
    <p:cSldViewPr snapToGrid="0">
      <p:cViewPr>
        <p:scale>
          <a:sx n="99" d="100"/>
          <a:sy n="99" d="100"/>
        </p:scale>
        <p:origin x="-1296" y="-24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arthexplorer.usgs.gov/"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86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area is in</a:t>
            </a:r>
            <a:r>
              <a:rPr lang="en-US" baseline="0" dirty="0" smtClean="0"/>
              <a:t> Indonesia in the Central Kalimantan province, located on the island of Borneo. Central Kalimantan is denoted in green.</a:t>
            </a:r>
          </a:p>
          <a:p>
            <a:endParaRPr lang="en-US" baseline="0" dirty="0" smtClean="0"/>
          </a:p>
          <a:p>
            <a:r>
              <a:rPr lang="en-US" baseline="0" dirty="0" smtClean="0"/>
              <a:t>Base layer source.</a:t>
            </a:r>
          </a:p>
          <a:p>
            <a:r>
              <a:rPr lang="en-US" baseline="0" dirty="0" smtClean="0"/>
              <a:t>Natural Earth</a:t>
            </a:r>
            <a:r>
              <a:rPr lang="en-US" sz="1200" kern="1200" dirty="0" smtClean="0">
                <a:solidFill>
                  <a:schemeClr val="tx1"/>
                </a:solidFill>
                <a:effectLst/>
                <a:latin typeface="+mn-lt"/>
                <a:ea typeface="+mn-ea"/>
                <a:cs typeface="+mn-cs"/>
              </a:rPr>
              <a:t>.</a:t>
            </a:r>
            <a:r>
              <a:rPr lang="en-US" baseline="0" dirty="0" smtClean="0"/>
              <a:t> (2015). Admin 0 - Countries, Available from: http://</a:t>
            </a:r>
            <a:r>
              <a:rPr lang="en-US" baseline="0" dirty="0" err="1" smtClean="0"/>
              <a:t>www.naturalearthdata.com</a:t>
            </a:r>
            <a:r>
              <a:rPr lang="en-US" baseline="0" dirty="0" smtClean="0"/>
              <a:t>/downloads/10m-cultural-vectors/10m-admin-0-countries/ (Accessed 01 June 2015)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78257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Indonesia experiences extensive deforestation due to different land conversion activities such as agricultural expansion, establishment of palm and pulp plantations, and </a:t>
            </a:r>
            <a:r>
              <a:rPr lang="en-US" sz="1200" kern="1200" dirty="0" err="1" smtClean="0">
                <a:solidFill>
                  <a:schemeClr val="tx1"/>
                </a:solidFill>
                <a:effectLst/>
                <a:latin typeface="+mn-lt"/>
                <a:ea typeface="+mn-ea"/>
                <a:cs typeface="+mn-cs"/>
              </a:rPr>
              <a:t>peatland</a:t>
            </a:r>
            <a:r>
              <a:rPr lang="en-US" sz="1200" kern="1200" dirty="0" smtClean="0">
                <a:solidFill>
                  <a:schemeClr val="tx1"/>
                </a:solidFill>
                <a:effectLst/>
                <a:latin typeface="+mn-lt"/>
                <a:ea typeface="+mn-ea"/>
                <a:cs typeface="+mn-cs"/>
              </a:rPr>
              <a:t> alteration, mostly as a result of fires (</a:t>
            </a:r>
            <a:r>
              <a:rPr lang="en-US" sz="1200" kern="1200" dirty="0" err="1" smtClean="0">
                <a:solidFill>
                  <a:schemeClr val="tx1"/>
                </a:solidFill>
                <a:effectLst/>
                <a:latin typeface="+mn-lt"/>
                <a:ea typeface="+mn-ea"/>
                <a:cs typeface="+mn-cs"/>
              </a:rPr>
              <a:t>Tansey</a:t>
            </a:r>
            <a:r>
              <a:rPr lang="en-US" sz="1200" kern="1200" dirty="0" smtClean="0">
                <a:solidFill>
                  <a:schemeClr val="tx1"/>
                </a:solidFill>
                <a:effectLst/>
                <a:latin typeface="+mn-lt"/>
                <a:ea typeface="+mn-ea"/>
                <a:cs typeface="+mn-cs"/>
              </a:rPr>
              <a:t> et al., 2008; Carlson et al., 2012; McDonald Pittman et al., 2013; </a:t>
            </a:r>
            <a:r>
              <a:rPr lang="en-US" sz="1200" kern="1200" dirty="0" err="1" smtClean="0">
                <a:solidFill>
                  <a:schemeClr val="tx1"/>
                </a:solidFill>
                <a:effectLst/>
                <a:latin typeface="+mn-lt"/>
                <a:ea typeface="+mn-ea"/>
                <a:cs typeface="+mn-cs"/>
              </a:rPr>
              <a:t>Spessa</a:t>
            </a:r>
            <a:r>
              <a:rPr lang="en-US" sz="1200" kern="1200" dirty="0" smtClean="0">
                <a:solidFill>
                  <a:schemeClr val="tx1"/>
                </a:solidFill>
                <a:effectLst/>
                <a:latin typeface="+mn-lt"/>
                <a:ea typeface="+mn-ea"/>
                <a:cs typeface="+mn-cs"/>
              </a:rPr>
              <a:t>, et al., 2015). Between 1989-2008, fire was the dominant cause of deforestation, accounting for 93% of forest loss, as well as 69% of total carbon emissions in Indonesia [Carlson et al., 2012].\</a:t>
            </a:r>
          </a:p>
          <a:p>
            <a:pPr marL="171450" indent="-171450">
              <a:buFont typeface="Arial"/>
              <a:buChar char="•"/>
            </a:pPr>
            <a:r>
              <a:rPr lang="en-US" sz="1200" kern="1200" dirty="0" smtClean="0">
                <a:solidFill>
                  <a:schemeClr val="tx1"/>
                </a:solidFill>
                <a:effectLst/>
                <a:latin typeface="+mn-lt"/>
                <a:ea typeface="+mn-ea"/>
                <a:cs typeface="+mn-cs"/>
              </a:rPr>
              <a:t>Fires adversely affect air quality, human health, biodiversity, and productivity [McDonald Pittman et al., 2013; </a:t>
            </a:r>
            <a:r>
              <a:rPr lang="en-US" sz="1200" kern="1200" dirty="0" err="1" smtClean="0">
                <a:solidFill>
                  <a:schemeClr val="tx1"/>
                </a:solidFill>
                <a:effectLst/>
                <a:latin typeface="+mn-lt"/>
                <a:ea typeface="+mn-ea"/>
                <a:cs typeface="+mn-cs"/>
              </a:rPr>
              <a:t>Hayasaka</a:t>
            </a:r>
            <a:r>
              <a:rPr lang="en-US" sz="1200" kern="1200" dirty="0" smtClean="0">
                <a:solidFill>
                  <a:schemeClr val="tx1"/>
                </a:solidFill>
                <a:effectLst/>
                <a:latin typeface="+mn-lt"/>
                <a:ea typeface="+mn-ea"/>
                <a:cs typeface="+mn-cs"/>
              </a:rPr>
              <a:t> et al., 2014; </a:t>
            </a:r>
            <a:r>
              <a:rPr lang="en-US" sz="1200" kern="1200" dirty="0" err="1" smtClean="0">
                <a:solidFill>
                  <a:schemeClr val="tx1"/>
                </a:solidFill>
                <a:effectLst/>
                <a:latin typeface="+mn-lt"/>
                <a:ea typeface="+mn-ea"/>
                <a:cs typeface="+mn-cs"/>
              </a:rPr>
              <a:t>Spessa</a:t>
            </a:r>
            <a:r>
              <a:rPr lang="en-US" sz="1200" kern="1200" dirty="0" smtClean="0">
                <a:solidFill>
                  <a:schemeClr val="tx1"/>
                </a:solidFill>
                <a:effectLst/>
                <a:latin typeface="+mn-lt"/>
                <a:ea typeface="+mn-ea"/>
                <a:cs typeface="+mn-cs"/>
              </a:rPr>
              <a:t> et al., 2015], and the impact has become so severe that in September of 2014, Indonesia finally ratified a regional agreement signed in 2002, which decided to concentrate efforts to reduce pollution from forest fires [</a:t>
            </a:r>
            <a:r>
              <a:rPr lang="en-US" sz="1200" kern="1200" dirty="0" err="1" smtClean="0">
                <a:solidFill>
                  <a:schemeClr val="tx1"/>
                </a:solidFill>
                <a:effectLst/>
                <a:latin typeface="+mn-lt"/>
                <a:ea typeface="+mn-ea"/>
                <a:cs typeface="+mn-cs"/>
              </a:rPr>
              <a:t>Minnemeyer</a:t>
            </a:r>
            <a:r>
              <a:rPr lang="en-US" sz="1200" kern="1200" dirty="0" smtClean="0">
                <a:solidFill>
                  <a:schemeClr val="tx1"/>
                </a:solidFill>
                <a:effectLst/>
                <a:latin typeface="+mn-lt"/>
                <a:ea typeface="+mn-ea"/>
                <a:cs typeface="+mn-cs"/>
              </a:rPr>
              <a:t>, S., 2014].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20011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buFont typeface="Arial"/>
              <a:buChar char="•"/>
            </a:pPr>
            <a:r>
              <a:rPr lang="en-US" sz="1200" dirty="0" smtClean="0"/>
              <a:t>Present a new methodology for effectively mapping and identifying burn scars using scenes from Landsat TM and ETM+.</a:t>
            </a:r>
          </a:p>
          <a:p>
            <a:pPr marL="347663" indent="-347663">
              <a:buFont typeface="Arial"/>
              <a:buChar char="•"/>
            </a:pPr>
            <a:r>
              <a:rPr lang="en-US" sz="1200" dirty="0" smtClean="0"/>
              <a:t>Landsat TM and ETM+ scenes were used to test a technique of transforming Red Green Blue (RGB) false color composites utilizing the SWIR, NIR,</a:t>
            </a:r>
            <a:r>
              <a:rPr lang="en-US" sz="1200" baseline="0" dirty="0" smtClean="0"/>
              <a:t> and red bands</a:t>
            </a:r>
            <a:r>
              <a:rPr lang="en-US" sz="1200" dirty="0" smtClean="0"/>
              <a:t> to Hue Saturation Value (HSV) in order to determine whether it was an effective procedure for identifying burn scars.</a:t>
            </a:r>
          </a:p>
          <a:p>
            <a:pPr marL="804863" lvl="1" indent="-347663">
              <a:buFont typeface="Arial"/>
              <a:buChar char="•"/>
            </a:pPr>
            <a:r>
              <a:rPr lang="en-US" sz="1200" kern="1200" dirty="0" smtClean="0">
                <a:solidFill>
                  <a:schemeClr val="tx1"/>
                </a:solidFill>
                <a:effectLst/>
                <a:latin typeface="+mn-lt"/>
                <a:ea typeface="+mn-ea"/>
                <a:cs typeface="+mn-cs"/>
              </a:rPr>
              <a:t>The advantage of using this color transformation technique is that by converting the normal RGB color space into an HSV space, we are able to isolate the hue from the saturation and the value. This in turn, when applied to a false color composite consisting of shortwave infrared, near infrared, and red wavelengths allows for a superior discrimination between vegetation, soil, and water [</a:t>
            </a:r>
            <a:r>
              <a:rPr lang="en-US" sz="1200" kern="1200" dirty="0" err="1" smtClean="0">
                <a:solidFill>
                  <a:schemeClr val="tx1"/>
                </a:solidFill>
                <a:effectLst/>
                <a:latin typeface="+mn-lt"/>
                <a:ea typeface="+mn-ea"/>
                <a:cs typeface="+mn-cs"/>
              </a:rPr>
              <a:t>Pekel</a:t>
            </a:r>
            <a:r>
              <a:rPr lang="en-US" sz="1200" kern="1200" dirty="0" smtClean="0">
                <a:solidFill>
                  <a:schemeClr val="tx1"/>
                </a:solidFill>
                <a:effectLst/>
                <a:latin typeface="+mn-lt"/>
                <a:ea typeface="+mn-ea"/>
                <a:cs typeface="+mn-cs"/>
              </a:rPr>
              <a:t> et al., 2011]. This enhanced classification between the various land covers aids in the identification of burn scars at high spatial resolution.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81418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~200 </a:t>
            </a:r>
            <a:r>
              <a:rPr lang="en-US" sz="1200" kern="1200" dirty="0" smtClean="0">
                <a:solidFill>
                  <a:schemeClr val="tx1"/>
                </a:solidFill>
                <a:effectLst/>
                <a:latin typeface="+mn-lt"/>
                <a:ea typeface="+mn-ea"/>
                <a:cs typeface="+mn-cs"/>
              </a:rPr>
              <a:t>Landsat TM and ETM+ scenes were downloaded from United States Geological Survey’s (USGS) </a:t>
            </a:r>
            <a:r>
              <a:rPr lang="en-US" sz="1200" u="sng" kern="1200" dirty="0" smtClean="0">
                <a:solidFill>
                  <a:schemeClr val="tx1"/>
                </a:solidFill>
                <a:effectLst/>
                <a:latin typeface="+mn-lt"/>
                <a:ea typeface="+mn-ea"/>
                <a:cs typeface="+mn-cs"/>
                <a:hlinkClick r:id="rId3"/>
              </a:rPr>
              <a:t>Earth Explorer</a:t>
            </a:r>
            <a:r>
              <a:rPr lang="en-US" sz="1200" kern="1200" dirty="0" smtClean="0">
                <a:solidFill>
                  <a:schemeClr val="tx1"/>
                </a:solidFill>
                <a:effectLst/>
                <a:latin typeface="+mn-lt"/>
                <a:ea typeface="+mn-ea"/>
                <a:cs typeface="+mn-cs"/>
              </a:rPr>
              <a:t> website over Central Kalimantan</a:t>
            </a:r>
            <a:r>
              <a:rPr lang="en-US" sz="1200" kern="1200" baseline="0" dirty="0" smtClean="0">
                <a:solidFill>
                  <a:schemeClr val="tx1"/>
                </a:solidFill>
                <a:effectLst/>
                <a:latin typeface="+mn-lt"/>
                <a:ea typeface="+mn-ea"/>
                <a:cs typeface="+mn-cs"/>
              </a:rPr>
              <a:t> for 12 different path/row combinations.</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bands we used had a spatial resolution of 30 m, with an approximate scene size of 170 kilometers (km) from north to south by 183 km from east to west [USGS, 2015].</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Additionally, MODIS Active Fire Product was used in</a:t>
            </a:r>
            <a:r>
              <a:rPr lang="en-US" sz="1200" kern="1200" baseline="0" dirty="0" smtClean="0">
                <a:solidFill>
                  <a:schemeClr val="tx1"/>
                </a:solidFill>
                <a:effectLst/>
                <a:latin typeface="+mn-lt"/>
                <a:ea typeface="+mn-ea"/>
                <a:cs typeface="+mn-cs"/>
              </a:rPr>
              <a:t> order to cross reference burn scars with fire data.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MODIS employs sensors aboard the Aqua and Terra satellites, and can make four fire observations daily at 10:30 and 22:30 (Terra) and 13:30 and 01:30 (Aqua).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Specifically, the fire product uses the 1 km fire channels at 3.9 µm and 11 µm, and uses a contextual algorithm to detect fires utilizing the middle infrared radiation from fires, where it exhibits strong emission [Justice et al., 2006].</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r>
              <a:rPr lang="en-US" baseline="0" dirty="0" smtClean="0"/>
              <a:t>Base layer source.</a:t>
            </a:r>
          </a:p>
          <a:p>
            <a:r>
              <a:rPr lang="en-US" baseline="0" dirty="0" smtClean="0"/>
              <a:t>Natural Earth</a:t>
            </a:r>
            <a:r>
              <a:rPr lang="en-US" sz="1200" kern="1200" dirty="0" smtClean="0">
                <a:solidFill>
                  <a:schemeClr val="tx1"/>
                </a:solidFill>
                <a:effectLst/>
                <a:latin typeface="+mn-lt"/>
                <a:ea typeface="+mn-ea"/>
                <a:cs typeface="+mn-cs"/>
              </a:rPr>
              <a:t>.</a:t>
            </a:r>
            <a:r>
              <a:rPr lang="en-US" baseline="0" dirty="0" smtClean="0"/>
              <a:t> (2015). Admin 0 - Countries, Available from: http://</a:t>
            </a:r>
            <a:r>
              <a:rPr lang="en-US" baseline="0" dirty="0" err="1" smtClean="0"/>
              <a:t>www.naturalearthdata.com</a:t>
            </a:r>
            <a:r>
              <a:rPr lang="en-US" baseline="0" dirty="0" smtClean="0"/>
              <a:t>/downloads/10m-cultural-vectors/10m-admin-0-countries/ (Accessed 01 June 2015)</a:t>
            </a:r>
          </a:p>
          <a:p>
            <a:endParaRPr lang="en-US" baseline="0" dirty="0" smtClean="0"/>
          </a:p>
          <a:p>
            <a:r>
              <a:rPr lang="en-US" baseline="0" dirty="0" smtClean="0"/>
              <a:t>Landsat Tiles Source.</a:t>
            </a:r>
          </a:p>
          <a:p>
            <a:r>
              <a:rPr lang="en-US" baseline="0" dirty="0" smtClean="0"/>
              <a:t>United States Geological Society (USGS). (2013). Path/Row </a:t>
            </a:r>
            <a:r>
              <a:rPr lang="en-US" baseline="0" dirty="0" err="1" smtClean="0"/>
              <a:t>Shapefiles</a:t>
            </a:r>
            <a:r>
              <a:rPr lang="en-US" baseline="0" dirty="0" smtClean="0"/>
              <a:t>, Available from: http://</a:t>
            </a:r>
            <a:r>
              <a:rPr lang="en-US" baseline="0" dirty="0" err="1" smtClean="0"/>
              <a:t>landsat.usgs.gov</a:t>
            </a:r>
            <a:r>
              <a:rPr lang="en-US" baseline="0" dirty="0" smtClean="0"/>
              <a:t>/tools_wrs-2_shapefile.php (Accessed 23 June 2015)</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13822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False color images using the </a:t>
            </a:r>
            <a:r>
              <a:rPr lang="en-US" sz="1200" kern="1200" dirty="0" smtClean="0">
                <a:solidFill>
                  <a:schemeClr val="tx1"/>
                </a:solidFill>
                <a:effectLst/>
                <a:latin typeface="+mn-lt"/>
                <a:ea typeface="+mn-ea"/>
                <a:cs typeface="+mn-cs"/>
              </a:rPr>
              <a:t>5 (Middle</a:t>
            </a:r>
            <a:r>
              <a:rPr lang="en-US" sz="1200" kern="1200" baseline="0" dirty="0" smtClean="0">
                <a:solidFill>
                  <a:schemeClr val="tx1"/>
                </a:solidFill>
                <a:effectLst/>
                <a:latin typeface="+mn-lt"/>
                <a:ea typeface="+mn-ea"/>
                <a:cs typeface="+mn-cs"/>
              </a:rPr>
              <a:t> Infrared - SWIR)</a:t>
            </a:r>
            <a:r>
              <a:rPr lang="en-US" sz="1200" kern="1200" dirty="0" smtClean="0">
                <a:solidFill>
                  <a:schemeClr val="tx1"/>
                </a:solidFill>
                <a:effectLst/>
                <a:latin typeface="+mn-lt"/>
                <a:ea typeface="+mn-ea"/>
                <a:cs typeface="+mn-cs"/>
              </a:rPr>
              <a:t>, 4 (Near Infrared - NIR), </a:t>
            </a:r>
            <a:r>
              <a:rPr lang="en-US" sz="1200" kern="1200" dirty="0" smtClean="0">
                <a:solidFill>
                  <a:schemeClr val="tx1"/>
                </a:solidFill>
                <a:effectLst/>
                <a:latin typeface="+mn-lt"/>
                <a:ea typeface="+mn-ea"/>
                <a:cs typeface="+mn-cs"/>
              </a:rPr>
              <a:t>and 3 </a:t>
            </a:r>
            <a:r>
              <a:rPr lang="en-US" sz="1200" kern="1200" dirty="0" smtClean="0">
                <a:solidFill>
                  <a:schemeClr val="tx1"/>
                </a:solidFill>
                <a:effectLst/>
                <a:latin typeface="+mn-lt"/>
                <a:ea typeface="+mn-ea"/>
                <a:cs typeface="+mn-cs"/>
              </a:rPr>
              <a:t>(Red) bands </a:t>
            </a:r>
            <a:r>
              <a:rPr lang="en-US" sz="1200" kern="1200" dirty="0" smtClean="0">
                <a:solidFill>
                  <a:schemeClr val="tx1"/>
                </a:solidFill>
                <a:effectLst/>
                <a:latin typeface="+mn-lt"/>
                <a:ea typeface="+mn-ea"/>
                <a:cs typeface="+mn-cs"/>
              </a:rPr>
              <a:t>were created using ENVI and subsequently the null values were removed from each scene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false color images were then transformed from RGB color values to HSV using the RGB to HSV transformation technique within ENVI.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After the color transformation was completed the Hue values for each scene were isolated and exported in </a:t>
            </a:r>
            <a:r>
              <a:rPr lang="en-US" sz="1200" kern="1200" dirty="0" err="1" smtClean="0">
                <a:solidFill>
                  <a:schemeClr val="tx1"/>
                </a:solidFill>
                <a:effectLst/>
                <a:latin typeface="+mn-lt"/>
                <a:ea typeface="+mn-ea"/>
                <a:cs typeface="+mn-cs"/>
              </a:rPr>
              <a:t>geotiff</a:t>
            </a:r>
            <a:r>
              <a:rPr lang="en-US" sz="1200" kern="1200" dirty="0" smtClean="0">
                <a:solidFill>
                  <a:schemeClr val="tx1"/>
                </a:solidFill>
                <a:effectLst/>
                <a:latin typeface="+mn-lt"/>
                <a:ea typeface="+mn-ea"/>
                <a:cs typeface="+mn-cs"/>
              </a:rPr>
              <a:t> format for use within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79688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identify the burn scars, the hue images were first processed to isolate the pixel values between XX-XX using the extract by attributes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model builder. These values were found to be the primary values that corresponded to the MODIS fire data after visual inspections of the images.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83626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wri.org/blog/2014/09/fires-spread-across-indonesia-parliament-approves-haze-treaty" TargetMode="External"/><Relationship Id="rId3" Type="http://schemas.openxmlformats.org/officeDocument/2006/relationships/hyperlink" Target="http://landsat.usgs.gov/band_designations_landsat_satellites.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tif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Indonesia Disasters</a:t>
            </a:r>
            <a:endParaRPr lang="en-US" dirty="0"/>
          </a:p>
        </p:txBody>
      </p:sp>
      <p:sp>
        <p:nvSpPr>
          <p:cNvPr id="3" name="Text Placeholder 2"/>
          <p:cNvSpPr>
            <a:spLocks noGrp="1"/>
          </p:cNvSpPr>
          <p:nvPr>
            <p:ph type="body" sz="quarter" idx="11"/>
          </p:nvPr>
        </p:nvSpPr>
        <p:spPr>
          <a:xfrm>
            <a:off x="2969553" y="5450041"/>
            <a:ext cx="3182112" cy="369332"/>
          </a:xfrm>
        </p:spPr>
        <p:txBody>
          <a:bodyPr>
            <a:normAutofit fontScale="92500"/>
          </a:bodyPr>
          <a:lstStyle/>
          <a:p>
            <a:pPr algn="ctr"/>
            <a:r>
              <a:rPr lang="en-US" dirty="0" smtClean="0"/>
              <a:t>Jerrod </a:t>
            </a:r>
            <a:r>
              <a:rPr lang="en-US" dirty="0" err="1" smtClean="0"/>
              <a:t>Lessel</a:t>
            </a:r>
            <a:r>
              <a:rPr lang="en-US" dirty="0" smtClean="0"/>
              <a:t> (Project Lead)</a:t>
            </a:r>
            <a:endParaRPr lang="en-US" dirty="0"/>
          </a:p>
        </p:txBody>
      </p:sp>
      <p:sp>
        <p:nvSpPr>
          <p:cNvPr id="4" name="Text Placeholder 3"/>
          <p:cNvSpPr>
            <a:spLocks noGrp="1"/>
          </p:cNvSpPr>
          <p:nvPr>
            <p:ph type="body" sz="quarter" idx="12"/>
          </p:nvPr>
        </p:nvSpPr>
        <p:spPr>
          <a:xfrm>
            <a:off x="2969553" y="5843233"/>
            <a:ext cx="3182112" cy="369332"/>
          </a:xfrm>
        </p:spPr>
        <p:txBody>
          <a:bodyPr/>
          <a:lstStyle/>
          <a:p>
            <a:pPr algn="ctr"/>
            <a:r>
              <a:rPr lang="en-US" dirty="0" smtClean="0"/>
              <a:t>Alex Sweeney</a:t>
            </a:r>
            <a:endParaRPr lang="en-US" dirty="0"/>
          </a:p>
        </p:txBody>
      </p:sp>
      <p:sp>
        <p:nvSpPr>
          <p:cNvPr id="9" name="Text Placeholder 8"/>
          <p:cNvSpPr>
            <a:spLocks noGrp="1"/>
          </p:cNvSpPr>
          <p:nvPr>
            <p:ph type="body" sz="quarter" idx="17"/>
          </p:nvPr>
        </p:nvSpPr>
        <p:spPr>
          <a:xfrm>
            <a:off x="1143000" y="4032503"/>
            <a:ext cx="6858000" cy="956324"/>
          </a:xfrm>
        </p:spPr>
        <p:txBody>
          <a:bodyPr>
            <a:normAutofit fontScale="77500" lnSpcReduction="20000"/>
          </a:bodyPr>
          <a:lstStyle/>
          <a:p>
            <a:r>
              <a:rPr lang="en-US" sz="2600" dirty="0"/>
              <a:t>Creating an enhanced methodology for mapping burn scars in Indonesia by transforming red green blue false color composites to hue saturation value images using Landsat</a:t>
            </a:r>
          </a:p>
          <a:p>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9" name="Text Placeholder 8"/>
          <p:cNvSpPr>
            <a:spLocks noGrp="1"/>
          </p:cNvSpPr>
          <p:nvPr>
            <p:ph type="body" sz="quarter" idx="14"/>
          </p:nvPr>
        </p:nvSpPr>
        <p:spPr/>
        <p:txBody>
          <a:bodyPr/>
          <a:lstStyle/>
          <a:p>
            <a:r>
              <a:rPr lang="en-US" dirty="0" smtClean="0"/>
              <a:t>Conclusions</a:t>
            </a:r>
            <a:endParaRPr lang="en-US" dirty="0"/>
          </a:p>
        </p:txBody>
      </p:sp>
      <p:sp>
        <p:nvSpPr>
          <p:cNvPr id="7" name="Picture Placeholder 6"/>
          <p:cNvSpPr>
            <a:spLocks noGrp="1"/>
          </p:cNvSpPr>
          <p:nvPr>
            <p:ph type="pic" sz="quarter" idx="12"/>
          </p:nvPr>
        </p:nvSpPr>
        <p:spPr/>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8077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773736"/>
            <a:ext cx="5111496" cy="704088"/>
          </a:xfrm>
        </p:spPr>
        <p:txBody>
          <a:bodyPr>
            <a:normAutofit/>
          </a:bodyPr>
          <a:lstStyle/>
          <a:p>
            <a:r>
              <a:rPr lang="en-US" b="1" dirty="0" smtClean="0"/>
              <a:t>Dr. Pietro Ceccato</a:t>
            </a:r>
            <a:r>
              <a:rPr lang="en-US" dirty="0" smtClean="0"/>
              <a:t>, Research Scientist, IRI, Columbia University</a:t>
            </a:r>
            <a:endParaRPr lang="en-US" dirty="0"/>
          </a:p>
        </p:txBody>
      </p:sp>
      <p:sp>
        <p:nvSpPr>
          <p:cNvPr id="3" name="Text Placeholder 2"/>
          <p:cNvSpPr>
            <a:spLocks noGrp="1"/>
          </p:cNvSpPr>
          <p:nvPr>
            <p:ph type="body" sz="quarter" idx="11"/>
          </p:nvPr>
        </p:nvSpPr>
        <p:spPr>
          <a:xfrm>
            <a:off x="3511296" y="2922761"/>
            <a:ext cx="5111496" cy="1313056"/>
          </a:xfrm>
        </p:spPr>
        <p:txBody>
          <a:bodyPr>
            <a:noAutofit/>
          </a:bodyPr>
          <a:lstStyle/>
          <a:p>
            <a:r>
              <a:rPr lang="en-US" b="1" dirty="0" err="1" smtClean="0"/>
              <a:t>Rizaldi</a:t>
            </a:r>
            <a:r>
              <a:rPr lang="en-US" b="1" dirty="0" smtClean="0"/>
              <a:t> Boer</a:t>
            </a:r>
            <a:r>
              <a:rPr lang="en-US" dirty="0" smtClean="0"/>
              <a:t>, Bogor Agricultural University</a:t>
            </a:r>
          </a:p>
          <a:p>
            <a:r>
              <a:rPr lang="en-US" b="1" dirty="0" smtClean="0"/>
              <a:t>Louis </a:t>
            </a:r>
            <a:r>
              <a:rPr lang="en-US" b="1" dirty="0" err="1" smtClean="0"/>
              <a:t>Verchot</a:t>
            </a:r>
            <a:r>
              <a:rPr lang="en-US" dirty="0" smtClean="0"/>
              <a:t>, Center for International Forestry Research</a:t>
            </a:r>
            <a:endParaRPr lang="en-US" dirty="0"/>
          </a:p>
        </p:txBody>
      </p:sp>
      <p:sp>
        <p:nvSpPr>
          <p:cNvPr id="5" name="TextBox 4"/>
          <p:cNvSpPr txBox="1"/>
          <p:nvPr/>
        </p:nvSpPr>
        <p:spPr>
          <a:xfrm>
            <a:off x="594360" y="1718440"/>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86569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20040" y="339463"/>
            <a:ext cx="8503920" cy="923544"/>
          </a:xfrm>
        </p:spPr>
        <p:txBody>
          <a:bodyPr/>
          <a:lstStyle/>
          <a:p>
            <a:r>
              <a:rPr lang="en-US" dirty="0" smtClean="0"/>
              <a:t>References</a:t>
            </a:r>
            <a:endParaRPr lang="en-US" dirty="0"/>
          </a:p>
        </p:txBody>
      </p:sp>
      <p:sp>
        <p:nvSpPr>
          <p:cNvPr id="12" name="Rectangle 11"/>
          <p:cNvSpPr/>
          <p:nvPr/>
        </p:nvSpPr>
        <p:spPr>
          <a:xfrm>
            <a:off x="0" y="1390541"/>
            <a:ext cx="9144000" cy="5355311"/>
          </a:xfrm>
          <a:prstGeom prst="rect">
            <a:avLst/>
          </a:prstGeom>
        </p:spPr>
        <p:txBody>
          <a:bodyPr wrap="square">
            <a:spAutoFit/>
          </a:bodyPr>
          <a:lstStyle/>
          <a:p>
            <a:r>
              <a:rPr lang="en-US" sz="900" dirty="0" err="1"/>
              <a:t>Bastarrika</a:t>
            </a:r>
            <a:r>
              <a:rPr lang="en-US" sz="900" dirty="0"/>
              <a:t>, A., </a:t>
            </a:r>
            <a:r>
              <a:rPr lang="en-US" sz="900" dirty="0" err="1"/>
              <a:t>Chuvieco</a:t>
            </a:r>
            <a:r>
              <a:rPr lang="en-US" sz="900" dirty="0"/>
              <a:t>, E., &amp; Martín, M. P. (2011), Mapping burned areas from Landsat TM/ETM+ data with a two-phase algorithm: Balancing omission and commission errors. </a:t>
            </a:r>
            <a:r>
              <a:rPr lang="en-US" sz="900" i="1" dirty="0"/>
              <a:t>Remote Sensing of Environment, 115</a:t>
            </a:r>
            <a:r>
              <a:rPr lang="en-US" sz="900" dirty="0"/>
              <a:t>(4), 1003-1012.</a:t>
            </a:r>
          </a:p>
          <a:p>
            <a:r>
              <a:rPr lang="en-US" sz="900" dirty="0"/>
              <a:t> </a:t>
            </a:r>
          </a:p>
          <a:p>
            <a:r>
              <a:rPr lang="en-US" sz="900" dirty="0"/>
              <a:t>Carlson, K.M., Curran, L.M., </a:t>
            </a:r>
            <a:r>
              <a:rPr lang="en-US" sz="900" dirty="0" err="1"/>
              <a:t>Ratnassari</a:t>
            </a:r>
            <a:r>
              <a:rPr lang="en-US" sz="900" dirty="0"/>
              <a:t>, D., Pittman, A.M., </a:t>
            </a:r>
            <a:r>
              <a:rPr lang="en-US" sz="900" dirty="0" err="1"/>
              <a:t>Soares-Filho</a:t>
            </a:r>
            <a:r>
              <a:rPr lang="en-US" sz="900" dirty="0"/>
              <a:t>, B.S., </a:t>
            </a:r>
            <a:r>
              <a:rPr lang="en-US" sz="900" dirty="0" err="1"/>
              <a:t>Asner</a:t>
            </a:r>
            <a:r>
              <a:rPr lang="en-US" sz="900" dirty="0"/>
              <a:t>, G.P., Trigg, S.N., </a:t>
            </a:r>
            <a:r>
              <a:rPr lang="en-US" sz="900" dirty="0" err="1"/>
              <a:t>Gaveau</a:t>
            </a:r>
            <a:r>
              <a:rPr lang="en-US" sz="900" dirty="0"/>
              <a:t>, D.A., Lawrence, D., and Rodrigues, H.O. (2012), Committed carbon emissions, deforestation, and community land conversion from oil palm plantation expansion in West Kalimantan, Indonesia. </a:t>
            </a:r>
            <a:r>
              <a:rPr lang="en-US" sz="900" i="1" dirty="0"/>
              <a:t>Proceedings of the National Academy of Sciences, 109</a:t>
            </a:r>
            <a:r>
              <a:rPr lang="en-US" sz="900" dirty="0"/>
              <a:t>(19), 7559-7564, </a:t>
            </a:r>
            <a:r>
              <a:rPr lang="en-US" sz="900" dirty="0" err="1"/>
              <a:t>doi</a:t>
            </a:r>
            <a:r>
              <a:rPr lang="en-US" sz="900" dirty="0"/>
              <a:t>: 10.1073/pnas.1200452109.</a:t>
            </a:r>
          </a:p>
          <a:p>
            <a:r>
              <a:rPr lang="en-US" sz="900" dirty="0"/>
              <a:t> </a:t>
            </a:r>
          </a:p>
          <a:p>
            <a:r>
              <a:rPr lang="en-US" sz="900" dirty="0"/>
              <a:t>Garcia-</a:t>
            </a:r>
            <a:r>
              <a:rPr lang="en-US" sz="900" dirty="0" err="1"/>
              <a:t>Haro</a:t>
            </a:r>
            <a:r>
              <a:rPr lang="en-US" sz="900" dirty="0"/>
              <a:t>, F. J., </a:t>
            </a:r>
            <a:r>
              <a:rPr lang="en-US" sz="900" dirty="0" err="1"/>
              <a:t>Gilabert</a:t>
            </a:r>
            <a:r>
              <a:rPr lang="en-US" sz="900" dirty="0"/>
              <a:t>, M. A., &amp; </a:t>
            </a:r>
            <a:r>
              <a:rPr lang="en-US" sz="900" dirty="0" err="1"/>
              <a:t>Melia</a:t>
            </a:r>
            <a:r>
              <a:rPr lang="en-US" sz="900" dirty="0"/>
              <a:t>, J. (2001), Monitoring fire-affected areas using Thematic Mapper data. </a:t>
            </a:r>
            <a:r>
              <a:rPr lang="en-US" sz="900" i="1" dirty="0"/>
              <a:t>International Journal of Remote Sensing, 22</a:t>
            </a:r>
            <a:r>
              <a:rPr lang="en-US" sz="900" dirty="0"/>
              <a:t>(4), 533-549.</a:t>
            </a:r>
          </a:p>
          <a:p>
            <a:r>
              <a:rPr lang="en-US" sz="900" dirty="0"/>
              <a:t> </a:t>
            </a:r>
          </a:p>
          <a:p>
            <a:r>
              <a:rPr lang="en-US" sz="900" dirty="0" err="1"/>
              <a:t>Hayasaka</a:t>
            </a:r>
            <a:r>
              <a:rPr lang="en-US" sz="900" dirty="0"/>
              <a:t>, H., Noguchi, I., </a:t>
            </a:r>
            <a:r>
              <a:rPr lang="en-US" sz="900" dirty="0" err="1"/>
              <a:t>Indra</a:t>
            </a:r>
            <a:r>
              <a:rPr lang="en-US" sz="900" dirty="0"/>
              <a:t> Putra, E., </a:t>
            </a:r>
            <a:r>
              <a:rPr lang="en-US" sz="900" dirty="0" err="1"/>
              <a:t>Yulianti</a:t>
            </a:r>
            <a:r>
              <a:rPr lang="en-US" sz="900" dirty="0"/>
              <a:t>, N., and </a:t>
            </a:r>
            <a:r>
              <a:rPr lang="en-US" sz="900" dirty="0" err="1"/>
              <a:t>Vadrevu</a:t>
            </a:r>
            <a:r>
              <a:rPr lang="en-US" sz="900" dirty="0"/>
              <a:t>, K. (2014). Peat-fire-related air pollution in Central Kalimantan, Indonesia, </a:t>
            </a:r>
            <a:r>
              <a:rPr lang="en-US" sz="900" i="1" dirty="0"/>
              <a:t>Environmental Pollution, 195</a:t>
            </a:r>
            <a:r>
              <a:rPr lang="en-US" sz="900" dirty="0"/>
              <a:t>, 257-266, </a:t>
            </a:r>
            <a:r>
              <a:rPr lang="en-US" sz="900" dirty="0" err="1"/>
              <a:t>doi</a:t>
            </a:r>
            <a:r>
              <a:rPr lang="en-US" sz="900" dirty="0"/>
              <a:t>: 10.1016/j.envpol.2014.06.031.</a:t>
            </a:r>
          </a:p>
          <a:p>
            <a:r>
              <a:rPr lang="en-US" sz="900" dirty="0"/>
              <a:t> </a:t>
            </a:r>
          </a:p>
          <a:p>
            <a:r>
              <a:rPr lang="en-US" sz="900" dirty="0" err="1"/>
              <a:t>Hyer</a:t>
            </a:r>
            <a:r>
              <a:rPr lang="en-US" sz="900" dirty="0"/>
              <a:t>, E.J., Reid, J.S., </a:t>
            </a:r>
            <a:r>
              <a:rPr lang="en-US" sz="900" dirty="0" err="1"/>
              <a:t>Prins</a:t>
            </a:r>
            <a:r>
              <a:rPr lang="en-US" sz="900" dirty="0"/>
              <a:t>, E.M., Hoffman, J.P., Schmidt, C.C., </a:t>
            </a:r>
            <a:r>
              <a:rPr lang="en-US" sz="900" dirty="0" err="1"/>
              <a:t>Miettinen</a:t>
            </a:r>
            <a:r>
              <a:rPr lang="en-US" sz="900" dirty="0"/>
              <a:t>, J.I., and </a:t>
            </a:r>
            <a:r>
              <a:rPr lang="en-US" sz="900" dirty="0" err="1"/>
              <a:t>Giglio</a:t>
            </a:r>
            <a:r>
              <a:rPr lang="en-US" sz="900" dirty="0"/>
              <a:t>, L. (2012). Patterns of fire activity over Indonesia and Malaysia from polar and geostationary satellite observations, </a:t>
            </a:r>
            <a:r>
              <a:rPr lang="en-US" sz="900" i="1" dirty="0"/>
              <a:t>Atmospheric Research, 122</a:t>
            </a:r>
            <a:r>
              <a:rPr lang="en-US" sz="900" dirty="0"/>
              <a:t>, 504-519, </a:t>
            </a:r>
            <a:r>
              <a:rPr lang="en-US" sz="900" dirty="0" err="1"/>
              <a:t>doi</a:t>
            </a:r>
            <a:r>
              <a:rPr lang="en-US" sz="900" dirty="0"/>
              <a:t>: 10.1016/j.atmosres.2012.06.011.</a:t>
            </a:r>
          </a:p>
          <a:p>
            <a:r>
              <a:rPr lang="en-US" sz="900" dirty="0"/>
              <a:t> </a:t>
            </a:r>
          </a:p>
          <a:p>
            <a:r>
              <a:rPr lang="en-US" sz="900" dirty="0"/>
              <a:t>Justice, C., </a:t>
            </a:r>
            <a:r>
              <a:rPr lang="en-US" sz="900" dirty="0" err="1"/>
              <a:t>Giglio</a:t>
            </a:r>
            <a:r>
              <a:rPr lang="en-US" sz="900" dirty="0"/>
              <a:t>, L., </a:t>
            </a:r>
            <a:r>
              <a:rPr lang="en-US" sz="900" dirty="0" err="1"/>
              <a:t>Boschetti</a:t>
            </a:r>
            <a:r>
              <a:rPr lang="en-US" sz="900" dirty="0"/>
              <a:t>, L., Roy, D., </a:t>
            </a:r>
            <a:r>
              <a:rPr lang="en-US" sz="900" dirty="0" err="1"/>
              <a:t>Csiszar</a:t>
            </a:r>
            <a:r>
              <a:rPr lang="en-US" sz="900" dirty="0"/>
              <a:t>, I., </a:t>
            </a:r>
            <a:r>
              <a:rPr lang="en-US" sz="900" dirty="0" err="1"/>
              <a:t>Morisette</a:t>
            </a:r>
            <a:r>
              <a:rPr lang="en-US" sz="900" dirty="0"/>
              <a:t>, J., and Kaufman, Y. (2006), Algorithm Technical Background Document: MODIS Fire Products. Available from: http://</a:t>
            </a:r>
            <a:r>
              <a:rPr lang="en-US" sz="900" dirty="0" err="1"/>
              <a:t>modis-fire.umd.edu</a:t>
            </a:r>
            <a:r>
              <a:rPr lang="en-US" sz="900" dirty="0"/>
              <a:t>/files/atbd_mod14.pdf (Accessed 22, June, 2015)</a:t>
            </a:r>
          </a:p>
          <a:p>
            <a:r>
              <a:rPr lang="en-US" sz="900" dirty="0"/>
              <a:t> </a:t>
            </a:r>
          </a:p>
          <a:p>
            <a:r>
              <a:rPr lang="en-US" sz="900" dirty="0" err="1"/>
              <a:t>Koutsias</a:t>
            </a:r>
            <a:r>
              <a:rPr lang="en-US" sz="900" dirty="0"/>
              <a:t>, N., </a:t>
            </a:r>
            <a:r>
              <a:rPr lang="en-US" sz="900" dirty="0" err="1"/>
              <a:t>Pleniou</a:t>
            </a:r>
            <a:r>
              <a:rPr lang="en-US" sz="900" dirty="0"/>
              <a:t>, M., </a:t>
            </a:r>
            <a:r>
              <a:rPr lang="en-US" sz="900" dirty="0" err="1"/>
              <a:t>Mallinis</a:t>
            </a:r>
            <a:r>
              <a:rPr lang="en-US" sz="900" dirty="0"/>
              <a:t>, G., </a:t>
            </a:r>
            <a:r>
              <a:rPr lang="en-US" sz="900" dirty="0" err="1"/>
              <a:t>Nioti</a:t>
            </a:r>
            <a:r>
              <a:rPr lang="en-US" sz="900" dirty="0"/>
              <a:t>, F., &amp; </a:t>
            </a:r>
            <a:r>
              <a:rPr lang="en-US" sz="900" dirty="0" err="1"/>
              <a:t>Sifakis</a:t>
            </a:r>
            <a:r>
              <a:rPr lang="en-US" sz="900" dirty="0"/>
              <a:t>, N. I. (2013), A rule-based semi-automatic method to map burned areas: exploring the USGS historical Landsat archives to reconstruct recent fire history. </a:t>
            </a:r>
            <a:r>
              <a:rPr lang="en-US" sz="900" i="1" dirty="0"/>
              <a:t>International journal of remote sensing, 34</a:t>
            </a:r>
            <a:r>
              <a:rPr lang="en-US" sz="900" dirty="0"/>
              <a:t>(20), 7049-7068, </a:t>
            </a:r>
            <a:r>
              <a:rPr lang="en-US" sz="900" dirty="0" err="1"/>
              <a:t>doi</a:t>
            </a:r>
            <a:r>
              <a:rPr lang="en-US" sz="900" dirty="0"/>
              <a:t>: 10.1080/01431161.2013.816452.</a:t>
            </a:r>
          </a:p>
          <a:p>
            <a:r>
              <a:rPr lang="en-US" sz="900" dirty="0"/>
              <a:t> </a:t>
            </a:r>
          </a:p>
          <a:p>
            <a:r>
              <a:rPr lang="en-US" sz="900" dirty="0"/>
              <a:t>McDonald Pittman, A., Carlson, K.M., Curran, L.M., and </a:t>
            </a:r>
            <a:r>
              <a:rPr lang="en-US" sz="900" dirty="0" err="1"/>
              <a:t>Ponette</a:t>
            </a:r>
            <a:r>
              <a:rPr lang="en-US" sz="900" dirty="0"/>
              <a:t>-González. (2013), NASA Satellite Data Used to Study the Impact of Oil Palm Expansion Across Indonesian Borneo, </a:t>
            </a:r>
            <a:r>
              <a:rPr lang="en-US" sz="900" i="1" dirty="0"/>
              <a:t>The Earth Observer, 25</a:t>
            </a:r>
            <a:r>
              <a:rPr lang="en-US" sz="900" dirty="0"/>
              <a:t>(5), 12-16, Available from: http://</a:t>
            </a:r>
            <a:r>
              <a:rPr lang="en-US" sz="900" dirty="0" err="1"/>
              <a:t>lcluc.umd.edu</a:t>
            </a:r>
            <a:r>
              <a:rPr lang="en-US" sz="900" dirty="0"/>
              <a:t>/Documents/Publications/2014/Pittman_et_al_Earth_Observer_Sept_Oct_2013_12-16.pdf (Accessed 22 June 2015)</a:t>
            </a:r>
          </a:p>
          <a:p>
            <a:r>
              <a:rPr lang="en-US" sz="900" dirty="0"/>
              <a:t> </a:t>
            </a:r>
          </a:p>
          <a:p>
            <a:r>
              <a:rPr lang="en-US" sz="900" dirty="0" err="1"/>
              <a:t>Minnemeyer</a:t>
            </a:r>
            <a:r>
              <a:rPr lang="en-US" sz="900" dirty="0"/>
              <a:t>, S., </a:t>
            </a:r>
            <a:r>
              <a:rPr lang="en-US" sz="900" dirty="0" err="1"/>
              <a:t>Putraditama</a:t>
            </a:r>
            <a:r>
              <a:rPr lang="en-US" sz="900" dirty="0"/>
              <a:t>, A., Anderson, J., </a:t>
            </a:r>
            <a:r>
              <a:rPr lang="en-US" sz="900" dirty="0" err="1"/>
              <a:t>Sizer</a:t>
            </a:r>
            <a:r>
              <a:rPr lang="en-US" sz="900" dirty="0"/>
              <a:t>, N., and Song, C. (2014), Fires Spread Across Indonesia as Parliament Approves Haze Treaty, Available from: </a:t>
            </a:r>
            <a:r>
              <a:rPr lang="en-US" sz="900" u="sng" dirty="0">
                <a:hlinkClick r:id="rId2"/>
              </a:rPr>
              <a:t>http://www.wri.org/blog/2014/09/fires-spread-across-indonesia-parliament-approves-haze-treaty</a:t>
            </a:r>
            <a:r>
              <a:rPr lang="en-US" sz="900" dirty="0"/>
              <a:t> (Accessed 23 June 2015)</a:t>
            </a:r>
          </a:p>
          <a:p>
            <a:r>
              <a:rPr lang="en-US" sz="900" dirty="0"/>
              <a:t> </a:t>
            </a:r>
          </a:p>
          <a:p>
            <a:r>
              <a:rPr lang="en-US" sz="900" dirty="0" err="1"/>
              <a:t>Spessa</a:t>
            </a:r>
            <a:r>
              <a:rPr lang="en-US" sz="900" dirty="0"/>
              <a:t>, A.C., Field, R.D., </a:t>
            </a:r>
            <a:r>
              <a:rPr lang="en-US" sz="900" dirty="0" err="1"/>
              <a:t>Pappenberger</a:t>
            </a:r>
            <a:r>
              <a:rPr lang="en-US" sz="900" dirty="0"/>
              <a:t>, F., </a:t>
            </a:r>
            <a:r>
              <a:rPr lang="en-US" sz="900" dirty="0" err="1"/>
              <a:t>Langner</a:t>
            </a:r>
            <a:r>
              <a:rPr lang="en-US" sz="900" dirty="0"/>
              <a:t>, A., </a:t>
            </a:r>
            <a:r>
              <a:rPr lang="en-US" sz="900" dirty="0" err="1"/>
              <a:t>Englhart</a:t>
            </a:r>
            <a:r>
              <a:rPr lang="en-US" sz="900" dirty="0"/>
              <a:t>, S., Weber, U., Stockdale, T., </a:t>
            </a:r>
            <a:r>
              <a:rPr lang="en-US" sz="900" dirty="0" err="1"/>
              <a:t>Siegert</a:t>
            </a:r>
            <a:r>
              <a:rPr lang="en-US" sz="900" dirty="0"/>
              <a:t>, F., Kaiser, J.W., and Moore, J. (2015). Seasonal forecasting of fire over Kalimantan, Indonesia, </a:t>
            </a:r>
            <a:r>
              <a:rPr lang="en-US" sz="900" i="1" dirty="0"/>
              <a:t>Natural Hazards and Earth System Science, 15</a:t>
            </a:r>
            <a:r>
              <a:rPr lang="en-US" sz="900" dirty="0"/>
              <a:t>(3), 429-442, </a:t>
            </a:r>
            <a:r>
              <a:rPr lang="en-US" sz="900" dirty="0" err="1"/>
              <a:t>doi</a:t>
            </a:r>
            <a:r>
              <a:rPr lang="en-US" sz="900" dirty="0"/>
              <a:t>: 10.5194/nhess-15-429-2015.</a:t>
            </a:r>
          </a:p>
          <a:p>
            <a:r>
              <a:rPr lang="en-US" sz="900" dirty="0"/>
              <a:t> </a:t>
            </a:r>
          </a:p>
          <a:p>
            <a:r>
              <a:rPr lang="en-US" sz="900" dirty="0" err="1"/>
              <a:t>Tansey</a:t>
            </a:r>
            <a:r>
              <a:rPr lang="en-US" sz="900" dirty="0"/>
              <a:t>, K., </a:t>
            </a:r>
            <a:r>
              <a:rPr lang="en-US" sz="900" dirty="0" err="1"/>
              <a:t>Beston</a:t>
            </a:r>
            <a:r>
              <a:rPr lang="en-US" sz="900" dirty="0"/>
              <a:t>, J., </a:t>
            </a:r>
            <a:r>
              <a:rPr lang="en-US" sz="900" dirty="0" err="1"/>
              <a:t>Hoscillo</a:t>
            </a:r>
            <a:r>
              <a:rPr lang="en-US" sz="900" dirty="0"/>
              <a:t>, A., Page, S.E., and </a:t>
            </a:r>
            <a:r>
              <a:rPr lang="en-US" sz="900" dirty="0" err="1"/>
              <a:t>Paredes</a:t>
            </a:r>
            <a:r>
              <a:rPr lang="en-US" sz="900" dirty="0"/>
              <a:t> Hernández, C.U. (2008), Relationship between MODIS fire hot spot count and burned area in a degraded tropical peat swamp forest in Central Kalimantan, Indonesia. </a:t>
            </a:r>
            <a:r>
              <a:rPr lang="en-US" sz="900" i="1" dirty="0"/>
              <a:t>Journal of Geophysical Research: Atmospheres, 113</a:t>
            </a:r>
            <a:r>
              <a:rPr lang="en-US" sz="900" dirty="0"/>
              <a:t>(D23), 112. </a:t>
            </a:r>
            <a:r>
              <a:rPr lang="en-US" sz="900" dirty="0" err="1"/>
              <a:t>doi</a:t>
            </a:r>
            <a:r>
              <a:rPr lang="en-US" sz="900" dirty="0"/>
              <a:t>: 10.1029/2008JD010717.</a:t>
            </a:r>
          </a:p>
          <a:p>
            <a:r>
              <a:rPr lang="en-US" sz="900" dirty="0"/>
              <a:t> </a:t>
            </a:r>
          </a:p>
          <a:p>
            <a:r>
              <a:rPr lang="en-US" sz="900" dirty="0"/>
              <a:t>United States Geological Survey (USGS). (2015), Frequently Asked Questions about the Landsat Missions, Available from: </a:t>
            </a:r>
            <a:r>
              <a:rPr lang="en-US" sz="900" u="sng" dirty="0">
                <a:hlinkClick r:id="rId3"/>
              </a:rPr>
              <a:t>http://landsat.usgs.gov/band_designations_landsat_satellites.php</a:t>
            </a:r>
            <a:r>
              <a:rPr lang="en-US" sz="900" dirty="0"/>
              <a:t> (Accessed 22 June 2015) </a:t>
            </a:r>
          </a:p>
        </p:txBody>
      </p:sp>
    </p:spTree>
    <p:extLst>
      <p:ext uri="{BB962C8B-B14F-4D97-AF65-F5344CB8AC3E}">
        <p14:creationId xmlns:p14="http://schemas.microsoft.com/office/powerpoint/2010/main" val="23488600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42257" y="5263801"/>
            <a:ext cx="3977640" cy="484480"/>
          </a:xfrm>
        </p:spPr>
        <p:txBody>
          <a:bodyPr/>
          <a:lstStyle/>
          <a:p>
            <a:r>
              <a:rPr lang="en-US" dirty="0" smtClean="0"/>
              <a:t>Central Kalimantan, Indonesia</a:t>
            </a:r>
            <a:endParaRPr lang="en-US" dirty="0"/>
          </a:p>
        </p:txBody>
      </p:sp>
      <p:sp>
        <p:nvSpPr>
          <p:cNvPr id="3" name="Text Placeholder 2"/>
          <p:cNvSpPr>
            <a:spLocks noGrp="1"/>
          </p:cNvSpPr>
          <p:nvPr>
            <p:ph type="body" sz="quarter" idx="14"/>
          </p:nvPr>
        </p:nvSpPr>
        <p:spPr>
          <a:xfrm>
            <a:off x="740664" y="4582886"/>
            <a:ext cx="3108960" cy="1830106"/>
          </a:xfrm>
        </p:spPr>
        <p:txBody>
          <a:bodyPr/>
          <a:lstStyle/>
          <a:p>
            <a:r>
              <a:rPr lang="en-US" dirty="0" smtClean="0"/>
              <a:t>Study Area</a:t>
            </a:r>
            <a:endParaRPr lang="en-US" dirty="0"/>
          </a:p>
        </p:txBody>
      </p:sp>
      <p:pic>
        <p:nvPicPr>
          <p:cNvPr id="8" name="Picture Placeholder 7" descr="indonesia_w_ckhighlighted_presentation.tif"/>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0" y="130940"/>
            <a:ext cx="9144000" cy="3704459"/>
          </a:xfrm>
        </p:spPr>
      </p:pic>
    </p:spTree>
    <p:extLst>
      <p:ext uri="{BB962C8B-B14F-4D97-AF65-F5344CB8AC3E}">
        <p14:creationId xmlns:p14="http://schemas.microsoft.com/office/powerpoint/2010/main" val="369469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5071" y="2130552"/>
            <a:ext cx="4028364" cy="4488532"/>
          </a:xfrm>
        </p:spPr>
        <p:txBody>
          <a:bodyPr>
            <a:normAutofit/>
          </a:bodyPr>
          <a:lstStyle/>
          <a:p>
            <a:pPr marL="342900" indent="-342900">
              <a:lnSpc>
                <a:spcPct val="100000"/>
              </a:lnSpc>
              <a:buClr>
                <a:schemeClr val="accent1"/>
              </a:buClr>
              <a:buFont typeface="Arial"/>
              <a:buChar char="•"/>
            </a:pPr>
            <a:r>
              <a:rPr lang="en-US" dirty="0" smtClean="0"/>
              <a:t>Fires = dominant </a:t>
            </a:r>
            <a:r>
              <a:rPr lang="en-US" dirty="0"/>
              <a:t>cause of deforestation between 1989-2008</a:t>
            </a:r>
          </a:p>
          <a:p>
            <a:pPr marL="1028700" lvl="1" indent="-342900">
              <a:lnSpc>
                <a:spcPct val="100000"/>
              </a:lnSpc>
              <a:buFont typeface="Arial"/>
              <a:buChar char="•"/>
            </a:pPr>
            <a:r>
              <a:rPr lang="en-US" sz="2000" dirty="0"/>
              <a:t>93% of forest </a:t>
            </a:r>
            <a:r>
              <a:rPr lang="en-US" sz="2000" dirty="0" smtClean="0"/>
              <a:t>loss </a:t>
            </a:r>
          </a:p>
          <a:p>
            <a:pPr marL="1028700" lvl="1" indent="-342900">
              <a:lnSpc>
                <a:spcPct val="100000"/>
              </a:lnSpc>
              <a:buFont typeface="Arial"/>
              <a:buChar char="•"/>
            </a:pPr>
            <a:r>
              <a:rPr lang="en-US" sz="2000" dirty="0" smtClean="0"/>
              <a:t>69</a:t>
            </a:r>
            <a:r>
              <a:rPr lang="en-US" sz="2000" dirty="0"/>
              <a:t>% of net </a:t>
            </a:r>
            <a:r>
              <a:rPr lang="en-US" sz="2000" dirty="0" smtClean="0"/>
              <a:t>C emissions</a:t>
            </a:r>
            <a:endParaRPr lang="en-US" dirty="0" smtClean="0"/>
          </a:p>
          <a:p>
            <a:pPr marL="342900" indent="-342900">
              <a:lnSpc>
                <a:spcPct val="100000"/>
              </a:lnSpc>
              <a:buClr>
                <a:schemeClr val="accent1"/>
              </a:buClr>
              <a:buFont typeface="Arial"/>
              <a:buChar char="•"/>
            </a:pPr>
            <a:r>
              <a:rPr lang="en-US" dirty="0" smtClean="0"/>
              <a:t>Adversely affects </a:t>
            </a:r>
            <a:r>
              <a:rPr lang="en-US" dirty="0"/>
              <a:t>air quality, human health, biodiversity, and </a:t>
            </a:r>
            <a:r>
              <a:rPr lang="en-US" dirty="0" smtClean="0"/>
              <a:t>productivity</a:t>
            </a:r>
          </a:p>
          <a:p>
            <a:pPr marL="342900" indent="-342900">
              <a:lnSpc>
                <a:spcPct val="100000"/>
              </a:lnSpc>
              <a:buClr>
                <a:schemeClr val="accent1"/>
              </a:buClr>
              <a:buFont typeface="Arial"/>
              <a:buChar char="•"/>
            </a:pPr>
            <a:r>
              <a:rPr lang="en-US" dirty="0" smtClean="0"/>
              <a:t>September 2014 - government ratified regional agreement to reduce pollution from fires</a:t>
            </a:r>
            <a:endParaRPr lang="en-US" dirty="0"/>
          </a:p>
        </p:txBody>
      </p:sp>
      <p:sp>
        <p:nvSpPr>
          <p:cNvPr id="2" name="Text Placeholder 1"/>
          <p:cNvSpPr>
            <a:spLocks noGrp="1"/>
          </p:cNvSpPr>
          <p:nvPr>
            <p:ph type="body" sz="quarter" idx="10"/>
          </p:nvPr>
        </p:nvSpPr>
        <p:spPr>
          <a:xfrm>
            <a:off x="292056" y="640080"/>
            <a:ext cx="3566160" cy="1325880"/>
          </a:xfrm>
        </p:spPr>
        <p:txBody>
          <a:bodyPr>
            <a:normAutofit/>
          </a:bodyPr>
          <a:lstStyle/>
          <a:p>
            <a:r>
              <a:rPr lang="en-US" dirty="0" smtClean="0"/>
              <a:t>Community Concerns</a:t>
            </a:r>
            <a:endParaRPr lang="en-US" sz="1600" dirty="0"/>
          </a:p>
        </p:txBody>
      </p:sp>
      <p:pic>
        <p:nvPicPr>
          <p:cNvPr id="8" name="Picture Placeholder 7" descr="CIFOR_FlickrCC.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4572000" y="109899"/>
            <a:ext cx="4572000" cy="6748101"/>
          </a:xfrm>
        </p:spPr>
      </p:pic>
      <p:sp>
        <p:nvSpPr>
          <p:cNvPr id="7" name="Text Placeholder 6"/>
          <p:cNvSpPr>
            <a:spLocks noGrp="1"/>
          </p:cNvSpPr>
          <p:nvPr>
            <p:ph type="body" sz="quarter" idx="13"/>
          </p:nvPr>
        </p:nvSpPr>
        <p:spPr/>
        <p:txBody>
          <a:bodyPr/>
          <a:lstStyle/>
          <a:p>
            <a:r>
              <a:rPr lang="en-US" dirty="0">
                <a:solidFill>
                  <a:schemeClr val="bg1"/>
                </a:solidFill>
                <a:cs typeface="Century Gothic"/>
              </a:rPr>
              <a:t>Flickr: CIFOR</a:t>
            </a:r>
          </a:p>
          <a:p>
            <a:endParaRPr lang="en-US" dirty="0"/>
          </a:p>
        </p:txBody>
      </p:sp>
    </p:spTree>
    <p:extLst>
      <p:ext uri="{BB962C8B-B14F-4D97-AF65-F5344CB8AC3E}">
        <p14:creationId xmlns:p14="http://schemas.microsoft.com/office/powerpoint/2010/main" val="3977014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4671763"/>
            <a:ext cx="7982712" cy="2014696"/>
          </a:xfrm>
        </p:spPr>
        <p:txBody>
          <a:bodyPr>
            <a:noAutofit/>
          </a:bodyPr>
          <a:lstStyle/>
          <a:p>
            <a:pPr marL="342900" indent="-342900">
              <a:buClr>
                <a:schemeClr val="accent1"/>
              </a:buClr>
              <a:buFont typeface="Arial"/>
              <a:buChar char="•"/>
            </a:pPr>
            <a:r>
              <a:rPr lang="en-US" dirty="0" smtClean="0"/>
              <a:t>Tested a new methodology for mapping burn scars using Landsat Thematic Mapper (TM) and Enhanced Thematic Mapper Plus (ETM+)</a:t>
            </a:r>
          </a:p>
          <a:p>
            <a:pPr marL="342900" indent="-342900">
              <a:buClr>
                <a:schemeClr val="accent1"/>
              </a:buClr>
              <a:buFont typeface="Arial"/>
              <a:buChar char="•"/>
            </a:pPr>
            <a:r>
              <a:rPr lang="en-US" dirty="0" smtClean="0"/>
              <a:t>Color transformed </a:t>
            </a:r>
            <a:r>
              <a:rPr lang="en-US" sz="2000" dirty="0" smtClean="0"/>
              <a:t>Red Green Blue (RGB) color space to Hue Saturation Value (HSV)</a:t>
            </a:r>
          </a:p>
          <a:p>
            <a:pPr marL="342900" indent="-342900">
              <a:buClr>
                <a:schemeClr val="accent1"/>
              </a:buClr>
              <a:buFont typeface="Arial"/>
              <a:buChar char="•"/>
            </a:pPr>
            <a:r>
              <a:rPr lang="en-US" dirty="0" smtClean="0"/>
              <a:t>Isolated a hue range that differentiates burn scars</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054162" y="3591447"/>
            <a:ext cx="2672691" cy="366439"/>
          </a:xfrm>
        </p:spPr>
        <p:txBody>
          <a:bodyPr>
            <a:noAutofit/>
          </a:bodyPr>
          <a:lstStyle/>
          <a:p>
            <a:r>
              <a:rPr lang="en-US" dirty="0"/>
              <a:t>Image Credit: </a:t>
            </a:r>
            <a:r>
              <a:rPr lang="en-US" dirty="0" err="1"/>
              <a:t>Pekel</a:t>
            </a:r>
            <a:r>
              <a:rPr lang="en-US" dirty="0"/>
              <a:t> et al. (2011)</a:t>
            </a:r>
          </a:p>
        </p:txBody>
      </p:sp>
      <p:pic>
        <p:nvPicPr>
          <p:cNvPr id="7" name="Picture 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883" y="276990"/>
            <a:ext cx="2913529" cy="31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clrChange>
              <a:clrFrom>
                <a:srgbClr val="FEFEFE"/>
              </a:clrFrom>
              <a:clrTo>
                <a:srgbClr val="FEFEFE">
                  <a:alpha val="0"/>
                </a:srgbClr>
              </a:clrTo>
            </a:clrChange>
            <a:lum contrast="24000"/>
            <a:extLst>
              <a:ext uri="{28A0092B-C50C-407E-A947-70E740481C1C}">
                <a14:useLocalDpi xmlns:a14="http://schemas.microsoft.com/office/drawing/2010/main"/>
              </a:ext>
            </a:extLst>
          </a:blip>
          <a:srcRect/>
          <a:stretch>
            <a:fillRect/>
          </a:stretch>
        </p:blipFill>
        <p:spPr>
          <a:xfrm>
            <a:off x="4858096" y="279928"/>
            <a:ext cx="3210139" cy="3168648"/>
          </a:xfrm>
          <a:prstGeom prst="rect">
            <a:avLst/>
          </a:prstGeom>
        </p:spPr>
      </p:pic>
      <p:sp>
        <p:nvSpPr>
          <p:cNvPr id="9" name="Text Box 10"/>
          <p:cNvSpPr txBox="1">
            <a:spLocks noChangeArrowheads="1"/>
          </p:cNvSpPr>
          <p:nvPr/>
        </p:nvSpPr>
        <p:spPr bwMode="auto">
          <a:xfrm>
            <a:off x="7215314" y="274246"/>
            <a:ext cx="885923" cy="338554"/>
          </a:xfrm>
          <a:prstGeom prst="rect">
            <a:avLst/>
          </a:prstGeom>
          <a:solidFill>
            <a:srgbClr val="FFFFFF"/>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600" b="1" dirty="0" smtClean="0">
                <a:solidFill>
                  <a:srgbClr val="FF0000"/>
                </a:solidFill>
                <a:latin typeface="Garamond" charset="0"/>
                <a:cs typeface="+mn-cs"/>
              </a:rPr>
              <a:t>R</a:t>
            </a:r>
            <a:r>
              <a:rPr lang="fr-BE" sz="1600" dirty="0" smtClean="0">
                <a:latin typeface="Garamond" charset="0"/>
                <a:cs typeface="+mn-cs"/>
              </a:rPr>
              <a:t>=</a:t>
            </a:r>
            <a:r>
              <a:rPr lang="fr-BE" sz="1600" b="1" dirty="0" smtClean="0">
                <a:solidFill>
                  <a:srgbClr val="008000"/>
                </a:solidFill>
                <a:latin typeface="Garamond" charset="0"/>
                <a:cs typeface="+mn-cs"/>
              </a:rPr>
              <a:t>G</a:t>
            </a:r>
            <a:r>
              <a:rPr lang="fr-BE" sz="1600" dirty="0" smtClean="0">
                <a:latin typeface="Garamond" charset="0"/>
                <a:cs typeface="+mn-cs"/>
              </a:rPr>
              <a:t>=</a:t>
            </a:r>
            <a:r>
              <a:rPr lang="fr-BE" sz="1600" b="1" dirty="0" smtClean="0">
                <a:solidFill>
                  <a:srgbClr val="0000FF"/>
                </a:solidFill>
                <a:latin typeface="Garamond" charset="0"/>
                <a:cs typeface="+mn-cs"/>
              </a:rPr>
              <a:t>B</a:t>
            </a:r>
          </a:p>
        </p:txBody>
      </p:sp>
      <p:sp>
        <p:nvSpPr>
          <p:cNvPr id="10" name="Text Box 12"/>
          <p:cNvSpPr txBox="1">
            <a:spLocks noChangeArrowheads="1"/>
          </p:cNvSpPr>
          <p:nvPr/>
        </p:nvSpPr>
        <p:spPr bwMode="auto">
          <a:xfrm>
            <a:off x="7434029" y="1580391"/>
            <a:ext cx="568103" cy="307777"/>
          </a:xfrm>
          <a:prstGeom prst="rect">
            <a:avLst/>
          </a:prstGeom>
          <a:solidFill>
            <a:schemeClr val="bg1"/>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400" b="1" dirty="0" smtClean="0">
                <a:solidFill>
                  <a:srgbClr val="3B3939"/>
                </a:solidFill>
                <a:latin typeface="Garamond" charset="0"/>
                <a:cs typeface="+mn-cs"/>
              </a:rPr>
              <a:t>H</a:t>
            </a:r>
            <a:r>
              <a:rPr lang="fr-BE" sz="1400" dirty="0" smtClean="0">
                <a:solidFill>
                  <a:srgbClr val="3B3939"/>
                </a:solidFill>
                <a:latin typeface="Garamond" charset="0"/>
                <a:cs typeface="+mn-cs"/>
              </a:rPr>
              <a:t>ue</a:t>
            </a:r>
          </a:p>
        </p:txBody>
      </p:sp>
      <p:sp>
        <p:nvSpPr>
          <p:cNvPr id="11" name="Text Box 14"/>
          <p:cNvSpPr txBox="1">
            <a:spLocks noChangeArrowheads="1"/>
          </p:cNvSpPr>
          <p:nvPr/>
        </p:nvSpPr>
        <p:spPr bwMode="auto">
          <a:xfrm>
            <a:off x="7006782" y="2618966"/>
            <a:ext cx="653517" cy="307777"/>
          </a:xfrm>
          <a:prstGeom prst="rect">
            <a:avLst/>
          </a:prstGeom>
          <a:solidFill>
            <a:srgbClr val="FFFFFF"/>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400" b="1" dirty="0" smtClean="0">
                <a:solidFill>
                  <a:srgbClr val="3B3939"/>
                </a:solidFill>
                <a:latin typeface="Garamond" charset="0"/>
                <a:cs typeface="+mn-cs"/>
              </a:rPr>
              <a:t>V</a:t>
            </a:r>
            <a:r>
              <a:rPr lang="fr-BE" sz="1400" dirty="0" smtClean="0">
                <a:solidFill>
                  <a:srgbClr val="3B3939"/>
                </a:solidFill>
                <a:latin typeface="Garamond" charset="0"/>
                <a:cs typeface="+mn-cs"/>
              </a:rPr>
              <a:t>alue</a:t>
            </a:r>
          </a:p>
        </p:txBody>
      </p:sp>
    </p:spTree>
    <p:extLst>
      <p:ext uri="{BB962C8B-B14F-4D97-AF65-F5344CB8AC3E}">
        <p14:creationId xmlns:p14="http://schemas.microsoft.com/office/powerpoint/2010/main" val="2572042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49003" y="4123943"/>
            <a:ext cx="3977640" cy="2300239"/>
          </a:xfrm>
        </p:spPr>
        <p:txBody>
          <a:bodyPr>
            <a:normAutofit/>
          </a:bodyPr>
          <a:lstStyle/>
          <a:p>
            <a:pPr marL="342900" indent="-342900">
              <a:buClr>
                <a:schemeClr val="accent1"/>
              </a:buClr>
              <a:buFont typeface="Arial"/>
              <a:buChar char="•"/>
            </a:pPr>
            <a:r>
              <a:rPr lang="en-US" dirty="0" smtClean="0"/>
              <a:t>Landsat Thematic Mapper (TM) and Enhanced Thematic Mapper +</a:t>
            </a:r>
          </a:p>
          <a:p>
            <a:pPr marL="342900" indent="-342900">
              <a:buClr>
                <a:schemeClr val="accent1"/>
              </a:buClr>
              <a:buFont typeface="Arial"/>
              <a:buChar char="•"/>
            </a:pPr>
            <a:r>
              <a:rPr lang="en-US" dirty="0" smtClean="0"/>
              <a:t>Aqua and Terra</a:t>
            </a:r>
          </a:p>
          <a:p>
            <a:pPr marL="1028700" lvl="1" indent="-342900">
              <a:buClr>
                <a:schemeClr val="accent1"/>
              </a:buClr>
              <a:buFont typeface="Arial"/>
              <a:buChar char="•"/>
            </a:pPr>
            <a:r>
              <a:rPr lang="en-US" sz="2000" dirty="0" smtClean="0"/>
              <a:t>MODIS Active Fire Product</a:t>
            </a:r>
          </a:p>
          <a:p>
            <a:pPr marL="1028700" lvl="1" indent="-342900">
              <a:buFont typeface="Arial"/>
              <a:buChar char="•"/>
            </a:pPr>
            <a:endParaRPr lang="en-US" dirty="0"/>
          </a:p>
        </p:txBody>
      </p:sp>
      <p:sp>
        <p:nvSpPr>
          <p:cNvPr id="3" name="Text Placeholder 2"/>
          <p:cNvSpPr>
            <a:spLocks noGrp="1"/>
          </p:cNvSpPr>
          <p:nvPr>
            <p:ph type="body" sz="quarter" idx="14"/>
          </p:nvPr>
        </p:nvSpPr>
        <p:spPr>
          <a:xfrm>
            <a:off x="590649" y="4049486"/>
            <a:ext cx="3735861" cy="1830106"/>
          </a:xfrm>
        </p:spPr>
        <p:txBody>
          <a:bodyPr/>
          <a:lstStyle/>
          <a:p>
            <a:r>
              <a:rPr lang="en-US" dirty="0" smtClean="0"/>
              <a:t>Satellites</a:t>
            </a:r>
          </a:p>
          <a:p>
            <a:r>
              <a:rPr lang="en-US" dirty="0"/>
              <a:t>&amp;</a:t>
            </a:r>
            <a:r>
              <a:rPr lang="en-US" dirty="0" smtClean="0"/>
              <a:t> Sensors</a:t>
            </a:r>
            <a:endParaRPr lang="en-US" dirty="0"/>
          </a:p>
        </p:txBody>
      </p:sp>
      <p:pic>
        <p:nvPicPr>
          <p:cNvPr id="8" name="Picture 7" descr="01_Landsat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9243" y="367188"/>
            <a:ext cx="826573" cy="798568"/>
          </a:xfrm>
          <a:prstGeom prst="rect">
            <a:avLst/>
          </a:prstGeom>
        </p:spPr>
      </p:pic>
      <p:pic>
        <p:nvPicPr>
          <p:cNvPr id="9" name="Picture 8" descr="02_Landsat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530" y="681735"/>
            <a:ext cx="1224039" cy="497775"/>
          </a:xfrm>
          <a:prstGeom prst="rect">
            <a:avLst/>
          </a:prstGeom>
        </p:spPr>
      </p:pic>
      <p:pic>
        <p:nvPicPr>
          <p:cNvPr id="10" name="Picture 9" descr="05_Terr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2571" y="2371422"/>
            <a:ext cx="873932" cy="657877"/>
          </a:xfrm>
          <a:prstGeom prst="rect">
            <a:avLst/>
          </a:prstGeom>
        </p:spPr>
      </p:pic>
      <p:pic>
        <p:nvPicPr>
          <p:cNvPr id="11" name="Picture 10" descr="06_Aqu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9990" y="2504695"/>
            <a:ext cx="1071039" cy="561105"/>
          </a:xfrm>
          <a:prstGeom prst="rect">
            <a:avLst/>
          </a:prstGeom>
        </p:spPr>
      </p:pic>
      <p:sp>
        <p:nvSpPr>
          <p:cNvPr id="4" name="TextBox 3"/>
          <p:cNvSpPr txBox="1"/>
          <p:nvPr/>
        </p:nvSpPr>
        <p:spPr>
          <a:xfrm>
            <a:off x="5441851" y="1376952"/>
            <a:ext cx="1152675" cy="584776"/>
          </a:xfrm>
          <a:prstGeom prst="rect">
            <a:avLst/>
          </a:prstGeom>
          <a:noFill/>
        </p:spPr>
        <p:txBody>
          <a:bodyPr wrap="square" rtlCol="0">
            <a:spAutoFit/>
          </a:bodyPr>
          <a:lstStyle/>
          <a:p>
            <a:r>
              <a:rPr lang="en-US" sz="1600" dirty="0" smtClean="0"/>
              <a:t>Landsat 5 (TM)</a:t>
            </a:r>
            <a:endParaRPr lang="en-US" sz="1600" dirty="0"/>
          </a:p>
        </p:txBody>
      </p:sp>
      <p:sp>
        <p:nvSpPr>
          <p:cNvPr id="12" name="TextBox 11"/>
          <p:cNvSpPr txBox="1"/>
          <p:nvPr/>
        </p:nvSpPr>
        <p:spPr>
          <a:xfrm>
            <a:off x="7415029" y="1376359"/>
            <a:ext cx="1229783" cy="584776"/>
          </a:xfrm>
          <a:prstGeom prst="rect">
            <a:avLst/>
          </a:prstGeom>
          <a:noFill/>
        </p:spPr>
        <p:txBody>
          <a:bodyPr wrap="square" rtlCol="0">
            <a:spAutoFit/>
          </a:bodyPr>
          <a:lstStyle/>
          <a:p>
            <a:r>
              <a:rPr lang="en-US" sz="1600" dirty="0" smtClean="0"/>
              <a:t>Landsat 7 (ETM+)</a:t>
            </a:r>
            <a:endParaRPr lang="en-US" sz="1600" dirty="0"/>
          </a:p>
        </p:txBody>
      </p:sp>
      <p:sp>
        <p:nvSpPr>
          <p:cNvPr id="13" name="TextBox 12"/>
          <p:cNvSpPr txBox="1"/>
          <p:nvPr/>
        </p:nvSpPr>
        <p:spPr>
          <a:xfrm>
            <a:off x="5629378" y="3211132"/>
            <a:ext cx="781541" cy="338554"/>
          </a:xfrm>
          <a:prstGeom prst="rect">
            <a:avLst/>
          </a:prstGeom>
          <a:noFill/>
        </p:spPr>
        <p:txBody>
          <a:bodyPr wrap="square" rtlCol="0">
            <a:spAutoFit/>
          </a:bodyPr>
          <a:lstStyle/>
          <a:p>
            <a:r>
              <a:rPr lang="en-US" sz="1600" dirty="0" smtClean="0"/>
              <a:t>Aqua</a:t>
            </a:r>
            <a:endParaRPr lang="en-US" sz="1600" dirty="0"/>
          </a:p>
        </p:txBody>
      </p:sp>
      <p:sp>
        <p:nvSpPr>
          <p:cNvPr id="14" name="TextBox 13"/>
          <p:cNvSpPr txBox="1"/>
          <p:nvPr/>
        </p:nvSpPr>
        <p:spPr>
          <a:xfrm>
            <a:off x="7577124" y="3257009"/>
            <a:ext cx="697502" cy="338554"/>
          </a:xfrm>
          <a:prstGeom prst="rect">
            <a:avLst/>
          </a:prstGeom>
          <a:noFill/>
        </p:spPr>
        <p:txBody>
          <a:bodyPr wrap="square" rtlCol="0">
            <a:spAutoFit/>
          </a:bodyPr>
          <a:lstStyle/>
          <a:p>
            <a:r>
              <a:rPr lang="en-US" sz="1600" dirty="0" smtClean="0"/>
              <a:t>Terra</a:t>
            </a:r>
            <a:endParaRPr lang="en-US" sz="1600" dirty="0"/>
          </a:p>
        </p:txBody>
      </p:sp>
      <p:pic>
        <p:nvPicPr>
          <p:cNvPr id="5" name="Picture 4" descr="landsattile_map_stipled.t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699" y="259549"/>
            <a:ext cx="4717901" cy="3645651"/>
          </a:xfrm>
          <a:prstGeom prst="rect">
            <a:avLst/>
          </a:prstGeom>
        </p:spPr>
      </p:pic>
    </p:spTree>
    <p:extLst>
      <p:ext uri="{BB962C8B-B14F-4D97-AF65-F5344CB8AC3E}">
        <p14:creationId xmlns:p14="http://schemas.microsoft.com/office/powerpoint/2010/main" val="755206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336031"/>
            <a:ext cx="7982712" cy="1691299"/>
          </a:xfrm>
        </p:spPr>
        <p:txBody>
          <a:bodyPr>
            <a:noAutofit/>
          </a:bodyPr>
          <a:lstStyle/>
          <a:p>
            <a:pPr marL="342900" indent="-342900">
              <a:buClr>
                <a:schemeClr val="accent1"/>
              </a:buClr>
              <a:buFont typeface="Arial"/>
              <a:buChar char="•"/>
            </a:pPr>
            <a:r>
              <a:rPr lang="en-US" dirty="0" smtClean="0"/>
              <a:t>False color RGB were created using bands </a:t>
            </a:r>
            <a:r>
              <a:rPr lang="en-US" dirty="0" smtClean="0"/>
              <a:t>5 (Middle </a:t>
            </a:r>
            <a:r>
              <a:rPr lang="en-US" dirty="0"/>
              <a:t>I</a:t>
            </a:r>
            <a:r>
              <a:rPr lang="en-US" dirty="0" smtClean="0"/>
              <a:t>nfrared), 4 (</a:t>
            </a:r>
            <a:r>
              <a:rPr lang="en-US" dirty="0"/>
              <a:t>N</a:t>
            </a:r>
            <a:r>
              <a:rPr lang="en-US" dirty="0" smtClean="0"/>
              <a:t>ear </a:t>
            </a:r>
            <a:r>
              <a:rPr lang="en-US" dirty="0"/>
              <a:t>I</a:t>
            </a:r>
            <a:r>
              <a:rPr lang="en-US" dirty="0" smtClean="0"/>
              <a:t>nfrared), </a:t>
            </a:r>
            <a:r>
              <a:rPr lang="en-US" dirty="0" smtClean="0"/>
              <a:t>and </a:t>
            </a:r>
            <a:r>
              <a:rPr lang="en-US" dirty="0" smtClean="0"/>
              <a:t>3 (Red)</a:t>
            </a:r>
            <a:endParaRPr lang="en-US" dirty="0" smtClean="0"/>
          </a:p>
          <a:p>
            <a:pPr marL="342900" indent="-342900">
              <a:buClr>
                <a:schemeClr val="accent1"/>
              </a:buClr>
              <a:buFont typeface="Arial"/>
              <a:buChar char="•"/>
            </a:pPr>
            <a:r>
              <a:rPr lang="en-US" dirty="0" smtClean="0"/>
              <a:t>RGB transformed to HSV in ENVI</a:t>
            </a:r>
          </a:p>
          <a:p>
            <a:pPr marL="342900" indent="-342900">
              <a:buClr>
                <a:schemeClr val="accent1"/>
              </a:buClr>
              <a:buFont typeface="Arial"/>
              <a:buChar char="•"/>
            </a:pPr>
            <a:r>
              <a:rPr lang="en-US" dirty="0" smtClean="0"/>
              <a:t>Visual analysis to isolate hue range</a:t>
            </a:r>
            <a:endParaRPr lang="en-US" dirty="0"/>
          </a:p>
        </p:txBody>
      </p:sp>
      <p:sp>
        <p:nvSpPr>
          <p:cNvPr id="19" name="Text Placeholder 18"/>
          <p:cNvSpPr>
            <a:spLocks noGrp="1"/>
          </p:cNvSpPr>
          <p:nvPr>
            <p:ph type="body" sz="quarter" idx="14"/>
          </p:nvPr>
        </p:nvSpPr>
        <p:spPr/>
        <p:txBody>
          <a:bodyPr/>
          <a:lstStyle/>
          <a:p>
            <a:r>
              <a:rPr lang="en-US" dirty="0" smtClean="0"/>
              <a:t>Methodology</a:t>
            </a:r>
            <a:endParaRPr lang="en-US" dirty="0"/>
          </a:p>
        </p:txBody>
      </p:sp>
      <p:pic>
        <p:nvPicPr>
          <p:cNvPr id="3" name="Picture 2" descr="Stacked Layer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13" y="3726442"/>
            <a:ext cx="2078326" cy="2283846"/>
          </a:xfrm>
          <a:prstGeom prst="rect">
            <a:avLst/>
          </a:prstGeom>
        </p:spPr>
      </p:pic>
      <p:sp>
        <p:nvSpPr>
          <p:cNvPr id="9" name="TextBox 8"/>
          <p:cNvSpPr txBox="1"/>
          <p:nvPr/>
        </p:nvSpPr>
        <p:spPr>
          <a:xfrm>
            <a:off x="436196" y="5833523"/>
            <a:ext cx="1398378" cy="584776"/>
          </a:xfrm>
          <a:prstGeom prst="rect">
            <a:avLst/>
          </a:prstGeom>
          <a:noFill/>
        </p:spPr>
        <p:txBody>
          <a:bodyPr wrap="square" rtlCol="0">
            <a:spAutoFit/>
          </a:bodyPr>
          <a:lstStyle/>
          <a:p>
            <a:r>
              <a:rPr lang="en-US" sz="1600" dirty="0" smtClean="0"/>
              <a:t>SWIR (5), NIR (4), Red (3)</a:t>
            </a:r>
            <a:endParaRPr lang="en-US" sz="1600" dirty="0"/>
          </a:p>
        </p:txBody>
      </p:sp>
      <p:pic>
        <p:nvPicPr>
          <p:cNvPr id="5" name="Picture 4" descr="False Color Composite.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7270" y="3746480"/>
            <a:ext cx="2952721" cy="2267038"/>
          </a:xfrm>
          <a:prstGeom prst="rect">
            <a:avLst/>
          </a:prstGeom>
        </p:spPr>
      </p:pic>
      <p:sp>
        <p:nvSpPr>
          <p:cNvPr id="7" name="Right Arrow 6"/>
          <p:cNvSpPr/>
          <p:nvPr/>
        </p:nvSpPr>
        <p:spPr>
          <a:xfrm>
            <a:off x="2501699" y="4707752"/>
            <a:ext cx="269413"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17831" y="5823761"/>
            <a:ext cx="795402" cy="338554"/>
          </a:xfrm>
          <a:prstGeom prst="rect">
            <a:avLst/>
          </a:prstGeom>
          <a:noFill/>
        </p:spPr>
        <p:txBody>
          <a:bodyPr wrap="square" rtlCol="0">
            <a:spAutoFit/>
          </a:bodyPr>
          <a:lstStyle/>
          <a:p>
            <a:r>
              <a:rPr lang="en-US" sz="1600" dirty="0" smtClean="0"/>
              <a:t>RGB</a:t>
            </a:r>
            <a:endParaRPr lang="en-US" sz="1600" dirty="0"/>
          </a:p>
        </p:txBody>
      </p:sp>
      <p:sp>
        <p:nvSpPr>
          <p:cNvPr id="14" name="Right Arrow 13"/>
          <p:cNvSpPr/>
          <p:nvPr/>
        </p:nvSpPr>
        <p:spPr>
          <a:xfrm>
            <a:off x="5797205" y="4706219"/>
            <a:ext cx="269413"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9670" y="3732335"/>
            <a:ext cx="3076951" cy="2361974"/>
          </a:xfrm>
          <a:prstGeom prst="rect">
            <a:avLst/>
          </a:prstGeom>
        </p:spPr>
      </p:pic>
      <p:sp>
        <p:nvSpPr>
          <p:cNvPr id="18" name="TextBox 17"/>
          <p:cNvSpPr txBox="1"/>
          <p:nvPr/>
        </p:nvSpPr>
        <p:spPr>
          <a:xfrm>
            <a:off x="7028839" y="5835056"/>
            <a:ext cx="668669" cy="338554"/>
          </a:xfrm>
          <a:prstGeom prst="rect">
            <a:avLst/>
          </a:prstGeom>
          <a:noFill/>
        </p:spPr>
        <p:txBody>
          <a:bodyPr wrap="square" rtlCol="0">
            <a:spAutoFit/>
          </a:bodyPr>
          <a:lstStyle/>
          <a:p>
            <a:r>
              <a:rPr lang="en-US" sz="1600" dirty="0" smtClean="0"/>
              <a:t>Hue</a:t>
            </a:r>
            <a:endParaRPr lang="en-US" sz="1600" dirty="0"/>
          </a:p>
        </p:txBody>
      </p:sp>
      <p:sp>
        <p:nvSpPr>
          <p:cNvPr id="20" name="TextBox 19"/>
          <p:cNvSpPr txBox="1"/>
          <p:nvPr/>
        </p:nvSpPr>
        <p:spPr>
          <a:xfrm>
            <a:off x="5322559" y="3282347"/>
            <a:ext cx="1656515" cy="584776"/>
          </a:xfrm>
          <a:prstGeom prst="rect">
            <a:avLst/>
          </a:prstGeom>
          <a:noFill/>
        </p:spPr>
        <p:txBody>
          <a:bodyPr wrap="square" rtlCol="0">
            <a:spAutoFit/>
          </a:bodyPr>
          <a:lstStyle/>
          <a:p>
            <a:r>
              <a:rPr lang="en-US" sz="1600" dirty="0" smtClean="0"/>
              <a:t>HSV Transformation</a:t>
            </a:r>
            <a:endParaRPr lang="en-US" sz="1600" dirty="0"/>
          </a:p>
        </p:txBody>
      </p:sp>
      <p:sp>
        <p:nvSpPr>
          <p:cNvPr id="21" name="TextBox 20"/>
          <p:cNvSpPr txBox="1"/>
          <p:nvPr/>
        </p:nvSpPr>
        <p:spPr>
          <a:xfrm>
            <a:off x="1921276" y="3280815"/>
            <a:ext cx="1465629" cy="584776"/>
          </a:xfrm>
          <a:prstGeom prst="rect">
            <a:avLst/>
          </a:prstGeom>
          <a:noFill/>
        </p:spPr>
        <p:txBody>
          <a:bodyPr wrap="square" rtlCol="0">
            <a:spAutoFit/>
          </a:bodyPr>
          <a:lstStyle/>
          <a:p>
            <a:r>
              <a:rPr lang="en-US" sz="1600" dirty="0" smtClean="0"/>
              <a:t>RGB Construction</a:t>
            </a:r>
            <a:endParaRPr lang="en-US" sz="1600" dirty="0"/>
          </a:p>
        </p:txBody>
      </p:sp>
      <p:sp>
        <p:nvSpPr>
          <p:cNvPr id="11" name="TextBox 10"/>
          <p:cNvSpPr txBox="1"/>
          <p:nvPr/>
        </p:nvSpPr>
        <p:spPr>
          <a:xfrm>
            <a:off x="269413" y="4322919"/>
            <a:ext cx="295072" cy="369332"/>
          </a:xfrm>
          <a:prstGeom prst="rect">
            <a:avLst/>
          </a:prstGeom>
          <a:noFill/>
        </p:spPr>
        <p:txBody>
          <a:bodyPr wrap="square" rtlCol="0">
            <a:spAutoFit/>
          </a:bodyPr>
          <a:lstStyle/>
          <a:p>
            <a:r>
              <a:rPr lang="en-US" b="1" dirty="0" smtClean="0">
                <a:solidFill>
                  <a:schemeClr val="bg1"/>
                </a:solidFill>
              </a:rPr>
              <a:t>5</a:t>
            </a:r>
            <a:endParaRPr lang="en-US" b="1" dirty="0">
              <a:solidFill>
                <a:schemeClr val="bg1"/>
              </a:solidFill>
            </a:endParaRPr>
          </a:p>
        </p:txBody>
      </p:sp>
      <p:sp>
        <p:nvSpPr>
          <p:cNvPr id="22" name="TextBox 21"/>
          <p:cNvSpPr txBox="1"/>
          <p:nvPr/>
        </p:nvSpPr>
        <p:spPr>
          <a:xfrm>
            <a:off x="280692" y="4770365"/>
            <a:ext cx="295072"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sp>
        <p:nvSpPr>
          <p:cNvPr id="23" name="TextBox 22"/>
          <p:cNvSpPr txBox="1"/>
          <p:nvPr/>
        </p:nvSpPr>
        <p:spPr>
          <a:xfrm>
            <a:off x="343286" y="5358902"/>
            <a:ext cx="295072" cy="369332"/>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31189717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marL="342900" indent="-342900">
              <a:buClr>
                <a:schemeClr val="accent1"/>
              </a:buClr>
              <a:buFont typeface="Arial"/>
              <a:buChar char="•"/>
            </a:pPr>
            <a:r>
              <a:rPr lang="en-US" dirty="0" err="1" smtClean="0"/>
              <a:t>ArcMap</a:t>
            </a:r>
            <a:r>
              <a:rPr lang="en-US" dirty="0" smtClean="0"/>
              <a:t> model builder to isolate a hue </a:t>
            </a:r>
            <a:r>
              <a:rPr lang="en-US" dirty="0" smtClean="0"/>
              <a:t>range</a:t>
            </a:r>
          </a:p>
          <a:p>
            <a:pPr marL="342900" indent="-342900">
              <a:buClr>
                <a:schemeClr val="accent1"/>
              </a:buClr>
              <a:buFont typeface="Arial"/>
              <a:buChar char="•"/>
            </a:pPr>
            <a:r>
              <a:rPr lang="en-US" dirty="0" smtClean="0"/>
              <a:t>IRI Data Library to construct vegetation indices</a:t>
            </a:r>
            <a:endParaRPr lang="en-US" dirty="0" smtClean="0"/>
          </a:p>
          <a:p>
            <a:pPr marL="342900" indent="-342900">
              <a:buClr>
                <a:schemeClr val="accent1"/>
              </a:buClr>
              <a:buFont typeface="Arial"/>
              <a:buChar char="•"/>
            </a:pPr>
            <a:r>
              <a:rPr lang="en-US" b="1" dirty="0" smtClean="0"/>
              <a:t>More content will be included in Final Draft with imagery.</a:t>
            </a:r>
            <a:endParaRPr lang="en-US" b="1" dirty="0"/>
          </a:p>
        </p:txBody>
      </p:sp>
      <p:sp>
        <p:nvSpPr>
          <p:cNvPr id="9" name="Text Placeholder 8"/>
          <p:cNvSpPr>
            <a:spLocks noGrp="1"/>
          </p:cNvSpPr>
          <p:nvPr>
            <p:ph type="body" sz="quarter" idx="14"/>
          </p:nvPr>
        </p:nvSpPr>
        <p:spPr/>
        <p:txBody>
          <a:bodyPr/>
          <a:lstStyle/>
          <a:p>
            <a:r>
              <a:rPr lang="en-US" dirty="0" smtClean="0"/>
              <a:t>Methodology Continued</a:t>
            </a:r>
            <a:endParaRPr lang="en-US" dirty="0"/>
          </a:p>
        </p:txBody>
      </p:sp>
      <p:sp>
        <p:nvSpPr>
          <p:cNvPr id="7" name="Picture Placeholder 6"/>
          <p:cNvSpPr>
            <a:spLocks noGrp="1"/>
          </p:cNvSpPr>
          <p:nvPr>
            <p:ph type="pic" sz="quarter" idx="12"/>
          </p:nvPr>
        </p:nvSpPr>
        <p:spPr/>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65985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3" name="Text Placeholder 2"/>
          <p:cNvSpPr>
            <a:spLocks noGrp="1"/>
          </p:cNvSpPr>
          <p:nvPr>
            <p:ph type="body" sz="quarter" idx="14"/>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407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8" name="Text Placeholder 7"/>
          <p:cNvSpPr>
            <a:spLocks noGrp="1"/>
          </p:cNvSpPr>
          <p:nvPr>
            <p:ph type="body" sz="quarter" idx="14"/>
          </p:nvPr>
        </p:nvSpPr>
        <p:spPr/>
        <p:txBody>
          <a:bodyPr/>
          <a:lstStyle/>
          <a:p>
            <a:r>
              <a:rPr lang="en-US" dirty="0" smtClean="0"/>
              <a:t>Errors &amp; Uncertainties</a:t>
            </a:r>
            <a:endParaRPr lang="en-US"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5827664"/>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4218</TotalTime>
  <Words>1185</Words>
  <Application>Microsoft Macintosh PowerPoint</Application>
  <PresentationFormat>On-screen Show (4:3)</PresentationFormat>
  <Paragraphs>113</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Alexandra Sweeney</cp:lastModifiedBy>
  <cp:revision>540</cp:revision>
  <dcterms:created xsi:type="dcterms:W3CDTF">2015-05-18T13:26:09Z</dcterms:created>
  <dcterms:modified xsi:type="dcterms:W3CDTF">2015-07-01T17:20:26Z</dcterms:modified>
</cp:coreProperties>
</file>