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5" r:id="rId2"/>
    <p:sldId id="285" r:id="rId3"/>
    <p:sldId id="298" r:id="rId4"/>
    <p:sldId id="287" r:id="rId5"/>
    <p:sldId id="296" r:id="rId6"/>
    <p:sldId id="294" r:id="rId7"/>
    <p:sldId id="278" r:id="rId8"/>
    <p:sldId id="286" r:id="rId9"/>
    <p:sldId id="305" r:id="rId10"/>
    <p:sldId id="299" r:id="rId11"/>
    <p:sldId id="297" r:id="rId12"/>
    <p:sldId id="301" r:id="rId13"/>
    <p:sldId id="289" r:id="rId14"/>
    <p:sldId id="303" r:id="rId15"/>
    <p:sldId id="302" r:id="rId16"/>
    <p:sldId id="304" r:id="rId17"/>
    <p:sldId id="290" r:id="rId18"/>
    <p:sldId id="291" r:id="rId19"/>
    <p:sldId id="292" r:id="rId20"/>
    <p:sldId id="300" r:id="rId21"/>
    <p:sldId id="276" r:id="rId22"/>
    <p:sldId id="29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Baghel" initials="EB" lastIdx="6" clrIdx="0"/>
  <p:cmAuthor id="1" name="Vishal Arya"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5844C"/>
    <a:srgbClr val="2E8652"/>
    <a:srgbClr val="E23636"/>
    <a:srgbClr val="59B843"/>
    <a:srgbClr val="779D60"/>
    <a:srgbClr val="FFFF50"/>
    <a:srgbClr val="BB4848"/>
    <a:srgbClr val="E69800"/>
    <a:srgbClr val="E6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78136" autoAdjust="0"/>
  </p:normalViewPr>
  <p:slideViewPr>
    <p:cSldViewPr snapToGrid="0">
      <p:cViewPr varScale="1">
        <p:scale>
          <a:sx n="77" d="100"/>
          <a:sy n="77" d="100"/>
        </p:scale>
        <p:origin x="564"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7343D-79AA-4BDE-9ED3-F200690E0CB6}" type="doc">
      <dgm:prSet loTypeId="urn:microsoft.com/office/officeart/2005/8/layout/hierarchy6" loCatId="hierarchy" qsTypeId="urn:microsoft.com/office/officeart/2005/8/quickstyle/3d1" qsCatId="3D" csTypeId="urn:microsoft.com/office/officeart/2005/8/colors/accent1_2" csCatId="accent1" phldr="1"/>
      <dgm:spPr/>
      <dgm:t>
        <a:bodyPr/>
        <a:lstStyle/>
        <a:p>
          <a:endParaRPr lang="en-US"/>
        </a:p>
      </dgm:t>
    </dgm:pt>
    <dgm:pt modelId="{22CE2DDD-7DDE-4D14-AD94-81A572931340}">
      <dgm:prSet phldrT="[Text]"/>
      <dgm:spPr/>
      <dgm:t>
        <a:bodyPr/>
        <a:lstStyle/>
        <a:p>
          <a:r>
            <a:rPr lang="en-US" dirty="0" smtClean="0"/>
            <a:t>End-users</a:t>
          </a:r>
          <a:endParaRPr lang="en-US" dirty="0"/>
        </a:p>
      </dgm:t>
    </dgm:pt>
    <dgm:pt modelId="{B6F3F4F6-1092-4D7A-8B04-02EB9D72531A}" type="parTrans" cxnId="{BFEA569D-CE21-4CD7-97BC-519912DF9E25}">
      <dgm:prSet/>
      <dgm:spPr/>
      <dgm:t>
        <a:bodyPr/>
        <a:lstStyle/>
        <a:p>
          <a:endParaRPr lang="en-US"/>
        </a:p>
      </dgm:t>
    </dgm:pt>
    <dgm:pt modelId="{38D3E377-4A21-4AE0-85D6-038CB93CEC1F}" type="sibTrans" cxnId="{BFEA569D-CE21-4CD7-97BC-519912DF9E25}">
      <dgm:prSet/>
      <dgm:spPr/>
      <dgm:t>
        <a:bodyPr/>
        <a:lstStyle/>
        <a:p>
          <a:endParaRPr lang="en-US"/>
        </a:p>
      </dgm:t>
    </dgm:pt>
    <dgm:pt modelId="{F548EE27-FD4E-4815-80E3-7742C8C73574}">
      <dgm:prSet phldrT="[Text]"/>
      <dgm:spPr/>
      <dgm:t>
        <a:bodyPr/>
        <a:lstStyle/>
        <a:p>
          <a:r>
            <a:rPr lang="en-US" dirty="0" smtClean="0"/>
            <a:t>Southern Rockies Landscape Conservation Cooperative (SRLCC)</a:t>
          </a:r>
          <a:endParaRPr lang="en-US" dirty="0"/>
        </a:p>
      </dgm:t>
    </dgm:pt>
    <dgm:pt modelId="{E37FEB37-2924-4C29-BD72-E9B324329DA3}" type="parTrans" cxnId="{EED85ECB-3944-4572-9780-D4427700B213}">
      <dgm:prSet/>
      <dgm:spPr/>
      <dgm:t>
        <a:bodyPr/>
        <a:lstStyle/>
        <a:p>
          <a:endParaRPr lang="en-US"/>
        </a:p>
      </dgm:t>
    </dgm:pt>
    <dgm:pt modelId="{9DB6A8EC-A8A9-40EC-BF1B-26435D0FF5C4}" type="sibTrans" cxnId="{EED85ECB-3944-4572-9780-D4427700B213}">
      <dgm:prSet/>
      <dgm:spPr/>
      <dgm:t>
        <a:bodyPr/>
        <a:lstStyle/>
        <a:p>
          <a:endParaRPr lang="en-US"/>
        </a:p>
      </dgm:t>
    </dgm:pt>
    <dgm:pt modelId="{709F4546-EA2D-44C6-9B0C-95E8D0C84FC9}">
      <dgm:prSet phldrT="[Text]"/>
      <dgm:spPr/>
      <dgm:t>
        <a:bodyPr/>
        <a:lstStyle/>
        <a:p>
          <a:r>
            <a:rPr lang="en-US" dirty="0" smtClean="0"/>
            <a:t>John Rice, Science Coordinator</a:t>
          </a:r>
          <a:endParaRPr lang="en-US" dirty="0"/>
        </a:p>
      </dgm:t>
    </dgm:pt>
    <dgm:pt modelId="{21B9CA82-9E2B-4C4B-B751-B2BB2154DC0D}" type="parTrans" cxnId="{E993C0A5-C4F1-4E11-B18F-B86ADA02DF7F}">
      <dgm:prSet/>
      <dgm:spPr/>
      <dgm:t>
        <a:bodyPr/>
        <a:lstStyle/>
        <a:p>
          <a:endParaRPr lang="en-US"/>
        </a:p>
      </dgm:t>
    </dgm:pt>
    <dgm:pt modelId="{A4A9BBE5-BCD1-49C2-B7BB-0E39216BA3CD}" type="sibTrans" cxnId="{E993C0A5-C4F1-4E11-B18F-B86ADA02DF7F}">
      <dgm:prSet/>
      <dgm:spPr/>
      <dgm:t>
        <a:bodyPr/>
        <a:lstStyle/>
        <a:p>
          <a:endParaRPr lang="en-US"/>
        </a:p>
      </dgm:t>
    </dgm:pt>
    <dgm:pt modelId="{33D12E91-F963-4526-88B6-3B73B7D3FAE4}">
      <dgm:prSet phldrT="[Text]"/>
      <dgm:spPr/>
      <dgm:t>
        <a:bodyPr/>
        <a:lstStyle/>
        <a:p>
          <a:r>
            <a:rPr lang="en-US" dirty="0" smtClean="0"/>
            <a:t>Western Association of Fish &amp; Wildlife Agencies (WAFWA) Mule Deer Working Group</a:t>
          </a:r>
          <a:endParaRPr lang="en-US" dirty="0"/>
        </a:p>
      </dgm:t>
    </dgm:pt>
    <dgm:pt modelId="{7CB846C2-FE64-421E-AAFA-C7F51685C082}" type="parTrans" cxnId="{225CE0EE-8CA0-4674-A379-2DB5065EC2AA}">
      <dgm:prSet/>
      <dgm:spPr/>
      <dgm:t>
        <a:bodyPr/>
        <a:lstStyle/>
        <a:p>
          <a:endParaRPr lang="en-US"/>
        </a:p>
      </dgm:t>
    </dgm:pt>
    <dgm:pt modelId="{FE2733B9-DA13-41FF-AFC9-A11814F4280D}" type="sibTrans" cxnId="{225CE0EE-8CA0-4674-A379-2DB5065EC2AA}">
      <dgm:prSet/>
      <dgm:spPr/>
      <dgm:t>
        <a:bodyPr/>
        <a:lstStyle/>
        <a:p>
          <a:endParaRPr lang="en-US"/>
        </a:p>
      </dgm:t>
    </dgm:pt>
    <dgm:pt modelId="{89CAB3A6-837F-4E79-B9D8-8C7EB731E811}">
      <dgm:prSet phldrT="[Text]"/>
      <dgm:spPr/>
      <dgm:t>
        <a:bodyPr/>
        <a:lstStyle/>
        <a:p>
          <a:r>
            <a:rPr lang="en-US" dirty="0" smtClean="0"/>
            <a:t>Jim </a:t>
          </a:r>
          <a:r>
            <a:rPr lang="en-US" dirty="0" err="1" smtClean="0"/>
            <a:t>Heffelfinger</a:t>
          </a:r>
          <a:r>
            <a:rPr lang="en-US" dirty="0" smtClean="0"/>
            <a:t>, Chair</a:t>
          </a:r>
          <a:endParaRPr lang="en-US" dirty="0"/>
        </a:p>
      </dgm:t>
    </dgm:pt>
    <dgm:pt modelId="{93AF8871-D20E-4291-AB27-CD1EAFB3A703}" type="parTrans" cxnId="{3192F485-27F0-4B56-954F-47150EF19EC5}">
      <dgm:prSet/>
      <dgm:spPr/>
      <dgm:t>
        <a:bodyPr/>
        <a:lstStyle/>
        <a:p>
          <a:endParaRPr lang="en-US"/>
        </a:p>
      </dgm:t>
    </dgm:pt>
    <dgm:pt modelId="{18556D58-41F3-4D58-910F-ABBA7CF3E899}" type="sibTrans" cxnId="{3192F485-27F0-4B56-954F-47150EF19EC5}">
      <dgm:prSet/>
      <dgm:spPr/>
      <dgm:t>
        <a:bodyPr/>
        <a:lstStyle/>
        <a:p>
          <a:endParaRPr lang="en-US"/>
        </a:p>
      </dgm:t>
    </dgm:pt>
    <dgm:pt modelId="{F478FF16-CADC-4302-87E5-D2473B0CA5D4}" type="pres">
      <dgm:prSet presAssocID="{D467343D-79AA-4BDE-9ED3-F200690E0CB6}" presName="mainComposite" presStyleCnt="0">
        <dgm:presLayoutVars>
          <dgm:chPref val="1"/>
          <dgm:dir/>
          <dgm:animOne val="branch"/>
          <dgm:animLvl val="lvl"/>
          <dgm:resizeHandles val="exact"/>
        </dgm:presLayoutVars>
      </dgm:prSet>
      <dgm:spPr/>
      <dgm:t>
        <a:bodyPr/>
        <a:lstStyle/>
        <a:p>
          <a:endParaRPr lang="en-US"/>
        </a:p>
      </dgm:t>
    </dgm:pt>
    <dgm:pt modelId="{8B1938BF-5E2C-4A8F-A2C0-3A371B7255E3}" type="pres">
      <dgm:prSet presAssocID="{D467343D-79AA-4BDE-9ED3-F200690E0CB6}" presName="hierFlow" presStyleCnt="0"/>
      <dgm:spPr/>
      <dgm:t>
        <a:bodyPr/>
        <a:lstStyle/>
        <a:p>
          <a:endParaRPr lang="en-US"/>
        </a:p>
      </dgm:t>
    </dgm:pt>
    <dgm:pt modelId="{FA832817-5D0A-44A7-A7A6-D74A2846D0C0}" type="pres">
      <dgm:prSet presAssocID="{D467343D-79AA-4BDE-9ED3-F200690E0CB6}" presName="hierChild1" presStyleCnt="0">
        <dgm:presLayoutVars>
          <dgm:chPref val="1"/>
          <dgm:animOne val="branch"/>
          <dgm:animLvl val="lvl"/>
        </dgm:presLayoutVars>
      </dgm:prSet>
      <dgm:spPr/>
      <dgm:t>
        <a:bodyPr/>
        <a:lstStyle/>
        <a:p>
          <a:endParaRPr lang="en-US"/>
        </a:p>
      </dgm:t>
    </dgm:pt>
    <dgm:pt modelId="{1805680B-7D3F-4425-8E84-133E7C6A71F2}" type="pres">
      <dgm:prSet presAssocID="{22CE2DDD-7DDE-4D14-AD94-81A572931340}" presName="Name14" presStyleCnt="0"/>
      <dgm:spPr/>
      <dgm:t>
        <a:bodyPr/>
        <a:lstStyle/>
        <a:p>
          <a:endParaRPr lang="en-US"/>
        </a:p>
      </dgm:t>
    </dgm:pt>
    <dgm:pt modelId="{412ABA8A-7DF9-49B6-9326-F28987ECDC1A}" type="pres">
      <dgm:prSet presAssocID="{22CE2DDD-7DDE-4D14-AD94-81A572931340}" presName="level1Shape" presStyleLbl="node0" presStyleIdx="0" presStyleCnt="1">
        <dgm:presLayoutVars>
          <dgm:chPref val="3"/>
        </dgm:presLayoutVars>
      </dgm:prSet>
      <dgm:spPr/>
      <dgm:t>
        <a:bodyPr/>
        <a:lstStyle/>
        <a:p>
          <a:endParaRPr lang="en-US"/>
        </a:p>
      </dgm:t>
    </dgm:pt>
    <dgm:pt modelId="{7B9CCF03-4FCB-4223-9FE9-95FCC351793A}" type="pres">
      <dgm:prSet presAssocID="{22CE2DDD-7DDE-4D14-AD94-81A572931340}" presName="hierChild2" presStyleCnt="0"/>
      <dgm:spPr/>
      <dgm:t>
        <a:bodyPr/>
        <a:lstStyle/>
        <a:p>
          <a:endParaRPr lang="en-US"/>
        </a:p>
      </dgm:t>
    </dgm:pt>
    <dgm:pt modelId="{E152AEC2-2D38-496E-A39D-C44696DBCA3D}" type="pres">
      <dgm:prSet presAssocID="{E37FEB37-2924-4C29-BD72-E9B324329DA3}" presName="Name19" presStyleLbl="parChTrans1D2" presStyleIdx="0" presStyleCnt="2"/>
      <dgm:spPr/>
      <dgm:t>
        <a:bodyPr/>
        <a:lstStyle/>
        <a:p>
          <a:endParaRPr lang="en-US"/>
        </a:p>
      </dgm:t>
    </dgm:pt>
    <dgm:pt modelId="{F2573045-4474-436E-9435-C9041A387008}" type="pres">
      <dgm:prSet presAssocID="{F548EE27-FD4E-4815-80E3-7742C8C73574}" presName="Name21" presStyleCnt="0"/>
      <dgm:spPr/>
      <dgm:t>
        <a:bodyPr/>
        <a:lstStyle/>
        <a:p>
          <a:endParaRPr lang="en-US"/>
        </a:p>
      </dgm:t>
    </dgm:pt>
    <dgm:pt modelId="{98913A80-4125-4CD8-87CE-D54ED49C7ECE}" type="pres">
      <dgm:prSet presAssocID="{F548EE27-FD4E-4815-80E3-7742C8C73574}" presName="level2Shape" presStyleLbl="node2" presStyleIdx="0" presStyleCnt="2"/>
      <dgm:spPr/>
      <dgm:t>
        <a:bodyPr/>
        <a:lstStyle/>
        <a:p>
          <a:endParaRPr lang="en-US"/>
        </a:p>
      </dgm:t>
    </dgm:pt>
    <dgm:pt modelId="{5459606E-1797-4BE6-86A4-29F79C1CA97F}" type="pres">
      <dgm:prSet presAssocID="{F548EE27-FD4E-4815-80E3-7742C8C73574}" presName="hierChild3" presStyleCnt="0"/>
      <dgm:spPr/>
      <dgm:t>
        <a:bodyPr/>
        <a:lstStyle/>
        <a:p>
          <a:endParaRPr lang="en-US"/>
        </a:p>
      </dgm:t>
    </dgm:pt>
    <dgm:pt modelId="{B363F960-E008-4216-94C2-11FDBB338BC9}" type="pres">
      <dgm:prSet presAssocID="{21B9CA82-9E2B-4C4B-B751-B2BB2154DC0D}" presName="Name19" presStyleLbl="parChTrans1D3" presStyleIdx="0" presStyleCnt="2"/>
      <dgm:spPr/>
      <dgm:t>
        <a:bodyPr/>
        <a:lstStyle/>
        <a:p>
          <a:endParaRPr lang="en-US"/>
        </a:p>
      </dgm:t>
    </dgm:pt>
    <dgm:pt modelId="{D84C0943-88EB-49A3-8701-354AF85998DF}" type="pres">
      <dgm:prSet presAssocID="{709F4546-EA2D-44C6-9B0C-95E8D0C84FC9}" presName="Name21" presStyleCnt="0"/>
      <dgm:spPr/>
      <dgm:t>
        <a:bodyPr/>
        <a:lstStyle/>
        <a:p>
          <a:endParaRPr lang="en-US"/>
        </a:p>
      </dgm:t>
    </dgm:pt>
    <dgm:pt modelId="{E375010D-DF8E-4244-B158-66651CFB8FA2}" type="pres">
      <dgm:prSet presAssocID="{709F4546-EA2D-44C6-9B0C-95E8D0C84FC9}" presName="level2Shape" presStyleLbl="node3" presStyleIdx="0" presStyleCnt="2"/>
      <dgm:spPr/>
      <dgm:t>
        <a:bodyPr/>
        <a:lstStyle/>
        <a:p>
          <a:endParaRPr lang="en-US"/>
        </a:p>
      </dgm:t>
    </dgm:pt>
    <dgm:pt modelId="{68C4BFCA-27DC-420D-9016-7618658F1480}" type="pres">
      <dgm:prSet presAssocID="{709F4546-EA2D-44C6-9B0C-95E8D0C84FC9}" presName="hierChild3" presStyleCnt="0"/>
      <dgm:spPr/>
      <dgm:t>
        <a:bodyPr/>
        <a:lstStyle/>
        <a:p>
          <a:endParaRPr lang="en-US"/>
        </a:p>
      </dgm:t>
    </dgm:pt>
    <dgm:pt modelId="{BF4C5543-5211-4D43-BF3B-754BB9E78B3F}" type="pres">
      <dgm:prSet presAssocID="{7CB846C2-FE64-421E-AAFA-C7F51685C082}" presName="Name19" presStyleLbl="parChTrans1D2" presStyleIdx="1" presStyleCnt="2"/>
      <dgm:spPr/>
      <dgm:t>
        <a:bodyPr/>
        <a:lstStyle/>
        <a:p>
          <a:endParaRPr lang="en-US"/>
        </a:p>
      </dgm:t>
    </dgm:pt>
    <dgm:pt modelId="{36F6AEA9-377B-4014-9F03-1476BFF5334B}" type="pres">
      <dgm:prSet presAssocID="{33D12E91-F963-4526-88B6-3B73B7D3FAE4}" presName="Name21" presStyleCnt="0"/>
      <dgm:spPr/>
      <dgm:t>
        <a:bodyPr/>
        <a:lstStyle/>
        <a:p>
          <a:endParaRPr lang="en-US"/>
        </a:p>
      </dgm:t>
    </dgm:pt>
    <dgm:pt modelId="{6E87BC29-096F-4570-BD28-488CEB5ED55E}" type="pres">
      <dgm:prSet presAssocID="{33D12E91-F963-4526-88B6-3B73B7D3FAE4}" presName="level2Shape" presStyleLbl="node2" presStyleIdx="1" presStyleCnt="2"/>
      <dgm:spPr/>
      <dgm:t>
        <a:bodyPr/>
        <a:lstStyle/>
        <a:p>
          <a:endParaRPr lang="en-US"/>
        </a:p>
      </dgm:t>
    </dgm:pt>
    <dgm:pt modelId="{5B3C2860-C5C0-420F-BE33-E0E40393D981}" type="pres">
      <dgm:prSet presAssocID="{33D12E91-F963-4526-88B6-3B73B7D3FAE4}" presName="hierChild3" presStyleCnt="0"/>
      <dgm:spPr/>
      <dgm:t>
        <a:bodyPr/>
        <a:lstStyle/>
        <a:p>
          <a:endParaRPr lang="en-US"/>
        </a:p>
      </dgm:t>
    </dgm:pt>
    <dgm:pt modelId="{3CDE1B61-4B1C-466B-8544-3855650FD7FD}" type="pres">
      <dgm:prSet presAssocID="{93AF8871-D20E-4291-AB27-CD1EAFB3A703}" presName="Name19" presStyleLbl="parChTrans1D3" presStyleIdx="1" presStyleCnt="2"/>
      <dgm:spPr/>
      <dgm:t>
        <a:bodyPr/>
        <a:lstStyle/>
        <a:p>
          <a:endParaRPr lang="en-US"/>
        </a:p>
      </dgm:t>
    </dgm:pt>
    <dgm:pt modelId="{5CBA7400-4169-4D6E-A50B-08577A695503}" type="pres">
      <dgm:prSet presAssocID="{89CAB3A6-837F-4E79-B9D8-8C7EB731E811}" presName="Name21" presStyleCnt="0"/>
      <dgm:spPr/>
      <dgm:t>
        <a:bodyPr/>
        <a:lstStyle/>
        <a:p>
          <a:endParaRPr lang="en-US"/>
        </a:p>
      </dgm:t>
    </dgm:pt>
    <dgm:pt modelId="{262D81E6-F77E-4EE4-AB6F-442D598E17E3}" type="pres">
      <dgm:prSet presAssocID="{89CAB3A6-837F-4E79-B9D8-8C7EB731E811}" presName="level2Shape" presStyleLbl="node3" presStyleIdx="1" presStyleCnt="2"/>
      <dgm:spPr/>
      <dgm:t>
        <a:bodyPr/>
        <a:lstStyle/>
        <a:p>
          <a:endParaRPr lang="en-US"/>
        </a:p>
      </dgm:t>
    </dgm:pt>
    <dgm:pt modelId="{03F73DEB-97B7-46C1-BA93-56CA692AEBF9}" type="pres">
      <dgm:prSet presAssocID="{89CAB3A6-837F-4E79-B9D8-8C7EB731E811}" presName="hierChild3" presStyleCnt="0"/>
      <dgm:spPr/>
      <dgm:t>
        <a:bodyPr/>
        <a:lstStyle/>
        <a:p>
          <a:endParaRPr lang="en-US"/>
        </a:p>
      </dgm:t>
    </dgm:pt>
    <dgm:pt modelId="{C758ED3B-18E5-43E5-BAD5-A28681569C32}" type="pres">
      <dgm:prSet presAssocID="{D467343D-79AA-4BDE-9ED3-F200690E0CB6}" presName="bgShapesFlow" presStyleCnt="0"/>
      <dgm:spPr/>
      <dgm:t>
        <a:bodyPr/>
        <a:lstStyle/>
        <a:p>
          <a:endParaRPr lang="en-US"/>
        </a:p>
      </dgm:t>
    </dgm:pt>
  </dgm:ptLst>
  <dgm:cxnLst>
    <dgm:cxn modelId="{FC9F13BF-EDF5-4306-BA88-EC30AFFE95B5}" type="presOf" srcId="{F548EE27-FD4E-4815-80E3-7742C8C73574}" destId="{98913A80-4125-4CD8-87CE-D54ED49C7ECE}" srcOrd="0" destOrd="0" presId="urn:microsoft.com/office/officeart/2005/8/layout/hierarchy6"/>
    <dgm:cxn modelId="{3192F485-27F0-4B56-954F-47150EF19EC5}" srcId="{33D12E91-F963-4526-88B6-3B73B7D3FAE4}" destId="{89CAB3A6-837F-4E79-B9D8-8C7EB731E811}" srcOrd="0" destOrd="0" parTransId="{93AF8871-D20E-4291-AB27-CD1EAFB3A703}" sibTransId="{18556D58-41F3-4D58-910F-ABBA7CF3E899}"/>
    <dgm:cxn modelId="{E993C0A5-C4F1-4E11-B18F-B86ADA02DF7F}" srcId="{F548EE27-FD4E-4815-80E3-7742C8C73574}" destId="{709F4546-EA2D-44C6-9B0C-95E8D0C84FC9}" srcOrd="0" destOrd="0" parTransId="{21B9CA82-9E2B-4C4B-B751-B2BB2154DC0D}" sibTransId="{A4A9BBE5-BCD1-49C2-B7BB-0E39216BA3CD}"/>
    <dgm:cxn modelId="{EED85ECB-3944-4572-9780-D4427700B213}" srcId="{22CE2DDD-7DDE-4D14-AD94-81A572931340}" destId="{F548EE27-FD4E-4815-80E3-7742C8C73574}" srcOrd="0" destOrd="0" parTransId="{E37FEB37-2924-4C29-BD72-E9B324329DA3}" sibTransId="{9DB6A8EC-A8A9-40EC-BF1B-26435D0FF5C4}"/>
    <dgm:cxn modelId="{225CE0EE-8CA0-4674-A379-2DB5065EC2AA}" srcId="{22CE2DDD-7DDE-4D14-AD94-81A572931340}" destId="{33D12E91-F963-4526-88B6-3B73B7D3FAE4}" srcOrd="1" destOrd="0" parTransId="{7CB846C2-FE64-421E-AAFA-C7F51685C082}" sibTransId="{FE2733B9-DA13-41FF-AFC9-A11814F4280D}"/>
    <dgm:cxn modelId="{F5EFB52B-C570-4F7C-85BD-34BE53D77954}" type="presOf" srcId="{21B9CA82-9E2B-4C4B-B751-B2BB2154DC0D}" destId="{B363F960-E008-4216-94C2-11FDBB338BC9}" srcOrd="0" destOrd="0" presId="urn:microsoft.com/office/officeart/2005/8/layout/hierarchy6"/>
    <dgm:cxn modelId="{18F64BB4-EAA7-46C9-BEC5-3D01B86F0178}" type="presOf" srcId="{93AF8871-D20E-4291-AB27-CD1EAFB3A703}" destId="{3CDE1B61-4B1C-466B-8544-3855650FD7FD}" srcOrd="0" destOrd="0" presId="urn:microsoft.com/office/officeart/2005/8/layout/hierarchy6"/>
    <dgm:cxn modelId="{5EE5D381-6213-4084-8154-BA1C0960310C}" type="presOf" srcId="{D467343D-79AA-4BDE-9ED3-F200690E0CB6}" destId="{F478FF16-CADC-4302-87E5-D2473B0CA5D4}" srcOrd="0" destOrd="0" presId="urn:microsoft.com/office/officeart/2005/8/layout/hierarchy6"/>
    <dgm:cxn modelId="{2C628738-0D5A-43E6-A43F-17171C81E223}" type="presOf" srcId="{7CB846C2-FE64-421E-AAFA-C7F51685C082}" destId="{BF4C5543-5211-4D43-BF3B-754BB9E78B3F}" srcOrd="0" destOrd="0" presId="urn:microsoft.com/office/officeart/2005/8/layout/hierarchy6"/>
    <dgm:cxn modelId="{60132729-49E1-46E0-9061-267CF9887DC2}" type="presOf" srcId="{33D12E91-F963-4526-88B6-3B73B7D3FAE4}" destId="{6E87BC29-096F-4570-BD28-488CEB5ED55E}" srcOrd="0" destOrd="0" presId="urn:microsoft.com/office/officeart/2005/8/layout/hierarchy6"/>
    <dgm:cxn modelId="{D709B499-6177-4EA0-A820-051202C8E3FD}" type="presOf" srcId="{22CE2DDD-7DDE-4D14-AD94-81A572931340}" destId="{412ABA8A-7DF9-49B6-9326-F28987ECDC1A}" srcOrd="0" destOrd="0" presId="urn:microsoft.com/office/officeart/2005/8/layout/hierarchy6"/>
    <dgm:cxn modelId="{265768DE-47B5-4828-9AA9-A1F266721B43}" type="presOf" srcId="{E37FEB37-2924-4C29-BD72-E9B324329DA3}" destId="{E152AEC2-2D38-496E-A39D-C44696DBCA3D}" srcOrd="0" destOrd="0" presId="urn:microsoft.com/office/officeart/2005/8/layout/hierarchy6"/>
    <dgm:cxn modelId="{BFEA569D-CE21-4CD7-97BC-519912DF9E25}" srcId="{D467343D-79AA-4BDE-9ED3-F200690E0CB6}" destId="{22CE2DDD-7DDE-4D14-AD94-81A572931340}" srcOrd="0" destOrd="0" parTransId="{B6F3F4F6-1092-4D7A-8B04-02EB9D72531A}" sibTransId="{38D3E377-4A21-4AE0-85D6-038CB93CEC1F}"/>
    <dgm:cxn modelId="{768C27F2-3717-4634-8F51-088AA186DF19}" type="presOf" srcId="{709F4546-EA2D-44C6-9B0C-95E8D0C84FC9}" destId="{E375010D-DF8E-4244-B158-66651CFB8FA2}" srcOrd="0" destOrd="0" presId="urn:microsoft.com/office/officeart/2005/8/layout/hierarchy6"/>
    <dgm:cxn modelId="{D24270F1-E103-4A6A-9FE9-DBB33D1DDADD}" type="presOf" srcId="{89CAB3A6-837F-4E79-B9D8-8C7EB731E811}" destId="{262D81E6-F77E-4EE4-AB6F-442D598E17E3}" srcOrd="0" destOrd="0" presId="urn:microsoft.com/office/officeart/2005/8/layout/hierarchy6"/>
    <dgm:cxn modelId="{ADBD230D-4213-4DBF-ADB4-912DE3408EB4}" type="presParOf" srcId="{F478FF16-CADC-4302-87E5-D2473B0CA5D4}" destId="{8B1938BF-5E2C-4A8F-A2C0-3A371B7255E3}" srcOrd="0" destOrd="0" presId="urn:microsoft.com/office/officeart/2005/8/layout/hierarchy6"/>
    <dgm:cxn modelId="{8D3C4CA5-095F-4AFE-AB1C-1BB8D2C5FF95}" type="presParOf" srcId="{8B1938BF-5E2C-4A8F-A2C0-3A371B7255E3}" destId="{FA832817-5D0A-44A7-A7A6-D74A2846D0C0}" srcOrd="0" destOrd="0" presId="urn:microsoft.com/office/officeart/2005/8/layout/hierarchy6"/>
    <dgm:cxn modelId="{73E12793-D1AF-42CF-A78B-D6FD4C72D713}" type="presParOf" srcId="{FA832817-5D0A-44A7-A7A6-D74A2846D0C0}" destId="{1805680B-7D3F-4425-8E84-133E7C6A71F2}" srcOrd="0" destOrd="0" presId="urn:microsoft.com/office/officeart/2005/8/layout/hierarchy6"/>
    <dgm:cxn modelId="{E53E93A9-F0CE-4C83-8A2C-8461A9BF4553}" type="presParOf" srcId="{1805680B-7D3F-4425-8E84-133E7C6A71F2}" destId="{412ABA8A-7DF9-49B6-9326-F28987ECDC1A}" srcOrd="0" destOrd="0" presId="urn:microsoft.com/office/officeart/2005/8/layout/hierarchy6"/>
    <dgm:cxn modelId="{0335F16E-EE90-44D6-B5C7-CAFC9821E15D}" type="presParOf" srcId="{1805680B-7D3F-4425-8E84-133E7C6A71F2}" destId="{7B9CCF03-4FCB-4223-9FE9-95FCC351793A}" srcOrd="1" destOrd="0" presId="urn:microsoft.com/office/officeart/2005/8/layout/hierarchy6"/>
    <dgm:cxn modelId="{0D83FF4C-E300-4D81-81DD-DBC7C5CA931F}" type="presParOf" srcId="{7B9CCF03-4FCB-4223-9FE9-95FCC351793A}" destId="{E152AEC2-2D38-496E-A39D-C44696DBCA3D}" srcOrd="0" destOrd="0" presId="urn:microsoft.com/office/officeart/2005/8/layout/hierarchy6"/>
    <dgm:cxn modelId="{56F913D2-5BD4-4B45-B966-33F2AEDED2DC}" type="presParOf" srcId="{7B9CCF03-4FCB-4223-9FE9-95FCC351793A}" destId="{F2573045-4474-436E-9435-C9041A387008}" srcOrd="1" destOrd="0" presId="urn:microsoft.com/office/officeart/2005/8/layout/hierarchy6"/>
    <dgm:cxn modelId="{4B026D86-29B0-4DAE-85EE-2CB7ABE98309}" type="presParOf" srcId="{F2573045-4474-436E-9435-C9041A387008}" destId="{98913A80-4125-4CD8-87CE-D54ED49C7ECE}" srcOrd="0" destOrd="0" presId="urn:microsoft.com/office/officeart/2005/8/layout/hierarchy6"/>
    <dgm:cxn modelId="{EB43B1B2-70FE-4339-943E-8F047C60461D}" type="presParOf" srcId="{F2573045-4474-436E-9435-C9041A387008}" destId="{5459606E-1797-4BE6-86A4-29F79C1CA97F}" srcOrd="1" destOrd="0" presId="urn:microsoft.com/office/officeart/2005/8/layout/hierarchy6"/>
    <dgm:cxn modelId="{C983A161-BBB0-4492-916B-FA652A1A9C82}" type="presParOf" srcId="{5459606E-1797-4BE6-86A4-29F79C1CA97F}" destId="{B363F960-E008-4216-94C2-11FDBB338BC9}" srcOrd="0" destOrd="0" presId="urn:microsoft.com/office/officeart/2005/8/layout/hierarchy6"/>
    <dgm:cxn modelId="{CF767BD5-C039-457C-96D4-95A821271A6E}" type="presParOf" srcId="{5459606E-1797-4BE6-86A4-29F79C1CA97F}" destId="{D84C0943-88EB-49A3-8701-354AF85998DF}" srcOrd="1" destOrd="0" presId="urn:microsoft.com/office/officeart/2005/8/layout/hierarchy6"/>
    <dgm:cxn modelId="{BC33A722-1E2A-4BDA-AB73-F6FC8BE1587A}" type="presParOf" srcId="{D84C0943-88EB-49A3-8701-354AF85998DF}" destId="{E375010D-DF8E-4244-B158-66651CFB8FA2}" srcOrd="0" destOrd="0" presId="urn:microsoft.com/office/officeart/2005/8/layout/hierarchy6"/>
    <dgm:cxn modelId="{1E615C71-38BF-4D72-A35B-483945705EA5}" type="presParOf" srcId="{D84C0943-88EB-49A3-8701-354AF85998DF}" destId="{68C4BFCA-27DC-420D-9016-7618658F1480}" srcOrd="1" destOrd="0" presId="urn:microsoft.com/office/officeart/2005/8/layout/hierarchy6"/>
    <dgm:cxn modelId="{4AF7F9FC-C690-4DE0-A0DC-6C46AFDABE84}" type="presParOf" srcId="{7B9CCF03-4FCB-4223-9FE9-95FCC351793A}" destId="{BF4C5543-5211-4D43-BF3B-754BB9E78B3F}" srcOrd="2" destOrd="0" presId="urn:microsoft.com/office/officeart/2005/8/layout/hierarchy6"/>
    <dgm:cxn modelId="{74C7C0A9-CDDF-4938-823A-20DF0D65F2DE}" type="presParOf" srcId="{7B9CCF03-4FCB-4223-9FE9-95FCC351793A}" destId="{36F6AEA9-377B-4014-9F03-1476BFF5334B}" srcOrd="3" destOrd="0" presId="urn:microsoft.com/office/officeart/2005/8/layout/hierarchy6"/>
    <dgm:cxn modelId="{3EBF974C-940F-48D4-9CA0-7BD770D8E80E}" type="presParOf" srcId="{36F6AEA9-377B-4014-9F03-1476BFF5334B}" destId="{6E87BC29-096F-4570-BD28-488CEB5ED55E}" srcOrd="0" destOrd="0" presId="urn:microsoft.com/office/officeart/2005/8/layout/hierarchy6"/>
    <dgm:cxn modelId="{85D39392-A906-47ED-A966-58A659630489}" type="presParOf" srcId="{36F6AEA9-377B-4014-9F03-1476BFF5334B}" destId="{5B3C2860-C5C0-420F-BE33-E0E40393D981}" srcOrd="1" destOrd="0" presId="urn:microsoft.com/office/officeart/2005/8/layout/hierarchy6"/>
    <dgm:cxn modelId="{FDACBEBD-2260-430E-8E2D-9787BEB675DB}" type="presParOf" srcId="{5B3C2860-C5C0-420F-BE33-E0E40393D981}" destId="{3CDE1B61-4B1C-466B-8544-3855650FD7FD}" srcOrd="0" destOrd="0" presId="urn:microsoft.com/office/officeart/2005/8/layout/hierarchy6"/>
    <dgm:cxn modelId="{062679B5-6098-4997-A957-0F5CAA3BC23B}" type="presParOf" srcId="{5B3C2860-C5C0-420F-BE33-E0E40393D981}" destId="{5CBA7400-4169-4D6E-A50B-08577A695503}" srcOrd="1" destOrd="0" presId="urn:microsoft.com/office/officeart/2005/8/layout/hierarchy6"/>
    <dgm:cxn modelId="{F9ECAF99-3A21-422F-984F-9280E95B7F8C}" type="presParOf" srcId="{5CBA7400-4169-4D6E-A50B-08577A695503}" destId="{262D81E6-F77E-4EE4-AB6F-442D598E17E3}" srcOrd="0" destOrd="0" presId="urn:microsoft.com/office/officeart/2005/8/layout/hierarchy6"/>
    <dgm:cxn modelId="{FF31675E-0374-4C66-A65B-99BDB2B5E0EC}" type="presParOf" srcId="{5CBA7400-4169-4D6E-A50B-08577A695503}" destId="{03F73DEB-97B7-46C1-BA93-56CA692AEBF9}" srcOrd="1" destOrd="0" presId="urn:microsoft.com/office/officeart/2005/8/layout/hierarchy6"/>
    <dgm:cxn modelId="{8CEF3930-1A5A-4A4F-9CA3-196C374D7D34}" type="presParOf" srcId="{F478FF16-CADC-4302-87E5-D2473B0CA5D4}" destId="{C758ED3B-18E5-43E5-BAD5-A28681569C32}"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CB7D24-6C88-410E-ACB5-D95ED598E96E}" type="datetimeFigureOut">
              <a:rPr lang="en-US" smtClean="0"/>
              <a:t>11/25/2015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the</a:t>
            </a:r>
            <a:r>
              <a:rPr lang="en-US" dirty="0" smtClean="0"/>
              <a:t> Southern</a:t>
            </a:r>
            <a:r>
              <a:rPr lang="en-US" baseline="0" dirty="0" smtClean="0"/>
              <a:t> Rockies Ecological Forecasting team at John C. </a:t>
            </a:r>
            <a:r>
              <a:rPr lang="en-US" baseline="0" dirty="0" err="1" smtClean="0"/>
              <a:t>Stennis</a:t>
            </a:r>
            <a:r>
              <a:rPr lang="en-US" baseline="0" dirty="0" smtClean="0"/>
              <a:t> Space Center and our project utilized NASA Earth Observations to identify and predict suitable mule deer habitats.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01647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Elevation,</a:t>
            </a:r>
            <a:r>
              <a:rPr lang="en-US" baseline="0" dirty="0" smtClean="0"/>
              <a:t> </a:t>
            </a:r>
            <a:r>
              <a:rPr lang="en-US" baseline="0" dirty="0" err="1" smtClean="0"/>
              <a:t>landcover</a:t>
            </a:r>
            <a:r>
              <a:rPr lang="en-US" baseline="0" dirty="0" smtClean="0"/>
              <a:t>, and phenology data were clipped to the winter range within each of the six states. </a:t>
            </a:r>
          </a:p>
          <a:p>
            <a:endParaRPr lang="en-US" baseline="0" dirty="0" smtClean="0"/>
          </a:p>
          <a:p>
            <a:r>
              <a:rPr lang="en-US" baseline="0" dirty="0" smtClean="0"/>
              <a:t>The </a:t>
            </a:r>
            <a:r>
              <a:rPr lang="en-US" dirty="0" smtClean="0"/>
              <a:t>mean ± SD was recorded</a:t>
            </a:r>
            <a:r>
              <a:rPr lang="en-US" baseline="0" dirty="0" smtClean="0"/>
              <a:t> for the elevation and climate data.</a:t>
            </a:r>
          </a:p>
          <a:p>
            <a:endParaRPr lang="en-US" baseline="0" dirty="0" smtClean="0"/>
          </a:p>
          <a:p>
            <a:r>
              <a:rPr lang="en-US" baseline="0" dirty="0" smtClean="0"/>
              <a:t>All values within this range were weighted with a 1 and the values that were outside the range were weighted with a 0. The literature provided the characteristics used to weight the </a:t>
            </a:r>
            <a:r>
              <a:rPr lang="en-US" baseline="0" dirty="0" err="1" smtClean="0"/>
              <a:t>landcover</a:t>
            </a:r>
            <a:r>
              <a:rPr lang="en-US" baseline="0" dirty="0" smtClean="0"/>
              <a:t> data. They were split into two categories: winter forage and thermal cover. If they were listed as excellent for either one, they were weighted with a 2. If they were listed as good for either one, they were weighted with a 1. All others were considered no data. When the layers were overlaid, those plants that serve as forage and cover would be weighted as a 3.</a:t>
            </a:r>
          </a:p>
          <a:p>
            <a:endParaRPr lang="en-US" baseline="0" dirty="0" smtClean="0"/>
          </a:p>
          <a:p>
            <a:r>
              <a:rPr lang="en-US" baseline="0" dirty="0" smtClean="0"/>
              <a:t>When layers were overlaid, phenology was the most important then elevation then </a:t>
            </a:r>
            <a:r>
              <a:rPr lang="en-US" baseline="0" dirty="0" err="1" smtClean="0"/>
              <a:t>landcover</a:t>
            </a:r>
            <a:r>
              <a:rPr lang="en-US" baseline="0" dirty="0" smtClean="0"/>
              <a:t> then climate data.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19207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Perimeters from all fires which occurred from</a:t>
            </a:r>
            <a:r>
              <a:rPr lang="en-US" baseline="0" dirty="0" smtClean="0"/>
              <a:t> 2005 to 2014 that were larger than 5000 acres were downloaded from USGS and the US Forest Service’s Monitoring Trends in Burn Severity (MTBS) project. If they occurred within the SRLCC boundary they were added to the map. Each fire was color-coded to indicate whether it occurred in the SRLCC, the mule deer winter range, or both.</a:t>
            </a:r>
          </a:p>
          <a:p>
            <a:endParaRPr lang="en-US" baseline="0" dirty="0" smtClean="0"/>
          </a:p>
          <a:p>
            <a:r>
              <a:rPr lang="en-US" dirty="0" smtClean="0"/>
              <a:t>Large-integral</a:t>
            </a:r>
            <a:r>
              <a:rPr lang="en-US" baseline="0" dirty="0" smtClean="0"/>
              <a:t> NDVI was added to the map to describe the phenology before the fire and the changes that occurred after the disturbance.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73014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Perimeters from all fires which occurred from</a:t>
            </a:r>
            <a:r>
              <a:rPr lang="en-US" baseline="0" dirty="0" smtClean="0"/>
              <a:t> 2005 to 2014 that were larger than 5000 acres were downloaded from USGS and the US Forest Service’s Monitoring Trends in Burn Severity (MTBS) project. If they occurred within the SRLCC boundary they were added to the map. Each fire was color-coded to indicate whether it occurred in the SRLCC, the mule deer winter range, or both.</a:t>
            </a:r>
          </a:p>
          <a:p>
            <a:endParaRPr lang="en-US" baseline="0" dirty="0" smtClean="0"/>
          </a:p>
          <a:p>
            <a:r>
              <a:rPr lang="en-US" dirty="0" smtClean="0"/>
              <a:t>Large-integral</a:t>
            </a:r>
            <a:r>
              <a:rPr lang="en-US" baseline="0" dirty="0" smtClean="0"/>
              <a:t> NDVI was added to the map to describe the phenology before the fire and the changes that occurred after the disturbance.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552737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looking at the large-integral</a:t>
            </a:r>
            <a:r>
              <a:rPr lang="en-US" baseline="0" dirty="0" smtClean="0"/>
              <a:t> NDVI, we can see the amount of “greenness” that occurs throughout the entire year. Two fires that occurred within our study in Wyoming demonstrate the positive impacts that wildfires can have on vegetation. These fires occurred in 2012 in areas that displayed lower amounts of “greenness.” Two years after the fires, there is noticeable increase in “greenness” within the area impacted by wildfires.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2628195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1523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383609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3880906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CE636-EDCB-4E8F-A496-90D3D4BBB61E}" type="slidenum">
              <a:rPr lang="en-US" smtClean="0"/>
              <a:t>21</a:t>
            </a:fld>
            <a:endParaRPr lang="en-US"/>
          </a:p>
        </p:txBody>
      </p:sp>
    </p:spTree>
    <p:extLst>
      <p:ext uri="{BB962C8B-B14F-4D97-AF65-F5344CB8AC3E}">
        <p14:creationId xmlns:p14="http://schemas.microsoft.com/office/powerpoint/2010/main" val="19150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138561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Mule deer</a:t>
            </a:r>
            <a:r>
              <a:rPr lang="en-US" baseline="0" dirty="0" smtClean="0"/>
              <a:t> </a:t>
            </a:r>
            <a:r>
              <a:rPr lang="en-US" dirty="0" smtClean="0"/>
              <a:t>are an economically and ecologically important species in North America. Many western states experience economic growth from tourists seeking</a:t>
            </a:r>
            <a:r>
              <a:rPr lang="en-US" baseline="0" dirty="0" smtClean="0"/>
              <a:t> to find these animals. They are popular find for wildlife viewers because of their large size. They are also a very popular trophy for hunters. It was estimated that in 2006 alone, mule deer hunting contributed over 100 million dollars to Idaho’s economy.</a:t>
            </a:r>
            <a:endParaRPr lang="en-US" dirty="0" smtClean="0"/>
          </a:p>
          <a:p>
            <a:endParaRPr lang="en-US" dirty="0" smtClean="0"/>
          </a:p>
          <a:p>
            <a:r>
              <a:rPr lang="en-US" dirty="0" smtClean="0"/>
              <a:t>They also play a large role in their ecosystems’ processes and serve as an ecological indicator for habitat quality. Typically, if the habitat</a:t>
            </a:r>
            <a:r>
              <a:rPr lang="en-US" baseline="0" dirty="0" smtClean="0"/>
              <a:t> is suitable for mule deer it is suitable for many other animals in their food web. Mule deer can have a major impact on vegetation composition and nutrient cycling. They are considered keystone species and their ecosystems would be dramatically different or not exist without them.</a:t>
            </a:r>
          </a:p>
          <a:p>
            <a:endParaRPr lang="en-US" dirty="0" smtClean="0"/>
          </a:p>
          <a:p>
            <a:r>
              <a:rPr lang="en-US" dirty="0" smtClean="0"/>
              <a:t>___________________________________________</a:t>
            </a:r>
          </a:p>
          <a:p>
            <a:r>
              <a:rPr lang="en-US" dirty="0" smtClean="0"/>
              <a:t>Image Credits:</a:t>
            </a:r>
          </a:p>
          <a:p>
            <a:r>
              <a:rPr lang="en-US" dirty="0" smtClean="0"/>
              <a:t>Deer hunter: http://rebeccafrancis.com/2010/10/2010-wyoming-deer-hunt/</a:t>
            </a:r>
          </a:p>
          <a:p>
            <a:r>
              <a:rPr lang="en-US" dirty="0" smtClean="0"/>
              <a:t>Deer migration: http://america.aljazeera.com/features/2014/4/mule-deer-longestmigration.html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51744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mule deer population, however, faces the risk of losing their habit due to anthropogenic effects. In our study area, land is being lost due to energy-, agricultural-, and housing-development. </a:t>
            </a:r>
            <a:r>
              <a:rPr lang="en-US" baseline="0" dirty="0" smtClean="0"/>
              <a:t>In general, 50% of areas disturbed by construction can be reclaimed in 3 to 5 years. However, a fully productive habitat can take up to 20 years to rebuild. Sagebrush communities, which are very important to mule deer, are exceptionally difficult to rebuild.</a:t>
            </a:r>
          </a:p>
          <a:p>
            <a:endParaRPr lang="en-US" baseline="0" dirty="0" smtClean="0"/>
          </a:p>
          <a:p>
            <a:r>
              <a:rPr lang="en-US" baseline="0" dirty="0" smtClean="0"/>
              <a:t>With human-development also comes habitat fragmentation, isolation, vegetation changes, water contamination, air pollution, and erosion.</a:t>
            </a:r>
            <a:endParaRPr lang="en-US" dirty="0" smtClean="0"/>
          </a:p>
          <a:p>
            <a:endParaRPr lang="en-US" dirty="0" smtClean="0"/>
          </a:p>
          <a:p>
            <a:r>
              <a:rPr lang="en-US" dirty="0" smtClean="0"/>
              <a:t>___________________________________________</a:t>
            </a:r>
          </a:p>
          <a:p>
            <a:r>
              <a:rPr lang="en-US" dirty="0" smtClean="0"/>
              <a:t>Image Credits:</a:t>
            </a:r>
          </a:p>
          <a:p>
            <a:r>
              <a:rPr lang="en-US" dirty="0" smtClean="0"/>
              <a:t>Deer: http://www.wyofile.com/americas-longest-mule-deer-migration-discovered-in-wyoming/</a:t>
            </a:r>
          </a:p>
          <a:p>
            <a:r>
              <a:rPr lang="en-US" dirty="0" smtClean="0"/>
              <a:t>Clipart</a:t>
            </a: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21844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partners were also interested in understanding the impact of fire disturbances and their potential to create high quality habitats for mule deer. There are few factors more important than fires in regards to mule deer habitat condition and health. Some have suggested that patchy burns in mountain </a:t>
            </a:r>
            <a:r>
              <a:rPr lang="en-US" baseline="0" dirty="0" err="1" smtClean="0"/>
              <a:t>shrublands</a:t>
            </a:r>
            <a:r>
              <a:rPr lang="en-US" baseline="0" dirty="0" smtClean="0"/>
              <a:t> have the greatest value to mule deer. Mule deer benefit most from the early successional habitats</a:t>
            </a:r>
            <a:r>
              <a:rPr lang="en-US" dirty="0"/>
              <a:t>.</a:t>
            </a:r>
            <a:r>
              <a:rPr lang="en-US" baseline="0" dirty="0" smtClean="0"/>
              <a:t> Fires can rejuvenate browse plants, which are important to mule deer. Increases in plants such as true mountain mahogany, chokecherry, service berry, etc., can provide more winter forage and thermal cover.</a:t>
            </a:r>
          </a:p>
          <a:p>
            <a:endParaRPr lang="en-US" baseline="0" dirty="0" smtClean="0"/>
          </a:p>
          <a:p>
            <a:r>
              <a:rPr lang="en-US" baseline="0" dirty="0" smtClean="0"/>
              <a:t>However, wildfires can negatively impact mule deer habitats. If the fire is too hot it will kill important forage types and will put communities at risk. This is important for end-users to keep in mind for management plans.</a:t>
            </a:r>
          </a:p>
          <a:p>
            <a:endParaRPr lang="en-US" dirty="0" smtClean="0"/>
          </a:p>
          <a:p>
            <a:r>
              <a:rPr lang="en-US" dirty="0" smtClean="0"/>
              <a:t>___________________________________________</a:t>
            </a:r>
          </a:p>
          <a:p>
            <a:r>
              <a:rPr lang="en-US" dirty="0" smtClean="0"/>
              <a:t>Image Credits:</a:t>
            </a:r>
          </a:p>
          <a:p>
            <a:r>
              <a:rPr lang="en-US" dirty="0" smtClean="0"/>
              <a:t>Secondary succession:</a:t>
            </a:r>
            <a:r>
              <a:rPr lang="en-US" baseline="0" dirty="0" smtClean="0"/>
              <a:t> </a:t>
            </a:r>
            <a:r>
              <a:rPr lang="en-US" dirty="0" smtClean="0"/>
              <a:t>http://www.britannica.com/science/ecological-succession</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94882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objective of this project was to correlate NDVI, phenology, </a:t>
            </a:r>
            <a:r>
              <a:rPr lang="en-US" dirty="0" err="1" smtClean="0"/>
              <a:t>landcover</a:t>
            </a:r>
            <a:r>
              <a:rPr lang="en-US" dirty="0" smtClean="0"/>
              <a:t>, and climate data with</a:t>
            </a:r>
            <a:r>
              <a:rPr lang="en-US" baseline="0" dirty="0" smtClean="0"/>
              <a:t> </a:t>
            </a:r>
            <a:r>
              <a:rPr lang="en-US" dirty="0" smtClean="0"/>
              <a:t>known mule deer habitat ranges to determine the characteristics of suitable habitats. This information will be used to predict future mule deer habitats, allowing the end-users to prioritize areas for conservation and restoration.</a:t>
            </a:r>
          </a:p>
          <a:p>
            <a:endParaRPr lang="en-US" dirty="0" smtClean="0"/>
          </a:p>
          <a:p>
            <a:r>
              <a:rPr lang="en-US" dirty="0" smtClean="0"/>
              <a:t>___________________________________________</a:t>
            </a:r>
          </a:p>
          <a:p>
            <a:r>
              <a:rPr lang="en-US" dirty="0" smtClean="0"/>
              <a:t>Image Credits:</a:t>
            </a:r>
          </a:p>
          <a:p>
            <a:r>
              <a:rPr lang="en-US" dirty="0" smtClean="0"/>
              <a:t>Deer: http://ngm.nationalgeographic.com/ngm/photo-contest/2011/entries/78208/view/</a:t>
            </a:r>
          </a:p>
          <a:p>
            <a:r>
              <a:rPr lang="en-US" dirty="0" smtClean="0"/>
              <a:t>Rocky mountains:</a:t>
            </a:r>
            <a:r>
              <a:rPr lang="en-US" baseline="0" dirty="0" smtClean="0"/>
              <a:t> http://www.cas.vanderbilt.edu/bioimages/biohires/ecoregions/h50528tetons5jb207.jpg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74312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End-users</a:t>
            </a:r>
            <a:r>
              <a:rPr lang="en-US" baseline="0" dirty="0" smtClean="0"/>
              <a:t> and Partners for this project were the Southern Rockies Landscape Conservation Cooperative (SRLCC) and the Western Association of Fish and Wildlife Agencies’ Mule Deer Working Group.</a:t>
            </a:r>
            <a:endParaRPr lang="en-US" dirty="0" smtClean="0"/>
          </a:p>
          <a:p>
            <a:endParaRPr lang="en-US" dirty="0" smtClean="0"/>
          </a:p>
          <a:p>
            <a:r>
              <a:rPr lang="en-US" dirty="0" smtClean="0"/>
              <a:t>___________________________________________</a:t>
            </a:r>
          </a:p>
          <a:p>
            <a:r>
              <a:rPr lang="en-US" dirty="0" smtClean="0"/>
              <a:t>Image Credits:</a:t>
            </a:r>
          </a:p>
          <a:p>
            <a:r>
              <a:rPr lang="en-US" dirty="0" smtClean="0"/>
              <a:t>Rocky</a:t>
            </a:r>
            <a:r>
              <a:rPr lang="en-US" baseline="0" dirty="0" smtClean="0"/>
              <a:t> mountains</a:t>
            </a:r>
            <a:r>
              <a:rPr lang="en-US" dirty="0" smtClean="0"/>
              <a:t>:</a:t>
            </a:r>
            <a:r>
              <a:rPr lang="en-US" baseline="0" dirty="0" smtClean="0"/>
              <a:t> http://summitcountyvoice.com/tag/hidden-gems-wilderness/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56292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a:t>
            </a:r>
            <a:r>
              <a:rPr lang="en-US" baseline="0" dirty="0" smtClean="0"/>
              <a:t> for this project was the SRLCC boundary and the mule deer winter range. The six states we studied were Idaho, Wyoming, Utah, Colorado, Arizona, and New Mexico. The SRLCC boundary is located within these six states and its area is roughly 200,000 sq. miles (199520). Our partners expressed interest in studying the winter range because not much research has been done on this critical area.</a:t>
            </a:r>
          </a:p>
          <a:p>
            <a:endParaRPr lang="en-US" baseline="0" dirty="0" smtClean="0"/>
          </a:p>
          <a:p>
            <a:r>
              <a:rPr lang="en-US" baseline="0" dirty="0" smtClean="0"/>
              <a:t>Our study period was from January 2005 to December 2014 to provide up-to-date characteristics of mule deer habitats.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62924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Aqua and Terra MODIS</a:t>
            </a:r>
            <a:r>
              <a:rPr lang="en-US" baseline="0" dirty="0" smtClean="0"/>
              <a:t> was used for Day of Year phenology data. </a:t>
            </a:r>
            <a:endParaRPr lang="en-US" dirty="0" smtClean="0"/>
          </a:p>
          <a:p>
            <a:endParaRPr lang="en-US" dirty="0" smtClean="0"/>
          </a:p>
          <a:p>
            <a:r>
              <a:rPr lang="en-US" dirty="0" smtClean="0"/>
              <a:t>Terra </a:t>
            </a:r>
            <a:r>
              <a:rPr lang="en-US" baseline="0" dirty="0" smtClean="0"/>
              <a:t>ASTER data was used for Digital Elevation Models.</a:t>
            </a:r>
            <a:endParaRPr lang="en-US" dirty="0" smtClean="0"/>
          </a:p>
          <a:p>
            <a:endParaRPr lang="en-US" dirty="0" smtClean="0"/>
          </a:p>
          <a:p>
            <a:r>
              <a:rPr lang="en-US" dirty="0" smtClean="0"/>
              <a:t>Landsat 5 TM,</a:t>
            </a:r>
            <a:r>
              <a:rPr lang="en-US" baseline="0" dirty="0" smtClean="0"/>
              <a:t> Landsat 7 ETM+, and Landsat 8 OLI was used for USGS GAP and NLCD </a:t>
            </a:r>
            <a:r>
              <a:rPr lang="en-US" baseline="0" dirty="0" err="1" smtClean="0"/>
              <a:t>landcover</a:t>
            </a:r>
            <a:r>
              <a:rPr lang="en-US" baseline="0" dirty="0" smtClean="0"/>
              <a:t> and to derive fire perimeter </a:t>
            </a:r>
            <a:r>
              <a:rPr lang="en-US" baseline="0" dirty="0" err="1" smtClean="0"/>
              <a:t>shapefiles</a:t>
            </a:r>
            <a:r>
              <a:rPr lang="en-US" baseline="0" dirty="0" smtClean="0"/>
              <a:t>.</a:t>
            </a:r>
            <a:r>
              <a:rPr lang="en-US" dirty="0" smtClean="0"/>
              <a:t> </a:t>
            </a:r>
          </a:p>
          <a:p>
            <a:endParaRPr lang="en-US" dirty="0" smtClean="0"/>
          </a:p>
          <a:p>
            <a:r>
              <a:rPr lang="en-US" dirty="0" smtClean="0"/>
              <a:t>___________________________________________</a:t>
            </a:r>
          </a:p>
          <a:p>
            <a:r>
              <a:rPr lang="en-US" dirty="0" smtClean="0"/>
              <a:t>Image Credits:</a:t>
            </a:r>
          </a:p>
          <a:p>
            <a:r>
              <a:rPr lang="en-US" dirty="0" smtClean="0"/>
              <a:t>NASA:</a:t>
            </a:r>
            <a:r>
              <a:rPr lang="en-US" baseline="0" dirty="0" smtClean="0"/>
              <a:t> </a:t>
            </a:r>
            <a:r>
              <a:rPr lang="en-US" dirty="0" smtClean="0"/>
              <a:t>http://eospso.nasa.gov/</a:t>
            </a:r>
          </a:p>
          <a:p>
            <a:r>
              <a:rPr lang="en-US" dirty="0" smtClean="0"/>
              <a:t>Satellites:</a:t>
            </a:r>
            <a:r>
              <a:rPr lang="en-US" baseline="0" dirty="0" smtClean="0"/>
              <a:t> DEVELOPedia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845159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MODIS data</a:t>
            </a:r>
            <a:r>
              <a:rPr lang="en-US" baseline="0" dirty="0" smtClean="0"/>
              <a:t> processed to produce </a:t>
            </a:r>
            <a:r>
              <a:rPr lang="en-US" dirty="0" smtClean="0"/>
              <a:t>NDVI curve that has 14 layers at 231m resolution. These 14 layer images contain seven NDVI and corresponding day of year values. Left 20% is the beginning of season, left 80% is the onset of maximum greenness aka </a:t>
            </a:r>
            <a:r>
              <a:rPr lang="en-US" dirty="0" err="1" smtClean="0"/>
              <a:t>greenup</a:t>
            </a:r>
            <a:r>
              <a:rPr lang="en-US" dirty="0" smtClean="0"/>
              <a:t>, MAX is the peak of the growing season, right 80% is the beginning of brown down and right 20% is the end of season.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027938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11/25/2015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e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emf"/><Relationship Id="rId4" Type="http://schemas.openxmlformats.org/officeDocument/2006/relationships/image" Target="../media/image46.emf"/></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47.emf"/><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image" Target="../media/image48.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47.emf"/><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image" Target="../media/image48.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Southern Rockies Ecological Forecasting</a:t>
            </a:r>
            <a:endParaRPr lang="en-US" dirty="0"/>
          </a:p>
        </p:txBody>
      </p:sp>
      <p:sp>
        <p:nvSpPr>
          <p:cNvPr id="3" name="Text Placeholder 2"/>
          <p:cNvSpPr>
            <a:spLocks noGrp="1"/>
          </p:cNvSpPr>
          <p:nvPr>
            <p:ph type="body" sz="quarter" idx="11"/>
          </p:nvPr>
        </p:nvSpPr>
        <p:spPr>
          <a:xfrm>
            <a:off x="2997874" y="5365742"/>
            <a:ext cx="3148252" cy="369332"/>
          </a:xfrm>
        </p:spPr>
        <p:txBody>
          <a:bodyPr>
            <a:normAutofit fontScale="92500"/>
          </a:bodyPr>
          <a:lstStyle/>
          <a:p>
            <a:pPr algn="ctr"/>
            <a:r>
              <a:rPr lang="en-US" dirty="0" smtClean="0"/>
              <a:t>Ross </a:t>
            </a:r>
            <a:r>
              <a:rPr lang="en-US" dirty="0" err="1" smtClean="0"/>
              <a:t>Reahard</a:t>
            </a:r>
            <a:r>
              <a:rPr lang="en-US" dirty="0" smtClean="0"/>
              <a:t> (Project Lead)</a:t>
            </a:r>
            <a:endParaRPr lang="en-US" dirty="0"/>
          </a:p>
        </p:txBody>
      </p:sp>
      <p:sp>
        <p:nvSpPr>
          <p:cNvPr id="4" name="Text Placeholder 3"/>
          <p:cNvSpPr>
            <a:spLocks noGrp="1"/>
          </p:cNvSpPr>
          <p:nvPr>
            <p:ph type="body" sz="quarter" idx="12"/>
          </p:nvPr>
        </p:nvSpPr>
        <p:spPr>
          <a:xfrm>
            <a:off x="3790052" y="5735074"/>
            <a:ext cx="1563896" cy="369332"/>
          </a:xfrm>
        </p:spPr>
        <p:txBody>
          <a:bodyPr/>
          <a:lstStyle/>
          <a:p>
            <a:pPr algn="ctr"/>
            <a:r>
              <a:rPr lang="en-US" dirty="0" smtClean="0"/>
              <a:t>Teresa Fenn</a:t>
            </a:r>
            <a:endParaRPr lang="en-US" dirty="0"/>
          </a:p>
        </p:txBody>
      </p:sp>
      <p:sp>
        <p:nvSpPr>
          <p:cNvPr id="5" name="Text Placeholder 4"/>
          <p:cNvSpPr>
            <a:spLocks noGrp="1"/>
          </p:cNvSpPr>
          <p:nvPr>
            <p:ph type="body" sz="quarter" idx="13"/>
          </p:nvPr>
        </p:nvSpPr>
        <p:spPr>
          <a:xfrm>
            <a:off x="3826266" y="6142982"/>
            <a:ext cx="1491468" cy="369332"/>
          </a:xfrm>
        </p:spPr>
        <p:txBody>
          <a:bodyPr/>
          <a:lstStyle/>
          <a:p>
            <a:pPr algn="ctr"/>
            <a:r>
              <a:rPr lang="en-US" dirty="0" smtClean="0"/>
              <a:t>Jeri Wisman</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smtClean="0"/>
              <a:t>Using NASA Earth Observations to Identify and Predict Suitable Mule Deer Habitats</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191000" y="1076431"/>
            <a:ext cx="4695611" cy="4758050"/>
          </a:xfrm>
          <a:prstGeom prst="rect">
            <a:avLst/>
          </a:prstGeom>
          <a:solidFill>
            <a:schemeClr val="accent4">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438912" y="1316735"/>
            <a:ext cx="3621024" cy="5050197"/>
          </a:xfrm>
        </p:spPr>
        <p:txBody>
          <a:bodyPr/>
          <a:lstStyle/>
          <a:p>
            <a:pPr>
              <a:spcBef>
                <a:spcPts val="0"/>
              </a:spcBef>
              <a:buClr>
                <a:srgbClr val="25844C"/>
              </a:buClr>
              <a:buSzPct val="105000"/>
            </a:pPr>
            <a:endParaRPr lang="en-US" dirty="0" smtClean="0"/>
          </a:p>
          <a:p>
            <a:pPr marL="457200" indent="-457200">
              <a:spcBef>
                <a:spcPts val="0"/>
              </a:spcBef>
              <a:buClr>
                <a:srgbClr val="25844C"/>
              </a:buClr>
              <a:buSzPct val="105000"/>
              <a:buFont typeface="+mj-lt"/>
              <a:buAutoNum type="arabicPeriod"/>
            </a:pPr>
            <a:r>
              <a:rPr lang="en-US" dirty="0" smtClean="0"/>
              <a:t>Data was clipped to winter range within each state</a:t>
            </a:r>
            <a:endParaRPr lang="en-US" dirty="0"/>
          </a:p>
          <a:p>
            <a:pPr marL="457200" indent="-457200">
              <a:spcBef>
                <a:spcPts val="0"/>
              </a:spcBef>
              <a:buClr>
                <a:srgbClr val="25844C"/>
              </a:buClr>
              <a:buSzPct val="105000"/>
              <a:buFont typeface="+mj-lt"/>
              <a:buAutoNum type="arabicPeriod"/>
            </a:pPr>
            <a:endParaRPr lang="en-US" dirty="0"/>
          </a:p>
          <a:p>
            <a:pPr marL="457200" indent="-457200">
              <a:spcBef>
                <a:spcPts val="0"/>
              </a:spcBef>
              <a:buClr>
                <a:srgbClr val="25844C"/>
              </a:buClr>
              <a:buSzPct val="105000"/>
              <a:buFont typeface="+mj-lt"/>
              <a:buAutoNum type="arabicPeriod"/>
            </a:pPr>
            <a:r>
              <a:rPr lang="en-US" dirty="0" smtClean="0"/>
              <a:t>Statistics from some layers were taken</a:t>
            </a:r>
            <a:endParaRPr lang="en-US" dirty="0"/>
          </a:p>
          <a:p>
            <a:pPr marL="457200" indent="-457200">
              <a:spcBef>
                <a:spcPts val="0"/>
              </a:spcBef>
              <a:buClr>
                <a:srgbClr val="25844C"/>
              </a:buClr>
              <a:buSzPct val="105000"/>
              <a:buFont typeface="+mj-lt"/>
              <a:buAutoNum type="arabicPeriod"/>
            </a:pPr>
            <a:endParaRPr lang="en-US" dirty="0"/>
          </a:p>
          <a:p>
            <a:pPr marL="457200" indent="-457200">
              <a:spcBef>
                <a:spcPts val="0"/>
              </a:spcBef>
              <a:buClr>
                <a:srgbClr val="25844C"/>
              </a:buClr>
              <a:buSzPct val="105000"/>
              <a:buFont typeface="+mj-lt"/>
              <a:buAutoNum type="arabicPeriod"/>
            </a:pPr>
            <a:r>
              <a:rPr lang="en-US" dirty="0" smtClean="0"/>
              <a:t>Layers were weighted using mean ± SD</a:t>
            </a:r>
          </a:p>
          <a:p>
            <a:pPr marL="457200" indent="-457200">
              <a:spcBef>
                <a:spcPts val="0"/>
              </a:spcBef>
              <a:buClr>
                <a:srgbClr val="25844C"/>
              </a:buClr>
              <a:buSzPct val="105000"/>
              <a:buFont typeface="+mj-lt"/>
              <a:buAutoNum type="arabicPeriod"/>
            </a:pPr>
            <a:endParaRPr lang="en-US" dirty="0"/>
          </a:p>
          <a:p>
            <a:pPr marL="457200" indent="-457200">
              <a:spcBef>
                <a:spcPts val="0"/>
              </a:spcBef>
              <a:buClr>
                <a:srgbClr val="25844C"/>
              </a:buClr>
              <a:buSzPct val="105000"/>
              <a:buFont typeface="+mj-lt"/>
              <a:buAutoNum type="arabicPeriod"/>
            </a:pPr>
            <a:r>
              <a:rPr lang="en-US" dirty="0" smtClean="0"/>
              <a:t>Layers were overlaid depending on importance</a:t>
            </a:r>
          </a:p>
          <a:p>
            <a:pPr marL="457200" indent="-457200">
              <a:spcBef>
                <a:spcPts val="0"/>
              </a:spcBef>
              <a:buClr>
                <a:srgbClr val="25844C"/>
              </a:buClr>
              <a:buSzPct val="105000"/>
              <a:buFont typeface="+mj-lt"/>
              <a:buAutoNum type="arabicPeriod"/>
            </a:pPr>
            <a:endParaRPr lang="en-US" dirty="0"/>
          </a:p>
          <a:p>
            <a:pPr marL="457200" indent="-457200">
              <a:spcBef>
                <a:spcPts val="0"/>
              </a:spcBef>
              <a:buClr>
                <a:srgbClr val="25844C"/>
              </a:buClr>
              <a:buSzPct val="105000"/>
              <a:buFont typeface="+mj-lt"/>
              <a:buAutoNum type="arabicPeriod"/>
            </a:pPr>
            <a:endParaRPr lang="en-US" dirty="0"/>
          </a:p>
        </p:txBody>
      </p:sp>
      <p:sp>
        <p:nvSpPr>
          <p:cNvPr id="6" name="Text Placeholder 2"/>
          <p:cNvSpPr>
            <a:spLocks noGrp="1"/>
          </p:cNvSpPr>
          <p:nvPr>
            <p:ph type="body" sz="quarter" idx="10"/>
          </p:nvPr>
        </p:nvSpPr>
        <p:spPr>
          <a:xfrm>
            <a:off x="196278" y="368701"/>
            <a:ext cx="8567475" cy="679027"/>
          </a:xfrm>
        </p:spPr>
        <p:txBody>
          <a:bodyPr>
            <a:normAutofit fontScale="85000" lnSpcReduction="10000"/>
          </a:bodyPr>
          <a:lstStyle/>
          <a:p>
            <a:r>
              <a:rPr lang="en-US" dirty="0" smtClean="0"/>
              <a:t>Methodology – Habitat Suitability Model</a:t>
            </a:r>
            <a:endParaRPr lang="en-US" dirty="0"/>
          </a:p>
        </p:txBody>
      </p:sp>
      <p:sp>
        <p:nvSpPr>
          <p:cNvPr id="29" name="Rectangle 28"/>
          <p:cNvSpPr/>
          <p:nvPr/>
        </p:nvSpPr>
        <p:spPr>
          <a:xfrm>
            <a:off x="7443923" y="3175914"/>
            <a:ext cx="332918" cy="161312"/>
          </a:xfrm>
          <a:prstGeom prst="rect">
            <a:avLst/>
          </a:prstGeom>
          <a:solidFill>
            <a:srgbClr val="E2363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443923" y="3394632"/>
            <a:ext cx="332918" cy="160305"/>
          </a:xfrm>
          <a:prstGeom prst="rect">
            <a:avLst/>
          </a:prstGeom>
          <a:solidFill>
            <a:srgbClr val="59B84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9620000">
            <a:off x="4077487" y="4699146"/>
            <a:ext cx="1087157" cy="246221"/>
          </a:xfrm>
          <a:prstGeom prst="rect">
            <a:avLst/>
          </a:prstGeom>
          <a:noFill/>
        </p:spPr>
        <p:txBody>
          <a:bodyPr wrap="none" lIns="91440" tIns="45720" rIns="91440" bIns="45720">
            <a:spAutoFit/>
          </a:bodyPr>
          <a:lstStyle/>
          <a:p>
            <a:r>
              <a:rPr lang="en-US" sz="1000" b="1" cap="none" spc="0" dirty="0" smtClean="0">
                <a:ln w="0"/>
                <a:solidFill>
                  <a:schemeClr val="accent1"/>
                </a:solidFill>
                <a:effectLst>
                  <a:outerShdw blurRad="38100" dist="25400" dir="5400000" algn="ctr" rotWithShape="0">
                    <a:srgbClr val="6E747A">
                      <a:alpha val="43000"/>
                    </a:srgbClr>
                  </a:outerShdw>
                </a:effectLst>
              </a:rPr>
              <a:t>Thermal Cover</a:t>
            </a:r>
          </a:p>
        </p:txBody>
      </p:sp>
      <p:sp>
        <p:nvSpPr>
          <p:cNvPr id="35" name="Rectangle 34"/>
          <p:cNvSpPr/>
          <p:nvPr/>
        </p:nvSpPr>
        <p:spPr>
          <a:xfrm rot="19620000">
            <a:off x="4104770" y="2967254"/>
            <a:ext cx="748924" cy="246221"/>
          </a:xfrm>
          <a:prstGeom prst="rect">
            <a:avLst/>
          </a:prstGeom>
          <a:noFill/>
        </p:spPr>
        <p:txBody>
          <a:bodyPr wrap="none" lIns="91440" tIns="45720" rIns="91440" bIns="45720">
            <a:spAutoFit/>
          </a:bodyPr>
          <a:lstStyle/>
          <a:p>
            <a:pPr algn="ctr"/>
            <a:r>
              <a:rPr lang="en-US" sz="1000" b="1" cap="none" spc="0" dirty="0" smtClean="0">
                <a:ln w="0"/>
                <a:solidFill>
                  <a:schemeClr val="accent1"/>
                </a:solidFill>
                <a:effectLst>
                  <a:outerShdw blurRad="38100" dist="25400" dir="5400000" algn="ctr" rotWithShape="0">
                    <a:srgbClr val="6E747A">
                      <a:alpha val="43000"/>
                    </a:srgbClr>
                  </a:outerShdw>
                </a:effectLst>
              </a:rPr>
              <a:t>Elevation</a:t>
            </a:r>
            <a:endParaRPr lang="en-US" sz="1000" b="1" cap="none" spc="0" dirty="0">
              <a:ln w="0"/>
              <a:solidFill>
                <a:schemeClr val="accent1"/>
              </a:solidFill>
              <a:effectLst>
                <a:outerShdw blurRad="38100" dist="25400" dir="5400000" algn="ctr" rotWithShape="0">
                  <a:srgbClr val="6E747A">
                    <a:alpha val="43000"/>
                  </a:srgbClr>
                </a:outerShdw>
              </a:effectLst>
            </a:endParaRPr>
          </a:p>
        </p:txBody>
      </p:sp>
      <p:sp>
        <p:nvSpPr>
          <p:cNvPr id="45" name="Rectangle 44"/>
          <p:cNvSpPr/>
          <p:nvPr/>
        </p:nvSpPr>
        <p:spPr>
          <a:xfrm rot="19620000">
            <a:off x="4081237" y="3780267"/>
            <a:ext cx="1040670" cy="246221"/>
          </a:xfrm>
          <a:prstGeom prst="rect">
            <a:avLst/>
          </a:prstGeom>
          <a:noFill/>
        </p:spPr>
        <p:txBody>
          <a:bodyPr wrap="none" lIns="91440" tIns="45720" rIns="91440" bIns="45720">
            <a:spAutoFit/>
          </a:bodyPr>
          <a:lstStyle/>
          <a:p>
            <a:r>
              <a:rPr lang="en-US" sz="1000" b="1" cap="none" spc="0" dirty="0" smtClean="0">
                <a:ln w="0"/>
                <a:solidFill>
                  <a:schemeClr val="accent1"/>
                </a:solidFill>
                <a:effectLst>
                  <a:outerShdw blurRad="38100" dist="25400" dir="5400000" algn="ctr" rotWithShape="0">
                    <a:srgbClr val="6E747A">
                      <a:alpha val="43000"/>
                    </a:srgbClr>
                  </a:outerShdw>
                </a:effectLst>
              </a:rPr>
              <a:t>Winter Forage</a:t>
            </a:r>
            <a:endParaRPr lang="en-US" sz="1000" b="1" cap="none" spc="0" dirty="0">
              <a:ln w="0"/>
              <a:solidFill>
                <a:schemeClr val="accent1"/>
              </a:solidFill>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3"/>
          <a:stretch>
            <a:fillRect/>
          </a:stretch>
        </p:blipFill>
        <p:spPr>
          <a:xfrm>
            <a:off x="4930454" y="3343041"/>
            <a:ext cx="2381315" cy="3108960"/>
          </a:xfrm>
          <a:prstGeom prst="rect">
            <a:avLst/>
          </a:prstGeom>
          <a:ln w="76200">
            <a:solidFill>
              <a:srgbClr val="25844C"/>
            </a:solidFill>
          </a:ln>
          <a:scene3d>
            <a:camera prst="orthographicFront">
              <a:rot lat="18078000" lon="3210000" rev="18144000"/>
            </a:camera>
            <a:lightRig rig="threePt" dir="t"/>
          </a:scene3d>
        </p:spPr>
      </p:pic>
      <p:pic>
        <p:nvPicPr>
          <p:cNvPr id="4" name="Picture 3"/>
          <p:cNvPicPr>
            <a:picLocks noChangeAspect="1"/>
          </p:cNvPicPr>
          <p:nvPr/>
        </p:nvPicPr>
        <p:blipFill>
          <a:blip r:embed="rId4"/>
          <a:stretch>
            <a:fillRect/>
          </a:stretch>
        </p:blipFill>
        <p:spPr>
          <a:xfrm>
            <a:off x="4928616" y="2427438"/>
            <a:ext cx="2377440" cy="3103905"/>
          </a:xfrm>
          <a:prstGeom prst="rect">
            <a:avLst/>
          </a:prstGeom>
          <a:ln w="76200">
            <a:solidFill>
              <a:srgbClr val="25844C"/>
            </a:solidFill>
          </a:ln>
          <a:scene3d>
            <a:camera prst="orthographicFront">
              <a:rot lat="18078000" lon="3210000" rev="18144000"/>
            </a:camera>
            <a:lightRig rig="threePt" dir="t"/>
          </a:scene3d>
        </p:spPr>
      </p:pic>
      <p:pic>
        <p:nvPicPr>
          <p:cNvPr id="5" name="Picture 4"/>
          <p:cNvPicPr>
            <a:picLocks noChangeAspect="1"/>
          </p:cNvPicPr>
          <p:nvPr/>
        </p:nvPicPr>
        <p:blipFill>
          <a:blip r:embed="rId5"/>
          <a:stretch>
            <a:fillRect/>
          </a:stretch>
        </p:blipFill>
        <p:spPr>
          <a:xfrm>
            <a:off x="4931547" y="1535884"/>
            <a:ext cx="2381312" cy="3108960"/>
          </a:xfrm>
          <a:prstGeom prst="rect">
            <a:avLst/>
          </a:prstGeom>
          <a:ln w="76200">
            <a:solidFill>
              <a:srgbClr val="25844C"/>
            </a:solidFill>
          </a:ln>
          <a:scene3d>
            <a:camera prst="orthographicFront">
              <a:rot lat="18078000" lon="3210000" rev="18144000"/>
            </a:camera>
            <a:lightRig rig="threePt" dir="t"/>
          </a:scene3d>
        </p:spPr>
      </p:pic>
      <p:sp>
        <p:nvSpPr>
          <p:cNvPr id="51" name="Rectangle 50"/>
          <p:cNvSpPr/>
          <p:nvPr/>
        </p:nvSpPr>
        <p:spPr>
          <a:xfrm>
            <a:off x="7443923" y="4071304"/>
            <a:ext cx="332918" cy="161312"/>
          </a:xfrm>
          <a:prstGeom prst="rect">
            <a:avLst/>
          </a:prstGeom>
          <a:solidFill>
            <a:srgbClr val="FFFF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443923" y="4290022"/>
            <a:ext cx="332918" cy="160305"/>
          </a:xfrm>
          <a:prstGeom prst="rect">
            <a:avLst/>
          </a:prstGeom>
          <a:solidFill>
            <a:srgbClr val="779D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439831" y="5007053"/>
            <a:ext cx="332918" cy="161312"/>
          </a:xfrm>
          <a:prstGeom prst="rect">
            <a:avLst/>
          </a:prstGeom>
          <a:solidFill>
            <a:srgbClr val="FFFF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39831" y="5225771"/>
            <a:ext cx="332918" cy="160305"/>
          </a:xfrm>
          <a:prstGeom prst="rect">
            <a:avLst/>
          </a:prstGeom>
          <a:solidFill>
            <a:srgbClr val="779D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773697" y="3132148"/>
            <a:ext cx="774808" cy="246221"/>
          </a:xfrm>
          <a:prstGeom prst="rect">
            <a:avLst/>
          </a:prstGeom>
          <a:noFill/>
        </p:spPr>
        <p:txBody>
          <a:bodyPr wrap="square" rtlCol="0">
            <a:spAutoFit/>
          </a:bodyPr>
          <a:lstStyle/>
          <a:p>
            <a:r>
              <a:rPr lang="en-US" sz="1000" dirty="0" smtClean="0"/>
              <a:t>Unsuited</a:t>
            </a:r>
            <a:endParaRPr lang="en-US" sz="1000" dirty="0"/>
          </a:p>
        </p:txBody>
      </p:sp>
      <p:sp>
        <p:nvSpPr>
          <p:cNvPr id="58" name="TextBox 57"/>
          <p:cNvSpPr txBox="1"/>
          <p:nvPr/>
        </p:nvSpPr>
        <p:spPr>
          <a:xfrm>
            <a:off x="7778237" y="3351440"/>
            <a:ext cx="685446" cy="246221"/>
          </a:xfrm>
          <a:prstGeom prst="rect">
            <a:avLst/>
          </a:prstGeom>
          <a:noFill/>
        </p:spPr>
        <p:txBody>
          <a:bodyPr wrap="square" rtlCol="0">
            <a:spAutoFit/>
          </a:bodyPr>
          <a:lstStyle/>
          <a:p>
            <a:r>
              <a:rPr lang="en-US" sz="1000" dirty="0" smtClean="0"/>
              <a:t>Suitable </a:t>
            </a:r>
            <a:endParaRPr lang="en-US" sz="1000" dirty="0"/>
          </a:p>
        </p:txBody>
      </p:sp>
      <p:sp>
        <p:nvSpPr>
          <p:cNvPr id="59" name="TextBox 58"/>
          <p:cNvSpPr txBox="1"/>
          <p:nvPr/>
        </p:nvSpPr>
        <p:spPr>
          <a:xfrm>
            <a:off x="7773697" y="4046927"/>
            <a:ext cx="685446" cy="246221"/>
          </a:xfrm>
          <a:prstGeom prst="rect">
            <a:avLst/>
          </a:prstGeom>
          <a:noFill/>
        </p:spPr>
        <p:txBody>
          <a:bodyPr wrap="square" rtlCol="0">
            <a:spAutoFit/>
          </a:bodyPr>
          <a:lstStyle/>
          <a:p>
            <a:r>
              <a:rPr lang="en-US" sz="1000" dirty="0" smtClean="0"/>
              <a:t>Good</a:t>
            </a:r>
            <a:endParaRPr lang="en-US" sz="1000" dirty="0"/>
          </a:p>
        </p:txBody>
      </p:sp>
      <p:sp>
        <p:nvSpPr>
          <p:cNvPr id="60" name="TextBox 59"/>
          <p:cNvSpPr txBox="1"/>
          <p:nvPr/>
        </p:nvSpPr>
        <p:spPr>
          <a:xfrm>
            <a:off x="7770203" y="4246830"/>
            <a:ext cx="781745" cy="246221"/>
          </a:xfrm>
          <a:prstGeom prst="rect">
            <a:avLst/>
          </a:prstGeom>
          <a:noFill/>
        </p:spPr>
        <p:txBody>
          <a:bodyPr wrap="square" rtlCol="0">
            <a:spAutoFit/>
          </a:bodyPr>
          <a:lstStyle/>
          <a:p>
            <a:r>
              <a:rPr lang="en-US" sz="1000" dirty="0" smtClean="0"/>
              <a:t>Excellent</a:t>
            </a:r>
            <a:endParaRPr lang="en-US" sz="1000" dirty="0"/>
          </a:p>
        </p:txBody>
      </p:sp>
      <p:sp>
        <p:nvSpPr>
          <p:cNvPr id="61" name="TextBox 60"/>
          <p:cNvSpPr txBox="1"/>
          <p:nvPr/>
        </p:nvSpPr>
        <p:spPr>
          <a:xfrm>
            <a:off x="7774794" y="4966694"/>
            <a:ext cx="685446" cy="246221"/>
          </a:xfrm>
          <a:prstGeom prst="rect">
            <a:avLst/>
          </a:prstGeom>
          <a:noFill/>
        </p:spPr>
        <p:txBody>
          <a:bodyPr wrap="square" rtlCol="0">
            <a:spAutoFit/>
          </a:bodyPr>
          <a:lstStyle/>
          <a:p>
            <a:r>
              <a:rPr lang="en-US" sz="1000" dirty="0" smtClean="0"/>
              <a:t>Good</a:t>
            </a:r>
            <a:endParaRPr lang="en-US" sz="1000" dirty="0"/>
          </a:p>
        </p:txBody>
      </p:sp>
      <p:sp>
        <p:nvSpPr>
          <p:cNvPr id="62" name="TextBox 61"/>
          <p:cNvSpPr txBox="1"/>
          <p:nvPr/>
        </p:nvSpPr>
        <p:spPr>
          <a:xfrm>
            <a:off x="7766761" y="5176822"/>
            <a:ext cx="781744" cy="246221"/>
          </a:xfrm>
          <a:prstGeom prst="rect">
            <a:avLst/>
          </a:prstGeom>
          <a:noFill/>
        </p:spPr>
        <p:txBody>
          <a:bodyPr wrap="square" rtlCol="0">
            <a:spAutoFit/>
          </a:bodyPr>
          <a:lstStyle/>
          <a:p>
            <a:r>
              <a:rPr lang="en-US" sz="1000" dirty="0"/>
              <a:t>Excellent</a:t>
            </a:r>
          </a:p>
        </p:txBody>
      </p:sp>
      <p:pic>
        <p:nvPicPr>
          <p:cNvPr id="63" name="Picture 62"/>
          <p:cNvPicPr>
            <a:picLocks noChangeAspect="1"/>
          </p:cNvPicPr>
          <p:nvPr/>
        </p:nvPicPr>
        <p:blipFill>
          <a:blip r:embed="rId6"/>
          <a:stretch>
            <a:fillRect/>
          </a:stretch>
        </p:blipFill>
        <p:spPr>
          <a:xfrm>
            <a:off x="4928616" y="572347"/>
            <a:ext cx="2377440" cy="3103906"/>
          </a:xfrm>
          <a:prstGeom prst="rect">
            <a:avLst/>
          </a:prstGeom>
          <a:ln w="76200">
            <a:solidFill>
              <a:srgbClr val="25844C"/>
            </a:solidFill>
          </a:ln>
          <a:scene3d>
            <a:camera prst="orthographicFront">
              <a:rot lat="18078000" lon="3210000" rev="18144000"/>
            </a:camera>
            <a:lightRig rig="threePt" dir="t"/>
          </a:scene3d>
        </p:spPr>
      </p:pic>
      <p:sp>
        <p:nvSpPr>
          <p:cNvPr id="64" name="Rectangle 63"/>
          <p:cNvSpPr/>
          <p:nvPr/>
        </p:nvSpPr>
        <p:spPr>
          <a:xfrm rot="19620000">
            <a:off x="4042053" y="1753443"/>
            <a:ext cx="1673913" cy="246221"/>
          </a:xfrm>
          <a:prstGeom prst="rect">
            <a:avLst/>
          </a:prstGeom>
          <a:noFill/>
        </p:spPr>
        <p:txBody>
          <a:bodyPr wrap="square" lIns="91440" tIns="45720" rIns="91440" bIns="45720">
            <a:spAutoFit/>
          </a:bodyPr>
          <a:lstStyle/>
          <a:p>
            <a:pPr algn="ctr"/>
            <a:r>
              <a:rPr lang="en-US" sz="1000" b="1" cap="none" spc="0" dirty="0" smtClean="0">
                <a:ln w="0"/>
                <a:solidFill>
                  <a:schemeClr val="accent1"/>
                </a:solidFill>
                <a:effectLst>
                  <a:outerShdw blurRad="38100" dist="25400" dir="5400000" algn="ctr" rotWithShape="0">
                    <a:srgbClr val="6E747A">
                      <a:alpha val="43000"/>
                    </a:srgbClr>
                  </a:outerShdw>
                </a:effectLst>
              </a:rPr>
              <a:t>Vegetation Phenology</a:t>
            </a:r>
            <a:endParaRPr lang="en-US" sz="1000" b="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6216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rotWithShape="1">
          <a:blip r:embed="rId3"/>
          <a:srcRect l="2930" t="12228" r="4387" b="8912"/>
          <a:stretch/>
        </p:blipFill>
        <p:spPr>
          <a:xfrm>
            <a:off x="50513" y="3020519"/>
            <a:ext cx="3413837" cy="3792257"/>
          </a:xfrm>
          <a:prstGeom prst="rect">
            <a:avLst/>
          </a:prstGeom>
          <a:ln w="57150">
            <a:solidFill>
              <a:srgbClr val="25844C"/>
            </a:solidFill>
          </a:ln>
        </p:spPr>
      </p:pic>
      <p:sp>
        <p:nvSpPr>
          <p:cNvPr id="3" name="Text Placeholder 2"/>
          <p:cNvSpPr>
            <a:spLocks noGrp="1"/>
          </p:cNvSpPr>
          <p:nvPr>
            <p:ph type="body" sz="quarter" idx="11"/>
          </p:nvPr>
        </p:nvSpPr>
        <p:spPr>
          <a:xfrm>
            <a:off x="576072" y="1438656"/>
            <a:ext cx="7982712" cy="1990344"/>
          </a:xfrm>
        </p:spPr>
        <p:txBody>
          <a:bodyPr>
            <a:noAutofit/>
          </a:bodyPr>
          <a:lstStyle/>
          <a:p>
            <a:pPr marL="457200" indent="-457200">
              <a:spcBef>
                <a:spcPts val="0"/>
              </a:spcBef>
              <a:buClr>
                <a:srgbClr val="25844C"/>
              </a:buClr>
              <a:buSzPct val="105000"/>
              <a:buFont typeface="+mj-lt"/>
              <a:buAutoNum type="arabicPeriod"/>
            </a:pPr>
            <a:r>
              <a:rPr lang="en-US" dirty="0"/>
              <a:t>Fire perimeters </a:t>
            </a:r>
            <a:r>
              <a:rPr lang="en-US" dirty="0" smtClean="0"/>
              <a:t>were downloaded </a:t>
            </a:r>
            <a:r>
              <a:rPr lang="en-US" dirty="0"/>
              <a:t>and processed</a:t>
            </a:r>
          </a:p>
          <a:p>
            <a:pPr marL="457200" indent="-457200">
              <a:spcBef>
                <a:spcPts val="0"/>
              </a:spcBef>
              <a:buClr>
                <a:srgbClr val="25844C"/>
              </a:buClr>
              <a:buSzPct val="105000"/>
              <a:buFont typeface="+mj-lt"/>
              <a:buAutoNum type="arabicPeriod"/>
            </a:pPr>
            <a:endParaRPr lang="en-US" dirty="0"/>
          </a:p>
          <a:p>
            <a:pPr marL="457200" indent="-457200">
              <a:spcBef>
                <a:spcPts val="0"/>
              </a:spcBef>
              <a:buClr>
                <a:srgbClr val="25844C"/>
              </a:buClr>
              <a:buSzPct val="105000"/>
              <a:buFont typeface="+mj-lt"/>
              <a:buAutoNum type="arabicPeriod"/>
            </a:pPr>
            <a:r>
              <a:rPr lang="en-US" dirty="0"/>
              <a:t>Color-coded based on area</a:t>
            </a:r>
          </a:p>
          <a:p>
            <a:pPr marL="457200" indent="-457200">
              <a:spcBef>
                <a:spcPts val="0"/>
              </a:spcBef>
              <a:buClr>
                <a:srgbClr val="25844C"/>
              </a:buClr>
              <a:buSzPct val="105000"/>
              <a:buFont typeface="+mj-lt"/>
              <a:buAutoNum type="arabicPeriod"/>
            </a:pPr>
            <a:endParaRPr lang="en-US" dirty="0"/>
          </a:p>
          <a:p>
            <a:pPr marL="457200" indent="-457200">
              <a:spcBef>
                <a:spcPts val="0"/>
              </a:spcBef>
              <a:buClr>
                <a:srgbClr val="25844C"/>
              </a:buClr>
              <a:buSzPct val="105000"/>
              <a:buFont typeface="+mj-lt"/>
              <a:buAutoNum type="arabicPeriod"/>
            </a:pPr>
            <a:r>
              <a:rPr lang="en-US" dirty="0"/>
              <a:t>Phenology before and after data compared</a:t>
            </a:r>
          </a:p>
        </p:txBody>
      </p:sp>
      <p:sp>
        <p:nvSpPr>
          <p:cNvPr id="9" name="Text Placeholder 8"/>
          <p:cNvSpPr>
            <a:spLocks noGrp="1"/>
          </p:cNvSpPr>
          <p:nvPr>
            <p:ph type="body" sz="quarter" idx="14"/>
          </p:nvPr>
        </p:nvSpPr>
        <p:spPr>
          <a:xfrm>
            <a:off x="438912" y="548640"/>
            <a:ext cx="7982712" cy="704088"/>
          </a:xfrm>
        </p:spPr>
        <p:txBody>
          <a:bodyPr/>
          <a:lstStyle/>
          <a:p>
            <a:r>
              <a:rPr lang="en-US" dirty="0" smtClean="0"/>
              <a:t>Methodology – Impact of Fires </a:t>
            </a:r>
            <a:endParaRPr lang="en-US" dirty="0"/>
          </a:p>
        </p:txBody>
      </p:sp>
      <p:sp>
        <p:nvSpPr>
          <p:cNvPr id="18" name="Rectangle 17"/>
          <p:cNvSpPr/>
          <p:nvPr/>
        </p:nvSpPr>
        <p:spPr>
          <a:xfrm>
            <a:off x="2214384" y="5486400"/>
            <a:ext cx="627962" cy="727113"/>
          </a:xfrm>
          <a:prstGeom prst="rect">
            <a:avLst/>
          </a:prstGeom>
          <a:noFill/>
          <a:ln w="38100">
            <a:solidFill>
              <a:srgbClr val="258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2842345" y="2983264"/>
            <a:ext cx="1070532" cy="2514153"/>
          </a:xfrm>
          <a:prstGeom prst="straightConnector1">
            <a:avLst/>
          </a:prstGeom>
          <a:ln w="38100">
            <a:solidFill>
              <a:srgbClr val="25844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46831" y="6213513"/>
            <a:ext cx="1079846" cy="545648"/>
          </a:xfrm>
          <a:prstGeom prst="straightConnector1">
            <a:avLst/>
          </a:prstGeom>
          <a:ln w="38100">
            <a:solidFill>
              <a:srgbClr val="25844C"/>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093166" y="3083770"/>
            <a:ext cx="624783" cy="406411"/>
          </a:xfrm>
          <a:prstGeom prst="rect">
            <a:avLst/>
          </a:prstGeom>
          <a:solidFill>
            <a:srgbClr val="A80000"/>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093166" y="4100873"/>
            <a:ext cx="624783" cy="406411"/>
          </a:xfrm>
          <a:prstGeom prst="rect">
            <a:avLst/>
          </a:prstGeom>
          <a:solidFill>
            <a:srgbClr val="E64C00"/>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093166" y="5117976"/>
            <a:ext cx="624783" cy="406411"/>
          </a:xfrm>
          <a:prstGeom prst="rect">
            <a:avLst/>
          </a:prstGeom>
          <a:solidFill>
            <a:srgbClr val="E69800"/>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
          <p:cNvSpPr>
            <a:spLocks noGrp="1"/>
          </p:cNvSpPr>
          <p:nvPr>
            <p:ph type="body" sz="quarter" idx="11"/>
          </p:nvPr>
        </p:nvSpPr>
        <p:spPr>
          <a:xfrm>
            <a:off x="7776616" y="3056227"/>
            <a:ext cx="1303162" cy="461496"/>
          </a:xfrm>
        </p:spPr>
        <p:txBody>
          <a:bodyPr>
            <a:noAutofit/>
          </a:bodyPr>
          <a:lstStyle/>
          <a:p>
            <a:pPr>
              <a:spcBef>
                <a:spcPts val="0"/>
              </a:spcBef>
              <a:buClr>
                <a:srgbClr val="25844C"/>
              </a:buClr>
              <a:buSzPct val="105000"/>
            </a:pPr>
            <a:r>
              <a:rPr lang="en-US" sz="1400" dirty="0"/>
              <a:t>W</a:t>
            </a:r>
            <a:r>
              <a:rPr lang="en-US" sz="1400" dirty="0" smtClean="0"/>
              <a:t>ithin </a:t>
            </a:r>
          </a:p>
          <a:p>
            <a:pPr>
              <a:spcBef>
                <a:spcPts val="0"/>
              </a:spcBef>
              <a:buClr>
                <a:srgbClr val="25844C"/>
              </a:buClr>
              <a:buSzPct val="105000"/>
            </a:pPr>
            <a:r>
              <a:rPr lang="en-US" sz="1400" dirty="0" smtClean="0"/>
              <a:t>winter range</a:t>
            </a:r>
            <a:endParaRPr lang="en-US" sz="1400" dirty="0"/>
          </a:p>
        </p:txBody>
      </p:sp>
      <p:sp>
        <p:nvSpPr>
          <p:cNvPr id="32" name="Text Placeholder 2"/>
          <p:cNvSpPr>
            <a:spLocks noGrp="1"/>
          </p:cNvSpPr>
          <p:nvPr>
            <p:ph type="body" sz="quarter" idx="11"/>
          </p:nvPr>
        </p:nvSpPr>
        <p:spPr>
          <a:xfrm>
            <a:off x="7776615" y="4037134"/>
            <a:ext cx="1303163" cy="406411"/>
          </a:xfrm>
        </p:spPr>
        <p:txBody>
          <a:bodyPr>
            <a:noAutofit/>
          </a:bodyPr>
          <a:lstStyle/>
          <a:p>
            <a:pPr>
              <a:spcBef>
                <a:spcPts val="0"/>
              </a:spcBef>
              <a:buClr>
                <a:srgbClr val="25844C"/>
              </a:buClr>
              <a:buSzPct val="105000"/>
            </a:pPr>
            <a:r>
              <a:rPr lang="en-US" sz="1400" dirty="0"/>
              <a:t>W</a:t>
            </a:r>
            <a:r>
              <a:rPr lang="en-US" sz="1400" dirty="0" smtClean="0"/>
              <a:t>ithin </a:t>
            </a:r>
          </a:p>
          <a:p>
            <a:pPr>
              <a:spcBef>
                <a:spcPts val="0"/>
              </a:spcBef>
              <a:buClr>
                <a:srgbClr val="25844C"/>
              </a:buClr>
              <a:buSzPct val="105000"/>
            </a:pPr>
            <a:r>
              <a:rPr lang="en-US" sz="1400" dirty="0"/>
              <a:t>w</a:t>
            </a:r>
            <a:r>
              <a:rPr lang="en-US" sz="1400" dirty="0" smtClean="0"/>
              <a:t>inter range and SRLCC</a:t>
            </a:r>
            <a:endParaRPr lang="en-US" sz="1400" dirty="0"/>
          </a:p>
        </p:txBody>
      </p:sp>
      <p:sp>
        <p:nvSpPr>
          <p:cNvPr id="33" name="Text Placeholder 2"/>
          <p:cNvSpPr>
            <a:spLocks noGrp="1"/>
          </p:cNvSpPr>
          <p:nvPr>
            <p:ph type="body" sz="quarter" idx="11"/>
          </p:nvPr>
        </p:nvSpPr>
        <p:spPr>
          <a:xfrm>
            <a:off x="7776616" y="5113260"/>
            <a:ext cx="897610" cy="406411"/>
          </a:xfrm>
        </p:spPr>
        <p:txBody>
          <a:bodyPr>
            <a:noAutofit/>
          </a:bodyPr>
          <a:lstStyle/>
          <a:p>
            <a:pPr>
              <a:spcBef>
                <a:spcPts val="0"/>
              </a:spcBef>
              <a:buClr>
                <a:srgbClr val="25844C"/>
              </a:buClr>
              <a:buSzPct val="105000"/>
            </a:pPr>
            <a:r>
              <a:rPr lang="en-US" sz="1400" dirty="0"/>
              <a:t>W</a:t>
            </a:r>
            <a:r>
              <a:rPr lang="en-US" sz="1400" dirty="0" smtClean="0"/>
              <a:t>ithin </a:t>
            </a:r>
          </a:p>
          <a:p>
            <a:pPr>
              <a:spcBef>
                <a:spcPts val="0"/>
              </a:spcBef>
              <a:buClr>
                <a:srgbClr val="25844C"/>
              </a:buClr>
              <a:buSzPct val="105000"/>
            </a:pPr>
            <a:r>
              <a:rPr lang="en-US" sz="1400" dirty="0" smtClean="0"/>
              <a:t>SRLCC</a:t>
            </a:r>
            <a:endParaRPr lang="en-US" sz="1400" dirty="0"/>
          </a:p>
        </p:txBody>
      </p:sp>
      <p:pic>
        <p:nvPicPr>
          <p:cNvPr id="35" name="Picture 34"/>
          <p:cNvPicPr>
            <a:picLocks/>
          </p:cNvPicPr>
          <p:nvPr/>
        </p:nvPicPr>
        <p:blipFill>
          <a:blip r:embed="rId4"/>
          <a:stretch>
            <a:fillRect/>
          </a:stretch>
        </p:blipFill>
        <p:spPr>
          <a:xfrm>
            <a:off x="3985344" y="3022589"/>
            <a:ext cx="3005469" cy="3736572"/>
          </a:xfrm>
          <a:prstGeom prst="rect">
            <a:avLst/>
          </a:prstGeom>
          <a:ln w="57150">
            <a:solidFill>
              <a:srgbClr val="25844C"/>
            </a:solidFill>
          </a:ln>
        </p:spPr>
      </p:pic>
      <p:sp>
        <p:nvSpPr>
          <p:cNvPr id="37" name="Rectangle 36"/>
          <p:cNvSpPr/>
          <p:nvPr/>
        </p:nvSpPr>
        <p:spPr>
          <a:xfrm>
            <a:off x="7093165" y="6135079"/>
            <a:ext cx="624783" cy="406411"/>
          </a:xfrm>
          <a:prstGeom prst="rect">
            <a:avLst/>
          </a:prstGeom>
          <a:solidFill>
            <a:schemeClr val="bg1"/>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7" idx="1"/>
            <a:endCxn id="37" idx="3"/>
          </p:cNvCxnSpPr>
          <p:nvPr/>
        </p:nvCxnSpPr>
        <p:spPr>
          <a:xfrm>
            <a:off x="7093165" y="6338285"/>
            <a:ext cx="624783" cy="0"/>
          </a:xfrm>
          <a:prstGeom prst="line">
            <a:avLst/>
          </a:prstGeom>
          <a:ln w="38100">
            <a:solidFill>
              <a:srgbClr val="BB4848"/>
            </a:solidFill>
          </a:ln>
        </p:spPr>
        <p:style>
          <a:lnRef idx="1">
            <a:schemeClr val="accent1"/>
          </a:lnRef>
          <a:fillRef idx="0">
            <a:schemeClr val="accent1"/>
          </a:fillRef>
          <a:effectRef idx="0">
            <a:schemeClr val="accent1"/>
          </a:effectRef>
          <a:fontRef idx="minor">
            <a:schemeClr val="tx1"/>
          </a:fontRef>
        </p:style>
      </p:cxnSp>
      <p:sp>
        <p:nvSpPr>
          <p:cNvPr id="41" name="Text Placeholder 2"/>
          <p:cNvSpPr>
            <a:spLocks noGrp="1"/>
          </p:cNvSpPr>
          <p:nvPr>
            <p:ph type="body" sz="quarter" idx="11"/>
          </p:nvPr>
        </p:nvSpPr>
        <p:spPr>
          <a:xfrm>
            <a:off x="7780184" y="6135078"/>
            <a:ext cx="1303162" cy="406411"/>
          </a:xfrm>
        </p:spPr>
        <p:txBody>
          <a:bodyPr>
            <a:noAutofit/>
          </a:bodyPr>
          <a:lstStyle/>
          <a:p>
            <a:pPr>
              <a:spcBef>
                <a:spcPts val="0"/>
              </a:spcBef>
              <a:buClr>
                <a:srgbClr val="25844C"/>
              </a:buClr>
              <a:buSzPct val="105000"/>
            </a:pPr>
            <a:r>
              <a:rPr lang="en-US" sz="1400" dirty="0" smtClean="0"/>
              <a:t>SRLCC</a:t>
            </a:r>
          </a:p>
          <a:p>
            <a:pPr>
              <a:spcBef>
                <a:spcPts val="0"/>
              </a:spcBef>
              <a:buClr>
                <a:srgbClr val="25844C"/>
              </a:buClr>
              <a:buSzPct val="105000"/>
            </a:pPr>
            <a:r>
              <a:rPr lang="en-US" sz="1400" dirty="0" smtClean="0"/>
              <a:t>boundary</a:t>
            </a:r>
            <a:endParaRPr lang="en-US" sz="1400" dirty="0"/>
          </a:p>
        </p:txBody>
      </p:sp>
    </p:spTree>
    <p:extLst>
      <p:ext uri="{BB962C8B-B14F-4D97-AF65-F5344CB8AC3E}">
        <p14:creationId xmlns:p14="http://schemas.microsoft.com/office/powerpoint/2010/main" val="3386005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6264" y="1354711"/>
            <a:ext cx="7982712" cy="1990344"/>
          </a:xfrm>
        </p:spPr>
        <p:txBody>
          <a:bodyPr>
            <a:noAutofit/>
          </a:bodyPr>
          <a:lstStyle/>
          <a:p>
            <a:pPr marL="457200" indent="-457200">
              <a:spcBef>
                <a:spcPts val="0"/>
              </a:spcBef>
              <a:buClr>
                <a:srgbClr val="25844C"/>
              </a:buClr>
              <a:buSzPct val="105000"/>
              <a:buFont typeface="+mj-lt"/>
              <a:buAutoNum type="arabicPeriod"/>
            </a:pPr>
            <a:r>
              <a:rPr lang="en-US" sz="1800" dirty="0" smtClean="0"/>
              <a:t>MODIS based vegetation phenology products were acquired from USFS </a:t>
            </a:r>
            <a:r>
              <a:rPr lang="en-US" sz="1800" dirty="0" err="1" smtClean="0"/>
              <a:t>ForWarn</a:t>
            </a:r>
            <a:r>
              <a:rPr lang="en-US" sz="1800" dirty="0" smtClean="0"/>
              <a:t> system </a:t>
            </a:r>
            <a:endParaRPr lang="en-US" sz="1800" dirty="0"/>
          </a:p>
          <a:p>
            <a:pPr marL="457200" indent="-457200">
              <a:spcBef>
                <a:spcPts val="0"/>
              </a:spcBef>
              <a:buClr>
                <a:srgbClr val="25844C"/>
              </a:buClr>
              <a:buSzPct val="105000"/>
              <a:buFont typeface="+mj-lt"/>
              <a:buAutoNum type="arabicPeriod"/>
            </a:pPr>
            <a:endParaRPr lang="en-US" sz="1800" dirty="0"/>
          </a:p>
          <a:p>
            <a:pPr marL="457200" indent="-457200">
              <a:spcBef>
                <a:spcPts val="0"/>
              </a:spcBef>
              <a:buClr>
                <a:srgbClr val="25844C"/>
              </a:buClr>
              <a:buSzPct val="105000"/>
              <a:buFont typeface="+mj-lt"/>
              <a:buAutoNum type="arabicPeriod"/>
            </a:pPr>
            <a:r>
              <a:rPr lang="en-US" sz="1800" dirty="0" smtClean="0"/>
              <a:t>7 </a:t>
            </a:r>
            <a:r>
              <a:rPr lang="en-US" sz="1800" dirty="0"/>
              <a:t>key points of the growing </a:t>
            </a:r>
            <a:r>
              <a:rPr lang="en-US" sz="1800" dirty="0" smtClean="0"/>
              <a:t>season </a:t>
            </a:r>
            <a:r>
              <a:rPr lang="en-US" sz="1800" dirty="0"/>
              <a:t>NDVI Day of Year data </a:t>
            </a:r>
            <a:r>
              <a:rPr lang="en-US" sz="1800" dirty="0" smtClean="0"/>
              <a:t>was stacked </a:t>
            </a:r>
            <a:r>
              <a:rPr lang="en-US" sz="1800" dirty="0"/>
              <a:t>for 2014 </a:t>
            </a:r>
            <a:r>
              <a:rPr lang="en-US" sz="1800" dirty="0" smtClean="0"/>
              <a:t>and was classified into 30 classes</a:t>
            </a:r>
          </a:p>
          <a:p>
            <a:pPr marL="457200" indent="-457200">
              <a:spcBef>
                <a:spcPts val="0"/>
              </a:spcBef>
              <a:buClr>
                <a:srgbClr val="25844C"/>
              </a:buClr>
              <a:buSzPct val="105000"/>
              <a:buFont typeface="+mj-lt"/>
              <a:buAutoNum type="arabicPeriod"/>
            </a:pPr>
            <a:endParaRPr lang="en-US" sz="1800" dirty="0"/>
          </a:p>
          <a:p>
            <a:pPr marL="457200" indent="-457200">
              <a:spcBef>
                <a:spcPts val="0"/>
              </a:spcBef>
              <a:buClr>
                <a:srgbClr val="25844C"/>
              </a:buClr>
              <a:buSzPct val="105000"/>
              <a:buFont typeface="+mj-lt"/>
              <a:buAutoNum type="arabicPeriod"/>
            </a:pPr>
            <a:r>
              <a:rPr lang="en-US" sz="1800" dirty="0" smtClean="0"/>
              <a:t>Habitat type for each class determined using data from </a:t>
            </a:r>
            <a:r>
              <a:rPr lang="en-US" sz="1800" dirty="0" smtClean="0"/>
              <a:t>Utah State University’s</a:t>
            </a:r>
            <a:r>
              <a:rPr lang="en-US" sz="1800" dirty="0" smtClean="0"/>
              <a:t> </a:t>
            </a:r>
            <a:r>
              <a:rPr lang="en-US" sz="1800" dirty="0" smtClean="0"/>
              <a:t>Mule Deer Habitat Map</a:t>
            </a:r>
          </a:p>
          <a:p>
            <a:pPr marL="457200" indent="-457200">
              <a:spcBef>
                <a:spcPts val="0"/>
              </a:spcBef>
              <a:buClr>
                <a:srgbClr val="25844C"/>
              </a:buClr>
              <a:buSzPct val="105000"/>
              <a:buFont typeface="+mj-lt"/>
              <a:buAutoNum type="arabicPeriod"/>
            </a:pPr>
            <a:endParaRPr lang="en-US" sz="1800" dirty="0"/>
          </a:p>
          <a:p>
            <a:pPr marL="457200" indent="-457200">
              <a:spcBef>
                <a:spcPts val="0"/>
              </a:spcBef>
              <a:buClr>
                <a:srgbClr val="25844C"/>
              </a:buClr>
              <a:buSzPct val="105000"/>
              <a:buFont typeface="+mj-lt"/>
              <a:buAutoNum type="arabicPeriod"/>
            </a:pPr>
            <a:r>
              <a:rPr lang="en-US" sz="1800" dirty="0" smtClean="0"/>
              <a:t>Classes recoded and colorized in ERDAS Imagine to produce final product</a:t>
            </a:r>
            <a:endParaRPr lang="en-US" sz="1800" dirty="0"/>
          </a:p>
        </p:txBody>
      </p:sp>
      <p:sp>
        <p:nvSpPr>
          <p:cNvPr id="9" name="Text Placeholder 8"/>
          <p:cNvSpPr>
            <a:spLocks noGrp="1"/>
          </p:cNvSpPr>
          <p:nvPr>
            <p:ph type="body" sz="quarter" idx="14"/>
          </p:nvPr>
        </p:nvSpPr>
        <p:spPr>
          <a:xfrm>
            <a:off x="438912" y="548640"/>
            <a:ext cx="7982712" cy="704088"/>
          </a:xfrm>
        </p:spPr>
        <p:txBody>
          <a:bodyPr/>
          <a:lstStyle/>
          <a:p>
            <a:r>
              <a:rPr lang="en-US" dirty="0" smtClean="0"/>
              <a:t>Methodology – Habitat Maps</a:t>
            </a:r>
            <a:endParaRPr lang="en-US" dirty="0"/>
          </a:p>
        </p:txBody>
      </p:sp>
      <p:sp>
        <p:nvSpPr>
          <p:cNvPr id="7" name="Text Placeholder 6"/>
          <p:cNvSpPr>
            <a:spLocks noGrp="1"/>
          </p:cNvSpPr>
          <p:nvPr>
            <p:ph type="body" sz="quarter" idx="11"/>
          </p:nvPr>
        </p:nvSpPr>
        <p:spPr>
          <a:xfrm flipV="1">
            <a:off x="2413665" y="1302840"/>
            <a:ext cx="109728" cy="45719"/>
          </a:xfrm>
        </p:spPr>
        <p:txBody>
          <a:bodyPr>
            <a:noAutofit/>
          </a:bodyPr>
          <a:lstStyle/>
          <a:p>
            <a:endParaRPr lang="en-US" sz="1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64" y="4231878"/>
            <a:ext cx="3508131" cy="2531536"/>
          </a:xfrm>
          <a:prstGeom prst="rect">
            <a:avLst/>
          </a:prstGeom>
        </p:spPr>
      </p:pic>
      <p:cxnSp>
        <p:nvCxnSpPr>
          <p:cNvPr id="12" name="Straight Arrow Connector 11"/>
          <p:cNvCxnSpPr/>
          <p:nvPr/>
        </p:nvCxnSpPr>
        <p:spPr>
          <a:xfrm flipV="1">
            <a:off x="4110228" y="5486400"/>
            <a:ext cx="1323418" cy="11246"/>
          </a:xfrm>
          <a:prstGeom prst="straightConnector1">
            <a:avLst/>
          </a:prstGeom>
          <a:ln w="98425">
            <a:solidFill>
              <a:srgbClr val="25844C"/>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233" y="3867717"/>
            <a:ext cx="2635254" cy="2917731"/>
          </a:xfrm>
          <a:prstGeom prst="rect">
            <a:avLst/>
          </a:prstGeom>
        </p:spPr>
      </p:pic>
    </p:spTree>
    <p:extLst>
      <p:ext uri="{BB962C8B-B14F-4D97-AF65-F5344CB8AC3E}">
        <p14:creationId xmlns:p14="http://schemas.microsoft.com/office/powerpoint/2010/main" val="3646786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6901586" y="4033633"/>
            <a:ext cx="1785978" cy="2407042"/>
          </a:xfrm>
          <a:prstGeom prst="rect">
            <a:avLst/>
          </a:prstGeom>
          <a:ln w="28575">
            <a:solidFill>
              <a:srgbClr val="25844C"/>
            </a:solidFill>
          </a:ln>
        </p:spPr>
      </p:pic>
      <p:pic>
        <p:nvPicPr>
          <p:cNvPr id="20" name="Picture 19"/>
          <p:cNvPicPr>
            <a:picLocks noChangeAspect="1"/>
          </p:cNvPicPr>
          <p:nvPr/>
        </p:nvPicPr>
        <p:blipFill>
          <a:blip r:embed="rId4"/>
          <a:stretch>
            <a:fillRect/>
          </a:stretch>
        </p:blipFill>
        <p:spPr>
          <a:xfrm>
            <a:off x="4689228" y="4033633"/>
            <a:ext cx="1794858" cy="2407042"/>
          </a:xfrm>
          <a:prstGeom prst="rect">
            <a:avLst/>
          </a:prstGeom>
          <a:ln w="28575">
            <a:solidFill>
              <a:srgbClr val="25844C"/>
            </a:solidFill>
          </a:ln>
        </p:spPr>
      </p:pic>
      <p:pic>
        <p:nvPicPr>
          <p:cNvPr id="18" name="Picture 17"/>
          <p:cNvPicPr>
            <a:picLocks noChangeAspect="1"/>
          </p:cNvPicPr>
          <p:nvPr/>
        </p:nvPicPr>
        <p:blipFill>
          <a:blip r:embed="rId5"/>
          <a:stretch>
            <a:fillRect/>
          </a:stretch>
        </p:blipFill>
        <p:spPr>
          <a:xfrm>
            <a:off x="6901585" y="1336504"/>
            <a:ext cx="1792445" cy="2395728"/>
          </a:xfrm>
          <a:prstGeom prst="rect">
            <a:avLst/>
          </a:prstGeom>
          <a:ln w="28575">
            <a:solidFill>
              <a:srgbClr val="25844C"/>
            </a:solidFill>
          </a:ln>
        </p:spPr>
      </p:pic>
      <p:sp>
        <p:nvSpPr>
          <p:cNvPr id="3" name="Text Placeholder 2"/>
          <p:cNvSpPr>
            <a:spLocks noGrp="1"/>
          </p:cNvSpPr>
          <p:nvPr>
            <p:ph type="body" sz="quarter" idx="10"/>
          </p:nvPr>
        </p:nvSpPr>
        <p:spPr>
          <a:xfrm>
            <a:off x="438912" y="548640"/>
            <a:ext cx="8248651" cy="683895"/>
          </a:xfrm>
        </p:spPr>
        <p:txBody>
          <a:bodyPr>
            <a:normAutofit/>
          </a:bodyPr>
          <a:lstStyle/>
          <a:p>
            <a:pPr>
              <a:spcBef>
                <a:spcPts val="200"/>
              </a:spcBef>
              <a:buClr>
                <a:schemeClr val="accent1"/>
              </a:buClr>
            </a:pPr>
            <a:r>
              <a:rPr lang="en-US" dirty="0" smtClean="0"/>
              <a:t>Results – Fire’s Impact</a:t>
            </a:r>
            <a:endParaRPr lang="en-US" dirty="0"/>
          </a:p>
        </p:txBody>
      </p:sp>
      <p:pic>
        <p:nvPicPr>
          <p:cNvPr id="6" name="Picture 5"/>
          <p:cNvPicPr>
            <a:picLocks noChangeAspect="1"/>
          </p:cNvPicPr>
          <p:nvPr/>
        </p:nvPicPr>
        <p:blipFill>
          <a:blip r:embed="rId6"/>
          <a:stretch>
            <a:fillRect/>
          </a:stretch>
        </p:blipFill>
        <p:spPr>
          <a:xfrm>
            <a:off x="447675" y="1327068"/>
            <a:ext cx="3812987" cy="5115326"/>
          </a:xfrm>
          <a:prstGeom prst="rect">
            <a:avLst/>
          </a:prstGeom>
          <a:ln w="28575">
            <a:solidFill>
              <a:schemeClr val="accent1"/>
            </a:solidFill>
          </a:ln>
        </p:spPr>
      </p:pic>
      <p:sp>
        <p:nvSpPr>
          <p:cNvPr id="10" name="TextBox 9"/>
          <p:cNvSpPr txBox="1"/>
          <p:nvPr/>
        </p:nvSpPr>
        <p:spPr>
          <a:xfrm>
            <a:off x="3433299" y="6073062"/>
            <a:ext cx="827364" cy="369332"/>
          </a:xfrm>
          <a:prstGeom prst="rect">
            <a:avLst/>
          </a:prstGeom>
          <a:noFill/>
        </p:spPr>
        <p:txBody>
          <a:bodyPr wrap="square" rtlCol="0">
            <a:spAutoFit/>
          </a:bodyPr>
          <a:lstStyle/>
          <a:p>
            <a:pPr algn="ctr"/>
            <a:r>
              <a:rPr lang="en-US" b="1" dirty="0" smtClean="0">
                <a:solidFill>
                  <a:schemeClr val="accent1"/>
                </a:solidFill>
              </a:rPr>
              <a:t>2011</a:t>
            </a:r>
            <a:endParaRPr lang="en-US" b="1" dirty="0">
              <a:solidFill>
                <a:schemeClr val="accent1"/>
              </a:solidFill>
            </a:endParaRPr>
          </a:p>
        </p:txBody>
      </p:sp>
      <p:sp>
        <p:nvSpPr>
          <p:cNvPr id="14" name="TextBox 13"/>
          <p:cNvSpPr txBox="1"/>
          <p:nvPr/>
        </p:nvSpPr>
        <p:spPr>
          <a:xfrm>
            <a:off x="6785128" y="3364528"/>
            <a:ext cx="827364" cy="369332"/>
          </a:xfrm>
          <a:prstGeom prst="rect">
            <a:avLst/>
          </a:prstGeom>
          <a:noFill/>
        </p:spPr>
        <p:txBody>
          <a:bodyPr wrap="square" rtlCol="0">
            <a:spAutoFit/>
          </a:bodyPr>
          <a:lstStyle/>
          <a:p>
            <a:pPr algn="ctr"/>
            <a:r>
              <a:rPr lang="en-US" b="1" dirty="0" smtClean="0">
                <a:solidFill>
                  <a:schemeClr val="accent1"/>
                </a:solidFill>
              </a:rPr>
              <a:t>2012</a:t>
            </a:r>
          </a:p>
        </p:txBody>
      </p:sp>
      <p:sp>
        <p:nvSpPr>
          <p:cNvPr id="27" name="TextBox 26"/>
          <p:cNvSpPr txBox="1"/>
          <p:nvPr/>
        </p:nvSpPr>
        <p:spPr>
          <a:xfrm>
            <a:off x="4563237" y="6071343"/>
            <a:ext cx="827364" cy="369332"/>
          </a:xfrm>
          <a:prstGeom prst="rect">
            <a:avLst/>
          </a:prstGeom>
          <a:noFill/>
        </p:spPr>
        <p:txBody>
          <a:bodyPr wrap="square" rtlCol="0">
            <a:spAutoFit/>
          </a:bodyPr>
          <a:lstStyle/>
          <a:p>
            <a:pPr algn="ctr"/>
            <a:r>
              <a:rPr lang="en-US" b="1" dirty="0" smtClean="0">
                <a:solidFill>
                  <a:schemeClr val="accent1"/>
                </a:solidFill>
              </a:rPr>
              <a:t>2013</a:t>
            </a:r>
            <a:endParaRPr lang="en-US" b="1" dirty="0">
              <a:solidFill>
                <a:schemeClr val="accent1"/>
              </a:solidFill>
            </a:endParaRPr>
          </a:p>
        </p:txBody>
      </p:sp>
      <p:sp>
        <p:nvSpPr>
          <p:cNvPr id="28" name="TextBox 27"/>
          <p:cNvSpPr txBox="1"/>
          <p:nvPr/>
        </p:nvSpPr>
        <p:spPr>
          <a:xfrm>
            <a:off x="6785128" y="6071343"/>
            <a:ext cx="827364" cy="369332"/>
          </a:xfrm>
          <a:prstGeom prst="rect">
            <a:avLst/>
          </a:prstGeom>
          <a:noFill/>
        </p:spPr>
        <p:txBody>
          <a:bodyPr wrap="square" rtlCol="0">
            <a:spAutoFit/>
          </a:bodyPr>
          <a:lstStyle/>
          <a:p>
            <a:pPr algn="ctr"/>
            <a:r>
              <a:rPr lang="en-US" b="1" dirty="0" smtClean="0">
                <a:solidFill>
                  <a:schemeClr val="accent1"/>
                </a:solidFill>
              </a:rPr>
              <a:t>2014</a:t>
            </a:r>
            <a:endParaRPr lang="en-US" b="1" dirty="0">
              <a:solidFill>
                <a:schemeClr val="accent1"/>
              </a:solidFill>
            </a:endParaRPr>
          </a:p>
        </p:txBody>
      </p:sp>
      <p:cxnSp>
        <p:nvCxnSpPr>
          <p:cNvPr id="30" name="Straight Arrow Connector 29"/>
          <p:cNvCxnSpPr>
            <a:stCxn id="33" idx="0"/>
          </p:cNvCxnSpPr>
          <p:nvPr/>
        </p:nvCxnSpPr>
        <p:spPr>
          <a:xfrm flipV="1">
            <a:off x="3733800" y="1323976"/>
            <a:ext cx="955427" cy="8096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3" idx="2"/>
          </p:cNvCxnSpPr>
          <p:nvPr/>
        </p:nvCxnSpPr>
        <p:spPr>
          <a:xfrm>
            <a:off x="3733800" y="2514600"/>
            <a:ext cx="955427" cy="12089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606799" y="2133600"/>
            <a:ext cx="254001"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374" y="5579170"/>
            <a:ext cx="934615" cy="850829"/>
            <a:chOff x="862048" y="5579170"/>
            <a:chExt cx="864941" cy="850829"/>
          </a:xfrm>
        </p:grpSpPr>
        <p:sp>
          <p:nvSpPr>
            <p:cNvPr id="31" name="TextBox 30"/>
            <p:cNvSpPr txBox="1"/>
            <p:nvPr/>
          </p:nvSpPr>
          <p:spPr>
            <a:xfrm>
              <a:off x="862048" y="6060667"/>
              <a:ext cx="827364" cy="369332"/>
            </a:xfrm>
            <a:prstGeom prst="rect">
              <a:avLst/>
            </a:prstGeom>
            <a:noFill/>
          </p:spPr>
          <p:txBody>
            <a:bodyPr wrap="square" rtlCol="0">
              <a:spAutoFit/>
            </a:bodyPr>
            <a:lstStyle/>
            <a:p>
              <a:pPr algn="ctr"/>
              <a:r>
                <a:rPr lang="en-US" b="1" dirty="0" smtClean="0">
                  <a:solidFill>
                    <a:schemeClr val="accent1"/>
                  </a:solidFill>
                </a:rPr>
                <a:t>Low</a:t>
              </a:r>
              <a:endParaRPr lang="en-US" b="1" dirty="0">
                <a:solidFill>
                  <a:schemeClr val="accent1"/>
                </a:solidFill>
              </a:endParaRPr>
            </a:p>
          </p:txBody>
        </p:sp>
        <p:sp>
          <p:nvSpPr>
            <p:cNvPr id="34" name="TextBox 33"/>
            <p:cNvSpPr txBox="1"/>
            <p:nvPr/>
          </p:nvSpPr>
          <p:spPr>
            <a:xfrm>
              <a:off x="899625" y="5579170"/>
              <a:ext cx="827364" cy="369332"/>
            </a:xfrm>
            <a:prstGeom prst="rect">
              <a:avLst/>
            </a:prstGeom>
            <a:noFill/>
          </p:spPr>
          <p:txBody>
            <a:bodyPr wrap="square" rtlCol="0">
              <a:spAutoFit/>
            </a:bodyPr>
            <a:lstStyle/>
            <a:p>
              <a:pPr algn="ctr"/>
              <a:r>
                <a:rPr lang="en-US" b="1" dirty="0" smtClean="0">
                  <a:solidFill>
                    <a:schemeClr val="accent1"/>
                  </a:solidFill>
                </a:rPr>
                <a:t>High</a:t>
              </a:r>
              <a:endParaRPr lang="en-US" b="1" dirty="0">
                <a:solidFill>
                  <a:schemeClr val="accent1"/>
                </a:solidFill>
              </a:endParaRPr>
            </a:p>
          </p:txBody>
        </p:sp>
      </p:grpSp>
      <p:pic>
        <p:nvPicPr>
          <p:cNvPr id="17" name="Picture 16"/>
          <p:cNvPicPr>
            <a:picLocks noChangeAspect="1"/>
          </p:cNvPicPr>
          <p:nvPr/>
        </p:nvPicPr>
        <p:blipFill>
          <a:blip r:embed="rId7"/>
          <a:stretch>
            <a:fillRect/>
          </a:stretch>
        </p:blipFill>
        <p:spPr>
          <a:xfrm>
            <a:off x="4691530" y="1314794"/>
            <a:ext cx="1792555" cy="2399611"/>
          </a:xfrm>
          <a:prstGeom prst="rect">
            <a:avLst/>
          </a:prstGeom>
          <a:ln w="28575">
            <a:solidFill>
              <a:srgbClr val="25844C"/>
            </a:solidFill>
          </a:ln>
        </p:spPr>
      </p:pic>
      <p:sp>
        <p:nvSpPr>
          <p:cNvPr id="35" name="TextBox 34"/>
          <p:cNvSpPr txBox="1"/>
          <p:nvPr/>
        </p:nvSpPr>
        <p:spPr>
          <a:xfrm>
            <a:off x="4572770" y="3341728"/>
            <a:ext cx="827364" cy="369332"/>
          </a:xfrm>
          <a:prstGeom prst="rect">
            <a:avLst/>
          </a:prstGeom>
          <a:noFill/>
        </p:spPr>
        <p:txBody>
          <a:bodyPr wrap="square" rtlCol="0">
            <a:spAutoFit/>
          </a:bodyPr>
          <a:lstStyle/>
          <a:p>
            <a:pPr algn="ctr"/>
            <a:r>
              <a:rPr lang="en-US" b="1" dirty="0" smtClean="0">
                <a:solidFill>
                  <a:schemeClr val="accent1"/>
                </a:solidFill>
              </a:rPr>
              <a:t>2011</a:t>
            </a:r>
          </a:p>
        </p:txBody>
      </p:sp>
      <p:sp>
        <p:nvSpPr>
          <p:cNvPr id="19" name="TextBox 18"/>
          <p:cNvSpPr txBox="1"/>
          <p:nvPr/>
        </p:nvSpPr>
        <p:spPr>
          <a:xfrm>
            <a:off x="6785129" y="1016000"/>
            <a:ext cx="2130272" cy="307777"/>
          </a:xfrm>
          <a:prstGeom prst="rect">
            <a:avLst/>
          </a:prstGeom>
          <a:noFill/>
        </p:spPr>
        <p:txBody>
          <a:bodyPr wrap="square" rtlCol="0">
            <a:spAutoFit/>
          </a:bodyPr>
          <a:lstStyle/>
          <a:p>
            <a:r>
              <a:rPr lang="en-US" sz="1400" b="1" dirty="0" smtClean="0"/>
              <a:t>*</a:t>
            </a:r>
            <a:r>
              <a:rPr lang="en-US" sz="1400" dirty="0" smtClean="0"/>
              <a:t>year fires occurred</a:t>
            </a:r>
            <a:endParaRPr lang="en-US" sz="1400" dirty="0"/>
          </a:p>
        </p:txBody>
      </p:sp>
      <p:pic>
        <p:nvPicPr>
          <p:cNvPr id="22" name="Picture 21"/>
          <p:cNvPicPr>
            <a:picLocks noChangeAspect="1"/>
          </p:cNvPicPr>
          <p:nvPr/>
        </p:nvPicPr>
        <p:blipFill rotWithShape="1">
          <a:blip r:embed="rId8"/>
          <a:srcRect t="55843" r="73284" b="19157"/>
          <a:stretch/>
        </p:blipFill>
        <p:spPr>
          <a:xfrm>
            <a:off x="518091" y="5668867"/>
            <a:ext cx="468100" cy="704633"/>
          </a:xfrm>
          <a:prstGeom prst="rect">
            <a:avLst/>
          </a:prstGeom>
        </p:spPr>
      </p:pic>
      <p:sp>
        <p:nvSpPr>
          <p:cNvPr id="2" name="TextBox 1"/>
          <p:cNvSpPr txBox="1"/>
          <p:nvPr/>
        </p:nvSpPr>
        <p:spPr>
          <a:xfrm>
            <a:off x="438419" y="1336504"/>
            <a:ext cx="3831498" cy="369332"/>
          </a:xfrm>
          <a:prstGeom prst="rect">
            <a:avLst/>
          </a:prstGeom>
          <a:noFill/>
        </p:spPr>
        <p:txBody>
          <a:bodyPr wrap="none" rtlCol="0">
            <a:spAutoFit/>
          </a:bodyPr>
          <a:lstStyle/>
          <a:p>
            <a:r>
              <a:rPr lang="en-US" dirty="0" smtClean="0"/>
              <a:t>MODIS Cumulative Integral NDVI</a:t>
            </a:r>
            <a:endParaRPr lang="en-US" dirty="0"/>
          </a:p>
        </p:txBody>
      </p:sp>
    </p:spTree>
    <p:extLst>
      <p:ext uri="{BB962C8B-B14F-4D97-AF65-F5344CB8AC3E}">
        <p14:creationId xmlns:p14="http://schemas.microsoft.com/office/powerpoint/2010/main" val="3232416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4011" y="2510169"/>
            <a:ext cx="4331522" cy="329376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 y="2425730"/>
            <a:ext cx="4431245" cy="3378200"/>
          </a:xfrm>
          <a:prstGeom prst="rect">
            <a:avLst/>
          </a:prstGeom>
        </p:spPr>
      </p:pic>
      <p:sp>
        <p:nvSpPr>
          <p:cNvPr id="3" name="Text Placeholder 2"/>
          <p:cNvSpPr>
            <a:spLocks noGrp="1"/>
          </p:cNvSpPr>
          <p:nvPr>
            <p:ph type="body" sz="quarter" idx="14"/>
          </p:nvPr>
        </p:nvSpPr>
        <p:spPr>
          <a:xfrm>
            <a:off x="576071" y="579120"/>
            <a:ext cx="8322395" cy="704088"/>
          </a:xfrm>
        </p:spPr>
        <p:txBody>
          <a:bodyPr/>
          <a:lstStyle/>
          <a:p>
            <a:r>
              <a:rPr lang="en-US" dirty="0" smtClean="0"/>
              <a:t>Results – Mule Deer Habitat Maps</a:t>
            </a:r>
            <a:endParaRPr lang="en-US" dirty="0"/>
          </a:p>
        </p:txBody>
      </p:sp>
      <p:pic>
        <p:nvPicPr>
          <p:cNvPr id="10" name="Picture 9"/>
          <p:cNvPicPr>
            <a:picLocks noChangeAspect="1"/>
          </p:cNvPicPr>
          <p:nvPr/>
        </p:nvPicPr>
        <p:blipFill>
          <a:blip r:embed="rId4"/>
          <a:stretch>
            <a:fillRect/>
          </a:stretch>
        </p:blipFill>
        <p:spPr>
          <a:xfrm>
            <a:off x="0" y="5894932"/>
            <a:ext cx="3403600" cy="414866"/>
          </a:xfrm>
          <a:prstGeom prst="rect">
            <a:avLst/>
          </a:prstGeom>
        </p:spPr>
      </p:pic>
      <p:pic>
        <p:nvPicPr>
          <p:cNvPr id="11" name="Picture 10"/>
          <p:cNvPicPr>
            <a:picLocks noChangeAspect="1"/>
          </p:cNvPicPr>
          <p:nvPr/>
        </p:nvPicPr>
        <p:blipFill>
          <a:blip r:embed="rId4"/>
          <a:stretch>
            <a:fillRect/>
          </a:stretch>
        </p:blipFill>
        <p:spPr>
          <a:xfrm>
            <a:off x="4804011" y="5866595"/>
            <a:ext cx="3403600" cy="414866"/>
          </a:xfrm>
          <a:prstGeom prst="rect">
            <a:avLst/>
          </a:prstGeom>
        </p:spPr>
      </p:pic>
      <p:pic>
        <p:nvPicPr>
          <p:cNvPr id="13" name="Picture 12"/>
          <p:cNvPicPr>
            <a:picLocks noChangeAspect="1"/>
          </p:cNvPicPr>
          <p:nvPr/>
        </p:nvPicPr>
        <p:blipFill>
          <a:blip r:embed="rId5"/>
          <a:stretch>
            <a:fillRect/>
          </a:stretch>
        </p:blipFill>
        <p:spPr>
          <a:xfrm>
            <a:off x="4994213" y="4073538"/>
            <a:ext cx="327167" cy="1272117"/>
          </a:xfrm>
          <a:prstGeom prst="rect">
            <a:avLst/>
          </a:prstGeom>
        </p:spPr>
      </p:pic>
      <p:sp>
        <p:nvSpPr>
          <p:cNvPr id="15" name="TextBox 14"/>
          <p:cNvSpPr txBox="1"/>
          <p:nvPr/>
        </p:nvSpPr>
        <p:spPr>
          <a:xfrm>
            <a:off x="0" y="1385396"/>
            <a:ext cx="4394152" cy="646331"/>
          </a:xfrm>
          <a:prstGeom prst="rect">
            <a:avLst/>
          </a:prstGeom>
          <a:noFill/>
        </p:spPr>
        <p:txBody>
          <a:bodyPr wrap="none" rtlCol="0">
            <a:spAutoFit/>
          </a:bodyPr>
          <a:lstStyle/>
          <a:p>
            <a:r>
              <a:rPr lang="en-US" dirty="0" smtClean="0">
                <a:solidFill>
                  <a:srgbClr val="767171"/>
                </a:solidFill>
              </a:rPr>
              <a:t>MODIS Day of Year Phenology Based </a:t>
            </a:r>
          </a:p>
          <a:p>
            <a:r>
              <a:rPr lang="en-US" dirty="0" smtClean="0">
                <a:solidFill>
                  <a:srgbClr val="767171"/>
                </a:solidFill>
              </a:rPr>
              <a:t>Habitat Classification</a:t>
            </a:r>
          </a:p>
        </p:txBody>
      </p:sp>
      <p:sp>
        <p:nvSpPr>
          <p:cNvPr id="16" name="TextBox 15"/>
          <p:cNvSpPr txBox="1"/>
          <p:nvPr/>
        </p:nvSpPr>
        <p:spPr>
          <a:xfrm>
            <a:off x="4870255" y="1386307"/>
            <a:ext cx="4265278" cy="646331"/>
          </a:xfrm>
          <a:prstGeom prst="rect">
            <a:avLst/>
          </a:prstGeom>
          <a:noFill/>
        </p:spPr>
        <p:txBody>
          <a:bodyPr wrap="square" rtlCol="0">
            <a:spAutoFit/>
          </a:bodyPr>
          <a:lstStyle/>
          <a:p>
            <a:r>
              <a:rPr lang="en-US" dirty="0" smtClean="0">
                <a:solidFill>
                  <a:srgbClr val="767171"/>
                </a:solidFill>
              </a:rPr>
              <a:t>Utah State University Habitat Classification</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4269" y="2516732"/>
            <a:ext cx="1279883" cy="2192866"/>
          </a:xfrm>
          <a:prstGeom prst="rect">
            <a:avLst/>
          </a:prstGeom>
        </p:spPr>
      </p:pic>
      <p:pic>
        <p:nvPicPr>
          <p:cNvPr id="12" name="Picture 11"/>
          <p:cNvPicPr>
            <a:picLocks noChangeAspect="1"/>
          </p:cNvPicPr>
          <p:nvPr/>
        </p:nvPicPr>
        <p:blipFill>
          <a:blip r:embed="rId5"/>
          <a:stretch>
            <a:fillRect/>
          </a:stretch>
        </p:blipFill>
        <p:spPr>
          <a:xfrm>
            <a:off x="185146" y="4073539"/>
            <a:ext cx="327167" cy="127211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5660" y="2516732"/>
            <a:ext cx="1279873" cy="1335601"/>
          </a:xfrm>
          <a:prstGeom prst="rect">
            <a:avLst/>
          </a:prstGeom>
        </p:spPr>
      </p:pic>
    </p:spTree>
    <p:extLst>
      <p:ext uri="{BB962C8B-B14F-4D97-AF65-F5344CB8AC3E}">
        <p14:creationId xmlns:p14="http://schemas.microsoft.com/office/powerpoint/2010/main" val="3135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1" y="579120"/>
            <a:ext cx="8322395" cy="704088"/>
          </a:xfrm>
        </p:spPr>
        <p:txBody>
          <a:bodyPr/>
          <a:lstStyle/>
          <a:p>
            <a:r>
              <a:rPr lang="en-US" dirty="0" smtClean="0"/>
              <a:t>Results – Mule Deer Habitat Maps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1983332"/>
            <a:ext cx="4237362" cy="4349735"/>
          </a:xfrm>
          <a:prstGeom prst="rect">
            <a:avLst/>
          </a:prstGeom>
          <a:ln w="6350">
            <a:solidFill>
              <a:srgbClr val="00000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525" y="1983332"/>
            <a:ext cx="4238008" cy="4349735"/>
          </a:xfrm>
          <a:prstGeom prst="rect">
            <a:avLst/>
          </a:prstGeom>
          <a:ln w="6350">
            <a:solidFill>
              <a:srgbClr val="000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594" y="1974865"/>
            <a:ext cx="1279873" cy="133560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0179" y="1974865"/>
            <a:ext cx="1279883" cy="2192866"/>
          </a:xfrm>
          <a:prstGeom prst="rect">
            <a:avLst/>
          </a:prstGeom>
        </p:spPr>
      </p:pic>
      <p:pic>
        <p:nvPicPr>
          <p:cNvPr id="10" name="Picture 9"/>
          <p:cNvPicPr>
            <a:picLocks noChangeAspect="1"/>
          </p:cNvPicPr>
          <p:nvPr/>
        </p:nvPicPr>
        <p:blipFill>
          <a:blip r:embed="rId6"/>
          <a:stretch>
            <a:fillRect/>
          </a:stretch>
        </p:blipFill>
        <p:spPr>
          <a:xfrm>
            <a:off x="75079" y="6341534"/>
            <a:ext cx="2740989" cy="414866"/>
          </a:xfrm>
          <a:prstGeom prst="rect">
            <a:avLst/>
          </a:prstGeom>
        </p:spPr>
      </p:pic>
      <p:pic>
        <p:nvPicPr>
          <p:cNvPr id="11" name="Picture 10"/>
          <p:cNvPicPr>
            <a:picLocks noChangeAspect="1"/>
          </p:cNvPicPr>
          <p:nvPr/>
        </p:nvPicPr>
        <p:blipFill>
          <a:blip r:embed="rId6"/>
          <a:stretch>
            <a:fillRect/>
          </a:stretch>
        </p:blipFill>
        <p:spPr>
          <a:xfrm>
            <a:off x="6394544" y="6354232"/>
            <a:ext cx="2740989" cy="414866"/>
          </a:xfrm>
          <a:prstGeom prst="rect">
            <a:avLst/>
          </a:prstGeom>
        </p:spPr>
      </p:pic>
      <p:pic>
        <p:nvPicPr>
          <p:cNvPr id="12" name="Picture 11"/>
          <p:cNvPicPr>
            <a:picLocks noChangeAspect="1"/>
          </p:cNvPicPr>
          <p:nvPr/>
        </p:nvPicPr>
        <p:blipFill>
          <a:blip r:embed="rId7"/>
          <a:stretch>
            <a:fillRect/>
          </a:stretch>
        </p:blipFill>
        <p:spPr>
          <a:xfrm>
            <a:off x="75079" y="5060950"/>
            <a:ext cx="327167" cy="1272117"/>
          </a:xfrm>
          <a:prstGeom prst="rect">
            <a:avLst/>
          </a:prstGeom>
        </p:spPr>
      </p:pic>
      <p:pic>
        <p:nvPicPr>
          <p:cNvPr id="13" name="Picture 12"/>
          <p:cNvPicPr>
            <a:picLocks noChangeAspect="1"/>
          </p:cNvPicPr>
          <p:nvPr/>
        </p:nvPicPr>
        <p:blipFill>
          <a:blip r:embed="rId7"/>
          <a:stretch>
            <a:fillRect/>
          </a:stretch>
        </p:blipFill>
        <p:spPr>
          <a:xfrm>
            <a:off x="5002679" y="5069417"/>
            <a:ext cx="327167" cy="1272117"/>
          </a:xfrm>
          <a:prstGeom prst="rect">
            <a:avLst/>
          </a:prstGeom>
        </p:spPr>
      </p:pic>
      <p:sp>
        <p:nvSpPr>
          <p:cNvPr id="15" name="TextBox 14"/>
          <p:cNvSpPr txBox="1"/>
          <p:nvPr/>
        </p:nvSpPr>
        <p:spPr>
          <a:xfrm>
            <a:off x="0" y="1385396"/>
            <a:ext cx="4394152" cy="646331"/>
          </a:xfrm>
          <a:prstGeom prst="rect">
            <a:avLst/>
          </a:prstGeom>
          <a:noFill/>
        </p:spPr>
        <p:txBody>
          <a:bodyPr wrap="none" rtlCol="0">
            <a:spAutoFit/>
          </a:bodyPr>
          <a:lstStyle/>
          <a:p>
            <a:r>
              <a:rPr lang="en-US" dirty="0" smtClean="0"/>
              <a:t>MODIS Day of Year Phenology Based </a:t>
            </a:r>
          </a:p>
          <a:p>
            <a:r>
              <a:rPr lang="en-US" dirty="0" smtClean="0"/>
              <a:t>Habitat Classification</a:t>
            </a:r>
          </a:p>
        </p:txBody>
      </p:sp>
      <p:sp>
        <p:nvSpPr>
          <p:cNvPr id="16" name="TextBox 15"/>
          <p:cNvSpPr txBox="1"/>
          <p:nvPr/>
        </p:nvSpPr>
        <p:spPr>
          <a:xfrm>
            <a:off x="4870255" y="1386307"/>
            <a:ext cx="4265278" cy="646331"/>
          </a:xfrm>
          <a:prstGeom prst="rect">
            <a:avLst/>
          </a:prstGeom>
          <a:noFill/>
        </p:spPr>
        <p:txBody>
          <a:bodyPr wrap="square" rtlCol="0">
            <a:spAutoFit/>
          </a:bodyPr>
          <a:lstStyle/>
          <a:p>
            <a:r>
              <a:rPr lang="en-US" dirty="0" smtClean="0"/>
              <a:t>Utah State University Habitat Classification</a:t>
            </a:r>
          </a:p>
        </p:txBody>
      </p:sp>
    </p:spTree>
    <p:extLst>
      <p:ext uri="{BB962C8B-B14F-4D97-AF65-F5344CB8AC3E}">
        <p14:creationId xmlns:p14="http://schemas.microsoft.com/office/powerpoint/2010/main" val="2803537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199"/>
          <a:stretch/>
        </p:blipFill>
        <p:spPr>
          <a:xfrm>
            <a:off x="5122537" y="2447044"/>
            <a:ext cx="4012996" cy="347345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124"/>
          <a:stretch/>
        </p:blipFill>
        <p:spPr>
          <a:xfrm>
            <a:off x="25400" y="2452767"/>
            <a:ext cx="4224662" cy="3467727"/>
          </a:xfrm>
          <a:prstGeom prst="rect">
            <a:avLst/>
          </a:prstGeom>
        </p:spPr>
      </p:pic>
      <p:sp>
        <p:nvSpPr>
          <p:cNvPr id="3" name="Text Placeholder 2"/>
          <p:cNvSpPr>
            <a:spLocks noGrp="1"/>
          </p:cNvSpPr>
          <p:nvPr>
            <p:ph type="body" sz="quarter" idx="14"/>
          </p:nvPr>
        </p:nvSpPr>
        <p:spPr>
          <a:xfrm>
            <a:off x="576071" y="579120"/>
            <a:ext cx="8322395" cy="704088"/>
          </a:xfrm>
        </p:spPr>
        <p:txBody>
          <a:bodyPr/>
          <a:lstStyle/>
          <a:p>
            <a:r>
              <a:rPr lang="en-US" dirty="0" smtClean="0"/>
              <a:t>Results – Mule Deer Habitat Maps</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255" y="2447044"/>
            <a:ext cx="1279873" cy="133560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7" y="2447044"/>
            <a:ext cx="1279883" cy="2192866"/>
          </a:xfrm>
          <a:prstGeom prst="rect">
            <a:avLst/>
          </a:prstGeom>
        </p:spPr>
      </p:pic>
      <p:pic>
        <p:nvPicPr>
          <p:cNvPr id="10" name="Picture 9"/>
          <p:cNvPicPr>
            <a:picLocks noChangeAspect="1"/>
          </p:cNvPicPr>
          <p:nvPr/>
        </p:nvPicPr>
        <p:blipFill>
          <a:blip r:embed="rId6"/>
          <a:stretch>
            <a:fillRect/>
          </a:stretch>
        </p:blipFill>
        <p:spPr>
          <a:xfrm>
            <a:off x="639941" y="5939366"/>
            <a:ext cx="2646531" cy="414866"/>
          </a:xfrm>
          <a:prstGeom prst="rect">
            <a:avLst/>
          </a:prstGeom>
        </p:spPr>
      </p:pic>
      <p:pic>
        <p:nvPicPr>
          <p:cNvPr id="11" name="Picture 10"/>
          <p:cNvPicPr>
            <a:picLocks noChangeAspect="1"/>
          </p:cNvPicPr>
          <p:nvPr/>
        </p:nvPicPr>
        <p:blipFill>
          <a:blip r:embed="rId6"/>
          <a:stretch>
            <a:fillRect/>
          </a:stretch>
        </p:blipFill>
        <p:spPr>
          <a:xfrm>
            <a:off x="5510191" y="5939366"/>
            <a:ext cx="2646531" cy="414866"/>
          </a:xfrm>
          <a:prstGeom prst="rect">
            <a:avLst/>
          </a:prstGeom>
        </p:spPr>
      </p:pic>
      <p:pic>
        <p:nvPicPr>
          <p:cNvPr id="12" name="Picture 11"/>
          <p:cNvPicPr>
            <a:picLocks noChangeAspect="1"/>
          </p:cNvPicPr>
          <p:nvPr/>
        </p:nvPicPr>
        <p:blipFill>
          <a:blip r:embed="rId7"/>
          <a:stretch>
            <a:fillRect/>
          </a:stretch>
        </p:blipFill>
        <p:spPr>
          <a:xfrm>
            <a:off x="75079" y="5060950"/>
            <a:ext cx="327167" cy="1272117"/>
          </a:xfrm>
          <a:prstGeom prst="rect">
            <a:avLst/>
          </a:prstGeom>
        </p:spPr>
      </p:pic>
      <p:pic>
        <p:nvPicPr>
          <p:cNvPr id="13" name="Picture 12"/>
          <p:cNvPicPr>
            <a:picLocks noChangeAspect="1"/>
          </p:cNvPicPr>
          <p:nvPr/>
        </p:nvPicPr>
        <p:blipFill>
          <a:blip r:embed="rId7"/>
          <a:stretch>
            <a:fillRect/>
          </a:stretch>
        </p:blipFill>
        <p:spPr>
          <a:xfrm>
            <a:off x="5002679" y="5069417"/>
            <a:ext cx="327167" cy="1272117"/>
          </a:xfrm>
          <a:prstGeom prst="rect">
            <a:avLst/>
          </a:prstGeom>
        </p:spPr>
      </p:pic>
      <p:sp>
        <p:nvSpPr>
          <p:cNvPr id="15" name="TextBox 14"/>
          <p:cNvSpPr txBox="1"/>
          <p:nvPr/>
        </p:nvSpPr>
        <p:spPr>
          <a:xfrm>
            <a:off x="0" y="1385396"/>
            <a:ext cx="4394152" cy="646331"/>
          </a:xfrm>
          <a:prstGeom prst="rect">
            <a:avLst/>
          </a:prstGeom>
          <a:noFill/>
        </p:spPr>
        <p:txBody>
          <a:bodyPr wrap="none" rtlCol="0">
            <a:spAutoFit/>
          </a:bodyPr>
          <a:lstStyle/>
          <a:p>
            <a:r>
              <a:rPr lang="en-US" dirty="0" smtClean="0">
                <a:solidFill>
                  <a:srgbClr val="767171"/>
                </a:solidFill>
              </a:rPr>
              <a:t>MODIS Day of Year Phenology Based </a:t>
            </a:r>
          </a:p>
          <a:p>
            <a:r>
              <a:rPr lang="en-US" dirty="0" smtClean="0">
                <a:solidFill>
                  <a:srgbClr val="767171"/>
                </a:solidFill>
              </a:rPr>
              <a:t>Habitat Classification</a:t>
            </a:r>
          </a:p>
        </p:txBody>
      </p:sp>
      <p:sp>
        <p:nvSpPr>
          <p:cNvPr id="16" name="TextBox 15"/>
          <p:cNvSpPr txBox="1"/>
          <p:nvPr/>
        </p:nvSpPr>
        <p:spPr>
          <a:xfrm>
            <a:off x="4870255" y="1386307"/>
            <a:ext cx="4265278" cy="646331"/>
          </a:xfrm>
          <a:prstGeom prst="rect">
            <a:avLst/>
          </a:prstGeom>
          <a:noFill/>
        </p:spPr>
        <p:txBody>
          <a:bodyPr wrap="square" rtlCol="0">
            <a:spAutoFit/>
          </a:bodyPr>
          <a:lstStyle/>
          <a:p>
            <a:r>
              <a:rPr lang="en-US" dirty="0" smtClean="0">
                <a:solidFill>
                  <a:srgbClr val="767171"/>
                </a:solidFill>
              </a:rPr>
              <a:t>Utah State University Habitat Classification</a:t>
            </a:r>
          </a:p>
        </p:txBody>
      </p:sp>
    </p:spTree>
    <p:extLst>
      <p:ext uri="{BB962C8B-B14F-4D97-AF65-F5344CB8AC3E}">
        <p14:creationId xmlns:p14="http://schemas.microsoft.com/office/powerpoint/2010/main" val="228089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8912" y="548640"/>
            <a:ext cx="3566160" cy="694198"/>
          </a:xfrm>
        </p:spPr>
        <p:txBody>
          <a:bodyPr>
            <a:normAutofit/>
          </a:bodyPr>
          <a:lstStyle/>
          <a:p>
            <a:pPr>
              <a:spcBef>
                <a:spcPts val="200"/>
              </a:spcBef>
              <a:buClr>
                <a:schemeClr val="accent1"/>
              </a:buClr>
            </a:pPr>
            <a:r>
              <a:rPr lang="en-US" dirty="0" smtClean="0"/>
              <a:t>Conclusions</a:t>
            </a:r>
            <a:endParaRPr lang="en-US" dirty="0"/>
          </a:p>
        </p:txBody>
      </p:sp>
      <p:sp>
        <p:nvSpPr>
          <p:cNvPr id="6" name="Text Placeholder 1"/>
          <p:cNvSpPr>
            <a:spLocks noGrp="1"/>
          </p:cNvSpPr>
          <p:nvPr>
            <p:ph type="body" sz="quarter" idx="11"/>
          </p:nvPr>
        </p:nvSpPr>
        <p:spPr>
          <a:xfrm>
            <a:off x="519097" y="1668427"/>
            <a:ext cx="8361133" cy="4644450"/>
          </a:xfrm>
        </p:spPr>
        <p:txBody>
          <a:bodyPr>
            <a:normAutofit/>
          </a:bodyPr>
          <a:lstStyle/>
          <a:p>
            <a:pPr marL="342900" indent="-342900">
              <a:spcBef>
                <a:spcPts val="200"/>
              </a:spcBef>
              <a:buClr>
                <a:srgbClr val="2E8652"/>
              </a:buClr>
              <a:buFont typeface="Webdings" panose="05030102010509060703" pitchFamily="18" charset="2"/>
              <a:buChar char="4"/>
            </a:pPr>
            <a:r>
              <a:rPr lang="en-US" dirty="0" smtClean="0"/>
              <a:t>NASA Earth Observation data provides a means to assess vegetation condition and phenology at the landscape scale.</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r>
              <a:rPr lang="en-US" dirty="0"/>
              <a:t>MODIS NDVI integral products were useful for aiding assessment of post burn vegetation changes </a:t>
            </a:r>
            <a:r>
              <a:rPr lang="en-US" dirty="0" smtClean="0"/>
              <a:t>that may </a:t>
            </a:r>
            <a:r>
              <a:rPr lang="en-US" dirty="0"/>
              <a:t>improve habitat </a:t>
            </a:r>
            <a:r>
              <a:rPr lang="en-US" dirty="0" smtClean="0"/>
              <a:t>quality. Results indicate use of prescribed burns may be beneficial to mule deer habitat management plans.</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r>
              <a:rPr lang="en-US" dirty="0" smtClean="0"/>
              <a:t>MODIS phenology data was successfully processed to create habitat type classification </a:t>
            </a:r>
            <a:r>
              <a:rPr lang="en-US" dirty="0"/>
              <a:t>maps, though more work is needed to further refine these </a:t>
            </a:r>
            <a:r>
              <a:rPr lang="en-US" dirty="0" smtClean="0"/>
              <a:t>maps.</a:t>
            </a:r>
            <a:endParaRPr lang="en-US" dirty="0"/>
          </a:p>
          <a:p>
            <a:pPr>
              <a:spcBef>
                <a:spcPts val="200"/>
              </a:spcBef>
              <a:buClr>
                <a:srgbClr val="2E8652"/>
              </a:buClr>
            </a:pPr>
            <a:endParaRPr lang="en-US" dirty="0"/>
          </a:p>
          <a:p>
            <a:pPr marL="342900" indent="-342900">
              <a:spcBef>
                <a:spcPts val="200"/>
              </a:spcBef>
              <a:buClr>
                <a:srgbClr val="2E8652"/>
              </a:buClr>
              <a:buFont typeface="Webdings" panose="05030102010509060703" pitchFamily="18" charset="2"/>
              <a:buChar char="4"/>
            </a:pPr>
            <a:r>
              <a:rPr lang="en-US" dirty="0"/>
              <a:t>Project results showed potential for aiding end </a:t>
            </a:r>
            <a:r>
              <a:rPr lang="en-US" dirty="0" smtClean="0"/>
              <a:t>users in assessing mule deer habitat quality and habitat type at the landscape scale.</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endParaRPr lang="en-US" dirty="0"/>
          </a:p>
          <a:p>
            <a:endParaRPr lang="en-US" dirty="0"/>
          </a:p>
        </p:txBody>
      </p:sp>
    </p:spTree>
    <p:extLst>
      <p:ext uri="{BB962C8B-B14F-4D97-AF65-F5344CB8AC3E}">
        <p14:creationId xmlns:p14="http://schemas.microsoft.com/office/powerpoint/2010/main" val="4285636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8912" y="548640"/>
            <a:ext cx="5830003" cy="506437"/>
          </a:xfrm>
        </p:spPr>
        <p:txBody>
          <a:bodyPr>
            <a:noAutofit/>
          </a:bodyPr>
          <a:lstStyle/>
          <a:p>
            <a:pPr>
              <a:spcBef>
                <a:spcPts val="200"/>
              </a:spcBef>
              <a:buClr>
                <a:schemeClr val="accent1"/>
              </a:buClr>
            </a:pPr>
            <a:r>
              <a:rPr lang="en-US" dirty="0" smtClean="0"/>
              <a:t>Errors </a:t>
            </a:r>
            <a:r>
              <a:rPr lang="en-US" dirty="0"/>
              <a:t>&amp; </a:t>
            </a:r>
            <a:r>
              <a:rPr lang="en-US" dirty="0" smtClean="0"/>
              <a:t>Limitations </a:t>
            </a:r>
            <a:endParaRPr lang="en-US" dirty="0"/>
          </a:p>
        </p:txBody>
      </p:sp>
      <p:sp>
        <p:nvSpPr>
          <p:cNvPr id="6" name="Text Placeholder 1"/>
          <p:cNvSpPr>
            <a:spLocks noGrp="1"/>
          </p:cNvSpPr>
          <p:nvPr>
            <p:ph type="body" sz="quarter" idx="11"/>
          </p:nvPr>
        </p:nvSpPr>
        <p:spPr>
          <a:xfrm>
            <a:off x="438912" y="1624466"/>
            <a:ext cx="8361133" cy="4644450"/>
          </a:xfrm>
        </p:spPr>
        <p:txBody>
          <a:bodyPr>
            <a:normAutofit/>
          </a:bodyPr>
          <a:lstStyle/>
          <a:p>
            <a:pPr marL="342900" indent="-342900">
              <a:spcBef>
                <a:spcPts val="200"/>
              </a:spcBef>
              <a:buClr>
                <a:srgbClr val="2E8652"/>
              </a:buClr>
              <a:buFont typeface="Webdings" panose="05030102010509060703" pitchFamily="18" charset="2"/>
              <a:buChar char="4"/>
            </a:pPr>
            <a:r>
              <a:rPr lang="en-US" dirty="0"/>
              <a:t>Limited source of pre-existing high quality mule deer habitat </a:t>
            </a:r>
            <a:r>
              <a:rPr lang="en-US" dirty="0" smtClean="0"/>
              <a:t>data</a:t>
            </a:r>
          </a:p>
          <a:p>
            <a:pPr marL="342900" indent="-342900">
              <a:spcBef>
                <a:spcPts val="200"/>
              </a:spcBef>
              <a:buClr>
                <a:srgbClr val="2E8652"/>
              </a:buClr>
              <a:buFont typeface="Webdings" panose="05030102010509060703" pitchFamily="18" charset="2"/>
              <a:buChar char="4"/>
            </a:pPr>
            <a:endParaRPr lang="en-US" dirty="0" smtClean="0"/>
          </a:p>
          <a:p>
            <a:pPr marL="342900" indent="-342900">
              <a:spcBef>
                <a:spcPts val="200"/>
              </a:spcBef>
              <a:buClr>
                <a:srgbClr val="2E8652"/>
              </a:buClr>
              <a:buFont typeface="Webdings" panose="05030102010509060703" pitchFamily="18" charset="2"/>
              <a:buChar char="4"/>
            </a:pPr>
            <a:r>
              <a:rPr lang="en-US" dirty="0" smtClean="0"/>
              <a:t>Coarse spatial resolution of climatological data </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r>
              <a:rPr lang="en-US" dirty="0"/>
              <a:t>Limited information on types of preferred habitat and </a:t>
            </a:r>
            <a:r>
              <a:rPr lang="en-US" dirty="0" smtClean="0"/>
              <a:t>forage</a:t>
            </a:r>
          </a:p>
          <a:p>
            <a:pPr>
              <a:spcBef>
                <a:spcPts val="200"/>
              </a:spcBef>
              <a:buClr>
                <a:srgbClr val="2E8652"/>
              </a:buClr>
            </a:pPr>
            <a:endParaRPr lang="en-US" dirty="0"/>
          </a:p>
          <a:p>
            <a:pPr marL="342900" indent="-342900">
              <a:spcBef>
                <a:spcPts val="200"/>
              </a:spcBef>
              <a:buClr>
                <a:srgbClr val="2E8652"/>
              </a:buClr>
              <a:buFont typeface="Webdings" panose="05030102010509060703" pitchFamily="18" charset="2"/>
              <a:buChar char="4"/>
            </a:pPr>
            <a:r>
              <a:rPr lang="en-US" dirty="0" smtClean="0"/>
              <a:t>Unable to acquire GPS collar mule deer tracking data </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r>
              <a:rPr lang="en-US" dirty="0" smtClean="0"/>
              <a:t>Time and resource constraints </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endParaRPr lang="en-US" dirty="0"/>
          </a:p>
          <a:p>
            <a:endParaRPr lang="en-US" dirty="0"/>
          </a:p>
        </p:txBody>
      </p:sp>
    </p:spTree>
    <p:extLst>
      <p:ext uri="{BB962C8B-B14F-4D97-AF65-F5344CB8AC3E}">
        <p14:creationId xmlns:p14="http://schemas.microsoft.com/office/powerpoint/2010/main" val="608103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8912" y="548640"/>
            <a:ext cx="3566160" cy="722189"/>
          </a:xfrm>
        </p:spPr>
        <p:txBody>
          <a:bodyPr>
            <a:normAutofit/>
          </a:bodyPr>
          <a:lstStyle/>
          <a:p>
            <a:pPr>
              <a:spcBef>
                <a:spcPts val="200"/>
              </a:spcBef>
              <a:buClr>
                <a:schemeClr val="accent1"/>
              </a:buClr>
            </a:pPr>
            <a:r>
              <a:rPr lang="en-US" dirty="0" smtClean="0"/>
              <a:t>Future work</a:t>
            </a:r>
            <a:endParaRPr lang="en-US" dirty="0"/>
          </a:p>
        </p:txBody>
      </p:sp>
      <p:sp>
        <p:nvSpPr>
          <p:cNvPr id="6" name="Text Placeholder 1"/>
          <p:cNvSpPr>
            <a:spLocks noGrp="1"/>
          </p:cNvSpPr>
          <p:nvPr>
            <p:ph type="body" sz="quarter" idx="11"/>
          </p:nvPr>
        </p:nvSpPr>
        <p:spPr>
          <a:xfrm>
            <a:off x="438912" y="1624466"/>
            <a:ext cx="8361133" cy="4644450"/>
          </a:xfrm>
        </p:spPr>
        <p:txBody>
          <a:bodyPr>
            <a:normAutofit/>
          </a:bodyPr>
          <a:lstStyle/>
          <a:p>
            <a:pPr marL="342900" indent="-342900">
              <a:spcBef>
                <a:spcPts val="200"/>
              </a:spcBef>
              <a:buClr>
                <a:srgbClr val="2E8652"/>
              </a:buClr>
              <a:buFont typeface="Webdings" panose="05030102010509060703" pitchFamily="18" charset="2"/>
              <a:buChar char="4"/>
            </a:pPr>
            <a:r>
              <a:rPr lang="en-US" dirty="0" smtClean="0"/>
              <a:t>Further analysis of additional MOIDS derived vegetation phenology parameters</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r>
              <a:rPr lang="en-US" dirty="0" smtClean="0"/>
              <a:t>Further analysis of climatological parameters </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r>
              <a:rPr lang="en-US" dirty="0" smtClean="0"/>
              <a:t>Inclusion of MODIS based habitat types into overall habitat suitability model</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r>
              <a:rPr lang="en-US" dirty="0" smtClean="0"/>
              <a:t>Inclusion of exclusionary factors (e.g. anthropogenic activities) into habitat suitability model</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r>
              <a:rPr lang="en-US" dirty="0" smtClean="0"/>
              <a:t>Incorporation of GPS collar tracking data </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endParaRPr lang="en-US" dirty="0"/>
          </a:p>
          <a:p>
            <a:endParaRPr lang="en-US" dirty="0"/>
          </a:p>
        </p:txBody>
      </p:sp>
    </p:spTree>
    <p:extLst>
      <p:ext uri="{BB962C8B-B14F-4D97-AF65-F5344CB8AC3E}">
        <p14:creationId xmlns:p14="http://schemas.microsoft.com/office/powerpoint/2010/main" val="345492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6344" y="1316736"/>
            <a:ext cx="8238930" cy="788296"/>
          </a:xfrm>
        </p:spPr>
        <p:txBody>
          <a:bodyPr numCol="2">
            <a:noAutofit/>
          </a:bodyPr>
          <a:lstStyle/>
          <a:p>
            <a:pPr marL="342900" indent="-342900">
              <a:spcBef>
                <a:spcPts val="200"/>
              </a:spcBef>
              <a:buClr>
                <a:srgbClr val="2E8652"/>
              </a:buClr>
              <a:buFont typeface="Webdings" panose="05030102010509060703" pitchFamily="18" charset="2"/>
              <a:buChar char="4"/>
            </a:pPr>
            <a:r>
              <a:rPr lang="en-US" b="1" dirty="0" smtClean="0"/>
              <a:t>Economically</a:t>
            </a:r>
            <a:r>
              <a:rPr lang="en-US" dirty="0" smtClean="0"/>
              <a:t> important species</a:t>
            </a:r>
          </a:p>
          <a:p>
            <a:pPr marL="342900" indent="-342900">
              <a:spcBef>
                <a:spcPts val="200"/>
              </a:spcBef>
              <a:buClr>
                <a:srgbClr val="2E8652"/>
              </a:buClr>
              <a:buFont typeface="Webdings" panose="05030102010509060703" pitchFamily="18" charset="2"/>
              <a:buChar char="4"/>
            </a:pPr>
            <a:endParaRPr lang="en-US" dirty="0" smtClean="0"/>
          </a:p>
          <a:p>
            <a:pPr marL="342900" indent="-342900">
              <a:spcBef>
                <a:spcPts val="200"/>
              </a:spcBef>
              <a:buClr>
                <a:srgbClr val="2E8652"/>
              </a:buClr>
              <a:buFont typeface="Webdings" panose="05030102010509060703" pitchFamily="18" charset="2"/>
              <a:buChar char="4"/>
            </a:pPr>
            <a:r>
              <a:rPr lang="en-US" b="1" dirty="0" smtClean="0"/>
              <a:t>Ecologically</a:t>
            </a:r>
            <a:r>
              <a:rPr lang="en-US" dirty="0" smtClean="0"/>
              <a:t> important species</a:t>
            </a:r>
            <a:endParaRPr lang="en-US" dirty="0"/>
          </a:p>
          <a:p>
            <a:pPr marL="342900" indent="-342900">
              <a:spcBef>
                <a:spcPts val="200"/>
              </a:spcBef>
              <a:buClr>
                <a:srgbClr val="2E8652"/>
              </a:buClr>
              <a:buFont typeface="Webdings" panose="05030102010509060703" pitchFamily="18" charset="2"/>
              <a:buChar char="4"/>
            </a:pPr>
            <a:endParaRPr lang="en-US" dirty="0" smtClean="0"/>
          </a:p>
        </p:txBody>
      </p:sp>
      <p:sp>
        <p:nvSpPr>
          <p:cNvPr id="3" name="Text Placeholder 2"/>
          <p:cNvSpPr>
            <a:spLocks noGrp="1"/>
          </p:cNvSpPr>
          <p:nvPr>
            <p:ph type="body" sz="quarter" idx="10"/>
          </p:nvPr>
        </p:nvSpPr>
        <p:spPr>
          <a:xfrm>
            <a:off x="438912" y="548640"/>
            <a:ext cx="5985511" cy="711200"/>
          </a:xfrm>
        </p:spPr>
        <p:txBody>
          <a:bodyPr>
            <a:normAutofit/>
          </a:bodyPr>
          <a:lstStyle/>
          <a:p>
            <a:r>
              <a:rPr lang="en-US" dirty="0" smtClean="0"/>
              <a:t>Community Concerns</a:t>
            </a:r>
            <a:endParaRPr lang="en-US" dirty="0"/>
          </a:p>
        </p:txBody>
      </p:sp>
      <p:pic>
        <p:nvPicPr>
          <p:cNvPr id="8" name="Picture 7"/>
          <p:cNvPicPr>
            <a:picLocks noChangeAspect="1"/>
          </p:cNvPicPr>
          <p:nvPr/>
        </p:nvPicPr>
        <p:blipFill>
          <a:blip r:embed="rId3"/>
          <a:stretch>
            <a:fillRect/>
          </a:stretch>
        </p:blipFill>
        <p:spPr>
          <a:xfrm>
            <a:off x="699912" y="2251333"/>
            <a:ext cx="3285067" cy="4098662"/>
          </a:xfrm>
          <a:prstGeom prst="rect">
            <a:avLst/>
          </a:prstGeom>
          <a:ln w="57150">
            <a:solidFill>
              <a:srgbClr val="25844C"/>
            </a:solidFill>
          </a:ln>
        </p:spPr>
      </p:pic>
      <p:sp>
        <p:nvSpPr>
          <p:cNvPr id="17" name="Text Placeholder 4"/>
          <p:cNvSpPr>
            <a:spLocks noGrp="1"/>
          </p:cNvSpPr>
          <p:nvPr>
            <p:ph type="body" sz="quarter" idx="13"/>
          </p:nvPr>
        </p:nvSpPr>
        <p:spPr>
          <a:xfrm>
            <a:off x="699912" y="6105848"/>
            <a:ext cx="2949259" cy="244147"/>
          </a:xfrm>
        </p:spPr>
        <p:txBody>
          <a:bodyPr>
            <a:normAutofit/>
          </a:bodyPr>
          <a:lstStyle/>
          <a:p>
            <a:r>
              <a:rPr lang="en-US" sz="1000" dirty="0" smtClean="0">
                <a:solidFill>
                  <a:schemeClr val="bg1"/>
                </a:solidFill>
              </a:rPr>
              <a:t>Image credit: Rebecca Francis</a:t>
            </a:r>
            <a:endParaRPr lang="en-US" sz="1000" dirty="0">
              <a:solidFill>
                <a:schemeClr val="bg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5979" y="2766109"/>
            <a:ext cx="4459295" cy="2976662"/>
          </a:xfrm>
          <a:prstGeom prst="rect">
            <a:avLst/>
          </a:prstGeom>
          <a:ln w="57150">
            <a:solidFill>
              <a:srgbClr val="25844C"/>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5979" y="2755491"/>
            <a:ext cx="4465586" cy="2997897"/>
          </a:xfrm>
          <a:prstGeom prst="rect">
            <a:avLst/>
          </a:prstGeom>
        </p:spPr>
      </p:pic>
      <p:sp>
        <p:nvSpPr>
          <p:cNvPr id="21" name="Text Placeholder 4"/>
          <p:cNvSpPr txBox="1">
            <a:spLocks/>
          </p:cNvSpPr>
          <p:nvPr/>
        </p:nvSpPr>
        <p:spPr>
          <a:xfrm>
            <a:off x="4245979" y="5498624"/>
            <a:ext cx="2949259" cy="2441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smtClean="0">
                <a:solidFill>
                  <a:schemeClr val="bg1"/>
                </a:solidFill>
              </a:rPr>
              <a:t>Image credit: NPS.gov</a:t>
            </a:r>
            <a:endParaRPr lang="en-US" sz="1000" dirty="0">
              <a:solidFill>
                <a:schemeClr val="bg1"/>
              </a:solidFill>
            </a:endParaRPr>
          </a:p>
        </p:txBody>
      </p:sp>
    </p:spTree>
    <p:extLst>
      <p:ext uri="{BB962C8B-B14F-4D97-AF65-F5344CB8AC3E}">
        <p14:creationId xmlns:p14="http://schemas.microsoft.com/office/powerpoint/2010/main" val="4032297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8912" y="548640"/>
            <a:ext cx="3566160" cy="706582"/>
          </a:xfrm>
        </p:spPr>
        <p:txBody>
          <a:bodyPr/>
          <a:lstStyle/>
          <a:p>
            <a:r>
              <a:rPr lang="en-US" dirty="0" smtClean="0"/>
              <a:t>References</a:t>
            </a:r>
            <a:endParaRPr lang="en-US" dirty="0"/>
          </a:p>
        </p:txBody>
      </p:sp>
      <p:sp>
        <p:nvSpPr>
          <p:cNvPr id="5" name="Text Placeholder 4"/>
          <p:cNvSpPr>
            <a:spLocks noGrp="1"/>
          </p:cNvSpPr>
          <p:nvPr>
            <p:ph type="body" sz="quarter" idx="11"/>
          </p:nvPr>
        </p:nvSpPr>
        <p:spPr>
          <a:xfrm>
            <a:off x="438912" y="1255221"/>
            <a:ext cx="8272826" cy="5162203"/>
          </a:xfrm>
        </p:spPr>
        <p:txBody>
          <a:bodyPr>
            <a:normAutofit fontScale="92500" lnSpcReduction="10000"/>
          </a:bodyPr>
          <a:lstStyle/>
          <a:p>
            <a:r>
              <a:rPr lang="en-US" dirty="0" smtClean="0"/>
              <a:t>Utah State University’s RS/ GIS Laboratory’s Mule Deer Habitat 	Mapping </a:t>
            </a:r>
            <a:r>
              <a:rPr lang="en-US" dirty="0"/>
              <a:t>Project - http://www.gis.usu.edu/current_proj</a:t>
            </a:r>
            <a:r>
              <a:rPr lang="en-US" dirty="0" smtClean="0"/>
              <a:t>/ 	muledeer.html</a:t>
            </a:r>
          </a:p>
          <a:p>
            <a:r>
              <a:rPr lang="en-US" dirty="0" smtClean="0"/>
              <a:t>USGS and US Forest Service’s Monitoring Trends in Burn </a:t>
            </a:r>
            <a:r>
              <a:rPr lang="en-US" dirty="0"/>
              <a:t>Severity </a:t>
            </a:r>
            <a:r>
              <a:rPr lang="en-US" dirty="0" smtClean="0"/>
              <a:t>	Project </a:t>
            </a:r>
            <a:r>
              <a:rPr lang="en-US" dirty="0"/>
              <a:t>- http://</a:t>
            </a:r>
            <a:r>
              <a:rPr lang="en-US" dirty="0" smtClean="0"/>
              <a:t>www.mtbs.gov/data/customquery.html</a:t>
            </a:r>
          </a:p>
          <a:p>
            <a:r>
              <a:rPr lang="en-US" dirty="0" smtClean="0"/>
              <a:t>Idaho’s Mule </a:t>
            </a:r>
            <a:r>
              <a:rPr lang="en-US" dirty="0"/>
              <a:t>Deer Management Plan 2008-2017 </a:t>
            </a:r>
            <a:r>
              <a:rPr lang="en-US" dirty="0" smtClean="0"/>
              <a:t>	https</a:t>
            </a:r>
            <a:r>
              <a:rPr lang="en-US" dirty="0"/>
              <a:t>://</a:t>
            </a:r>
            <a:r>
              <a:rPr lang="en-US" dirty="0" smtClean="0"/>
              <a:t>fishandgame.idaho.gov/public/wildlife/planMuleDeer	.pdf</a:t>
            </a:r>
          </a:p>
          <a:p>
            <a:r>
              <a:rPr lang="en-US" dirty="0" err="1" smtClean="0"/>
              <a:t>Kie</a:t>
            </a:r>
            <a:r>
              <a:rPr lang="en-US" dirty="0"/>
              <a:t>, J., Bowyer, R., Nicholson, M., </a:t>
            </a:r>
            <a:r>
              <a:rPr lang="en-US" dirty="0" err="1"/>
              <a:t>Boroski</a:t>
            </a:r>
            <a:r>
              <a:rPr lang="en-US" dirty="0"/>
              <a:t>, B., &amp; Loft, E. (2002). 	</a:t>
            </a:r>
            <a:r>
              <a:rPr lang="en-US" dirty="0" smtClean="0"/>
              <a:t>Landscape </a:t>
            </a:r>
            <a:r>
              <a:rPr lang="en-US" dirty="0"/>
              <a:t>heterogeneity at differing scales: Effects on </a:t>
            </a:r>
            <a:r>
              <a:rPr lang="en-US" dirty="0" smtClean="0"/>
              <a:t>	spatial </a:t>
            </a:r>
            <a:r>
              <a:rPr lang="en-US" dirty="0"/>
              <a:t>distribution of mule deer. </a:t>
            </a:r>
            <a:r>
              <a:rPr lang="en-US" i="1" dirty="0"/>
              <a:t>Ecology</a:t>
            </a:r>
            <a:r>
              <a:rPr lang="en-US" dirty="0"/>
              <a:t>, 83(2), 530-544.</a:t>
            </a:r>
          </a:p>
          <a:p>
            <a:r>
              <a:rPr lang="en-US" dirty="0"/>
              <a:t>Innes, </a:t>
            </a:r>
            <a:r>
              <a:rPr lang="en-US" dirty="0" smtClean="0"/>
              <a:t>R. (2013). </a:t>
            </a:r>
            <a:r>
              <a:rPr lang="en-US" dirty="0" err="1"/>
              <a:t>Odocoileus</a:t>
            </a:r>
            <a:r>
              <a:rPr lang="en-US" dirty="0"/>
              <a:t> </a:t>
            </a:r>
            <a:r>
              <a:rPr lang="en-US" dirty="0" err="1" smtClean="0"/>
              <a:t>hemionus</a:t>
            </a:r>
            <a:r>
              <a:rPr lang="en-US" dirty="0" smtClean="0"/>
              <a:t>. In: Fire Effects Information 	System. U.S</a:t>
            </a:r>
            <a:r>
              <a:rPr lang="en-US" dirty="0"/>
              <a:t>. Department of Agriculture, Forest Service, Rocky </a:t>
            </a:r>
            <a:r>
              <a:rPr lang="en-US" dirty="0" smtClean="0"/>
              <a:t>	Mountain </a:t>
            </a:r>
            <a:r>
              <a:rPr lang="en-US" dirty="0"/>
              <a:t>Research Station, Fire Sciences </a:t>
            </a:r>
            <a:r>
              <a:rPr lang="en-US" dirty="0" smtClean="0"/>
              <a:t>Laboratory. 	http</a:t>
            </a:r>
            <a:r>
              <a:rPr lang="en-US" dirty="0"/>
              <a:t>://</a:t>
            </a:r>
            <a:r>
              <a:rPr lang="en-US" dirty="0" smtClean="0"/>
              <a:t>www.fs.fed.us/database/feis/</a:t>
            </a:r>
          </a:p>
          <a:p>
            <a:r>
              <a:rPr lang="en-US" dirty="0"/>
              <a:t>Sawyer, H., Kauffman, M., Middleton, A., Morrison, T., Nielson, R., &amp; </a:t>
            </a:r>
            <a:r>
              <a:rPr lang="en-US" dirty="0" smtClean="0"/>
              <a:t>	Wyckoff</a:t>
            </a:r>
            <a:r>
              <a:rPr lang="en-US" dirty="0"/>
              <a:t>, T. (2013). A framework for understanding </a:t>
            </a:r>
            <a:r>
              <a:rPr lang="en-US" dirty="0" smtClean="0"/>
              <a:t>semi-	permeable </a:t>
            </a:r>
            <a:r>
              <a:rPr lang="en-US" dirty="0"/>
              <a:t>barrier effects on migratory ungulates. </a:t>
            </a:r>
            <a:r>
              <a:rPr lang="en-US" i="1" dirty="0"/>
              <a:t>Journal of </a:t>
            </a:r>
            <a:r>
              <a:rPr lang="en-US" i="1" dirty="0" smtClean="0"/>
              <a:t>	Applied </a:t>
            </a:r>
            <a:r>
              <a:rPr lang="en-US" i="1" dirty="0"/>
              <a:t>Ecology</a:t>
            </a:r>
            <a:r>
              <a:rPr lang="en-US" dirty="0"/>
              <a:t>, 50, 68-78</a:t>
            </a:r>
            <a:r>
              <a:rPr lang="en-US" dirty="0" smtClean="0"/>
              <a:t>.</a:t>
            </a:r>
          </a:p>
        </p:txBody>
      </p:sp>
    </p:spTree>
    <p:extLst>
      <p:ext uri="{BB962C8B-B14F-4D97-AF65-F5344CB8AC3E}">
        <p14:creationId xmlns:p14="http://schemas.microsoft.com/office/powerpoint/2010/main" val="2464510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698115"/>
            <a:ext cx="5111496" cy="1006831"/>
          </a:xfrm>
        </p:spPr>
        <p:txBody>
          <a:bodyPr>
            <a:noAutofit/>
          </a:bodyPr>
          <a:lstStyle/>
          <a:p>
            <a:r>
              <a:rPr lang="en-US" sz="1800" dirty="0" smtClean="0"/>
              <a:t>Joseph Spruce, NASA Stennis Space Center</a:t>
            </a:r>
          </a:p>
          <a:p>
            <a:r>
              <a:rPr lang="en-US" sz="1800" dirty="0" smtClean="0"/>
              <a:t>Dr. Kenton Ross, NASA Langley Research Center</a:t>
            </a:r>
            <a:endParaRPr lang="en-US" sz="1800" dirty="0"/>
          </a:p>
        </p:txBody>
      </p:sp>
      <p:sp>
        <p:nvSpPr>
          <p:cNvPr id="3" name="Text Placeholder 2"/>
          <p:cNvSpPr>
            <a:spLocks noGrp="1"/>
          </p:cNvSpPr>
          <p:nvPr>
            <p:ph type="body" sz="quarter" idx="11"/>
          </p:nvPr>
        </p:nvSpPr>
        <p:spPr>
          <a:xfrm>
            <a:off x="3511296" y="3470709"/>
            <a:ext cx="5111496" cy="1475170"/>
          </a:xfrm>
        </p:spPr>
        <p:txBody>
          <a:bodyPr>
            <a:normAutofit/>
          </a:bodyPr>
          <a:lstStyle/>
          <a:p>
            <a:r>
              <a:rPr lang="en-US" sz="1800" dirty="0" smtClean="0"/>
              <a:t>John Rice, Southern Rockies LCC</a:t>
            </a:r>
          </a:p>
          <a:p>
            <a:r>
              <a:rPr lang="en-US" sz="1800" dirty="0" smtClean="0"/>
              <a:t>Jim Heffelfinger, WAFWA Mule Deer Working Group</a:t>
            </a:r>
          </a:p>
          <a:p>
            <a:r>
              <a:rPr lang="en-US" sz="1800" dirty="0" smtClean="0"/>
              <a:t>William Hargrove, USDA Forest Service</a:t>
            </a:r>
            <a:endParaRPr lang="en-US" sz="1800" dirty="0"/>
          </a:p>
        </p:txBody>
      </p:sp>
      <p:sp>
        <p:nvSpPr>
          <p:cNvPr id="5" name="TextBox 4"/>
          <p:cNvSpPr txBox="1"/>
          <p:nvPr/>
        </p:nvSpPr>
        <p:spPr>
          <a:xfrm>
            <a:off x="594358" y="1935506"/>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7" y="4176439"/>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cxnSp>
        <p:nvCxnSpPr>
          <p:cNvPr id="9" name="Straight Connector 8"/>
          <p:cNvCxnSpPr/>
          <p:nvPr/>
        </p:nvCxnSpPr>
        <p:spPr>
          <a:xfrm>
            <a:off x="821094" y="2704947"/>
            <a:ext cx="766976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21094" y="4945881"/>
            <a:ext cx="76697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38912" y="548640"/>
            <a:ext cx="7653528" cy="606945"/>
          </a:xfrm>
        </p:spPr>
        <p:txBody>
          <a:bodyPr/>
          <a:lstStyle/>
          <a:p>
            <a:pPr algn="l"/>
            <a:r>
              <a:rPr lang="en-US" sz="4000" dirty="0" smtClean="0"/>
              <a:t>Questions?</a:t>
            </a:r>
            <a:endParaRPr lang="en-US" sz="4000" dirty="0"/>
          </a:p>
        </p:txBody>
      </p:sp>
      <p:pic>
        <p:nvPicPr>
          <p:cNvPr id="2" name="Picture 1"/>
          <p:cNvPicPr>
            <a:picLocks noChangeAspect="1"/>
          </p:cNvPicPr>
          <p:nvPr/>
        </p:nvPicPr>
        <p:blipFill>
          <a:blip r:embed="rId3">
            <a:duotone>
              <a:schemeClr val="bg2">
                <a:shade val="45000"/>
                <a:satMod val="135000"/>
              </a:schemeClr>
              <a:prstClr val="white"/>
            </a:duotone>
          </a:blip>
          <a:stretch>
            <a:fillRect/>
          </a:stretch>
        </p:blipFill>
        <p:spPr>
          <a:xfrm>
            <a:off x="1870334" y="740675"/>
            <a:ext cx="5435416" cy="5889998"/>
          </a:xfrm>
          <a:prstGeom prst="rect">
            <a:avLst/>
          </a:prstGeom>
        </p:spPr>
      </p:pic>
    </p:spTree>
    <p:extLst>
      <p:ext uri="{BB962C8B-B14F-4D97-AF65-F5344CB8AC3E}">
        <p14:creationId xmlns:p14="http://schemas.microsoft.com/office/powerpoint/2010/main" val="1177665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138" y="2077156"/>
            <a:ext cx="6283341" cy="4127935"/>
          </a:xfrm>
          <a:prstGeom prst="rect">
            <a:avLst/>
          </a:prstGeom>
          <a:ln w="57150">
            <a:solidFill>
              <a:srgbClr val="25844C"/>
            </a:solidFill>
          </a:ln>
        </p:spPr>
      </p:pic>
      <p:sp>
        <p:nvSpPr>
          <p:cNvPr id="7" name="Text Placeholder 1"/>
          <p:cNvSpPr>
            <a:spLocks noGrp="1"/>
          </p:cNvSpPr>
          <p:nvPr>
            <p:ph type="body" sz="quarter" idx="11"/>
          </p:nvPr>
        </p:nvSpPr>
        <p:spPr>
          <a:xfrm>
            <a:off x="466531" y="1314452"/>
            <a:ext cx="8238930" cy="516065"/>
          </a:xfrm>
        </p:spPr>
        <p:txBody>
          <a:bodyPr numCol="1">
            <a:noAutofit/>
          </a:bodyPr>
          <a:lstStyle/>
          <a:p>
            <a:pPr marL="342900" indent="-342900">
              <a:spcBef>
                <a:spcPts val="200"/>
              </a:spcBef>
              <a:buClr>
                <a:srgbClr val="2E8652"/>
              </a:buClr>
              <a:buFont typeface="Webdings" panose="05030102010509060703" pitchFamily="18" charset="2"/>
              <a:buChar char="4"/>
            </a:pPr>
            <a:r>
              <a:rPr lang="en-US" dirty="0" smtClean="0"/>
              <a:t>Facing </a:t>
            </a:r>
            <a:r>
              <a:rPr lang="en-US" b="1" dirty="0"/>
              <a:t>land loss</a:t>
            </a:r>
            <a:r>
              <a:rPr lang="en-US" dirty="0"/>
              <a:t> due to human development</a:t>
            </a:r>
          </a:p>
          <a:p>
            <a:pPr marL="342900" indent="-342900">
              <a:spcBef>
                <a:spcPts val="200"/>
              </a:spcBef>
              <a:buClr>
                <a:srgbClr val="2E8652"/>
              </a:buClr>
              <a:buFont typeface="Webdings" panose="05030102010509060703" pitchFamily="18" charset="2"/>
              <a:buChar char="4"/>
            </a:pPr>
            <a:endParaRPr lang="en-US" dirty="0" smtClean="0"/>
          </a:p>
        </p:txBody>
      </p:sp>
      <p:sp>
        <p:nvSpPr>
          <p:cNvPr id="8" name="Text Placeholder 2"/>
          <p:cNvSpPr>
            <a:spLocks noGrp="1"/>
          </p:cNvSpPr>
          <p:nvPr>
            <p:ph type="body" sz="quarter" idx="10"/>
          </p:nvPr>
        </p:nvSpPr>
        <p:spPr>
          <a:xfrm>
            <a:off x="438912" y="548640"/>
            <a:ext cx="5985511" cy="674370"/>
          </a:xfrm>
        </p:spPr>
        <p:txBody>
          <a:bodyPr>
            <a:normAutofit/>
          </a:bodyPr>
          <a:lstStyle/>
          <a:p>
            <a:r>
              <a:rPr lang="en-US" dirty="0" smtClean="0"/>
              <a:t>Community Concerns</a:t>
            </a:r>
            <a:endParaRPr lang="en-US" dirty="0"/>
          </a:p>
        </p:txBody>
      </p:sp>
      <p:sp>
        <p:nvSpPr>
          <p:cNvPr id="9" name="Text Placeholder 4"/>
          <p:cNvSpPr>
            <a:spLocks noGrp="1"/>
          </p:cNvSpPr>
          <p:nvPr>
            <p:ph type="body" sz="quarter" idx="13"/>
          </p:nvPr>
        </p:nvSpPr>
        <p:spPr>
          <a:xfrm>
            <a:off x="1297137" y="5960944"/>
            <a:ext cx="2949259" cy="244147"/>
          </a:xfrm>
        </p:spPr>
        <p:txBody>
          <a:bodyPr>
            <a:normAutofit/>
          </a:bodyPr>
          <a:lstStyle/>
          <a:p>
            <a:r>
              <a:rPr lang="en-US" sz="1000" dirty="0" smtClean="0">
                <a:solidFill>
                  <a:schemeClr val="bg1"/>
                </a:solidFill>
              </a:rPr>
              <a:t>Image credit: Joe Riis</a:t>
            </a:r>
            <a:endParaRPr lang="en-US" sz="1000" dirty="0">
              <a:solidFill>
                <a:schemeClr val="bg1"/>
              </a:solidFill>
            </a:endParaRPr>
          </a:p>
        </p:txBody>
      </p:sp>
      <p:pic>
        <p:nvPicPr>
          <p:cNvPr id="11" name="Picture 10"/>
          <p:cNvPicPr>
            <a:picLocks noChangeAspect="1"/>
          </p:cNvPicPr>
          <p:nvPr/>
        </p:nvPicPr>
        <p:blipFill>
          <a:blip r:embed="rId4"/>
          <a:stretch>
            <a:fillRect/>
          </a:stretch>
        </p:blipFill>
        <p:spPr>
          <a:xfrm>
            <a:off x="1411112" y="2404533"/>
            <a:ext cx="6169368" cy="3307755"/>
          </a:xfrm>
          <a:prstGeom prst="rect">
            <a:avLst/>
          </a:prstGeom>
        </p:spPr>
      </p:pic>
      <p:pic>
        <p:nvPicPr>
          <p:cNvPr id="12" name="Picture 11"/>
          <p:cNvPicPr>
            <a:picLocks noChangeAspect="1"/>
          </p:cNvPicPr>
          <p:nvPr/>
        </p:nvPicPr>
        <p:blipFill>
          <a:blip r:embed="rId5"/>
          <a:stretch>
            <a:fillRect/>
          </a:stretch>
        </p:blipFill>
        <p:spPr>
          <a:xfrm>
            <a:off x="5080000" y="3598209"/>
            <a:ext cx="2500479" cy="2453596"/>
          </a:xfrm>
          <a:prstGeom prst="rect">
            <a:avLst/>
          </a:prstGeom>
        </p:spPr>
      </p:pic>
      <p:pic>
        <p:nvPicPr>
          <p:cNvPr id="13" name="Picture 12"/>
          <p:cNvPicPr>
            <a:picLocks noChangeAspect="1"/>
          </p:cNvPicPr>
          <p:nvPr/>
        </p:nvPicPr>
        <p:blipFill rotWithShape="1">
          <a:blip r:embed="rId6"/>
          <a:srcRect l="15273" t="13499" r="16044" b="14389"/>
          <a:stretch/>
        </p:blipFill>
        <p:spPr>
          <a:xfrm>
            <a:off x="1297138" y="3894667"/>
            <a:ext cx="4498874" cy="2310424"/>
          </a:xfrm>
          <a:prstGeom prst="rect">
            <a:avLst/>
          </a:prstGeom>
        </p:spPr>
      </p:pic>
    </p:spTree>
    <p:extLst>
      <p:ext uri="{BB962C8B-B14F-4D97-AF65-F5344CB8AC3E}">
        <p14:creationId xmlns:p14="http://schemas.microsoft.com/office/powerpoint/2010/main" val="350185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8912" y="548640"/>
            <a:ext cx="3566160" cy="655320"/>
          </a:xfrm>
        </p:spPr>
        <p:txBody>
          <a:bodyPr/>
          <a:lstStyle/>
          <a:p>
            <a:r>
              <a:rPr lang="en-US" dirty="0" smtClean="0"/>
              <a:t>Fire’s Impact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11" y="2995127"/>
            <a:ext cx="7684194" cy="3237722"/>
          </a:xfrm>
          <a:prstGeom prst="rect">
            <a:avLst/>
          </a:prstGeom>
          <a:ln w="57150">
            <a:solidFill>
              <a:srgbClr val="25844C"/>
            </a:solidFill>
          </a:ln>
        </p:spPr>
      </p:pic>
      <p:sp>
        <p:nvSpPr>
          <p:cNvPr id="7" name="Rectangle 6"/>
          <p:cNvSpPr/>
          <p:nvPr/>
        </p:nvSpPr>
        <p:spPr>
          <a:xfrm>
            <a:off x="764711" y="6085085"/>
            <a:ext cx="1943100" cy="147764"/>
          </a:xfrm>
          <a:prstGeom prst="rect">
            <a:avLst/>
          </a:prstGeom>
          <a:solidFill>
            <a:srgbClr val="AE9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p:cNvSpPr>
            <a:spLocks noGrp="1"/>
          </p:cNvSpPr>
          <p:nvPr>
            <p:ph type="body" sz="quarter" idx="13"/>
          </p:nvPr>
        </p:nvSpPr>
        <p:spPr>
          <a:xfrm>
            <a:off x="764711" y="6038571"/>
            <a:ext cx="1943100" cy="240792"/>
          </a:xfrm>
        </p:spPr>
        <p:txBody>
          <a:bodyPr>
            <a:normAutofit/>
          </a:bodyPr>
          <a:lstStyle/>
          <a:p>
            <a:r>
              <a:rPr lang="en-US" sz="1000" dirty="0" smtClean="0">
                <a:solidFill>
                  <a:schemeClr val="bg1"/>
                </a:solidFill>
              </a:rPr>
              <a:t>Image Credit: Britannica</a:t>
            </a:r>
            <a:endParaRPr lang="en-US" sz="1000" dirty="0">
              <a:solidFill>
                <a:schemeClr val="bg1"/>
              </a:solidFill>
            </a:endParaRPr>
          </a:p>
        </p:txBody>
      </p:sp>
      <p:sp>
        <p:nvSpPr>
          <p:cNvPr id="10" name="TextBox 9"/>
          <p:cNvSpPr txBox="1"/>
          <p:nvPr/>
        </p:nvSpPr>
        <p:spPr>
          <a:xfrm>
            <a:off x="475861" y="1344168"/>
            <a:ext cx="2724539" cy="1200329"/>
          </a:xfrm>
          <a:prstGeom prst="rect">
            <a:avLst/>
          </a:prstGeom>
          <a:noFill/>
        </p:spPr>
        <p:txBody>
          <a:bodyPr wrap="square" rtlCol="0">
            <a:spAutoFit/>
          </a:bodyPr>
          <a:lstStyle/>
          <a:p>
            <a:pPr marL="342900" indent="-342900">
              <a:spcBef>
                <a:spcPts val="200"/>
              </a:spcBef>
              <a:buClr>
                <a:srgbClr val="2E8652"/>
              </a:buClr>
              <a:buFont typeface="Webdings" panose="05030102010509060703" pitchFamily="18" charset="2"/>
              <a:buChar char="4"/>
            </a:pPr>
            <a:r>
              <a:rPr lang="en-US" dirty="0"/>
              <a:t>Areas recently disturbed by </a:t>
            </a:r>
            <a:r>
              <a:rPr lang="en-US" b="1" dirty="0"/>
              <a:t>fires</a:t>
            </a:r>
            <a:r>
              <a:rPr lang="en-US" dirty="0"/>
              <a:t> may serve as </a:t>
            </a:r>
            <a:r>
              <a:rPr lang="en-US" b="1" dirty="0"/>
              <a:t>good </a:t>
            </a:r>
            <a:r>
              <a:rPr lang="en-US" b="1" dirty="0" smtClean="0"/>
              <a:t>habitat</a:t>
            </a:r>
            <a:endParaRPr lang="en-US" b="1" dirty="0"/>
          </a:p>
        </p:txBody>
      </p:sp>
      <p:sp>
        <p:nvSpPr>
          <p:cNvPr id="11" name="TextBox 10"/>
          <p:cNvSpPr txBox="1"/>
          <p:nvPr/>
        </p:nvSpPr>
        <p:spPr>
          <a:xfrm>
            <a:off x="3433665" y="1344168"/>
            <a:ext cx="2519266" cy="923330"/>
          </a:xfrm>
          <a:prstGeom prst="rect">
            <a:avLst/>
          </a:prstGeom>
          <a:noFill/>
        </p:spPr>
        <p:txBody>
          <a:bodyPr wrap="square" rtlCol="0">
            <a:spAutoFit/>
          </a:bodyPr>
          <a:lstStyle/>
          <a:p>
            <a:pPr marL="342900" indent="-342900">
              <a:spcBef>
                <a:spcPts val="200"/>
              </a:spcBef>
              <a:buClr>
                <a:srgbClr val="2E8652"/>
              </a:buClr>
              <a:buFont typeface="Webdings" panose="05030102010509060703" pitchFamily="18" charset="2"/>
              <a:buChar char="4"/>
            </a:pPr>
            <a:r>
              <a:rPr lang="en-US" dirty="0" smtClean="0"/>
              <a:t>Encourages </a:t>
            </a:r>
            <a:r>
              <a:rPr lang="en-US" dirty="0"/>
              <a:t>browse </a:t>
            </a:r>
            <a:r>
              <a:rPr lang="en-US" b="1" dirty="0"/>
              <a:t>plant </a:t>
            </a:r>
            <a:r>
              <a:rPr lang="en-US" b="1" dirty="0" smtClean="0"/>
              <a:t>growth</a:t>
            </a:r>
            <a:endParaRPr lang="en-US" dirty="0"/>
          </a:p>
        </p:txBody>
      </p:sp>
      <p:sp>
        <p:nvSpPr>
          <p:cNvPr id="12" name="TextBox 11"/>
          <p:cNvSpPr txBox="1"/>
          <p:nvPr/>
        </p:nvSpPr>
        <p:spPr>
          <a:xfrm>
            <a:off x="6176865" y="1344168"/>
            <a:ext cx="2528595" cy="1200329"/>
          </a:xfrm>
          <a:prstGeom prst="rect">
            <a:avLst/>
          </a:prstGeom>
          <a:noFill/>
        </p:spPr>
        <p:txBody>
          <a:bodyPr wrap="square" rtlCol="0">
            <a:spAutoFit/>
          </a:bodyPr>
          <a:lstStyle/>
          <a:p>
            <a:pPr marL="342900" indent="-342900">
              <a:spcBef>
                <a:spcPts val="200"/>
              </a:spcBef>
              <a:buClr>
                <a:srgbClr val="2E8652"/>
              </a:buClr>
              <a:buFont typeface="Webdings" panose="05030102010509060703" pitchFamily="18" charset="2"/>
              <a:buChar char="4"/>
            </a:pPr>
            <a:r>
              <a:rPr lang="en-US" dirty="0" smtClean="0"/>
              <a:t>Potential </a:t>
            </a:r>
            <a:r>
              <a:rPr lang="en-US" b="1" dirty="0"/>
              <a:t>increase</a:t>
            </a:r>
            <a:r>
              <a:rPr lang="en-US" dirty="0"/>
              <a:t> in amount of </a:t>
            </a:r>
            <a:r>
              <a:rPr lang="en-US" b="1" dirty="0" smtClean="0"/>
              <a:t>forage</a:t>
            </a:r>
            <a:r>
              <a:rPr lang="en-US" dirty="0" smtClean="0"/>
              <a:t> </a:t>
            </a:r>
            <a:r>
              <a:rPr lang="en-US" dirty="0"/>
              <a:t>and </a:t>
            </a:r>
            <a:r>
              <a:rPr lang="en-US" b="1" dirty="0"/>
              <a:t>thermal </a:t>
            </a:r>
            <a:r>
              <a:rPr lang="en-US" b="1" dirty="0" smtClean="0"/>
              <a:t>cover</a:t>
            </a:r>
            <a:endParaRPr lang="en-US" dirty="0"/>
          </a:p>
        </p:txBody>
      </p:sp>
      <p:sp>
        <p:nvSpPr>
          <p:cNvPr id="2" name="TextBox 1"/>
          <p:cNvSpPr txBox="1"/>
          <p:nvPr/>
        </p:nvSpPr>
        <p:spPr>
          <a:xfrm>
            <a:off x="1349258" y="6325877"/>
            <a:ext cx="6515100" cy="400110"/>
          </a:xfrm>
          <a:prstGeom prst="rect">
            <a:avLst/>
          </a:prstGeom>
          <a:noFill/>
        </p:spPr>
        <p:txBody>
          <a:bodyPr wrap="square" rtlCol="0">
            <a:spAutoFit/>
          </a:bodyPr>
          <a:lstStyle/>
          <a:p>
            <a:r>
              <a:rPr lang="en-US" sz="2000" b="1" dirty="0" smtClean="0">
                <a:solidFill>
                  <a:srgbClr val="2E8652"/>
                </a:solidFill>
              </a:rPr>
              <a:t>*</a:t>
            </a:r>
            <a:r>
              <a:rPr lang="en-US" dirty="0" smtClean="0"/>
              <a:t>however, fires can also negatively impact deer habitat</a:t>
            </a:r>
            <a:endParaRPr lang="en-US" dirty="0"/>
          </a:p>
        </p:txBody>
      </p:sp>
    </p:spTree>
    <p:extLst>
      <p:ext uri="{BB962C8B-B14F-4D97-AF65-F5344CB8AC3E}">
        <p14:creationId xmlns:p14="http://schemas.microsoft.com/office/powerpoint/2010/main" val="134681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6343" y="1316735"/>
            <a:ext cx="8361133" cy="1837945"/>
          </a:xfrm>
        </p:spPr>
        <p:txBody>
          <a:bodyPr>
            <a:normAutofit lnSpcReduction="10000"/>
          </a:bodyPr>
          <a:lstStyle/>
          <a:p>
            <a:pPr marL="342900" indent="-342900">
              <a:spcBef>
                <a:spcPts val="200"/>
              </a:spcBef>
              <a:buClr>
                <a:srgbClr val="2E8652"/>
              </a:buClr>
              <a:buFont typeface="Webdings" panose="05030102010509060703" pitchFamily="18" charset="2"/>
              <a:buChar char="4"/>
            </a:pPr>
            <a:r>
              <a:rPr lang="en-US" b="1" dirty="0" smtClean="0"/>
              <a:t>Assess and compare: </a:t>
            </a:r>
            <a:r>
              <a:rPr lang="en-US" dirty="0" smtClean="0"/>
              <a:t>NDVI, vegetation phenology, </a:t>
            </a:r>
            <a:r>
              <a:rPr lang="en-US" dirty="0" err="1" smtClean="0"/>
              <a:t>landcover</a:t>
            </a:r>
            <a:r>
              <a:rPr lang="en-US" dirty="0" smtClean="0"/>
              <a:t>, and climate data for known mule deer habitat types</a:t>
            </a:r>
          </a:p>
          <a:p>
            <a:pPr marL="342900" indent="-342900">
              <a:spcBef>
                <a:spcPts val="200"/>
              </a:spcBef>
              <a:buClr>
                <a:srgbClr val="2E8652"/>
              </a:buClr>
              <a:buFont typeface="Webdings" panose="05030102010509060703" pitchFamily="18" charset="2"/>
              <a:buChar char="4"/>
            </a:pPr>
            <a:endParaRPr lang="en-US" dirty="0"/>
          </a:p>
          <a:p>
            <a:pPr marL="342900" indent="-342900">
              <a:spcBef>
                <a:spcPts val="200"/>
              </a:spcBef>
              <a:buClr>
                <a:srgbClr val="2E8652"/>
              </a:buClr>
              <a:buFont typeface="Webdings" panose="05030102010509060703" pitchFamily="18" charset="2"/>
              <a:buChar char="4"/>
            </a:pPr>
            <a:r>
              <a:rPr lang="en-US" b="1" dirty="0" smtClean="0"/>
              <a:t>Identify:</a:t>
            </a:r>
            <a:r>
              <a:rPr lang="en-US" dirty="0" smtClean="0"/>
              <a:t> characteristics of suitable habitats</a:t>
            </a:r>
            <a:endParaRPr lang="en-US" dirty="0"/>
          </a:p>
          <a:p>
            <a:pPr>
              <a:spcBef>
                <a:spcPts val="200"/>
              </a:spcBef>
              <a:buClr>
                <a:srgbClr val="2E8652"/>
              </a:buClr>
            </a:pPr>
            <a:endParaRPr lang="en-US" dirty="0"/>
          </a:p>
          <a:p>
            <a:pPr marL="342900" indent="-342900">
              <a:spcBef>
                <a:spcPts val="200"/>
              </a:spcBef>
              <a:buClr>
                <a:srgbClr val="2E8652"/>
              </a:buClr>
              <a:buFont typeface="Webdings" panose="05030102010509060703" pitchFamily="18" charset="2"/>
              <a:buChar char="4"/>
            </a:pPr>
            <a:r>
              <a:rPr lang="en-US" b="1" dirty="0" smtClean="0"/>
              <a:t>Help End-users</a:t>
            </a:r>
            <a:r>
              <a:rPr lang="en-US" dirty="0" smtClean="0"/>
              <a:t>: assess habitat management priorities</a:t>
            </a:r>
            <a:endParaRPr lang="en-US" b="1" dirty="0"/>
          </a:p>
          <a:p>
            <a:pPr marL="342900" indent="-342900">
              <a:spcBef>
                <a:spcPts val="200"/>
              </a:spcBef>
              <a:buClr>
                <a:srgbClr val="2E8652"/>
              </a:buClr>
              <a:buFont typeface="Webdings" panose="05030102010509060703" pitchFamily="18" charset="2"/>
              <a:buChar char="4"/>
            </a:pPr>
            <a:endParaRPr lang="en-US" dirty="0"/>
          </a:p>
          <a:p>
            <a:endParaRPr lang="en-US" dirty="0"/>
          </a:p>
        </p:txBody>
      </p:sp>
      <p:sp>
        <p:nvSpPr>
          <p:cNvPr id="3" name="Text Placeholder 2"/>
          <p:cNvSpPr>
            <a:spLocks noGrp="1"/>
          </p:cNvSpPr>
          <p:nvPr>
            <p:ph type="body" sz="quarter" idx="14"/>
          </p:nvPr>
        </p:nvSpPr>
        <p:spPr>
          <a:xfrm>
            <a:off x="438912" y="548640"/>
            <a:ext cx="7982712" cy="704088"/>
          </a:xfrm>
        </p:spPr>
        <p:txBody>
          <a:bodyPr/>
          <a:lstStyle/>
          <a:p>
            <a:r>
              <a:rPr lang="en-US" dirty="0" smtClean="0"/>
              <a:t>Objectives</a:t>
            </a:r>
            <a:endParaRPr lang="en-US" dirty="0"/>
          </a:p>
        </p:txBody>
      </p:sp>
      <p:pic>
        <p:nvPicPr>
          <p:cNvPr id="7" name="Picture Placeholder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811" r="5811"/>
          <a:stretch>
            <a:fillRect/>
          </a:stretch>
        </p:blipFill>
        <p:spPr>
          <a:xfrm>
            <a:off x="55084" y="3382730"/>
            <a:ext cx="4572000" cy="3429000"/>
          </a:xfrm>
          <a:ln w="57150">
            <a:solidFill>
              <a:srgbClr val="25844C"/>
            </a:solidFill>
          </a:ln>
        </p:spPr>
      </p:pic>
      <p:sp>
        <p:nvSpPr>
          <p:cNvPr id="5" name="Text Placeholder 4"/>
          <p:cNvSpPr>
            <a:spLocks noGrp="1"/>
          </p:cNvSpPr>
          <p:nvPr>
            <p:ph type="body" sz="quarter" idx="13"/>
          </p:nvPr>
        </p:nvSpPr>
        <p:spPr>
          <a:xfrm>
            <a:off x="55083" y="6537410"/>
            <a:ext cx="2681006" cy="274320"/>
          </a:xfrm>
        </p:spPr>
        <p:txBody>
          <a:bodyPr>
            <a:noAutofit/>
          </a:bodyPr>
          <a:lstStyle/>
          <a:p>
            <a:pPr algn="l"/>
            <a:r>
              <a:rPr lang="en-US" sz="1000" dirty="0" smtClean="0">
                <a:solidFill>
                  <a:schemeClr val="bg1"/>
                </a:solidFill>
              </a:rPr>
              <a:t>Image credit: National Geographic</a:t>
            </a:r>
            <a:endParaRPr lang="en-US" sz="1000"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085" y="3382730"/>
            <a:ext cx="4456691" cy="3383280"/>
          </a:xfrm>
          <a:prstGeom prst="rect">
            <a:avLst/>
          </a:prstGeom>
          <a:ln w="57150">
            <a:solidFill>
              <a:srgbClr val="25844C"/>
            </a:solidFill>
          </a:ln>
        </p:spPr>
      </p:pic>
      <p:sp>
        <p:nvSpPr>
          <p:cNvPr id="9" name="Text Placeholder 4"/>
          <p:cNvSpPr txBox="1">
            <a:spLocks/>
          </p:cNvSpPr>
          <p:nvPr/>
        </p:nvSpPr>
        <p:spPr>
          <a:xfrm>
            <a:off x="4627084" y="6537989"/>
            <a:ext cx="2295144" cy="27432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000" dirty="0" smtClean="0">
                <a:solidFill>
                  <a:schemeClr val="bg1"/>
                </a:solidFill>
              </a:rPr>
              <a:t>Image credit: Vanderbilt University</a:t>
            </a:r>
            <a:endParaRPr lang="en-US" sz="1000" dirty="0">
              <a:solidFill>
                <a:schemeClr val="bg1"/>
              </a:solidFill>
            </a:endParaRPr>
          </a:p>
        </p:txBody>
      </p:sp>
    </p:spTree>
    <p:extLst>
      <p:ext uri="{BB962C8B-B14F-4D97-AF65-F5344CB8AC3E}">
        <p14:creationId xmlns:p14="http://schemas.microsoft.com/office/powerpoint/2010/main" val="3485191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928" y="671805"/>
            <a:ext cx="3974840" cy="5495730"/>
          </a:xfrm>
          <a:prstGeom prst="rect">
            <a:avLst/>
          </a:prstGeom>
          <a:ln w="76200">
            <a:solidFill>
              <a:srgbClr val="2E8652"/>
            </a:solidFill>
          </a:ln>
        </p:spPr>
      </p:pic>
      <p:sp>
        <p:nvSpPr>
          <p:cNvPr id="3" name="Text Placeholder 2"/>
          <p:cNvSpPr>
            <a:spLocks noGrp="1"/>
          </p:cNvSpPr>
          <p:nvPr>
            <p:ph type="body" sz="quarter" idx="10"/>
          </p:nvPr>
        </p:nvSpPr>
        <p:spPr>
          <a:xfrm>
            <a:off x="438912" y="548640"/>
            <a:ext cx="2175899" cy="675536"/>
          </a:xfrm>
          <a:noFill/>
          <a:ln w="28575">
            <a:noFill/>
          </a:ln>
        </p:spPr>
        <p:txBody>
          <a:bodyPr/>
          <a:lstStyle/>
          <a:p>
            <a:r>
              <a:rPr lang="en-US" dirty="0" smtClean="0"/>
              <a:t>Partners</a:t>
            </a:r>
            <a:endParaRPr lang="en-US" dirty="0"/>
          </a:p>
        </p:txBody>
      </p:sp>
      <p:graphicFrame>
        <p:nvGraphicFramePr>
          <p:cNvPr id="6" name="Diagram 5"/>
          <p:cNvGraphicFramePr/>
          <p:nvPr>
            <p:extLst>
              <p:ext uri="{D42A27DB-BD31-4B8C-83A1-F6EECF244321}">
                <p14:modId xmlns:p14="http://schemas.microsoft.com/office/powerpoint/2010/main" val="965616509"/>
              </p:ext>
            </p:extLst>
          </p:nvPr>
        </p:nvGraphicFramePr>
        <p:xfrm>
          <a:off x="438913" y="1224176"/>
          <a:ext cx="4189072" cy="5130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 Placeholder 4"/>
          <p:cNvSpPr>
            <a:spLocks noGrp="1"/>
          </p:cNvSpPr>
          <p:nvPr>
            <p:ph type="body" sz="quarter" idx="13"/>
          </p:nvPr>
        </p:nvSpPr>
        <p:spPr>
          <a:xfrm>
            <a:off x="0" y="6555481"/>
            <a:ext cx="3079102" cy="274320"/>
          </a:xfrm>
        </p:spPr>
        <p:txBody>
          <a:bodyPr>
            <a:normAutofit fontScale="85000" lnSpcReduction="10000"/>
          </a:bodyPr>
          <a:lstStyle/>
          <a:p>
            <a:r>
              <a:rPr lang="en-US" dirty="0" smtClean="0">
                <a:solidFill>
                  <a:schemeClr val="bg1"/>
                </a:solidFill>
              </a:rPr>
              <a:t>Image Credit: Summit County Citizens Voice</a:t>
            </a:r>
            <a:endParaRPr lang="en-US" dirty="0">
              <a:solidFill>
                <a:schemeClr val="bg1"/>
              </a:solidFill>
            </a:endParaRPr>
          </a:p>
        </p:txBody>
      </p:sp>
      <p:sp>
        <p:nvSpPr>
          <p:cNvPr id="12" name="Text Placeholder 4"/>
          <p:cNvSpPr>
            <a:spLocks noGrp="1"/>
          </p:cNvSpPr>
          <p:nvPr>
            <p:ph type="body" sz="quarter" idx="13"/>
          </p:nvPr>
        </p:nvSpPr>
        <p:spPr>
          <a:xfrm>
            <a:off x="4823928" y="5893215"/>
            <a:ext cx="2043405" cy="274320"/>
          </a:xfrm>
        </p:spPr>
        <p:txBody>
          <a:bodyPr>
            <a:normAutofit fontScale="85000" lnSpcReduction="10000"/>
          </a:bodyPr>
          <a:lstStyle/>
          <a:p>
            <a:r>
              <a:rPr lang="en-US" dirty="0" smtClean="0">
                <a:solidFill>
                  <a:schemeClr val="bg1"/>
                </a:solidFill>
              </a:rPr>
              <a:t>Image Credit: Summit Voice</a:t>
            </a:r>
            <a:endParaRPr lang="en-US" dirty="0">
              <a:solidFill>
                <a:schemeClr val="bg1"/>
              </a:solidFill>
            </a:endParaRPr>
          </a:p>
        </p:txBody>
      </p:sp>
    </p:spTree>
    <p:extLst>
      <p:ext uri="{BB962C8B-B14F-4D97-AF65-F5344CB8AC3E}">
        <p14:creationId xmlns:p14="http://schemas.microsoft.com/office/powerpoint/2010/main" val="1375688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8912" y="548640"/>
            <a:ext cx="2945998" cy="681726"/>
          </a:xfrm>
        </p:spPr>
        <p:txBody>
          <a:bodyPr/>
          <a:lstStyle/>
          <a:p>
            <a:r>
              <a:rPr lang="en-US" dirty="0" smtClean="0"/>
              <a:t>Study Area</a:t>
            </a:r>
            <a:endParaRPr lang="en-US" dirty="0"/>
          </a:p>
        </p:txBody>
      </p:sp>
      <p:pic>
        <p:nvPicPr>
          <p:cNvPr id="10" name="Picture 9"/>
          <p:cNvPicPr>
            <a:picLocks/>
          </p:cNvPicPr>
          <p:nvPr/>
        </p:nvPicPr>
        <p:blipFill>
          <a:blip r:embed="rId3"/>
          <a:stretch>
            <a:fillRect/>
          </a:stretch>
        </p:blipFill>
        <p:spPr>
          <a:xfrm>
            <a:off x="5147126" y="2060146"/>
            <a:ext cx="3012136" cy="4068092"/>
          </a:xfrm>
          <a:prstGeom prst="rect">
            <a:avLst/>
          </a:prstGeom>
          <a:ln w="57150">
            <a:solidFill>
              <a:srgbClr val="25844C"/>
            </a:solidFill>
          </a:ln>
        </p:spPr>
      </p:pic>
      <p:grpSp>
        <p:nvGrpSpPr>
          <p:cNvPr id="30" name="Group 29"/>
          <p:cNvGrpSpPr/>
          <p:nvPr/>
        </p:nvGrpSpPr>
        <p:grpSpPr>
          <a:xfrm>
            <a:off x="5252098" y="2161423"/>
            <a:ext cx="2740154" cy="3751412"/>
            <a:chOff x="20771575" y="11828921"/>
            <a:chExt cx="6660034" cy="7715400"/>
          </a:xfrm>
        </p:grpSpPr>
        <p:grpSp>
          <p:nvGrpSpPr>
            <p:cNvPr id="31" name="Group 30"/>
            <p:cNvGrpSpPr/>
            <p:nvPr/>
          </p:nvGrpSpPr>
          <p:grpSpPr>
            <a:xfrm>
              <a:off x="20771575" y="11828921"/>
              <a:ext cx="6660034" cy="7715400"/>
              <a:chOff x="19155441" y="12028565"/>
              <a:chExt cx="6872571" cy="7850876"/>
            </a:xfrm>
          </p:grpSpPr>
          <p:sp>
            <p:nvSpPr>
              <p:cNvPr id="33" name="TextBox 32"/>
              <p:cNvSpPr txBox="1"/>
              <p:nvPr/>
            </p:nvSpPr>
            <p:spPr>
              <a:xfrm>
                <a:off x="19155441" y="12028565"/>
                <a:ext cx="2096250" cy="515286"/>
              </a:xfrm>
              <a:prstGeom prst="rect">
                <a:avLst/>
              </a:prstGeom>
              <a:noFill/>
            </p:spPr>
            <p:txBody>
              <a:bodyPr wrap="square" rtlCol="0">
                <a:spAutoFit/>
              </a:bodyPr>
              <a:lstStyle/>
              <a:p>
                <a:pPr algn="ctr"/>
                <a:r>
                  <a:rPr lang="en-US" sz="1000" b="1" dirty="0" smtClean="0">
                    <a:solidFill>
                      <a:srgbClr val="000000"/>
                    </a:solidFill>
                  </a:rPr>
                  <a:t>Idaho</a:t>
                </a:r>
                <a:endParaRPr lang="en-US" sz="1000" b="1" dirty="0">
                  <a:solidFill>
                    <a:srgbClr val="000000"/>
                  </a:solidFill>
                </a:endParaRPr>
              </a:p>
            </p:txBody>
          </p:sp>
          <p:sp>
            <p:nvSpPr>
              <p:cNvPr id="34" name="TextBox 33"/>
              <p:cNvSpPr txBox="1"/>
              <p:nvPr/>
            </p:nvSpPr>
            <p:spPr>
              <a:xfrm>
                <a:off x="22262760" y="12583375"/>
                <a:ext cx="2500234" cy="515286"/>
              </a:xfrm>
              <a:prstGeom prst="rect">
                <a:avLst/>
              </a:prstGeom>
              <a:noFill/>
            </p:spPr>
            <p:txBody>
              <a:bodyPr wrap="square" rtlCol="0">
                <a:spAutoFit/>
              </a:bodyPr>
              <a:lstStyle/>
              <a:p>
                <a:pPr algn="ctr"/>
                <a:r>
                  <a:rPr lang="en-US" sz="1000" b="1" dirty="0" smtClean="0">
                    <a:solidFill>
                      <a:srgbClr val="000000"/>
                    </a:solidFill>
                  </a:rPr>
                  <a:t>Wyoming</a:t>
                </a:r>
                <a:endParaRPr lang="en-US" sz="1000" b="1" dirty="0">
                  <a:solidFill>
                    <a:srgbClr val="000000"/>
                  </a:solidFill>
                </a:endParaRPr>
              </a:p>
            </p:txBody>
          </p:sp>
          <p:sp>
            <p:nvSpPr>
              <p:cNvPr id="35" name="TextBox 34"/>
              <p:cNvSpPr txBox="1"/>
              <p:nvPr/>
            </p:nvSpPr>
            <p:spPr>
              <a:xfrm>
                <a:off x="23486287" y="15410653"/>
                <a:ext cx="2541725" cy="515286"/>
              </a:xfrm>
              <a:prstGeom prst="rect">
                <a:avLst/>
              </a:prstGeom>
              <a:noFill/>
            </p:spPr>
            <p:txBody>
              <a:bodyPr wrap="square" rtlCol="0">
                <a:spAutoFit/>
              </a:bodyPr>
              <a:lstStyle/>
              <a:p>
                <a:r>
                  <a:rPr lang="en-US" sz="1000" b="1" dirty="0" smtClean="0">
                    <a:solidFill>
                      <a:srgbClr val="000000"/>
                    </a:solidFill>
                  </a:rPr>
                  <a:t>Colorado</a:t>
                </a:r>
                <a:endParaRPr lang="en-US" sz="1000" b="1" dirty="0">
                  <a:solidFill>
                    <a:srgbClr val="000000"/>
                  </a:solidFill>
                </a:endParaRPr>
              </a:p>
            </p:txBody>
          </p:sp>
          <p:sp>
            <p:nvSpPr>
              <p:cNvPr id="36" name="TextBox 35"/>
              <p:cNvSpPr txBox="1"/>
              <p:nvPr/>
            </p:nvSpPr>
            <p:spPr>
              <a:xfrm>
                <a:off x="19381320" y="14114796"/>
                <a:ext cx="2161964" cy="515286"/>
              </a:xfrm>
              <a:prstGeom prst="rect">
                <a:avLst/>
              </a:prstGeom>
              <a:noFill/>
            </p:spPr>
            <p:txBody>
              <a:bodyPr wrap="square" rtlCol="0">
                <a:spAutoFit/>
              </a:bodyPr>
              <a:lstStyle/>
              <a:p>
                <a:pPr algn="ctr"/>
                <a:r>
                  <a:rPr lang="en-US" sz="1000" b="1" dirty="0" smtClean="0">
                    <a:solidFill>
                      <a:srgbClr val="000000"/>
                    </a:solidFill>
                  </a:rPr>
                  <a:t>Utah</a:t>
                </a:r>
                <a:endParaRPr lang="en-US" sz="1000" b="1" dirty="0">
                  <a:solidFill>
                    <a:srgbClr val="000000"/>
                  </a:solidFill>
                </a:endParaRPr>
              </a:p>
            </p:txBody>
          </p:sp>
          <p:sp>
            <p:nvSpPr>
              <p:cNvPr id="37" name="TextBox 36"/>
              <p:cNvSpPr txBox="1"/>
              <p:nvPr/>
            </p:nvSpPr>
            <p:spPr>
              <a:xfrm>
                <a:off x="22557022" y="19364155"/>
                <a:ext cx="3130669" cy="515286"/>
              </a:xfrm>
              <a:prstGeom prst="rect">
                <a:avLst/>
              </a:prstGeom>
              <a:noFill/>
            </p:spPr>
            <p:txBody>
              <a:bodyPr wrap="square" rtlCol="0">
                <a:spAutoFit/>
              </a:bodyPr>
              <a:lstStyle/>
              <a:p>
                <a:pPr algn="ctr"/>
                <a:r>
                  <a:rPr lang="en-US" sz="1000" b="1" dirty="0" smtClean="0">
                    <a:solidFill>
                      <a:srgbClr val="000000"/>
                    </a:solidFill>
                  </a:rPr>
                  <a:t>New Mexico</a:t>
                </a:r>
                <a:endParaRPr lang="en-US" sz="1000" b="1" dirty="0">
                  <a:solidFill>
                    <a:srgbClr val="000000"/>
                  </a:solidFill>
                </a:endParaRPr>
              </a:p>
            </p:txBody>
          </p:sp>
        </p:grpSp>
        <p:sp>
          <p:nvSpPr>
            <p:cNvPr id="32" name="TextBox 31"/>
            <p:cNvSpPr txBox="1"/>
            <p:nvPr/>
          </p:nvSpPr>
          <p:spPr>
            <a:xfrm>
              <a:off x="20771575" y="18283431"/>
              <a:ext cx="2313998" cy="506394"/>
            </a:xfrm>
            <a:prstGeom prst="rect">
              <a:avLst/>
            </a:prstGeom>
            <a:noFill/>
          </p:spPr>
          <p:txBody>
            <a:bodyPr wrap="square" rtlCol="0">
              <a:spAutoFit/>
            </a:bodyPr>
            <a:lstStyle/>
            <a:p>
              <a:pPr algn="ctr"/>
              <a:r>
                <a:rPr lang="en-US" sz="1000" b="1" dirty="0" smtClean="0">
                  <a:solidFill>
                    <a:srgbClr val="000000"/>
                  </a:solidFill>
                </a:rPr>
                <a:t>Arizona</a:t>
              </a:r>
              <a:endParaRPr lang="en-US" sz="1000" b="1" dirty="0">
                <a:solidFill>
                  <a:srgbClr val="000000"/>
                </a:solidFill>
              </a:endParaRPr>
            </a:p>
          </p:txBody>
        </p:sp>
      </p:grpSp>
      <p:sp>
        <p:nvSpPr>
          <p:cNvPr id="48" name="Text Placeholder 2"/>
          <p:cNvSpPr>
            <a:spLocks noGrp="1"/>
          </p:cNvSpPr>
          <p:nvPr>
            <p:ph type="body" sz="quarter" idx="10"/>
          </p:nvPr>
        </p:nvSpPr>
        <p:spPr>
          <a:xfrm>
            <a:off x="1090250" y="1290285"/>
            <a:ext cx="2945998" cy="681726"/>
          </a:xfrm>
        </p:spPr>
        <p:txBody>
          <a:bodyPr>
            <a:normAutofit fontScale="62500" lnSpcReduction="20000"/>
          </a:bodyPr>
          <a:lstStyle/>
          <a:p>
            <a:pPr algn="ctr"/>
            <a:r>
              <a:rPr lang="en-US" b="0" dirty="0" smtClean="0"/>
              <a:t>SRLCC Boundary</a:t>
            </a:r>
            <a:endParaRPr lang="en-US" b="0" dirty="0"/>
          </a:p>
        </p:txBody>
      </p:sp>
      <p:sp>
        <p:nvSpPr>
          <p:cNvPr id="49" name="Text Placeholder 2"/>
          <p:cNvSpPr>
            <a:spLocks noGrp="1"/>
          </p:cNvSpPr>
          <p:nvPr>
            <p:ph type="body" sz="quarter" idx="10"/>
          </p:nvPr>
        </p:nvSpPr>
        <p:spPr>
          <a:xfrm>
            <a:off x="4822638" y="1346681"/>
            <a:ext cx="3715640" cy="681726"/>
          </a:xfrm>
        </p:spPr>
        <p:txBody>
          <a:bodyPr>
            <a:normAutofit fontScale="92500"/>
          </a:bodyPr>
          <a:lstStyle/>
          <a:p>
            <a:pPr algn="ctr"/>
            <a:r>
              <a:rPr lang="en-US" sz="2500" b="0" dirty="0" smtClean="0"/>
              <a:t>Mule Deer Winter Range</a:t>
            </a:r>
            <a:endParaRPr lang="en-US" sz="2500" b="0" dirty="0"/>
          </a:p>
        </p:txBody>
      </p:sp>
      <p:sp>
        <p:nvSpPr>
          <p:cNvPr id="2" name="Text Placeholder 1"/>
          <p:cNvSpPr>
            <a:spLocks noGrp="1"/>
          </p:cNvSpPr>
          <p:nvPr>
            <p:ph type="body" sz="quarter" idx="10"/>
          </p:nvPr>
        </p:nvSpPr>
        <p:spPr>
          <a:xfrm>
            <a:off x="548640" y="640080"/>
            <a:ext cx="4207998" cy="1325880"/>
          </a:xfrm>
        </p:spPr>
        <p:txBody>
          <a:bodyPr/>
          <a:lstStyle/>
          <a:p>
            <a:r>
              <a:rPr lang="en-US" dirty="0" smtClean="0"/>
              <a:t> </a:t>
            </a:r>
            <a:endParaRPr lang="en-US" dirty="0"/>
          </a:p>
        </p:txBody>
      </p:sp>
      <p:sp>
        <p:nvSpPr>
          <p:cNvPr id="4" name="TextBox 3"/>
          <p:cNvSpPr txBox="1"/>
          <p:nvPr/>
        </p:nvSpPr>
        <p:spPr>
          <a:xfrm>
            <a:off x="5493821" y="6223720"/>
            <a:ext cx="2367956" cy="261610"/>
          </a:xfrm>
          <a:prstGeom prst="rect">
            <a:avLst/>
          </a:prstGeom>
          <a:noFill/>
        </p:spPr>
        <p:txBody>
          <a:bodyPr wrap="none" rtlCol="0">
            <a:spAutoFit/>
          </a:bodyPr>
          <a:lstStyle/>
          <a:p>
            <a:r>
              <a:rPr lang="en-US" sz="1100" dirty="0" smtClean="0"/>
              <a:t>Winter range </a:t>
            </a:r>
            <a:r>
              <a:rPr lang="en-US" sz="1100" dirty="0" err="1" smtClean="0"/>
              <a:t>shapefile</a:t>
            </a:r>
            <a:r>
              <a:rPr lang="en-US" sz="1100" dirty="0" smtClean="0"/>
              <a:t> from USU</a:t>
            </a:r>
            <a:endParaRPr lang="en-US" sz="1100" dirty="0"/>
          </a:p>
        </p:txBody>
      </p:sp>
      <p:grpSp>
        <p:nvGrpSpPr>
          <p:cNvPr id="8" name="Group 7"/>
          <p:cNvGrpSpPr/>
          <p:nvPr/>
        </p:nvGrpSpPr>
        <p:grpSpPr>
          <a:xfrm>
            <a:off x="1022552" y="1984398"/>
            <a:ext cx="3159136" cy="4242727"/>
            <a:chOff x="1022552" y="2028466"/>
            <a:chExt cx="3159136" cy="4242727"/>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648" t="5233" r="13968"/>
            <a:stretch/>
          </p:blipFill>
          <p:spPr>
            <a:xfrm>
              <a:off x="1024250" y="2028466"/>
              <a:ext cx="3157438" cy="4219322"/>
            </a:xfrm>
            <a:prstGeom prst="rect">
              <a:avLst/>
            </a:prstGeom>
          </p:spPr>
        </p:pic>
        <p:grpSp>
          <p:nvGrpSpPr>
            <p:cNvPr id="40" name="Group 39"/>
            <p:cNvGrpSpPr/>
            <p:nvPr/>
          </p:nvGrpSpPr>
          <p:grpSpPr>
            <a:xfrm>
              <a:off x="1218588" y="2372966"/>
              <a:ext cx="2634227" cy="3102665"/>
              <a:chOff x="19696433" y="12443964"/>
              <a:chExt cx="6402576" cy="6381143"/>
            </a:xfrm>
          </p:grpSpPr>
          <p:grpSp>
            <p:nvGrpSpPr>
              <p:cNvPr id="41" name="Group 40"/>
              <p:cNvGrpSpPr/>
              <p:nvPr/>
            </p:nvGrpSpPr>
            <p:grpSpPr>
              <a:xfrm>
                <a:off x="20365867" y="12443964"/>
                <a:ext cx="5733142" cy="6116073"/>
                <a:chOff x="18736787" y="12654404"/>
                <a:chExt cx="5916100" cy="6223465"/>
              </a:xfrm>
            </p:grpSpPr>
            <p:sp>
              <p:nvSpPr>
                <p:cNvPr id="43" name="TextBox 42"/>
                <p:cNvSpPr txBox="1"/>
                <p:nvPr/>
              </p:nvSpPr>
              <p:spPr>
                <a:xfrm>
                  <a:off x="18736787" y="12654404"/>
                  <a:ext cx="2096250" cy="515286"/>
                </a:xfrm>
                <a:prstGeom prst="rect">
                  <a:avLst/>
                </a:prstGeom>
                <a:noFill/>
              </p:spPr>
              <p:txBody>
                <a:bodyPr wrap="square" rtlCol="0">
                  <a:spAutoFit/>
                </a:bodyPr>
                <a:lstStyle/>
                <a:p>
                  <a:pPr algn="ctr"/>
                  <a:r>
                    <a:rPr lang="en-US" sz="1000" b="1" dirty="0" smtClean="0">
                      <a:solidFill>
                        <a:srgbClr val="000000"/>
                      </a:solidFill>
                    </a:rPr>
                    <a:t>Idaho</a:t>
                  </a:r>
                  <a:endParaRPr lang="en-US" sz="1000" b="1" dirty="0">
                    <a:solidFill>
                      <a:srgbClr val="000000"/>
                    </a:solidFill>
                  </a:endParaRPr>
                </a:p>
              </p:txBody>
            </p:sp>
            <p:sp>
              <p:nvSpPr>
                <p:cNvPr id="44" name="TextBox 43"/>
                <p:cNvSpPr txBox="1"/>
                <p:nvPr/>
              </p:nvSpPr>
              <p:spPr>
                <a:xfrm>
                  <a:off x="21054106" y="13200180"/>
                  <a:ext cx="2500232" cy="515286"/>
                </a:xfrm>
                <a:prstGeom prst="rect">
                  <a:avLst/>
                </a:prstGeom>
                <a:noFill/>
              </p:spPr>
              <p:txBody>
                <a:bodyPr wrap="square" rtlCol="0">
                  <a:spAutoFit/>
                </a:bodyPr>
                <a:lstStyle/>
                <a:p>
                  <a:pPr algn="ctr"/>
                  <a:r>
                    <a:rPr lang="en-US" sz="1000" b="1" dirty="0" smtClean="0">
                      <a:solidFill>
                        <a:srgbClr val="000000"/>
                      </a:solidFill>
                    </a:rPr>
                    <a:t>Wyoming</a:t>
                  </a:r>
                  <a:endParaRPr lang="en-US" sz="1000" b="1" dirty="0">
                    <a:solidFill>
                      <a:srgbClr val="000000"/>
                    </a:solidFill>
                  </a:endParaRPr>
                </a:p>
              </p:txBody>
            </p:sp>
            <p:sp>
              <p:nvSpPr>
                <p:cNvPr id="45" name="TextBox 44"/>
                <p:cNvSpPr txBox="1"/>
                <p:nvPr/>
              </p:nvSpPr>
              <p:spPr>
                <a:xfrm>
                  <a:off x="22111161" y="15833211"/>
                  <a:ext cx="2541726" cy="515286"/>
                </a:xfrm>
                <a:prstGeom prst="rect">
                  <a:avLst/>
                </a:prstGeom>
                <a:noFill/>
              </p:spPr>
              <p:txBody>
                <a:bodyPr wrap="square" rtlCol="0">
                  <a:spAutoFit/>
                </a:bodyPr>
                <a:lstStyle/>
                <a:p>
                  <a:r>
                    <a:rPr lang="en-US" sz="1000" b="1" dirty="0" smtClean="0">
                      <a:solidFill>
                        <a:srgbClr val="000000"/>
                      </a:solidFill>
                    </a:rPr>
                    <a:t>Colorado</a:t>
                  </a:r>
                  <a:endParaRPr lang="en-US" sz="1000" b="1" dirty="0">
                    <a:solidFill>
                      <a:srgbClr val="000000"/>
                    </a:solidFill>
                  </a:endParaRPr>
                </a:p>
              </p:txBody>
            </p:sp>
            <p:sp>
              <p:nvSpPr>
                <p:cNvPr id="46" name="TextBox 45"/>
                <p:cNvSpPr txBox="1"/>
                <p:nvPr/>
              </p:nvSpPr>
              <p:spPr>
                <a:xfrm>
                  <a:off x="19530318" y="15665349"/>
                  <a:ext cx="2161965" cy="515286"/>
                </a:xfrm>
                <a:prstGeom prst="rect">
                  <a:avLst/>
                </a:prstGeom>
                <a:noFill/>
              </p:spPr>
              <p:txBody>
                <a:bodyPr wrap="square" rtlCol="0">
                  <a:spAutoFit/>
                </a:bodyPr>
                <a:lstStyle/>
                <a:p>
                  <a:pPr algn="ctr"/>
                  <a:r>
                    <a:rPr lang="en-US" sz="1000" b="1" dirty="0" smtClean="0">
                      <a:solidFill>
                        <a:srgbClr val="000000"/>
                      </a:solidFill>
                    </a:rPr>
                    <a:t>Utah</a:t>
                  </a:r>
                  <a:endParaRPr lang="en-US" sz="1000" b="1" dirty="0">
                    <a:solidFill>
                      <a:srgbClr val="000000"/>
                    </a:solidFill>
                  </a:endParaRPr>
                </a:p>
              </p:txBody>
            </p:sp>
            <p:sp>
              <p:nvSpPr>
                <p:cNvPr id="47" name="TextBox 46"/>
                <p:cNvSpPr txBox="1"/>
                <p:nvPr/>
              </p:nvSpPr>
              <p:spPr>
                <a:xfrm>
                  <a:off x="21494425" y="18362583"/>
                  <a:ext cx="3130670" cy="515286"/>
                </a:xfrm>
                <a:prstGeom prst="rect">
                  <a:avLst/>
                </a:prstGeom>
                <a:noFill/>
              </p:spPr>
              <p:txBody>
                <a:bodyPr wrap="square" rtlCol="0">
                  <a:spAutoFit/>
                </a:bodyPr>
                <a:lstStyle/>
                <a:p>
                  <a:pPr algn="ctr"/>
                  <a:r>
                    <a:rPr lang="en-US" sz="1000" b="1" dirty="0" smtClean="0">
                      <a:solidFill>
                        <a:srgbClr val="000000"/>
                      </a:solidFill>
                    </a:rPr>
                    <a:t>New</a:t>
                  </a:r>
                  <a:r>
                    <a:rPr lang="en-US" sz="1000" dirty="0" smtClean="0">
                      <a:solidFill>
                        <a:srgbClr val="000000"/>
                      </a:solidFill>
                    </a:rPr>
                    <a:t> </a:t>
                  </a:r>
                  <a:r>
                    <a:rPr lang="en-US" sz="1000" b="1" dirty="0" smtClean="0">
                      <a:solidFill>
                        <a:srgbClr val="000000"/>
                      </a:solidFill>
                    </a:rPr>
                    <a:t>Mexico</a:t>
                  </a:r>
                  <a:endParaRPr lang="en-US" sz="1000" b="1" dirty="0">
                    <a:solidFill>
                      <a:srgbClr val="000000"/>
                    </a:solidFill>
                  </a:endParaRPr>
                </a:p>
              </p:txBody>
            </p:sp>
          </p:grpSp>
          <p:sp>
            <p:nvSpPr>
              <p:cNvPr id="42" name="TextBox 41"/>
              <p:cNvSpPr txBox="1"/>
              <p:nvPr/>
            </p:nvSpPr>
            <p:spPr>
              <a:xfrm>
                <a:off x="19696433" y="18318713"/>
                <a:ext cx="2313999" cy="506394"/>
              </a:xfrm>
              <a:prstGeom prst="rect">
                <a:avLst/>
              </a:prstGeom>
              <a:noFill/>
            </p:spPr>
            <p:txBody>
              <a:bodyPr wrap="square" rtlCol="0">
                <a:spAutoFit/>
              </a:bodyPr>
              <a:lstStyle/>
              <a:p>
                <a:pPr algn="ctr"/>
                <a:r>
                  <a:rPr lang="en-US" sz="1000" b="1" dirty="0" smtClean="0">
                    <a:solidFill>
                      <a:srgbClr val="000000"/>
                    </a:solidFill>
                  </a:rPr>
                  <a:t>Arizona</a:t>
                </a:r>
                <a:endParaRPr lang="en-US" sz="1000" b="1" dirty="0">
                  <a:solidFill>
                    <a:srgbClr val="000000"/>
                  </a:solidFill>
                </a:endParaRPr>
              </a:p>
            </p:txBody>
          </p:sp>
        </p:grpSp>
        <p:sp>
          <p:nvSpPr>
            <p:cNvPr id="7" name="Rectangle 6"/>
            <p:cNvSpPr/>
            <p:nvPr/>
          </p:nvSpPr>
          <p:spPr>
            <a:xfrm>
              <a:off x="1022552" y="2028467"/>
              <a:ext cx="3159136" cy="4242726"/>
            </a:xfrm>
            <a:prstGeom prst="rect">
              <a:avLst/>
            </a:prstGeom>
            <a:noFill/>
            <a:ln w="57150">
              <a:solidFill>
                <a:srgbClr val="258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1188323" y="6241163"/>
            <a:ext cx="2818400" cy="430887"/>
          </a:xfrm>
          <a:prstGeom prst="rect">
            <a:avLst/>
          </a:prstGeom>
          <a:noFill/>
        </p:spPr>
        <p:txBody>
          <a:bodyPr wrap="none" rtlCol="0">
            <a:spAutoFit/>
          </a:bodyPr>
          <a:lstStyle/>
          <a:p>
            <a:r>
              <a:rPr lang="en-US" sz="1100" dirty="0" smtClean="0"/>
              <a:t>Background image: MODIS false color </a:t>
            </a:r>
          </a:p>
          <a:p>
            <a:r>
              <a:rPr lang="en-US" sz="1100" dirty="0"/>
              <a:t>c</a:t>
            </a:r>
            <a:r>
              <a:rPr lang="en-US" sz="1100" dirty="0" smtClean="0"/>
              <a:t>omposite 6/17/14</a:t>
            </a:r>
            <a:endParaRPr lang="en-US" sz="1100"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8888" y="544794"/>
            <a:ext cx="7753966" cy="702945"/>
          </a:xfrm>
        </p:spPr>
        <p:txBody>
          <a:bodyPr>
            <a:normAutofit/>
          </a:bodyPr>
          <a:lstStyle/>
          <a:p>
            <a:r>
              <a:rPr lang="en-US" dirty="0" smtClean="0"/>
              <a:t>NASA Satellites/ Sensors </a:t>
            </a:r>
            <a:r>
              <a:rPr lang="en-US" dirty="0"/>
              <a:t>U</a:t>
            </a:r>
            <a:r>
              <a:rPr lang="en-US" dirty="0" smtClean="0"/>
              <a:t>sed</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3" y="1579124"/>
            <a:ext cx="6477001" cy="4658935"/>
          </a:xfrm>
          <a:prstGeom prst="rect">
            <a:avLst/>
          </a:prstGeom>
          <a:solidFill>
            <a:srgbClr val="FFFFFF">
              <a:shade val="85000"/>
            </a:srgbClr>
          </a:solidFill>
          <a:ln w="76200" cap="sq">
            <a:solidFill>
              <a:srgbClr val="25844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07804" y="2271520"/>
            <a:ext cx="1863578" cy="757855"/>
          </a:xfrm>
          <a:prstGeom prst="rect">
            <a:avLst/>
          </a:prstGeom>
        </p:spPr>
      </p:pic>
      <p:sp>
        <p:nvSpPr>
          <p:cNvPr id="5" name="Text Placeholder 4"/>
          <p:cNvSpPr>
            <a:spLocks noGrp="1"/>
          </p:cNvSpPr>
          <p:nvPr>
            <p:ph type="body" sz="quarter" idx="13"/>
          </p:nvPr>
        </p:nvSpPr>
        <p:spPr>
          <a:xfrm>
            <a:off x="45323" y="5963739"/>
            <a:ext cx="1800225" cy="274320"/>
          </a:xfrm>
        </p:spPr>
        <p:txBody>
          <a:bodyPr>
            <a:normAutofit fontScale="85000" lnSpcReduction="10000"/>
          </a:bodyPr>
          <a:lstStyle/>
          <a:p>
            <a:r>
              <a:rPr lang="en-US" dirty="0" smtClean="0">
                <a:solidFill>
                  <a:schemeClr val="bg1"/>
                </a:solidFill>
              </a:rPr>
              <a:t>Image Credit: NASA.gov</a:t>
            </a:r>
            <a:endParaRPr lang="en-US" dirty="0">
              <a:solidFill>
                <a:schemeClr val="bg1"/>
              </a:solidFill>
            </a:endParaRPr>
          </a:p>
        </p:txBody>
      </p:sp>
      <p:pic>
        <p:nvPicPr>
          <p:cNvPr id="9" name="Picture 8"/>
          <p:cNvPicPr>
            <a:picLocks noChangeAspect="1"/>
          </p:cNvPicPr>
          <p:nvPr/>
        </p:nvPicPr>
        <p:blipFill>
          <a:blip r:embed="rId5"/>
          <a:stretch>
            <a:fillRect/>
          </a:stretch>
        </p:blipFill>
        <p:spPr>
          <a:xfrm>
            <a:off x="6675201" y="1287053"/>
            <a:ext cx="1185361" cy="965621"/>
          </a:xfrm>
          <a:prstGeom prst="rect">
            <a:avLst/>
          </a:prstGeom>
          <a:ln>
            <a:noFill/>
          </a:ln>
        </p:spPr>
      </p:pic>
      <p:pic>
        <p:nvPicPr>
          <p:cNvPr id="11" name="Picture 10"/>
          <p:cNvPicPr>
            <a:picLocks noChangeAspect="1"/>
          </p:cNvPicPr>
          <p:nvPr/>
        </p:nvPicPr>
        <p:blipFill>
          <a:blip r:embed="rId6"/>
          <a:stretch>
            <a:fillRect/>
          </a:stretch>
        </p:blipFill>
        <p:spPr>
          <a:xfrm>
            <a:off x="6898469" y="5500210"/>
            <a:ext cx="1254563" cy="1001706"/>
          </a:xfrm>
          <a:prstGeom prst="rect">
            <a:avLst/>
          </a:prstGeom>
        </p:spPr>
      </p:pic>
      <p:pic>
        <p:nvPicPr>
          <p:cNvPr id="12" name="Picture 11"/>
          <p:cNvPicPr>
            <a:picLocks noChangeAspect="1"/>
          </p:cNvPicPr>
          <p:nvPr/>
        </p:nvPicPr>
        <p:blipFill>
          <a:blip r:embed="rId7"/>
          <a:stretch>
            <a:fillRect/>
          </a:stretch>
        </p:blipFill>
        <p:spPr>
          <a:xfrm>
            <a:off x="7546708" y="4498333"/>
            <a:ext cx="1252281" cy="860423"/>
          </a:xfrm>
          <a:prstGeom prst="rect">
            <a:avLst/>
          </a:prstGeom>
        </p:spPr>
      </p:pic>
      <p:sp>
        <p:nvSpPr>
          <p:cNvPr id="14" name="TextBox 13"/>
          <p:cNvSpPr txBox="1"/>
          <p:nvPr/>
        </p:nvSpPr>
        <p:spPr>
          <a:xfrm>
            <a:off x="7546708" y="1626103"/>
            <a:ext cx="981001" cy="584775"/>
          </a:xfrm>
          <a:prstGeom prst="rect">
            <a:avLst/>
          </a:prstGeom>
          <a:noFill/>
        </p:spPr>
        <p:txBody>
          <a:bodyPr wrap="square" rtlCol="0">
            <a:spAutoFit/>
          </a:bodyPr>
          <a:lstStyle/>
          <a:p>
            <a:r>
              <a:rPr lang="en-US" sz="1600" dirty="0" smtClean="0"/>
              <a:t>Landsat 8</a:t>
            </a:r>
            <a:endParaRPr lang="en-US" sz="1600" dirty="0"/>
          </a:p>
        </p:txBody>
      </p:sp>
      <p:sp>
        <p:nvSpPr>
          <p:cNvPr id="15" name="TextBox 14"/>
          <p:cNvSpPr txBox="1"/>
          <p:nvPr/>
        </p:nvSpPr>
        <p:spPr>
          <a:xfrm>
            <a:off x="6777380" y="2736987"/>
            <a:ext cx="981001" cy="584775"/>
          </a:xfrm>
          <a:prstGeom prst="rect">
            <a:avLst/>
          </a:prstGeom>
          <a:noFill/>
        </p:spPr>
        <p:txBody>
          <a:bodyPr wrap="square" rtlCol="0">
            <a:spAutoFit/>
          </a:bodyPr>
          <a:lstStyle/>
          <a:p>
            <a:pPr algn="r"/>
            <a:r>
              <a:rPr lang="en-US" sz="1600" dirty="0" smtClean="0"/>
              <a:t>Landsat 7</a:t>
            </a:r>
            <a:endParaRPr lang="en-US" sz="1600" dirty="0"/>
          </a:p>
        </p:txBody>
      </p:sp>
      <p:sp>
        <p:nvSpPr>
          <p:cNvPr id="16" name="TextBox 15"/>
          <p:cNvSpPr txBox="1"/>
          <p:nvPr/>
        </p:nvSpPr>
        <p:spPr>
          <a:xfrm>
            <a:off x="6898469" y="4774066"/>
            <a:ext cx="981001" cy="338554"/>
          </a:xfrm>
          <a:prstGeom prst="rect">
            <a:avLst/>
          </a:prstGeom>
          <a:noFill/>
        </p:spPr>
        <p:txBody>
          <a:bodyPr wrap="square" rtlCol="0">
            <a:spAutoFit/>
          </a:bodyPr>
          <a:lstStyle/>
          <a:p>
            <a:r>
              <a:rPr lang="en-US" sz="1600" dirty="0" smtClean="0"/>
              <a:t>Terra</a:t>
            </a:r>
            <a:endParaRPr lang="en-US" sz="1600" dirty="0"/>
          </a:p>
        </p:txBody>
      </p:sp>
      <p:sp>
        <p:nvSpPr>
          <p:cNvPr id="17" name="TextBox 16"/>
          <p:cNvSpPr txBox="1"/>
          <p:nvPr/>
        </p:nvSpPr>
        <p:spPr>
          <a:xfrm>
            <a:off x="7990381" y="5698875"/>
            <a:ext cx="981001" cy="338554"/>
          </a:xfrm>
          <a:prstGeom prst="rect">
            <a:avLst/>
          </a:prstGeom>
          <a:noFill/>
        </p:spPr>
        <p:txBody>
          <a:bodyPr wrap="square" rtlCol="0">
            <a:spAutoFit/>
          </a:bodyPr>
          <a:lstStyle/>
          <a:p>
            <a:r>
              <a:rPr lang="en-US" sz="1600" dirty="0" smtClean="0"/>
              <a:t>Aqua</a:t>
            </a:r>
            <a:endParaRPr lang="en-US" sz="1600" dirty="0"/>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4927" y="3215168"/>
            <a:ext cx="1208086" cy="1167155"/>
          </a:xfrm>
          <a:prstGeom prst="rect">
            <a:avLst/>
          </a:prstGeom>
        </p:spPr>
      </p:pic>
      <p:sp>
        <p:nvSpPr>
          <p:cNvPr id="23" name="TextBox 22"/>
          <p:cNvSpPr txBox="1"/>
          <p:nvPr/>
        </p:nvSpPr>
        <p:spPr>
          <a:xfrm>
            <a:off x="7641512" y="3590395"/>
            <a:ext cx="981001" cy="584775"/>
          </a:xfrm>
          <a:prstGeom prst="rect">
            <a:avLst/>
          </a:prstGeom>
          <a:noFill/>
        </p:spPr>
        <p:txBody>
          <a:bodyPr wrap="square" rtlCol="0">
            <a:spAutoFit/>
          </a:bodyPr>
          <a:lstStyle/>
          <a:p>
            <a:pPr algn="r"/>
            <a:r>
              <a:rPr lang="en-US" sz="1600" dirty="0" smtClean="0"/>
              <a:t>Landsat 5</a:t>
            </a:r>
            <a:endParaRPr lang="en-US" sz="1600" dirty="0"/>
          </a:p>
        </p:txBody>
      </p:sp>
      <p:sp>
        <p:nvSpPr>
          <p:cNvPr id="24" name="TextBox 23"/>
          <p:cNvSpPr txBox="1"/>
          <p:nvPr/>
        </p:nvSpPr>
        <p:spPr>
          <a:xfrm>
            <a:off x="6675201" y="1171035"/>
            <a:ext cx="2296181" cy="547511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1366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72396 0.25695 L -0.72396 0.25718 C -0.72639 0.25926 -0.72934 0.26065 -0.73125 0.26389 C -0.73264 0.26597 -0.73333 0.27222 -0.73333 0.27246 C -0.73368 0.27917 -0.73368 0.28611 -0.73437 0.29306 C -0.73455 0.2956 -0.73576 0.3 -0.73628 0.30278 C -0.73611 0.31389 -0.73594 0.325 -0.73541 0.33611 C -0.73489 0.34398 -0.7342 0.34167 -0.73229 0.34861 C -0.73142 0.35116 -0.73107 0.35417 -0.73021 0.35695 C -0.72378 0.37361 -0.73177 0.35278 -0.72604 0.36667 C -0.72517 0.36829 -0.72465 0.37037 -0.72396 0.37222 C -0.72101 0.37871 -0.72257 0.37408 -0.71875 0.38056 C -0.71788 0.38171 -0.71719 0.3831 -0.71666 0.38472 C -0.7158 0.38634 -0.71545 0.38866 -0.71458 0.39028 C -0.71232 0.39375 -0.70972 0.39676 -0.70729 0.4 L -0.70416 0.40417 C -0.70173 0.4132 -0.70503 0.40417 -0.7 0.40972 C -0.69896 0.41065 -0.69878 0.41273 -0.69791 0.41389 C -0.69635 0.41551 -0.69427 0.41644 -0.69271 0.41806 C -0.68923 0.42084 -0.68854 0.42246 -0.68541 0.425 C -0.68403 0.42593 -0.68246 0.42662 -0.68125 0.42778 C -0.67969 0.42894 -0.67847 0.43079 -0.67708 0.43195 C -0.67535 0.4331 -0.67344 0.43357 -0.67187 0.43472 C -0.67066 0.43542 -0.66979 0.43658 -0.66875 0.4375 C -0.66406 0.44097 -0.66562 0.43935 -0.66146 0.44167 C -0.65955 0.44236 -0.65781 0.44329 -0.65625 0.44445 C -0.64861 0.44931 -0.65798 0.44491 -0.64896 0.45 C -0.64687 0.45093 -0.64462 0.45139 -0.64271 0.45278 C -0.64132 0.45371 -0.63993 0.45463 -0.63854 0.45556 C -0.63646 0.45648 -0.63437 0.45741 -0.63229 0.45834 L -0.62291 0.4625 L -0.61666 0.46528 C -0.61562 0.46574 -0.61441 0.46597 -0.61354 0.46667 C -0.61215 0.46759 -0.61076 0.46875 -0.60937 0.46945 C -0.60764 0.47014 -0.60573 0.47014 -0.60416 0.47084 C -0.60295 0.47107 -0.60208 0.47176 -0.60104 0.47222 C -0.59896 0.47269 -0.5967 0.47292 -0.59479 0.47361 C -0.59357 0.47384 -0.59271 0.47454 -0.59166 0.475 C -0.58854 0.47546 -0.58541 0.4757 -0.58229 0.47639 C -0.57448 0.47755 -0.57482 0.47801 -0.56666 0.47917 C -0.55555 0.48056 -0.54548 0.48125 -0.53437 0.48195 L -0.50625 0.48334 C -0.47778 0.48264 -0.45972 0.48403 -0.43541 0.48056 C -0.43298 0.48009 -0.43055 0.47963 -0.42812 0.47917 C -0.42604 0.47871 -0.42396 0.47801 -0.42187 0.47778 C -0.40295 0.47477 -0.41736 0.47778 -0.40312 0.475 C -0.40104 0.47454 -0.39896 0.47408 -0.39687 0.47361 C -0.38993 0.47176 -0.39514 0.47199 -0.38646 0.47084 C -0.37153 0.46829 -0.37951 0.4706 -0.36875 0.46806 C -0.36059 0.46597 -0.36597 0.46736 -0.35729 0.46389 C -0.3533 0.46227 -0.35104 0.46204 -0.34687 0.46111 C -0.34479 0.45972 -0.34271 0.45787 -0.34062 0.45695 C -0.33403 0.45417 -0.32726 0.45278 -0.32083 0.45 C -0.31875 0.44908 -0.31649 0.44838 -0.31458 0.44722 C -0.31024 0.44468 -0.30642 0.44097 -0.30208 0.43889 L -0.28021 0.42778 C -0.2743 0.42477 -0.26111 0.41829 -0.25729 0.41528 C -0.25451 0.41296 -0.25173 0.41019 -0.24896 0.40834 C -0.24618 0.40648 -0.24323 0.40579 -0.24062 0.40417 C -0.22274 0.39329 -0.23142 0.39699 -0.21875 0.39028 C -0.21597 0.38866 -0.21302 0.38796 -0.21041 0.38611 C -0.20764 0.38403 -0.20555 0.38125 -0.20312 0.37917 C -0.20104 0.37732 -0.19878 0.37639 -0.19687 0.375 C -0.19392 0.37269 -0.19132 0.36991 -0.18854 0.36806 C -0.18611 0.36621 -0.18351 0.36528 -0.18125 0.36389 C -0.17101 0.35695 -0.17587 0.35903 -0.16562 0.35 C -0.16319 0.34792 -0.16059 0.3463 -0.15833 0.34445 C -0.15295 0.33982 -0.14791 0.33496 -0.14271 0.33056 C -0.13993 0.32801 -0.13698 0.32616 -0.13437 0.32361 C -0.12916 0.31852 -0.12413 0.31296 -0.11875 0.30834 C -0.10885 0.29954 -0.10069 0.29259 -0.09166 0.28056 C -0.08958 0.27778 -0.08767 0.27454 -0.08541 0.27222 C -0.08316 0.26945 -0.08038 0.26783 -0.07812 0.26528 C -0.07222 0.25857 -0.07257 0.25695 -0.06771 0.24861 C -0.06597 0.2456 -0.06423 0.24283 -0.0625 0.24028 C -0.05503 0.2294 -0.05694 0.23426 -0.05 0.22222 C -0.04844 0.21945 -0.04722 0.21644 -0.04583 0.21389 C -0.04271 0.20857 -0.03958 0.20347 -0.03646 0.19861 C -0.03472 0.1956 -0.03298 0.19306 -0.03125 0.19028 C -0.02986 0.18796 -0.02795 0.18588 -0.02708 0.18334 C -0.01701 0.15671 -0.02986 0.18935 -0.02083 0.16945 C -0.01962 0.16667 -0.01875 0.16366 -0.01771 0.16111 C -0.01649 0.1581 -0.01337 0.15185 -0.0125 0.14861 C -0.00746 0.12871 -0.01389 0.14584 -0.00625 0.12778 C -0.00382 0.09977 -0.00746 0.13009 -0.00104 0.10417 C -0.00017 0.10093 -0.00035 0.09746 -1.66667E-6 0.09445 C 0.00035 0.09283 0.00087 0.09167 0.00104 0.09028 C 0.00156 0.08843 0.00174 0.08634 0.00209 0.08472 C 0.0033 0.0794 0.00347 0.08079 0.00417 0.075 C 0.00608 0.06088 0.00417 0.06945 0.00625 0.06111 C 0.00764 0.04306 0.00729 0.05185 0.00729 0.03472 L -1.66667E-6 -1.85185E-6 " pathEditMode="relative" rAng="0" ptsTypes="AAAAAAAAAAAAAAAAAAAAAAAAAAAAAAAAAAAAAAAAAAAAAAAAAAAAAAAAAAAAAAAAAAAAAAAAAAAAAAAAAAAAAAAAAAAA">
                                      <p:cBhvr>
                                        <p:cTn id="8" dur="2000" fill="hold"/>
                                        <p:tgtEl>
                                          <p:spTgt spid="9"/>
                                        </p:tgtEl>
                                        <p:attrNameLst>
                                          <p:attrName>ppt_x</p:attrName>
                                          <p:attrName>ppt_y</p:attrName>
                                        </p:attrNameLst>
                                      </p:cBhvr>
                                      <p:rCtr x="35938" y="-1528"/>
                                    </p:animMotion>
                                  </p:childTnLst>
                                </p:cTn>
                              </p:par>
                              <p:par>
                                <p:cTn id="9" presetID="0" presetClass="path" presetSubtype="0" accel="50000" decel="50000" fill="hold" nodeType="withEffect">
                                  <p:stCondLst>
                                    <p:cond delay="0"/>
                                  </p:stCondLst>
                                  <p:childTnLst>
                                    <p:animMotion origin="layout" path="M -0.32604 0.05926 L -0.32604 0.05949 C -0.33056 0.05857 -0.33507 0.05741 -0.33959 0.05741 C -0.46007 0.05741 -0.43681 0.05648 -0.50261 0.06088 C -0.50469 0.06135 -0.50677 0.06181 -0.50886 0.0625 C -0.51025 0.06297 -0.51129 0.06366 -0.5125 0.06412 C -0.51632 0.06528 -0.51979 0.06574 -0.52361 0.06736 C -0.5257 0.06829 -0.52778 0.06945 -0.52969 0.0706 C -0.53108 0.07153 -0.53212 0.07315 -0.53351 0.07408 C -0.53507 0.07477 -0.53681 0.075 -0.53837 0.0757 C -0.53959 0.07662 -0.5408 0.07801 -0.54219 0.07894 C -0.54445 0.08033 -0.5474 0.08033 -0.54948 0.08218 L -0.55695 0.08889 L -0.56059 0.09213 C -0.56233 0.09537 -0.56493 0.09815 -0.56563 0.10185 C -0.56719 0.1125 -0.56632 0.10741 -0.56806 0.11667 C -0.56806 0.1176 -0.56893 0.14236 -0.56563 0.15139 C -0.56493 0.15301 -0.56372 0.1544 -0.5632 0.15625 C -0.56007 0.16459 -0.56476 0.16065 -0.55695 0.17107 C -0.55573 0.17269 -0.55469 0.17454 -0.5533 0.17593 C -0.54601 0.1831 -0.54931 0.17917 -0.54341 0.18264 C -0.52309 0.19422 -0.55018 0.17986 -0.53473 0.1875 C -0.53264 0.18866 -0.53056 0.18959 -0.52848 0.19074 C -0.52691 0.1919 -0.52535 0.19329 -0.52361 0.19422 C -0.52205 0.19491 -0.52032 0.19514 -0.51858 0.19584 C -0.51736 0.1963 -0.51615 0.19699 -0.51493 0.19746 C -0.51094 0.19885 -0.50539 0.19977 -0.50139 0.2007 C -0.49931 0.20116 -0.49723 0.20185 -0.49514 0.20232 C -0.49184 0.20301 -0.48872 0.20324 -0.48525 0.20394 C -0.48334 0.2044 -0.48125 0.20533 -0.47917 0.20556 C -0.47049 0.20648 -0.46181 0.20672 -0.4533 0.20741 L -0.28646 0.20556 C -0.27136 0.20533 -0.25608 0.20533 -0.2408 0.20394 C -0.20712 0.20093 -0.22396 0.20116 -0.20382 0.19584 C -0.20104 0.19491 -0.19809 0.19491 -0.19514 0.19422 C -0.1915 0.19329 -0.18785 0.19167 -0.18403 0.19074 C -0.18125 0.19005 -0.1783 0.18982 -0.17535 0.18912 C -0.16354 0.18681 -0.1724 0.18843 -0.16181 0.18588 C -0.15938 0.18519 -0.15695 0.18472 -0.15434 0.18426 C -0.13594 0.17199 -0.16146 0.1882 -0.13351 0.17431 C -0.11789 0.16667 -0.12882 0.16991 -0.11858 0.16459 C -0.1165 0.16343 -0.11459 0.16227 -0.1125 0.16111 C -0.10816 0.15903 -0.10729 0.15949 -0.10261 0.15625 C -0.09549 0.15139 -0.10261 0.15394 -0.09393 0.14977 C -0.09254 0.14885 -0.09063 0.14861 -0.08907 0.14815 C -0.08056 0.13681 -0.09132 0.14977 -0.07657 0.1382 C -0.06962 0.13241 -0.06789 0.12986 -0.0632 0.12338 C -0.06268 0.12176 -0.06268 0.11968 -0.06198 0.11852 C -0.06094 0.1169 -0.0592 0.11644 -0.05816 0.11505 C -0.05643 0.1132 -0.05452 0.11111 -0.05313 0.10857 C -0.05209 0.10648 -0.05174 0.10394 -0.0507 0.10185 C -0.04601 0.09213 -0.04844 0.09861 -0.04323 0.09051 C -0.03976 0.08472 -0.0415 0.08472 -0.03733 0.07894 C -0.02466 0.06227 -0.03611 0.08172 -0.02726 0.06574 C -0.02691 0.06412 -0.02691 0.06204 -0.02604 0.06088 C -0.02466 0.0588 -0.02257 0.05787 -0.02101 0.05579 C -0.01997 0.0544 -0.01945 0.05255 -0.01858 0.05093 C -0.01736 0.04352 -0.01736 0.04097 -0.01268 0.03449 C -0.01007 0.03125 -0.00764 0.02871 -0.00625 0.02454 C -0.00209 0.01181 -0.00591 0.0176 -0.00261 0.01297 L 3.33333E-6 -2.59259E-6 " pathEditMode="relative" rAng="0" ptsTypes="AAAAAAAAAAAAAAAAAAAAAAAAAAAAAAAAAAAAAAAAAAAAAAAAAAAAAAAAAAAAA">
                                      <p:cBhvr>
                                        <p:cTn id="10" dur="2000" fill="hold"/>
                                        <p:tgtEl>
                                          <p:spTgt spid="7"/>
                                        </p:tgtEl>
                                        <p:attrNameLst>
                                          <p:attrName>ppt_x</p:attrName>
                                          <p:attrName>ppt_y</p:attrName>
                                        </p:attrNameLst>
                                      </p:cBhvr>
                                      <p:rCtr x="4184" y="4444"/>
                                    </p:animMotion>
                                  </p:childTnLst>
                                </p:cTn>
                              </p:par>
                              <p:par>
                                <p:cTn id="11" presetID="0" presetClass="path" presetSubtype="0" accel="50000" decel="50000" fill="hold" nodeType="withEffect">
                                  <p:stCondLst>
                                    <p:cond delay="0"/>
                                  </p:stCondLst>
                                  <p:childTnLst>
                                    <p:animMotion origin="layout" path="M -0.27535 -0.12523 L -0.27535 -0.12523 C -0.41753 -0.12315 -0.34514 -0.1331 -0.39635 -0.12037 L -0.42361 -0.11366 C -0.42604 -0.1132 -0.42847 -0.11273 -0.4309 -0.11204 L -0.44323 -0.1088 C -0.44496 -0.10834 -0.44653 -0.10764 -0.44826 -0.10718 C -0.45764 -0.10463 -0.45312 -0.10648 -0.4618 -0.10394 C -0.4651 -0.10278 -0.4717 -0.10047 -0.4717 -0.10047 C -0.4809 -0.09236 -0.4691 -0.10209 -0.48038 -0.0956 C -0.4816 -0.09491 -0.48264 -0.09329 -0.48403 -0.09236 C -0.48524 -0.09144 -0.48646 -0.09121 -0.48767 -0.09074 C -0.48889 -0.08959 -0.4901 -0.08843 -0.49149 -0.08727 C -0.49305 -0.08611 -0.49479 -0.08542 -0.49635 -0.08403 C -0.49896 -0.08195 -0.50312 -0.07755 -0.50503 -0.07408 C -0.50677 -0.07107 -0.50833 -0.0676 -0.50989 -0.06435 L -0.51233 -0.05926 C -0.51198 -0.04722 -0.51198 -0.03519 -0.51111 -0.02315 C -0.51111 -0.0213 -0.51059 -0.01968 -0.50989 -0.01806 C -0.5092 -0.01644 -0.50816 -0.01482 -0.50746 -0.0132 C -0.5066 -0.01111 -0.50625 -0.00857 -0.50503 -0.00672 C -0.50399 -0.0051 -0.50243 -0.00463 -0.50139 -0.00324 C -0.49757 0.00069 -0.49722 0.00347 -0.49271 0.00648 C -0.49028 0.0081 -0.4875 0.00833 -0.48524 0.00995 C -0.48368 0.01088 -0.48212 0.01227 -0.48038 0.01319 C -0.47864 0.01389 -0.47708 0.01412 -0.47535 0.01481 C -0.46371 0.01921 -0.48246 0.01296 -0.46545 0.01805 C -0.45382 0.02153 -0.46597 0.01967 -0.44323 0.02315 L -0.43212 0.02477 C -0.42934 0.02523 -0.42639 0.02592 -0.42361 0.02639 C -0.41614 0.02708 -0.40868 0.02754 -0.40139 0.02801 C -0.37587 0.03217 -0.41059 0.02685 -0.35937 0.03125 C -0.35104 0.03194 -0.34288 0.03426 -0.33472 0.03449 L -0.28646 0.03634 L -0.16059 0.03449 C -0.10538 0.03333 -0.14444 0.03426 -0.11614 0.03125 L -0.0816 0.02801 C -0.06736 0.0243 -0.08455 0.02847 -0.05937 0.02477 C -0.05729 0.0243 -0.05521 0.02361 -0.05312 0.02315 C -0.04948 0.02199 -0.04583 0.02083 -0.04201 0.01967 C -0.03958 0.01898 -0.03715 0.01898 -0.03472 0.01805 C -0.0309 0.01666 -0.02674 0.01597 -0.02361 0.01319 C -0.02222 0.01203 -0.02101 0.01111 -0.01979 0.00995 C -0.01858 0.00833 -0.01771 0.00602 -0.01614 0.00486 C -0.01389 0.00324 -0.01111 0.00278 -0.00868 0.00162 C -0.00347 -0.0007 -0.00625 -2.22222E-6 -4.72222E-6 -2.22222E-6 " pathEditMode="relative" ptsTypes="AAAAAAAAAAAAAAAAAAAAAAAAAAAAAAAAAAAAAAAAAAAAAA">
                                      <p:cBhvr>
                                        <p:cTn id="12" dur="2000" fill="hold"/>
                                        <p:tgtEl>
                                          <p:spTgt spid="22"/>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61354 -0.11111 L -0.61354 -0.11088 C -0.61736 -0.10787 -0.62084 -0.10347 -0.625 -0.10139 C -0.62934 -0.09954 -0.62726 -0.10093 -0.63125 -0.09722 C -0.63195 -0.09583 -0.63264 -0.09444 -0.63334 -0.09306 C -0.63438 -0.09167 -0.63577 -0.09074 -0.63646 -0.08889 C -0.63716 -0.08773 -0.63716 -0.08611 -0.6375 -0.08472 C -0.6382 -0.08333 -0.63889 -0.08194 -0.63959 -0.08056 C -0.63924 -0.07176 -0.63924 -0.06296 -0.63854 -0.05417 C -0.63854 -0.05231 -0.6382 -0.05046 -0.6375 -0.04861 C -0.63646 -0.04583 -0.63473 -0.04306 -0.63334 -0.04028 C -0.63264 -0.03889 -0.63229 -0.0375 -0.63125 -0.03611 C -0.63021 -0.03472 -0.62917 -0.03356 -0.62813 -0.03194 C -0.62709 -0.03032 -0.62622 -0.02824 -0.625 -0.02639 C -0.62327 -0.02384 -0.62014 -0.01991 -0.61771 -0.01806 C -0.61684 -0.01736 -0.61563 -0.01736 -0.61459 -0.01667 C -0.61354 -0.01597 -0.61268 -0.01481 -0.61146 -0.01389 C -0.60816 -0.01181 -0.60417 -0.01111 -0.60104 -0.00833 C -0.59792 -0.00556 -0.59705 -0.0044 -0.59271 -0.00278 C -0.58941 -0.00162 -0.58577 -0.00116 -0.58229 1.11022E-16 C -0.58021 0.00069 -0.5783 0.00185 -0.57604 0.00278 C -0.57414 0.00324 -0.57188 0.00347 -0.56979 0.00417 C -0.56771 0.00486 -0.5658 0.00625 -0.56354 0.00694 C -0.56094 0.00764 -0.55799 0.00764 -0.55521 0.00833 C -0.55278 0.00856 -0.55035 0.00903 -0.54792 0.00972 C -0.53594 0.01296 -0.54549 0.01204 -0.53229 0.01528 C -0.52761 0.01644 -0.52257 0.01644 -0.51771 0.01806 C -0.50851 0.0206 -0.50973 0.0206 -0.50104 0.02222 C -0.49809 0.02269 -0.49479 0.02292 -0.49167 0.02361 L -0.475 0.02639 L -0.45521 0.02917 L -0.44688 0.03056 C -0.44358 0.03102 -0.43993 0.03125 -0.43646 0.03194 C -0.43091 0.03264 -0.42552 0.03449 -0.41979 0.03472 L -0.38334 0.03611 L -0.15209 0.03472 C -0.14098 0.03449 -0.12986 0.03333 -0.11875 0.03194 C -0.11563 0.03148 -0.11268 0.03079 -0.10938 0.03056 C -0.10261 0.02986 -0.09549 0.02963 -0.08854 0.02917 C -0.06841 0.02569 -0.09358 0.03009 -0.06979 0.025 C -0.06511 0.02384 -0.06007 0.02384 -0.05521 0.02222 C -0.05278 0.0213 -0.05052 0.02014 -0.04792 0.01944 C -0.04254 0.01759 -0.03559 0.01713 -0.03021 0.01667 C -0.02848 0.01574 -0.02674 0.01481 -0.025 0.01389 C -0.02361 0.01296 -0.0224 0.01181 -0.02084 0.01111 C -0.01962 0.01042 -0.01806 0.01019 -0.01667 0.00972 C -0.0132 0.0081 -0.00868 0.00602 -0.00521 0.00417 C -0.00122 0.00162 -0.00209 0.00255 3.33333E-6 1.11022E-16 " pathEditMode="relative" rAng="0" ptsTypes="AAAAAAAAAAAAAAAAAAAAAAAAAAAAAAAAAAAAAAAAAAAAAAAA">
                                      <p:cBhvr>
                                        <p:cTn id="14" dur="2000" fill="hold"/>
                                        <p:tgtEl>
                                          <p:spTgt spid="11"/>
                                        </p:tgtEl>
                                        <p:attrNameLst>
                                          <p:attrName>ppt_x</p:attrName>
                                          <p:attrName>ppt_y</p:attrName>
                                        </p:attrNameLst>
                                      </p:cBhvr>
                                      <p:rCtr x="29375" y="7361"/>
                                    </p:animMotion>
                                  </p:childTnLst>
                                </p:cTn>
                              </p:par>
                              <p:par>
                                <p:cTn id="15" presetID="0" presetClass="path" presetSubtype="0" accel="50000" decel="50000" fill="hold" nodeType="withEffect">
                                  <p:stCondLst>
                                    <p:cond delay="0"/>
                                  </p:stCondLst>
                                  <p:childTnLst>
                                    <p:animMotion origin="layout" path="M -0.70104 0.14722 L -0.70104 0.14745 C -0.70104 0.14884 -0.70104 0.16181 -0.69896 0.16667 C -0.69774 0.16944 -0.69687 0.17315 -0.69479 0.175 C -0.69375 0.17593 -0.69271 0.17662 -0.69167 0.17778 C -0.6875 0.18241 -0.68993 0.18125 -0.68542 0.18472 C -0.68281 0.18657 -0.67969 0.18796 -0.67708 0.19028 C -0.67604 0.1912 -0.67517 0.19213 -0.67396 0.19306 C -0.67309 0.19352 -0.67187 0.19375 -0.67083 0.19444 C -0.66979 0.19514 -0.66892 0.1963 -0.66771 0.19722 C -0.66094 0.20231 -0.66632 0.19792 -0.66042 0.20139 C -0.65903 0.20208 -0.65781 0.20324 -0.65625 0.20417 C -0.65503 0.20463 -0.65347 0.20486 -0.65208 0.20556 C -0.65069 0.20625 -0.64948 0.20764 -0.64792 0.20833 C -0.64635 0.20903 -0.64444 0.20903 -0.64271 0.20972 C -0.62361 0.21667 -0.64913 0.2088 -0.63021 0.21389 C -0.62882 0.21412 -0.62743 0.21458 -0.62604 0.21528 C -0.625 0.21551 -0.62413 0.2162 -0.62292 0.21667 C -0.62101 0.21713 -0.61892 0.21782 -0.61667 0.21806 C -0.60017 0.21921 -0.56667 0.22083 -0.56667 0.22106 L -0.47917 0.21944 C -0.44271 0.21829 -0.43872 0.21759 -0.4125 0.21528 C -0.41076 0.21481 -0.4092 0.21412 -0.40729 0.21389 C -0.39983 0.21273 -0.39201 0.21273 -0.38437 0.21111 C -0.36806 0.20741 -0.39253 0.21273 -0.36042 0.20694 C -0.35868 0.20648 -0.35712 0.20579 -0.35521 0.20556 C -0.35295 0.20486 -0.35035 0.20463 -0.34792 0.20417 C -0.32535 0.19931 -0.35608 0.20556 -0.33941 0.20139 C -0.3342 0.20069 -0.3316 0.20046 -0.32917 0.2 C -0.32708 0.19907 -0.32517 0.19769 -0.32292 0.19722 C -0.31753 0.19537 -0.30104 0.19306 -0.30104 0.19329 C -0.2816 0.18426 -0.3092 0.19606 -0.2875 0.18889 C -0.28299 0.18727 -0.27865 0.18472 -0.27396 0.18333 C -0.27378 0.18241 -0.27309 0.18241 -0.26667 0.18194 C -0.26458 0.18148 -0.2625 0.18102 -0.26042 0.18056 C -0.2349 0.17245 -0.27378 0.18241 -0.25087 0.175 C -0.24497 0.17431 -0.24271 0.17407 -0.24062 0.17361 C -0.23663 0.1713 -0.23351 0.16944 -0.23003 0.16806 C -0.23003 0.16736 -0.22969 0.16713 -0.22795 0.16667 C -0.21233 0.1588 -0.21736 0.16088 -0.20937 0.15833 C -0.20799 0.15648 -0.20799 0.15417 -0.20712 0.15278 C -0.20521 0.15139 -0.19896 0.15093 -0.19687 0.15 C -0.19479 0.14861 -0.19288 0.14699 -0.19062 0.14583 C -0.18872 0.14468 -0.18646 0.14421 -0.18611 0.14306 C -0.18056 0.14051 -0.17639 0.13657 -0.17187 0.13472 C -0.16979 0.1338 -0.16771 0.13287 -0.16562 0.13194 C -0.15486 0.12569 -0.16424 0.12894 -0.15417 0.12639 C -0.15243 0.125 -0.15087 0.12338 -0.14896 0.12222 C -0.14566 0.11968 -0.14219 0.11759 -0.13872 0.11528 L -0.13229 0.11111 L -0.11997 0.10278 C -0.11788 0.10139 -0.11597 0.09977 -0.11372 0.09861 C -0.10729 0.09491 -0.1059 0.09444 -0.1 0.09028 C -0.09687 0.08796 -0.09392 0.08519 -0.09062 0.08333 L -0.06979 0.07222 C -0.06806 0.0713 -0.06615 0.07083 -0.06458 0.06944 C -0.06319 0.06806 -0.06215 0.0662 -0.06042 0.06528 C -0.05885 0.06412 -0.05694 0.06435 -0.05521 0.06389 C -0.05417 0.0625 -0.0533 0.06065 -0.05208 0.05972 C -0.05087 0.05833 -0.04931 0.05787 -0.04792 0.05694 C -0.04583 0.05509 -0.04375 0.05324 -0.04167 0.05139 C -0.04028 0.05 -0.03889 0.04861 -0.0375 0.04722 C -0.03646 0.04583 -0.03559 0.04421 -0.03437 0.04306 C -0.03247 0.04097 -0.02969 0.04005 -0.02812 0.0375 C -0.02187 0.02616 -0.02865 0.03634 -0.02083 0.02917 C -0.01979 0.02801 -0.01875 0.02639 -0.01771 0.025 C -0.01701 0.02361 -0.01667 0.02176 -0.01562 0.02083 C -0.01493 0.01991 -0.01354 0.01991 -0.0125 0.01944 C -0.01146 0.01759 -0.01076 0.01551 -0.00937 0.01389 C -0.00851 0.0125 -0.00729 0.01227 -0.00625 0.01111 C -0.00538 0.00972 -0.00503 0.0081 -0.00417 0.00694 C 0.00035 -0.00046 -0.00226 0.00579 1.11022E-16 1.11022E-16 " pathEditMode="relative" rAng="0" ptsTypes="AAAAAAAAAAAAAAAAAAAAAAAAAAAAAAAAAAAAAAAAAAAAAAAAAAAAAAAAAAAAAAAAAAAAAAAA">
                                      <p:cBhvr>
                                        <p:cTn id="16" dur="2000" fill="hold"/>
                                        <p:tgtEl>
                                          <p:spTgt spid="12"/>
                                        </p:tgtEl>
                                        <p:attrNameLst>
                                          <p:attrName>ppt_x</p:attrName>
                                          <p:attrName>ppt_y</p:attrName>
                                        </p:attrNameLst>
                                      </p:cBhvr>
                                      <p:rCtr x="35052" y="-3681"/>
                                    </p:animMotion>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3"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440327" y="6269507"/>
            <a:ext cx="0" cy="265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29393" y="6269507"/>
            <a:ext cx="0" cy="265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71545" y="6311330"/>
            <a:ext cx="0" cy="265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5716" y="2725293"/>
            <a:ext cx="782417" cy="198197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4294967295"/>
          </p:nvPr>
        </p:nvSpPr>
        <p:spPr>
          <a:xfrm>
            <a:off x="0" y="208951"/>
            <a:ext cx="2362383" cy="731312"/>
          </a:xfrm>
          <a:prstGeom prst="rect">
            <a:avLst/>
          </a:prstGeom>
        </p:spPr>
        <p:txBody>
          <a:bodyPr>
            <a:normAutofit/>
          </a:bodyPr>
          <a:lstStyle/>
          <a:p>
            <a:pPr marL="0" indent="0" algn="l">
              <a:buNone/>
            </a:pPr>
            <a:r>
              <a:rPr lang="en-US" sz="4000" b="1" dirty="0" smtClean="0">
                <a:solidFill>
                  <a:srgbClr val="2E8652"/>
                </a:solidFill>
              </a:rPr>
              <a:t>NDVI</a:t>
            </a:r>
            <a:endParaRPr lang="en-US" sz="4000" b="1" dirty="0">
              <a:solidFill>
                <a:srgbClr val="2E8652"/>
              </a:solidFill>
            </a:endParaRPr>
          </a:p>
        </p:txBody>
      </p:sp>
      <p:pic>
        <p:nvPicPr>
          <p:cNvPr id="12" name="Picture 11"/>
          <p:cNvPicPr>
            <a:picLocks noChangeAspect="1"/>
          </p:cNvPicPr>
          <p:nvPr/>
        </p:nvPicPr>
        <p:blipFill>
          <a:blip r:embed="rId3"/>
          <a:stretch>
            <a:fillRect/>
          </a:stretch>
        </p:blipFill>
        <p:spPr>
          <a:xfrm>
            <a:off x="2073614" y="4459813"/>
            <a:ext cx="5183570" cy="1870589"/>
          </a:xfrm>
          <a:prstGeom prst="rect">
            <a:avLst/>
          </a:prstGeom>
        </p:spPr>
      </p:pic>
      <p:cxnSp>
        <p:nvCxnSpPr>
          <p:cNvPr id="13" name="Straight Connector 12"/>
          <p:cNvCxnSpPr>
            <a:endCxn id="19" idx="1"/>
          </p:cNvCxnSpPr>
          <p:nvPr/>
        </p:nvCxnSpPr>
        <p:spPr>
          <a:xfrm flipV="1">
            <a:off x="7171524" y="5657020"/>
            <a:ext cx="442987" cy="654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8" idx="1"/>
          </p:cNvCxnSpPr>
          <p:nvPr/>
        </p:nvCxnSpPr>
        <p:spPr>
          <a:xfrm flipV="1">
            <a:off x="6866187" y="3746767"/>
            <a:ext cx="704774" cy="1828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1" idx="0"/>
            <a:endCxn id="20" idx="2"/>
          </p:cNvCxnSpPr>
          <p:nvPr/>
        </p:nvCxnSpPr>
        <p:spPr>
          <a:xfrm flipV="1">
            <a:off x="6404418" y="2632135"/>
            <a:ext cx="524293" cy="1998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0"/>
          </p:cNvCxnSpPr>
          <p:nvPr/>
        </p:nvCxnSpPr>
        <p:spPr>
          <a:xfrm flipV="1">
            <a:off x="4665399" y="2189911"/>
            <a:ext cx="0" cy="2269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138990" y="5454317"/>
            <a:ext cx="1023524" cy="723646"/>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7570961" y="3054732"/>
            <a:ext cx="1371600" cy="1384069"/>
          </a:xfrm>
          <a:prstGeom prst="rect">
            <a:avLst/>
          </a:prstGeom>
          <a:ln w="12700">
            <a:solidFill>
              <a:srgbClr val="000000"/>
            </a:solidFill>
          </a:ln>
        </p:spPr>
      </p:pic>
      <p:pic>
        <p:nvPicPr>
          <p:cNvPr id="19" name="Picture 18"/>
          <p:cNvPicPr>
            <a:picLocks noChangeAspect="1"/>
          </p:cNvPicPr>
          <p:nvPr/>
        </p:nvPicPr>
        <p:blipFill>
          <a:blip r:embed="rId5"/>
          <a:stretch>
            <a:fillRect/>
          </a:stretch>
        </p:blipFill>
        <p:spPr>
          <a:xfrm>
            <a:off x="7614511" y="4963151"/>
            <a:ext cx="1371600" cy="1387737"/>
          </a:xfrm>
          <a:prstGeom prst="rect">
            <a:avLst/>
          </a:prstGeom>
          <a:ln w="12700">
            <a:solidFill>
              <a:srgbClr val="000000"/>
            </a:solidFill>
          </a:ln>
        </p:spPr>
      </p:pic>
      <p:pic>
        <p:nvPicPr>
          <p:cNvPr id="20" name="Picture 19"/>
          <p:cNvPicPr>
            <a:picLocks noChangeAspect="1"/>
          </p:cNvPicPr>
          <p:nvPr/>
        </p:nvPicPr>
        <p:blipFill>
          <a:blip r:embed="rId6"/>
          <a:stretch>
            <a:fillRect/>
          </a:stretch>
        </p:blipFill>
        <p:spPr>
          <a:xfrm>
            <a:off x="6242911" y="1234656"/>
            <a:ext cx="1371600" cy="1397479"/>
          </a:xfrm>
          <a:prstGeom prst="rect">
            <a:avLst/>
          </a:prstGeom>
          <a:ln w="12700">
            <a:solidFill>
              <a:srgbClr val="000000"/>
            </a:solidFill>
          </a:ln>
        </p:spPr>
      </p:pic>
      <p:pic>
        <p:nvPicPr>
          <p:cNvPr id="21" name="Picture 20"/>
          <p:cNvPicPr>
            <a:picLocks noChangeAspect="1"/>
          </p:cNvPicPr>
          <p:nvPr/>
        </p:nvPicPr>
        <p:blipFill>
          <a:blip r:embed="rId7"/>
          <a:stretch>
            <a:fillRect/>
          </a:stretch>
        </p:blipFill>
        <p:spPr>
          <a:xfrm>
            <a:off x="3987818" y="956701"/>
            <a:ext cx="1371600" cy="1410418"/>
          </a:xfrm>
          <a:prstGeom prst="rect">
            <a:avLst/>
          </a:prstGeom>
          <a:ln w="12700">
            <a:solidFill>
              <a:srgbClr val="000000"/>
            </a:solidFill>
          </a:ln>
        </p:spPr>
      </p:pic>
      <p:pic>
        <p:nvPicPr>
          <p:cNvPr id="22" name="Picture 21"/>
          <p:cNvPicPr>
            <a:picLocks noChangeAspect="1"/>
          </p:cNvPicPr>
          <p:nvPr/>
        </p:nvPicPr>
        <p:blipFill>
          <a:blip r:embed="rId8"/>
          <a:stretch>
            <a:fillRect/>
          </a:stretch>
        </p:blipFill>
        <p:spPr>
          <a:xfrm>
            <a:off x="126854" y="4959369"/>
            <a:ext cx="1323191" cy="1371600"/>
          </a:xfrm>
          <a:prstGeom prst="rect">
            <a:avLst/>
          </a:prstGeom>
          <a:ln w="12700">
            <a:solidFill>
              <a:srgbClr val="000000"/>
            </a:solidFill>
          </a:ln>
        </p:spPr>
      </p:pic>
      <p:pic>
        <p:nvPicPr>
          <p:cNvPr id="23" name="Picture 22"/>
          <p:cNvPicPr>
            <a:picLocks noChangeAspect="1"/>
          </p:cNvPicPr>
          <p:nvPr/>
        </p:nvPicPr>
        <p:blipFill>
          <a:blip r:embed="rId9"/>
          <a:stretch>
            <a:fillRect/>
          </a:stretch>
        </p:blipFill>
        <p:spPr>
          <a:xfrm>
            <a:off x="96518" y="3119907"/>
            <a:ext cx="1298772" cy="1371600"/>
          </a:xfrm>
          <a:prstGeom prst="rect">
            <a:avLst/>
          </a:prstGeom>
          <a:ln w="12700">
            <a:solidFill>
              <a:srgbClr val="000000"/>
            </a:solidFill>
          </a:ln>
        </p:spPr>
      </p:pic>
      <p:pic>
        <p:nvPicPr>
          <p:cNvPr id="24" name="Picture 23"/>
          <p:cNvPicPr>
            <a:picLocks noChangeAspect="1"/>
          </p:cNvPicPr>
          <p:nvPr/>
        </p:nvPicPr>
        <p:blipFill>
          <a:blip r:embed="rId10"/>
          <a:stretch>
            <a:fillRect/>
          </a:stretch>
        </p:blipFill>
        <p:spPr>
          <a:xfrm>
            <a:off x="1796646" y="1364972"/>
            <a:ext cx="1371600" cy="1371600"/>
          </a:xfrm>
          <a:prstGeom prst="rect">
            <a:avLst/>
          </a:prstGeom>
          <a:ln w="12700">
            <a:solidFill>
              <a:srgbClr val="000000"/>
            </a:solidFill>
          </a:ln>
        </p:spPr>
      </p:pic>
      <p:cxnSp>
        <p:nvCxnSpPr>
          <p:cNvPr id="25" name="Straight Connector 24"/>
          <p:cNvCxnSpPr>
            <a:endCxn id="23" idx="3"/>
          </p:cNvCxnSpPr>
          <p:nvPr/>
        </p:nvCxnSpPr>
        <p:spPr>
          <a:xfrm flipH="1" flipV="1">
            <a:off x="1395290" y="3805707"/>
            <a:ext cx="1251372" cy="1454732"/>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Connector 25"/>
          <p:cNvSpPr/>
          <p:nvPr/>
        </p:nvSpPr>
        <p:spPr>
          <a:xfrm>
            <a:off x="2596618" y="5208961"/>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129393" y="4438802"/>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126604" y="6145673"/>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4629489" y="4438801"/>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6833980" y="5532319"/>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6368508" y="4630724"/>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7135614" y="6250277"/>
            <a:ext cx="71819" cy="64579"/>
          </a:xfrm>
          <a:prstGeom prst="flowChartConnector">
            <a:avLst/>
          </a:prstGeom>
          <a:solidFill>
            <a:srgbClr val="C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671" y="4572668"/>
            <a:ext cx="2647998" cy="461665"/>
          </a:xfrm>
          <a:prstGeom prst="rect">
            <a:avLst/>
          </a:prstGeom>
          <a:noFill/>
          <a:ln>
            <a:noFill/>
          </a:ln>
        </p:spPr>
        <p:txBody>
          <a:bodyPr wrap="square" rtlCol="0">
            <a:spAutoFit/>
          </a:bodyPr>
          <a:lstStyle/>
          <a:p>
            <a:r>
              <a:rPr lang="en-US" sz="2400" dirty="0" smtClean="0">
                <a:solidFill>
                  <a:srgbClr val="000000"/>
                </a:solidFill>
              </a:rPr>
              <a:t>Left Minimum</a:t>
            </a:r>
            <a:endParaRPr lang="en-US" sz="2400" dirty="0">
              <a:solidFill>
                <a:srgbClr val="000000"/>
              </a:solidFill>
            </a:endParaRPr>
          </a:p>
        </p:txBody>
      </p:sp>
      <p:sp>
        <p:nvSpPr>
          <p:cNvPr id="34" name="TextBox 33"/>
          <p:cNvSpPr txBox="1"/>
          <p:nvPr/>
        </p:nvSpPr>
        <p:spPr>
          <a:xfrm>
            <a:off x="-55174" y="2699617"/>
            <a:ext cx="2647998" cy="461665"/>
          </a:xfrm>
          <a:prstGeom prst="rect">
            <a:avLst/>
          </a:prstGeom>
          <a:noFill/>
          <a:ln>
            <a:noFill/>
          </a:ln>
        </p:spPr>
        <p:txBody>
          <a:bodyPr wrap="square" rtlCol="0">
            <a:spAutoFit/>
          </a:bodyPr>
          <a:lstStyle/>
          <a:p>
            <a:r>
              <a:rPr lang="en-US" sz="2400" dirty="0" smtClean="0">
                <a:solidFill>
                  <a:srgbClr val="000000"/>
                </a:solidFill>
              </a:rPr>
              <a:t>Left 20% Max</a:t>
            </a:r>
            <a:endParaRPr lang="en-US" sz="2400" dirty="0">
              <a:solidFill>
                <a:srgbClr val="000000"/>
              </a:solidFill>
            </a:endParaRPr>
          </a:p>
        </p:txBody>
      </p:sp>
      <p:sp>
        <p:nvSpPr>
          <p:cNvPr id="35" name="TextBox 34"/>
          <p:cNvSpPr txBox="1"/>
          <p:nvPr/>
        </p:nvSpPr>
        <p:spPr>
          <a:xfrm>
            <a:off x="1119751" y="811005"/>
            <a:ext cx="2647998" cy="461665"/>
          </a:xfrm>
          <a:prstGeom prst="rect">
            <a:avLst/>
          </a:prstGeom>
          <a:noFill/>
          <a:ln>
            <a:noFill/>
          </a:ln>
        </p:spPr>
        <p:txBody>
          <a:bodyPr wrap="square" rtlCol="0">
            <a:spAutoFit/>
          </a:bodyPr>
          <a:lstStyle/>
          <a:p>
            <a:pPr algn="ctr"/>
            <a:r>
              <a:rPr lang="en-US" sz="2400" dirty="0" smtClean="0">
                <a:solidFill>
                  <a:srgbClr val="000000"/>
                </a:solidFill>
              </a:rPr>
              <a:t>Left 80% Max</a:t>
            </a:r>
            <a:endParaRPr lang="en-US" sz="2400" dirty="0">
              <a:solidFill>
                <a:srgbClr val="000000"/>
              </a:solidFill>
            </a:endParaRPr>
          </a:p>
        </p:txBody>
      </p:sp>
      <p:sp>
        <p:nvSpPr>
          <p:cNvPr id="36" name="TextBox 35"/>
          <p:cNvSpPr txBox="1"/>
          <p:nvPr/>
        </p:nvSpPr>
        <p:spPr>
          <a:xfrm>
            <a:off x="6905799" y="2631351"/>
            <a:ext cx="2491941" cy="461665"/>
          </a:xfrm>
          <a:prstGeom prst="rect">
            <a:avLst/>
          </a:prstGeom>
          <a:noFill/>
          <a:ln>
            <a:noFill/>
          </a:ln>
        </p:spPr>
        <p:txBody>
          <a:bodyPr wrap="square" rtlCol="0">
            <a:spAutoFit/>
          </a:bodyPr>
          <a:lstStyle/>
          <a:p>
            <a:r>
              <a:rPr lang="en-US" sz="2400" dirty="0" smtClean="0">
                <a:solidFill>
                  <a:srgbClr val="000000"/>
                </a:solidFill>
              </a:rPr>
              <a:t>Right 20% Max</a:t>
            </a:r>
            <a:endParaRPr lang="en-US" sz="2400" dirty="0">
              <a:solidFill>
                <a:srgbClr val="000000"/>
              </a:solidFill>
            </a:endParaRPr>
          </a:p>
        </p:txBody>
      </p:sp>
      <p:sp>
        <p:nvSpPr>
          <p:cNvPr id="37" name="TextBox 36"/>
          <p:cNvSpPr txBox="1"/>
          <p:nvPr/>
        </p:nvSpPr>
        <p:spPr>
          <a:xfrm>
            <a:off x="5847524" y="767309"/>
            <a:ext cx="2647998" cy="461665"/>
          </a:xfrm>
          <a:prstGeom prst="rect">
            <a:avLst/>
          </a:prstGeom>
          <a:noFill/>
          <a:ln>
            <a:noFill/>
          </a:ln>
        </p:spPr>
        <p:txBody>
          <a:bodyPr wrap="square" rtlCol="0">
            <a:spAutoFit/>
          </a:bodyPr>
          <a:lstStyle/>
          <a:p>
            <a:r>
              <a:rPr lang="en-US" sz="2400" dirty="0" smtClean="0">
                <a:solidFill>
                  <a:srgbClr val="000000"/>
                </a:solidFill>
              </a:rPr>
              <a:t>Right 80% Max</a:t>
            </a:r>
            <a:endParaRPr lang="en-US" sz="2400" dirty="0">
              <a:solidFill>
                <a:srgbClr val="000000"/>
              </a:solidFill>
            </a:endParaRPr>
          </a:p>
        </p:txBody>
      </p:sp>
      <p:sp>
        <p:nvSpPr>
          <p:cNvPr id="38" name="TextBox 37"/>
          <p:cNvSpPr txBox="1"/>
          <p:nvPr/>
        </p:nvSpPr>
        <p:spPr>
          <a:xfrm>
            <a:off x="6805250" y="4471061"/>
            <a:ext cx="2592490" cy="461665"/>
          </a:xfrm>
          <a:prstGeom prst="rect">
            <a:avLst/>
          </a:prstGeom>
          <a:noFill/>
          <a:ln>
            <a:noFill/>
          </a:ln>
        </p:spPr>
        <p:txBody>
          <a:bodyPr wrap="square" rtlCol="0">
            <a:spAutoFit/>
          </a:bodyPr>
          <a:lstStyle/>
          <a:p>
            <a:r>
              <a:rPr lang="en-US" sz="2400" dirty="0" smtClean="0">
                <a:solidFill>
                  <a:srgbClr val="000000"/>
                </a:solidFill>
              </a:rPr>
              <a:t>Right Minimum</a:t>
            </a:r>
            <a:endParaRPr lang="en-US" sz="2400" dirty="0">
              <a:solidFill>
                <a:srgbClr val="000000"/>
              </a:solidFill>
            </a:endParaRPr>
          </a:p>
        </p:txBody>
      </p:sp>
      <p:cxnSp>
        <p:nvCxnSpPr>
          <p:cNvPr id="39" name="Straight Connector 38"/>
          <p:cNvCxnSpPr/>
          <p:nvPr/>
        </p:nvCxnSpPr>
        <p:spPr>
          <a:xfrm flipV="1">
            <a:off x="2469722" y="6553965"/>
            <a:ext cx="4319534" cy="95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85716" y="6330402"/>
            <a:ext cx="0" cy="2608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344799" y="5977230"/>
            <a:ext cx="1474739" cy="400110"/>
          </a:xfrm>
          <a:prstGeom prst="rect">
            <a:avLst/>
          </a:prstGeom>
          <a:noFill/>
        </p:spPr>
        <p:txBody>
          <a:bodyPr wrap="square" rtlCol="0">
            <a:spAutoFit/>
          </a:bodyPr>
          <a:lstStyle/>
          <a:p>
            <a:r>
              <a:rPr lang="en-US" sz="2000" dirty="0" smtClean="0">
                <a:solidFill>
                  <a:srgbClr val="000000"/>
                </a:solidFill>
              </a:rPr>
              <a:t>Spring</a:t>
            </a:r>
            <a:endParaRPr lang="en-US" sz="2000" dirty="0">
              <a:solidFill>
                <a:srgbClr val="000000"/>
              </a:solidFill>
            </a:endParaRPr>
          </a:p>
        </p:txBody>
      </p:sp>
      <p:sp>
        <p:nvSpPr>
          <p:cNvPr id="42" name="TextBox 41"/>
          <p:cNvSpPr txBox="1"/>
          <p:nvPr/>
        </p:nvSpPr>
        <p:spPr>
          <a:xfrm>
            <a:off x="3585391" y="5963190"/>
            <a:ext cx="2914008" cy="400110"/>
          </a:xfrm>
          <a:prstGeom prst="rect">
            <a:avLst/>
          </a:prstGeom>
          <a:noFill/>
        </p:spPr>
        <p:txBody>
          <a:bodyPr wrap="square" rtlCol="0">
            <a:spAutoFit/>
          </a:bodyPr>
          <a:lstStyle/>
          <a:p>
            <a:r>
              <a:rPr lang="en-US" sz="2000" dirty="0" smtClean="0">
                <a:solidFill>
                  <a:srgbClr val="000000"/>
                </a:solidFill>
              </a:rPr>
              <a:t>Growing Season</a:t>
            </a:r>
            <a:endParaRPr lang="en-US" sz="2000" dirty="0">
              <a:solidFill>
                <a:srgbClr val="000000"/>
              </a:solidFill>
            </a:endParaRPr>
          </a:p>
        </p:txBody>
      </p:sp>
      <p:sp>
        <p:nvSpPr>
          <p:cNvPr id="43" name="TextBox 42"/>
          <p:cNvSpPr txBox="1"/>
          <p:nvPr/>
        </p:nvSpPr>
        <p:spPr>
          <a:xfrm>
            <a:off x="6301748" y="6006211"/>
            <a:ext cx="1232382" cy="400110"/>
          </a:xfrm>
          <a:prstGeom prst="rect">
            <a:avLst/>
          </a:prstGeom>
          <a:noFill/>
        </p:spPr>
        <p:txBody>
          <a:bodyPr wrap="square" rtlCol="0">
            <a:spAutoFit/>
          </a:bodyPr>
          <a:lstStyle/>
          <a:p>
            <a:r>
              <a:rPr lang="en-US" sz="2000" dirty="0" smtClean="0">
                <a:solidFill>
                  <a:srgbClr val="000000"/>
                </a:solidFill>
              </a:rPr>
              <a:t>Fall</a:t>
            </a:r>
            <a:endParaRPr lang="en-US" sz="2000" dirty="0">
              <a:solidFill>
                <a:srgbClr val="000000"/>
              </a:solidFill>
            </a:endParaRPr>
          </a:p>
        </p:txBody>
      </p:sp>
      <p:sp>
        <p:nvSpPr>
          <p:cNvPr id="44" name="TextBox 43"/>
          <p:cNvSpPr txBox="1"/>
          <p:nvPr/>
        </p:nvSpPr>
        <p:spPr>
          <a:xfrm>
            <a:off x="3305490" y="168096"/>
            <a:ext cx="2647998" cy="830997"/>
          </a:xfrm>
          <a:prstGeom prst="rect">
            <a:avLst/>
          </a:prstGeom>
          <a:noFill/>
          <a:ln>
            <a:noFill/>
          </a:ln>
        </p:spPr>
        <p:txBody>
          <a:bodyPr wrap="square" rtlCol="0">
            <a:spAutoFit/>
          </a:bodyPr>
          <a:lstStyle/>
          <a:p>
            <a:pPr algn="ctr"/>
            <a:r>
              <a:rPr lang="en-US" sz="2400" dirty="0" smtClean="0">
                <a:solidFill>
                  <a:srgbClr val="000000"/>
                </a:solidFill>
              </a:rPr>
              <a:t>Season Max NDVI</a:t>
            </a:r>
            <a:endParaRPr lang="en-US" sz="2400" dirty="0">
              <a:solidFill>
                <a:srgbClr val="000000"/>
              </a:solidFill>
            </a:endParaRPr>
          </a:p>
        </p:txBody>
      </p:sp>
      <p:sp>
        <p:nvSpPr>
          <p:cNvPr id="45" name="Text Placeholder 4"/>
          <p:cNvSpPr>
            <a:spLocks noGrp="1"/>
          </p:cNvSpPr>
          <p:nvPr>
            <p:ph type="body" sz="quarter" idx="13"/>
          </p:nvPr>
        </p:nvSpPr>
        <p:spPr>
          <a:xfrm>
            <a:off x="7039152" y="6481192"/>
            <a:ext cx="2043405" cy="274320"/>
          </a:xfrm>
        </p:spPr>
        <p:txBody>
          <a:bodyPr>
            <a:normAutofit/>
          </a:bodyPr>
          <a:lstStyle/>
          <a:p>
            <a:r>
              <a:rPr lang="en-US" dirty="0" smtClean="0">
                <a:solidFill>
                  <a:srgbClr val="000000"/>
                </a:solidFill>
              </a:rPr>
              <a:t>Image Credit: USFS</a:t>
            </a:r>
            <a:endParaRPr lang="en-US" dirty="0">
              <a:solidFill>
                <a:srgbClr val="000000"/>
              </a:solidFill>
            </a:endParaRPr>
          </a:p>
        </p:txBody>
      </p:sp>
    </p:spTree>
    <p:extLst>
      <p:ext uri="{BB962C8B-B14F-4D97-AF65-F5344CB8AC3E}">
        <p14:creationId xmlns:p14="http://schemas.microsoft.com/office/powerpoint/2010/main" val="2420489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4003</TotalTime>
  <Words>2000</Words>
  <Application>Microsoft Office PowerPoint</Application>
  <PresentationFormat>On-screen Show (4:3)</PresentationFormat>
  <Paragraphs>269</Paragraphs>
  <Slides>22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REAHARD, ROSS R. (SSC-NASA)[SSAI DEVELOP]</cp:lastModifiedBy>
  <cp:revision>251</cp:revision>
  <cp:lastPrinted>2015-11-17T16:46:58Z</cp:lastPrinted>
  <dcterms:created xsi:type="dcterms:W3CDTF">2015-05-18T13:26:09Z</dcterms:created>
  <dcterms:modified xsi:type="dcterms:W3CDTF">2015-11-25T22:47:26Z</dcterms:modified>
</cp:coreProperties>
</file>