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9" r:id="rId1"/>
  </p:sldMasterIdLst>
  <p:notesMasterIdLst>
    <p:notesMasterId r:id="rId3"/>
  </p:notesMasterIdLst>
  <p:sldIdLst>
    <p:sldId id="257" r:id="rId2"/>
  </p:sldIdLst>
  <p:sldSz cx="27432000" cy="36576000"/>
  <p:notesSz cx="6858000" cy="9144000"/>
  <p:embeddedFontLst>
    <p:embeddedFont>
      <p:font typeface="Webdings" panose="05030102010509060703" pitchFamily="18" charset="2"/>
      <p:regular r:id="rId4"/>
    </p:embeddedFont>
    <p:embeddedFont>
      <p:font typeface="Garamond" panose="02020404030301010803" pitchFamily="18" charset="0"/>
      <p:regular r:id="rId5"/>
      <p:bold r:id="rId6"/>
      <p:italic r:id="rId7"/>
    </p:embeddedFont>
    <p:embeddedFont>
      <p:font typeface="Century Gothic" panose="020B0502020202020204" pitchFamily="34" charset="0"/>
      <p:regular r:id="rId8"/>
      <p:bold r:id="rId9"/>
      <p:italic r:id="rId10"/>
      <p:boldItalic r:id="rId1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520" userDrawn="1">
          <p15:clr>
            <a:srgbClr val="A4A3A4"/>
          </p15:clr>
        </p15:guide>
        <p15:guide id="2" pos="86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6" clrIdx="0"/>
  <p:cmAuthor id="1" name="Clayton, Amanda L. (LARC-E3)[SSAI DEVELOP]" initials="CAL(D" lastIdx="1" clrIdx="3">
    <p:extLst>
      <p:ext uri="{19B8F6BF-5375-455C-9EA6-DF929625EA0E}">
        <p15:presenceInfo xmlns:p15="http://schemas.microsoft.com/office/powerpoint/2012/main" userId="S-1-5-21-330711430-3775241029-4075259233-682401" providerId="AD"/>
      </p:ext>
    </p:extLst>
  </p:cmAuthor>
  <p:cmAuthor id="2" name="Rose, Marcella A (329B-Affiliate)" initials="RMA(" lastIdx="5" clrIdx="2">
    <p:extLst>
      <p:ext uri="{19B8F6BF-5375-455C-9EA6-DF929625EA0E}">
        <p15:presenceInfo xmlns:p15="http://schemas.microsoft.com/office/powerpoint/2012/main" userId="S-1-5-21-1608413684-1126320247-1535859923-167133" providerId="AD"/>
      </p:ext>
    </p:extLst>
  </p:cmAuthor>
  <p:cmAuthor id="3" name="Higa, Erika Y (329B-Affiliate)" initials="HEY(" lastIdx="9" clrIdx="4">
    <p:extLst>
      <p:ext uri="{19B8F6BF-5375-455C-9EA6-DF929625EA0E}">
        <p15:presenceInfo xmlns:p15="http://schemas.microsoft.com/office/powerpoint/2012/main" userId="S-1-5-21-1608413684-1126320247-1535859923-1288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8A46"/>
    <a:srgbClr val="986707"/>
    <a:srgbClr val="C44F4F"/>
    <a:srgbClr val="80A6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6838" autoAdjust="0"/>
    <p:restoredTop sz="94660"/>
  </p:normalViewPr>
  <p:slideViewPr>
    <p:cSldViewPr snapToGrid="0" showGuides="1">
      <p:cViewPr>
        <p:scale>
          <a:sx n="53" d="100"/>
          <a:sy n="53" d="100"/>
        </p:scale>
        <p:origin x="36" y="-7278"/>
      </p:cViewPr>
      <p:guideLst>
        <p:guide orient="horz" pos="11520"/>
        <p:guide pos="8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presProps" Target="presProp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commentAuthors" Target="commentAuthors.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theme" Target="theme/theme1.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2183924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5" y="0"/>
            <a:ext cx="27431450" cy="36575998"/>
          </a:xfrm>
          <a:prstGeom prst="rect">
            <a:avLst/>
          </a:prstGeom>
        </p:spPr>
      </p:pic>
      <p:sp>
        <p:nvSpPr>
          <p:cNvPr id="9" name="Subtitle"/>
          <p:cNvSpPr>
            <a:spLocks noGrp="1"/>
          </p:cNvSpPr>
          <p:nvPr>
            <p:ph type="body" sz="quarter" idx="13" hasCustomPrompt="1"/>
          </p:nvPr>
        </p:nvSpPr>
        <p:spPr>
          <a:xfrm>
            <a:off x="914400" y="438150"/>
            <a:ext cx="17183100" cy="3383280"/>
          </a:xfrm>
          <a:prstGeom prst="rect">
            <a:avLst/>
          </a:prstGeom>
        </p:spPr>
        <p:txBody>
          <a:bodyPr anchor="ctr"/>
          <a:lstStyle>
            <a:lvl1pPr marL="0" indent="0" algn="l">
              <a:spcBef>
                <a:spcPts val="0"/>
              </a:spcBef>
              <a:buNone/>
              <a:defRPr sz="6000" b="1" baseline="0">
                <a:solidFill>
                  <a:srgbClr val="1C57B0"/>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4" name="TextBox 3"/>
          <p:cNvSpPr txBox="1"/>
          <p:nvPr userDrawn="1"/>
        </p:nvSpPr>
        <p:spPr>
          <a:xfrm>
            <a:off x="3286898" y="35904895"/>
            <a:ext cx="23230702" cy="213905"/>
          </a:xfrm>
          <a:prstGeom prst="rect">
            <a:avLst/>
          </a:prstGeom>
          <a:noFill/>
        </p:spPr>
        <p:txBody>
          <a:bodyPr wrap="square" rtlCol="0">
            <a:spAutoFit/>
          </a:bodyPr>
          <a:lstStyle/>
          <a:p>
            <a:pPr algn="ctr"/>
            <a:r>
              <a:rPr lang="en-US" sz="790" i="1" dirty="0">
                <a:solidFill>
                  <a:schemeClr val="bg1">
                    <a:lumMod val="65000"/>
                  </a:schemeClr>
                </a:solidFill>
                <a:latin typeface="+mj-lt"/>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Tree>
    <p:extLst>
      <p:ext uri="{BB962C8B-B14F-4D97-AF65-F5344CB8AC3E}">
        <p14:creationId xmlns:p14="http://schemas.microsoft.com/office/powerpoint/2010/main" val="1577873615"/>
      </p:ext>
    </p:extLst>
  </p:cSld>
  <p:clrMapOvr>
    <a:masterClrMapping/>
  </p:clrMapOvr>
  <p:extLst mod="1">
    <p:ext uri="{DCECCB84-F9BA-43D5-87BE-67443E8EF086}">
      <p15:sldGuideLst xmlns:p15="http://schemas.microsoft.com/office/powerpoint/2012/main">
        <p15:guide id="1" pos="16704">
          <p15:clr>
            <a:srgbClr val="FBAE40"/>
          </p15:clr>
        </p15:guide>
        <p15:guide id="2" pos="576">
          <p15:clr>
            <a:srgbClr val="FBAE40"/>
          </p15:clr>
        </p15:guide>
        <p15:guide id="3" pos="8640">
          <p15:clr>
            <a:srgbClr val="FBAE40"/>
          </p15:clr>
        </p15:guide>
        <p15:guide id="4" orient="horz" pos="264">
          <p15:clr>
            <a:srgbClr val="FBAE40"/>
          </p15:clr>
        </p15:guide>
        <p15:guide id="5" orient="horz" pos="22752">
          <p15:clr>
            <a:srgbClr val="FBAE40"/>
          </p15:clr>
        </p15:guide>
        <p15:guide id="7" orient="horz" pos="3240">
          <p15:clr>
            <a:srgbClr val="FBAE40"/>
          </p15:clr>
        </p15:guide>
        <p15:guide id="9" orient="horz" pos="21120">
          <p15:clr>
            <a:srgbClr val="FBAE40"/>
          </p15:clr>
        </p15:guide>
        <p15:guide id="10" orient="horz" pos="1872">
          <p15:clr>
            <a:srgbClr val="FBAE40"/>
          </p15:clr>
        </p15:guide>
        <p15:guide id="11" pos="11424">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7.JP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2.png"/><Relationship Id="rId16" Type="http://schemas.openxmlformats.org/officeDocument/2006/relationships/image" Target="../media/image16.JP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6.JP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jp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JPG"/><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p:cNvSpPr txBox="1"/>
          <p:nvPr/>
        </p:nvSpPr>
        <p:spPr>
          <a:xfrm>
            <a:off x="16408400" y="34696400"/>
            <a:ext cx="10109200" cy="812801"/>
          </a:xfrm>
          <a:prstGeom prst="rect">
            <a:avLst/>
          </a:prstGeom>
          <a:noFill/>
        </p:spPr>
        <p:txBody>
          <a:bodyPr wrap="square" rtlCol="0" anchor="ctr">
            <a:noAutofit/>
          </a:bodyPr>
          <a:lstStyle/>
          <a:p>
            <a:pPr lvl="0" algn="r"/>
            <a:r>
              <a:rPr lang="en-US" sz="4000" dirty="0">
                <a:solidFill>
                  <a:schemeClr val="lt1"/>
                </a:solidFill>
                <a:latin typeface="Century Gothic"/>
                <a:ea typeface="Century Gothic"/>
                <a:cs typeface="Century Gothic"/>
                <a:sym typeface="Century Gothic"/>
              </a:rPr>
              <a:t>California - JPL | Spring 2018</a:t>
            </a:r>
          </a:p>
        </p:txBody>
      </p:sp>
      <p:sp>
        <p:nvSpPr>
          <p:cNvPr id="57" name="TextBox 56"/>
          <p:cNvSpPr txBox="1"/>
          <p:nvPr/>
        </p:nvSpPr>
        <p:spPr>
          <a:xfrm>
            <a:off x="3522133" y="34696400"/>
            <a:ext cx="11354452" cy="795867"/>
          </a:xfrm>
          <a:prstGeom prst="rect">
            <a:avLst/>
          </a:prstGeom>
          <a:noFill/>
        </p:spPr>
        <p:txBody>
          <a:bodyPr wrap="square" rtlCol="0" anchor="ctr">
            <a:noAutofit/>
          </a:bodyPr>
          <a:lstStyle/>
          <a:p>
            <a:pPr lvl="0"/>
            <a:r>
              <a:rPr lang="en-US" sz="4000" dirty="0">
                <a:solidFill>
                  <a:schemeClr val="lt1"/>
                </a:solidFill>
                <a:latin typeface="Century Gothic"/>
                <a:ea typeface="Century Gothic"/>
                <a:cs typeface="Century Gothic"/>
                <a:sym typeface="Century Gothic"/>
              </a:rPr>
              <a:t>Black Rock Playa Urban Development</a:t>
            </a:r>
          </a:p>
        </p:txBody>
      </p:sp>
      <p:sp>
        <p:nvSpPr>
          <p:cNvPr id="74" name="Subtitle"/>
          <p:cNvSpPr>
            <a:spLocks noGrp="1"/>
          </p:cNvSpPr>
          <p:nvPr>
            <p:ph type="body" sz="quarter" idx="13" hasCustomPrompt="1"/>
          </p:nvPr>
        </p:nvSpPr>
        <p:spPr>
          <a:xfrm>
            <a:off x="935595" y="638173"/>
            <a:ext cx="17221200" cy="3333750"/>
          </a:xfrm>
          <a:prstGeom prst="rect">
            <a:avLst/>
          </a:prstGeom>
        </p:spPr>
        <p:txBody>
          <a:bodyPr anchor="ctr"/>
          <a:lstStyle>
            <a:lvl1pPr marL="0" indent="0" algn="ctr">
              <a:spcBef>
                <a:spcPts val="0"/>
              </a:spcBef>
              <a:buNone/>
              <a:defRPr sz="6000" b="1" baseline="0">
                <a:solidFill>
                  <a:srgbClr val="EA7845"/>
                </a:solidFill>
                <a:latin typeface="+mj-lt"/>
              </a:defRPr>
            </a:lvl1pPr>
            <a:lvl2pPr>
              <a:defRPr sz="4800"/>
            </a:lvl2pPr>
            <a:lvl3pPr>
              <a:defRPr sz="4000"/>
            </a:lvl3pPr>
            <a:lvl4pPr>
              <a:defRPr sz="3600"/>
            </a:lvl4pPr>
            <a:lvl5pPr>
              <a:defRPr sz="3600"/>
            </a:lvl5pPr>
          </a:lstStyle>
          <a:p>
            <a:pPr lvl="0" algn="l">
              <a:lnSpc>
                <a:spcPct val="90000"/>
              </a:lnSpc>
              <a:buClr>
                <a:srgbClr val="1C57B0"/>
              </a:buClr>
              <a:buSzPts val="5800"/>
            </a:pPr>
            <a:r>
              <a:rPr lang="en-US" sz="5500" dirty="0">
                <a:solidFill>
                  <a:srgbClr val="1C57B0"/>
                </a:solidFill>
                <a:latin typeface="Century Gothic"/>
                <a:ea typeface="Century Gothic"/>
                <a:cs typeface="Century Gothic"/>
                <a:sym typeface="Century Gothic"/>
              </a:rPr>
              <a:t>A Multi-Sensor Approach to Determine the Impacts of Human Activity and Natural Surface Deformation on the Black Rock Playa, Nevada  </a:t>
            </a:r>
            <a:endParaRPr lang="en-US" sz="5500" dirty="0"/>
          </a:p>
          <a:p>
            <a:pPr lvl="0" algn="l">
              <a:lnSpc>
                <a:spcPct val="90000"/>
              </a:lnSpc>
              <a:buClr>
                <a:srgbClr val="EA7845"/>
              </a:buClr>
              <a:buSzPts val="6000"/>
            </a:pPr>
            <a:endParaRPr lang="en-US" sz="5500" dirty="0">
              <a:solidFill>
                <a:srgbClr val="1C57B0"/>
              </a:solidFill>
              <a:latin typeface="Century Gothic"/>
              <a:ea typeface="Century Gothic"/>
              <a:cs typeface="Century Gothic"/>
              <a:sym typeface="Century Gothic"/>
            </a:endParaRPr>
          </a:p>
        </p:txBody>
      </p:sp>
      <p:sp>
        <p:nvSpPr>
          <p:cNvPr id="44" name="Shape 14"/>
          <p:cNvSpPr txBox="1"/>
          <p:nvPr/>
        </p:nvSpPr>
        <p:spPr>
          <a:xfrm>
            <a:off x="994369" y="17124077"/>
            <a:ext cx="8244092"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i="0" u="none" strike="noStrike" cap="none" dirty="0">
                <a:solidFill>
                  <a:srgbClr val="1C57B0"/>
                </a:solidFill>
                <a:latin typeface="Century Gothic"/>
                <a:ea typeface="Century Gothic"/>
                <a:cs typeface="Century Gothic"/>
                <a:sym typeface="Century Gothic"/>
              </a:rPr>
              <a:t>Results</a:t>
            </a:r>
            <a:endParaRPr dirty="0"/>
          </a:p>
        </p:txBody>
      </p:sp>
      <p:sp>
        <p:nvSpPr>
          <p:cNvPr id="45" name="Shape 15"/>
          <p:cNvSpPr txBox="1"/>
          <p:nvPr/>
        </p:nvSpPr>
        <p:spPr>
          <a:xfrm>
            <a:off x="8792242" y="5184158"/>
            <a:ext cx="11516347"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Abstract</a:t>
            </a:r>
            <a:endParaRPr dirty="0"/>
          </a:p>
        </p:txBody>
      </p:sp>
      <p:sp>
        <p:nvSpPr>
          <p:cNvPr id="54" name="Shape 19"/>
          <p:cNvSpPr txBox="1"/>
          <p:nvPr/>
        </p:nvSpPr>
        <p:spPr>
          <a:xfrm>
            <a:off x="8766659" y="5973038"/>
            <a:ext cx="17675716" cy="4945096"/>
          </a:xfrm>
          <a:prstGeom prst="rect">
            <a:avLst/>
          </a:prstGeom>
          <a:noFill/>
          <a:ln>
            <a:noFill/>
          </a:ln>
        </p:spPr>
        <p:txBody>
          <a:bodyPr spcFirstLastPara="1" wrap="square" lIns="91425" tIns="45700" rIns="91425" bIns="45700" anchor="t" anchorCtr="0">
            <a:noAutofit/>
          </a:bodyPr>
          <a:lstStyle/>
          <a:p>
            <a:pPr algn="just"/>
            <a:r>
              <a:rPr lang="en-US" sz="2500" kern="1200" dirty="0">
                <a:solidFill>
                  <a:schemeClr val="tx1">
                    <a:lumMod val="75000"/>
                    <a:lumOff val="25000"/>
                  </a:schemeClr>
                </a:solidFill>
                <a:latin typeface="Garamond" panose="02020404030301010803" pitchFamily="18" charset="0"/>
                <a:ea typeface="+mn-ea"/>
                <a:cs typeface="+mn-cs"/>
              </a:rPr>
              <a:t>Since the early 2000s, wind-deposited sediment mounds have been growing and encroaching onto the Black Rock Playa of the Black Rock Desert-High Rock Canyon Emigrant Trails National Conservation Area. These sedimentary structures along the edge of the playa alter the natural landscape, limit recreational activities such as land sailing and high-speed racing, and </a:t>
            </a:r>
            <a:r>
              <a:rPr lang="en-US" sz="2500" kern="1200" dirty="0">
                <a:solidFill>
                  <a:schemeClr val="tx1">
                    <a:lumMod val="75000"/>
                    <a:lumOff val="25000"/>
                  </a:schemeClr>
                </a:solidFill>
                <a:latin typeface="Garamond" panose="02020404030301010803" pitchFamily="18" charset="0"/>
              </a:rPr>
              <a:t>potentially indicate increased dust emission</a:t>
            </a:r>
            <a:r>
              <a:rPr lang="en-US" sz="2500" kern="1200" dirty="0">
                <a:solidFill>
                  <a:schemeClr val="tx1">
                    <a:lumMod val="75000"/>
                    <a:lumOff val="25000"/>
                  </a:schemeClr>
                </a:solidFill>
                <a:latin typeface="Garamond" panose="02020404030301010803" pitchFamily="18" charset="0"/>
                <a:ea typeface="+mn-ea"/>
                <a:cs typeface="+mn-cs"/>
              </a:rPr>
              <a:t>. Possible sources of increased sediment input for the mounds are drought, natural processes, or anthropogenic activity. Some members of the community believe that Burning Man, a festival hosted annually on the playa, may be the primary culprit. With Burning Man’s recent request to increase its population capacity, the Bureau of Land Management (BLM) must evaluate the event’s environmental impact through submission of an Environmental Impact Statement. To better understand contributing factors to mound growth and migration, the DEVELOP team assessed landscape changes from 1997 to 2017. Surface deformation maps were generated from Synthetic Aperture Radar (SAR) Earth observations from Sentinel-1, in conjunction with optical Earth observations from Landsat 5 Thematic Mapper (TM), Landsat 8 Operational Land Manager (OLI), and </a:t>
            </a:r>
            <a:r>
              <a:rPr lang="en-US" sz="2500" kern="1200" dirty="0">
                <a:solidFill>
                  <a:schemeClr val="tx1">
                    <a:lumMod val="75000"/>
                    <a:lumOff val="25000"/>
                  </a:schemeClr>
                </a:solidFill>
                <a:latin typeface="Garamond" panose="02020404030301010803" pitchFamily="18" charset="0"/>
              </a:rPr>
              <a:t>the National Agriculture Imagery Program.</a:t>
            </a:r>
            <a:r>
              <a:rPr lang="en-US" sz="2500" kern="1200" dirty="0">
                <a:solidFill>
                  <a:srgbClr val="FF0000"/>
                </a:solidFill>
                <a:latin typeface="Garamond" panose="02020404030301010803" pitchFamily="18" charset="0"/>
                <a:ea typeface="+mn-ea"/>
                <a:cs typeface="+mn-cs"/>
              </a:rPr>
              <a:t> </a:t>
            </a:r>
            <a:r>
              <a:rPr lang="en-US" sz="2500" kern="1200" dirty="0">
                <a:solidFill>
                  <a:schemeClr val="tx1">
                    <a:lumMod val="75000"/>
                    <a:lumOff val="25000"/>
                  </a:schemeClr>
                </a:solidFill>
                <a:latin typeface="Garamond" panose="02020404030301010803" pitchFamily="18" charset="0"/>
                <a:ea typeface="+mn-ea"/>
                <a:cs typeface="+mn-cs"/>
              </a:rPr>
              <a:t>Historic weather data from Black Rock Playa and nearby weather stations were used to place surface geomorphology observations in the context of typical drought years, flooding events, and wind patterns. Results will help constrain the mechanism behind mound growth and migration and will assist BLM’s Winnemucca District, Black Rock Field Office in determining if recreational activities should continue to be permitted on the playa.</a:t>
            </a:r>
          </a:p>
        </p:txBody>
      </p:sp>
      <p:sp>
        <p:nvSpPr>
          <p:cNvPr id="58" name="Shape 20"/>
          <p:cNvSpPr txBox="1"/>
          <p:nvPr/>
        </p:nvSpPr>
        <p:spPr>
          <a:xfrm>
            <a:off x="949961" y="5184158"/>
            <a:ext cx="6623328"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Study Area</a:t>
            </a:r>
            <a:endParaRPr dirty="0"/>
          </a:p>
        </p:txBody>
      </p:sp>
      <p:sp>
        <p:nvSpPr>
          <p:cNvPr id="60" name="Shape 21"/>
          <p:cNvSpPr txBox="1"/>
          <p:nvPr/>
        </p:nvSpPr>
        <p:spPr>
          <a:xfrm>
            <a:off x="15320410" y="11115452"/>
            <a:ext cx="11407715"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Methodology</a:t>
            </a:r>
            <a:endParaRPr dirty="0"/>
          </a:p>
        </p:txBody>
      </p:sp>
      <p:sp>
        <p:nvSpPr>
          <p:cNvPr id="62" name="Shape 37"/>
          <p:cNvSpPr txBox="1"/>
          <p:nvPr/>
        </p:nvSpPr>
        <p:spPr>
          <a:xfrm>
            <a:off x="940092" y="12472117"/>
            <a:ext cx="8229600"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Objectives</a:t>
            </a:r>
            <a:endParaRPr dirty="0"/>
          </a:p>
        </p:txBody>
      </p:sp>
      <p:sp>
        <p:nvSpPr>
          <p:cNvPr id="63" name="Shape 39"/>
          <p:cNvSpPr txBox="1"/>
          <p:nvPr/>
        </p:nvSpPr>
        <p:spPr>
          <a:xfrm rot="-1571692">
            <a:off x="14281919" y="31392255"/>
            <a:ext cx="1463040" cy="4572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1" dirty="0">
                <a:solidFill>
                  <a:schemeClr val="lt1"/>
                </a:solidFill>
                <a:latin typeface="Garamond"/>
                <a:ea typeface="Garamond"/>
                <a:cs typeface="Garamond"/>
                <a:sym typeface="Garamond"/>
              </a:rPr>
              <a:t>EXAMPLE</a:t>
            </a:r>
            <a:endParaRPr dirty="0"/>
          </a:p>
        </p:txBody>
      </p:sp>
      <p:sp>
        <p:nvSpPr>
          <p:cNvPr id="89" name="Shape 69"/>
          <p:cNvSpPr/>
          <p:nvPr/>
        </p:nvSpPr>
        <p:spPr>
          <a:xfrm>
            <a:off x="21694220" y="30804875"/>
            <a:ext cx="1645920" cy="1645920"/>
          </a:xfrm>
          <a:custGeom>
            <a:avLst/>
            <a:gdLst/>
            <a:ahLst/>
            <a:cxnLst/>
            <a:rect l="0" t="0" r="0" b="0"/>
            <a:pathLst>
              <a:path w="1645920" h="1645920" extrusionOk="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a:noFill/>
          <a:ln>
            <a:noFill/>
          </a:ln>
        </p:spPr>
      </p:sp>
      <p:sp>
        <p:nvSpPr>
          <p:cNvPr id="90" name="Shape 70"/>
          <p:cNvSpPr/>
          <p:nvPr/>
        </p:nvSpPr>
        <p:spPr>
          <a:xfrm rot="5400000">
            <a:off x="19143169" y="30835169"/>
            <a:ext cx="1605222" cy="1629041"/>
          </a:xfrm>
          <a:custGeom>
            <a:avLst/>
            <a:gdLst/>
            <a:ahLst/>
            <a:cxnLst/>
            <a:rect l="0" t="0" r="0" b="0"/>
            <a:pathLst>
              <a:path w="1605222" h="1629041" extrusionOk="0">
                <a:moveTo>
                  <a:pt x="0" y="1066061"/>
                </a:moveTo>
                <a:lnTo>
                  <a:pt x="0" y="579859"/>
                </a:lnTo>
                <a:lnTo>
                  <a:pt x="23974" y="502627"/>
                </a:lnTo>
                <a:cubicBezTo>
                  <a:pt x="148906" y="207254"/>
                  <a:pt x="441382" y="0"/>
                  <a:pt x="782262" y="0"/>
                </a:cubicBezTo>
                <a:cubicBezTo>
                  <a:pt x="1236770" y="0"/>
                  <a:pt x="1605222" y="368452"/>
                  <a:pt x="1605222" y="822960"/>
                </a:cubicBezTo>
                <a:cubicBezTo>
                  <a:pt x="1605222" y="1192248"/>
                  <a:pt x="1361986" y="1504725"/>
                  <a:pt x="1026986" y="1608921"/>
                </a:cubicBezTo>
                <a:lnTo>
                  <a:pt x="948736" y="1629041"/>
                </a:lnTo>
                <a:lnTo>
                  <a:pt x="615788" y="1629041"/>
                </a:lnTo>
                <a:lnTo>
                  <a:pt x="537540" y="1608921"/>
                </a:lnTo>
                <a:cubicBezTo>
                  <a:pt x="305616" y="1536785"/>
                  <a:pt x="117674" y="1364823"/>
                  <a:pt x="23974" y="1143293"/>
                </a:cubicBezTo>
                <a:close/>
              </a:path>
            </a:pathLst>
          </a:custGeom>
          <a:noFill/>
          <a:ln>
            <a:noFill/>
          </a:ln>
        </p:spPr>
      </p:sp>
      <p:sp>
        <p:nvSpPr>
          <p:cNvPr id="91" name="Shape 71"/>
          <p:cNvSpPr/>
          <p:nvPr/>
        </p:nvSpPr>
        <p:spPr>
          <a:xfrm>
            <a:off x="16595377" y="30828356"/>
            <a:ext cx="1645920" cy="1642666"/>
          </a:xfrm>
          <a:custGeom>
            <a:avLst/>
            <a:gdLst/>
            <a:ahLst/>
            <a:cxnLst/>
            <a:rect l="0" t="0" r="0" b="0"/>
            <a:pathLst>
              <a:path w="1645920" h="1642666" extrusionOk="0">
                <a:moveTo>
                  <a:pt x="758519" y="0"/>
                </a:moveTo>
                <a:lnTo>
                  <a:pt x="887401" y="0"/>
                </a:lnTo>
                <a:lnTo>
                  <a:pt x="907103" y="994"/>
                </a:lnTo>
                <a:cubicBezTo>
                  <a:pt x="1322085" y="43138"/>
                  <a:pt x="1645920" y="393604"/>
                  <a:pt x="1645920" y="819706"/>
                </a:cubicBezTo>
                <a:cubicBezTo>
                  <a:pt x="1645920" y="1274214"/>
                  <a:pt x="1277468" y="1642666"/>
                  <a:pt x="822960" y="1642666"/>
                </a:cubicBezTo>
                <a:cubicBezTo>
                  <a:pt x="368452" y="1642666"/>
                  <a:pt x="0" y="1274214"/>
                  <a:pt x="0" y="819706"/>
                </a:cubicBezTo>
                <a:cubicBezTo>
                  <a:pt x="0" y="393604"/>
                  <a:pt x="323835" y="43138"/>
                  <a:pt x="738817" y="994"/>
                </a:cubicBezTo>
                <a:close/>
              </a:path>
            </a:pathLst>
          </a:custGeom>
          <a:noFill/>
          <a:ln>
            <a:noFill/>
          </a:ln>
        </p:spPr>
      </p:sp>
      <p:sp>
        <p:nvSpPr>
          <p:cNvPr id="92" name="Shape 72"/>
          <p:cNvSpPr/>
          <p:nvPr/>
        </p:nvSpPr>
        <p:spPr>
          <a:xfrm>
            <a:off x="14132888" y="30804875"/>
            <a:ext cx="1645920" cy="1645920"/>
          </a:xfrm>
          <a:custGeom>
            <a:avLst/>
            <a:gdLst/>
            <a:ahLst/>
            <a:cxnLst/>
            <a:rect l="0" t="0" r="0" b="0"/>
            <a:pathLst>
              <a:path w="1645920" h="1645920" extrusionOk="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a:noFill/>
          <a:ln>
            <a:noFill/>
          </a:ln>
        </p:spPr>
      </p:sp>
      <p:grpSp>
        <p:nvGrpSpPr>
          <p:cNvPr id="93" name="Shape 74"/>
          <p:cNvGrpSpPr/>
          <p:nvPr/>
        </p:nvGrpSpPr>
        <p:grpSpPr>
          <a:xfrm>
            <a:off x="15392232" y="12097424"/>
            <a:ext cx="27682962" cy="12894317"/>
            <a:chOff x="2219758" y="11897163"/>
            <a:chExt cx="27682962" cy="12894317"/>
          </a:xfrm>
        </p:grpSpPr>
        <p:sp>
          <p:nvSpPr>
            <p:cNvPr id="94" name="Shape 75"/>
            <p:cNvSpPr/>
            <p:nvPr/>
          </p:nvSpPr>
          <p:spPr>
            <a:xfrm>
              <a:off x="2219761" y="11952881"/>
              <a:ext cx="7406640" cy="2488833"/>
            </a:xfrm>
            <a:prstGeom prst="rect">
              <a:avLst/>
            </a:prstGeom>
            <a:solidFill>
              <a:srgbClr val="F2F2F2"/>
            </a:solidFill>
            <a:ln w="25400" cap="flat" cmpd="sng">
              <a:solidFill>
                <a:srgbClr val="164B9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lt1"/>
                </a:solidFill>
                <a:latin typeface="Garamond"/>
                <a:ea typeface="Garamond"/>
                <a:cs typeface="Garamond"/>
                <a:sym typeface="Garamond"/>
              </a:endParaRPr>
            </a:p>
          </p:txBody>
        </p:sp>
        <p:sp>
          <p:nvSpPr>
            <p:cNvPr id="95" name="Shape 76"/>
            <p:cNvSpPr txBox="1"/>
            <p:nvPr/>
          </p:nvSpPr>
          <p:spPr>
            <a:xfrm rot="-5400000">
              <a:off x="1899157" y="13052896"/>
              <a:ext cx="1463040"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rgbClr val="3F3F3F"/>
                  </a:solidFill>
                  <a:latin typeface="Garamond"/>
                  <a:ea typeface="Garamond"/>
                  <a:cs typeface="Garamond"/>
                  <a:sym typeface="Garamond"/>
                </a:rPr>
                <a:t>Radar</a:t>
              </a:r>
              <a:endParaRPr dirty="0"/>
            </a:p>
          </p:txBody>
        </p:sp>
        <p:sp>
          <p:nvSpPr>
            <p:cNvPr id="96" name="Shape 77"/>
            <p:cNvSpPr/>
            <p:nvPr/>
          </p:nvSpPr>
          <p:spPr>
            <a:xfrm rot="5400000">
              <a:off x="2859840" y="12490030"/>
              <a:ext cx="1828800" cy="1645920"/>
            </a:xfrm>
            <a:prstGeom prst="hexagon">
              <a:avLst>
                <a:gd name="adj" fmla="val 25000"/>
                <a:gd name="vf" fmla="val 115470"/>
              </a:avLst>
            </a:prstGeom>
            <a:solidFill>
              <a:srgbClr val="A1C1F1"/>
            </a:solidFill>
            <a:ln w="12700" cap="flat" cmpd="sng">
              <a:solidFill>
                <a:srgbClr val="1852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lt1"/>
                </a:solidFill>
                <a:latin typeface="Garamond"/>
                <a:ea typeface="Garamond"/>
                <a:cs typeface="Garamond"/>
                <a:sym typeface="Garamond"/>
              </a:endParaRPr>
            </a:p>
          </p:txBody>
        </p:sp>
        <p:sp>
          <p:nvSpPr>
            <p:cNvPr id="97" name="Shape 78"/>
            <p:cNvSpPr txBox="1"/>
            <p:nvPr/>
          </p:nvSpPr>
          <p:spPr>
            <a:xfrm>
              <a:off x="3018657" y="12798001"/>
              <a:ext cx="1463040"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dirty="0">
                  <a:solidFill>
                    <a:srgbClr val="3F3F3F"/>
                  </a:solidFill>
                  <a:latin typeface="Garamond"/>
                  <a:ea typeface="Garamond"/>
                  <a:cs typeface="Garamond"/>
                  <a:sym typeface="Garamond"/>
                </a:rPr>
                <a:t>Create correlation images</a:t>
              </a:r>
              <a:endParaRPr dirty="0"/>
            </a:p>
          </p:txBody>
        </p:sp>
        <p:sp>
          <p:nvSpPr>
            <p:cNvPr id="98" name="Shape 79"/>
            <p:cNvSpPr/>
            <p:nvPr/>
          </p:nvSpPr>
          <p:spPr>
            <a:xfrm rot="5400000">
              <a:off x="5122134" y="12490030"/>
              <a:ext cx="1828800" cy="1645920"/>
            </a:xfrm>
            <a:prstGeom prst="hexagon">
              <a:avLst>
                <a:gd name="adj" fmla="val 25000"/>
                <a:gd name="vf" fmla="val 115470"/>
              </a:avLst>
            </a:prstGeom>
            <a:solidFill>
              <a:srgbClr val="A1C1F1"/>
            </a:solidFill>
            <a:ln w="12700" cap="flat" cmpd="sng">
              <a:solidFill>
                <a:srgbClr val="1852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lt1"/>
                </a:solidFill>
                <a:latin typeface="Garamond"/>
                <a:ea typeface="Garamond"/>
                <a:cs typeface="Garamond"/>
                <a:sym typeface="Garamond"/>
              </a:endParaRPr>
            </a:p>
          </p:txBody>
        </p:sp>
        <p:sp>
          <p:nvSpPr>
            <p:cNvPr id="99" name="Shape 80"/>
            <p:cNvSpPr txBox="1"/>
            <p:nvPr/>
          </p:nvSpPr>
          <p:spPr>
            <a:xfrm>
              <a:off x="5285963" y="12560513"/>
              <a:ext cx="1554479" cy="1491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dirty="0">
                  <a:solidFill>
                    <a:srgbClr val="3F3F3F"/>
                  </a:solidFill>
                  <a:latin typeface="Garamond"/>
                  <a:ea typeface="Garamond"/>
                  <a:cs typeface="Garamond"/>
                  <a:sym typeface="Garamond"/>
                </a:rPr>
                <a:t>Normalize images to remove vegetation effect</a:t>
              </a:r>
              <a:endParaRPr dirty="0"/>
            </a:p>
          </p:txBody>
        </p:sp>
        <p:grpSp>
          <p:nvGrpSpPr>
            <p:cNvPr id="100" name="Shape 81"/>
            <p:cNvGrpSpPr/>
            <p:nvPr/>
          </p:nvGrpSpPr>
          <p:grpSpPr>
            <a:xfrm>
              <a:off x="7421679" y="12398590"/>
              <a:ext cx="1828800" cy="1828800"/>
              <a:chOff x="5592516" y="1218590"/>
              <a:chExt cx="1828800" cy="1828800"/>
            </a:xfrm>
          </p:grpSpPr>
          <p:sp>
            <p:nvSpPr>
              <p:cNvPr id="125" name="Shape 82"/>
              <p:cNvSpPr/>
              <p:nvPr/>
            </p:nvSpPr>
            <p:spPr>
              <a:xfrm rot="5400000">
                <a:off x="5592516" y="1310030"/>
                <a:ext cx="1828800" cy="1645920"/>
              </a:xfrm>
              <a:prstGeom prst="hexagon">
                <a:avLst>
                  <a:gd name="adj" fmla="val 25000"/>
                  <a:gd name="vf" fmla="val 115470"/>
                </a:avLst>
              </a:prstGeom>
              <a:solidFill>
                <a:srgbClr val="A1C1F1"/>
              </a:solidFill>
              <a:ln w="12700" cap="flat" cmpd="sng">
                <a:solidFill>
                  <a:srgbClr val="1852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lt1"/>
                  </a:solidFill>
                  <a:latin typeface="Garamond"/>
                  <a:ea typeface="Garamond"/>
                  <a:cs typeface="Garamond"/>
                  <a:sym typeface="Garamond"/>
                </a:endParaRPr>
              </a:p>
            </p:txBody>
          </p:sp>
          <p:sp>
            <p:nvSpPr>
              <p:cNvPr id="126" name="Shape 83"/>
              <p:cNvSpPr txBox="1"/>
              <p:nvPr/>
            </p:nvSpPr>
            <p:spPr>
              <a:xfrm>
                <a:off x="5592516" y="1671325"/>
                <a:ext cx="1828800"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dirty="0">
                    <a:solidFill>
                      <a:srgbClr val="3F3F3F"/>
                    </a:solidFill>
                    <a:latin typeface="Garamond"/>
                    <a:ea typeface="Garamond"/>
                    <a:cs typeface="Garamond"/>
                    <a:sym typeface="Garamond"/>
                  </a:rPr>
                  <a:t>Identify areas with most change</a:t>
                </a:r>
                <a:endParaRPr dirty="0"/>
              </a:p>
            </p:txBody>
          </p:sp>
        </p:grpSp>
        <p:sp>
          <p:nvSpPr>
            <p:cNvPr id="101" name="Shape 84"/>
            <p:cNvSpPr/>
            <p:nvPr/>
          </p:nvSpPr>
          <p:spPr>
            <a:xfrm>
              <a:off x="4661562" y="13093230"/>
              <a:ext cx="498954" cy="439520"/>
            </a:xfrm>
            <a:prstGeom prst="rightArrow">
              <a:avLst>
                <a:gd name="adj1" fmla="val 50000"/>
                <a:gd name="adj2" fmla="val 50000"/>
              </a:avLst>
            </a:prstGeom>
            <a:solidFill>
              <a:srgbClr val="A5A5A5"/>
            </a:solidFill>
            <a:ln w="25400" cap="flat" cmpd="sng">
              <a:solidFill>
                <a:srgbClr val="1B57A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lt1"/>
                </a:solidFill>
                <a:latin typeface="Garamond"/>
                <a:ea typeface="Garamond"/>
                <a:cs typeface="Garamond"/>
                <a:sym typeface="Garamond"/>
              </a:endParaRPr>
            </a:p>
          </p:txBody>
        </p:sp>
        <p:sp>
          <p:nvSpPr>
            <p:cNvPr id="102" name="Shape 85"/>
            <p:cNvSpPr/>
            <p:nvPr/>
          </p:nvSpPr>
          <p:spPr>
            <a:xfrm>
              <a:off x="6936829" y="13058876"/>
              <a:ext cx="498954" cy="439520"/>
            </a:xfrm>
            <a:prstGeom prst="rightArrow">
              <a:avLst>
                <a:gd name="adj1" fmla="val 50000"/>
                <a:gd name="adj2" fmla="val 50000"/>
              </a:avLst>
            </a:prstGeom>
            <a:solidFill>
              <a:srgbClr val="A5A5A5"/>
            </a:solidFill>
            <a:ln w="25400" cap="flat" cmpd="sng">
              <a:solidFill>
                <a:srgbClr val="1B57A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lt1"/>
                </a:solidFill>
                <a:latin typeface="Garamond"/>
                <a:ea typeface="Garamond"/>
                <a:cs typeface="Garamond"/>
                <a:sym typeface="Garamond"/>
              </a:endParaRPr>
            </a:p>
          </p:txBody>
        </p:sp>
        <p:sp>
          <p:nvSpPr>
            <p:cNvPr id="103" name="Shape 86"/>
            <p:cNvSpPr/>
            <p:nvPr/>
          </p:nvSpPr>
          <p:spPr>
            <a:xfrm>
              <a:off x="2219760" y="14702406"/>
              <a:ext cx="7406640" cy="2488833"/>
            </a:xfrm>
            <a:prstGeom prst="rect">
              <a:avLst/>
            </a:prstGeom>
            <a:solidFill>
              <a:srgbClr val="F2F2F2"/>
            </a:solidFill>
            <a:ln w="25400" cap="flat" cmpd="sng">
              <a:solidFill>
                <a:srgbClr val="164B9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lt1"/>
                </a:solidFill>
                <a:latin typeface="Garamond"/>
                <a:ea typeface="Garamond"/>
                <a:cs typeface="Garamond"/>
                <a:sym typeface="Garamond"/>
              </a:endParaRPr>
            </a:p>
          </p:txBody>
        </p:sp>
        <p:sp>
          <p:nvSpPr>
            <p:cNvPr id="104" name="Shape 87"/>
            <p:cNvSpPr txBox="1"/>
            <p:nvPr/>
          </p:nvSpPr>
          <p:spPr>
            <a:xfrm>
              <a:off x="2219758" y="14726945"/>
              <a:ext cx="7627899" cy="4616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200" b="1" dirty="0">
                  <a:solidFill>
                    <a:srgbClr val="1B57AF"/>
                  </a:solidFill>
                  <a:latin typeface="Garamond"/>
                  <a:ea typeface="Garamond"/>
                  <a:cs typeface="Garamond"/>
                  <a:sym typeface="Garamond"/>
                </a:rPr>
                <a:t>(2) Download Landsat 5 &amp; 8 and NAIP data from 1997-2017</a:t>
              </a:r>
              <a:endParaRPr sz="2200" dirty="0"/>
            </a:p>
          </p:txBody>
        </p:sp>
        <p:sp>
          <p:nvSpPr>
            <p:cNvPr id="105" name="Shape 88"/>
            <p:cNvSpPr/>
            <p:nvPr/>
          </p:nvSpPr>
          <p:spPr>
            <a:xfrm rot="5400000">
              <a:off x="2822191" y="15290231"/>
              <a:ext cx="1828800" cy="1645920"/>
            </a:xfrm>
            <a:prstGeom prst="hexagon">
              <a:avLst>
                <a:gd name="adj" fmla="val 25000"/>
                <a:gd name="vf" fmla="val 115470"/>
              </a:avLst>
            </a:prstGeom>
            <a:solidFill>
              <a:srgbClr val="1852A8"/>
            </a:solidFill>
            <a:ln w="25400" cap="flat" cmpd="sng">
              <a:solidFill>
                <a:srgbClr val="A1C1F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lt1"/>
                </a:solidFill>
                <a:latin typeface="Garamond"/>
                <a:ea typeface="Garamond"/>
                <a:cs typeface="Garamond"/>
                <a:sym typeface="Garamond"/>
              </a:endParaRPr>
            </a:p>
          </p:txBody>
        </p:sp>
        <p:sp>
          <p:nvSpPr>
            <p:cNvPr id="106" name="Shape 89"/>
            <p:cNvSpPr txBox="1"/>
            <p:nvPr/>
          </p:nvSpPr>
          <p:spPr>
            <a:xfrm>
              <a:off x="2867128" y="15592879"/>
              <a:ext cx="1689406"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dirty="0">
                  <a:solidFill>
                    <a:srgbClr val="F2F2F2"/>
                  </a:solidFill>
                  <a:latin typeface="Garamond"/>
                  <a:ea typeface="Garamond"/>
                  <a:cs typeface="Garamond"/>
                  <a:sym typeface="Garamond"/>
                </a:rPr>
                <a:t>Create false color composites </a:t>
              </a:r>
              <a:endParaRPr dirty="0"/>
            </a:p>
          </p:txBody>
        </p:sp>
        <p:sp>
          <p:nvSpPr>
            <p:cNvPr id="107" name="Shape 90"/>
            <p:cNvSpPr/>
            <p:nvPr/>
          </p:nvSpPr>
          <p:spPr>
            <a:xfrm rot="5400000">
              <a:off x="5112437" y="15290231"/>
              <a:ext cx="1828800" cy="1645920"/>
            </a:xfrm>
            <a:prstGeom prst="hexagon">
              <a:avLst>
                <a:gd name="adj" fmla="val 25000"/>
                <a:gd name="vf" fmla="val 115470"/>
              </a:avLst>
            </a:prstGeom>
            <a:solidFill>
              <a:srgbClr val="1852A8"/>
            </a:solidFill>
            <a:ln w="25400" cap="flat" cmpd="sng">
              <a:solidFill>
                <a:srgbClr val="A1C1F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lt1"/>
                </a:solidFill>
                <a:latin typeface="Garamond"/>
                <a:ea typeface="Garamond"/>
                <a:cs typeface="Garamond"/>
                <a:sym typeface="Garamond"/>
              </a:endParaRPr>
            </a:p>
          </p:txBody>
        </p:sp>
        <p:sp>
          <p:nvSpPr>
            <p:cNvPr id="108" name="Shape 91"/>
            <p:cNvSpPr txBox="1"/>
            <p:nvPr/>
          </p:nvSpPr>
          <p:spPr>
            <a:xfrm>
              <a:off x="5306038" y="15429866"/>
              <a:ext cx="1463040"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dirty="0">
                  <a:solidFill>
                    <a:srgbClr val="F2F2F2"/>
                  </a:solidFill>
                  <a:latin typeface="Garamond"/>
                  <a:ea typeface="Garamond"/>
                  <a:cs typeface="Garamond"/>
                  <a:sym typeface="Garamond"/>
                </a:rPr>
                <a:t>Digitize mound &amp; inundation features</a:t>
              </a:r>
              <a:endParaRPr dirty="0"/>
            </a:p>
          </p:txBody>
        </p:sp>
        <p:sp>
          <p:nvSpPr>
            <p:cNvPr id="109" name="Shape 92"/>
            <p:cNvSpPr/>
            <p:nvPr/>
          </p:nvSpPr>
          <p:spPr>
            <a:xfrm rot="5400000">
              <a:off x="7423271" y="15290231"/>
              <a:ext cx="1828800" cy="1645920"/>
            </a:xfrm>
            <a:prstGeom prst="hexagon">
              <a:avLst>
                <a:gd name="adj" fmla="val 25000"/>
                <a:gd name="vf" fmla="val 115470"/>
              </a:avLst>
            </a:prstGeom>
            <a:solidFill>
              <a:srgbClr val="1852A8"/>
            </a:solidFill>
            <a:ln w="25400" cap="flat" cmpd="sng">
              <a:solidFill>
                <a:srgbClr val="A1C1F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lt1"/>
                </a:solidFill>
                <a:latin typeface="Garamond"/>
                <a:ea typeface="Garamond"/>
                <a:cs typeface="Garamond"/>
                <a:sym typeface="Garamond"/>
              </a:endParaRPr>
            </a:p>
          </p:txBody>
        </p:sp>
        <p:sp>
          <p:nvSpPr>
            <p:cNvPr id="110" name="Shape 93"/>
            <p:cNvSpPr txBox="1"/>
            <p:nvPr/>
          </p:nvSpPr>
          <p:spPr>
            <a:xfrm>
              <a:off x="7423271" y="15651527"/>
              <a:ext cx="1828800"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dirty="0">
                  <a:solidFill>
                    <a:srgbClr val="F2F2F2"/>
                  </a:solidFill>
                  <a:latin typeface="Garamond"/>
                  <a:ea typeface="Garamond"/>
                  <a:cs typeface="Garamond"/>
                  <a:sym typeface="Garamond"/>
                </a:rPr>
                <a:t>Identify years and areas with most change</a:t>
              </a:r>
              <a:endParaRPr dirty="0"/>
            </a:p>
          </p:txBody>
        </p:sp>
        <p:sp>
          <p:nvSpPr>
            <p:cNvPr id="111" name="Shape 94"/>
            <p:cNvSpPr txBox="1"/>
            <p:nvPr/>
          </p:nvSpPr>
          <p:spPr>
            <a:xfrm rot="16200000">
              <a:off x="1904775" y="15874092"/>
              <a:ext cx="1463040"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rgbClr val="3F3F3F"/>
                  </a:solidFill>
                  <a:latin typeface="Garamond"/>
                  <a:ea typeface="Garamond"/>
                  <a:cs typeface="Garamond"/>
                  <a:sym typeface="Garamond"/>
                </a:rPr>
                <a:t>Optical</a:t>
              </a:r>
              <a:endParaRPr dirty="0"/>
            </a:p>
          </p:txBody>
        </p:sp>
        <p:sp>
          <p:nvSpPr>
            <p:cNvPr id="112" name="Shape 95"/>
            <p:cNvSpPr/>
            <p:nvPr/>
          </p:nvSpPr>
          <p:spPr>
            <a:xfrm>
              <a:off x="4642531" y="15893431"/>
              <a:ext cx="498954" cy="439520"/>
            </a:xfrm>
            <a:prstGeom prst="rightArrow">
              <a:avLst>
                <a:gd name="adj1" fmla="val 50000"/>
                <a:gd name="adj2" fmla="val 50000"/>
              </a:avLst>
            </a:prstGeom>
            <a:solidFill>
              <a:srgbClr val="A5A5A5"/>
            </a:solidFill>
            <a:ln w="25400" cap="flat" cmpd="sng">
              <a:solidFill>
                <a:srgbClr val="1B57A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lt1"/>
                </a:solidFill>
                <a:latin typeface="Garamond"/>
                <a:ea typeface="Garamond"/>
                <a:cs typeface="Garamond"/>
                <a:sym typeface="Garamond"/>
              </a:endParaRPr>
            </a:p>
          </p:txBody>
        </p:sp>
        <p:sp>
          <p:nvSpPr>
            <p:cNvPr id="113" name="Shape 96"/>
            <p:cNvSpPr/>
            <p:nvPr/>
          </p:nvSpPr>
          <p:spPr>
            <a:xfrm>
              <a:off x="6912189" y="15890352"/>
              <a:ext cx="498954" cy="439520"/>
            </a:xfrm>
            <a:prstGeom prst="rightArrow">
              <a:avLst>
                <a:gd name="adj1" fmla="val 50000"/>
                <a:gd name="adj2" fmla="val 50000"/>
              </a:avLst>
            </a:prstGeom>
            <a:solidFill>
              <a:srgbClr val="A5A5A5"/>
            </a:solidFill>
            <a:ln w="25400" cap="flat" cmpd="sng">
              <a:solidFill>
                <a:srgbClr val="1B57A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lt1"/>
                </a:solidFill>
                <a:latin typeface="Garamond"/>
                <a:ea typeface="Garamond"/>
                <a:cs typeface="Garamond"/>
                <a:sym typeface="Garamond"/>
              </a:endParaRPr>
            </a:p>
          </p:txBody>
        </p:sp>
        <p:sp>
          <p:nvSpPr>
            <p:cNvPr id="114" name="Shape 97"/>
            <p:cNvSpPr txBox="1"/>
            <p:nvPr/>
          </p:nvSpPr>
          <p:spPr>
            <a:xfrm>
              <a:off x="2219760" y="11929294"/>
              <a:ext cx="7315200" cy="4616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200" b="1" dirty="0">
                  <a:solidFill>
                    <a:srgbClr val="1B57AF"/>
                  </a:solidFill>
                  <a:latin typeface="Garamond"/>
                  <a:ea typeface="Garamond"/>
                  <a:cs typeface="Garamond"/>
                  <a:sym typeface="Garamond"/>
                </a:rPr>
                <a:t>(1) Download Sentinel-1 C-SAR data from 2017</a:t>
              </a:r>
              <a:endParaRPr sz="2200" dirty="0"/>
            </a:p>
          </p:txBody>
        </p:sp>
        <p:sp>
          <p:nvSpPr>
            <p:cNvPr id="115" name="Shape 98"/>
            <p:cNvSpPr/>
            <p:nvPr/>
          </p:nvSpPr>
          <p:spPr>
            <a:xfrm>
              <a:off x="9847658" y="12529630"/>
              <a:ext cx="994551" cy="4094122"/>
            </a:xfrm>
            <a:prstGeom prst="rightBrace">
              <a:avLst>
                <a:gd name="adj1" fmla="val 8333"/>
                <a:gd name="adj2" fmla="val 50000"/>
              </a:avLst>
            </a:prstGeom>
            <a:noFill/>
            <a:ln w="38100" cap="flat" cmpd="sng">
              <a:solidFill>
                <a:srgbClr val="1852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dk1"/>
                </a:solidFill>
                <a:latin typeface="Garamond"/>
                <a:ea typeface="Garamond"/>
                <a:cs typeface="Garamond"/>
                <a:sym typeface="Garamond"/>
              </a:endParaRPr>
            </a:p>
          </p:txBody>
        </p:sp>
        <p:sp>
          <p:nvSpPr>
            <p:cNvPr id="116" name="Shape 99"/>
            <p:cNvSpPr txBox="1"/>
            <p:nvPr/>
          </p:nvSpPr>
          <p:spPr>
            <a:xfrm>
              <a:off x="11019437" y="11897163"/>
              <a:ext cx="2388741" cy="156966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rgbClr val="3F3F3F"/>
                  </a:solidFill>
                  <a:latin typeface="Garamond"/>
                  <a:ea typeface="Garamond"/>
                  <a:cs typeface="Garamond"/>
                  <a:sym typeface="Garamond"/>
                </a:rPr>
                <a:t>Compare pre- and post-Burning Man images</a:t>
              </a:r>
              <a:endParaRPr dirty="0"/>
            </a:p>
          </p:txBody>
        </p:sp>
        <p:sp>
          <p:nvSpPr>
            <p:cNvPr id="117" name="Shape 100"/>
            <p:cNvSpPr txBox="1"/>
            <p:nvPr/>
          </p:nvSpPr>
          <p:spPr>
            <a:xfrm>
              <a:off x="11080022" y="14039749"/>
              <a:ext cx="2271327"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rgbClr val="3F3F3F"/>
                  </a:solidFill>
                  <a:latin typeface="Garamond"/>
                  <a:ea typeface="Garamond"/>
                  <a:cs typeface="Garamond"/>
                  <a:sym typeface="Garamond"/>
                </a:rPr>
                <a:t>Compare radar and optical results</a:t>
              </a:r>
              <a:endParaRPr dirty="0"/>
            </a:p>
          </p:txBody>
        </p:sp>
        <p:sp>
          <p:nvSpPr>
            <p:cNvPr id="118" name="Shape 101"/>
            <p:cNvSpPr txBox="1"/>
            <p:nvPr/>
          </p:nvSpPr>
          <p:spPr>
            <a:xfrm>
              <a:off x="11149996" y="15874099"/>
              <a:ext cx="2271327"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rgbClr val="3F3F3F"/>
                  </a:solidFill>
                  <a:latin typeface="Garamond"/>
                  <a:ea typeface="Garamond"/>
                  <a:cs typeface="Garamond"/>
                  <a:sym typeface="Garamond"/>
                </a:rPr>
                <a:t>Make inferences</a:t>
              </a:r>
              <a:endParaRPr dirty="0"/>
            </a:p>
          </p:txBody>
        </p:sp>
        <p:cxnSp>
          <p:nvCxnSpPr>
            <p:cNvPr id="124" name="Shape 104"/>
            <p:cNvCxnSpPr/>
            <p:nvPr/>
          </p:nvCxnSpPr>
          <p:spPr>
            <a:xfrm>
              <a:off x="29902720" y="24560061"/>
              <a:ext cx="0" cy="231419"/>
            </a:xfrm>
            <a:prstGeom prst="straightConnector1">
              <a:avLst/>
            </a:prstGeom>
            <a:noFill/>
            <a:ln w="38100" cap="flat" cmpd="sng">
              <a:solidFill>
                <a:srgbClr val="164B9A"/>
              </a:solidFill>
              <a:prstDash val="solid"/>
              <a:miter lim="800000"/>
              <a:headEnd type="none" w="sm" len="sm"/>
              <a:tailEnd type="none" w="sm" len="sm"/>
            </a:ln>
          </p:spPr>
        </p:cxnSp>
      </p:grpSp>
      <p:sp>
        <p:nvSpPr>
          <p:cNvPr id="127" name="Text Placeholder 16"/>
          <p:cNvSpPr txBox="1">
            <a:spLocks/>
          </p:cNvSpPr>
          <p:nvPr/>
        </p:nvSpPr>
        <p:spPr>
          <a:xfrm>
            <a:off x="935595" y="13319507"/>
            <a:ext cx="6796202" cy="4380499"/>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lgn="just">
              <a:buClr>
                <a:srgbClr val="1C57B0"/>
              </a:buClr>
            </a:pPr>
            <a:r>
              <a:rPr lang="en-US" sz="2500" b="1" dirty="0">
                <a:solidFill>
                  <a:srgbClr val="1C57B0"/>
                </a:solidFill>
                <a:latin typeface="Garamond" panose="02020404030301010803" pitchFamily="18" charset="0"/>
              </a:rPr>
              <a:t>Generate</a:t>
            </a:r>
            <a:r>
              <a:rPr lang="en-US" sz="2500" dirty="0">
                <a:solidFill>
                  <a:srgbClr val="7FB662"/>
                </a:solidFill>
                <a:latin typeface="Garamond" panose="02020404030301010803" pitchFamily="18" charset="0"/>
              </a:rPr>
              <a:t> </a:t>
            </a:r>
            <a:r>
              <a:rPr lang="en-US" sz="2500" dirty="0">
                <a:solidFill>
                  <a:schemeClr val="tx1">
                    <a:lumMod val="75000"/>
                    <a:lumOff val="25000"/>
                  </a:schemeClr>
                </a:solidFill>
                <a:latin typeface="Garamond" panose="02020404030301010803" pitchFamily="18" charset="0"/>
              </a:rPr>
              <a:t>surface deformation maps of Black Rock Playa from optical SAR imagery</a:t>
            </a:r>
          </a:p>
          <a:p>
            <a:pPr marL="347663" indent="-347663" algn="just">
              <a:buClr>
                <a:srgbClr val="1C57B0"/>
              </a:buClr>
            </a:pPr>
            <a:r>
              <a:rPr lang="en-US" sz="2500" b="1" dirty="0">
                <a:solidFill>
                  <a:srgbClr val="1C57B0"/>
                </a:solidFill>
                <a:latin typeface="Garamond" panose="02020404030301010803" pitchFamily="18" charset="0"/>
              </a:rPr>
              <a:t>Analyze</a:t>
            </a:r>
            <a:r>
              <a:rPr lang="en-US" sz="2500" dirty="0">
                <a:solidFill>
                  <a:srgbClr val="7FB662"/>
                </a:solidFill>
                <a:latin typeface="Garamond" panose="02020404030301010803" pitchFamily="18" charset="0"/>
              </a:rPr>
              <a:t> </a:t>
            </a:r>
            <a:r>
              <a:rPr lang="en-US" sz="2500" dirty="0">
                <a:solidFill>
                  <a:schemeClr val="tx1">
                    <a:lumMod val="75000"/>
                    <a:lumOff val="25000"/>
                  </a:schemeClr>
                </a:solidFill>
                <a:latin typeface="Garamond" panose="02020404030301010803" pitchFamily="18" charset="0"/>
              </a:rPr>
              <a:t>the relationship between temporal changes in mound formation and recreational activities, drought conditions, flooding events, and other weather patterns</a:t>
            </a:r>
          </a:p>
          <a:p>
            <a:pPr marL="347663" indent="-347663" algn="just">
              <a:buClr>
                <a:srgbClr val="1C57B0"/>
              </a:buClr>
            </a:pPr>
            <a:r>
              <a:rPr lang="en-US" sz="2500" b="1" dirty="0">
                <a:solidFill>
                  <a:srgbClr val="1C57B0"/>
                </a:solidFill>
                <a:latin typeface="Garamond" panose="02020404030301010803" pitchFamily="18" charset="0"/>
              </a:rPr>
              <a:t>Assess</a:t>
            </a:r>
            <a:r>
              <a:rPr lang="en-US" sz="2500" dirty="0">
                <a:solidFill>
                  <a:srgbClr val="7FB662"/>
                </a:solidFill>
                <a:latin typeface="Garamond" panose="02020404030301010803" pitchFamily="18" charset="0"/>
              </a:rPr>
              <a:t> </a:t>
            </a:r>
            <a:r>
              <a:rPr lang="en-US" sz="2500" dirty="0">
                <a:solidFill>
                  <a:schemeClr val="tx1">
                    <a:lumMod val="75000"/>
                    <a:lumOff val="25000"/>
                  </a:schemeClr>
                </a:solidFill>
                <a:latin typeface="Garamond" panose="02020404030301010803" pitchFamily="18" charset="0"/>
              </a:rPr>
              <a:t>the respective influence of anthropogenic activity, drought, and natural processes on playa surface deformation</a:t>
            </a:r>
          </a:p>
        </p:txBody>
      </p:sp>
      <p:grpSp>
        <p:nvGrpSpPr>
          <p:cNvPr id="128" name="Group 127"/>
          <p:cNvGrpSpPr/>
          <p:nvPr/>
        </p:nvGrpSpPr>
        <p:grpSpPr>
          <a:xfrm>
            <a:off x="914400" y="27690404"/>
            <a:ext cx="13216342" cy="5740419"/>
            <a:chOff x="16721397" y="25992729"/>
            <a:chExt cx="5921588" cy="7828251"/>
          </a:xfrm>
        </p:grpSpPr>
        <p:sp>
          <p:nvSpPr>
            <p:cNvPr id="129" name="Shape 35"/>
            <p:cNvSpPr txBox="1"/>
            <p:nvPr/>
          </p:nvSpPr>
          <p:spPr>
            <a:xfrm>
              <a:off x="16789681" y="25992729"/>
              <a:ext cx="5325911" cy="76944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Conclusions</a:t>
              </a:r>
              <a:endParaRPr dirty="0"/>
            </a:p>
          </p:txBody>
        </p:sp>
        <p:sp>
          <p:nvSpPr>
            <p:cNvPr id="130" name="Text Placeholder 16"/>
            <p:cNvSpPr txBox="1">
              <a:spLocks/>
            </p:cNvSpPr>
            <p:nvPr/>
          </p:nvSpPr>
          <p:spPr>
            <a:xfrm>
              <a:off x="16721397" y="27113319"/>
              <a:ext cx="5921588" cy="6707661"/>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1C57B0"/>
                </a:buClr>
              </a:pPr>
              <a:r>
                <a:rPr lang="en-US" dirty="0">
                  <a:solidFill>
                    <a:schemeClr val="tx1">
                      <a:lumMod val="75000"/>
                      <a:lumOff val="25000"/>
                    </a:schemeClr>
                  </a:solidFill>
                  <a:latin typeface="Garamond" panose="02020404030301010803" pitchFamily="18" charset="0"/>
                </a:rPr>
                <a:t>Morphology and presence of vegetation suggests that the unnatural “dunes” are actually vegetation </a:t>
              </a:r>
              <a:r>
                <a:rPr lang="en-US" dirty="0" smtClean="0">
                  <a:solidFill>
                    <a:schemeClr val="tx1">
                      <a:lumMod val="75000"/>
                      <a:lumOff val="25000"/>
                    </a:schemeClr>
                  </a:solidFill>
                  <a:latin typeface="Garamond" panose="02020404030301010803" pitchFamily="18" charset="0"/>
                </a:rPr>
                <a:t>mounds.</a:t>
              </a:r>
              <a:endParaRPr lang="en-US" dirty="0">
                <a:solidFill>
                  <a:schemeClr val="tx1">
                    <a:lumMod val="75000"/>
                    <a:lumOff val="25000"/>
                  </a:schemeClr>
                </a:solidFill>
                <a:latin typeface="Garamond" panose="02020404030301010803" pitchFamily="18" charset="0"/>
              </a:endParaRPr>
            </a:p>
            <a:p>
              <a:pPr marL="347663" indent="-347663">
                <a:buClr>
                  <a:srgbClr val="1C57B0"/>
                </a:buClr>
              </a:pPr>
              <a:r>
                <a:rPr lang="en-US" dirty="0" smtClean="0">
                  <a:solidFill>
                    <a:schemeClr val="tx1">
                      <a:lumMod val="75000"/>
                      <a:lumOff val="25000"/>
                    </a:schemeClr>
                  </a:solidFill>
                  <a:latin typeface="Garamond" panose="02020404030301010803" pitchFamily="18" charset="0"/>
                </a:rPr>
                <a:t>The extent </a:t>
              </a:r>
              <a:r>
                <a:rPr lang="en-US" dirty="0">
                  <a:solidFill>
                    <a:schemeClr val="tx1">
                      <a:lumMod val="75000"/>
                      <a:lumOff val="25000"/>
                    </a:schemeClr>
                  </a:solidFill>
                  <a:latin typeface="Garamond" panose="02020404030301010803" pitchFamily="18" charset="0"/>
                </a:rPr>
                <a:t>of annual inundation could potentially be responsible for mitigating mound </a:t>
              </a:r>
              <a:r>
                <a:rPr lang="en-US" dirty="0" smtClean="0">
                  <a:solidFill>
                    <a:schemeClr val="tx1">
                      <a:lumMod val="75000"/>
                      <a:lumOff val="25000"/>
                    </a:schemeClr>
                  </a:solidFill>
                  <a:latin typeface="Garamond" panose="02020404030301010803" pitchFamily="18" charset="0"/>
                </a:rPr>
                <a:t>encroachment.</a:t>
              </a:r>
              <a:endParaRPr lang="en-US" dirty="0">
                <a:solidFill>
                  <a:schemeClr val="tx1">
                    <a:lumMod val="75000"/>
                    <a:lumOff val="25000"/>
                  </a:schemeClr>
                </a:solidFill>
                <a:latin typeface="Garamond" panose="02020404030301010803" pitchFamily="18" charset="0"/>
              </a:endParaRPr>
            </a:p>
            <a:p>
              <a:pPr marL="347663" indent="-347663">
                <a:buClr>
                  <a:srgbClr val="1C57B0"/>
                </a:buClr>
              </a:pPr>
              <a:r>
                <a:rPr lang="en-US" dirty="0">
                  <a:solidFill>
                    <a:schemeClr val="tx1">
                      <a:lumMod val="75000"/>
                      <a:lumOff val="25000"/>
                    </a:schemeClr>
                  </a:solidFill>
                  <a:latin typeface="Garamond" panose="02020404030301010803" pitchFamily="18" charset="0"/>
                </a:rPr>
                <a:t>SAR data visualizes and confirms surface deformation resulting from Burning Man, other recreational activities, and natural processes such as dust storms, flooding, and </a:t>
              </a:r>
              <a:r>
                <a:rPr lang="en-US" dirty="0" smtClean="0">
                  <a:solidFill>
                    <a:schemeClr val="tx1">
                      <a:lumMod val="75000"/>
                      <a:lumOff val="25000"/>
                    </a:schemeClr>
                  </a:solidFill>
                  <a:latin typeface="Garamond" panose="02020404030301010803" pitchFamily="18" charset="0"/>
                </a:rPr>
                <a:t>precipitation.</a:t>
              </a:r>
              <a:endParaRPr lang="en-US" dirty="0">
                <a:solidFill>
                  <a:schemeClr val="tx1">
                    <a:lumMod val="75000"/>
                    <a:lumOff val="25000"/>
                  </a:schemeClr>
                </a:solidFill>
                <a:latin typeface="Garamond" panose="02020404030301010803" pitchFamily="18" charset="0"/>
              </a:endParaRPr>
            </a:p>
            <a:p>
              <a:pPr marL="347663" indent="-347663">
                <a:buClr>
                  <a:srgbClr val="1C57B0"/>
                </a:buClr>
              </a:pPr>
              <a:r>
                <a:rPr lang="en-US" dirty="0">
                  <a:solidFill>
                    <a:schemeClr val="tx1">
                      <a:lumMod val="75000"/>
                      <a:lumOff val="25000"/>
                    </a:schemeClr>
                  </a:solidFill>
                  <a:latin typeface="Garamond" panose="02020404030301010803" pitchFamily="18" charset="0"/>
                </a:rPr>
                <a:t>Direct correlation between mound growth and a possible cause could not be </a:t>
              </a:r>
              <a:r>
                <a:rPr lang="en-US" dirty="0" smtClean="0">
                  <a:solidFill>
                    <a:schemeClr val="tx1">
                      <a:lumMod val="75000"/>
                      <a:lumOff val="25000"/>
                    </a:schemeClr>
                  </a:solidFill>
                  <a:latin typeface="Garamond" panose="02020404030301010803" pitchFamily="18" charset="0"/>
                </a:rPr>
                <a:t>found.</a:t>
              </a:r>
              <a:endParaRPr lang="en-US" dirty="0">
                <a:solidFill>
                  <a:schemeClr val="tx1">
                    <a:lumMod val="75000"/>
                    <a:lumOff val="25000"/>
                  </a:schemeClr>
                </a:solidFill>
                <a:latin typeface="Garamond" panose="02020404030301010803" pitchFamily="18" charset="0"/>
              </a:endParaRPr>
            </a:p>
            <a:p>
              <a:pPr marL="347663" indent="-347663">
                <a:buClr>
                  <a:srgbClr val="1C57B0"/>
                </a:buClr>
              </a:pPr>
              <a:r>
                <a:rPr lang="en-US" dirty="0">
                  <a:solidFill>
                    <a:schemeClr val="tx1">
                      <a:lumMod val="75000"/>
                      <a:lumOff val="25000"/>
                    </a:schemeClr>
                  </a:solidFill>
                  <a:latin typeface="Garamond" panose="02020404030301010803" pitchFamily="18" charset="0"/>
                </a:rPr>
                <a:t>No observable mound boundary encroachment in the NAIP imagery between 2006 and </a:t>
              </a:r>
              <a:r>
                <a:rPr lang="en-US" dirty="0" smtClean="0">
                  <a:solidFill>
                    <a:schemeClr val="tx1">
                      <a:lumMod val="75000"/>
                      <a:lumOff val="25000"/>
                    </a:schemeClr>
                  </a:solidFill>
                  <a:latin typeface="Garamond" panose="02020404030301010803" pitchFamily="18" charset="0"/>
                </a:rPr>
                <a:t>2017.</a:t>
              </a:r>
              <a:endParaRPr lang="en-US" dirty="0">
                <a:solidFill>
                  <a:schemeClr val="tx1">
                    <a:lumMod val="75000"/>
                    <a:lumOff val="25000"/>
                  </a:schemeClr>
                </a:solidFill>
                <a:latin typeface="Garamond" panose="02020404030301010803" pitchFamily="18" charset="0"/>
              </a:endParaRPr>
            </a:p>
            <a:p>
              <a:pPr marL="347663" indent="-347663">
                <a:buClr>
                  <a:srgbClr val="1C57B0"/>
                </a:buClr>
              </a:pPr>
              <a:r>
                <a:rPr lang="en-US" dirty="0">
                  <a:solidFill>
                    <a:schemeClr val="tx1">
                      <a:lumMod val="75000"/>
                      <a:lumOff val="25000"/>
                    </a:schemeClr>
                  </a:solidFill>
                  <a:latin typeface="Garamond" panose="02020404030301010803" pitchFamily="18" charset="0"/>
                </a:rPr>
                <a:t>SAR and optical processing used in this study provides the BLM with a sound methodology for assessing surface deformation on the playa from various activities and </a:t>
              </a:r>
              <a:r>
                <a:rPr lang="en-US">
                  <a:solidFill>
                    <a:schemeClr val="tx1">
                      <a:lumMod val="75000"/>
                      <a:lumOff val="25000"/>
                    </a:schemeClr>
                  </a:solidFill>
                  <a:latin typeface="Garamond" panose="02020404030301010803" pitchFamily="18" charset="0"/>
                </a:rPr>
                <a:t>natural </a:t>
              </a:r>
              <a:r>
                <a:rPr lang="en-US" smtClean="0">
                  <a:solidFill>
                    <a:schemeClr val="tx1">
                      <a:lumMod val="75000"/>
                      <a:lumOff val="25000"/>
                    </a:schemeClr>
                  </a:solidFill>
                  <a:latin typeface="Garamond" panose="02020404030301010803" pitchFamily="18" charset="0"/>
                </a:rPr>
                <a:t>events.</a:t>
              </a:r>
              <a:endParaRPr lang="en-US" dirty="0">
                <a:solidFill>
                  <a:schemeClr val="tx1">
                    <a:lumMod val="75000"/>
                    <a:lumOff val="25000"/>
                  </a:schemeClr>
                </a:solidFill>
                <a:latin typeface="Garamond" panose="02020404030301010803" pitchFamily="18" charset="0"/>
              </a:endParaRPr>
            </a:p>
          </p:txBody>
        </p:sp>
      </p:grpSp>
      <p:grpSp>
        <p:nvGrpSpPr>
          <p:cNvPr id="131" name="Group 130"/>
          <p:cNvGrpSpPr/>
          <p:nvPr/>
        </p:nvGrpSpPr>
        <p:grpSpPr>
          <a:xfrm>
            <a:off x="1059200" y="6081289"/>
            <a:ext cx="7527776" cy="6175086"/>
            <a:chOff x="17110842" y="5235365"/>
            <a:chExt cx="6903006" cy="5662583"/>
          </a:xfrm>
        </p:grpSpPr>
        <p:pic>
          <p:nvPicPr>
            <p:cNvPr id="132" name="Shape 108"/>
            <p:cNvPicPr preferRelativeResize="0"/>
            <p:nvPr/>
          </p:nvPicPr>
          <p:blipFill rotWithShape="1">
            <a:blip r:embed="rId2">
              <a:alphaModFix/>
            </a:blip>
            <a:srcRect/>
            <a:stretch/>
          </p:blipFill>
          <p:spPr>
            <a:xfrm>
              <a:off x="17131370" y="5235365"/>
              <a:ext cx="6472704" cy="5662583"/>
            </a:xfrm>
            <a:prstGeom prst="rect">
              <a:avLst/>
            </a:prstGeom>
            <a:noFill/>
            <a:ln w="28575">
              <a:solidFill>
                <a:schemeClr val="tx1"/>
              </a:solidFill>
            </a:ln>
          </p:spPr>
        </p:pic>
        <p:pic>
          <p:nvPicPr>
            <p:cNvPr id="133" name="Shape 120"/>
            <p:cNvPicPr preferRelativeResize="0"/>
            <p:nvPr/>
          </p:nvPicPr>
          <p:blipFill rotWithShape="1">
            <a:blip r:embed="rId3">
              <a:alphaModFix/>
            </a:blip>
            <a:srcRect/>
            <a:stretch/>
          </p:blipFill>
          <p:spPr>
            <a:xfrm>
              <a:off x="21102476" y="5381648"/>
              <a:ext cx="2285554" cy="274681"/>
            </a:xfrm>
            <a:prstGeom prst="rect">
              <a:avLst/>
            </a:prstGeom>
            <a:solidFill>
              <a:schemeClr val="lt1">
                <a:alpha val="35000"/>
              </a:schemeClr>
            </a:solidFill>
            <a:ln>
              <a:noFill/>
            </a:ln>
          </p:spPr>
        </p:pic>
        <p:sp>
          <p:nvSpPr>
            <p:cNvPr id="134" name="Shape 122"/>
            <p:cNvSpPr txBox="1"/>
            <p:nvPr/>
          </p:nvSpPr>
          <p:spPr>
            <a:xfrm rot="16200000">
              <a:off x="16350274" y="8767261"/>
              <a:ext cx="1982802" cy="461665"/>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400" b="1" dirty="0">
                  <a:solidFill>
                    <a:schemeClr val="lt1"/>
                  </a:solidFill>
                  <a:latin typeface="Garamond"/>
                  <a:ea typeface="Garamond"/>
                  <a:cs typeface="Garamond"/>
                  <a:sym typeface="Garamond"/>
                </a:rPr>
                <a:t>CALIFORNIA</a:t>
              </a:r>
              <a:endParaRPr dirty="0"/>
            </a:p>
          </p:txBody>
        </p:sp>
        <p:sp>
          <p:nvSpPr>
            <p:cNvPr id="135" name="Shape 123"/>
            <p:cNvSpPr txBox="1"/>
            <p:nvPr/>
          </p:nvSpPr>
          <p:spPr>
            <a:xfrm rot="5400000">
              <a:off x="17017004" y="8744395"/>
              <a:ext cx="1402064" cy="461665"/>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400" b="1" dirty="0">
                  <a:solidFill>
                    <a:schemeClr val="lt1"/>
                  </a:solidFill>
                  <a:latin typeface="Garamond"/>
                  <a:ea typeface="Garamond"/>
                  <a:cs typeface="Garamond"/>
                  <a:sym typeface="Garamond"/>
                </a:rPr>
                <a:t>NEVADA</a:t>
              </a:r>
              <a:endParaRPr dirty="0"/>
            </a:p>
          </p:txBody>
        </p:sp>
        <p:grpSp>
          <p:nvGrpSpPr>
            <p:cNvPr id="136" name="Group 135"/>
            <p:cNvGrpSpPr/>
            <p:nvPr/>
          </p:nvGrpSpPr>
          <p:grpSpPr>
            <a:xfrm>
              <a:off x="17174034" y="6053567"/>
              <a:ext cx="1641096" cy="1737037"/>
              <a:chOff x="9789815" y="3980802"/>
              <a:chExt cx="3184722" cy="3370902"/>
            </a:xfrm>
          </p:grpSpPr>
          <p:pic>
            <p:nvPicPr>
              <p:cNvPr id="150" name="Shape 121"/>
              <p:cNvPicPr preferRelativeResize="0"/>
              <p:nvPr/>
            </p:nvPicPr>
            <p:blipFill rotWithShape="1">
              <a:blip r:embed="rId4">
                <a:alphaModFix/>
              </a:blip>
              <a:srcRect/>
              <a:stretch/>
            </p:blipFill>
            <p:spPr>
              <a:xfrm>
                <a:off x="9837150" y="3980802"/>
                <a:ext cx="3137387" cy="3370902"/>
              </a:xfrm>
              <a:prstGeom prst="rect">
                <a:avLst/>
              </a:prstGeom>
              <a:noFill/>
              <a:ln w="12700" cap="flat" cmpd="sng">
                <a:solidFill>
                  <a:schemeClr val="dk1"/>
                </a:solidFill>
                <a:prstDash val="solid"/>
                <a:round/>
                <a:headEnd type="none" w="sm" len="sm"/>
                <a:tailEnd type="none" w="sm" len="sm"/>
              </a:ln>
            </p:spPr>
          </p:pic>
          <p:sp>
            <p:nvSpPr>
              <p:cNvPr id="151" name="Shape 124"/>
              <p:cNvSpPr txBox="1"/>
              <p:nvPr/>
            </p:nvSpPr>
            <p:spPr>
              <a:xfrm>
                <a:off x="9789815" y="6495421"/>
                <a:ext cx="2077697" cy="33058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1100" b="1" dirty="0">
                    <a:solidFill>
                      <a:schemeClr val="dk1"/>
                    </a:solidFill>
                    <a:latin typeface="Garamond"/>
                    <a:ea typeface="Garamond"/>
                    <a:cs typeface="Garamond"/>
                    <a:sym typeface="Garamond"/>
                  </a:rPr>
                  <a:t>CALIFORNIA</a:t>
                </a:r>
                <a:endParaRPr sz="1100" dirty="0"/>
              </a:p>
            </p:txBody>
          </p:sp>
          <p:sp>
            <p:nvSpPr>
              <p:cNvPr id="152" name="Shape 125"/>
              <p:cNvSpPr txBox="1"/>
              <p:nvPr/>
            </p:nvSpPr>
            <p:spPr>
              <a:xfrm>
                <a:off x="10820337" y="5237521"/>
                <a:ext cx="1508040" cy="476645"/>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1100" b="1" dirty="0">
                    <a:solidFill>
                      <a:schemeClr val="dk1"/>
                    </a:solidFill>
                    <a:latin typeface="Garamond"/>
                    <a:ea typeface="Garamond"/>
                    <a:cs typeface="Garamond"/>
                    <a:sym typeface="Garamond"/>
                  </a:rPr>
                  <a:t>NEVADA</a:t>
                </a:r>
                <a:endParaRPr sz="1100" dirty="0"/>
              </a:p>
            </p:txBody>
          </p:sp>
        </p:grpSp>
        <p:sp>
          <p:nvSpPr>
            <p:cNvPr id="137" name="Shape 110"/>
            <p:cNvSpPr/>
            <p:nvPr/>
          </p:nvSpPr>
          <p:spPr>
            <a:xfrm>
              <a:off x="20629847" y="9209743"/>
              <a:ext cx="2893424" cy="1587480"/>
            </a:xfrm>
            <a:prstGeom prst="rect">
              <a:avLst/>
            </a:prstGeom>
            <a:solidFill>
              <a:srgbClr val="D8D8D8">
                <a:alpha val="56000"/>
              </a:srgbClr>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lt1"/>
                </a:solidFill>
                <a:latin typeface="Garamond"/>
                <a:ea typeface="Garamond"/>
                <a:cs typeface="Garamond"/>
                <a:sym typeface="Garamond"/>
              </a:endParaRPr>
            </a:p>
          </p:txBody>
        </p:sp>
        <p:sp>
          <p:nvSpPr>
            <p:cNvPr id="138" name="Shape 111"/>
            <p:cNvSpPr txBox="1"/>
            <p:nvPr/>
          </p:nvSpPr>
          <p:spPr>
            <a:xfrm>
              <a:off x="20871324" y="9171921"/>
              <a:ext cx="2000791" cy="504336"/>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1800" b="1" u="sng" dirty="0">
                  <a:solidFill>
                    <a:schemeClr val="tx2">
                      <a:lumMod val="10000"/>
                    </a:schemeClr>
                  </a:solidFill>
                  <a:latin typeface="Garamond"/>
                  <a:ea typeface="Garamond"/>
                  <a:cs typeface="Garamond"/>
                  <a:sym typeface="Garamond"/>
                </a:rPr>
                <a:t>Study Area</a:t>
              </a:r>
              <a:endParaRPr sz="1100" dirty="0">
                <a:solidFill>
                  <a:schemeClr val="tx2">
                    <a:lumMod val="10000"/>
                  </a:schemeClr>
                </a:solidFill>
              </a:endParaRPr>
            </a:p>
          </p:txBody>
        </p:sp>
        <p:sp>
          <p:nvSpPr>
            <p:cNvPr id="139" name="Shape 116"/>
            <p:cNvSpPr txBox="1"/>
            <p:nvPr/>
          </p:nvSpPr>
          <p:spPr>
            <a:xfrm>
              <a:off x="21062652" y="9503721"/>
              <a:ext cx="2951196" cy="403469"/>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600" dirty="0">
                  <a:solidFill>
                    <a:schemeClr val="tx2">
                      <a:lumMod val="10000"/>
                    </a:schemeClr>
                  </a:solidFill>
                  <a:latin typeface="Garamond"/>
                  <a:ea typeface="Garamond"/>
                  <a:cs typeface="Garamond"/>
                  <a:sym typeface="Garamond"/>
                </a:rPr>
                <a:t>Black Rock Desert-HRC NCA</a:t>
              </a:r>
              <a:endParaRPr sz="1600" dirty="0">
                <a:solidFill>
                  <a:schemeClr val="tx2">
                    <a:lumMod val="10000"/>
                  </a:schemeClr>
                </a:solidFill>
              </a:endParaRPr>
            </a:p>
          </p:txBody>
        </p:sp>
        <p:sp>
          <p:nvSpPr>
            <p:cNvPr id="140" name="Shape 117"/>
            <p:cNvSpPr txBox="1"/>
            <p:nvPr/>
          </p:nvSpPr>
          <p:spPr>
            <a:xfrm>
              <a:off x="21071323" y="9822312"/>
              <a:ext cx="2859319" cy="403469"/>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1600" dirty="0">
                  <a:solidFill>
                    <a:schemeClr val="tx2">
                      <a:lumMod val="10000"/>
                    </a:schemeClr>
                  </a:solidFill>
                  <a:latin typeface="Garamond"/>
                  <a:ea typeface="Garamond"/>
                  <a:cs typeface="Garamond"/>
                  <a:sym typeface="Garamond"/>
                </a:rPr>
                <a:t>Burning Man Event 2017</a:t>
              </a:r>
              <a:endParaRPr sz="1600" dirty="0">
                <a:solidFill>
                  <a:schemeClr val="tx2">
                    <a:lumMod val="10000"/>
                  </a:schemeClr>
                </a:solidFill>
              </a:endParaRPr>
            </a:p>
          </p:txBody>
        </p:sp>
        <p:sp>
          <p:nvSpPr>
            <p:cNvPr id="141" name="Shape 118"/>
            <p:cNvSpPr txBox="1"/>
            <p:nvPr/>
          </p:nvSpPr>
          <p:spPr>
            <a:xfrm>
              <a:off x="21067539" y="10142040"/>
              <a:ext cx="2495926" cy="414153"/>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1600" dirty="0">
                  <a:solidFill>
                    <a:schemeClr val="tx2">
                      <a:lumMod val="10000"/>
                    </a:schemeClr>
                  </a:solidFill>
                  <a:latin typeface="Garamond"/>
                  <a:ea typeface="Garamond"/>
                  <a:cs typeface="Garamond"/>
                  <a:sym typeface="Garamond"/>
                </a:rPr>
                <a:t>Black Rock Playa</a:t>
              </a:r>
              <a:endParaRPr sz="1600" dirty="0">
                <a:solidFill>
                  <a:schemeClr val="tx2">
                    <a:lumMod val="10000"/>
                  </a:schemeClr>
                </a:solidFill>
              </a:endParaRPr>
            </a:p>
          </p:txBody>
        </p:sp>
        <p:sp>
          <p:nvSpPr>
            <p:cNvPr id="142" name="Shape 119"/>
            <p:cNvSpPr txBox="1"/>
            <p:nvPr/>
          </p:nvSpPr>
          <p:spPr>
            <a:xfrm>
              <a:off x="21075132" y="10410861"/>
              <a:ext cx="2741584" cy="403469"/>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1600" dirty="0">
                  <a:solidFill>
                    <a:schemeClr val="tx2">
                      <a:lumMod val="10000"/>
                    </a:schemeClr>
                  </a:solidFill>
                  <a:latin typeface="Garamond"/>
                  <a:ea typeface="Garamond"/>
                  <a:cs typeface="Garamond"/>
                  <a:sym typeface="Garamond"/>
                </a:rPr>
                <a:t>Black Rock Desert</a:t>
              </a:r>
              <a:endParaRPr sz="1600" dirty="0">
                <a:solidFill>
                  <a:schemeClr val="tx2">
                    <a:lumMod val="10000"/>
                  </a:schemeClr>
                </a:solidFill>
              </a:endParaRPr>
            </a:p>
          </p:txBody>
        </p:sp>
        <p:sp>
          <p:nvSpPr>
            <p:cNvPr id="143" name="Shape 113"/>
            <p:cNvSpPr/>
            <p:nvPr/>
          </p:nvSpPr>
          <p:spPr>
            <a:xfrm>
              <a:off x="20745599" y="9853859"/>
              <a:ext cx="300492" cy="209616"/>
            </a:xfrm>
            <a:prstGeom prst="rect">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lt1"/>
                </a:solidFill>
                <a:latin typeface="Garamond"/>
                <a:ea typeface="Garamond"/>
                <a:cs typeface="Garamond"/>
                <a:sym typeface="Garamond"/>
              </a:endParaRPr>
            </a:p>
          </p:txBody>
        </p:sp>
        <p:sp>
          <p:nvSpPr>
            <p:cNvPr id="144" name="Shape 115"/>
            <p:cNvSpPr/>
            <p:nvPr/>
          </p:nvSpPr>
          <p:spPr>
            <a:xfrm>
              <a:off x="20744559" y="10477635"/>
              <a:ext cx="305616" cy="213191"/>
            </a:xfrm>
            <a:prstGeom prst="rect">
              <a:avLst/>
            </a:prstGeom>
            <a:solidFill>
              <a:srgbClr val="E9A47A"/>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lt1"/>
                </a:solidFill>
                <a:latin typeface="Garamond"/>
                <a:ea typeface="Garamond"/>
                <a:cs typeface="Garamond"/>
                <a:sym typeface="Garamond"/>
              </a:endParaRPr>
            </a:p>
          </p:txBody>
        </p:sp>
        <p:sp>
          <p:nvSpPr>
            <p:cNvPr id="145" name="Shape 114"/>
            <p:cNvSpPr/>
            <p:nvPr/>
          </p:nvSpPr>
          <p:spPr>
            <a:xfrm>
              <a:off x="20746495" y="10167565"/>
              <a:ext cx="296087" cy="206543"/>
            </a:xfrm>
            <a:prstGeom prst="rect">
              <a:avLst/>
            </a:prstGeom>
            <a:solidFill>
              <a:srgbClr val="F8D9BE"/>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lt1"/>
                </a:solidFill>
                <a:latin typeface="Garamond"/>
                <a:ea typeface="Garamond"/>
                <a:cs typeface="Garamond"/>
                <a:sym typeface="Garamond"/>
              </a:endParaRPr>
            </a:p>
          </p:txBody>
        </p:sp>
        <p:sp>
          <p:nvSpPr>
            <p:cNvPr id="146" name="Shape 112"/>
            <p:cNvSpPr/>
            <p:nvPr/>
          </p:nvSpPr>
          <p:spPr>
            <a:xfrm>
              <a:off x="20754268" y="9570162"/>
              <a:ext cx="257843" cy="179865"/>
            </a:xfrm>
            <a:prstGeom prst="rect">
              <a:avLst/>
            </a:prstGeom>
            <a:no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lt1"/>
                </a:solidFill>
                <a:latin typeface="Garamond"/>
                <a:ea typeface="Garamond"/>
                <a:cs typeface="Garamond"/>
                <a:sym typeface="Garamond"/>
              </a:endParaRPr>
            </a:p>
          </p:txBody>
        </p:sp>
        <p:grpSp>
          <p:nvGrpSpPr>
            <p:cNvPr id="147" name="Group 146"/>
            <p:cNvGrpSpPr/>
            <p:nvPr/>
          </p:nvGrpSpPr>
          <p:grpSpPr>
            <a:xfrm>
              <a:off x="17615927" y="5276743"/>
              <a:ext cx="3419573" cy="370477"/>
              <a:chOff x="27462700" y="5140976"/>
              <a:chExt cx="3692080" cy="370477"/>
            </a:xfrm>
          </p:grpSpPr>
          <p:sp>
            <p:nvSpPr>
              <p:cNvPr id="148" name="Shape 110"/>
              <p:cNvSpPr/>
              <p:nvPr/>
            </p:nvSpPr>
            <p:spPr>
              <a:xfrm>
                <a:off x="27462700" y="5164774"/>
                <a:ext cx="3023443" cy="346679"/>
              </a:xfrm>
              <a:prstGeom prst="rect">
                <a:avLst/>
              </a:prstGeom>
              <a:solidFill>
                <a:srgbClr val="D8D8D8">
                  <a:alpha val="56000"/>
                </a:srgbClr>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lt1"/>
                  </a:solidFill>
                  <a:latin typeface="Garamond"/>
                  <a:ea typeface="Garamond"/>
                  <a:cs typeface="Garamond"/>
                  <a:sym typeface="Garamond"/>
                </a:endParaRPr>
              </a:p>
            </p:txBody>
          </p:sp>
          <p:sp>
            <p:nvSpPr>
              <p:cNvPr id="149" name="Shape 111"/>
              <p:cNvSpPr txBox="1"/>
              <p:nvPr/>
            </p:nvSpPr>
            <p:spPr>
              <a:xfrm>
                <a:off x="27638393" y="5140976"/>
                <a:ext cx="3516387" cy="323166"/>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1800" b="1" u="sng" dirty="0">
                    <a:solidFill>
                      <a:schemeClr val="tx2">
                        <a:lumMod val="10000"/>
                      </a:schemeClr>
                    </a:solidFill>
                    <a:latin typeface="Garamond"/>
                    <a:ea typeface="Garamond"/>
                    <a:cs typeface="Garamond"/>
                    <a:sym typeface="Garamond"/>
                  </a:rPr>
                  <a:t>Study Period </a:t>
                </a:r>
                <a:r>
                  <a:rPr lang="en-US" sz="1800" dirty="0">
                    <a:solidFill>
                      <a:schemeClr val="tx2">
                        <a:lumMod val="10000"/>
                      </a:schemeClr>
                    </a:solidFill>
                    <a:latin typeface="Garamond"/>
                    <a:ea typeface="Garamond"/>
                    <a:cs typeface="Garamond"/>
                    <a:sym typeface="Garamond"/>
                  </a:rPr>
                  <a:t>1997 - 2017</a:t>
                </a:r>
                <a:endParaRPr sz="1100" dirty="0">
                  <a:solidFill>
                    <a:schemeClr val="tx2">
                      <a:lumMod val="10000"/>
                    </a:schemeClr>
                  </a:solidFill>
                </a:endParaRPr>
              </a:p>
            </p:txBody>
          </p:sp>
        </p:grpSp>
      </p:grpSp>
      <p:grpSp>
        <p:nvGrpSpPr>
          <p:cNvPr id="153" name="Group 152"/>
          <p:cNvGrpSpPr/>
          <p:nvPr/>
        </p:nvGrpSpPr>
        <p:grpSpPr>
          <a:xfrm>
            <a:off x="21138431" y="27690405"/>
            <a:ext cx="5573560" cy="7147198"/>
            <a:chOff x="13401217" y="30217355"/>
            <a:chExt cx="5573560" cy="7147198"/>
          </a:xfrm>
        </p:grpSpPr>
        <p:sp>
          <p:nvSpPr>
            <p:cNvPr id="154" name="Shape 25"/>
            <p:cNvSpPr txBox="1"/>
            <p:nvPr/>
          </p:nvSpPr>
          <p:spPr>
            <a:xfrm>
              <a:off x="13970296" y="30217355"/>
              <a:ext cx="4542503"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Team Members</a:t>
              </a:r>
              <a:endParaRPr dirty="0"/>
            </a:p>
          </p:txBody>
        </p:sp>
        <p:sp>
          <p:nvSpPr>
            <p:cNvPr id="155" name="Shape 26"/>
            <p:cNvSpPr txBox="1"/>
            <p:nvPr/>
          </p:nvSpPr>
          <p:spPr>
            <a:xfrm>
              <a:off x="13519722" y="33112090"/>
              <a:ext cx="2872251" cy="124789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0" u="none">
                  <a:solidFill>
                    <a:srgbClr val="3F3F3F"/>
                  </a:solidFill>
                  <a:latin typeface="Garamond"/>
                  <a:ea typeface="Garamond"/>
                  <a:cs typeface="Garamond"/>
                  <a:sym typeface="Garamond"/>
                </a:rPr>
                <a:t>Neda Kasraee</a:t>
              </a:r>
              <a:endParaRPr sz="2700" b="0" u="none">
                <a:solidFill>
                  <a:srgbClr val="3F3F3F"/>
                </a:solidFill>
                <a:latin typeface="Garamond"/>
                <a:ea typeface="Garamond"/>
                <a:cs typeface="Garamond"/>
                <a:sym typeface="Garamond"/>
              </a:endParaRPr>
            </a:p>
            <a:p>
              <a:pPr marL="0" marR="0" lvl="0" indent="0" algn="ctr" rtl="0">
                <a:lnSpc>
                  <a:spcPct val="100000"/>
                </a:lnSpc>
                <a:spcBef>
                  <a:spcPts val="0"/>
                </a:spcBef>
                <a:spcAft>
                  <a:spcPts val="0"/>
                </a:spcAft>
                <a:buClr>
                  <a:srgbClr val="3F3F3F"/>
                </a:buClr>
                <a:buSzPts val="2700"/>
                <a:buFont typeface="Arial"/>
                <a:buNone/>
              </a:pPr>
              <a:r>
                <a:rPr lang="en-US" sz="2700" b="0" u="none">
                  <a:solidFill>
                    <a:srgbClr val="3F3F3F"/>
                  </a:solidFill>
                  <a:latin typeface="Garamond"/>
                  <a:ea typeface="Garamond"/>
                  <a:cs typeface="Garamond"/>
                  <a:sym typeface="Garamond"/>
                </a:rPr>
                <a:t>Project Lead</a:t>
              </a:r>
              <a:endParaRPr/>
            </a:p>
          </p:txBody>
        </p:sp>
        <p:sp>
          <p:nvSpPr>
            <p:cNvPr id="156" name="Shape 27"/>
            <p:cNvSpPr txBox="1"/>
            <p:nvPr/>
          </p:nvSpPr>
          <p:spPr>
            <a:xfrm>
              <a:off x="15982211" y="33088026"/>
              <a:ext cx="2872251" cy="124789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700"/>
                <a:buFont typeface="Arial"/>
                <a:buNone/>
              </a:pPr>
              <a:r>
                <a:rPr lang="en-US" sz="2700" b="0" u="none" dirty="0">
                  <a:solidFill>
                    <a:schemeClr val="tx1">
                      <a:lumMod val="75000"/>
                      <a:lumOff val="25000"/>
                    </a:schemeClr>
                  </a:solidFill>
                  <a:latin typeface="Garamond"/>
                  <a:ea typeface="Garamond"/>
                  <a:cs typeface="Garamond"/>
                  <a:sym typeface="Garamond"/>
                </a:rPr>
                <a:t>Dara Laczniak</a:t>
              </a:r>
              <a:endParaRPr sz="2700" b="0" u="none" dirty="0">
                <a:solidFill>
                  <a:schemeClr val="tx1">
                    <a:lumMod val="75000"/>
                    <a:lumOff val="25000"/>
                  </a:schemeClr>
                </a:solidFill>
                <a:latin typeface="Garamond"/>
                <a:ea typeface="Garamond"/>
                <a:cs typeface="Garamond"/>
                <a:sym typeface="Garamond"/>
              </a:endParaRPr>
            </a:p>
          </p:txBody>
        </p:sp>
        <p:sp>
          <p:nvSpPr>
            <p:cNvPr id="157" name="Shape 28"/>
            <p:cNvSpPr txBox="1"/>
            <p:nvPr/>
          </p:nvSpPr>
          <p:spPr>
            <a:xfrm>
              <a:off x="13401217" y="36116660"/>
              <a:ext cx="3002160" cy="124789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0" u="none">
                  <a:solidFill>
                    <a:srgbClr val="3F3F3F"/>
                  </a:solidFill>
                  <a:latin typeface="Garamond"/>
                  <a:ea typeface="Garamond"/>
                  <a:cs typeface="Garamond"/>
                  <a:sym typeface="Garamond"/>
                </a:rPr>
                <a:t>Marcella Rose</a:t>
              </a:r>
              <a:endParaRPr/>
            </a:p>
          </p:txBody>
        </p:sp>
        <p:sp>
          <p:nvSpPr>
            <p:cNvPr id="158" name="Shape 29"/>
            <p:cNvSpPr txBox="1"/>
            <p:nvPr/>
          </p:nvSpPr>
          <p:spPr>
            <a:xfrm>
              <a:off x="15972617" y="36116660"/>
              <a:ext cx="3002160" cy="124789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700"/>
                <a:buFont typeface="Arial"/>
                <a:buNone/>
              </a:pPr>
              <a:r>
                <a:rPr lang="en-US" sz="2700" b="0" u="none" dirty="0">
                  <a:solidFill>
                    <a:schemeClr val="tx1">
                      <a:lumMod val="75000"/>
                      <a:lumOff val="25000"/>
                    </a:schemeClr>
                  </a:solidFill>
                  <a:latin typeface="Garamond"/>
                  <a:ea typeface="Garamond"/>
                  <a:cs typeface="Garamond"/>
                  <a:sym typeface="Garamond"/>
                </a:rPr>
                <a:t>Nick Rousseau</a:t>
              </a:r>
              <a:endParaRPr sz="2700" b="0" u="none" dirty="0">
                <a:solidFill>
                  <a:schemeClr val="tx1">
                    <a:lumMod val="75000"/>
                    <a:lumOff val="25000"/>
                  </a:schemeClr>
                </a:solidFill>
                <a:latin typeface="Garamond"/>
                <a:ea typeface="Garamond"/>
                <a:cs typeface="Garamond"/>
                <a:sym typeface="Garamond"/>
              </a:endParaRPr>
            </a:p>
          </p:txBody>
        </p:sp>
        <p:pic>
          <p:nvPicPr>
            <p:cNvPr id="159" name="Shape 30"/>
            <p:cNvPicPr preferRelativeResize="0"/>
            <p:nvPr/>
          </p:nvPicPr>
          <p:blipFill rotWithShape="1">
            <a:blip r:embed="rId5">
              <a:alphaModFix/>
            </a:blip>
            <a:srcRect/>
            <a:stretch/>
          </p:blipFill>
          <p:spPr>
            <a:xfrm>
              <a:off x="13927145" y="31131215"/>
              <a:ext cx="2057404" cy="2046184"/>
            </a:xfrm>
            <a:prstGeom prst="rect">
              <a:avLst/>
            </a:prstGeom>
            <a:noFill/>
            <a:ln>
              <a:noFill/>
            </a:ln>
          </p:spPr>
        </p:pic>
        <p:pic>
          <p:nvPicPr>
            <p:cNvPr id="160" name="Shape 31"/>
            <p:cNvPicPr preferRelativeResize="0"/>
            <p:nvPr/>
          </p:nvPicPr>
          <p:blipFill rotWithShape="1">
            <a:blip r:embed="rId5">
              <a:alphaModFix/>
            </a:blip>
            <a:srcRect/>
            <a:stretch/>
          </p:blipFill>
          <p:spPr>
            <a:xfrm>
              <a:off x="16389634" y="31153068"/>
              <a:ext cx="2057404" cy="2046184"/>
            </a:xfrm>
            <a:prstGeom prst="rect">
              <a:avLst/>
            </a:prstGeom>
            <a:noFill/>
            <a:ln>
              <a:noFill/>
            </a:ln>
          </p:spPr>
        </p:pic>
        <p:pic>
          <p:nvPicPr>
            <p:cNvPr id="161" name="Shape 32"/>
            <p:cNvPicPr preferRelativeResize="0"/>
            <p:nvPr/>
          </p:nvPicPr>
          <p:blipFill rotWithShape="1">
            <a:blip r:embed="rId5">
              <a:alphaModFix/>
            </a:blip>
            <a:srcRect/>
            <a:stretch/>
          </p:blipFill>
          <p:spPr>
            <a:xfrm>
              <a:off x="13873595" y="34085450"/>
              <a:ext cx="2057404" cy="2046184"/>
            </a:xfrm>
            <a:prstGeom prst="rect">
              <a:avLst/>
            </a:prstGeom>
            <a:noFill/>
            <a:ln>
              <a:noFill/>
            </a:ln>
          </p:spPr>
        </p:pic>
        <p:pic>
          <p:nvPicPr>
            <p:cNvPr id="162" name="Shape 33"/>
            <p:cNvPicPr preferRelativeResize="0"/>
            <p:nvPr/>
          </p:nvPicPr>
          <p:blipFill rotWithShape="1">
            <a:blip r:embed="rId5">
              <a:alphaModFix/>
            </a:blip>
            <a:srcRect/>
            <a:stretch/>
          </p:blipFill>
          <p:spPr>
            <a:xfrm>
              <a:off x="16444995" y="34063597"/>
              <a:ext cx="2057404" cy="2046184"/>
            </a:xfrm>
            <a:prstGeom prst="rect">
              <a:avLst/>
            </a:prstGeom>
            <a:noFill/>
            <a:ln>
              <a:noFill/>
            </a:ln>
          </p:spPr>
        </p:pic>
        <p:pic>
          <p:nvPicPr>
            <p:cNvPr id="163" name="Picture 162"/>
            <p:cNvPicPr>
              <a:picLocks noChangeAspect="1"/>
            </p:cNvPicPr>
            <p:nvPr/>
          </p:nvPicPr>
          <p:blipFill>
            <a:blip r:embed="rId6">
              <a:extLst>
                <a:ext uri="{28A0092B-C50C-407E-A947-70E740481C1C}">
                  <a14:useLocalDpi xmlns:a14="http://schemas.microsoft.com/office/drawing/2010/main" val="0"/>
                </a:ext>
              </a:extLst>
            </a:blip>
            <a:srcRect l="812" b="25609"/>
            <a:stretch>
              <a:fillRect/>
            </a:stretch>
          </p:blipFill>
          <p:spPr>
            <a:xfrm>
              <a:off x="16650737" y="34263729"/>
              <a:ext cx="1645920" cy="1645920"/>
            </a:xfrm>
            <a:custGeom>
              <a:avLst/>
              <a:gdLst>
                <a:gd name="connsiteX0" fmla="*/ 822960 w 1645920"/>
                <a:gd name="connsiteY0" fmla="*/ 0 h 1645920"/>
                <a:gd name="connsiteX1" fmla="*/ 1645920 w 1645920"/>
                <a:gd name="connsiteY1" fmla="*/ 822960 h 1645920"/>
                <a:gd name="connsiteX2" fmla="*/ 822960 w 1645920"/>
                <a:gd name="connsiteY2" fmla="*/ 1645920 h 1645920"/>
                <a:gd name="connsiteX3" fmla="*/ 0 w 1645920"/>
                <a:gd name="connsiteY3" fmla="*/ 822960 h 1645920"/>
                <a:gd name="connsiteX4" fmla="*/ 822960 w 1645920"/>
                <a:gd name="connsiteY4" fmla="*/ 0 h 164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p:spPr>
        </p:pic>
        <p:pic>
          <p:nvPicPr>
            <p:cNvPr id="164" name="Picture 163"/>
            <p:cNvPicPr>
              <a:picLocks noChangeAspect="1"/>
            </p:cNvPicPr>
            <p:nvPr/>
          </p:nvPicPr>
          <p:blipFill>
            <a:blip r:embed="rId7">
              <a:extLst>
                <a:ext uri="{28A0092B-C50C-407E-A947-70E740481C1C}">
                  <a14:useLocalDpi xmlns:a14="http://schemas.microsoft.com/office/drawing/2010/main" val="0"/>
                </a:ext>
              </a:extLst>
            </a:blip>
            <a:srcRect t="4646" r="31969" b="4646"/>
            <a:stretch>
              <a:fillRect/>
            </a:stretch>
          </p:blipFill>
          <p:spPr>
            <a:xfrm rot="5400000">
              <a:off x="16595376" y="31353200"/>
              <a:ext cx="1645921" cy="1645920"/>
            </a:xfrm>
            <a:custGeom>
              <a:avLst/>
              <a:gdLst>
                <a:gd name="connsiteX0" fmla="*/ 0 w 1645921"/>
                <a:gd name="connsiteY0" fmla="*/ 822960 h 1645920"/>
                <a:gd name="connsiteX1" fmla="*/ 822961 w 1645921"/>
                <a:gd name="connsiteY1" fmla="*/ 0 h 1645920"/>
                <a:gd name="connsiteX2" fmla="*/ 1645921 w 1645921"/>
                <a:gd name="connsiteY2" fmla="*/ 822960 h 1645920"/>
                <a:gd name="connsiteX3" fmla="*/ 822961 w 1645921"/>
                <a:gd name="connsiteY3" fmla="*/ 1645920 h 1645920"/>
                <a:gd name="connsiteX4" fmla="*/ 0 w 1645921"/>
                <a:gd name="connsiteY4" fmla="*/ 822960 h 164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21" h="1645920">
                  <a:moveTo>
                    <a:pt x="0" y="822960"/>
                  </a:moveTo>
                  <a:cubicBezTo>
                    <a:pt x="0" y="368452"/>
                    <a:pt x="368453" y="0"/>
                    <a:pt x="822961" y="0"/>
                  </a:cubicBezTo>
                  <a:cubicBezTo>
                    <a:pt x="1277469" y="0"/>
                    <a:pt x="1645921" y="368452"/>
                    <a:pt x="1645921" y="822960"/>
                  </a:cubicBezTo>
                  <a:cubicBezTo>
                    <a:pt x="1645921" y="1277468"/>
                    <a:pt x="1277469" y="1645920"/>
                    <a:pt x="822961" y="1645920"/>
                  </a:cubicBezTo>
                  <a:cubicBezTo>
                    <a:pt x="368453" y="1645920"/>
                    <a:pt x="0" y="1277468"/>
                    <a:pt x="0" y="822960"/>
                  </a:cubicBezTo>
                  <a:close/>
                </a:path>
              </a:pathLst>
            </a:custGeom>
          </p:spPr>
        </p:pic>
        <p:pic>
          <p:nvPicPr>
            <p:cNvPr id="165" name="Picture 164"/>
            <p:cNvPicPr>
              <a:picLocks noChangeAspect="1"/>
            </p:cNvPicPr>
            <p:nvPr/>
          </p:nvPicPr>
          <p:blipFill>
            <a:blip r:embed="rId8">
              <a:extLst>
                <a:ext uri="{28A0092B-C50C-407E-A947-70E740481C1C}">
                  <a14:useLocalDpi xmlns:a14="http://schemas.microsoft.com/office/drawing/2010/main" val="0"/>
                </a:ext>
              </a:extLst>
            </a:blip>
            <a:srcRect l="18134" t="7512" r="18134" b="7512"/>
            <a:stretch>
              <a:fillRect/>
            </a:stretch>
          </p:blipFill>
          <p:spPr>
            <a:xfrm rot="5400000">
              <a:off x="14132887" y="31331347"/>
              <a:ext cx="1645920" cy="1645920"/>
            </a:xfrm>
            <a:custGeom>
              <a:avLst/>
              <a:gdLst>
                <a:gd name="connsiteX0" fmla="*/ 0 w 1645920"/>
                <a:gd name="connsiteY0" fmla="*/ 822960 h 1645920"/>
                <a:gd name="connsiteX1" fmla="*/ 822960 w 1645920"/>
                <a:gd name="connsiteY1" fmla="*/ 0 h 1645920"/>
                <a:gd name="connsiteX2" fmla="*/ 1645920 w 1645920"/>
                <a:gd name="connsiteY2" fmla="*/ 822960 h 1645920"/>
                <a:gd name="connsiteX3" fmla="*/ 822960 w 1645920"/>
                <a:gd name="connsiteY3" fmla="*/ 1645920 h 1645920"/>
                <a:gd name="connsiteX4" fmla="*/ 0 w 1645920"/>
                <a:gd name="connsiteY4" fmla="*/ 822960 h 164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20" h="1645920">
                  <a:moveTo>
                    <a:pt x="0" y="822960"/>
                  </a:moveTo>
                  <a:cubicBezTo>
                    <a:pt x="0" y="368452"/>
                    <a:pt x="368452" y="0"/>
                    <a:pt x="822960" y="0"/>
                  </a:cubicBezTo>
                  <a:cubicBezTo>
                    <a:pt x="1277468" y="0"/>
                    <a:pt x="1645920" y="368452"/>
                    <a:pt x="1645920" y="822960"/>
                  </a:cubicBezTo>
                  <a:cubicBezTo>
                    <a:pt x="1645920" y="1277468"/>
                    <a:pt x="1277468" y="1645920"/>
                    <a:pt x="822960" y="1645920"/>
                  </a:cubicBezTo>
                  <a:cubicBezTo>
                    <a:pt x="368452" y="1645920"/>
                    <a:pt x="0" y="1277468"/>
                    <a:pt x="0" y="822960"/>
                  </a:cubicBezTo>
                  <a:close/>
                </a:path>
              </a:pathLst>
            </a:custGeom>
          </p:spPr>
        </p:pic>
        <p:pic>
          <p:nvPicPr>
            <p:cNvPr id="166" name="Picture 165"/>
            <p:cNvPicPr>
              <a:picLocks noChangeAspect="1"/>
            </p:cNvPicPr>
            <p:nvPr/>
          </p:nvPicPr>
          <p:blipFill>
            <a:blip r:embed="rId9">
              <a:extLst>
                <a:ext uri="{28A0092B-C50C-407E-A947-70E740481C1C}">
                  <a14:useLocalDpi xmlns:a14="http://schemas.microsoft.com/office/drawing/2010/main" val="0"/>
                </a:ext>
              </a:extLst>
            </a:blip>
            <a:srcRect r="17573"/>
            <a:stretch>
              <a:fillRect/>
            </a:stretch>
          </p:blipFill>
          <p:spPr>
            <a:xfrm rot="5400000">
              <a:off x="14021541" y="34385241"/>
              <a:ext cx="1645920" cy="1497623"/>
            </a:xfrm>
            <a:custGeom>
              <a:avLst/>
              <a:gdLst>
                <a:gd name="connsiteX0" fmla="*/ 0 w 1645920"/>
                <a:gd name="connsiteY0" fmla="*/ 674663 h 1497623"/>
                <a:gd name="connsiteX1" fmla="*/ 241040 w 1645920"/>
                <a:gd name="connsiteY1" fmla="*/ 92742 h 1497623"/>
                <a:gd name="connsiteX2" fmla="*/ 353444 w 1645920"/>
                <a:gd name="connsiteY2" fmla="*/ 0 h 1497623"/>
                <a:gd name="connsiteX3" fmla="*/ 1292476 w 1645920"/>
                <a:gd name="connsiteY3" fmla="*/ 0 h 1497623"/>
                <a:gd name="connsiteX4" fmla="*/ 1404880 w 1645920"/>
                <a:gd name="connsiteY4" fmla="*/ 92742 h 1497623"/>
                <a:gd name="connsiteX5" fmla="*/ 1645920 w 1645920"/>
                <a:gd name="connsiteY5" fmla="*/ 674663 h 1497623"/>
                <a:gd name="connsiteX6" fmla="*/ 822960 w 1645920"/>
                <a:gd name="connsiteY6" fmla="*/ 1497623 h 1497623"/>
                <a:gd name="connsiteX7" fmla="*/ 0 w 1645920"/>
                <a:gd name="connsiteY7" fmla="*/ 674663 h 149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5920" h="1497623">
                  <a:moveTo>
                    <a:pt x="0" y="674663"/>
                  </a:moveTo>
                  <a:cubicBezTo>
                    <a:pt x="0" y="447409"/>
                    <a:pt x="92114" y="241669"/>
                    <a:pt x="241040" y="92742"/>
                  </a:cubicBezTo>
                  <a:lnTo>
                    <a:pt x="353444" y="0"/>
                  </a:lnTo>
                  <a:lnTo>
                    <a:pt x="1292476" y="0"/>
                  </a:lnTo>
                  <a:lnTo>
                    <a:pt x="1404880" y="92742"/>
                  </a:lnTo>
                  <a:cubicBezTo>
                    <a:pt x="1553808" y="241669"/>
                    <a:pt x="1645920" y="447409"/>
                    <a:pt x="1645920" y="674663"/>
                  </a:cubicBezTo>
                  <a:cubicBezTo>
                    <a:pt x="1645920" y="1129171"/>
                    <a:pt x="1277468" y="1497623"/>
                    <a:pt x="822960" y="1497623"/>
                  </a:cubicBezTo>
                  <a:cubicBezTo>
                    <a:pt x="368452" y="1497623"/>
                    <a:pt x="0" y="1129171"/>
                    <a:pt x="0" y="674663"/>
                  </a:cubicBezTo>
                  <a:close/>
                </a:path>
              </a:pathLst>
            </a:custGeom>
          </p:spPr>
        </p:pic>
      </p:grpSp>
      <p:grpSp>
        <p:nvGrpSpPr>
          <p:cNvPr id="167" name="Group 166"/>
          <p:cNvGrpSpPr/>
          <p:nvPr/>
        </p:nvGrpSpPr>
        <p:grpSpPr>
          <a:xfrm>
            <a:off x="8644120" y="11109379"/>
            <a:ext cx="8291677" cy="6304962"/>
            <a:chOff x="26451360" y="884548"/>
            <a:chExt cx="8291677" cy="6304962"/>
          </a:xfrm>
        </p:grpSpPr>
        <p:sp>
          <p:nvSpPr>
            <p:cNvPr id="168" name="Shape 41"/>
            <p:cNvSpPr txBox="1"/>
            <p:nvPr/>
          </p:nvSpPr>
          <p:spPr>
            <a:xfrm>
              <a:off x="26513437" y="884548"/>
              <a:ext cx="8229600"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Earth Observations</a:t>
              </a:r>
              <a:endParaRPr dirty="0"/>
            </a:p>
          </p:txBody>
        </p:sp>
        <p:pic>
          <p:nvPicPr>
            <p:cNvPr id="169" name="Shape 42"/>
            <p:cNvPicPr preferRelativeResize="0"/>
            <p:nvPr/>
          </p:nvPicPr>
          <p:blipFill rotWithShape="1">
            <a:blip r:embed="rId10">
              <a:alphaModFix/>
            </a:blip>
            <a:srcRect/>
            <a:stretch/>
          </p:blipFill>
          <p:spPr>
            <a:xfrm>
              <a:off x="27337062" y="4894877"/>
              <a:ext cx="2472302" cy="2025914"/>
            </a:xfrm>
            <a:prstGeom prst="rect">
              <a:avLst/>
            </a:prstGeom>
            <a:noFill/>
            <a:ln>
              <a:noFill/>
            </a:ln>
          </p:spPr>
        </p:pic>
        <p:sp>
          <p:nvSpPr>
            <p:cNvPr id="170" name="Shape 43"/>
            <p:cNvSpPr txBox="1"/>
            <p:nvPr/>
          </p:nvSpPr>
          <p:spPr>
            <a:xfrm>
              <a:off x="28603891" y="6247792"/>
              <a:ext cx="3414916" cy="9417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2700"/>
                <a:buFont typeface="Arial"/>
                <a:buNone/>
              </a:pPr>
              <a:r>
                <a:rPr lang="en-US" sz="2700" b="0" u="none" dirty="0">
                  <a:solidFill>
                    <a:srgbClr val="3F3F3F"/>
                  </a:solidFill>
                  <a:latin typeface="Garamond"/>
                  <a:ea typeface="Garamond"/>
                  <a:cs typeface="Garamond"/>
                  <a:sym typeface="Garamond"/>
                </a:rPr>
                <a:t>Sentinel-1 </a:t>
              </a:r>
            </a:p>
            <a:p>
              <a:pPr marL="0" marR="0" lvl="0" indent="0" algn="l" rtl="0">
                <a:lnSpc>
                  <a:spcPct val="90000"/>
                </a:lnSpc>
                <a:spcBef>
                  <a:spcPts val="0"/>
                </a:spcBef>
                <a:spcAft>
                  <a:spcPts val="0"/>
                </a:spcAft>
                <a:buClr>
                  <a:srgbClr val="3F3F3F"/>
                </a:buClr>
                <a:buSzPts val="2700"/>
                <a:buFont typeface="Arial"/>
                <a:buNone/>
              </a:pPr>
              <a:r>
                <a:rPr lang="en-US" sz="2700" b="0" u="none" dirty="0">
                  <a:solidFill>
                    <a:srgbClr val="3F3F3F"/>
                  </a:solidFill>
                  <a:latin typeface="Garamond"/>
                  <a:ea typeface="Garamond"/>
                  <a:cs typeface="Garamond"/>
                  <a:sym typeface="Garamond"/>
                </a:rPr>
                <a:t>A&amp;B </a:t>
              </a:r>
              <a:r>
                <a:rPr lang="en-US" sz="2700" b="0" u="none" dirty="0" smtClean="0">
                  <a:solidFill>
                    <a:srgbClr val="3F3F3F"/>
                  </a:solidFill>
                  <a:latin typeface="Garamond"/>
                  <a:ea typeface="Garamond"/>
                  <a:cs typeface="Garamond"/>
                  <a:sym typeface="Garamond"/>
                </a:rPr>
                <a:t>C-SAR</a:t>
              </a:r>
              <a:endParaRPr dirty="0"/>
            </a:p>
          </p:txBody>
        </p:sp>
        <p:pic>
          <p:nvPicPr>
            <p:cNvPr id="171" name="Shape 44"/>
            <p:cNvPicPr preferRelativeResize="0"/>
            <p:nvPr/>
          </p:nvPicPr>
          <p:blipFill rotWithShape="1">
            <a:blip r:embed="rId11">
              <a:alphaModFix/>
            </a:blip>
            <a:srcRect/>
            <a:stretch/>
          </p:blipFill>
          <p:spPr>
            <a:xfrm>
              <a:off x="29891479" y="2229349"/>
              <a:ext cx="2466440" cy="2015817"/>
            </a:xfrm>
            <a:prstGeom prst="rect">
              <a:avLst/>
            </a:prstGeom>
            <a:noFill/>
            <a:ln>
              <a:noFill/>
            </a:ln>
          </p:spPr>
        </p:pic>
        <p:sp>
          <p:nvSpPr>
            <p:cNvPr id="172" name="Shape 45"/>
            <p:cNvSpPr txBox="1"/>
            <p:nvPr/>
          </p:nvSpPr>
          <p:spPr>
            <a:xfrm>
              <a:off x="26479177" y="4291110"/>
              <a:ext cx="2853972" cy="84164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2700"/>
                <a:buFont typeface="Arial"/>
                <a:buNone/>
              </a:pPr>
              <a:r>
                <a:rPr lang="en-US" sz="2700" b="0" u="none" dirty="0">
                  <a:solidFill>
                    <a:srgbClr val="3F3F3F"/>
                  </a:solidFill>
                  <a:latin typeface="Garamond"/>
                  <a:ea typeface="Garamond"/>
                  <a:cs typeface="Garamond"/>
                  <a:sym typeface="Garamond"/>
                </a:rPr>
                <a:t>Landsat 5 TM</a:t>
              </a:r>
              <a:endParaRPr dirty="0"/>
            </a:p>
          </p:txBody>
        </p:sp>
        <p:pic>
          <p:nvPicPr>
            <p:cNvPr id="173" name="Shape 46"/>
            <p:cNvPicPr preferRelativeResize="0"/>
            <p:nvPr/>
          </p:nvPicPr>
          <p:blipFill rotWithShape="1">
            <a:blip r:embed="rId12">
              <a:alphaModFix/>
            </a:blip>
            <a:srcRect/>
            <a:stretch/>
          </p:blipFill>
          <p:spPr>
            <a:xfrm>
              <a:off x="26451360" y="1964836"/>
              <a:ext cx="2377420" cy="2296871"/>
            </a:xfrm>
            <a:prstGeom prst="rect">
              <a:avLst/>
            </a:prstGeom>
            <a:noFill/>
            <a:ln>
              <a:noFill/>
            </a:ln>
          </p:spPr>
        </p:pic>
        <p:sp>
          <p:nvSpPr>
            <p:cNvPr id="174" name="Shape 47"/>
            <p:cNvSpPr txBox="1"/>
            <p:nvPr/>
          </p:nvSpPr>
          <p:spPr>
            <a:xfrm>
              <a:off x="29923509" y="4322083"/>
              <a:ext cx="2848489" cy="84002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2700"/>
                <a:buFont typeface="Arial"/>
                <a:buNone/>
              </a:pPr>
              <a:r>
                <a:rPr lang="en-US" sz="2700" b="0" u="none" dirty="0">
                  <a:solidFill>
                    <a:srgbClr val="3F3F3F"/>
                  </a:solidFill>
                  <a:latin typeface="Garamond"/>
                  <a:ea typeface="Garamond"/>
                  <a:cs typeface="Garamond"/>
                  <a:sym typeface="Garamond"/>
                </a:rPr>
                <a:t>Landsat 8 OLI</a:t>
              </a:r>
              <a:endParaRPr dirty="0"/>
            </a:p>
          </p:txBody>
        </p:sp>
      </p:grpSp>
      <p:grpSp>
        <p:nvGrpSpPr>
          <p:cNvPr id="36" name="Group 35"/>
          <p:cNvGrpSpPr/>
          <p:nvPr/>
        </p:nvGrpSpPr>
        <p:grpSpPr>
          <a:xfrm>
            <a:off x="14560084" y="27690405"/>
            <a:ext cx="8159166" cy="2493458"/>
            <a:chOff x="1008369" y="31376050"/>
            <a:chExt cx="8159166" cy="2493458"/>
          </a:xfrm>
        </p:grpSpPr>
        <p:sp>
          <p:nvSpPr>
            <p:cNvPr id="311" name="Shape 50"/>
            <p:cNvSpPr txBox="1"/>
            <p:nvPr/>
          </p:nvSpPr>
          <p:spPr>
            <a:xfrm>
              <a:off x="1008369" y="31376050"/>
              <a:ext cx="4577763" cy="65296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Project Partner</a:t>
              </a:r>
              <a:endParaRPr dirty="0"/>
            </a:p>
          </p:txBody>
        </p:sp>
        <p:sp>
          <p:nvSpPr>
            <p:cNvPr id="312" name="Shape 51"/>
            <p:cNvSpPr txBox="1"/>
            <p:nvPr/>
          </p:nvSpPr>
          <p:spPr>
            <a:xfrm>
              <a:off x="1038917" y="32238301"/>
              <a:ext cx="8128618" cy="163120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2700"/>
                <a:buFont typeface="Arial"/>
                <a:buNone/>
              </a:pPr>
              <a:r>
                <a:rPr lang="en-US" sz="2700" b="0" u="none" dirty="0">
                  <a:solidFill>
                    <a:srgbClr val="3F3F3F"/>
                  </a:solidFill>
                  <a:latin typeface="Garamond"/>
                  <a:ea typeface="Garamond"/>
                  <a:cs typeface="Garamond"/>
                  <a:sym typeface="Garamond"/>
                </a:rPr>
                <a:t>Black Rock Field Office, </a:t>
              </a:r>
            </a:p>
            <a:p>
              <a:pPr marL="0" marR="0" lvl="0" indent="0" algn="l" rtl="0">
                <a:lnSpc>
                  <a:spcPct val="90000"/>
                </a:lnSpc>
                <a:spcBef>
                  <a:spcPts val="0"/>
                </a:spcBef>
                <a:spcAft>
                  <a:spcPts val="0"/>
                </a:spcAft>
                <a:buClr>
                  <a:srgbClr val="3F3F3F"/>
                </a:buClr>
                <a:buSzPts val="2700"/>
                <a:buFont typeface="Arial"/>
                <a:buNone/>
              </a:pPr>
              <a:r>
                <a:rPr lang="en-US" sz="2700" b="0" u="none" dirty="0">
                  <a:solidFill>
                    <a:srgbClr val="3F3F3F"/>
                  </a:solidFill>
                  <a:latin typeface="Garamond"/>
                  <a:ea typeface="Garamond"/>
                  <a:cs typeface="Garamond"/>
                  <a:sym typeface="Garamond"/>
                </a:rPr>
                <a:t>Winnemucca </a:t>
              </a:r>
              <a:r>
                <a:rPr lang="en-US" sz="2700" b="0" u="none" dirty="0" smtClean="0">
                  <a:solidFill>
                    <a:srgbClr val="3F3F3F"/>
                  </a:solidFill>
                  <a:latin typeface="Garamond"/>
                  <a:ea typeface="Garamond"/>
                  <a:cs typeface="Garamond"/>
                  <a:sym typeface="Garamond"/>
                </a:rPr>
                <a:t>District</a:t>
              </a:r>
              <a:endParaRPr lang="en-US" dirty="0">
                <a:ea typeface="Garamond"/>
              </a:endParaRPr>
            </a:p>
            <a:p>
              <a:pPr marL="0" marR="0" lvl="0" indent="0" algn="l" rtl="0">
                <a:lnSpc>
                  <a:spcPct val="90000"/>
                </a:lnSpc>
                <a:spcBef>
                  <a:spcPts val="0"/>
                </a:spcBef>
                <a:spcAft>
                  <a:spcPts val="0"/>
                </a:spcAft>
                <a:buClr>
                  <a:srgbClr val="3F3F3F"/>
                </a:buClr>
                <a:buSzPts val="2700"/>
                <a:buFont typeface="Arial"/>
                <a:buNone/>
              </a:pPr>
              <a:endParaRPr dirty="0"/>
            </a:p>
          </p:txBody>
        </p:sp>
        <p:pic>
          <p:nvPicPr>
            <p:cNvPr id="64" name="Shape 52"/>
            <p:cNvPicPr preferRelativeResize="0">
              <a:picLocks noChangeAspect="1"/>
            </p:cNvPicPr>
            <p:nvPr/>
          </p:nvPicPr>
          <p:blipFill rotWithShape="1">
            <a:blip r:embed="rId13">
              <a:alphaModFix/>
            </a:blip>
            <a:srcRect/>
            <a:stretch/>
          </p:blipFill>
          <p:spPr>
            <a:xfrm>
              <a:off x="5012232" y="32226329"/>
              <a:ext cx="1785998" cy="1554480"/>
            </a:xfrm>
            <a:prstGeom prst="rect">
              <a:avLst/>
            </a:prstGeom>
            <a:noFill/>
            <a:ln>
              <a:noFill/>
            </a:ln>
          </p:spPr>
        </p:pic>
      </p:grpSp>
      <p:grpSp>
        <p:nvGrpSpPr>
          <p:cNvPr id="209" name="Group 208"/>
          <p:cNvGrpSpPr>
            <a:grpSpLocks noChangeAspect="1"/>
          </p:cNvGrpSpPr>
          <p:nvPr/>
        </p:nvGrpSpPr>
        <p:grpSpPr>
          <a:xfrm>
            <a:off x="18240184" y="18082117"/>
            <a:ext cx="7439216" cy="8407664"/>
            <a:chOff x="7734914" y="20537117"/>
            <a:chExt cx="8226650" cy="9297608"/>
          </a:xfrm>
        </p:grpSpPr>
        <p:grpSp>
          <p:nvGrpSpPr>
            <p:cNvPr id="210" name="Group 209"/>
            <p:cNvGrpSpPr/>
            <p:nvPr/>
          </p:nvGrpSpPr>
          <p:grpSpPr>
            <a:xfrm>
              <a:off x="7741885" y="20537117"/>
              <a:ext cx="8219679" cy="9297608"/>
              <a:chOff x="8068455" y="21124943"/>
              <a:chExt cx="8219679" cy="9297608"/>
            </a:xfrm>
          </p:grpSpPr>
          <p:grpSp>
            <p:nvGrpSpPr>
              <p:cNvPr id="212" name="Group 211"/>
              <p:cNvGrpSpPr/>
              <p:nvPr/>
            </p:nvGrpSpPr>
            <p:grpSpPr>
              <a:xfrm>
                <a:off x="8068455" y="21124943"/>
                <a:ext cx="8219679" cy="9297608"/>
                <a:chOff x="8068455" y="21124943"/>
                <a:chExt cx="8219679" cy="9297608"/>
              </a:xfrm>
            </p:grpSpPr>
            <p:pic>
              <p:nvPicPr>
                <p:cNvPr id="221" name="Picture 220"/>
                <p:cNvPicPr>
                  <a:picLocks noChangeAspect="1"/>
                </p:cNvPicPr>
                <p:nvPr/>
              </p:nvPicPr>
              <p:blipFill>
                <a:blip r:embed="rId14"/>
                <a:stretch>
                  <a:fillRect/>
                </a:stretch>
              </p:blipFill>
              <p:spPr>
                <a:xfrm>
                  <a:off x="8068455" y="21124943"/>
                  <a:ext cx="8219679" cy="9297608"/>
                </a:xfrm>
                <a:prstGeom prst="rect">
                  <a:avLst/>
                </a:prstGeom>
                <a:ln>
                  <a:noFill/>
                </a:ln>
              </p:spPr>
            </p:pic>
            <p:sp>
              <p:nvSpPr>
                <p:cNvPr id="222" name="Rectangle 221"/>
                <p:cNvSpPr/>
                <p:nvPr/>
              </p:nvSpPr>
              <p:spPr>
                <a:xfrm>
                  <a:off x="13661570" y="29749605"/>
                  <a:ext cx="2557477" cy="585216"/>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grpSp>
          <p:grpSp>
            <p:nvGrpSpPr>
              <p:cNvPr id="213" name="Group 212"/>
              <p:cNvGrpSpPr/>
              <p:nvPr/>
            </p:nvGrpSpPr>
            <p:grpSpPr>
              <a:xfrm>
                <a:off x="8113418" y="21183344"/>
                <a:ext cx="3739247" cy="1215993"/>
                <a:chOff x="18210921" y="17630601"/>
                <a:chExt cx="3739247" cy="1215993"/>
              </a:xfrm>
            </p:grpSpPr>
            <p:sp>
              <p:nvSpPr>
                <p:cNvPr id="214" name="Rectangle 213"/>
                <p:cNvSpPr/>
                <p:nvPr/>
              </p:nvSpPr>
              <p:spPr>
                <a:xfrm>
                  <a:off x="18210921" y="17630601"/>
                  <a:ext cx="3541557" cy="1215993"/>
                </a:xfrm>
                <a:prstGeom prst="rect">
                  <a:avLst/>
                </a:prstGeom>
                <a:solidFill>
                  <a:schemeClr val="bg1">
                    <a:lumMod val="85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9525">
                      <a:solidFill>
                        <a:schemeClr val="bg1">
                          <a:lumMod val="50000"/>
                        </a:schemeClr>
                      </a:solidFill>
                    </a:ln>
                  </a:endParaRPr>
                </a:p>
              </p:txBody>
            </p:sp>
            <p:sp>
              <p:nvSpPr>
                <p:cNvPr id="215" name="Rectangle 214"/>
                <p:cNvSpPr/>
                <p:nvPr/>
              </p:nvSpPr>
              <p:spPr>
                <a:xfrm>
                  <a:off x="18297467" y="17701830"/>
                  <a:ext cx="520559" cy="283414"/>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p:cNvSpPr/>
                <p:nvPr/>
              </p:nvSpPr>
              <p:spPr>
                <a:xfrm>
                  <a:off x="18297467" y="18107564"/>
                  <a:ext cx="520559" cy="283414"/>
                </a:xfrm>
                <a:prstGeom prst="rect">
                  <a:avLst/>
                </a:prstGeom>
                <a:noFill/>
                <a:ln w="28575">
                  <a:solidFill>
                    <a:srgbClr val="C44F4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p:cNvSpPr/>
                <p:nvPr/>
              </p:nvSpPr>
              <p:spPr>
                <a:xfrm>
                  <a:off x="18295758" y="18485642"/>
                  <a:ext cx="520559" cy="283414"/>
                </a:xfrm>
                <a:prstGeom prst="rect">
                  <a:avLst/>
                </a:prstGeom>
                <a:solidFill>
                  <a:srgbClr val="80A6B9"/>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extBox 217"/>
                <p:cNvSpPr txBox="1"/>
                <p:nvPr/>
              </p:nvSpPr>
              <p:spPr>
                <a:xfrm>
                  <a:off x="18843853" y="17657479"/>
                  <a:ext cx="3106315" cy="369332"/>
                </a:xfrm>
                <a:prstGeom prst="rect">
                  <a:avLst/>
                </a:prstGeom>
                <a:noFill/>
              </p:spPr>
              <p:txBody>
                <a:bodyPr wrap="square" rtlCol="0">
                  <a:spAutoFit/>
                </a:bodyPr>
                <a:lstStyle/>
                <a:p>
                  <a:r>
                    <a:rPr lang="en-US" sz="1800" dirty="0">
                      <a:latin typeface="Garamond" panose="02020404030301010803" pitchFamily="18" charset="0"/>
                    </a:rPr>
                    <a:t>Inundation Extent of 2017</a:t>
                  </a:r>
                </a:p>
              </p:txBody>
            </p:sp>
            <p:sp>
              <p:nvSpPr>
                <p:cNvPr id="219" name="TextBox 218"/>
                <p:cNvSpPr txBox="1"/>
                <p:nvPr/>
              </p:nvSpPr>
              <p:spPr>
                <a:xfrm>
                  <a:off x="18844423" y="18071422"/>
                  <a:ext cx="3032990" cy="369332"/>
                </a:xfrm>
                <a:prstGeom prst="rect">
                  <a:avLst/>
                </a:prstGeom>
                <a:noFill/>
              </p:spPr>
              <p:txBody>
                <a:bodyPr wrap="square" rtlCol="0">
                  <a:spAutoFit/>
                </a:bodyPr>
                <a:lstStyle/>
                <a:p>
                  <a:r>
                    <a:rPr lang="en-US" sz="1800" dirty="0">
                      <a:latin typeface="Garamond" panose="02020404030301010803" pitchFamily="18" charset="0"/>
                    </a:rPr>
                    <a:t>Inundation Extent of 2015</a:t>
                  </a:r>
                </a:p>
              </p:txBody>
            </p:sp>
            <p:sp>
              <p:nvSpPr>
                <p:cNvPr id="220" name="TextBox 219"/>
                <p:cNvSpPr txBox="1"/>
                <p:nvPr/>
              </p:nvSpPr>
              <p:spPr>
                <a:xfrm>
                  <a:off x="18844299" y="18455473"/>
                  <a:ext cx="3052648" cy="369332"/>
                </a:xfrm>
                <a:prstGeom prst="rect">
                  <a:avLst/>
                </a:prstGeom>
                <a:noFill/>
              </p:spPr>
              <p:txBody>
                <a:bodyPr wrap="square" rtlCol="0">
                  <a:spAutoFit/>
                </a:bodyPr>
                <a:lstStyle/>
                <a:p>
                  <a:r>
                    <a:rPr lang="en-US" sz="1800" dirty="0">
                      <a:latin typeface="Garamond" panose="02020404030301010803" pitchFamily="18" charset="0"/>
                    </a:rPr>
                    <a:t>Inundation Extent of 2010</a:t>
                  </a:r>
                </a:p>
              </p:txBody>
            </p:sp>
          </p:grpSp>
        </p:grpSp>
        <p:sp>
          <p:nvSpPr>
            <p:cNvPr id="211" name="Rectangle 210"/>
            <p:cNvSpPr/>
            <p:nvPr/>
          </p:nvSpPr>
          <p:spPr>
            <a:xfrm>
              <a:off x="7734914" y="20540743"/>
              <a:ext cx="8211312" cy="929398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3" name="Group 222"/>
          <p:cNvGrpSpPr>
            <a:grpSpLocks noChangeAspect="1"/>
          </p:cNvGrpSpPr>
          <p:nvPr/>
        </p:nvGrpSpPr>
        <p:grpSpPr>
          <a:xfrm>
            <a:off x="11514351" y="22169099"/>
            <a:ext cx="5620936" cy="4514481"/>
            <a:chOff x="1023012" y="25888820"/>
            <a:chExt cx="6395975" cy="4939347"/>
          </a:xfrm>
        </p:grpSpPr>
        <p:pic>
          <p:nvPicPr>
            <p:cNvPr id="224" name="Picture 22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3012" y="25888820"/>
              <a:ext cx="6395975" cy="4939347"/>
            </a:xfrm>
            <a:prstGeom prst="rect">
              <a:avLst/>
            </a:prstGeom>
            <a:ln w="19050">
              <a:noFill/>
            </a:ln>
          </p:spPr>
        </p:pic>
        <p:sp>
          <p:nvSpPr>
            <p:cNvPr id="225" name="Rectangle 224"/>
            <p:cNvSpPr/>
            <p:nvPr/>
          </p:nvSpPr>
          <p:spPr>
            <a:xfrm>
              <a:off x="1303556" y="26178655"/>
              <a:ext cx="5815584" cy="436168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7" name="Picture 22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796034" y="18169400"/>
            <a:ext cx="5052931" cy="3579606"/>
          </a:xfrm>
          <a:prstGeom prst="rect">
            <a:avLst/>
          </a:prstGeom>
          <a:ln>
            <a:solidFill>
              <a:schemeClr val="tx1"/>
            </a:solidFill>
          </a:ln>
        </p:spPr>
      </p:pic>
      <p:sp>
        <p:nvSpPr>
          <p:cNvPr id="228" name="TextBox 227"/>
          <p:cNvSpPr txBox="1"/>
          <p:nvPr/>
        </p:nvSpPr>
        <p:spPr>
          <a:xfrm>
            <a:off x="11707686" y="26550903"/>
            <a:ext cx="13693597" cy="830997"/>
          </a:xfrm>
          <a:prstGeom prst="rect">
            <a:avLst/>
          </a:prstGeom>
          <a:noFill/>
        </p:spPr>
        <p:txBody>
          <a:bodyPr wrap="square" rtlCol="0">
            <a:spAutoFit/>
          </a:bodyPr>
          <a:lstStyle/>
          <a:p>
            <a:pPr algn="just"/>
            <a:r>
              <a:rPr lang="en-US" sz="1600" dirty="0">
                <a:latin typeface="Garamond" panose="02020404030301010803" pitchFamily="18" charset="0"/>
                <a:cs typeface="Times New Roman" panose="02020603050405020304" pitchFamily="18" charset="0"/>
              </a:rPr>
              <a:t>Image showing maximum inundation extent for years 2010, 2015, and 2017. These inundation polygons represent the region of the playa whose surface soil experienced wetting and drying in a given year, resulting in a smooth, durable, protective crust. Rectangular cutout highlights a dense region of mounds along the edge of the playa. The brown line indicates the unchanging extent of mound encroachment that persisted from 2006 to 2017 in NAIP imagery. </a:t>
            </a:r>
          </a:p>
        </p:txBody>
      </p:sp>
      <p:grpSp>
        <p:nvGrpSpPr>
          <p:cNvPr id="229" name="Group 228"/>
          <p:cNvGrpSpPr/>
          <p:nvPr/>
        </p:nvGrpSpPr>
        <p:grpSpPr>
          <a:xfrm>
            <a:off x="16848965" y="22475463"/>
            <a:ext cx="2669334" cy="3945051"/>
            <a:chOff x="6502746" y="26454356"/>
            <a:chExt cx="2669334" cy="3945051"/>
          </a:xfrm>
        </p:grpSpPr>
        <p:sp>
          <p:nvSpPr>
            <p:cNvPr id="230" name="Rectangle 229"/>
            <p:cNvSpPr/>
            <p:nvPr/>
          </p:nvSpPr>
          <p:spPr>
            <a:xfrm rot="19124147">
              <a:off x="8484445" y="29312268"/>
              <a:ext cx="687635" cy="503957"/>
            </a:xfrm>
            <a:prstGeom prst="rect">
              <a:avLst/>
            </a:prstGeom>
            <a:noFill/>
            <a:ln w="28575">
              <a:solidFill>
                <a:srgbClr val="1C5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1" name="Straight Connector 230"/>
            <p:cNvCxnSpPr/>
            <p:nvPr/>
          </p:nvCxnSpPr>
          <p:spPr>
            <a:xfrm>
              <a:off x="6525555" y="26454356"/>
              <a:ext cx="2428655" cy="2726387"/>
            </a:xfrm>
            <a:prstGeom prst="line">
              <a:avLst/>
            </a:prstGeom>
            <a:ln w="12700">
              <a:solidFill>
                <a:srgbClr val="1C57B0"/>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flipV="1">
              <a:off x="6502746" y="29626279"/>
              <a:ext cx="1915119" cy="773128"/>
            </a:xfrm>
            <a:prstGeom prst="line">
              <a:avLst/>
            </a:prstGeom>
            <a:ln w="12700">
              <a:solidFill>
                <a:srgbClr val="1C57B0"/>
              </a:solidFill>
            </a:ln>
          </p:spPr>
          <p:style>
            <a:lnRef idx="1">
              <a:schemeClr val="accent1"/>
            </a:lnRef>
            <a:fillRef idx="0">
              <a:schemeClr val="accent1"/>
            </a:fillRef>
            <a:effectRef idx="0">
              <a:schemeClr val="accent1"/>
            </a:effectRef>
            <a:fontRef idx="minor">
              <a:schemeClr val="tx1"/>
            </a:fontRef>
          </p:style>
        </p:cxnSp>
      </p:grpSp>
      <p:sp>
        <p:nvSpPr>
          <p:cNvPr id="233" name="TextBox 232"/>
          <p:cNvSpPr txBox="1"/>
          <p:nvPr/>
        </p:nvSpPr>
        <p:spPr>
          <a:xfrm>
            <a:off x="11727402" y="21776850"/>
            <a:ext cx="4665931" cy="584775"/>
          </a:xfrm>
          <a:prstGeom prst="rect">
            <a:avLst/>
          </a:prstGeom>
          <a:noFill/>
        </p:spPr>
        <p:txBody>
          <a:bodyPr wrap="square" rtlCol="0">
            <a:spAutoFit/>
          </a:bodyPr>
          <a:lstStyle/>
          <a:p>
            <a:pPr algn="just"/>
            <a:r>
              <a:rPr lang="en-US" sz="1600" dirty="0">
                <a:latin typeface="Garamond" panose="02020404030301010803" pitchFamily="18" charset="0"/>
                <a:cs typeface="Times New Roman" panose="02020603050405020304" pitchFamily="18" charset="0"/>
              </a:rPr>
              <a:t>Landsat 5 false color composite highlighting flooded areas in the Black Rock Playa. </a:t>
            </a:r>
          </a:p>
        </p:txBody>
      </p:sp>
      <p:grpSp>
        <p:nvGrpSpPr>
          <p:cNvPr id="250" name="Group 249"/>
          <p:cNvGrpSpPr/>
          <p:nvPr/>
        </p:nvGrpSpPr>
        <p:grpSpPr>
          <a:xfrm>
            <a:off x="920902" y="17877118"/>
            <a:ext cx="9415095" cy="8620138"/>
            <a:chOff x="2495335" y="16753252"/>
            <a:chExt cx="9415095" cy="8620138"/>
          </a:xfrm>
        </p:grpSpPr>
        <p:grpSp>
          <p:nvGrpSpPr>
            <p:cNvPr id="251" name="Shape 54"/>
            <p:cNvGrpSpPr/>
            <p:nvPr/>
          </p:nvGrpSpPr>
          <p:grpSpPr>
            <a:xfrm>
              <a:off x="2604410" y="16760301"/>
              <a:ext cx="4236811" cy="4279221"/>
              <a:chOff x="1031892" y="18820991"/>
              <a:chExt cx="5519057" cy="5574307"/>
            </a:xfrm>
          </p:grpSpPr>
          <p:pic>
            <p:nvPicPr>
              <p:cNvPr id="264" name="Shape 55"/>
              <p:cNvPicPr preferRelativeResize="0"/>
              <p:nvPr/>
            </p:nvPicPr>
            <p:blipFill rotWithShape="1">
              <a:blip r:embed="rId17">
                <a:alphaModFix/>
              </a:blip>
              <a:srcRect/>
              <a:stretch/>
            </p:blipFill>
            <p:spPr>
              <a:xfrm>
                <a:off x="1031892" y="19882309"/>
                <a:ext cx="5519057" cy="4512989"/>
              </a:xfrm>
              <a:prstGeom prst="rect">
                <a:avLst/>
              </a:prstGeom>
              <a:noFill/>
              <a:ln>
                <a:solidFill>
                  <a:schemeClr val="tx1"/>
                </a:solidFill>
              </a:ln>
            </p:spPr>
          </p:pic>
          <p:sp>
            <p:nvSpPr>
              <p:cNvPr id="265" name="Shape 56"/>
              <p:cNvSpPr/>
              <p:nvPr/>
            </p:nvSpPr>
            <p:spPr>
              <a:xfrm>
                <a:off x="1052030" y="18820991"/>
                <a:ext cx="5404169" cy="1200329"/>
              </a:xfrm>
              <a:prstGeom prst="rect">
                <a:avLst/>
              </a:prstGeom>
              <a:noFill/>
              <a:ln>
                <a:noFill/>
              </a:ln>
            </p:spPr>
            <p:txBody>
              <a:bodyPr spcFirstLastPara="1" wrap="square" lIns="91425" tIns="45700" rIns="91425" bIns="45700" anchor="t" anchorCtr="0">
                <a:noAutofit/>
              </a:bodyPr>
              <a:lstStyle/>
              <a:p>
                <a:pPr marL="347663" marR="0" lvl="0" indent="-347663" algn="ctr" rtl="0">
                  <a:spcBef>
                    <a:spcPts val="0"/>
                  </a:spcBef>
                  <a:spcAft>
                    <a:spcPts val="0"/>
                  </a:spcAft>
                  <a:buNone/>
                </a:pPr>
                <a:r>
                  <a:rPr lang="en-US" sz="2400" dirty="0">
                    <a:solidFill>
                      <a:schemeClr val="tx1"/>
                    </a:solidFill>
                    <a:latin typeface="Garamond"/>
                    <a:ea typeface="Garamond"/>
                    <a:cs typeface="Garamond"/>
                    <a:sym typeface="Garamond"/>
                  </a:rPr>
                  <a:t>Change from </a:t>
                </a:r>
                <a:endParaRPr sz="2400" dirty="0">
                  <a:solidFill>
                    <a:schemeClr val="tx1"/>
                  </a:solidFill>
                </a:endParaRPr>
              </a:p>
              <a:p>
                <a:pPr marL="347663" marR="0" lvl="0" indent="-347663" algn="ctr" rtl="0">
                  <a:spcBef>
                    <a:spcPts val="0"/>
                  </a:spcBef>
                  <a:spcAft>
                    <a:spcPts val="0"/>
                  </a:spcAft>
                  <a:buNone/>
                </a:pPr>
                <a:r>
                  <a:rPr lang="en-US" sz="2400" dirty="0">
                    <a:solidFill>
                      <a:schemeClr val="tx1"/>
                    </a:solidFill>
                    <a:latin typeface="Garamond"/>
                    <a:ea typeface="Garamond"/>
                    <a:cs typeface="Garamond"/>
                    <a:sym typeface="Garamond"/>
                  </a:rPr>
                  <a:t>May 9 to May 21</a:t>
                </a:r>
                <a:endParaRPr sz="2400" dirty="0">
                  <a:solidFill>
                    <a:schemeClr val="tx1"/>
                  </a:solidFill>
                  <a:latin typeface="Garamond"/>
                  <a:ea typeface="Garamond"/>
                  <a:cs typeface="Garamond"/>
                  <a:sym typeface="Garamond"/>
                </a:endParaRPr>
              </a:p>
            </p:txBody>
          </p:sp>
        </p:grpSp>
        <p:grpSp>
          <p:nvGrpSpPr>
            <p:cNvPr id="252" name="Shape 57"/>
            <p:cNvGrpSpPr/>
            <p:nvPr/>
          </p:nvGrpSpPr>
          <p:grpSpPr>
            <a:xfrm>
              <a:off x="2495335" y="21071490"/>
              <a:ext cx="4499087" cy="4301900"/>
              <a:chOff x="2179300" y="24351185"/>
              <a:chExt cx="5865326" cy="5608256"/>
            </a:xfrm>
          </p:grpSpPr>
          <p:pic>
            <p:nvPicPr>
              <p:cNvPr id="262" name="Shape 58"/>
              <p:cNvPicPr preferRelativeResize="0"/>
              <p:nvPr/>
            </p:nvPicPr>
            <p:blipFill rotWithShape="1">
              <a:blip r:embed="rId18">
                <a:alphaModFix/>
              </a:blip>
              <a:srcRect/>
              <a:stretch/>
            </p:blipFill>
            <p:spPr>
              <a:xfrm>
                <a:off x="2405558" y="25433868"/>
                <a:ext cx="5511071" cy="4525573"/>
              </a:xfrm>
              <a:prstGeom prst="rect">
                <a:avLst/>
              </a:prstGeom>
              <a:noFill/>
              <a:ln>
                <a:solidFill>
                  <a:schemeClr val="tx1"/>
                </a:solidFill>
              </a:ln>
            </p:spPr>
          </p:pic>
          <p:sp>
            <p:nvSpPr>
              <p:cNvPr id="263" name="Shape 59"/>
              <p:cNvSpPr/>
              <p:nvPr/>
            </p:nvSpPr>
            <p:spPr>
              <a:xfrm>
                <a:off x="2179300" y="24351185"/>
                <a:ext cx="5865326" cy="1200329"/>
              </a:xfrm>
              <a:prstGeom prst="rect">
                <a:avLst/>
              </a:prstGeom>
              <a:noFill/>
              <a:ln>
                <a:noFill/>
              </a:ln>
            </p:spPr>
            <p:txBody>
              <a:bodyPr spcFirstLastPara="1" wrap="square" lIns="91425" tIns="45700" rIns="91425" bIns="45700" anchor="t" anchorCtr="0">
                <a:noAutofit/>
              </a:bodyPr>
              <a:lstStyle/>
              <a:p>
                <a:pPr marL="347663" marR="0" lvl="0" indent="-347663" algn="ctr" rtl="0">
                  <a:spcBef>
                    <a:spcPts val="0"/>
                  </a:spcBef>
                  <a:spcAft>
                    <a:spcPts val="0"/>
                  </a:spcAft>
                  <a:buNone/>
                </a:pPr>
                <a:r>
                  <a:rPr lang="en-US" sz="2400" dirty="0">
                    <a:solidFill>
                      <a:schemeClr val="tx1"/>
                    </a:solidFill>
                    <a:latin typeface="Garamond"/>
                    <a:ea typeface="Garamond"/>
                    <a:cs typeface="Garamond"/>
                    <a:sym typeface="Garamond"/>
                  </a:rPr>
                  <a:t>Change from </a:t>
                </a:r>
                <a:endParaRPr sz="2400" dirty="0">
                  <a:solidFill>
                    <a:schemeClr val="tx1"/>
                  </a:solidFill>
                </a:endParaRPr>
              </a:p>
              <a:p>
                <a:pPr marL="347663" marR="0" lvl="0" indent="-347663" algn="ctr" rtl="0">
                  <a:spcBef>
                    <a:spcPts val="0"/>
                  </a:spcBef>
                  <a:spcAft>
                    <a:spcPts val="0"/>
                  </a:spcAft>
                  <a:buNone/>
                </a:pPr>
                <a:r>
                  <a:rPr lang="en-US" sz="2400" dirty="0">
                    <a:solidFill>
                      <a:schemeClr val="tx1"/>
                    </a:solidFill>
                    <a:latin typeface="Garamond"/>
                    <a:ea typeface="Garamond"/>
                    <a:cs typeface="Garamond"/>
                    <a:sym typeface="Garamond"/>
                  </a:rPr>
                  <a:t>September 6 to September 18</a:t>
                </a:r>
                <a:endParaRPr sz="2400" dirty="0">
                  <a:solidFill>
                    <a:schemeClr val="tx1"/>
                  </a:solidFill>
                  <a:latin typeface="Garamond"/>
                  <a:ea typeface="Garamond"/>
                  <a:cs typeface="Garamond"/>
                  <a:sym typeface="Garamond"/>
                </a:endParaRPr>
              </a:p>
            </p:txBody>
          </p:sp>
        </p:grpSp>
        <p:grpSp>
          <p:nvGrpSpPr>
            <p:cNvPr id="253" name="Shape 60"/>
            <p:cNvGrpSpPr/>
            <p:nvPr/>
          </p:nvGrpSpPr>
          <p:grpSpPr>
            <a:xfrm>
              <a:off x="7418187" y="21081953"/>
              <a:ext cx="4492243" cy="4284281"/>
              <a:chOff x="8917760" y="24433251"/>
              <a:chExt cx="5865325" cy="5593801"/>
            </a:xfrm>
          </p:grpSpPr>
          <p:pic>
            <p:nvPicPr>
              <p:cNvPr id="260" name="Shape 61"/>
              <p:cNvPicPr preferRelativeResize="0"/>
              <p:nvPr/>
            </p:nvPicPr>
            <p:blipFill rotWithShape="1">
              <a:blip r:embed="rId19">
                <a:alphaModFix/>
              </a:blip>
              <a:srcRect/>
              <a:stretch/>
            </p:blipFill>
            <p:spPr>
              <a:xfrm>
                <a:off x="9025246" y="25503919"/>
                <a:ext cx="5452762" cy="4523133"/>
              </a:xfrm>
              <a:prstGeom prst="rect">
                <a:avLst/>
              </a:prstGeom>
              <a:noFill/>
              <a:ln>
                <a:solidFill>
                  <a:schemeClr val="tx1"/>
                </a:solidFill>
              </a:ln>
            </p:spPr>
          </p:pic>
          <p:sp>
            <p:nvSpPr>
              <p:cNvPr id="261" name="Shape 62"/>
              <p:cNvSpPr/>
              <p:nvPr/>
            </p:nvSpPr>
            <p:spPr>
              <a:xfrm>
                <a:off x="8917760" y="24433251"/>
                <a:ext cx="5865325" cy="1200330"/>
              </a:xfrm>
              <a:prstGeom prst="rect">
                <a:avLst/>
              </a:prstGeom>
              <a:noFill/>
              <a:ln>
                <a:noFill/>
              </a:ln>
            </p:spPr>
            <p:txBody>
              <a:bodyPr spcFirstLastPara="1" wrap="square" lIns="91425" tIns="45700" rIns="91425" bIns="45700" anchor="t" anchorCtr="0">
                <a:noAutofit/>
              </a:bodyPr>
              <a:lstStyle/>
              <a:p>
                <a:pPr marL="347663" marR="0" lvl="0" indent="-347663" algn="ctr" rtl="0">
                  <a:spcBef>
                    <a:spcPts val="0"/>
                  </a:spcBef>
                  <a:spcAft>
                    <a:spcPts val="0"/>
                  </a:spcAft>
                  <a:buNone/>
                </a:pPr>
                <a:r>
                  <a:rPr lang="en-US" sz="2400" dirty="0">
                    <a:solidFill>
                      <a:schemeClr val="tx1"/>
                    </a:solidFill>
                    <a:latin typeface="Garamond"/>
                    <a:ea typeface="Garamond"/>
                    <a:cs typeface="Garamond"/>
                    <a:sym typeface="Garamond"/>
                  </a:rPr>
                  <a:t>Change from </a:t>
                </a:r>
                <a:endParaRPr sz="2400" dirty="0">
                  <a:solidFill>
                    <a:schemeClr val="tx1"/>
                  </a:solidFill>
                </a:endParaRPr>
              </a:p>
              <a:p>
                <a:pPr marL="347663" marR="0" lvl="0" indent="-347663" algn="ctr" rtl="0">
                  <a:spcBef>
                    <a:spcPts val="0"/>
                  </a:spcBef>
                  <a:spcAft>
                    <a:spcPts val="0"/>
                  </a:spcAft>
                  <a:buNone/>
                </a:pPr>
                <a:r>
                  <a:rPr lang="en-US" sz="2400" dirty="0">
                    <a:solidFill>
                      <a:schemeClr val="tx1"/>
                    </a:solidFill>
                    <a:latin typeface="Garamond"/>
                    <a:ea typeface="Garamond"/>
                    <a:cs typeface="Garamond"/>
                    <a:sym typeface="Garamond"/>
                  </a:rPr>
                  <a:t>November 17 to November 29</a:t>
                </a:r>
                <a:endParaRPr sz="2400" dirty="0">
                  <a:solidFill>
                    <a:schemeClr val="tx1"/>
                  </a:solidFill>
                  <a:latin typeface="Garamond"/>
                  <a:ea typeface="Garamond"/>
                  <a:cs typeface="Garamond"/>
                  <a:sym typeface="Garamond"/>
                </a:endParaRPr>
              </a:p>
            </p:txBody>
          </p:sp>
        </p:grpSp>
        <p:grpSp>
          <p:nvGrpSpPr>
            <p:cNvPr id="254" name="Shape 63"/>
            <p:cNvGrpSpPr/>
            <p:nvPr/>
          </p:nvGrpSpPr>
          <p:grpSpPr>
            <a:xfrm>
              <a:off x="7509331" y="16753252"/>
              <a:ext cx="4203523" cy="4294655"/>
              <a:chOff x="7351500" y="18834870"/>
              <a:chExt cx="5486400" cy="5605349"/>
            </a:xfrm>
          </p:grpSpPr>
          <p:grpSp>
            <p:nvGrpSpPr>
              <p:cNvPr id="255" name="Shape 64"/>
              <p:cNvGrpSpPr/>
              <p:nvPr/>
            </p:nvGrpSpPr>
            <p:grpSpPr>
              <a:xfrm>
                <a:off x="7351500" y="18834870"/>
                <a:ext cx="5486400" cy="5605349"/>
                <a:chOff x="7592130" y="18810807"/>
                <a:chExt cx="5486400" cy="5605349"/>
              </a:xfrm>
            </p:grpSpPr>
            <p:pic>
              <p:nvPicPr>
                <p:cNvPr id="258" name="Shape 65"/>
                <p:cNvPicPr preferRelativeResize="0"/>
                <p:nvPr/>
              </p:nvPicPr>
              <p:blipFill rotWithShape="1">
                <a:blip r:embed="rId20">
                  <a:alphaModFix/>
                </a:blip>
                <a:srcRect/>
                <a:stretch/>
              </p:blipFill>
              <p:spPr>
                <a:xfrm>
                  <a:off x="7592130" y="19883380"/>
                  <a:ext cx="5486400" cy="4532776"/>
                </a:xfrm>
                <a:prstGeom prst="rect">
                  <a:avLst/>
                </a:prstGeom>
                <a:noFill/>
                <a:ln>
                  <a:solidFill>
                    <a:schemeClr val="tx1"/>
                  </a:solidFill>
                </a:ln>
              </p:spPr>
            </p:pic>
            <p:sp>
              <p:nvSpPr>
                <p:cNvPr id="259" name="Shape 66"/>
                <p:cNvSpPr/>
                <p:nvPr/>
              </p:nvSpPr>
              <p:spPr>
                <a:xfrm>
                  <a:off x="7592130" y="18810807"/>
                  <a:ext cx="5404170" cy="1200330"/>
                </a:xfrm>
                <a:prstGeom prst="rect">
                  <a:avLst/>
                </a:prstGeom>
                <a:noFill/>
                <a:ln>
                  <a:noFill/>
                </a:ln>
              </p:spPr>
              <p:txBody>
                <a:bodyPr spcFirstLastPara="1" wrap="square" lIns="91425" tIns="45700" rIns="91425" bIns="45700" anchor="t" anchorCtr="0">
                  <a:noAutofit/>
                </a:bodyPr>
                <a:lstStyle/>
                <a:p>
                  <a:pPr marL="347663" marR="0" lvl="0" indent="-347663" algn="ctr" rtl="0">
                    <a:spcBef>
                      <a:spcPts val="0"/>
                    </a:spcBef>
                    <a:spcAft>
                      <a:spcPts val="0"/>
                    </a:spcAft>
                    <a:buNone/>
                  </a:pPr>
                  <a:r>
                    <a:rPr lang="en-US" sz="2400" dirty="0">
                      <a:solidFill>
                        <a:schemeClr val="tx1"/>
                      </a:solidFill>
                      <a:latin typeface="Garamond"/>
                      <a:ea typeface="Garamond"/>
                      <a:cs typeface="Garamond"/>
                      <a:sym typeface="Garamond"/>
                    </a:rPr>
                    <a:t>Change from </a:t>
                  </a:r>
                  <a:endParaRPr sz="2400" dirty="0">
                    <a:solidFill>
                      <a:schemeClr val="tx1"/>
                    </a:solidFill>
                  </a:endParaRPr>
                </a:p>
                <a:p>
                  <a:pPr marL="347663" marR="0" lvl="0" indent="-347663" algn="ctr" rtl="0">
                    <a:spcBef>
                      <a:spcPts val="0"/>
                    </a:spcBef>
                    <a:spcAft>
                      <a:spcPts val="0"/>
                    </a:spcAft>
                    <a:buNone/>
                  </a:pPr>
                  <a:r>
                    <a:rPr lang="en-US" sz="2400" dirty="0">
                      <a:solidFill>
                        <a:schemeClr val="tx1"/>
                      </a:solidFill>
                      <a:latin typeface="Garamond"/>
                      <a:ea typeface="Garamond"/>
                      <a:cs typeface="Garamond"/>
                      <a:sym typeface="Garamond"/>
                    </a:rPr>
                    <a:t>August 13 to August 25</a:t>
                  </a:r>
                  <a:endParaRPr sz="2400" dirty="0">
                    <a:solidFill>
                      <a:schemeClr val="tx1"/>
                    </a:solidFill>
                    <a:latin typeface="Garamond"/>
                    <a:ea typeface="Garamond"/>
                    <a:cs typeface="Garamond"/>
                    <a:sym typeface="Garamond"/>
                  </a:endParaRPr>
                </a:p>
              </p:txBody>
            </p:sp>
          </p:grpSp>
          <p:sp>
            <p:nvSpPr>
              <p:cNvPr id="256" name="Shape 67"/>
              <p:cNvSpPr/>
              <p:nvPr/>
            </p:nvSpPr>
            <p:spPr>
              <a:xfrm>
                <a:off x="8718062" y="22173828"/>
                <a:ext cx="1285875" cy="872322"/>
              </a:xfrm>
              <a:prstGeom prst="rect">
                <a:avLst/>
              </a:prstGeom>
              <a:noFill/>
              <a:ln w="38100" cap="flat" cmpd="sng">
                <a:solidFill>
                  <a:srgbClr val="1C57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lt1"/>
                  </a:solidFill>
                  <a:latin typeface="Garamond"/>
                  <a:ea typeface="Garamond"/>
                  <a:cs typeface="Garamond"/>
                  <a:sym typeface="Garamond"/>
                </a:endParaRPr>
              </a:p>
            </p:txBody>
          </p:sp>
          <p:sp>
            <p:nvSpPr>
              <p:cNvPr id="257" name="Shape 68"/>
              <p:cNvSpPr/>
              <p:nvPr/>
            </p:nvSpPr>
            <p:spPr>
              <a:xfrm>
                <a:off x="10027965" y="22385236"/>
                <a:ext cx="1655519" cy="88914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rgbClr val="1C57B0"/>
                    </a:solidFill>
                    <a:latin typeface="Garamond"/>
                    <a:ea typeface="Garamond"/>
                    <a:cs typeface="Garamond"/>
                    <a:sym typeface="Garamond"/>
                  </a:rPr>
                  <a:t>Burning Man</a:t>
                </a:r>
                <a:endParaRPr sz="2000" dirty="0">
                  <a:solidFill>
                    <a:schemeClr val="dk1"/>
                  </a:solidFill>
                  <a:latin typeface="Garamond"/>
                  <a:ea typeface="Garamond"/>
                  <a:cs typeface="Garamond"/>
                  <a:sym typeface="Garamond"/>
                </a:endParaRPr>
              </a:p>
            </p:txBody>
          </p:sp>
        </p:grpSp>
      </p:grpSp>
      <p:sp>
        <p:nvSpPr>
          <p:cNvPr id="266" name="TextBox 265"/>
          <p:cNvSpPr txBox="1"/>
          <p:nvPr/>
        </p:nvSpPr>
        <p:spPr>
          <a:xfrm>
            <a:off x="984735" y="26594150"/>
            <a:ext cx="8995434" cy="830997"/>
          </a:xfrm>
          <a:prstGeom prst="rect">
            <a:avLst/>
          </a:prstGeom>
          <a:noFill/>
        </p:spPr>
        <p:txBody>
          <a:bodyPr wrap="square" rtlCol="0">
            <a:spAutoFit/>
          </a:bodyPr>
          <a:lstStyle/>
          <a:p>
            <a:pPr algn="just"/>
            <a:r>
              <a:rPr lang="en-US" sz="1600" dirty="0" err="1">
                <a:latin typeface="Garamond" panose="02020404030301010803" pitchFamily="18" charset="0"/>
                <a:cs typeface="Times New Roman" panose="02020603050405020304" pitchFamily="18" charset="0"/>
              </a:rPr>
              <a:t>Coregistered</a:t>
            </a:r>
            <a:r>
              <a:rPr lang="en-US" sz="1600" dirty="0">
                <a:latin typeface="Garamond" panose="02020404030301010803" pitchFamily="18" charset="0"/>
                <a:cs typeface="Times New Roman" panose="02020603050405020304" pitchFamily="18" charset="0"/>
              </a:rPr>
              <a:t> and processed Sentinel-1 C-SAR image pairs showing surface deformation throughout 2017. Darker areas reflect pixels with high decorrelation (low correlation) and indicate regions experiencing significant surface disturbance between the associated image acquisition dates.   </a:t>
            </a:r>
          </a:p>
        </p:txBody>
      </p:sp>
      <p:grpSp>
        <p:nvGrpSpPr>
          <p:cNvPr id="267" name="Shape 16"/>
          <p:cNvGrpSpPr/>
          <p:nvPr/>
        </p:nvGrpSpPr>
        <p:grpSpPr>
          <a:xfrm>
            <a:off x="14417949" y="30284585"/>
            <a:ext cx="6818677" cy="3822884"/>
            <a:chOff x="838190" y="30559557"/>
            <a:chExt cx="8304547" cy="3822884"/>
          </a:xfrm>
        </p:grpSpPr>
        <p:sp>
          <p:nvSpPr>
            <p:cNvPr id="268" name="Shape 17"/>
            <p:cNvSpPr txBox="1"/>
            <p:nvPr/>
          </p:nvSpPr>
          <p:spPr>
            <a:xfrm>
              <a:off x="838190" y="31446609"/>
              <a:ext cx="8304547" cy="293583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700" b="1" u="none" dirty="0">
                  <a:solidFill>
                    <a:schemeClr val="tx1">
                      <a:lumMod val="75000"/>
                      <a:lumOff val="25000"/>
                    </a:schemeClr>
                  </a:solidFill>
                  <a:latin typeface="Garamond"/>
                  <a:ea typeface="Garamond"/>
                  <a:cs typeface="Garamond"/>
                  <a:sym typeface="Garamond"/>
                </a:rPr>
                <a:t>Dr. Bruce Chapman and Dr. Tom Farr </a:t>
              </a:r>
              <a:r>
                <a:rPr lang="en-US" sz="2700" b="0" u="none" dirty="0">
                  <a:solidFill>
                    <a:schemeClr val="tx1">
                      <a:lumMod val="75000"/>
                      <a:lumOff val="25000"/>
                    </a:schemeClr>
                  </a:solidFill>
                  <a:latin typeface="Garamond"/>
                  <a:ea typeface="Garamond"/>
                  <a:cs typeface="Garamond"/>
                  <a:sym typeface="Garamond"/>
                </a:rPr>
                <a:t>– NASA Jet Propulsion Laboratory, California Institute of Technology</a:t>
              </a:r>
              <a:endParaRPr dirty="0">
                <a:solidFill>
                  <a:schemeClr val="tx1">
                    <a:lumMod val="75000"/>
                    <a:lumOff val="25000"/>
                  </a:schemeClr>
                </a:solidFill>
              </a:endParaRPr>
            </a:p>
            <a:p>
              <a:pPr marL="0" marR="0" lvl="0" indent="0" algn="l" rtl="0">
                <a:lnSpc>
                  <a:spcPct val="90000"/>
                </a:lnSpc>
                <a:spcBef>
                  <a:spcPts val="1800"/>
                </a:spcBef>
                <a:spcAft>
                  <a:spcPts val="0"/>
                </a:spcAft>
                <a:buClr>
                  <a:schemeClr val="dk1"/>
                </a:buClr>
                <a:buSzPts val="2700"/>
                <a:buFont typeface="Arial"/>
                <a:buNone/>
              </a:pPr>
              <a:r>
                <a:rPr lang="en-US" sz="2700" b="1" u="none" dirty="0">
                  <a:solidFill>
                    <a:schemeClr val="tx1">
                      <a:lumMod val="75000"/>
                      <a:lumOff val="25000"/>
                    </a:schemeClr>
                  </a:solidFill>
                  <a:latin typeface="Garamond"/>
                  <a:ea typeface="Garamond"/>
                  <a:cs typeface="Garamond"/>
                  <a:sym typeface="Garamond"/>
                </a:rPr>
                <a:t>Dr. Mark Hall</a:t>
              </a:r>
              <a:r>
                <a:rPr lang="en-US" sz="2700" b="0" u="none" dirty="0">
                  <a:solidFill>
                    <a:schemeClr val="tx1">
                      <a:lumMod val="75000"/>
                      <a:lumOff val="25000"/>
                    </a:schemeClr>
                  </a:solidFill>
                  <a:latin typeface="Garamond"/>
                  <a:ea typeface="Garamond"/>
                  <a:cs typeface="Garamond"/>
                  <a:sym typeface="Garamond"/>
                </a:rPr>
                <a:t> – Bureau of Land Management, Winnemucca District, Black Rock Field Office</a:t>
              </a:r>
              <a:endParaRPr sz="2700" b="1" u="none" dirty="0">
                <a:solidFill>
                  <a:schemeClr val="tx1">
                    <a:lumMod val="75000"/>
                    <a:lumOff val="25000"/>
                  </a:schemeClr>
                </a:solidFill>
                <a:latin typeface="Garamond"/>
                <a:ea typeface="Garamond"/>
                <a:cs typeface="Garamond"/>
                <a:sym typeface="Garamond"/>
              </a:endParaRPr>
            </a:p>
            <a:p>
              <a:pPr marL="0" marR="0" lvl="0" indent="0" algn="l" rtl="0">
                <a:lnSpc>
                  <a:spcPct val="90000"/>
                </a:lnSpc>
                <a:spcBef>
                  <a:spcPts val="1800"/>
                </a:spcBef>
                <a:spcAft>
                  <a:spcPts val="0"/>
                </a:spcAft>
                <a:buClr>
                  <a:schemeClr val="dk1"/>
                </a:buClr>
                <a:buSzPts val="2400"/>
                <a:buFont typeface="Arial"/>
                <a:buNone/>
              </a:pPr>
              <a:endParaRPr sz="2400" b="0" u="none" dirty="0">
                <a:solidFill>
                  <a:schemeClr val="tx1">
                    <a:lumMod val="75000"/>
                    <a:lumOff val="25000"/>
                  </a:schemeClr>
                </a:solidFill>
                <a:latin typeface="Garamond"/>
                <a:ea typeface="Garamond"/>
                <a:cs typeface="Garamond"/>
                <a:sym typeface="Garamond"/>
              </a:endParaRPr>
            </a:p>
          </p:txBody>
        </p:sp>
        <p:sp>
          <p:nvSpPr>
            <p:cNvPr id="269" name="Shape 18"/>
            <p:cNvSpPr txBox="1"/>
            <p:nvPr/>
          </p:nvSpPr>
          <p:spPr>
            <a:xfrm>
              <a:off x="843099" y="30559557"/>
              <a:ext cx="8229600"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Acknowledgements</a:t>
              </a:r>
              <a:endParaRPr dirty="0"/>
            </a:p>
          </p:txBody>
        </p:sp>
      </p:grpSp>
      <p:grpSp>
        <p:nvGrpSpPr>
          <p:cNvPr id="270" name="Group 269"/>
          <p:cNvGrpSpPr/>
          <p:nvPr/>
        </p:nvGrpSpPr>
        <p:grpSpPr>
          <a:xfrm>
            <a:off x="11818843" y="22504770"/>
            <a:ext cx="3653096" cy="525282"/>
            <a:chOff x="1411499" y="26275573"/>
            <a:chExt cx="3653096" cy="525282"/>
          </a:xfrm>
        </p:grpSpPr>
        <p:grpSp>
          <p:nvGrpSpPr>
            <p:cNvPr id="271" name="Group 270"/>
            <p:cNvGrpSpPr/>
            <p:nvPr/>
          </p:nvGrpSpPr>
          <p:grpSpPr>
            <a:xfrm>
              <a:off x="1411499" y="26275573"/>
              <a:ext cx="3653096" cy="525282"/>
              <a:chOff x="18210921" y="17630602"/>
              <a:chExt cx="3653096" cy="525282"/>
            </a:xfrm>
          </p:grpSpPr>
          <p:sp>
            <p:nvSpPr>
              <p:cNvPr id="273" name="Rectangle 272"/>
              <p:cNvSpPr/>
              <p:nvPr/>
            </p:nvSpPr>
            <p:spPr>
              <a:xfrm>
                <a:off x="18210921" y="17630602"/>
                <a:ext cx="3653096" cy="525282"/>
              </a:xfrm>
              <a:prstGeom prst="rect">
                <a:avLst/>
              </a:prstGeom>
              <a:solidFill>
                <a:schemeClr val="bg1">
                  <a:lumMod val="85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TextBox 273"/>
              <p:cNvSpPr txBox="1"/>
              <p:nvPr/>
            </p:nvSpPr>
            <p:spPr>
              <a:xfrm>
                <a:off x="18901244" y="17702217"/>
                <a:ext cx="2905382" cy="369332"/>
              </a:xfrm>
              <a:prstGeom prst="rect">
                <a:avLst/>
              </a:prstGeom>
              <a:noFill/>
              <a:ln>
                <a:noFill/>
              </a:ln>
            </p:spPr>
            <p:txBody>
              <a:bodyPr wrap="square" rtlCol="0">
                <a:spAutoFit/>
              </a:bodyPr>
              <a:lstStyle/>
              <a:p>
                <a:r>
                  <a:rPr lang="en-US" sz="1800" dirty="0">
                    <a:latin typeface="Garamond" panose="02020404030301010803" pitchFamily="18" charset="0"/>
                  </a:rPr>
                  <a:t>Extent Mound Encroachment</a:t>
                </a:r>
              </a:p>
            </p:txBody>
          </p:sp>
        </p:grpSp>
        <p:cxnSp>
          <p:nvCxnSpPr>
            <p:cNvPr id="272" name="Straight Connector 271"/>
            <p:cNvCxnSpPr/>
            <p:nvPr/>
          </p:nvCxnSpPr>
          <p:spPr>
            <a:xfrm>
              <a:off x="1534715" y="26542469"/>
              <a:ext cx="524556" cy="0"/>
            </a:xfrm>
            <a:prstGeom prst="line">
              <a:avLst/>
            </a:prstGeom>
            <a:ln w="31750">
              <a:solidFill>
                <a:srgbClr val="AF8A46"/>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p:cNvCxnSpPr/>
          <p:nvPr/>
        </p:nvCxnSpPr>
        <p:spPr>
          <a:xfrm>
            <a:off x="25386282" y="13800434"/>
            <a:ext cx="1878" cy="36576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25384403" y="15590328"/>
            <a:ext cx="1878" cy="36576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9574410"/>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847</TotalTime>
  <Words>823</Words>
  <Application>Microsoft Office PowerPoint</Application>
  <PresentationFormat>Custom</PresentationFormat>
  <Paragraphs>76</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Webdings</vt:lpstr>
      <vt:lpstr>Garamond</vt:lpstr>
      <vt:lpstr>Century Gothic</vt:lpstr>
      <vt:lpstr>Times New Roman</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Rousseau, Nick J (329B-Affiliate)</dc:creator>
  <cp:lastModifiedBy>Clayton, Amanda L. (LARC-E3)[SSAI DEVELOP]</cp:lastModifiedBy>
  <cp:revision>57</cp:revision>
  <dcterms:modified xsi:type="dcterms:W3CDTF">2018-04-04T18:31:53Z</dcterms:modified>
</cp:coreProperties>
</file>