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yl-Ann Winstead" initials="DW" lastIdx="5" clrIdx="0"/>
  <p:cmAuthor id="1" name="Will" initials="W" lastIdx="7" clrIdx="1"/>
  <p:cmAuthor id="2" name="Sara Amirazodi" initials="SA" lastIdx="0" clrIdx="2"/>
  <p:cmAuthor id="3" name="Fenn, Teresa E. (LARC-E3)[SSAI DEVELOP]" initials="FTE(D" lastIdx="1" clrIdx="3">
    <p:extLst/>
  </p:cmAuthor>
  <p:cmAuthor id="4" name="Emma Baghel" initials="EB" lastIdx="1" clrIdx="4"/>
  <p:cmAuthor id="5" name="Childs, Lauren M. (LARC-E3)[DEVELOP - Wise County (LaRC)]" initials="CLM(-WC(" lastIdx="1" clrIdx="5">
    <p:extLst/>
  </p:cmAuthor>
  <p:cmAuthor id="6" name="Sherry baggett" initials="Sb"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51" d="100"/>
          <a:sy n="51" d="100"/>
        </p:scale>
        <p:origin x="-990" y="626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e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152" y="24824358"/>
            <a:ext cx="6609902" cy="504537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53" y="19090830"/>
            <a:ext cx="6609901" cy="50453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63774" y="9570442"/>
            <a:ext cx="8591902" cy="4405076"/>
          </a:xfrm>
          <a:prstGeom prst="rect">
            <a:avLst/>
          </a:prstGeom>
        </p:spPr>
      </p:pic>
      <p:sp>
        <p:nvSpPr>
          <p:cNvPr id="2" name="Text Placeholder 1"/>
          <p:cNvSpPr>
            <a:spLocks noGrp="1"/>
          </p:cNvSpPr>
          <p:nvPr>
            <p:ph type="body" sz="quarter" idx="13"/>
          </p:nvPr>
        </p:nvSpPr>
        <p:spPr/>
        <p:txBody>
          <a:bodyPr/>
          <a:lstStyle/>
          <a:p>
            <a:r>
              <a:rPr lang="en-US" dirty="0" smtClean="0"/>
              <a:t>NASA Marshall Space Flight Center</a:t>
            </a:r>
            <a:endParaRPr lang="en-US" dirty="0"/>
          </a:p>
        </p:txBody>
      </p:sp>
      <p:sp>
        <p:nvSpPr>
          <p:cNvPr id="4" name="Text Placeholder 3"/>
          <p:cNvSpPr>
            <a:spLocks noGrp="1"/>
          </p:cNvSpPr>
          <p:nvPr>
            <p:ph type="body" sz="quarter" idx="11"/>
          </p:nvPr>
        </p:nvSpPr>
        <p:spPr/>
        <p:txBody>
          <a:bodyPr/>
          <a:lstStyle/>
          <a:p>
            <a:r>
              <a:rPr lang="en-US" dirty="0" err="1" smtClean="0"/>
              <a:t>Spatio</a:t>
            </a:r>
            <a:r>
              <a:rPr lang="en-US" dirty="0" smtClean="0"/>
              <a:t>-Temporal </a:t>
            </a:r>
            <a:r>
              <a:rPr lang="en-US" dirty="0"/>
              <a:t>A</a:t>
            </a:r>
            <a:r>
              <a:rPr lang="en-US" dirty="0" smtClean="0"/>
              <a:t>nalysis of Lake Victoria </a:t>
            </a:r>
            <a:r>
              <a:rPr lang="en-US" smtClean="0"/>
              <a:t>Water Hyacinth </a:t>
            </a:r>
            <a:r>
              <a:rPr lang="en-US" dirty="0" smtClean="0"/>
              <a:t>and Algal </a:t>
            </a:r>
            <a:r>
              <a:rPr lang="en-US" dirty="0"/>
              <a:t>B</a:t>
            </a:r>
            <a:r>
              <a:rPr lang="en-US" dirty="0" smtClean="0"/>
              <a:t>looms </a:t>
            </a:r>
            <a:r>
              <a:rPr lang="en-US" dirty="0"/>
              <a:t>U</a:t>
            </a:r>
            <a:r>
              <a:rPr lang="en-US" dirty="0" smtClean="0"/>
              <a:t>sing NASA Earth Observations for Improved </a:t>
            </a:r>
            <a:r>
              <a:rPr lang="en-US" dirty="0"/>
              <a:t>W</a:t>
            </a:r>
            <a:r>
              <a:rPr lang="en-US" dirty="0" smtClean="0"/>
              <a:t>ater </a:t>
            </a:r>
            <a:r>
              <a:rPr lang="en-US" dirty="0"/>
              <a:t>M</a:t>
            </a:r>
            <a:r>
              <a:rPr lang="en-US" dirty="0" smtClean="0"/>
              <a:t>anagement</a:t>
            </a:r>
            <a:endParaRPr lang="en-US" dirty="0"/>
          </a:p>
        </p:txBody>
      </p:sp>
      <p:sp>
        <p:nvSpPr>
          <p:cNvPr id="5" name="Text Placeholder 4"/>
          <p:cNvSpPr>
            <a:spLocks noGrp="1"/>
          </p:cNvSpPr>
          <p:nvPr>
            <p:ph type="body" sz="quarter" idx="10"/>
          </p:nvPr>
        </p:nvSpPr>
        <p:spPr/>
        <p:txBody>
          <a:bodyPr/>
          <a:lstStyle/>
          <a:p>
            <a:r>
              <a:rPr lang="en-US" dirty="0" smtClean="0"/>
              <a:t>Lake Victoria Water Resources</a:t>
            </a:r>
            <a:endParaRPr lang="en-US" dirty="0"/>
          </a:p>
        </p:txBody>
      </p:sp>
      <p:sp>
        <p:nvSpPr>
          <p:cNvPr id="9" name="Text Placeholder 16"/>
          <p:cNvSpPr txBox="1">
            <a:spLocks/>
          </p:cNvSpPr>
          <p:nvPr/>
        </p:nvSpPr>
        <p:spPr>
          <a:xfrm>
            <a:off x="914401" y="34283480"/>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372599" y="30791456"/>
            <a:ext cx="6667501" cy="39462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NASA SERVIR </a:t>
            </a:r>
            <a:r>
              <a:rPr lang="en-US" dirty="0" smtClean="0"/>
              <a:t>Coordination Office</a:t>
            </a:r>
          </a:p>
          <a:p>
            <a:r>
              <a:rPr lang="en-US" b="1" dirty="0" smtClean="0"/>
              <a:t>NASA SERVIR </a:t>
            </a:r>
            <a:r>
              <a:rPr lang="en-US" dirty="0"/>
              <a:t>-</a:t>
            </a:r>
            <a:r>
              <a:rPr lang="en-US" dirty="0" smtClean="0"/>
              <a:t> Eastern and Southern Africa</a:t>
            </a:r>
          </a:p>
          <a:p>
            <a:r>
              <a:rPr lang="en-US" dirty="0"/>
              <a:t>Regional Centre for Mapping of Resources for Development (</a:t>
            </a:r>
            <a:r>
              <a:rPr lang="en-US" b="1" dirty="0"/>
              <a:t>RCMRD</a:t>
            </a:r>
            <a:r>
              <a:rPr lang="en-US" dirty="0"/>
              <a:t>)</a:t>
            </a:r>
            <a:endParaRPr lang="en-US" dirty="0" smtClean="0"/>
          </a:p>
        </p:txBody>
      </p:sp>
      <p:sp>
        <p:nvSpPr>
          <p:cNvPr id="11" name="Text Placeholder 16"/>
          <p:cNvSpPr txBox="1">
            <a:spLocks/>
          </p:cNvSpPr>
          <p:nvPr/>
        </p:nvSpPr>
        <p:spPr>
          <a:xfrm>
            <a:off x="17925699" y="30791455"/>
            <a:ext cx="8630001" cy="394628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We would like to thank our collaborator, </a:t>
            </a:r>
            <a:r>
              <a:rPr lang="en-US" b="1" dirty="0" smtClean="0"/>
              <a:t>Africa Flores</a:t>
            </a:r>
            <a:r>
              <a:rPr lang="en-US" dirty="0" smtClean="0"/>
              <a:t>, for her guidance on this project.</a:t>
            </a:r>
          </a:p>
          <a:p>
            <a:r>
              <a:rPr lang="en-US" dirty="0" smtClean="0"/>
              <a:t>We also would like to thank our science advisor, </a:t>
            </a:r>
            <a:r>
              <a:rPr lang="en-US" b="1" dirty="0" smtClean="0"/>
              <a:t>Dr. Jeffrey </a:t>
            </a:r>
            <a:r>
              <a:rPr lang="en-US" b="1" dirty="0" err="1" smtClean="0"/>
              <a:t>Luval</a:t>
            </a:r>
            <a:r>
              <a:rPr lang="en-US" dirty="0" err="1" smtClean="0"/>
              <a:t>l</a:t>
            </a:r>
            <a:r>
              <a:rPr lang="en-US" dirty="0" smtClean="0"/>
              <a:t>, our science mentor, </a:t>
            </a:r>
            <a:r>
              <a:rPr lang="en-US" b="1" dirty="0" smtClean="0"/>
              <a:t>Dr. Robert Griffin</a:t>
            </a:r>
            <a:r>
              <a:rPr lang="en-US" dirty="0" smtClean="0"/>
              <a:t>, Dan Irwin, Timothy Klug, and our Center </a:t>
            </a:r>
            <a:r>
              <a:rPr lang="en-US" dirty="0" smtClean="0"/>
              <a:t>Lead</a:t>
            </a:r>
            <a:r>
              <a:rPr lang="en-US" dirty="0" smtClean="0"/>
              <a:t>, </a:t>
            </a:r>
            <a:r>
              <a:rPr lang="en-US" b="1" dirty="0" smtClean="0"/>
              <a:t>Leigh Sinclair</a:t>
            </a:r>
            <a:r>
              <a:rPr lang="en-US" dirty="0" smtClean="0"/>
              <a:t>. </a:t>
            </a:r>
          </a:p>
          <a:p>
            <a:r>
              <a:rPr lang="en-US" dirty="0" smtClean="0"/>
              <a:t>Furthermore, we would like to thank </a:t>
            </a:r>
            <a:r>
              <a:rPr lang="en-US" b="1" dirty="0" smtClean="0"/>
              <a:t>Dr. Robinson </a:t>
            </a:r>
            <a:r>
              <a:rPr lang="en-US" b="1" dirty="0" err="1" smtClean="0"/>
              <a:t>Mugo</a:t>
            </a:r>
            <a:r>
              <a:rPr lang="en-US" b="1" dirty="0"/>
              <a:t> </a:t>
            </a:r>
            <a:r>
              <a:rPr lang="en-US" dirty="0"/>
              <a:t>and </a:t>
            </a:r>
            <a:r>
              <a:rPr lang="en-US" b="1" dirty="0"/>
              <a:t>James </a:t>
            </a:r>
            <a:r>
              <a:rPr lang="en-US" b="1" dirty="0" err="1" smtClean="0"/>
              <a:t>Wanjohi</a:t>
            </a:r>
            <a:r>
              <a:rPr lang="en-US" b="1" dirty="0" smtClean="0"/>
              <a:t> </a:t>
            </a:r>
            <a:r>
              <a:rPr lang="en-US" b="1" dirty="0" err="1" smtClean="0"/>
              <a:t>Nyaga</a:t>
            </a:r>
            <a:r>
              <a:rPr lang="en-US" b="1" dirty="0" smtClean="0"/>
              <a:t> </a:t>
            </a:r>
            <a:r>
              <a:rPr lang="en-US" dirty="0" smtClean="0"/>
              <a:t>of RCMRD for providing us with critical data and information. </a:t>
            </a:r>
            <a:endParaRPr lang="en-US" dirty="0"/>
          </a:p>
        </p:txBody>
      </p:sp>
      <p:sp>
        <p:nvSpPr>
          <p:cNvPr id="8" name="Text Placeholder 16"/>
          <p:cNvSpPr txBox="1">
            <a:spLocks/>
          </p:cNvSpPr>
          <p:nvPr/>
        </p:nvSpPr>
        <p:spPr>
          <a:xfrm>
            <a:off x="914402" y="18572885"/>
            <a:ext cx="9693835"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NDWI Method</a:t>
            </a:r>
          </a:p>
        </p:txBody>
      </p:sp>
      <p:sp>
        <p:nvSpPr>
          <p:cNvPr id="12" name="Text Placeholder 16"/>
          <p:cNvSpPr txBox="1">
            <a:spLocks/>
          </p:cNvSpPr>
          <p:nvPr/>
        </p:nvSpPr>
        <p:spPr>
          <a:xfrm>
            <a:off x="17925698" y="22871285"/>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NDWI method extracts water hyacinth, other </a:t>
            </a:r>
            <a:r>
              <a:rPr lang="en-US" dirty="0" err="1" smtClean="0"/>
              <a:t>macrophytes</a:t>
            </a:r>
            <a:r>
              <a:rPr lang="en-US" dirty="0" smtClean="0"/>
              <a:t>, and surface algal blooms, with 62% accuracy.</a:t>
            </a:r>
          </a:p>
          <a:p>
            <a:pPr marL="347663" indent="-347663"/>
            <a:r>
              <a:rPr lang="en-US" dirty="0" smtClean="0"/>
              <a:t>MNDWI method extracts only water hyacinth and other </a:t>
            </a:r>
            <a:r>
              <a:rPr lang="en-US" dirty="0" err="1" smtClean="0"/>
              <a:t>macrophytes</a:t>
            </a:r>
            <a:r>
              <a:rPr lang="en-US" dirty="0"/>
              <a:t> </a:t>
            </a:r>
            <a:r>
              <a:rPr lang="en-US" dirty="0" smtClean="0"/>
              <a:t>with 87% accuracy.</a:t>
            </a:r>
          </a:p>
          <a:p>
            <a:pPr marL="347663" indent="-347663"/>
            <a:r>
              <a:rPr lang="en-US" dirty="0" smtClean="0"/>
              <a:t>MNDWI method is more accurate and more suitable for the needs of the project partners. </a:t>
            </a:r>
          </a:p>
          <a:p>
            <a:pPr marL="347663" indent="-347663"/>
            <a:r>
              <a:rPr lang="en-US" dirty="0" smtClean="0"/>
              <a:t>These methodologies will serve as a baseline for RCMRD and SERVIR to develop a water hyacinth monitoring system.</a:t>
            </a:r>
          </a:p>
          <a:p>
            <a:pPr marL="347663" indent="-347663"/>
            <a:r>
              <a:rPr lang="en-US" dirty="0" smtClean="0"/>
              <a:t>A study area </a:t>
            </a:r>
            <a:r>
              <a:rPr lang="en-US" dirty="0" err="1" smtClean="0"/>
              <a:t>shapefile</a:t>
            </a:r>
            <a:r>
              <a:rPr lang="en-US" dirty="0" smtClean="0"/>
              <a:t> derived from high resolution </a:t>
            </a:r>
            <a:r>
              <a:rPr lang="en-US" dirty="0" err="1" smtClean="0"/>
              <a:t>WorldView</a:t>
            </a:r>
            <a:r>
              <a:rPr lang="en-US" dirty="0" smtClean="0"/>
              <a:t> imagery rather than Landsat imagery will produce less misclassifications and yield more accurate results. </a:t>
            </a:r>
          </a:p>
          <a:p>
            <a:pPr marL="347663" indent="-347663"/>
            <a:endParaRPr lang="en-US" dirty="0" smtClean="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7925698" y="5957661"/>
            <a:ext cx="8591902" cy="313205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a:t>Develop</a:t>
            </a:r>
            <a:r>
              <a:rPr lang="en-US" dirty="0"/>
              <a:t> an empirical method to distinguish water hyacinth from other algal growth in the </a:t>
            </a:r>
            <a:r>
              <a:rPr lang="en-US" dirty="0" err="1"/>
              <a:t>Winam</a:t>
            </a:r>
            <a:r>
              <a:rPr lang="en-US" dirty="0"/>
              <a:t> Gulf of Lake Victoria, Kenya</a:t>
            </a:r>
          </a:p>
          <a:p>
            <a:pPr marL="347663" indent="-347663"/>
            <a:r>
              <a:rPr lang="en-US" b="1" dirty="0"/>
              <a:t>Identify </a:t>
            </a:r>
            <a:r>
              <a:rPr lang="en-US" dirty="0"/>
              <a:t>the extent of water hyacinth in the </a:t>
            </a:r>
            <a:r>
              <a:rPr lang="en-US" dirty="0" err="1"/>
              <a:t>Winam</a:t>
            </a:r>
            <a:r>
              <a:rPr lang="en-US" dirty="0"/>
              <a:t> </a:t>
            </a:r>
            <a:r>
              <a:rPr lang="en-US" dirty="0" smtClean="0"/>
              <a:t>Gulf to enhance RCMRD methodologies</a:t>
            </a:r>
          </a:p>
          <a:p>
            <a:pPr marL="347663" indent="-347663"/>
            <a:r>
              <a:rPr lang="en-US" b="1" dirty="0" smtClean="0"/>
              <a:t>Create</a:t>
            </a:r>
            <a:r>
              <a:rPr lang="en-US" dirty="0" smtClean="0"/>
              <a:t> a time series map of aquatic vegetation</a:t>
            </a:r>
            <a:endParaRPr lang="en-US" dirty="0"/>
          </a:p>
        </p:txBody>
      </p:sp>
      <p:sp>
        <p:nvSpPr>
          <p:cNvPr id="16" name="TextBox 15"/>
          <p:cNvSpPr txBox="1"/>
          <p:nvPr/>
        </p:nvSpPr>
        <p:spPr>
          <a:xfrm>
            <a:off x="914401" y="5224959"/>
            <a:ext cx="153543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830800" y="5219238"/>
            <a:ext cx="859190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7830800" y="8850970"/>
            <a:ext cx="859190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7830800" y="1434092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17699884"/>
            <a:ext cx="153543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830800" y="21772831"/>
            <a:ext cx="582500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830800" y="30022015"/>
            <a:ext cx="863000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372600" y="30022015"/>
            <a:ext cx="66675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30022015"/>
            <a:ext cx="82295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err="1" smtClean="0"/>
              <a:t>Jeanné</a:t>
            </a:r>
            <a:r>
              <a:rPr lang="en-US" dirty="0" smtClean="0"/>
              <a:t> le Roux (Project Lead), Daryl Ann </a:t>
            </a:r>
            <a:r>
              <a:rPr lang="en-US" dirty="0" err="1" smtClean="0"/>
              <a:t>Winstead</a:t>
            </a:r>
            <a:r>
              <a:rPr lang="en-US" dirty="0" smtClean="0"/>
              <a:t>, Christina Fischer, Sara </a:t>
            </a:r>
            <a:r>
              <a:rPr lang="en-US" dirty="0" err="1" smtClean="0"/>
              <a:t>Amirazodi</a:t>
            </a:r>
            <a:r>
              <a:rPr lang="en-US" dirty="0" smtClean="0"/>
              <a:t>, Austin </a:t>
            </a:r>
            <a:r>
              <a:rPr lang="en-US" dirty="0" err="1" smtClean="0"/>
              <a:t>Vacek</a:t>
            </a:r>
            <a:endParaRPr lang="en-US" dirty="0" smtClean="0"/>
          </a:p>
          <a:p>
            <a:r>
              <a:rPr lang="en-US" sz="2400" dirty="0" smtClean="0"/>
              <a:t>NASA DEVELOP National Program at NASA Marshall Space Flight Center</a:t>
            </a:r>
            <a:endParaRPr lang="en-US" sz="24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942" y="16132548"/>
            <a:ext cx="2547031" cy="2081685"/>
          </a:xfrm>
          <a:prstGeom prst="rect">
            <a:avLst/>
          </a:prstGeom>
        </p:spPr>
      </p:pic>
      <p:sp>
        <p:nvSpPr>
          <p:cNvPr id="17" name="TextBox 16"/>
          <p:cNvSpPr txBox="1"/>
          <p:nvPr/>
        </p:nvSpPr>
        <p:spPr>
          <a:xfrm>
            <a:off x="22860876" y="15310393"/>
            <a:ext cx="3310522" cy="507831"/>
          </a:xfrm>
          <a:prstGeom prst="rect">
            <a:avLst/>
          </a:prstGeom>
          <a:noFill/>
        </p:spPr>
        <p:txBody>
          <a:bodyPr wrap="none" rtlCol="0">
            <a:spAutoFit/>
          </a:bodyPr>
          <a:lstStyle/>
          <a:p>
            <a:r>
              <a:rPr lang="en-US" sz="2700" dirty="0" smtClean="0"/>
              <a:t>Landsat 8 OLI &amp; TIRS</a:t>
            </a:r>
          </a:p>
        </p:txBody>
      </p:sp>
      <p:sp>
        <p:nvSpPr>
          <p:cNvPr id="33" name="TextBox 32"/>
          <p:cNvSpPr txBox="1"/>
          <p:nvPr/>
        </p:nvSpPr>
        <p:spPr>
          <a:xfrm>
            <a:off x="21088483" y="18774685"/>
            <a:ext cx="2537874" cy="507831"/>
          </a:xfrm>
          <a:prstGeom prst="rect">
            <a:avLst/>
          </a:prstGeom>
          <a:noFill/>
        </p:spPr>
        <p:txBody>
          <a:bodyPr wrap="none" rtlCol="0">
            <a:spAutoFit/>
          </a:bodyPr>
          <a:lstStyle/>
          <a:p>
            <a:r>
              <a:rPr lang="en-US" sz="2700" dirty="0" smtClean="0"/>
              <a:t>Landsat 7 ETM+</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1099" t="21622" r="17162" b="33719"/>
          <a:stretch/>
        </p:blipFill>
        <p:spPr>
          <a:xfrm>
            <a:off x="914400" y="30962379"/>
            <a:ext cx="6462271" cy="3017183"/>
          </a:xfrm>
          <a:prstGeom prst="rect">
            <a:avLst/>
          </a:prstGeom>
          <a:ln w="19050">
            <a:solidFill>
              <a:schemeClr val="tx1"/>
            </a:solidFill>
          </a:ln>
        </p:spPr>
      </p:pic>
      <p:sp>
        <p:nvSpPr>
          <p:cNvPr id="20" name="TextBox 19"/>
          <p:cNvSpPr txBox="1"/>
          <p:nvPr/>
        </p:nvSpPr>
        <p:spPr>
          <a:xfrm>
            <a:off x="914400" y="34068328"/>
            <a:ext cx="6777316" cy="1338828"/>
          </a:xfrm>
          <a:prstGeom prst="rect">
            <a:avLst/>
          </a:prstGeom>
          <a:noFill/>
        </p:spPr>
        <p:txBody>
          <a:bodyPr wrap="square" rtlCol="0">
            <a:spAutoFit/>
          </a:bodyPr>
          <a:lstStyle/>
          <a:p>
            <a:r>
              <a:rPr lang="en-US" sz="2700" dirty="0" smtClean="0"/>
              <a:t>Austin </a:t>
            </a:r>
            <a:r>
              <a:rPr lang="en-US" sz="2700" dirty="0" err="1" smtClean="0"/>
              <a:t>Vacek</a:t>
            </a:r>
            <a:r>
              <a:rPr lang="en-US" sz="2700" dirty="0"/>
              <a:t>, </a:t>
            </a:r>
            <a:r>
              <a:rPr lang="en-US" sz="2700" dirty="0" err="1" smtClean="0"/>
              <a:t>Jeanné</a:t>
            </a:r>
            <a:r>
              <a:rPr lang="en-US" sz="2700" dirty="0" smtClean="0"/>
              <a:t> le Roux, Christina Fischer, Daryl Ann </a:t>
            </a:r>
            <a:r>
              <a:rPr lang="en-US" sz="2700" dirty="0" err="1" smtClean="0"/>
              <a:t>Winstead</a:t>
            </a:r>
            <a:r>
              <a:rPr lang="en-US" sz="2700" dirty="0" smtClean="0"/>
              <a:t>, Sara </a:t>
            </a:r>
            <a:r>
              <a:rPr lang="en-US" sz="2700" dirty="0" err="1" smtClean="0"/>
              <a:t>Amirazodi</a:t>
            </a:r>
            <a:r>
              <a:rPr lang="en-US" sz="2700" dirty="0" smtClean="0"/>
              <a:t> </a:t>
            </a:r>
          </a:p>
          <a:p>
            <a:endParaRPr lang="en-US" sz="2700" dirty="0"/>
          </a:p>
        </p:txBody>
      </p:sp>
      <p:sp>
        <p:nvSpPr>
          <p:cNvPr id="22" name="TextBox 21"/>
          <p:cNvSpPr txBox="1"/>
          <p:nvPr/>
        </p:nvSpPr>
        <p:spPr>
          <a:xfrm>
            <a:off x="24966297" y="11556927"/>
            <a:ext cx="1598929" cy="1338828"/>
          </a:xfrm>
          <a:prstGeom prst="rect">
            <a:avLst/>
          </a:prstGeom>
          <a:noFill/>
        </p:spPr>
        <p:txBody>
          <a:bodyPr wrap="square" rtlCol="0">
            <a:spAutoFit/>
          </a:bodyPr>
          <a:lstStyle/>
          <a:p>
            <a:r>
              <a:rPr lang="en-US" sz="2700" dirty="0" err="1" smtClean="0">
                <a:solidFill>
                  <a:srgbClr val="000000"/>
                </a:solidFill>
              </a:rPr>
              <a:t>Winam</a:t>
            </a:r>
            <a:r>
              <a:rPr lang="en-US" sz="2700" dirty="0" smtClean="0">
                <a:solidFill>
                  <a:srgbClr val="000000"/>
                </a:solidFill>
              </a:rPr>
              <a:t> Gulf, Kenya</a:t>
            </a:r>
            <a:endParaRPr lang="en-US" sz="2700" dirty="0">
              <a:solidFill>
                <a:srgbClr val="000000"/>
              </a:solidFill>
            </a:endParaRPr>
          </a:p>
        </p:txBody>
      </p:sp>
      <p:sp>
        <p:nvSpPr>
          <p:cNvPr id="35" name="TextBox 34"/>
          <p:cNvSpPr txBox="1"/>
          <p:nvPr/>
        </p:nvSpPr>
        <p:spPr>
          <a:xfrm>
            <a:off x="21860801" y="12041444"/>
            <a:ext cx="1339005" cy="338554"/>
          </a:xfrm>
          <a:prstGeom prst="rect">
            <a:avLst/>
          </a:prstGeom>
          <a:noFill/>
        </p:spPr>
        <p:txBody>
          <a:bodyPr wrap="square" rtlCol="0">
            <a:spAutoFit/>
          </a:bodyPr>
          <a:lstStyle/>
          <a:p>
            <a:r>
              <a:rPr lang="en-US" sz="1600" b="1" dirty="0" smtClean="0">
                <a:solidFill>
                  <a:srgbClr val="000000"/>
                </a:solidFill>
              </a:rPr>
              <a:t>Tanzania</a:t>
            </a:r>
            <a:endParaRPr lang="en-US" sz="1600" b="1" dirty="0">
              <a:solidFill>
                <a:srgbClr val="000000"/>
              </a:solidFill>
            </a:endParaRPr>
          </a:p>
        </p:txBody>
      </p:sp>
      <p:sp>
        <p:nvSpPr>
          <p:cNvPr id="36" name="TextBox 35"/>
          <p:cNvSpPr txBox="1"/>
          <p:nvPr/>
        </p:nvSpPr>
        <p:spPr>
          <a:xfrm>
            <a:off x="22820479" y="10324023"/>
            <a:ext cx="1063457" cy="338554"/>
          </a:xfrm>
          <a:prstGeom prst="rect">
            <a:avLst/>
          </a:prstGeom>
          <a:noFill/>
        </p:spPr>
        <p:txBody>
          <a:bodyPr wrap="square" rtlCol="0">
            <a:spAutoFit/>
          </a:bodyPr>
          <a:lstStyle/>
          <a:p>
            <a:r>
              <a:rPr lang="en-US" sz="1600" b="1" dirty="0" smtClean="0">
                <a:solidFill>
                  <a:srgbClr val="000000"/>
                </a:solidFill>
              </a:rPr>
              <a:t>Kenya</a:t>
            </a:r>
          </a:p>
        </p:txBody>
      </p:sp>
      <p:sp>
        <p:nvSpPr>
          <p:cNvPr id="37" name="TextBox 36"/>
          <p:cNvSpPr txBox="1"/>
          <p:nvPr/>
        </p:nvSpPr>
        <p:spPr>
          <a:xfrm>
            <a:off x="21574837" y="10222690"/>
            <a:ext cx="1164724" cy="338554"/>
          </a:xfrm>
          <a:prstGeom prst="rect">
            <a:avLst/>
          </a:prstGeom>
          <a:noFill/>
        </p:spPr>
        <p:txBody>
          <a:bodyPr wrap="square" rtlCol="0">
            <a:spAutoFit/>
          </a:bodyPr>
          <a:lstStyle/>
          <a:p>
            <a:r>
              <a:rPr lang="en-US" sz="1600" b="1" dirty="0" smtClean="0">
                <a:solidFill>
                  <a:srgbClr val="000000"/>
                </a:solidFill>
              </a:rPr>
              <a:t>Uganda</a:t>
            </a:r>
            <a:endParaRPr lang="en-US" sz="1600" b="1" dirty="0">
              <a:solidFill>
                <a:srgbClr val="000000"/>
              </a:solidFill>
            </a:endParaRPr>
          </a:p>
        </p:txBody>
      </p:sp>
      <p:cxnSp>
        <p:nvCxnSpPr>
          <p:cNvPr id="39" name="Straight Arrow Connector 38"/>
          <p:cNvCxnSpPr/>
          <p:nvPr/>
        </p:nvCxnSpPr>
        <p:spPr>
          <a:xfrm>
            <a:off x="22195495" y="11363325"/>
            <a:ext cx="2561252" cy="1667489"/>
          </a:xfrm>
          <a:prstGeom prst="straightConnector1">
            <a:avLst/>
          </a:prstGeom>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007762" y="13006219"/>
            <a:ext cx="2137522" cy="507831"/>
          </a:xfrm>
          <a:prstGeom prst="rect">
            <a:avLst/>
          </a:prstGeom>
          <a:noFill/>
        </p:spPr>
        <p:txBody>
          <a:bodyPr wrap="square" rtlCol="0">
            <a:spAutoFit/>
          </a:bodyPr>
          <a:lstStyle/>
          <a:p>
            <a:r>
              <a:rPr lang="en-US" sz="2700" dirty="0" smtClean="0">
                <a:solidFill>
                  <a:srgbClr val="000000"/>
                </a:solidFill>
              </a:rPr>
              <a:t>Lake Victoria</a:t>
            </a:r>
            <a:endParaRPr lang="en-US" sz="2700" dirty="0">
              <a:solidFill>
                <a:srgbClr val="000000"/>
              </a:solidFill>
            </a:endParaRPr>
          </a:p>
        </p:txBody>
      </p:sp>
      <p:sp>
        <p:nvSpPr>
          <p:cNvPr id="38" name="Rectangle 37"/>
          <p:cNvSpPr/>
          <p:nvPr/>
        </p:nvSpPr>
        <p:spPr>
          <a:xfrm>
            <a:off x="22183723" y="10710864"/>
            <a:ext cx="312349" cy="43338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endCxn id="38" idx="3"/>
          </p:cNvCxnSpPr>
          <p:nvPr/>
        </p:nvCxnSpPr>
        <p:spPr>
          <a:xfrm flipH="1" flipV="1">
            <a:off x="22496072" y="10927557"/>
            <a:ext cx="1811730" cy="50984"/>
          </a:xfrm>
          <a:prstGeom prst="straightConnector1">
            <a:avLst/>
          </a:prstGeom>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914400" y="5994400"/>
                <a:ext cx="15354300" cy="6388352"/>
              </a:xfrm>
              <a:prstGeom prst="rect">
                <a:avLst/>
              </a:prstGeom>
            </p:spPr>
            <p:txBody>
              <a:bodyPr wrap="square">
                <a:spAutoFit/>
              </a:bodyPr>
              <a:lstStyle/>
              <a:p>
                <a:r>
                  <a:rPr lang="en-US" sz="2700" dirty="0" smtClean="0"/>
                  <a:t>Lake Victoria, with a surface area of 68,800 </a:t>
                </a:r>
                <a14:m>
                  <m:oMath xmlns:m="http://schemas.openxmlformats.org/officeDocument/2006/math">
                    <m:sSup>
                      <m:sSupPr>
                        <m:ctrlPr>
                          <a:rPr lang="en-US" sz="2700" i="1" smtClean="0">
                            <a:latin typeface="Cambria Math"/>
                          </a:rPr>
                        </m:ctrlPr>
                      </m:sSupPr>
                      <m:e>
                        <m:r>
                          <m:rPr>
                            <m:nor/>
                          </m:rPr>
                          <a:rPr lang="en-US" sz="2700" dirty="0"/>
                          <m:t>km</m:t>
                        </m:r>
                      </m:e>
                      <m:sup>
                        <m:r>
                          <a:rPr lang="en-US" sz="2700" i="1" smtClean="0">
                            <a:latin typeface="Cambria Math"/>
                          </a:rPr>
                          <m:t>2</m:t>
                        </m:r>
                      </m:sup>
                    </m:sSup>
                  </m:oMath>
                </a14:m>
                <a:r>
                  <a:rPr lang="en-US" sz="2700" dirty="0" smtClean="0"/>
                  <a:t>, </a:t>
                </a:r>
                <a:r>
                  <a:rPr lang="en-US" sz="2700" dirty="0"/>
                  <a:t>is the largest lake in Africa. The lake is surrounded by Kenya, Tanzania, and Uganda and is home to more than 30 million people, making it one of the most densely populated rural areas in the world. These people rely on the lake for all aspects of their lives, including fishing, agriculture, and industrial applications. However, the increasing population has negatively impacted water quality through agricultural and industrial run-off and sewage. Furthermore, the invasive water hyacinth (</a:t>
                </a:r>
                <a:r>
                  <a:rPr lang="en-US" sz="2700" i="1" dirty="0" err="1"/>
                  <a:t>Eichhornia</a:t>
                </a:r>
                <a:r>
                  <a:rPr lang="en-US" sz="2700" i="1" dirty="0"/>
                  <a:t> </a:t>
                </a:r>
                <a:r>
                  <a:rPr lang="en-US" sz="2700" i="1" dirty="0" err="1"/>
                  <a:t>crassipes</a:t>
                </a:r>
                <a:r>
                  <a:rPr lang="en-US" sz="2700" dirty="0"/>
                  <a:t>) is blocking fishing access and providing breeding grounds for disease carrying mosquitoes and snails. Ongoing efforts between SERVIR Africa and the Regional Centre for Mapping of Resources for Development (RCMRD) have been assessing and monitoring water quality parameters such as chlorophyll concentration, temperature, and turbidity for Lake Victoria using the Moderate Resolution Imaging Spectrometer (MODIS) sensor on the Aqua satellite. This project seeks to include the use of </a:t>
                </a:r>
                <a:r>
                  <a:rPr lang="en-US" sz="2700" dirty="0" smtClean="0"/>
                  <a:t>Landsat </a:t>
                </a:r>
                <a:r>
                  <a:rPr lang="en-US" sz="2700" dirty="0"/>
                  <a:t>5,7,8 and Earth Observing-1 (EO-1) to assess surface reflectance, chlorophyll-a, and water hyacinth presence. The study will focus on the </a:t>
                </a:r>
                <a:r>
                  <a:rPr lang="en-US" sz="2700" dirty="0" err="1"/>
                  <a:t>Winam</a:t>
                </a:r>
                <a:r>
                  <a:rPr lang="en-US" sz="2700" dirty="0"/>
                  <a:t> Gulf region of Lake Victoria in Kenya, since this area experiences abundant water hyacinth activity and has been identified by RCMRD as an area of focus. The data collected will be used to create a preliminary algorithm to detect water hyacinth. This algorithm will then be applied on imagery ranging from </a:t>
                </a:r>
                <a:r>
                  <a:rPr lang="en-US" sz="2700" dirty="0" smtClean="0"/>
                  <a:t>August </a:t>
                </a:r>
                <a:r>
                  <a:rPr lang="en-US" sz="2700" dirty="0"/>
                  <a:t>2000 to October 2015 to provide a historical context of the range of water Hyacinth in the </a:t>
                </a:r>
                <a:r>
                  <a:rPr lang="en-US" sz="2700" dirty="0" err="1"/>
                  <a:t>Winam</a:t>
                </a:r>
                <a:r>
                  <a:rPr lang="en-US" sz="2700" dirty="0"/>
                  <a:t> Gulf.</a:t>
                </a:r>
              </a:p>
            </p:txBody>
          </p:sp>
        </mc:Choice>
        <mc:Fallback xmlns="">
          <p:sp>
            <p:nvSpPr>
              <p:cNvPr id="13" name="Rectangle 12"/>
              <p:cNvSpPr>
                <a:spLocks noRot="1" noChangeAspect="1" noMove="1" noResize="1" noEditPoints="1" noAdjustHandles="1" noChangeArrowheads="1" noChangeShapeType="1" noTextEdit="1"/>
              </p:cNvSpPr>
              <p:nvPr/>
            </p:nvSpPr>
            <p:spPr>
              <a:xfrm>
                <a:off x="914400" y="5994400"/>
                <a:ext cx="15354300" cy="6388352"/>
              </a:xfrm>
              <a:prstGeom prst="rect">
                <a:avLst/>
              </a:prstGeom>
              <a:blipFill rotWithShape="1">
                <a:blip r:embed="rId7"/>
                <a:stretch>
                  <a:fillRect l="-715" t="-382" r="-1191" b="-859"/>
                </a:stretch>
              </a:blipFill>
            </p:spPr>
            <p:txBody>
              <a:bodyPr/>
              <a:lstStyle/>
              <a:p>
                <a:r>
                  <a:rPr lang="en-US">
                    <a:noFill/>
                  </a:rPr>
                  <a:t> </a:t>
                </a:r>
              </a:p>
            </p:txBody>
          </p:sp>
        </mc:Fallback>
      </mc:AlternateContent>
      <p:sp>
        <p:nvSpPr>
          <p:cNvPr id="40" name="TextBox 39"/>
          <p:cNvSpPr txBox="1"/>
          <p:nvPr/>
        </p:nvSpPr>
        <p:spPr>
          <a:xfrm>
            <a:off x="914400" y="12316494"/>
            <a:ext cx="153543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21" name="Group 20"/>
          <p:cNvGrpSpPr/>
          <p:nvPr/>
        </p:nvGrpSpPr>
        <p:grpSpPr>
          <a:xfrm>
            <a:off x="921084" y="13208603"/>
            <a:ext cx="15222788" cy="4430925"/>
            <a:chOff x="921084" y="13208603"/>
            <a:chExt cx="15222788" cy="4430925"/>
          </a:xfrm>
        </p:grpSpPr>
        <p:sp>
          <p:nvSpPr>
            <p:cNvPr id="34" name="Freeform 33"/>
            <p:cNvSpPr/>
            <p:nvPr/>
          </p:nvSpPr>
          <p:spPr>
            <a:xfrm>
              <a:off x="921084" y="13208603"/>
              <a:ext cx="3359096" cy="1986691"/>
            </a:xfrm>
            <a:custGeom>
              <a:avLst/>
              <a:gdLst>
                <a:gd name="connsiteX0" fmla="*/ 0 w 3359096"/>
                <a:gd name="connsiteY0" fmla="*/ 198669 h 1986691"/>
                <a:gd name="connsiteX1" fmla="*/ 198669 w 3359096"/>
                <a:gd name="connsiteY1" fmla="*/ 0 h 1986691"/>
                <a:gd name="connsiteX2" fmla="*/ 3160427 w 3359096"/>
                <a:gd name="connsiteY2" fmla="*/ 0 h 1986691"/>
                <a:gd name="connsiteX3" fmla="*/ 3359096 w 3359096"/>
                <a:gd name="connsiteY3" fmla="*/ 198669 h 1986691"/>
                <a:gd name="connsiteX4" fmla="*/ 3359096 w 3359096"/>
                <a:gd name="connsiteY4" fmla="*/ 1788022 h 1986691"/>
                <a:gd name="connsiteX5" fmla="*/ 3160427 w 3359096"/>
                <a:gd name="connsiteY5" fmla="*/ 1986691 h 1986691"/>
                <a:gd name="connsiteX6" fmla="*/ 198669 w 3359096"/>
                <a:gd name="connsiteY6" fmla="*/ 1986691 h 1986691"/>
                <a:gd name="connsiteX7" fmla="*/ 0 w 3359096"/>
                <a:gd name="connsiteY7" fmla="*/ 1788022 h 1986691"/>
                <a:gd name="connsiteX8" fmla="*/ 0 w 3359096"/>
                <a:gd name="connsiteY8" fmla="*/ 198669 h 198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096" h="1986691">
                  <a:moveTo>
                    <a:pt x="0" y="198669"/>
                  </a:moveTo>
                  <a:cubicBezTo>
                    <a:pt x="0" y="88947"/>
                    <a:pt x="88947" y="0"/>
                    <a:pt x="198669" y="0"/>
                  </a:cubicBezTo>
                  <a:lnTo>
                    <a:pt x="3160427" y="0"/>
                  </a:lnTo>
                  <a:cubicBezTo>
                    <a:pt x="3270149" y="0"/>
                    <a:pt x="3359096" y="88947"/>
                    <a:pt x="3359096" y="198669"/>
                  </a:cubicBezTo>
                  <a:lnTo>
                    <a:pt x="3359096" y="1788022"/>
                  </a:lnTo>
                  <a:cubicBezTo>
                    <a:pt x="3359096" y="1897744"/>
                    <a:pt x="3270149" y="1986691"/>
                    <a:pt x="3160427" y="1986691"/>
                  </a:cubicBezTo>
                  <a:lnTo>
                    <a:pt x="198669" y="1986691"/>
                  </a:lnTo>
                  <a:cubicBezTo>
                    <a:pt x="88947" y="1986691"/>
                    <a:pt x="0" y="1897744"/>
                    <a:pt x="0" y="1788022"/>
                  </a:cubicBezTo>
                  <a:lnTo>
                    <a:pt x="0" y="1986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032" tIns="256032" rIns="256032" bIns="799390" numCol="1" spcCol="1270" anchor="t" anchorCtr="0">
              <a:noAutofit/>
            </a:bodyPr>
            <a:lstStyle/>
            <a:p>
              <a:pPr lvl="0" algn="l" defTabSz="1600200">
                <a:lnSpc>
                  <a:spcPct val="90000"/>
                </a:lnSpc>
                <a:spcBef>
                  <a:spcPct val="0"/>
                </a:spcBef>
                <a:spcAft>
                  <a:spcPct val="35000"/>
                </a:spcAft>
              </a:pPr>
              <a:r>
                <a:rPr lang="en-US" sz="3600" kern="1200" dirty="0" smtClean="0"/>
                <a:t>Data Acquisition</a:t>
              </a:r>
              <a:endParaRPr lang="en-US" sz="3600" kern="1200" dirty="0"/>
            </a:p>
          </p:txBody>
        </p:sp>
        <p:sp>
          <p:nvSpPr>
            <p:cNvPr id="47" name="Freeform 46"/>
            <p:cNvSpPr/>
            <p:nvPr/>
          </p:nvSpPr>
          <p:spPr>
            <a:xfrm>
              <a:off x="1471973" y="14482440"/>
              <a:ext cx="3633333" cy="3157088"/>
            </a:xfrm>
            <a:custGeom>
              <a:avLst/>
              <a:gdLst>
                <a:gd name="connsiteX0" fmla="*/ 0 w 3633333"/>
                <a:gd name="connsiteY0" fmla="*/ 315709 h 3157088"/>
                <a:gd name="connsiteX1" fmla="*/ 315709 w 3633333"/>
                <a:gd name="connsiteY1" fmla="*/ 0 h 3157088"/>
                <a:gd name="connsiteX2" fmla="*/ 3317624 w 3633333"/>
                <a:gd name="connsiteY2" fmla="*/ 0 h 3157088"/>
                <a:gd name="connsiteX3" fmla="*/ 3633333 w 3633333"/>
                <a:gd name="connsiteY3" fmla="*/ 315709 h 3157088"/>
                <a:gd name="connsiteX4" fmla="*/ 3633333 w 3633333"/>
                <a:gd name="connsiteY4" fmla="*/ 2841379 h 3157088"/>
                <a:gd name="connsiteX5" fmla="*/ 3317624 w 3633333"/>
                <a:gd name="connsiteY5" fmla="*/ 3157088 h 3157088"/>
                <a:gd name="connsiteX6" fmla="*/ 315709 w 3633333"/>
                <a:gd name="connsiteY6" fmla="*/ 3157088 h 3157088"/>
                <a:gd name="connsiteX7" fmla="*/ 0 w 3633333"/>
                <a:gd name="connsiteY7" fmla="*/ 2841379 h 3157088"/>
                <a:gd name="connsiteX8" fmla="*/ 0 w 3633333"/>
                <a:gd name="connsiteY8" fmla="*/ 315709 h 315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3333" h="3157088">
                  <a:moveTo>
                    <a:pt x="0" y="315709"/>
                  </a:moveTo>
                  <a:cubicBezTo>
                    <a:pt x="0" y="141348"/>
                    <a:pt x="141348" y="0"/>
                    <a:pt x="315709" y="0"/>
                  </a:cubicBezTo>
                  <a:lnTo>
                    <a:pt x="3317624" y="0"/>
                  </a:lnTo>
                  <a:cubicBezTo>
                    <a:pt x="3491985" y="0"/>
                    <a:pt x="3633333" y="141348"/>
                    <a:pt x="3633333" y="315709"/>
                  </a:cubicBezTo>
                  <a:lnTo>
                    <a:pt x="3633333" y="2841379"/>
                  </a:lnTo>
                  <a:cubicBezTo>
                    <a:pt x="3633333" y="3015740"/>
                    <a:pt x="3491985" y="3157088"/>
                    <a:pt x="3317624" y="3157088"/>
                  </a:cubicBezTo>
                  <a:lnTo>
                    <a:pt x="315709" y="3157088"/>
                  </a:lnTo>
                  <a:cubicBezTo>
                    <a:pt x="141348" y="3157088"/>
                    <a:pt x="0" y="3015740"/>
                    <a:pt x="0" y="2841379"/>
                  </a:cubicBezTo>
                  <a:lnTo>
                    <a:pt x="0" y="31570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48500" tIns="348500" rIns="348500" bIns="348500" numCol="1" spcCol="1270" anchor="ctr" anchorCtr="1">
              <a:noAutofit/>
            </a:bodyPr>
            <a:lstStyle/>
            <a:p>
              <a:pPr marL="285750" lvl="1" indent="-285750" defTabSz="1600200">
                <a:lnSpc>
                  <a:spcPct val="90000"/>
                </a:lnSpc>
                <a:spcBef>
                  <a:spcPct val="0"/>
                </a:spcBef>
                <a:spcAft>
                  <a:spcPct val="15000"/>
                </a:spcAft>
                <a:buChar char="••"/>
              </a:pPr>
              <a:r>
                <a:rPr lang="en-US" sz="3600" kern="1200" dirty="0" smtClean="0"/>
                <a:t>Landsat 5</a:t>
              </a:r>
              <a:endParaRPr lang="en-US" sz="3600" kern="1200" dirty="0"/>
            </a:p>
            <a:p>
              <a:pPr marL="285750" lvl="1" indent="-285750" defTabSz="1600200">
                <a:lnSpc>
                  <a:spcPct val="90000"/>
                </a:lnSpc>
                <a:spcBef>
                  <a:spcPct val="0"/>
                </a:spcBef>
                <a:spcAft>
                  <a:spcPct val="15000"/>
                </a:spcAft>
                <a:buChar char="••"/>
              </a:pPr>
              <a:r>
                <a:rPr lang="en-US" sz="3600" kern="1200" dirty="0" smtClean="0"/>
                <a:t>Landsat 7</a:t>
              </a:r>
              <a:endParaRPr lang="en-US" sz="3600" kern="1200" dirty="0"/>
            </a:p>
            <a:p>
              <a:pPr marL="285750" lvl="1" indent="-285750" defTabSz="1600200">
                <a:lnSpc>
                  <a:spcPct val="90000"/>
                </a:lnSpc>
                <a:spcBef>
                  <a:spcPct val="0"/>
                </a:spcBef>
                <a:spcAft>
                  <a:spcPct val="15000"/>
                </a:spcAft>
                <a:buChar char="••"/>
              </a:pPr>
              <a:r>
                <a:rPr lang="en-US" sz="3600" kern="1200" dirty="0" smtClean="0"/>
                <a:t>Landsat 8</a:t>
              </a:r>
              <a:endParaRPr lang="en-US" sz="3600" kern="1200" dirty="0"/>
            </a:p>
            <a:p>
              <a:pPr marL="285750" lvl="1" indent="-285750" defTabSz="1600200">
                <a:lnSpc>
                  <a:spcPct val="90000"/>
                </a:lnSpc>
                <a:spcBef>
                  <a:spcPct val="0"/>
                </a:spcBef>
                <a:spcAft>
                  <a:spcPct val="15000"/>
                </a:spcAft>
                <a:buChar char="••"/>
              </a:pPr>
              <a:r>
                <a:rPr lang="en-US" sz="3600" kern="1200" dirty="0" err="1" smtClean="0"/>
                <a:t>WorldView</a:t>
              </a:r>
              <a:endParaRPr lang="en-US" sz="3600" kern="1200" dirty="0"/>
            </a:p>
          </p:txBody>
        </p:sp>
        <p:sp>
          <p:nvSpPr>
            <p:cNvPr id="48" name="Freeform 47"/>
            <p:cNvSpPr/>
            <p:nvPr/>
          </p:nvSpPr>
          <p:spPr>
            <a:xfrm>
              <a:off x="4823687" y="13709868"/>
              <a:ext cx="1152233" cy="836317"/>
            </a:xfrm>
            <a:custGeom>
              <a:avLst/>
              <a:gdLst>
                <a:gd name="connsiteX0" fmla="*/ 0 w 1152233"/>
                <a:gd name="connsiteY0" fmla="*/ 167263 h 836317"/>
                <a:gd name="connsiteX1" fmla="*/ 734075 w 1152233"/>
                <a:gd name="connsiteY1" fmla="*/ 167263 h 836317"/>
                <a:gd name="connsiteX2" fmla="*/ 734075 w 1152233"/>
                <a:gd name="connsiteY2" fmla="*/ 0 h 836317"/>
                <a:gd name="connsiteX3" fmla="*/ 1152233 w 1152233"/>
                <a:gd name="connsiteY3" fmla="*/ 418159 h 836317"/>
                <a:gd name="connsiteX4" fmla="*/ 734075 w 1152233"/>
                <a:gd name="connsiteY4" fmla="*/ 836317 h 836317"/>
                <a:gd name="connsiteX5" fmla="*/ 734075 w 1152233"/>
                <a:gd name="connsiteY5" fmla="*/ 669054 h 836317"/>
                <a:gd name="connsiteX6" fmla="*/ 0 w 1152233"/>
                <a:gd name="connsiteY6" fmla="*/ 669054 h 836317"/>
                <a:gd name="connsiteX7" fmla="*/ 0 w 1152233"/>
                <a:gd name="connsiteY7" fmla="*/ 167263 h 83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233" h="836317">
                  <a:moveTo>
                    <a:pt x="0" y="167263"/>
                  </a:moveTo>
                  <a:lnTo>
                    <a:pt x="734075" y="167263"/>
                  </a:lnTo>
                  <a:lnTo>
                    <a:pt x="734075" y="0"/>
                  </a:lnTo>
                  <a:lnTo>
                    <a:pt x="1152233" y="418159"/>
                  </a:lnTo>
                  <a:lnTo>
                    <a:pt x="734075" y="836317"/>
                  </a:lnTo>
                  <a:lnTo>
                    <a:pt x="734075" y="669054"/>
                  </a:lnTo>
                  <a:lnTo>
                    <a:pt x="0" y="669054"/>
                  </a:lnTo>
                  <a:lnTo>
                    <a:pt x="0" y="16726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67263" rIns="250895" bIns="167263" numCol="1" spcCol="1270" anchor="ctr" anchorCtr="0">
              <a:noAutofit/>
            </a:bodyPr>
            <a:lstStyle/>
            <a:p>
              <a:pPr lvl="0" algn="ctr" defTabSz="1289050">
                <a:lnSpc>
                  <a:spcPct val="90000"/>
                </a:lnSpc>
                <a:spcBef>
                  <a:spcPct val="0"/>
                </a:spcBef>
                <a:spcAft>
                  <a:spcPct val="35000"/>
                </a:spcAft>
              </a:pPr>
              <a:endParaRPr lang="en-US" sz="2900" kern="1200"/>
            </a:p>
          </p:txBody>
        </p:sp>
        <p:sp>
          <p:nvSpPr>
            <p:cNvPr id="50" name="Freeform 49"/>
            <p:cNvSpPr/>
            <p:nvPr/>
          </p:nvSpPr>
          <p:spPr>
            <a:xfrm>
              <a:off x="6454206" y="13208603"/>
              <a:ext cx="3359096" cy="1986691"/>
            </a:xfrm>
            <a:custGeom>
              <a:avLst/>
              <a:gdLst>
                <a:gd name="connsiteX0" fmla="*/ 0 w 3359096"/>
                <a:gd name="connsiteY0" fmla="*/ 198669 h 1986691"/>
                <a:gd name="connsiteX1" fmla="*/ 198669 w 3359096"/>
                <a:gd name="connsiteY1" fmla="*/ 0 h 1986691"/>
                <a:gd name="connsiteX2" fmla="*/ 3160427 w 3359096"/>
                <a:gd name="connsiteY2" fmla="*/ 0 h 1986691"/>
                <a:gd name="connsiteX3" fmla="*/ 3359096 w 3359096"/>
                <a:gd name="connsiteY3" fmla="*/ 198669 h 1986691"/>
                <a:gd name="connsiteX4" fmla="*/ 3359096 w 3359096"/>
                <a:gd name="connsiteY4" fmla="*/ 1788022 h 1986691"/>
                <a:gd name="connsiteX5" fmla="*/ 3160427 w 3359096"/>
                <a:gd name="connsiteY5" fmla="*/ 1986691 h 1986691"/>
                <a:gd name="connsiteX6" fmla="*/ 198669 w 3359096"/>
                <a:gd name="connsiteY6" fmla="*/ 1986691 h 1986691"/>
                <a:gd name="connsiteX7" fmla="*/ 0 w 3359096"/>
                <a:gd name="connsiteY7" fmla="*/ 1788022 h 1986691"/>
                <a:gd name="connsiteX8" fmla="*/ 0 w 3359096"/>
                <a:gd name="connsiteY8" fmla="*/ 198669 h 198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096" h="1986691">
                  <a:moveTo>
                    <a:pt x="0" y="198669"/>
                  </a:moveTo>
                  <a:cubicBezTo>
                    <a:pt x="0" y="88947"/>
                    <a:pt x="88947" y="0"/>
                    <a:pt x="198669" y="0"/>
                  </a:cubicBezTo>
                  <a:lnTo>
                    <a:pt x="3160427" y="0"/>
                  </a:lnTo>
                  <a:cubicBezTo>
                    <a:pt x="3270149" y="0"/>
                    <a:pt x="3359096" y="88947"/>
                    <a:pt x="3359096" y="198669"/>
                  </a:cubicBezTo>
                  <a:lnTo>
                    <a:pt x="3359096" y="1788022"/>
                  </a:lnTo>
                  <a:cubicBezTo>
                    <a:pt x="3359096" y="1897744"/>
                    <a:pt x="3270149" y="1986691"/>
                    <a:pt x="3160427" y="1986691"/>
                  </a:cubicBezTo>
                  <a:lnTo>
                    <a:pt x="198669" y="1986691"/>
                  </a:lnTo>
                  <a:cubicBezTo>
                    <a:pt x="88947" y="1986691"/>
                    <a:pt x="0" y="1897744"/>
                    <a:pt x="0" y="1788022"/>
                  </a:cubicBezTo>
                  <a:lnTo>
                    <a:pt x="0" y="1986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032" tIns="256032" rIns="256032" bIns="799390" numCol="1" spcCol="1270" anchor="t" anchorCtr="0">
              <a:noAutofit/>
            </a:bodyPr>
            <a:lstStyle/>
            <a:p>
              <a:pPr lvl="0" algn="l" defTabSz="1600200">
                <a:lnSpc>
                  <a:spcPct val="90000"/>
                </a:lnSpc>
                <a:spcBef>
                  <a:spcPct val="0"/>
                </a:spcBef>
                <a:spcAft>
                  <a:spcPct val="35000"/>
                </a:spcAft>
              </a:pPr>
              <a:r>
                <a:rPr lang="en-US" sz="3600" kern="1200" dirty="0" smtClean="0"/>
                <a:t>Data Processing</a:t>
              </a:r>
              <a:endParaRPr lang="en-US" sz="3600" kern="1200" dirty="0"/>
            </a:p>
          </p:txBody>
        </p:sp>
        <p:sp>
          <p:nvSpPr>
            <p:cNvPr id="51" name="Freeform 50"/>
            <p:cNvSpPr/>
            <p:nvPr/>
          </p:nvSpPr>
          <p:spPr>
            <a:xfrm>
              <a:off x="7018230" y="14482440"/>
              <a:ext cx="3607064" cy="3157088"/>
            </a:xfrm>
            <a:custGeom>
              <a:avLst/>
              <a:gdLst>
                <a:gd name="connsiteX0" fmla="*/ 0 w 3607064"/>
                <a:gd name="connsiteY0" fmla="*/ 315709 h 3157088"/>
                <a:gd name="connsiteX1" fmla="*/ 315709 w 3607064"/>
                <a:gd name="connsiteY1" fmla="*/ 0 h 3157088"/>
                <a:gd name="connsiteX2" fmla="*/ 3291355 w 3607064"/>
                <a:gd name="connsiteY2" fmla="*/ 0 h 3157088"/>
                <a:gd name="connsiteX3" fmla="*/ 3607064 w 3607064"/>
                <a:gd name="connsiteY3" fmla="*/ 315709 h 3157088"/>
                <a:gd name="connsiteX4" fmla="*/ 3607064 w 3607064"/>
                <a:gd name="connsiteY4" fmla="*/ 2841379 h 3157088"/>
                <a:gd name="connsiteX5" fmla="*/ 3291355 w 3607064"/>
                <a:gd name="connsiteY5" fmla="*/ 3157088 h 3157088"/>
                <a:gd name="connsiteX6" fmla="*/ 315709 w 3607064"/>
                <a:gd name="connsiteY6" fmla="*/ 3157088 h 3157088"/>
                <a:gd name="connsiteX7" fmla="*/ 0 w 3607064"/>
                <a:gd name="connsiteY7" fmla="*/ 2841379 h 3157088"/>
                <a:gd name="connsiteX8" fmla="*/ 0 w 3607064"/>
                <a:gd name="connsiteY8" fmla="*/ 315709 h 315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7064" h="3157088">
                  <a:moveTo>
                    <a:pt x="0" y="315709"/>
                  </a:moveTo>
                  <a:cubicBezTo>
                    <a:pt x="0" y="141348"/>
                    <a:pt x="141348" y="0"/>
                    <a:pt x="315709" y="0"/>
                  </a:cubicBezTo>
                  <a:lnTo>
                    <a:pt x="3291355" y="0"/>
                  </a:lnTo>
                  <a:cubicBezTo>
                    <a:pt x="3465716" y="0"/>
                    <a:pt x="3607064" y="141348"/>
                    <a:pt x="3607064" y="315709"/>
                  </a:cubicBezTo>
                  <a:lnTo>
                    <a:pt x="3607064" y="2841379"/>
                  </a:lnTo>
                  <a:cubicBezTo>
                    <a:pt x="3607064" y="3015740"/>
                    <a:pt x="3465716" y="3157088"/>
                    <a:pt x="3291355" y="3157088"/>
                  </a:cubicBezTo>
                  <a:lnTo>
                    <a:pt x="315709" y="3157088"/>
                  </a:lnTo>
                  <a:cubicBezTo>
                    <a:pt x="141348" y="3157088"/>
                    <a:pt x="0" y="3015740"/>
                    <a:pt x="0" y="2841379"/>
                  </a:cubicBezTo>
                  <a:lnTo>
                    <a:pt x="0" y="31570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48500" tIns="348500" rIns="348500" bIns="348500" numCol="1" spcCol="1270" anchor="ctr" anchorCtr="1">
              <a:noAutofit/>
            </a:bodyPr>
            <a:lstStyle/>
            <a:p>
              <a:pPr marL="285750" lvl="1" indent="-285750" defTabSz="1600200">
                <a:lnSpc>
                  <a:spcPct val="90000"/>
                </a:lnSpc>
                <a:spcBef>
                  <a:spcPct val="0"/>
                </a:spcBef>
                <a:spcAft>
                  <a:spcPct val="15000"/>
                </a:spcAft>
                <a:buChar char="••"/>
              </a:pPr>
              <a:r>
                <a:rPr lang="en-US" sz="3600" kern="1200" dirty="0" smtClean="0"/>
                <a:t>Extract vegetation using NDWI and MNDWI methods</a:t>
              </a:r>
              <a:endParaRPr lang="en-US" sz="3600" kern="1200" dirty="0"/>
            </a:p>
          </p:txBody>
        </p:sp>
        <p:sp>
          <p:nvSpPr>
            <p:cNvPr id="54" name="Freeform 53"/>
            <p:cNvSpPr/>
            <p:nvPr/>
          </p:nvSpPr>
          <p:spPr>
            <a:xfrm>
              <a:off x="10353526" y="13452675"/>
              <a:ext cx="1145272" cy="836317"/>
            </a:xfrm>
            <a:custGeom>
              <a:avLst/>
              <a:gdLst>
                <a:gd name="connsiteX0" fmla="*/ 0 w 1145272"/>
                <a:gd name="connsiteY0" fmla="*/ 167263 h 836317"/>
                <a:gd name="connsiteX1" fmla="*/ 727114 w 1145272"/>
                <a:gd name="connsiteY1" fmla="*/ 167263 h 836317"/>
                <a:gd name="connsiteX2" fmla="*/ 727114 w 1145272"/>
                <a:gd name="connsiteY2" fmla="*/ 0 h 836317"/>
                <a:gd name="connsiteX3" fmla="*/ 1145272 w 1145272"/>
                <a:gd name="connsiteY3" fmla="*/ 418159 h 836317"/>
                <a:gd name="connsiteX4" fmla="*/ 727114 w 1145272"/>
                <a:gd name="connsiteY4" fmla="*/ 836317 h 836317"/>
                <a:gd name="connsiteX5" fmla="*/ 727114 w 1145272"/>
                <a:gd name="connsiteY5" fmla="*/ 669054 h 836317"/>
                <a:gd name="connsiteX6" fmla="*/ 0 w 1145272"/>
                <a:gd name="connsiteY6" fmla="*/ 669054 h 836317"/>
                <a:gd name="connsiteX7" fmla="*/ 0 w 1145272"/>
                <a:gd name="connsiteY7" fmla="*/ 167263 h 83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5272" h="836317">
                  <a:moveTo>
                    <a:pt x="0" y="167263"/>
                  </a:moveTo>
                  <a:lnTo>
                    <a:pt x="727114" y="167263"/>
                  </a:lnTo>
                  <a:lnTo>
                    <a:pt x="727114" y="0"/>
                  </a:lnTo>
                  <a:lnTo>
                    <a:pt x="1145272" y="418159"/>
                  </a:lnTo>
                  <a:lnTo>
                    <a:pt x="727114" y="836317"/>
                  </a:lnTo>
                  <a:lnTo>
                    <a:pt x="727114" y="669054"/>
                  </a:lnTo>
                  <a:lnTo>
                    <a:pt x="0" y="669054"/>
                  </a:lnTo>
                  <a:lnTo>
                    <a:pt x="0" y="16726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67263" rIns="250895" bIns="167263" numCol="1" spcCol="1270" anchor="ctr" anchorCtr="0">
              <a:noAutofit/>
            </a:bodyPr>
            <a:lstStyle/>
            <a:p>
              <a:pPr lvl="0" algn="ctr" defTabSz="1289050">
                <a:lnSpc>
                  <a:spcPct val="90000"/>
                </a:lnSpc>
                <a:spcBef>
                  <a:spcPct val="0"/>
                </a:spcBef>
                <a:spcAft>
                  <a:spcPct val="35000"/>
                </a:spcAft>
              </a:pPr>
              <a:endParaRPr lang="en-US" sz="2900" kern="1200"/>
            </a:p>
          </p:txBody>
        </p:sp>
        <p:sp>
          <p:nvSpPr>
            <p:cNvPr id="56" name="Freeform 55"/>
            <p:cNvSpPr/>
            <p:nvPr/>
          </p:nvSpPr>
          <p:spPr>
            <a:xfrm>
              <a:off x="11974195" y="13208603"/>
              <a:ext cx="3359096" cy="1986691"/>
            </a:xfrm>
            <a:custGeom>
              <a:avLst/>
              <a:gdLst>
                <a:gd name="connsiteX0" fmla="*/ 0 w 3359096"/>
                <a:gd name="connsiteY0" fmla="*/ 198669 h 1986691"/>
                <a:gd name="connsiteX1" fmla="*/ 198669 w 3359096"/>
                <a:gd name="connsiteY1" fmla="*/ 0 h 1986691"/>
                <a:gd name="connsiteX2" fmla="*/ 3160427 w 3359096"/>
                <a:gd name="connsiteY2" fmla="*/ 0 h 1986691"/>
                <a:gd name="connsiteX3" fmla="*/ 3359096 w 3359096"/>
                <a:gd name="connsiteY3" fmla="*/ 198669 h 1986691"/>
                <a:gd name="connsiteX4" fmla="*/ 3359096 w 3359096"/>
                <a:gd name="connsiteY4" fmla="*/ 1788022 h 1986691"/>
                <a:gd name="connsiteX5" fmla="*/ 3160427 w 3359096"/>
                <a:gd name="connsiteY5" fmla="*/ 1986691 h 1986691"/>
                <a:gd name="connsiteX6" fmla="*/ 198669 w 3359096"/>
                <a:gd name="connsiteY6" fmla="*/ 1986691 h 1986691"/>
                <a:gd name="connsiteX7" fmla="*/ 0 w 3359096"/>
                <a:gd name="connsiteY7" fmla="*/ 1788022 h 1986691"/>
                <a:gd name="connsiteX8" fmla="*/ 0 w 3359096"/>
                <a:gd name="connsiteY8" fmla="*/ 198669 h 198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096" h="1986691">
                  <a:moveTo>
                    <a:pt x="0" y="198669"/>
                  </a:moveTo>
                  <a:cubicBezTo>
                    <a:pt x="0" y="88947"/>
                    <a:pt x="88947" y="0"/>
                    <a:pt x="198669" y="0"/>
                  </a:cubicBezTo>
                  <a:lnTo>
                    <a:pt x="3160427" y="0"/>
                  </a:lnTo>
                  <a:cubicBezTo>
                    <a:pt x="3270149" y="0"/>
                    <a:pt x="3359096" y="88947"/>
                    <a:pt x="3359096" y="198669"/>
                  </a:cubicBezTo>
                  <a:lnTo>
                    <a:pt x="3359096" y="1788022"/>
                  </a:lnTo>
                  <a:cubicBezTo>
                    <a:pt x="3359096" y="1897744"/>
                    <a:pt x="3270149" y="1986691"/>
                    <a:pt x="3160427" y="1986691"/>
                  </a:cubicBezTo>
                  <a:lnTo>
                    <a:pt x="198669" y="1986691"/>
                  </a:lnTo>
                  <a:cubicBezTo>
                    <a:pt x="88947" y="1986691"/>
                    <a:pt x="0" y="1897744"/>
                    <a:pt x="0" y="1788022"/>
                  </a:cubicBezTo>
                  <a:lnTo>
                    <a:pt x="0" y="1986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032" tIns="256032" rIns="256032" bIns="799390" numCol="1" spcCol="1270" anchor="t" anchorCtr="0">
              <a:noAutofit/>
            </a:bodyPr>
            <a:lstStyle/>
            <a:p>
              <a:pPr lvl="0" algn="l" defTabSz="1600200">
                <a:lnSpc>
                  <a:spcPct val="90000"/>
                </a:lnSpc>
                <a:spcBef>
                  <a:spcPct val="0"/>
                </a:spcBef>
                <a:spcAft>
                  <a:spcPct val="35000"/>
                </a:spcAft>
              </a:pPr>
              <a:r>
                <a:rPr lang="en-US" sz="3600" kern="1200" dirty="0" smtClean="0"/>
                <a:t>Data Analysis</a:t>
              </a:r>
              <a:endParaRPr lang="en-US" sz="3600" kern="1200" dirty="0"/>
            </a:p>
          </p:txBody>
        </p:sp>
        <p:sp>
          <p:nvSpPr>
            <p:cNvPr id="61" name="Freeform 60"/>
            <p:cNvSpPr/>
            <p:nvPr/>
          </p:nvSpPr>
          <p:spPr>
            <a:xfrm>
              <a:off x="12539629" y="14482440"/>
              <a:ext cx="3604243" cy="3157088"/>
            </a:xfrm>
            <a:custGeom>
              <a:avLst/>
              <a:gdLst>
                <a:gd name="connsiteX0" fmla="*/ 0 w 3604243"/>
                <a:gd name="connsiteY0" fmla="*/ 315709 h 3157088"/>
                <a:gd name="connsiteX1" fmla="*/ 315709 w 3604243"/>
                <a:gd name="connsiteY1" fmla="*/ 0 h 3157088"/>
                <a:gd name="connsiteX2" fmla="*/ 3288534 w 3604243"/>
                <a:gd name="connsiteY2" fmla="*/ 0 h 3157088"/>
                <a:gd name="connsiteX3" fmla="*/ 3604243 w 3604243"/>
                <a:gd name="connsiteY3" fmla="*/ 315709 h 3157088"/>
                <a:gd name="connsiteX4" fmla="*/ 3604243 w 3604243"/>
                <a:gd name="connsiteY4" fmla="*/ 2841379 h 3157088"/>
                <a:gd name="connsiteX5" fmla="*/ 3288534 w 3604243"/>
                <a:gd name="connsiteY5" fmla="*/ 3157088 h 3157088"/>
                <a:gd name="connsiteX6" fmla="*/ 315709 w 3604243"/>
                <a:gd name="connsiteY6" fmla="*/ 3157088 h 3157088"/>
                <a:gd name="connsiteX7" fmla="*/ 0 w 3604243"/>
                <a:gd name="connsiteY7" fmla="*/ 2841379 h 3157088"/>
                <a:gd name="connsiteX8" fmla="*/ 0 w 3604243"/>
                <a:gd name="connsiteY8" fmla="*/ 315709 h 315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4243" h="3157088">
                  <a:moveTo>
                    <a:pt x="0" y="315709"/>
                  </a:moveTo>
                  <a:cubicBezTo>
                    <a:pt x="0" y="141348"/>
                    <a:pt x="141348" y="0"/>
                    <a:pt x="315709" y="0"/>
                  </a:cubicBezTo>
                  <a:lnTo>
                    <a:pt x="3288534" y="0"/>
                  </a:lnTo>
                  <a:cubicBezTo>
                    <a:pt x="3462895" y="0"/>
                    <a:pt x="3604243" y="141348"/>
                    <a:pt x="3604243" y="315709"/>
                  </a:cubicBezTo>
                  <a:lnTo>
                    <a:pt x="3604243" y="2841379"/>
                  </a:lnTo>
                  <a:cubicBezTo>
                    <a:pt x="3604243" y="3015740"/>
                    <a:pt x="3462895" y="3157088"/>
                    <a:pt x="3288534" y="3157088"/>
                  </a:cubicBezTo>
                  <a:lnTo>
                    <a:pt x="315709" y="3157088"/>
                  </a:lnTo>
                  <a:cubicBezTo>
                    <a:pt x="141348" y="3157088"/>
                    <a:pt x="0" y="3015740"/>
                    <a:pt x="0" y="2841379"/>
                  </a:cubicBezTo>
                  <a:lnTo>
                    <a:pt x="0" y="31570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48500" tIns="348500" rIns="348500" bIns="348500" numCol="1" spcCol="1270" anchor="ctr" anchorCtr="1">
              <a:noAutofit/>
            </a:bodyPr>
            <a:lstStyle/>
            <a:p>
              <a:pPr marL="285750" lvl="1" indent="-285750" defTabSz="1600200">
                <a:lnSpc>
                  <a:spcPct val="90000"/>
                </a:lnSpc>
                <a:spcBef>
                  <a:spcPct val="0"/>
                </a:spcBef>
                <a:spcAft>
                  <a:spcPct val="15000"/>
                </a:spcAft>
                <a:buChar char="••"/>
              </a:pPr>
              <a:r>
                <a:rPr lang="en-US" sz="3600" kern="1200" dirty="0" smtClean="0"/>
                <a:t>Time Series Maps</a:t>
              </a:r>
              <a:endParaRPr lang="en-US" sz="3600" kern="1200" dirty="0"/>
            </a:p>
            <a:p>
              <a:pPr marL="285750" lvl="1" indent="-285750" defTabSz="1600200">
                <a:lnSpc>
                  <a:spcPct val="90000"/>
                </a:lnSpc>
                <a:spcBef>
                  <a:spcPct val="0"/>
                </a:spcBef>
                <a:spcAft>
                  <a:spcPct val="15000"/>
                </a:spcAft>
                <a:buChar char="••"/>
              </a:pPr>
              <a:r>
                <a:rPr lang="en-US" sz="3600" kern="1200" dirty="0" smtClean="0"/>
                <a:t>Confusion Matrix for both methods</a:t>
              </a:r>
              <a:endParaRPr lang="en-US" sz="3600" kern="1200" dirty="0"/>
            </a:p>
          </p:txBody>
        </p:sp>
      </p:grpSp>
      <p:pic>
        <p:nvPicPr>
          <p:cNvPr id="44" name="Picture 3" descr="C:\Users\avacek\Downloads\02_Landsat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74000" y="19482540"/>
            <a:ext cx="3652485" cy="148534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Users\avacek\Downloads\01_Landsat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82874" y="15992085"/>
            <a:ext cx="2591151" cy="2503278"/>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18325749" y="15310394"/>
            <a:ext cx="2079415" cy="507831"/>
          </a:xfrm>
          <a:prstGeom prst="rect">
            <a:avLst/>
          </a:prstGeom>
          <a:noFill/>
        </p:spPr>
        <p:txBody>
          <a:bodyPr wrap="none" rtlCol="0">
            <a:spAutoFit/>
          </a:bodyPr>
          <a:lstStyle/>
          <a:p>
            <a:r>
              <a:rPr lang="en-US" sz="2700" dirty="0" smtClean="0"/>
              <a:t>Landsat 5 TM</a:t>
            </a:r>
          </a:p>
        </p:txBody>
      </p:sp>
      <p:pic>
        <p:nvPicPr>
          <p:cNvPr id="5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8000" y="19413387"/>
            <a:ext cx="6842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2104945" y="19111990"/>
            <a:ext cx="2198113" cy="923330"/>
          </a:xfrm>
          <a:prstGeom prst="rect">
            <a:avLst/>
          </a:prstGeom>
          <a:noFill/>
        </p:spPr>
        <p:txBody>
          <a:bodyPr wrap="square" rtlCol="0">
            <a:spAutoFit/>
          </a:bodyPr>
          <a:lstStyle/>
          <a:p>
            <a:r>
              <a:rPr lang="en-US" sz="2700" b="1" dirty="0" smtClean="0">
                <a:solidFill>
                  <a:schemeClr val="bg1"/>
                </a:solidFill>
              </a:rPr>
              <a:t>Non-Water Features</a:t>
            </a:r>
            <a:endParaRPr lang="en-US" sz="2700" b="1" dirty="0">
              <a:solidFill>
                <a:schemeClr val="bg1"/>
              </a:solidFill>
            </a:endParaRPr>
          </a:p>
        </p:txBody>
      </p:sp>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22186" y="19090830"/>
            <a:ext cx="9585617" cy="5030270"/>
          </a:xfrm>
          <a:prstGeom prst="rect">
            <a:avLst/>
          </a:prstGeom>
        </p:spPr>
      </p:pic>
      <p:pic>
        <p:nvPicPr>
          <p:cNvPr id="5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6200000">
            <a:off x="7955642" y="19482314"/>
            <a:ext cx="1147483" cy="47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8761709" y="19064807"/>
            <a:ext cx="1715579" cy="507831"/>
          </a:xfrm>
          <a:prstGeom prst="rect">
            <a:avLst/>
          </a:prstGeom>
          <a:noFill/>
        </p:spPr>
        <p:txBody>
          <a:bodyPr wrap="square" rtlCol="0">
            <a:spAutoFit/>
          </a:bodyPr>
          <a:lstStyle/>
          <a:p>
            <a:r>
              <a:rPr lang="en-US" sz="2700" b="1" dirty="0" smtClean="0">
                <a:solidFill>
                  <a:schemeClr val="bg1"/>
                </a:solidFill>
              </a:rPr>
              <a:t>Low: -0.72</a:t>
            </a:r>
            <a:endParaRPr lang="en-US" sz="2700" b="1" dirty="0">
              <a:solidFill>
                <a:schemeClr val="bg1"/>
              </a:solidFill>
            </a:endParaRPr>
          </a:p>
        </p:txBody>
      </p:sp>
      <p:sp>
        <p:nvSpPr>
          <p:cNvPr id="59" name="TextBox 58"/>
          <p:cNvSpPr txBox="1"/>
          <p:nvPr/>
        </p:nvSpPr>
        <p:spPr>
          <a:xfrm>
            <a:off x="8764960" y="19895703"/>
            <a:ext cx="1712328" cy="507831"/>
          </a:xfrm>
          <a:prstGeom prst="rect">
            <a:avLst/>
          </a:prstGeom>
          <a:noFill/>
        </p:spPr>
        <p:txBody>
          <a:bodyPr wrap="none" rtlCol="0">
            <a:spAutoFit/>
          </a:bodyPr>
          <a:lstStyle/>
          <a:p>
            <a:r>
              <a:rPr lang="en-US" sz="2700" b="1" dirty="0">
                <a:solidFill>
                  <a:schemeClr val="bg1"/>
                </a:solidFill>
              </a:rPr>
              <a:t>High: 0.93</a:t>
            </a:r>
          </a:p>
        </p:txBody>
      </p:sp>
      <p:sp>
        <p:nvSpPr>
          <p:cNvPr id="60" name="Text Placeholder 16"/>
          <p:cNvSpPr txBox="1">
            <a:spLocks/>
          </p:cNvSpPr>
          <p:nvPr/>
        </p:nvSpPr>
        <p:spPr>
          <a:xfrm>
            <a:off x="7922186" y="18569564"/>
            <a:ext cx="9585617" cy="57138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NDVI Clipped to Non-Water Features </a:t>
            </a:r>
            <a:r>
              <a:rPr lang="en-US" b="1" dirty="0" err="1" smtClean="0"/>
              <a:t>Shapefile</a:t>
            </a:r>
            <a:endParaRPr lang="en-US" b="1" dirty="0" smtClean="0"/>
          </a:p>
        </p:txBody>
      </p:sp>
      <p:sp>
        <p:nvSpPr>
          <p:cNvPr id="62" name="TextBox 61"/>
          <p:cNvSpPr txBox="1"/>
          <p:nvPr/>
        </p:nvSpPr>
        <p:spPr>
          <a:xfrm>
            <a:off x="5897148" y="17712216"/>
            <a:ext cx="1763431" cy="1946367"/>
          </a:xfrm>
          <a:prstGeom prst="rect">
            <a:avLst/>
          </a:prstGeom>
          <a:noFill/>
        </p:spPr>
        <p:txBody>
          <a:bodyPr wrap="none" rtlCol="0">
            <a:spAutoFit/>
          </a:bodyPr>
          <a:lstStyle/>
          <a:p>
            <a:endParaRPr lang="en-US" sz="2800" dirty="0" smtClean="0">
              <a:solidFill>
                <a:schemeClr val="bg1"/>
              </a:solidFill>
            </a:endParaRPr>
          </a:p>
          <a:p>
            <a:endParaRPr lang="en-US" dirty="0"/>
          </a:p>
          <a:p>
            <a:r>
              <a:rPr lang="en-US" sz="1600" dirty="0" smtClean="0">
                <a:solidFill>
                  <a:schemeClr val="bg1"/>
                </a:solidFill>
              </a:rPr>
              <a:t>Image: Landsat 8</a:t>
            </a:r>
          </a:p>
          <a:p>
            <a:r>
              <a:rPr lang="en-US" sz="1600" dirty="0" smtClean="0">
                <a:solidFill>
                  <a:schemeClr val="bg1"/>
                </a:solidFill>
              </a:rPr>
              <a:t>November 29, 2013</a:t>
            </a:r>
            <a:endParaRPr lang="en-US" sz="1600" dirty="0">
              <a:solidFill>
                <a:schemeClr val="bg1"/>
              </a:solidFill>
            </a:endParaRPr>
          </a:p>
        </p:txBody>
      </p:sp>
      <p:pic>
        <p:nvPicPr>
          <p:cNvPr id="7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8971" y="25135040"/>
            <a:ext cx="6842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TextBox 70"/>
          <p:cNvSpPr txBox="1"/>
          <p:nvPr/>
        </p:nvSpPr>
        <p:spPr>
          <a:xfrm>
            <a:off x="2104945" y="24894552"/>
            <a:ext cx="2379251" cy="923330"/>
          </a:xfrm>
          <a:prstGeom prst="rect">
            <a:avLst/>
          </a:prstGeom>
          <a:noFill/>
        </p:spPr>
        <p:txBody>
          <a:bodyPr wrap="square" rtlCol="0">
            <a:spAutoFit/>
          </a:bodyPr>
          <a:lstStyle/>
          <a:p>
            <a:r>
              <a:rPr lang="en-US" sz="2700" b="1" dirty="0">
                <a:solidFill>
                  <a:schemeClr val="bg1"/>
                </a:solidFill>
              </a:rPr>
              <a:t>Non-Water Features</a:t>
            </a:r>
          </a:p>
        </p:txBody>
      </p:sp>
      <p:pic>
        <p:nvPicPr>
          <p:cNvPr id="73" name="Picture 7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79336" y="24824358"/>
            <a:ext cx="9585617" cy="5030269"/>
          </a:xfrm>
          <a:prstGeom prst="rect">
            <a:avLst/>
          </a:prstGeom>
        </p:spPr>
      </p:pic>
      <p:pic>
        <p:nvPicPr>
          <p:cNvPr id="7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6200000">
            <a:off x="7955644" y="25232717"/>
            <a:ext cx="1147483" cy="47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TextBox 75"/>
          <p:cNvSpPr txBox="1"/>
          <p:nvPr/>
        </p:nvSpPr>
        <p:spPr>
          <a:xfrm>
            <a:off x="8761707" y="24780229"/>
            <a:ext cx="1694503" cy="507831"/>
          </a:xfrm>
          <a:prstGeom prst="rect">
            <a:avLst/>
          </a:prstGeom>
          <a:noFill/>
        </p:spPr>
        <p:txBody>
          <a:bodyPr wrap="none" rtlCol="0">
            <a:spAutoFit/>
          </a:bodyPr>
          <a:lstStyle/>
          <a:p>
            <a:r>
              <a:rPr lang="en-US" sz="2700" b="1" dirty="0">
                <a:solidFill>
                  <a:schemeClr val="bg1"/>
                </a:solidFill>
              </a:rPr>
              <a:t>Low: -</a:t>
            </a:r>
            <a:r>
              <a:rPr lang="en-US" sz="2700" b="1" dirty="0" smtClean="0">
                <a:solidFill>
                  <a:schemeClr val="bg1"/>
                </a:solidFill>
              </a:rPr>
              <a:t>0.72</a:t>
            </a:r>
            <a:endParaRPr lang="en-US" sz="2700" b="1" dirty="0">
              <a:solidFill>
                <a:schemeClr val="bg1"/>
              </a:solidFill>
            </a:endParaRPr>
          </a:p>
        </p:txBody>
      </p:sp>
      <p:sp>
        <p:nvSpPr>
          <p:cNvPr id="77" name="TextBox 76"/>
          <p:cNvSpPr txBox="1"/>
          <p:nvPr/>
        </p:nvSpPr>
        <p:spPr>
          <a:xfrm>
            <a:off x="8743882" y="25725187"/>
            <a:ext cx="1712328" cy="507831"/>
          </a:xfrm>
          <a:prstGeom prst="rect">
            <a:avLst/>
          </a:prstGeom>
          <a:noFill/>
        </p:spPr>
        <p:txBody>
          <a:bodyPr wrap="none" rtlCol="0">
            <a:spAutoFit/>
          </a:bodyPr>
          <a:lstStyle/>
          <a:p>
            <a:r>
              <a:rPr lang="en-US" sz="2700" b="1" dirty="0">
                <a:solidFill>
                  <a:schemeClr val="bg1"/>
                </a:solidFill>
              </a:rPr>
              <a:t>High: 0.93</a:t>
            </a:r>
          </a:p>
        </p:txBody>
      </p:sp>
      <p:sp>
        <p:nvSpPr>
          <p:cNvPr id="78" name="Text Placeholder 16"/>
          <p:cNvSpPr txBox="1">
            <a:spLocks/>
          </p:cNvSpPr>
          <p:nvPr/>
        </p:nvSpPr>
        <p:spPr>
          <a:xfrm>
            <a:off x="914401" y="24290990"/>
            <a:ext cx="9693836"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MNDWI Method</a:t>
            </a:r>
            <a:endParaRPr lang="en-US" b="1" dirty="0"/>
          </a:p>
        </p:txBody>
      </p:sp>
      <p:sp>
        <p:nvSpPr>
          <p:cNvPr id="79" name="Text Placeholder 16"/>
          <p:cNvSpPr txBox="1">
            <a:spLocks/>
          </p:cNvSpPr>
          <p:nvPr/>
        </p:nvSpPr>
        <p:spPr>
          <a:xfrm>
            <a:off x="7979336" y="24290990"/>
            <a:ext cx="9693836"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NDVI Clipped to Non-Water Features </a:t>
            </a:r>
            <a:r>
              <a:rPr lang="en-US" b="1" dirty="0" err="1" smtClean="0"/>
              <a:t>Shapefile</a:t>
            </a:r>
            <a:endParaRPr lang="en-US" b="1" dirty="0" smtClean="0"/>
          </a:p>
        </p:txBody>
      </p:sp>
      <p:sp>
        <p:nvSpPr>
          <p:cNvPr id="63" name="TextBox 62"/>
          <p:cNvSpPr txBox="1"/>
          <p:nvPr/>
        </p:nvSpPr>
        <p:spPr>
          <a:xfrm>
            <a:off x="5923081" y="23454606"/>
            <a:ext cx="1763431" cy="1946367"/>
          </a:xfrm>
          <a:prstGeom prst="rect">
            <a:avLst/>
          </a:prstGeom>
          <a:noFill/>
        </p:spPr>
        <p:txBody>
          <a:bodyPr wrap="none" rtlCol="0">
            <a:spAutoFit/>
          </a:bodyPr>
          <a:lstStyle/>
          <a:p>
            <a:endParaRPr lang="en-US" sz="2800" dirty="0" smtClean="0">
              <a:solidFill>
                <a:schemeClr val="bg1"/>
              </a:solidFill>
            </a:endParaRPr>
          </a:p>
          <a:p>
            <a:endParaRPr lang="en-US" dirty="0"/>
          </a:p>
          <a:p>
            <a:r>
              <a:rPr lang="en-US" sz="1600" dirty="0" smtClean="0">
                <a:solidFill>
                  <a:schemeClr val="bg1"/>
                </a:solidFill>
              </a:rPr>
              <a:t>Image: Landsat 8 </a:t>
            </a:r>
          </a:p>
          <a:p>
            <a:r>
              <a:rPr lang="en-US" sz="1600" dirty="0" smtClean="0">
                <a:solidFill>
                  <a:schemeClr val="bg1"/>
                </a:solidFill>
              </a:rPr>
              <a:t>November 29, 2013</a:t>
            </a:r>
            <a:endParaRPr lang="en-US" sz="1600" dirty="0">
              <a:solidFill>
                <a:schemeClr val="bg1"/>
              </a:solidFill>
            </a:endParaRPr>
          </a:p>
        </p:txBody>
      </p:sp>
      <p:cxnSp>
        <p:nvCxnSpPr>
          <p:cNvPr id="24" name="Straight Arrow Connector 23"/>
          <p:cNvCxnSpPr/>
          <p:nvPr/>
        </p:nvCxnSpPr>
        <p:spPr>
          <a:xfrm>
            <a:off x="3773714" y="24500359"/>
            <a:ext cx="414847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497943" y="18809030"/>
            <a:ext cx="438115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426262" y="22425128"/>
            <a:ext cx="2842445" cy="630942"/>
          </a:xfrm>
          <a:prstGeom prst="rect">
            <a:avLst/>
          </a:prstGeom>
          <a:noFill/>
        </p:spPr>
        <p:txBody>
          <a:bodyPr wrap="none" rtlCol="0">
            <a:spAutoFit/>
          </a:bodyPr>
          <a:lstStyle/>
          <a:p>
            <a:r>
              <a:rPr lang="en-US" sz="3500" b="1" dirty="0" smtClean="0">
                <a:solidFill>
                  <a:schemeClr val="bg1"/>
                </a:solidFill>
              </a:rPr>
              <a:t>62% Accuracy</a:t>
            </a:r>
            <a:endParaRPr lang="en-US" sz="3500" b="1" dirty="0">
              <a:solidFill>
                <a:schemeClr val="bg1"/>
              </a:solidFill>
            </a:endParaRPr>
          </a:p>
        </p:txBody>
      </p:sp>
      <p:sp>
        <p:nvSpPr>
          <p:cNvPr id="72" name="TextBox 71"/>
          <p:cNvSpPr txBox="1"/>
          <p:nvPr/>
        </p:nvSpPr>
        <p:spPr>
          <a:xfrm>
            <a:off x="11578661" y="28302857"/>
            <a:ext cx="2842445" cy="630942"/>
          </a:xfrm>
          <a:prstGeom prst="rect">
            <a:avLst/>
          </a:prstGeom>
          <a:noFill/>
        </p:spPr>
        <p:txBody>
          <a:bodyPr wrap="none" rtlCol="0">
            <a:spAutoFit/>
          </a:bodyPr>
          <a:lstStyle/>
          <a:p>
            <a:r>
              <a:rPr lang="en-US" sz="3500" b="1" dirty="0" smtClean="0">
                <a:solidFill>
                  <a:schemeClr val="bg1"/>
                </a:solidFill>
              </a:rPr>
              <a:t>87% Accuracy</a:t>
            </a:r>
            <a:endParaRPr lang="en-US" sz="3500" b="1" dirty="0">
              <a:solidFill>
                <a:schemeClr val="bg1"/>
              </a:solidFill>
            </a:endParaRPr>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1876</TotalTime>
  <Words>714</Words>
  <Application>Microsoft Office PowerPoint</Application>
  <PresentationFormat>Custom</PresentationFormat>
  <Paragraphs>69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Daryl-Ann Winstead</cp:lastModifiedBy>
  <cp:revision>165</cp:revision>
  <dcterms:created xsi:type="dcterms:W3CDTF">2015-06-02T14:58:58Z</dcterms:created>
  <dcterms:modified xsi:type="dcterms:W3CDTF">2015-11-18T17:59:12Z</dcterms:modified>
</cp:coreProperties>
</file>