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29" r:id="rId5"/>
    <p:sldMasterId id="2147483738" r:id="rId6"/>
  </p:sldMasterIdLst>
  <p:notesMasterIdLst>
    <p:notesMasterId r:id="rId29"/>
  </p:notesMasterIdLst>
  <p:sldIdLst>
    <p:sldId id="321" r:id="rId7"/>
    <p:sldId id="322" r:id="rId8"/>
    <p:sldId id="323" r:id="rId9"/>
    <p:sldId id="324" r:id="rId10"/>
    <p:sldId id="345" r:id="rId11"/>
    <p:sldId id="342" r:id="rId12"/>
    <p:sldId id="351" r:id="rId13"/>
    <p:sldId id="343" r:id="rId14"/>
    <p:sldId id="367" r:id="rId15"/>
    <p:sldId id="329" r:id="rId16"/>
    <p:sldId id="348" r:id="rId17"/>
    <p:sldId id="364" r:id="rId18"/>
    <p:sldId id="365" r:id="rId19"/>
    <p:sldId id="349" r:id="rId20"/>
    <p:sldId id="358" r:id="rId21"/>
    <p:sldId id="330" r:id="rId22"/>
    <p:sldId id="346" r:id="rId23"/>
    <p:sldId id="352" r:id="rId24"/>
    <p:sldId id="356" r:id="rId25"/>
    <p:sldId id="332" r:id="rId26"/>
    <p:sldId id="333" r:id="rId27"/>
    <p:sldId id="3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DA52E-B336-9320-5DAB-9699F2088976}" name="Mccartney, Sean (GSFC-610.0)[SCIENCE SYSTEMS AND APPLICATIONS INC]" initials="MS(6SAAI" userId="S::smccart4@ndc.nasa.gov::e88bd411-76b0-4812-8fd7-62f268a53505" providerId="AD"/>
  <p188:author id="{1EF886E0-6250-210E-C345-6D7423D163A6}" name="Paxton LaJoie" initials="PL" userId="Paxton LaJoie" providerId="None"/>
  <p188:author id="{C2E9D2FF-7C7B-CA72-3F34-391A302B15B2}" name="Erica Kriner" initials="EK" userId="Erica Krin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4C7B"/>
    <a:srgbClr val="2B3B53"/>
    <a:srgbClr val="384D6D"/>
    <a:srgbClr val="342F4B"/>
    <a:srgbClr val="87355E"/>
    <a:srgbClr val="603862"/>
    <a:srgbClr val="7A477C"/>
    <a:srgbClr val="9E3E6E"/>
    <a:srgbClr val="B73B52"/>
    <a:srgbClr val="002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D02706-3B17-4A5A-B52A-BAE5F81DAE2F}" v="43" dt="2021-11-04T22:28:37.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7889" autoAdjust="0"/>
  </p:normalViewPr>
  <p:slideViewPr>
    <p:cSldViewPr snapToGrid="0">
      <p:cViewPr>
        <p:scale>
          <a:sx n="62" d="100"/>
          <a:sy n="62" d="100"/>
        </p:scale>
        <p:origin x="20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ige Aldenberg" userId="S::paige.aldenberg@ssaihq.com::61894894-a4ae-4f65-8618-7e08e168d4d9" providerId="AD" clId="Web-{45D02706-3B17-4A5A-B52A-BAE5F81DAE2F}"/>
    <pc:docChg chg="modSld">
      <pc:chgData name="Paige Aldenberg" userId="S::paige.aldenberg@ssaihq.com::61894894-a4ae-4f65-8618-7e08e168d4d9" providerId="AD" clId="Web-{45D02706-3B17-4A5A-B52A-BAE5F81DAE2F}" dt="2021-11-04T22:28:37.352" v="28" actId="1076"/>
      <pc:docMkLst>
        <pc:docMk/>
      </pc:docMkLst>
      <pc:sldChg chg="modSp">
        <pc:chgData name="Paige Aldenberg" userId="S::paige.aldenberg@ssaihq.com::61894894-a4ae-4f65-8618-7e08e168d4d9" providerId="AD" clId="Web-{45D02706-3B17-4A5A-B52A-BAE5F81DAE2F}" dt="2021-11-04T22:27:43.897" v="24"/>
        <pc:sldMkLst>
          <pc:docMk/>
          <pc:sldMk cId="674467273" sldId="322"/>
        </pc:sldMkLst>
        <pc:spChg chg="ord">
          <ac:chgData name="Paige Aldenberg" userId="S::paige.aldenberg@ssaihq.com::61894894-a4ae-4f65-8618-7e08e168d4d9" providerId="AD" clId="Web-{45D02706-3B17-4A5A-B52A-BAE5F81DAE2F}" dt="2021-11-04T22:27:43.897" v="24"/>
          <ac:spMkLst>
            <pc:docMk/>
            <pc:sldMk cId="674467273" sldId="322"/>
            <ac:spMk id="71" creationId="{50DCE472-B389-49FE-9223-343658E376B8}"/>
          </ac:spMkLst>
        </pc:spChg>
      </pc:sldChg>
      <pc:sldChg chg="modSp">
        <pc:chgData name="Paige Aldenberg" userId="S::paige.aldenberg@ssaihq.com::61894894-a4ae-4f65-8618-7e08e168d4d9" providerId="AD" clId="Web-{45D02706-3B17-4A5A-B52A-BAE5F81DAE2F}" dt="2021-11-04T22:28:14.226" v="27" actId="1076"/>
        <pc:sldMkLst>
          <pc:docMk/>
          <pc:sldMk cId="377037302" sldId="323"/>
        </pc:sldMkLst>
        <pc:spChg chg="mod">
          <ac:chgData name="Paige Aldenberg" userId="S::paige.aldenberg@ssaihq.com::61894894-a4ae-4f65-8618-7e08e168d4d9" providerId="AD" clId="Web-{45D02706-3B17-4A5A-B52A-BAE5F81DAE2F}" dt="2021-11-04T22:28:14.226" v="27" actId="1076"/>
          <ac:spMkLst>
            <pc:docMk/>
            <pc:sldMk cId="377037302" sldId="323"/>
            <ac:spMk id="18" creationId="{E6597DE0-CC7C-40ED-8EEA-68D09C605109}"/>
          </ac:spMkLst>
        </pc:spChg>
      </pc:sldChg>
      <pc:sldChg chg="modSp">
        <pc:chgData name="Paige Aldenberg" userId="S::paige.aldenberg@ssaihq.com::61894894-a4ae-4f65-8618-7e08e168d4d9" providerId="AD" clId="Web-{45D02706-3B17-4A5A-B52A-BAE5F81DAE2F}" dt="2021-11-04T22:27:36.663" v="23" actId="1076"/>
        <pc:sldMkLst>
          <pc:docMk/>
          <pc:sldMk cId="3981117231" sldId="324"/>
        </pc:sldMkLst>
        <pc:spChg chg="mod">
          <ac:chgData name="Paige Aldenberg" userId="S::paige.aldenberg@ssaihq.com::61894894-a4ae-4f65-8618-7e08e168d4d9" providerId="AD" clId="Web-{45D02706-3B17-4A5A-B52A-BAE5F81DAE2F}" dt="2021-11-04T22:27:36.663" v="23" actId="1076"/>
          <ac:spMkLst>
            <pc:docMk/>
            <pc:sldMk cId="3981117231" sldId="324"/>
            <ac:spMk id="11" creationId="{E779C0C3-42B9-4FD6-812A-22D51E5C9C70}"/>
          </ac:spMkLst>
        </pc:spChg>
      </pc:sldChg>
      <pc:sldChg chg="modSp">
        <pc:chgData name="Paige Aldenberg" userId="S::paige.aldenberg@ssaihq.com::61894894-a4ae-4f65-8618-7e08e168d4d9" providerId="AD" clId="Web-{45D02706-3B17-4A5A-B52A-BAE5F81DAE2F}" dt="2021-11-04T22:26:14.130" v="15" actId="1076"/>
        <pc:sldMkLst>
          <pc:docMk/>
          <pc:sldMk cId="449944010" sldId="332"/>
        </pc:sldMkLst>
        <pc:spChg chg="mod">
          <ac:chgData name="Paige Aldenberg" userId="S::paige.aldenberg@ssaihq.com::61894894-a4ae-4f65-8618-7e08e168d4d9" providerId="AD" clId="Web-{45D02706-3B17-4A5A-B52A-BAE5F81DAE2F}" dt="2021-11-04T22:26:14.130" v="15" actId="1076"/>
          <ac:spMkLst>
            <pc:docMk/>
            <pc:sldMk cId="449944010" sldId="332"/>
            <ac:spMk id="11" creationId="{1C437AC4-A892-4959-996D-B29461F38791}"/>
          </ac:spMkLst>
        </pc:spChg>
      </pc:sldChg>
      <pc:sldChg chg="modSp">
        <pc:chgData name="Paige Aldenberg" userId="S::paige.aldenberg@ssaihq.com::61894894-a4ae-4f65-8618-7e08e168d4d9" providerId="AD" clId="Web-{45D02706-3B17-4A5A-B52A-BAE5F81DAE2F}" dt="2021-11-04T22:28:37.352" v="28" actId="1076"/>
        <pc:sldMkLst>
          <pc:docMk/>
          <pc:sldMk cId="3538502421" sldId="333"/>
        </pc:sldMkLst>
        <pc:spChg chg="mod">
          <ac:chgData name="Paige Aldenberg" userId="S::paige.aldenberg@ssaihq.com::61894894-a4ae-4f65-8618-7e08e168d4d9" providerId="AD" clId="Web-{45D02706-3B17-4A5A-B52A-BAE5F81DAE2F}" dt="2021-11-04T22:19:50.324" v="14" actId="14100"/>
          <ac:spMkLst>
            <pc:docMk/>
            <pc:sldMk cId="3538502421" sldId="333"/>
            <ac:spMk id="6" creationId="{23D14BFC-B836-4B0A-AC9C-EAD199572238}"/>
          </ac:spMkLst>
        </pc:spChg>
        <pc:spChg chg="mod">
          <ac:chgData name="Paige Aldenberg" userId="S::paige.aldenberg@ssaihq.com::61894894-a4ae-4f65-8618-7e08e168d4d9" providerId="AD" clId="Web-{45D02706-3B17-4A5A-B52A-BAE5F81DAE2F}" dt="2021-11-04T22:28:37.352" v="28" actId="1076"/>
          <ac:spMkLst>
            <pc:docMk/>
            <pc:sldMk cId="3538502421" sldId="333"/>
            <ac:spMk id="12" creationId="{8199D2B1-E1EC-4FA6-822C-F244D48B8BF6}"/>
          </ac:spMkLst>
        </pc:spChg>
      </pc:sldChg>
      <pc:sldChg chg="modSp">
        <pc:chgData name="Paige Aldenberg" userId="S::paige.aldenberg@ssaihq.com::61894894-a4ae-4f65-8618-7e08e168d4d9" providerId="AD" clId="Web-{45D02706-3B17-4A5A-B52A-BAE5F81DAE2F}" dt="2021-11-04T22:27:26.913" v="21" actId="1076"/>
        <pc:sldMkLst>
          <pc:docMk/>
          <pc:sldMk cId="286943472" sldId="342"/>
        </pc:sldMkLst>
        <pc:spChg chg="mod">
          <ac:chgData name="Paige Aldenberg" userId="S::paige.aldenberg@ssaihq.com::61894894-a4ae-4f65-8618-7e08e168d4d9" providerId="AD" clId="Web-{45D02706-3B17-4A5A-B52A-BAE5F81DAE2F}" dt="2021-11-04T22:27:26.913" v="21" actId="1076"/>
          <ac:spMkLst>
            <pc:docMk/>
            <pc:sldMk cId="286943472" sldId="342"/>
            <ac:spMk id="29" creationId="{4C876773-1AB0-424C-9693-902B1C1FB6FC}"/>
          </ac:spMkLst>
        </pc:spChg>
      </pc:sldChg>
      <pc:sldChg chg="modSp">
        <pc:chgData name="Paige Aldenberg" userId="S::paige.aldenberg@ssaihq.com::61894894-a4ae-4f65-8618-7e08e168d4d9" providerId="AD" clId="Web-{45D02706-3B17-4A5A-B52A-BAE5F81DAE2F}" dt="2021-11-04T22:27:31.085" v="22" actId="1076"/>
        <pc:sldMkLst>
          <pc:docMk/>
          <pc:sldMk cId="1466386631" sldId="345"/>
        </pc:sldMkLst>
        <pc:spChg chg="mod">
          <ac:chgData name="Paige Aldenberg" userId="S::paige.aldenberg@ssaihq.com::61894894-a4ae-4f65-8618-7e08e168d4d9" providerId="AD" clId="Web-{45D02706-3B17-4A5A-B52A-BAE5F81DAE2F}" dt="2021-11-04T22:27:31.085" v="22" actId="1076"/>
          <ac:spMkLst>
            <pc:docMk/>
            <pc:sldMk cId="1466386631" sldId="345"/>
            <ac:spMk id="33" creationId="{EFCF3623-658A-4F4B-A0C5-9E260CBE9373}"/>
          </ac:spMkLst>
        </pc:spChg>
      </pc:sldChg>
      <pc:sldChg chg="modSp">
        <pc:chgData name="Paige Aldenberg" userId="S::paige.aldenberg@ssaihq.com::61894894-a4ae-4f65-8618-7e08e168d4d9" providerId="AD" clId="Web-{45D02706-3B17-4A5A-B52A-BAE5F81DAE2F}" dt="2021-11-04T22:26:41.787" v="17" actId="1076"/>
        <pc:sldMkLst>
          <pc:docMk/>
          <pc:sldMk cId="1892014364" sldId="349"/>
        </pc:sldMkLst>
        <pc:spChg chg="mod">
          <ac:chgData name="Paige Aldenberg" userId="S::paige.aldenberg@ssaihq.com::61894894-a4ae-4f65-8618-7e08e168d4d9" providerId="AD" clId="Web-{45D02706-3B17-4A5A-B52A-BAE5F81DAE2F}" dt="2021-11-04T22:26:41.787" v="17" actId="1076"/>
          <ac:spMkLst>
            <pc:docMk/>
            <pc:sldMk cId="1892014364" sldId="349"/>
            <ac:spMk id="73" creationId="{113B105B-EF4B-4535-A742-F6B4C2A17E58}"/>
          </ac:spMkLst>
        </pc:spChg>
      </pc:sldChg>
      <pc:sldChg chg="modSp">
        <pc:chgData name="Paige Aldenberg" userId="S::paige.aldenberg@ssaihq.com::61894894-a4ae-4f65-8618-7e08e168d4d9" providerId="AD" clId="Web-{45D02706-3B17-4A5A-B52A-BAE5F81DAE2F}" dt="2021-11-04T22:27:17.365" v="20" actId="1076"/>
        <pc:sldMkLst>
          <pc:docMk/>
          <pc:sldMk cId="2272063414" sldId="351"/>
        </pc:sldMkLst>
        <pc:spChg chg="mod">
          <ac:chgData name="Paige Aldenberg" userId="S::paige.aldenberg@ssaihq.com::61894894-a4ae-4f65-8618-7e08e168d4d9" providerId="AD" clId="Web-{45D02706-3B17-4A5A-B52A-BAE5F81DAE2F}" dt="2021-11-04T22:27:17.365" v="20" actId="1076"/>
          <ac:spMkLst>
            <pc:docMk/>
            <pc:sldMk cId="2272063414" sldId="351"/>
            <ac:spMk id="14" creationId="{0497FFF6-FE9F-4D63-BD67-2B8F01D82446}"/>
          </ac:spMkLst>
        </pc:spChg>
      </pc:sldChg>
      <pc:sldChg chg="modSp">
        <pc:chgData name="Paige Aldenberg" userId="S::paige.aldenberg@ssaihq.com::61894894-a4ae-4f65-8618-7e08e168d4d9" providerId="AD" clId="Web-{45D02706-3B17-4A5A-B52A-BAE5F81DAE2F}" dt="2021-11-04T22:26:32.958" v="16" actId="1076"/>
        <pc:sldMkLst>
          <pc:docMk/>
          <pc:sldMk cId="1069684879" sldId="358"/>
        </pc:sldMkLst>
        <pc:spChg chg="mod">
          <ac:chgData name="Paige Aldenberg" userId="S::paige.aldenberg@ssaihq.com::61894894-a4ae-4f65-8618-7e08e168d4d9" providerId="AD" clId="Web-{45D02706-3B17-4A5A-B52A-BAE5F81DAE2F}" dt="2021-11-04T22:26:32.958" v="16" actId="1076"/>
          <ac:spMkLst>
            <pc:docMk/>
            <pc:sldMk cId="1069684879" sldId="358"/>
            <ac:spMk id="68" creationId="{2BACBB6A-AD98-4E49-A344-B874636CDCFE}"/>
          </ac:spMkLst>
        </pc:spChg>
      </pc:sldChg>
      <pc:sldChg chg="modSp">
        <pc:chgData name="Paige Aldenberg" userId="S::paige.aldenberg@ssaihq.com::61894894-a4ae-4f65-8618-7e08e168d4d9" providerId="AD" clId="Web-{45D02706-3B17-4A5A-B52A-BAE5F81DAE2F}" dt="2021-11-04T22:27:02.490" v="19" actId="1076"/>
        <pc:sldMkLst>
          <pc:docMk/>
          <pc:sldMk cId="3782968473" sldId="364"/>
        </pc:sldMkLst>
        <pc:spChg chg="mod">
          <ac:chgData name="Paige Aldenberg" userId="S::paige.aldenberg@ssaihq.com::61894894-a4ae-4f65-8618-7e08e168d4d9" providerId="AD" clId="Web-{45D02706-3B17-4A5A-B52A-BAE5F81DAE2F}" dt="2021-11-04T22:27:02.490" v="19" actId="1076"/>
          <ac:spMkLst>
            <pc:docMk/>
            <pc:sldMk cId="3782968473" sldId="364"/>
            <ac:spMk id="24" creationId="{84BF7B39-BF41-4CA5-895D-F961DE88D553}"/>
          </ac:spMkLst>
        </pc:spChg>
      </pc:sldChg>
      <pc:sldChg chg="modSp">
        <pc:chgData name="Paige Aldenberg" userId="S::paige.aldenberg@ssaihq.com::61894894-a4ae-4f65-8618-7e08e168d4d9" providerId="AD" clId="Web-{45D02706-3B17-4A5A-B52A-BAE5F81DAE2F}" dt="2021-11-04T22:26:55.302" v="18" actId="1076"/>
        <pc:sldMkLst>
          <pc:docMk/>
          <pc:sldMk cId="4067454465" sldId="365"/>
        </pc:sldMkLst>
        <pc:spChg chg="mod">
          <ac:chgData name="Paige Aldenberg" userId="S::paige.aldenberg@ssaihq.com::61894894-a4ae-4f65-8618-7e08e168d4d9" providerId="AD" clId="Web-{45D02706-3B17-4A5A-B52A-BAE5F81DAE2F}" dt="2021-11-04T22:26:55.302" v="18" actId="1076"/>
          <ac:spMkLst>
            <pc:docMk/>
            <pc:sldMk cId="4067454465" sldId="365"/>
            <ac:spMk id="35" creationId="{2F6CD6F9-5DA1-421A-9549-EEEA7C7940C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NDTI</c:v>
                </c:pt>
              </c:strCache>
            </c:strRef>
          </c:tx>
          <c:spPr>
            <a:ln w="28575" cap="rnd">
              <a:solidFill>
                <a:schemeClr val="accent1"/>
              </a:solidFill>
              <a:round/>
            </a:ln>
            <a:effectLst/>
          </c:spPr>
          <c:marker>
            <c:symbol val="none"/>
          </c:marker>
          <c:cat>
            <c:numRef>
              <c:f>Sheet1!$A$2:$A$8</c:f>
              <c:numCache>
                <c:formatCode>d\-mmm\-yy</c:formatCode>
                <c:ptCount val="6"/>
                <c:pt idx="0">
                  <c:v>43377</c:v>
                </c:pt>
                <c:pt idx="1">
                  <c:v>43380</c:v>
                </c:pt>
                <c:pt idx="2">
                  <c:v>43382</c:v>
                </c:pt>
                <c:pt idx="3">
                  <c:v>43385</c:v>
                </c:pt>
                <c:pt idx="4">
                  <c:v>43387</c:v>
                </c:pt>
                <c:pt idx="5">
                  <c:v>43390</c:v>
                </c:pt>
              </c:numCache>
            </c:numRef>
          </c:cat>
          <c:val>
            <c:numRef>
              <c:f>Sheet1!$B$2:$B$8</c:f>
              <c:numCache>
                <c:formatCode>General</c:formatCode>
                <c:ptCount val="6"/>
                <c:pt idx="0">
                  <c:v>-0.29199999999999998</c:v>
                </c:pt>
                <c:pt idx="1">
                  <c:v>-0.23499999999999999</c:v>
                </c:pt>
                <c:pt idx="2">
                  <c:v>-1.2E-2</c:v>
                </c:pt>
                <c:pt idx="3">
                  <c:v>-0.35899999999999999</c:v>
                </c:pt>
                <c:pt idx="4">
                  <c:v>-0.35399999999999998</c:v>
                </c:pt>
                <c:pt idx="5">
                  <c:v>-0.33</c:v>
                </c:pt>
              </c:numCache>
            </c:numRef>
          </c:val>
          <c:smooth val="0"/>
          <c:extLst>
            <c:ext xmlns:c16="http://schemas.microsoft.com/office/drawing/2014/chart" uri="{C3380CC4-5D6E-409C-BE32-E72D297353CC}">
              <c16:uniqueId val="{00000000-E45D-40F3-A5D2-ECDE9424DAE9}"/>
            </c:ext>
          </c:extLst>
        </c:ser>
        <c:dLbls>
          <c:showLegendKey val="0"/>
          <c:showVal val="0"/>
          <c:showCatName val="0"/>
          <c:showSerName val="0"/>
          <c:showPercent val="0"/>
          <c:showBubbleSize val="0"/>
        </c:dLbls>
        <c:smooth val="0"/>
        <c:axId val="113667616"/>
        <c:axId val="113659712"/>
      </c:lineChart>
      <c:dateAx>
        <c:axId val="113667616"/>
        <c:scaling>
          <c:orientation val="minMax"/>
        </c:scaling>
        <c:delete val="1"/>
        <c:axPos val="b"/>
        <c:numFmt formatCode="d\-mmm\-yy" sourceLinked="1"/>
        <c:majorTickMark val="out"/>
        <c:minorTickMark val="none"/>
        <c:tickLblPos val="nextTo"/>
        <c:crossAx val="113659712"/>
        <c:crosses val="autoZero"/>
        <c:auto val="1"/>
        <c:lblOffset val="100"/>
        <c:baseTimeUnit val="days"/>
      </c:dateAx>
      <c:valAx>
        <c:axId val="1136597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13667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52122A-24DE-4786-9F69-C1F5E5BB384A}" type="doc">
      <dgm:prSet loTypeId="urn:microsoft.com/office/officeart/2005/8/layout/equation2" loCatId="relationship" qsTypeId="urn:microsoft.com/office/officeart/2005/8/quickstyle/simple1" qsCatId="simple" csTypeId="urn:microsoft.com/office/officeart/2005/8/colors/accent0_3" csCatId="mainScheme" phldr="1"/>
      <dgm:spPr/>
    </dgm:pt>
    <dgm:pt modelId="{5D447682-CE2D-4904-9489-75BF036B9CFF}">
      <dgm:prSet phldrT="[Text]" phldr="0" custT="1"/>
      <dgm:spPr>
        <a:solidFill>
          <a:srgbClr val="544C7B"/>
        </a:solidFill>
      </dgm:spPr>
      <dgm:t>
        <a:bodyPr/>
        <a:lstStyle/>
        <a:p>
          <a:r>
            <a:rPr lang="en-US" sz="1400" dirty="0">
              <a:latin typeface="Century Gothic"/>
            </a:rPr>
            <a:t>Sediment Transport</a:t>
          </a:r>
          <a:endParaRPr lang="en-US" sz="1400" dirty="0"/>
        </a:p>
      </dgm:t>
    </dgm:pt>
    <dgm:pt modelId="{A756E6A8-057E-4A01-8AFE-ED793DB78EE3}" type="parTrans" cxnId="{72328E88-87A3-4832-A75C-987BDE3A17D8}">
      <dgm:prSet/>
      <dgm:spPr/>
      <dgm:t>
        <a:bodyPr/>
        <a:lstStyle/>
        <a:p>
          <a:endParaRPr lang="en-US"/>
        </a:p>
      </dgm:t>
    </dgm:pt>
    <dgm:pt modelId="{CD47BE82-A8D7-4B84-A27E-D967871A4871}" type="sibTrans" cxnId="{72328E88-87A3-4832-A75C-987BDE3A17D8}">
      <dgm:prSet/>
      <dgm:spPr>
        <a:solidFill>
          <a:srgbClr val="544C7B">
            <a:alpha val="45000"/>
          </a:srgbClr>
        </a:solidFill>
      </dgm:spPr>
      <dgm:t>
        <a:bodyPr/>
        <a:lstStyle/>
        <a:p>
          <a:endParaRPr lang="en-US" dirty="0"/>
        </a:p>
      </dgm:t>
    </dgm:pt>
    <dgm:pt modelId="{49E9E371-3418-4BEB-B8BC-2AB2560B6531}">
      <dgm:prSet phldrT="[Text]" phldr="0" custT="1"/>
      <dgm:spPr>
        <a:solidFill>
          <a:srgbClr val="544C7B"/>
        </a:solidFill>
      </dgm:spPr>
      <dgm:t>
        <a:bodyPr/>
        <a:lstStyle/>
        <a:p>
          <a:pPr rtl="0"/>
          <a:r>
            <a:rPr lang="en-US" sz="1400" dirty="0">
              <a:latin typeface="Century Gothic"/>
            </a:rPr>
            <a:t>Climatology</a:t>
          </a:r>
        </a:p>
      </dgm:t>
    </dgm:pt>
    <dgm:pt modelId="{D74A7301-4759-499A-91AE-C2E1398D7019}" type="parTrans" cxnId="{B78BD150-DA15-4D48-95E4-AED48C08B3EC}">
      <dgm:prSet/>
      <dgm:spPr/>
      <dgm:t>
        <a:bodyPr/>
        <a:lstStyle/>
        <a:p>
          <a:endParaRPr lang="en-US"/>
        </a:p>
      </dgm:t>
    </dgm:pt>
    <dgm:pt modelId="{9523AA7B-0367-4B40-B43B-C3528BBBBB0B}" type="sibTrans" cxnId="{B78BD150-DA15-4D48-95E4-AED48C08B3EC}">
      <dgm:prSet/>
      <dgm:spPr/>
      <dgm:t>
        <a:bodyPr/>
        <a:lstStyle/>
        <a:p>
          <a:endParaRPr lang="en-US" dirty="0"/>
        </a:p>
      </dgm:t>
    </dgm:pt>
    <dgm:pt modelId="{00F02EB3-BC1A-4586-8320-1CBEFC204448}">
      <dgm:prSet phldrT="[Text]" phldr="0" custT="1"/>
      <dgm:spPr>
        <a:solidFill>
          <a:srgbClr val="544C7B"/>
        </a:solidFill>
      </dgm:spPr>
      <dgm:t>
        <a:bodyPr/>
        <a:lstStyle/>
        <a:p>
          <a:pPr rtl="0"/>
          <a:r>
            <a:rPr lang="en-US" sz="1800" dirty="0">
              <a:latin typeface="Century Gothic"/>
            </a:rPr>
            <a:t>Comprehensive Google Earth Engine Analysis</a:t>
          </a:r>
        </a:p>
      </dgm:t>
    </dgm:pt>
    <dgm:pt modelId="{155707F1-6A23-4C41-8692-E315FF48C312}" type="parTrans" cxnId="{7058F98E-FA6E-4DEF-A922-6E6F5A6EBD85}">
      <dgm:prSet/>
      <dgm:spPr/>
      <dgm:t>
        <a:bodyPr/>
        <a:lstStyle/>
        <a:p>
          <a:endParaRPr lang="en-US"/>
        </a:p>
      </dgm:t>
    </dgm:pt>
    <dgm:pt modelId="{BF3CDD5D-4EA6-4C2D-A3F1-62D27A1F10B0}" type="sibTrans" cxnId="{7058F98E-FA6E-4DEF-A922-6E6F5A6EBD85}">
      <dgm:prSet/>
      <dgm:spPr/>
      <dgm:t>
        <a:bodyPr/>
        <a:lstStyle/>
        <a:p>
          <a:endParaRPr lang="en-US"/>
        </a:p>
      </dgm:t>
    </dgm:pt>
    <dgm:pt modelId="{451A3925-EC3A-43EA-B251-C9625FE77846}">
      <dgm:prSet phldr="0"/>
      <dgm:spPr>
        <a:solidFill>
          <a:srgbClr val="544C7B"/>
        </a:solidFill>
      </dgm:spPr>
      <dgm:t>
        <a:bodyPr/>
        <a:lstStyle/>
        <a:p>
          <a:pPr rtl="0"/>
          <a:r>
            <a:rPr lang="en-US" dirty="0">
              <a:latin typeface="Century Gothic"/>
            </a:rPr>
            <a:t>Shoreline Change</a:t>
          </a:r>
        </a:p>
      </dgm:t>
    </dgm:pt>
    <dgm:pt modelId="{59B34ADF-9A1C-4DBD-8498-339F3E59385B}" type="parTrans" cxnId="{824BB3E6-B303-4AAA-A09D-1E0EC0660BD6}">
      <dgm:prSet/>
      <dgm:spPr/>
      <dgm:t>
        <a:bodyPr/>
        <a:lstStyle/>
        <a:p>
          <a:endParaRPr lang="en-US"/>
        </a:p>
      </dgm:t>
    </dgm:pt>
    <dgm:pt modelId="{B60EDB14-3F66-4D94-89D0-8526EAB7BAA3}" type="sibTrans" cxnId="{824BB3E6-B303-4AAA-A09D-1E0EC0660BD6}">
      <dgm:prSet/>
      <dgm:spPr/>
      <dgm:t>
        <a:bodyPr/>
        <a:lstStyle/>
        <a:p>
          <a:endParaRPr lang="en-US" dirty="0"/>
        </a:p>
      </dgm:t>
    </dgm:pt>
    <dgm:pt modelId="{DB271A32-06E8-435A-98F3-F612B2FA997E}" type="pres">
      <dgm:prSet presAssocID="{5352122A-24DE-4786-9F69-C1F5E5BB384A}" presName="Name0" presStyleCnt="0">
        <dgm:presLayoutVars>
          <dgm:dir/>
          <dgm:resizeHandles val="exact"/>
        </dgm:presLayoutVars>
      </dgm:prSet>
      <dgm:spPr/>
    </dgm:pt>
    <dgm:pt modelId="{A4DCD35A-EC72-4B80-A395-D5907F305875}" type="pres">
      <dgm:prSet presAssocID="{5352122A-24DE-4786-9F69-C1F5E5BB384A}" presName="vNodes" presStyleCnt="0"/>
      <dgm:spPr/>
    </dgm:pt>
    <dgm:pt modelId="{F3F1674E-8CA3-41B2-B6D0-7CF8A5E791D9}" type="pres">
      <dgm:prSet presAssocID="{451A3925-EC3A-43EA-B251-C9625FE77846}" presName="node" presStyleLbl="node1" presStyleIdx="0" presStyleCnt="4">
        <dgm:presLayoutVars>
          <dgm:bulletEnabled val="1"/>
        </dgm:presLayoutVars>
      </dgm:prSet>
      <dgm:spPr/>
    </dgm:pt>
    <dgm:pt modelId="{675007C3-B52A-4154-AF1E-7F235B97B5A9}" type="pres">
      <dgm:prSet presAssocID="{B60EDB14-3F66-4D94-89D0-8526EAB7BAA3}" presName="spacerT" presStyleCnt="0"/>
      <dgm:spPr/>
    </dgm:pt>
    <dgm:pt modelId="{9FCF7D16-48B4-45CC-B1C8-C7A9FD019A47}" type="pres">
      <dgm:prSet presAssocID="{B60EDB14-3F66-4D94-89D0-8526EAB7BAA3}" presName="sibTrans" presStyleLbl="sibTrans2D1" presStyleIdx="0" presStyleCnt="3"/>
      <dgm:spPr/>
    </dgm:pt>
    <dgm:pt modelId="{8EA4704F-7057-473F-90C1-A31364DC47CD}" type="pres">
      <dgm:prSet presAssocID="{B60EDB14-3F66-4D94-89D0-8526EAB7BAA3}" presName="spacerB" presStyleCnt="0"/>
      <dgm:spPr/>
    </dgm:pt>
    <dgm:pt modelId="{22486DC2-58E3-48AD-8E3C-A5E9AEF161F3}" type="pres">
      <dgm:prSet presAssocID="{5D447682-CE2D-4904-9489-75BF036B9CFF}" presName="node" presStyleLbl="node1" presStyleIdx="1" presStyleCnt="4" custScaleX="126259" custScaleY="119324">
        <dgm:presLayoutVars>
          <dgm:bulletEnabled val="1"/>
        </dgm:presLayoutVars>
      </dgm:prSet>
      <dgm:spPr>
        <a:solidFill>
          <a:srgbClr val="544C7B"/>
        </a:solidFill>
      </dgm:spPr>
    </dgm:pt>
    <dgm:pt modelId="{A98F10DC-E542-42E9-A9D7-78983D5B628D}" type="pres">
      <dgm:prSet presAssocID="{CD47BE82-A8D7-4B84-A27E-D967871A4871}" presName="spacerT" presStyleCnt="0"/>
      <dgm:spPr/>
    </dgm:pt>
    <dgm:pt modelId="{9CE86A45-9245-4D84-BC49-FB05479E14E0}" type="pres">
      <dgm:prSet presAssocID="{CD47BE82-A8D7-4B84-A27E-D967871A4871}" presName="sibTrans" presStyleLbl="sibTrans2D1" presStyleIdx="1" presStyleCnt="3"/>
      <dgm:spPr>
        <a:solidFill>
          <a:srgbClr val="544C7B">
            <a:alpha val="45000"/>
          </a:srgbClr>
        </a:solidFill>
      </dgm:spPr>
    </dgm:pt>
    <dgm:pt modelId="{0156B316-2F37-4C2C-9AB5-CF202616D132}" type="pres">
      <dgm:prSet presAssocID="{CD47BE82-A8D7-4B84-A27E-D967871A4871}" presName="spacerB" presStyleCnt="0"/>
      <dgm:spPr/>
    </dgm:pt>
    <dgm:pt modelId="{84589EED-0F05-4FA2-8A7D-7DCD2322CFE4}" type="pres">
      <dgm:prSet presAssocID="{49E9E371-3418-4BEB-B8BC-2AB2560B6531}" presName="node" presStyleLbl="node1" presStyleIdx="2" presStyleCnt="4" custScaleX="120528" custScaleY="111764">
        <dgm:presLayoutVars>
          <dgm:bulletEnabled val="1"/>
        </dgm:presLayoutVars>
      </dgm:prSet>
      <dgm:spPr>
        <a:solidFill>
          <a:srgbClr val="544C7B"/>
        </a:solidFill>
      </dgm:spPr>
    </dgm:pt>
    <dgm:pt modelId="{C29AD673-90A5-4FB7-AFA5-AB46D47ACB8C}" type="pres">
      <dgm:prSet presAssocID="{5352122A-24DE-4786-9F69-C1F5E5BB384A}" presName="sibTransLast" presStyleLbl="sibTrans2D1" presStyleIdx="2" presStyleCnt="3"/>
      <dgm:spPr/>
    </dgm:pt>
    <dgm:pt modelId="{4DA43038-0FD9-4113-9F9F-79AE03C29F2D}" type="pres">
      <dgm:prSet presAssocID="{5352122A-24DE-4786-9F69-C1F5E5BB384A}" presName="connectorText" presStyleLbl="sibTrans2D1" presStyleIdx="2" presStyleCnt="3"/>
      <dgm:spPr/>
    </dgm:pt>
    <dgm:pt modelId="{2323EDFC-05B0-4A35-839E-80B28642B6D0}" type="pres">
      <dgm:prSet presAssocID="{5352122A-24DE-4786-9F69-C1F5E5BB384A}" presName="lastNode" presStyleLbl="node1" presStyleIdx="3" presStyleCnt="4">
        <dgm:presLayoutVars>
          <dgm:bulletEnabled val="1"/>
        </dgm:presLayoutVars>
      </dgm:prSet>
      <dgm:spPr>
        <a:solidFill>
          <a:srgbClr val="544C7B"/>
        </a:solidFill>
      </dgm:spPr>
    </dgm:pt>
  </dgm:ptLst>
  <dgm:cxnLst>
    <dgm:cxn modelId="{4155093E-B73B-4495-A348-D6FBFA3F5F9A}" type="presOf" srcId="{49E9E371-3418-4BEB-B8BC-2AB2560B6531}" destId="{84589EED-0F05-4FA2-8A7D-7DCD2322CFE4}" srcOrd="0" destOrd="0" presId="urn:microsoft.com/office/officeart/2005/8/layout/equation2"/>
    <dgm:cxn modelId="{B78BD150-DA15-4D48-95E4-AED48C08B3EC}" srcId="{5352122A-24DE-4786-9F69-C1F5E5BB384A}" destId="{49E9E371-3418-4BEB-B8BC-2AB2560B6531}" srcOrd="2" destOrd="0" parTransId="{D74A7301-4759-499A-91AE-C2E1398D7019}" sibTransId="{9523AA7B-0367-4B40-B43B-C3528BBBBB0B}"/>
    <dgm:cxn modelId="{1129C055-8A10-416B-A3B8-2FC8695C4D8C}" type="presOf" srcId="{5352122A-24DE-4786-9F69-C1F5E5BB384A}" destId="{DB271A32-06E8-435A-98F3-F612B2FA997E}" srcOrd="0" destOrd="0" presId="urn:microsoft.com/office/officeart/2005/8/layout/equation2"/>
    <dgm:cxn modelId="{BD00D975-CD11-4383-967B-79B1D8ED67C8}" type="presOf" srcId="{5D447682-CE2D-4904-9489-75BF036B9CFF}" destId="{22486DC2-58E3-48AD-8E3C-A5E9AEF161F3}" srcOrd="0" destOrd="0" presId="urn:microsoft.com/office/officeart/2005/8/layout/equation2"/>
    <dgm:cxn modelId="{77DA7C84-14E5-45BD-BBB4-5CA752DB991D}" type="presOf" srcId="{B60EDB14-3F66-4D94-89D0-8526EAB7BAA3}" destId="{9FCF7D16-48B4-45CC-B1C8-C7A9FD019A47}" srcOrd="0" destOrd="0" presId="urn:microsoft.com/office/officeart/2005/8/layout/equation2"/>
    <dgm:cxn modelId="{72328E88-87A3-4832-A75C-987BDE3A17D8}" srcId="{5352122A-24DE-4786-9F69-C1F5E5BB384A}" destId="{5D447682-CE2D-4904-9489-75BF036B9CFF}" srcOrd="1" destOrd="0" parTransId="{A756E6A8-057E-4A01-8AFE-ED793DB78EE3}" sibTransId="{CD47BE82-A8D7-4B84-A27E-D967871A4871}"/>
    <dgm:cxn modelId="{7058F98E-FA6E-4DEF-A922-6E6F5A6EBD85}" srcId="{5352122A-24DE-4786-9F69-C1F5E5BB384A}" destId="{00F02EB3-BC1A-4586-8320-1CBEFC204448}" srcOrd="3" destOrd="0" parTransId="{155707F1-6A23-4C41-8692-E315FF48C312}" sibTransId="{BF3CDD5D-4EA6-4C2D-A3F1-62D27A1F10B0}"/>
    <dgm:cxn modelId="{CEE511A0-7D74-4F48-B374-BDF8E4447042}" type="presOf" srcId="{9523AA7B-0367-4B40-B43B-C3528BBBBB0B}" destId="{4DA43038-0FD9-4113-9F9F-79AE03C29F2D}" srcOrd="1" destOrd="0" presId="urn:microsoft.com/office/officeart/2005/8/layout/equation2"/>
    <dgm:cxn modelId="{6002F4A4-4D88-4035-B65F-0548620E7A40}" type="presOf" srcId="{00F02EB3-BC1A-4586-8320-1CBEFC204448}" destId="{2323EDFC-05B0-4A35-839E-80B28642B6D0}" srcOrd="0" destOrd="0" presId="urn:microsoft.com/office/officeart/2005/8/layout/equation2"/>
    <dgm:cxn modelId="{5D0B5BC4-E28F-4FC1-89E9-A941267FD905}" type="presOf" srcId="{451A3925-EC3A-43EA-B251-C9625FE77846}" destId="{F3F1674E-8CA3-41B2-B6D0-7CF8A5E791D9}" srcOrd="0" destOrd="0" presId="urn:microsoft.com/office/officeart/2005/8/layout/equation2"/>
    <dgm:cxn modelId="{D2980DC5-981E-4EDB-AD7B-41EAA34D10CE}" type="presOf" srcId="{CD47BE82-A8D7-4B84-A27E-D967871A4871}" destId="{9CE86A45-9245-4D84-BC49-FB05479E14E0}" srcOrd="0" destOrd="0" presId="urn:microsoft.com/office/officeart/2005/8/layout/equation2"/>
    <dgm:cxn modelId="{824BB3E6-B303-4AAA-A09D-1E0EC0660BD6}" srcId="{5352122A-24DE-4786-9F69-C1F5E5BB384A}" destId="{451A3925-EC3A-43EA-B251-C9625FE77846}" srcOrd="0" destOrd="0" parTransId="{59B34ADF-9A1C-4DBD-8498-339F3E59385B}" sibTransId="{B60EDB14-3F66-4D94-89D0-8526EAB7BAA3}"/>
    <dgm:cxn modelId="{CA16C8FA-A679-4DFE-8945-DECD6330121E}" type="presOf" srcId="{9523AA7B-0367-4B40-B43B-C3528BBBBB0B}" destId="{C29AD673-90A5-4FB7-AFA5-AB46D47ACB8C}" srcOrd="0" destOrd="0" presId="urn:microsoft.com/office/officeart/2005/8/layout/equation2"/>
    <dgm:cxn modelId="{3EB3211A-F5A4-4446-8B77-745A0D30700E}" type="presParOf" srcId="{DB271A32-06E8-435A-98F3-F612B2FA997E}" destId="{A4DCD35A-EC72-4B80-A395-D5907F305875}" srcOrd="0" destOrd="0" presId="urn:microsoft.com/office/officeart/2005/8/layout/equation2"/>
    <dgm:cxn modelId="{2BFAABC3-C64B-4C21-8852-BEE238C62959}" type="presParOf" srcId="{A4DCD35A-EC72-4B80-A395-D5907F305875}" destId="{F3F1674E-8CA3-41B2-B6D0-7CF8A5E791D9}" srcOrd="0" destOrd="0" presId="urn:microsoft.com/office/officeart/2005/8/layout/equation2"/>
    <dgm:cxn modelId="{C63EB114-324D-4664-8659-A58B8A357740}" type="presParOf" srcId="{A4DCD35A-EC72-4B80-A395-D5907F305875}" destId="{675007C3-B52A-4154-AF1E-7F235B97B5A9}" srcOrd="1" destOrd="0" presId="urn:microsoft.com/office/officeart/2005/8/layout/equation2"/>
    <dgm:cxn modelId="{66597DBD-B47A-4B24-8D65-F494410F63CE}" type="presParOf" srcId="{A4DCD35A-EC72-4B80-A395-D5907F305875}" destId="{9FCF7D16-48B4-45CC-B1C8-C7A9FD019A47}" srcOrd="2" destOrd="0" presId="urn:microsoft.com/office/officeart/2005/8/layout/equation2"/>
    <dgm:cxn modelId="{9AE43E76-A98A-41CB-A6A2-8880FC02FE1D}" type="presParOf" srcId="{A4DCD35A-EC72-4B80-A395-D5907F305875}" destId="{8EA4704F-7057-473F-90C1-A31364DC47CD}" srcOrd="3" destOrd="0" presId="urn:microsoft.com/office/officeart/2005/8/layout/equation2"/>
    <dgm:cxn modelId="{287E2705-A548-48EB-AD00-1E5B0A2A6C10}" type="presParOf" srcId="{A4DCD35A-EC72-4B80-A395-D5907F305875}" destId="{22486DC2-58E3-48AD-8E3C-A5E9AEF161F3}" srcOrd="4" destOrd="0" presId="urn:microsoft.com/office/officeart/2005/8/layout/equation2"/>
    <dgm:cxn modelId="{593D9379-7651-485A-8FD3-5B3C6B88B5F4}" type="presParOf" srcId="{A4DCD35A-EC72-4B80-A395-D5907F305875}" destId="{A98F10DC-E542-42E9-A9D7-78983D5B628D}" srcOrd="5" destOrd="0" presId="urn:microsoft.com/office/officeart/2005/8/layout/equation2"/>
    <dgm:cxn modelId="{B9B0F4C7-81B9-4EAF-9F14-7395E73B77FC}" type="presParOf" srcId="{A4DCD35A-EC72-4B80-A395-D5907F305875}" destId="{9CE86A45-9245-4D84-BC49-FB05479E14E0}" srcOrd="6" destOrd="0" presId="urn:microsoft.com/office/officeart/2005/8/layout/equation2"/>
    <dgm:cxn modelId="{11361794-91DC-4917-89C7-3C8A7FBE08FA}" type="presParOf" srcId="{A4DCD35A-EC72-4B80-A395-D5907F305875}" destId="{0156B316-2F37-4C2C-9AB5-CF202616D132}" srcOrd="7" destOrd="0" presId="urn:microsoft.com/office/officeart/2005/8/layout/equation2"/>
    <dgm:cxn modelId="{9E47BEF7-2293-4139-B447-D03E8E26BFAF}" type="presParOf" srcId="{A4DCD35A-EC72-4B80-A395-D5907F305875}" destId="{84589EED-0F05-4FA2-8A7D-7DCD2322CFE4}" srcOrd="8" destOrd="0" presId="urn:microsoft.com/office/officeart/2005/8/layout/equation2"/>
    <dgm:cxn modelId="{DC36E682-09E8-4549-8D06-D4063E9EF375}" type="presParOf" srcId="{DB271A32-06E8-435A-98F3-F612B2FA997E}" destId="{C29AD673-90A5-4FB7-AFA5-AB46D47ACB8C}" srcOrd="1" destOrd="0" presId="urn:microsoft.com/office/officeart/2005/8/layout/equation2"/>
    <dgm:cxn modelId="{EDE7B681-C133-4705-A2B9-CE790CDFD42E}" type="presParOf" srcId="{C29AD673-90A5-4FB7-AFA5-AB46D47ACB8C}" destId="{4DA43038-0FD9-4113-9F9F-79AE03C29F2D}" srcOrd="0" destOrd="0" presId="urn:microsoft.com/office/officeart/2005/8/layout/equation2"/>
    <dgm:cxn modelId="{453E9ADB-67E8-45D0-93C2-3A052EB09B67}" type="presParOf" srcId="{DB271A32-06E8-435A-98F3-F612B2FA997E}" destId="{2323EDFC-05B0-4A35-839E-80B28642B6D0}"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1674E-8CA3-41B2-B6D0-7CF8A5E791D9}">
      <dsp:nvSpPr>
        <dsp:cNvPr id="0" name=""/>
        <dsp:cNvSpPr/>
      </dsp:nvSpPr>
      <dsp:spPr>
        <a:xfrm>
          <a:off x="1552139" y="2413"/>
          <a:ext cx="1285584" cy="1285584"/>
        </a:xfrm>
        <a:prstGeom prst="ellipse">
          <a:avLst/>
        </a:prstGeom>
        <a:solidFill>
          <a:srgbClr val="544C7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Century Gothic"/>
            </a:rPr>
            <a:t>Shoreline Change</a:t>
          </a:r>
        </a:p>
      </dsp:txBody>
      <dsp:txXfrm>
        <a:off x="1740408" y="190682"/>
        <a:ext cx="909046" cy="909046"/>
      </dsp:txXfrm>
    </dsp:sp>
    <dsp:sp modelId="{9FCF7D16-48B4-45CC-B1C8-C7A9FD019A47}">
      <dsp:nvSpPr>
        <dsp:cNvPr id="0" name=""/>
        <dsp:cNvSpPr/>
      </dsp:nvSpPr>
      <dsp:spPr>
        <a:xfrm>
          <a:off x="1822112" y="1392386"/>
          <a:ext cx="745638" cy="745638"/>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920946" y="1677518"/>
        <a:ext cx="547970" cy="175374"/>
      </dsp:txXfrm>
    </dsp:sp>
    <dsp:sp modelId="{22486DC2-58E3-48AD-8E3C-A5E9AEF161F3}">
      <dsp:nvSpPr>
        <dsp:cNvPr id="0" name=""/>
        <dsp:cNvSpPr/>
      </dsp:nvSpPr>
      <dsp:spPr>
        <a:xfrm>
          <a:off x="1383349" y="2242414"/>
          <a:ext cx="1623165" cy="1534010"/>
        </a:xfrm>
        <a:prstGeom prst="ellipse">
          <a:avLst/>
        </a:prstGeom>
        <a:solidFill>
          <a:srgbClr val="544C7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entury Gothic"/>
            </a:rPr>
            <a:t>Sediment Transport</a:t>
          </a:r>
          <a:endParaRPr lang="en-US" sz="1400" kern="1200" dirty="0"/>
        </a:p>
      </dsp:txBody>
      <dsp:txXfrm>
        <a:off x="1621056" y="2467065"/>
        <a:ext cx="1147751" cy="1084708"/>
      </dsp:txXfrm>
    </dsp:sp>
    <dsp:sp modelId="{9CE86A45-9245-4D84-BC49-FB05479E14E0}">
      <dsp:nvSpPr>
        <dsp:cNvPr id="0" name=""/>
        <dsp:cNvSpPr/>
      </dsp:nvSpPr>
      <dsp:spPr>
        <a:xfrm>
          <a:off x="1822112" y="3880814"/>
          <a:ext cx="745638" cy="745638"/>
        </a:xfrm>
        <a:prstGeom prst="mathPlus">
          <a:avLst/>
        </a:prstGeom>
        <a:solidFill>
          <a:srgbClr val="544C7B">
            <a:alpha val="4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920946" y="4165946"/>
        <a:ext cx="547970" cy="175374"/>
      </dsp:txXfrm>
    </dsp:sp>
    <dsp:sp modelId="{84589EED-0F05-4FA2-8A7D-7DCD2322CFE4}">
      <dsp:nvSpPr>
        <dsp:cNvPr id="0" name=""/>
        <dsp:cNvSpPr/>
      </dsp:nvSpPr>
      <dsp:spPr>
        <a:xfrm>
          <a:off x="1420187" y="4730842"/>
          <a:ext cx="1549488" cy="1436820"/>
        </a:xfrm>
        <a:prstGeom prst="ellipse">
          <a:avLst/>
        </a:prstGeom>
        <a:solidFill>
          <a:srgbClr val="544C7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entury Gothic"/>
            </a:rPr>
            <a:t>Climatology</a:t>
          </a:r>
        </a:p>
      </dsp:txBody>
      <dsp:txXfrm>
        <a:off x="1647104" y="4941259"/>
        <a:ext cx="1095654" cy="1015986"/>
      </dsp:txXfrm>
    </dsp:sp>
    <dsp:sp modelId="{C29AD673-90A5-4FB7-AFA5-AB46D47ACB8C}">
      <dsp:nvSpPr>
        <dsp:cNvPr id="0" name=""/>
        <dsp:cNvSpPr/>
      </dsp:nvSpPr>
      <dsp:spPr>
        <a:xfrm>
          <a:off x="3199352" y="2845919"/>
          <a:ext cx="408815" cy="47823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3199352" y="2941566"/>
        <a:ext cx="286171" cy="286943"/>
      </dsp:txXfrm>
    </dsp:sp>
    <dsp:sp modelId="{2323EDFC-05B0-4A35-839E-80B28642B6D0}">
      <dsp:nvSpPr>
        <dsp:cNvPr id="0" name=""/>
        <dsp:cNvSpPr/>
      </dsp:nvSpPr>
      <dsp:spPr>
        <a:xfrm>
          <a:off x="3777864" y="1799453"/>
          <a:ext cx="2571168" cy="2571168"/>
        </a:xfrm>
        <a:prstGeom prst="ellipse">
          <a:avLst/>
        </a:prstGeom>
        <a:solidFill>
          <a:srgbClr val="544C7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entury Gothic"/>
            </a:rPr>
            <a:t>Comprehensive Google Earth Engine Analysis</a:t>
          </a:r>
        </a:p>
      </dsp:txBody>
      <dsp:txXfrm>
        <a:off x="4154403" y="2175992"/>
        <a:ext cx="1818090" cy="181809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0.07081</cdr:x>
      <cdr:y>0.69329</cdr:y>
    </cdr:from>
    <cdr:to>
      <cdr:x>0.10023</cdr:x>
      <cdr:y>0.71958</cdr:y>
    </cdr:to>
    <cdr:sp macro="" textlink="">
      <cdr:nvSpPr>
        <cdr:cNvPr id="2" name="Oval 1">
          <a:extLst xmlns:a="http://schemas.openxmlformats.org/drawingml/2006/main">
            <a:ext uri="{FF2B5EF4-FFF2-40B4-BE49-F238E27FC236}">
              <a16:creationId xmlns:a16="http://schemas.microsoft.com/office/drawing/2014/main" id="{D5822ED7-732F-45B8-A617-5C2D9190F03E}"/>
            </a:ext>
          </a:extLst>
        </cdr:cNvPr>
        <cdr:cNvSpPr/>
      </cdr:nvSpPr>
      <cdr:spPr>
        <a:xfrm xmlns:a="http://schemas.openxmlformats.org/drawingml/2006/main">
          <a:off x="204567" y="2241598"/>
          <a:ext cx="85010" cy="85010"/>
        </a:xfrm>
        <a:prstGeom xmlns:a="http://schemas.openxmlformats.org/drawingml/2006/main" prst="ellipse">
          <a:avLst/>
        </a:prstGeom>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Scorpionfish_In_Seagrass_(29904628858).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ki/File:Dunes_-_St_Joseph_Pennsula_-_panoramio_(1).jpg"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reativecommons.org/licenses/by/3.0/deed.en"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oridastateparks.org/learn/hurricane-recovery-t-h-stone-memorial-st-joseph-peninsula-state-par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oridastateparks.org/learn/hurricane-recovery-t-h-stone-memorial-st-joseph-peninsula-state-par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ssd.noaa.gov/POES/COMP/images/NOAA19_SH_CH1_DDC.jpg" TargetMode="External"/><Relationship Id="rId3" Type="http://schemas.openxmlformats.org/officeDocument/2006/relationships/hyperlink" Target="https://www.usgs.gov/media/images/desert-forest" TargetMode="External"/><Relationship Id="rId7" Type="http://schemas.openxmlformats.org/officeDocument/2006/relationships/hyperlink" Target="https://oceancolor.gsfc.nasa.gov/gallery/feature/images/A2015249174000.SouthwestAtlantic.icon.png"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esa.int/Applications/Observing_the_Earth/Glacier_avalanches_more_common_than_thought" TargetMode="External"/><Relationship Id="rId5" Type="http://schemas.openxmlformats.org/officeDocument/2006/relationships/hyperlink" Target="https://eros.usgs.gov/image-gallery/earth-as-art-4/australian-iron-ore" TargetMode="External"/><Relationship Id="rId4" Type="http://schemas.openxmlformats.org/officeDocument/2006/relationships/hyperlink" Target="https://eros.usgs.gov/image-gallery/earth-as-art-2/bogda-mountai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Good afternoon everyone, and welcome to the St. Joseph Peninsula Disasters presentation. Thank you all for joining us today. My name is Erica Kriner and I am the Team Lead for this project. We’ll get to introductions but first, let’s show you an overview of this presentation.</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Most of our analyses began in Google Earth Engine, which is a cloud-based catalog of various remote-sensing datasets. </a:t>
            </a:r>
          </a:p>
          <a:p>
            <a:pPr>
              <a:defRPr/>
            </a:pPr>
            <a:r>
              <a:rPr lang="en-US" dirty="0">
                <a:cs typeface="Calibri"/>
              </a:rPr>
              <a:t>For the shoreline change analysis, we ran a Normalized Difference Water Index on 22 cloud masked images from 1999-2021. This index applies values to certain pixels within the satellite images. Any positive value is identified as water and any negative to zero value is identified as land. This index is found by comparing the Near Infrared spectral band with the green spectral band within an image. We also ran a Modified Normalized Difference Water Index (MNDWI), which uses the short-wave infrared band instead of the near-infrared band. We did this because MNDWI has shown to more accurately remove background land noise. </a:t>
            </a:r>
          </a:p>
          <a:p>
            <a:endParaRPr lang="en-US" dirty="0">
              <a:cs typeface="Calibri"/>
            </a:endParaRPr>
          </a:p>
          <a:p>
            <a:pPr>
              <a:defRPr/>
            </a:pPr>
            <a:r>
              <a:rPr lang="en-US" dirty="0"/>
              <a:t>For sediment transport, we used the Normalized Difference Aquatic Vegetation Index to compare seagrass abundance before/after the hurricane. We then used Hurricane Opal data from 1995 to validate results, as that was the last hurricane to have direct impacts on the peninsula. We also used Normalized Difference Turbidity Index, using Landsat imagery from 1999 – 2021 and Sentinel imagery from 2017 - 2021 to estimate turbidity levels. Select timeframes were exported to ArcGIS Pro in order to conduct change analysis.</a:t>
            </a:r>
            <a:endParaRPr lang="en-US" dirty="0">
              <a:cs typeface="Calibri"/>
            </a:endParaRPr>
          </a:p>
          <a:p>
            <a:pPr>
              <a:defRPr/>
            </a:pPr>
            <a:endParaRPr lang="en-US" dirty="0">
              <a:cs typeface="Calibri"/>
            </a:endParaRPr>
          </a:p>
          <a:p>
            <a:pPr>
              <a:defRPr/>
            </a:pPr>
            <a:r>
              <a:rPr lang="en-US" dirty="0">
                <a:cs typeface="Calibri"/>
              </a:rPr>
              <a:t>For the Climatology analyses, we used the </a:t>
            </a:r>
            <a:r>
              <a:rPr lang="en-US" dirty="0"/>
              <a:t>Index to observe the chlorophyll-a concentrations from 1984 to 2021, and sea surface temperature and precipitation from 2002-2021. </a:t>
            </a:r>
            <a:r>
              <a:rPr lang="en-US" sz="1200" u="none" strike="noStrike" kern="1200" dirty="0">
                <a:solidFill>
                  <a:schemeClr val="tx1"/>
                </a:solidFill>
                <a:effectLst/>
                <a:latin typeface="+mn-lt"/>
                <a:ea typeface="+mn-ea"/>
                <a:cs typeface="+mn-cs"/>
              </a:rPr>
              <a:t>For sea surface temperature, we analyzed data from NOAA Climate Data Records (CDR) Optimum Interpolation Sea Surface Temperature (OISST). For precipitation, we analyzed data from Climate Hazards Group Infrared Precipitation with Station Data (CHIRPS). </a:t>
            </a:r>
            <a:r>
              <a:rPr lang="en-US" dirty="0"/>
              <a:t>We observed increasing values from all these variables. For sea surface temperature, and to a smaller extent with precipitation and chlorophyll-a, we observed an increase of variability with all values in recent years.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812382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ArcGIS pro to finalize all of our maps, but we specifically used its analyses tools during our shoreline change and land cover change analyses. </a:t>
            </a:r>
          </a:p>
          <a:p>
            <a:endParaRPr lang="en-US" dirty="0"/>
          </a:p>
          <a:p>
            <a:r>
              <a:rPr lang="en-US" dirty="0"/>
              <a:t>For shoreline change, we conducted an annual change analysis using the Raster Calculator (spatial analyst) tool from 1999 to 2021. After we downloaded the water index data from Google Earth Engine, we used the following equation to find the change in water indices each year: Change = Final year - Initial year. With our values, positive 1 showed an increase in water and –1 showed an increase in land over that year. If increased water was detected, then we concluded that the area experienced erosion, and if increased land was detected, then it was likely caused by sediment transport. We used the Mosaics to New Raster (data management) tool to merge the yearly datasets into a single 22-year analysis of shoreline change as well as shoreline change in the years right before and right after Hurricane Michael. These new rasters indicate overall water and land change from 1999-2021, and these results were compared to Aerial imagery of St. Joseph Peninsula from 2009-2018.</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717065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conducted change analysis for each individual year; however, there was not enough annual change to make a noticeable difference on the graphs. Because of this, we decided to conduct a full 22-year analysis so we could better see erosion and accretion trends over time. Although 22 years is a short span of time on the geological scale, it is important to see how the shoreline is changing in the face of modern dangers like hurricanes, climate change, and anthropogenic change. We chose to use a multiple color gradient for the 22-year analysis, because we can better understand the gradual changes that occurred over time. Yellow to brown indicates an overall increase of land accretion over time, which is likely an indicator of sediment transport and vegetation growth. Green to blue indicates an overall increase in water over time, which likely indicates long-term erosion along the coast. This multi-color gradient is important, because we can see the dynamic nature of a barrier island, where sediment is constantly being deposited and eroded by waves and storm surges. </a:t>
            </a:r>
            <a:r>
              <a:rPr lang="en-US" dirty="0"/>
              <a:t>Almost every inch of the peninsula has been touched by both land gain and land loss,</a:t>
            </a:r>
            <a:r>
              <a:rPr lang="en-US" dirty="0">
                <a:cs typeface="Calibri"/>
              </a:rPr>
              <a:t> which is to be expected from coastal areas that experience constant sediment buildup and erosion from waves, storms, and tides. However, there are a few areas that show a more definitive trend. The Northern and Southern tip of the peninsula have largely experienced land accretion, while the length of the peninsula and the inland bay area have largely eroded over time. The aerial images that we compared our results indicated beach filling from 2009-2014 and beach erosion from 2014-2018 which were cohesive with our own results. That being said, we decided to take a closer look at how the peninsula was affected by massive storms like Hurricane Michael.</a:t>
            </a:r>
          </a:p>
          <a:p>
            <a:endParaRPr lang="en-US" dirty="0"/>
          </a:p>
          <a:p>
            <a:r>
              <a:rPr lang="en-US" dirty="0"/>
              <a:t>------------------------------Image Information Below ------------------------------</a:t>
            </a:r>
            <a:endParaRPr lang="en-US" dirty="0">
              <a:cs typeface="Calibri"/>
            </a:endParaRPr>
          </a:p>
          <a:p>
            <a:r>
              <a:rPr lang="en-US" dirty="0"/>
              <a:t>Base map credit: Esri, HERE, Garmin, FAO, NOAA, USGS, </a:t>
            </a:r>
            <a:endParaRPr lang="en-US" dirty="0">
              <a:cs typeface="Calibri"/>
            </a:endParaRPr>
          </a:p>
          <a:p>
            <a:r>
              <a:rPr lang="en-US" dirty="0"/>
              <a:t>All images and figures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41174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Category 5 storm made landfall in October 2018, and we know that the storm surge cut a massive breach into the peninsula, effectively cutting the area in half. I used this information to test the accuracy of these shoreline maps. I used the 2017-2018 map as the control map because the majority of the data from that year was collected before the Hurricane. There is no significant accretion or erosion at the area where the breach occurred. However, the following year shows significant erosion, and the year after shows significant land accretion. This aligns with information from our partners – the breach was present for half of 2018 (which means the entire area was eroded and under water) until it was finally filled in by natural sediment transportation (which means the area experience significant land accretion). This why all the erosion from 2018 transitions to land accretion by 2020. We also used these maps as an indicator of vulnerability across the peninsula. Every storm is different but understanding how the peninsula is affected by one as severe as Hurricane Michael will help our partners prepare for future severe storm events. The 2018-2019 map shows direct impacts the year after the storm. The Northern and Southern tips experienced the greatest erosion, while the greatest land accretion occurred within the bay. This makes sense, because the peninsula acted as a barrier island and most of the storm surge was absorbed by the peninsula. This means that we should see greatest erosion occurring along the ocean-facing side of the park. All the sediment that was washed away was then transported to the bay. Interestingly, the shoreline that hugs the mainland experienced a mix of erosion and accretion. This might be a result of human development like beach houses and restaurants that had already weakened and disturbed the sands along the mainland. Disturbed coastline can easily be eroded by the same waves that are depositing more sand along the shore. The 2019-2020 map indicates recovery almost two years after Hurricane Michael, and it is almost a reverse image of the map before. The Northern and Southern tips have filled back in with sediment, and the excess land accretion within the bay has receded back to the ocean. Our partners were unable to perform extensive restoration work during this time, so most recovery occurred as result of natural forces like tidal waves and ocean currents. It is impressive to see how well the barrier island can recover on its own. Similar trends were seen when these maps were compared with shoreline change maps of pre-and post-Hurricane Opal, which was the last major storm to directly impact St. Joseph Peninsula in 1995.</a:t>
            </a:r>
          </a:p>
          <a:p>
            <a:endParaRPr lang="en-US" dirty="0"/>
          </a:p>
          <a:p>
            <a:r>
              <a:rPr lang="en-US" dirty="0"/>
              <a:t>------------------------------Image Information Below ------------------------------</a:t>
            </a:r>
            <a:endParaRPr lang="en-US" dirty="0">
              <a:cs typeface="Calibri"/>
            </a:endParaRPr>
          </a:p>
          <a:p>
            <a:r>
              <a:rPr lang="en-US" dirty="0"/>
              <a:t>Base map credit for all images: Esri, HERE, Garmin, FAO, NOAA, USGS, </a:t>
            </a:r>
            <a:endParaRPr lang="en-US" dirty="0">
              <a:cs typeface="Calibri"/>
            </a:endParaRPr>
          </a:p>
          <a:p>
            <a:r>
              <a:rPr lang="en-US" dirty="0"/>
              <a:t>All images and figures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97639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These are seasonal Landsat images taken between April and September showing normalized difference turbidity index (NDTI). NDTI uses the ratio of the red and green bands of imagery to detect suspended particles. Turbidity increases as suspended particles in the water increases. An increase in rainfall and/or high winds are the greatest influences on spikes in turbidity. Due to the bottom reflectance of shallow water occasionally being detected as suspended particles, water shallower than 1.8 meters was masked from our analyses. In this time series, imagery for 2015 was cloudy, leaving some gaps in coverage. Turbidity throughout the timeframe has been higher between April and September, and specifically at the southern shore of the cape and at the northern tip of the peninsula, coinciding with shoreline change. Turbidity can also be seen increasing around the mouth of the Gulf County Canal after periods of heavy 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r>
              <a:rPr lang="en-US" dirty="0"/>
              <a:t>------------------------------Image Information Below ------------------------------</a:t>
            </a:r>
          </a:p>
          <a:p>
            <a:r>
              <a:rPr lang="en-US" dirty="0"/>
              <a:t>Base Map Credit: “World Imagery” - Esri, Maxar, GeoEye, Earthstar Geographics, CNES/Airbus DS, USDA, USGS, AeroGRID, IGN, and the GIS User Community</a:t>
            </a:r>
          </a:p>
          <a:p>
            <a:endParaRPr lang="en-US" dirty="0"/>
          </a:p>
          <a:p>
            <a:r>
              <a:rPr lang="en-US" dirty="0"/>
              <a:t>All images and figures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516404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Sentinel-2 images of the turbidity 10 days before and after Hurricane Michael as well as an image showing the difference between the two. Sentinel imagery was used for this study due to the temporal availability of Landsat imagery for this timeframe. The imagery prior to the hurricane had some cloud cover that affected the turbidity readings. The chart shows the spike in NDTI on October 9th, the day before the hurricane landed. The images show the median NDTI calculated for the days leading to the spike and afterwards. The positive change in NDTI is shown in yellow on the far-right image and shows an increase in turbidity on the Gulf side of the tip of the peninsula as well as at the mouth of the Gulf County Canal, likely due to heavy rainfall. </a:t>
            </a:r>
          </a:p>
          <a:p>
            <a:endParaRPr lang="en-US" dirty="0">
              <a:cs typeface="Calibri"/>
            </a:endParaRPr>
          </a:p>
          <a:p>
            <a:r>
              <a:rPr lang="en-US" dirty="0"/>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 Map Credit: “World Imagery” - Esri, Maxar, GeoEye, Earthstar Geographics, CNES/Airbus DS, USDA, USGS, AeroGRID, IGN, and the GIS User Community</a:t>
            </a:r>
          </a:p>
          <a:p>
            <a:endParaRPr lang="en-US" dirty="0"/>
          </a:p>
          <a:p>
            <a:r>
              <a:rPr lang="en-US" dirty="0"/>
              <a:t>All images and figures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2749190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Through our analyses we noted a decrease in seagrass abundance the winters after a hurricane. Seagrass abundance decreases every winter, but stronger declines happen after a hurricane. As seagrass holds sediment down, a decrease in this abundance will lead to an increase in sediment transport. This image shows the seagrass abundance in the summer of 2018...</a:t>
            </a:r>
          </a:p>
          <a:p>
            <a:pPr>
              <a:defRPr/>
            </a:pPr>
            <a:endParaRPr lang="en-US" dirty="0">
              <a:cs typeface="Calibri"/>
            </a:endParaRPr>
          </a:p>
          <a:p>
            <a:pPr>
              <a:defRPr/>
            </a:pPr>
            <a:r>
              <a:rPr lang="en-US" dirty="0">
                <a:cs typeface="Calibri"/>
              </a:rPr>
              <a:t>(CONTINUE TO NEXT SLIDE)</a:t>
            </a:r>
          </a:p>
          <a:p>
            <a:pPr>
              <a:defRPr/>
            </a:pPr>
            <a:endParaRPr lang="en-US" dirty="0">
              <a:cs typeface="Calibri"/>
            </a:endParaRPr>
          </a:p>
          <a:p>
            <a:pPr>
              <a:defRPr/>
            </a:pPr>
            <a:r>
              <a:rPr lang="en-US" dirty="0"/>
              <a:t>… and this image shows the abundance of seagrass in the summer of 2019. Although the abundance of seagrass increases back to normal levels the following seasons after the winter decline, the location of the seagrass growth exemplifies the barrier island effect. It should be noted that seagrass abundance has been decreasing over time and this "barrier island effect" is seen in years where the peninsula did not experience a hurricane, most likely due to human-caused impacts like oil spills, propeller scarring, stormwater runoff, or sea urchin grazing. The imagery shown was compared to ariel imagery of St. Joseph Bay, and seagrass concentrations are more so on the perimeters on the coast. The detection in the middle of the bay is more likely to be turbidity, but the trends shown in this imagery compared to the ariel imagery still align with seagrass decline.</a:t>
            </a:r>
            <a:endParaRPr lang="en-US" dirty="0">
              <a:cs typeface="Calibri"/>
            </a:endParaRPr>
          </a:p>
          <a:p>
            <a:pPr>
              <a:defRPr/>
            </a:pPr>
            <a:endParaRPr lang="en-US" dirty="0">
              <a:cs typeface="Calibri"/>
            </a:endParaRPr>
          </a:p>
          <a:p>
            <a:pPr>
              <a:defRPr/>
            </a:pPr>
            <a:r>
              <a:rPr lang="en-US" dirty="0"/>
              <a:t>------------------------------Image Information Below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 Map Credit: “World Imagery” - Esri, Maxar, GeoEye, Earthstar Geographics, CNES/Airbus DS, USDA, USGS, AeroGRID, IGN, and the GIS User Community</a:t>
            </a:r>
            <a:endParaRPr lang="en-US" dirty="0">
              <a:cs typeface="Calibri"/>
            </a:endParaRPr>
          </a:p>
          <a:p>
            <a:pPr>
              <a:defRPr/>
            </a:pPr>
            <a:endParaRPr lang="en-US" dirty="0">
              <a:cs typeface="Calibri"/>
            </a:endParaRPr>
          </a:p>
          <a:p>
            <a:pPr>
              <a:defRPr/>
            </a:pPr>
            <a:r>
              <a:rPr lang="en-US" dirty="0"/>
              <a:t>All images and figures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390181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 and this image shows the abundance of seagrass in the summer of 2019. Although the abundance of seagrass increases back to normal levels the following seasons after the winter decline, the location of the seagrass growth exemplifies the "barrier island effect. It should be noted that seagrass abundance has been decreasing over time and this "barrier island effect" is seen in years where the peninsula did not experience a hurricane, most likely due to human-caused impacts like oil spills, propeller scarring, stormwater runoff, or sea urchin grazing. </a:t>
            </a:r>
            <a:r>
              <a:rPr lang="en-US" dirty="0"/>
              <a:t>The imagery shown was compared to ariel imagery of St. Joseph Bay, and seagrass concentrations are more so on the perimeters on the coast. The detection in the middle of the bay is more likely to be turbidity, but the trends shown in this imagery compared to the ariel imagery still align with seagrass decline.</a:t>
            </a:r>
            <a:endParaRPr lang="en-US" dirty="0">
              <a:cs typeface="Calibri"/>
            </a:endParaRPr>
          </a:p>
          <a:p>
            <a:pPr>
              <a:defRPr/>
            </a:pPr>
            <a:endParaRPr lang="en-US" dirty="0">
              <a:cs typeface="Calibri"/>
            </a:endParaRPr>
          </a:p>
          <a:p>
            <a:pPr>
              <a:defRPr/>
            </a:pPr>
            <a:r>
              <a:rPr lang="en-US" dirty="0"/>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 Map Credit: “World Imagery” - Esri, Maxar, GeoEye, Earthstar Geographics, CNES/Airbus DS, USDA, USGS, AeroGRID, IGN, and the GIS User Community</a:t>
            </a:r>
          </a:p>
          <a:p>
            <a:pPr>
              <a:defRPr/>
            </a:pPr>
            <a:endParaRPr lang="en-US" dirty="0"/>
          </a:p>
          <a:p>
            <a:pPr>
              <a:defRPr/>
            </a:pPr>
            <a:r>
              <a:rPr lang="en-US" dirty="0"/>
              <a:t>All images and figures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986509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Our climatology analysis included looking at sea surface temperature, chlorophyll-a concentrations, and precipitation. The results indicated that there has been an increase in sea surface temperature, chlorophyll-a, and precipitation. We looked at data from when these values were first being recorded to now. For sea surface temperature and precipitation, the data began in 2002, and for chlorophyll-a, the data began in 1984. Here we see each variable before Hurricane Michael...</a:t>
            </a:r>
          </a:p>
          <a:p>
            <a:pPr>
              <a:defRPr/>
            </a:pPr>
            <a:endParaRPr lang="en-US" dirty="0">
              <a:cs typeface="Calibri"/>
            </a:endParaRPr>
          </a:p>
          <a:p>
            <a:pPr>
              <a:defRPr/>
            </a:pPr>
            <a:r>
              <a:rPr lang="en-US" dirty="0">
                <a:cs typeface="Calibri"/>
              </a:rPr>
              <a:t>(CONTINUE TO NEXT SLIDE)</a:t>
            </a:r>
            <a:endParaRPr lang="en-US" dirty="0"/>
          </a:p>
          <a:p>
            <a:pPr>
              <a:defRPr/>
            </a:pPr>
            <a:endParaRPr lang="en-US" dirty="0"/>
          </a:p>
          <a:p>
            <a:pPr>
              <a:defRPr/>
            </a:pPr>
            <a:r>
              <a:rPr lang="en-US" dirty="0">
                <a:cs typeface="Calibri"/>
              </a:rPr>
              <a:t>Said on next slide:</a:t>
            </a:r>
            <a:endParaRPr lang="en-US" dirty="0"/>
          </a:p>
          <a:p>
            <a:pPr>
              <a:defRPr/>
            </a:pPr>
            <a:r>
              <a:rPr lang="en-US" dirty="0"/>
              <a:t>...and these are the variables after Hurricane Michael. As we can see from these images, all three values increased. The chlorophyll-a concentrations tended to be where seagrass concentrations were not detected. Continuous increase of sea surface temperature and precipitation lead to higher levels of chlorophyll-a, and too many algae blooms lead to oxygen depletion in the water. Without any big winter low temperatures, these trends can also lead to tropicalization, where non-native species that come in from hurricanes will stay and reproduce rather than dying in the winter, and the surrounding climate changes to be more tropical.</a:t>
            </a:r>
            <a:endParaRPr lang="en-US" dirty="0">
              <a:cs typeface="Calibri"/>
            </a:endParaRPr>
          </a:p>
          <a:p>
            <a:pPr>
              <a:defRPr/>
            </a:pPr>
            <a:endParaRPr lang="en-US" dirty="0">
              <a:cs typeface="Calibri"/>
            </a:endParaRPr>
          </a:p>
          <a:p>
            <a:pPr>
              <a:defRPr/>
            </a:pPr>
            <a:r>
              <a:rPr lang="en-US" dirty="0"/>
              <a:t>------------------------------Image Information Below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 Map Credit: “World Imagery” - Esri, Maxar, GeoEye, Earthstar Geographics, CNES/Airbus DS, USDA, USGS, AeroGRID, IGN, and the GIS User Community</a:t>
            </a:r>
            <a:endParaRPr lang="en-US" dirty="0">
              <a:cs typeface="Calibri"/>
            </a:endParaRPr>
          </a:p>
          <a:p>
            <a:pPr>
              <a:defRPr/>
            </a:pPr>
            <a:endParaRPr lang="en-US" dirty="0">
              <a:cs typeface="Calibri"/>
            </a:endParaRPr>
          </a:p>
          <a:p>
            <a:pPr>
              <a:defRPr/>
            </a:pPr>
            <a:r>
              <a:rPr lang="en-US" dirty="0"/>
              <a:t>All images and figures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2949316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...and these are the variables after Hurricane Michael. As we can see from these images, all three values increased. The chlorophyll-a concentrations tended to be where seagrass concentrations were not detected. Continuous increase of sea surface temperature and precipitation lead to higher levels of chlorophyll-a, and too many algae blooms lead to oxygen depletion in the water. Without any big winter low temperatures, these trends can also lead to tropicalization, where non-native species that come in from hurricanes will stay and reproduce rather than dying in the winter, and the surrounding climate changes to be more tropical.</a:t>
            </a:r>
          </a:p>
          <a:p>
            <a:pPr>
              <a:defRPr/>
            </a:pPr>
            <a:endParaRPr lang="en-US" dirty="0">
              <a:cs typeface="Calibri"/>
            </a:endParaRPr>
          </a:p>
          <a:p>
            <a:pPr>
              <a:defRPr/>
            </a:pPr>
            <a:r>
              <a:rPr lang="en-US" dirty="0"/>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 Map Credit: “World Imagery” - Esri, Maxar, GeoEye, Earthstar Geographics, CNES/Airbus DS, USDA, USGS, AeroGRID, IGN, and the GIS User Community</a:t>
            </a:r>
          </a:p>
          <a:p>
            <a:pPr>
              <a:defRPr/>
            </a:pPr>
            <a:endParaRPr lang="en-US" dirty="0">
              <a:cs typeface="Calibri"/>
            </a:endParaRPr>
          </a:p>
          <a:p>
            <a:pPr>
              <a:defRPr/>
            </a:pPr>
            <a:r>
              <a:rPr lang="en-US" dirty="0"/>
              <a:t>All images and figures created by the DEVELOP team</a:t>
            </a: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1956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a:cs typeface="Calibri"/>
              </a:rPr>
              <a:t>We’ll begin by introducing our team, our partners, and the area we were working with for this project. From there, we’ll move on to explaining why this area is important and the community concerns that our work will help address. Then, we’ll discuss how we addressed those concerns by delving into our project’s methodology. We’ll show you what these methods yielded as well as address any potential errors or other uncertainties we may have regarding our data. Finally, we’ll close by showing how one could expand upon our work, and of course by thanking those who helped make this project successful.</a:t>
            </a:r>
          </a:p>
          <a:p>
            <a:endParaRPr lang="en-US" sz="1800" dirty="0">
              <a:cs typeface="Calibri"/>
            </a:endParaRPr>
          </a:p>
          <a:p>
            <a:r>
              <a:rPr lang="en-US" sz="1800" dirty="0">
                <a:cs typeface="Calibri"/>
              </a:rPr>
              <a:t>** the banners on the top left corner of each slide tell you which part of the presentation you are at based on the above outline. For example, any slides that say "basics" are going to include "introducing the team, the partners, and the study site." </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110515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During the analyses, the team faced a few uncertainties with the methodologies and results. When looking at seagrass data, the Landsat readings showed an increase in seagrass abundance, but this was due to the difference in satellite technologies. With more time, we would have made a tool to calculate the abundance that takes this difference into consideration.</a:t>
            </a:r>
          </a:p>
          <a:p>
            <a:r>
              <a:rPr lang="en-US" dirty="0">
                <a:cs typeface="Calibri"/>
              </a:rPr>
              <a:t>The depth of the study area also impacted the turbidity and seagrass results as the bay was too shallow, so this posed some difficulty in deciphering what was seagrass and what was turbidity.</a:t>
            </a:r>
          </a:p>
          <a:p>
            <a:r>
              <a:rPr lang="en-US" dirty="0">
                <a:cs typeface="Calibri"/>
              </a:rPr>
              <a:t>Cloud masking had the potential to produce false readings and left gaps in coverage in our imagery and data. There was also a lack of in situ data to validate our results. We were able to find some aerial images of St. Joseph Bay to compare data with, but we could not compare our overall results to any robust catalog of </a:t>
            </a:r>
            <a:r>
              <a:rPr lang="en-US" i="1" dirty="0">
                <a:cs typeface="Calibri"/>
              </a:rPr>
              <a:t>in situ </a:t>
            </a:r>
            <a:r>
              <a:rPr lang="en-US" dirty="0">
                <a:cs typeface="Calibri"/>
              </a:rPr>
              <a:t>data.</a:t>
            </a:r>
          </a:p>
          <a:p>
            <a:endParaRPr lang="en-US" dirty="0"/>
          </a:p>
          <a:p>
            <a:r>
              <a:rPr lang="en-US" dirty="0"/>
              <a:t>------------------------------Image Information Below ------------------------------</a:t>
            </a:r>
            <a:endParaRPr lang="en-US" dirty="0">
              <a:cs typeface="Calibri"/>
            </a:endParaRPr>
          </a:p>
          <a:p>
            <a:r>
              <a:rPr lang="en-US" dirty="0"/>
              <a:t>•Image Credit: National Marine Sanctuaries</a:t>
            </a:r>
            <a:endParaRPr lang="en-US" dirty="0">
              <a:cs typeface="Calibri"/>
            </a:endParaRPr>
          </a:p>
          <a:p>
            <a:r>
              <a:rPr lang="en-US" dirty="0"/>
              <a:t>•Image Source: Wikimedia Commons </a:t>
            </a:r>
            <a:r>
              <a:rPr lang="en-US" dirty="0">
                <a:hlinkClick r:id="rId3"/>
              </a:rPr>
              <a:t>https://commons.wikimedia.org/wiki/File:Scorpionfish_In_Seagrass_(29904628858).jpg</a:t>
            </a:r>
            <a:endParaRPr lang="en-US" dirty="0">
              <a:cs typeface="Calibri"/>
            </a:endParaRPr>
          </a:p>
          <a:p>
            <a:r>
              <a:rPr lang="en-US" dirty="0">
                <a:cs typeface="Calibri"/>
              </a:rPr>
              <a:t>(Public Domain)</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14321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While the analyses we conducted told us a lot about St Joseph Peninsula, there is always room for growth. With local wildfires leading to drastic environmental impacts, we would've liked to do analyses on how those fires impacted vegetative species distribution, which would have an effect on sediment transport. We also understand that a 22-year study of shoreline change is only a blip on the geological time scale. To better understand shoreline change over time, a longer study needs to be conducted and compared to any historical </a:t>
            </a:r>
            <a:r>
              <a:rPr lang="en-US" i="1" dirty="0">
                <a:cs typeface="Calibri"/>
              </a:rPr>
              <a:t>in situ</a:t>
            </a:r>
            <a:r>
              <a:rPr lang="en-US" dirty="0">
                <a:cs typeface="Calibri"/>
              </a:rPr>
              <a:t> data that exists. To confirm our results, comparing in-depth analyses to Hurricane Opal would provide more details and trends of how hurricane damages impact the peninsula. These analyses would be helpful when studying other shorelines across the Florida Panhandle that are prone to hurricane damage as well.</a:t>
            </a:r>
          </a:p>
          <a:p>
            <a:pPr>
              <a:defRPr/>
            </a:pPr>
            <a:endParaRPr lang="en-US" dirty="0">
              <a:cs typeface="Calibri"/>
            </a:endParaRPr>
          </a:p>
          <a:p>
            <a:pPr>
              <a:defRPr/>
            </a:pPr>
            <a:r>
              <a:rPr lang="en-US" dirty="0"/>
              <a:t>------------------------------Image Information Below ------------------------------</a:t>
            </a:r>
            <a:endParaRPr lang="en-US" dirty="0">
              <a:cs typeface="Calibri"/>
            </a:endParaRPr>
          </a:p>
          <a:p>
            <a:pPr>
              <a:defRPr/>
            </a:pPr>
            <a:r>
              <a:rPr lang="en-US" dirty="0"/>
              <a:t>•Image Credit: Mike Tilley</a:t>
            </a:r>
            <a:endParaRPr lang="en-US" dirty="0">
              <a:cs typeface="Calibri"/>
            </a:endParaRPr>
          </a:p>
          <a:p>
            <a:pPr>
              <a:defRPr/>
            </a:pPr>
            <a:r>
              <a:rPr lang="en-US" dirty="0"/>
              <a:t>•Image Source: Wikimedia Commons </a:t>
            </a:r>
            <a:r>
              <a:rPr lang="en-US" dirty="0">
                <a:hlinkClick r:id="rId3"/>
              </a:rPr>
              <a:t>https://commons.wikimedia.org/wiki/File:Dunes_-_St_Joseph_Pennsula_-_panoramio_(1).jpg</a:t>
            </a:r>
            <a:endParaRPr lang="en-US" dirty="0">
              <a:cs typeface="Calibri"/>
              <a:hlinkClick r:id="rId3"/>
            </a:endParaRPr>
          </a:p>
          <a:p>
            <a:pPr>
              <a:defRPr/>
            </a:pPr>
            <a:r>
              <a:rPr lang="en-US" dirty="0"/>
              <a:t> (Creative Commons </a:t>
            </a:r>
            <a:r>
              <a:rPr lang="en-US" dirty="0">
                <a:hlinkClick r:id="rId4"/>
              </a:rPr>
              <a:t>Attribution 3.0 Unported</a:t>
            </a:r>
            <a:r>
              <a:rPr lang="en-US" dirty="0"/>
              <a:t> license)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3270596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thank you so much for attending our presentation. Before we close, our team would like to give a huge thanks to our Fellow, Paxton LaJoie, as well as our partners at the Florida Department of Environmental Protection, Christopher Whittle, Mark Wimberly, Jonathan Dillard, and Aaron Miller, who really encouraged us to take this project in whatever direction we found most helpful. We also want to specifically thank our science advisors, Dr. Robert Griffin and Dr. Jeffrey Luvall, whose inputs on the scientific and technical aspects of our project were invaluable. Finally, we have some miscellaneous thanks to give for others who significantly impacted our work, including Sophia Skoglund, Hayley Pippin, Dr. Kenton Ross, Dr. Juan Torres-Perez, and the entirety of the Louisiana Water Resources team. Thank you all for your contributions, and with that, we will open the floor for any questions.</a:t>
            </a:r>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Introductions]</a:t>
            </a:r>
          </a:p>
          <a:p>
            <a:endParaRPr lang="en-US" dirty="0">
              <a:cs typeface="Calibri"/>
            </a:endParaRPr>
          </a:p>
          <a:p>
            <a:r>
              <a:rPr lang="en-US" dirty="0"/>
              <a:t>------------------------------Image Information Below ------------------------------</a:t>
            </a:r>
            <a:endParaRPr lang="en-US" dirty="0">
              <a:cs typeface="Calibri"/>
            </a:endParaRPr>
          </a:p>
          <a:p>
            <a:r>
              <a:rPr lang="en-US" dirty="0"/>
              <a:t>•Image Source: Provided by the respective DEVELOPers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259577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a:cs typeface="Calibri"/>
              </a:rPr>
              <a:t>This project partnered with the Florida Department of Environmental Protection, who </a:t>
            </a:r>
            <a:r>
              <a:rPr lang="en-US" dirty="0">
                <a:solidFill>
                  <a:srgbClr val="000000"/>
                </a:solidFill>
                <a:latin typeface="Calibri"/>
                <a:cs typeface="Calibri"/>
              </a:rPr>
              <a:t>focuses</a:t>
            </a:r>
            <a:r>
              <a:rPr lang="en-US" b="0" i="0" dirty="0">
                <a:solidFill>
                  <a:srgbClr val="000000"/>
                </a:solidFill>
                <a:effectLst/>
                <a:latin typeface="Calibri"/>
                <a:cs typeface="Calibri"/>
              </a:rPr>
              <a:t> on environmental management and stewardship. This includes safeguarding natural resources and enhancing ecosystems, working closely with other organizations and local governments, and disseminating research to help with planning and decision making. Prior to our work with them, they were not utilizing NASA Earth observations in their work and only sparingly used GIS technology. Our partnership aimed in part to build their capacity for using these technologies in the future</a:t>
            </a:r>
            <a:r>
              <a:rPr lang="en-US" dirty="0">
                <a:solidFill>
                  <a:srgbClr val="000000"/>
                </a:solidFill>
                <a:latin typeface="Calibri"/>
                <a:cs typeface="Calibri"/>
              </a:rPr>
              <a:t> by illustrating ways in which they can use satellite imagery and remote sensing to manage Florida's wild places.</a:t>
            </a:r>
            <a:endParaRPr lang="en-US" b="0" i="0" dirty="0">
              <a:solidFill>
                <a:srgbClr val="000000"/>
              </a:solidFill>
              <a:effectLst/>
              <a:latin typeface="Calibri"/>
              <a:cs typeface="Calibri"/>
            </a:endParaRPr>
          </a:p>
          <a:p>
            <a:endParaRPr lang="en-US" dirty="0">
              <a:cs typeface="Calibri"/>
            </a:endParaRPr>
          </a:p>
          <a:p>
            <a:r>
              <a:rPr lang="en-US" dirty="0"/>
              <a:t>------------------------------Image Information Below ------------------------------</a:t>
            </a:r>
            <a:endParaRPr lang="en-US" dirty="0">
              <a:cs typeface="Calibri"/>
            </a:endParaRPr>
          </a:p>
          <a:p>
            <a:r>
              <a:rPr lang="en-US" dirty="0"/>
              <a:t>•Image Credit: Florida Department of Environmental Protection</a:t>
            </a:r>
            <a:endParaRPr lang="en-US" dirty="0">
              <a:cs typeface="Calibri"/>
            </a:endParaRPr>
          </a:p>
          <a:p>
            <a:r>
              <a:rPr lang="en-US" dirty="0"/>
              <a:t>•Image Source: https://www.floridastateparks.org/learn/managers-message-153 </a:t>
            </a:r>
            <a:endParaRPr lang="en-US" dirty="0">
              <a:cs typeface="Calibri"/>
            </a:endParaRPr>
          </a:p>
          <a:p>
            <a:r>
              <a:rPr lang="en-US" dirty="0"/>
              <a:t>Provided by the Florida Department of Environmental Protection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013072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a:cs typeface="Calibri"/>
              </a:rPr>
              <a:t>The study area for our project was T.H. Stone Memorial St. Joseph Peninsula State Park. This peninsula is a barrier island </a:t>
            </a:r>
            <a:r>
              <a:rPr lang="en-US" sz="1800" dirty="0">
                <a:solidFill>
                  <a:srgbClr val="000000"/>
                </a:solidFill>
                <a:latin typeface="Calibri"/>
                <a:cs typeface="Calibri"/>
              </a:rPr>
              <a:t>that spans twenty miles into </a:t>
            </a:r>
            <a:r>
              <a:rPr lang="en-US" sz="1800" b="0" i="0" u="none" strike="noStrike" dirty="0">
                <a:solidFill>
                  <a:srgbClr val="000000"/>
                </a:solidFill>
                <a:effectLst/>
                <a:latin typeface="Calibri"/>
                <a:cs typeface="Calibri"/>
              </a:rPr>
              <a:t>the Gulf of </a:t>
            </a:r>
            <a:r>
              <a:rPr lang="en-US" sz="1800" dirty="0">
                <a:solidFill>
                  <a:srgbClr val="000000"/>
                </a:solidFill>
                <a:latin typeface="Calibri"/>
                <a:cs typeface="Calibri"/>
              </a:rPr>
              <a:t>Mexico off</a:t>
            </a:r>
            <a:r>
              <a:rPr lang="en-US" sz="1800" b="0" i="0" u="none" strike="noStrike" dirty="0">
                <a:solidFill>
                  <a:srgbClr val="000000"/>
                </a:solidFill>
                <a:effectLst/>
                <a:latin typeface="Calibri"/>
                <a:cs typeface="Calibri"/>
              </a:rPr>
              <a:t> the </a:t>
            </a:r>
            <a:r>
              <a:rPr lang="en-US" sz="1800" dirty="0">
                <a:solidFill>
                  <a:srgbClr val="000000"/>
                </a:solidFill>
                <a:latin typeface="Calibri"/>
                <a:cs typeface="Calibri"/>
              </a:rPr>
              <a:t>Florida</a:t>
            </a:r>
            <a:r>
              <a:rPr lang="en-US" sz="1800" b="0" i="0" u="none" strike="noStrike" dirty="0">
                <a:solidFill>
                  <a:srgbClr val="000000"/>
                </a:solidFill>
                <a:effectLst/>
                <a:latin typeface="Calibri"/>
                <a:cs typeface="Calibri"/>
              </a:rPr>
              <a:t> panhandle.</a:t>
            </a:r>
            <a:r>
              <a:rPr lang="en-US" sz="1800" dirty="0">
                <a:solidFill>
                  <a:srgbClr val="000000"/>
                </a:solidFill>
                <a:latin typeface="Calibri"/>
                <a:cs typeface="Calibri"/>
              </a:rPr>
              <a:t> The peninsula connects to the mainland at Gulf County.</a:t>
            </a:r>
            <a:r>
              <a:rPr lang="en-US" sz="1800" b="0" i="0" u="none" strike="noStrike" dirty="0">
                <a:solidFill>
                  <a:srgbClr val="000000"/>
                </a:solidFill>
                <a:effectLst/>
                <a:latin typeface="Calibri"/>
                <a:cs typeface="Calibri"/>
              </a:rPr>
              <a:t> The park provides about 7 kilometers </a:t>
            </a:r>
            <a:r>
              <a:rPr lang="en-US" sz="1800" dirty="0">
                <a:solidFill>
                  <a:srgbClr val="000000"/>
                </a:solidFill>
                <a:latin typeface="Calibri"/>
                <a:cs typeface="Calibri"/>
              </a:rPr>
              <a:t>of popular</a:t>
            </a:r>
            <a:r>
              <a:rPr lang="en-US" sz="1800" b="0" i="0" u="none" strike="noStrike" dirty="0">
                <a:solidFill>
                  <a:srgbClr val="000000"/>
                </a:solidFill>
                <a:effectLst/>
                <a:latin typeface="Calibri"/>
                <a:cs typeface="Calibri"/>
              </a:rPr>
              <a:t> recreation sites, vulnerable wildlife habitat, and sand dunes that the local community and tourists enjoy. St. Joseph Peninsula was also a site of major damage from Hurricane Michael in October 2018. This project aimed to address the extent of the damages to aid in future mitigation plans.</a:t>
            </a:r>
            <a:r>
              <a:rPr lang="en-US" sz="1800" b="0" i="0" dirty="0">
                <a:solidFill>
                  <a:srgbClr val="000000"/>
                </a:solidFill>
                <a:effectLst/>
                <a:latin typeface="Calibri"/>
                <a:cs typeface="Calibri"/>
              </a:rPr>
              <a:t>​</a:t>
            </a:r>
          </a:p>
          <a:p>
            <a:endParaRPr lang="en-US" sz="1800" b="0" i="0" dirty="0">
              <a:solidFill>
                <a:srgbClr val="000000"/>
              </a:solidFill>
              <a:effectLst/>
              <a:latin typeface="Calibri" panose="020F0502020204030204" pitchFamily="34" charset="0"/>
            </a:endParaRPr>
          </a:p>
          <a:p>
            <a:r>
              <a:rPr lang="en-US" sz="1800" b="0" i="0" dirty="0">
                <a:solidFill>
                  <a:srgbClr val="000000"/>
                </a:solidFill>
                <a:effectLst/>
                <a:latin typeface="Calibri"/>
                <a:cs typeface="Calibri"/>
              </a:rPr>
              <a:t>- Click for animation</a:t>
            </a:r>
          </a:p>
          <a:p>
            <a:endParaRPr lang="en-US" sz="1800" b="0" i="0" dirty="0">
              <a:solidFill>
                <a:srgbClr val="000000"/>
              </a:solidFill>
              <a:effectLst/>
              <a:latin typeface="Calibri" panose="020F0502020204030204" pitchFamily="34" charset="0"/>
            </a:endParaRPr>
          </a:p>
          <a:p>
            <a:pPr>
              <a:defRPr/>
            </a:pPr>
            <a:r>
              <a:rPr lang="en-US" sz="1200" b="0" i="0" u="none" strike="noStrike" dirty="0">
                <a:solidFill>
                  <a:srgbClr val="000000"/>
                </a:solidFill>
                <a:effectLst/>
                <a:latin typeface="Calibri"/>
                <a:cs typeface="Calibri"/>
              </a:rPr>
              <a:t>Here are the main points of focus of the peninsula. The entirety of the peninsula area and surrounding community is Cape San Blas. The park's </a:t>
            </a:r>
            <a:r>
              <a:rPr lang="en-US" dirty="0">
                <a:solidFill>
                  <a:srgbClr val="000000"/>
                </a:solidFill>
                <a:latin typeface="Calibri"/>
                <a:cs typeface="Calibri"/>
              </a:rPr>
              <a:t>official boundaries begin</a:t>
            </a:r>
            <a:r>
              <a:rPr lang="en-US" sz="1200" b="0" i="0" u="none" strike="noStrike" dirty="0">
                <a:solidFill>
                  <a:srgbClr val="000000"/>
                </a:solidFill>
                <a:effectLst/>
                <a:latin typeface="Calibri"/>
                <a:cs typeface="Calibri"/>
              </a:rPr>
              <a:t> halfway up the peninsula, with the tip of the peninsula on the north end, and St. Joseph Bay nestled between the peninsula and the mainland. Most notably, one mile from the park's entrance at a spot called Eagle’s Point is where Hurricane Michael</a:t>
            </a:r>
            <a:r>
              <a:rPr lang="en-US" dirty="0">
                <a:solidFill>
                  <a:srgbClr val="000000"/>
                </a:solidFill>
                <a:latin typeface="Calibri"/>
                <a:cs typeface="Calibri"/>
              </a:rPr>
              <a:t> cut a breach through the middle of the peninsula, splitting</a:t>
            </a:r>
            <a:r>
              <a:rPr lang="en-US" sz="1200" b="0" i="0" u="none" strike="noStrike" dirty="0">
                <a:solidFill>
                  <a:srgbClr val="000000"/>
                </a:solidFill>
                <a:effectLst/>
                <a:latin typeface="Calibri"/>
                <a:cs typeface="Calibri"/>
              </a:rPr>
              <a:t> the park in two</a:t>
            </a:r>
            <a:r>
              <a:rPr lang="en-US" dirty="0">
                <a:solidFill>
                  <a:srgbClr val="000000"/>
                </a:solidFill>
                <a:latin typeface="Calibri"/>
                <a:cs typeface="Calibri"/>
              </a:rPr>
              <a:t> and effectively turning the Northern half into an island. </a:t>
            </a:r>
            <a:endParaRPr lang="en-US" dirty="0">
              <a:latin typeface="Calibri"/>
              <a:cs typeface="Calibri"/>
            </a:endParaRPr>
          </a:p>
          <a:p>
            <a:endParaRPr lang="en-US" dirty="0"/>
          </a:p>
          <a:p>
            <a:r>
              <a:rPr lang="en-US" dirty="0"/>
              <a:t>------------------------------Image Information Below ------------------------------</a:t>
            </a:r>
            <a:endParaRPr lang="en-US" dirty="0">
              <a:cs typeface="Calibri"/>
            </a:endParaRPr>
          </a:p>
          <a:p>
            <a:r>
              <a:rPr lang="en-US" dirty="0"/>
              <a:t>•Base map Credit: ”Modern Antique” - Esri, HERE, Garmin, FAO, NOAA, USGS, © OpenStreetMap contributors, and the GIS User Community</a:t>
            </a:r>
            <a:endParaRPr lang="en-US" dirty="0">
              <a:cs typeface="Calibri"/>
            </a:endParaRPr>
          </a:p>
          <a:p>
            <a:r>
              <a:rPr lang="en-US" dirty="0"/>
              <a:t>All images and figures created by the DEVELOP team</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215318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Hurricane Michael wrought devastation upon St. Joseph Peninsula. Everything recreational was destroyed, from camping spots to cabin sites. The highest storm surges were estimated at close to 14 feet and cut a breach through the middle of the peninsula that was 1,000 feet across and 31-feet deep at its deepest point. The only area that did not sustain any damage was the one-mile strip from the park entrance to the breach site. By cutting the peninsula into islands, sensitive wildlife habitats were disturbed, nesting sites were ruined, and foraging grounds were isolated. The hurricane damage was equally devastating to the local community that levied their economy off the park's annual visitation. Before Hurricane Michael, more than 250,000 people visited the park every year. Since the park reopened in 2019, the visitation rate dropped 69%. In total, Hurricane Michael incurred damages that closed over half the park area, drastically reduced park visitation, and destroyed habitats for vulnerable wildlife.</a:t>
            </a:r>
          </a:p>
          <a:p>
            <a:endParaRPr lang="en-US" dirty="0">
              <a:cs typeface="Calibri"/>
            </a:endParaRPr>
          </a:p>
          <a:p>
            <a:r>
              <a:rPr lang="en-US" dirty="0"/>
              <a:t>------------------------------Image Information Below ------------------------------</a:t>
            </a:r>
            <a:endParaRPr lang="en-US" dirty="0">
              <a:cs typeface="Calibri"/>
            </a:endParaRPr>
          </a:p>
          <a:p>
            <a:r>
              <a:rPr lang="en-US" dirty="0"/>
              <a:t>•Image Credit: Florida Department of Environmental Protection</a:t>
            </a:r>
            <a:endParaRPr lang="en-US" dirty="0">
              <a:cs typeface="Calibri"/>
            </a:endParaRPr>
          </a:p>
          <a:p>
            <a:r>
              <a:rPr lang="en-US" dirty="0"/>
              <a:t>•Image Source: </a:t>
            </a:r>
            <a:r>
              <a:rPr lang="en-US" dirty="0">
                <a:hlinkClick r:id="rId3"/>
              </a:rPr>
              <a:t>https://www.floridastateparks.org/learn/hurricane-recovery-t-h-stone-memorial-st-joseph-peninsula-state-park</a:t>
            </a:r>
            <a:r>
              <a:rPr lang="en-US" dirty="0"/>
              <a:t> </a:t>
            </a:r>
            <a:endParaRPr lang="en-US" dirty="0">
              <a:cs typeface="Calibri"/>
            </a:endParaRPr>
          </a:p>
          <a:p>
            <a:r>
              <a:rPr lang="en-US" dirty="0"/>
              <a:t>Provided by the Florida Department of Environmental Protection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646704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Hurricane Michael wreaked havoc on the local communities, and many of those threats still linger today. Vital habitat spaces and foraging grounds were damaged in the storm, and sensitive species like shorebirds are still trying to find safe spaces to bread and nest. The park had to close once the breach cut the peninsula in two, and popular recreational sites have only recently re-opened to the public. Because of this, local tourism continues to suffer. The hurricane had devastating impacts on people and wildlife alike, and the rapidly changing climate only increase the likelihood of more Category 5 storms like Hurricane Michael. These community concerns are what fueled the analysis portion of this project.</a:t>
            </a:r>
          </a:p>
          <a:p>
            <a:endParaRPr lang="en-US" dirty="0"/>
          </a:p>
          <a:p>
            <a:r>
              <a:rPr lang="en-US" dirty="0"/>
              <a:t>------------------------------Image Information Below ------------------------------</a:t>
            </a:r>
            <a:endParaRPr lang="en-US" dirty="0">
              <a:cs typeface="Calibri" panose="020F0502020204030204"/>
            </a:endParaRPr>
          </a:p>
          <a:p>
            <a:r>
              <a:rPr lang="en-US" dirty="0"/>
              <a:t>•Image Credit: Florida Department of Environmental Protection</a:t>
            </a:r>
            <a:endParaRPr lang="en-US" dirty="0">
              <a:cs typeface="Calibri" panose="020F0502020204030204"/>
            </a:endParaRPr>
          </a:p>
          <a:p>
            <a:r>
              <a:rPr lang="en-US" dirty="0"/>
              <a:t>•Image Source: </a:t>
            </a:r>
            <a:r>
              <a:rPr lang="en-US" dirty="0">
                <a:hlinkClick r:id="rId3"/>
              </a:rPr>
              <a:t>https://www.floridastateparks.org/learn/hurricane-recovery-t-h-stone-memorial-st-joseph-peninsula-state-park</a:t>
            </a:r>
            <a:endParaRPr lang="en-US" dirty="0"/>
          </a:p>
          <a:p>
            <a:r>
              <a:rPr lang="en-US" dirty="0"/>
              <a:t>Provided by the Florida Department of Environmental Protection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205301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a:cs typeface="Calibri"/>
              </a:rPr>
              <a:t>Based on these community</a:t>
            </a:r>
            <a:r>
              <a:rPr lang="en-US" sz="1800" b="0" i="0" u="none" strike="noStrike" dirty="0">
                <a:solidFill>
                  <a:srgbClr val="000000"/>
                </a:solidFill>
                <a:effectLst/>
                <a:latin typeface="Calibri"/>
                <a:cs typeface="Calibri"/>
              </a:rPr>
              <a:t> concerns</a:t>
            </a:r>
            <a:r>
              <a:rPr lang="en-US" sz="1800" dirty="0">
                <a:solidFill>
                  <a:srgbClr val="000000"/>
                </a:solidFill>
                <a:latin typeface="Calibri"/>
                <a:cs typeface="Calibri"/>
              </a:rPr>
              <a:t>, we created four analysis objectives. </a:t>
            </a:r>
            <a:r>
              <a:rPr lang="en-US" sz="1800" b="0" i="0" u="none" strike="noStrike" dirty="0">
                <a:solidFill>
                  <a:srgbClr val="000000"/>
                </a:solidFill>
                <a:effectLst/>
                <a:latin typeface="Calibri"/>
                <a:cs typeface="Calibri"/>
              </a:rPr>
              <a:t>With </a:t>
            </a:r>
            <a:r>
              <a:rPr lang="en-US" sz="1800" dirty="0">
                <a:solidFill>
                  <a:srgbClr val="000000"/>
                </a:solidFill>
                <a:latin typeface="Calibri"/>
                <a:cs typeface="Calibri"/>
              </a:rPr>
              <a:t>landcover</a:t>
            </a:r>
            <a:r>
              <a:rPr lang="en-US" sz="1800" b="0" i="0" u="none" strike="noStrike" dirty="0">
                <a:solidFill>
                  <a:srgbClr val="000000"/>
                </a:solidFill>
                <a:effectLst/>
                <a:latin typeface="Calibri"/>
                <a:cs typeface="Calibri"/>
              </a:rPr>
              <a:t> change analysis, we focused on addressing the visitation and tourism of the park and the effects of </a:t>
            </a:r>
            <a:r>
              <a:rPr lang="en-US" sz="1800" dirty="0">
                <a:solidFill>
                  <a:srgbClr val="000000"/>
                </a:solidFill>
                <a:latin typeface="Calibri"/>
                <a:cs typeface="Calibri"/>
              </a:rPr>
              <a:t>how park's</a:t>
            </a:r>
            <a:r>
              <a:rPr lang="en-US" sz="1800" b="0" i="0" u="none" strike="noStrike" dirty="0">
                <a:solidFill>
                  <a:srgbClr val="000000"/>
                </a:solidFill>
                <a:effectLst/>
                <a:latin typeface="Calibri"/>
                <a:cs typeface="Calibri"/>
              </a:rPr>
              <a:t> area changed. We wanted to </a:t>
            </a:r>
            <a:r>
              <a:rPr lang="en-US" sz="1800" dirty="0">
                <a:solidFill>
                  <a:srgbClr val="000000"/>
                </a:solidFill>
                <a:latin typeface="Calibri"/>
                <a:cs typeface="Calibri"/>
              </a:rPr>
              <a:t>understand</a:t>
            </a:r>
            <a:r>
              <a:rPr lang="en-US" sz="1800" b="0" i="0" u="none" strike="noStrike" dirty="0">
                <a:solidFill>
                  <a:srgbClr val="000000"/>
                </a:solidFill>
                <a:effectLst/>
                <a:latin typeface="Calibri"/>
                <a:cs typeface="Calibri"/>
              </a:rPr>
              <a:t> how hurricane damage may have shifted areas designated for wildlife versus those designated for tourism. </a:t>
            </a:r>
            <a:r>
              <a:rPr lang="en-US" sz="1800" dirty="0">
                <a:solidFill>
                  <a:srgbClr val="000000"/>
                </a:solidFill>
                <a:latin typeface="Calibri"/>
                <a:cs typeface="Calibri"/>
              </a:rPr>
              <a:t>We used shoreline change analysis to look at erosion and land accretion trends across the park. Identifying these trends help us pinpoint areas of vulnerability along the peninsula. Due</a:t>
            </a:r>
            <a:r>
              <a:rPr lang="en-US" sz="1800" b="0" i="0" u="none" strike="noStrike" dirty="0">
                <a:solidFill>
                  <a:srgbClr val="000000"/>
                </a:solidFill>
                <a:effectLst/>
                <a:latin typeface="Calibri"/>
                <a:cs typeface="Calibri"/>
              </a:rPr>
              <a:t> to the peninsula's role as a barrier island, it protects communities like Port St. Joe from additional hurricane damage, so we looked to see how climate has affected the barrier island effect over time. We also conducted a sediment transport timeseries to forecast how the landcover and shoreline will continue to change over time, hopefully aiding our partners in creating mitigation plans for future storm events.</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914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a:cs typeface="Calibri"/>
              </a:rPr>
              <a:t>In our analyses, we used data from multiple NASA earth </a:t>
            </a:r>
            <a:r>
              <a:rPr lang="en-US" dirty="0">
                <a:solidFill>
                  <a:srgbClr val="000000"/>
                </a:solidFill>
                <a:latin typeface="Calibri"/>
                <a:cs typeface="Calibri"/>
              </a:rPr>
              <a:t>observations. The satellites we used were Landsat 5 Thematic Mapper, which collected images from 1984-2013, Landsat</a:t>
            </a:r>
            <a:r>
              <a:rPr lang="en-US" b="0" i="0" dirty="0">
                <a:solidFill>
                  <a:srgbClr val="000000"/>
                </a:solidFill>
                <a:effectLst/>
                <a:latin typeface="Calibri"/>
                <a:cs typeface="Calibri"/>
              </a:rPr>
              <a:t> 7 </a:t>
            </a:r>
            <a:r>
              <a:rPr lang="en-US" dirty="0">
                <a:solidFill>
                  <a:srgbClr val="000000"/>
                </a:solidFill>
                <a:latin typeface="Calibri"/>
                <a:cs typeface="Calibri"/>
              </a:rPr>
              <a:t>Enhanced Thematic Mapper Plus, which has been collecting images since 1999, </a:t>
            </a:r>
            <a:r>
              <a:rPr lang="en-US" b="0" i="0" dirty="0">
                <a:solidFill>
                  <a:srgbClr val="000000"/>
                </a:solidFill>
                <a:effectLst/>
                <a:latin typeface="Calibri"/>
                <a:cs typeface="Calibri"/>
              </a:rPr>
              <a:t>Landsat 8 </a:t>
            </a:r>
            <a:r>
              <a:rPr lang="en-US" dirty="0">
                <a:solidFill>
                  <a:srgbClr val="000000"/>
                </a:solidFill>
                <a:latin typeface="Calibri"/>
                <a:cs typeface="Calibri"/>
              </a:rPr>
              <a:t>Operational Land Imager, which launched in 2013,</a:t>
            </a:r>
            <a:r>
              <a:rPr lang="en-US" b="0" i="0" dirty="0">
                <a:solidFill>
                  <a:srgbClr val="000000"/>
                </a:solidFill>
                <a:effectLst/>
                <a:latin typeface="Calibri"/>
                <a:cs typeface="Calibri"/>
              </a:rPr>
              <a:t> Sentinel-2 </a:t>
            </a:r>
            <a:r>
              <a:rPr lang="en-US" dirty="0">
                <a:solidFill>
                  <a:srgbClr val="000000"/>
                </a:solidFill>
                <a:latin typeface="Calibri"/>
                <a:cs typeface="Calibri"/>
              </a:rPr>
              <a:t>Multispectral Imager, which launched in 2015, Aqua</a:t>
            </a:r>
            <a:r>
              <a:rPr lang="en-US" dirty="0"/>
              <a:t> Moderate Resolution Imaging Spectroradiometer, which is an earth observation that collects information on Earth's water cycles, and NOAA 19 weather satellite, which launched in 2009.</a:t>
            </a:r>
            <a:r>
              <a:rPr lang="en-US" dirty="0">
                <a:solidFill>
                  <a:srgbClr val="000000"/>
                </a:solidFill>
                <a:latin typeface="Calibri"/>
                <a:cs typeface="Calibri"/>
              </a:rPr>
              <a:t> These satellites collect daily images of Earth's surfaces, and are used to analyze surface features like vegetation, water, and ice. </a:t>
            </a:r>
            <a:r>
              <a:rPr lang="en-US" dirty="0"/>
              <a:t>For our objectives, we specifically used: Landsat 5, 7, and 8 for shoreline change analysis and sea grass abundance, Landsat 7 and 8 for land cover change, Landsat 8 for chlorophyll abundance, Sentinel-2 for turbidity analysis, and Aqua MODIS and NOAA 19 for precipitation and sea surface temperature analysis within our climatology time series.  [Jimmy]</a:t>
            </a:r>
          </a:p>
          <a:p>
            <a:endParaRPr lang="en-US" dirty="0"/>
          </a:p>
          <a:p>
            <a:r>
              <a:rPr lang="en-US" dirty="0"/>
              <a:t>**FADE IN NEXT SLIDE**</a:t>
            </a:r>
            <a:endParaRPr lang="en-US" dirty="0">
              <a:cs typeface="Calibri" panose="020F0502020204030204"/>
            </a:endParaRPr>
          </a:p>
          <a:p>
            <a:endParaRPr lang="en-US" dirty="0"/>
          </a:p>
          <a:p>
            <a:r>
              <a:rPr lang="en-US" dirty="0"/>
              <a:t>…land cover, Normalized Difference Vegetation Index, aquatic reflectance, ocean color, and sediment in the water.</a:t>
            </a:r>
            <a:endParaRPr lang="en-US" dirty="0">
              <a:cs typeface="Calibri"/>
            </a:endParaRPr>
          </a:p>
          <a:p>
            <a:endParaRPr lang="en-US" b="0" i="0" dirty="0">
              <a:solidFill>
                <a:srgbClr val="000000"/>
              </a:solidFill>
              <a:effectLst/>
              <a:latin typeface="Calibri"/>
              <a:cs typeface="Calibri"/>
            </a:endParaRPr>
          </a:p>
          <a:p>
            <a:pPr algn="l" rtl="0" fontAlgn="base"/>
            <a:r>
              <a:rPr lang="en-US" sz="1200" b="0" i="0" u="none" strike="noStrike" dirty="0">
                <a:solidFill>
                  <a:srgbClr val="000000"/>
                </a:solidFill>
                <a:effectLst/>
                <a:latin typeface="Calibri"/>
                <a:cs typeface="Calibri"/>
              </a:rPr>
              <a:t>------------------------------Image Information Below ------------------------------</a:t>
            </a:r>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pPr fontAlgn="base"/>
            <a:r>
              <a:rPr lang="en-US" sz="1200" b="0" i="0" u="none" strike="noStrike" dirty="0">
                <a:solidFill>
                  <a:srgbClr val="000000"/>
                </a:solidFill>
                <a:effectLst/>
                <a:latin typeface="Calibri"/>
                <a:cs typeface="Calibri"/>
              </a:rPr>
              <a:t>•Credits for </a:t>
            </a:r>
            <a:r>
              <a:rPr lang="en-US" dirty="0">
                <a:solidFill>
                  <a:srgbClr val="000000"/>
                </a:solidFill>
                <a:latin typeface="Calibri"/>
                <a:cs typeface="Calibri"/>
              </a:rPr>
              <a:t>satellite images of Landsat 5,7,8, and Aqua MODIS: USGS</a:t>
            </a:r>
            <a:endParaRPr lang="en-US" sz="1200" b="0" i="0" u="none" strike="noStrike" dirty="0">
              <a:solidFill>
                <a:srgbClr val="000000"/>
              </a:solidFill>
              <a:effectLst/>
              <a:latin typeface="Calibri"/>
              <a:cs typeface="Calibri"/>
            </a:endParaRPr>
          </a:p>
          <a:p>
            <a:r>
              <a:rPr lang="en-US" dirty="0"/>
              <a:t>•Credit for satellite image of Sentinel-2 MSI: ESA</a:t>
            </a:r>
            <a:endParaRPr lang="en-US" dirty="0">
              <a:cs typeface="Calibri"/>
            </a:endParaRPr>
          </a:p>
          <a:p>
            <a:r>
              <a:rPr lang="en-US" dirty="0">
                <a:cs typeface="Calibri"/>
              </a:rPr>
              <a:t>Credit for satellite image of NOAA-19: NOAA</a:t>
            </a:r>
          </a:p>
          <a:p>
            <a:r>
              <a:rPr lang="en-US" dirty="0">
                <a:cs typeface="Calibri"/>
              </a:rPr>
              <a:t>Image sources for satellite images</a:t>
            </a:r>
          </a:p>
          <a:p>
            <a:pPr marL="285750" indent="-285750">
              <a:buFont typeface="Arial"/>
              <a:buChar char="•"/>
            </a:pPr>
            <a:r>
              <a:rPr lang="en-US" dirty="0">
                <a:cs typeface="Calibri"/>
              </a:rPr>
              <a:t>Landsat 5 TM: </a:t>
            </a:r>
            <a:r>
              <a:rPr lang="en-US" dirty="0">
                <a:hlinkClick r:id="rId3"/>
              </a:rPr>
              <a:t>https://www.usgs.gov/media/images/desert-forest</a:t>
            </a:r>
            <a:r>
              <a:rPr lang="en-US" dirty="0"/>
              <a:t> (public domain)</a:t>
            </a:r>
            <a:endParaRPr lang="en-US" dirty="0">
              <a:cs typeface="Calibri"/>
            </a:endParaRPr>
          </a:p>
          <a:p>
            <a:pPr marL="285750" indent="-285750">
              <a:buFont typeface="Arial"/>
              <a:buChar char="•"/>
            </a:pPr>
            <a:r>
              <a:rPr lang="en-US" dirty="0">
                <a:cs typeface="Calibri"/>
              </a:rPr>
              <a:t>Landsat 7 ETM+: </a:t>
            </a:r>
            <a:r>
              <a:rPr lang="en-US" dirty="0">
                <a:hlinkClick r:id="rId4"/>
              </a:rPr>
              <a:t>https://eros.usgs.gov/image-gallery/earth-as-art-2/bogda-mountains</a:t>
            </a:r>
            <a:r>
              <a:rPr lang="en-US" dirty="0"/>
              <a:t> (public domain)</a:t>
            </a:r>
            <a:endParaRPr lang="en-US" dirty="0">
              <a:cs typeface="Calibri"/>
            </a:endParaRPr>
          </a:p>
          <a:p>
            <a:pPr marL="285750" indent="-285750">
              <a:buFont typeface="Arial"/>
              <a:buChar char="•"/>
            </a:pPr>
            <a:r>
              <a:rPr lang="en-US" dirty="0">
                <a:cs typeface="Calibri"/>
              </a:rPr>
              <a:t>Landsat 8 OLI:</a:t>
            </a:r>
            <a:r>
              <a:rPr lang="en-US" dirty="0"/>
              <a:t> </a:t>
            </a:r>
            <a:r>
              <a:rPr lang="en-US" dirty="0">
                <a:hlinkClick r:id="rId5"/>
              </a:rPr>
              <a:t>https://eros.usgs.gov/image-gallery/earth-as-art-4/australian-iron-ore</a:t>
            </a:r>
            <a:r>
              <a:rPr lang="en-US" dirty="0"/>
              <a:t> (public domain)</a:t>
            </a:r>
            <a:endParaRPr lang="en-US" dirty="0">
              <a:cs typeface="Calibri"/>
            </a:endParaRPr>
          </a:p>
          <a:p>
            <a:pPr marL="285750" indent="-285750">
              <a:buFont typeface="Arial"/>
              <a:buChar char="•"/>
            </a:pPr>
            <a:r>
              <a:rPr lang="en-US" dirty="0">
                <a:cs typeface="Calibri"/>
              </a:rPr>
              <a:t>Sentinel-2 MSI: </a:t>
            </a:r>
            <a:r>
              <a:rPr lang="en-US" dirty="0">
                <a:hlinkClick r:id="rId6"/>
              </a:rPr>
              <a:t>https://www.esa.int/Applications/Observing_the_Earth/Glacier_avalanches_more_common_than_thought</a:t>
            </a:r>
            <a:r>
              <a:rPr lang="en-US" dirty="0"/>
              <a:t> (public domain)</a:t>
            </a:r>
            <a:endParaRPr lang="en-US" dirty="0">
              <a:cs typeface="Calibri"/>
            </a:endParaRPr>
          </a:p>
          <a:p>
            <a:pPr marL="285750" indent="-285750">
              <a:buFont typeface="Arial"/>
              <a:buChar char="•"/>
            </a:pPr>
            <a:r>
              <a:rPr lang="en-US" dirty="0">
                <a:cs typeface="Calibri"/>
              </a:rPr>
              <a:t>Aqua MODIS: </a:t>
            </a:r>
            <a:r>
              <a:rPr lang="en-US" dirty="0">
                <a:cs typeface="Calibri"/>
                <a:hlinkClick r:id="rId7"/>
              </a:rPr>
              <a:t>https://oceancolor.gsfc.nasa.gov/gallery/feature/images/A2015249174000.SouthwestAtlantic.icon.png</a:t>
            </a:r>
            <a:r>
              <a:rPr lang="en-US" dirty="0">
                <a:cs typeface="Calibri"/>
              </a:rPr>
              <a:t> (public domain)</a:t>
            </a:r>
          </a:p>
          <a:p>
            <a:pPr marL="285750" indent="-285750">
              <a:buFont typeface="Arial"/>
              <a:buChar char="•"/>
            </a:pPr>
            <a:r>
              <a:rPr lang="en-US" dirty="0">
                <a:cs typeface="Calibri"/>
              </a:rPr>
              <a:t>NOAA-19: </a:t>
            </a:r>
            <a:r>
              <a:rPr lang="en-US" dirty="0">
                <a:hlinkClick r:id="rId8"/>
              </a:rPr>
              <a:t>https://www.ssd.noaa.gov/POES/COMP/images/NOAA19_SH_CH1_DDC.jpg</a:t>
            </a:r>
            <a:r>
              <a:rPr lang="en-US" dirty="0"/>
              <a:t> (public domain)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294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2" name="Pictur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grpSp>
        <p:nvGrpSpPr>
          <p:cNvPr id="2" name="Group 1"/>
          <p:cNvGrpSpPr/>
          <p:nvPr/>
        </p:nvGrpSpPr>
        <p:grpSpPr>
          <a:xfrm>
            <a:off x="9147470" y="238125"/>
            <a:ext cx="2609014" cy="741586"/>
            <a:chOff x="9147470" y="238125"/>
            <a:chExt cx="2609014" cy="741586"/>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0E85634-5E3C-4476-92BC-BD6A98CFF5E1}"/>
              </a:ext>
            </a:extLst>
          </p:cNvPr>
          <p:cNvGrpSpPr/>
          <p:nvPr userDrawn="1"/>
        </p:nvGrpSpPr>
        <p:grpSpPr>
          <a:xfrm>
            <a:off x="9147470" y="238125"/>
            <a:ext cx="2609014" cy="741586"/>
            <a:chOff x="9147470" y="238125"/>
            <a:chExt cx="2609014" cy="741586"/>
          </a:xfrm>
        </p:grpSpPr>
        <p:pic>
          <p:nvPicPr>
            <p:cNvPr id="7" name="Picture 6">
              <a:extLst>
                <a:ext uri="{FF2B5EF4-FFF2-40B4-BE49-F238E27FC236}">
                  <a16:creationId xmlns:a16="http://schemas.microsoft.com/office/drawing/2014/main" id="{E7A3F4AD-4430-48AE-9592-9BA2196BA6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8" name="TextBox 7">
              <a:extLst>
                <a:ext uri="{FF2B5EF4-FFF2-40B4-BE49-F238E27FC236}">
                  <a16:creationId xmlns:a16="http://schemas.microsoft.com/office/drawing/2014/main" id="{86D03EE6-8D7B-4EA8-AF83-AF850715E3A7}"/>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1E46CEEE-10EF-46BA-B3F2-A39FEA7DFC92}"/>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8145924"/>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iddle Icon">
    <p:spTree>
      <p:nvGrpSpPr>
        <p:cNvPr id="1" name=""/>
        <p:cNvGrpSpPr/>
        <p:nvPr/>
      </p:nvGrpSpPr>
      <p:grpSpPr>
        <a:xfrm>
          <a:off x="0" y="0"/>
          <a:ext cx="0" cy="0"/>
          <a:chOff x="0" y="0"/>
          <a:chExt cx="0" cy="0"/>
        </a:xfrm>
      </p:grpSpPr>
      <p:sp>
        <p:nvSpPr>
          <p:cNvPr id="8" name="Rounded Rectangle 7"/>
          <p:cNvSpPr/>
          <p:nvPr/>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
        <p:nvSpPr>
          <p:cNvPr id="5" name="Rounded Rectangle 7">
            <a:extLst>
              <a:ext uri="{FF2B5EF4-FFF2-40B4-BE49-F238E27FC236}">
                <a16:creationId xmlns:a16="http://schemas.microsoft.com/office/drawing/2014/main" id="{798B39CF-D898-4171-A2BB-83D08477C829}"/>
              </a:ext>
            </a:extLst>
          </p:cNvPr>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62F9270-9EBE-47FB-AB3F-6B5F91989C6B}"/>
              </a:ext>
            </a:extLst>
          </p:cNvPr>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308E7D1-1D58-4F12-BC10-CC8B362F0F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134661286"/>
      </p:ext>
    </p:extLst>
  </p:cSld>
  <p:clrMapOvr>
    <a:masterClrMapping/>
  </p:clrMapOvr>
  <p:extLst>
    <p:ext uri="{DCECCB84-F9BA-43D5-87BE-67443E8EF086}">
      <p15:sldGuideLst xmlns:p15="http://schemas.microsoft.com/office/powerpoint/2012/main">
        <p15:guide id="1" orient="horz" pos="672">
          <p15:clr>
            <a:srgbClr val="FBAE40"/>
          </p15:clr>
        </p15:guide>
        <p15:guide id="4" orient="horz" pos="4272" userDrawn="1">
          <p15:clr>
            <a:srgbClr val="FBAE40"/>
          </p15:clr>
        </p15:guide>
        <p15:guide id="5"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ft Icon">
    <p:spTree>
      <p:nvGrpSpPr>
        <p:cNvPr id="1" name=""/>
        <p:cNvGrpSpPr/>
        <p:nvPr/>
      </p:nvGrpSpPr>
      <p:grpSpPr>
        <a:xfrm>
          <a:off x="0" y="0"/>
          <a:ext cx="0" cy="0"/>
          <a:chOff x="0" y="0"/>
          <a:chExt cx="0" cy="0"/>
        </a:xfrm>
      </p:grpSpPr>
      <p:sp>
        <p:nvSpPr>
          <p:cNvPr id="8" name="Rounded Rectangle 7"/>
          <p:cNvSpPr/>
          <p:nvPr/>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
        <p:nvSpPr>
          <p:cNvPr id="5" name="Rounded Rectangle 7">
            <a:extLst>
              <a:ext uri="{FF2B5EF4-FFF2-40B4-BE49-F238E27FC236}">
                <a16:creationId xmlns:a16="http://schemas.microsoft.com/office/drawing/2014/main" id="{B8BB43C8-6654-4E6A-BC6C-C04EF143AB9D}"/>
              </a:ext>
            </a:extLst>
          </p:cNvPr>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C81A0A3-ADC7-4AB2-B803-B746610D4967}"/>
              </a:ext>
            </a:extLst>
          </p:cNvPr>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D33A11D-43AE-452C-B635-510D3138F4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83292963"/>
      </p:ext>
    </p:extLst>
  </p:cSld>
  <p:clrMapOvr>
    <a:masterClrMapping/>
  </p:clrMapOvr>
  <p:extLst>
    <p:ext uri="{DCECCB84-F9BA-43D5-87BE-67443E8EF086}">
      <p15:sldGuideLst xmlns:p15="http://schemas.microsoft.com/office/powerpoint/2012/main">
        <p15:guide id="1" orient="horz" pos="672">
          <p15:clr>
            <a:srgbClr val="FBAE40"/>
          </p15:clr>
        </p15:guide>
        <p15:guide id="6" pos="144" userDrawn="1">
          <p15:clr>
            <a:srgbClr val="FBAE40"/>
          </p15:clr>
        </p15:guide>
        <p15:guide id="7" orient="horz" pos="4224" userDrawn="1">
          <p15:clr>
            <a:srgbClr val="FBAE40"/>
          </p15:clr>
        </p15:guide>
        <p15:guide id="8" pos="120" userDrawn="1">
          <p15:clr>
            <a:srgbClr val="FBAE40"/>
          </p15:clr>
        </p15:guide>
        <p15:guide id="9" orient="horz" pos="4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cknowledgements">
    <p:spTree>
      <p:nvGrpSpPr>
        <p:cNvPr id="1" name=""/>
        <p:cNvGrpSpPr/>
        <p:nvPr/>
      </p:nvGrpSpPr>
      <p:grpSpPr>
        <a:xfrm>
          <a:off x="0" y="0"/>
          <a:ext cx="0" cy="0"/>
          <a:chOff x="0" y="0"/>
          <a:chExt cx="0" cy="0"/>
        </a:xfrm>
      </p:grpSpPr>
      <p:sp>
        <p:nvSpPr>
          <p:cNvPr id="8" name="Rectangle 7"/>
          <p:cNvSpPr/>
          <p:nvPr/>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92880" y="1887855"/>
            <a:ext cx="4206240" cy="4206240"/>
          </a:xfrm>
          <a:prstGeom prst="rect">
            <a:avLst/>
          </a:prstGeom>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1534" y="534958"/>
            <a:ext cx="1468966" cy="228600"/>
          </a:xfrm>
          <a:prstGeom prst="rect">
            <a:avLst/>
          </a:prstGeom>
        </p:spPr>
      </p:pic>
      <p:sp>
        <p:nvSpPr>
          <p:cNvPr id="11" name="Rectangle 10"/>
          <p:cNvSpPr/>
          <p:nvPr/>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9E31BB7-2AF3-47B5-BEAA-247F6D17E2D2}"/>
              </a:ext>
            </a:extLst>
          </p:cNvPr>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2" name="Rounded Rectangle 6">
            <a:extLst>
              <a:ext uri="{FF2B5EF4-FFF2-40B4-BE49-F238E27FC236}">
                <a16:creationId xmlns:a16="http://schemas.microsoft.com/office/drawing/2014/main" id="{1ABB92D0-00E3-43C9-AB0F-82C7E066F23B}"/>
              </a:ext>
            </a:extLst>
          </p:cNvPr>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14" name="Title 3">
            <a:extLst>
              <a:ext uri="{FF2B5EF4-FFF2-40B4-BE49-F238E27FC236}">
                <a16:creationId xmlns:a16="http://schemas.microsoft.com/office/drawing/2014/main" id="{D63C7EED-31FF-4E50-BDAB-69B2162655A1}"/>
              </a:ext>
            </a:extLst>
          </p:cNvPr>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15" name="Picture 14">
            <a:extLst>
              <a:ext uri="{FF2B5EF4-FFF2-40B4-BE49-F238E27FC236}">
                <a16:creationId xmlns:a16="http://schemas.microsoft.com/office/drawing/2014/main" id="{EC41AFC8-FA93-4AE4-AEED-889D7BAE2B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87855"/>
            <a:ext cx="4206240" cy="4206240"/>
          </a:xfrm>
          <a:prstGeom prst="rect">
            <a:avLst/>
          </a:prstGeom>
        </p:spPr>
      </p:pic>
      <p:pic>
        <p:nvPicPr>
          <p:cNvPr id="16" name="Picture 15">
            <a:extLst>
              <a:ext uri="{FF2B5EF4-FFF2-40B4-BE49-F238E27FC236}">
                <a16:creationId xmlns:a16="http://schemas.microsoft.com/office/drawing/2014/main" id="{E7A7464C-08DC-4960-A6EB-6C59DD7D33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1534" y="534958"/>
            <a:ext cx="1468966" cy="228600"/>
          </a:xfrm>
          <a:prstGeom prst="rect">
            <a:avLst/>
          </a:prstGeom>
        </p:spPr>
      </p:pic>
      <p:sp>
        <p:nvSpPr>
          <p:cNvPr id="17" name="Rectangle 16">
            <a:extLst>
              <a:ext uri="{FF2B5EF4-FFF2-40B4-BE49-F238E27FC236}">
                <a16:creationId xmlns:a16="http://schemas.microsoft.com/office/drawing/2014/main" id="{6C09552D-C24A-4E51-99E5-522BB5E5F6BE}"/>
              </a:ext>
            </a:extLst>
          </p:cNvPr>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4526642"/>
      </p:ext>
    </p:extLst>
  </p:cSld>
  <p:clrMapOvr>
    <a:masterClrMapping/>
  </p:clrMapOvr>
  <p:extLst>
    <p:ext uri="{DCECCB84-F9BA-43D5-87BE-67443E8EF086}">
      <p15:sldGuideLst xmlns:p15="http://schemas.microsoft.com/office/powerpoint/2012/main">
        <p15:guide id="3" orient="horz" pos="744" userDrawn="1">
          <p15:clr>
            <a:srgbClr val="FBAE40"/>
          </p15:clr>
        </p15:guide>
        <p15:guide id="4" orient="horz" pos="381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ight Large Bar">
    <p:spTree>
      <p:nvGrpSpPr>
        <p:cNvPr id="1" name=""/>
        <p:cNvGrpSpPr/>
        <p:nvPr/>
      </p:nvGrpSpPr>
      <p:grpSpPr>
        <a:xfrm>
          <a:off x="0" y="0"/>
          <a:ext cx="0" cy="0"/>
          <a:chOff x="0" y="0"/>
          <a:chExt cx="0" cy="0"/>
        </a:xfrm>
      </p:grpSpPr>
      <p:sp>
        <p:nvSpPr>
          <p:cNvPr id="3" name="Rectangle 2"/>
          <p:cNvSpPr/>
          <p:nvPr/>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
        <p:nvSpPr>
          <p:cNvPr id="4" name="Rectangle 3">
            <a:extLst>
              <a:ext uri="{FF2B5EF4-FFF2-40B4-BE49-F238E27FC236}">
                <a16:creationId xmlns:a16="http://schemas.microsoft.com/office/drawing/2014/main" id="{A67F66B0-9D32-40BB-B968-3D066107D778}"/>
              </a:ext>
            </a:extLst>
          </p:cNvPr>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6AC3F85-C306-43B7-9CFE-2D27E6B079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3904907511"/>
      </p:ext>
    </p:extLst>
  </p:cSld>
  <p:clrMapOvr>
    <a:masterClrMapping/>
  </p:clrMapOvr>
  <p:extLst>
    <p:ext uri="{DCECCB84-F9BA-43D5-87BE-67443E8EF086}">
      <p15:sldGuideLst xmlns:p15="http://schemas.microsoft.com/office/powerpoint/2012/main">
        <p15:guide id="4" orient="horz" pos="4200" userDrawn="1">
          <p15:clr>
            <a:srgbClr val="FBAE40"/>
          </p15:clr>
        </p15:guide>
        <p15:guide id="5" pos="7536" userDrawn="1">
          <p15:clr>
            <a:srgbClr val="FBAE40"/>
          </p15:clr>
        </p15:guide>
        <p15:guide id="6" pos="48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ight Small Bar">
    <p:spTree>
      <p:nvGrpSpPr>
        <p:cNvPr id="1" name=""/>
        <p:cNvGrpSpPr/>
        <p:nvPr/>
      </p:nvGrpSpPr>
      <p:grpSpPr>
        <a:xfrm>
          <a:off x="0" y="0"/>
          <a:ext cx="0" cy="0"/>
          <a:chOff x="0" y="0"/>
          <a:chExt cx="0" cy="0"/>
        </a:xfrm>
      </p:grpSpPr>
      <p:sp>
        <p:nvSpPr>
          <p:cNvPr id="3" name="Rectangle 2"/>
          <p:cNvSpPr/>
          <p:nvPr/>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
        <p:nvSpPr>
          <p:cNvPr id="4" name="Rectangle 3">
            <a:extLst>
              <a:ext uri="{FF2B5EF4-FFF2-40B4-BE49-F238E27FC236}">
                <a16:creationId xmlns:a16="http://schemas.microsoft.com/office/drawing/2014/main" id="{D750F48F-7F6A-495C-8529-E19BEE27781F}"/>
              </a:ext>
            </a:extLst>
          </p:cNvPr>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32834A1-DEA9-4F78-AD8B-AC97D8B313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007744866"/>
      </p:ext>
    </p:extLst>
  </p:cSld>
  <p:clrMapOvr>
    <a:masterClrMapping/>
  </p:clrMapOvr>
  <p:extLst>
    <p:ext uri="{DCECCB84-F9BA-43D5-87BE-67443E8EF086}">
      <p15:sldGuideLst xmlns:p15="http://schemas.microsoft.com/office/powerpoint/2012/main">
        <p15:guide id="4" orient="horz" pos="4200" userDrawn="1">
          <p15:clr>
            <a:srgbClr val="FBAE40"/>
          </p15:clr>
        </p15:guide>
        <p15:guide id="5" pos="7536" userDrawn="1">
          <p15:clr>
            <a:srgbClr val="FBAE40"/>
          </p15:clr>
        </p15:guide>
        <p15:guide id="6" pos="69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op &amp; Bottom Thin Bars">
    <p:spTree>
      <p:nvGrpSpPr>
        <p:cNvPr id="1" name=""/>
        <p:cNvGrpSpPr/>
        <p:nvPr/>
      </p:nvGrpSpPr>
      <p:grpSpPr>
        <a:xfrm>
          <a:off x="0" y="0"/>
          <a:ext cx="0" cy="0"/>
          <a:chOff x="0" y="0"/>
          <a:chExt cx="0" cy="0"/>
        </a:xfrm>
      </p:grpSpPr>
      <p:sp>
        <p:nvSpPr>
          <p:cNvPr id="7" name="Rectangle 6"/>
          <p:cNvSpPr/>
          <p:nvPr/>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51318A3-8860-4688-933A-C58195F8065D}"/>
              </a:ext>
            </a:extLst>
          </p:cNvPr>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D605BBB-343F-40DE-A521-561A5CBF44F8}"/>
              </a:ext>
            </a:extLst>
          </p:cNvPr>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3988618"/>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779A-89DB-40D5-A942-84D58453AC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347EC0-6F18-43C3-9D76-70EBF39AF5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AA8958-F3AE-4C77-8647-351B487D35A1}"/>
              </a:ext>
            </a:extLst>
          </p:cNvPr>
          <p:cNvSpPr>
            <a:spLocks noGrp="1"/>
          </p:cNvSpPr>
          <p:nvPr>
            <p:ph type="dt" sz="half" idx="10"/>
          </p:nvPr>
        </p:nvSpPr>
        <p:spPr/>
        <p:txBody>
          <a:bodyPr/>
          <a:lstStyle/>
          <a:p>
            <a:fld id="{52708F03-AEC9-480C-9D0C-2424B72FF66F}" type="datetimeFigureOut">
              <a:rPr lang="en-US" smtClean="0"/>
              <a:t>11/9/2021</a:t>
            </a:fld>
            <a:endParaRPr lang="en-US"/>
          </a:p>
        </p:txBody>
      </p:sp>
      <p:sp>
        <p:nvSpPr>
          <p:cNvPr id="5" name="Footer Placeholder 4">
            <a:extLst>
              <a:ext uri="{FF2B5EF4-FFF2-40B4-BE49-F238E27FC236}">
                <a16:creationId xmlns:a16="http://schemas.microsoft.com/office/drawing/2014/main" id="{A040FE82-DA49-4D96-9BCE-6BBC3FF34B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C483E-7A78-476F-A835-8CB8F7CCB856}"/>
              </a:ext>
            </a:extLst>
          </p:cNvPr>
          <p:cNvSpPr>
            <a:spLocks noGrp="1"/>
          </p:cNvSpPr>
          <p:nvPr>
            <p:ph type="sldNum" sz="quarter" idx="12"/>
          </p:nvPr>
        </p:nvSpPr>
        <p:spPr/>
        <p:txBody>
          <a:bodyPr/>
          <a:lstStyle/>
          <a:p>
            <a:fld id="{7A044B13-858B-4103-913D-83D2BB054AB0}" type="slidenum">
              <a:rPr lang="en-US" smtClean="0"/>
              <a:t>‹#›</a:t>
            </a:fld>
            <a:endParaRPr lang="en-US"/>
          </a:p>
        </p:txBody>
      </p:sp>
    </p:spTree>
    <p:extLst>
      <p:ext uri="{BB962C8B-B14F-4D97-AF65-F5344CB8AC3E}">
        <p14:creationId xmlns:p14="http://schemas.microsoft.com/office/powerpoint/2010/main" val="674902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AF61-4EBE-42D0-874B-8588179F6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B98E2B-18C3-4A89-B62D-BF03179628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4C4E0-0724-474D-B2CA-3C361B6CE0F9}"/>
              </a:ext>
            </a:extLst>
          </p:cNvPr>
          <p:cNvSpPr>
            <a:spLocks noGrp="1"/>
          </p:cNvSpPr>
          <p:nvPr>
            <p:ph type="dt" sz="half" idx="10"/>
          </p:nvPr>
        </p:nvSpPr>
        <p:spPr/>
        <p:txBody>
          <a:bodyPr/>
          <a:lstStyle/>
          <a:p>
            <a:fld id="{52708F03-AEC9-480C-9D0C-2424B72FF66F}" type="datetimeFigureOut">
              <a:rPr lang="en-US" smtClean="0"/>
              <a:t>11/9/2021</a:t>
            </a:fld>
            <a:endParaRPr lang="en-US"/>
          </a:p>
        </p:txBody>
      </p:sp>
      <p:sp>
        <p:nvSpPr>
          <p:cNvPr id="5" name="Footer Placeholder 4">
            <a:extLst>
              <a:ext uri="{FF2B5EF4-FFF2-40B4-BE49-F238E27FC236}">
                <a16:creationId xmlns:a16="http://schemas.microsoft.com/office/drawing/2014/main" id="{67D445C9-9FE5-4E95-8E1D-2F8D78FAC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98A12-6507-4B78-A8DD-6EC1B0290042}"/>
              </a:ext>
            </a:extLst>
          </p:cNvPr>
          <p:cNvSpPr>
            <a:spLocks noGrp="1"/>
          </p:cNvSpPr>
          <p:nvPr>
            <p:ph type="sldNum" sz="quarter" idx="12"/>
          </p:nvPr>
        </p:nvSpPr>
        <p:spPr/>
        <p:txBody>
          <a:bodyPr/>
          <a:lstStyle/>
          <a:p>
            <a:fld id="{7A044B13-858B-4103-913D-83D2BB054AB0}" type="slidenum">
              <a:rPr lang="en-US" smtClean="0"/>
              <a:t>‹#›</a:t>
            </a:fld>
            <a:endParaRPr lang="en-US"/>
          </a:p>
        </p:txBody>
      </p:sp>
    </p:spTree>
    <p:extLst>
      <p:ext uri="{BB962C8B-B14F-4D97-AF65-F5344CB8AC3E}">
        <p14:creationId xmlns:p14="http://schemas.microsoft.com/office/powerpoint/2010/main" val="2166427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4B3E-3560-4C72-AE2F-4C51C67B34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8284A3-2758-4A2E-B36B-EBCC00AFA9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3A45A6-9559-48B9-904F-805A0E3DCA58}"/>
              </a:ext>
            </a:extLst>
          </p:cNvPr>
          <p:cNvSpPr>
            <a:spLocks noGrp="1"/>
          </p:cNvSpPr>
          <p:nvPr>
            <p:ph type="dt" sz="half" idx="10"/>
          </p:nvPr>
        </p:nvSpPr>
        <p:spPr/>
        <p:txBody>
          <a:bodyPr/>
          <a:lstStyle/>
          <a:p>
            <a:fld id="{52708F03-AEC9-480C-9D0C-2424B72FF66F}" type="datetimeFigureOut">
              <a:rPr lang="en-US" smtClean="0"/>
              <a:t>11/9/2021</a:t>
            </a:fld>
            <a:endParaRPr lang="en-US"/>
          </a:p>
        </p:txBody>
      </p:sp>
      <p:sp>
        <p:nvSpPr>
          <p:cNvPr id="5" name="Footer Placeholder 4">
            <a:extLst>
              <a:ext uri="{FF2B5EF4-FFF2-40B4-BE49-F238E27FC236}">
                <a16:creationId xmlns:a16="http://schemas.microsoft.com/office/drawing/2014/main" id="{6B3BF916-F030-4831-95B3-95AE7A80C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1364B-5BD1-4E2C-978C-900EA557E39F}"/>
              </a:ext>
            </a:extLst>
          </p:cNvPr>
          <p:cNvSpPr>
            <a:spLocks noGrp="1"/>
          </p:cNvSpPr>
          <p:nvPr>
            <p:ph type="sldNum" sz="quarter" idx="12"/>
          </p:nvPr>
        </p:nvSpPr>
        <p:spPr/>
        <p:txBody>
          <a:bodyPr/>
          <a:lstStyle/>
          <a:p>
            <a:fld id="{7A044B13-858B-4103-913D-83D2BB054AB0}" type="slidenum">
              <a:rPr lang="en-US" smtClean="0"/>
              <a:t>‹#›</a:t>
            </a:fld>
            <a:endParaRPr lang="en-US"/>
          </a:p>
        </p:txBody>
      </p:sp>
    </p:spTree>
    <p:extLst>
      <p:ext uri="{BB962C8B-B14F-4D97-AF65-F5344CB8AC3E}">
        <p14:creationId xmlns:p14="http://schemas.microsoft.com/office/powerpoint/2010/main" val="562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E9A5-4099-4DA3-B06A-C63DB9CA2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8587BE-020A-4BCF-B67D-59D1D9453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1DA4BA-40FB-4699-893B-F9B3326DBD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57CDF5-45EE-47AF-8D0C-0E94DD765275}"/>
              </a:ext>
            </a:extLst>
          </p:cNvPr>
          <p:cNvSpPr>
            <a:spLocks noGrp="1"/>
          </p:cNvSpPr>
          <p:nvPr>
            <p:ph type="dt" sz="half" idx="10"/>
          </p:nvPr>
        </p:nvSpPr>
        <p:spPr/>
        <p:txBody>
          <a:bodyPr/>
          <a:lstStyle/>
          <a:p>
            <a:fld id="{52708F03-AEC9-480C-9D0C-2424B72FF66F}" type="datetimeFigureOut">
              <a:rPr lang="en-US" smtClean="0"/>
              <a:t>11/9/2021</a:t>
            </a:fld>
            <a:endParaRPr lang="en-US"/>
          </a:p>
        </p:txBody>
      </p:sp>
      <p:sp>
        <p:nvSpPr>
          <p:cNvPr id="6" name="Footer Placeholder 5">
            <a:extLst>
              <a:ext uri="{FF2B5EF4-FFF2-40B4-BE49-F238E27FC236}">
                <a16:creationId xmlns:a16="http://schemas.microsoft.com/office/drawing/2014/main" id="{5DCBE15B-83E9-459F-87BD-26CEBF6AD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64A52C-72D8-436F-B3D3-A925EEC974A5}"/>
              </a:ext>
            </a:extLst>
          </p:cNvPr>
          <p:cNvSpPr>
            <a:spLocks noGrp="1"/>
          </p:cNvSpPr>
          <p:nvPr>
            <p:ph type="sldNum" sz="quarter" idx="12"/>
          </p:nvPr>
        </p:nvSpPr>
        <p:spPr/>
        <p:txBody>
          <a:bodyPr/>
          <a:lstStyle/>
          <a:p>
            <a:fld id="{7A044B13-858B-4103-913D-83D2BB054AB0}" type="slidenum">
              <a:rPr lang="en-US" smtClean="0"/>
              <a:t>‹#›</a:t>
            </a:fld>
            <a:endParaRPr lang="en-US"/>
          </a:p>
        </p:txBody>
      </p:sp>
    </p:spTree>
    <p:extLst>
      <p:ext uri="{BB962C8B-B14F-4D97-AF65-F5344CB8AC3E}">
        <p14:creationId xmlns:p14="http://schemas.microsoft.com/office/powerpoint/2010/main" val="2798174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1E98-9FAF-46B1-BF2E-9D3082CAA0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CB34BD-7170-4AFD-BE88-0EA80AAD6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3BABE0-90A0-47A4-AA06-DE351E8D7C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BD545D-F2B7-4C26-92EC-068E4529B6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142430-D39C-4417-969E-6F01A9AA5B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C8E42-70A7-4ECC-A5F2-33F6D3FFF67A}"/>
              </a:ext>
            </a:extLst>
          </p:cNvPr>
          <p:cNvSpPr>
            <a:spLocks noGrp="1"/>
          </p:cNvSpPr>
          <p:nvPr>
            <p:ph type="dt" sz="half" idx="10"/>
          </p:nvPr>
        </p:nvSpPr>
        <p:spPr/>
        <p:txBody>
          <a:bodyPr/>
          <a:lstStyle/>
          <a:p>
            <a:fld id="{52708F03-AEC9-480C-9D0C-2424B72FF66F}" type="datetimeFigureOut">
              <a:rPr lang="en-US" smtClean="0"/>
              <a:t>11/9/2021</a:t>
            </a:fld>
            <a:endParaRPr lang="en-US"/>
          </a:p>
        </p:txBody>
      </p:sp>
      <p:sp>
        <p:nvSpPr>
          <p:cNvPr id="8" name="Footer Placeholder 7">
            <a:extLst>
              <a:ext uri="{FF2B5EF4-FFF2-40B4-BE49-F238E27FC236}">
                <a16:creationId xmlns:a16="http://schemas.microsoft.com/office/drawing/2014/main" id="{7D30D896-730F-4F6D-86B8-E516EE2248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CA62-DD3C-4A23-8378-B0911F13FA80}"/>
              </a:ext>
            </a:extLst>
          </p:cNvPr>
          <p:cNvSpPr>
            <a:spLocks noGrp="1"/>
          </p:cNvSpPr>
          <p:nvPr>
            <p:ph type="sldNum" sz="quarter" idx="12"/>
          </p:nvPr>
        </p:nvSpPr>
        <p:spPr/>
        <p:txBody>
          <a:bodyPr/>
          <a:lstStyle/>
          <a:p>
            <a:fld id="{7A044B13-858B-4103-913D-83D2BB054AB0}" type="slidenum">
              <a:rPr lang="en-US" smtClean="0"/>
              <a:t>‹#›</a:t>
            </a:fld>
            <a:endParaRPr lang="en-US"/>
          </a:p>
        </p:txBody>
      </p:sp>
    </p:spTree>
    <p:extLst>
      <p:ext uri="{BB962C8B-B14F-4D97-AF65-F5344CB8AC3E}">
        <p14:creationId xmlns:p14="http://schemas.microsoft.com/office/powerpoint/2010/main" val="2190611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20E7-CA94-4D4D-B553-3E5BC1B244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B0CE5F-379C-4D40-AA0E-CC2D9A7CFF65}"/>
              </a:ext>
            </a:extLst>
          </p:cNvPr>
          <p:cNvSpPr>
            <a:spLocks noGrp="1"/>
          </p:cNvSpPr>
          <p:nvPr>
            <p:ph type="dt" sz="half" idx="10"/>
          </p:nvPr>
        </p:nvSpPr>
        <p:spPr/>
        <p:txBody>
          <a:bodyPr/>
          <a:lstStyle/>
          <a:p>
            <a:fld id="{52708F03-AEC9-480C-9D0C-2424B72FF66F}" type="datetimeFigureOut">
              <a:rPr lang="en-US" smtClean="0"/>
              <a:t>11/9/2021</a:t>
            </a:fld>
            <a:endParaRPr lang="en-US"/>
          </a:p>
        </p:txBody>
      </p:sp>
      <p:sp>
        <p:nvSpPr>
          <p:cNvPr id="4" name="Footer Placeholder 3">
            <a:extLst>
              <a:ext uri="{FF2B5EF4-FFF2-40B4-BE49-F238E27FC236}">
                <a16:creationId xmlns:a16="http://schemas.microsoft.com/office/drawing/2014/main" id="{B9EA387B-73D2-42D8-9ABA-959862ECCE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D048AD-D2F8-4C87-9751-81FE2DA179F0}"/>
              </a:ext>
            </a:extLst>
          </p:cNvPr>
          <p:cNvSpPr>
            <a:spLocks noGrp="1"/>
          </p:cNvSpPr>
          <p:nvPr>
            <p:ph type="sldNum" sz="quarter" idx="12"/>
          </p:nvPr>
        </p:nvSpPr>
        <p:spPr/>
        <p:txBody>
          <a:bodyPr/>
          <a:lstStyle/>
          <a:p>
            <a:fld id="{7A044B13-858B-4103-913D-83D2BB054AB0}" type="slidenum">
              <a:rPr lang="en-US" smtClean="0"/>
              <a:t>‹#›</a:t>
            </a:fld>
            <a:endParaRPr lang="en-US"/>
          </a:p>
        </p:txBody>
      </p:sp>
    </p:spTree>
    <p:extLst>
      <p:ext uri="{BB962C8B-B14F-4D97-AF65-F5344CB8AC3E}">
        <p14:creationId xmlns:p14="http://schemas.microsoft.com/office/powerpoint/2010/main" val="1550419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4B2265-8BCC-4CC4-8CBC-CCE89137D51C}"/>
              </a:ext>
            </a:extLst>
          </p:cNvPr>
          <p:cNvSpPr>
            <a:spLocks noGrp="1"/>
          </p:cNvSpPr>
          <p:nvPr>
            <p:ph type="dt" sz="half" idx="10"/>
          </p:nvPr>
        </p:nvSpPr>
        <p:spPr/>
        <p:txBody>
          <a:bodyPr/>
          <a:lstStyle/>
          <a:p>
            <a:fld id="{52708F03-AEC9-480C-9D0C-2424B72FF66F}" type="datetimeFigureOut">
              <a:rPr lang="en-US" smtClean="0"/>
              <a:t>11/9/2021</a:t>
            </a:fld>
            <a:endParaRPr lang="en-US"/>
          </a:p>
        </p:txBody>
      </p:sp>
      <p:sp>
        <p:nvSpPr>
          <p:cNvPr id="3" name="Footer Placeholder 2">
            <a:extLst>
              <a:ext uri="{FF2B5EF4-FFF2-40B4-BE49-F238E27FC236}">
                <a16:creationId xmlns:a16="http://schemas.microsoft.com/office/drawing/2014/main" id="{D89D438E-F6B2-4701-A00E-561C59F57A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D9EF71-79D5-45F8-A7F8-7E9B20C8F852}"/>
              </a:ext>
            </a:extLst>
          </p:cNvPr>
          <p:cNvSpPr>
            <a:spLocks noGrp="1"/>
          </p:cNvSpPr>
          <p:nvPr>
            <p:ph type="sldNum" sz="quarter" idx="12"/>
          </p:nvPr>
        </p:nvSpPr>
        <p:spPr/>
        <p:txBody>
          <a:bodyPr/>
          <a:lstStyle/>
          <a:p>
            <a:fld id="{7A044B13-858B-4103-913D-83D2BB054AB0}" type="slidenum">
              <a:rPr lang="en-US" smtClean="0"/>
              <a:t>‹#›</a:t>
            </a:fld>
            <a:endParaRPr lang="en-US"/>
          </a:p>
        </p:txBody>
      </p:sp>
    </p:spTree>
    <p:extLst>
      <p:ext uri="{BB962C8B-B14F-4D97-AF65-F5344CB8AC3E}">
        <p14:creationId xmlns:p14="http://schemas.microsoft.com/office/powerpoint/2010/main" val="510041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0219-6FCD-4279-A88B-3823B559F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CCF37F-33BB-4D23-BA75-2567C71D81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FB3F7-8F4E-4B2D-BD4A-057646A35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74C0F-04FF-4874-89F5-7F4FDA86A4AE}"/>
              </a:ext>
            </a:extLst>
          </p:cNvPr>
          <p:cNvSpPr>
            <a:spLocks noGrp="1"/>
          </p:cNvSpPr>
          <p:nvPr>
            <p:ph type="dt" sz="half" idx="10"/>
          </p:nvPr>
        </p:nvSpPr>
        <p:spPr/>
        <p:txBody>
          <a:bodyPr/>
          <a:lstStyle/>
          <a:p>
            <a:fld id="{52708F03-AEC9-480C-9D0C-2424B72FF66F}" type="datetimeFigureOut">
              <a:rPr lang="en-US" smtClean="0"/>
              <a:t>11/9/2021</a:t>
            </a:fld>
            <a:endParaRPr lang="en-US"/>
          </a:p>
        </p:txBody>
      </p:sp>
      <p:sp>
        <p:nvSpPr>
          <p:cNvPr id="6" name="Footer Placeholder 5">
            <a:extLst>
              <a:ext uri="{FF2B5EF4-FFF2-40B4-BE49-F238E27FC236}">
                <a16:creationId xmlns:a16="http://schemas.microsoft.com/office/drawing/2014/main" id="{F7A97058-A362-4123-AF68-01D2BF1D9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0A649-3C92-4BE0-8314-4486AF42CD84}"/>
              </a:ext>
            </a:extLst>
          </p:cNvPr>
          <p:cNvSpPr>
            <a:spLocks noGrp="1"/>
          </p:cNvSpPr>
          <p:nvPr>
            <p:ph type="sldNum" sz="quarter" idx="12"/>
          </p:nvPr>
        </p:nvSpPr>
        <p:spPr/>
        <p:txBody>
          <a:bodyPr/>
          <a:lstStyle/>
          <a:p>
            <a:fld id="{7A044B13-858B-4103-913D-83D2BB054AB0}" type="slidenum">
              <a:rPr lang="en-US" smtClean="0"/>
              <a:t>‹#›</a:t>
            </a:fld>
            <a:endParaRPr lang="en-US"/>
          </a:p>
        </p:txBody>
      </p:sp>
    </p:spTree>
    <p:extLst>
      <p:ext uri="{BB962C8B-B14F-4D97-AF65-F5344CB8AC3E}">
        <p14:creationId xmlns:p14="http://schemas.microsoft.com/office/powerpoint/2010/main" val="2538387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AB3C-564F-4FA6-9A36-7BFFD144C7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BDB280-273D-45AA-AC60-E2A357ADE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DA9C44-073F-4FDE-A818-A6F085DBD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FBC692-EC74-4C80-B265-9F097C7E4D97}"/>
              </a:ext>
            </a:extLst>
          </p:cNvPr>
          <p:cNvSpPr>
            <a:spLocks noGrp="1"/>
          </p:cNvSpPr>
          <p:nvPr>
            <p:ph type="dt" sz="half" idx="10"/>
          </p:nvPr>
        </p:nvSpPr>
        <p:spPr/>
        <p:txBody>
          <a:bodyPr/>
          <a:lstStyle/>
          <a:p>
            <a:fld id="{52708F03-AEC9-480C-9D0C-2424B72FF66F}" type="datetimeFigureOut">
              <a:rPr lang="en-US" smtClean="0"/>
              <a:t>11/9/2021</a:t>
            </a:fld>
            <a:endParaRPr lang="en-US"/>
          </a:p>
        </p:txBody>
      </p:sp>
      <p:sp>
        <p:nvSpPr>
          <p:cNvPr id="6" name="Footer Placeholder 5">
            <a:extLst>
              <a:ext uri="{FF2B5EF4-FFF2-40B4-BE49-F238E27FC236}">
                <a16:creationId xmlns:a16="http://schemas.microsoft.com/office/drawing/2014/main" id="{3F28F150-7C3A-4D29-8CC1-FCCE7E03B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8D7E1-9641-4E74-8A5D-6497C18B48F5}"/>
              </a:ext>
            </a:extLst>
          </p:cNvPr>
          <p:cNvSpPr>
            <a:spLocks noGrp="1"/>
          </p:cNvSpPr>
          <p:nvPr>
            <p:ph type="sldNum" sz="quarter" idx="12"/>
          </p:nvPr>
        </p:nvSpPr>
        <p:spPr/>
        <p:txBody>
          <a:bodyPr/>
          <a:lstStyle/>
          <a:p>
            <a:fld id="{7A044B13-858B-4103-913D-83D2BB054AB0}" type="slidenum">
              <a:rPr lang="en-US" smtClean="0"/>
              <a:t>‹#›</a:t>
            </a:fld>
            <a:endParaRPr lang="en-US"/>
          </a:p>
        </p:txBody>
      </p:sp>
    </p:spTree>
    <p:extLst>
      <p:ext uri="{BB962C8B-B14F-4D97-AF65-F5344CB8AC3E}">
        <p14:creationId xmlns:p14="http://schemas.microsoft.com/office/powerpoint/2010/main" val="2654672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B1DEE-22DE-4459-89F2-D44D306E18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2CC727-F8C9-4610-92E3-B48F73217B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E4A18-F4F7-48F3-90D0-92B73BE2DFA7}"/>
              </a:ext>
            </a:extLst>
          </p:cNvPr>
          <p:cNvSpPr>
            <a:spLocks noGrp="1"/>
          </p:cNvSpPr>
          <p:nvPr>
            <p:ph type="dt" sz="half" idx="10"/>
          </p:nvPr>
        </p:nvSpPr>
        <p:spPr/>
        <p:txBody>
          <a:bodyPr/>
          <a:lstStyle/>
          <a:p>
            <a:fld id="{52708F03-AEC9-480C-9D0C-2424B72FF66F}" type="datetimeFigureOut">
              <a:rPr lang="en-US" smtClean="0"/>
              <a:t>11/9/2021</a:t>
            </a:fld>
            <a:endParaRPr lang="en-US"/>
          </a:p>
        </p:txBody>
      </p:sp>
      <p:sp>
        <p:nvSpPr>
          <p:cNvPr id="5" name="Footer Placeholder 4">
            <a:extLst>
              <a:ext uri="{FF2B5EF4-FFF2-40B4-BE49-F238E27FC236}">
                <a16:creationId xmlns:a16="http://schemas.microsoft.com/office/drawing/2014/main" id="{C82C076E-A7B7-4C64-900B-4715DB1C51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24AE02-EFA1-44F4-AA0F-A711CB65C9ED}"/>
              </a:ext>
            </a:extLst>
          </p:cNvPr>
          <p:cNvSpPr>
            <a:spLocks noGrp="1"/>
          </p:cNvSpPr>
          <p:nvPr>
            <p:ph type="sldNum" sz="quarter" idx="12"/>
          </p:nvPr>
        </p:nvSpPr>
        <p:spPr/>
        <p:txBody>
          <a:bodyPr/>
          <a:lstStyle/>
          <a:p>
            <a:fld id="{7A044B13-858B-4103-913D-83D2BB054AB0}" type="slidenum">
              <a:rPr lang="en-US" smtClean="0"/>
              <a:t>‹#›</a:t>
            </a:fld>
            <a:endParaRPr lang="en-US"/>
          </a:p>
        </p:txBody>
      </p:sp>
    </p:spTree>
    <p:extLst>
      <p:ext uri="{BB962C8B-B14F-4D97-AF65-F5344CB8AC3E}">
        <p14:creationId xmlns:p14="http://schemas.microsoft.com/office/powerpoint/2010/main" val="3063696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252BD6-9918-44BF-AEB5-ACBB3D907B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2C1BC-5EC6-48C9-A9F9-4AB2CF51CA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F9A0F-0422-4EBB-A6E6-37E3DDA5CD78}"/>
              </a:ext>
            </a:extLst>
          </p:cNvPr>
          <p:cNvSpPr>
            <a:spLocks noGrp="1"/>
          </p:cNvSpPr>
          <p:nvPr>
            <p:ph type="dt" sz="half" idx="10"/>
          </p:nvPr>
        </p:nvSpPr>
        <p:spPr/>
        <p:txBody>
          <a:bodyPr/>
          <a:lstStyle/>
          <a:p>
            <a:fld id="{52708F03-AEC9-480C-9D0C-2424B72FF66F}" type="datetimeFigureOut">
              <a:rPr lang="en-US" smtClean="0"/>
              <a:t>11/9/2021</a:t>
            </a:fld>
            <a:endParaRPr lang="en-US"/>
          </a:p>
        </p:txBody>
      </p:sp>
      <p:sp>
        <p:nvSpPr>
          <p:cNvPr id="5" name="Footer Placeholder 4">
            <a:extLst>
              <a:ext uri="{FF2B5EF4-FFF2-40B4-BE49-F238E27FC236}">
                <a16:creationId xmlns:a16="http://schemas.microsoft.com/office/drawing/2014/main" id="{35E5D610-F18E-4BA7-B67A-3A029D1AB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28609-3CEF-45B5-94AA-2F370163A2D1}"/>
              </a:ext>
            </a:extLst>
          </p:cNvPr>
          <p:cNvSpPr>
            <a:spLocks noGrp="1"/>
          </p:cNvSpPr>
          <p:nvPr>
            <p:ph type="sldNum" sz="quarter" idx="12"/>
          </p:nvPr>
        </p:nvSpPr>
        <p:spPr/>
        <p:txBody>
          <a:bodyPr/>
          <a:lstStyle/>
          <a:p>
            <a:fld id="{7A044B13-858B-4103-913D-83D2BB054AB0}" type="slidenum">
              <a:rPr lang="en-US" smtClean="0"/>
              <a:t>‹#›</a:t>
            </a:fld>
            <a:endParaRPr lang="en-US"/>
          </a:p>
        </p:txBody>
      </p:sp>
    </p:spTree>
    <p:extLst>
      <p:ext uri="{BB962C8B-B14F-4D97-AF65-F5344CB8AC3E}">
        <p14:creationId xmlns:p14="http://schemas.microsoft.com/office/powerpoint/2010/main" val="811458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op &amp; Bottom Thin Bars">
    <p:spTree>
      <p:nvGrpSpPr>
        <p:cNvPr id="1" name=""/>
        <p:cNvGrpSpPr/>
        <p:nvPr/>
      </p:nvGrpSpPr>
      <p:grpSpPr>
        <a:xfrm>
          <a:off x="0" y="0"/>
          <a:ext cx="0" cy="0"/>
          <a:chOff x="0" y="0"/>
          <a:chExt cx="0" cy="0"/>
        </a:xfrm>
      </p:grpSpPr>
      <p:sp>
        <p:nvSpPr>
          <p:cNvPr id="7" name="Rectangle 6"/>
          <p:cNvSpPr/>
          <p:nvPr/>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1318A3-8860-4688-933A-C58195F8065D}"/>
              </a:ext>
            </a:extLst>
          </p:cNvPr>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605BBB-343F-40DE-A521-561A5CBF44F8}"/>
              </a:ext>
            </a:extLst>
          </p:cNvPr>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497867"/>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87855"/>
            <a:ext cx="4206240" cy="420624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1534" y="534958"/>
            <a:ext cx="1468966" cy="22860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65358F-8626-4D04-B18A-7B02306D8F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12" r="8941"/>
          <a:stretch/>
        </p:blipFill>
        <p:spPr>
          <a:xfrm>
            <a:off x="0" y="0"/>
            <a:ext cx="5576047" cy="6099048"/>
          </a:xfrm>
          <a:prstGeom prst="rect">
            <a:avLst/>
          </a:prstGeom>
        </p:spPr>
      </p:pic>
      <p:grpSp>
        <p:nvGrpSpPr>
          <p:cNvPr id="5" name="Group 4"/>
          <p:cNvGrpSpPr/>
          <p:nvPr/>
        </p:nvGrpSpPr>
        <p:grpSpPr>
          <a:xfrm>
            <a:off x="9147470" y="238125"/>
            <a:ext cx="2609014" cy="741586"/>
            <a:chOff x="9147470" y="238125"/>
            <a:chExt cx="2609014" cy="741586"/>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Fall 2021</a:t>
            </a:r>
          </a:p>
        </p:txBody>
      </p:sp>
      <p:sp>
        <p:nvSpPr>
          <p:cNvPr id="26" name="Rounded Rectangle 25"/>
          <p:cNvSpPr/>
          <p:nvPr/>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grpSp>
        <p:nvGrpSpPr>
          <p:cNvPr id="15" name="Group 14">
            <a:extLst>
              <a:ext uri="{FF2B5EF4-FFF2-40B4-BE49-F238E27FC236}">
                <a16:creationId xmlns:a16="http://schemas.microsoft.com/office/drawing/2014/main" id="{3BDBE049-5815-42A1-8FAE-43FEB1609E61}"/>
              </a:ext>
            </a:extLst>
          </p:cNvPr>
          <p:cNvGrpSpPr/>
          <p:nvPr userDrawn="1"/>
        </p:nvGrpSpPr>
        <p:grpSpPr>
          <a:xfrm>
            <a:off x="9147470" y="238125"/>
            <a:ext cx="2609014" cy="741586"/>
            <a:chOff x="9147470" y="238125"/>
            <a:chExt cx="2609014" cy="741586"/>
          </a:xfrm>
        </p:grpSpPr>
        <p:pic>
          <p:nvPicPr>
            <p:cNvPr id="16" name="Picture 15">
              <a:extLst>
                <a:ext uri="{FF2B5EF4-FFF2-40B4-BE49-F238E27FC236}">
                  <a16:creationId xmlns:a16="http://schemas.microsoft.com/office/drawing/2014/main" id="{858B4150-5088-4224-BD43-9450DD79D3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17" name="TextBox 16">
              <a:extLst>
                <a:ext uri="{FF2B5EF4-FFF2-40B4-BE49-F238E27FC236}">
                  <a16:creationId xmlns:a16="http://schemas.microsoft.com/office/drawing/2014/main" id="{C37DFFE4-6856-4CB9-B8C0-29AE71333ABE}"/>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E87412B5-6D26-44E8-94CF-5FDA6BA9B1B3}"/>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2827BC5E-6C88-43A5-996B-F2E5FAD5082C}"/>
              </a:ext>
            </a:extLst>
          </p:cNvPr>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Fall 2021</a:t>
            </a:r>
          </a:p>
        </p:txBody>
      </p:sp>
      <p:sp>
        <p:nvSpPr>
          <p:cNvPr id="23" name="Rounded Rectangle 25">
            <a:extLst>
              <a:ext uri="{FF2B5EF4-FFF2-40B4-BE49-F238E27FC236}">
                <a16:creationId xmlns:a16="http://schemas.microsoft.com/office/drawing/2014/main" id="{72B71031-8310-4C8A-91CF-F231A8208BE6}"/>
              </a:ext>
            </a:extLst>
          </p:cNvPr>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7A63C419-094F-4405-B7B9-5A81755FCE23}"/>
              </a:ext>
            </a:extLst>
          </p:cNvPr>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C9F0EA0-24EF-4337-BFB2-C6CEE04C121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27" name="Picture 26">
            <a:extLst>
              <a:ext uri="{FF2B5EF4-FFF2-40B4-BE49-F238E27FC236}">
                <a16:creationId xmlns:a16="http://schemas.microsoft.com/office/drawing/2014/main" id="{3277B76D-6C25-4620-A8C3-C937E958E41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2029070001"/>
      </p:ext>
    </p:extLst>
  </p:cSld>
  <p:clrMapOvr>
    <a:masterClrMapping/>
  </p:clrMapOvr>
  <p:extLst>
    <p:ext uri="{DCECCB84-F9BA-43D5-87BE-67443E8EF086}">
      <p15:sldGuideLst xmlns:p15="http://schemas.microsoft.com/office/powerpoint/2012/main">
        <p15:guide id="2" orient="horz" pos="3936">
          <p15:clr>
            <a:srgbClr val="FBAE40"/>
          </p15:clr>
        </p15:guide>
        <p15:guide id="3" pos="7224">
          <p15:clr>
            <a:srgbClr val="FBAE40"/>
          </p15:clr>
        </p15:guide>
        <p15:guide id="8" orient="horz" pos="4272" userDrawn="1">
          <p15:clr>
            <a:srgbClr val="FBAE40"/>
          </p15:clr>
        </p15:guide>
        <p15:guide id="9" pos="3624" userDrawn="1">
          <p15:clr>
            <a:srgbClr val="FBAE40"/>
          </p15:clr>
        </p15:guide>
        <p15:guide id="10" pos="7536" userDrawn="1">
          <p15:clr>
            <a:srgbClr val="FBAE40"/>
          </p15:clr>
        </p15:guide>
        <p15:guide id="11" pos="3840" userDrawn="1">
          <p15:clr>
            <a:srgbClr val="FBAE40"/>
          </p15:clr>
        </p15:guide>
        <p15:guide id="12" orient="horz" pos="420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23327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312" userDrawn="1">
          <p15:clr>
            <a:srgbClr val="F26B43"/>
          </p15:clr>
        </p15:guide>
        <p15:guide id="7" orient="horz" pos="480" userDrawn="1">
          <p15:clr>
            <a:srgbClr val="F26B43"/>
          </p15:clr>
        </p15:guide>
        <p15:guide id="8" orient="horz" pos="216" userDrawn="1">
          <p15:clr>
            <a:srgbClr val="F26B43"/>
          </p15:clr>
        </p15:guide>
        <p15:guide id="9" pos="7320" userDrawn="1">
          <p15:clr>
            <a:srgbClr val="F26B43"/>
          </p15:clr>
        </p15:guide>
        <p15:guide id="10" pos="75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F7A40-613A-4138-A9A0-23574E8C90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551976-BEFC-42BA-8B00-C1A09068A5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7CD12-243D-463C-9D47-EB14947ED0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08F03-AEC9-480C-9D0C-2424B72FF66F}" type="datetimeFigureOut">
              <a:rPr lang="en-US" smtClean="0"/>
              <a:t>11/9/2021</a:t>
            </a:fld>
            <a:endParaRPr lang="en-US"/>
          </a:p>
        </p:txBody>
      </p:sp>
      <p:sp>
        <p:nvSpPr>
          <p:cNvPr id="5" name="Footer Placeholder 4">
            <a:extLst>
              <a:ext uri="{FF2B5EF4-FFF2-40B4-BE49-F238E27FC236}">
                <a16:creationId xmlns:a16="http://schemas.microsoft.com/office/drawing/2014/main" id="{932785BF-158D-450B-A8AF-13501180DF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F434EF-9AD8-4E5F-96FF-68CDAD4BFF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44B13-858B-4103-913D-83D2BB054AB0}" type="slidenum">
              <a:rPr lang="en-US" smtClean="0"/>
              <a:t>‹#›</a:t>
            </a:fld>
            <a:endParaRPr lang="en-US"/>
          </a:p>
        </p:txBody>
      </p:sp>
    </p:spTree>
    <p:extLst>
      <p:ext uri="{BB962C8B-B14F-4D97-AF65-F5344CB8AC3E}">
        <p14:creationId xmlns:p14="http://schemas.microsoft.com/office/powerpoint/2010/main" val="380276398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6.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5.png"/><Relationship Id="rId7"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54.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54.sv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28.sv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73.jpeg"/><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28.sv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76.jpeg"/><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36.png"/><Relationship Id="rId3" Type="http://schemas.openxmlformats.org/officeDocument/2006/relationships/image" Target="../media/image40.jpeg"/><Relationship Id="rId21" Type="http://schemas.openxmlformats.org/officeDocument/2006/relationships/image" Target="../media/image50.png"/><Relationship Id="rId7" Type="http://schemas.openxmlformats.org/officeDocument/2006/relationships/image" Target="../media/image44.jpeg"/><Relationship Id="rId12" Type="http://schemas.openxmlformats.org/officeDocument/2006/relationships/image" Target="../media/image47.png"/><Relationship Id="rId17" Type="http://schemas.openxmlformats.org/officeDocument/2006/relationships/image" Target="../media/image35.svg"/><Relationship Id="rId2" Type="http://schemas.openxmlformats.org/officeDocument/2006/relationships/notesSlide" Target="../notesSlides/notesSlide9.xml"/><Relationship Id="rId16" Type="http://schemas.openxmlformats.org/officeDocument/2006/relationships/image" Target="../media/image34.png"/><Relationship Id="rId20" Type="http://schemas.openxmlformats.org/officeDocument/2006/relationships/image" Target="../media/image49.png"/><Relationship Id="rId1" Type="http://schemas.openxmlformats.org/officeDocument/2006/relationships/slideLayout" Target="../slideLayouts/slideLayout28.xml"/><Relationship Id="rId6" Type="http://schemas.openxmlformats.org/officeDocument/2006/relationships/image" Target="../media/image43.png"/><Relationship Id="rId11" Type="http://schemas.openxmlformats.org/officeDocument/2006/relationships/image" Target="../media/image33.svg"/><Relationship Id="rId5" Type="http://schemas.openxmlformats.org/officeDocument/2006/relationships/image" Target="../media/image42.jpeg"/><Relationship Id="rId15" Type="http://schemas.openxmlformats.org/officeDocument/2006/relationships/image" Target="../media/image39.svg"/><Relationship Id="rId10" Type="http://schemas.openxmlformats.org/officeDocument/2006/relationships/image" Target="../media/image32.png"/><Relationship Id="rId19" Type="http://schemas.openxmlformats.org/officeDocument/2006/relationships/image" Target="../media/image37.sv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38.png"/><Relationship Id="rId22"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6321" y="5745283"/>
            <a:ext cx="3614525" cy="338554"/>
          </a:xfrm>
          <a:prstGeom prst="rect">
            <a:avLst/>
          </a:prstGeom>
        </p:spPr>
        <p:txBody>
          <a:bodyPr wrap="square">
            <a:spAutoFit/>
          </a:bodyPr>
          <a:lstStyle/>
          <a:p>
            <a:pPr algn="r"/>
            <a:r>
              <a:rPr lang="en-US" sz="1600" dirty="0">
                <a:solidFill>
                  <a:srgbClr val="B73B52"/>
                </a:solidFill>
                <a:latin typeface="Century Gothic" panose="020B0502020202020204" pitchFamily="34" charset="0"/>
              </a:rPr>
              <a:t>Alabama – Marshall</a:t>
            </a:r>
            <a:endParaRPr lang="en-US" dirty="0">
              <a:solidFill>
                <a:srgbClr val="B73B52"/>
              </a:solidFill>
            </a:endParaRPr>
          </a:p>
        </p:txBody>
      </p:sp>
      <p:sp>
        <p:nvSpPr>
          <p:cNvPr id="3" name="Title 1"/>
          <p:cNvSpPr txBox="1">
            <a:spLocks/>
          </p:cNvSpPr>
          <p:nvPr/>
        </p:nvSpPr>
        <p:spPr>
          <a:xfrm>
            <a:off x="6102086" y="1837942"/>
            <a:ext cx="5412252"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B73B52"/>
                </a:solidFill>
              </a:rPr>
              <a:t>ST. JOSEPH PENINSULA</a:t>
            </a:r>
          </a:p>
          <a:p>
            <a:pPr algn="l"/>
            <a:r>
              <a:rPr lang="en-US" sz="2800" b="0" spc="0" dirty="0">
                <a:solidFill>
                  <a:srgbClr val="B73B52"/>
                </a:solidFill>
              </a:rPr>
              <a:t>Disasters</a:t>
            </a:r>
            <a:endParaRPr lang="en-US" sz="2800" b="0" spc="0" baseline="0" dirty="0">
              <a:solidFill>
                <a:srgbClr val="B73B52"/>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Investigating Land Cover, Shoreline Change, and Sediment Transport Utilizing NASA Earth Observations</a:t>
            </a:r>
          </a:p>
        </p:txBody>
      </p:sp>
      <p:sp>
        <p:nvSpPr>
          <p:cNvPr id="5" name="TextBox 4"/>
          <p:cNvSpPr txBox="1"/>
          <p:nvPr/>
        </p:nvSpPr>
        <p:spPr>
          <a:xfrm>
            <a:off x="6102086" y="4765896"/>
            <a:ext cx="4738095" cy="523220"/>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Erica Kriner, Paige Aldenberg, James Byrne, Brianne Kendall, &amp; Nicholas Roberge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CC6DC-141A-471A-B274-4B1DB8D0D061}"/>
              </a:ext>
            </a:extLst>
          </p:cNvPr>
          <p:cNvSpPr txBox="1"/>
          <p:nvPr/>
        </p:nvSpPr>
        <p:spPr>
          <a:xfrm>
            <a:off x="373817" y="606868"/>
            <a:ext cx="6992769" cy="7355860"/>
          </a:xfrm>
          <a:prstGeom prst="rect">
            <a:avLst/>
          </a:prstGeom>
          <a:noFill/>
        </p:spPr>
        <p:txBody>
          <a:bodyPr wrap="square" lIns="91440" tIns="45720" rIns="91440" bIns="45720" anchor="t">
            <a:spAutoFit/>
          </a:bodyPr>
          <a:lstStyle/>
          <a:p>
            <a:pPr fontAlgn="base"/>
            <a:endParaRPr lang="en-US" sz="2000" b="0" i="0" u="none" strike="noStrike" dirty="0">
              <a:solidFill>
                <a:schemeClr val="tx1">
                  <a:lumMod val="75000"/>
                  <a:lumOff val="25000"/>
                </a:schemeClr>
              </a:solidFill>
              <a:effectLst/>
              <a:latin typeface="Century Gothic"/>
            </a:endParaRPr>
          </a:p>
          <a:p>
            <a:endParaRPr lang="en-US" dirty="0"/>
          </a:p>
          <a:p>
            <a:r>
              <a:rPr lang="en-US" sz="2000" b="1" dirty="0">
                <a:solidFill>
                  <a:srgbClr val="544C7B"/>
                </a:solidFill>
                <a:latin typeface="Century Gothic"/>
                <a:ea typeface="+mn-lt"/>
                <a:cs typeface="+mn-lt"/>
              </a:rPr>
              <a:t>Shoreline Change</a:t>
            </a:r>
            <a:endParaRPr lang="en-US" sz="2000" b="1" dirty="0">
              <a:solidFill>
                <a:srgbClr val="000000"/>
              </a:solidFill>
              <a:latin typeface="Century Gothic"/>
              <a:ea typeface="+mn-lt"/>
              <a:cs typeface="+mn-lt"/>
            </a:endParaRPr>
          </a:p>
          <a:p>
            <a:endParaRPr lang="en-US" sz="2000" b="1" dirty="0">
              <a:solidFill>
                <a:srgbClr val="544C7B"/>
              </a:solidFill>
              <a:latin typeface="Century Gothic"/>
              <a:ea typeface="+mn-lt"/>
              <a:cs typeface="+mn-lt"/>
            </a:endParaRPr>
          </a:p>
          <a:p>
            <a:pPr marL="283464" indent="-283464">
              <a:buFont typeface="Arial"/>
              <a:buChar char="•"/>
            </a:pPr>
            <a:r>
              <a:rPr lang="en-US" sz="2000" dirty="0">
                <a:solidFill>
                  <a:schemeClr val="tx1">
                    <a:lumMod val="75000"/>
                    <a:lumOff val="25000"/>
                  </a:schemeClr>
                </a:solidFill>
                <a:latin typeface="Century Gothic"/>
                <a:ea typeface="+mn-lt"/>
                <a:cs typeface="+mn-lt"/>
              </a:rPr>
              <a:t>Normalized Difference Water Index (NDWI)</a:t>
            </a:r>
          </a:p>
          <a:p>
            <a:pPr marL="342900" indent="-342900">
              <a:buFont typeface="Arial"/>
              <a:buChar char="•"/>
            </a:pPr>
            <a:endParaRPr lang="en-US" sz="2000" dirty="0">
              <a:solidFill>
                <a:schemeClr val="tx1">
                  <a:lumMod val="75000"/>
                  <a:lumOff val="25000"/>
                </a:schemeClr>
              </a:solidFill>
              <a:latin typeface="Century Gothic"/>
              <a:ea typeface="+mn-lt"/>
              <a:cs typeface="+mn-lt"/>
            </a:endParaRPr>
          </a:p>
          <a:p>
            <a:r>
              <a:rPr lang="en-US" sz="2000" b="1" dirty="0">
                <a:solidFill>
                  <a:srgbClr val="544C7B"/>
                </a:solidFill>
                <a:latin typeface="Century Gothic"/>
                <a:ea typeface="+mn-lt"/>
                <a:cs typeface="+mn-lt"/>
              </a:rPr>
              <a:t>Sediment Transport</a:t>
            </a:r>
            <a:endParaRPr lang="en-US" sz="2000" b="1" dirty="0">
              <a:latin typeface="Century Gothic"/>
              <a:ea typeface="+mn-lt"/>
              <a:cs typeface="+mn-lt"/>
            </a:endParaRPr>
          </a:p>
          <a:p>
            <a:endParaRPr lang="en-US" sz="2000" b="1" dirty="0">
              <a:latin typeface="Century Gothic"/>
              <a:ea typeface="+mn-lt"/>
              <a:cs typeface="+mn-lt"/>
            </a:endParaRPr>
          </a:p>
          <a:p>
            <a:pPr marL="285750" indent="-285750">
              <a:buFont typeface="Arial,Sans-Serif"/>
              <a:buChar char="•"/>
            </a:pPr>
            <a:r>
              <a:rPr lang="en-US" sz="2000" dirty="0">
                <a:solidFill>
                  <a:schemeClr val="tx1">
                    <a:lumMod val="75000"/>
                    <a:lumOff val="25000"/>
                  </a:schemeClr>
                </a:solidFill>
                <a:latin typeface="Century Gothic"/>
                <a:ea typeface="+mn-lt"/>
                <a:cs typeface="+mn-lt"/>
              </a:rPr>
              <a:t>Normalized Difference Aquatic Vegetation Index (NDAVI)</a:t>
            </a:r>
          </a:p>
          <a:p>
            <a:pPr marL="285750" indent="-285750">
              <a:spcBef>
                <a:spcPts val="600"/>
              </a:spcBef>
              <a:buFont typeface="Arial,Sans-Serif"/>
              <a:buChar char="•"/>
            </a:pPr>
            <a:r>
              <a:rPr lang="en-US" sz="2000" dirty="0">
                <a:solidFill>
                  <a:schemeClr val="tx1">
                    <a:lumMod val="75000"/>
                    <a:lumOff val="25000"/>
                  </a:schemeClr>
                </a:solidFill>
                <a:latin typeface="Century Gothic"/>
                <a:ea typeface="+mn-lt"/>
                <a:cs typeface="+mn-lt"/>
              </a:rPr>
              <a:t>Normalized Difference Turbidity Index (NDTI)</a:t>
            </a:r>
            <a:endParaRPr lang="en-US" dirty="0">
              <a:solidFill>
                <a:schemeClr val="tx1">
                  <a:lumMod val="75000"/>
                  <a:lumOff val="25000"/>
                </a:schemeClr>
              </a:solidFill>
              <a:latin typeface="Century Gothic"/>
              <a:cs typeface="Calibri" panose="020F0502020204030204"/>
            </a:endParaRPr>
          </a:p>
          <a:p>
            <a:endParaRPr lang="en-US" sz="2000" dirty="0">
              <a:solidFill>
                <a:schemeClr val="tx1">
                  <a:lumMod val="75000"/>
                  <a:lumOff val="25000"/>
                </a:schemeClr>
              </a:solidFill>
              <a:latin typeface="Calibri"/>
              <a:cs typeface="Calibri"/>
            </a:endParaRPr>
          </a:p>
          <a:p>
            <a:r>
              <a:rPr lang="en-US" sz="2000" b="1" dirty="0">
                <a:solidFill>
                  <a:srgbClr val="544C7B"/>
                </a:solidFill>
                <a:latin typeface="Century Gothic"/>
              </a:rPr>
              <a:t>Climatology</a:t>
            </a:r>
            <a:endParaRPr lang="en-US" dirty="0">
              <a:cs typeface="Calibri" panose="020F0502020204030204"/>
            </a:endParaRPr>
          </a:p>
          <a:p>
            <a:endParaRPr lang="en-US" dirty="0"/>
          </a:p>
          <a:p>
            <a:pPr marL="280988" indent="-280988" fontAlgn="base">
              <a:buClr>
                <a:srgbClr val="544C7B"/>
              </a:buClr>
              <a:buFont typeface="Arial"/>
              <a:buChar char="•"/>
            </a:pPr>
            <a:r>
              <a:rPr lang="en-US" sz="2000" dirty="0">
                <a:solidFill>
                  <a:schemeClr val="tx1">
                    <a:lumMod val="75000"/>
                    <a:lumOff val="25000"/>
                  </a:schemeClr>
                </a:solidFill>
                <a:latin typeface="Century Gothic"/>
              </a:rPr>
              <a:t>Normalized</a:t>
            </a:r>
            <a:r>
              <a:rPr lang="en-US" sz="2000" b="0" i="0" u="none" strike="noStrike" dirty="0">
                <a:solidFill>
                  <a:schemeClr val="tx1">
                    <a:lumMod val="75000"/>
                    <a:lumOff val="25000"/>
                  </a:schemeClr>
                </a:solidFill>
                <a:effectLst/>
                <a:latin typeface="Century Gothic"/>
              </a:rPr>
              <a:t> Difference Chlorophyll </a:t>
            </a:r>
            <a:r>
              <a:rPr lang="en-US" sz="2000" dirty="0">
                <a:solidFill>
                  <a:schemeClr val="tx1">
                    <a:lumMod val="75000"/>
                    <a:lumOff val="25000"/>
                  </a:schemeClr>
                </a:solidFill>
                <a:latin typeface="Century Gothic"/>
              </a:rPr>
              <a:t>Index (NDCI)</a:t>
            </a:r>
            <a:endParaRPr lang="en-US" dirty="0">
              <a:solidFill>
                <a:schemeClr val="tx1">
                  <a:lumMod val="75000"/>
                  <a:lumOff val="25000"/>
                </a:schemeClr>
              </a:solidFill>
              <a:cs typeface="Calibri" panose="020F0502020204030204"/>
            </a:endParaRPr>
          </a:p>
          <a:p>
            <a:pPr marL="285750" indent="-285750" fontAlgn="base">
              <a:spcBef>
                <a:spcPts val="600"/>
              </a:spcBef>
              <a:buClr>
                <a:srgbClr val="544C7B"/>
              </a:buClr>
              <a:buFont typeface="Arial" panose="020B0604020202020204" pitchFamily="34" charset="0"/>
              <a:buChar char="•"/>
            </a:pPr>
            <a:r>
              <a:rPr lang="en-US" sz="2000" dirty="0">
                <a:solidFill>
                  <a:schemeClr val="tx1">
                    <a:lumMod val="75000"/>
                    <a:lumOff val="25000"/>
                  </a:schemeClr>
                </a:solidFill>
                <a:latin typeface="Century Gothic"/>
              </a:rPr>
              <a:t>Sea Surface Temperature &amp; Precipitation</a:t>
            </a:r>
            <a:endParaRPr lang="en-US" dirty="0">
              <a:solidFill>
                <a:schemeClr val="tx1">
                  <a:lumMod val="75000"/>
                  <a:lumOff val="25000"/>
                </a:schemeClr>
              </a:solidFill>
              <a:cs typeface="Calibri" panose="020F0502020204030204"/>
            </a:endParaRPr>
          </a:p>
          <a:p>
            <a:pPr>
              <a:buClr>
                <a:srgbClr val="B73B52"/>
              </a:buClr>
            </a:pPr>
            <a:endParaRPr lang="en-US" dirty="0"/>
          </a:p>
          <a:p>
            <a:endParaRPr lang="en-US" sz="2000" b="1" dirty="0">
              <a:solidFill>
                <a:srgbClr val="544C7B"/>
              </a:solidFill>
              <a:latin typeface="Century Gothic"/>
              <a:cs typeface="Calibri"/>
            </a:endParaRPr>
          </a:p>
          <a:p>
            <a:endParaRPr lang="en-US" dirty="0">
              <a:solidFill>
                <a:srgbClr val="000000"/>
              </a:solidFill>
              <a:latin typeface="Calibri" panose="020F0502020204030204"/>
              <a:cs typeface="Calibri" panose="020F0502020204030204"/>
            </a:endParaRPr>
          </a:p>
          <a:p>
            <a:endParaRPr lang="en-US" dirty="0">
              <a:solidFill>
                <a:srgbClr val="000000"/>
              </a:solidFill>
              <a:latin typeface="Calibri" panose="020F0502020204030204"/>
              <a:cs typeface="Calibri" panose="020F0502020204030204"/>
            </a:endParaRPr>
          </a:p>
          <a:p>
            <a:pPr marL="342900" indent="-342900">
              <a:buFont typeface="Arial"/>
              <a:buChar char="•"/>
            </a:pPr>
            <a:endParaRPr lang="en-US" dirty="0">
              <a:cs typeface="Calibri" panose="020F0502020204030204"/>
            </a:endParaRPr>
          </a:p>
          <a:p>
            <a:endParaRPr lang="en-US" dirty="0">
              <a:cs typeface="Calibri" panose="020F0502020204030204"/>
            </a:endParaRPr>
          </a:p>
          <a:p>
            <a:pPr marL="285750" indent="-285750">
              <a:buFont typeface="Arial,Sans-Serif"/>
              <a:buChar char="•"/>
            </a:pPr>
            <a:endParaRPr lang="en-US" dirty="0">
              <a:cs typeface="Calibri" panose="020F0502020204030204"/>
            </a:endParaRPr>
          </a:p>
          <a:p>
            <a:endParaRPr lang="en-US" dirty="0">
              <a:cs typeface="Calibri" panose="020F0502020204030204"/>
            </a:endParaRPr>
          </a:p>
        </p:txBody>
      </p:sp>
      <p:graphicFrame>
        <p:nvGraphicFramePr>
          <p:cNvPr id="2" name="Diagram 6">
            <a:extLst>
              <a:ext uri="{FF2B5EF4-FFF2-40B4-BE49-F238E27FC236}">
                <a16:creationId xmlns:a16="http://schemas.microsoft.com/office/drawing/2014/main" id="{B9B33A92-1019-4510-A23D-30B05924BE18}"/>
              </a:ext>
            </a:extLst>
          </p:cNvPr>
          <p:cNvGraphicFramePr/>
          <p:nvPr>
            <p:extLst>
              <p:ext uri="{D42A27DB-BD31-4B8C-83A1-F6EECF244321}">
                <p14:modId xmlns:p14="http://schemas.microsoft.com/office/powerpoint/2010/main" val="1921517249"/>
              </p:ext>
            </p:extLst>
          </p:nvPr>
        </p:nvGraphicFramePr>
        <p:xfrm>
          <a:off x="5645429" y="119631"/>
          <a:ext cx="7732382" cy="6170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A68F4AA2-875E-4248-A326-3A9078D75EE5}"/>
              </a:ext>
            </a:extLst>
          </p:cNvPr>
          <p:cNvGrpSpPr/>
          <p:nvPr/>
        </p:nvGrpSpPr>
        <p:grpSpPr>
          <a:xfrm>
            <a:off x="519644" y="177182"/>
            <a:ext cx="3775688" cy="861778"/>
            <a:chOff x="142772" y="321257"/>
            <a:chExt cx="3775688" cy="861778"/>
          </a:xfrm>
          <a:solidFill>
            <a:srgbClr val="544C7B"/>
          </a:solidFill>
        </p:grpSpPr>
        <p:sp>
          <p:nvSpPr>
            <p:cNvPr id="7" name="Rectangle 6">
              <a:extLst>
                <a:ext uri="{FF2B5EF4-FFF2-40B4-BE49-F238E27FC236}">
                  <a16:creationId xmlns:a16="http://schemas.microsoft.com/office/drawing/2014/main" id="{9F29DCB1-455E-45C9-B1F5-165C77B9CB8D}"/>
                </a:ext>
              </a:extLst>
            </p:cNvPr>
            <p:cNvSpPr/>
            <p:nvPr/>
          </p:nvSpPr>
          <p:spPr>
            <a:xfrm>
              <a:off x="142772" y="321257"/>
              <a:ext cx="3775688" cy="513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Google Earth Engine</a:t>
              </a:r>
              <a:endParaRPr lang="en-US" dirty="0"/>
            </a:p>
          </p:txBody>
        </p:sp>
        <p:sp>
          <p:nvSpPr>
            <p:cNvPr id="8" name="Right Triangle 7">
              <a:extLst>
                <a:ext uri="{FF2B5EF4-FFF2-40B4-BE49-F238E27FC236}">
                  <a16:creationId xmlns:a16="http://schemas.microsoft.com/office/drawing/2014/main" id="{D729D9D3-F3C3-4F53-A2DD-66B92F3ABA19}"/>
                </a:ext>
              </a:extLst>
            </p:cNvPr>
            <p:cNvSpPr/>
            <p:nvPr/>
          </p:nvSpPr>
          <p:spPr>
            <a:xfrm flipV="1">
              <a:off x="3303135" y="830969"/>
              <a:ext cx="615325" cy="352066"/>
            </a:xfrm>
            <a:prstGeom prst="rtTriangle">
              <a:avLst/>
            </a:prstGeom>
            <a:solidFill>
              <a:srgbClr val="342F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030336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Rounded Corners 236">
            <a:extLst>
              <a:ext uri="{FF2B5EF4-FFF2-40B4-BE49-F238E27FC236}">
                <a16:creationId xmlns:a16="http://schemas.microsoft.com/office/drawing/2014/main" id="{7324C195-AAFB-4C52-AEC1-C9F2D38500A9}"/>
              </a:ext>
            </a:extLst>
          </p:cNvPr>
          <p:cNvSpPr/>
          <p:nvPr/>
        </p:nvSpPr>
        <p:spPr>
          <a:xfrm>
            <a:off x="7437619" y="960619"/>
            <a:ext cx="3660097" cy="911901"/>
          </a:xfrm>
          <a:prstGeom prst="roundRect">
            <a:avLst/>
          </a:prstGeom>
          <a:solidFill>
            <a:srgbClr val="544C7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a:cs typeface="Calibri"/>
              </a:rPr>
              <a:t>Final Year</a:t>
            </a:r>
            <a:endParaRPr lang="en-US" dirty="0">
              <a:latin typeface="Century Gothic"/>
            </a:endParaRPr>
          </a:p>
        </p:txBody>
      </p:sp>
      <p:sp>
        <p:nvSpPr>
          <p:cNvPr id="238" name="Rectangle: Rounded Corners 237">
            <a:extLst>
              <a:ext uri="{FF2B5EF4-FFF2-40B4-BE49-F238E27FC236}">
                <a16:creationId xmlns:a16="http://schemas.microsoft.com/office/drawing/2014/main" id="{79D590CB-6D06-4FF9-B93A-82C439526479}"/>
              </a:ext>
            </a:extLst>
          </p:cNvPr>
          <p:cNvSpPr/>
          <p:nvPr/>
        </p:nvSpPr>
        <p:spPr>
          <a:xfrm>
            <a:off x="7437618" y="4808094"/>
            <a:ext cx="3660097" cy="911901"/>
          </a:xfrm>
          <a:prstGeom prst="roundRect">
            <a:avLst/>
          </a:prstGeom>
          <a:solidFill>
            <a:srgbClr val="544C7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Change</a:t>
            </a:r>
            <a:endParaRPr lang="en-US" dirty="0">
              <a:latin typeface="Century Gothic"/>
            </a:endParaRPr>
          </a:p>
        </p:txBody>
      </p:sp>
      <p:sp>
        <p:nvSpPr>
          <p:cNvPr id="239" name="Rectangle: Rounded Corners 238">
            <a:extLst>
              <a:ext uri="{FF2B5EF4-FFF2-40B4-BE49-F238E27FC236}">
                <a16:creationId xmlns:a16="http://schemas.microsoft.com/office/drawing/2014/main" id="{8CAC87AB-6650-4C48-9790-C903E803A652}"/>
              </a:ext>
            </a:extLst>
          </p:cNvPr>
          <p:cNvSpPr/>
          <p:nvPr/>
        </p:nvSpPr>
        <p:spPr>
          <a:xfrm>
            <a:off x="7437619" y="2859372"/>
            <a:ext cx="3660097" cy="911901"/>
          </a:xfrm>
          <a:prstGeom prst="roundRect">
            <a:avLst/>
          </a:prstGeom>
          <a:solidFill>
            <a:srgbClr val="544C7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Initial Year</a:t>
            </a:r>
            <a:endParaRPr lang="en-US" dirty="0">
              <a:latin typeface="Century Gothic"/>
            </a:endParaRPr>
          </a:p>
        </p:txBody>
      </p:sp>
      <p:sp>
        <p:nvSpPr>
          <p:cNvPr id="240" name="Minus Sign 239">
            <a:extLst>
              <a:ext uri="{FF2B5EF4-FFF2-40B4-BE49-F238E27FC236}">
                <a16:creationId xmlns:a16="http://schemas.microsoft.com/office/drawing/2014/main" id="{A1843665-629D-4A2E-960B-8C2B7296B85A}"/>
              </a:ext>
            </a:extLst>
          </p:cNvPr>
          <p:cNvSpPr/>
          <p:nvPr/>
        </p:nvSpPr>
        <p:spPr>
          <a:xfrm>
            <a:off x="8979576" y="2115331"/>
            <a:ext cx="587114" cy="687048"/>
          </a:xfrm>
          <a:prstGeom prst="mathMinus">
            <a:avLst/>
          </a:prstGeom>
          <a:solidFill>
            <a:srgbClr val="544C7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Equals 240">
            <a:extLst>
              <a:ext uri="{FF2B5EF4-FFF2-40B4-BE49-F238E27FC236}">
                <a16:creationId xmlns:a16="http://schemas.microsoft.com/office/drawing/2014/main" id="{0C088BBD-B5C8-48E2-B3C5-ABD3105CE9EF}"/>
              </a:ext>
            </a:extLst>
          </p:cNvPr>
          <p:cNvSpPr/>
          <p:nvPr/>
        </p:nvSpPr>
        <p:spPr>
          <a:xfrm>
            <a:off x="8972549" y="4007057"/>
            <a:ext cx="587115" cy="587115"/>
          </a:xfrm>
          <a:prstGeom prst="mathEqual">
            <a:avLst/>
          </a:prstGeom>
          <a:solidFill>
            <a:srgbClr val="544C7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extBox 1">
            <a:extLst>
              <a:ext uri="{FF2B5EF4-FFF2-40B4-BE49-F238E27FC236}">
                <a16:creationId xmlns:a16="http://schemas.microsoft.com/office/drawing/2014/main" id="{40A7B032-827D-4260-A88D-ECC7B2014623}"/>
              </a:ext>
            </a:extLst>
          </p:cNvPr>
          <p:cNvSpPr txBox="1"/>
          <p:nvPr/>
        </p:nvSpPr>
        <p:spPr>
          <a:xfrm>
            <a:off x="785710" y="1870932"/>
            <a:ext cx="6336873" cy="3111557"/>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Century Gothic"/>
                <a:ea typeface="+mn-lt"/>
                <a:cs typeface="+mn-lt"/>
              </a:rPr>
              <a:t>ArcGIS Analysis:</a:t>
            </a:r>
            <a:r>
              <a:rPr lang="en-US" sz="2000" dirty="0">
                <a:solidFill>
                  <a:schemeClr val="tx1">
                    <a:lumMod val="75000"/>
                    <a:lumOff val="25000"/>
                  </a:schemeClr>
                </a:solidFill>
                <a:latin typeface="Century Gothic"/>
                <a:ea typeface="+mn-lt"/>
                <a:cs typeface="+mn-lt"/>
              </a:rPr>
              <a:t> Landsat 7, 8</a:t>
            </a:r>
          </a:p>
          <a:p>
            <a:endParaRPr lang="en-US" sz="2000" dirty="0">
              <a:latin typeface="Century Gothic"/>
              <a:ea typeface="+mn-lt"/>
              <a:cs typeface="+mn-lt"/>
            </a:endParaRPr>
          </a:p>
          <a:p>
            <a:endParaRPr lang="en-US" sz="2000" dirty="0">
              <a:solidFill>
                <a:srgbClr val="000000"/>
              </a:solidFill>
              <a:latin typeface="Century Gothic"/>
              <a:ea typeface="+mn-lt"/>
              <a:cs typeface="+mn-lt"/>
            </a:endParaRPr>
          </a:p>
          <a:p>
            <a:r>
              <a:rPr lang="en-US" sz="2000" b="1" dirty="0">
                <a:solidFill>
                  <a:srgbClr val="544C7B"/>
                </a:solidFill>
                <a:latin typeface="Century Gothic"/>
                <a:ea typeface="+mn-lt"/>
                <a:cs typeface="+mn-lt"/>
              </a:rPr>
              <a:t>Sediment Transport: Shoreline Change</a:t>
            </a:r>
            <a:endParaRPr lang="en-US" b="1" dirty="0">
              <a:solidFill>
                <a:srgbClr val="544C7B"/>
              </a:solidFill>
              <a:latin typeface="Century Gothic"/>
            </a:endParaRPr>
          </a:p>
          <a:p>
            <a:pPr marL="342900" indent="-342900">
              <a:lnSpc>
                <a:spcPct val="150000"/>
              </a:lnSpc>
              <a:buClr>
                <a:srgbClr val="544C7B"/>
              </a:buClr>
              <a:buFont typeface="Arial" panose="020B0604020202020204" pitchFamily="34" charset="0"/>
              <a:buChar char="•"/>
            </a:pPr>
            <a:r>
              <a:rPr lang="en-US" sz="2000" dirty="0">
                <a:solidFill>
                  <a:schemeClr val="tx1">
                    <a:lumMod val="75000"/>
                    <a:lumOff val="25000"/>
                  </a:schemeClr>
                </a:solidFill>
                <a:latin typeface="Century Gothic"/>
              </a:rPr>
              <a:t>Raster Calculator</a:t>
            </a:r>
            <a:endParaRPr lang="en-US" sz="2000" dirty="0">
              <a:solidFill>
                <a:schemeClr val="tx1">
                  <a:lumMod val="75000"/>
                  <a:lumOff val="25000"/>
                </a:schemeClr>
              </a:solidFill>
              <a:latin typeface="Century Gothic" panose="020B0502020202020204" pitchFamily="34" charset="0"/>
            </a:endParaRPr>
          </a:p>
          <a:p>
            <a:pPr marL="285750" indent="-285750">
              <a:lnSpc>
                <a:spcPct val="150000"/>
              </a:lnSpc>
              <a:buClr>
                <a:srgbClr val="544C7B"/>
              </a:buClr>
              <a:buFont typeface="Arial" panose="020B0604020202020204" pitchFamily="34" charset="0"/>
              <a:buChar char="•"/>
            </a:pPr>
            <a:r>
              <a:rPr lang="en-US" sz="2000" dirty="0">
                <a:solidFill>
                  <a:schemeClr val="tx1">
                    <a:lumMod val="75000"/>
                    <a:lumOff val="25000"/>
                  </a:schemeClr>
                </a:solidFill>
                <a:latin typeface="Century Gothic"/>
              </a:rPr>
              <a:t>1999-2021</a:t>
            </a:r>
          </a:p>
          <a:p>
            <a:pPr marL="285750" indent="-285750">
              <a:lnSpc>
                <a:spcPct val="150000"/>
              </a:lnSpc>
              <a:buClr>
                <a:srgbClr val="544C7B"/>
              </a:buClr>
              <a:buFont typeface="Arial" panose="020B0604020202020204" pitchFamily="34" charset="0"/>
              <a:buChar char="•"/>
            </a:pPr>
            <a:r>
              <a:rPr lang="en-US" sz="2000" dirty="0">
                <a:solidFill>
                  <a:schemeClr val="tx1">
                    <a:lumMod val="75000"/>
                    <a:lumOff val="25000"/>
                  </a:schemeClr>
                </a:solidFill>
                <a:latin typeface="Century Gothic"/>
              </a:rPr>
              <a:t>Increased water indicates </a:t>
            </a:r>
            <a:r>
              <a:rPr lang="en-US" sz="2000" b="1" dirty="0">
                <a:solidFill>
                  <a:srgbClr val="544C7B"/>
                </a:solidFill>
                <a:latin typeface="Century Gothic"/>
              </a:rPr>
              <a:t>erosion</a:t>
            </a:r>
          </a:p>
          <a:p>
            <a:pPr marL="285750" indent="-285750">
              <a:lnSpc>
                <a:spcPct val="150000"/>
              </a:lnSpc>
              <a:buClr>
                <a:srgbClr val="544C7B"/>
              </a:buClr>
              <a:buFont typeface="Arial" panose="020B0604020202020204" pitchFamily="34" charset="0"/>
              <a:buChar char="•"/>
            </a:pPr>
            <a:r>
              <a:rPr lang="en-US" sz="2000" dirty="0">
                <a:solidFill>
                  <a:schemeClr val="tx1">
                    <a:lumMod val="75000"/>
                    <a:lumOff val="25000"/>
                  </a:schemeClr>
                </a:solidFill>
                <a:latin typeface="Century Gothic"/>
              </a:rPr>
              <a:t>Increased land indicates </a:t>
            </a:r>
            <a:r>
              <a:rPr lang="en-US" sz="2000" b="1" dirty="0">
                <a:solidFill>
                  <a:srgbClr val="544C7B"/>
                </a:solidFill>
                <a:latin typeface="Century Gothic"/>
              </a:rPr>
              <a:t>sediment transport</a:t>
            </a:r>
          </a:p>
        </p:txBody>
      </p:sp>
      <p:grpSp>
        <p:nvGrpSpPr>
          <p:cNvPr id="10" name="Group 9">
            <a:extLst>
              <a:ext uri="{FF2B5EF4-FFF2-40B4-BE49-F238E27FC236}">
                <a16:creationId xmlns:a16="http://schemas.microsoft.com/office/drawing/2014/main" id="{91573AA3-9FBD-4207-B88D-5318BEFBDC66}"/>
              </a:ext>
            </a:extLst>
          </p:cNvPr>
          <p:cNvGrpSpPr/>
          <p:nvPr/>
        </p:nvGrpSpPr>
        <p:grpSpPr>
          <a:xfrm>
            <a:off x="367244" y="329582"/>
            <a:ext cx="2376874" cy="867221"/>
            <a:chOff x="224415" y="321257"/>
            <a:chExt cx="2376874" cy="867221"/>
          </a:xfrm>
          <a:solidFill>
            <a:srgbClr val="544C7B"/>
          </a:solidFill>
        </p:grpSpPr>
        <p:sp>
          <p:nvSpPr>
            <p:cNvPr id="11" name="Rectangle 10">
              <a:extLst>
                <a:ext uri="{FF2B5EF4-FFF2-40B4-BE49-F238E27FC236}">
                  <a16:creationId xmlns:a16="http://schemas.microsoft.com/office/drawing/2014/main" id="{B192226D-8395-495C-BBAD-19E5BAD08D9E}"/>
                </a:ext>
              </a:extLst>
            </p:cNvPr>
            <p:cNvSpPr/>
            <p:nvPr/>
          </p:nvSpPr>
          <p:spPr>
            <a:xfrm>
              <a:off x="224415" y="321257"/>
              <a:ext cx="2376874" cy="513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ArcGIS Pro</a:t>
              </a:r>
              <a:endParaRPr lang="en-US" sz="3600" b="1" dirty="0"/>
            </a:p>
          </p:txBody>
        </p:sp>
        <p:sp>
          <p:nvSpPr>
            <p:cNvPr id="12" name="Right Triangle 11">
              <a:extLst>
                <a:ext uri="{FF2B5EF4-FFF2-40B4-BE49-F238E27FC236}">
                  <a16:creationId xmlns:a16="http://schemas.microsoft.com/office/drawing/2014/main" id="{BF5F19F8-08ED-4A3D-BA48-44194359F1FF}"/>
                </a:ext>
              </a:extLst>
            </p:cNvPr>
            <p:cNvSpPr/>
            <p:nvPr/>
          </p:nvSpPr>
          <p:spPr>
            <a:xfrm flipV="1">
              <a:off x="1985964" y="836412"/>
              <a:ext cx="615325" cy="352066"/>
            </a:xfrm>
            <a:prstGeom prst="rtTriangle">
              <a:avLst/>
            </a:prstGeom>
            <a:solidFill>
              <a:srgbClr val="342F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78316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EFDE24-5C1B-4A23-9E20-F89772954F63}"/>
              </a:ext>
            </a:extLst>
          </p:cNvPr>
          <p:cNvSpPr txBox="1"/>
          <p:nvPr/>
        </p:nvSpPr>
        <p:spPr>
          <a:xfrm>
            <a:off x="2689571" y="287055"/>
            <a:ext cx="47715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44C7B"/>
                </a:solidFill>
                <a:latin typeface="Century Gothic"/>
                <a:cs typeface="Calibri"/>
              </a:rPr>
              <a:t>Shoreline Change</a:t>
            </a:r>
          </a:p>
        </p:txBody>
      </p:sp>
      <p:pic>
        <p:nvPicPr>
          <p:cNvPr id="8" name="Picture 8" descr="Map&#10;&#10;Description automatically generated">
            <a:extLst>
              <a:ext uri="{FF2B5EF4-FFF2-40B4-BE49-F238E27FC236}">
                <a16:creationId xmlns:a16="http://schemas.microsoft.com/office/drawing/2014/main" id="{000EBAF7-8478-4C8D-AC8F-01DF40E87DFF}"/>
              </a:ext>
            </a:extLst>
          </p:cNvPr>
          <p:cNvPicPr>
            <a:picLocks noChangeAspect="1"/>
          </p:cNvPicPr>
          <p:nvPr/>
        </p:nvPicPr>
        <p:blipFill rotWithShape="1">
          <a:blip r:embed="rId3"/>
          <a:srcRect l="11686" t="1017" r="32005" b="5669"/>
          <a:stretch/>
        </p:blipFill>
        <p:spPr>
          <a:xfrm>
            <a:off x="7370661" y="84166"/>
            <a:ext cx="4330243" cy="6646780"/>
          </a:xfrm>
          <a:prstGeom prst="rect">
            <a:avLst/>
          </a:prstGeom>
        </p:spPr>
      </p:pic>
      <p:pic>
        <p:nvPicPr>
          <p:cNvPr id="2" name="Graphic 1" descr="Direction outline">
            <a:extLst>
              <a:ext uri="{FF2B5EF4-FFF2-40B4-BE49-F238E27FC236}">
                <a16:creationId xmlns:a16="http://schemas.microsoft.com/office/drawing/2014/main" id="{482E357C-934F-403A-9464-834A2B0610B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8910127">
            <a:off x="7298132" y="381733"/>
            <a:ext cx="647851" cy="647851"/>
          </a:xfrm>
          <a:prstGeom prst="rect">
            <a:avLst/>
          </a:prstGeom>
        </p:spPr>
      </p:pic>
      <p:sp>
        <p:nvSpPr>
          <p:cNvPr id="14" name="TextBox 13">
            <a:extLst>
              <a:ext uri="{FF2B5EF4-FFF2-40B4-BE49-F238E27FC236}">
                <a16:creationId xmlns:a16="http://schemas.microsoft.com/office/drawing/2014/main" id="{1C5D3B63-BEC1-405A-8A29-949FDD9CB763}"/>
              </a:ext>
            </a:extLst>
          </p:cNvPr>
          <p:cNvSpPr txBox="1"/>
          <p:nvPr/>
        </p:nvSpPr>
        <p:spPr>
          <a:xfrm>
            <a:off x="7439503" y="85665"/>
            <a:ext cx="338882" cy="338554"/>
          </a:xfrm>
          <a:prstGeom prst="rect">
            <a:avLst/>
          </a:prstGeom>
          <a:noFill/>
        </p:spPr>
        <p:txBody>
          <a:bodyPr wrap="square" lIns="91440" tIns="45720" rIns="91440" bIns="45720" rtlCol="0" anchor="t">
            <a:spAutoFit/>
          </a:bodyPr>
          <a:lstStyle/>
          <a:p>
            <a:r>
              <a:rPr lang="en-US" sz="1600" dirty="0">
                <a:solidFill>
                  <a:schemeClr val="bg1">
                    <a:lumMod val="95000"/>
                  </a:schemeClr>
                </a:solidFill>
                <a:latin typeface="Century Gothic"/>
              </a:rPr>
              <a:t>N</a:t>
            </a:r>
          </a:p>
        </p:txBody>
      </p:sp>
      <p:pic>
        <p:nvPicPr>
          <p:cNvPr id="15" name="Picture 14">
            <a:extLst>
              <a:ext uri="{FF2B5EF4-FFF2-40B4-BE49-F238E27FC236}">
                <a16:creationId xmlns:a16="http://schemas.microsoft.com/office/drawing/2014/main" id="{1B77B0B4-8191-4711-BADB-C75C147EEB39}"/>
              </a:ext>
            </a:extLst>
          </p:cNvPr>
          <p:cNvPicPr>
            <a:picLocks noChangeAspect="1"/>
          </p:cNvPicPr>
          <p:nvPr/>
        </p:nvPicPr>
        <p:blipFill>
          <a:blip r:embed="rId6"/>
          <a:stretch>
            <a:fillRect/>
          </a:stretch>
        </p:blipFill>
        <p:spPr>
          <a:xfrm>
            <a:off x="6197902" y="4579239"/>
            <a:ext cx="374726" cy="1376362"/>
          </a:xfrm>
          <a:prstGeom prst="rect">
            <a:avLst/>
          </a:prstGeom>
        </p:spPr>
      </p:pic>
      <p:sp>
        <p:nvSpPr>
          <p:cNvPr id="16" name="TextBox 2">
            <a:extLst>
              <a:ext uri="{FF2B5EF4-FFF2-40B4-BE49-F238E27FC236}">
                <a16:creationId xmlns:a16="http://schemas.microsoft.com/office/drawing/2014/main" id="{CDACBC2B-0FEA-4ED2-AAFD-3DF13F241021}"/>
              </a:ext>
            </a:extLst>
          </p:cNvPr>
          <p:cNvSpPr txBox="1"/>
          <p:nvPr/>
        </p:nvSpPr>
        <p:spPr>
          <a:xfrm>
            <a:off x="6533271" y="4541944"/>
            <a:ext cx="82591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Water</a:t>
            </a:r>
          </a:p>
        </p:txBody>
      </p:sp>
      <p:sp>
        <p:nvSpPr>
          <p:cNvPr id="17" name="TextBox 3">
            <a:extLst>
              <a:ext uri="{FF2B5EF4-FFF2-40B4-BE49-F238E27FC236}">
                <a16:creationId xmlns:a16="http://schemas.microsoft.com/office/drawing/2014/main" id="{F9354BB5-4FB3-45A9-A163-90B52535683F}"/>
              </a:ext>
            </a:extLst>
          </p:cNvPr>
          <p:cNvSpPr txBox="1"/>
          <p:nvPr/>
        </p:nvSpPr>
        <p:spPr>
          <a:xfrm>
            <a:off x="6533270" y="5652023"/>
            <a:ext cx="82591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Land</a:t>
            </a:r>
          </a:p>
        </p:txBody>
      </p:sp>
      <p:sp>
        <p:nvSpPr>
          <p:cNvPr id="4" name="TextBox 3">
            <a:extLst>
              <a:ext uri="{FF2B5EF4-FFF2-40B4-BE49-F238E27FC236}">
                <a16:creationId xmlns:a16="http://schemas.microsoft.com/office/drawing/2014/main" id="{5B49EA0A-E851-40FA-8BC2-96181F1DCC1E}"/>
              </a:ext>
            </a:extLst>
          </p:cNvPr>
          <p:cNvSpPr txBox="1"/>
          <p:nvPr/>
        </p:nvSpPr>
        <p:spPr>
          <a:xfrm>
            <a:off x="7363508" y="6435380"/>
            <a:ext cx="29389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lumMod val="95000"/>
                  </a:schemeClr>
                </a:solidFill>
                <a:latin typeface="Century Gothic"/>
                <a:cs typeface="Calibri"/>
              </a:rPr>
              <a:t>Landsat 7 &amp; 8 1999-2021</a:t>
            </a:r>
          </a:p>
        </p:txBody>
      </p:sp>
      <p:sp>
        <p:nvSpPr>
          <p:cNvPr id="6" name="TextBox 5">
            <a:extLst>
              <a:ext uri="{FF2B5EF4-FFF2-40B4-BE49-F238E27FC236}">
                <a16:creationId xmlns:a16="http://schemas.microsoft.com/office/drawing/2014/main" id="{5E8DA19B-6CFF-43C6-9137-AFE9B2E317C7}"/>
              </a:ext>
            </a:extLst>
          </p:cNvPr>
          <p:cNvSpPr txBox="1"/>
          <p:nvPr/>
        </p:nvSpPr>
        <p:spPr>
          <a:xfrm>
            <a:off x="495300" y="1806753"/>
            <a:ext cx="6082884" cy="2188228"/>
          </a:xfrm>
          <a:prstGeom prst="rect">
            <a:avLst/>
          </a:prstGeom>
          <a:noFill/>
        </p:spPr>
        <p:txBody>
          <a:bodyPr wrap="square" lIns="91440" tIns="45720" rIns="91440" bIns="45720" rtlCol="0" anchor="t">
            <a:spAutoFit/>
          </a:bodyPr>
          <a:lstStyle/>
          <a:p>
            <a:r>
              <a:rPr lang="en-US" sz="2000" b="1" dirty="0">
                <a:solidFill>
                  <a:srgbClr val="544C7B"/>
                </a:solidFill>
                <a:latin typeface="Century Gothic"/>
                <a:cs typeface="Calibri"/>
              </a:rPr>
              <a:t>22 Year Analysis </a:t>
            </a:r>
            <a:endParaRPr lang="en-US" b="1" dirty="0">
              <a:solidFill>
                <a:srgbClr val="544C7B"/>
              </a:solidFill>
            </a:endParaRPr>
          </a:p>
          <a:p>
            <a:endParaRPr lang="en-US" sz="2000" i="1" dirty="0">
              <a:solidFill>
                <a:schemeClr val="tx1">
                  <a:lumMod val="75000"/>
                  <a:lumOff val="25000"/>
                </a:schemeClr>
              </a:solidFill>
              <a:latin typeface="Century Gothic"/>
              <a:cs typeface="Calibri"/>
            </a:endParaRPr>
          </a:p>
          <a:p>
            <a:pPr marL="283464" indent="-283464">
              <a:lnSpc>
                <a:spcPct val="150000"/>
              </a:lnSpc>
              <a:buClr>
                <a:srgbClr val="544C7B"/>
              </a:buClr>
              <a:buFont typeface="Arial" panose="020B0604020202020204" pitchFamily="34" charset="0"/>
              <a:buChar char="•"/>
            </a:pPr>
            <a:r>
              <a:rPr lang="en-US" sz="2000" dirty="0">
                <a:solidFill>
                  <a:schemeClr val="tx1">
                    <a:lumMod val="75000"/>
                    <a:lumOff val="25000"/>
                  </a:schemeClr>
                </a:solidFill>
                <a:latin typeface="Century Gothic"/>
              </a:rPr>
              <a:t>Greatest erosion occurs inland within the bay</a:t>
            </a:r>
            <a:endParaRPr lang="en-US" sz="2000" dirty="0">
              <a:solidFill>
                <a:schemeClr val="tx1">
                  <a:lumMod val="75000"/>
                  <a:lumOff val="25000"/>
                </a:schemeClr>
              </a:solidFill>
              <a:latin typeface="Century Gothic" panose="020B0502020202020204" pitchFamily="34" charset="0"/>
            </a:endParaRPr>
          </a:p>
          <a:p>
            <a:pPr marL="285750" indent="-285750">
              <a:buClr>
                <a:srgbClr val="544C7B"/>
              </a:buClr>
              <a:buFont typeface="Arial" panose="020B0604020202020204" pitchFamily="34" charset="0"/>
              <a:buChar char="•"/>
            </a:pPr>
            <a:r>
              <a:rPr lang="en-US" sz="2000" dirty="0">
                <a:solidFill>
                  <a:schemeClr val="tx1">
                    <a:lumMod val="75000"/>
                    <a:lumOff val="25000"/>
                  </a:schemeClr>
                </a:solidFill>
                <a:latin typeface="Century Gothic"/>
              </a:rPr>
              <a:t>Most land accretion occurs oceanside along the peninsula</a:t>
            </a:r>
          </a:p>
          <a:p>
            <a:pPr marL="285750" indent="-285750">
              <a:lnSpc>
                <a:spcPct val="150000"/>
              </a:lnSpc>
              <a:buClr>
                <a:srgbClr val="544C7B"/>
              </a:buClr>
              <a:buFont typeface="Arial" panose="020B0604020202020204" pitchFamily="34" charset="0"/>
              <a:buChar char="•"/>
            </a:pPr>
            <a:r>
              <a:rPr lang="en-US" sz="2000" dirty="0">
                <a:solidFill>
                  <a:schemeClr val="tx1">
                    <a:lumMod val="75000"/>
                    <a:lumOff val="25000"/>
                  </a:schemeClr>
                </a:solidFill>
                <a:latin typeface="Century Gothic"/>
              </a:rPr>
              <a:t>Dynamic nature of a barrier island</a:t>
            </a:r>
          </a:p>
        </p:txBody>
      </p:sp>
      <p:grpSp>
        <p:nvGrpSpPr>
          <p:cNvPr id="22" name="Group 21">
            <a:extLst>
              <a:ext uri="{FF2B5EF4-FFF2-40B4-BE49-F238E27FC236}">
                <a16:creationId xmlns:a16="http://schemas.microsoft.com/office/drawing/2014/main" id="{96DE2EB9-1366-4169-9666-D4DE95855051}"/>
              </a:ext>
            </a:extLst>
          </p:cNvPr>
          <p:cNvGrpSpPr/>
          <p:nvPr/>
        </p:nvGrpSpPr>
        <p:grpSpPr>
          <a:xfrm>
            <a:off x="209346" y="424219"/>
            <a:ext cx="2376874" cy="852844"/>
            <a:chOff x="224415" y="321257"/>
            <a:chExt cx="2376874" cy="852844"/>
          </a:xfrm>
          <a:solidFill>
            <a:srgbClr val="544C7B"/>
          </a:solidFill>
        </p:grpSpPr>
        <p:sp>
          <p:nvSpPr>
            <p:cNvPr id="23" name="Rectangle 22">
              <a:extLst>
                <a:ext uri="{FF2B5EF4-FFF2-40B4-BE49-F238E27FC236}">
                  <a16:creationId xmlns:a16="http://schemas.microsoft.com/office/drawing/2014/main" id="{AEFC92C2-9D6C-400D-81B9-E296BF7ED0B2}"/>
                </a:ext>
              </a:extLst>
            </p:cNvPr>
            <p:cNvSpPr/>
            <p:nvPr/>
          </p:nvSpPr>
          <p:spPr>
            <a:xfrm>
              <a:off x="224415" y="321257"/>
              <a:ext cx="2376874" cy="513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 </a:t>
              </a:r>
              <a:endParaRPr lang="en-US" sz="3600" b="1" dirty="0"/>
            </a:p>
          </p:txBody>
        </p:sp>
        <p:sp>
          <p:nvSpPr>
            <p:cNvPr id="24" name="Right Triangle 23">
              <a:extLst>
                <a:ext uri="{FF2B5EF4-FFF2-40B4-BE49-F238E27FC236}">
                  <a16:creationId xmlns:a16="http://schemas.microsoft.com/office/drawing/2014/main" id="{84BF7B39-BF41-4CA5-895D-F961DE88D553}"/>
                </a:ext>
              </a:extLst>
            </p:cNvPr>
            <p:cNvSpPr/>
            <p:nvPr/>
          </p:nvSpPr>
          <p:spPr>
            <a:xfrm flipV="1">
              <a:off x="1985964" y="822035"/>
              <a:ext cx="615325" cy="352066"/>
            </a:xfrm>
            <a:prstGeom prst="rtTriangle">
              <a:avLst/>
            </a:prstGeom>
            <a:solidFill>
              <a:srgbClr val="342F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3" name="Group 32">
            <a:extLst>
              <a:ext uri="{FF2B5EF4-FFF2-40B4-BE49-F238E27FC236}">
                <a16:creationId xmlns:a16="http://schemas.microsoft.com/office/drawing/2014/main" id="{9EB79752-5012-4F56-A88F-6A1050326FCB}"/>
              </a:ext>
            </a:extLst>
          </p:cNvPr>
          <p:cNvGrpSpPr/>
          <p:nvPr/>
        </p:nvGrpSpPr>
        <p:grpSpPr>
          <a:xfrm>
            <a:off x="5882588" y="6147663"/>
            <a:ext cx="1574839" cy="579463"/>
            <a:chOff x="10563869" y="5334382"/>
            <a:chExt cx="812173" cy="579463"/>
          </a:xfrm>
        </p:grpSpPr>
        <p:cxnSp>
          <p:nvCxnSpPr>
            <p:cNvPr id="34" name="Straight Connector 33">
              <a:extLst>
                <a:ext uri="{FF2B5EF4-FFF2-40B4-BE49-F238E27FC236}">
                  <a16:creationId xmlns:a16="http://schemas.microsoft.com/office/drawing/2014/main" id="{795A629C-19C6-4B33-BD8E-3E4F37EABA4B}"/>
                </a:ext>
              </a:extLst>
            </p:cNvPr>
            <p:cNvCxnSpPr>
              <a:cxnSpLocks/>
            </p:cNvCxnSpPr>
            <p:nvPr/>
          </p:nvCxnSpPr>
          <p:spPr>
            <a:xfrm>
              <a:off x="10628450" y="5663442"/>
              <a:ext cx="5978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F878A26-397C-4E17-A5EA-18AA940C08A4}"/>
                </a:ext>
              </a:extLst>
            </p:cNvPr>
            <p:cNvCxnSpPr>
              <a:cxnSpLocks/>
            </p:cNvCxnSpPr>
            <p:nvPr/>
          </p:nvCxnSpPr>
          <p:spPr>
            <a:xfrm flipV="1">
              <a:off x="10628450" y="5559400"/>
              <a:ext cx="0" cy="11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FBE6F0B-A867-49BE-96BB-8A269A22B4D4}"/>
                </a:ext>
              </a:extLst>
            </p:cNvPr>
            <p:cNvCxnSpPr/>
            <p:nvPr/>
          </p:nvCxnSpPr>
          <p:spPr>
            <a:xfrm flipV="1">
              <a:off x="10929409" y="5593103"/>
              <a:ext cx="0" cy="703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8427188-06B5-4D21-B0A2-9EF9349D6BE1}"/>
                </a:ext>
              </a:extLst>
            </p:cNvPr>
            <p:cNvCxnSpPr>
              <a:cxnSpLocks/>
            </p:cNvCxnSpPr>
            <p:nvPr/>
          </p:nvCxnSpPr>
          <p:spPr>
            <a:xfrm flipV="1">
              <a:off x="11226327" y="5559400"/>
              <a:ext cx="0" cy="11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A57F4AF-66D0-4939-881E-B81BB86E2C24}"/>
                </a:ext>
              </a:extLst>
            </p:cNvPr>
            <p:cNvSpPr txBox="1"/>
            <p:nvPr/>
          </p:nvSpPr>
          <p:spPr>
            <a:xfrm>
              <a:off x="10563869"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0</a:t>
              </a:r>
            </a:p>
          </p:txBody>
        </p:sp>
        <p:sp>
          <p:nvSpPr>
            <p:cNvPr id="47" name="TextBox 46">
              <a:extLst>
                <a:ext uri="{FF2B5EF4-FFF2-40B4-BE49-F238E27FC236}">
                  <a16:creationId xmlns:a16="http://schemas.microsoft.com/office/drawing/2014/main" id="{14434AD2-C72E-4D44-9EE0-F99E681D6CE8}"/>
                </a:ext>
              </a:extLst>
            </p:cNvPr>
            <p:cNvSpPr txBox="1"/>
            <p:nvPr/>
          </p:nvSpPr>
          <p:spPr>
            <a:xfrm>
              <a:off x="11159940"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3</a:t>
              </a:r>
              <a:endParaRPr lang="en-US" sz="1000" dirty="0">
                <a:latin typeface="Century Gothic" panose="020B0502020202020204" pitchFamily="34" charset="0"/>
              </a:endParaRPr>
            </a:p>
          </p:txBody>
        </p:sp>
        <p:sp>
          <p:nvSpPr>
            <p:cNvPr id="48" name="TextBox 47">
              <a:extLst>
                <a:ext uri="{FF2B5EF4-FFF2-40B4-BE49-F238E27FC236}">
                  <a16:creationId xmlns:a16="http://schemas.microsoft.com/office/drawing/2014/main" id="{A8E67033-EB41-483C-9164-10BE5D8CE171}"/>
                </a:ext>
              </a:extLst>
            </p:cNvPr>
            <p:cNvSpPr txBox="1"/>
            <p:nvPr/>
          </p:nvSpPr>
          <p:spPr>
            <a:xfrm>
              <a:off x="10797904" y="5636846"/>
              <a:ext cx="337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Miles</a:t>
              </a:r>
            </a:p>
          </p:txBody>
        </p:sp>
      </p:grpSp>
    </p:spTree>
    <p:extLst>
      <p:ext uri="{BB962C8B-B14F-4D97-AF65-F5344CB8AC3E}">
        <p14:creationId xmlns:p14="http://schemas.microsoft.com/office/powerpoint/2010/main" val="3782968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66C7854A-D57C-48D9-B668-E37D290436DC}"/>
              </a:ext>
            </a:extLst>
          </p:cNvPr>
          <p:cNvPicPr>
            <a:picLocks noChangeAspect="1"/>
          </p:cNvPicPr>
          <p:nvPr/>
        </p:nvPicPr>
        <p:blipFill rotWithShape="1">
          <a:blip r:embed="rId3"/>
          <a:srcRect r="33359" b="-213"/>
          <a:stretch/>
        </p:blipFill>
        <p:spPr>
          <a:xfrm>
            <a:off x="60066" y="1069402"/>
            <a:ext cx="3652825" cy="5485070"/>
          </a:xfrm>
          <a:prstGeom prst="rect">
            <a:avLst/>
          </a:prstGeom>
        </p:spPr>
      </p:pic>
      <p:pic>
        <p:nvPicPr>
          <p:cNvPr id="9" name="Picture 9" descr="Map&#10;&#10;Description automatically generated">
            <a:extLst>
              <a:ext uri="{FF2B5EF4-FFF2-40B4-BE49-F238E27FC236}">
                <a16:creationId xmlns:a16="http://schemas.microsoft.com/office/drawing/2014/main" id="{EEE11EAC-E88E-420A-A52C-570E6E5A8CC2}"/>
              </a:ext>
            </a:extLst>
          </p:cNvPr>
          <p:cNvPicPr>
            <a:picLocks noChangeAspect="1"/>
          </p:cNvPicPr>
          <p:nvPr/>
        </p:nvPicPr>
        <p:blipFill rotWithShape="1">
          <a:blip r:embed="rId4"/>
          <a:srcRect r="33359" b="-213"/>
          <a:stretch/>
        </p:blipFill>
        <p:spPr>
          <a:xfrm>
            <a:off x="3779998" y="1069401"/>
            <a:ext cx="3652825" cy="5485071"/>
          </a:xfrm>
          <a:prstGeom prst="rect">
            <a:avLst/>
          </a:prstGeom>
        </p:spPr>
      </p:pic>
      <p:pic>
        <p:nvPicPr>
          <p:cNvPr id="10" name="Picture 10" descr="Map&#10;&#10;Description automatically generated">
            <a:extLst>
              <a:ext uri="{FF2B5EF4-FFF2-40B4-BE49-F238E27FC236}">
                <a16:creationId xmlns:a16="http://schemas.microsoft.com/office/drawing/2014/main" id="{BC4B819E-9E4B-45DC-95E9-1229A83ED0B9}"/>
              </a:ext>
            </a:extLst>
          </p:cNvPr>
          <p:cNvPicPr>
            <a:picLocks noChangeAspect="1"/>
          </p:cNvPicPr>
          <p:nvPr/>
        </p:nvPicPr>
        <p:blipFill rotWithShape="1">
          <a:blip r:embed="rId5"/>
          <a:srcRect r="33359" b="-213"/>
          <a:stretch/>
        </p:blipFill>
        <p:spPr>
          <a:xfrm>
            <a:off x="7494744" y="1069402"/>
            <a:ext cx="3652976" cy="5485071"/>
          </a:xfrm>
          <a:prstGeom prst="rect">
            <a:avLst/>
          </a:prstGeom>
        </p:spPr>
      </p:pic>
      <p:sp>
        <p:nvSpPr>
          <p:cNvPr id="4" name="TextBox 3">
            <a:extLst>
              <a:ext uri="{FF2B5EF4-FFF2-40B4-BE49-F238E27FC236}">
                <a16:creationId xmlns:a16="http://schemas.microsoft.com/office/drawing/2014/main" id="{71528F3F-41D1-4703-A469-60448A028ED7}"/>
              </a:ext>
            </a:extLst>
          </p:cNvPr>
          <p:cNvSpPr txBox="1"/>
          <p:nvPr/>
        </p:nvSpPr>
        <p:spPr>
          <a:xfrm>
            <a:off x="2420139" y="39749"/>
            <a:ext cx="98715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44C7B"/>
                </a:solidFill>
                <a:latin typeface="Century Gothic"/>
                <a:cs typeface="Calibri"/>
              </a:rPr>
              <a:t>Shoreline Change – Hurricane Michael</a:t>
            </a:r>
          </a:p>
        </p:txBody>
      </p:sp>
      <p:pic>
        <p:nvPicPr>
          <p:cNvPr id="18" name="Picture 17">
            <a:extLst>
              <a:ext uri="{FF2B5EF4-FFF2-40B4-BE49-F238E27FC236}">
                <a16:creationId xmlns:a16="http://schemas.microsoft.com/office/drawing/2014/main" id="{FD22C995-2F91-4B11-9841-F55C397D1831}"/>
              </a:ext>
            </a:extLst>
          </p:cNvPr>
          <p:cNvPicPr>
            <a:picLocks noChangeAspect="1"/>
          </p:cNvPicPr>
          <p:nvPr/>
        </p:nvPicPr>
        <p:blipFill>
          <a:blip r:embed="rId6"/>
          <a:stretch>
            <a:fillRect/>
          </a:stretch>
        </p:blipFill>
        <p:spPr>
          <a:xfrm>
            <a:off x="11187945" y="4755053"/>
            <a:ext cx="374459" cy="1372244"/>
          </a:xfrm>
          <a:prstGeom prst="rect">
            <a:avLst/>
          </a:prstGeom>
        </p:spPr>
      </p:pic>
      <p:sp>
        <p:nvSpPr>
          <p:cNvPr id="19" name="TextBox 2">
            <a:extLst>
              <a:ext uri="{FF2B5EF4-FFF2-40B4-BE49-F238E27FC236}">
                <a16:creationId xmlns:a16="http://schemas.microsoft.com/office/drawing/2014/main" id="{6F2EA796-33B4-4FFD-B39D-F01268EA0F13}"/>
              </a:ext>
            </a:extLst>
          </p:cNvPr>
          <p:cNvSpPr txBox="1"/>
          <p:nvPr/>
        </p:nvSpPr>
        <p:spPr>
          <a:xfrm>
            <a:off x="11464200" y="4730573"/>
            <a:ext cx="82591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Water</a:t>
            </a:r>
          </a:p>
        </p:txBody>
      </p:sp>
      <p:sp>
        <p:nvSpPr>
          <p:cNvPr id="20" name="TextBox 3">
            <a:extLst>
              <a:ext uri="{FF2B5EF4-FFF2-40B4-BE49-F238E27FC236}">
                <a16:creationId xmlns:a16="http://schemas.microsoft.com/office/drawing/2014/main" id="{02CD8362-15BE-447B-9093-6D4940CC8DB5}"/>
              </a:ext>
            </a:extLst>
          </p:cNvPr>
          <p:cNvSpPr txBox="1"/>
          <p:nvPr/>
        </p:nvSpPr>
        <p:spPr>
          <a:xfrm>
            <a:off x="11464199" y="5852746"/>
            <a:ext cx="82591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Land</a:t>
            </a:r>
          </a:p>
        </p:txBody>
      </p:sp>
      <p:cxnSp>
        <p:nvCxnSpPr>
          <p:cNvPr id="11" name="Straight Arrow Connector 10">
            <a:extLst>
              <a:ext uri="{FF2B5EF4-FFF2-40B4-BE49-F238E27FC236}">
                <a16:creationId xmlns:a16="http://schemas.microsoft.com/office/drawing/2014/main" id="{2763F3F8-FB0B-4214-8E09-9B2FA89B29DF}"/>
              </a:ext>
            </a:extLst>
          </p:cNvPr>
          <p:cNvCxnSpPr/>
          <p:nvPr/>
        </p:nvCxnSpPr>
        <p:spPr>
          <a:xfrm flipV="1">
            <a:off x="4670274" y="3718832"/>
            <a:ext cx="326572" cy="3701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9707FA4-8672-45CF-9B48-BAEB33EFE294}"/>
              </a:ext>
            </a:extLst>
          </p:cNvPr>
          <p:cNvCxnSpPr>
            <a:cxnSpLocks/>
          </p:cNvCxnSpPr>
          <p:nvPr/>
        </p:nvCxnSpPr>
        <p:spPr>
          <a:xfrm flipV="1">
            <a:off x="8399538" y="3729415"/>
            <a:ext cx="326572" cy="3701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4FD0B5-A4BF-4683-AE36-5D809BDEA73C}"/>
              </a:ext>
            </a:extLst>
          </p:cNvPr>
          <p:cNvSpPr txBox="1"/>
          <p:nvPr/>
        </p:nvSpPr>
        <p:spPr>
          <a:xfrm>
            <a:off x="4339621" y="4057650"/>
            <a:ext cx="91984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bg1"/>
                </a:solidFill>
                <a:latin typeface="Century Gothic"/>
              </a:rPr>
              <a:t>Breach</a:t>
            </a:r>
            <a:endParaRPr lang="en-US" sz="1100" dirty="0">
              <a:solidFill>
                <a:schemeClr val="bg1"/>
              </a:solidFill>
              <a:ea typeface="+mn-lt"/>
              <a:cs typeface="+mn-lt"/>
            </a:endParaRPr>
          </a:p>
        </p:txBody>
      </p:sp>
      <p:sp>
        <p:nvSpPr>
          <p:cNvPr id="25" name="TextBox 24">
            <a:extLst>
              <a:ext uri="{FF2B5EF4-FFF2-40B4-BE49-F238E27FC236}">
                <a16:creationId xmlns:a16="http://schemas.microsoft.com/office/drawing/2014/main" id="{2796E446-66D9-4203-9F0F-C0AE42D947AF}"/>
              </a:ext>
            </a:extLst>
          </p:cNvPr>
          <p:cNvSpPr txBox="1"/>
          <p:nvPr/>
        </p:nvSpPr>
        <p:spPr>
          <a:xfrm>
            <a:off x="8014457" y="4068233"/>
            <a:ext cx="91984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bg1"/>
                </a:solidFill>
                <a:latin typeface="Century Gothic"/>
              </a:rPr>
              <a:t>Breach</a:t>
            </a:r>
            <a:endParaRPr lang="en-US" sz="1100" dirty="0">
              <a:solidFill>
                <a:schemeClr val="bg1"/>
              </a:solidFill>
              <a:ea typeface="+mn-lt"/>
              <a:cs typeface="+mn-lt"/>
            </a:endParaRPr>
          </a:p>
        </p:txBody>
      </p:sp>
      <p:cxnSp>
        <p:nvCxnSpPr>
          <p:cNvPr id="26" name="Straight Arrow Connector 25">
            <a:extLst>
              <a:ext uri="{FF2B5EF4-FFF2-40B4-BE49-F238E27FC236}">
                <a16:creationId xmlns:a16="http://schemas.microsoft.com/office/drawing/2014/main" id="{727A20F2-2ED5-4C99-A9EB-B8ECCA83286E}"/>
              </a:ext>
            </a:extLst>
          </p:cNvPr>
          <p:cNvCxnSpPr>
            <a:cxnSpLocks/>
          </p:cNvCxnSpPr>
          <p:nvPr/>
        </p:nvCxnSpPr>
        <p:spPr>
          <a:xfrm flipV="1">
            <a:off x="955221" y="3723217"/>
            <a:ext cx="326572" cy="3701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BEC96A3-47F2-424F-AC9E-068663DE65C1}"/>
              </a:ext>
            </a:extLst>
          </p:cNvPr>
          <p:cNvSpPr txBox="1"/>
          <p:nvPr/>
        </p:nvSpPr>
        <p:spPr>
          <a:xfrm>
            <a:off x="624568" y="4062035"/>
            <a:ext cx="91984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bg1"/>
                </a:solidFill>
                <a:latin typeface="Century Gothic"/>
              </a:rPr>
              <a:t>Breach</a:t>
            </a:r>
            <a:endParaRPr lang="en-US" sz="1100" dirty="0">
              <a:solidFill>
                <a:schemeClr val="bg1"/>
              </a:solidFill>
              <a:ea typeface="+mn-lt"/>
              <a:cs typeface="+mn-lt"/>
            </a:endParaRPr>
          </a:p>
        </p:txBody>
      </p:sp>
      <p:grpSp>
        <p:nvGrpSpPr>
          <p:cNvPr id="33" name="Group 32">
            <a:extLst>
              <a:ext uri="{FF2B5EF4-FFF2-40B4-BE49-F238E27FC236}">
                <a16:creationId xmlns:a16="http://schemas.microsoft.com/office/drawing/2014/main" id="{491460F6-D967-47D7-85FC-02510CE112CF}"/>
              </a:ext>
            </a:extLst>
          </p:cNvPr>
          <p:cNvGrpSpPr/>
          <p:nvPr/>
        </p:nvGrpSpPr>
        <p:grpSpPr>
          <a:xfrm>
            <a:off x="25320" y="149478"/>
            <a:ext cx="2394819" cy="857727"/>
            <a:chOff x="224415" y="321257"/>
            <a:chExt cx="2394819" cy="857727"/>
          </a:xfrm>
          <a:solidFill>
            <a:srgbClr val="544C7B"/>
          </a:solidFill>
        </p:grpSpPr>
        <p:sp>
          <p:nvSpPr>
            <p:cNvPr id="34" name="Rectangle 33">
              <a:extLst>
                <a:ext uri="{FF2B5EF4-FFF2-40B4-BE49-F238E27FC236}">
                  <a16:creationId xmlns:a16="http://schemas.microsoft.com/office/drawing/2014/main" id="{BD227670-B863-41A8-9449-02124113623B}"/>
                </a:ext>
              </a:extLst>
            </p:cNvPr>
            <p:cNvSpPr/>
            <p:nvPr/>
          </p:nvSpPr>
          <p:spPr>
            <a:xfrm>
              <a:off x="224415" y="321257"/>
              <a:ext cx="2376874" cy="513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 </a:t>
              </a:r>
              <a:endParaRPr lang="en-US" sz="3600" b="1" dirty="0"/>
            </a:p>
          </p:txBody>
        </p:sp>
        <p:sp>
          <p:nvSpPr>
            <p:cNvPr id="35" name="Right Triangle 34">
              <a:extLst>
                <a:ext uri="{FF2B5EF4-FFF2-40B4-BE49-F238E27FC236}">
                  <a16:creationId xmlns:a16="http://schemas.microsoft.com/office/drawing/2014/main" id="{2F6CD6F9-5DA1-421A-9549-EEEA7C7940C2}"/>
                </a:ext>
              </a:extLst>
            </p:cNvPr>
            <p:cNvSpPr/>
            <p:nvPr/>
          </p:nvSpPr>
          <p:spPr>
            <a:xfrm flipV="1">
              <a:off x="2003909" y="826918"/>
              <a:ext cx="615325" cy="352066"/>
            </a:xfrm>
            <a:prstGeom prst="rtTriangle">
              <a:avLst/>
            </a:prstGeom>
            <a:solidFill>
              <a:srgbClr val="342F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2" name="Graphic 1" descr="Direction outline">
            <a:extLst>
              <a:ext uri="{FF2B5EF4-FFF2-40B4-BE49-F238E27FC236}">
                <a16:creationId xmlns:a16="http://schemas.microsoft.com/office/drawing/2014/main" id="{88818AD7-A7C3-4D3E-BBDA-FC1722D83EF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8910127">
            <a:off x="150386" y="1408989"/>
            <a:ext cx="600226" cy="600226"/>
          </a:xfrm>
          <a:prstGeom prst="rect">
            <a:avLst/>
          </a:prstGeom>
        </p:spPr>
      </p:pic>
      <p:sp>
        <p:nvSpPr>
          <p:cNvPr id="6" name="TextBox 5">
            <a:extLst>
              <a:ext uri="{FF2B5EF4-FFF2-40B4-BE49-F238E27FC236}">
                <a16:creationId xmlns:a16="http://schemas.microsoft.com/office/drawing/2014/main" id="{DD32C02E-8370-48D4-855D-9BABEB260D48}"/>
              </a:ext>
            </a:extLst>
          </p:cNvPr>
          <p:cNvSpPr txBox="1"/>
          <p:nvPr/>
        </p:nvSpPr>
        <p:spPr>
          <a:xfrm>
            <a:off x="268044" y="1071308"/>
            <a:ext cx="317716" cy="338554"/>
          </a:xfrm>
          <a:prstGeom prst="rect">
            <a:avLst/>
          </a:prstGeom>
          <a:noFill/>
        </p:spPr>
        <p:txBody>
          <a:bodyPr wrap="square" lIns="91440" tIns="45720" rIns="91440" bIns="45720" rtlCol="0" anchor="t">
            <a:spAutoFit/>
          </a:bodyPr>
          <a:lstStyle/>
          <a:p>
            <a:r>
              <a:rPr lang="en-US" sz="1600" dirty="0">
                <a:solidFill>
                  <a:schemeClr val="bg1">
                    <a:lumMod val="95000"/>
                  </a:schemeClr>
                </a:solidFill>
                <a:latin typeface="Century Gothic"/>
              </a:rPr>
              <a:t>N</a:t>
            </a:r>
          </a:p>
        </p:txBody>
      </p:sp>
      <p:pic>
        <p:nvPicPr>
          <p:cNvPr id="12" name="Graphic 11" descr="Direction outline">
            <a:extLst>
              <a:ext uri="{FF2B5EF4-FFF2-40B4-BE49-F238E27FC236}">
                <a16:creationId xmlns:a16="http://schemas.microsoft.com/office/drawing/2014/main" id="{9457E31F-16E0-47C5-BFCF-40F61F6B5A2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8910127">
            <a:off x="3879477" y="1415673"/>
            <a:ext cx="600226" cy="600226"/>
          </a:xfrm>
          <a:prstGeom prst="rect">
            <a:avLst/>
          </a:prstGeom>
        </p:spPr>
      </p:pic>
      <p:sp>
        <p:nvSpPr>
          <p:cNvPr id="14" name="TextBox 13">
            <a:extLst>
              <a:ext uri="{FF2B5EF4-FFF2-40B4-BE49-F238E27FC236}">
                <a16:creationId xmlns:a16="http://schemas.microsoft.com/office/drawing/2014/main" id="{2E1DFA69-A339-484D-B270-759752EAC8DE}"/>
              </a:ext>
            </a:extLst>
          </p:cNvPr>
          <p:cNvSpPr txBox="1"/>
          <p:nvPr/>
        </p:nvSpPr>
        <p:spPr>
          <a:xfrm>
            <a:off x="3997135" y="1077992"/>
            <a:ext cx="317716" cy="338554"/>
          </a:xfrm>
          <a:prstGeom prst="rect">
            <a:avLst/>
          </a:prstGeom>
          <a:noFill/>
        </p:spPr>
        <p:txBody>
          <a:bodyPr wrap="square" lIns="91440" tIns="45720" rIns="91440" bIns="45720" rtlCol="0" anchor="t">
            <a:spAutoFit/>
          </a:bodyPr>
          <a:lstStyle/>
          <a:p>
            <a:r>
              <a:rPr lang="en-US" sz="1600" dirty="0">
                <a:solidFill>
                  <a:schemeClr val="bg1">
                    <a:lumMod val="95000"/>
                  </a:schemeClr>
                </a:solidFill>
                <a:latin typeface="Century Gothic"/>
              </a:rPr>
              <a:t>N</a:t>
            </a:r>
          </a:p>
        </p:txBody>
      </p:sp>
      <p:pic>
        <p:nvPicPr>
          <p:cNvPr id="21" name="Graphic 20" descr="Direction outline">
            <a:extLst>
              <a:ext uri="{FF2B5EF4-FFF2-40B4-BE49-F238E27FC236}">
                <a16:creationId xmlns:a16="http://schemas.microsoft.com/office/drawing/2014/main" id="{C94C614F-B535-443C-9D33-0A5E4522A5A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8910127">
            <a:off x="7575030" y="1388820"/>
            <a:ext cx="600226" cy="600226"/>
          </a:xfrm>
          <a:prstGeom prst="rect">
            <a:avLst/>
          </a:prstGeom>
        </p:spPr>
      </p:pic>
      <p:sp>
        <p:nvSpPr>
          <p:cNvPr id="28" name="TextBox 27">
            <a:extLst>
              <a:ext uri="{FF2B5EF4-FFF2-40B4-BE49-F238E27FC236}">
                <a16:creationId xmlns:a16="http://schemas.microsoft.com/office/drawing/2014/main" id="{B4C9E48F-DCE9-412A-84C1-93AB732B2811}"/>
              </a:ext>
            </a:extLst>
          </p:cNvPr>
          <p:cNvSpPr txBox="1"/>
          <p:nvPr/>
        </p:nvSpPr>
        <p:spPr>
          <a:xfrm>
            <a:off x="7692688" y="1051139"/>
            <a:ext cx="317716" cy="338554"/>
          </a:xfrm>
          <a:prstGeom prst="rect">
            <a:avLst/>
          </a:prstGeom>
          <a:noFill/>
        </p:spPr>
        <p:txBody>
          <a:bodyPr wrap="square" lIns="91440" tIns="45720" rIns="91440" bIns="45720" rtlCol="0" anchor="t">
            <a:spAutoFit/>
          </a:bodyPr>
          <a:lstStyle/>
          <a:p>
            <a:r>
              <a:rPr lang="en-US" sz="1600" dirty="0">
                <a:solidFill>
                  <a:schemeClr val="bg1">
                    <a:lumMod val="95000"/>
                  </a:schemeClr>
                </a:solidFill>
                <a:latin typeface="Century Gothic"/>
              </a:rPr>
              <a:t>N</a:t>
            </a:r>
          </a:p>
        </p:txBody>
      </p:sp>
      <p:sp>
        <p:nvSpPr>
          <p:cNvPr id="3" name="TextBox 2">
            <a:extLst>
              <a:ext uri="{FF2B5EF4-FFF2-40B4-BE49-F238E27FC236}">
                <a16:creationId xmlns:a16="http://schemas.microsoft.com/office/drawing/2014/main" id="{A4DC4B06-6EC3-45F5-89F6-349CA452D379}"/>
              </a:ext>
            </a:extLst>
          </p:cNvPr>
          <p:cNvSpPr txBox="1"/>
          <p:nvPr/>
        </p:nvSpPr>
        <p:spPr>
          <a:xfrm>
            <a:off x="-23972" y="6274934"/>
            <a:ext cx="3445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Century Gothic"/>
                <a:ea typeface="+mn-lt"/>
                <a:cs typeface="+mn-lt"/>
              </a:rPr>
              <a:t>Landsat 8 </a:t>
            </a:r>
            <a:r>
              <a:rPr lang="en-US" sz="1600" dirty="0">
                <a:solidFill>
                  <a:schemeClr val="bg1"/>
                </a:solidFill>
                <a:latin typeface="Century Gothic"/>
              </a:rPr>
              <a:t>2017-2018</a:t>
            </a:r>
            <a:endParaRPr lang="en-US" dirty="0">
              <a:solidFill>
                <a:schemeClr val="bg1"/>
              </a:solidFill>
              <a:cs typeface="Calibri"/>
            </a:endParaRPr>
          </a:p>
        </p:txBody>
      </p:sp>
      <p:sp>
        <p:nvSpPr>
          <p:cNvPr id="50" name="TextBox 49">
            <a:extLst>
              <a:ext uri="{FF2B5EF4-FFF2-40B4-BE49-F238E27FC236}">
                <a16:creationId xmlns:a16="http://schemas.microsoft.com/office/drawing/2014/main" id="{11A54CB9-377F-494A-84A8-90C9DFA1A8D5}"/>
              </a:ext>
            </a:extLst>
          </p:cNvPr>
          <p:cNvSpPr txBox="1"/>
          <p:nvPr/>
        </p:nvSpPr>
        <p:spPr>
          <a:xfrm>
            <a:off x="3717236" y="6274934"/>
            <a:ext cx="3445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Century Gothic"/>
                <a:ea typeface="+mn-lt"/>
                <a:cs typeface="+mn-lt"/>
              </a:rPr>
              <a:t>Landsat 8 </a:t>
            </a:r>
            <a:r>
              <a:rPr lang="en-US" sz="1600" dirty="0">
                <a:solidFill>
                  <a:schemeClr val="bg1"/>
                </a:solidFill>
                <a:latin typeface="Century Gothic"/>
              </a:rPr>
              <a:t>2018-2019</a:t>
            </a:r>
            <a:endParaRPr lang="en-US" dirty="0">
              <a:solidFill>
                <a:schemeClr val="bg1"/>
              </a:solidFill>
              <a:cs typeface="Calibri"/>
            </a:endParaRPr>
          </a:p>
        </p:txBody>
      </p:sp>
      <p:sp>
        <p:nvSpPr>
          <p:cNvPr id="51" name="TextBox 50">
            <a:extLst>
              <a:ext uri="{FF2B5EF4-FFF2-40B4-BE49-F238E27FC236}">
                <a16:creationId xmlns:a16="http://schemas.microsoft.com/office/drawing/2014/main" id="{C43DB480-6839-4F9E-BAA5-BC0815B42DA3}"/>
              </a:ext>
            </a:extLst>
          </p:cNvPr>
          <p:cNvSpPr txBox="1"/>
          <p:nvPr/>
        </p:nvSpPr>
        <p:spPr>
          <a:xfrm>
            <a:off x="7437277" y="6274934"/>
            <a:ext cx="3445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Century Gothic"/>
                <a:ea typeface="+mn-lt"/>
                <a:cs typeface="+mn-lt"/>
              </a:rPr>
              <a:t>Landsat 8 </a:t>
            </a:r>
            <a:r>
              <a:rPr lang="en-US" sz="1600" dirty="0">
                <a:solidFill>
                  <a:schemeClr val="bg1"/>
                </a:solidFill>
                <a:latin typeface="Century Gothic"/>
              </a:rPr>
              <a:t>2019-2020</a:t>
            </a:r>
            <a:endParaRPr lang="en-US" dirty="0">
              <a:solidFill>
                <a:schemeClr val="bg1"/>
              </a:solidFill>
              <a:cs typeface="Calibri"/>
            </a:endParaRPr>
          </a:p>
        </p:txBody>
      </p:sp>
      <p:grpSp>
        <p:nvGrpSpPr>
          <p:cNvPr id="60" name="Group 59">
            <a:extLst>
              <a:ext uri="{FF2B5EF4-FFF2-40B4-BE49-F238E27FC236}">
                <a16:creationId xmlns:a16="http://schemas.microsoft.com/office/drawing/2014/main" id="{8A4AFF36-F4EB-4904-BA5A-3A314220767F}"/>
              </a:ext>
            </a:extLst>
          </p:cNvPr>
          <p:cNvGrpSpPr/>
          <p:nvPr/>
        </p:nvGrpSpPr>
        <p:grpSpPr>
          <a:xfrm>
            <a:off x="9863920" y="6004208"/>
            <a:ext cx="1303678" cy="579463"/>
            <a:chOff x="10543744" y="5334382"/>
            <a:chExt cx="812245" cy="579463"/>
          </a:xfrm>
        </p:grpSpPr>
        <p:cxnSp>
          <p:nvCxnSpPr>
            <p:cNvPr id="61" name="Straight Connector 60">
              <a:extLst>
                <a:ext uri="{FF2B5EF4-FFF2-40B4-BE49-F238E27FC236}">
                  <a16:creationId xmlns:a16="http://schemas.microsoft.com/office/drawing/2014/main" id="{CA7976E4-37E0-47AC-A13D-C714F6FFFDED}"/>
                </a:ext>
              </a:extLst>
            </p:cNvPr>
            <p:cNvCxnSpPr>
              <a:cxnSpLocks/>
            </p:cNvCxnSpPr>
            <p:nvPr/>
          </p:nvCxnSpPr>
          <p:spPr>
            <a:xfrm>
              <a:off x="10628450" y="5663442"/>
              <a:ext cx="5978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47D1F84-B3C4-41DF-AEA1-553832E81171}"/>
                </a:ext>
              </a:extLst>
            </p:cNvPr>
            <p:cNvCxnSpPr>
              <a:cxnSpLocks/>
            </p:cNvCxnSpPr>
            <p:nvPr/>
          </p:nvCxnSpPr>
          <p:spPr>
            <a:xfrm flipV="1">
              <a:off x="10628450" y="5561203"/>
              <a:ext cx="0" cy="1107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740280D-9743-42B4-BA72-F338238B3D6E}"/>
                </a:ext>
              </a:extLst>
            </p:cNvPr>
            <p:cNvCxnSpPr/>
            <p:nvPr/>
          </p:nvCxnSpPr>
          <p:spPr>
            <a:xfrm flipV="1">
              <a:off x="10926443" y="5593103"/>
              <a:ext cx="0" cy="703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21568AF-7CF3-4F63-9BC4-9C8524D7293A}"/>
                </a:ext>
              </a:extLst>
            </p:cNvPr>
            <p:cNvCxnSpPr>
              <a:cxnSpLocks/>
            </p:cNvCxnSpPr>
            <p:nvPr/>
          </p:nvCxnSpPr>
          <p:spPr>
            <a:xfrm flipV="1">
              <a:off x="11226327" y="5561203"/>
              <a:ext cx="0" cy="1107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927E0B4-E984-47B3-ACC9-46F9D40137DE}"/>
                </a:ext>
              </a:extLst>
            </p:cNvPr>
            <p:cNvSpPr txBox="1"/>
            <p:nvPr/>
          </p:nvSpPr>
          <p:spPr>
            <a:xfrm>
              <a:off x="10543744"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panose="020B0502020202020204" pitchFamily="34" charset="0"/>
                </a:rPr>
                <a:t>0</a:t>
              </a:r>
            </a:p>
          </p:txBody>
        </p:sp>
        <p:sp>
          <p:nvSpPr>
            <p:cNvPr id="66" name="TextBox 65">
              <a:extLst>
                <a:ext uri="{FF2B5EF4-FFF2-40B4-BE49-F238E27FC236}">
                  <a16:creationId xmlns:a16="http://schemas.microsoft.com/office/drawing/2014/main" id="{D2EFC6E0-2649-4F7A-8DDE-0CC62AD83E1F}"/>
                </a:ext>
              </a:extLst>
            </p:cNvPr>
            <p:cNvSpPr txBox="1"/>
            <p:nvPr/>
          </p:nvSpPr>
          <p:spPr>
            <a:xfrm>
              <a:off x="11139887"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panose="020B0502020202020204" pitchFamily="34" charset="0"/>
                </a:rPr>
                <a:t>3</a:t>
              </a:r>
              <a:endParaRPr lang="en-US" sz="1000" dirty="0">
                <a:solidFill>
                  <a:schemeClr val="bg1"/>
                </a:solidFill>
                <a:latin typeface="Century Gothic" panose="020B0502020202020204" pitchFamily="34" charset="0"/>
              </a:endParaRPr>
            </a:p>
          </p:txBody>
        </p:sp>
        <p:sp>
          <p:nvSpPr>
            <p:cNvPr id="67" name="TextBox 66">
              <a:extLst>
                <a:ext uri="{FF2B5EF4-FFF2-40B4-BE49-F238E27FC236}">
                  <a16:creationId xmlns:a16="http://schemas.microsoft.com/office/drawing/2014/main" id="{39D7AA3A-2D73-4506-A185-AD6BF8D7BB0A}"/>
                </a:ext>
              </a:extLst>
            </p:cNvPr>
            <p:cNvSpPr txBox="1"/>
            <p:nvPr/>
          </p:nvSpPr>
          <p:spPr>
            <a:xfrm>
              <a:off x="10761027" y="5636846"/>
              <a:ext cx="4303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panose="020B0502020202020204" pitchFamily="34" charset="0"/>
                </a:rPr>
                <a:t>Miles</a:t>
              </a:r>
            </a:p>
          </p:txBody>
        </p:sp>
      </p:grpSp>
      <p:grpSp>
        <p:nvGrpSpPr>
          <p:cNvPr id="68" name="Group 67">
            <a:extLst>
              <a:ext uri="{FF2B5EF4-FFF2-40B4-BE49-F238E27FC236}">
                <a16:creationId xmlns:a16="http://schemas.microsoft.com/office/drawing/2014/main" id="{437BD27F-BCB7-4413-BCAA-298CC562A98E}"/>
              </a:ext>
            </a:extLst>
          </p:cNvPr>
          <p:cNvGrpSpPr/>
          <p:nvPr/>
        </p:nvGrpSpPr>
        <p:grpSpPr>
          <a:xfrm>
            <a:off x="6202886" y="6009342"/>
            <a:ext cx="1303678" cy="579463"/>
            <a:chOff x="10543744" y="5334382"/>
            <a:chExt cx="812245" cy="579463"/>
          </a:xfrm>
        </p:grpSpPr>
        <p:cxnSp>
          <p:nvCxnSpPr>
            <p:cNvPr id="69" name="Straight Connector 68">
              <a:extLst>
                <a:ext uri="{FF2B5EF4-FFF2-40B4-BE49-F238E27FC236}">
                  <a16:creationId xmlns:a16="http://schemas.microsoft.com/office/drawing/2014/main" id="{9E1E4D6D-B696-41B3-A648-D40C179BB57C}"/>
                </a:ext>
              </a:extLst>
            </p:cNvPr>
            <p:cNvCxnSpPr>
              <a:cxnSpLocks/>
            </p:cNvCxnSpPr>
            <p:nvPr/>
          </p:nvCxnSpPr>
          <p:spPr>
            <a:xfrm>
              <a:off x="10628450" y="5663442"/>
              <a:ext cx="5978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FC5D2DC-E670-4CF2-8726-92CA734EF254}"/>
                </a:ext>
              </a:extLst>
            </p:cNvPr>
            <p:cNvCxnSpPr>
              <a:cxnSpLocks/>
            </p:cNvCxnSpPr>
            <p:nvPr/>
          </p:nvCxnSpPr>
          <p:spPr>
            <a:xfrm flipV="1">
              <a:off x="10628450" y="5561203"/>
              <a:ext cx="0" cy="1107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D4CA82C-A98A-4105-85E3-13A47AD36D5B}"/>
                </a:ext>
              </a:extLst>
            </p:cNvPr>
            <p:cNvCxnSpPr/>
            <p:nvPr/>
          </p:nvCxnSpPr>
          <p:spPr>
            <a:xfrm flipV="1">
              <a:off x="10926443" y="5593103"/>
              <a:ext cx="0" cy="703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4ACDBA1-E2CD-4E40-A7C4-B41FCF52DDBD}"/>
                </a:ext>
              </a:extLst>
            </p:cNvPr>
            <p:cNvCxnSpPr>
              <a:cxnSpLocks/>
            </p:cNvCxnSpPr>
            <p:nvPr/>
          </p:nvCxnSpPr>
          <p:spPr>
            <a:xfrm flipV="1">
              <a:off x="11226327" y="5561203"/>
              <a:ext cx="0" cy="1107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9352FEC5-B50C-4F81-94EF-26A9328E745C}"/>
                </a:ext>
              </a:extLst>
            </p:cNvPr>
            <p:cNvSpPr txBox="1"/>
            <p:nvPr/>
          </p:nvSpPr>
          <p:spPr>
            <a:xfrm>
              <a:off x="10543744"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panose="020B0502020202020204" pitchFamily="34" charset="0"/>
                </a:rPr>
                <a:t>0</a:t>
              </a:r>
            </a:p>
          </p:txBody>
        </p:sp>
        <p:sp>
          <p:nvSpPr>
            <p:cNvPr id="74" name="TextBox 73">
              <a:extLst>
                <a:ext uri="{FF2B5EF4-FFF2-40B4-BE49-F238E27FC236}">
                  <a16:creationId xmlns:a16="http://schemas.microsoft.com/office/drawing/2014/main" id="{4241CCB4-94C8-436A-BC73-5C154D1CBFBE}"/>
                </a:ext>
              </a:extLst>
            </p:cNvPr>
            <p:cNvSpPr txBox="1"/>
            <p:nvPr/>
          </p:nvSpPr>
          <p:spPr>
            <a:xfrm>
              <a:off x="11139887"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panose="020B0502020202020204" pitchFamily="34" charset="0"/>
                </a:rPr>
                <a:t>3</a:t>
              </a:r>
              <a:endParaRPr lang="en-US" sz="1000" dirty="0">
                <a:solidFill>
                  <a:schemeClr val="bg1"/>
                </a:solidFill>
                <a:latin typeface="Century Gothic" panose="020B0502020202020204" pitchFamily="34" charset="0"/>
              </a:endParaRPr>
            </a:p>
          </p:txBody>
        </p:sp>
        <p:sp>
          <p:nvSpPr>
            <p:cNvPr id="75" name="TextBox 74">
              <a:extLst>
                <a:ext uri="{FF2B5EF4-FFF2-40B4-BE49-F238E27FC236}">
                  <a16:creationId xmlns:a16="http://schemas.microsoft.com/office/drawing/2014/main" id="{9191FFD3-7E30-4686-9F6D-B46FE3E120E0}"/>
                </a:ext>
              </a:extLst>
            </p:cNvPr>
            <p:cNvSpPr txBox="1"/>
            <p:nvPr/>
          </p:nvSpPr>
          <p:spPr>
            <a:xfrm>
              <a:off x="10761027" y="5636846"/>
              <a:ext cx="4303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panose="020B0502020202020204" pitchFamily="34" charset="0"/>
                </a:rPr>
                <a:t>Miles</a:t>
              </a:r>
            </a:p>
          </p:txBody>
        </p:sp>
      </p:grpSp>
      <p:grpSp>
        <p:nvGrpSpPr>
          <p:cNvPr id="76" name="Group 75">
            <a:extLst>
              <a:ext uri="{FF2B5EF4-FFF2-40B4-BE49-F238E27FC236}">
                <a16:creationId xmlns:a16="http://schemas.microsoft.com/office/drawing/2014/main" id="{0F7F40EE-0115-4E64-8210-A2F9504D07D7}"/>
              </a:ext>
            </a:extLst>
          </p:cNvPr>
          <p:cNvGrpSpPr/>
          <p:nvPr/>
        </p:nvGrpSpPr>
        <p:grpSpPr>
          <a:xfrm>
            <a:off x="2455973" y="5991886"/>
            <a:ext cx="1303678" cy="579463"/>
            <a:chOff x="10543744" y="5334382"/>
            <a:chExt cx="812245" cy="579463"/>
          </a:xfrm>
        </p:grpSpPr>
        <p:cxnSp>
          <p:nvCxnSpPr>
            <p:cNvPr id="77" name="Straight Connector 76">
              <a:extLst>
                <a:ext uri="{FF2B5EF4-FFF2-40B4-BE49-F238E27FC236}">
                  <a16:creationId xmlns:a16="http://schemas.microsoft.com/office/drawing/2014/main" id="{C97D5E54-61DB-4167-80B4-08E75CC23B05}"/>
                </a:ext>
              </a:extLst>
            </p:cNvPr>
            <p:cNvCxnSpPr>
              <a:cxnSpLocks/>
            </p:cNvCxnSpPr>
            <p:nvPr/>
          </p:nvCxnSpPr>
          <p:spPr>
            <a:xfrm>
              <a:off x="10628450" y="5663442"/>
              <a:ext cx="5978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E449D7E-90A8-4EA8-AEF7-1CC0CA2A8385}"/>
                </a:ext>
              </a:extLst>
            </p:cNvPr>
            <p:cNvCxnSpPr>
              <a:cxnSpLocks/>
            </p:cNvCxnSpPr>
            <p:nvPr/>
          </p:nvCxnSpPr>
          <p:spPr>
            <a:xfrm flipV="1">
              <a:off x="10628450" y="5561203"/>
              <a:ext cx="0" cy="1107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00DC343-9D0A-40C2-B783-D7FADBD98A44}"/>
                </a:ext>
              </a:extLst>
            </p:cNvPr>
            <p:cNvCxnSpPr/>
            <p:nvPr/>
          </p:nvCxnSpPr>
          <p:spPr>
            <a:xfrm flipV="1">
              <a:off x="10926443" y="5593103"/>
              <a:ext cx="0" cy="703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6C82F18-FA2B-4C01-AA38-9B3F6F4599A6}"/>
                </a:ext>
              </a:extLst>
            </p:cNvPr>
            <p:cNvCxnSpPr>
              <a:cxnSpLocks/>
            </p:cNvCxnSpPr>
            <p:nvPr/>
          </p:nvCxnSpPr>
          <p:spPr>
            <a:xfrm flipV="1">
              <a:off x="11226327" y="5561203"/>
              <a:ext cx="0" cy="1107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79392F25-9920-437C-BA11-79A038B0D2A1}"/>
                </a:ext>
              </a:extLst>
            </p:cNvPr>
            <p:cNvSpPr txBox="1"/>
            <p:nvPr/>
          </p:nvSpPr>
          <p:spPr>
            <a:xfrm>
              <a:off x="10543744"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panose="020B0502020202020204" pitchFamily="34" charset="0"/>
                </a:rPr>
                <a:t>0</a:t>
              </a:r>
            </a:p>
          </p:txBody>
        </p:sp>
        <p:sp>
          <p:nvSpPr>
            <p:cNvPr id="82" name="TextBox 81">
              <a:extLst>
                <a:ext uri="{FF2B5EF4-FFF2-40B4-BE49-F238E27FC236}">
                  <a16:creationId xmlns:a16="http://schemas.microsoft.com/office/drawing/2014/main" id="{D6EC1D0A-CF69-4906-B0BC-34669FF04645}"/>
                </a:ext>
              </a:extLst>
            </p:cNvPr>
            <p:cNvSpPr txBox="1"/>
            <p:nvPr/>
          </p:nvSpPr>
          <p:spPr>
            <a:xfrm>
              <a:off x="11139887"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panose="020B0502020202020204" pitchFamily="34" charset="0"/>
                </a:rPr>
                <a:t>3</a:t>
              </a:r>
              <a:endParaRPr lang="en-US" sz="1000" dirty="0">
                <a:solidFill>
                  <a:schemeClr val="bg1"/>
                </a:solidFill>
                <a:latin typeface="Century Gothic" panose="020B0502020202020204" pitchFamily="34" charset="0"/>
              </a:endParaRPr>
            </a:p>
          </p:txBody>
        </p:sp>
        <p:sp>
          <p:nvSpPr>
            <p:cNvPr id="83" name="TextBox 82">
              <a:extLst>
                <a:ext uri="{FF2B5EF4-FFF2-40B4-BE49-F238E27FC236}">
                  <a16:creationId xmlns:a16="http://schemas.microsoft.com/office/drawing/2014/main" id="{AF116D2C-5410-4F24-9081-4835C528B58E}"/>
                </a:ext>
              </a:extLst>
            </p:cNvPr>
            <p:cNvSpPr txBox="1"/>
            <p:nvPr/>
          </p:nvSpPr>
          <p:spPr>
            <a:xfrm>
              <a:off x="10761027" y="5636846"/>
              <a:ext cx="4303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panose="020B0502020202020204" pitchFamily="34" charset="0"/>
                </a:rPr>
                <a:t>Miles</a:t>
              </a:r>
            </a:p>
          </p:txBody>
        </p:sp>
      </p:grpSp>
    </p:spTree>
    <p:extLst>
      <p:ext uri="{BB962C8B-B14F-4D97-AF65-F5344CB8AC3E}">
        <p14:creationId xmlns:p14="http://schemas.microsoft.com/office/powerpoint/2010/main" val="4067454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6">
            <a:extLst>
              <a:ext uri="{FF2B5EF4-FFF2-40B4-BE49-F238E27FC236}">
                <a16:creationId xmlns:a16="http://schemas.microsoft.com/office/drawing/2014/main" id="{9D3E5240-9334-4B5D-9403-AA6F214C9CC6}"/>
              </a:ext>
            </a:extLst>
          </p:cNvPr>
          <p:cNvPicPr>
            <a:picLocks noChangeAspect="1"/>
          </p:cNvPicPr>
          <p:nvPr/>
        </p:nvPicPr>
        <p:blipFill>
          <a:blip r:embed="rId3" cstate="print">
            <a:extLst>
              <a:ext uri="{28A0092B-C50C-407E-A947-70E740481C1C}">
                <a14:useLocalDpi xmlns:a14="http://schemas.microsoft.com/office/drawing/2010/main" val="0"/>
              </a:ext>
            </a:extLst>
          </a:blip>
          <a:srcRect l="5754" r="5754"/>
          <a:stretch/>
        </p:blipFill>
        <p:spPr>
          <a:xfrm>
            <a:off x="9724166" y="1920543"/>
            <a:ext cx="2349818" cy="3438317"/>
          </a:xfrm>
          <a:prstGeom prst="rect">
            <a:avLst/>
          </a:prstGeom>
          <a:ln w="57150">
            <a:solidFill>
              <a:schemeClr val="bg1"/>
            </a:solidFill>
          </a:ln>
        </p:spPr>
      </p:pic>
      <p:pic>
        <p:nvPicPr>
          <p:cNvPr id="40" name="Picture 37">
            <a:extLst>
              <a:ext uri="{FF2B5EF4-FFF2-40B4-BE49-F238E27FC236}">
                <a16:creationId xmlns:a16="http://schemas.microsoft.com/office/drawing/2014/main" id="{207CDE90-C9C3-47EB-BA59-CDDEB0742F07}"/>
              </a:ext>
            </a:extLst>
          </p:cNvPr>
          <p:cNvPicPr>
            <a:picLocks noChangeAspect="1"/>
          </p:cNvPicPr>
          <p:nvPr/>
        </p:nvPicPr>
        <p:blipFill>
          <a:blip r:embed="rId4" cstate="print">
            <a:extLst>
              <a:ext uri="{28A0092B-C50C-407E-A947-70E740481C1C}">
                <a14:useLocalDpi xmlns:a14="http://schemas.microsoft.com/office/drawing/2010/main" val="0"/>
              </a:ext>
            </a:extLst>
          </a:blip>
          <a:srcRect l="6848" r="6848"/>
          <a:stretch/>
        </p:blipFill>
        <p:spPr>
          <a:xfrm>
            <a:off x="7338940" y="1911337"/>
            <a:ext cx="2300672" cy="3447524"/>
          </a:xfrm>
          <a:prstGeom prst="rect">
            <a:avLst/>
          </a:prstGeom>
          <a:ln w="57150">
            <a:solidFill>
              <a:schemeClr val="bg1"/>
            </a:solidFill>
          </a:ln>
        </p:spPr>
      </p:pic>
      <p:pic>
        <p:nvPicPr>
          <p:cNvPr id="41" name="Picture 38">
            <a:extLst>
              <a:ext uri="{FF2B5EF4-FFF2-40B4-BE49-F238E27FC236}">
                <a16:creationId xmlns:a16="http://schemas.microsoft.com/office/drawing/2014/main" id="{E07F2212-826F-4DF4-A956-0F40F3A02851}"/>
              </a:ext>
            </a:extLst>
          </p:cNvPr>
          <p:cNvPicPr>
            <a:picLocks noChangeAspect="1"/>
          </p:cNvPicPr>
          <p:nvPr/>
        </p:nvPicPr>
        <p:blipFill>
          <a:blip r:embed="rId5" cstate="print">
            <a:extLst>
              <a:ext uri="{28A0092B-C50C-407E-A947-70E740481C1C}">
                <a14:useLocalDpi xmlns:a14="http://schemas.microsoft.com/office/drawing/2010/main" val="0"/>
              </a:ext>
            </a:extLst>
          </a:blip>
          <a:srcRect l="6280" r="6280"/>
          <a:stretch/>
        </p:blipFill>
        <p:spPr>
          <a:xfrm>
            <a:off x="4935417" y="1920543"/>
            <a:ext cx="2330952" cy="3447524"/>
          </a:xfrm>
          <a:prstGeom prst="rect">
            <a:avLst/>
          </a:prstGeom>
          <a:ln w="57150">
            <a:solidFill>
              <a:schemeClr val="bg1"/>
            </a:solidFill>
          </a:ln>
        </p:spPr>
      </p:pic>
      <p:pic>
        <p:nvPicPr>
          <p:cNvPr id="42" name="Picture 38">
            <a:extLst>
              <a:ext uri="{FF2B5EF4-FFF2-40B4-BE49-F238E27FC236}">
                <a16:creationId xmlns:a16="http://schemas.microsoft.com/office/drawing/2014/main" id="{B9359EE3-479B-47E0-A9D1-752DAD4B107A}"/>
              </a:ext>
            </a:extLst>
          </p:cNvPr>
          <p:cNvPicPr>
            <a:picLocks noChangeAspect="1"/>
          </p:cNvPicPr>
          <p:nvPr/>
        </p:nvPicPr>
        <p:blipFill>
          <a:blip r:embed="rId6" cstate="print">
            <a:extLst>
              <a:ext uri="{28A0092B-C50C-407E-A947-70E740481C1C}">
                <a14:useLocalDpi xmlns:a14="http://schemas.microsoft.com/office/drawing/2010/main" val="0"/>
              </a:ext>
            </a:extLst>
          </a:blip>
          <a:srcRect l="6280" r="6280"/>
          <a:stretch/>
        </p:blipFill>
        <p:spPr>
          <a:xfrm>
            <a:off x="2518503" y="1911336"/>
            <a:ext cx="2330952" cy="3447524"/>
          </a:xfrm>
          <a:prstGeom prst="rect">
            <a:avLst/>
          </a:prstGeom>
          <a:ln w="57150">
            <a:solidFill>
              <a:schemeClr val="bg1"/>
            </a:solidFill>
          </a:ln>
        </p:spPr>
      </p:pic>
      <p:pic>
        <p:nvPicPr>
          <p:cNvPr id="43" name="Picture 38">
            <a:extLst>
              <a:ext uri="{FF2B5EF4-FFF2-40B4-BE49-F238E27FC236}">
                <a16:creationId xmlns:a16="http://schemas.microsoft.com/office/drawing/2014/main" id="{26BF7B2A-882C-47DA-BCF1-49F73D11C9F3}"/>
              </a:ext>
            </a:extLst>
          </p:cNvPr>
          <p:cNvPicPr>
            <a:picLocks noChangeAspect="1"/>
          </p:cNvPicPr>
          <p:nvPr/>
        </p:nvPicPr>
        <p:blipFill>
          <a:blip r:embed="rId7" cstate="print">
            <a:extLst>
              <a:ext uri="{28A0092B-C50C-407E-A947-70E740481C1C}">
                <a14:useLocalDpi xmlns:a14="http://schemas.microsoft.com/office/drawing/2010/main" val="0"/>
              </a:ext>
            </a:extLst>
          </a:blip>
          <a:srcRect l="6280" r="6280"/>
          <a:stretch/>
        </p:blipFill>
        <p:spPr>
          <a:xfrm>
            <a:off x="101589" y="1911336"/>
            <a:ext cx="2330952" cy="3447524"/>
          </a:xfrm>
          <a:prstGeom prst="rect">
            <a:avLst/>
          </a:prstGeom>
          <a:ln w="57150">
            <a:solidFill>
              <a:schemeClr val="bg1"/>
            </a:solidFill>
          </a:ln>
        </p:spPr>
      </p:pic>
      <p:sp>
        <p:nvSpPr>
          <p:cNvPr id="44" name="TextBox 43">
            <a:extLst>
              <a:ext uri="{FF2B5EF4-FFF2-40B4-BE49-F238E27FC236}">
                <a16:creationId xmlns:a16="http://schemas.microsoft.com/office/drawing/2014/main" id="{4F3216E4-2C6C-4A8C-8E9B-23DD2E037AE8}"/>
              </a:ext>
            </a:extLst>
          </p:cNvPr>
          <p:cNvSpPr txBox="1"/>
          <p:nvPr/>
        </p:nvSpPr>
        <p:spPr>
          <a:xfrm>
            <a:off x="939813" y="1572782"/>
            <a:ext cx="654504"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2000</a:t>
            </a:r>
            <a:endParaRPr lang="en-US" dirty="0">
              <a:solidFill>
                <a:schemeClr val="tx1">
                  <a:lumMod val="75000"/>
                  <a:lumOff val="25000"/>
                </a:schemeClr>
              </a:solidFill>
              <a:latin typeface="Calibri" panose="020F0502020204030204"/>
              <a:cs typeface="Calibri" panose="020F0502020204030204"/>
            </a:endParaRPr>
          </a:p>
        </p:txBody>
      </p:sp>
      <p:sp>
        <p:nvSpPr>
          <p:cNvPr id="45" name="TextBox 44">
            <a:extLst>
              <a:ext uri="{FF2B5EF4-FFF2-40B4-BE49-F238E27FC236}">
                <a16:creationId xmlns:a16="http://schemas.microsoft.com/office/drawing/2014/main" id="{58BE0171-8A62-4E21-B0A3-8AFB4CE8F86C}"/>
              </a:ext>
            </a:extLst>
          </p:cNvPr>
          <p:cNvSpPr txBox="1"/>
          <p:nvPr/>
        </p:nvSpPr>
        <p:spPr>
          <a:xfrm>
            <a:off x="3356727" y="1581989"/>
            <a:ext cx="654504"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2005</a:t>
            </a:r>
            <a:endParaRPr lang="en-US" dirty="0">
              <a:solidFill>
                <a:schemeClr val="tx1">
                  <a:lumMod val="75000"/>
                  <a:lumOff val="25000"/>
                </a:schemeClr>
              </a:solidFill>
              <a:latin typeface="Calibri" panose="020F0502020204030204"/>
              <a:cs typeface="Calibri" panose="020F0502020204030204"/>
            </a:endParaRPr>
          </a:p>
        </p:txBody>
      </p:sp>
      <p:sp>
        <p:nvSpPr>
          <p:cNvPr id="46" name="TextBox 45">
            <a:extLst>
              <a:ext uri="{FF2B5EF4-FFF2-40B4-BE49-F238E27FC236}">
                <a16:creationId xmlns:a16="http://schemas.microsoft.com/office/drawing/2014/main" id="{ECB994D5-7104-4E32-AE59-6434FB63AAEC}"/>
              </a:ext>
            </a:extLst>
          </p:cNvPr>
          <p:cNvSpPr txBox="1"/>
          <p:nvPr/>
        </p:nvSpPr>
        <p:spPr>
          <a:xfrm>
            <a:off x="5776072" y="1581989"/>
            <a:ext cx="654504"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2010</a:t>
            </a:r>
            <a:endParaRPr lang="en-US" dirty="0">
              <a:solidFill>
                <a:schemeClr val="tx1">
                  <a:lumMod val="75000"/>
                  <a:lumOff val="25000"/>
                </a:schemeClr>
              </a:solidFill>
              <a:latin typeface="Calibri" panose="020F0502020204030204"/>
              <a:cs typeface="Calibri" panose="020F0502020204030204"/>
            </a:endParaRPr>
          </a:p>
        </p:txBody>
      </p:sp>
      <p:sp>
        <p:nvSpPr>
          <p:cNvPr id="47" name="TextBox 46">
            <a:extLst>
              <a:ext uri="{FF2B5EF4-FFF2-40B4-BE49-F238E27FC236}">
                <a16:creationId xmlns:a16="http://schemas.microsoft.com/office/drawing/2014/main" id="{7B4FFB8A-9FA3-43D2-BFE6-4702F60A5850}"/>
              </a:ext>
            </a:extLst>
          </p:cNvPr>
          <p:cNvSpPr txBox="1"/>
          <p:nvPr/>
        </p:nvSpPr>
        <p:spPr>
          <a:xfrm>
            <a:off x="8168015" y="1581989"/>
            <a:ext cx="654504"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2015</a:t>
            </a:r>
            <a:endParaRPr lang="en-US" dirty="0">
              <a:solidFill>
                <a:schemeClr val="tx1">
                  <a:lumMod val="75000"/>
                  <a:lumOff val="25000"/>
                </a:schemeClr>
              </a:solidFill>
              <a:latin typeface="Calibri" panose="020F0502020204030204"/>
              <a:cs typeface="Calibri" panose="020F0502020204030204"/>
            </a:endParaRPr>
          </a:p>
        </p:txBody>
      </p:sp>
      <p:sp>
        <p:nvSpPr>
          <p:cNvPr id="48" name="TextBox 47">
            <a:extLst>
              <a:ext uri="{FF2B5EF4-FFF2-40B4-BE49-F238E27FC236}">
                <a16:creationId xmlns:a16="http://schemas.microsoft.com/office/drawing/2014/main" id="{8AF294B5-3F7C-4EC2-B75A-F34E0FEE77EA}"/>
              </a:ext>
            </a:extLst>
          </p:cNvPr>
          <p:cNvSpPr txBox="1"/>
          <p:nvPr/>
        </p:nvSpPr>
        <p:spPr>
          <a:xfrm>
            <a:off x="10571823" y="1581989"/>
            <a:ext cx="654504"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2021</a:t>
            </a:r>
            <a:endParaRPr lang="en-US" dirty="0">
              <a:solidFill>
                <a:schemeClr val="tx1">
                  <a:lumMod val="75000"/>
                  <a:lumOff val="25000"/>
                </a:schemeClr>
              </a:solidFill>
              <a:latin typeface="Calibri" panose="020F0502020204030204"/>
              <a:cs typeface="Calibri" panose="020F0502020204030204"/>
            </a:endParaRPr>
          </a:p>
        </p:txBody>
      </p:sp>
      <p:sp>
        <p:nvSpPr>
          <p:cNvPr id="70" name="TextBox 69">
            <a:extLst>
              <a:ext uri="{FF2B5EF4-FFF2-40B4-BE49-F238E27FC236}">
                <a16:creationId xmlns:a16="http://schemas.microsoft.com/office/drawing/2014/main" id="{97F2BDFD-7F50-47F0-A418-4E2D59E038A1}"/>
              </a:ext>
            </a:extLst>
          </p:cNvPr>
          <p:cNvSpPr txBox="1"/>
          <p:nvPr/>
        </p:nvSpPr>
        <p:spPr>
          <a:xfrm>
            <a:off x="2937315" y="232278"/>
            <a:ext cx="7358014" cy="707886"/>
          </a:xfrm>
          <a:prstGeom prst="rect">
            <a:avLst/>
          </a:prstGeom>
          <a:noFill/>
        </p:spPr>
        <p:txBody>
          <a:bodyPr wrap="square" lIns="91440" tIns="45720" rIns="91440" bIns="45720" anchor="t">
            <a:spAutoFit/>
          </a:bodyPr>
          <a:lstStyle/>
          <a:p>
            <a:r>
              <a:rPr lang="en-US" sz="2400" b="1" dirty="0">
                <a:solidFill>
                  <a:srgbClr val="544C7B"/>
                </a:solidFill>
              </a:rPr>
              <a:t> </a:t>
            </a:r>
            <a:r>
              <a:rPr lang="en-US" sz="4000" b="1" dirty="0">
                <a:solidFill>
                  <a:srgbClr val="544C7B"/>
                </a:solidFill>
                <a:latin typeface="Century Gothic"/>
              </a:rPr>
              <a:t>Sediment Transport: Turbidity</a:t>
            </a:r>
            <a:endParaRPr lang="en-US" sz="4000" b="1" dirty="0">
              <a:solidFill>
                <a:srgbClr val="544C7B"/>
              </a:solidFill>
              <a:latin typeface="Century Gothic"/>
              <a:cs typeface="Calibri"/>
            </a:endParaRPr>
          </a:p>
        </p:txBody>
      </p:sp>
      <p:grpSp>
        <p:nvGrpSpPr>
          <p:cNvPr id="3" name="Group 2">
            <a:extLst>
              <a:ext uri="{FF2B5EF4-FFF2-40B4-BE49-F238E27FC236}">
                <a16:creationId xmlns:a16="http://schemas.microsoft.com/office/drawing/2014/main" id="{134AC7BB-2831-418A-8C47-AE0FE0BB05A8}"/>
              </a:ext>
            </a:extLst>
          </p:cNvPr>
          <p:cNvGrpSpPr/>
          <p:nvPr/>
        </p:nvGrpSpPr>
        <p:grpSpPr>
          <a:xfrm>
            <a:off x="1555681" y="5608623"/>
            <a:ext cx="7621319" cy="608496"/>
            <a:chOff x="767929" y="5557322"/>
            <a:chExt cx="7621319" cy="394028"/>
          </a:xfrm>
        </p:grpSpPr>
        <p:sp>
          <p:nvSpPr>
            <p:cNvPr id="49" name="Rectangle 48">
              <a:extLst>
                <a:ext uri="{FF2B5EF4-FFF2-40B4-BE49-F238E27FC236}">
                  <a16:creationId xmlns:a16="http://schemas.microsoft.com/office/drawing/2014/main" id="{8D59B5FA-5730-438C-A039-E6BF5840A7D5}"/>
                </a:ext>
              </a:extLst>
            </p:cNvPr>
            <p:cNvSpPr/>
            <p:nvPr/>
          </p:nvSpPr>
          <p:spPr>
            <a:xfrm>
              <a:off x="2300147" y="5557322"/>
              <a:ext cx="178618" cy="102768"/>
            </a:xfrm>
            <a:prstGeom prst="rect">
              <a:avLst/>
            </a:prstGeom>
            <a:solidFill>
              <a:srgbClr val="8B0E5E"/>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977C930-EC63-4C05-A434-AED3AE34C637}"/>
                </a:ext>
              </a:extLst>
            </p:cNvPr>
            <p:cNvSpPr/>
            <p:nvPr/>
          </p:nvSpPr>
          <p:spPr>
            <a:xfrm>
              <a:off x="2910416" y="5557322"/>
              <a:ext cx="178618" cy="102768"/>
            </a:xfrm>
            <a:prstGeom prst="rect">
              <a:avLst/>
            </a:prstGeom>
            <a:solidFill>
              <a:srgbClr val="9B78B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421A1AF3-7088-4F29-BF00-7EE728798070}"/>
                </a:ext>
              </a:extLst>
            </p:cNvPr>
            <p:cNvSpPr/>
            <p:nvPr/>
          </p:nvSpPr>
          <p:spPr>
            <a:xfrm>
              <a:off x="3520685" y="5557322"/>
              <a:ext cx="178618" cy="102768"/>
            </a:xfrm>
            <a:prstGeom prst="rect">
              <a:avLst/>
            </a:prstGeom>
            <a:solidFill>
              <a:srgbClr val="8FC6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7454490F-328A-454A-AC9B-5BDBE0ED026F}"/>
                </a:ext>
              </a:extLst>
            </p:cNvPr>
            <p:cNvSpPr/>
            <p:nvPr/>
          </p:nvSpPr>
          <p:spPr>
            <a:xfrm>
              <a:off x="4130954" y="5557322"/>
              <a:ext cx="178618" cy="102768"/>
            </a:xfrm>
            <a:prstGeom prst="rect">
              <a:avLst/>
            </a:prstGeom>
            <a:solidFill>
              <a:srgbClr val="84E9E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625A1F4F-44AE-4B26-A2AE-1115DDBB11DB}"/>
                </a:ext>
              </a:extLst>
            </p:cNvPr>
            <p:cNvSpPr/>
            <p:nvPr/>
          </p:nvSpPr>
          <p:spPr>
            <a:xfrm>
              <a:off x="4741223" y="5557322"/>
              <a:ext cx="178618" cy="102768"/>
            </a:xfrm>
            <a:prstGeom prst="rect">
              <a:avLst/>
            </a:prstGeom>
            <a:solidFill>
              <a:srgbClr val="6DF9C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7DE2D99-C46A-4929-B9A6-D3212FD95A2B}"/>
                </a:ext>
              </a:extLst>
            </p:cNvPr>
            <p:cNvSpPr/>
            <p:nvPr/>
          </p:nvSpPr>
          <p:spPr>
            <a:xfrm>
              <a:off x="5961761" y="5557322"/>
              <a:ext cx="178618" cy="102768"/>
            </a:xfrm>
            <a:prstGeom prst="rect">
              <a:avLst/>
            </a:prstGeom>
            <a:solidFill>
              <a:srgbClr val="84F249"/>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7C2A088-478B-447E-A462-9C176AF6D667}"/>
                </a:ext>
              </a:extLst>
            </p:cNvPr>
            <p:cNvSpPr/>
            <p:nvPr/>
          </p:nvSpPr>
          <p:spPr>
            <a:xfrm>
              <a:off x="5351492" y="5557322"/>
              <a:ext cx="178618" cy="102768"/>
            </a:xfrm>
            <a:prstGeom prst="rect">
              <a:avLst/>
            </a:prstGeom>
            <a:solidFill>
              <a:srgbClr val="3CEE5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A86CA132-9EF6-4A19-B12C-B6C7208DC66D}"/>
                </a:ext>
              </a:extLst>
            </p:cNvPr>
            <p:cNvSpPr/>
            <p:nvPr/>
          </p:nvSpPr>
          <p:spPr>
            <a:xfrm>
              <a:off x="6572030" y="5557322"/>
              <a:ext cx="178618" cy="102768"/>
            </a:xfrm>
            <a:prstGeom prst="rect">
              <a:avLst/>
            </a:prstGeom>
            <a:solidFill>
              <a:srgbClr val="E4FC7E"/>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50128111-F363-4A68-BF48-E0F760D8C3A9}"/>
                </a:ext>
              </a:extLst>
            </p:cNvPr>
            <p:cNvSpPr/>
            <p:nvPr/>
          </p:nvSpPr>
          <p:spPr>
            <a:xfrm>
              <a:off x="7182299" y="5557322"/>
              <a:ext cx="178618" cy="102768"/>
            </a:xfrm>
            <a:prstGeom prst="rect">
              <a:avLst/>
            </a:prstGeom>
            <a:solidFill>
              <a:srgbClr val="F4A23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C2823EB-D152-41BE-A1B5-57DD3CFF8645}"/>
                </a:ext>
              </a:extLst>
            </p:cNvPr>
            <p:cNvSpPr/>
            <p:nvPr/>
          </p:nvSpPr>
          <p:spPr>
            <a:xfrm>
              <a:off x="7792566" y="5557322"/>
              <a:ext cx="178618" cy="102768"/>
            </a:xfrm>
            <a:prstGeom prst="rect">
              <a:avLst/>
            </a:prstGeom>
            <a:solidFill>
              <a:srgbClr val="E6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9DB52272-28FF-4862-84F9-22A49EA213AF}"/>
                </a:ext>
              </a:extLst>
            </p:cNvPr>
            <p:cNvSpPr txBox="1"/>
            <p:nvPr/>
          </p:nvSpPr>
          <p:spPr>
            <a:xfrm>
              <a:off x="2067025" y="5674351"/>
              <a:ext cx="6370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0–10%</a:t>
              </a:r>
            </a:p>
          </p:txBody>
        </p:sp>
        <p:sp>
          <p:nvSpPr>
            <p:cNvPr id="61" name="TextBox 60">
              <a:extLst>
                <a:ext uri="{FF2B5EF4-FFF2-40B4-BE49-F238E27FC236}">
                  <a16:creationId xmlns:a16="http://schemas.microsoft.com/office/drawing/2014/main" id="{4FD1A308-A28B-46D2-B807-2716939C7D22}"/>
                </a:ext>
              </a:extLst>
            </p:cNvPr>
            <p:cNvSpPr txBox="1"/>
            <p:nvPr/>
          </p:nvSpPr>
          <p:spPr>
            <a:xfrm>
              <a:off x="2611156" y="5674351"/>
              <a:ext cx="7359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11–20%</a:t>
              </a:r>
            </a:p>
          </p:txBody>
        </p:sp>
        <p:sp>
          <p:nvSpPr>
            <p:cNvPr id="62" name="TextBox 61">
              <a:extLst>
                <a:ext uri="{FF2B5EF4-FFF2-40B4-BE49-F238E27FC236}">
                  <a16:creationId xmlns:a16="http://schemas.microsoft.com/office/drawing/2014/main" id="{15DD8F26-24A8-47D0-8DCE-2A3BC5FBE6F3}"/>
                </a:ext>
              </a:extLst>
            </p:cNvPr>
            <p:cNvSpPr txBox="1"/>
            <p:nvPr/>
          </p:nvSpPr>
          <p:spPr>
            <a:xfrm>
              <a:off x="3221273" y="5674351"/>
              <a:ext cx="7293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21–30%</a:t>
              </a:r>
            </a:p>
          </p:txBody>
        </p:sp>
        <p:sp>
          <p:nvSpPr>
            <p:cNvPr id="63" name="TextBox 62">
              <a:extLst>
                <a:ext uri="{FF2B5EF4-FFF2-40B4-BE49-F238E27FC236}">
                  <a16:creationId xmlns:a16="http://schemas.microsoft.com/office/drawing/2014/main" id="{DBDDA70C-3091-4B6B-BC78-84D68B734232}"/>
                </a:ext>
              </a:extLst>
            </p:cNvPr>
            <p:cNvSpPr txBox="1"/>
            <p:nvPr/>
          </p:nvSpPr>
          <p:spPr>
            <a:xfrm>
              <a:off x="3860870" y="5674351"/>
              <a:ext cx="7293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31–40%</a:t>
              </a:r>
            </a:p>
          </p:txBody>
        </p:sp>
        <p:sp>
          <p:nvSpPr>
            <p:cNvPr id="64" name="TextBox 63">
              <a:extLst>
                <a:ext uri="{FF2B5EF4-FFF2-40B4-BE49-F238E27FC236}">
                  <a16:creationId xmlns:a16="http://schemas.microsoft.com/office/drawing/2014/main" id="{AAF6F267-DBFC-42F3-8E56-AC366C17CAEC}"/>
                </a:ext>
              </a:extLst>
            </p:cNvPr>
            <p:cNvSpPr txBox="1"/>
            <p:nvPr/>
          </p:nvSpPr>
          <p:spPr>
            <a:xfrm>
              <a:off x="4477672" y="5674351"/>
              <a:ext cx="7293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41–50%</a:t>
              </a:r>
            </a:p>
          </p:txBody>
        </p:sp>
        <p:sp>
          <p:nvSpPr>
            <p:cNvPr id="65" name="TextBox 64">
              <a:extLst>
                <a:ext uri="{FF2B5EF4-FFF2-40B4-BE49-F238E27FC236}">
                  <a16:creationId xmlns:a16="http://schemas.microsoft.com/office/drawing/2014/main" id="{652803E7-8856-42CB-977C-6BB906699F04}"/>
                </a:ext>
              </a:extLst>
            </p:cNvPr>
            <p:cNvSpPr txBox="1"/>
            <p:nvPr/>
          </p:nvSpPr>
          <p:spPr>
            <a:xfrm>
              <a:off x="5087789" y="5674351"/>
              <a:ext cx="7227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51–60%</a:t>
              </a:r>
            </a:p>
          </p:txBody>
        </p:sp>
        <p:sp>
          <p:nvSpPr>
            <p:cNvPr id="66" name="TextBox 65">
              <a:extLst>
                <a:ext uri="{FF2B5EF4-FFF2-40B4-BE49-F238E27FC236}">
                  <a16:creationId xmlns:a16="http://schemas.microsoft.com/office/drawing/2014/main" id="{C141A113-D0D2-49A3-B192-F84EC46E68F3}"/>
                </a:ext>
              </a:extLst>
            </p:cNvPr>
            <p:cNvSpPr txBox="1"/>
            <p:nvPr/>
          </p:nvSpPr>
          <p:spPr>
            <a:xfrm>
              <a:off x="5691223" y="5674351"/>
              <a:ext cx="7227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61–70%</a:t>
              </a:r>
            </a:p>
          </p:txBody>
        </p:sp>
        <p:sp>
          <p:nvSpPr>
            <p:cNvPr id="67" name="TextBox 66">
              <a:extLst>
                <a:ext uri="{FF2B5EF4-FFF2-40B4-BE49-F238E27FC236}">
                  <a16:creationId xmlns:a16="http://schemas.microsoft.com/office/drawing/2014/main" id="{4F86371B-D40D-4567-97A6-8AD6F27108F5}"/>
                </a:ext>
              </a:extLst>
            </p:cNvPr>
            <p:cNvSpPr txBox="1"/>
            <p:nvPr/>
          </p:nvSpPr>
          <p:spPr>
            <a:xfrm>
              <a:off x="6321393" y="5674351"/>
              <a:ext cx="7227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71–80%</a:t>
              </a:r>
            </a:p>
          </p:txBody>
        </p:sp>
        <p:sp>
          <p:nvSpPr>
            <p:cNvPr id="68" name="TextBox 67">
              <a:extLst>
                <a:ext uri="{FF2B5EF4-FFF2-40B4-BE49-F238E27FC236}">
                  <a16:creationId xmlns:a16="http://schemas.microsoft.com/office/drawing/2014/main" id="{F0250305-291A-408D-8B36-F5635905B847}"/>
                </a:ext>
              </a:extLst>
            </p:cNvPr>
            <p:cNvSpPr txBox="1"/>
            <p:nvPr/>
          </p:nvSpPr>
          <p:spPr>
            <a:xfrm>
              <a:off x="6944879" y="5674351"/>
              <a:ext cx="7161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81–90%</a:t>
              </a:r>
            </a:p>
          </p:txBody>
        </p:sp>
        <p:sp>
          <p:nvSpPr>
            <p:cNvPr id="69" name="TextBox 68">
              <a:extLst>
                <a:ext uri="{FF2B5EF4-FFF2-40B4-BE49-F238E27FC236}">
                  <a16:creationId xmlns:a16="http://schemas.microsoft.com/office/drawing/2014/main" id="{678D7BC3-3B35-4400-899D-0A65201253D2}"/>
                </a:ext>
              </a:extLst>
            </p:cNvPr>
            <p:cNvSpPr txBox="1"/>
            <p:nvPr/>
          </p:nvSpPr>
          <p:spPr>
            <a:xfrm>
              <a:off x="7540430" y="5674351"/>
              <a:ext cx="8488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91–100%</a:t>
              </a:r>
            </a:p>
          </p:txBody>
        </p:sp>
        <p:sp>
          <p:nvSpPr>
            <p:cNvPr id="71" name="TextBox 70">
              <a:extLst>
                <a:ext uri="{FF2B5EF4-FFF2-40B4-BE49-F238E27FC236}">
                  <a16:creationId xmlns:a16="http://schemas.microsoft.com/office/drawing/2014/main" id="{21DB948F-6B0B-4A11-9162-442EED2A78E6}"/>
                </a:ext>
              </a:extLst>
            </p:cNvPr>
            <p:cNvSpPr txBox="1"/>
            <p:nvPr/>
          </p:nvSpPr>
          <p:spPr>
            <a:xfrm>
              <a:off x="767929" y="5665047"/>
              <a:ext cx="13681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panose="020B0502020202020204" pitchFamily="34" charset="0"/>
                </a:rPr>
                <a:t>NDTI Percentile:</a:t>
              </a:r>
            </a:p>
          </p:txBody>
        </p:sp>
      </p:grpSp>
      <p:sp>
        <p:nvSpPr>
          <p:cNvPr id="2" name="TextBox 1">
            <a:extLst>
              <a:ext uri="{FF2B5EF4-FFF2-40B4-BE49-F238E27FC236}">
                <a16:creationId xmlns:a16="http://schemas.microsoft.com/office/drawing/2014/main" id="{29F04C6A-E7E2-47AF-97E1-919767651D40}"/>
              </a:ext>
            </a:extLst>
          </p:cNvPr>
          <p:cNvSpPr txBox="1"/>
          <p:nvPr/>
        </p:nvSpPr>
        <p:spPr>
          <a:xfrm>
            <a:off x="8865080" y="6376803"/>
            <a:ext cx="33326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solidFill>
                  <a:schemeClr val="tx1">
                    <a:lumMod val="75000"/>
                    <a:lumOff val="25000"/>
                  </a:schemeClr>
                </a:solidFill>
                <a:latin typeface="Century Gothic"/>
                <a:cs typeface="Calibri"/>
              </a:rPr>
              <a:t>Landsat 7 &amp; 8 April-September</a:t>
            </a:r>
          </a:p>
        </p:txBody>
      </p:sp>
      <p:grpSp>
        <p:nvGrpSpPr>
          <p:cNvPr id="81" name="Group 80">
            <a:extLst>
              <a:ext uri="{FF2B5EF4-FFF2-40B4-BE49-F238E27FC236}">
                <a16:creationId xmlns:a16="http://schemas.microsoft.com/office/drawing/2014/main" id="{A19E8281-827B-45A8-90F2-85F7CDCD3B1E}"/>
              </a:ext>
            </a:extLst>
          </p:cNvPr>
          <p:cNvGrpSpPr/>
          <p:nvPr/>
        </p:nvGrpSpPr>
        <p:grpSpPr>
          <a:xfrm>
            <a:off x="10141155" y="5503382"/>
            <a:ext cx="600226" cy="600226"/>
            <a:chOff x="10922793" y="932700"/>
            <a:chExt cx="600226" cy="600226"/>
          </a:xfrm>
        </p:grpSpPr>
        <p:sp>
          <p:nvSpPr>
            <p:cNvPr id="82" name="TextBox 81">
              <a:extLst>
                <a:ext uri="{FF2B5EF4-FFF2-40B4-BE49-F238E27FC236}">
                  <a16:creationId xmlns:a16="http://schemas.microsoft.com/office/drawing/2014/main" id="{0D4AE492-AFC0-424F-A523-489DE70A36B8}"/>
                </a:ext>
              </a:extLst>
            </p:cNvPr>
            <p:cNvSpPr txBox="1"/>
            <p:nvPr/>
          </p:nvSpPr>
          <p:spPr>
            <a:xfrm>
              <a:off x="11064048" y="992028"/>
              <a:ext cx="317716"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N</a:t>
              </a:r>
            </a:p>
          </p:txBody>
        </p:sp>
        <p:pic>
          <p:nvPicPr>
            <p:cNvPr id="83" name="Graphic 82" descr="Direction outline">
              <a:extLst>
                <a:ext uri="{FF2B5EF4-FFF2-40B4-BE49-F238E27FC236}">
                  <a16:creationId xmlns:a16="http://schemas.microsoft.com/office/drawing/2014/main" id="{5C9F979D-2C49-4DC8-9081-8CCC0AE2C40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8910127">
              <a:off x="10922793" y="932700"/>
              <a:ext cx="600226" cy="600226"/>
            </a:xfrm>
            <a:prstGeom prst="rect">
              <a:avLst/>
            </a:prstGeom>
          </p:spPr>
        </p:pic>
      </p:grpSp>
      <p:grpSp>
        <p:nvGrpSpPr>
          <p:cNvPr id="59" name="Group 58">
            <a:extLst>
              <a:ext uri="{FF2B5EF4-FFF2-40B4-BE49-F238E27FC236}">
                <a16:creationId xmlns:a16="http://schemas.microsoft.com/office/drawing/2014/main" id="{95C515EE-08F7-4035-8AB4-8C34414AA165}"/>
              </a:ext>
            </a:extLst>
          </p:cNvPr>
          <p:cNvGrpSpPr/>
          <p:nvPr/>
        </p:nvGrpSpPr>
        <p:grpSpPr>
          <a:xfrm>
            <a:off x="367244" y="329582"/>
            <a:ext cx="2376874" cy="870867"/>
            <a:chOff x="224415" y="321257"/>
            <a:chExt cx="2376874" cy="870867"/>
          </a:xfrm>
          <a:solidFill>
            <a:srgbClr val="544C7B"/>
          </a:solidFill>
        </p:grpSpPr>
        <p:sp>
          <p:nvSpPr>
            <p:cNvPr id="72" name="Rectangle 71">
              <a:extLst>
                <a:ext uri="{FF2B5EF4-FFF2-40B4-BE49-F238E27FC236}">
                  <a16:creationId xmlns:a16="http://schemas.microsoft.com/office/drawing/2014/main" id="{9F2BAF95-7D41-453B-BF91-81C4F5E73464}"/>
                </a:ext>
              </a:extLst>
            </p:cNvPr>
            <p:cNvSpPr/>
            <p:nvPr/>
          </p:nvSpPr>
          <p:spPr>
            <a:xfrm>
              <a:off x="224415" y="321257"/>
              <a:ext cx="2376874" cy="513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 </a:t>
              </a:r>
              <a:endParaRPr lang="en-US" sz="3600" b="1" dirty="0"/>
            </a:p>
          </p:txBody>
        </p:sp>
        <p:sp>
          <p:nvSpPr>
            <p:cNvPr id="73" name="Right Triangle 72">
              <a:extLst>
                <a:ext uri="{FF2B5EF4-FFF2-40B4-BE49-F238E27FC236}">
                  <a16:creationId xmlns:a16="http://schemas.microsoft.com/office/drawing/2014/main" id="{113B105B-EF4B-4535-A742-F6B4C2A17E58}"/>
                </a:ext>
              </a:extLst>
            </p:cNvPr>
            <p:cNvSpPr/>
            <p:nvPr/>
          </p:nvSpPr>
          <p:spPr>
            <a:xfrm flipV="1">
              <a:off x="1985964" y="840058"/>
              <a:ext cx="615325" cy="352066"/>
            </a:xfrm>
            <a:prstGeom prst="rtTriangle">
              <a:avLst/>
            </a:prstGeom>
            <a:solidFill>
              <a:srgbClr val="342F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4" name="Group 73">
            <a:extLst>
              <a:ext uri="{FF2B5EF4-FFF2-40B4-BE49-F238E27FC236}">
                <a16:creationId xmlns:a16="http://schemas.microsoft.com/office/drawing/2014/main" id="{FFFB5F64-1A42-4112-B9B7-696DD330B496}"/>
              </a:ext>
            </a:extLst>
          </p:cNvPr>
          <p:cNvGrpSpPr/>
          <p:nvPr/>
        </p:nvGrpSpPr>
        <p:grpSpPr>
          <a:xfrm>
            <a:off x="10823044" y="5478134"/>
            <a:ext cx="804858" cy="579463"/>
            <a:chOff x="10493654" y="5334382"/>
            <a:chExt cx="815142" cy="579463"/>
          </a:xfrm>
        </p:grpSpPr>
        <p:cxnSp>
          <p:nvCxnSpPr>
            <p:cNvPr id="75" name="Straight Connector 74">
              <a:extLst>
                <a:ext uri="{FF2B5EF4-FFF2-40B4-BE49-F238E27FC236}">
                  <a16:creationId xmlns:a16="http://schemas.microsoft.com/office/drawing/2014/main" id="{ADC0AA02-A131-40DD-AA4F-2A2CEB1C1283}"/>
                </a:ext>
              </a:extLst>
            </p:cNvPr>
            <p:cNvCxnSpPr>
              <a:cxnSpLocks/>
            </p:cNvCxnSpPr>
            <p:nvPr/>
          </p:nvCxnSpPr>
          <p:spPr>
            <a:xfrm>
              <a:off x="10628450" y="5663442"/>
              <a:ext cx="5978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D37BBE3-E789-4CD0-B8DB-B773228BFA88}"/>
                </a:ext>
              </a:extLst>
            </p:cNvPr>
            <p:cNvCxnSpPr>
              <a:cxnSpLocks/>
            </p:cNvCxnSpPr>
            <p:nvPr/>
          </p:nvCxnSpPr>
          <p:spPr>
            <a:xfrm flipV="1">
              <a:off x="10628450" y="5559400"/>
              <a:ext cx="0" cy="11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B54DFFE-215C-4A56-A57A-51984E43F91A}"/>
                </a:ext>
              </a:extLst>
            </p:cNvPr>
            <p:cNvCxnSpPr/>
            <p:nvPr/>
          </p:nvCxnSpPr>
          <p:spPr>
            <a:xfrm flipV="1">
              <a:off x="10926443" y="5593103"/>
              <a:ext cx="0" cy="703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0467CAA-816C-405D-947C-9C0CC999D797}"/>
                </a:ext>
              </a:extLst>
            </p:cNvPr>
            <p:cNvCxnSpPr>
              <a:cxnSpLocks/>
            </p:cNvCxnSpPr>
            <p:nvPr/>
          </p:nvCxnSpPr>
          <p:spPr>
            <a:xfrm flipV="1">
              <a:off x="11226327" y="5559400"/>
              <a:ext cx="0" cy="11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F687616F-6EC9-4B5B-8684-68F0C23EDFDF}"/>
                </a:ext>
              </a:extLst>
            </p:cNvPr>
            <p:cNvSpPr txBox="1"/>
            <p:nvPr/>
          </p:nvSpPr>
          <p:spPr>
            <a:xfrm>
              <a:off x="10493654"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0</a:t>
              </a:r>
            </a:p>
          </p:txBody>
        </p:sp>
        <p:sp>
          <p:nvSpPr>
            <p:cNvPr id="80" name="TextBox 79">
              <a:extLst>
                <a:ext uri="{FF2B5EF4-FFF2-40B4-BE49-F238E27FC236}">
                  <a16:creationId xmlns:a16="http://schemas.microsoft.com/office/drawing/2014/main" id="{32318CF2-FA15-4AF9-838B-168B298333B8}"/>
                </a:ext>
              </a:extLst>
            </p:cNvPr>
            <p:cNvSpPr txBox="1"/>
            <p:nvPr/>
          </p:nvSpPr>
          <p:spPr>
            <a:xfrm>
              <a:off x="11092694"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3</a:t>
              </a:r>
              <a:endParaRPr lang="en-US" sz="1000" dirty="0">
                <a:latin typeface="Century Gothic" panose="020B0502020202020204" pitchFamily="34" charset="0"/>
              </a:endParaRPr>
            </a:p>
          </p:txBody>
        </p:sp>
        <p:sp>
          <p:nvSpPr>
            <p:cNvPr id="92" name="TextBox 91">
              <a:extLst>
                <a:ext uri="{FF2B5EF4-FFF2-40B4-BE49-F238E27FC236}">
                  <a16:creationId xmlns:a16="http://schemas.microsoft.com/office/drawing/2014/main" id="{45055F89-3269-4FCC-BEA9-253AAA1D4CE8}"/>
                </a:ext>
              </a:extLst>
            </p:cNvPr>
            <p:cNvSpPr txBox="1"/>
            <p:nvPr/>
          </p:nvSpPr>
          <p:spPr>
            <a:xfrm>
              <a:off x="10658305" y="5636846"/>
              <a:ext cx="5978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Miles</a:t>
              </a:r>
            </a:p>
          </p:txBody>
        </p:sp>
      </p:grpSp>
    </p:spTree>
    <p:extLst>
      <p:ext uri="{BB962C8B-B14F-4D97-AF65-F5344CB8AC3E}">
        <p14:creationId xmlns:p14="http://schemas.microsoft.com/office/powerpoint/2010/main" val="1892014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369729-AF91-432F-9DCE-F4638AC5BFE3}"/>
              </a:ext>
            </a:extLst>
          </p:cNvPr>
          <p:cNvSpPr txBox="1"/>
          <p:nvPr/>
        </p:nvSpPr>
        <p:spPr>
          <a:xfrm>
            <a:off x="7055460" y="1226473"/>
            <a:ext cx="1463121"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10 days after</a:t>
            </a:r>
            <a:endParaRPr lang="en-US" dirty="0">
              <a:solidFill>
                <a:schemeClr val="tx1">
                  <a:lumMod val="75000"/>
                  <a:lumOff val="25000"/>
                </a:schemeClr>
              </a:solidFill>
              <a:latin typeface="Calibri" panose="020F0502020204030204"/>
              <a:cs typeface="Calibri" panose="020F0502020204030204"/>
            </a:endParaRPr>
          </a:p>
        </p:txBody>
      </p:sp>
      <p:sp>
        <p:nvSpPr>
          <p:cNvPr id="9" name="TextBox 8">
            <a:extLst>
              <a:ext uri="{FF2B5EF4-FFF2-40B4-BE49-F238E27FC236}">
                <a16:creationId xmlns:a16="http://schemas.microsoft.com/office/drawing/2014/main" id="{3CAA15EF-FF66-4C7D-90BE-AC26C1FA27E2}"/>
              </a:ext>
            </a:extLst>
          </p:cNvPr>
          <p:cNvSpPr txBox="1"/>
          <p:nvPr/>
        </p:nvSpPr>
        <p:spPr>
          <a:xfrm>
            <a:off x="4170652" y="1226473"/>
            <a:ext cx="1755210"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10 days before</a:t>
            </a:r>
            <a:endParaRPr lang="en-US" dirty="0">
              <a:solidFill>
                <a:schemeClr val="tx1">
                  <a:lumMod val="75000"/>
                  <a:lumOff val="25000"/>
                </a:schemeClr>
              </a:solidFill>
              <a:latin typeface="Calibri" panose="020F0502020204030204"/>
              <a:cs typeface="Calibri" panose="020F0502020204030204"/>
            </a:endParaRPr>
          </a:p>
        </p:txBody>
      </p:sp>
      <p:grpSp>
        <p:nvGrpSpPr>
          <p:cNvPr id="36" name="Group 35">
            <a:extLst>
              <a:ext uri="{FF2B5EF4-FFF2-40B4-BE49-F238E27FC236}">
                <a16:creationId xmlns:a16="http://schemas.microsoft.com/office/drawing/2014/main" id="{38EFCD49-20EC-4525-A682-1138099EEF48}"/>
              </a:ext>
            </a:extLst>
          </p:cNvPr>
          <p:cNvGrpSpPr/>
          <p:nvPr/>
        </p:nvGrpSpPr>
        <p:grpSpPr>
          <a:xfrm>
            <a:off x="9628756" y="992537"/>
            <a:ext cx="1966309" cy="672612"/>
            <a:chOff x="5260485" y="3059747"/>
            <a:chExt cx="1887093" cy="564752"/>
          </a:xfrm>
        </p:grpSpPr>
        <p:pic>
          <p:nvPicPr>
            <p:cNvPr id="32" name="Picture 3">
              <a:extLst>
                <a:ext uri="{FF2B5EF4-FFF2-40B4-BE49-F238E27FC236}">
                  <a16:creationId xmlns:a16="http://schemas.microsoft.com/office/drawing/2014/main" id="{7D051ABB-9684-4264-B7A4-4D9F3CF271E9}"/>
                </a:ext>
              </a:extLst>
            </p:cNvPr>
            <p:cNvPicPr>
              <a:picLocks noChangeAspect="1"/>
            </p:cNvPicPr>
            <p:nvPr/>
          </p:nvPicPr>
          <p:blipFill rotWithShape="1">
            <a:blip r:embed="rId3"/>
            <a:srcRect r="1055"/>
            <a:stretch/>
          </p:blipFill>
          <p:spPr>
            <a:xfrm>
              <a:off x="5548182" y="3385663"/>
              <a:ext cx="1222891" cy="92409"/>
            </a:xfrm>
            <a:prstGeom prst="rect">
              <a:avLst/>
            </a:prstGeom>
            <a:ln w="12700">
              <a:solidFill>
                <a:schemeClr val="bg2">
                  <a:lumMod val="50000"/>
                </a:schemeClr>
              </a:solidFill>
            </a:ln>
          </p:spPr>
        </p:pic>
        <p:sp>
          <p:nvSpPr>
            <p:cNvPr id="33" name="TextBox 32">
              <a:extLst>
                <a:ext uri="{FF2B5EF4-FFF2-40B4-BE49-F238E27FC236}">
                  <a16:creationId xmlns:a16="http://schemas.microsoft.com/office/drawing/2014/main" id="{B8877A60-3E3D-4C43-857A-7C5FED31A7ED}"/>
                </a:ext>
              </a:extLst>
            </p:cNvPr>
            <p:cNvSpPr txBox="1"/>
            <p:nvPr/>
          </p:nvSpPr>
          <p:spPr>
            <a:xfrm>
              <a:off x="5378492" y="3059747"/>
              <a:ext cx="1769086"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Change in NDTI</a:t>
              </a:r>
              <a:endParaRPr lang="en-US" dirty="0">
                <a:solidFill>
                  <a:schemeClr val="tx1">
                    <a:lumMod val="75000"/>
                    <a:lumOff val="25000"/>
                  </a:schemeClr>
                </a:solidFill>
              </a:endParaRPr>
            </a:p>
          </p:txBody>
        </p:sp>
        <p:sp>
          <p:nvSpPr>
            <p:cNvPr id="34" name="TextBox 33">
              <a:extLst>
                <a:ext uri="{FF2B5EF4-FFF2-40B4-BE49-F238E27FC236}">
                  <a16:creationId xmlns:a16="http://schemas.microsoft.com/office/drawing/2014/main" id="{8713FF7F-8947-48D7-8770-41E650337FEA}"/>
                </a:ext>
              </a:extLst>
            </p:cNvPr>
            <p:cNvSpPr txBox="1"/>
            <p:nvPr/>
          </p:nvSpPr>
          <p:spPr>
            <a:xfrm>
              <a:off x="5260485" y="3273194"/>
              <a:ext cx="236015"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a:t>
              </a:r>
              <a:endParaRPr lang="en-US" dirty="0"/>
            </a:p>
          </p:txBody>
        </p:sp>
        <p:sp>
          <p:nvSpPr>
            <p:cNvPr id="35" name="TextBox 34">
              <a:extLst>
                <a:ext uri="{FF2B5EF4-FFF2-40B4-BE49-F238E27FC236}">
                  <a16:creationId xmlns:a16="http://schemas.microsoft.com/office/drawing/2014/main" id="{969228F5-349A-47C9-B4A0-086A9F05437F}"/>
                </a:ext>
              </a:extLst>
            </p:cNvPr>
            <p:cNvSpPr txBox="1"/>
            <p:nvPr/>
          </p:nvSpPr>
          <p:spPr>
            <a:xfrm>
              <a:off x="6771073" y="3285945"/>
              <a:ext cx="317657"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a:t>
              </a:r>
              <a:endParaRPr lang="en-US" dirty="0"/>
            </a:p>
          </p:txBody>
        </p:sp>
      </p:grpSp>
      <p:pic>
        <p:nvPicPr>
          <p:cNvPr id="31" name="Picture 36" descr="Map&#10;&#10;Description automatically generated">
            <a:extLst>
              <a:ext uri="{FF2B5EF4-FFF2-40B4-BE49-F238E27FC236}">
                <a16:creationId xmlns:a16="http://schemas.microsoft.com/office/drawing/2014/main" id="{99620C4F-81E4-4B80-9E87-EF5C225C3E57}"/>
              </a:ext>
            </a:extLst>
          </p:cNvPr>
          <p:cNvPicPr>
            <a:picLocks noChangeAspect="1"/>
          </p:cNvPicPr>
          <p:nvPr/>
        </p:nvPicPr>
        <p:blipFill rotWithShape="1">
          <a:blip r:embed="rId4"/>
          <a:srcRect l="6703" t="277" r="5919" b="-274"/>
          <a:stretch/>
        </p:blipFill>
        <p:spPr>
          <a:xfrm>
            <a:off x="9253332" y="1579389"/>
            <a:ext cx="2748502" cy="4021682"/>
          </a:xfrm>
          <a:prstGeom prst="rect">
            <a:avLst/>
          </a:prstGeom>
          <a:ln w="57150">
            <a:solidFill>
              <a:schemeClr val="bg1"/>
            </a:solidFill>
          </a:ln>
        </p:spPr>
      </p:pic>
      <p:pic>
        <p:nvPicPr>
          <p:cNvPr id="37" name="Picture 37" descr="A picture containing text, colorful&#10;&#10;Description automatically generated">
            <a:extLst>
              <a:ext uri="{FF2B5EF4-FFF2-40B4-BE49-F238E27FC236}">
                <a16:creationId xmlns:a16="http://schemas.microsoft.com/office/drawing/2014/main" id="{6C2B3EDF-C763-4348-BFB2-C12303EDAA05}"/>
              </a:ext>
            </a:extLst>
          </p:cNvPr>
          <p:cNvPicPr>
            <a:picLocks noChangeAspect="1"/>
          </p:cNvPicPr>
          <p:nvPr/>
        </p:nvPicPr>
        <p:blipFill rotWithShape="1">
          <a:blip r:embed="rId5"/>
          <a:srcRect l="6542" t="-19" r="6542" b="-36"/>
          <a:stretch/>
        </p:blipFill>
        <p:spPr>
          <a:xfrm>
            <a:off x="6491053" y="1579389"/>
            <a:ext cx="2673232" cy="4005800"/>
          </a:xfrm>
          <a:prstGeom prst="rect">
            <a:avLst/>
          </a:prstGeom>
          <a:ln w="57150">
            <a:solidFill>
              <a:schemeClr val="bg1"/>
            </a:solidFill>
          </a:ln>
        </p:spPr>
      </p:pic>
      <p:pic>
        <p:nvPicPr>
          <p:cNvPr id="38" name="Picture 38" descr="A picture containing text&#10;&#10;Description automatically generated">
            <a:extLst>
              <a:ext uri="{FF2B5EF4-FFF2-40B4-BE49-F238E27FC236}">
                <a16:creationId xmlns:a16="http://schemas.microsoft.com/office/drawing/2014/main" id="{A1118B17-944A-437F-8DFE-DCE4B738A7D1}"/>
              </a:ext>
            </a:extLst>
          </p:cNvPr>
          <p:cNvPicPr>
            <a:picLocks noChangeAspect="1"/>
          </p:cNvPicPr>
          <p:nvPr/>
        </p:nvPicPr>
        <p:blipFill rotWithShape="1">
          <a:blip r:embed="rId6"/>
          <a:srcRect l="6250" t="277" r="6250" b="-223"/>
          <a:stretch/>
        </p:blipFill>
        <p:spPr>
          <a:xfrm>
            <a:off x="3671901" y="1579389"/>
            <a:ext cx="2708416" cy="4005800"/>
          </a:xfrm>
          <a:prstGeom prst="rect">
            <a:avLst/>
          </a:prstGeom>
          <a:ln w="57150">
            <a:solidFill>
              <a:schemeClr val="bg1"/>
            </a:solidFill>
          </a:ln>
        </p:spPr>
      </p:pic>
      <p:sp>
        <p:nvSpPr>
          <p:cNvPr id="3" name="TextBox 2">
            <a:extLst>
              <a:ext uri="{FF2B5EF4-FFF2-40B4-BE49-F238E27FC236}">
                <a16:creationId xmlns:a16="http://schemas.microsoft.com/office/drawing/2014/main" id="{7B308A11-AD49-4873-BE30-C7491890BC83}"/>
              </a:ext>
            </a:extLst>
          </p:cNvPr>
          <p:cNvSpPr txBox="1"/>
          <p:nvPr/>
        </p:nvSpPr>
        <p:spPr>
          <a:xfrm>
            <a:off x="197059" y="1957613"/>
            <a:ext cx="538843"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latin typeface="Century Gothic"/>
              </a:rPr>
              <a:t>0</a:t>
            </a:r>
          </a:p>
          <a:p>
            <a:pPr algn="r"/>
            <a:endParaRPr lang="en-US" sz="1200" dirty="0">
              <a:latin typeface="Century Gothic"/>
            </a:endParaRPr>
          </a:p>
          <a:p>
            <a:pPr algn="r"/>
            <a:endParaRPr lang="en-US" sz="1200" dirty="0">
              <a:latin typeface="Century Gothic"/>
            </a:endParaRPr>
          </a:p>
          <a:p>
            <a:pPr algn="r"/>
            <a:endParaRPr lang="en-US" sz="1200" dirty="0">
              <a:latin typeface="Century Gothic"/>
            </a:endParaRPr>
          </a:p>
          <a:p>
            <a:pPr algn="r"/>
            <a:endParaRPr lang="en-US" sz="1200" dirty="0">
              <a:latin typeface="Century Gothic"/>
            </a:endParaRPr>
          </a:p>
          <a:p>
            <a:pPr algn="r"/>
            <a:endParaRPr lang="en-US" sz="1200" dirty="0">
              <a:latin typeface="Century Gothic"/>
            </a:endParaRPr>
          </a:p>
          <a:p>
            <a:pPr algn="r"/>
            <a:endParaRPr lang="en-US" sz="1200" dirty="0">
              <a:latin typeface="Century Gothic"/>
            </a:endParaRPr>
          </a:p>
          <a:p>
            <a:pPr algn="r"/>
            <a:endParaRPr lang="en-US" sz="1200" dirty="0">
              <a:latin typeface="Century Gothic"/>
            </a:endParaRPr>
          </a:p>
          <a:p>
            <a:pPr algn="r"/>
            <a:r>
              <a:rPr lang="en-US" sz="1200" dirty="0">
                <a:latin typeface="Century Gothic"/>
              </a:rPr>
              <a:t>-0.2</a:t>
            </a:r>
          </a:p>
          <a:p>
            <a:pPr algn="r"/>
            <a:endParaRPr lang="en-US" sz="1200" dirty="0">
              <a:latin typeface="Century Gothic"/>
            </a:endParaRPr>
          </a:p>
          <a:p>
            <a:pPr algn="r"/>
            <a:endParaRPr lang="en-US" sz="1200" dirty="0">
              <a:latin typeface="Century Gothic"/>
            </a:endParaRPr>
          </a:p>
          <a:p>
            <a:pPr algn="r"/>
            <a:endParaRPr lang="en-US" sz="1200" dirty="0">
              <a:latin typeface="Century Gothic"/>
            </a:endParaRPr>
          </a:p>
          <a:p>
            <a:pPr algn="r"/>
            <a:endParaRPr lang="en-US" sz="1200" dirty="0">
              <a:latin typeface="Century Gothic"/>
            </a:endParaRPr>
          </a:p>
          <a:p>
            <a:pPr algn="r"/>
            <a:endParaRPr lang="en-US" sz="1200" dirty="0">
              <a:latin typeface="Century Gothic"/>
            </a:endParaRPr>
          </a:p>
          <a:p>
            <a:pPr algn="r"/>
            <a:endParaRPr lang="en-US" sz="1200" dirty="0">
              <a:latin typeface="Century Gothic"/>
            </a:endParaRPr>
          </a:p>
          <a:p>
            <a:pPr algn="r"/>
            <a:endParaRPr lang="en-US" sz="1200" dirty="0">
              <a:latin typeface="Century Gothic"/>
            </a:endParaRPr>
          </a:p>
          <a:p>
            <a:pPr algn="r"/>
            <a:r>
              <a:rPr lang="en-US" sz="1200" dirty="0">
                <a:latin typeface="Century Gothic"/>
              </a:rPr>
              <a:t>-0.4</a:t>
            </a:r>
          </a:p>
        </p:txBody>
      </p:sp>
      <p:graphicFrame>
        <p:nvGraphicFramePr>
          <p:cNvPr id="39" name="Chart 38">
            <a:extLst>
              <a:ext uri="{FF2B5EF4-FFF2-40B4-BE49-F238E27FC236}">
                <a16:creationId xmlns:a16="http://schemas.microsoft.com/office/drawing/2014/main" id="{2A763143-6D2E-47A6-B684-39EE23AA0ADF}"/>
              </a:ext>
            </a:extLst>
          </p:cNvPr>
          <p:cNvGraphicFramePr/>
          <p:nvPr>
            <p:extLst>
              <p:ext uri="{D42A27DB-BD31-4B8C-83A1-F6EECF244321}">
                <p14:modId xmlns:p14="http://schemas.microsoft.com/office/powerpoint/2010/main" val="22490606"/>
              </p:ext>
            </p:extLst>
          </p:nvPr>
        </p:nvGraphicFramePr>
        <p:xfrm>
          <a:off x="706188" y="1938685"/>
          <a:ext cx="2889067" cy="3233283"/>
        </p:xfrm>
        <a:graphic>
          <a:graphicData uri="http://schemas.openxmlformats.org/drawingml/2006/chart">
            <c:chart xmlns:c="http://schemas.openxmlformats.org/drawingml/2006/chart" xmlns:r="http://schemas.openxmlformats.org/officeDocument/2006/relationships" r:id="rId7"/>
          </a:graphicData>
        </a:graphic>
      </p:graphicFrame>
      <p:sp>
        <p:nvSpPr>
          <p:cNvPr id="62" name="TextBox 61">
            <a:extLst>
              <a:ext uri="{FF2B5EF4-FFF2-40B4-BE49-F238E27FC236}">
                <a16:creationId xmlns:a16="http://schemas.microsoft.com/office/drawing/2014/main" id="{6106899E-A728-4B29-9263-47C02A048AA2}"/>
              </a:ext>
            </a:extLst>
          </p:cNvPr>
          <p:cNvSpPr txBox="1"/>
          <p:nvPr/>
        </p:nvSpPr>
        <p:spPr>
          <a:xfrm>
            <a:off x="1571681" y="1591923"/>
            <a:ext cx="639424"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a:rPr>
              <a:t>NDTI</a:t>
            </a:r>
            <a:endParaRPr lang="en-US" dirty="0"/>
          </a:p>
        </p:txBody>
      </p:sp>
      <p:sp>
        <p:nvSpPr>
          <p:cNvPr id="5" name="TextBox 4">
            <a:extLst>
              <a:ext uri="{FF2B5EF4-FFF2-40B4-BE49-F238E27FC236}">
                <a16:creationId xmlns:a16="http://schemas.microsoft.com/office/drawing/2014/main" id="{4BD55821-5249-46CC-9355-3D53A3AE78C4}"/>
              </a:ext>
            </a:extLst>
          </p:cNvPr>
          <p:cNvSpPr txBox="1"/>
          <p:nvPr/>
        </p:nvSpPr>
        <p:spPr>
          <a:xfrm>
            <a:off x="787202" y="5232399"/>
            <a:ext cx="6569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Oct. 4</a:t>
            </a:r>
            <a:endParaRPr lang="en-US" sz="1200" dirty="0"/>
          </a:p>
        </p:txBody>
      </p:sp>
      <p:sp>
        <p:nvSpPr>
          <p:cNvPr id="64" name="TextBox 63">
            <a:extLst>
              <a:ext uri="{FF2B5EF4-FFF2-40B4-BE49-F238E27FC236}">
                <a16:creationId xmlns:a16="http://schemas.microsoft.com/office/drawing/2014/main" id="{81965C9F-9ECF-41CF-AF9D-CAF00080887A}"/>
              </a:ext>
            </a:extLst>
          </p:cNvPr>
          <p:cNvSpPr txBox="1"/>
          <p:nvPr/>
        </p:nvSpPr>
        <p:spPr>
          <a:xfrm>
            <a:off x="1503842" y="5232397"/>
            <a:ext cx="6569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Oct. 9</a:t>
            </a:r>
          </a:p>
        </p:txBody>
      </p:sp>
      <p:sp>
        <p:nvSpPr>
          <p:cNvPr id="67" name="TextBox 66">
            <a:extLst>
              <a:ext uri="{FF2B5EF4-FFF2-40B4-BE49-F238E27FC236}">
                <a16:creationId xmlns:a16="http://schemas.microsoft.com/office/drawing/2014/main" id="{21025D37-4DD3-49A7-91FA-29C6B874E01B}"/>
              </a:ext>
            </a:extLst>
          </p:cNvPr>
          <p:cNvSpPr txBox="1"/>
          <p:nvPr/>
        </p:nvSpPr>
        <p:spPr>
          <a:xfrm>
            <a:off x="2760091" y="5234222"/>
            <a:ext cx="8351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Oct. 17</a:t>
            </a:r>
            <a:endParaRPr lang="en-US" sz="1200" dirty="0"/>
          </a:p>
        </p:txBody>
      </p:sp>
      <p:sp>
        <p:nvSpPr>
          <p:cNvPr id="6" name="Oval 5">
            <a:extLst>
              <a:ext uri="{FF2B5EF4-FFF2-40B4-BE49-F238E27FC236}">
                <a16:creationId xmlns:a16="http://schemas.microsoft.com/office/drawing/2014/main" id="{D5822ED7-732F-45B8-A617-5C2D9190F03E}"/>
              </a:ext>
            </a:extLst>
          </p:cNvPr>
          <p:cNvSpPr/>
          <p:nvPr/>
        </p:nvSpPr>
        <p:spPr>
          <a:xfrm>
            <a:off x="3323574" y="4466616"/>
            <a:ext cx="85010" cy="85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56EB2A81-1F96-4EFA-8BA4-ED42042E7E73}"/>
              </a:ext>
            </a:extLst>
          </p:cNvPr>
          <p:cNvSpPr/>
          <p:nvPr/>
        </p:nvSpPr>
        <p:spPr>
          <a:xfrm>
            <a:off x="1826050" y="2102765"/>
            <a:ext cx="85010" cy="85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8E918AA-D7FD-4919-AAD5-52049758E2DF}"/>
              </a:ext>
            </a:extLst>
          </p:cNvPr>
          <p:cNvSpPr txBox="1"/>
          <p:nvPr/>
        </p:nvSpPr>
        <p:spPr>
          <a:xfrm>
            <a:off x="2910430" y="227526"/>
            <a:ext cx="7358014" cy="707886"/>
          </a:xfrm>
          <a:prstGeom prst="rect">
            <a:avLst/>
          </a:prstGeom>
          <a:noFill/>
        </p:spPr>
        <p:txBody>
          <a:bodyPr wrap="square" lIns="91440" tIns="45720" rIns="91440" bIns="45720" anchor="t">
            <a:spAutoFit/>
          </a:bodyPr>
          <a:lstStyle/>
          <a:p>
            <a:r>
              <a:rPr lang="en-US" sz="4000" b="1" dirty="0">
                <a:solidFill>
                  <a:srgbClr val="544C7B"/>
                </a:solidFill>
                <a:latin typeface="Century Gothic" panose="020B0502020202020204" pitchFamily="34" charset="0"/>
              </a:rPr>
              <a:t>Turbidity: Before and After</a:t>
            </a:r>
            <a:endParaRPr lang="en-US" sz="4000" b="1" dirty="0">
              <a:solidFill>
                <a:srgbClr val="544C7B"/>
              </a:solidFill>
              <a:latin typeface="Century Gothic" panose="020B0502020202020204" pitchFamily="34" charset="0"/>
              <a:cs typeface="Calibri"/>
            </a:endParaRPr>
          </a:p>
        </p:txBody>
      </p:sp>
      <p:grpSp>
        <p:nvGrpSpPr>
          <p:cNvPr id="61" name="Group 60">
            <a:extLst>
              <a:ext uri="{FF2B5EF4-FFF2-40B4-BE49-F238E27FC236}">
                <a16:creationId xmlns:a16="http://schemas.microsoft.com/office/drawing/2014/main" id="{DCD38504-D7DA-481E-BEB2-3851D76EBC14}"/>
              </a:ext>
            </a:extLst>
          </p:cNvPr>
          <p:cNvGrpSpPr/>
          <p:nvPr/>
        </p:nvGrpSpPr>
        <p:grpSpPr>
          <a:xfrm>
            <a:off x="367244" y="329582"/>
            <a:ext cx="2376874" cy="881598"/>
            <a:chOff x="224415" y="321257"/>
            <a:chExt cx="2376874" cy="881598"/>
          </a:xfrm>
          <a:solidFill>
            <a:srgbClr val="544C7B"/>
          </a:solidFill>
        </p:grpSpPr>
        <p:sp>
          <p:nvSpPr>
            <p:cNvPr id="66" name="Rectangle 65">
              <a:extLst>
                <a:ext uri="{FF2B5EF4-FFF2-40B4-BE49-F238E27FC236}">
                  <a16:creationId xmlns:a16="http://schemas.microsoft.com/office/drawing/2014/main" id="{BB5ED559-B9FB-4D0B-9C6B-73587D810284}"/>
                </a:ext>
              </a:extLst>
            </p:cNvPr>
            <p:cNvSpPr/>
            <p:nvPr/>
          </p:nvSpPr>
          <p:spPr>
            <a:xfrm>
              <a:off x="224415" y="321257"/>
              <a:ext cx="2376874" cy="513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 </a:t>
              </a:r>
              <a:endParaRPr lang="en-US" sz="3600" b="1" dirty="0"/>
            </a:p>
          </p:txBody>
        </p:sp>
        <p:sp>
          <p:nvSpPr>
            <p:cNvPr id="68" name="Right Triangle 67">
              <a:extLst>
                <a:ext uri="{FF2B5EF4-FFF2-40B4-BE49-F238E27FC236}">
                  <a16:creationId xmlns:a16="http://schemas.microsoft.com/office/drawing/2014/main" id="{2BACBB6A-AD98-4E49-A344-B874636CDCFE}"/>
                </a:ext>
              </a:extLst>
            </p:cNvPr>
            <p:cNvSpPr/>
            <p:nvPr/>
          </p:nvSpPr>
          <p:spPr>
            <a:xfrm flipV="1">
              <a:off x="1985964" y="850789"/>
              <a:ext cx="615325" cy="352066"/>
            </a:xfrm>
            <a:prstGeom prst="rtTriangle">
              <a:avLst/>
            </a:prstGeom>
            <a:solidFill>
              <a:srgbClr val="342F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7" name="TextBox 6">
            <a:extLst>
              <a:ext uri="{FF2B5EF4-FFF2-40B4-BE49-F238E27FC236}">
                <a16:creationId xmlns:a16="http://schemas.microsoft.com/office/drawing/2014/main" id="{62FFA779-4634-4C7F-A58A-B52ABB77711E}"/>
              </a:ext>
            </a:extLst>
          </p:cNvPr>
          <p:cNvSpPr txBox="1"/>
          <p:nvPr/>
        </p:nvSpPr>
        <p:spPr>
          <a:xfrm>
            <a:off x="9538304" y="6387784"/>
            <a:ext cx="26425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tx1">
                    <a:lumMod val="75000"/>
                    <a:lumOff val="25000"/>
                  </a:schemeClr>
                </a:solidFill>
                <a:latin typeface="Century Gothic"/>
                <a:cs typeface="Calibri"/>
              </a:rPr>
              <a:t>October 2018 Sentinel-2</a:t>
            </a:r>
          </a:p>
        </p:txBody>
      </p:sp>
      <p:grpSp>
        <p:nvGrpSpPr>
          <p:cNvPr id="75" name="Group 74">
            <a:extLst>
              <a:ext uri="{FF2B5EF4-FFF2-40B4-BE49-F238E27FC236}">
                <a16:creationId xmlns:a16="http://schemas.microsoft.com/office/drawing/2014/main" id="{7376F186-A540-42A7-9817-24B30A79D1C0}"/>
              </a:ext>
            </a:extLst>
          </p:cNvPr>
          <p:cNvGrpSpPr/>
          <p:nvPr/>
        </p:nvGrpSpPr>
        <p:grpSpPr>
          <a:xfrm>
            <a:off x="9778985" y="5689703"/>
            <a:ext cx="600226" cy="600226"/>
            <a:chOff x="10922793" y="932700"/>
            <a:chExt cx="600226" cy="600226"/>
          </a:xfrm>
        </p:grpSpPr>
        <p:sp>
          <p:nvSpPr>
            <p:cNvPr id="76" name="TextBox 75">
              <a:extLst>
                <a:ext uri="{FF2B5EF4-FFF2-40B4-BE49-F238E27FC236}">
                  <a16:creationId xmlns:a16="http://schemas.microsoft.com/office/drawing/2014/main" id="{06A13264-8873-4B71-946E-DF3E6E581903}"/>
                </a:ext>
              </a:extLst>
            </p:cNvPr>
            <p:cNvSpPr txBox="1"/>
            <p:nvPr/>
          </p:nvSpPr>
          <p:spPr>
            <a:xfrm>
              <a:off x="11064048" y="992028"/>
              <a:ext cx="317716"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N</a:t>
              </a:r>
            </a:p>
          </p:txBody>
        </p:sp>
        <p:pic>
          <p:nvPicPr>
            <p:cNvPr id="77" name="Graphic 76" descr="Direction outline">
              <a:extLst>
                <a:ext uri="{FF2B5EF4-FFF2-40B4-BE49-F238E27FC236}">
                  <a16:creationId xmlns:a16="http://schemas.microsoft.com/office/drawing/2014/main" id="{D34C9DC2-705C-4680-BEC2-7CD8F07952F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8910127">
              <a:off x="10922793" y="932700"/>
              <a:ext cx="600226" cy="600226"/>
            </a:xfrm>
            <a:prstGeom prst="rect">
              <a:avLst/>
            </a:prstGeom>
          </p:spPr>
        </p:pic>
      </p:grpSp>
      <p:grpSp>
        <p:nvGrpSpPr>
          <p:cNvPr id="110" name="Group 109">
            <a:extLst>
              <a:ext uri="{FF2B5EF4-FFF2-40B4-BE49-F238E27FC236}">
                <a16:creationId xmlns:a16="http://schemas.microsoft.com/office/drawing/2014/main" id="{5EAA56AD-4F0B-49C7-AC45-EC0D95E84C6F}"/>
              </a:ext>
            </a:extLst>
          </p:cNvPr>
          <p:cNvGrpSpPr/>
          <p:nvPr/>
        </p:nvGrpSpPr>
        <p:grpSpPr>
          <a:xfrm>
            <a:off x="2098249" y="5777283"/>
            <a:ext cx="7621319" cy="608496"/>
            <a:chOff x="767929" y="5557322"/>
            <a:chExt cx="7621319" cy="394028"/>
          </a:xfrm>
        </p:grpSpPr>
        <p:sp>
          <p:nvSpPr>
            <p:cNvPr id="111" name="Rectangle 110">
              <a:extLst>
                <a:ext uri="{FF2B5EF4-FFF2-40B4-BE49-F238E27FC236}">
                  <a16:creationId xmlns:a16="http://schemas.microsoft.com/office/drawing/2014/main" id="{863A5C13-8C33-4D70-9315-2E52ED0A28D7}"/>
                </a:ext>
              </a:extLst>
            </p:cNvPr>
            <p:cNvSpPr/>
            <p:nvPr/>
          </p:nvSpPr>
          <p:spPr>
            <a:xfrm>
              <a:off x="2300147" y="5557322"/>
              <a:ext cx="178618" cy="102768"/>
            </a:xfrm>
            <a:prstGeom prst="rect">
              <a:avLst/>
            </a:prstGeom>
            <a:solidFill>
              <a:srgbClr val="8B0E5E"/>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B46A2D92-622C-4478-B84E-EADAB44CD32F}"/>
                </a:ext>
              </a:extLst>
            </p:cNvPr>
            <p:cNvSpPr/>
            <p:nvPr/>
          </p:nvSpPr>
          <p:spPr>
            <a:xfrm>
              <a:off x="2910416" y="5557322"/>
              <a:ext cx="178618" cy="102768"/>
            </a:xfrm>
            <a:prstGeom prst="rect">
              <a:avLst/>
            </a:prstGeom>
            <a:solidFill>
              <a:srgbClr val="9B78B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EB48ED44-1003-460A-93CA-A9980F9C77C7}"/>
                </a:ext>
              </a:extLst>
            </p:cNvPr>
            <p:cNvSpPr/>
            <p:nvPr/>
          </p:nvSpPr>
          <p:spPr>
            <a:xfrm>
              <a:off x="3520685" y="5557322"/>
              <a:ext cx="178618" cy="102768"/>
            </a:xfrm>
            <a:prstGeom prst="rect">
              <a:avLst/>
            </a:prstGeom>
            <a:solidFill>
              <a:srgbClr val="8FC6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B51F1C61-45C2-441A-9822-9314AE339F48}"/>
                </a:ext>
              </a:extLst>
            </p:cNvPr>
            <p:cNvSpPr/>
            <p:nvPr/>
          </p:nvSpPr>
          <p:spPr>
            <a:xfrm>
              <a:off x="4130954" y="5557322"/>
              <a:ext cx="178618" cy="102768"/>
            </a:xfrm>
            <a:prstGeom prst="rect">
              <a:avLst/>
            </a:prstGeom>
            <a:solidFill>
              <a:srgbClr val="84E9E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D6D13A55-0075-4C2D-86E3-D2D1F8A265FC}"/>
                </a:ext>
              </a:extLst>
            </p:cNvPr>
            <p:cNvSpPr/>
            <p:nvPr/>
          </p:nvSpPr>
          <p:spPr>
            <a:xfrm>
              <a:off x="4741223" y="5557322"/>
              <a:ext cx="178618" cy="102768"/>
            </a:xfrm>
            <a:prstGeom prst="rect">
              <a:avLst/>
            </a:prstGeom>
            <a:solidFill>
              <a:srgbClr val="6DF9C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0176E07D-7C0E-42E9-A8D4-A4D85804420A}"/>
                </a:ext>
              </a:extLst>
            </p:cNvPr>
            <p:cNvSpPr/>
            <p:nvPr/>
          </p:nvSpPr>
          <p:spPr>
            <a:xfrm>
              <a:off x="5961761" y="5557322"/>
              <a:ext cx="178618" cy="102768"/>
            </a:xfrm>
            <a:prstGeom prst="rect">
              <a:avLst/>
            </a:prstGeom>
            <a:solidFill>
              <a:srgbClr val="84F249"/>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116">
              <a:extLst>
                <a:ext uri="{FF2B5EF4-FFF2-40B4-BE49-F238E27FC236}">
                  <a16:creationId xmlns:a16="http://schemas.microsoft.com/office/drawing/2014/main" id="{6ED44196-D383-4797-AA62-7534C55BDFD8}"/>
                </a:ext>
              </a:extLst>
            </p:cNvPr>
            <p:cNvSpPr/>
            <p:nvPr/>
          </p:nvSpPr>
          <p:spPr>
            <a:xfrm>
              <a:off x="5351492" y="5557322"/>
              <a:ext cx="178618" cy="102768"/>
            </a:xfrm>
            <a:prstGeom prst="rect">
              <a:avLst/>
            </a:prstGeom>
            <a:solidFill>
              <a:srgbClr val="3CEE5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CBEC771C-9278-4748-B924-52BA83A043AB}"/>
                </a:ext>
              </a:extLst>
            </p:cNvPr>
            <p:cNvSpPr/>
            <p:nvPr/>
          </p:nvSpPr>
          <p:spPr>
            <a:xfrm>
              <a:off x="6572030" y="5557322"/>
              <a:ext cx="178618" cy="102768"/>
            </a:xfrm>
            <a:prstGeom prst="rect">
              <a:avLst/>
            </a:prstGeom>
            <a:solidFill>
              <a:srgbClr val="E4FC7E"/>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87766C52-4ADD-4DA5-BB13-2C88EAE1690D}"/>
                </a:ext>
              </a:extLst>
            </p:cNvPr>
            <p:cNvSpPr/>
            <p:nvPr/>
          </p:nvSpPr>
          <p:spPr>
            <a:xfrm>
              <a:off x="7182299" y="5557322"/>
              <a:ext cx="178618" cy="102768"/>
            </a:xfrm>
            <a:prstGeom prst="rect">
              <a:avLst/>
            </a:prstGeom>
            <a:solidFill>
              <a:srgbClr val="F4A23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AEACDA1F-455E-41F5-A6CE-FF9E537C1F3A}"/>
                </a:ext>
              </a:extLst>
            </p:cNvPr>
            <p:cNvSpPr/>
            <p:nvPr/>
          </p:nvSpPr>
          <p:spPr>
            <a:xfrm>
              <a:off x="7792566" y="5557322"/>
              <a:ext cx="178618" cy="102768"/>
            </a:xfrm>
            <a:prstGeom prst="rect">
              <a:avLst/>
            </a:prstGeom>
            <a:solidFill>
              <a:srgbClr val="E6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Box 120">
              <a:extLst>
                <a:ext uri="{FF2B5EF4-FFF2-40B4-BE49-F238E27FC236}">
                  <a16:creationId xmlns:a16="http://schemas.microsoft.com/office/drawing/2014/main" id="{49DDDFBA-FCA4-43E2-849A-3214EEA082DB}"/>
                </a:ext>
              </a:extLst>
            </p:cNvPr>
            <p:cNvSpPr txBox="1"/>
            <p:nvPr/>
          </p:nvSpPr>
          <p:spPr>
            <a:xfrm>
              <a:off x="2067025" y="5674351"/>
              <a:ext cx="6370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0–10%</a:t>
              </a:r>
            </a:p>
          </p:txBody>
        </p:sp>
        <p:sp>
          <p:nvSpPr>
            <p:cNvPr id="122" name="TextBox 121">
              <a:extLst>
                <a:ext uri="{FF2B5EF4-FFF2-40B4-BE49-F238E27FC236}">
                  <a16:creationId xmlns:a16="http://schemas.microsoft.com/office/drawing/2014/main" id="{B56FD60D-A8FB-469D-8A63-776E58C5DE18}"/>
                </a:ext>
              </a:extLst>
            </p:cNvPr>
            <p:cNvSpPr txBox="1"/>
            <p:nvPr/>
          </p:nvSpPr>
          <p:spPr>
            <a:xfrm>
              <a:off x="2611156" y="5674351"/>
              <a:ext cx="7359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11–20%</a:t>
              </a:r>
            </a:p>
          </p:txBody>
        </p:sp>
        <p:sp>
          <p:nvSpPr>
            <p:cNvPr id="123" name="TextBox 122">
              <a:extLst>
                <a:ext uri="{FF2B5EF4-FFF2-40B4-BE49-F238E27FC236}">
                  <a16:creationId xmlns:a16="http://schemas.microsoft.com/office/drawing/2014/main" id="{7661982E-568D-44BB-BB73-BEB4446EBABF}"/>
                </a:ext>
              </a:extLst>
            </p:cNvPr>
            <p:cNvSpPr txBox="1"/>
            <p:nvPr/>
          </p:nvSpPr>
          <p:spPr>
            <a:xfrm>
              <a:off x="3221273" y="5674351"/>
              <a:ext cx="7293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21–30%</a:t>
              </a:r>
            </a:p>
          </p:txBody>
        </p:sp>
        <p:sp>
          <p:nvSpPr>
            <p:cNvPr id="124" name="TextBox 123">
              <a:extLst>
                <a:ext uri="{FF2B5EF4-FFF2-40B4-BE49-F238E27FC236}">
                  <a16:creationId xmlns:a16="http://schemas.microsoft.com/office/drawing/2014/main" id="{ABD32491-B2ED-4062-AE83-71A5BEC494C6}"/>
                </a:ext>
              </a:extLst>
            </p:cNvPr>
            <p:cNvSpPr txBox="1"/>
            <p:nvPr/>
          </p:nvSpPr>
          <p:spPr>
            <a:xfrm>
              <a:off x="3860870" y="5674351"/>
              <a:ext cx="7293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31–40%</a:t>
              </a:r>
            </a:p>
          </p:txBody>
        </p:sp>
        <p:sp>
          <p:nvSpPr>
            <p:cNvPr id="125" name="TextBox 124">
              <a:extLst>
                <a:ext uri="{FF2B5EF4-FFF2-40B4-BE49-F238E27FC236}">
                  <a16:creationId xmlns:a16="http://schemas.microsoft.com/office/drawing/2014/main" id="{75B8860A-B52F-4E0B-84C7-07946AB46500}"/>
                </a:ext>
              </a:extLst>
            </p:cNvPr>
            <p:cNvSpPr txBox="1"/>
            <p:nvPr/>
          </p:nvSpPr>
          <p:spPr>
            <a:xfrm>
              <a:off x="4477672" y="5674351"/>
              <a:ext cx="7293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41–50%</a:t>
              </a:r>
            </a:p>
          </p:txBody>
        </p:sp>
        <p:sp>
          <p:nvSpPr>
            <p:cNvPr id="126" name="TextBox 125">
              <a:extLst>
                <a:ext uri="{FF2B5EF4-FFF2-40B4-BE49-F238E27FC236}">
                  <a16:creationId xmlns:a16="http://schemas.microsoft.com/office/drawing/2014/main" id="{B049777D-2526-4B4F-9B4B-5B4E39515859}"/>
                </a:ext>
              </a:extLst>
            </p:cNvPr>
            <p:cNvSpPr txBox="1"/>
            <p:nvPr/>
          </p:nvSpPr>
          <p:spPr>
            <a:xfrm>
              <a:off x="5087789" y="5674351"/>
              <a:ext cx="7227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51–60%</a:t>
              </a:r>
            </a:p>
          </p:txBody>
        </p:sp>
        <p:sp>
          <p:nvSpPr>
            <p:cNvPr id="127" name="TextBox 126">
              <a:extLst>
                <a:ext uri="{FF2B5EF4-FFF2-40B4-BE49-F238E27FC236}">
                  <a16:creationId xmlns:a16="http://schemas.microsoft.com/office/drawing/2014/main" id="{5C8E0422-1DDB-4461-9611-4F863FD6B628}"/>
                </a:ext>
              </a:extLst>
            </p:cNvPr>
            <p:cNvSpPr txBox="1"/>
            <p:nvPr/>
          </p:nvSpPr>
          <p:spPr>
            <a:xfrm>
              <a:off x="5691223" y="5674351"/>
              <a:ext cx="7227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61–70%</a:t>
              </a:r>
            </a:p>
          </p:txBody>
        </p:sp>
        <p:sp>
          <p:nvSpPr>
            <p:cNvPr id="128" name="TextBox 127">
              <a:extLst>
                <a:ext uri="{FF2B5EF4-FFF2-40B4-BE49-F238E27FC236}">
                  <a16:creationId xmlns:a16="http://schemas.microsoft.com/office/drawing/2014/main" id="{42882731-A184-4925-B36D-68E54D8E071B}"/>
                </a:ext>
              </a:extLst>
            </p:cNvPr>
            <p:cNvSpPr txBox="1"/>
            <p:nvPr/>
          </p:nvSpPr>
          <p:spPr>
            <a:xfrm>
              <a:off x="6321393" y="5674351"/>
              <a:ext cx="7227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71–80%</a:t>
              </a:r>
            </a:p>
          </p:txBody>
        </p:sp>
        <p:sp>
          <p:nvSpPr>
            <p:cNvPr id="129" name="TextBox 128">
              <a:extLst>
                <a:ext uri="{FF2B5EF4-FFF2-40B4-BE49-F238E27FC236}">
                  <a16:creationId xmlns:a16="http://schemas.microsoft.com/office/drawing/2014/main" id="{09B361D4-151C-42CC-B2B0-6C0092910570}"/>
                </a:ext>
              </a:extLst>
            </p:cNvPr>
            <p:cNvSpPr txBox="1"/>
            <p:nvPr/>
          </p:nvSpPr>
          <p:spPr>
            <a:xfrm>
              <a:off x="6944879" y="5674351"/>
              <a:ext cx="7161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81–90%</a:t>
              </a:r>
            </a:p>
          </p:txBody>
        </p:sp>
        <p:sp>
          <p:nvSpPr>
            <p:cNvPr id="130" name="TextBox 129">
              <a:extLst>
                <a:ext uri="{FF2B5EF4-FFF2-40B4-BE49-F238E27FC236}">
                  <a16:creationId xmlns:a16="http://schemas.microsoft.com/office/drawing/2014/main" id="{88A0F518-2DEC-42C2-9A9B-EECBCA091B92}"/>
                </a:ext>
              </a:extLst>
            </p:cNvPr>
            <p:cNvSpPr txBox="1"/>
            <p:nvPr/>
          </p:nvSpPr>
          <p:spPr>
            <a:xfrm>
              <a:off x="7540430" y="5674351"/>
              <a:ext cx="8488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91–100%</a:t>
              </a:r>
            </a:p>
          </p:txBody>
        </p:sp>
        <p:sp>
          <p:nvSpPr>
            <p:cNvPr id="131" name="TextBox 130">
              <a:extLst>
                <a:ext uri="{FF2B5EF4-FFF2-40B4-BE49-F238E27FC236}">
                  <a16:creationId xmlns:a16="http://schemas.microsoft.com/office/drawing/2014/main" id="{5599B74B-F405-423D-9F4E-CCD9A305F320}"/>
                </a:ext>
              </a:extLst>
            </p:cNvPr>
            <p:cNvSpPr txBox="1"/>
            <p:nvPr/>
          </p:nvSpPr>
          <p:spPr>
            <a:xfrm>
              <a:off x="767929" y="5665047"/>
              <a:ext cx="13681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panose="020B0502020202020204" pitchFamily="34" charset="0"/>
                </a:rPr>
                <a:t>NDTI Percentile:</a:t>
              </a:r>
            </a:p>
          </p:txBody>
        </p:sp>
      </p:grpSp>
      <p:grpSp>
        <p:nvGrpSpPr>
          <p:cNvPr id="132" name="Group 131">
            <a:extLst>
              <a:ext uri="{FF2B5EF4-FFF2-40B4-BE49-F238E27FC236}">
                <a16:creationId xmlns:a16="http://schemas.microsoft.com/office/drawing/2014/main" id="{89AD7290-B7EF-4C37-8FB3-5E72BC9F8FFA}"/>
              </a:ext>
            </a:extLst>
          </p:cNvPr>
          <p:cNvGrpSpPr/>
          <p:nvPr/>
        </p:nvGrpSpPr>
        <p:grpSpPr>
          <a:xfrm>
            <a:off x="10428480" y="5724239"/>
            <a:ext cx="953102" cy="579463"/>
            <a:chOff x="10516413" y="5334382"/>
            <a:chExt cx="815140" cy="579463"/>
          </a:xfrm>
        </p:grpSpPr>
        <p:cxnSp>
          <p:nvCxnSpPr>
            <p:cNvPr id="133" name="Straight Connector 132">
              <a:extLst>
                <a:ext uri="{FF2B5EF4-FFF2-40B4-BE49-F238E27FC236}">
                  <a16:creationId xmlns:a16="http://schemas.microsoft.com/office/drawing/2014/main" id="{E01E4B19-CC40-4390-AD3C-8B21DF33BB5C}"/>
                </a:ext>
              </a:extLst>
            </p:cNvPr>
            <p:cNvCxnSpPr>
              <a:cxnSpLocks/>
            </p:cNvCxnSpPr>
            <p:nvPr/>
          </p:nvCxnSpPr>
          <p:spPr>
            <a:xfrm>
              <a:off x="10628450" y="5663442"/>
              <a:ext cx="5978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D41FEC8-5356-4148-B029-5225330B2A23}"/>
                </a:ext>
              </a:extLst>
            </p:cNvPr>
            <p:cNvCxnSpPr>
              <a:cxnSpLocks/>
            </p:cNvCxnSpPr>
            <p:nvPr/>
          </p:nvCxnSpPr>
          <p:spPr>
            <a:xfrm flipV="1">
              <a:off x="10628450" y="5559400"/>
              <a:ext cx="0" cy="11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178E040-71E8-497D-ABBC-95987C28E466}"/>
                </a:ext>
              </a:extLst>
            </p:cNvPr>
            <p:cNvCxnSpPr/>
            <p:nvPr/>
          </p:nvCxnSpPr>
          <p:spPr>
            <a:xfrm flipV="1">
              <a:off x="10926443" y="5593103"/>
              <a:ext cx="0" cy="703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99B47DE-33A8-4B73-B6B5-5B9951A5EBF4}"/>
                </a:ext>
              </a:extLst>
            </p:cNvPr>
            <p:cNvCxnSpPr>
              <a:cxnSpLocks/>
            </p:cNvCxnSpPr>
            <p:nvPr/>
          </p:nvCxnSpPr>
          <p:spPr>
            <a:xfrm flipV="1">
              <a:off x="11226327" y="5559400"/>
              <a:ext cx="0" cy="11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96CE8E96-6B15-461C-A194-3F1460A5278D}"/>
                </a:ext>
              </a:extLst>
            </p:cNvPr>
            <p:cNvSpPr txBox="1"/>
            <p:nvPr/>
          </p:nvSpPr>
          <p:spPr>
            <a:xfrm>
              <a:off x="10516413"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0</a:t>
              </a:r>
            </a:p>
          </p:txBody>
        </p:sp>
        <p:sp>
          <p:nvSpPr>
            <p:cNvPr id="138" name="TextBox 137">
              <a:extLst>
                <a:ext uri="{FF2B5EF4-FFF2-40B4-BE49-F238E27FC236}">
                  <a16:creationId xmlns:a16="http://schemas.microsoft.com/office/drawing/2014/main" id="{33E4AE74-1CC6-4C01-83FE-743D8378DC03}"/>
                </a:ext>
              </a:extLst>
            </p:cNvPr>
            <p:cNvSpPr txBox="1"/>
            <p:nvPr/>
          </p:nvSpPr>
          <p:spPr>
            <a:xfrm>
              <a:off x="11115451"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panose="020B0502020202020204" pitchFamily="34" charset="0"/>
                </a:rPr>
                <a:t>3</a:t>
              </a:r>
              <a:endParaRPr lang="en-US" sz="1000" dirty="0">
                <a:solidFill>
                  <a:schemeClr val="tx1">
                    <a:lumMod val="75000"/>
                    <a:lumOff val="25000"/>
                  </a:schemeClr>
                </a:solidFill>
                <a:latin typeface="Century Gothic" panose="020B0502020202020204" pitchFamily="34" charset="0"/>
              </a:endParaRPr>
            </a:p>
          </p:txBody>
        </p:sp>
        <p:sp>
          <p:nvSpPr>
            <p:cNvPr id="139" name="TextBox 138">
              <a:extLst>
                <a:ext uri="{FF2B5EF4-FFF2-40B4-BE49-F238E27FC236}">
                  <a16:creationId xmlns:a16="http://schemas.microsoft.com/office/drawing/2014/main" id="{20317B24-EC5C-4A66-B436-14E2BA0CB50F}"/>
                </a:ext>
              </a:extLst>
            </p:cNvPr>
            <p:cNvSpPr txBox="1"/>
            <p:nvPr/>
          </p:nvSpPr>
          <p:spPr>
            <a:xfrm>
              <a:off x="10685201" y="5636846"/>
              <a:ext cx="5978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Miles</a:t>
              </a:r>
            </a:p>
          </p:txBody>
        </p:sp>
      </p:grpSp>
    </p:spTree>
    <p:extLst>
      <p:ext uri="{BB962C8B-B14F-4D97-AF65-F5344CB8AC3E}">
        <p14:creationId xmlns:p14="http://schemas.microsoft.com/office/powerpoint/2010/main" val="1069684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DE702-F030-4B83-A9C0-BD90459FABD3}"/>
              </a:ext>
            </a:extLst>
          </p:cNvPr>
          <p:cNvSpPr txBox="1"/>
          <p:nvPr/>
        </p:nvSpPr>
        <p:spPr>
          <a:xfrm>
            <a:off x="2831265" y="133283"/>
            <a:ext cx="7780365" cy="707886"/>
          </a:xfrm>
          <a:prstGeom prst="rect">
            <a:avLst/>
          </a:prstGeom>
          <a:noFill/>
        </p:spPr>
        <p:txBody>
          <a:bodyPr wrap="square" lIns="91440" tIns="45720" rIns="91440" bIns="45720" anchor="t">
            <a:spAutoFit/>
          </a:bodyPr>
          <a:lstStyle/>
          <a:p>
            <a:r>
              <a:rPr lang="en-US" sz="4000" b="1" dirty="0">
                <a:solidFill>
                  <a:srgbClr val="544C7B"/>
                </a:solidFill>
                <a:latin typeface="Century Gothic"/>
                <a:cs typeface="Calibri"/>
              </a:rPr>
              <a:t>Sediment Transport: Seagrass</a:t>
            </a:r>
          </a:p>
        </p:txBody>
      </p:sp>
      <p:pic>
        <p:nvPicPr>
          <p:cNvPr id="6" name="Picture 6">
            <a:extLst>
              <a:ext uri="{FF2B5EF4-FFF2-40B4-BE49-F238E27FC236}">
                <a16:creationId xmlns:a16="http://schemas.microsoft.com/office/drawing/2014/main" id="{AB79B1DF-D8D0-457D-A8A1-7A2151194D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97219" y="858495"/>
            <a:ext cx="4502996" cy="5814645"/>
          </a:xfrm>
          <a:prstGeom prst="rect">
            <a:avLst/>
          </a:prstGeom>
        </p:spPr>
      </p:pic>
      <p:sp>
        <p:nvSpPr>
          <p:cNvPr id="5" name="TextBox 4">
            <a:extLst>
              <a:ext uri="{FF2B5EF4-FFF2-40B4-BE49-F238E27FC236}">
                <a16:creationId xmlns:a16="http://schemas.microsoft.com/office/drawing/2014/main" id="{7F287ABF-55B1-4EF5-9FA0-E72E9A57061F}"/>
              </a:ext>
            </a:extLst>
          </p:cNvPr>
          <p:cNvSpPr txBox="1"/>
          <p:nvPr/>
        </p:nvSpPr>
        <p:spPr>
          <a:xfrm>
            <a:off x="2746352" y="6139942"/>
            <a:ext cx="4813105" cy="584775"/>
          </a:xfrm>
          <a:prstGeom prst="rect">
            <a:avLst/>
          </a:prstGeom>
          <a:noFill/>
        </p:spPr>
        <p:txBody>
          <a:bodyPr wrap="square" lIns="91440" tIns="45720" rIns="91440" bIns="45720" rtlCol="0" anchor="t">
            <a:spAutoFit/>
          </a:bodyPr>
          <a:lstStyle/>
          <a:p>
            <a:pPr algn="r"/>
            <a:r>
              <a:rPr lang="en-US" sz="1600" dirty="0">
                <a:solidFill>
                  <a:schemeClr val="tx1">
                    <a:lumMod val="75000"/>
                    <a:lumOff val="25000"/>
                  </a:schemeClr>
                </a:solidFill>
                <a:latin typeface="Century Gothic"/>
              </a:rPr>
              <a:t>Summer 2018 Submerged Aquatic Vegetation (Landsat 8)</a:t>
            </a:r>
          </a:p>
        </p:txBody>
      </p:sp>
      <p:sp>
        <p:nvSpPr>
          <p:cNvPr id="29" name="TextBox 28">
            <a:extLst>
              <a:ext uri="{FF2B5EF4-FFF2-40B4-BE49-F238E27FC236}">
                <a16:creationId xmlns:a16="http://schemas.microsoft.com/office/drawing/2014/main" id="{FDAFE0BD-F9D4-4F33-BFBC-BBAE83F6DDC3}"/>
              </a:ext>
            </a:extLst>
          </p:cNvPr>
          <p:cNvSpPr txBox="1"/>
          <p:nvPr/>
        </p:nvSpPr>
        <p:spPr>
          <a:xfrm>
            <a:off x="495300" y="1488931"/>
            <a:ext cx="6868122" cy="3880999"/>
          </a:xfrm>
          <a:prstGeom prst="rect">
            <a:avLst/>
          </a:prstGeom>
          <a:noFill/>
        </p:spPr>
        <p:txBody>
          <a:bodyPr wrap="square" lIns="91440" tIns="45720" rIns="91440" bIns="45720" rtlCol="0" anchor="t">
            <a:spAutoFit/>
          </a:bodyPr>
          <a:lstStyle/>
          <a:p>
            <a:pPr lvl="1"/>
            <a:endParaRPr lang="en-US" sz="2000" i="1" dirty="0">
              <a:solidFill>
                <a:schemeClr val="tx1">
                  <a:lumMod val="75000"/>
                  <a:lumOff val="25000"/>
                </a:schemeClr>
              </a:solidFill>
              <a:latin typeface="Century Gothic"/>
              <a:cs typeface="Calibri"/>
            </a:endParaRPr>
          </a:p>
          <a:p>
            <a:pPr marL="342900" indent="-342900">
              <a:buClr>
                <a:srgbClr val="544C7B"/>
              </a:buClr>
              <a:buFont typeface="Arial" panose="020B0604020202020204" pitchFamily="34" charset="0"/>
              <a:buChar char="•"/>
            </a:pPr>
            <a:r>
              <a:rPr lang="en-US" sz="2000" b="1" dirty="0">
                <a:solidFill>
                  <a:srgbClr val="544C7B"/>
                </a:solidFill>
                <a:latin typeface="Century Gothic"/>
              </a:rPr>
              <a:t>Seagrass abundance </a:t>
            </a:r>
            <a:r>
              <a:rPr lang="en-US" sz="2000" dirty="0">
                <a:solidFill>
                  <a:schemeClr val="tx1">
                    <a:lumMod val="75000"/>
                    <a:lumOff val="25000"/>
                  </a:schemeClr>
                </a:solidFill>
                <a:latin typeface="Century Gothic"/>
              </a:rPr>
              <a:t>decreases the most during the winter following a hurricane, which increases sediment transport. </a:t>
            </a:r>
            <a:endParaRPr lang="en-US" sz="2000" dirty="0">
              <a:solidFill>
                <a:schemeClr val="tx1">
                  <a:lumMod val="75000"/>
                  <a:lumOff val="25000"/>
                </a:schemeClr>
              </a:solidFill>
              <a:latin typeface="Century Gothic" panose="020B0502020202020204" pitchFamily="34" charset="0"/>
            </a:endParaRPr>
          </a:p>
          <a:p>
            <a:pPr lvl="1">
              <a:buClr>
                <a:srgbClr val="B73B52"/>
              </a:buClr>
            </a:pPr>
            <a:endParaRPr lang="en-US" sz="2000" dirty="0">
              <a:solidFill>
                <a:schemeClr val="tx1">
                  <a:lumMod val="75000"/>
                  <a:lumOff val="25000"/>
                </a:schemeClr>
              </a:solidFill>
              <a:latin typeface="Century Gothic"/>
            </a:endParaRPr>
          </a:p>
          <a:p>
            <a:pPr marL="342900" indent="-342900">
              <a:buClr>
                <a:srgbClr val="544C7B"/>
              </a:buClr>
              <a:buFont typeface="Arial" panose="020B0604020202020204" pitchFamily="34" charset="0"/>
              <a:buChar char="•"/>
            </a:pPr>
            <a:r>
              <a:rPr lang="en-US" sz="2000" b="1" dirty="0">
                <a:solidFill>
                  <a:srgbClr val="544C7B"/>
                </a:solidFill>
                <a:latin typeface="Century Gothic"/>
              </a:rPr>
              <a:t>Anthropogenic impacts </a:t>
            </a:r>
            <a:r>
              <a:rPr lang="en-US" sz="2000" dirty="0">
                <a:solidFill>
                  <a:schemeClr val="tx1">
                    <a:lumMod val="75000"/>
                    <a:lumOff val="25000"/>
                  </a:schemeClr>
                </a:solidFill>
                <a:latin typeface="Century Gothic"/>
              </a:rPr>
              <a:t>affect seagrass similarly in years where the peninsula did not experience a hurricane.</a:t>
            </a:r>
            <a:endParaRPr lang="en-US" sz="2000" dirty="0">
              <a:solidFill>
                <a:schemeClr val="tx1">
                  <a:lumMod val="75000"/>
                  <a:lumOff val="25000"/>
                </a:schemeClr>
              </a:solidFill>
              <a:ea typeface="+mn-lt"/>
              <a:cs typeface="+mn-lt"/>
            </a:endParaRPr>
          </a:p>
          <a:p>
            <a:pPr lvl="1">
              <a:buClr>
                <a:srgbClr val="B73B52"/>
              </a:buClr>
            </a:pPr>
            <a:endParaRPr lang="en-US" sz="2000" dirty="0">
              <a:solidFill>
                <a:schemeClr val="tx1">
                  <a:lumMod val="75000"/>
                  <a:lumOff val="25000"/>
                </a:schemeClr>
              </a:solidFill>
              <a:latin typeface="Century Gothic"/>
            </a:endParaRPr>
          </a:p>
          <a:p>
            <a:pPr marL="342900" indent="-342900">
              <a:buClr>
                <a:srgbClr val="544C7B"/>
              </a:buClr>
              <a:buFont typeface="Arial" panose="020B0604020202020204" pitchFamily="34" charset="0"/>
              <a:buChar char="•"/>
            </a:pPr>
            <a:r>
              <a:rPr lang="en-US" sz="2000" dirty="0">
                <a:solidFill>
                  <a:schemeClr val="tx1">
                    <a:lumMod val="75000"/>
                    <a:lumOff val="25000"/>
                  </a:schemeClr>
                </a:solidFill>
                <a:latin typeface="Century Gothic"/>
              </a:rPr>
              <a:t>Oil spills, propeller scarring, stormwater runoff from increased precipitation, sea urchins.</a:t>
            </a:r>
            <a:endParaRPr lang="en-US" sz="2000" dirty="0">
              <a:solidFill>
                <a:schemeClr val="tx1">
                  <a:lumMod val="75000"/>
                  <a:lumOff val="25000"/>
                </a:schemeClr>
              </a:solidFill>
              <a:ea typeface="+mn-lt"/>
              <a:cs typeface="+mn-lt"/>
            </a:endParaRPr>
          </a:p>
          <a:p>
            <a:pPr marL="285750" indent="-285750">
              <a:lnSpc>
                <a:spcPct val="150000"/>
              </a:lnSpc>
              <a:buClr>
                <a:srgbClr val="B73B52"/>
              </a:buClr>
              <a:buFont typeface="Arial" panose="020B0604020202020204" pitchFamily="34" charset="0"/>
              <a:buChar char="•"/>
            </a:pPr>
            <a:endParaRPr lang="en-US" sz="2000" dirty="0">
              <a:solidFill>
                <a:schemeClr val="tx1">
                  <a:lumMod val="75000"/>
                  <a:lumOff val="25000"/>
                </a:schemeClr>
              </a:solidFill>
              <a:latin typeface="Century Gothic"/>
            </a:endParaRPr>
          </a:p>
        </p:txBody>
      </p:sp>
      <p:grpSp>
        <p:nvGrpSpPr>
          <p:cNvPr id="30" name="Group 29">
            <a:extLst>
              <a:ext uri="{FF2B5EF4-FFF2-40B4-BE49-F238E27FC236}">
                <a16:creationId xmlns:a16="http://schemas.microsoft.com/office/drawing/2014/main" id="{CD89DA0D-5FAC-43D2-AD48-FC714DCD6767}"/>
              </a:ext>
            </a:extLst>
          </p:cNvPr>
          <p:cNvGrpSpPr/>
          <p:nvPr/>
        </p:nvGrpSpPr>
        <p:grpSpPr>
          <a:xfrm>
            <a:off x="369478" y="236704"/>
            <a:ext cx="2376874" cy="867221"/>
            <a:chOff x="224415" y="321257"/>
            <a:chExt cx="2376874" cy="867221"/>
          </a:xfrm>
          <a:solidFill>
            <a:srgbClr val="544C7B"/>
          </a:solidFill>
        </p:grpSpPr>
        <p:sp>
          <p:nvSpPr>
            <p:cNvPr id="31" name="Rectangle 30">
              <a:extLst>
                <a:ext uri="{FF2B5EF4-FFF2-40B4-BE49-F238E27FC236}">
                  <a16:creationId xmlns:a16="http://schemas.microsoft.com/office/drawing/2014/main" id="{4F829F17-4CC2-4599-97B5-506E1FC4698A}"/>
                </a:ext>
              </a:extLst>
            </p:cNvPr>
            <p:cNvSpPr/>
            <p:nvPr/>
          </p:nvSpPr>
          <p:spPr>
            <a:xfrm>
              <a:off x="224415" y="321257"/>
              <a:ext cx="2376874" cy="513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 </a:t>
              </a:r>
              <a:endParaRPr lang="en-US" sz="3600" b="1" dirty="0"/>
            </a:p>
          </p:txBody>
        </p:sp>
        <p:sp>
          <p:nvSpPr>
            <p:cNvPr id="32" name="Right Triangle 31">
              <a:extLst>
                <a:ext uri="{FF2B5EF4-FFF2-40B4-BE49-F238E27FC236}">
                  <a16:creationId xmlns:a16="http://schemas.microsoft.com/office/drawing/2014/main" id="{98A381BE-9AC4-40C3-A983-2941B37FB8E0}"/>
                </a:ext>
              </a:extLst>
            </p:cNvPr>
            <p:cNvSpPr/>
            <p:nvPr/>
          </p:nvSpPr>
          <p:spPr>
            <a:xfrm flipV="1">
              <a:off x="1985964" y="836412"/>
              <a:ext cx="615325" cy="352066"/>
            </a:xfrm>
            <a:prstGeom prst="rtTriangle">
              <a:avLst/>
            </a:prstGeom>
            <a:solidFill>
              <a:srgbClr val="342F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2" name="Graphic 1" descr="Direction outline">
            <a:extLst>
              <a:ext uri="{FF2B5EF4-FFF2-40B4-BE49-F238E27FC236}">
                <a16:creationId xmlns:a16="http://schemas.microsoft.com/office/drawing/2014/main" id="{9AD6E2D1-00ED-4277-80C9-8696FDEB7A5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8910127">
            <a:off x="8901084" y="6160233"/>
            <a:ext cx="647851" cy="647851"/>
          </a:xfrm>
          <a:prstGeom prst="rect">
            <a:avLst/>
          </a:prstGeom>
        </p:spPr>
      </p:pic>
      <p:sp>
        <p:nvSpPr>
          <p:cNvPr id="4" name="TextBox 3">
            <a:extLst>
              <a:ext uri="{FF2B5EF4-FFF2-40B4-BE49-F238E27FC236}">
                <a16:creationId xmlns:a16="http://schemas.microsoft.com/office/drawing/2014/main" id="{127FC26D-4715-43D5-BE62-7C32FFB01861}"/>
              </a:ext>
            </a:extLst>
          </p:cNvPr>
          <p:cNvSpPr txBox="1"/>
          <p:nvPr/>
        </p:nvSpPr>
        <p:spPr>
          <a:xfrm>
            <a:off x="9042455" y="5864165"/>
            <a:ext cx="338882" cy="338554"/>
          </a:xfrm>
          <a:prstGeom prst="rect">
            <a:avLst/>
          </a:prstGeom>
          <a:noFill/>
        </p:spPr>
        <p:txBody>
          <a:bodyPr wrap="square" lIns="91440" tIns="45720" rIns="91440" bIns="45720" rtlCol="0" anchor="t">
            <a:spAutoFit/>
          </a:bodyPr>
          <a:lstStyle/>
          <a:p>
            <a:r>
              <a:rPr lang="en-US" sz="1600" dirty="0">
                <a:solidFill>
                  <a:schemeClr val="bg1">
                    <a:lumMod val="95000"/>
                  </a:schemeClr>
                </a:solidFill>
                <a:latin typeface="Century Gothic"/>
              </a:rPr>
              <a:t>N</a:t>
            </a:r>
          </a:p>
        </p:txBody>
      </p:sp>
      <p:grpSp>
        <p:nvGrpSpPr>
          <p:cNvPr id="41" name="Group 40">
            <a:extLst>
              <a:ext uri="{FF2B5EF4-FFF2-40B4-BE49-F238E27FC236}">
                <a16:creationId xmlns:a16="http://schemas.microsoft.com/office/drawing/2014/main" id="{E82CB4E2-0AC4-4BFF-93F8-5439F54313CD}"/>
              </a:ext>
            </a:extLst>
          </p:cNvPr>
          <p:cNvGrpSpPr/>
          <p:nvPr/>
        </p:nvGrpSpPr>
        <p:grpSpPr>
          <a:xfrm>
            <a:off x="7744543" y="6128011"/>
            <a:ext cx="1360200" cy="579463"/>
            <a:chOff x="10549045" y="5334382"/>
            <a:chExt cx="817454" cy="579463"/>
          </a:xfrm>
        </p:grpSpPr>
        <p:cxnSp>
          <p:nvCxnSpPr>
            <p:cNvPr id="42" name="Straight Connector 41">
              <a:extLst>
                <a:ext uri="{FF2B5EF4-FFF2-40B4-BE49-F238E27FC236}">
                  <a16:creationId xmlns:a16="http://schemas.microsoft.com/office/drawing/2014/main" id="{4F9BB1A7-7BB8-4E51-86B5-0926103865D3}"/>
                </a:ext>
              </a:extLst>
            </p:cNvPr>
            <p:cNvCxnSpPr>
              <a:cxnSpLocks/>
            </p:cNvCxnSpPr>
            <p:nvPr/>
          </p:nvCxnSpPr>
          <p:spPr>
            <a:xfrm>
              <a:off x="10628450" y="5663442"/>
              <a:ext cx="5978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B1A5C10-D569-4351-8B18-95F5B8952E00}"/>
                </a:ext>
              </a:extLst>
            </p:cNvPr>
            <p:cNvCxnSpPr>
              <a:cxnSpLocks/>
            </p:cNvCxnSpPr>
            <p:nvPr/>
          </p:nvCxnSpPr>
          <p:spPr>
            <a:xfrm flipV="1">
              <a:off x="10628450" y="5559400"/>
              <a:ext cx="0" cy="1107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783AB7C-AF35-40F2-8DCB-7EAEAE3C8322}"/>
                </a:ext>
              </a:extLst>
            </p:cNvPr>
            <p:cNvCxnSpPr/>
            <p:nvPr/>
          </p:nvCxnSpPr>
          <p:spPr>
            <a:xfrm flipV="1">
              <a:off x="10926443" y="5593103"/>
              <a:ext cx="0" cy="703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719B75-E483-48C6-8018-4C6CCDF73B00}"/>
                </a:ext>
              </a:extLst>
            </p:cNvPr>
            <p:cNvCxnSpPr>
              <a:cxnSpLocks/>
            </p:cNvCxnSpPr>
            <p:nvPr/>
          </p:nvCxnSpPr>
          <p:spPr>
            <a:xfrm flipV="1">
              <a:off x="11226327" y="5559400"/>
              <a:ext cx="0" cy="1107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7AAA58E-7D85-4C44-A180-989D8C08DCE5}"/>
                </a:ext>
              </a:extLst>
            </p:cNvPr>
            <p:cNvSpPr txBox="1"/>
            <p:nvPr/>
          </p:nvSpPr>
          <p:spPr>
            <a:xfrm>
              <a:off x="10549045" y="5334382"/>
              <a:ext cx="216102"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latin typeface="Century Gothic" panose="020B0502020202020204" pitchFamily="34" charset="0"/>
                </a:rPr>
                <a:t>0</a:t>
              </a:r>
            </a:p>
          </p:txBody>
        </p:sp>
        <p:sp>
          <p:nvSpPr>
            <p:cNvPr id="47" name="TextBox 46">
              <a:extLst>
                <a:ext uri="{FF2B5EF4-FFF2-40B4-BE49-F238E27FC236}">
                  <a16:creationId xmlns:a16="http://schemas.microsoft.com/office/drawing/2014/main" id="{6F92FF1F-4FB4-4DDB-86D9-A73911E78C11}"/>
                </a:ext>
              </a:extLst>
            </p:cNvPr>
            <p:cNvSpPr txBox="1"/>
            <p:nvPr/>
          </p:nvSpPr>
          <p:spPr>
            <a:xfrm>
              <a:off x="11144912" y="5334382"/>
              <a:ext cx="216102"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latin typeface="Century Gothic" panose="020B0502020202020204" pitchFamily="34" charset="0"/>
                </a:rPr>
                <a:t>3</a:t>
              </a:r>
              <a:endParaRPr lang="en-US" sz="1000" dirty="0">
                <a:solidFill>
                  <a:srgbClr val="FFFFFF"/>
                </a:solidFill>
                <a:latin typeface="Century Gothic" panose="020B0502020202020204" pitchFamily="34" charset="0"/>
              </a:endParaRPr>
            </a:p>
          </p:txBody>
        </p:sp>
        <p:sp>
          <p:nvSpPr>
            <p:cNvPr id="48" name="TextBox 47">
              <a:extLst>
                <a:ext uri="{FF2B5EF4-FFF2-40B4-BE49-F238E27FC236}">
                  <a16:creationId xmlns:a16="http://schemas.microsoft.com/office/drawing/2014/main" id="{57724686-8C77-4E81-8E55-987190A4AE92}"/>
                </a:ext>
              </a:extLst>
            </p:cNvPr>
            <p:cNvSpPr txBox="1"/>
            <p:nvPr/>
          </p:nvSpPr>
          <p:spPr>
            <a:xfrm>
              <a:off x="10768623" y="5636846"/>
              <a:ext cx="597876"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latin typeface="Century Gothic" panose="020B0502020202020204" pitchFamily="34" charset="0"/>
                </a:rPr>
                <a:t>Miles</a:t>
              </a:r>
            </a:p>
          </p:txBody>
        </p:sp>
      </p:grpSp>
    </p:spTree>
    <p:extLst>
      <p:ext uri="{BB962C8B-B14F-4D97-AF65-F5344CB8AC3E}">
        <p14:creationId xmlns:p14="http://schemas.microsoft.com/office/powerpoint/2010/main" val="2593465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05ADE4A2-B118-4DA8-9480-7E289C7193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00704" y="904525"/>
            <a:ext cx="4471086" cy="5772721"/>
          </a:xfrm>
          <a:prstGeom prst="rect">
            <a:avLst/>
          </a:prstGeom>
        </p:spPr>
      </p:pic>
      <p:sp>
        <p:nvSpPr>
          <p:cNvPr id="42" name="TextBox 41">
            <a:extLst>
              <a:ext uri="{FF2B5EF4-FFF2-40B4-BE49-F238E27FC236}">
                <a16:creationId xmlns:a16="http://schemas.microsoft.com/office/drawing/2014/main" id="{8DCDDB0E-A64E-4B50-98D2-A142F209C745}"/>
              </a:ext>
            </a:extLst>
          </p:cNvPr>
          <p:cNvSpPr txBox="1"/>
          <p:nvPr/>
        </p:nvSpPr>
        <p:spPr>
          <a:xfrm>
            <a:off x="9042455" y="5864165"/>
            <a:ext cx="338882" cy="338554"/>
          </a:xfrm>
          <a:prstGeom prst="rect">
            <a:avLst/>
          </a:prstGeom>
          <a:noFill/>
        </p:spPr>
        <p:txBody>
          <a:bodyPr wrap="square" lIns="91440" tIns="45720" rIns="91440" bIns="45720" rtlCol="0" anchor="t">
            <a:spAutoFit/>
          </a:bodyPr>
          <a:lstStyle/>
          <a:p>
            <a:r>
              <a:rPr lang="en-US" sz="1600" dirty="0">
                <a:solidFill>
                  <a:schemeClr val="bg1">
                    <a:lumMod val="95000"/>
                  </a:schemeClr>
                </a:solidFill>
                <a:latin typeface="Century Gothic"/>
              </a:rPr>
              <a:t>N</a:t>
            </a:r>
          </a:p>
        </p:txBody>
      </p:sp>
      <p:grpSp>
        <p:nvGrpSpPr>
          <p:cNvPr id="43" name="Group 42">
            <a:extLst>
              <a:ext uri="{FF2B5EF4-FFF2-40B4-BE49-F238E27FC236}">
                <a16:creationId xmlns:a16="http://schemas.microsoft.com/office/drawing/2014/main" id="{C88D6EE6-F94A-46BE-B28F-0C42DACF49C6}"/>
              </a:ext>
            </a:extLst>
          </p:cNvPr>
          <p:cNvGrpSpPr/>
          <p:nvPr/>
        </p:nvGrpSpPr>
        <p:grpSpPr>
          <a:xfrm>
            <a:off x="7744543" y="6128011"/>
            <a:ext cx="1360200" cy="579463"/>
            <a:chOff x="10549045" y="5334382"/>
            <a:chExt cx="817454" cy="579463"/>
          </a:xfrm>
        </p:grpSpPr>
        <p:cxnSp>
          <p:nvCxnSpPr>
            <p:cNvPr id="44" name="Straight Connector 43">
              <a:extLst>
                <a:ext uri="{FF2B5EF4-FFF2-40B4-BE49-F238E27FC236}">
                  <a16:creationId xmlns:a16="http://schemas.microsoft.com/office/drawing/2014/main" id="{1383B7A9-6D29-49F5-8660-A2C41CDCB898}"/>
                </a:ext>
              </a:extLst>
            </p:cNvPr>
            <p:cNvCxnSpPr>
              <a:cxnSpLocks/>
            </p:cNvCxnSpPr>
            <p:nvPr/>
          </p:nvCxnSpPr>
          <p:spPr>
            <a:xfrm>
              <a:off x="10628450" y="5663442"/>
              <a:ext cx="5978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DB52E2A-6527-4B7B-B729-ECD5EE386575}"/>
                </a:ext>
              </a:extLst>
            </p:cNvPr>
            <p:cNvCxnSpPr>
              <a:cxnSpLocks/>
            </p:cNvCxnSpPr>
            <p:nvPr/>
          </p:nvCxnSpPr>
          <p:spPr>
            <a:xfrm flipV="1">
              <a:off x="10628450" y="5559400"/>
              <a:ext cx="0" cy="1107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310D9B1-0A88-41BF-9389-3B89E880A751}"/>
                </a:ext>
              </a:extLst>
            </p:cNvPr>
            <p:cNvCxnSpPr/>
            <p:nvPr/>
          </p:nvCxnSpPr>
          <p:spPr>
            <a:xfrm flipV="1">
              <a:off x="10926443" y="5593103"/>
              <a:ext cx="0" cy="703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50304B4-A41F-4A0E-BD16-B6121738F3AD}"/>
                </a:ext>
              </a:extLst>
            </p:cNvPr>
            <p:cNvCxnSpPr>
              <a:cxnSpLocks/>
            </p:cNvCxnSpPr>
            <p:nvPr/>
          </p:nvCxnSpPr>
          <p:spPr>
            <a:xfrm flipV="1">
              <a:off x="11226327" y="5559400"/>
              <a:ext cx="0" cy="1107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981000C-D8AA-48E1-ADC0-CDAE3387F551}"/>
                </a:ext>
              </a:extLst>
            </p:cNvPr>
            <p:cNvSpPr txBox="1"/>
            <p:nvPr/>
          </p:nvSpPr>
          <p:spPr>
            <a:xfrm>
              <a:off x="10549045" y="5334382"/>
              <a:ext cx="216102"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latin typeface="Century Gothic" panose="020B0502020202020204" pitchFamily="34" charset="0"/>
                </a:rPr>
                <a:t>0</a:t>
              </a:r>
            </a:p>
          </p:txBody>
        </p:sp>
        <p:sp>
          <p:nvSpPr>
            <p:cNvPr id="49" name="TextBox 48">
              <a:extLst>
                <a:ext uri="{FF2B5EF4-FFF2-40B4-BE49-F238E27FC236}">
                  <a16:creationId xmlns:a16="http://schemas.microsoft.com/office/drawing/2014/main" id="{D52CBC1B-A1B2-47D6-B7EC-4B953340AA92}"/>
                </a:ext>
              </a:extLst>
            </p:cNvPr>
            <p:cNvSpPr txBox="1"/>
            <p:nvPr/>
          </p:nvSpPr>
          <p:spPr>
            <a:xfrm>
              <a:off x="11144912" y="5334382"/>
              <a:ext cx="216102"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latin typeface="Century Gothic" panose="020B0502020202020204" pitchFamily="34" charset="0"/>
                </a:rPr>
                <a:t>3</a:t>
              </a:r>
              <a:endParaRPr lang="en-US" sz="1000" dirty="0">
                <a:solidFill>
                  <a:srgbClr val="FFFFFF"/>
                </a:solidFill>
                <a:latin typeface="Century Gothic" panose="020B0502020202020204" pitchFamily="34" charset="0"/>
              </a:endParaRPr>
            </a:p>
          </p:txBody>
        </p:sp>
        <p:sp>
          <p:nvSpPr>
            <p:cNvPr id="50" name="TextBox 49">
              <a:extLst>
                <a:ext uri="{FF2B5EF4-FFF2-40B4-BE49-F238E27FC236}">
                  <a16:creationId xmlns:a16="http://schemas.microsoft.com/office/drawing/2014/main" id="{D71F82B9-27FC-4995-92AB-AC87280F7B77}"/>
                </a:ext>
              </a:extLst>
            </p:cNvPr>
            <p:cNvSpPr txBox="1"/>
            <p:nvPr/>
          </p:nvSpPr>
          <p:spPr>
            <a:xfrm>
              <a:off x="10768623" y="5636846"/>
              <a:ext cx="597876"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latin typeface="Century Gothic" panose="020B0502020202020204" pitchFamily="34" charset="0"/>
                </a:rPr>
                <a:t>Miles</a:t>
              </a:r>
            </a:p>
          </p:txBody>
        </p:sp>
      </p:grpSp>
      <p:pic>
        <p:nvPicPr>
          <p:cNvPr id="51" name="Graphic 50" descr="Direction outline">
            <a:extLst>
              <a:ext uri="{FF2B5EF4-FFF2-40B4-BE49-F238E27FC236}">
                <a16:creationId xmlns:a16="http://schemas.microsoft.com/office/drawing/2014/main" id="{958A902F-CA30-4842-B0A5-584B34E07C0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8910127">
            <a:off x="8901084" y="6160233"/>
            <a:ext cx="647851" cy="647851"/>
          </a:xfrm>
          <a:prstGeom prst="rect">
            <a:avLst/>
          </a:prstGeom>
        </p:spPr>
      </p:pic>
      <p:sp>
        <p:nvSpPr>
          <p:cNvPr id="19" name="TextBox 18">
            <a:extLst>
              <a:ext uri="{FF2B5EF4-FFF2-40B4-BE49-F238E27FC236}">
                <a16:creationId xmlns:a16="http://schemas.microsoft.com/office/drawing/2014/main" id="{F4E48801-9301-48C0-9416-FF6F45C5D838}"/>
              </a:ext>
            </a:extLst>
          </p:cNvPr>
          <p:cNvSpPr txBox="1"/>
          <p:nvPr/>
        </p:nvSpPr>
        <p:spPr>
          <a:xfrm>
            <a:off x="2831265" y="133283"/>
            <a:ext cx="7780365" cy="707886"/>
          </a:xfrm>
          <a:prstGeom prst="rect">
            <a:avLst/>
          </a:prstGeom>
          <a:noFill/>
        </p:spPr>
        <p:txBody>
          <a:bodyPr wrap="square" lIns="91440" tIns="45720" rIns="91440" bIns="45720" anchor="t">
            <a:spAutoFit/>
          </a:bodyPr>
          <a:lstStyle/>
          <a:p>
            <a:r>
              <a:rPr lang="en-US" sz="4000" b="1" dirty="0">
                <a:solidFill>
                  <a:srgbClr val="544C7B"/>
                </a:solidFill>
                <a:latin typeface="Century Gothic"/>
                <a:cs typeface="Calibri"/>
              </a:rPr>
              <a:t>Sediment Transport: Seagrass</a:t>
            </a:r>
          </a:p>
        </p:txBody>
      </p:sp>
      <p:grpSp>
        <p:nvGrpSpPr>
          <p:cNvPr id="20" name="Group 19">
            <a:extLst>
              <a:ext uri="{FF2B5EF4-FFF2-40B4-BE49-F238E27FC236}">
                <a16:creationId xmlns:a16="http://schemas.microsoft.com/office/drawing/2014/main" id="{E4B02F58-EB8C-4B5F-B86C-5831D63B23CB}"/>
              </a:ext>
            </a:extLst>
          </p:cNvPr>
          <p:cNvGrpSpPr/>
          <p:nvPr/>
        </p:nvGrpSpPr>
        <p:grpSpPr>
          <a:xfrm>
            <a:off x="369478" y="236704"/>
            <a:ext cx="2376874" cy="867221"/>
            <a:chOff x="224415" y="321257"/>
            <a:chExt cx="2376874" cy="867221"/>
          </a:xfrm>
          <a:solidFill>
            <a:srgbClr val="544C7B"/>
          </a:solidFill>
        </p:grpSpPr>
        <p:sp>
          <p:nvSpPr>
            <p:cNvPr id="21" name="Rectangle 20">
              <a:extLst>
                <a:ext uri="{FF2B5EF4-FFF2-40B4-BE49-F238E27FC236}">
                  <a16:creationId xmlns:a16="http://schemas.microsoft.com/office/drawing/2014/main" id="{9A27E002-0988-4020-99E3-8455B8205706}"/>
                </a:ext>
              </a:extLst>
            </p:cNvPr>
            <p:cNvSpPr/>
            <p:nvPr/>
          </p:nvSpPr>
          <p:spPr>
            <a:xfrm>
              <a:off x="224415" y="321257"/>
              <a:ext cx="2376874" cy="513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 </a:t>
              </a:r>
              <a:endParaRPr lang="en-US" sz="3600" b="1" dirty="0"/>
            </a:p>
          </p:txBody>
        </p:sp>
        <p:sp>
          <p:nvSpPr>
            <p:cNvPr id="25" name="Right Triangle 24">
              <a:extLst>
                <a:ext uri="{FF2B5EF4-FFF2-40B4-BE49-F238E27FC236}">
                  <a16:creationId xmlns:a16="http://schemas.microsoft.com/office/drawing/2014/main" id="{376058AA-C61C-4DF6-BF91-C08CE960DE04}"/>
                </a:ext>
              </a:extLst>
            </p:cNvPr>
            <p:cNvSpPr/>
            <p:nvPr/>
          </p:nvSpPr>
          <p:spPr>
            <a:xfrm flipV="1">
              <a:off x="1985964" y="836412"/>
              <a:ext cx="615325" cy="352066"/>
            </a:xfrm>
            <a:prstGeom prst="rtTriangle">
              <a:avLst/>
            </a:prstGeom>
            <a:solidFill>
              <a:srgbClr val="342F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2" name="TextBox 21">
            <a:extLst>
              <a:ext uri="{FF2B5EF4-FFF2-40B4-BE49-F238E27FC236}">
                <a16:creationId xmlns:a16="http://schemas.microsoft.com/office/drawing/2014/main" id="{D697C085-4521-F947-9139-FDA9D9569C53}"/>
              </a:ext>
            </a:extLst>
          </p:cNvPr>
          <p:cNvSpPr txBox="1"/>
          <p:nvPr/>
        </p:nvSpPr>
        <p:spPr>
          <a:xfrm>
            <a:off x="495300" y="1488931"/>
            <a:ext cx="6868122" cy="3880999"/>
          </a:xfrm>
          <a:prstGeom prst="rect">
            <a:avLst/>
          </a:prstGeom>
          <a:noFill/>
        </p:spPr>
        <p:txBody>
          <a:bodyPr wrap="square" lIns="91440" tIns="45720" rIns="91440" bIns="45720" rtlCol="0" anchor="t">
            <a:spAutoFit/>
          </a:bodyPr>
          <a:lstStyle/>
          <a:p>
            <a:pPr lvl="1"/>
            <a:endParaRPr lang="en-US" sz="2000" i="1" dirty="0">
              <a:solidFill>
                <a:schemeClr val="tx1">
                  <a:lumMod val="75000"/>
                  <a:lumOff val="25000"/>
                </a:schemeClr>
              </a:solidFill>
              <a:latin typeface="Century Gothic"/>
              <a:cs typeface="Calibri"/>
            </a:endParaRPr>
          </a:p>
          <a:p>
            <a:pPr marL="342900" indent="-342900">
              <a:buClr>
                <a:srgbClr val="544C7B"/>
              </a:buClr>
              <a:buFont typeface="Arial" panose="020B0604020202020204" pitchFamily="34" charset="0"/>
              <a:buChar char="•"/>
            </a:pPr>
            <a:r>
              <a:rPr lang="en-US" sz="2000" b="1" dirty="0">
                <a:solidFill>
                  <a:srgbClr val="544C7B"/>
                </a:solidFill>
                <a:latin typeface="Century Gothic"/>
              </a:rPr>
              <a:t>Seagrass abundance </a:t>
            </a:r>
            <a:r>
              <a:rPr lang="en-US" sz="2000" dirty="0">
                <a:solidFill>
                  <a:schemeClr val="tx1">
                    <a:lumMod val="75000"/>
                    <a:lumOff val="25000"/>
                  </a:schemeClr>
                </a:solidFill>
                <a:latin typeface="Century Gothic"/>
              </a:rPr>
              <a:t>decreases the most during the winter following a hurricane, which increases sediment transport. </a:t>
            </a:r>
            <a:endParaRPr lang="en-US" sz="2000" dirty="0">
              <a:solidFill>
                <a:schemeClr val="tx1">
                  <a:lumMod val="75000"/>
                  <a:lumOff val="25000"/>
                </a:schemeClr>
              </a:solidFill>
              <a:latin typeface="Century Gothic" panose="020B0502020202020204" pitchFamily="34" charset="0"/>
            </a:endParaRPr>
          </a:p>
          <a:p>
            <a:pPr lvl="1">
              <a:buClr>
                <a:srgbClr val="B73B52"/>
              </a:buClr>
            </a:pPr>
            <a:endParaRPr lang="en-US" sz="2000" dirty="0">
              <a:solidFill>
                <a:schemeClr val="tx1">
                  <a:lumMod val="75000"/>
                  <a:lumOff val="25000"/>
                </a:schemeClr>
              </a:solidFill>
              <a:latin typeface="Century Gothic"/>
            </a:endParaRPr>
          </a:p>
          <a:p>
            <a:pPr marL="342900" indent="-342900">
              <a:buClr>
                <a:srgbClr val="544C7B"/>
              </a:buClr>
              <a:buFont typeface="Arial" panose="020B0604020202020204" pitchFamily="34" charset="0"/>
              <a:buChar char="•"/>
            </a:pPr>
            <a:r>
              <a:rPr lang="en-US" sz="2000" b="1" dirty="0">
                <a:solidFill>
                  <a:srgbClr val="544C7B"/>
                </a:solidFill>
                <a:latin typeface="Century Gothic"/>
              </a:rPr>
              <a:t>Anthropogenic impacts </a:t>
            </a:r>
            <a:r>
              <a:rPr lang="en-US" sz="2000" dirty="0">
                <a:solidFill>
                  <a:schemeClr val="tx1">
                    <a:lumMod val="75000"/>
                    <a:lumOff val="25000"/>
                  </a:schemeClr>
                </a:solidFill>
                <a:latin typeface="Century Gothic"/>
              </a:rPr>
              <a:t>affect seagrass similarly in years where the peninsula did not experience a hurricane.</a:t>
            </a:r>
            <a:endParaRPr lang="en-US" sz="2000" dirty="0">
              <a:solidFill>
                <a:schemeClr val="tx1">
                  <a:lumMod val="75000"/>
                  <a:lumOff val="25000"/>
                </a:schemeClr>
              </a:solidFill>
              <a:ea typeface="+mn-lt"/>
              <a:cs typeface="+mn-lt"/>
            </a:endParaRPr>
          </a:p>
          <a:p>
            <a:pPr lvl="1">
              <a:buClr>
                <a:srgbClr val="B73B52"/>
              </a:buClr>
            </a:pPr>
            <a:endParaRPr lang="en-US" sz="2000" dirty="0">
              <a:solidFill>
                <a:schemeClr val="tx1">
                  <a:lumMod val="75000"/>
                  <a:lumOff val="25000"/>
                </a:schemeClr>
              </a:solidFill>
              <a:latin typeface="Century Gothic"/>
            </a:endParaRPr>
          </a:p>
          <a:p>
            <a:pPr marL="342900" indent="-342900">
              <a:buClr>
                <a:srgbClr val="544C7B"/>
              </a:buClr>
              <a:buFont typeface="Arial" panose="020B0604020202020204" pitchFamily="34" charset="0"/>
              <a:buChar char="•"/>
            </a:pPr>
            <a:r>
              <a:rPr lang="en-US" sz="2000" dirty="0">
                <a:solidFill>
                  <a:schemeClr val="tx1">
                    <a:lumMod val="75000"/>
                    <a:lumOff val="25000"/>
                  </a:schemeClr>
                </a:solidFill>
                <a:latin typeface="Century Gothic"/>
              </a:rPr>
              <a:t>Oil spills, propeller scarring, stormwater runoff from increased precipitation, sea urchins.</a:t>
            </a:r>
            <a:endParaRPr lang="en-US" sz="2000" dirty="0">
              <a:solidFill>
                <a:schemeClr val="tx1">
                  <a:lumMod val="75000"/>
                  <a:lumOff val="25000"/>
                </a:schemeClr>
              </a:solidFill>
              <a:ea typeface="+mn-lt"/>
              <a:cs typeface="+mn-lt"/>
            </a:endParaRPr>
          </a:p>
          <a:p>
            <a:pPr marL="285750" indent="-285750">
              <a:lnSpc>
                <a:spcPct val="150000"/>
              </a:lnSpc>
              <a:buClr>
                <a:srgbClr val="B73B52"/>
              </a:buClr>
              <a:buFont typeface="Arial" panose="020B0604020202020204" pitchFamily="34" charset="0"/>
              <a:buChar char="•"/>
            </a:pPr>
            <a:endParaRPr lang="en-US" sz="2000" dirty="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161FBDB0-4FC5-0741-958F-48E3B7243637}"/>
              </a:ext>
            </a:extLst>
          </p:cNvPr>
          <p:cNvSpPr txBox="1"/>
          <p:nvPr/>
        </p:nvSpPr>
        <p:spPr>
          <a:xfrm>
            <a:off x="2746352" y="6139942"/>
            <a:ext cx="4813105" cy="584775"/>
          </a:xfrm>
          <a:prstGeom prst="rect">
            <a:avLst/>
          </a:prstGeom>
          <a:noFill/>
        </p:spPr>
        <p:txBody>
          <a:bodyPr wrap="square" lIns="91440" tIns="45720" rIns="91440" bIns="45720" rtlCol="0" anchor="t">
            <a:spAutoFit/>
          </a:bodyPr>
          <a:lstStyle/>
          <a:p>
            <a:pPr algn="r"/>
            <a:r>
              <a:rPr lang="en-US" sz="1600" dirty="0">
                <a:solidFill>
                  <a:schemeClr val="tx1">
                    <a:lumMod val="75000"/>
                    <a:lumOff val="25000"/>
                  </a:schemeClr>
                </a:solidFill>
                <a:latin typeface="Century Gothic"/>
              </a:rPr>
              <a:t>Summer 2019 Submerged Aquatic Vegetation (Landsat 8)</a:t>
            </a:r>
          </a:p>
        </p:txBody>
      </p:sp>
    </p:spTree>
    <p:extLst>
      <p:ext uri="{BB962C8B-B14F-4D97-AF65-F5344CB8AC3E}">
        <p14:creationId xmlns:p14="http://schemas.microsoft.com/office/powerpoint/2010/main" val="1888438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Map&#10;&#10;Description automatically generated">
            <a:extLst>
              <a:ext uri="{FF2B5EF4-FFF2-40B4-BE49-F238E27FC236}">
                <a16:creationId xmlns:a16="http://schemas.microsoft.com/office/drawing/2014/main" id="{05ADE4A2-B118-4DA8-9480-7E289C7193D2}"/>
              </a:ext>
            </a:extLst>
          </p:cNvPr>
          <p:cNvPicPr>
            <a:picLocks noChangeAspect="1"/>
          </p:cNvPicPr>
          <p:nvPr/>
        </p:nvPicPr>
        <p:blipFill>
          <a:blip r:embed="rId3"/>
          <a:stretch>
            <a:fillRect/>
          </a:stretch>
        </p:blipFill>
        <p:spPr>
          <a:xfrm>
            <a:off x="8114034" y="1362824"/>
            <a:ext cx="3414427" cy="4417651"/>
          </a:xfrm>
          <a:prstGeom prst="rect">
            <a:avLst/>
          </a:prstGeom>
        </p:spPr>
      </p:pic>
      <p:sp>
        <p:nvSpPr>
          <p:cNvPr id="6" name="TextBox 5">
            <a:extLst>
              <a:ext uri="{FF2B5EF4-FFF2-40B4-BE49-F238E27FC236}">
                <a16:creationId xmlns:a16="http://schemas.microsoft.com/office/drawing/2014/main" id="{697217F4-ED27-4AD4-BCEB-111997B8BD18}"/>
              </a:ext>
            </a:extLst>
          </p:cNvPr>
          <p:cNvSpPr txBox="1"/>
          <p:nvPr/>
        </p:nvSpPr>
        <p:spPr>
          <a:xfrm>
            <a:off x="6535333" y="612252"/>
            <a:ext cx="3843193" cy="369332"/>
          </a:xfrm>
          <a:prstGeom prst="rect">
            <a:avLst/>
          </a:prstGeom>
          <a:noFill/>
        </p:spPr>
        <p:txBody>
          <a:bodyPr wrap="square" lIns="91440" tIns="45720" rIns="91440" bIns="45720" rtlCol="0" anchor="t">
            <a:spAutoFit/>
          </a:bodyPr>
          <a:lstStyle/>
          <a:p>
            <a:pPr algn="ctr"/>
            <a:r>
              <a:rPr lang="en-US" dirty="0">
                <a:solidFill>
                  <a:schemeClr val="tx1">
                    <a:lumMod val="75000"/>
                    <a:lumOff val="25000"/>
                  </a:schemeClr>
                </a:solidFill>
                <a:latin typeface="Century Gothic"/>
              </a:rPr>
              <a:t>Summer 2018 </a:t>
            </a:r>
            <a:r>
              <a:rPr lang="en-US" sz="1600" dirty="0">
                <a:solidFill>
                  <a:schemeClr val="tx1">
                    <a:lumMod val="75000"/>
                    <a:lumOff val="25000"/>
                  </a:schemeClr>
                </a:solidFill>
                <a:latin typeface="Century Gothic"/>
              </a:rPr>
              <a:t>(Jun 1 – Aug 31)</a:t>
            </a:r>
          </a:p>
        </p:txBody>
      </p:sp>
      <p:sp>
        <p:nvSpPr>
          <p:cNvPr id="4" name="TextBox 3">
            <a:extLst>
              <a:ext uri="{FF2B5EF4-FFF2-40B4-BE49-F238E27FC236}">
                <a16:creationId xmlns:a16="http://schemas.microsoft.com/office/drawing/2014/main" id="{0DAF9983-8EB6-4D28-8001-51347A3064B2}"/>
              </a:ext>
            </a:extLst>
          </p:cNvPr>
          <p:cNvSpPr txBox="1"/>
          <p:nvPr/>
        </p:nvSpPr>
        <p:spPr>
          <a:xfrm>
            <a:off x="2950386" y="232278"/>
            <a:ext cx="33428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544C7B"/>
                </a:solidFill>
                <a:latin typeface="Century Gothic"/>
                <a:cs typeface="Calibri"/>
              </a:rPr>
              <a:t>Climatology</a:t>
            </a:r>
          </a:p>
        </p:txBody>
      </p:sp>
      <p:pic>
        <p:nvPicPr>
          <p:cNvPr id="30" name="Picture 7">
            <a:extLst>
              <a:ext uri="{FF2B5EF4-FFF2-40B4-BE49-F238E27FC236}">
                <a16:creationId xmlns:a16="http://schemas.microsoft.com/office/drawing/2014/main" id="{E6F45F29-0100-4CC2-B2A3-D5E89652AC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4605" y="1363466"/>
            <a:ext cx="3420031" cy="4433173"/>
          </a:xfrm>
          <a:prstGeom prst="rect">
            <a:avLst/>
          </a:prstGeom>
        </p:spPr>
      </p:pic>
      <p:grpSp>
        <p:nvGrpSpPr>
          <p:cNvPr id="5" name="Group 4">
            <a:extLst>
              <a:ext uri="{FF2B5EF4-FFF2-40B4-BE49-F238E27FC236}">
                <a16:creationId xmlns:a16="http://schemas.microsoft.com/office/drawing/2014/main" id="{2A249611-33A3-4622-B825-5CABAC4A8C6B}"/>
              </a:ext>
            </a:extLst>
          </p:cNvPr>
          <p:cNvGrpSpPr/>
          <p:nvPr/>
        </p:nvGrpSpPr>
        <p:grpSpPr>
          <a:xfrm>
            <a:off x="1007191" y="5875604"/>
            <a:ext cx="2633137" cy="276999"/>
            <a:chOff x="1007191" y="5883386"/>
            <a:chExt cx="2633137" cy="276999"/>
          </a:xfrm>
        </p:grpSpPr>
        <p:sp>
          <p:nvSpPr>
            <p:cNvPr id="3" name="Rectangle 2">
              <a:extLst>
                <a:ext uri="{FF2B5EF4-FFF2-40B4-BE49-F238E27FC236}">
                  <a16:creationId xmlns:a16="http://schemas.microsoft.com/office/drawing/2014/main" id="{018A93B2-42B9-49F1-BC67-BE9160B72BBA}"/>
                </a:ext>
              </a:extLst>
            </p:cNvPr>
            <p:cNvSpPr/>
            <p:nvPr/>
          </p:nvSpPr>
          <p:spPr>
            <a:xfrm rot="10800000">
              <a:off x="1597688" y="5938822"/>
              <a:ext cx="1396720" cy="159097"/>
            </a:xfrm>
            <a:prstGeom prst="rect">
              <a:avLst/>
            </a:prstGeom>
            <a:gradFill flip="none" rotWithShape="1">
              <a:gsLst>
                <a:gs pos="0">
                  <a:srgbClr val="A83800"/>
                </a:gs>
                <a:gs pos="100000">
                  <a:srgbClr val="E6E6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37EEAA3A-C64F-4D55-91D4-90CFC9F927FB}"/>
                </a:ext>
              </a:extLst>
            </p:cNvPr>
            <p:cNvSpPr txBox="1"/>
            <p:nvPr/>
          </p:nvSpPr>
          <p:spPr>
            <a:xfrm>
              <a:off x="1007191" y="5883386"/>
              <a:ext cx="6899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panose="020B0502020202020204" pitchFamily="34" charset="0"/>
                </a:rPr>
                <a:t>29.5 C</a:t>
              </a:r>
            </a:p>
          </p:txBody>
        </p:sp>
        <p:sp>
          <p:nvSpPr>
            <p:cNvPr id="32" name="TextBox 31">
              <a:extLst>
                <a:ext uri="{FF2B5EF4-FFF2-40B4-BE49-F238E27FC236}">
                  <a16:creationId xmlns:a16="http://schemas.microsoft.com/office/drawing/2014/main" id="{C3E8D826-DC1F-40D4-8FBD-52437AFE8E7E}"/>
                </a:ext>
              </a:extLst>
            </p:cNvPr>
            <p:cNvSpPr txBox="1"/>
            <p:nvPr/>
          </p:nvSpPr>
          <p:spPr>
            <a:xfrm>
              <a:off x="2950386" y="5883386"/>
              <a:ext cx="6899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panose="020B0502020202020204" pitchFamily="34" charset="0"/>
                </a:rPr>
                <a:t>30.9 C</a:t>
              </a:r>
            </a:p>
          </p:txBody>
        </p:sp>
      </p:grpSp>
      <p:pic>
        <p:nvPicPr>
          <p:cNvPr id="33" name="Picture 7">
            <a:extLst>
              <a:ext uri="{FF2B5EF4-FFF2-40B4-BE49-F238E27FC236}">
                <a16:creationId xmlns:a16="http://schemas.microsoft.com/office/drawing/2014/main" id="{39946BFD-ED15-41AE-9B49-DDEA6073149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431519" y="1365115"/>
            <a:ext cx="3420030" cy="4424273"/>
          </a:xfrm>
          <a:prstGeom prst="rect">
            <a:avLst/>
          </a:prstGeom>
        </p:spPr>
      </p:pic>
      <p:grpSp>
        <p:nvGrpSpPr>
          <p:cNvPr id="34" name="Group 33">
            <a:extLst>
              <a:ext uri="{FF2B5EF4-FFF2-40B4-BE49-F238E27FC236}">
                <a16:creationId xmlns:a16="http://schemas.microsoft.com/office/drawing/2014/main" id="{5B80209E-8BAD-4748-9C56-B4A30EC8F866}"/>
              </a:ext>
            </a:extLst>
          </p:cNvPr>
          <p:cNvGrpSpPr/>
          <p:nvPr/>
        </p:nvGrpSpPr>
        <p:grpSpPr>
          <a:xfrm>
            <a:off x="4660303" y="5876121"/>
            <a:ext cx="2804885" cy="276999"/>
            <a:chOff x="893605" y="5883903"/>
            <a:chExt cx="2804885" cy="276999"/>
          </a:xfrm>
        </p:grpSpPr>
        <p:sp>
          <p:nvSpPr>
            <p:cNvPr id="35" name="Rectangle 34">
              <a:extLst>
                <a:ext uri="{FF2B5EF4-FFF2-40B4-BE49-F238E27FC236}">
                  <a16:creationId xmlns:a16="http://schemas.microsoft.com/office/drawing/2014/main" id="{FF2C22FC-B3A8-463D-9DE7-F73778548BDE}"/>
                </a:ext>
              </a:extLst>
            </p:cNvPr>
            <p:cNvSpPr/>
            <p:nvPr/>
          </p:nvSpPr>
          <p:spPr>
            <a:xfrm>
              <a:off x="1597688" y="5938822"/>
              <a:ext cx="1396720" cy="159097"/>
            </a:xfrm>
            <a:prstGeom prst="rect">
              <a:avLst/>
            </a:prstGeom>
            <a:gradFill flip="none" rotWithShape="1">
              <a:gsLst>
                <a:gs pos="0">
                  <a:srgbClr val="BFE9FF"/>
                </a:gs>
                <a:gs pos="100000">
                  <a:srgbClr val="002673"/>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BB9D116-6A9D-492C-AD51-F35EDD0F5CD1}"/>
                </a:ext>
              </a:extLst>
            </p:cNvPr>
            <p:cNvSpPr txBox="1"/>
            <p:nvPr/>
          </p:nvSpPr>
          <p:spPr>
            <a:xfrm>
              <a:off x="893605" y="5883903"/>
              <a:ext cx="7855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panose="020B0502020202020204" pitchFamily="34" charset="0"/>
                </a:rPr>
                <a:t>4.2 mm</a:t>
              </a:r>
            </a:p>
          </p:txBody>
        </p:sp>
        <p:sp>
          <p:nvSpPr>
            <p:cNvPr id="37" name="TextBox 36">
              <a:extLst>
                <a:ext uri="{FF2B5EF4-FFF2-40B4-BE49-F238E27FC236}">
                  <a16:creationId xmlns:a16="http://schemas.microsoft.com/office/drawing/2014/main" id="{F5D00ACD-F089-4588-8B53-3B9B933F4475}"/>
                </a:ext>
              </a:extLst>
            </p:cNvPr>
            <p:cNvSpPr txBox="1"/>
            <p:nvPr/>
          </p:nvSpPr>
          <p:spPr>
            <a:xfrm>
              <a:off x="2950385" y="5883903"/>
              <a:ext cx="7481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panose="020B0502020202020204" pitchFamily="34" charset="0"/>
                </a:rPr>
                <a:t>5.5 mm</a:t>
              </a:r>
            </a:p>
          </p:txBody>
        </p:sp>
      </p:grpSp>
      <p:sp>
        <p:nvSpPr>
          <p:cNvPr id="2" name="TextBox 1">
            <a:extLst>
              <a:ext uri="{FF2B5EF4-FFF2-40B4-BE49-F238E27FC236}">
                <a16:creationId xmlns:a16="http://schemas.microsoft.com/office/drawing/2014/main" id="{722E4AC2-9263-4A8F-9677-62EFC617C01A}"/>
              </a:ext>
            </a:extLst>
          </p:cNvPr>
          <p:cNvSpPr txBox="1"/>
          <p:nvPr/>
        </p:nvSpPr>
        <p:spPr>
          <a:xfrm>
            <a:off x="7817224" y="1054474"/>
            <a:ext cx="40094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panose="020B0502020202020204" pitchFamily="34" charset="0"/>
                <a:ea typeface="+mn-lt"/>
                <a:cs typeface="+mn-lt"/>
              </a:rPr>
              <a:t>Chlorophyll-a Concentration (Landsat 8)</a:t>
            </a:r>
            <a:endParaRPr lang="en-US" sz="1400" dirty="0">
              <a:solidFill>
                <a:schemeClr val="tx1">
                  <a:lumMod val="75000"/>
                  <a:lumOff val="25000"/>
                </a:schemeClr>
              </a:solidFill>
              <a:latin typeface="Century Gothic" panose="020B0502020202020204" pitchFamily="34" charset="0"/>
            </a:endParaRPr>
          </a:p>
          <a:p>
            <a:pPr algn="l"/>
            <a:endParaRPr lang="en-US" dirty="0">
              <a:cs typeface="Calibri"/>
            </a:endParaRPr>
          </a:p>
        </p:txBody>
      </p:sp>
      <p:sp>
        <p:nvSpPr>
          <p:cNvPr id="38" name="TextBox 37">
            <a:extLst>
              <a:ext uri="{FF2B5EF4-FFF2-40B4-BE49-F238E27FC236}">
                <a16:creationId xmlns:a16="http://schemas.microsoft.com/office/drawing/2014/main" id="{CC232B53-67E4-4439-80B2-8BB9BC33E487}"/>
              </a:ext>
            </a:extLst>
          </p:cNvPr>
          <p:cNvSpPr txBox="1"/>
          <p:nvPr/>
        </p:nvSpPr>
        <p:spPr>
          <a:xfrm>
            <a:off x="4931709" y="1054473"/>
            <a:ext cx="24126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panose="020B0502020202020204" pitchFamily="34" charset="0"/>
                <a:ea typeface="+mn-lt"/>
                <a:cs typeface="+mn-lt"/>
              </a:rPr>
              <a:t>Precipitation (CHIRPS)</a:t>
            </a:r>
            <a:endParaRPr lang="en-US" sz="1400" dirty="0">
              <a:solidFill>
                <a:schemeClr val="tx1">
                  <a:lumMod val="75000"/>
                  <a:lumOff val="25000"/>
                </a:schemeClr>
              </a:solidFill>
              <a:latin typeface="Century Gothic" panose="020B0502020202020204" pitchFamily="34" charset="0"/>
            </a:endParaRPr>
          </a:p>
          <a:p>
            <a:pPr algn="l"/>
            <a:endParaRPr lang="en-US" dirty="0">
              <a:cs typeface="Calibri"/>
            </a:endParaRPr>
          </a:p>
        </p:txBody>
      </p:sp>
      <p:sp>
        <p:nvSpPr>
          <p:cNvPr id="39" name="TextBox 38">
            <a:extLst>
              <a:ext uri="{FF2B5EF4-FFF2-40B4-BE49-F238E27FC236}">
                <a16:creationId xmlns:a16="http://schemas.microsoft.com/office/drawing/2014/main" id="{987614EB-4EAA-4A2A-A253-2C17B4F774B0}"/>
              </a:ext>
            </a:extLst>
          </p:cNvPr>
          <p:cNvSpPr txBox="1"/>
          <p:nvPr/>
        </p:nvSpPr>
        <p:spPr>
          <a:xfrm>
            <a:off x="488575" y="1060075"/>
            <a:ext cx="40094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panose="020B0502020202020204" pitchFamily="34" charset="0"/>
                <a:ea typeface="+mn-lt"/>
                <a:cs typeface="+mn-lt"/>
              </a:rPr>
              <a:t>Sea Surface Temperature (Aqua MODIS)</a:t>
            </a:r>
            <a:endParaRPr lang="en-US" sz="1400" dirty="0">
              <a:solidFill>
                <a:schemeClr val="tx1">
                  <a:lumMod val="75000"/>
                  <a:lumOff val="25000"/>
                </a:schemeClr>
              </a:solidFill>
              <a:latin typeface="Century Gothic" panose="020B0502020202020204" pitchFamily="34" charset="0"/>
            </a:endParaRPr>
          </a:p>
          <a:p>
            <a:pPr algn="l"/>
            <a:endParaRPr lang="en-US" dirty="0">
              <a:cs typeface="Calibri"/>
            </a:endParaRPr>
          </a:p>
        </p:txBody>
      </p:sp>
      <p:grpSp>
        <p:nvGrpSpPr>
          <p:cNvPr id="8" name="Group 7">
            <a:extLst>
              <a:ext uri="{FF2B5EF4-FFF2-40B4-BE49-F238E27FC236}">
                <a16:creationId xmlns:a16="http://schemas.microsoft.com/office/drawing/2014/main" id="{3D125A5A-69D1-4A2B-AC73-8780109D9C01}"/>
              </a:ext>
            </a:extLst>
          </p:cNvPr>
          <p:cNvGrpSpPr/>
          <p:nvPr/>
        </p:nvGrpSpPr>
        <p:grpSpPr>
          <a:xfrm>
            <a:off x="11529383" y="5785447"/>
            <a:ext cx="600226" cy="600226"/>
            <a:chOff x="10922793" y="932700"/>
            <a:chExt cx="600226" cy="600226"/>
          </a:xfrm>
        </p:grpSpPr>
        <p:sp>
          <p:nvSpPr>
            <p:cNvPr id="41" name="TextBox 40">
              <a:extLst>
                <a:ext uri="{FF2B5EF4-FFF2-40B4-BE49-F238E27FC236}">
                  <a16:creationId xmlns:a16="http://schemas.microsoft.com/office/drawing/2014/main" id="{CE906985-382F-4CF9-93A5-DF3AC2C93501}"/>
                </a:ext>
              </a:extLst>
            </p:cNvPr>
            <p:cNvSpPr txBox="1"/>
            <p:nvPr/>
          </p:nvSpPr>
          <p:spPr>
            <a:xfrm>
              <a:off x="11064048" y="992028"/>
              <a:ext cx="317716"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N</a:t>
              </a:r>
            </a:p>
          </p:txBody>
        </p:sp>
        <p:pic>
          <p:nvPicPr>
            <p:cNvPr id="42" name="Graphic 41" descr="Direction outline">
              <a:extLst>
                <a:ext uri="{FF2B5EF4-FFF2-40B4-BE49-F238E27FC236}">
                  <a16:creationId xmlns:a16="http://schemas.microsoft.com/office/drawing/2014/main" id="{45DFDA1E-62C6-4117-916C-36F4B0704C5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8910127">
              <a:off x="10922793" y="932700"/>
              <a:ext cx="600226" cy="600226"/>
            </a:xfrm>
            <a:prstGeom prst="rect">
              <a:avLst/>
            </a:prstGeom>
          </p:spPr>
        </p:pic>
      </p:grpSp>
      <p:grpSp>
        <p:nvGrpSpPr>
          <p:cNvPr id="40" name="Group 39">
            <a:extLst>
              <a:ext uri="{FF2B5EF4-FFF2-40B4-BE49-F238E27FC236}">
                <a16:creationId xmlns:a16="http://schemas.microsoft.com/office/drawing/2014/main" id="{D6BFEF58-9BD9-428B-B80A-B15D0D12E844}"/>
              </a:ext>
            </a:extLst>
          </p:cNvPr>
          <p:cNvGrpSpPr/>
          <p:nvPr/>
        </p:nvGrpSpPr>
        <p:grpSpPr>
          <a:xfrm>
            <a:off x="365313" y="271786"/>
            <a:ext cx="2376874" cy="867221"/>
            <a:chOff x="224415" y="321257"/>
            <a:chExt cx="2376874" cy="867221"/>
          </a:xfrm>
          <a:solidFill>
            <a:srgbClr val="544C7B"/>
          </a:solidFill>
        </p:grpSpPr>
        <p:sp>
          <p:nvSpPr>
            <p:cNvPr id="43" name="Rectangle 42">
              <a:extLst>
                <a:ext uri="{FF2B5EF4-FFF2-40B4-BE49-F238E27FC236}">
                  <a16:creationId xmlns:a16="http://schemas.microsoft.com/office/drawing/2014/main" id="{63261F49-B789-4097-B694-30DD409A5E35}"/>
                </a:ext>
              </a:extLst>
            </p:cNvPr>
            <p:cNvSpPr/>
            <p:nvPr/>
          </p:nvSpPr>
          <p:spPr>
            <a:xfrm>
              <a:off x="224415" y="321257"/>
              <a:ext cx="2376874" cy="513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 </a:t>
              </a:r>
              <a:endParaRPr lang="en-US" sz="3600" b="1" dirty="0"/>
            </a:p>
          </p:txBody>
        </p:sp>
        <p:sp>
          <p:nvSpPr>
            <p:cNvPr id="44" name="Right Triangle 43">
              <a:extLst>
                <a:ext uri="{FF2B5EF4-FFF2-40B4-BE49-F238E27FC236}">
                  <a16:creationId xmlns:a16="http://schemas.microsoft.com/office/drawing/2014/main" id="{118F0761-3CBA-4145-86C0-56C1274D9C49}"/>
                </a:ext>
              </a:extLst>
            </p:cNvPr>
            <p:cNvSpPr/>
            <p:nvPr/>
          </p:nvSpPr>
          <p:spPr>
            <a:xfrm flipV="1">
              <a:off x="1985964" y="836412"/>
              <a:ext cx="615325" cy="352066"/>
            </a:xfrm>
            <a:prstGeom prst="rtTriangle">
              <a:avLst/>
            </a:prstGeom>
            <a:solidFill>
              <a:srgbClr val="342F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45" name="Group 44">
            <a:extLst>
              <a:ext uri="{FF2B5EF4-FFF2-40B4-BE49-F238E27FC236}">
                <a16:creationId xmlns:a16="http://schemas.microsoft.com/office/drawing/2014/main" id="{5465B23C-3476-4ACA-81B4-B8CA5BEEB5E6}"/>
              </a:ext>
            </a:extLst>
          </p:cNvPr>
          <p:cNvGrpSpPr/>
          <p:nvPr/>
        </p:nvGrpSpPr>
        <p:grpSpPr>
          <a:xfrm>
            <a:off x="10610669" y="5789388"/>
            <a:ext cx="1063837" cy="579463"/>
            <a:chOff x="10528858" y="5334382"/>
            <a:chExt cx="809726" cy="579463"/>
          </a:xfrm>
        </p:grpSpPr>
        <p:cxnSp>
          <p:nvCxnSpPr>
            <p:cNvPr id="46" name="Straight Connector 45">
              <a:extLst>
                <a:ext uri="{FF2B5EF4-FFF2-40B4-BE49-F238E27FC236}">
                  <a16:creationId xmlns:a16="http://schemas.microsoft.com/office/drawing/2014/main" id="{DE07845D-12D9-4C07-8BEF-88C2F6C4E11F}"/>
                </a:ext>
              </a:extLst>
            </p:cNvPr>
            <p:cNvCxnSpPr>
              <a:cxnSpLocks/>
            </p:cNvCxnSpPr>
            <p:nvPr/>
          </p:nvCxnSpPr>
          <p:spPr>
            <a:xfrm>
              <a:off x="10628450" y="5663442"/>
              <a:ext cx="5978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1466C97-C376-4601-B731-E04D9267901A}"/>
                </a:ext>
              </a:extLst>
            </p:cNvPr>
            <p:cNvCxnSpPr>
              <a:cxnSpLocks/>
            </p:cNvCxnSpPr>
            <p:nvPr/>
          </p:nvCxnSpPr>
          <p:spPr>
            <a:xfrm flipV="1">
              <a:off x="10628450" y="5559400"/>
              <a:ext cx="0" cy="11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B35B5E-210F-429D-9ADE-3731D2161707}"/>
                </a:ext>
              </a:extLst>
            </p:cNvPr>
            <p:cNvCxnSpPr/>
            <p:nvPr/>
          </p:nvCxnSpPr>
          <p:spPr>
            <a:xfrm flipV="1">
              <a:off x="10926443" y="5593103"/>
              <a:ext cx="0" cy="703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8C2C41-36EF-4693-9859-E11ACC8CDC7A}"/>
                </a:ext>
              </a:extLst>
            </p:cNvPr>
            <p:cNvCxnSpPr>
              <a:cxnSpLocks/>
            </p:cNvCxnSpPr>
            <p:nvPr/>
          </p:nvCxnSpPr>
          <p:spPr>
            <a:xfrm flipV="1">
              <a:off x="11226327" y="5559400"/>
              <a:ext cx="0" cy="11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9CE8EB8-D426-4121-9F01-4BCFEA33A71B}"/>
                </a:ext>
              </a:extLst>
            </p:cNvPr>
            <p:cNvSpPr txBox="1"/>
            <p:nvPr/>
          </p:nvSpPr>
          <p:spPr>
            <a:xfrm>
              <a:off x="10528858"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0</a:t>
              </a:r>
            </a:p>
          </p:txBody>
        </p:sp>
        <p:sp>
          <p:nvSpPr>
            <p:cNvPr id="51" name="TextBox 50">
              <a:extLst>
                <a:ext uri="{FF2B5EF4-FFF2-40B4-BE49-F238E27FC236}">
                  <a16:creationId xmlns:a16="http://schemas.microsoft.com/office/drawing/2014/main" id="{F01A6943-6CBD-407A-8BE0-9E75AFFAAB3C}"/>
                </a:ext>
              </a:extLst>
            </p:cNvPr>
            <p:cNvSpPr txBox="1"/>
            <p:nvPr/>
          </p:nvSpPr>
          <p:spPr>
            <a:xfrm>
              <a:off x="11122482"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3</a:t>
              </a:r>
              <a:endParaRPr lang="en-US" sz="1000" dirty="0">
                <a:latin typeface="Century Gothic" panose="020B0502020202020204" pitchFamily="34" charset="0"/>
              </a:endParaRPr>
            </a:p>
          </p:txBody>
        </p:sp>
        <p:sp>
          <p:nvSpPr>
            <p:cNvPr id="52" name="TextBox 51">
              <a:extLst>
                <a:ext uri="{FF2B5EF4-FFF2-40B4-BE49-F238E27FC236}">
                  <a16:creationId xmlns:a16="http://schemas.microsoft.com/office/drawing/2014/main" id="{87F40DB1-2EB9-4389-92B8-13BA92B09876}"/>
                </a:ext>
              </a:extLst>
            </p:cNvPr>
            <p:cNvSpPr txBox="1"/>
            <p:nvPr/>
          </p:nvSpPr>
          <p:spPr>
            <a:xfrm>
              <a:off x="10726007" y="5636846"/>
              <a:ext cx="5978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Miles</a:t>
              </a:r>
            </a:p>
          </p:txBody>
        </p:sp>
      </p:grpSp>
    </p:spTree>
    <p:extLst>
      <p:ext uri="{BB962C8B-B14F-4D97-AF65-F5344CB8AC3E}">
        <p14:creationId xmlns:p14="http://schemas.microsoft.com/office/powerpoint/2010/main" val="1905439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B92191-0BB3-4E2E-87C9-25F609314141}"/>
              </a:ext>
            </a:extLst>
          </p:cNvPr>
          <p:cNvSpPr txBox="1"/>
          <p:nvPr/>
        </p:nvSpPr>
        <p:spPr>
          <a:xfrm>
            <a:off x="2994408" y="120201"/>
            <a:ext cx="33428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544C7B"/>
                </a:solidFill>
                <a:latin typeface="Century Gothic"/>
                <a:cs typeface="Calibri"/>
              </a:rPr>
              <a:t>Climatology</a:t>
            </a:r>
          </a:p>
        </p:txBody>
      </p:sp>
      <p:pic>
        <p:nvPicPr>
          <p:cNvPr id="10" name="Picture 7" descr="A picture containing text&#10;&#10;Description automatically generated">
            <a:extLst>
              <a:ext uri="{FF2B5EF4-FFF2-40B4-BE49-F238E27FC236}">
                <a16:creationId xmlns:a16="http://schemas.microsoft.com/office/drawing/2014/main" id="{C404837F-531C-47EE-8F2D-49398FC78895}"/>
              </a:ext>
            </a:extLst>
          </p:cNvPr>
          <p:cNvPicPr>
            <a:picLocks noChangeAspect="1"/>
          </p:cNvPicPr>
          <p:nvPr/>
        </p:nvPicPr>
        <p:blipFill>
          <a:blip r:embed="rId3"/>
          <a:stretch>
            <a:fillRect/>
          </a:stretch>
        </p:blipFill>
        <p:spPr>
          <a:xfrm>
            <a:off x="8114033" y="1359655"/>
            <a:ext cx="3415341" cy="4423149"/>
          </a:xfrm>
          <a:prstGeom prst="rect">
            <a:avLst/>
          </a:prstGeom>
        </p:spPr>
      </p:pic>
      <p:pic>
        <p:nvPicPr>
          <p:cNvPr id="34" name="Picture 7">
            <a:extLst>
              <a:ext uri="{FF2B5EF4-FFF2-40B4-BE49-F238E27FC236}">
                <a16:creationId xmlns:a16="http://schemas.microsoft.com/office/drawing/2014/main" id="{E94352B2-466C-4337-99E0-C28588CF5B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4605" y="1363466"/>
            <a:ext cx="3420030" cy="4433172"/>
          </a:xfrm>
          <a:prstGeom prst="rect">
            <a:avLst/>
          </a:prstGeom>
        </p:spPr>
      </p:pic>
      <p:pic>
        <p:nvPicPr>
          <p:cNvPr id="39" name="Picture 7">
            <a:extLst>
              <a:ext uri="{FF2B5EF4-FFF2-40B4-BE49-F238E27FC236}">
                <a16:creationId xmlns:a16="http://schemas.microsoft.com/office/drawing/2014/main" id="{1D1E4420-5281-485F-97A3-1926F4E030D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431518" y="1365115"/>
            <a:ext cx="3420030" cy="4424272"/>
          </a:xfrm>
          <a:prstGeom prst="rect">
            <a:avLst/>
          </a:prstGeom>
        </p:spPr>
      </p:pic>
      <p:sp>
        <p:nvSpPr>
          <p:cNvPr id="6" name="TextBox 5">
            <a:extLst>
              <a:ext uri="{FF2B5EF4-FFF2-40B4-BE49-F238E27FC236}">
                <a16:creationId xmlns:a16="http://schemas.microsoft.com/office/drawing/2014/main" id="{C99B7EBE-9F7C-4D0F-A566-EA9DA7E809A7}"/>
              </a:ext>
            </a:extLst>
          </p:cNvPr>
          <p:cNvSpPr txBox="1"/>
          <p:nvPr/>
        </p:nvSpPr>
        <p:spPr>
          <a:xfrm>
            <a:off x="6535333" y="612252"/>
            <a:ext cx="3843193" cy="369332"/>
          </a:xfrm>
          <a:prstGeom prst="rect">
            <a:avLst/>
          </a:prstGeom>
          <a:noFill/>
        </p:spPr>
        <p:txBody>
          <a:bodyPr wrap="square" lIns="91440" tIns="45720" rIns="91440" bIns="45720" rtlCol="0" anchor="t">
            <a:spAutoFit/>
          </a:bodyPr>
          <a:lstStyle/>
          <a:p>
            <a:pPr algn="ctr"/>
            <a:r>
              <a:rPr lang="en-US" dirty="0">
                <a:solidFill>
                  <a:schemeClr val="tx1">
                    <a:lumMod val="75000"/>
                    <a:lumOff val="25000"/>
                  </a:schemeClr>
                </a:solidFill>
                <a:latin typeface="Century Gothic"/>
              </a:rPr>
              <a:t>Summer 2019 </a:t>
            </a:r>
            <a:r>
              <a:rPr lang="en-US" sz="1600" dirty="0">
                <a:solidFill>
                  <a:schemeClr val="tx1">
                    <a:lumMod val="75000"/>
                    <a:lumOff val="25000"/>
                  </a:schemeClr>
                </a:solidFill>
                <a:latin typeface="Century Gothic"/>
              </a:rPr>
              <a:t>(Jun 1 – Aug 31)</a:t>
            </a:r>
          </a:p>
        </p:txBody>
      </p:sp>
      <p:grpSp>
        <p:nvGrpSpPr>
          <p:cNvPr id="9" name="Group 8">
            <a:extLst>
              <a:ext uri="{FF2B5EF4-FFF2-40B4-BE49-F238E27FC236}">
                <a16:creationId xmlns:a16="http://schemas.microsoft.com/office/drawing/2014/main" id="{5B6B408F-D267-49C0-91D7-3D834CEDF6F1}"/>
              </a:ext>
            </a:extLst>
          </p:cNvPr>
          <p:cNvGrpSpPr/>
          <p:nvPr/>
        </p:nvGrpSpPr>
        <p:grpSpPr>
          <a:xfrm>
            <a:off x="11529383" y="5785447"/>
            <a:ext cx="600226" cy="600226"/>
            <a:chOff x="10922793" y="932700"/>
            <a:chExt cx="600226" cy="600226"/>
          </a:xfrm>
        </p:grpSpPr>
        <p:sp>
          <p:nvSpPr>
            <p:cNvPr id="66" name="TextBox 65">
              <a:extLst>
                <a:ext uri="{FF2B5EF4-FFF2-40B4-BE49-F238E27FC236}">
                  <a16:creationId xmlns:a16="http://schemas.microsoft.com/office/drawing/2014/main" id="{41D76893-27A6-418A-A12E-48D3B1F75CB7}"/>
                </a:ext>
              </a:extLst>
            </p:cNvPr>
            <p:cNvSpPr txBox="1"/>
            <p:nvPr/>
          </p:nvSpPr>
          <p:spPr>
            <a:xfrm>
              <a:off x="11064048" y="992028"/>
              <a:ext cx="317716"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N</a:t>
              </a:r>
            </a:p>
          </p:txBody>
        </p:sp>
        <p:pic>
          <p:nvPicPr>
            <p:cNvPr id="67" name="Graphic 66" descr="Direction outline">
              <a:extLst>
                <a:ext uri="{FF2B5EF4-FFF2-40B4-BE49-F238E27FC236}">
                  <a16:creationId xmlns:a16="http://schemas.microsoft.com/office/drawing/2014/main" id="{69290923-7E38-4E40-91C2-9C4A1B71A94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8910127">
              <a:off x="10922793" y="932700"/>
              <a:ext cx="600226" cy="600226"/>
            </a:xfrm>
            <a:prstGeom prst="rect">
              <a:avLst/>
            </a:prstGeom>
          </p:spPr>
        </p:pic>
      </p:grpSp>
      <p:grpSp>
        <p:nvGrpSpPr>
          <p:cNvPr id="31" name="Group 30">
            <a:extLst>
              <a:ext uri="{FF2B5EF4-FFF2-40B4-BE49-F238E27FC236}">
                <a16:creationId xmlns:a16="http://schemas.microsoft.com/office/drawing/2014/main" id="{2C06AC75-F462-416D-A1DA-27D64AD36872}"/>
              </a:ext>
            </a:extLst>
          </p:cNvPr>
          <p:cNvGrpSpPr/>
          <p:nvPr/>
        </p:nvGrpSpPr>
        <p:grpSpPr>
          <a:xfrm>
            <a:off x="365313" y="222195"/>
            <a:ext cx="2376874" cy="867221"/>
            <a:chOff x="224415" y="321257"/>
            <a:chExt cx="2376874" cy="867221"/>
          </a:xfrm>
          <a:solidFill>
            <a:srgbClr val="544C7B"/>
          </a:solidFill>
        </p:grpSpPr>
        <p:sp>
          <p:nvSpPr>
            <p:cNvPr id="32" name="Rectangle 31">
              <a:extLst>
                <a:ext uri="{FF2B5EF4-FFF2-40B4-BE49-F238E27FC236}">
                  <a16:creationId xmlns:a16="http://schemas.microsoft.com/office/drawing/2014/main" id="{E698046C-F9BC-498B-B149-E8AB5E0F953D}"/>
                </a:ext>
              </a:extLst>
            </p:cNvPr>
            <p:cNvSpPr/>
            <p:nvPr/>
          </p:nvSpPr>
          <p:spPr>
            <a:xfrm>
              <a:off x="224415" y="321257"/>
              <a:ext cx="2376874" cy="513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 </a:t>
              </a:r>
              <a:endParaRPr lang="en-US" sz="3600" b="1" dirty="0"/>
            </a:p>
          </p:txBody>
        </p:sp>
        <p:sp>
          <p:nvSpPr>
            <p:cNvPr id="33" name="Right Triangle 32">
              <a:extLst>
                <a:ext uri="{FF2B5EF4-FFF2-40B4-BE49-F238E27FC236}">
                  <a16:creationId xmlns:a16="http://schemas.microsoft.com/office/drawing/2014/main" id="{F5B7E96B-269C-43C9-8552-C1C3F3D2FE09}"/>
                </a:ext>
              </a:extLst>
            </p:cNvPr>
            <p:cNvSpPr/>
            <p:nvPr/>
          </p:nvSpPr>
          <p:spPr>
            <a:xfrm flipV="1">
              <a:off x="1985964" y="836412"/>
              <a:ext cx="615325" cy="352066"/>
            </a:xfrm>
            <a:prstGeom prst="rtTriangle">
              <a:avLst/>
            </a:prstGeom>
            <a:solidFill>
              <a:srgbClr val="342F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5" name="Group 34">
            <a:extLst>
              <a:ext uri="{FF2B5EF4-FFF2-40B4-BE49-F238E27FC236}">
                <a16:creationId xmlns:a16="http://schemas.microsoft.com/office/drawing/2014/main" id="{3D6811F9-7E7C-4B55-A0A2-2B8B33E236F9}"/>
              </a:ext>
            </a:extLst>
          </p:cNvPr>
          <p:cNvGrpSpPr/>
          <p:nvPr/>
        </p:nvGrpSpPr>
        <p:grpSpPr>
          <a:xfrm>
            <a:off x="10610669" y="5789388"/>
            <a:ext cx="1063837" cy="579463"/>
            <a:chOff x="10528858" y="5334382"/>
            <a:chExt cx="809726" cy="579463"/>
          </a:xfrm>
        </p:grpSpPr>
        <p:cxnSp>
          <p:nvCxnSpPr>
            <p:cNvPr id="36" name="Straight Connector 35">
              <a:extLst>
                <a:ext uri="{FF2B5EF4-FFF2-40B4-BE49-F238E27FC236}">
                  <a16:creationId xmlns:a16="http://schemas.microsoft.com/office/drawing/2014/main" id="{3F3CCA2B-291A-4BFD-ADCA-67C2959DA298}"/>
                </a:ext>
              </a:extLst>
            </p:cNvPr>
            <p:cNvCxnSpPr>
              <a:cxnSpLocks/>
            </p:cNvCxnSpPr>
            <p:nvPr/>
          </p:nvCxnSpPr>
          <p:spPr>
            <a:xfrm>
              <a:off x="10628450" y="5663442"/>
              <a:ext cx="5978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79268B8-D39F-4659-8575-6FF0E3A5C9E9}"/>
                </a:ext>
              </a:extLst>
            </p:cNvPr>
            <p:cNvCxnSpPr>
              <a:cxnSpLocks/>
            </p:cNvCxnSpPr>
            <p:nvPr/>
          </p:nvCxnSpPr>
          <p:spPr>
            <a:xfrm flipV="1">
              <a:off x="10628450" y="5559400"/>
              <a:ext cx="0" cy="11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288B2D-A08A-4E5C-BFEF-F14496CF2FAA}"/>
                </a:ext>
              </a:extLst>
            </p:cNvPr>
            <p:cNvCxnSpPr/>
            <p:nvPr/>
          </p:nvCxnSpPr>
          <p:spPr>
            <a:xfrm flipV="1">
              <a:off x="10926443" y="5593103"/>
              <a:ext cx="0" cy="703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74B9219-2CC6-47DA-B997-5FC3E3572497}"/>
                </a:ext>
              </a:extLst>
            </p:cNvPr>
            <p:cNvCxnSpPr>
              <a:cxnSpLocks/>
            </p:cNvCxnSpPr>
            <p:nvPr/>
          </p:nvCxnSpPr>
          <p:spPr>
            <a:xfrm flipV="1">
              <a:off x="11226327" y="5559400"/>
              <a:ext cx="0" cy="110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B9699EB-9E30-4FB3-A920-E808D7EC82F7}"/>
                </a:ext>
              </a:extLst>
            </p:cNvPr>
            <p:cNvSpPr txBox="1"/>
            <p:nvPr/>
          </p:nvSpPr>
          <p:spPr>
            <a:xfrm>
              <a:off x="10528858"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0</a:t>
              </a:r>
            </a:p>
          </p:txBody>
        </p:sp>
        <p:sp>
          <p:nvSpPr>
            <p:cNvPr id="44" name="TextBox 43">
              <a:extLst>
                <a:ext uri="{FF2B5EF4-FFF2-40B4-BE49-F238E27FC236}">
                  <a16:creationId xmlns:a16="http://schemas.microsoft.com/office/drawing/2014/main" id="{6985411A-A218-4A4A-9D8E-8DEB8565D619}"/>
                </a:ext>
              </a:extLst>
            </p:cNvPr>
            <p:cNvSpPr txBox="1"/>
            <p:nvPr/>
          </p:nvSpPr>
          <p:spPr>
            <a:xfrm>
              <a:off x="11122482" y="5334382"/>
              <a:ext cx="2161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3</a:t>
              </a:r>
              <a:endParaRPr lang="en-US" sz="1000" dirty="0">
                <a:latin typeface="Century Gothic" panose="020B0502020202020204" pitchFamily="34" charset="0"/>
              </a:endParaRPr>
            </a:p>
          </p:txBody>
        </p:sp>
        <p:sp>
          <p:nvSpPr>
            <p:cNvPr id="45" name="TextBox 44">
              <a:extLst>
                <a:ext uri="{FF2B5EF4-FFF2-40B4-BE49-F238E27FC236}">
                  <a16:creationId xmlns:a16="http://schemas.microsoft.com/office/drawing/2014/main" id="{80AA5E37-9947-470F-B5CD-F2C5A06C7AD6}"/>
                </a:ext>
              </a:extLst>
            </p:cNvPr>
            <p:cNvSpPr txBox="1"/>
            <p:nvPr/>
          </p:nvSpPr>
          <p:spPr>
            <a:xfrm>
              <a:off x="10726007" y="5636846"/>
              <a:ext cx="5978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Miles</a:t>
              </a:r>
            </a:p>
          </p:txBody>
        </p:sp>
      </p:grpSp>
      <p:grpSp>
        <p:nvGrpSpPr>
          <p:cNvPr id="46" name="Group 45">
            <a:extLst>
              <a:ext uri="{FF2B5EF4-FFF2-40B4-BE49-F238E27FC236}">
                <a16:creationId xmlns:a16="http://schemas.microsoft.com/office/drawing/2014/main" id="{39948F16-6D53-4F7B-BE9D-DB57F4A65D40}"/>
              </a:ext>
            </a:extLst>
          </p:cNvPr>
          <p:cNvGrpSpPr/>
          <p:nvPr/>
        </p:nvGrpSpPr>
        <p:grpSpPr>
          <a:xfrm>
            <a:off x="1007191" y="5875604"/>
            <a:ext cx="2633137" cy="276999"/>
            <a:chOff x="1007191" y="5883386"/>
            <a:chExt cx="2633137" cy="276999"/>
          </a:xfrm>
        </p:grpSpPr>
        <p:sp>
          <p:nvSpPr>
            <p:cNvPr id="47" name="Rectangle 46">
              <a:extLst>
                <a:ext uri="{FF2B5EF4-FFF2-40B4-BE49-F238E27FC236}">
                  <a16:creationId xmlns:a16="http://schemas.microsoft.com/office/drawing/2014/main" id="{602A0375-4814-48EC-ADAD-B941E3E975DA}"/>
                </a:ext>
              </a:extLst>
            </p:cNvPr>
            <p:cNvSpPr/>
            <p:nvPr/>
          </p:nvSpPr>
          <p:spPr>
            <a:xfrm rot="10800000">
              <a:off x="1597688" y="5938822"/>
              <a:ext cx="1396720" cy="159097"/>
            </a:xfrm>
            <a:prstGeom prst="rect">
              <a:avLst/>
            </a:prstGeom>
            <a:gradFill flip="none" rotWithShape="1">
              <a:gsLst>
                <a:gs pos="0">
                  <a:srgbClr val="A83800"/>
                </a:gs>
                <a:gs pos="100000">
                  <a:srgbClr val="E6E6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DCE3C851-B753-4935-97C7-D4E6E22B869D}"/>
                </a:ext>
              </a:extLst>
            </p:cNvPr>
            <p:cNvSpPr txBox="1"/>
            <p:nvPr/>
          </p:nvSpPr>
          <p:spPr>
            <a:xfrm>
              <a:off x="1007191" y="5883386"/>
              <a:ext cx="6899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29.5 C</a:t>
              </a:r>
            </a:p>
          </p:txBody>
        </p:sp>
        <p:sp>
          <p:nvSpPr>
            <p:cNvPr id="49" name="TextBox 48">
              <a:extLst>
                <a:ext uri="{FF2B5EF4-FFF2-40B4-BE49-F238E27FC236}">
                  <a16:creationId xmlns:a16="http://schemas.microsoft.com/office/drawing/2014/main" id="{700EDCFD-EFD4-4AC6-88E2-616956B632D0}"/>
                </a:ext>
              </a:extLst>
            </p:cNvPr>
            <p:cNvSpPr txBox="1"/>
            <p:nvPr/>
          </p:nvSpPr>
          <p:spPr>
            <a:xfrm>
              <a:off x="2950386" y="5883386"/>
              <a:ext cx="6899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30.9 C</a:t>
              </a:r>
            </a:p>
          </p:txBody>
        </p:sp>
      </p:grpSp>
      <p:grpSp>
        <p:nvGrpSpPr>
          <p:cNvPr id="50" name="Group 49">
            <a:extLst>
              <a:ext uri="{FF2B5EF4-FFF2-40B4-BE49-F238E27FC236}">
                <a16:creationId xmlns:a16="http://schemas.microsoft.com/office/drawing/2014/main" id="{E07CEEFD-E6CB-40A5-B11E-978312D73594}"/>
              </a:ext>
            </a:extLst>
          </p:cNvPr>
          <p:cNvGrpSpPr/>
          <p:nvPr/>
        </p:nvGrpSpPr>
        <p:grpSpPr>
          <a:xfrm>
            <a:off x="4660303" y="5876121"/>
            <a:ext cx="2804885" cy="276999"/>
            <a:chOff x="893605" y="5883903"/>
            <a:chExt cx="2804885" cy="276999"/>
          </a:xfrm>
        </p:grpSpPr>
        <p:sp>
          <p:nvSpPr>
            <p:cNvPr id="51" name="Rectangle 50">
              <a:extLst>
                <a:ext uri="{FF2B5EF4-FFF2-40B4-BE49-F238E27FC236}">
                  <a16:creationId xmlns:a16="http://schemas.microsoft.com/office/drawing/2014/main" id="{39F8F534-8C2F-447B-B081-EE965DBF74E6}"/>
                </a:ext>
              </a:extLst>
            </p:cNvPr>
            <p:cNvSpPr/>
            <p:nvPr/>
          </p:nvSpPr>
          <p:spPr>
            <a:xfrm>
              <a:off x="1597688" y="5938822"/>
              <a:ext cx="1396720" cy="159097"/>
            </a:xfrm>
            <a:prstGeom prst="rect">
              <a:avLst/>
            </a:prstGeom>
            <a:gradFill flip="none" rotWithShape="1">
              <a:gsLst>
                <a:gs pos="0">
                  <a:srgbClr val="BFE9FF"/>
                </a:gs>
                <a:gs pos="100000">
                  <a:srgbClr val="002673"/>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35583D63-DF98-417F-9240-1EB13E2FE5E1}"/>
                </a:ext>
              </a:extLst>
            </p:cNvPr>
            <p:cNvSpPr txBox="1"/>
            <p:nvPr/>
          </p:nvSpPr>
          <p:spPr>
            <a:xfrm>
              <a:off x="893605" y="5883903"/>
              <a:ext cx="7855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4.2 mm</a:t>
              </a:r>
            </a:p>
          </p:txBody>
        </p:sp>
        <p:sp>
          <p:nvSpPr>
            <p:cNvPr id="68" name="TextBox 67">
              <a:extLst>
                <a:ext uri="{FF2B5EF4-FFF2-40B4-BE49-F238E27FC236}">
                  <a16:creationId xmlns:a16="http://schemas.microsoft.com/office/drawing/2014/main" id="{EBB395A2-F11D-4217-AF72-1189565FA1A2}"/>
                </a:ext>
              </a:extLst>
            </p:cNvPr>
            <p:cNvSpPr txBox="1"/>
            <p:nvPr/>
          </p:nvSpPr>
          <p:spPr>
            <a:xfrm>
              <a:off x="2950385" y="5883903"/>
              <a:ext cx="7481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rPr>
                <a:t>5.5 mm</a:t>
              </a:r>
            </a:p>
          </p:txBody>
        </p:sp>
      </p:grpSp>
      <p:sp>
        <p:nvSpPr>
          <p:cNvPr id="37" name="TextBox 36">
            <a:extLst>
              <a:ext uri="{FF2B5EF4-FFF2-40B4-BE49-F238E27FC236}">
                <a16:creationId xmlns:a16="http://schemas.microsoft.com/office/drawing/2014/main" id="{2964D2FF-6C85-9D4A-8AF2-472033CA7DD1}"/>
              </a:ext>
            </a:extLst>
          </p:cNvPr>
          <p:cNvSpPr txBox="1"/>
          <p:nvPr/>
        </p:nvSpPr>
        <p:spPr>
          <a:xfrm>
            <a:off x="7817224" y="1054474"/>
            <a:ext cx="40094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panose="020B0502020202020204" pitchFamily="34" charset="0"/>
                <a:ea typeface="+mn-lt"/>
                <a:cs typeface="+mn-lt"/>
              </a:rPr>
              <a:t>Chlorophyll-a Concentration (Landsat 8)</a:t>
            </a:r>
            <a:endParaRPr lang="en-US" sz="1400" dirty="0">
              <a:solidFill>
                <a:schemeClr val="tx1">
                  <a:lumMod val="75000"/>
                  <a:lumOff val="25000"/>
                </a:schemeClr>
              </a:solidFill>
              <a:latin typeface="Century Gothic" panose="020B0502020202020204" pitchFamily="34" charset="0"/>
            </a:endParaRPr>
          </a:p>
          <a:p>
            <a:pPr algn="l"/>
            <a:endParaRPr lang="en-US" dirty="0">
              <a:cs typeface="Calibri"/>
            </a:endParaRPr>
          </a:p>
        </p:txBody>
      </p:sp>
      <p:sp>
        <p:nvSpPr>
          <p:cNvPr id="38" name="TextBox 37">
            <a:extLst>
              <a:ext uri="{FF2B5EF4-FFF2-40B4-BE49-F238E27FC236}">
                <a16:creationId xmlns:a16="http://schemas.microsoft.com/office/drawing/2014/main" id="{C3255538-B0B9-3847-93DD-69AFD4A1A016}"/>
              </a:ext>
            </a:extLst>
          </p:cNvPr>
          <p:cNvSpPr txBox="1"/>
          <p:nvPr/>
        </p:nvSpPr>
        <p:spPr>
          <a:xfrm>
            <a:off x="4931709" y="1054473"/>
            <a:ext cx="24126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panose="020B0502020202020204" pitchFamily="34" charset="0"/>
                <a:ea typeface="+mn-lt"/>
                <a:cs typeface="+mn-lt"/>
              </a:rPr>
              <a:t>Precipitation (CHIRPS)</a:t>
            </a:r>
            <a:endParaRPr lang="en-US" sz="1400" dirty="0">
              <a:solidFill>
                <a:schemeClr val="tx1">
                  <a:lumMod val="75000"/>
                  <a:lumOff val="25000"/>
                </a:schemeClr>
              </a:solidFill>
              <a:latin typeface="Century Gothic" panose="020B0502020202020204" pitchFamily="34" charset="0"/>
            </a:endParaRPr>
          </a:p>
          <a:p>
            <a:pPr algn="l"/>
            <a:endParaRPr lang="en-US" dirty="0">
              <a:cs typeface="Calibri"/>
            </a:endParaRPr>
          </a:p>
        </p:txBody>
      </p:sp>
      <p:sp>
        <p:nvSpPr>
          <p:cNvPr id="52" name="TextBox 51">
            <a:extLst>
              <a:ext uri="{FF2B5EF4-FFF2-40B4-BE49-F238E27FC236}">
                <a16:creationId xmlns:a16="http://schemas.microsoft.com/office/drawing/2014/main" id="{0860D4A2-1230-E54A-8DC4-E32A50A366FC}"/>
              </a:ext>
            </a:extLst>
          </p:cNvPr>
          <p:cNvSpPr txBox="1"/>
          <p:nvPr/>
        </p:nvSpPr>
        <p:spPr>
          <a:xfrm>
            <a:off x="488575" y="1060075"/>
            <a:ext cx="40094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panose="020B0502020202020204" pitchFamily="34" charset="0"/>
                <a:ea typeface="+mn-lt"/>
                <a:cs typeface="+mn-lt"/>
              </a:rPr>
              <a:t>Sea Surface Temperature (Aqua MODIS)</a:t>
            </a:r>
            <a:endParaRPr lang="en-US" sz="1400" dirty="0">
              <a:solidFill>
                <a:schemeClr val="tx1">
                  <a:lumMod val="75000"/>
                  <a:lumOff val="25000"/>
                </a:schemeClr>
              </a:solidFill>
              <a:latin typeface="Century Gothic" panose="020B0502020202020204" pitchFamily="34" charset="0"/>
            </a:endParaRPr>
          </a:p>
          <a:p>
            <a:pPr algn="l"/>
            <a:endParaRPr lang="en-US" dirty="0">
              <a:cs typeface="Calibri"/>
            </a:endParaRPr>
          </a:p>
        </p:txBody>
      </p:sp>
    </p:spTree>
    <p:extLst>
      <p:ext uri="{BB962C8B-B14F-4D97-AF65-F5344CB8AC3E}">
        <p14:creationId xmlns:p14="http://schemas.microsoft.com/office/powerpoint/2010/main" val="970544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7">
            <a:extLst>
              <a:ext uri="{FF2B5EF4-FFF2-40B4-BE49-F238E27FC236}">
                <a16:creationId xmlns:a16="http://schemas.microsoft.com/office/drawing/2014/main" id="{00D97FCE-B192-4187-88E2-AB65193B1FCB}"/>
              </a:ext>
            </a:extLst>
          </p:cNvPr>
          <p:cNvSpPr/>
          <p:nvPr/>
        </p:nvSpPr>
        <p:spPr>
          <a:xfrm flipV="1">
            <a:off x="5959305" y="1037833"/>
            <a:ext cx="3393916" cy="615334"/>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6350" cmpd="sng">
            <a:solidFill>
              <a:srgbClr val="7A477C"/>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cxnSp>
        <p:nvCxnSpPr>
          <p:cNvPr id="13" name="Straight Connector 12">
            <a:extLst>
              <a:ext uri="{FF2B5EF4-FFF2-40B4-BE49-F238E27FC236}">
                <a16:creationId xmlns:a16="http://schemas.microsoft.com/office/drawing/2014/main" id="{0A073EDF-42F2-4756-9781-1F3263C9BF06}"/>
              </a:ext>
            </a:extLst>
          </p:cNvPr>
          <p:cNvCxnSpPr>
            <a:cxnSpLocks/>
          </p:cNvCxnSpPr>
          <p:nvPr/>
        </p:nvCxnSpPr>
        <p:spPr>
          <a:xfrm flipH="1">
            <a:off x="1579536" y="2695915"/>
            <a:ext cx="503782" cy="1"/>
          </a:xfrm>
          <a:prstGeom prst="line">
            <a:avLst/>
          </a:prstGeom>
          <a:ln w="6350" cmpd="sng">
            <a:solidFill>
              <a:srgbClr val="B73B52"/>
            </a:solidFill>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18" name="Freeform 20">
            <a:extLst>
              <a:ext uri="{FF2B5EF4-FFF2-40B4-BE49-F238E27FC236}">
                <a16:creationId xmlns:a16="http://schemas.microsoft.com/office/drawing/2014/main" id="{A45E79D1-CB9F-453A-84F3-0A03D3F43826}"/>
              </a:ext>
            </a:extLst>
          </p:cNvPr>
          <p:cNvSpPr/>
          <p:nvPr/>
        </p:nvSpPr>
        <p:spPr>
          <a:xfrm flipH="1">
            <a:off x="3429326" y="5309508"/>
            <a:ext cx="1156252" cy="495835"/>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6350" cmpd="sng">
            <a:solidFill>
              <a:srgbClr val="9E3E6E"/>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sp>
        <p:nvSpPr>
          <p:cNvPr id="24" name="Freeform 23">
            <a:extLst>
              <a:ext uri="{FF2B5EF4-FFF2-40B4-BE49-F238E27FC236}">
                <a16:creationId xmlns:a16="http://schemas.microsoft.com/office/drawing/2014/main" id="{27F2A020-54F9-490D-854B-74ABEAF7A3F0}"/>
              </a:ext>
            </a:extLst>
          </p:cNvPr>
          <p:cNvSpPr/>
          <p:nvPr/>
        </p:nvSpPr>
        <p:spPr>
          <a:xfrm>
            <a:off x="7344070" y="5309508"/>
            <a:ext cx="1184760" cy="510659"/>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6350" cmpd="sng">
            <a:solidFill>
              <a:srgbClr val="544C7B"/>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cxnSp>
        <p:nvCxnSpPr>
          <p:cNvPr id="25" name="Straight Connector 24">
            <a:extLst>
              <a:ext uri="{FF2B5EF4-FFF2-40B4-BE49-F238E27FC236}">
                <a16:creationId xmlns:a16="http://schemas.microsoft.com/office/drawing/2014/main" id="{B48A6D26-9BC6-4DFE-BB2A-0EB7EF97322D}"/>
              </a:ext>
            </a:extLst>
          </p:cNvPr>
          <p:cNvCxnSpPr>
            <a:cxnSpLocks/>
          </p:cNvCxnSpPr>
          <p:nvPr/>
        </p:nvCxnSpPr>
        <p:spPr>
          <a:xfrm>
            <a:off x="9866552" y="2695915"/>
            <a:ext cx="483559" cy="1"/>
          </a:xfrm>
          <a:prstGeom prst="line">
            <a:avLst/>
          </a:prstGeom>
          <a:ln w="6350" cmpd="sng">
            <a:solidFill>
              <a:srgbClr val="384D6D"/>
            </a:solidFill>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6" name="Arc 25">
            <a:extLst>
              <a:ext uri="{FF2B5EF4-FFF2-40B4-BE49-F238E27FC236}">
                <a16:creationId xmlns:a16="http://schemas.microsoft.com/office/drawing/2014/main" id="{18295FE4-8811-4DEE-B3E6-8AE56EFB7C38}"/>
              </a:ext>
            </a:extLst>
          </p:cNvPr>
          <p:cNvSpPr/>
          <p:nvPr/>
        </p:nvSpPr>
        <p:spPr>
          <a:xfrm>
            <a:off x="4942288" y="1786727"/>
            <a:ext cx="2048901" cy="1961368"/>
          </a:xfrm>
          <a:prstGeom prst="arc">
            <a:avLst>
              <a:gd name="adj1" fmla="val 7914138"/>
              <a:gd name="adj2" fmla="val 2868450"/>
            </a:avLst>
          </a:prstGeom>
          <a:ln w="317500">
            <a:solidFill>
              <a:srgbClr val="7A477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sp>
        <p:nvSpPr>
          <p:cNvPr id="32" name="TextBox 31">
            <a:extLst>
              <a:ext uri="{FF2B5EF4-FFF2-40B4-BE49-F238E27FC236}">
                <a16:creationId xmlns:a16="http://schemas.microsoft.com/office/drawing/2014/main" id="{5F6B6D9F-C6F9-409B-B453-880E79972A73}"/>
              </a:ext>
            </a:extLst>
          </p:cNvPr>
          <p:cNvSpPr txBox="1"/>
          <p:nvPr/>
        </p:nvSpPr>
        <p:spPr>
          <a:xfrm rot="1084592">
            <a:off x="4970915" y="1811227"/>
            <a:ext cx="1997707" cy="1912359"/>
          </a:xfrm>
          <a:prstGeom prst="rect">
            <a:avLst/>
          </a:prstGeom>
          <a:noFill/>
        </p:spPr>
        <p:txBody>
          <a:bodyPr wrap="none" rtlCol="0">
            <a:prstTxWarp prst="textArchUp">
              <a:avLst/>
            </a:prstTxWarp>
            <a:spAutoFit/>
          </a:bodyPr>
          <a:lstStyle/>
          <a:p>
            <a:pPr algn="ctr"/>
            <a:r>
              <a:rPr lang="en-US" sz="1400" dirty="0">
                <a:solidFill>
                  <a:schemeClr val="bg1"/>
                </a:solidFill>
                <a:latin typeface="Century Gothic" panose="020B0502020202020204" pitchFamily="34" charset="0"/>
                <a:ea typeface="Open Sans Regular" charset="0"/>
                <a:cs typeface="Open Sans Regular" charset="0"/>
              </a:rPr>
              <a:t>THE METHODS</a:t>
            </a:r>
          </a:p>
        </p:txBody>
      </p:sp>
      <p:sp>
        <p:nvSpPr>
          <p:cNvPr id="27" name="Arc 26">
            <a:extLst>
              <a:ext uri="{FF2B5EF4-FFF2-40B4-BE49-F238E27FC236}">
                <a16:creationId xmlns:a16="http://schemas.microsoft.com/office/drawing/2014/main" id="{A42AC993-3AE9-4D44-99C4-59D4456C8B66}"/>
              </a:ext>
            </a:extLst>
          </p:cNvPr>
          <p:cNvSpPr/>
          <p:nvPr/>
        </p:nvSpPr>
        <p:spPr>
          <a:xfrm rot="10800000">
            <a:off x="6332350" y="3232215"/>
            <a:ext cx="2048901" cy="1961368"/>
          </a:xfrm>
          <a:prstGeom prst="arc">
            <a:avLst>
              <a:gd name="adj1" fmla="val 7914138"/>
              <a:gd name="adj2" fmla="val 2868450"/>
            </a:avLst>
          </a:prstGeom>
          <a:ln w="317500">
            <a:solidFill>
              <a:srgbClr val="544C7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sp>
        <p:nvSpPr>
          <p:cNvPr id="28" name="Arc 27">
            <a:extLst>
              <a:ext uri="{FF2B5EF4-FFF2-40B4-BE49-F238E27FC236}">
                <a16:creationId xmlns:a16="http://schemas.microsoft.com/office/drawing/2014/main" id="{220FCA58-ED7D-4CF4-B13F-779DF6766E9B}"/>
              </a:ext>
            </a:extLst>
          </p:cNvPr>
          <p:cNvSpPr/>
          <p:nvPr/>
        </p:nvSpPr>
        <p:spPr>
          <a:xfrm rot="10800000">
            <a:off x="3557042" y="3229983"/>
            <a:ext cx="2048901" cy="1961368"/>
          </a:xfrm>
          <a:prstGeom prst="arc">
            <a:avLst>
              <a:gd name="adj1" fmla="val 7914138"/>
              <a:gd name="adj2" fmla="val 2868450"/>
            </a:avLst>
          </a:prstGeom>
          <a:ln w="317500">
            <a:solidFill>
              <a:srgbClr val="9E3E6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sp>
        <p:nvSpPr>
          <p:cNvPr id="29" name="Arc 28">
            <a:extLst>
              <a:ext uri="{FF2B5EF4-FFF2-40B4-BE49-F238E27FC236}">
                <a16:creationId xmlns:a16="http://schemas.microsoft.com/office/drawing/2014/main" id="{C30EC99F-6C55-471C-9C79-0DA76DE87042}"/>
              </a:ext>
            </a:extLst>
          </p:cNvPr>
          <p:cNvSpPr/>
          <p:nvPr/>
        </p:nvSpPr>
        <p:spPr>
          <a:xfrm>
            <a:off x="2168765" y="1786727"/>
            <a:ext cx="2048901" cy="1961368"/>
          </a:xfrm>
          <a:prstGeom prst="arc">
            <a:avLst>
              <a:gd name="adj1" fmla="val 7914138"/>
              <a:gd name="adj2" fmla="val 2868450"/>
            </a:avLst>
          </a:prstGeom>
          <a:ln w="317500">
            <a:solidFill>
              <a:srgbClr val="B73B52"/>
            </a:solidFill>
          </a:ln>
          <a:effectLst/>
        </p:spPr>
        <p:style>
          <a:lnRef idx="2">
            <a:schemeClr val="accent1"/>
          </a:lnRef>
          <a:fillRef idx="0">
            <a:schemeClr val="accent1"/>
          </a:fillRef>
          <a:effectRef idx="1">
            <a:schemeClr val="accent1"/>
          </a:effectRef>
          <a:fontRef idx="minor">
            <a:schemeClr val="tx1"/>
          </a:fontRef>
        </p:style>
        <p:txBody>
          <a:bodyPr vert="horz" rtlCol="0" anchor="t" anchorCtr="0"/>
          <a:lstStyle/>
          <a:p>
            <a:pPr algn="ctr"/>
            <a:endParaRPr lang="en-US" sz="3200" dirty="0">
              <a:latin typeface="Century Gothic" panose="020B0502020202020204" pitchFamily="34" charset="0"/>
              <a:ea typeface="Open Sans Regular" charset="0"/>
              <a:cs typeface="Open Sans Regular" charset="0"/>
            </a:endParaRPr>
          </a:p>
        </p:txBody>
      </p:sp>
      <p:sp>
        <p:nvSpPr>
          <p:cNvPr id="30" name="Arc 29">
            <a:extLst>
              <a:ext uri="{FF2B5EF4-FFF2-40B4-BE49-F238E27FC236}">
                <a16:creationId xmlns:a16="http://schemas.microsoft.com/office/drawing/2014/main" id="{673A83B3-14B6-4284-87BB-D7C5BD8332BF}"/>
              </a:ext>
            </a:extLst>
          </p:cNvPr>
          <p:cNvSpPr/>
          <p:nvPr/>
        </p:nvSpPr>
        <p:spPr>
          <a:xfrm>
            <a:off x="7715810" y="1786727"/>
            <a:ext cx="2048901" cy="1961368"/>
          </a:xfrm>
          <a:prstGeom prst="arc">
            <a:avLst>
              <a:gd name="adj1" fmla="val 7914138"/>
              <a:gd name="adj2" fmla="val 2868450"/>
            </a:avLst>
          </a:prstGeom>
          <a:noFill/>
          <a:ln w="317500">
            <a:solidFill>
              <a:srgbClr val="384D6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sp>
        <p:nvSpPr>
          <p:cNvPr id="33" name="TextBox 32">
            <a:extLst>
              <a:ext uri="{FF2B5EF4-FFF2-40B4-BE49-F238E27FC236}">
                <a16:creationId xmlns:a16="http://schemas.microsoft.com/office/drawing/2014/main" id="{EE821F5D-858F-4CE2-BE1D-64166A0D8424}"/>
              </a:ext>
            </a:extLst>
          </p:cNvPr>
          <p:cNvSpPr txBox="1"/>
          <p:nvPr/>
        </p:nvSpPr>
        <p:spPr>
          <a:xfrm rot="1084592">
            <a:off x="7766910" y="1811227"/>
            <a:ext cx="1997707" cy="1912359"/>
          </a:xfrm>
          <a:prstGeom prst="rect">
            <a:avLst/>
          </a:prstGeom>
          <a:noFill/>
          <a:ln>
            <a:noFill/>
          </a:ln>
        </p:spPr>
        <p:txBody>
          <a:bodyPr wrap="none" rtlCol="0">
            <a:prstTxWarp prst="textArchUp">
              <a:avLst/>
            </a:prstTxWarp>
            <a:spAutoFit/>
          </a:bodyPr>
          <a:lstStyle/>
          <a:p>
            <a:pPr algn="ctr"/>
            <a:r>
              <a:rPr lang="en-US" sz="1400" dirty="0">
                <a:solidFill>
                  <a:schemeClr val="bg1"/>
                </a:solidFill>
                <a:latin typeface="Century Gothic" panose="020B0502020202020204" pitchFamily="34" charset="0"/>
                <a:ea typeface="Open Sans Regular" charset="0"/>
                <a:cs typeface="Open Sans Regular" charset="0"/>
              </a:rPr>
              <a:t>THE FINALE</a:t>
            </a:r>
          </a:p>
        </p:txBody>
      </p:sp>
      <p:sp>
        <p:nvSpPr>
          <p:cNvPr id="31" name="TextBox 30">
            <a:extLst>
              <a:ext uri="{FF2B5EF4-FFF2-40B4-BE49-F238E27FC236}">
                <a16:creationId xmlns:a16="http://schemas.microsoft.com/office/drawing/2014/main" id="{FAE668A0-E48A-4CCF-8DAA-C614BFB20858}"/>
              </a:ext>
            </a:extLst>
          </p:cNvPr>
          <p:cNvSpPr txBox="1"/>
          <p:nvPr/>
        </p:nvSpPr>
        <p:spPr>
          <a:xfrm rot="1084592">
            <a:off x="2194363" y="1811230"/>
            <a:ext cx="1997707" cy="1912359"/>
          </a:xfrm>
          <a:prstGeom prst="rect">
            <a:avLst/>
          </a:prstGeom>
          <a:noFill/>
        </p:spPr>
        <p:txBody>
          <a:bodyPr wrap="none" rtlCol="0">
            <a:prstTxWarp prst="textArchUp">
              <a:avLst/>
            </a:prstTxWarp>
            <a:spAutoFit/>
          </a:bodyPr>
          <a:lstStyle/>
          <a:p>
            <a:pPr algn="ctr"/>
            <a:r>
              <a:rPr lang="en-US" sz="1400" dirty="0">
                <a:solidFill>
                  <a:schemeClr val="bg1"/>
                </a:solidFill>
                <a:latin typeface="Century Gothic" panose="020B0502020202020204" pitchFamily="34" charset="0"/>
                <a:ea typeface="Open Sans Regular" charset="0"/>
                <a:cs typeface="Open Sans Regular" charset="0"/>
              </a:rPr>
              <a:t>THE BASICS</a:t>
            </a:r>
          </a:p>
        </p:txBody>
      </p:sp>
      <p:sp>
        <p:nvSpPr>
          <p:cNvPr id="36" name="Oval 35">
            <a:extLst>
              <a:ext uri="{FF2B5EF4-FFF2-40B4-BE49-F238E27FC236}">
                <a16:creationId xmlns:a16="http://schemas.microsoft.com/office/drawing/2014/main" id="{00EF8ED1-9823-4B35-9A8E-B5EF291748E9}"/>
              </a:ext>
            </a:extLst>
          </p:cNvPr>
          <p:cNvSpPr/>
          <p:nvPr/>
        </p:nvSpPr>
        <p:spPr>
          <a:xfrm>
            <a:off x="2628582" y="2213530"/>
            <a:ext cx="1147045" cy="1098040"/>
          </a:xfrm>
          <a:prstGeom prst="ellipse">
            <a:avLst/>
          </a:prstGeom>
          <a:noFill/>
          <a:ln w="19050">
            <a:solidFill>
              <a:srgbClr val="B73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1"/>
              </a:solidFill>
              <a:latin typeface="Century Gothic" panose="020B0502020202020204" pitchFamily="34" charset="0"/>
              <a:ea typeface="Open Sans Regular" charset="0"/>
              <a:cs typeface="Open Sans Regular" charset="0"/>
            </a:endParaRPr>
          </a:p>
        </p:txBody>
      </p:sp>
      <p:sp>
        <p:nvSpPr>
          <p:cNvPr id="37" name="Oval 36">
            <a:extLst>
              <a:ext uri="{FF2B5EF4-FFF2-40B4-BE49-F238E27FC236}">
                <a16:creationId xmlns:a16="http://schemas.microsoft.com/office/drawing/2014/main" id="{C4A38957-6621-476D-8631-45979EDFA381}"/>
              </a:ext>
            </a:extLst>
          </p:cNvPr>
          <p:cNvSpPr/>
          <p:nvPr/>
        </p:nvSpPr>
        <p:spPr>
          <a:xfrm>
            <a:off x="4017691" y="3663659"/>
            <a:ext cx="1147045" cy="1098040"/>
          </a:xfrm>
          <a:prstGeom prst="ellipse">
            <a:avLst/>
          </a:prstGeom>
          <a:noFill/>
          <a:ln w="19050">
            <a:solidFill>
              <a:srgbClr val="9E3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2"/>
              </a:solidFill>
              <a:latin typeface="Century Gothic" panose="020B0502020202020204" pitchFamily="34" charset="0"/>
              <a:ea typeface="Open Sans Regular" charset="0"/>
              <a:cs typeface="Open Sans Regular" charset="0"/>
            </a:endParaRPr>
          </a:p>
        </p:txBody>
      </p:sp>
      <p:sp>
        <p:nvSpPr>
          <p:cNvPr id="38" name="Oval 37">
            <a:extLst>
              <a:ext uri="{FF2B5EF4-FFF2-40B4-BE49-F238E27FC236}">
                <a16:creationId xmlns:a16="http://schemas.microsoft.com/office/drawing/2014/main" id="{3C7DACCA-5D2E-4628-8632-E7259D2400E4}"/>
              </a:ext>
            </a:extLst>
          </p:cNvPr>
          <p:cNvSpPr/>
          <p:nvPr/>
        </p:nvSpPr>
        <p:spPr>
          <a:xfrm>
            <a:off x="5369012" y="2213530"/>
            <a:ext cx="1147045" cy="1098040"/>
          </a:xfrm>
          <a:prstGeom prst="ellipse">
            <a:avLst/>
          </a:prstGeom>
          <a:noFill/>
          <a:ln w="1905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3"/>
              </a:solidFill>
              <a:latin typeface="Century Gothic" panose="020B0502020202020204" pitchFamily="34" charset="0"/>
              <a:ea typeface="Open Sans Regular" charset="0"/>
              <a:cs typeface="Open Sans Regular" charset="0"/>
            </a:endParaRPr>
          </a:p>
        </p:txBody>
      </p:sp>
      <p:sp>
        <p:nvSpPr>
          <p:cNvPr id="39" name="Oval 38">
            <a:extLst>
              <a:ext uri="{FF2B5EF4-FFF2-40B4-BE49-F238E27FC236}">
                <a16:creationId xmlns:a16="http://schemas.microsoft.com/office/drawing/2014/main" id="{6F36D717-77ED-4701-92A3-E2394EF49EB3}"/>
              </a:ext>
            </a:extLst>
          </p:cNvPr>
          <p:cNvSpPr/>
          <p:nvPr/>
        </p:nvSpPr>
        <p:spPr>
          <a:xfrm>
            <a:off x="8174413" y="2213530"/>
            <a:ext cx="1147045" cy="1098040"/>
          </a:xfrm>
          <a:prstGeom prst="ellipse">
            <a:avLst/>
          </a:prstGeom>
          <a:noFill/>
          <a:ln w="19050">
            <a:solidFill>
              <a:srgbClr val="384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5"/>
              </a:solidFill>
              <a:latin typeface="Century Gothic" panose="020B0502020202020204" pitchFamily="34" charset="0"/>
              <a:ea typeface="Open Sans Regular" charset="0"/>
              <a:cs typeface="Open Sans Regular" charset="0"/>
            </a:endParaRPr>
          </a:p>
        </p:txBody>
      </p:sp>
      <p:sp>
        <p:nvSpPr>
          <p:cNvPr id="40" name="Oval 39">
            <a:extLst>
              <a:ext uri="{FF2B5EF4-FFF2-40B4-BE49-F238E27FC236}">
                <a16:creationId xmlns:a16="http://schemas.microsoft.com/office/drawing/2014/main" id="{7DA55B26-BECE-44F2-9B45-0449F1D2BABD}"/>
              </a:ext>
            </a:extLst>
          </p:cNvPr>
          <p:cNvSpPr/>
          <p:nvPr/>
        </p:nvSpPr>
        <p:spPr>
          <a:xfrm>
            <a:off x="6803660" y="3663659"/>
            <a:ext cx="1147045" cy="1098040"/>
          </a:xfrm>
          <a:prstGeom prst="ellipse">
            <a:avLst/>
          </a:prstGeom>
          <a:noFill/>
          <a:ln w="19050">
            <a:solidFill>
              <a:srgbClr val="544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4"/>
              </a:solidFill>
              <a:latin typeface="Century Gothic" panose="020B0502020202020204" pitchFamily="34" charset="0"/>
              <a:ea typeface="Open Sans Regular" charset="0"/>
              <a:cs typeface="Open Sans Regular" charset="0"/>
            </a:endParaRPr>
          </a:p>
        </p:txBody>
      </p:sp>
      <p:sp>
        <p:nvSpPr>
          <p:cNvPr id="6" name="TextBox 5">
            <a:extLst>
              <a:ext uri="{FF2B5EF4-FFF2-40B4-BE49-F238E27FC236}">
                <a16:creationId xmlns:a16="http://schemas.microsoft.com/office/drawing/2014/main" id="{A9BE6ABA-8948-4CE4-80E4-C3AC47897D45}"/>
              </a:ext>
            </a:extLst>
          </p:cNvPr>
          <p:cNvSpPr txBox="1"/>
          <p:nvPr/>
        </p:nvSpPr>
        <p:spPr>
          <a:xfrm>
            <a:off x="0" y="2341972"/>
            <a:ext cx="1498277" cy="707886"/>
          </a:xfrm>
          <a:prstGeom prst="rect">
            <a:avLst/>
          </a:prstGeom>
          <a:noFill/>
        </p:spPr>
        <p:txBody>
          <a:bodyPr wrap="square" rtlCol="0">
            <a:spAutoFit/>
          </a:bodyPr>
          <a:lstStyle/>
          <a:p>
            <a:pPr algn="r"/>
            <a:r>
              <a:rPr lang="en-US" sz="2000" b="1" dirty="0">
                <a:solidFill>
                  <a:schemeClr val="tx1">
                    <a:lumMod val="75000"/>
                    <a:lumOff val="25000"/>
                  </a:schemeClr>
                </a:solidFill>
                <a:latin typeface="Century Gothic" panose="020B0502020202020204" pitchFamily="34" charset="0"/>
              </a:rPr>
              <a:t>THE BASICS</a:t>
            </a:r>
          </a:p>
        </p:txBody>
      </p:sp>
      <p:sp>
        <p:nvSpPr>
          <p:cNvPr id="52" name="TextBox 51">
            <a:extLst>
              <a:ext uri="{FF2B5EF4-FFF2-40B4-BE49-F238E27FC236}">
                <a16:creationId xmlns:a16="http://schemas.microsoft.com/office/drawing/2014/main" id="{E00B3F4C-6826-43CD-B62F-6581D5FD041D}"/>
              </a:ext>
            </a:extLst>
          </p:cNvPr>
          <p:cNvSpPr txBox="1"/>
          <p:nvPr/>
        </p:nvSpPr>
        <p:spPr>
          <a:xfrm>
            <a:off x="897348" y="5605288"/>
            <a:ext cx="2472074" cy="400110"/>
          </a:xfrm>
          <a:prstGeom prst="rect">
            <a:avLst/>
          </a:prstGeom>
          <a:noFill/>
        </p:spPr>
        <p:txBody>
          <a:bodyPr wrap="square" rtlCol="0">
            <a:spAutoFit/>
          </a:bodyPr>
          <a:lstStyle/>
          <a:p>
            <a:pPr algn="r"/>
            <a:r>
              <a:rPr lang="en-US" sz="2000" b="1" dirty="0">
                <a:solidFill>
                  <a:schemeClr val="tx1">
                    <a:lumMod val="75000"/>
                    <a:lumOff val="25000"/>
                  </a:schemeClr>
                </a:solidFill>
                <a:latin typeface="Century Gothic" panose="020B0502020202020204" pitchFamily="34" charset="0"/>
              </a:rPr>
              <a:t>OBJECTIVES</a:t>
            </a:r>
          </a:p>
        </p:txBody>
      </p:sp>
      <p:sp>
        <p:nvSpPr>
          <p:cNvPr id="53" name="TextBox 52">
            <a:extLst>
              <a:ext uri="{FF2B5EF4-FFF2-40B4-BE49-F238E27FC236}">
                <a16:creationId xmlns:a16="http://schemas.microsoft.com/office/drawing/2014/main" id="{E8851C04-57A1-433A-BD4E-2EF345DAD1DD}"/>
              </a:ext>
            </a:extLst>
          </p:cNvPr>
          <p:cNvSpPr txBox="1"/>
          <p:nvPr/>
        </p:nvSpPr>
        <p:spPr>
          <a:xfrm>
            <a:off x="149510" y="2953198"/>
            <a:ext cx="1366917" cy="954107"/>
          </a:xfrm>
          <a:prstGeom prst="rect">
            <a:avLst/>
          </a:prstGeom>
          <a:noFill/>
        </p:spPr>
        <p:txBody>
          <a:bodyPr wrap="square">
            <a:spAutoFit/>
          </a:bodyPr>
          <a:lstStyle/>
          <a:p>
            <a:pPr algn="r"/>
            <a:r>
              <a:rPr lang="en-US" sz="1400" dirty="0">
                <a:solidFill>
                  <a:schemeClr val="tx1">
                    <a:lumMod val="75000"/>
                    <a:lumOff val="25000"/>
                  </a:schemeClr>
                </a:solidFill>
                <a:latin typeface="Century Gothic" panose="020B0502020202020204" pitchFamily="34" charset="0"/>
              </a:rPr>
              <a:t>Introducing the team, the partners, and the study site</a:t>
            </a:r>
          </a:p>
        </p:txBody>
      </p:sp>
      <p:sp>
        <p:nvSpPr>
          <p:cNvPr id="54" name="TextBox 53">
            <a:extLst>
              <a:ext uri="{FF2B5EF4-FFF2-40B4-BE49-F238E27FC236}">
                <a16:creationId xmlns:a16="http://schemas.microsoft.com/office/drawing/2014/main" id="{FAFAC079-071B-4FA5-80B3-8E45D729B24C}"/>
              </a:ext>
            </a:extLst>
          </p:cNvPr>
          <p:cNvSpPr txBox="1"/>
          <p:nvPr/>
        </p:nvSpPr>
        <p:spPr>
          <a:xfrm>
            <a:off x="237680" y="5918611"/>
            <a:ext cx="3071837" cy="523220"/>
          </a:xfrm>
          <a:prstGeom prst="rect">
            <a:avLst/>
          </a:prstGeom>
          <a:noFill/>
        </p:spPr>
        <p:txBody>
          <a:bodyPr wrap="square">
            <a:spAutoFit/>
          </a:bodyPr>
          <a:lstStyle/>
          <a:p>
            <a:pPr algn="r"/>
            <a:r>
              <a:rPr lang="en-US" sz="1400" dirty="0">
                <a:solidFill>
                  <a:schemeClr val="tx1">
                    <a:lumMod val="75000"/>
                    <a:lumOff val="25000"/>
                  </a:schemeClr>
                </a:solidFill>
                <a:latin typeface="Century Gothic" panose="020B0502020202020204" pitchFamily="34" charset="0"/>
              </a:rPr>
              <a:t>Translating community concerns to project goals</a:t>
            </a:r>
          </a:p>
        </p:txBody>
      </p:sp>
      <p:sp>
        <p:nvSpPr>
          <p:cNvPr id="55" name="TextBox 54">
            <a:extLst>
              <a:ext uri="{FF2B5EF4-FFF2-40B4-BE49-F238E27FC236}">
                <a16:creationId xmlns:a16="http://schemas.microsoft.com/office/drawing/2014/main" id="{B320D0DF-FCF5-4485-B845-4A5FA1C5573E}"/>
              </a:ext>
            </a:extLst>
          </p:cNvPr>
          <p:cNvSpPr txBox="1"/>
          <p:nvPr/>
        </p:nvSpPr>
        <p:spPr>
          <a:xfrm>
            <a:off x="9380772" y="837778"/>
            <a:ext cx="2472074"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METHODS</a:t>
            </a:r>
          </a:p>
        </p:txBody>
      </p:sp>
      <p:sp>
        <p:nvSpPr>
          <p:cNvPr id="56" name="TextBox 55">
            <a:extLst>
              <a:ext uri="{FF2B5EF4-FFF2-40B4-BE49-F238E27FC236}">
                <a16:creationId xmlns:a16="http://schemas.microsoft.com/office/drawing/2014/main" id="{C78E26B7-27B8-49E4-87EF-57279820B897}"/>
              </a:ext>
            </a:extLst>
          </p:cNvPr>
          <p:cNvSpPr txBox="1"/>
          <p:nvPr/>
        </p:nvSpPr>
        <p:spPr>
          <a:xfrm>
            <a:off x="8630515" y="5626494"/>
            <a:ext cx="2472074"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RESULTS</a:t>
            </a:r>
          </a:p>
        </p:txBody>
      </p:sp>
      <p:sp>
        <p:nvSpPr>
          <p:cNvPr id="57" name="TextBox 56">
            <a:extLst>
              <a:ext uri="{FF2B5EF4-FFF2-40B4-BE49-F238E27FC236}">
                <a16:creationId xmlns:a16="http://schemas.microsoft.com/office/drawing/2014/main" id="{59B22669-D277-461F-B75B-C746FC6546C2}"/>
              </a:ext>
            </a:extLst>
          </p:cNvPr>
          <p:cNvSpPr txBox="1"/>
          <p:nvPr/>
        </p:nvSpPr>
        <p:spPr>
          <a:xfrm>
            <a:off x="10358348" y="2495860"/>
            <a:ext cx="1945411"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CONCLUSION</a:t>
            </a:r>
          </a:p>
        </p:txBody>
      </p:sp>
      <p:sp>
        <p:nvSpPr>
          <p:cNvPr id="58" name="TextBox 57">
            <a:extLst>
              <a:ext uri="{FF2B5EF4-FFF2-40B4-BE49-F238E27FC236}">
                <a16:creationId xmlns:a16="http://schemas.microsoft.com/office/drawing/2014/main" id="{C27DD5E2-BA14-42A4-B42D-26654EBE6663}"/>
              </a:ext>
            </a:extLst>
          </p:cNvPr>
          <p:cNvSpPr txBox="1"/>
          <p:nvPr/>
        </p:nvSpPr>
        <p:spPr>
          <a:xfrm>
            <a:off x="9380772" y="1137810"/>
            <a:ext cx="2564296" cy="738664"/>
          </a:xfrm>
          <a:prstGeom prst="rect">
            <a:avLst/>
          </a:prstGeom>
          <a:noFill/>
        </p:spPr>
        <p:txBody>
          <a:bodyPr wrap="square">
            <a:spAutoFit/>
          </a:bodyPr>
          <a:lstStyle/>
          <a:p>
            <a:r>
              <a:rPr lang="en-US" sz="1400" dirty="0">
                <a:solidFill>
                  <a:schemeClr val="tx1">
                    <a:lumMod val="75000"/>
                    <a:lumOff val="25000"/>
                  </a:schemeClr>
                </a:solidFill>
                <a:latin typeface="Century Gothic" panose="020B0502020202020204" pitchFamily="34" charset="0"/>
              </a:rPr>
              <a:t>Incorporating NASA EO and other data &amp; exploring analyses</a:t>
            </a:r>
          </a:p>
        </p:txBody>
      </p:sp>
      <p:sp>
        <p:nvSpPr>
          <p:cNvPr id="59" name="TextBox 58">
            <a:extLst>
              <a:ext uri="{FF2B5EF4-FFF2-40B4-BE49-F238E27FC236}">
                <a16:creationId xmlns:a16="http://schemas.microsoft.com/office/drawing/2014/main" id="{48C4ACD8-217B-4206-8FA1-97AF5291FCA1}"/>
              </a:ext>
            </a:extLst>
          </p:cNvPr>
          <p:cNvSpPr txBox="1"/>
          <p:nvPr/>
        </p:nvSpPr>
        <p:spPr>
          <a:xfrm>
            <a:off x="10350111" y="2800898"/>
            <a:ext cx="1833651" cy="523220"/>
          </a:xfrm>
          <a:prstGeom prst="rect">
            <a:avLst/>
          </a:prstGeom>
          <a:noFill/>
        </p:spPr>
        <p:txBody>
          <a:bodyPr wrap="square">
            <a:spAutoFit/>
          </a:bodyPr>
          <a:lstStyle/>
          <a:p>
            <a:r>
              <a:rPr lang="en-US" sz="1400" dirty="0">
                <a:solidFill>
                  <a:schemeClr val="tx1">
                    <a:lumMod val="75000"/>
                    <a:lumOff val="25000"/>
                  </a:schemeClr>
                </a:solidFill>
                <a:latin typeface="Century Gothic" panose="020B0502020202020204" pitchFamily="34" charset="0"/>
              </a:rPr>
              <a:t>Future work &amp; acknowledgments</a:t>
            </a:r>
          </a:p>
        </p:txBody>
      </p:sp>
      <p:sp>
        <p:nvSpPr>
          <p:cNvPr id="60" name="TextBox 59">
            <a:extLst>
              <a:ext uri="{FF2B5EF4-FFF2-40B4-BE49-F238E27FC236}">
                <a16:creationId xmlns:a16="http://schemas.microsoft.com/office/drawing/2014/main" id="{ABDF6D4B-E6B6-4E1A-9598-AE2B65000D24}"/>
              </a:ext>
            </a:extLst>
          </p:cNvPr>
          <p:cNvSpPr txBox="1"/>
          <p:nvPr/>
        </p:nvSpPr>
        <p:spPr>
          <a:xfrm>
            <a:off x="8629646" y="5919368"/>
            <a:ext cx="2564296" cy="738664"/>
          </a:xfrm>
          <a:prstGeom prst="rect">
            <a:avLst/>
          </a:prstGeom>
          <a:noFill/>
        </p:spPr>
        <p:txBody>
          <a:bodyPr wrap="square">
            <a:spAutoFit/>
          </a:bodyPr>
          <a:lstStyle/>
          <a:p>
            <a:r>
              <a:rPr lang="en-US" sz="1400" dirty="0">
                <a:solidFill>
                  <a:schemeClr val="tx1">
                    <a:lumMod val="75000"/>
                    <a:lumOff val="25000"/>
                  </a:schemeClr>
                </a:solidFill>
                <a:latin typeface="Century Gothic" panose="020B0502020202020204" pitchFamily="34" charset="0"/>
              </a:rPr>
              <a:t>Our findings &amp; conclusions, as well as errors or uncertainties</a:t>
            </a:r>
          </a:p>
        </p:txBody>
      </p:sp>
      <p:pic>
        <p:nvPicPr>
          <p:cNvPr id="11" name="Graphic 10" descr="Cloud outline">
            <a:extLst>
              <a:ext uri="{FF2B5EF4-FFF2-40B4-BE49-F238E27FC236}">
                <a16:creationId xmlns:a16="http://schemas.microsoft.com/office/drawing/2014/main" id="{311F0860-9431-447D-938C-E535F6A8DD8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44904" y="2275426"/>
            <a:ext cx="914400" cy="914400"/>
          </a:xfrm>
          <a:prstGeom prst="rect">
            <a:avLst/>
          </a:prstGeom>
        </p:spPr>
      </p:pic>
      <p:pic>
        <p:nvPicPr>
          <p:cNvPr id="62" name="Graphic 61" descr="Cloud With Lightning And Rain outline">
            <a:extLst>
              <a:ext uri="{FF2B5EF4-FFF2-40B4-BE49-F238E27FC236}">
                <a16:creationId xmlns:a16="http://schemas.microsoft.com/office/drawing/2014/main" id="{59FAF4F8-B97C-4986-AC3D-9B302FA01EB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85334" y="2322334"/>
            <a:ext cx="914400" cy="914400"/>
          </a:xfrm>
          <a:prstGeom prst="rect">
            <a:avLst/>
          </a:prstGeom>
        </p:spPr>
      </p:pic>
      <p:pic>
        <p:nvPicPr>
          <p:cNvPr id="66" name="Graphic 65" descr="Rain outline">
            <a:extLst>
              <a:ext uri="{FF2B5EF4-FFF2-40B4-BE49-F238E27FC236}">
                <a16:creationId xmlns:a16="http://schemas.microsoft.com/office/drawing/2014/main" id="{9C3F2B40-F5B8-4A0E-A3D7-94F5BB8E3BF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34013" y="3788252"/>
            <a:ext cx="914400" cy="914400"/>
          </a:xfrm>
          <a:prstGeom prst="rect">
            <a:avLst/>
          </a:prstGeom>
        </p:spPr>
      </p:pic>
      <p:pic>
        <p:nvPicPr>
          <p:cNvPr id="68" name="Graphic 67" descr="Tornado outline">
            <a:extLst>
              <a:ext uri="{FF2B5EF4-FFF2-40B4-BE49-F238E27FC236}">
                <a16:creationId xmlns:a16="http://schemas.microsoft.com/office/drawing/2014/main" id="{B47E5D13-EACE-48AE-B08E-42BD85608032}"/>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15867" y="3801172"/>
            <a:ext cx="914400" cy="914400"/>
          </a:xfrm>
          <a:prstGeom prst="rect">
            <a:avLst/>
          </a:prstGeom>
        </p:spPr>
      </p:pic>
      <p:pic>
        <p:nvPicPr>
          <p:cNvPr id="70" name="Graphic 69" descr="Partial sun outline">
            <a:extLst>
              <a:ext uri="{FF2B5EF4-FFF2-40B4-BE49-F238E27FC236}">
                <a16:creationId xmlns:a16="http://schemas.microsoft.com/office/drawing/2014/main" id="{A54B80CF-82CA-4275-89FE-B277BE413702}"/>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280927" y="2264738"/>
            <a:ext cx="914400" cy="914400"/>
          </a:xfrm>
          <a:prstGeom prst="rect">
            <a:avLst/>
          </a:prstGeom>
        </p:spPr>
      </p:pic>
      <p:grpSp>
        <p:nvGrpSpPr>
          <p:cNvPr id="3" name="Group 2">
            <a:extLst>
              <a:ext uri="{FF2B5EF4-FFF2-40B4-BE49-F238E27FC236}">
                <a16:creationId xmlns:a16="http://schemas.microsoft.com/office/drawing/2014/main" id="{38BB20D1-9AC2-42BE-B8D4-4A5EA2E6D7BD}"/>
              </a:ext>
            </a:extLst>
          </p:cNvPr>
          <p:cNvGrpSpPr/>
          <p:nvPr/>
        </p:nvGrpSpPr>
        <p:grpSpPr>
          <a:xfrm>
            <a:off x="149510" y="416170"/>
            <a:ext cx="2376874" cy="894090"/>
            <a:chOff x="149510" y="416170"/>
            <a:chExt cx="2376874" cy="894090"/>
          </a:xfrm>
        </p:grpSpPr>
        <p:sp>
          <p:nvSpPr>
            <p:cNvPr id="72" name="Right Triangle 71">
              <a:extLst>
                <a:ext uri="{FF2B5EF4-FFF2-40B4-BE49-F238E27FC236}">
                  <a16:creationId xmlns:a16="http://schemas.microsoft.com/office/drawing/2014/main" id="{4C956A2D-F25C-4B5C-9412-2B9D8B56AD0C}"/>
                </a:ext>
              </a:extLst>
            </p:cNvPr>
            <p:cNvSpPr/>
            <p:nvPr/>
          </p:nvSpPr>
          <p:spPr>
            <a:xfrm flipV="1">
              <a:off x="1911059" y="920688"/>
              <a:ext cx="615325" cy="389572"/>
            </a:xfrm>
            <a:prstGeom prst="rtTriangle">
              <a:avLst/>
            </a:prstGeom>
            <a:solidFill>
              <a:srgbClr val="A234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Rectangle 70">
              <a:extLst>
                <a:ext uri="{FF2B5EF4-FFF2-40B4-BE49-F238E27FC236}">
                  <a16:creationId xmlns:a16="http://schemas.microsoft.com/office/drawing/2014/main" id="{50DCE472-B389-49FE-9223-343658E376B8}"/>
                </a:ext>
              </a:extLst>
            </p:cNvPr>
            <p:cNvSpPr/>
            <p:nvPr/>
          </p:nvSpPr>
          <p:spPr>
            <a:xfrm>
              <a:off x="149510" y="416170"/>
              <a:ext cx="2376874" cy="513278"/>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OUTLINE</a:t>
              </a:r>
              <a:endParaRPr lang="en-US" sz="3600" b="1" dirty="0"/>
            </a:p>
          </p:txBody>
        </p:sp>
      </p:grpSp>
      <p:sp>
        <p:nvSpPr>
          <p:cNvPr id="2" name="Rectangle 1">
            <a:extLst>
              <a:ext uri="{FF2B5EF4-FFF2-40B4-BE49-F238E27FC236}">
                <a16:creationId xmlns:a16="http://schemas.microsoft.com/office/drawing/2014/main" id="{FC1991E8-3C99-4DAA-8207-14D784E25576}"/>
              </a:ext>
            </a:extLst>
          </p:cNvPr>
          <p:cNvSpPr/>
          <p:nvPr/>
        </p:nvSpPr>
        <p:spPr>
          <a:xfrm rot="19293760">
            <a:off x="3602390" y="3219792"/>
            <a:ext cx="2040807" cy="2028245"/>
          </a:xfrm>
          <a:prstGeom prst="rect">
            <a:avLst/>
          </a:prstGeom>
          <a:noFill/>
        </p:spPr>
        <p:txBody>
          <a:bodyPr wrap="none" lIns="91440" tIns="45720" rIns="91440" bIns="45720">
            <a:prstTxWarp prst="textArchDown">
              <a:avLst>
                <a:gd name="adj" fmla="val 93862"/>
              </a:avLst>
            </a:prstTxWarp>
            <a:spAutoFit/>
          </a:bodyPr>
          <a:lstStyle/>
          <a:p>
            <a:pPr algn="ctr"/>
            <a:r>
              <a:rPr lang="en-US" sz="1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THE OBJECTIVES</a:t>
            </a:r>
            <a:endParaRPr lang="en-US" sz="14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41" name="Rectangle 40">
            <a:extLst>
              <a:ext uri="{FF2B5EF4-FFF2-40B4-BE49-F238E27FC236}">
                <a16:creationId xmlns:a16="http://schemas.microsoft.com/office/drawing/2014/main" id="{ACCF1073-37F0-46FE-8E9A-44F9CBA99BC9}"/>
              </a:ext>
            </a:extLst>
          </p:cNvPr>
          <p:cNvSpPr/>
          <p:nvPr/>
        </p:nvSpPr>
        <p:spPr>
          <a:xfrm rot="19293760">
            <a:off x="6377939" y="3245479"/>
            <a:ext cx="2040807" cy="2028245"/>
          </a:xfrm>
          <a:prstGeom prst="rect">
            <a:avLst/>
          </a:prstGeom>
          <a:noFill/>
        </p:spPr>
        <p:txBody>
          <a:bodyPr wrap="none" lIns="91440" tIns="45720" rIns="91440" bIns="45720">
            <a:prstTxWarp prst="textArchDown">
              <a:avLst>
                <a:gd name="adj" fmla="val 93862"/>
              </a:avLst>
            </a:prstTxWarp>
            <a:spAutoFit/>
          </a:bodyPr>
          <a:lstStyle/>
          <a:p>
            <a:pPr algn="ctr"/>
            <a:r>
              <a:rPr lang="en-US" sz="14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THE RESULTS</a:t>
            </a:r>
            <a:endParaRPr lang="en-US" sz="14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67446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250"/>
                                        <p:tgtEl>
                                          <p:spTgt spid="2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250"/>
                                        <p:tgtEl>
                                          <p:spTgt spid="28"/>
                                        </p:tgtEl>
                                      </p:cBhvr>
                                    </p:animEffect>
                                  </p:childTnLst>
                                </p:cTn>
                              </p:par>
                              <p:par>
                                <p:cTn id="11" presetID="22" presetClass="entr" presetSubtype="8" fill="hold" grpId="0" nodeType="withEffect">
                                  <p:stCondLst>
                                    <p:cond delay="45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250"/>
                                        <p:tgtEl>
                                          <p:spTgt spid="26"/>
                                        </p:tgtEl>
                                      </p:cBhvr>
                                    </p:animEffect>
                                  </p:childTnLst>
                                </p:cTn>
                              </p:par>
                              <p:par>
                                <p:cTn id="14" presetID="22" presetClass="entr" presetSubtype="8" fill="hold" grpId="0" nodeType="withEffect">
                                  <p:stCondLst>
                                    <p:cond delay="70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250"/>
                                        <p:tgtEl>
                                          <p:spTgt spid="27"/>
                                        </p:tgtEl>
                                      </p:cBhvr>
                                    </p:animEffect>
                                  </p:childTnLst>
                                </p:cTn>
                              </p:par>
                              <p:par>
                                <p:cTn id="17" presetID="22" presetClass="entr" presetSubtype="8" fill="hold" grpId="0" nodeType="withEffect">
                                  <p:stCondLst>
                                    <p:cond delay="95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250"/>
                                        <p:tgtEl>
                                          <p:spTgt spid="30"/>
                                        </p:tgtEl>
                                      </p:cBhvr>
                                    </p:animEffect>
                                  </p:childTnLst>
                                </p:cTn>
                              </p:par>
                              <p:par>
                                <p:cTn id="20" presetID="53" presetClass="entr" presetSubtype="16" fill="hold" grpId="0" nodeType="withEffect">
                                  <p:stCondLst>
                                    <p:cond delay="250"/>
                                  </p:stCondLst>
                                  <p:childTnLst>
                                    <p:set>
                                      <p:cBhvr>
                                        <p:cTn id="21" dur="1" fill="hold">
                                          <p:stCondLst>
                                            <p:cond delay="0"/>
                                          </p:stCondLst>
                                        </p:cTn>
                                        <p:tgtEl>
                                          <p:spTgt spid="36"/>
                                        </p:tgtEl>
                                        <p:attrNameLst>
                                          <p:attrName>style.visibility</p:attrName>
                                        </p:attrNameLst>
                                      </p:cBhvr>
                                      <p:to>
                                        <p:strVal val="visible"/>
                                      </p:to>
                                    </p:set>
                                    <p:anim calcmode="lin" valueType="num">
                                      <p:cBhvr>
                                        <p:cTn id="22" dur="750" fill="hold"/>
                                        <p:tgtEl>
                                          <p:spTgt spid="36"/>
                                        </p:tgtEl>
                                        <p:attrNameLst>
                                          <p:attrName>ppt_w</p:attrName>
                                        </p:attrNameLst>
                                      </p:cBhvr>
                                      <p:tavLst>
                                        <p:tav tm="0">
                                          <p:val>
                                            <p:fltVal val="0"/>
                                          </p:val>
                                        </p:tav>
                                        <p:tav tm="100000">
                                          <p:val>
                                            <p:strVal val="#ppt_w"/>
                                          </p:val>
                                        </p:tav>
                                      </p:tavLst>
                                    </p:anim>
                                    <p:anim calcmode="lin" valueType="num">
                                      <p:cBhvr>
                                        <p:cTn id="23" dur="750" fill="hold"/>
                                        <p:tgtEl>
                                          <p:spTgt spid="36"/>
                                        </p:tgtEl>
                                        <p:attrNameLst>
                                          <p:attrName>ppt_h</p:attrName>
                                        </p:attrNameLst>
                                      </p:cBhvr>
                                      <p:tavLst>
                                        <p:tav tm="0">
                                          <p:val>
                                            <p:fltVal val="0"/>
                                          </p:val>
                                        </p:tav>
                                        <p:tav tm="100000">
                                          <p:val>
                                            <p:strVal val="#ppt_h"/>
                                          </p:val>
                                        </p:tav>
                                      </p:tavLst>
                                    </p:anim>
                                    <p:animEffect transition="in" filter="fade">
                                      <p:cBhvr>
                                        <p:cTn id="24" dur="750"/>
                                        <p:tgtEl>
                                          <p:spTgt spid="36"/>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cBhvr>
                                        <p:cTn id="27" dur="750" fill="hold"/>
                                        <p:tgtEl>
                                          <p:spTgt spid="37"/>
                                        </p:tgtEl>
                                        <p:attrNameLst>
                                          <p:attrName>ppt_w</p:attrName>
                                        </p:attrNameLst>
                                      </p:cBhvr>
                                      <p:tavLst>
                                        <p:tav tm="0">
                                          <p:val>
                                            <p:fltVal val="0"/>
                                          </p:val>
                                        </p:tav>
                                        <p:tav tm="100000">
                                          <p:val>
                                            <p:strVal val="#ppt_w"/>
                                          </p:val>
                                        </p:tav>
                                      </p:tavLst>
                                    </p:anim>
                                    <p:anim calcmode="lin" valueType="num">
                                      <p:cBhvr>
                                        <p:cTn id="28" dur="750" fill="hold"/>
                                        <p:tgtEl>
                                          <p:spTgt spid="37"/>
                                        </p:tgtEl>
                                        <p:attrNameLst>
                                          <p:attrName>ppt_h</p:attrName>
                                        </p:attrNameLst>
                                      </p:cBhvr>
                                      <p:tavLst>
                                        <p:tav tm="0">
                                          <p:val>
                                            <p:fltVal val="0"/>
                                          </p:val>
                                        </p:tav>
                                        <p:tav tm="100000">
                                          <p:val>
                                            <p:strVal val="#ppt_h"/>
                                          </p:val>
                                        </p:tav>
                                      </p:tavLst>
                                    </p:anim>
                                    <p:animEffect transition="in" filter="fade">
                                      <p:cBhvr>
                                        <p:cTn id="29" dur="750"/>
                                        <p:tgtEl>
                                          <p:spTgt spid="37"/>
                                        </p:tgtEl>
                                      </p:cBhvr>
                                    </p:animEffect>
                                  </p:childTnLst>
                                </p:cTn>
                              </p:par>
                              <p:par>
                                <p:cTn id="30" presetID="53" presetClass="entr" presetSubtype="16" fill="hold" grpId="0" nodeType="withEffect">
                                  <p:stCondLst>
                                    <p:cond delay="750"/>
                                  </p:stCondLst>
                                  <p:childTnLst>
                                    <p:set>
                                      <p:cBhvr>
                                        <p:cTn id="31" dur="1" fill="hold">
                                          <p:stCondLst>
                                            <p:cond delay="0"/>
                                          </p:stCondLst>
                                        </p:cTn>
                                        <p:tgtEl>
                                          <p:spTgt spid="38"/>
                                        </p:tgtEl>
                                        <p:attrNameLst>
                                          <p:attrName>style.visibility</p:attrName>
                                        </p:attrNameLst>
                                      </p:cBhvr>
                                      <p:to>
                                        <p:strVal val="visible"/>
                                      </p:to>
                                    </p:set>
                                    <p:anim calcmode="lin" valueType="num">
                                      <p:cBhvr>
                                        <p:cTn id="32" dur="750" fill="hold"/>
                                        <p:tgtEl>
                                          <p:spTgt spid="38"/>
                                        </p:tgtEl>
                                        <p:attrNameLst>
                                          <p:attrName>ppt_w</p:attrName>
                                        </p:attrNameLst>
                                      </p:cBhvr>
                                      <p:tavLst>
                                        <p:tav tm="0">
                                          <p:val>
                                            <p:fltVal val="0"/>
                                          </p:val>
                                        </p:tav>
                                        <p:tav tm="100000">
                                          <p:val>
                                            <p:strVal val="#ppt_w"/>
                                          </p:val>
                                        </p:tav>
                                      </p:tavLst>
                                    </p:anim>
                                    <p:anim calcmode="lin" valueType="num">
                                      <p:cBhvr>
                                        <p:cTn id="33" dur="750" fill="hold"/>
                                        <p:tgtEl>
                                          <p:spTgt spid="38"/>
                                        </p:tgtEl>
                                        <p:attrNameLst>
                                          <p:attrName>ppt_h</p:attrName>
                                        </p:attrNameLst>
                                      </p:cBhvr>
                                      <p:tavLst>
                                        <p:tav tm="0">
                                          <p:val>
                                            <p:fltVal val="0"/>
                                          </p:val>
                                        </p:tav>
                                        <p:tav tm="100000">
                                          <p:val>
                                            <p:strVal val="#ppt_h"/>
                                          </p:val>
                                        </p:tav>
                                      </p:tavLst>
                                    </p:anim>
                                    <p:animEffect transition="in" filter="fade">
                                      <p:cBhvr>
                                        <p:cTn id="34" dur="750"/>
                                        <p:tgtEl>
                                          <p:spTgt spid="38"/>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750" fill="hold"/>
                                        <p:tgtEl>
                                          <p:spTgt spid="40"/>
                                        </p:tgtEl>
                                        <p:attrNameLst>
                                          <p:attrName>ppt_w</p:attrName>
                                        </p:attrNameLst>
                                      </p:cBhvr>
                                      <p:tavLst>
                                        <p:tav tm="0">
                                          <p:val>
                                            <p:fltVal val="0"/>
                                          </p:val>
                                        </p:tav>
                                        <p:tav tm="100000">
                                          <p:val>
                                            <p:strVal val="#ppt_w"/>
                                          </p:val>
                                        </p:tav>
                                      </p:tavLst>
                                    </p:anim>
                                    <p:anim calcmode="lin" valueType="num">
                                      <p:cBhvr>
                                        <p:cTn id="38" dur="750" fill="hold"/>
                                        <p:tgtEl>
                                          <p:spTgt spid="40"/>
                                        </p:tgtEl>
                                        <p:attrNameLst>
                                          <p:attrName>ppt_h</p:attrName>
                                        </p:attrNameLst>
                                      </p:cBhvr>
                                      <p:tavLst>
                                        <p:tav tm="0">
                                          <p:val>
                                            <p:fltVal val="0"/>
                                          </p:val>
                                        </p:tav>
                                        <p:tav tm="100000">
                                          <p:val>
                                            <p:strVal val="#ppt_h"/>
                                          </p:val>
                                        </p:tav>
                                      </p:tavLst>
                                    </p:anim>
                                    <p:animEffect transition="in" filter="fade">
                                      <p:cBhvr>
                                        <p:cTn id="39" dur="750"/>
                                        <p:tgtEl>
                                          <p:spTgt spid="40"/>
                                        </p:tgtEl>
                                      </p:cBhvr>
                                    </p:animEffect>
                                  </p:childTnLst>
                                </p:cTn>
                              </p:par>
                              <p:par>
                                <p:cTn id="40" presetID="53" presetClass="entr" presetSubtype="16" fill="hold" grpId="0" nodeType="withEffect">
                                  <p:stCondLst>
                                    <p:cond delay="1000"/>
                                  </p:stCondLst>
                                  <p:childTnLst>
                                    <p:set>
                                      <p:cBhvr>
                                        <p:cTn id="41" dur="1" fill="hold">
                                          <p:stCondLst>
                                            <p:cond delay="0"/>
                                          </p:stCondLst>
                                        </p:cTn>
                                        <p:tgtEl>
                                          <p:spTgt spid="39"/>
                                        </p:tgtEl>
                                        <p:attrNameLst>
                                          <p:attrName>style.visibility</p:attrName>
                                        </p:attrNameLst>
                                      </p:cBhvr>
                                      <p:to>
                                        <p:strVal val="visible"/>
                                      </p:to>
                                    </p:set>
                                    <p:anim calcmode="lin" valueType="num">
                                      <p:cBhvr>
                                        <p:cTn id="42" dur="750" fill="hold"/>
                                        <p:tgtEl>
                                          <p:spTgt spid="39"/>
                                        </p:tgtEl>
                                        <p:attrNameLst>
                                          <p:attrName>ppt_w</p:attrName>
                                        </p:attrNameLst>
                                      </p:cBhvr>
                                      <p:tavLst>
                                        <p:tav tm="0">
                                          <p:val>
                                            <p:fltVal val="0"/>
                                          </p:val>
                                        </p:tav>
                                        <p:tav tm="100000">
                                          <p:val>
                                            <p:strVal val="#ppt_w"/>
                                          </p:val>
                                        </p:tav>
                                      </p:tavLst>
                                    </p:anim>
                                    <p:anim calcmode="lin" valueType="num">
                                      <p:cBhvr>
                                        <p:cTn id="43" dur="750" fill="hold"/>
                                        <p:tgtEl>
                                          <p:spTgt spid="39"/>
                                        </p:tgtEl>
                                        <p:attrNameLst>
                                          <p:attrName>ppt_h</p:attrName>
                                        </p:attrNameLst>
                                      </p:cBhvr>
                                      <p:tavLst>
                                        <p:tav tm="0">
                                          <p:val>
                                            <p:fltVal val="0"/>
                                          </p:val>
                                        </p:tav>
                                        <p:tav tm="100000">
                                          <p:val>
                                            <p:strVal val="#ppt_h"/>
                                          </p:val>
                                        </p:tav>
                                      </p:tavLst>
                                    </p:anim>
                                    <p:animEffect transition="in" filter="fade">
                                      <p:cBhvr>
                                        <p:cTn id="44" dur="750"/>
                                        <p:tgtEl>
                                          <p:spTgt spid="39"/>
                                        </p:tgtEl>
                                      </p:cBhvr>
                                    </p:animEffect>
                                  </p:childTnLst>
                                </p:cTn>
                              </p:par>
                              <p:par>
                                <p:cTn id="45" presetID="10" presetClass="entr" presetSubtype="0" fill="hold" nodeType="withEffect">
                                  <p:stCondLst>
                                    <p:cond delay="10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125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par>
                                <p:cTn id="51" presetID="10" presetClass="entr" presetSubtype="0" fill="hold" nodeType="withEffect">
                                  <p:stCondLst>
                                    <p:cond delay="150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par>
                                <p:cTn id="54" presetID="10" presetClass="entr" presetSubtype="0" fill="hold" nodeType="withEffect">
                                  <p:stCondLst>
                                    <p:cond delay="175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childTnLst>
                                </p:cTn>
                              </p:par>
                              <p:par>
                                <p:cTn id="57" presetID="10" presetClass="entr" presetSubtype="0" fill="hold" nodeType="withEffect">
                                  <p:stCondLst>
                                    <p:cond delay="175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22" presetClass="entr" presetSubtype="2" fill="hold" nodeType="withEffect">
                                  <p:stCondLst>
                                    <p:cond delay="1000"/>
                                  </p:stCondLst>
                                  <p:childTnLst>
                                    <p:set>
                                      <p:cBhvr>
                                        <p:cTn id="61" dur="1" fill="hold">
                                          <p:stCondLst>
                                            <p:cond delay="0"/>
                                          </p:stCondLst>
                                        </p:cTn>
                                        <p:tgtEl>
                                          <p:spTgt spid="13"/>
                                        </p:tgtEl>
                                        <p:attrNameLst>
                                          <p:attrName>style.visibility</p:attrName>
                                        </p:attrNameLst>
                                      </p:cBhvr>
                                      <p:to>
                                        <p:strVal val="visible"/>
                                      </p:to>
                                    </p:set>
                                    <p:animEffect transition="in" filter="wipe(right)">
                                      <p:cBhvr>
                                        <p:cTn id="62" dur="500"/>
                                        <p:tgtEl>
                                          <p:spTgt spid="13"/>
                                        </p:tgtEl>
                                      </p:cBhvr>
                                    </p:animEffect>
                                  </p:childTnLst>
                                </p:cTn>
                              </p:par>
                              <p:par>
                                <p:cTn id="63" presetID="22" presetClass="entr" presetSubtype="8" fill="hold" grpId="0" nodeType="withEffect">
                                  <p:stCondLst>
                                    <p:cond delay="125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par>
                                <p:cTn id="66" presetID="22" presetClass="entr" presetSubtype="8" fill="hold" grpId="0" nodeType="withEffect">
                                  <p:stCondLst>
                                    <p:cond delay="100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par>
                                <p:cTn id="69" presetID="22" presetClass="entr" presetSubtype="2" fill="hold" grpId="0" nodeType="withEffect">
                                  <p:stCondLst>
                                    <p:cond delay="1250"/>
                                  </p:stCondLst>
                                  <p:childTnLst>
                                    <p:set>
                                      <p:cBhvr>
                                        <p:cTn id="70" dur="1" fill="hold">
                                          <p:stCondLst>
                                            <p:cond delay="0"/>
                                          </p:stCondLst>
                                        </p:cTn>
                                        <p:tgtEl>
                                          <p:spTgt spid="18"/>
                                        </p:tgtEl>
                                        <p:attrNameLst>
                                          <p:attrName>style.visibility</p:attrName>
                                        </p:attrNameLst>
                                      </p:cBhvr>
                                      <p:to>
                                        <p:strVal val="visible"/>
                                      </p:to>
                                    </p:set>
                                    <p:animEffect transition="in" filter="wipe(right)">
                                      <p:cBhvr>
                                        <p:cTn id="71" dur="500"/>
                                        <p:tgtEl>
                                          <p:spTgt spid="18"/>
                                        </p:tgtEl>
                                      </p:cBhvr>
                                    </p:animEffect>
                                  </p:childTnLst>
                                </p:cTn>
                              </p:par>
                              <p:par>
                                <p:cTn id="72" presetID="22" presetClass="entr" presetSubtype="8" fill="hold" nodeType="withEffect">
                                  <p:stCondLst>
                                    <p:cond delay="125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500"/>
                                        <p:tgtEl>
                                          <p:spTgt spid="25"/>
                                        </p:tgtEl>
                                      </p:cBhvr>
                                    </p:animEffect>
                                  </p:childTnLst>
                                </p:cTn>
                              </p:par>
                              <p:par>
                                <p:cTn id="75" presetID="10" presetClass="entr" presetSubtype="0" fill="hold" grpId="0" nodeType="withEffect">
                                  <p:stCondLst>
                                    <p:cond delay="170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par>
                                <p:cTn id="78" presetID="10" presetClass="entr" presetSubtype="0" fill="hold" grpId="0" nodeType="withEffect">
                                  <p:stCondLst>
                                    <p:cond delay="1700"/>
                                  </p:stCondLst>
                                  <p:childTnLst>
                                    <p:set>
                                      <p:cBhvr>
                                        <p:cTn id="79" dur="1" fill="hold">
                                          <p:stCondLst>
                                            <p:cond delay="0"/>
                                          </p:stCondLst>
                                        </p:cTn>
                                        <p:tgtEl>
                                          <p:spTgt spid="53"/>
                                        </p:tgtEl>
                                        <p:attrNameLst>
                                          <p:attrName>style.visibility</p:attrName>
                                        </p:attrNameLst>
                                      </p:cBhvr>
                                      <p:to>
                                        <p:strVal val="visible"/>
                                      </p:to>
                                    </p:set>
                                    <p:animEffect transition="in" filter="fade">
                                      <p:cBhvr>
                                        <p:cTn id="80" dur="500"/>
                                        <p:tgtEl>
                                          <p:spTgt spid="53"/>
                                        </p:tgtEl>
                                      </p:cBhvr>
                                    </p:animEffect>
                                  </p:childTnLst>
                                </p:cTn>
                              </p:par>
                              <p:par>
                                <p:cTn id="81" presetID="10" presetClass="entr" presetSubtype="0" fill="hold" grpId="0" nodeType="withEffect">
                                  <p:stCondLst>
                                    <p:cond delay="1900"/>
                                  </p:stCondLst>
                                  <p:childTnLst>
                                    <p:set>
                                      <p:cBhvr>
                                        <p:cTn id="82" dur="1" fill="hold">
                                          <p:stCondLst>
                                            <p:cond delay="0"/>
                                          </p:stCondLst>
                                        </p:cTn>
                                        <p:tgtEl>
                                          <p:spTgt spid="52"/>
                                        </p:tgtEl>
                                        <p:attrNameLst>
                                          <p:attrName>style.visibility</p:attrName>
                                        </p:attrNameLst>
                                      </p:cBhvr>
                                      <p:to>
                                        <p:strVal val="visible"/>
                                      </p:to>
                                    </p:set>
                                    <p:animEffect transition="in" filter="fade">
                                      <p:cBhvr>
                                        <p:cTn id="83" dur="500"/>
                                        <p:tgtEl>
                                          <p:spTgt spid="52"/>
                                        </p:tgtEl>
                                      </p:cBhvr>
                                    </p:animEffect>
                                  </p:childTnLst>
                                </p:cTn>
                              </p:par>
                              <p:par>
                                <p:cTn id="84" presetID="10" presetClass="entr" presetSubtype="0" fill="hold" grpId="0" nodeType="withEffect">
                                  <p:stCondLst>
                                    <p:cond delay="190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500"/>
                                        <p:tgtEl>
                                          <p:spTgt spid="54"/>
                                        </p:tgtEl>
                                      </p:cBhvr>
                                    </p:animEffect>
                                  </p:childTnLst>
                                </p:cTn>
                              </p:par>
                              <p:par>
                                <p:cTn id="87" presetID="10" presetClass="entr" presetSubtype="0" fill="hold" grpId="0" nodeType="withEffect">
                                  <p:stCondLst>
                                    <p:cond delay="170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500"/>
                                        <p:tgtEl>
                                          <p:spTgt spid="55"/>
                                        </p:tgtEl>
                                      </p:cBhvr>
                                    </p:animEffect>
                                  </p:childTnLst>
                                </p:cTn>
                              </p:par>
                              <p:par>
                                <p:cTn id="90" presetID="10" presetClass="entr" presetSubtype="0" fill="hold" grpId="0" nodeType="withEffect">
                                  <p:stCondLst>
                                    <p:cond delay="170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500"/>
                                        <p:tgtEl>
                                          <p:spTgt spid="58"/>
                                        </p:tgtEl>
                                      </p:cBhvr>
                                    </p:animEffect>
                                  </p:childTnLst>
                                </p:cTn>
                              </p:par>
                              <p:par>
                                <p:cTn id="93" presetID="10" presetClass="entr" presetSubtype="0" fill="hold" grpId="0" nodeType="withEffect">
                                  <p:stCondLst>
                                    <p:cond delay="190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500"/>
                                        <p:tgtEl>
                                          <p:spTgt spid="57"/>
                                        </p:tgtEl>
                                      </p:cBhvr>
                                    </p:animEffect>
                                  </p:childTnLst>
                                </p:cTn>
                              </p:par>
                              <p:par>
                                <p:cTn id="96" presetID="10" presetClass="entr" presetSubtype="0" fill="hold" grpId="0" nodeType="withEffect">
                                  <p:stCondLst>
                                    <p:cond delay="1900"/>
                                  </p:stCondLst>
                                  <p:childTnLst>
                                    <p:set>
                                      <p:cBhvr>
                                        <p:cTn id="97" dur="1" fill="hold">
                                          <p:stCondLst>
                                            <p:cond delay="0"/>
                                          </p:stCondLst>
                                        </p:cTn>
                                        <p:tgtEl>
                                          <p:spTgt spid="59"/>
                                        </p:tgtEl>
                                        <p:attrNameLst>
                                          <p:attrName>style.visibility</p:attrName>
                                        </p:attrNameLst>
                                      </p:cBhvr>
                                      <p:to>
                                        <p:strVal val="visible"/>
                                      </p:to>
                                    </p:set>
                                    <p:animEffect transition="in" filter="fade">
                                      <p:cBhvr>
                                        <p:cTn id="98" dur="500"/>
                                        <p:tgtEl>
                                          <p:spTgt spid="59"/>
                                        </p:tgtEl>
                                      </p:cBhvr>
                                    </p:animEffect>
                                  </p:childTnLst>
                                </p:cTn>
                              </p:par>
                              <p:par>
                                <p:cTn id="99" presetID="10" presetClass="entr" presetSubtype="0" fill="hold" grpId="0" nodeType="withEffect">
                                  <p:stCondLst>
                                    <p:cond delay="170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500"/>
                                        <p:tgtEl>
                                          <p:spTgt spid="56"/>
                                        </p:tgtEl>
                                      </p:cBhvr>
                                    </p:animEffect>
                                  </p:childTnLst>
                                </p:cTn>
                              </p:par>
                              <p:par>
                                <p:cTn id="102" presetID="10" presetClass="entr" presetSubtype="0" fill="hold" grpId="0" nodeType="withEffect">
                                  <p:stCondLst>
                                    <p:cond delay="1700"/>
                                  </p:stCondLst>
                                  <p:childTnLst>
                                    <p:set>
                                      <p:cBhvr>
                                        <p:cTn id="103" dur="1" fill="hold">
                                          <p:stCondLst>
                                            <p:cond delay="0"/>
                                          </p:stCondLst>
                                        </p:cTn>
                                        <p:tgtEl>
                                          <p:spTgt spid="60"/>
                                        </p:tgtEl>
                                        <p:attrNameLst>
                                          <p:attrName>style.visibility</p:attrName>
                                        </p:attrNameLst>
                                      </p:cBhvr>
                                      <p:to>
                                        <p:strVal val="visible"/>
                                      </p:to>
                                    </p:set>
                                    <p:animEffect transition="in" filter="fade">
                                      <p:cBhvr>
                                        <p:cTn id="104" dur="500"/>
                                        <p:tgtEl>
                                          <p:spTgt spid="60"/>
                                        </p:tgtEl>
                                      </p:cBhvr>
                                    </p:animEffect>
                                  </p:childTnLst>
                                </p:cTn>
                              </p:par>
                              <p:par>
                                <p:cTn id="105" presetID="10" presetClass="entr" presetSubtype="0" fill="hold" grpId="0" nodeType="withEffect">
                                  <p:stCondLst>
                                    <p:cond delay="50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500"/>
                                        <p:tgtEl>
                                          <p:spTgt spid="31"/>
                                        </p:tgtEl>
                                      </p:cBhvr>
                                    </p:animEffect>
                                  </p:childTnLst>
                                </p:cTn>
                              </p:par>
                              <p:par>
                                <p:cTn id="108" presetID="10" presetClass="entr" presetSubtype="0" fill="hold" grpId="0" nodeType="withEffect">
                                  <p:stCondLst>
                                    <p:cond delay="70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par>
                                <p:cTn id="111" presetID="10" presetClass="entr" presetSubtype="0" fill="hold" grpId="0" nodeType="withEffect">
                                  <p:stCondLst>
                                    <p:cond delay="900"/>
                                  </p:stCondLst>
                                  <p:childTnLst>
                                    <p:set>
                                      <p:cBhvr>
                                        <p:cTn id="112" dur="1" fill="hold">
                                          <p:stCondLst>
                                            <p:cond delay="0"/>
                                          </p:stCondLst>
                                        </p:cTn>
                                        <p:tgtEl>
                                          <p:spTgt spid="32"/>
                                        </p:tgtEl>
                                        <p:attrNameLst>
                                          <p:attrName>style.visibility</p:attrName>
                                        </p:attrNameLst>
                                      </p:cBhvr>
                                      <p:to>
                                        <p:strVal val="visible"/>
                                      </p:to>
                                    </p:set>
                                    <p:animEffect transition="in" filter="fade">
                                      <p:cBhvr>
                                        <p:cTn id="113" dur="500"/>
                                        <p:tgtEl>
                                          <p:spTgt spid="32"/>
                                        </p:tgtEl>
                                      </p:cBhvr>
                                    </p:animEffect>
                                  </p:childTnLst>
                                </p:cTn>
                              </p:par>
                              <p:par>
                                <p:cTn id="114" presetID="10" presetClass="entr" presetSubtype="0" fill="hold" grpId="0" nodeType="withEffect">
                                  <p:stCondLst>
                                    <p:cond delay="110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par>
                                <p:cTn id="117" presetID="10" presetClass="entr" presetSubtype="0" fill="hold" grpId="0" nodeType="withEffect">
                                  <p:stCondLst>
                                    <p:cond delay="1300"/>
                                  </p:stCondLst>
                                  <p:childTnLst>
                                    <p:set>
                                      <p:cBhvr>
                                        <p:cTn id="118" dur="1" fill="hold">
                                          <p:stCondLst>
                                            <p:cond delay="0"/>
                                          </p:stCondLst>
                                        </p:cTn>
                                        <p:tgtEl>
                                          <p:spTgt spid="33"/>
                                        </p:tgtEl>
                                        <p:attrNameLst>
                                          <p:attrName>style.visibility</p:attrName>
                                        </p:attrNameLst>
                                      </p:cBhvr>
                                      <p:to>
                                        <p:strVal val="visible"/>
                                      </p:to>
                                    </p:set>
                                    <p:animEffect transition="in" filter="fade">
                                      <p:cBhvr>
                                        <p:cTn id="1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4" grpId="0" animBg="1"/>
      <p:bldP spid="26" grpId="0" animBg="1"/>
      <p:bldP spid="32" grpId="0"/>
      <p:bldP spid="27" grpId="0" animBg="1"/>
      <p:bldP spid="28" grpId="0" animBg="1"/>
      <p:bldP spid="29" grpId="0" animBg="1"/>
      <p:bldP spid="30" grpId="0" animBg="1"/>
      <p:bldP spid="33" grpId="0"/>
      <p:bldP spid="31" grpId="0"/>
      <p:bldP spid="36" grpId="0" animBg="1"/>
      <p:bldP spid="37" grpId="0" animBg="1"/>
      <p:bldP spid="38" grpId="0" animBg="1"/>
      <p:bldP spid="39" grpId="0" animBg="1"/>
      <p:bldP spid="40" grpId="0" animBg="1"/>
      <p:bldP spid="6" grpId="0"/>
      <p:bldP spid="52" grpId="0"/>
      <p:bldP spid="53" grpId="0"/>
      <p:bldP spid="54" grpId="0"/>
      <p:bldP spid="55" grpId="0"/>
      <p:bldP spid="56" grpId="0"/>
      <p:bldP spid="57" grpId="0"/>
      <p:bldP spid="58" grpId="0"/>
      <p:bldP spid="59" grpId="0"/>
      <p:bldP spid="60" grpId="0"/>
      <p:bldP spid="2"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E24157D-2231-4743-A672-5CA6769ADC8E}"/>
              </a:ext>
            </a:extLst>
          </p:cNvPr>
          <p:cNvPicPr>
            <a:picLocks noChangeAspect="1"/>
          </p:cNvPicPr>
          <p:nvPr/>
        </p:nvPicPr>
        <p:blipFill>
          <a:blip r:embed="rId3"/>
          <a:stretch>
            <a:fillRect/>
          </a:stretch>
        </p:blipFill>
        <p:spPr>
          <a:xfrm>
            <a:off x="5496252" y="984396"/>
            <a:ext cx="6509954" cy="491840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4F71DFA9-9DC3-463F-81CD-093AB49A565F}"/>
              </a:ext>
            </a:extLst>
          </p:cNvPr>
          <p:cNvSpPr txBox="1"/>
          <p:nvPr/>
        </p:nvSpPr>
        <p:spPr>
          <a:xfrm>
            <a:off x="2867176" y="232278"/>
            <a:ext cx="5973110" cy="707886"/>
          </a:xfrm>
          <a:prstGeom prst="rect">
            <a:avLst/>
          </a:prstGeom>
          <a:noFill/>
        </p:spPr>
        <p:txBody>
          <a:bodyPr wrap="none" lIns="91440" tIns="45720" rIns="91440" bIns="45720" rtlCol="0" anchor="t">
            <a:spAutoFit/>
          </a:bodyPr>
          <a:lstStyle/>
          <a:p>
            <a:r>
              <a:rPr lang="en-US" sz="4000" b="1" dirty="0">
                <a:solidFill>
                  <a:srgbClr val="544C7B"/>
                </a:solidFill>
                <a:latin typeface="Century Gothic"/>
                <a:cs typeface="Calibri"/>
              </a:rPr>
              <a:t>Errors and Uncertainties</a:t>
            </a:r>
            <a:endParaRPr lang="en-US" sz="4000" b="1" dirty="0">
              <a:solidFill>
                <a:srgbClr val="544C7B"/>
              </a:solidFill>
              <a:cs typeface="Calibri"/>
            </a:endParaRPr>
          </a:p>
        </p:txBody>
      </p:sp>
      <p:sp>
        <p:nvSpPr>
          <p:cNvPr id="4" name="TextBox 3">
            <a:extLst>
              <a:ext uri="{FF2B5EF4-FFF2-40B4-BE49-F238E27FC236}">
                <a16:creationId xmlns:a16="http://schemas.microsoft.com/office/drawing/2014/main" id="{A29D76FC-BB8F-4BA1-9A02-1ED2B662FB92}"/>
              </a:ext>
            </a:extLst>
          </p:cNvPr>
          <p:cNvSpPr txBox="1"/>
          <p:nvPr/>
        </p:nvSpPr>
        <p:spPr>
          <a:xfrm>
            <a:off x="9238690" y="5670038"/>
            <a:ext cx="28060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Century Gothic" panose="020B0502020202020204" pitchFamily="34" charset="0"/>
                <a:cs typeface="Calibri"/>
              </a:rPr>
              <a:t>Credit: National Marine Sanctuaries</a:t>
            </a:r>
          </a:p>
        </p:txBody>
      </p:sp>
      <p:sp>
        <p:nvSpPr>
          <p:cNvPr id="6" name="TextBox 5">
            <a:extLst>
              <a:ext uri="{FF2B5EF4-FFF2-40B4-BE49-F238E27FC236}">
                <a16:creationId xmlns:a16="http://schemas.microsoft.com/office/drawing/2014/main" id="{1DF4630B-3077-46A8-864B-2B0C628F4061}"/>
              </a:ext>
            </a:extLst>
          </p:cNvPr>
          <p:cNvSpPr txBox="1"/>
          <p:nvPr/>
        </p:nvSpPr>
        <p:spPr>
          <a:xfrm>
            <a:off x="597407" y="1320598"/>
            <a:ext cx="4829301" cy="5573770"/>
          </a:xfrm>
          <a:prstGeom prst="rect">
            <a:avLst/>
          </a:prstGeom>
          <a:noFill/>
        </p:spPr>
        <p:txBody>
          <a:bodyPr wrap="square" lIns="91440" tIns="45720" rIns="91440" bIns="45720" rtlCol="0" anchor="t">
            <a:spAutoFit/>
          </a:bodyPr>
          <a:lstStyle/>
          <a:p>
            <a:endParaRPr lang="en-US" sz="2000" i="1" dirty="0">
              <a:solidFill>
                <a:schemeClr val="tx1">
                  <a:lumMod val="75000"/>
                  <a:lumOff val="25000"/>
                </a:schemeClr>
              </a:solidFill>
              <a:latin typeface="Century Gothic"/>
              <a:cs typeface="Calibri"/>
            </a:endParaRPr>
          </a:p>
          <a:p>
            <a:pPr marL="342900" indent="-342900">
              <a:buClr>
                <a:srgbClr val="544C7B"/>
              </a:buClr>
              <a:buFont typeface="Arial" panose="020B0604020202020204" pitchFamily="34" charset="0"/>
              <a:buChar char="•"/>
            </a:pPr>
            <a:r>
              <a:rPr lang="en-US" sz="2000" dirty="0">
                <a:solidFill>
                  <a:schemeClr val="tx1">
                    <a:lumMod val="75000"/>
                    <a:lumOff val="25000"/>
                  </a:schemeClr>
                </a:solidFill>
                <a:latin typeface="Century Gothic"/>
              </a:rPr>
              <a:t>Differences in Landsat 5 and Landsat 8 technologies may have affected seagrass concentration readings</a:t>
            </a:r>
            <a:endParaRPr lang="en-US" sz="2000" dirty="0">
              <a:solidFill>
                <a:schemeClr val="tx1">
                  <a:lumMod val="75000"/>
                  <a:lumOff val="25000"/>
                </a:schemeClr>
              </a:solidFill>
              <a:ea typeface="+mn-lt"/>
              <a:cs typeface="+mn-lt"/>
            </a:endParaRPr>
          </a:p>
          <a:p>
            <a:pPr>
              <a:buClr>
                <a:srgbClr val="B73B52"/>
              </a:buClr>
            </a:pPr>
            <a:endParaRPr lang="en-US" sz="2000" dirty="0">
              <a:solidFill>
                <a:schemeClr val="tx1">
                  <a:lumMod val="75000"/>
                  <a:lumOff val="25000"/>
                </a:schemeClr>
              </a:solidFill>
              <a:latin typeface="Century Gothic"/>
            </a:endParaRPr>
          </a:p>
          <a:p>
            <a:pPr marL="342900" indent="-342900">
              <a:buClr>
                <a:srgbClr val="544C7B"/>
              </a:buClr>
              <a:buFont typeface="Arial" panose="020B0604020202020204" pitchFamily="34" charset="0"/>
              <a:buChar char="•"/>
            </a:pPr>
            <a:r>
              <a:rPr lang="en-US" sz="2000" dirty="0">
                <a:solidFill>
                  <a:schemeClr val="tx1">
                    <a:lumMod val="75000"/>
                    <a:lumOff val="25000"/>
                  </a:schemeClr>
                </a:solidFill>
                <a:latin typeface="Century Gothic"/>
              </a:rPr>
              <a:t>Depth of study area may have impacted turbidity and seagrass readings</a:t>
            </a:r>
            <a:endParaRPr lang="en-US" sz="2000" dirty="0">
              <a:solidFill>
                <a:schemeClr val="tx1">
                  <a:lumMod val="75000"/>
                  <a:lumOff val="25000"/>
                </a:schemeClr>
              </a:solidFill>
              <a:ea typeface="+mn-lt"/>
              <a:cs typeface="+mn-lt"/>
            </a:endParaRPr>
          </a:p>
          <a:p>
            <a:pPr>
              <a:buClr>
                <a:srgbClr val="B73B52"/>
              </a:buClr>
            </a:pPr>
            <a:endParaRPr lang="en-US" sz="2000" dirty="0">
              <a:solidFill>
                <a:schemeClr val="tx1">
                  <a:lumMod val="75000"/>
                  <a:lumOff val="25000"/>
                </a:schemeClr>
              </a:solidFill>
              <a:latin typeface="Century Gothic"/>
            </a:endParaRPr>
          </a:p>
          <a:p>
            <a:pPr marL="342900" indent="-342900">
              <a:buClr>
                <a:srgbClr val="544C7B"/>
              </a:buClr>
              <a:buFont typeface="Arial" panose="020B0604020202020204" pitchFamily="34" charset="0"/>
              <a:buChar char="•"/>
            </a:pPr>
            <a:r>
              <a:rPr lang="en-US" sz="2000" dirty="0">
                <a:solidFill>
                  <a:schemeClr val="tx1">
                    <a:lumMod val="75000"/>
                    <a:lumOff val="25000"/>
                  </a:schemeClr>
                </a:solidFill>
                <a:latin typeface="Century Gothic"/>
              </a:rPr>
              <a:t>Cloud masking can leave behind pixels that produce false readings, leaving gaps in coverage</a:t>
            </a:r>
            <a:endParaRPr lang="en-US" sz="2000" dirty="0">
              <a:solidFill>
                <a:schemeClr val="tx1">
                  <a:lumMod val="75000"/>
                  <a:lumOff val="25000"/>
                </a:schemeClr>
              </a:solidFill>
              <a:ea typeface="+mn-lt"/>
              <a:cs typeface="+mn-lt"/>
            </a:endParaRPr>
          </a:p>
          <a:p>
            <a:pPr>
              <a:buClr>
                <a:srgbClr val="B73B52"/>
              </a:buClr>
            </a:pPr>
            <a:endParaRPr lang="en-US" sz="2000" dirty="0">
              <a:solidFill>
                <a:schemeClr val="tx1">
                  <a:lumMod val="75000"/>
                  <a:lumOff val="25000"/>
                </a:schemeClr>
              </a:solidFill>
              <a:latin typeface="Century Gothic"/>
              <a:ea typeface="+mn-lt"/>
              <a:cs typeface="+mn-lt"/>
            </a:endParaRPr>
          </a:p>
          <a:p>
            <a:pPr marL="342900" indent="-342900">
              <a:buClr>
                <a:srgbClr val="544C7B"/>
              </a:buClr>
              <a:buFont typeface="Arial" panose="020B0604020202020204" pitchFamily="34" charset="0"/>
              <a:buChar char="•"/>
            </a:pPr>
            <a:r>
              <a:rPr lang="en-US" sz="2000" dirty="0">
                <a:solidFill>
                  <a:schemeClr val="tx1">
                    <a:lumMod val="75000"/>
                    <a:lumOff val="25000"/>
                  </a:schemeClr>
                </a:solidFill>
                <a:latin typeface="Century Gothic"/>
                <a:ea typeface="+mn-lt"/>
                <a:cs typeface="+mn-lt"/>
              </a:rPr>
              <a:t>Lack of </a:t>
            </a:r>
            <a:r>
              <a:rPr lang="en-US" sz="2000" i="1" dirty="0">
                <a:solidFill>
                  <a:schemeClr val="tx1">
                    <a:lumMod val="75000"/>
                    <a:lumOff val="25000"/>
                  </a:schemeClr>
                </a:solidFill>
                <a:latin typeface="Century Gothic"/>
                <a:ea typeface="+mn-lt"/>
                <a:cs typeface="+mn-lt"/>
              </a:rPr>
              <a:t>in situ</a:t>
            </a:r>
            <a:r>
              <a:rPr lang="en-US" sz="2000" dirty="0">
                <a:solidFill>
                  <a:schemeClr val="tx1">
                    <a:lumMod val="75000"/>
                    <a:lumOff val="25000"/>
                  </a:schemeClr>
                </a:solidFill>
                <a:latin typeface="Century Gothic"/>
                <a:ea typeface="+mn-lt"/>
                <a:cs typeface="+mn-lt"/>
              </a:rPr>
              <a:t> data for validation</a:t>
            </a:r>
            <a:endParaRPr lang="en-US" sz="2000" dirty="0">
              <a:solidFill>
                <a:schemeClr val="tx1">
                  <a:lumMod val="75000"/>
                  <a:lumOff val="25000"/>
                </a:schemeClr>
              </a:solidFill>
              <a:ea typeface="+mn-lt"/>
              <a:cs typeface="+mn-lt"/>
            </a:endParaRPr>
          </a:p>
          <a:p>
            <a:pPr marL="342900" indent="-342900">
              <a:lnSpc>
                <a:spcPct val="150000"/>
              </a:lnSpc>
              <a:buClr>
                <a:srgbClr val="B73B52"/>
              </a:buClr>
              <a:buFont typeface="Arial" panose="020B0604020202020204" pitchFamily="34" charset="0"/>
              <a:buChar char="•"/>
            </a:pPr>
            <a:endParaRPr lang="en-US" sz="2000" dirty="0">
              <a:solidFill>
                <a:schemeClr val="tx1">
                  <a:lumMod val="75000"/>
                  <a:lumOff val="25000"/>
                </a:schemeClr>
              </a:solidFill>
              <a:latin typeface="Century Gothic"/>
              <a:ea typeface="+mn-lt"/>
              <a:cs typeface="+mn-lt"/>
            </a:endParaRPr>
          </a:p>
          <a:p>
            <a:pPr marL="285750" indent="-285750">
              <a:lnSpc>
                <a:spcPct val="150000"/>
              </a:lnSpc>
              <a:buClr>
                <a:srgbClr val="B73B52"/>
              </a:buClr>
              <a:buFont typeface="Arial" panose="020B0604020202020204" pitchFamily="34" charset="0"/>
              <a:buChar char="•"/>
            </a:pPr>
            <a:endParaRPr lang="en-US" sz="2000" dirty="0">
              <a:solidFill>
                <a:schemeClr val="tx1">
                  <a:lumMod val="75000"/>
                  <a:lumOff val="25000"/>
                </a:schemeClr>
              </a:solidFill>
              <a:latin typeface="Century Gothic"/>
            </a:endParaRPr>
          </a:p>
        </p:txBody>
      </p:sp>
      <p:grpSp>
        <p:nvGrpSpPr>
          <p:cNvPr id="8" name="Group 7">
            <a:extLst>
              <a:ext uri="{FF2B5EF4-FFF2-40B4-BE49-F238E27FC236}">
                <a16:creationId xmlns:a16="http://schemas.microsoft.com/office/drawing/2014/main" id="{B18B5704-208E-496B-A967-69CC4921E908}"/>
              </a:ext>
            </a:extLst>
          </p:cNvPr>
          <p:cNvGrpSpPr/>
          <p:nvPr/>
        </p:nvGrpSpPr>
        <p:grpSpPr>
          <a:xfrm>
            <a:off x="367244" y="329582"/>
            <a:ext cx="2376874" cy="881598"/>
            <a:chOff x="224415" y="321257"/>
            <a:chExt cx="2376874" cy="881598"/>
          </a:xfrm>
          <a:solidFill>
            <a:srgbClr val="544C7B"/>
          </a:solidFill>
        </p:grpSpPr>
        <p:sp>
          <p:nvSpPr>
            <p:cNvPr id="10" name="Rectangle 9">
              <a:extLst>
                <a:ext uri="{FF2B5EF4-FFF2-40B4-BE49-F238E27FC236}">
                  <a16:creationId xmlns:a16="http://schemas.microsoft.com/office/drawing/2014/main" id="{AF4F16AD-1615-47D8-86DC-8888BC51A82F}"/>
                </a:ext>
              </a:extLst>
            </p:cNvPr>
            <p:cNvSpPr/>
            <p:nvPr/>
          </p:nvSpPr>
          <p:spPr>
            <a:xfrm>
              <a:off x="224415" y="321257"/>
              <a:ext cx="2376874" cy="513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 </a:t>
              </a:r>
              <a:endParaRPr lang="en-US" sz="3600" b="1" dirty="0"/>
            </a:p>
          </p:txBody>
        </p:sp>
        <p:sp>
          <p:nvSpPr>
            <p:cNvPr id="11" name="Right Triangle 10">
              <a:extLst>
                <a:ext uri="{FF2B5EF4-FFF2-40B4-BE49-F238E27FC236}">
                  <a16:creationId xmlns:a16="http://schemas.microsoft.com/office/drawing/2014/main" id="{1C437AC4-A892-4959-996D-B29461F38791}"/>
                </a:ext>
              </a:extLst>
            </p:cNvPr>
            <p:cNvSpPr/>
            <p:nvPr/>
          </p:nvSpPr>
          <p:spPr>
            <a:xfrm flipV="1">
              <a:off x="1985964" y="850789"/>
              <a:ext cx="615325" cy="352066"/>
            </a:xfrm>
            <a:prstGeom prst="rtTriangle">
              <a:avLst/>
            </a:prstGeom>
            <a:solidFill>
              <a:srgbClr val="342F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49944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05A1B2-A061-4496-9D92-9138DC776A49}"/>
              </a:ext>
            </a:extLst>
          </p:cNvPr>
          <p:cNvSpPr txBox="1"/>
          <p:nvPr/>
        </p:nvSpPr>
        <p:spPr>
          <a:xfrm>
            <a:off x="2828328" y="183073"/>
            <a:ext cx="31554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384D6D"/>
                </a:solidFill>
                <a:latin typeface="Century Gothic"/>
                <a:ea typeface="+mn-lt"/>
                <a:cs typeface="+mn-lt"/>
              </a:rPr>
              <a:t>Future Work</a:t>
            </a:r>
          </a:p>
        </p:txBody>
      </p:sp>
      <p:pic>
        <p:nvPicPr>
          <p:cNvPr id="9" name="Picture 6" descr="A picture containing outdoor, beach, water, sky&#10;&#10;Description automatically generated">
            <a:extLst>
              <a:ext uri="{FF2B5EF4-FFF2-40B4-BE49-F238E27FC236}">
                <a16:creationId xmlns:a16="http://schemas.microsoft.com/office/drawing/2014/main" id="{994A4B2A-FA0A-4426-9B6C-49F05AB607D4}"/>
              </a:ext>
            </a:extLst>
          </p:cNvPr>
          <p:cNvPicPr>
            <a:picLocks noChangeAspect="1"/>
          </p:cNvPicPr>
          <p:nvPr/>
        </p:nvPicPr>
        <p:blipFill>
          <a:blip r:embed="rId3"/>
          <a:stretch>
            <a:fillRect/>
          </a:stretch>
        </p:blipFill>
        <p:spPr>
          <a:xfrm>
            <a:off x="5470392" y="991317"/>
            <a:ext cx="6551750" cy="4912039"/>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05320E79-3097-43DD-A087-AF7C14268985}"/>
              </a:ext>
            </a:extLst>
          </p:cNvPr>
          <p:cNvSpPr txBox="1"/>
          <p:nvPr/>
        </p:nvSpPr>
        <p:spPr>
          <a:xfrm>
            <a:off x="10610380" y="5626357"/>
            <a:ext cx="25584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Century Gothic" panose="020B0502020202020204" pitchFamily="34" charset="0"/>
                <a:cs typeface="Calibri"/>
              </a:rPr>
              <a:t>Credit: Mike Tilley</a:t>
            </a:r>
          </a:p>
        </p:txBody>
      </p:sp>
      <p:sp>
        <p:nvSpPr>
          <p:cNvPr id="6" name="TextBox 5">
            <a:extLst>
              <a:ext uri="{FF2B5EF4-FFF2-40B4-BE49-F238E27FC236}">
                <a16:creationId xmlns:a16="http://schemas.microsoft.com/office/drawing/2014/main" id="{23D14BFC-B836-4B0A-AC9C-EAD199572238}"/>
              </a:ext>
            </a:extLst>
          </p:cNvPr>
          <p:cNvSpPr txBox="1"/>
          <p:nvPr/>
        </p:nvSpPr>
        <p:spPr>
          <a:xfrm>
            <a:off x="495300" y="1304723"/>
            <a:ext cx="4975092" cy="5881546"/>
          </a:xfrm>
          <a:prstGeom prst="rect">
            <a:avLst/>
          </a:prstGeom>
          <a:noFill/>
        </p:spPr>
        <p:txBody>
          <a:bodyPr wrap="square" lIns="91440" tIns="45720" rIns="91440" bIns="45720" rtlCol="0" anchor="t">
            <a:spAutoFit/>
          </a:bodyPr>
          <a:lstStyle/>
          <a:p>
            <a:endParaRPr lang="en-US" sz="2000" i="1" dirty="0">
              <a:solidFill>
                <a:schemeClr val="tx1">
                  <a:lumMod val="75000"/>
                  <a:lumOff val="25000"/>
                </a:schemeClr>
              </a:solidFill>
              <a:latin typeface="Century Gothic"/>
              <a:cs typeface="Calibri"/>
            </a:endParaRPr>
          </a:p>
          <a:p>
            <a:pPr marL="342900" indent="-342900">
              <a:buClr>
                <a:srgbClr val="544C7B"/>
              </a:buClr>
              <a:buFont typeface="Arial" panose="020B0604020202020204" pitchFamily="34" charset="0"/>
              <a:buChar char="•"/>
            </a:pPr>
            <a:r>
              <a:rPr lang="en-US" sz="2000" dirty="0">
                <a:solidFill>
                  <a:schemeClr val="tx1">
                    <a:lumMod val="75000"/>
                    <a:lumOff val="25000"/>
                  </a:schemeClr>
                </a:solidFill>
                <a:latin typeface="Century Gothic"/>
              </a:rPr>
              <a:t>Consider additional analyses exacerbating environmental damages</a:t>
            </a:r>
            <a:endParaRPr lang="en-US" sz="2000" dirty="0">
              <a:solidFill>
                <a:schemeClr val="tx1">
                  <a:lumMod val="75000"/>
                  <a:lumOff val="25000"/>
                </a:schemeClr>
              </a:solidFill>
              <a:ea typeface="+mn-lt"/>
              <a:cs typeface="+mn-lt"/>
            </a:endParaRPr>
          </a:p>
          <a:p>
            <a:pPr marL="342900" indent="-342900">
              <a:buClr>
                <a:srgbClr val="B73B52"/>
              </a:buClr>
              <a:buFont typeface="Arial" panose="020B0604020202020204" pitchFamily="34" charset="0"/>
              <a:buChar char="•"/>
            </a:pPr>
            <a:endParaRPr lang="en-US" sz="2000" dirty="0">
              <a:solidFill>
                <a:schemeClr val="tx1">
                  <a:lumMod val="75000"/>
                  <a:lumOff val="25000"/>
                </a:schemeClr>
              </a:solidFill>
              <a:latin typeface="Century Gothic"/>
              <a:ea typeface="+mn-lt"/>
              <a:cs typeface="+mn-lt"/>
            </a:endParaRPr>
          </a:p>
          <a:p>
            <a:pPr marL="342900" indent="-342900">
              <a:buClr>
                <a:srgbClr val="544C7B"/>
              </a:buClr>
              <a:buFont typeface="Arial" panose="020B0604020202020204" pitchFamily="34" charset="0"/>
              <a:buChar char="•"/>
            </a:pPr>
            <a:r>
              <a:rPr lang="en-US" sz="2000" dirty="0">
                <a:solidFill>
                  <a:schemeClr val="tx1">
                    <a:lumMod val="75000"/>
                    <a:lumOff val="25000"/>
                  </a:schemeClr>
                </a:solidFill>
                <a:latin typeface="Century Gothic"/>
              </a:rPr>
              <a:t>Conduct shoreline analysis over longer period and compare with historical shoreline data</a:t>
            </a:r>
            <a:endParaRPr lang="en-US" sz="2000" dirty="0">
              <a:solidFill>
                <a:schemeClr val="tx1">
                  <a:lumMod val="75000"/>
                  <a:lumOff val="25000"/>
                </a:schemeClr>
              </a:solidFill>
              <a:ea typeface="+mn-lt"/>
              <a:cs typeface="+mn-lt"/>
            </a:endParaRPr>
          </a:p>
          <a:p>
            <a:pPr>
              <a:buClr>
                <a:srgbClr val="B73B52"/>
              </a:buClr>
            </a:pPr>
            <a:endParaRPr lang="en-US" sz="2000" dirty="0">
              <a:solidFill>
                <a:schemeClr val="tx1">
                  <a:lumMod val="75000"/>
                  <a:lumOff val="25000"/>
                </a:schemeClr>
              </a:solidFill>
              <a:latin typeface="Century Gothic"/>
              <a:ea typeface="+mn-lt"/>
              <a:cs typeface="+mn-lt"/>
            </a:endParaRPr>
          </a:p>
          <a:p>
            <a:pPr marL="342900" indent="-342900">
              <a:buClr>
                <a:srgbClr val="544C7B"/>
              </a:buClr>
              <a:buFont typeface="Arial" panose="020B0604020202020204" pitchFamily="34" charset="0"/>
              <a:buChar char="•"/>
            </a:pPr>
            <a:r>
              <a:rPr lang="en-US" sz="2000" dirty="0">
                <a:solidFill>
                  <a:schemeClr val="tx1">
                    <a:lumMod val="75000"/>
                    <a:lumOff val="25000"/>
                  </a:schemeClr>
                </a:solidFill>
                <a:latin typeface="Century Gothic"/>
              </a:rPr>
              <a:t>In-depth analyses for Hurricane Opal for variable comparisons</a:t>
            </a:r>
            <a:endParaRPr lang="en-US" sz="2000" dirty="0">
              <a:solidFill>
                <a:schemeClr val="tx1">
                  <a:lumMod val="75000"/>
                  <a:lumOff val="25000"/>
                </a:schemeClr>
              </a:solidFill>
              <a:ea typeface="+mn-lt"/>
              <a:cs typeface="+mn-lt"/>
            </a:endParaRPr>
          </a:p>
          <a:p>
            <a:pPr marL="342900" indent="-342900">
              <a:buClr>
                <a:srgbClr val="B73B52"/>
              </a:buClr>
              <a:buFont typeface="Arial" panose="020B0604020202020204" pitchFamily="34" charset="0"/>
              <a:buChar char="•"/>
            </a:pPr>
            <a:endParaRPr lang="en-US" sz="2000" dirty="0">
              <a:solidFill>
                <a:schemeClr val="tx1">
                  <a:lumMod val="75000"/>
                  <a:lumOff val="25000"/>
                </a:schemeClr>
              </a:solidFill>
              <a:latin typeface="Century Gothic"/>
              <a:ea typeface="+mn-lt"/>
              <a:cs typeface="+mn-lt"/>
            </a:endParaRPr>
          </a:p>
          <a:p>
            <a:pPr marL="342900" indent="-342900">
              <a:buClr>
                <a:srgbClr val="544C7B"/>
              </a:buClr>
              <a:buFont typeface="Arial" panose="020B0604020202020204" pitchFamily="34" charset="0"/>
              <a:buChar char="•"/>
            </a:pPr>
            <a:r>
              <a:rPr lang="en-US" sz="2000" dirty="0">
                <a:solidFill>
                  <a:schemeClr val="tx1">
                    <a:lumMod val="75000"/>
                    <a:lumOff val="25000"/>
                  </a:schemeClr>
                </a:solidFill>
                <a:latin typeface="Century Gothic"/>
                <a:ea typeface="+mn-lt"/>
                <a:cs typeface="+mn-lt"/>
              </a:rPr>
              <a:t>Implement analyses for other critical shorelines in the Florida Panhandle</a:t>
            </a:r>
            <a:endParaRPr lang="en-US" sz="2000" dirty="0">
              <a:solidFill>
                <a:schemeClr val="tx1">
                  <a:lumMod val="75000"/>
                  <a:lumOff val="25000"/>
                </a:schemeClr>
              </a:solidFill>
              <a:ea typeface="+mn-lt"/>
              <a:cs typeface="+mn-lt"/>
            </a:endParaRPr>
          </a:p>
          <a:p>
            <a:pPr marL="342900" indent="-342900">
              <a:buClr>
                <a:srgbClr val="B73B52"/>
              </a:buClr>
              <a:buFont typeface="Arial" panose="020B0604020202020204" pitchFamily="34" charset="0"/>
              <a:buChar char="•"/>
            </a:pPr>
            <a:endParaRPr lang="en-US" sz="2000" dirty="0">
              <a:solidFill>
                <a:schemeClr val="tx1">
                  <a:lumMod val="75000"/>
                  <a:lumOff val="25000"/>
                </a:schemeClr>
              </a:solidFill>
              <a:latin typeface="Century Gothic"/>
              <a:ea typeface="+mn-lt"/>
              <a:cs typeface="+mn-lt"/>
            </a:endParaRPr>
          </a:p>
          <a:p>
            <a:pPr marL="342900" indent="-342900">
              <a:lnSpc>
                <a:spcPct val="150000"/>
              </a:lnSpc>
              <a:buClr>
                <a:srgbClr val="B73B52"/>
              </a:buClr>
              <a:buFont typeface="Arial" panose="020B0604020202020204" pitchFamily="34" charset="0"/>
              <a:buChar char="•"/>
            </a:pPr>
            <a:endParaRPr lang="en-US" sz="2000" dirty="0">
              <a:solidFill>
                <a:schemeClr val="tx1">
                  <a:lumMod val="75000"/>
                  <a:lumOff val="25000"/>
                </a:schemeClr>
              </a:solidFill>
              <a:latin typeface="Century Gothic"/>
              <a:ea typeface="+mn-lt"/>
              <a:cs typeface="+mn-lt"/>
            </a:endParaRPr>
          </a:p>
          <a:p>
            <a:pPr marL="285750" indent="-285750">
              <a:lnSpc>
                <a:spcPct val="150000"/>
              </a:lnSpc>
              <a:buClr>
                <a:srgbClr val="B73B52"/>
              </a:buClr>
              <a:buFont typeface="Arial" panose="020B0604020202020204" pitchFamily="34" charset="0"/>
              <a:buChar char="•"/>
            </a:pPr>
            <a:endParaRPr lang="en-US" sz="2000" dirty="0">
              <a:solidFill>
                <a:schemeClr val="tx1">
                  <a:lumMod val="75000"/>
                  <a:lumOff val="25000"/>
                </a:schemeClr>
              </a:solidFill>
              <a:latin typeface="Century Gothic"/>
            </a:endParaRPr>
          </a:p>
        </p:txBody>
      </p:sp>
      <p:grpSp>
        <p:nvGrpSpPr>
          <p:cNvPr id="8" name="Group 7">
            <a:extLst>
              <a:ext uri="{FF2B5EF4-FFF2-40B4-BE49-F238E27FC236}">
                <a16:creationId xmlns:a16="http://schemas.microsoft.com/office/drawing/2014/main" id="{A07EE54E-D35A-423F-8A90-549350B61CDB}"/>
              </a:ext>
            </a:extLst>
          </p:cNvPr>
          <p:cNvGrpSpPr/>
          <p:nvPr/>
        </p:nvGrpSpPr>
        <p:grpSpPr>
          <a:xfrm>
            <a:off x="267620" y="280377"/>
            <a:ext cx="2376874" cy="852844"/>
            <a:chOff x="224415" y="321257"/>
            <a:chExt cx="2376874" cy="852844"/>
          </a:xfrm>
          <a:solidFill>
            <a:srgbClr val="544C7B"/>
          </a:solidFill>
        </p:grpSpPr>
        <p:sp>
          <p:nvSpPr>
            <p:cNvPr id="10" name="Rectangle 9">
              <a:extLst>
                <a:ext uri="{FF2B5EF4-FFF2-40B4-BE49-F238E27FC236}">
                  <a16:creationId xmlns:a16="http://schemas.microsoft.com/office/drawing/2014/main" id="{E08EE0F0-4FC6-4175-A8CD-2B86682FFDAB}"/>
                </a:ext>
              </a:extLst>
            </p:cNvPr>
            <p:cNvSpPr/>
            <p:nvPr/>
          </p:nvSpPr>
          <p:spPr>
            <a:xfrm>
              <a:off x="224415" y="321257"/>
              <a:ext cx="2376874" cy="513278"/>
            </a:xfrm>
            <a:prstGeom prst="rect">
              <a:avLst/>
            </a:prstGeom>
            <a:solidFill>
              <a:srgbClr val="384D6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FINALE</a:t>
              </a:r>
              <a:endParaRPr lang="en-US" sz="3600" b="1" dirty="0"/>
            </a:p>
          </p:txBody>
        </p:sp>
        <p:sp>
          <p:nvSpPr>
            <p:cNvPr id="12" name="Right Triangle 11">
              <a:extLst>
                <a:ext uri="{FF2B5EF4-FFF2-40B4-BE49-F238E27FC236}">
                  <a16:creationId xmlns:a16="http://schemas.microsoft.com/office/drawing/2014/main" id="{8199D2B1-E1EC-4FA6-822C-F244D48B8BF6}"/>
                </a:ext>
              </a:extLst>
            </p:cNvPr>
            <p:cNvSpPr/>
            <p:nvPr/>
          </p:nvSpPr>
          <p:spPr>
            <a:xfrm flipV="1">
              <a:off x="1985964" y="822035"/>
              <a:ext cx="615325" cy="352066"/>
            </a:xfrm>
            <a:prstGeom prst="rtTriangle">
              <a:avLst/>
            </a:prstGeom>
            <a:solidFill>
              <a:srgbClr val="2B3B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538502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226148" y="1182020"/>
            <a:ext cx="11788374" cy="4911608"/>
          </a:xfrm>
          <a:prstGeom prst="rect">
            <a:avLst/>
          </a:prstGeom>
        </p:spPr>
        <p:txBody>
          <a:bodyPr vert="horz" lIns="91440" tIns="45720" rIns="91440" bIns="45720" numCol="2"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600"/>
              </a:spcAft>
              <a:buClr>
                <a:srgbClr val="B73B52"/>
              </a:buClr>
              <a:buSzTx/>
              <a:tabLst/>
              <a:defRPr/>
            </a:pPr>
            <a:r>
              <a:rPr kumimoji="0" lang="en-US" sz="1800" b="1" i="0" u="none" strike="noStrike" kern="1200" cap="none" spc="0" normalizeH="0" baseline="0" noProof="0" dirty="0">
                <a:ln>
                  <a:noFill/>
                </a:ln>
                <a:effectLst/>
                <a:uLnTx/>
                <a:uFillTx/>
              </a:rPr>
              <a:t>Fellow</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rPr>
              <a:t>Paxton LaJoie</a:t>
            </a:r>
          </a:p>
          <a:p>
            <a:pPr marR="0" lvl="0" algn="l" defTabSz="914400" rtl="0" eaLnBrk="1" fontAlgn="auto" latinLnBrk="0" hangingPunct="1">
              <a:lnSpc>
                <a:spcPct val="100000"/>
              </a:lnSpc>
              <a:spcBef>
                <a:spcPts val="0"/>
              </a:spcBef>
              <a:spcAft>
                <a:spcPts val="600"/>
              </a:spcAft>
              <a:buClr>
                <a:srgbClr val="B73B52"/>
              </a:buClr>
              <a:buSzTx/>
              <a:tabLst/>
              <a:defRPr/>
            </a:pPr>
            <a:endParaRPr lang="en-US" sz="1800" dirty="0"/>
          </a:p>
          <a:p>
            <a:pPr marR="0" lvl="0" algn="l" defTabSz="914400" rtl="0" eaLnBrk="1" fontAlgn="auto" latinLnBrk="0" hangingPunct="1">
              <a:lnSpc>
                <a:spcPct val="100000"/>
              </a:lnSpc>
              <a:spcBef>
                <a:spcPts val="0"/>
              </a:spcBef>
              <a:spcAft>
                <a:spcPts val="600"/>
              </a:spcAft>
              <a:buClr>
                <a:srgbClr val="B73B52"/>
              </a:buClr>
              <a:buSzTx/>
              <a:tabLst/>
              <a:defRPr/>
            </a:pPr>
            <a:r>
              <a:rPr kumimoji="0" lang="en-US" sz="1800" b="1" i="0" u="none" strike="noStrike" kern="1200" cap="none" spc="0" normalizeH="0" baseline="0" noProof="0" dirty="0">
                <a:ln>
                  <a:noFill/>
                </a:ln>
                <a:effectLst/>
                <a:uLnTx/>
                <a:uFillTx/>
              </a:rPr>
              <a:t>Partners</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lang="en-US" sz="1800" dirty="0"/>
              <a:t>Christopher Whittle, Florida Department of Environmental Protection</a:t>
            </a:r>
          </a:p>
          <a:p>
            <a:pPr marL="342900" indent="-342900">
              <a:lnSpc>
                <a:spcPct val="100000"/>
              </a:lnSpc>
              <a:spcBef>
                <a:spcPts val="0"/>
              </a:spcBef>
              <a:spcAft>
                <a:spcPts val="600"/>
              </a:spcAft>
              <a:buClr>
                <a:srgbClr val="B73B52"/>
              </a:buClr>
              <a:buFont typeface="Arial" panose="020B0604020202020204" pitchFamily="34" charset="0"/>
              <a:buChar char="•"/>
              <a:defRPr/>
            </a:pPr>
            <a:r>
              <a:rPr lang="en-US" sz="1800" dirty="0"/>
              <a:t>Mark Wimberly, Florida Department of Environmental Protection</a:t>
            </a:r>
          </a:p>
          <a:p>
            <a:pPr marL="342900" indent="-342900">
              <a:lnSpc>
                <a:spcPct val="100000"/>
              </a:lnSpc>
              <a:spcBef>
                <a:spcPts val="0"/>
              </a:spcBef>
              <a:spcAft>
                <a:spcPts val="600"/>
              </a:spcAft>
              <a:buClr>
                <a:srgbClr val="B73B52"/>
              </a:buClr>
              <a:buFont typeface="Arial" panose="020B0604020202020204" pitchFamily="34" charset="0"/>
              <a:buChar char="•"/>
              <a:defRPr/>
            </a:pPr>
            <a:r>
              <a:rPr lang="en-US" sz="1800" dirty="0"/>
              <a:t>Jonathan Dillard, Florida Department of Environmental Protection</a:t>
            </a:r>
          </a:p>
          <a:p>
            <a:pPr marL="342900" indent="-342900">
              <a:lnSpc>
                <a:spcPct val="100000"/>
              </a:lnSpc>
              <a:spcBef>
                <a:spcPts val="0"/>
              </a:spcBef>
              <a:spcAft>
                <a:spcPts val="600"/>
              </a:spcAft>
              <a:buClr>
                <a:srgbClr val="B73B52"/>
              </a:buClr>
              <a:buFont typeface="Arial" panose="020B0604020202020204" pitchFamily="34" charset="0"/>
              <a:buChar char="•"/>
              <a:defRPr/>
            </a:pPr>
            <a:r>
              <a:rPr lang="en-US" sz="1800" dirty="0"/>
              <a:t>Aaron Miller, Florida Department of Environmental Protection</a:t>
            </a:r>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L="342900" indent="-342900">
              <a:lnSpc>
                <a:spcPct val="100000"/>
              </a:lnSpc>
              <a:spcBef>
                <a:spcPts val="0"/>
              </a:spcBef>
              <a:spcAft>
                <a:spcPts val="600"/>
              </a:spcAft>
              <a:buClr>
                <a:srgbClr val="B73B52"/>
              </a:buClr>
              <a:buFont typeface="Arial" panose="020B0604020202020204" pitchFamily="34" charset="0"/>
              <a:buChar char="•"/>
              <a:defRPr/>
            </a:pPr>
            <a:endParaRPr lang="en-US" sz="1800" dirty="0"/>
          </a:p>
          <a:p>
            <a:pPr marR="0" lvl="0" algn="l" defTabSz="914400" rtl="0" eaLnBrk="1" fontAlgn="auto" latinLnBrk="0" hangingPunct="1">
              <a:lnSpc>
                <a:spcPct val="100000"/>
              </a:lnSpc>
              <a:spcBef>
                <a:spcPts val="0"/>
              </a:spcBef>
              <a:spcAft>
                <a:spcPts val="600"/>
              </a:spcAft>
              <a:buClr>
                <a:srgbClr val="B73B52"/>
              </a:buClr>
              <a:buSzTx/>
              <a:tabLst/>
              <a:defRPr/>
            </a:pPr>
            <a:endParaRPr lang="en-US" sz="1800" dirty="0"/>
          </a:p>
          <a:p>
            <a:pPr marR="0" lvl="0" algn="l" defTabSz="914400" rtl="0" eaLnBrk="1" fontAlgn="auto" latinLnBrk="0" hangingPunct="1">
              <a:lnSpc>
                <a:spcPct val="100000"/>
              </a:lnSpc>
              <a:spcBef>
                <a:spcPts val="0"/>
              </a:spcBef>
              <a:spcAft>
                <a:spcPts val="600"/>
              </a:spcAft>
              <a:buClr>
                <a:srgbClr val="B73B52"/>
              </a:buClr>
              <a:buSzTx/>
              <a:tabLst/>
              <a:defRPr/>
            </a:pPr>
            <a:r>
              <a:rPr kumimoji="0" lang="en-US" sz="1800" b="1" i="0" u="none" strike="noStrike" kern="1200" cap="none" spc="0" normalizeH="0" baseline="0" noProof="0" dirty="0">
                <a:ln>
                  <a:noFill/>
                </a:ln>
                <a:effectLst/>
                <a:uLnTx/>
                <a:uFillTx/>
              </a:rPr>
              <a:t>Science Advisors</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kumimoji="0" lang="en-US" sz="1800" i="0" u="none" strike="noStrike" kern="1200" cap="none" spc="0" normalizeH="0" baseline="0" noProof="0" dirty="0">
                <a:ln>
                  <a:noFill/>
                </a:ln>
                <a:effectLst/>
                <a:uLnTx/>
                <a:uFillTx/>
              </a:rPr>
              <a:t>Dr. Robert Griffin, The University of Alabama Huntsville</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lang="en-US" sz="1800" dirty="0"/>
              <a:t>Dr. Jeffrey Luvall, NASA Marshall Space Flight Center</a:t>
            </a:r>
          </a:p>
          <a:p>
            <a:pPr marR="0" lvl="0" algn="l" defTabSz="914400" rtl="0" eaLnBrk="1" fontAlgn="auto" latinLnBrk="0" hangingPunct="1">
              <a:lnSpc>
                <a:spcPct val="100000"/>
              </a:lnSpc>
              <a:spcBef>
                <a:spcPts val="0"/>
              </a:spcBef>
              <a:spcAft>
                <a:spcPts val="600"/>
              </a:spcAft>
              <a:buClr>
                <a:srgbClr val="B73B52"/>
              </a:buClr>
              <a:buSzTx/>
              <a:tabLst/>
              <a:defRPr/>
            </a:pPr>
            <a:endParaRPr lang="en-US" sz="1800" dirty="0"/>
          </a:p>
          <a:p>
            <a:pPr marR="0" lvl="0" algn="l" defTabSz="914400" rtl="0" eaLnBrk="1" fontAlgn="auto" latinLnBrk="0" hangingPunct="1">
              <a:lnSpc>
                <a:spcPct val="100000"/>
              </a:lnSpc>
              <a:spcBef>
                <a:spcPts val="0"/>
              </a:spcBef>
              <a:spcAft>
                <a:spcPts val="600"/>
              </a:spcAft>
              <a:buClr>
                <a:srgbClr val="B73B52"/>
              </a:buClr>
              <a:buSzTx/>
              <a:tabLst/>
              <a:defRPr/>
            </a:pPr>
            <a:r>
              <a:rPr lang="en-US" sz="1800" b="1" dirty="0"/>
              <a:t>Other</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lang="en-US" sz="1800" dirty="0"/>
              <a:t>Sophia Skoglund, Project Coordination</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lang="en-US" sz="1800" dirty="0"/>
              <a:t>Hayley Pippin, Geoinformatics</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lang="en-US" sz="1800" dirty="0"/>
              <a:t>Dr. Kenton Ross, NASA Langley Research Center</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lang="en-US" sz="1800" dirty="0"/>
              <a:t>Dr. Juan Torres-Perez, NASA Ames Research Center</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lang="en-US" sz="1800" dirty="0"/>
              <a:t>Michael Enz, Ames Node Summer ‘21</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lang="en-US" sz="1800" dirty="0"/>
              <a:t>Louisiana Water Resources, Ames Node Summer ‘21</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R="0" lvl="0" algn="l" defTabSz="914400" rtl="0" eaLnBrk="1" fontAlgn="auto" latinLnBrk="0" hangingPunct="1">
              <a:lnSpc>
                <a:spcPct val="100000"/>
              </a:lnSpc>
              <a:spcBef>
                <a:spcPts val="0"/>
              </a:spcBef>
              <a:spcAft>
                <a:spcPts val="600"/>
              </a:spcAft>
              <a:buClrTx/>
              <a:buSzTx/>
              <a:tabLst/>
              <a:defRPr/>
            </a:pPr>
            <a:endParaRPr kumimoji="0" lang="en-US" sz="18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effectLst/>
              <a:uLnTx/>
              <a:uFillTx/>
              <a:latin typeface="Century Gothic" panose="020B0502020202020204" pitchFamily="34" charset="0"/>
              <a:ea typeface="+mn-ea"/>
              <a:cs typeface="+mn-cs"/>
            </a:endParaRP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dirty="0"/>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dirty="0"/>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dirty="0"/>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18FEBC5E-D676-46F1-B427-7BEC945EEBF1}"/>
              </a:ext>
            </a:extLst>
          </p:cNvPr>
          <p:cNvSpPr txBox="1"/>
          <p:nvPr/>
        </p:nvSpPr>
        <p:spPr>
          <a:xfrm>
            <a:off x="1335934" y="6133697"/>
            <a:ext cx="8989962" cy="615553"/>
          </a:xfrm>
          <a:prstGeom prst="rect">
            <a:avLst/>
          </a:prstGeom>
          <a:noFill/>
        </p:spPr>
        <p:txBody>
          <a:bodyPr wrap="none" lIns="91440" tIns="45720" rIns="91440" bIns="45720" rtlCol="0" anchor="t">
            <a:spAutoFit/>
          </a:bodyPr>
          <a:lstStyle/>
          <a:p>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a:t>
            </a:r>
            <a:r>
              <a:rPr lang="en-US" sz="1600" dirty="0">
                <a:solidFill>
                  <a:schemeClr val="tx1">
                    <a:lumMod val="75000"/>
                    <a:lumOff val="25000"/>
                  </a:schemeClr>
                </a:solidFill>
                <a:latin typeface="Century Gothic"/>
              </a:rPr>
              <a:t>(2017-2021</a:t>
            </a: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a:rPr>
              <a:t>), processed by ESA.</a:t>
            </a:r>
            <a:r>
              <a:rPr lang="en-US" sz="1600" dirty="0">
                <a:solidFill>
                  <a:schemeClr val="tx1">
                    <a:lumMod val="75000"/>
                    <a:lumOff val="25000"/>
                  </a:schemeClr>
                </a:solidFill>
                <a:latin typeface="Century Gothic"/>
              </a:rPr>
              <a:t> </a:t>
            </a:r>
            <a:endParaRPr lang="en-US" sz="16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endParaRPr lang="en-US" dirty="0"/>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B06131C-E8AF-4759-821B-1B4E6EC12AE8}"/>
              </a:ext>
            </a:extLst>
          </p:cNvPr>
          <p:cNvSpPr/>
          <p:nvPr/>
        </p:nvSpPr>
        <p:spPr>
          <a:xfrm>
            <a:off x="4996" y="1710127"/>
            <a:ext cx="12191999" cy="2485867"/>
          </a:xfrm>
          <a:prstGeom prst="rect">
            <a:avLst/>
          </a:prstGeom>
          <a:solidFill>
            <a:srgbClr val="B73B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06A43C6-4235-4E7B-A01A-0AC502A90880}"/>
              </a:ext>
            </a:extLst>
          </p:cNvPr>
          <p:cNvSpPr txBox="1"/>
          <p:nvPr/>
        </p:nvSpPr>
        <p:spPr>
          <a:xfrm>
            <a:off x="1412852" y="4231764"/>
            <a:ext cx="96261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From Left to Right: Erica Kriner (team lead), Brianne Kendall, Nicholas Roberge, James Byrne, Paige Aldenberg</a:t>
            </a:r>
          </a:p>
        </p:txBody>
      </p:sp>
      <p:pic>
        <p:nvPicPr>
          <p:cNvPr id="7" name="Picture 10">
            <a:extLst>
              <a:ext uri="{FF2B5EF4-FFF2-40B4-BE49-F238E27FC236}">
                <a16:creationId xmlns:a16="http://schemas.microsoft.com/office/drawing/2014/main" id="{3DA19CCC-14BA-48CA-9A73-6A67CAFBDEF7}"/>
              </a:ext>
            </a:extLst>
          </p:cNvPr>
          <p:cNvPicPr>
            <a:picLocks noChangeAspect="1"/>
          </p:cNvPicPr>
          <p:nvPr/>
        </p:nvPicPr>
        <p:blipFill>
          <a:blip r:embed="rId3"/>
          <a:stretch>
            <a:fillRect/>
          </a:stretch>
        </p:blipFill>
        <p:spPr>
          <a:xfrm>
            <a:off x="197908" y="1804008"/>
            <a:ext cx="2288117" cy="2288117"/>
          </a:xfrm>
          <a:prstGeom prst="ellipse">
            <a:avLst/>
          </a:prstGeom>
          <a:effectLst>
            <a:outerShdw blurRad="50800" dist="38100" dir="2700000" algn="tl" rotWithShape="0">
              <a:prstClr val="black">
                <a:alpha val="40000"/>
              </a:prstClr>
            </a:outerShdw>
          </a:effectLst>
        </p:spPr>
      </p:pic>
      <p:pic>
        <p:nvPicPr>
          <p:cNvPr id="11" name="Picture 11">
            <a:extLst>
              <a:ext uri="{FF2B5EF4-FFF2-40B4-BE49-F238E27FC236}">
                <a16:creationId xmlns:a16="http://schemas.microsoft.com/office/drawing/2014/main" id="{33850737-91B9-4DC8-85FE-A9AEF8FF6FCC}"/>
              </a:ext>
            </a:extLst>
          </p:cNvPr>
          <p:cNvPicPr>
            <a:picLocks noChangeAspect="1"/>
          </p:cNvPicPr>
          <p:nvPr/>
        </p:nvPicPr>
        <p:blipFill>
          <a:blip r:embed="rId4"/>
          <a:stretch>
            <a:fillRect/>
          </a:stretch>
        </p:blipFill>
        <p:spPr>
          <a:xfrm>
            <a:off x="9825567" y="1840442"/>
            <a:ext cx="2288117" cy="2288117"/>
          </a:xfrm>
          <a:prstGeom prst="rect">
            <a:avLst/>
          </a:prstGeom>
          <a:effectLst>
            <a:outerShdw blurRad="50800" dist="38100" dir="2700000" algn="tl" rotWithShape="0">
              <a:prstClr val="black">
                <a:alpha val="40000"/>
              </a:prstClr>
            </a:outerShdw>
          </a:effectLst>
        </p:spPr>
      </p:pic>
      <p:pic>
        <p:nvPicPr>
          <p:cNvPr id="12" name="Picture 13">
            <a:extLst>
              <a:ext uri="{FF2B5EF4-FFF2-40B4-BE49-F238E27FC236}">
                <a16:creationId xmlns:a16="http://schemas.microsoft.com/office/drawing/2014/main" id="{0679537E-26EF-4185-BECC-67DF51CBBFD6}"/>
              </a:ext>
            </a:extLst>
          </p:cNvPr>
          <p:cNvPicPr>
            <a:picLocks noChangeAspect="1"/>
          </p:cNvPicPr>
          <p:nvPr/>
        </p:nvPicPr>
        <p:blipFill>
          <a:blip r:embed="rId5"/>
          <a:stretch>
            <a:fillRect/>
          </a:stretch>
        </p:blipFill>
        <p:spPr>
          <a:xfrm>
            <a:off x="7417858" y="1808691"/>
            <a:ext cx="2288117" cy="2288117"/>
          </a:xfrm>
          <a:prstGeom prst="rect">
            <a:avLst/>
          </a:prstGeom>
          <a:effectLst>
            <a:outerShdw blurRad="50800" dist="38100" dir="2700000" algn="tl" rotWithShape="0">
              <a:prstClr val="black">
                <a:alpha val="40000"/>
              </a:prstClr>
            </a:outerShdw>
          </a:effectLst>
        </p:spPr>
      </p:pic>
      <p:pic>
        <p:nvPicPr>
          <p:cNvPr id="14" name="Picture 14" descr="A picture containing person, indoor, wearing, hair&#10;&#10;Description automatically generated">
            <a:extLst>
              <a:ext uri="{FF2B5EF4-FFF2-40B4-BE49-F238E27FC236}">
                <a16:creationId xmlns:a16="http://schemas.microsoft.com/office/drawing/2014/main" id="{A4F4D456-F120-4B76-A66A-C83992DE6F41}"/>
              </a:ext>
            </a:extLst>
          </p:cNvPr>
          <p:cNvPicPr>
            <a:picLocks noChangeAspect="1"/>
          </p:cNvPicPr>
          <p:nvPr/>
        </p:nvPicPr>
        <p:blipFill>
          <a:blip r:embed="rId6"/>
          <a:stretch>
            <a:fillRect/>
          </a:stretch>
        </p:blipFill>
        <p:spPr>
          <a:xfrm>
            <a:off x="4994275" y="1840442"/>
            <a:ext cx="2288117" cy="2288117"/>
          </a:xfrm>
          <a:prstGeom prst="rect">
            <a:avLst/>
          </a:prstGeom>
          <a:effectLst>
            <a:outerShdw blurRad="50800" dist="38100" dir="2700000" algn="tl" rotWithShape="0">
              <a:prstClr val="black">
                <a:alpha val="40000"/>
              </a:prstClr>
            </a:outerShdw>
          </a:effectLst>
        </p:spPr>
      </p:pic>
      <p:pic>
        <p:nvPicPr>
          <p:cNvPr id="15" name="Picture 15">
            <a:extLst>
              <a:ext uri="{FF2B5EF4-FFF2-40B4-BE49-F238E27FC236}">
                <a16:creationId xmlns:a16="http://schemas.microsoft.com/office/drawing/2014/main" id="{EDEDA937-3F2E-478C-8EC1-556F1AD54EAA}"/>
              </a:ext>
            </a:extLst>
          </p:cNvPr>
          <p:cNvPicPr>
            <a:picLocks noChangeAspect="1"/>
          </p:cNvPicPr>
          <p:nvPr/>
        </p:nvPicPr>
        <p:blipFill>
          <a:blip r:embed="rId7"/>
          <a:stretch>
            <a:fillRect/>
          </a:stretch>
        </p:blipFill>
        <p:spPr>
          <a:xfrm>
            <a:off x="2575983" y="1840441"/>
            <a:ext cx="2288117" cy="2288117"/>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545994B7-63F6-4A8D-8D47-CD722600EDC2}"/>
              </a:ext>
            </a:extLst>
          </p:cNvPr>
          <p:cNvSpPr txBox="1"/>
          <p:nvPr/>
        </p:nvSpPr>
        <p:spPr>
          <a:xfrm>
            <a:off x="3118288" y="321257"/>
            <a:ext cx="33428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B73B52"/>
                </a:solidFill>
                <a:latin typeface="Century Gothic"/>
                <a:cs typeface="Calibri"/>
              </a:rPr>
              <a:t>The Team</a:t>
            </a:r>
          </a:p>
        </p:txBody>
      </p:sp>
      <p:grpSp>
        <p:nvGrpSpPr>
          <p:cNvPr id="5" name="Group 4">
            <a:extLst>
              <a:ext uri="{FF2B5EF4-FFF2-40B4-BE49-F238E27FC236}">
                <a16:creationId xmlns:a16="http://schemas.microsoft.com/office/drawing/2014/main" id="{3FB6825A-FB31-4FA7-B74C-68E0855F9E58}"/>
              </a:ext>
            </a:extLst>
          </p:cNvPr>
          <p:cNvGrpSpPr/>
          <p:nvPr/>
        </p:nvGrpSpPr>
        <p:grpSpPr>
          <a:xfrm>
            <a:off x="224415" y="321257"/>
            <a:ext cx="2376874" cy="852844"/>
            <a:chOff x="224415" y="321257"/>
            <a:chExt cx="2376874" cy="852844"/>
          </a:xfrm>
        </p:grpSpPr>
        <p:sp>
          <p:nvSpPr>
            <p:cNvPr id="17" name="Rectangle 16">
              <a:extLst>
                <a:ext uri="{FF2B5EF4-FFF2-40B4-BE49-F238E27FC236}">
                  <a16:creationId xmlns:a16="http://schemas.microsoft.com/office/drawing/2014/main" id="{90E2C0A8-323B-4ADD-9534-3745424DA28F}"/>
                </a:ext>
              </a:extLst>
            </p:cNvPr>
            <p:cNvSpPr/>
            <p:nvPr/>
          </p:nvSpPr>
          <p:spPr>
            <a:xfrm>
              <a:off x="224415" y="321257"/>
              <a:ext cx="2376874" cy="513278"/>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BASICS </a:t>
              </a:r>
              <a:endParaRPr lang="en-US" sz="3600" b="1" dirty="0"/>
            </a:p>
          </p:txBody>
        </p:sp>
        <p:sp>
          <p:nvSpPr>
            <p:cNvPr id="18" name="Right Triangle 17">
              <a:extLst>
                <a:ext uri="{FF2B5EF4-FFF2-40B4-BE49-F238E27FC236}">
                  <a16:creationId xmlns:a16="http://schemas.microsoft.com/office/drawing/2014/main" id="{E6597DE0-CC7C-40ED-8EEA-68D09C605109}"/>
                </a:ext>
              </a:extLst>
            </p:cNvPr>
            <p:cNvSpPr/>
            <p:nvPr/>
          </p:nvSpPr>
          <p:spPr>
            <a:xfrm flipV="1">
              <a:off x="1985964" y="822035"/>
              <a:ext cx="615325" cy="352066"/>
            </a:xfrm>
            <a:prstGeom prst="rtTriangle">
              <a:avLst/>
            </a:prstGeom>
            <a:solidFill>
              <a:srgbClr val="A234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77037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B5B7D4-D683-4F83-A1B7-38FF3AE32DC9}"/>
              </a:ext>
            </a:extLst>
          </p:cNvPr>
          <p:cNvSpPr txBox="1"/>
          <p:nvPr/>
        </p:nvSpPr>
        <p:spPr>
          <a:xfrm>
            <a:off x="495300" y="1383937"/>
            <a:ext cx="7050351" cy="4093428"/>
          </a:xfrm>
          <a:prstGeom prst="rect">
            <a:avLst/>
          </a:prstGeom>
          <a:noFill/>
        </p:spPr>
        <p:txBody>
          <a:bodyPr wrap="square" lIns="91440" tIns="45720" rIns="91440" bIns="45720" rtlCol="0" anchor="t">
            <a:spAutoFit/>
          </a:bodyPr>
          <a:lstStyle/>
          <a:p>
            <a:pPr>
              <a:lnSpc>
                <a:spcPct val="150000"/>
              </a:lnSpc>
            </a:pPr>
            <a:r>
              <a:rPr lang="en-US" sz="2000" b="1" dirty="0">
                <a:solidFill>
                  <a:schemeClr val="tx1">
                    <a:lumMod val="75000"/>
                    <a:lumOff val="25000"/>
                  </a:schemeClr>
                </a:solidFill>
                <a:latin typeface="Century Gothic"/>
              </a:rPr>
              <a:t>Florida Department of Environmental Protection</a:t>
            </a:r>
          </a:p>
          <a:p>
            <a:pPr>
              <a:lnSpc>
                <a:spcPct val="150000"/>
              </a:lnSpc>
            </a:pPr>
            <a:endParaRPr lang="en-US" sz="2000" b="1" dirty="0">
              <a:solidFill>
                <a:schemeClr val="tx1">
                  <a:lumMod val="75000"/>
                  <a:lumOff val="25000"/>
                </a:schemeClr>
              </a:solidFill>
              <a:latin typeface="Century Gothic"/>
            </a:endParaRPr>
          </a:p>
          <a:p>
            <a:pPr marL="285750" indent="-285750">
              <a:buClr>
                <a:srgbClr val="B73B52"/>
              </a:buClr>
              <a:buFont typeface="Arial" panose="020B0604020202020204" pitchFamily="34" charset="0"/>
              <a:buChar char="•"/>
            </a:pPr>
            <a:r>
              <a:rPr lang="en-US" sz="2000" dirty="0">
                <a:solidFill>
                  <a:schemeClr val="tx1">
                    <a:lumMod val="75000"/>
                    <a:lumOff val="25000"/>
                  </a:schemeClr>
                </a:solidFill>
                <a:latin typeface="Century Gothic"/>
              </a:rPr>
              <a:t>Environmental </a:t>
            </a:r>
            <a:r>
              <a:rPr lang="en-US" sz="2000" b="1" dirty="0">
                <a:solidFill>
                  <a:srgbClr val="B73B52"/>
                </a:solidFill>
                <a:latin typeface="Century Gothic"/>
              </a:rPr>
              <a:t>management</a:t>
            </a:r>
            <a:r>
              <a:rPr lang="en-US" sz="2000" dirty="0">
                <a:solidFill>
                  <a:schemeClr val="tx1">
                    <a:lumMod val="75000"/>
                    <a:lumOff val="25000"/>
                  </a:schemeClr>
                </a:solidFill>
                <a:latin typeface="Century Gothic"/>
              </a:rPr>
              <a:t> and </a:t>
            </a:r>
            <a:r>
              <a:rPr lang="en-US" sz="2000" b="1" dirty="0">
                <a:solidFill>
                  <a:srgbClr val="B73B52"/>
                </a:solidFill>
                <a:latin typeface="Century Gothic"/>
              </a:rPr>
              <a:t>stewardship</a:t>
            </a:r>
          </a:p>
          <a:p>
            <a:pPr>
              <a:buClr>
                <a:srgbClr val="B73B52"/>
              </a:buClr>
            </a:pPr>
            <a:endParaRPr lang="en-US" sz="2000" dirty="0">
              <a:solidFill>
                <a:srgbClr val="B73B52"/>
              </a:solidFill>
              <a:latin typeface="Century Gothic"/>
            </a:endParaRPr>
          </a:p>
          <a:p>
            <a:pPr marL="285750" indent="-285750">
              <a:buClr>
                <a:srgbClr val="B73B52"/>
              </a:buClr>
              <a:buFont typeface="Arial" panose="020B0604020202020204" pitchFamily="34" charset="0"/>
              <a:buChar char="•"/>
            </a:pPr>
            <a:r>
              <a:rPr lang="en-US" sz="2000" b="1" dirty="0">
                <a:solidFill>
                  <a:srgbClr val="B73B52"/>
                </a:solidFill>
                <a:latin typeface="Century Gothic"/>
              </a:rPr>
              <a:t>Safeguard</a:t>
            </a:r>
            <a:r>
              <a:rPr lang="en-US" sz="2000" dirty="0">
                <a:solidFill>
                  <a:schemeClr val="tx1">
                    <a:lumMod val="75000"/>
                    <a:lumOff val="25000"/>
                  </a:schemeClr>
                </a:solidFill>
                <a:latin typeface="Century Gothic"/>
              </a:rPr>
              <a:t> natural resources and </a:t>
            </a:r>
            <a:r>
              <a:rPr lang="en-US" sz="2000" b="1" dirty="0">
                <a:solidFill>
                  <a:srgbClr val="B73B52"/>
                </a:solidFill>
                <a:latin typeface="Century Gothic"/>
              </a:rPr>
              <a:t>enhance</a:t>
            </a:r>
            <a:r>
              <a:rPr lang="en-US" sz="2000" dirty="0">
                <a:solidFill>
                  <a:schemeClr val="tx1">
                    <a:lumMod val="75000"/>
                    <a:lumOff val="25000"/>
                  </a:schemeClr>
                </a:solidFill>
                <a:latin typeface="Century Gothic"/>
              </a:rPr>
              <a:t> ecosystems</a:t>
            </a:r>
          </a:p>
          <a:p>
            <a:pPr>
              <a:buClr>
                <a:srgbClr val="B73B52"/>
              </a:buClr>
            </a:pPr>
            <a:endParaRPr lang="en-US" sz="2000" dirty="0">
              <a:solidFill>
                <a:schemeClr val="tx1">
                  <a:lumMod val="75000"/>
                  <a:lumOff val="25000"/>
                </a:schemeClr>
              </a:solidFill>
              <a:latin typeface="Century Gothic"/>
            </a:endParaRPr>
          </a:p>
          <a:p>
            <a:pPr marL="285750" indent="-285750">
              <a:buClr>
                <a:srgbClr val="B73B52"/>
              </a:buClr>
              <a:buFont typeface="Arial" panose="020B0604020202020204" pitchFamily="34" charset="0"/>
              <a:buChar char="•"/>
            </a:pPr>
            <a:r>
              <a:rPr lang="en-US" sz="2000" dirty="0">
                <a:solidFill>
                  <a:schemeClr val="tx1">
                    <a:lumMod val="75000"/>
                    <a:lumOff val="25000"/>
                  </a:schemeClr>
                </a:solidFill>
                <a:latin typeface="Century Gothic"/>
              </a:rPr>
              <a:t>Works closely with other organizations and local governments</a:t>
            </a:r>
          </a:p>
          <a:p>
            <a:pPr>
              <a:buClr>
                <a:srgbClr val="B73B52"/>
              </a:buClr>
            </a:pPr>
            <a:endParaRPr lang="en-US" sz="2000" dirty="0">
              <a:solidFill>
                <a:schemeClr val="tx1">
                  <a:lumMod val="75000"/>
                  <a:lumOff val="25000"/>
                </a:schemeClr>
              </a:solidFill>
              <a:latin typeface="Century Gothic"/>
            </a:endParaRPr>
          </a:p>
          <a:p>
            <a:pPr marL="285750" indent="-285750">
              <a:buClr>
                <a:srgbClr val="B73B52"/>
              </a:buClr>
              <a:buFont typeface="Arial" panose="020B0604020202020204" pitchFamily="34" charset="0"/>
              <a:buChar char="•"/>
            </a:pPr>
            <a:r>
              <a:rPr lang="en-US" sz="2000" dirty="0">
                <a:solidFill>
                  <a:schemeClr val="tx1">
                    <a:lumMod val="75000"/>
                    <a:lumOff val="25000"/>
                  </a:schemeClr>
                </a:solidFill>
                <a:latin typeface="Century Gothic"/>
              </a:rPr>
              <a:t>Can disseminate research to help with </a:t>
            </a:r>
            <a:r>
              <a:rPr lang="en-US" sz="2000" b="1" dirty="0">
                <a:solidFill>
                  <a:srgbClr val="B73B52"/>
                </a:solidFill>
                <a:latin typeface="Century Gothic"/>
              </a:rPr>
              <a:t>planning</a:t>
            </a:r>
            <a:r>
              <a:rPr lang="en-US" sz="2000" dirty="0">
                <a:solidFill>
                  <a:schemeClr val="tx1">
                    <a:lumMod val="75000"/>
                    <a:lumOff val="25000"/>
                  </a:schemeClr>
                </a:solidFill>
                <a:latin typeface="Century Gothic"/>
              </a:rPr>
              <a:t> and </a:t>
            </a:r>
            <a:r>
              <a:rPr lang="en-US" sz="2000" b="1" dirty="0">
                <a:solidFill>
                  <a:srgbClr val="B73B52"/>
                </a:solidFill>
                <a:latin typeface="Century Gothic"/>
              </a:rPr>
              <a:t>decision-making</a:t>
            </a:r>
          </a:p>
        </p:txBody>
      </p:sp>
      <p:pic>
        <p:nvPicPr>
          <p:cNvPr id="4" name="Picture 6">
            <a:extLst>
              <a:ext uri="{FF2B5EF4-FFF2-40B4-BE49-F238E27FC236}">
                <a16:creationId xmlns:a16="http://schemas.microsoft.com/office/drawing/2014/main" id="{20DB86E0-BE58-48F8-9379-12E6F629EB3D}"/>
              </a:ext>
            </a:extLst>
          </p:cNvPr>
          <p:cNvPicPr>
            <a:picLocks noChangeAspect="1"/>
          </p:cNvPicPr>
          <p:nvPr/>
        </p:nvPicPr>
        <p:blipFill>
          <a:blip r:embed="rId3"/>
          <a:stretch>
            <a:fillRect/>
          </a:stretch>
        </p:blipFill>
        <p:spPr>
          <a:xfrm>
            <a:off x="7707086" y="1251858"/>
            <a:ext cx="4354285" cy="435428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8B3F7BC8-4C04-4402-BF9B-D0884FF020B2}"/>
              </a:ext>
            </a:extLst>
          </p:cNvPr>
          <p:cNvSpPr txBox="1"/>
          <p:nvPr/>
        </p:nvSpPr>
        <p:spPr>
          <a:xfrm>
            <a:off x="8356659" y="4946174"/>
            <a:ext cx="30551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bg1"/>
                </a:solidFill>
                <a:latin typeface="Century Gothic"/>
                <a:cs typeface="Calibri"/>
              </a:rPr>
              <a:t>Credit: Florida Department of Environmental Protection</a:t>
            </a:r>
          </a:p>
        </p:txBody>
      </p:sp>
      <p:sp>
        <p:nvSpPr>
          <p:cNvPr id="8" name="TextBox 7">
            <a:extLst>
              <a:ext uri="{FF2B5EF4-FFF2-40B4-BE49-F238E27FC236}">
                <a16:creationId xmlns:a16="http://schemas.microsoft.com/office/drawing/2014/main" id="{FDB1DA09-B0AC-4CFE-B053-6F58FE8D5980}"/>
              </a:ext>
            </a:extLst>
          </p:cNvPr>
          <p:cNvSpPr txBox="1"/>
          <p:nvPr/>
        </p:nvSpPr>
        <p:spPr>
          <a:xfrm>
            <a:off x="3124782" y="223953"/>
            <a:ext cx="33428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B73B52"/>
                </a:solidFill>
                <a:latin typeface="Century Gothic"/>
                <a:cs typeface="Calibri"/>
              </a:rPr>
              <a:t>The Partners</a:t>
            </a:r>
          </a:p>
        </p:txBody>
      </p:sp>
      <p:grpSp>
        <p:nvGrpSpPr>
          <p:cNvPr id="9" name="Group 8">
            <a:extLst>
              <a:ext uri="{FF2B5EF4-FFF2-40B4-BE49-F238E27FC236}">
                <a16:creationId xmlns:a16="http://schemas.microsoft.com/office/drawing/2014/main" id="{9A1EBE03-CCEA-42C5-8AAE-A7C3750E0DD9}"/>
              </a:ext>
            </a:extLst>
          </p:cNvPr>
          <p:cNvGrpSpPr/>
          <p:nvPr/>
        </p:nvGrpSpPr>
        <p:grpSpPr>
          <a:xfrm>
            <a:off x="224415" y="321257"/>
            <a:ext cx="2376874" cy="852844"/>
            <a:chOff x="224415" y="321257"/>
            <a:chExt cx="2376874" cy="852844"/>
          </a:xfrm>
        </p:grpSpPr>
        <p:sp>
          <p:nvSpPr>
            <p:cNvPr id="10" name="Rectangle 9">
              <a:extLst>
                <a:ext uri="{FF2B5EF4-FFF2-40B4-BE49-F238E27FC236}">
                  <a16:creationId xmlns:a16="http://schemas.microsoft.com/office/drawing/2014/main" id="{854A8056-097E-40D7-8C10-505C39687C23}"/>
                </a:ext>
              </a:extLst>
            </p:cNvPr>
            <p:cNvSpPr/>
            <p:nvPr/>
          </p:nvSpPr>
          <p:spPr>
            <a:xfrm>
              <a:off x="224415" y="321257"/>
              <a:ext cx="2376874" cy="513278"/>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BASICS </a:t>
              </a:r>
              <a:endParaRPr lang="en-US" sz="3600" b="1" dirty="0"/>
            </a:p>
          </p:txBody>
        </p:sp>
        <p:sp>
          <p:nvSpPr>
            <p:cNvPr id="11" name="Right Triangle 10">
              <a:extLst>
                <a:ext uri="{FF2B5EF4-FFF2-40B4-BE49-F238E27FC236}">
                  <a16:creationId xmlns:a16="http://schemas.microsoft.com/office/drawing/2014/main" id="{E779C0C3-42B9-4FD6-812A-22D51E5C9C70}"/>
                </a:ext>
              </a:extLst>
            </p:cNvPr>
            <p:cNvSpPr/>
            <p:nvPr/>
          </p:nvSpPr>
          <p:spPr>
            <a:xfrm flipV="1">
              <a:off x="1985964" y="822035"/>
              <a:ext cx="615325" cy="352066"/>
            </a:xfrm>
            <a:prstGeom prst="rtTriangle">
              <a:avLst/>
            </a:prstGeom>
            <a:solidFill>
              <a:srgbClr val="A234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98111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7CC6A09-8163-48D4-9BAA-589697C9E8E8}"/>
              </a:ext>
            </a:extLst>
          </p:cNvPr>
          <p:cNvSpPr txBox="1"/>
          <p:nvPr/>
        </p:nvSpPr>
        <p:spPr>
          <a:xfrm>
            <a:off x="495300" y="1592933"/>
            <a:ext cx="3253430" cy="34778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b="1" dirty="0">
                <a:solidFill>
                  <a:srgbClr val="B73B52"/>
                </a:solidFill>
                <a:latin typeface="Century Gothic"/>
              </a:rPr>
              <a:t>Barrier Island </a:t>
            </a:r>
            <a:r>
              <a:rPr lang="en-US" sz="2000" dirty="0">
                <a:solidFill>
                  <a:schemeClr val="tx1">
                    <a:lumMod val="75000"/>
                    <a:lumOff val="25000"/>
                  </a:schemeClr>
                </a:solidFill>
                <a:latin typeface="Century Gothic"/>
              </a:rPr>
              <a:t>off the coast of Northwestern Florida</a:t>
            </a:r>
          </a:p>
          <a:p>
            <a:pPr marL="285750" indent="-285750">
              <a:lnSpc>
                <a:spcPct val="150000"/>
              </a:lnSpc>
              <a:buFont typeface="Arial" panose="020B0604020202020204" pitchFamily="34" charset="0"/>
              <a:buChar char="•"/>
            </a:pPr>
            <a:endParaRPr lang="en-US" sz="2000" dirty="0">
              <a:solidFill>
                <a:schemeClr val="tx1">
                  <a:lumMod val="75000"/>
                  <a:lumOff val="25000"/>
                </a:schemeClr>
              </a:solidFill>
              <a:latin typeface="Century Gothic" panose="020B0502020202020204" pitchFamily="34" charset="0"/>
            </a:endParaRPr>
          </a:p>
          <a:p>
            <a:pPr marL="285750" indent="-285750">
              <a:buClr>
                <a:srgbClr val="B73B52"/>
              </a:buClr>
              <a:buFont typeface="Arial" panose="020B0604020202020204" pitchFamily="34" charset="0"/>
              <a:buChar char="•"/>
            </a:pPr>
            <a:r>
              <a:rPr lang="en-US" sz="2000" dirty="0">
                <a:solidFill>
                  <a:schemeClr val="tx1">
                    <a:lumMod val="75000"/>
                    <a:lumOff val="25000"/>
                  </a:schemeClr>
                </a:solidFill>
                <a:latin typeface="Century Gothic"/>
              </a:rPr>
              <a:t>7.1 km of recreation, wildlife, and sand dunes</a:t>
            </a:r>
          </a:p>
          <a:p>
            <a:pPr marL="285750" indent="-285750">
              <a:lnSpc>
                <a:spcPct val="150000"/>
              </a:lnSpc>
              <a:buClr>
                <a:srgbClr val="B73B52"/>
              </a:buClr>
              <a:buFont typeface="Arial" panose="020B0604020202020204" pitchFamily="34" charset="0"/>
              <a:buChar char="•"/>
            </a:pPr>
            <a:endParaRPr lang="en-US" sz="2000" dirty="0">
              <a:solidFill>
                <a:schemeClr val="tx1">
                  <a:lumMod val="75000"/>
                  <a:lumOff val="25000"/>
                </a:schemeClr>
              </a:solidFill>
              <a:latin typeface="Century Gothic" panose="020B0502020202020204" pitchFamily="34" charset="0"/>
            </a:endParaRPr>
          </a:p>
          <a:p>
            <a:pPr marL="285750" indent="-285750">
              <a:buClr>
                <a:srgbClr val="B73B52"/>
              </a:buClr>
              <a:buFont typeface="Arial" panose="020B0604020202020204" pitchFamily="34" charset="0"/>
              <a:buChar char="•"/>
            </a:pPr>
            <a:r>
              <a:rPr lang="en-US" sz="2000" dirty="0">
                <a:solidFill>
                  <a:schemeClr val="tx1">
                    <a:lumMod val="75000"/>
                    <a:lumOff val="25000"/>
                  </a:schemeClr>
                </a:solidFill>
                <a:latin typeface="Century Gothic"/>
              </a:rPr>
              <a:t>Site of major </a:t>
            </a:r>
            <a:r>
              <a:rPr lang="en-US" sz="2000" b="1" dirty="0">
                <a:solidFill>
                  <a:srgbClr val="B73B52"/>
                </a:solidFill>
                <a:latin typeface="Century Gothic"/>
              </a:rPr>
              <a:t>hurricane damage</a:t>
            </a:r>
          </a:p>
        </p:txBody>
      </p:sp>
      <p:sp>
        <p:nvSpPr>
          <p:cNvPr id="7" name="Rectangle 6">
            <a:extLst>
              <a:ext uri="{FF2B5EF4-FFF2-40B4-BE49-F238E27FC236}">
                <a16:creationId xmlns:a16="http://schemas.microsoft.com/office/drawing/2014/main" id="{4E1C83F6-2C15-4B34-BEC9-E1A8034E459F}"/>
              </a:ext>
            </a:extLst>
          </p:cNvPr>
          <p:cNvSpPr/>
          <p:nvPr/>
        </p:nvSpPr>
        <p:spPr>
          <a:xfrm rot="184137">
            <a:off x="4468510" y="597274"/>
            <a:ext cx="7429878" cy="5760720"/>
          </a:xfrm>
          <a:prstGeom prst="rect">
            <a:avLst/>
          </a:prstGeom>
          <a:solidFill>
            <a:srgbClr val="B73B52"/>
          </a:solidFill>
          <a:ln>
            <a:solidFill>
              <a:srgbClr val="A23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Diagram, map&#10;&#10;Description automatically generated">
            <a:extLst>
              <a:ext uri="{FF2B5EF4-FFF2-40B4-BE49-F238E27FC236}">
                <a16:creationId xmlns:a16="http://schemas.microsoft.com/office/drawing/2014/main" id="{D439A1CD-58AC-4E73-87D5-BAEA8C056069}"/>
              </a:ext>
            </a:extLst>
          </p:cNvPr>
          <p:cNvPicPr>
            <a:picLocks noChangeAspect="1"/>
          </p:cNvPicPr>
          <p:nvPr/>
        </p:nvPicPr>
        <p:blipFill rotWithShape="1">
          <a:blip r:embed="rId3"/>
          <a:srcRect r="4148"/>
          <a:stretch/>
        </p:blipFill>
        <p:spPr>
          <a:xfrm>
            <a:off x="4549614" y="641229"/>
            <a:ext cx="6984018" cy="5610869"/>
          </a:xfrm>
          <a:prstGeom prst="rect">
            <a:avLst/>
          </a:prstGeom>
          <a:ln>
            <a:solidFill>
              <a:srgbClr val="A23449"/>
            </a:solidFill>
          </a:ln>
        </p:spPr>
      </p:pic>
      <p:sp>
        <p:nvSpPr>
          <p:cNvPr id="12" name="TextBox 11">
            <a:extLst>
              <a:ext uri="{FF2B5EF4-FFF2-40B4-BE49-F238E27FC236}">
                <a16:creationId xmlns:a16="http://schemas.microsoft.com/office/drawing/2014/main" id="{323C27ED-E36D-4F93-AE69-A2ECA8E8EA96}"/>
              </a:ext>
            </a:extLst>
          </p:cNvPr>
          <p:cNvSpPr txBox="1"/>
          <p:nvPr/>
        </p:nvSpPr>
        <p:spPr>
          <a:xfrm>
            <a:off x="5674279" y="5645499"/>
            <a:ext cx="3032853" cy="301192"/>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0        3        7                13 km</a:t>
            </a:r>
          </a:p>
        </p:txBody>
      </p:sp>
      <p:pic>
        <p:nvPicPr>
          <p:cNvPr id="14" name="Graphic 13" descr="Direction outline">
            <a:extLst>
              <a:ext uri="{FF2B5EF4-FFF2-40B4-BE49-F238E27FC236}">
                <a16:creationId xmlns:a16="http://schemas.microsoft.com/office/drawing/2014/main" id="{B8662556-5ED5-4981-9A84-992DCACEC2B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8910127">
            <a:off x="4899320" y="5685052"/>
            <a:ext cx="589419" cy="587383"/>
          </a:xfrm>
          <a:prstGeom prst="rect">
            <a:avLst/>
          </a:prstGeom>
        </p:spPr>
      </p:pic>
      <p:sp>
        <p:nvSpPr>
          <p:cNvPr id="15" name="TextBox 14">
            <a:extLst>
              <a:ext uri="{FF2B5EF4-FFF2-40B4-BE49-F238E27FC236}">
                <a16:creationId xmlns:a16="http://schemas.microsoft.com/office/drawing/2014/main" id="{94ECBB1D-1263-4A5D-9CB7-B18001E66CFD}"/>
              </a:ext>
            </a:extLst>
          </p:cNvPr>
          <p:cNvSpPr txBox="1"/>
          <p:nvPr/>
        </p:nvSpPr>
        <p:spPr>
          <a:xfrm>
            <a:off x="5038032" y="5748750"/>
            <a:ext cx="311995" cy="301192"/>
          </a:xfrm>
          <a:prstGeom prst="rect">
            <a:avLst/>
          </a:prstGeom>
          <a:noFill/>
        </p:spPr>
        <p:txBody>
          <a:bodyPr wrap="none" lIns="91440" tIns="45720" rIns="91440" bIns="45720" rtlCol="0" anchor="t">
            <a:spAutoFit/>
          </a:bodyPr>
          <a:lstStyle/>
          <a:p>
            <a:r>
              <a:rPr lang="en-US" sz="1400" dirty="0">
                <a:solidFill>
                  <a:schemeClr val="tx1">
                    <a:lumMod val="75000"/>
                    <a:lumOff val="25000"/>
                  </a:schemeClr>
                </a:solidFill>
                <a:latin typeface="Century Gothic"/>
              </a:rPr>
              <a:t>N</a:t>
            </a:r>
          </a:p>
        </p:txBody>
      </p:sp>
      <p:sp>
        <p:nvSpPr>
          <p:cNvPr id="17" name="Rectangle 16">
            <a:extLst>
              <a:ext uri="{FF2B5EF4-FFF2-40B4-BE49-F238E27FC236}">
                <a16:creationId xmlns:a16="http://schemas.microsoft.com/office/drawing/2014/main" id="{69608E28-9397-4406-AE32-C9EC90D8C570}"/>
              </a:ext>
            </a:extLst>
          </p:cNvPr>
          <p:cNvSpPr/>
          <p:nvPr/>
        </p:nvSpPr>
        <p:spPr>
          <a:xfrm>
            <a:off x="8534688" y="5819618"/>
            <a:ext cx="150913" cy="150392"/>
          </a:xfrm>
          <a:prstGeom prst="rect">
            <a:avLst/>
          </a:prstGeom>
          <a:solidFill>
            <a:srgbClr val="DAF6C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D65756D-6B3A-4725-A4F5-FF048EFFE7DB}"/>
              </a:ext>
            </a:extLst>
          </p:cNvPr>
          <p:cNvSpPr txBox="1"/>
          <p:nvPr/>
        </p:nvSpPr>
        <p:spPr>
          <a:xfrm>
            <a:off x="8707132" y="5643333"/>
            <a:ext cx="3320878" cy="512025"/>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T.H. Stone Memorial St. Joseph Peninsula State Park</a:t>
            </a:r>
          </a:p>
        </p:txBody>
      </p:sp>
      <p:sp>
        <p:nvSpPr>
          <p:cNvPr id="16" name="Oval 15">
            <a:extLst>
              <a:ext uri="{FF2B5EF4-FFF2-40B4-BE49-F238E27FC236}">
                <a16:creationId xmlns:a16="http://schemas.microsoft.com/office/drawing/2014/main" id="{1C785085-148F-417A-A139-F51DA4F80B1B}"/>
              </a:ext>
            </a:extLst>
          </p:cNvPr>
          <p:cNvSpPr/>
          <p:nvPr/>
        </p:nvSpPr>
        <p:spPr>
          <a:xfrm>
            <a:off x="5105690" y="1587227"/>
            <a:ext cx="2911755" cy="3854073"/>
          </a:xfrm>
          <a:prstGeom prst="ellipse">
            <a:avLst/>
          </a:prstGeom>
          <a:noFill/>
          <a:ln>
            <a:solidFill>
              <a:srgbClr val="A23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123E8C96-B3B0-4859-836B-2EE6A36C07F2}"/>
              </a:ext>
            </a:extLst>
          </p:cNvPr>
          <p:cNvCxnSpPr>
            <a:cxnSpLocks/>
          </p:cNvCxnSpPr>
          <p:nvPr/>
        </p:nvCxnSpPr>
        <p:spPr>
          <a:xfrm flipH="1" flipV="1">
            <a:off x="3551370" y="3523222"/>
            <a:ext cx="1554320" cy="24447"/>
          </a:xfrm>
          <a:prstGeom prst="line">
            <a:avLst/>
          </a:prstGeom>
          <a:ln>
            <a:solidFill>
              <a:srgbClr val="A23449"/>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CECC026-D59B-409A-93E0-101C8FBB3AEE}"/>
              </a:ext>
            </a:extLst>
          </p:cNvPr>
          <p:cNvSpPr/>
          <p:nvPr/>
        </p:nvSpPr>
        <p:spPr>
          <a:xfrm>
            <a:off x="5829270" y="1813106"/>
            <a:ext cx="302218" cy="312758"/>
          </a:xfrm>
          <a:prstGeom prst="ellipse">
            <a:avLst/>
          </a:prstGeom>
          <a:noFill/>
          <a:ln>
            <a:solidFill>
              <a:srgbClr val="A23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2C9F5C17-8748-45D1-A376-2D29A028A18E}"/>
              </a:ext>
            </a:extLst>
          </p:cNvPr>
          <p:cNvSpPr/>
          <p:nvPr/>
        </p:nvSpPr>
        <p:spPr>
          <a:xfrm>
            <a:off x="5648889" y="3518929"/>
            <a:ext cx="302218" cy="312758"/>
          </a:xfrm>
          <a:prstGeom prst="ellipse">
            <a:avLst/>
          </a:prstGeom>
          <a:noFill/>
          <a:ln>
            <a:solidFill>
              <a:srgbClr val="A23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0F45C1E9-19B9-4EC5-8EFA-BA56DE39C73B}"/>
              </a:ext>
            </a:extLst>
          </p:cNvPr>
          <p:cNvCxnSpPr>
            <a:stCxn id="21" idx="3"/>
          </p:cNvCxnSpPr>
          <p:nvPr/>
        </p:nvCxnSpPr>
        <p:spPr>
          <a:xfrm flipH="1">
            <a:off x="5157229" y="3785884"/>
            <a:ext cx="535918" cy="789916"/>
          </a:xfrm>
          <a:prstGeom prst="line">
            <a:avLst/>
          </a:prstGeom>
          <a:ln>
            <a:solidFill>
              <a:srgbClr val="A2344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E17F3F-60A6-4C92-8263-AAB8D32F8FEB}"/>
              </a:ext>
            </a:extLst>
          </p:cNvPr>
          <p:cNvCxnSpPr>
            <a:cxnSpLocks/>
          </p:cNvCxnSpPr>
          <p:nvPr/>
        </p:nvCxnSpPr>
        <p:spPr>
          <a:xfrm flipH="1">
            <a:off x="3872846" y="4575799"/>
            <a:ext cx="1284384" cy="0"/>
          </a:xfrm>
          <a:prstGeom prst="line">
            <a:avLst/>
          </a:prstGeom>
          <a:ln>
            <a:solidFill>
              <a:srgbClr val="A2344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A4040E-8C5D-4CD8-99EE-E97689BFCA54}"/>
              </a:ext>
            </a:extLst>
          </p:cNvPr>
          <p:cNvCxnSpPr>
            <a:stCxn id="20" idx="3"/>
          </p:cNvCxnSpPr>
          <p:nvPr/>
        </p:nvCxnSpPr>
        <p:spPr>
          <a:xfrm flipH="1">
            <a:off x="5574011" y="2080061"/>
            <a:ext cx="299518" cy="514939"/>
          </a:xfrm>
          <a:prstGeom prst="line">
            <a:avLst/>
          </a:prstGeom>
          <a:ln>
            <a:solidFill>
              <a:srgbClr val="A2344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BCD300-E0F1-481A-BC15-E142700FEB21}"/>
              </a:ext>
            </a:extLst>
          </p:cNvPr>
          <p:cNvCxnSpPr>
            <a:cxnSpLocks/>
          </p:cNvCxnSpPr>
          <p:nvPr/>
        </p:nvCxnSpPr>
        <p:spPr>
          <a:xfrm flipH="1">
            <a:off x="3919405" y="2595000"/>
            <a:ext cx="1654605" cy="0"/>
          </a:xfrm>
          <a:prstGeom prst="line">
            <a:avLst/>
          </a:prstGeom>
          <a:ln>
            <a:solidFill>
              <a:srgbClr val="A23449"/>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83524BD-0EBF-458F-AC51-3D9C0E672527}"/>
              </a:ext>
            </a:extLst>
          </p:cNvPr>
          <p:cNvSpPr txBox="1"/>
          <p:nvPr/>
        </p:nvSpPr>
        <p:spPr>
          <a:xfrm>
            <a:off x="3476941" y="3401221"/>
            <a:ext cx="1435424" cy="301192"/>
          </a:xfrm>
          <a:prstGeom prst="rect">
            <a:avLst/>
          </a:prstGeom>
          <a:solidFill>
            <a:srgbClr val="B73B52"/>
          </a:solidFill>
        </p:spPr>
        <p:txBody>
          <a:bodyPr wrap="square" lIns="91440" tIns="45720" rIns="91440" bIns="45720" rtlCol="0" anchor="t">
            <a:spAutoFit/>
          </a:bodyPr>
          <a:lstStyle/>
          <a:p>
            <a:pPr algn="r">
              <a:buClr>
                <a:srgbClr val="A23449"/>
              </a:buClr>
            </a:pPr>
            <a:r>
              <a:rPr lang="en-US" sz="1400" b="1" dirty="0">
                <a:solidFill>
                  <a:schemeClr val="bg1"/>
                </a:solidFill>
                <a:latin typeface="Century Gothic"/>
              </a:rPr>
              <a:t>Cape San Blas</a:t>
            </a:r>
          </a:p>
        </p:txBody>
      </p:sp>
      <p:sp>
        <p:nvSpPr>
          <p:cNvPr id="27" name="TextBox 26">
            <a:extLst>
              <a:ext uri="{FF2B5EF4-FFF2-40B4-BE49-F238E27FC236}">
                <a16:creationId xmlns:a16="http://schemas.microsoft.com/office/drawing/2014/main" id="{34F62CB5-7830-4903-A0C4-83CDB35DFFD1}"/>
              </a:ext>
            </a:extLst>
          </p:cNvPr>
          <p:cNvSpPr txBox="1"/>
          <p:nvPr/>
        </p:nvSpPr>
        <p:spPr>
          <a:xfrm>
            <a:off x="3897310" y="2332223"/>
            <a:ext cx="1014788" cy="524248"/>
          </a:xfrm>
          <a:prstGeom prst="rect">
            <a:avLst/>
          </a:prstGeom>
          <a:solidFill>
            <a:srgbClr val="B73B52"/>
          </a:solidFill>
        </p:spPr>
        <p:txBody>
          <a:bodyPr wrap="square" lIns="91440" tIns="45720" rIns="91440" bIns="45720" rtlCol="0" anchor="t">
            <a:spAutoFit/>
          </a:bodyPr>
          <a:lstStyle/>
          <a:p>
            <a:pPr algn="r">
              <a:buClr>
                <a:srgbClr val="A23449"/>
              </a:buClr>
            </a:pPr>
            <a:r>
              <a:rPr lang="en-US" sz="1400" b="1" dirty="0">
                <a:solidFill>
                  <a:schemeClr val="bg1"/>
                </a:solidFill>
                <a:latin typeface="Century Gothic"/>
              </a:rPr>
              <a:t>Tip of the Peninsula</a:t>
            </a:r>
          </a:p>
        </p:txBody>
      </p:sp>
      <p:sp>
        <p:nvSpPr>
          <p:cNvPr id="28" name="TextBox 27">
            <a:extLst>
              <a:ext uri="{FF2B5EF4-FFF2-40B4-BE49-F238E27FC236}">
                <a16:creationId xmlns:a16="http://schemas.microsoft.com/office/drawing/2014/main" id="{C516EA83-A5C1-4548-91F2-0AC8A6811DD5}"/>
              </a:ext>
            </a:extLst>
          </p:cNvPr>
          <p:cNvSpPr txBox="1"/>
          <p:nvPr/>
        </p:nvSpPr>
        <p:spPr>
          <a:xfrm>
            <a:off x="3738685" y="4422308"/>
            <a:ext cx="1174549" cy="301192"/>
          </a:xfrm>
          <a:prstGeom prst="rect">
            <a:avLst/>
          </a:prstGeom>
          <a:solidFill>
            <a:srgbClr val="B73B52"/>
          </a:solidFill>
        </p:spPr>
        <p:txBody>
          <a:bodyPr wrap="square" lIns="91440" tIns="45720" rIns="91440" bIns="45720" rtlCol="0" anchor="t">
            <a:spAutoFit/>
          </a:bodyPr>
          <a:lstStyle/>
          <a:p>
            <a:pPr algn="r">
              <a:buClr>
                <a:srgbClr val="A23449"/>
              </a:buClr>
            </a:pPr>
            <a:r>
              <a:rPr lang="en-US" sz="1400" b="1" dirty="0">
                <a:solidFill>
                  <a:schemeClr val="bg1"/>
                </a:solidFill>
                <a:latin typeface="Century Gothic"/>
              </a:rPr>
              <a:t>The Breach</a:t>
            </a:r>
          </a:p>
        </p:txBody>
      </p:sp>
      <p:sp>
        <p:nvSpPr>
          <p:cNvPr id="2" name="TextBox 1">
            <a:extLst>
              <a:ext uri="{FF2B5EF4-FFF2-40B4-BE49-F238E27FC236}">
                <a16:creationId xmlns:a16="http://schemas.microsoft.com/office/drawing/2014/main" id="{F4CB5E63-A16D-4EA8-BC44-F86C55C462A7}"/>
              </a:ext>
            </a:extLst>
          </p:cNvPr>
          <p:cNvSpPr txBox="1"/>
          <p:nvPr/>
        </p:nvSpPr>
        <p:spPr>
          <a:xfrm>
            <a:off x="4914418" y="834656"/>
            <a:ext cx="5205275" cy="5120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rPr>
              <a:t>ST. JOSEPH PENINSULA</a:t>
            </a:r>
            <a:endParaRPr lang="en-US" sz="2800" dirty="0">
              <a:solidFill>
                <a:schemeClr val="tx1">
                  <a:lumMod val="75000"/>
                  <a:lumOff val="25000"/>
                </a:schemeClr>
              </a:solidFill>
              <a:latin typeface="Century Gothic"/>
              <a:cs typeface="Calibri"/>
            </a:endParaRPr>
          </a:p>
        </p:txBody>
      </p:sp>
      <p:grpSp>
        <p:nvGrpSpPr>
          <p:cNvPr id="31" name="Group 30">
            <a:extLst>
              <a:ext uri="{FF2B5EF4-FFF2-40B4-BE49-F238E27FC236}">
                <a16:creationId xmlns:a16="http://schemas.microsoft.com/office/drawing/2014/main" id="{6ECFEEFA-A20F-4303-9068-294E6EDE00CE}"/>
              </a:ext>
            </a:extLst>
          </p:cNvPr>
          <p:cNvGrpSpPr/>
          <p:nvPr/>
        </p:nvGrpSpPr>
        <p:grpSpPr>
          <a:xfrm>
            <a:off x="224415" y="321257"/>
            <a:ext cx="2376874" cy="852844"/>
            <a:chOff x="224415" y="321257"/>
            <a:chExt cx="2376874" cy="852844"/>
          </a:xfrm>
        </p:grpSpPr>
        <p:sp>
          <p:nvSpPr>
            <p:cNvPr id="32" name="Rectangle 31">
              <a:extLst>
                <a:ext uri="{FF2B5EF4-FFF2-40B4-BE49-F238E27FC236}">
                  <a16:creationId xmlns:a16="http://schemas.microsoft.com/office/drawing/2014/main" id="{2671520B-DCEF-4570-A5C5-352E559CF577}"/>
                </a:ext>
              </a:extLst>
            </p:cNvPr>
            <p:cNvSpPr/>
            <p:nvPr/>
          </p:nvSpPr>
          <p:spPr>
            <a:xfrm>
              <a:off x="224415" y="321257"/>
              <a:ext cx="2376874" cy="513278"/>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BASICS </a:t>
              </a:r>
              <a:endParaRPr lang="en-US" sz="3600" b="1" dirty="0"/>
            </a:p>
          </p:txBody>
        </p:sp>
        <p:sp>
          <p:nvSpPr>
            <p:cNvPr id="33" name="Right Triangle 32">
              <a:extLst>
                <a:ext uri="{FF2B5EF4-FFF2-40B4-BE49-F238E27FC236}">
                  <a16:creationId xmlns:a16="http://schemas.microsoft.com/office/drawing/2014/main" id="{EFCF3623-658A-4F4B-A0C5-9E260CBE9373}"/>
                </a:ext>
              </a:extLst>
            </p:cNvPr>
            <p:cNvSpPr/>
            <p:nvPr/>
          </p:nvSpPr>
          <p:spPr>
            <a:xfrm flipV="1">
              <a:off x="1985964" y="822035"/>
              <a:ext cx="615325" cy="352066"/>
            </a:xfrm>
            <a:prstGeom prst="rtTriangle">
              <a:avLst/>
            </a:prstGeom>
            <a:solidFill>
              <a:srgbClr val="A234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1466386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2">
            <a:extLst>
              <a:ext uri="{FF2B5EF4-FFF2-40B4-BE49-F238E27FC236}">
                <a16:creationId xmlns:a16="http://schemas.microsoft.com/office/drawing/2014/main" id="{D483B39F-045D-473A-B53A-B159CB3D1D57}"/>
              </a:ext>
            </a:extLst>
          </p:cNvPr>
          <p:cNvSpPr txBox="1"/>
          <p:nvPr/>
        </p:nvSpPr>
        <p:spPr>
          <a:xfrm rot="16200000">
            <a:off x="4402630" y="3059185"/>
            <a:ext cx="235352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cs typeface="Calibri"/>
              </a:rPr>
              <a:t>Number of Visitors</a:t>
            </a:r>
          </a:p>
        </p:txBody>
      </p:sp>
      <p:pic>
        <p:nvPicPr>
          <p:cNvPr id="5" name="Picture 4" descr="Chart, line chart&#10;&#10;Description automatically generated">
            <a:extLst>
              <a:ext uri="{FF2B5EF4-FFF2-40B4-BE49-F238E27FC236}">
                <a16:creationId xmlns:a16="http://schemas.microsoft.com/office/drawing/2014/main" id="{199248F2-0FFF-4E69-9695-2FC153A8A6CF}"/>
              </a:ext>
            </a:extLst>
          </p:cNvPr>
          <p:cNvPicPr>
            <a:picLocks noChangeAspect="1"/>
          </p:cNvPicPr>
          <p:nvPr/>
        </p:nvPicPr>
        <p:blipFill>
          <a:blip r:embed="rId3"/>
          <a:stretch>
            <a:fillRect/>
          </a:stretch>
        </p:blipFill>
        <p:spPr>
          <a:xfrm>
            <a:off x="6431258" y="1973807"/>
            <a:ext cx="5611692" cy="3273765"/>
          </a:xfrm>
          <a:prstGeom prst="rect">
            <a:avLst/>
          </a:prstGeom>
        </p:spPr>
      </p:pic>
      <p:sp>
        <p:nvSpPr>
          <p:cNvPr id="6" name="TextBox 3">
            <a:extLst>
              <a:ext uri="{FF2B5EF4-FFF2-40B4-BE49-F238E27FC236}">
                <a16:creationId xmlns:a16="http://schemas.microsoft.com/office/drawing/2014/main" id="{82294703-6846-4C44-8418-B2BA2C2EC13B}"/>
              </a:ext>
            </a:extLst>
          </p:cNvPr>
          <p:cNvSpPr txBox="1"/>
          <p:nvPr/>
        </p:nvSpPr>
        <p:spPr>
          <a:xfrm rot="18900000">
            <a:off x="7036969" y="5291400"/>
            <a:ext cx="608684"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2010</a:t>
            </a:r>
          </a:p>
        </p:txBody>
      </p:sp>
      <p:sp>
        <p:nvSpPr>
          <p:cNvPr id="7" name="TextBox 4">
            <a:extLst>
              <a:ext uri="{FF2B5EF4-FFF2-40B4-BE49-F238E27FC236}">
                <a16:creationId xmlns:a16="http://schemas.microsoft.com/office/drawing/2014/main" id="{1279AB2B-04AB-468C-9569-CE76A57188A8}"/>
              </a:ext>
            </a:extLst>
          </p:cNvPr>
          <p:cNvSpPr txBox="1"/>
          <p:nvPr/>
        </p:nvSpPr>
        <p:spPr>
          <a:xfrm rot="18900000">
            <a:off x="8480246" y="5291400"/>
            <a:ext cx="608684"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2014</a:t>
            </a:r>
          </a:p>
        </p:txBody>
      </p:sp>
      <p:sp>
        <p:nvSpPr>
          <p:cNvPr id="8" name="TextBox 5">
            <a:extLst>
              <a:ext uri="{FF2B5EF4-FFF2-40B4-BE49-F238E27FC236}">
                <a16:creationId xmlns:a16="http://schemas.microsoft.com/office/drawing/2014/main" id="{8E80591E-17F2-4223-B086-575B85968DCC}"/>
              </a:ext>
            </a:extLst>
          </p:cNvPr>
          <p:cNvSpPr txBox="1"/>
          <p:nvPr/>
        </p:nvSpPr>
        <p:spPr>
          <a:xfrm rot="18900000">
            <a:off x="9256695" y="5291400"/>
            <a:ext cx="608684"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2016</a:t>
            </a:r>
          </a:p>
        </p:txBody>
      </p:sp>
      <p:sp>
        <p:nvSpPr>
          <p:cNvPr id="9" name="TextBox 6">
            <a:extLst>
              <a:ext uri="{FF2B5EF4-FFF2-40B4-BE49-F238E27FC236}">
                <a16:creationId xmlns:a16="http://schemas.microsoft.com/office/drawing/2014/main" id="{6296AFF0-498B-43E1-AB36-F25FE242C8A9}"/>
              </a:ext>
            </a:extLst>
          </p:cNvPr>
          <p:cNvSpPr txBox="1"/>
          <p:nvPr/>
        </p:nvSpPr>
        <p:spPr>
          <a:xfrm rot="18900000">
            <a:off x="10325273" y="5291400"/>
            <a:ext cx="608684"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2019</a:t>
            </a:r>
          </a:p>
        </p:txBody>
      </p:sp>
      <p:sp>
        <p:nvSpPr>
          <p:cNvPr id="10" name="TextBox 7">
            <a:extLst>
              <a:ext uri="{FF2B5EF4-FFF2-40B4-BE49-F238E27FC236}">
                <a16:creationId xmlns:a16="http://schemas.microsoft.com/office/drawing/2014/main" id="{C29FCFE8-C94F-4269-96CC-AC34EBD4F201}"/>
              </a:ext>
            </a:extLst>
          </p:cNvPr>
          <p:cNvSpPr txBox="1"/>
          <p:nvPr/>
        </p:nvSpPr>
        <p:spPr>
          <a:xfrm>
            <a:off x="9124144" y="5683191"/>
            <a:ext cx="68614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cs typeface="Calibri"/>
              </a:rPr>
              <a:t>Year</a:t>
            </a:r>
          </a:p>
        </p:txBody>
      </p:sp>
      <p:sp>
        <p:nvSpPr>
          <p:cNvPr id="11" name="TextBox 8">
            <a:extLst>
              <a:ext uri="{FF2B5EF4-FFF2-40B4-BE49-F238E27FC236}">
                <a16:creationId xmlns:a16="http://schemas.microsoft.com/office/drawing/2014/main" id="{E248C9EB-E673-446E-8A9B-C0B20CB993AD}"/>
              </a:ext>
            </a:extLst>
          </p:cNvPr>
          <p:cNvSpPr txBox="1"/>
          <p:nvPr/>
        </p:nvSpPr>
        <p:spPr>
          <a:xfrm>
            <a:off x="5792498" y="4564964"/>
            <a:ext cx="805032"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50000</a:t>
            </a:r>
          </a:p>
        </p:txBody>
      </p:sp>
      <p:sp>
        <p:nvSpPr>
          <p:cNvPr id="12" name="TextBox 9">
            <a:extLst>
              <a:ext uri="{FF2B5EF4-FFF2-40B4-BE49-F238E27FC236}">
                <a16:creationId xmlns:a16="http://schemas.microsoft.com/office/drawing/2014/main" id="{66FDFC54-30FB-4F8B-B8AA-A9A72F91865D}"/>
              </a:ext>
            </a:extLst>
          </p:cNvPr>
          <p:cNvSpPr txBox="1"/>
          <p:nvPr/>
        </p:nvSpPr>
        <p:spPr>
          <a:xfrm>
            <a:off x="5711495" y="3825751"/>
            <a:ext cx="805032"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150000</a:t>
            </a:r>
          </a:p>
        </p:txBody>
      </p:sp>
      <p:sp>
        <p:nvSpPr>
          <p:cNvPr id="13" name="TextBox 10">
            <a:extLst>
              <a:ext uri="{FF2B5EF4-FFF2-40B4-BE49-F238E27FC236}">
                <a16:creationId xmlns:a16="http://schemas.microsoft.com/office/drawing/2014/main" id="{D1918FD3-E1BA-4392-B3DF-711A33D0AC2F}"/>
              </a:ext>
            </a:extLst>
          </p:cNvPr>
          <p:cNvSpPr txBox="1"/>
          <p:nvPr/>
        </p:nvSpPr>
        <p:spPr>
          <a:xfrm>
            <a:off x="5695619" y="3077640"/>
            <a:ext cx="805032"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250000</a:t>
            </a:r>
          </a:p>
        </p:txBody>
      </p:sp>
      <p:sp>
        <p:nvSpPr>
          <p:cNvPr id="14" name="TextBox 11">
            <a:extLst>
              <a:ext uri="{FF2B5EF4-FFF2-40B4-BE49-F238E27FC236}">
                <a16:creationId xmlns:a16="http://schemas.microsoft.com/office/drawing/2014/main" id="{7DFB2304-0912-40F6-B30A-2781E9C77276}"/>
              </a:ext>
            </a:extLst>
          </p:cNvPr>
          <p:cNvSpPr txBox="1"/>
          <p:nvPr/>
        </p:nvSpPr>
        <p:spPr>
          <a:xfrm>
            <a:off x="5695619" y="2349011"/>
            <a:ext cx="805032"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350000</a:t>
            </a:r>
          </a:p>
        </p:txBody>
      </p:sp>
      <p:sp>
        <p:nvSpPr>
          <p:cNvPr id="16" name="TextBox 13">
            <a:extLst>
              <a:ext uri="{FF2B5EF4-FFF2-40B4-BE49-F238E27FC236}">
                <a16:creationId xmlns:a16="http://schemas.microsoft.com/office/drawing/2014/main" id="{4C512F5B-B0E0-4E7E-AF17-B57A6716D259}"/>
              </a:ext>
            </a:extLst>
          </p:cNvPr>
          <p:cNvSpPr txBox="1"/>
          <p:nvPr/>
        </p:nvSpPr>
        <p:spPr>
          <a:xfrm>
            <a:off x="7085664" y="1599206"/>
            <a:ext cx="476577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cs typeface="Calibri"/>
              </a:rPr>
              <a:t>Visitation Before and After Hurricane Michael</a:t>
            </a:r>
          </a:p>
        </p:txBody>
      </p:sp>
      <p:sp>
        <p:nvSpPr>
          <p:cNvPr id="17" name="Oval 16">
            <a:extLst>
              <a:ext uri="{FF2B5EF4-FFF2-40B4-BE49-F238E27FC236}">
                <a16:creationId xmlns:a16="http://schemas.microsoft.com/office/drawing/2014/main" id="{9A388B41-5777-4CFD-97D9-C58246A1C7E2}"/>
              </a:ext>
            </a:extLst>
          </p:cNvPr>
          <p:cNvSpPr/>
          <p:nvPr/>
        </p:nvSpPr>
        <p:spPr>
          <a:xfrm flipH="1">
            <a:off x="6954855" y="4563201"/>
            <a:ext cx="61360" cy="74317"/>
          </a:xfrm>
          <a:prstGeom prst="ellipse">
            <a:avLst/>
          </a:prstGeom>
          <a:solidFill>
            <a:srgbClr val="B84A3B"/>
          </a:solidFill>
          <a:ln>
            <a:solidFill>
              <a:srgbClr val="B84A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Oval 17">
            <a:extLst>
              <a:ext uri="{FF2B5EF4-FFF2-40B4-BE49-F238E27FC236}">
                <a16:creationId xmlns:a16="http://schemas.microsoft.com/office/drawing/2014/main" id="{07E4EB6F-42F9-4E50-8B36-8F8F5EEEACA5}"/>
              </a:ext>
            </a:extLst>
          </p:cNvPr>
          <p:cNvSpPr/>
          <p:nvPr/>
        </p:nvSpPr>
        <p:spPr>
          <a:xfrm flipH="1">
            <a:off x="6954854" y="4902566"/>
            <a:ext cx="61360" cy="74317"/>
          </a:xfrm>
          <a:prstGeom prst="ellipse">
            <a:avLst/>
          </a:prstGeom>
          <a:solidFill>
            <a:srgbClr val="384D6D"/>
          </a:solidFill>
          <a:ln>
            <a:solidFill>
              <a:srgbClr val="384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TextBox 16">
            <a:extLst>
              <a:ext uri="{FF2B5EF4-FFF2-40B4-BE49-F238E27FC236}">
                <a16:creationId xmlns:a16="http://schemas.microsoft.com/office/drawing/2014/main" id="{D1416DBB-F951-4D4D-B0AE-67F283545C2A}"/>
              </a:ext>
            </a:extLst>
          </p:cNvPr>
          <p:cNvSpPr txBox="1"/>
          <p:nvPr/>
        </p:nvSpPr>
        <p:spPr>
          <a:xfrm>
            <a:off x="6955402" y="4448474"/>
            <a:ext cx="1504526"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Pre-Hurricane</a:t>
            </a:r>
          </a:p>
        </p:txBody>
      </p:sp>
      <p:sp>
        <p:nvSpPr>
          <p:cNvPr id="20" name="TextBox 17">
            <a:extLst>
              <a:ext uri="{FF2B5EF4-FFF2-40B4-BE49-F238E27FC236}">
                <a16:creationId xmlns:a16="http://schemas.microsoft.com/office/drawing/2014/main" id="{EE4C511D-4915-45ED-8A05-BC7F4F3B0533}"/>
              </a:ext>
            </a:extLst>
          </p:cNvPr>
          <p:cNvSpPr txBox="1"/>
          <p:nvPr/>
        </p:nvSpPr>
        <p:spPr>
          <a:xfrm>
            <a:off x="6955401" y="4793134"/>
            <a:ext cx="1504526"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Post-Hurricane</a:t>
            </a:r>
          </a:p>
        </p:txBody>
      </p:sp>
      <p:pic>
        <p:nvPicPr>
          <p:cNvPr id="24" name="Picture 24" descr="A picture containing tree, outdoor, plant, area&#10;&#10;Description automatically generated">
            <a:extLst>
              <a:ext uri="{FF2B5EF4-FFF2-40B4-BE49-F238E27FC236}">
                <a16:creationId xmlns:a16="http://schemas.microsoft.com/office/drawing/2014/main" id="{280E0760-6078-4787-B0D6-69AF1321603E}"/>
              </a:ext>
            </a:extLst>
          </p:cNvPr>
          <p:cNvPicPr>
            <a:picLocks noChangeAspect="1"/>
          </p:cNvPicPr>
          <p:nvPr/>
        </p:nvPicPr>
        <p:blipFill>
          <a:blip r:embed="rId4"/>
          <a:stretch>
            <a:fillRect/>
          </a:stretch>
        </p:blipFill>
        <p:spPr>
          <a:xfrm>
            <a:off x="281313" y="1990768"/>
            <a:ext cx="5038881" cy="3474720"/>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8E062E2B-2FC3-4D16-8F14-853F9D3A3B32}"/>
              </a:ext>
            </a:extLst>
          </p:cNvPr>
          <p:cNvSpPr txBox="1"/>
          <p:nvPr/>
        </p:nvSpPr>
        <p:spPr>
          <a:xfrm>
            <a:off x="304817" y="5193711"/>
            <a:ext cx="432965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Century Gothic"/>
                <a:cs typeface="Calibri"/>
              </a:rPr>
              <a:t>Credit: Florida Department of Environmental Protection</a:t>
            </a:r>
          </a:p>
        </p:txBody>
      </p:sp>
      <p:grpSp>
        <p:nvGrpSpPr>
          <p:cNvPr id="27" name="Group 26">
            <a:extLst>
              <a:ext uri="{FF2B5EF4-FFF2-40B4-BE49-F238E27FC236}">
                <a16:creationId xmlns:a16="http://schemas.microsoft.com/office/drawing/2014/main" id="{FEE7C563-41CB-4414-B94C-117C71C8C968}"/>
              </a:ext>
            </a:extLst>
          </p:cNvPr>
          <p:cNvGrpSpPr/>
          <p:nvPr/>
        </p:nvGrpSpPr>
        <p:grpSpPr>
          <a:xfrm>
            <a:off x="224415" y="321257"/>
            <a:ext cx="2376874" cy="852844"/>
            <a:chOff x="224415" y="321257"/>
            <a:chExt cx="2376874" cy="852844"/>
          </a:xfrm>
        </p:grpSpPr>
        <p:sp>
          <p:nvSpPr>
            <p:cNvPr id="28" name="Rectangle 27">
              <a:extLst>
                <a:ext uri="{FF2B5EF4-FFF2-40B4-BE49-F238E27FC236}">
                  <a16:creationId xmlns:a16="http://schemas.microsoft.com/office/drawing/2014/main" id="{01D48308-3E56-4EFA-8807-DA32D5529B42}"/>
                </a:ext>
              </a:extLst>
            </p:cNvPr>
            <p:cNvSpPr/>
            <p:nvPr/>
          </p:nvSpPr>
          <p:spPr>
            <a:xfrm>
              <a:off x="224415" y="321257"/>
              <a:ext cx="2376874" cy="513278"/>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BASICS </a:t>
              </a:r>
              <a:endParaRPr lang="en-US" sz="3600" b="1" dirty="0"/>
            </a:p>
          </p:txBody>
        </p:sp>
        <p:sp>
          <p:nvSpPr>
            <p:cNvPr id="29" name="Right Triangle 28">
              <a:extLst>
                <a:ext uri="{FF2B5EF4-FFF2-40B4-BE49-F238E27FC236}">
                  <a16:creationId xmlns:a16="http://schemas.microsoft.com/office/drawing/2014/main" id="{4C876773-1AB0-424C-9693-902B1C1FB6FC}"/>
                </a:ext>
              </a:extLst>
            </p:cNvPr>
            <p:cNvSpPr/>
            <p:nvPr/>
          </p:nvSpPr>
          <p:spPr>
            <a:xfrm flipV="1">
              <a:off x="1985964" y="822035"/>
              <a:ext cx="615325" cy="352066"/>
            </a:xfrm>
            <a:prstGeom prst="rtTriangle">
              <a:avLst/>
            </a:prstGeom>
            <a:solidFill>
              <a:srgbClr val="A234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5" name="TextBox 3">
            <a:extLst>
              <a:ext uri="{FF2B5EF4-FFF2-40B4-BE49-F238E27FC236}">
                <a16:creationId xmlns:a16="http://schemas.microsoft.com/office/drawing/2014/main" id="{A3A1DF8B-C05A-4045-A133-4A856F58DE3D}"/>
              </a:ext>
            </a:extLst>
          </p:cNvPr>
          <p:cNvSpPr txBox="1"/>
          <p:nvPr/>
        </p:nvSpPr>
        <p:spPr>
          <a:xfrm rot="18900000">
            <a:off x="7407384" y="5291400"/>
            <a:ext cx="608684"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2011</a:t>
            </a:r>
          </a:p>
        </p:txBody>
      </p:sp>
      <p:sp>
        <p:nvSpPr>
          <p:cNvPr id="30" name="TextBox 3">
            <a:extLst>
              <a:ext uri="{FF2B5EF4-FFF2-40B4-BE49-F238E27FC236}">
                <a16:creationId xmlns:a16="http://schemas.microsoft.com/office/drawing/2014/main" id="{5B0098F0-E38E-41C1-A115-06B9914D82DD}"/>
              </a:ext>
            </a:extLst>
          </p:cNvPr>
          <p:cNvSpPr txBox="1"/>
          <p:nvPr/>
        </p:nvSpPr>
        <p:spPr>
          <a:xfrm rot="18900000">
            <a:off x="7777801" y="5291400"/>
            <a:ext cx="608684"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2012</a:t>
            </a:r>
          </a:p>
        </p:txBody>
      </p:sp>
      <p:sp>
        <p:nvSpPr>
          <p:cNvPr id="31" name="TextBox 3">
            <a:extLst>
              <a:ext uri="{FF2B5EF4-FFF2-40B4-BE49-F238E27FC236}">
                <a16:creationId xmlns:a16="http://schemas.microsoft.com/office/drawing/2014/main" id="{DB4473C6-9BA6-413D-A0FD-B6885A1608D4}"/>
              </a:ext>
            </a:extLst>
          </p:cNvPr>
          <p:cNvSpPr txBox="1"/>
          <p:nvPr/>
        </p:nvSpPr>
        <p:spPr>
          <a:xfrm rot="18900000">
            <a:off x="8100593" y="5291400"/>
            <a:ext cx="608684"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2013</a:t>
            </a:r>
          </a:p>
        </p:txBody>
      </p:sp>
      <p:sp>
        <p:nvSpPr>
          <p:cNvPr id="32" name="TextBox 4">
            <a:extLst>
              <a:ext uri="{FF2B5EF4-FFF2-40B4-BE49-F238E27FC236}">
                <a16:creationId xmlns:a16="http://schemas.microsoft.com/office/drawing/2014/main" id="{5E201F9B-B9C5-4E8A-BBEC-5EB6CEC27EAD}"/>
              </a:ext>
            </a:extLst>
          </p:cNvPr>
          <p:cNvSpPr txBox="1"/>
          <p:nvPr/>
        </p:nvSpPr>
        <p:spPr>
          <a:xfrm rot="18900000">
            <a:off x="8840078" y="5291400"/>
            <a:ext cx="608684"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2015</a:t>
            </a:r>
          </a:p>
        </p:txBody>
      </p:sp>
      <p:sp>
        <p:nvSpPr>
          <p:cNvPr id="33" name="TextBox 5">
            <a:extLst>
              <a:ext uri="{FF2B5EF4-FFF2-40B4-BE49-F238E27FC236}">
                <a16:creationId xmlns:a16="http://schemas.microsoft.com/office/drawing/2014/main" id="{BFB5E95E-84D2-4C63-9922-190C1F50E0D5}"/>
              </a:ext>
            </a:extLst>
          </p:cNvPr>
          <p:cNvSpPr txBox="1"/>
          <p:nvPr/>
        </p:nvSpPr>
        <p:spPr>
          <a:xfrm rot="18900000">
            <a:off x="9722361" y="5291400"/>
            <a:ext cx="608684"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2017</a:t>
            </a:r>
          </a:p>
        </p:txBody>
      </p:sp>
      <p:sp>
        <p:nvSpPr>
          <p:cNvPr id="34" name="TextBox 6">
            <a:extLst>
              <a:ext uri="{FF2B5EF4-FFF2-40B4-BE49-F238E27FC236}">
                <a16:creationId xmlns:a16="http://schemas.microsoft.com/office/drawing/2014/main" id="{6264A36A-0F88-4A8D-8DBC-12429DB0A2D9}"/>
              </a:ext>
            </a:extLst>
          </p:cNvPr>
          <p:cNvSpPr txBox="1"/>
          <p:nvPr/>
        </p:nvSpPr>
        <p:spPr>
          <a:xfrm rot="18900000">
            <a:off x="10748605" y="5291400"/>
            <a:ext cx="608684"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2020</a:t>
            </a:r>
          </a:p>
        </p:txBody>
      </p:sp>
      <p:sp>
        <p:nvSpPr>
          <p:cNvPr id="35" name="TextBox 6">
            <a:extLst>
              <a:ext uri="{FF2B5EF4-FFF2-40B4-BE49-F238E27FC236}">
                <a16:creationId xmlns:a16="http://schemas.microsoft.com/office/drawing/2014/main" id="{AF057285-2000-4320-A6A5-00C0743EBB99}"/>
              </a:ext>
            </a:extLst>
          </p:cNvPr>
          <p:cNvSpPr txBox="1"/>
          <p:nvPr/>
        </p:nvSpPr>
        <p:spPr>
          <a:xfrm rot="18900000">
            <a:off x="11166647" y="5291400"/>
            <a:ext cx="608684"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2021</a:t>
            </a:r>
          </a:p>
        </p:txBody>
      </p:sp>
      <p:sp>
        <p:nvSpPr>
          <p:cNvPr id="37" name="TextBox 8">
            <a:extLst>
              <a:ext uri="{FF2B5EF4-FFF2-40B4-BE49-F238E27FC236}">
                <a16:creationId xmlns:a16="http://schemas.microsoft.com/office/drawing/2014/main" id="{633C3589-9377-4A6F-B914-9D01DF97AF6D}"/>
              </a:ext>
            </a:extLst>
          </p:cNvPr>
          <p:cNvSpPr txBox="1"/>
          <p:nvPr/>
        </p:nvSpPr>
        <p:spPr>
          <a:xfrm>
            <a:off x="5723705" y="4189255"/>
            <a:ext cx="80503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100000</a:t>
            </a:r>
          </a:p>
        </p:txBody>
      </p:sp>
      <p:sp>
        <p:nvSpPr>
          <p:cNvPr id="38" name="TextBox 8">
            <a:extLst>
              <a:ext uri="{FF2B5EF4-FFF2-40B4-BE49-F238E27FC236}">
                <a16:creationId xmlns:a16="http://schemas.microsoft.com/office/drawing/2014/main" id="{722E2523-D123-4EE8-92C3-A8991FA907CE}"/>
              </a:ext>
            </a:extLst>
          </p:cNvPr>
          <p:cNvSpPr txBox="1"/>
          <p:nvPr/>
        </p:nvSpPr>
        <p:spPr>
          <a:xfrm>
            <a:off x="5697247" y="3459005"/>
            <a:ext cx="805032"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200000</a:t>
            </a:r>
            <a:endParaRPr lang="en-US" dirty="0"/>
          </a:p>
        </p:txBody>
      </p:sp>
      <p:sp>
        <p:nvSpPr>
          <p:cNvPr id="39" name="TextBox 10">
            <a:extLst>
              <a:ext uri="{FF2B5EF4-FFF2-40B4-BE49-F238E27FC236}">
                <a16:creationId xmlns:a16="http://schemas.microsoft.com/office/drawing/2014/main" id="{468ADF48-A58C-4E5C-96BD-329330EE2A19}"/>
              </a:ext>
            </a:extLst>
          </p:cNvPr>
          <p:cNvSpPr txBox="1"/>
          <p:nvPr/>
        </p:nvSpPr>
        <p:spPr>
          <a:xfrm>
            <a:off x="5695619" y="2717807"/>
            <a:ext cx="805032"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300000</a:t>
            </a:r>
            <a:endParaRPr lang="en-US" dirty="0"/>
          </a:p>
        </p:txBody>
      </p:sp>
      <p:sp>
        <p:nvSpPr>
          <p:cNvPr id="40" name="TextBox 10">
            <a:extLst>
              <a:ext uri="{FF2B5EF4-FFF2-40B4-BE49-F238E27FC236}">
                <a16:creationId xmlns:a16="http://schemas.microsoft.com/office/drawing/2014/main" id="{C9970C11-DE25-44A4-ACBC-9806B1F3A698}"/>
              </a:ext>
            </a:extLst>
          </p:cNvPr>
          <p:cNvSpPr txBox="1"/>
          <p:nvPr/>
        </p:nvSpPr>
        <p:spPr>
          <a:xfrm>
            <a:off x="5695619" y="1992848"/>
            <a:ext cx="805032" cy="3051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cs typeface="Calibri"/>
              </a:rPr>
              <a:t>400000</a:t>
            </a:r>
          </a:p>
        </p:txBody>
      </p:sp>
      <p:sp>
        <p:nvSpPr>
          <p:cNvPr id="36" name="TextBox 35">
            <a:extLst>
              <a:ext uri="{FF2B5EF4-FFF2-40B4-BE49-F238E27FC236}">
                <a16:creationId xmlns:a16="http://schemas.microsoft.com/office/drawing/2014/main" id="{DDFF51E6-15D9-4894-9574-FF4991BCC116}"/>
              </a:ext>
            </a:extLst>
          </p:cNvPr>
          <p:cNvSpPr txBox="1"/>
          <p:nvPr/>
        </p:nvSpPr>
        <p:spPr>
          <a:xfrm>
            <a:off x="3123858" y="212801"/>
            <a:ext cx="579129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B73B52"/>
                </a:solidFill>
                <a:latin typeface="Century Gothic"/>
                <a:cs typeface="Calibri"/>
              </a:rPr>
              <a:t>Community Concerns</a:t>
            </a:r>
          </a:p>
        </p:txBody>
      </p:sp>
    </p:spTree>
    <p:extLst>
      <p:ext uri="{BB962C8B-B14F-4D97-AF65-F5344CB8AC3E}">
        <p14:creationId xmlns:p14="http://schemas.microsoft.com/office/powerpoint/2010/main" val="286943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ABFAC0F1-BDDD-4EF6-89AC-7FCA7CE843D1}"/>
              </a:ext>
            </a:extLst>
          </p:cNvPr>
          <p:cNvSpPr txBox="1"/>
          <p:nvPr/>
        </p:nvSpPr>
        <p:spPr>
          <a:xfrm>
            <a:off x="6500710" y="1971473"/>
            <a:ext cx="5362106" cy="2862322"/>
          </a:xfrm>
          <a:prstGeom prst="rect">
            <a:avLst/>
          </a:prstGeom>
          <a:noFill/>
        </p:spPr>
        <p:txBody>
          <a:bodyPr wrap="square" lIns="91440" tIns="45720" rIns="91440" bIns="45720" rtlCol="0" anchor="t">
            <a:spAutoFit/>
          </a:bodyPr>
          <a:lstStyle/>
          <a:p>
            <a:pPr marL="342900" indent="-342900">
              <a:buClr>
                <a:srgbClr val="B73B52"/>
              </a:buClr>
              <a:buFont typeface="Arial" panose="020B0604020202020204" pitchFamily="34" charset="0"/>
              <a:buChar char="•"/>
            </a:pPr>
            <a:r>
              <a:rPr lang="en-US" sz="2000" b="1" dirty="0">
                <a:solidFill>
                  <a:srgbClr val="B73B52"/>
                </a:solidFill>
                <a:latin typeface="Century Gothic"/>
              </a:rPr>
              <a:t>Hurricane damage </a:t>
            </a:r>
            <a:r>
              <a:rPr lang="en-US" sz="2000" dirty="0">
                <a:solidFill>
                  <a:schemeClr val="tx1">
                    <a:lumMod val="75000"/>
                    <a:lumOff val="25000"/>
                  </a:schemeClr>
                </a:solidFill>
                <a:latin typeface="Century Gothic"/>
              </a:rPr>
              <a:t>threatens</a:t>
            </a:r>
            <a:r>
              <a:rPr lang="en-US" sz="2000" b="1" dirty="0">
                <a:solidFill>
                  <a:srgbClr val="B73B52"/>
                </a:solidFill>
                <a:latin typeface="Century Gothic"/>
              </a:rPr>
              <a:t> </a:t>
            </a:r>
            <a:r>
              <a:rPr lang="en-US" sz="2000" dirty="0">
                <a:solidFill>
                  <a:schemeClr val="tx1">
                    <a:lumMod val="75000"/>
                    <a:lumOff val="25000"/>
                  </a:schemeClr>
                </a:solidFill>
                <a:latin typeface="Century Gothic"/>
              </a:rPr>
              <a:t>local habitats and species</a:t>
            </a:r>
            <a:endParaRPr lang="en-US" sz="2000" dirty="0">
              <a:solidFill>
                <a:schemeClr val="tx1">
                  <a:lumMod val="75000"/>
                  <a:lumOff val="25000"/>
                </a:schemeClr>
              </a:solidFill>
              <a:latin typeface="Century Gothic" panose="020B0502020202020204" pitchFamily="34" charset="0"/>
            </a:endParaRPr>
          </a:p>
          <a:p>
            <a:pPr>
              <a:buClr>
                <a:srgbClr val="B73B52"/>
              </a:buClr>
            </a:pPr>
            <a:endParaRPr lang="en-US" sz="2000" dirty="0">
              <a:solidFill>
                <a:srgbClr val="B73B52"/>
              </a:solidFill>
              <a:latin typeface="Century Gothic"/>
            </a:endParaRPr>
          </a:p>
          <a:p>
            <a:pPr marL="285750" indent="-285750">
              <a:buClr>
                <a:srgbClr val="B73B52"/>
              </a:buClr>
              <a:buFont typeface="Arial" panose="020B0604020202020204" pitchFamily="34" charset="0"/>
              <a:buChar char="•"/>
            </a:pPr>
            <a:r>
              <a:rPr lang="en-US" sz="2000" b="1" dirty="0">
                <a:solidFill>
                  <a:srgbClr val="B73B52"/>
                </a:solidFill>
                <a:latin typeface="Century Gothic"/>
              </a:rPr>
              <a:t>Recreation and tourism</a:t>
            </a:r>
            <a:r>
              <a:rPr lang="en-US" sz="2000" b="1" dirty="0">
                <a:solidFill>
                  <a:schemeClr val="tx1">
                    <a:lumMod val="75000"/>
                    <a:lumOff val="25000"/>
                  </a:schemeClr>
                </a:solidFill>
                <a:latin typeface="Century Gothic"/>
              </a:rPr>
              <a:t> </a:t>
            </a:r>
            <a:r>
              <a:rPr lang="en-US" sz="2000" dirty="0">
                <a:solidFill>
                  <a:schemeClr val="tx1">
                    <a:lumMod val="75000"/>
                    <a:lumOff val="25000"/>
                  </a:schemeClr>
                </a:solidFill>
                <a:latin typeface="Century Gothic"/>
              </a:rPr>
              <a:t>impacts from park closure</a:t>
            </a:r>
          </a:p>
          <a:p>
            <a:pPr>
              <a:buClr>
                <a:srgbClr val="B73B52"/>
              </a:buClr>
            </a:pPr>
            <a:endParaRPr lang="en-US" sz="2000" dirty="0">
              <a:solidFill>
                <a:schemeClr val="tx1">
                  <a:lumMod val="75000"/>
                  <a:lumOff val="25000"/>
                </a:schemeClr>
              </a:solidFill>
              <a:latin typeface="Century Gothic"/>
            </a:endParaRPr>
          </a:p>
          <a:p>
            <a:pPr marL="285750" indent="-285750">
              <a:buClr>
                <a:srgbClr val="B73B52"/>
              </a:buClr>
              <a:buFont typeface="Arial" panose="020B0604020202020204" pitchFamily="34" charset="0"/>
              <a:buChar char="•"/>
            </a:pPr>
            <a:r>
              <a:rPr lang="en-US" sz="2000" dirty="0">
                <a:solidFill>
                  <a:schemeClr val="tx1">
                    <a:lumMod val="75000"/>
                    <a:lumOff val="25000"/>
                  </a:schemeClr>
                </a:solidFill>
                <a:latin typeface="Century Gothic"/>
              </a:rPr>
              <a:t>A </a:t>
            </a:r>
            <a:r>
              <a:rPr lang="en-US" sz="2000" b="1" dirty="0">
                <a:solidFill>
                  <a:srgbClr val="B73B52"/>
                </a:solidFill>
                <a:latin typeface="Century Gothic"/>
              </a:rPr>
              <a:t>changing climate </a:t>
            </a:r>
            <a:r>
              <a:rPr lang="en-US" sz="2000" dirty="0">
                <a:solidFill>
                  <a:schemeClr val="tx1">
                    <a:lumMod val="75000"/>
                    <a:lumOff val="25000"/>
                  </a:schemeClr>
                </a:solidFill>
                <a:latin typeface="Century Gothic"/>
              </a:rPr>
              <a:t>affects the safety</a:t>
            </a:r>
            <a:r>
              <a:rPr lang="en-US" sz="2000" dirty="0">
                <a:solidFill>
                  <a:srgbClr val="B73B52"/>
                </a:solidFill>
                <a:latin typeface="Century Gothic"/>
              </a:rPr>
              <a:t> </a:t>
            </a:r>
            <a:r>
              <a:rPr lang="en-US" sz="2000" dirty="0">
                <a:solidFill>
                  <a:schemeClr val="tx1">
                    <a:lumMod val="75000"/>
                    <a:lumOff val="25000"/>
                  </a:schemeClr>
                </a:solidFill>
                <a:latin typeface="Century Gothic"/>
              </a:rPr>
              <a:t>of the park and surrounding communities </a:t>
            </a:r>
          </a:p>
        </p:txBody>
      </p:sp>
      <p:pic>
        <p:nvPicPr>
          <p:cNvPr id="9" name="Picture 6">
            <a:extLst>
              <a:ext uri="{FF2B5EF4-FFF2-40B4-BE49-F238E27FC236}">
                <a16:creationId xmlns:a16="http://schemas.microsoft.com/office/drawing/2014/main" id="{77AD8F3F-EF0D-46F1-9111-D4DC17789BCE}"/>
              </a:ext>
            </a:extLst>
          </p:cNvPr>
          <p:cNvPicPr>
            <a:picLocks noChangeAspect="1"/>
          </p:cNvPicPr>
          <p:nvPr/>
        </p:nvPicPr>
        <p:blipFill>
          <a:blip r:embed="rId3"/>
          <a:stretch>
            <a:fillRect/>
          </a:stretch>
        </p:blipFill>
        <p:spPr>
          <a:xfrm>
            <a:off x="218541" y="1731781"/>
            <a:ext cx="6075620" cy="4205532"/>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A5E562DC-677E-4437-BA17-39ECB801A32A}"/>
              </a:ext>
            </a:extLst>
          </p:cNvPr>
          <p:cNvSpPr txBox="1"/>
          <p:nvPr/>
        </p:nvSpPr>
        <p:spPr>
          <a:xfrm>
            <a:off x="214859" y="5648794"/>
            <a:ext cx="432965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Century Gothic"/>
                <a:cs typeface="Calibri"/>
              </a:rPr>
              <a:t>Credit: Florida Department of Environmental Protection</a:t>
            </a:r>
          </a:p>
        </p:txBody>
      </p:sp>
      <p:sp>
        <p:nvSpPr>
          <p:cNvPr id="13" name="TextBox 12">
            <a:extLst>
              <a:ext uri="{FF2B5EF4-FFF2-40B4-BE49-F238E27FC236}">
                <a16:creationId xmlns:a16="http://schemas.microsoft.com/office/drawing/2014/main" id="{B481AFB9-E70B-480D-B5DA-2C2EDCBE85F5}"/>
              </a:ext>
            </a:extLst>
          </p:cNvPr>
          <p:cNvSpPr txBox="1"/>
          <p:nvPr/>
        </p:nvSpPr>
        <p:spPr>
          <a:xfrm>
            <a:off x="3123858" y="212801"/>
            <a:ext cx="579129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B73B52"/>
                </a:solidFill>
                <a:latin typeface="Century Gothic"/>
                <a:cs typeface="Calibri"/>
              </a:rPr>
              <a:t>Community Concerns</a:t>
            </a:r>
          </a:p>
        </p:txBody>
      </p:sp>
      <p:grpSp>
        <p:nvGrpSpPr>
          <p:cNvPr id="8" name="Group 7">
            <a:extLst>
              <a:ext uri="{FF2B5EF4-FFF2-40B4-BE49-F238E27FC236}">
                <a16:creationId xmlns:a16="http://schemas.microsoft.com/office/drawing/2014/main" id="{680BC0ED-801B-42E3-A530-CBDDE1667A1C}"/>
              </a:ext>
            </a:extLst>
          </p:cNvPr>
          <p:cNvGrpSpPr/>
          <p:nvPr/>
        </p:nvGrpSpPr>
        <p:grpSpPr>
          <a:xfrm>
            <a:off x="224415" y="321257"/>
            <a:ext cx="2376874" cy="852844"/>
            <a:chOff x="224415" y="321257"/>
            <a:chExt cx="2376874" cy="852844"/>
          </a:xfrm>
        </p:grpSpPr>
        <p:sp>
          <p:nvSpPr>
            <p:cNvPr id="10" name="Rectangle 9">
              <a:extLst>
                <a:ext uri="{FF2B5EF4-FFF2-40B4-BE49-F238E27FC236}">
                  <a16:creationId xmlns:a16="http://schemas.microsoft.com/office/drawing/2014/main" id="{6EC43061-87D1-4E17-89AA-C2058FADA761}"/>
                </a:ext>
              </a:extLst>
            </p:cNvPr>
            <p:cNvSpPr/>
            <p:nvPr/>
          </p:nvSpPr>
          <p:spPr>
            <a:xfrm>
              <a:off x="224415" y="321257"/>
              <a:ext cx="2376874" cy="513278"/>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BASICS </a:t>
              </a:r>
              <a:endParaRPr lang="en-US" sz="3600" b="1" dirty="0"/>
            </a:p>
          </p:txBody>
        </p:sp>
        <p:sp>
          <p:nvSpPr>
            <p:cNvPr id="14" name="Right Triangle 13">
              <a:extLst>
                <a:ext uri="{FF2B5EF4-FFF2-40B4-BE49-F238E27FC236}">
                  <a16:creationId xmlns:a16="http://schemas.microsoft.com/office/drawing/2014/main" id="{0497FFF6-FE9F-4D63-BD67-2B8F01D82446}"/>
                </a:ext>
              </a:extLst>
            </p:cNvPr>
            <p:cNvSpPr/>
            <p:nvPr/>
          </p:nvSpPr>
          <p:spPr>
            <a:xfrm flipV="1">
              <a:off x="1985964" y="822035"/>
              <a:ext cx="615325" cy="352066"/>
            </a:xfrm>
            <a:prstGeom prst="rtTriangle">
              <a:avLst/>
            </a:prstGeom>
            <a:solidFill>
              <a:srgbClr val="A234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272063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8" name="Straight Arrow Connector 157">
            <a:extLst>
              <a:ext uri="{FF2B5EF4-FFF2-40B4-BE49-F238E27FC236}">
                <a16:creationId xmlns:a16="http://schemas.microsoft.com/office/drawing/2014/main" id="{FBA4308E-C64C-4298-B64B-88363C601668}"/>
              </a:ext>
            </a:extLst>
          </p:cNvPr>
          <p:cNvCxnSpPr>
            <a:cxnSpLocks/>
          </p:cNvCxnSpPr>
          <p:nvPr/>
        </p:nvCxnSpPr>
        <p:spPr>
          <a:xfrm>
            <a:off x="4919779" y="3072202"/>
            <a:ext cx="5294" cy="807888"/>
          </a:xfrm>
          <a:prstGeom prst="straightConnector1">
            <a:avLst/>
          </a:prstGeom>
          <a:ln w="28575">
            <a:solidFill>
              <a:srgbClr val="9E3E6E"/>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95FF695-8CDE-495D-9B2A-7FBC46C54DDA}"/>
              </a:ext>
            </a:extLst>
          </p:cNvPr>
          <p:cNvCxnSpPr>
            <a:cxnSpLocks/>
          </p:cNvCxnSpPr>
          <p:nvPr/>
        </p:nvCxnSpPr>
        <p:spPr>
          <a:xfrm>
            <a:off x="7381797" y="3286095"/>
            <a:ext cx="1" cy="1808012"/>
          </a:xfrm>
          <a:prstGeom prst="straightConnector1">
            <a:avLst/>
          </a:prstGeom>
          <a:ln w="28575">
            <a:solidFill>
              <a:srgbClr val="9E3E6E"/>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F977B2F9-68D3-495B-9BC9-D8D8E9066925}"/>
              </a:ext>
            </a:extLst>
          </p:cNvPr>
          <p:cNvCxnSpPr>
            <a:cxnSpLocks/>
          </p:cNvCxnSpPr>
          <p:nvPr/>
        </p:nvCxnSpPr>
        <p:spPr>
          <a:xfrm>
            <a:off x="2349420" y="3264929"/>
            <a:ext cx="1" cy="1829179"/>
          </a:xfrm>
          <a:prstGeom prst="straightConnector1">
            <a:avLst/>
          </a:prstGeom>
          <a:ln w="28575">
            <a:solidFill>
              <a:srgbClr val="9E3E6E"/>
            </a:solidFill>
            <a:prstDash val="sysDot"/>
          </a:ln>
        </p:spPr>
        <p:style>
          <a:lnRef idx="1">
            <a:schemeClr val="accent1"/>
          </a:lnRef>
          <a:fillRef idx="0">
            <a:schemeClr val="accent1"/>
          </a:fillRef>
          <a:effectRef idx="0">
            <a:schemeClr val="accent1"/>
          </a:effectRef>
          <a:fontRef idx="minor">
            <a:schemeClr val="tx1"/>
          </a:fontRef>
        </p:style>
      </p:cxnSp>
      <p:pic>
        <p:nvPicPr>
          <p:cNvPr id="160" name="Graphic 160" descr="Plant with solid fill">
            <a:extLst>
              <a:ext uri="{FF2B5EF4-FFF2-40B4-BE49-F238E27FC236}">
                <a16:creationId xmlns:a16="http://schemas.microsoft.com/office/drawing/2014/main" id="{A182ABDE-F499-44E4-A774-6A292A3D59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5697" y="5381008"/>
            <a:ext cx="655108" cy="644525"/>
          </a:xfrm>
          <a:prstGeom prst="rect">
            <a:avLst/>
          </a:prstGeom>
        </p:spPr>
      </p:pic>
      <p:pic>
        <p:nvPicPr>
          <p:cNvPr id="161" name="Graphic 161" descr="Rain with solid fill">
            <a:extLst>
              <a:ext uri="{FF2B5EF4-FFF2-40B4-BE49-F238E27FC236}">
                <a16:creationId xmlns:a16="http://schemas.microsoft.com/office/drawing/2014/main" id="{DEF4AAFD-C61D-48D9-9E64-7B6AEC4D81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36365" y="5227550"/>
            <a:ext cx="850900" cy="840316"/>
          </a:xfrm>
          <a:prstGeom prst="rect">
            <a:avLst/>
          </a:prstGeom>
        </p:spPr>
      </p:pic>
      <p:pic>
        <p:nvPicPr>
          <p:cNvPr id="162" name="Graphic 162" descr="Windy with solid fill">
            <a:extLst>
              <a:ext uri="{FF2B5EF4-FFF2-40B4-BE49-F238E27FC236}">
                <a16:creationId xmlns:a16="http://schemas.microsoft.com/office/drawing/2014/main" id="{FEFCE180-BBD6-43C2-AA43-7492551C54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92780" y="4105717"/>
            <a:ext cx="718609" cy="723899"/>
          </a:xfrm>
          <a:prstGeom prst="rect">
            <a:avLst/>
          </a:prstGeom>
        </p:spPr>
      </p:pic>
      <p:pic>
        <p:nvPicPr>
          <p:cNvPr id="163" name="Graphic 163" descr="Tropical scene with solid fill">
            <a:extLst>
              <a:ext uri="{FF2B5EF4-FFF2-40B4-BE49-F238E27FC236}">
                <a16:creationId xmlns:a16="http://schemas.microsoft.com/office/drawing/2014/main" id="{963186D2-968F-4CA7-801E-AB1C8F0D2C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99675" y="4177016"/>
            <a:ext cx="644525" cy="649816"/>
          </a:xfrm>
          <a:prstGeom prst="rect">
            <a:avLst/>
          </a:prstGeom>
        </p:spPr>
      </p:pic>
      <p:sp>
        <p:nvSpPr>
          <p:cNvPr id="164" name="TextBox 163">
            <a:extLst>
              <a:ext uri="{FF2B5EF4-FFF2-40B4-BE49-F238E27FC236}">
                <a16:creationId xmlns:a16="http://schemas.microsoft.com/office/drawing/2014/main" id="{6B580B18-BD57-4096-B6C8-7F45F51758F8}"/>
              </a:ext>
            </a:extLst>
          </p:cNvPr>
          <p:cNvSpPr txBox="1"/>
          <p:nvPr/>
        </p:nvSpPr>
        <p:spPr>
          <a:xfrm>
            <a:off x="6159546" y="5075149"/>
            <a:ext cx="2917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Safety Beyond the Barrier</a:t>
            </a:r>
          </a:p>
        </p:txBody>
      </p:sp>
      <p:sp>
        <p:nvSpPr>
          <p:cNvPr id="104" name="TextBox 103">
            <a:extLst>
              <a:ext uri="{FF2B5EF4-FFF2-40B4-BE49-F238E27FC236}">
                <a16:creationId xmlns:a16="http://schemas.microsoft.com/office/drawing/2014/main" id="{F9D28AC0-5F83-4992-8D86-59FB3FACD0C6}"/>
              </a:ext>
            </a:extLst>
          </p:cNvPr>
          <p:cNvSpPr txBox="1"/>
          <p:nvPr/>
        </p:nvSpPr>
        <p:spPr>
          <a:xfrm>
            <a:off x="3413174" y="3868928"/>
            <a:ext cx="33464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Protected &amp; Recreational Areas</a:t>
            </a:r>
          </a:p>
        </p:txBody>
      </p:sp>
      <p:sp>
        <p:nvSpPr>
          <p:cNvPr id="105" name="TextBox 104">
            <a:extLst>
              <a:ext uri="{FF2B5EF4-FFF2-40B4-BE49-F238E27FC236}">
                <a16:creationId xmlns:a16="http://schemas.microsoft.com/office/drawing/2014/main" id="{3C6AD7AF-E4F0-46E7-BCC1-E306FB394568}"/>
              </a:ext>
            </a:extLst>
          </p:cNvPr>
          <p:cNvSpPr txBox="1"/>
          <p:nvPr/>
        </p:nvSpPr>
        <p:spPr>
          <a:xfrm>
            <a:off x="8599005" y="3884525"/>
            <a:ext cx="37274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Future Mitigation Planning</a:t>
            </a:r>
          </a:p>
        </p:txBody>
      </p:sp>
      <p:sp>
        <p:nvSpPr>
          <p:cNvPr id="106" name="TextBox 105">
            <a:extLst>
              <a:ext uri="{FF2B5EF4-FFF2-40B4-BE49-F238E27FC236}">
                <a16:creationId xmlns:a16="http://schemas.microsoft.com/office/drawing/2014/main" id="{C7F32540-E700-4F0B-B6D6-BD5C81A6D823}"/>
              </a:ext>
            </a:extLst>
          </p:cNvPr>
          <p:cNvSpPr txBox="1"/>
          <p:nvPr/>
        </p:nvSpPr>
        <p:spPr>
          <a:xfrm>
            <a:off x="1158922" y="5122774"/>
            <a:ext cx="2917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Tourism &amp; Park Attendance</a:t>
            </a:r>
          </a:p>
        </p:txBody>
      </p:sp>
      <p:cxnSp>
        <p:nvCxnSpPr>
          <p:cNvPr id="107" name="Straight Arrow Connector 106">
            <a:extLst>
              <a:ext uri="{FF2B5EF4-FFF2-40B4-BE49-F238E27FC236}">
                <a16:creationId xmlns:a16="http://schemas.microsoft.com/office/drawing/2014/main" id="{CDD52226-EF20-4150-B41A-3322A292BEF2}"/>
              </a:ext>
            </a:extLst>
          </p:cNvPr>
          <p:cNvCxnSpPr>
            <a:cxnSpLocks/>
          </p:cNvCxnSpPr>
          <p:nvPr/>
        </p:nvCxnSpPr>
        <p:spPr>
          <a:xfrm>
            <a:off x="9916505" y="3079721"/>
            <a:ext cx="5294" cy="807888"/>
          </a:xfrm>
          <a:prstGeom prst="straightConnector1">
            <a:avLst/>
          </a:prstGeom>
          <a:ln w="28575">
            <a:solidFill>
              <a:srgbClr val="9E3E6E"/>
            </a:solidFill>
            <a:prstDash val="sysDot"/>
          </a:ln>
        </p:spPr>
        <p:style>
          <a:lnRef idx="1">
            <a:schemeClr val="accent1"/>
          </a:lnRef>
          <a:fillRef idx="0">
            <a:schemeClr val="accent1"/>
          </a:fillRef>
          <a:effectRef idx="0">
            <a:schemeClr val="accent1"/>
          </a:effectRef>
          <a:fontRef idx="minor">
            <a:schemeClr val="tx1"/>
          </a:fontRef>
        </p:style>
      </p:cxnSp>
      <p:sp>
        <p:nvSpPr>
          <p:cNvPr id="54" name="Flowchart: Connector 53">
            <a:extLst>
              <a:ext uri="{FF2B5EF4-FFF2-40B4-BE49-F238E27FC236}">
                <a16:creationId xmlns:a16="http://schemas.microsoft.com/office/drawing/2014/main" id="{063B1AB1-FA75-44BE-B0FA-54518C38227D}"/>
              </a:ext>
            </a:extLst>
          </p:cNvPr>
          <p:cNvSpPr/>
          <p:nvPr/>
        </p:nvSpPr>
        <p:spPr>
          <a:xfrm>
            <a:off x="3734571" y="643799"/>
            <a:ext cx="2439736" cy="2479841"/>
          </a:xfrm>
          <a:prstGeom prst="flowChartConnector">
            <a:avLst/>
          </a:prstGeom>
          <a:solidFill>
            <a:srgbClr val="9E3E6E"/>
          </a:solidFill>
          <a:ln w="28575">
            <a:solidFill>
              <a:srgbClr val="9E3E6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lowchart: Connector 66">
            <a:extLst>
              <a:ext uri="{FF2B5EF4-FFF2-40B4-BE49-F238E27FC236}">
                <a16:creationId xmlns:a16="http://schemas.microsoft.com/office/drawing/2014/main" id="{5733A146-C4CB-402A-BD30-8ED5D2F1A7EE}"/>
              </a:ext>
            </a:extLst>
          </p:cNvPr>
          <p:cNvSpPr/>
          <p:nvPr/>
        </p:nvSpPr>
        <p:spPr>
          <a:xfrm>
            <a:off x="6162053" y="2008491"/>
            <a:ext cx="2439736" cy="2479841"/>
          </a:xfrm>
          <a:prstGeom prst="flowChartConnector">
            <a:avLst/>
          </a:prstGeom>
          <a:solidFill>
            <a:srgbClr val="9E3E6E"/>
          </a:solidFill>
          <a:ln>
            <a:solidFill>
              <a:srgbClr val="9E3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lowchart: Connector 67">
            <a:extLst>
              <a:ext uri="{FF2B5EF4-FFF2-40B4-BE49-F238E27FC236}">
                <a16:creationId xmlns:a16="http://schemas.microsoft.com/office/drawing/2014/main" id="{AFCB2B52-00DC-42DC-AC80-BA57BE2DAA17}"/>
              </a:ext>
            </a:extLst>
          </p:cNvPr>
          <p:cNvSpPr/>
          <p:nvPr/>
        </p:nvSpPr>
        <p:spPr>
          <a:xfrm>
            <a:off x="1158365" y="2004870"/>
            <a:ext cx="2439736" cy="2479841"/>
          </a:xfrm>
          <a:prstGeom prst="flowChartConnector">
            <a:avLst/>
          </a:prstGeom>
          <a:solidFill>
            <a:srgbClr val="9E3E6E"/>
          </a:solidFill>
          <a:ln>
            <a:solidFill>
              <a:srgbClr val="9E3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lowchart: Connector 68">
            <a:extLst>
              <a:ext uri="{FF2B5EF4-FFF2-40B4-BE49-F238E27FC236}">
                <a16:creationId xmlns:a16="http://schemas.microsoft.com/office/drawing/2014/main" id="{82FFFD91-C92D-43EC-9A83-F5F0A1A566FB}"/>
              </a:ext>
            </a:extLst>
          </p:cNvPr>
          <p:cNvSpPr/>
          <p:nvPr/>
        </p:nvSpPr>
        <p:spPr>
          <a:xfrm>
            <a:off x="8695090" y="642406"/>
            <a:ext cx="2439736" cy="2479841"/>
          </a:xfrm>
          <a:prstGeom prst="flowChartConnector">
            <a:avLst/>
          </a:prstGeom>
          <a:solidFill>
            <a:srgbClr val="9E3E6E"/>
          </a:solidFill>
          <a:ln>
            <a:solidFill>
              <a:srgbClr val="9E3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0BBBF9DD-9342-40DD-BAD4-C38184C7A475}"/>
              </a:ext>
            </a:extLst>
          </p:cNvPr>
          <p:cNvSpPr txBox="1"/>
          <p:nvPr/>
        </p:nvSpPr>
        <p:spPr>
          <a:xfrm>
            <a:off x="830839" y="2921442"/>
            <a:ext cx="30977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rPr>
              <a:t>Landcover </a:t>
            </a:r>
            <a:endParaRPr lang="en-US" dirty="0">
              <a:solidFill>
                <a:schemeClr val="bg1"/>
              </a:solidFill>
              <a:cs typeface="Calibri" panose="020F0502020204030204"/>
            </a:endParaRPr>
          </a:p>
          <a:p>
            <a:pPr algn="ctr"/>
            <a:r>
              <a:rPr lang="en-US" dirty="0">
                <a:solidFill>
                  <a:schemeClr val="bg1"/>
                </a:solidFill>
                <a:latin typeface="Century Gothic"/>
              </a:rPr>
              <a:t>Change Analysis</a:t>
            </a:r>
            <a:endParaRPr lang="en-US" dirty="0">
              <a:solidFill>
                <a:schemeClr val="bg1"/>
              </a:solidFill>
              <a:cs typeface="Calibri" panose="020F0502020204030204"/>
            </a:endParaRPr>
          </a:p>
        </p:txBody>
      </p:sp>
      <p:sp>
        <p:nvSpPr>
          <p:cNvPr id="87" name="TextBox 86">
            <a:extLst>
              <a:ext uri="{FF2B5EF4-FFF2-40B4-BE49-F238E27FC236}">
                <a16:creationId xmlns:a16="http://schemas.microsoft.com/office/drawing/2014/main" id="{05978DC0-3C41-4631-BD94-ADFA65733407}"/>
              </a:ext>
            </a:extLst>
          </p:cNvPr>
          <p:cNvSpPr txBox="1"/>
          <p:nvPr/>
        </p:nvSpPr>
        <p:spPr>
          <a:xfrm>
            <a:off x="8546088" y="156148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rPr>
              <a:t>Sediment </a:t>
            </a:r>
            <a:endParaRPr lang="en-US" dirty="0">
              <a:solidFill>
                <a:schemeClr val="bg1"/>
              </a:solidFill>
              <a:cs typeface="Calibri" panose="020F0502020204030204"/>
            </a:endParaRPr>
          </a:p>
          <a:p>
            <a:pPr algn="ctr"/>
            <a:r>
              <a:rPr lang="en-US" dirty="0">
                <a:solidFill>
                  <a:schemeClr val="bg1"/>
                </a:solidFill>
                <a:latin typeface="Century Gothic"/>
              </a:rPr>
              <a:t>Transport Timeseries</a:t>
            </a:r>
            <a:endParaRPr lang="en-US" dirty="0">
              <a:solidFill>
                <a:schemeClr val="bg1"/>
              </a:solidFill>
              <a:cs typeface="Calibri" panose="020F0502020204030204"/>
            </a:endParaRPr>
          </a:p>
        </p:txBody>
      </p:sp>
      <p:sp>
        <p:nvSpPr>
          <p:cNvPr id="88" name="TextBox 87">
            <a:extLst>
              <a:ext uri="{FF2B5EF4-FFF2-40B4-BE49-F238E27FC236}">
                <a16:creationId xmlns:a16="http://schemas.microsoft.com/office/drawing/2014/main" id="{C5CF491C-FC93-41B7-B856-C64F451F45CC}"/>
              </a:ext>
            </a:extLst>
          </p:cNvPr>
          <p:cNvSpPr txBox="1"/>
          <p:nvPr/>
        </p:nvSpPr>
        <p:spPr>
          <a:xfrm>
            <a:off x="6011380" y="297435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rPr>
              <a:t>Climatology </a:t>
            </a:r>
            <a:endParaRPr lang="en-US" dirty="0">
              <a:solidFill>
                <a:schemeClr val="bg1"/>
              </a:solidFill>
              <a:latin typeface="Century Gothic"/>
              <a:cs typeface="Calibri"/>
            </a:endParaRPr>
          </a:p>
          <a:p>
            <a:pPr algn="ctr"/>
            <a:r>
              <a:rPr lang="en-US" dirty="0">
                <a:solidFill>
                  <a:schemeClr val="bg1"/>
                </a:solidFill>
                <a:latin typeface="Century Gothic"/>
              </a:rPr>
              <a:t>Timeseries</a:t>
            </a:r>
            <a:endParaRPr lang="en-US" dirty="0">
              <a:solidFill>
                <a:schemeClr val="bg1"/>
              </a:solidFill>
              <a:latin typeface="Century Gothic"/>
              <a:cs typeface="Calibri"/>
            </a:endParaRPr>
          </a:p>
        </p:txBody>
      </p:sp>
      <p:sp>
        <p:nvSpPr>
          <p:cNvPr id="89" name="TextBox 88">
            <a:extLst>
              <a:ext uri="{FF2B5EF4-FFF2-40B4-BE49-F238E27FC236}">
                <a16:creationId xmlns:a16="http://schemas.microsoft.com/office/drawing/2014/main" id="{BC1330F6-4C77-4C81-80D9-13A93A017FF5}"/>
              </a:ext>
            </a:extLst>
          </p:cNvPr>
          <p:cNvSpPr txBox="1"/>
          <p:nvPr/>
        </p:nvSpPr>
        <p:spPr>
          <a:xfrm>
            <a:off x="3582504" y="156148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cs typeface="Calibri"/>
              </a:rPr>
              <a:t>Shoreline</a:t>
            </a:r>
            <a:endParaRPr lang="en-US" dirty="0">
              <a:solidFill>
                <a:schemeClr val="bg1"/>
              </a:solidFill>
              <a:latin typeface="Calibri" panose="020F0502020204030204"/>
              <a:cs typeface="Calibri"/>
            </a:endParaRPr>
          </a:p>
          <a:p>
            <a:pPr algn="ctr"/>
            <a:r>
              <a:rPr lang="en-US" dirty="0">
                <a:solidFill>
                  <a:schemeClr val="bg1"/>
                </a:solidFill>
                <a:latin typeface="Century Gothic"/>
                <a:cs typeface="Calibri"/>
              </a:rPr>
              <a:t>Change Analysis</a:t>
            </a:r>
            <a:endParaRPr lang="en-US" dirty="0">
              <a:solidFill>
                <a:schemeClr val="bg1"/>
              </a:solidFill>
              <a:cs typeface="Calibri"/>
            </a:endParaRPr>
          </a:p>
        </p:txBody>
      </p:sp>
      <p:grpSp>
        <p:nvGrpSpPr>
          <p:cNvPr id="24" name="Group 23">
            <a:extLst>
              <a:ext uri="{FF2B5EF4-FFF2-40B4-BE49-F238E27FC236}">
                <a16:creationId xmlns:a16="http://schemas.microsoft.com/office/drawing/2014/main" id="{7B9A04F0-C71A-4E4B-BD4A-89FFF9468A86}"/>
              </a:ext>
            </a:extLst>
          </p:cNvPr>
          <p:cNvGrpSpPr/>
          <p:nvPr/>
        </p:nvGrpSpPr>
        <p:grpSpPr>
          <a:xfrm>
            <a:off x="303931" y="255195"/>
            <a:ext cx="2376874" cy="867221"/>
            <a:chOff x="224415" y="321257"/>
            <a:chExt cx="2376874" cy="867221"/>
          </a:xfrm>
        </p:grpSpPr>
        <p:sp>
          <p:nvSpPr>
            <p:cNvPr id="25" name="Rectangle 24">
              <a:extLst>
                <a:ext uri="{FF2B5EF4-FFF2-40B4-BE49-F238E27FC236}">
                  <a16:creationId xmlns:a16="http://schemas.microsoft.com/office/drawing/2014/main" id="{44DE5423-D67D-4F47-8215-B4235E6E82E7}"/>
                </a:ext>
              </a:extLst>
            </p:cNvPr>
            <p:cNvSpPr/>
            <p:nvPr/>
          </p:nvSpPr>
          <p:spPr>
            <a:xfrm>
              <a:off x="224415" y="321257"/>
              <a:ext cx="2376874" cy="513278"/>
            </a:xfrm>
            <a:prstGeom prst="rect">
              <a:avLst/>
            </a:prstGeom>
            <a:solidFill>
              <a:srgbClr val="9E3E6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OBJECTIVES </a:t>
              </a:r>
              <a:endParaRPr lang="en-US" sz="3600" b="1" dirty="0"/>
            </a:p>
          </p:txBody>
        </p:sp>
        <p:sp>
          <p:nvSpPr>
            <p:cNvPr id="26" name="Right Triangle 25">
              <a:extLst>
                <a:ext uri="{FF2B5EF4-FFF2-40B4-BE49-F238E27FC236}">
                  <a16:creationId xmlns:a16="http://schemas.microsoft.com/office/drawing/2014/main" id="{F1BB3D30-5496-4BC1-B90F-07D350EEE6EC}"/>
                </a:ext>
              </a:extLst>
            </p:cNvPr>
            <p:cNvSpPr/>
            <p:nvPr/>
          </p:nvSpPr>
          <p:spPr>
            <a:xfrm flipV="1">
              <a:off x="1985964" y="836412"/>
              <a:ext cx="615325" cy="352066"/>
            </a:xfrm>
            <a:prstGeom prst="rtTriangle">
              <a:avLst/>
            </a:prstGeom>
            <a:solidFill>
              <a:srgbClr val="8735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77876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750"/>
                                        <p:tgtEl>
                                          <p:spTgt spid="92"/>
                                        </p:tgtEl>
                                      </p:cBhvr>
                                    </p:animEffect>
                                    <p:anim calcmode="lin" valueType="num">
                                      <p:cBhvr>
                                        <p:cTn id="8" dur="750" fill="hold"/>
                                        <p:tgtEl>
                                          <p:spTgt spid="92"/>
                                        </p:tgtEl>
                                        <p:attrNameLst>
                                          <p:attrName>ppt_x</p:attrName>
                                        </p:attrNameLst>
                                      </p:cBhvr>
                                      <p:tavLst>
                                        <p:tav tm="0">
                                          <p:val>
                                            <p:strVal val="#ppt_x"/>
                                          </p:val>
                                        </p:tav>
                                        <p:tav tm="100000">
                                          <p:val>
                                            <p:strVal val="#ppt_x"/>
                                          </p:val>
                                        </p:tav>
                                      </p:tavLst>
                                    </p:anim>
                                    <p:anim calcmode="lin" valueType="num">
                                      <p:cBhvr>
                                        <p:cTn id="9" dur="750" fill="hold"/>
                                        <p:tgtEl>
                                          <p:spTgt spid="9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750"/>
                                        <p:tgtEl>
                                          <p:spTgt spid="160"/>
                                        </p:tgtEl>
                                      </p:cBhvr>
                                    </p:animEffect>
                                    <p:anim calcmode="lin" valueType="num">
                                      <p:cBhvr>
                                        <p:cTn id="13" dur="750" fill="hold"/>
                                        <p:tgtEl>
                                          <p:spTgt spid="160"/>
                                        </p:tgtEl>
                                        <p:attrNameLst>
                                          <p:attrName>ppt_x</p:attrName>
                                        </p:attrNameLst>
                                      </p:cBhvr>
                                      <p:tavLst>
                                        <p:tav tm="0">
                                          <p:val>
                                            <p:strVal val="#ppt_x"/>
                                          </p:val>
                                        </p:tav>
                                        <p:tav tm="100000">
                                          <p:val>
                                            <p:strVal val="#ppt_x"/>
                                          </p:val>
                                        </p:tav>
                                      </p:tavLst>
                                    </p:anim>
                                    <p:anim calcmode="lin" valueType="num">
                                      <p:cBhvr>
                                        <p:cTn id="14" dur="750" fill="hold"/>
                                        <p:tgtEl>
                                          <p:spTgt spid="1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750"/>
                                        <p:tgtEl>
                                          <p:spTgt spid="106"/>
                                        </p:tgtEl>
                                      </p:cBhvr>
                                    </p:animEffect>
                                    <p:anim calcmode="lin" valueType="num">
                                      <p:cBhvr>
                                        <p:cTn id="18" dur="750" fill="hold"/>
                                        <p:tgtEl>
                                          <p:spTgt spid="106"/>
                                        </p:tgtEl>
                                        <p:attrNameLst>
                                          <p:attrName>ppt_x</p:attrName>
                                        </p:attrNameLst>
                                      </p:cBhvr>
                                      <p:tavLst>
                                        <p:tav tm="0">
                                          <p:val>
                                            <p:strVal val="#ppt_x"/>
                                          </p:val>
                                        </p:tav>
                                        <p:tav tm="100000">
                                          <p:val>
                                            <p:strVal val="#ppt_x"/>
                                          </p:val>
                                        </p:tav>
                                      </p:tavLst>
                                    </p:anim>
                                    <p:anim calcmode="lin" valueType="num">
                                      <p:cBhvr>
                                        <p:cTn id="19" dur="750" fill="hold"/>
                                        <p:tgtEl>
                                          <p:spTgt spid="10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750"/>
                                        <p:tgtEl>
                                          <p:spTgt spid="68"/>
                                        </p:tgtEl>
                                      </p:cBhvr>
                                    </p:animEffect>
                                    <p:anim calcmode="lin" valueType="num">
                                      <p:cBhvr>
                                        <p:cTn id="23" dur="750" fill="hold"/>
                                        <p:tgtEl>
                                          <p:spTgt spid="68"/>
                                        </p:tgtEl>
                                        <p:attrNameLst>
                                          <p:attrName>ppt_x</p:attrName>
                                        </p:attrNameLst>
                                      </p:cBhvr>
                                      <p:tavLst>
                                        <p:tav tm="0">
                                          <p:val>
                                            <p:strVal val="#ppt_x"/>
                                          </p:val>
                                        </p:tav>
                                        <p:tav tm="100000">
                                          <p:val>
                                            <p:strVal val="#ppt_x"/>
                                          </p:val>
                                        </p:tav>
                                      </p:tavLst>
                                    </p:anim>
                                    <p:anim calcmode="lin" valueType="num">
                                      <p:cBhvr>
                                        <p:cTn id="24" dur="750" fill="hold"/>
                                        <p:tgtEl>
                                          <p:spTgt spid="6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750"/>
                                        <p:tgtEl>
                                          <p:spTgt spid="74"/>
                                        </p:tgtEl>
                                      </p:cBhvr>
                                    </p:animEffect>
                                    <p:anim calcmode="lin" valueType="num">
                                      <p:cBhvr>
                                        <p:cTn id="28" dur="750" fill="hold"/>
                                        <p:tgtEl>
                                          <p:spTgt spid="74"/>
                                        </p:tgtEl>
                                        <p:attrNameLst>
                                          <p:attrName>ppt_x</p:attrName>
                                        </p:attrNameLst>
                                      </p:cBhvr>
                                      <p:tavLst>
                                        <p:tav tm="0">
                                          <p:val>
                                            <p:strVal val="#ppt_x"/>
                                          </p:val>
                                        </p:tav>
                                        <p:tav tm="100000">
                                          <p:val>
                                            <p:strVal val="#ppt_x"/>
                                          </p:val>
                                        </p:tav>
                                      </p:tavLst>
                                    </p:anim>
                                    <p:anim calcmode="lin" valueType="num">
                                      <p:cBhvr>
                                        <p:cTn id="29" dur="750" fill="hold"/>
                                        <p:tgtEl>
                                          <p:spTgt spid="7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750"/>
                                        <p:tgtEl>
                                          <p:spTgt spid="158"/>
                                        </p:tgtEl>
                                      </p:cBhvr>
                                    </p:animEffect>
                                    <p:anim calcmode="lin" valueType="num">
                                      <p:cBhvr>
                                        <p:cTn id="33" dur="750" fill="hold"/>
                                        <p:tgtEl>
                                          <p:spTgt spid="158"/>
                                        </p:tgtEl>
                                        <p:attrNameLst>
                                          <p:attrName>ppt_x</p:attrName>
                                        </p:attrNameLst>
                                      </p:cBhvr>
                                      <p:tavLst>
                                        <p:tav tm="0">
                                          <p:val>
                                            <p:strVal val="#ppt_x"/>
                                          </p:val>
                                        </p:tav>
                                        <p:tav tm="100000">
                                          <p:val>
                                            <p:strVal val="#ppt_x"/>
                                          </p:val>
                                        </p:tav>
                                      </p:tavLst>
                                    </p:anim>
                                    <p:anim calcmode="lin" valueType="num">
                                      <p:cBhvr>
                                        <p:cTn id="34" dur="750" fill="hold"/>
                                        <p:tgtEl>
                                          <p:spTgt spid="15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163"/>
                                        </p:tgtEl>
                                        <p:attrNameLst>
                                          <p:attrName>style.visibility</p:attrName>
                                        </p:attrNameLst>
                                      </p:cBhvr>
                                      <p:to>
                                        <p:strVal val="visible"/>
                                      </p:to>
                                    </p:set>
                                    <p:animEffect transition="in" filter="fade">
                                      <p:cBhvr>
                                        <p:cTn id="37" dur="750"/>
                                        <p:tgtEl>
                                          <p:spTgt spid="163"/>
                                        </p:tgtEl>
                                      </p:cBhvr>
                                    </p:animEffect>
                                    <p:anim calcmode="lin" valueType="num">
                                      <p:cBhvr>
                                        <p:cTn id="38" dur="750" fill="hold"/>
                                        <p:tgtEl>
                                          <p:spTgt spid="163"/>
                                        </p:tgtEl>
                                        <p:attrNameLst>
                                          <p:attrName>ppt_x</p:attrName>
                                        </p:attrNameLst>
                                      </p:cBhvr>
                                      <p:tavLst>
                                        <p:tav tm="0">
                                          <p:val>
                                            <p:strVal val="#ppt_x"/>
                                          </p:val>
                                        </p:tav>
                                        <p:tav tm="100000">
                                          <p:val>
                                            <p:strVal val="#ppt_x"/>
                                          </p:val>
                                        </p:tav>
                                      </p:tavLst>
                                    </p:anim>
                                    <p:anim calcmode="lin" valueType="num">
                                      <p:cBhvr>
                                        <p:cTn id="39" dur="750" fill="hold"/>
                                        <p:tgtEl>
                                          <p:spTgt spid="16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500"/>
                                  </p:stCondLst>
                                  <p:childTnLst>
                                    <p:set>
                                      <p:cBhvr>
                                        <p:cTn id="41" dur="1" fill="hold">
                                          <p:stCondLst>
                                            <p:cond delay="0"/>
                                          </p:stCondLst>
                                        </p:cTn>
                                        <p:tgtEl>
                                          <p:spTgt spid="104"/>
                                        </p:tgtEl>
                                        <p:attrNameLst>
                                          <p:attrName>style.visibility</p:attrName>
                                        </p:attrNameLst>
                                      </p:cBhvr>
                                      <p:to>
                                        <p:strVal val="visible"/>
                                      </p:to>
                                    </p:set>
                                    <p:animEffect transition="in" filter="fade">
                                      <p:cBhvr>
                                        <p:cTn id="42" dur="750"/>
                                        <p:tgtEl>
                                          <p:spTgt spid="104"/>
                                        </p:tgtEl>
                                      </p:cBhvr>
                                    </p:animEffect>
                                    <p:anim calcmode="lin" valueType="num">
                                      <p:cBhvr>
                                        <p:cTn id="43" dur="750" fill="hold"/>
                                        <p:tgtEl>
                                          <p:spTgt spid="104"/>
                                        </p:tgtEl>
                                        <p:attrNameLst>
                                          <p:attrName>ppt_x</p:attrName>
                                        </p:attrNameLst>
                                      </p:cBhvr>
                                      <p:tavLst>
                                        <p:tav tm="0">
                                          <p:val>
                                            <p:strVal val="#ppt_x"/>
                                          </p:val>
                                        </p:tav>
                                        <p:tav tm="100000">
                                          <p:val>
                                            <p:strVal val="#ppt_x"/>
                                          </p:val>
                                        </p:tav>
                                      </p:tavLst>
                                    </p:anim>
                                    <p:anim calcmode="lin" valueType="num">
                                      <p:cBhvr>
                                        <p:cTn id="44" dur="750" fill="hold"/>
                                        <p:tgtEl>
                                          <p:spTgt spid="10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50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750"/>
                                        <p:tgtEl>
                                          <p:spTgt spid="54"/>
                                        </p:tgtEl>
                                      </p:cBhvr>
                                    </p:animEffect>
                                    <p:anim calcmode="lin" valueType="num">
                                      <p:cBhvr>
                                        <p:cTn id="48" dur="750" fill="hold"/>
                                        <p:tgtEl>
                                          <p:spTgt spid="54"/>
                                        </p:tgtEl>
                                        <p:attrNameLst>
                                          <p:attrName>ppt_x</p:attrName>
                                        </p:attrNameLst>
                                      </p:cBhvr>
                                      <p:tavLst>
                                        <p:tav tm="0">
                                          <p:val>
                                            <p:strVal val="#ppt_x"/>
                                          </p:val>
                                        </p:tav>
                                        <p:tav tm="100000">
                                          <p:val>
                                            <p:strVal val="#ppt_x"/>
                                          </p:val>
                                        </p:tav>
                                      </p:tavLst>
                                    </p:anim>
                                    <p:anim calcmode="lin" valueType="num">
                                      <p:cBhvr>
                                        <p:cTn id="49" dur="750" fill="hold"/>
                                        <p:tgtEl>
                                          <p:spTgt spid="5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500"/>
                                  </p:stCondLst>
                                  <p:childTnLst>
                                    <p:set>
                                      <p:cBhvr>
                                        <p:cTn id="51" dur="1" fill="hold">
                                          <p:stCondLst>
                                            <p:cond delay="0"/>
                                          </p:stCondLst>
                                        </p:cTn>
                                        <p:tgtEl>
                                          <p:spTgt spid="89"/>
                                        </p:tgtEl>
                                        <p:attrNameLst>
                                          <p:attrName>style.visibility</p:attrName>
                                        </p:attrNameLst>
                                      </p:cBhvr>
                                      <p:to>
                                        <p:strVal val="visible"/>
                                      </p:to>
                                    </p:set>
                                    <p:animEffect transition="in" filter="fade">
                                      <p:cBhvr>
                                        <p:cTn id="52" dur="750"/>
                                        <p:tgtEl>
                                          <p:spTgt spid="89"/>
                                        </p:tgtEl>
                                      </p:cBhvr>
                                    </p:animEffect>
                                    <p:anim calcmode="lin" valueType="num">
                                      <p:cBhvr>
                                        <p:cTn id="53" dur="750" fill="hold"/>
                                        <p:tgtEl>
                                          <p:spTgt spid="89"/>
                                        </p:tgtEl>
                                        <p:attrNameLst>
                                          <p:attrName>ppt_x</p:attrName>
                                        </p:attrNameLst>
                                      </p:cBhvr>
                                      <p:tavLst>
                                        <p:tav tm="0">
                                          <p:val>
                                            <p:strVal val="#ppt_x"/>
                                          </p:val>
                                        </p:tav>
                                        <p:tav tm="100000">
                                          <p:val>
                                            <p:strVal val="#ppt_x"/>
                                          </p:val>
                                        </p:tav>
                                      </p:tavLst>
                                    </p:anim>
                                    <p:anim calcmode="lin" valueType="num">
                                      <p:cBhvr>
                                        <p:cTn id="54" dur="750" fill="hold"/>
                                        <p:tgtEl>
                                          <p:spTgt spid="8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1000"/>
                                  </p:stCondLst>
                                  <p:childTnLst>
                                    <p:set>
                                      <p:cBhvr>
                                        <p:cTn id="56" dur="1" fill="hold">
                                          <p:stCondLst>
                                            <p:cond delay="0"/>
                                          </p:stCondLst>
                                        </p:cTn>
                                        <p:tgtEl>
                                          <p:spTgt spid="91"/>
                                        </p:tgtEl>
                                        <p:attrNameLst>
                                          <p:attrName>style.visibility</p:attrName>
                                        </p:attrNameLst>
                                      </p:cBhvr>
                                      <p:to>
                                        <p:strVal val="visible"/>
                                      </p:to>
                                    </p:set>
                                    <p:animEffect transition="in" filter="fade">
                                      <p:cBhvr>
                                        <p:cTn id="57" dur="750"/>
                                        <p:tgtEl>
                                          <p:spTgt spid="91"/>
                                        </p:tgtEl>
                                      </p:cBhvr>
                                    </p:animEffect>
                                    <p:anim calcmode="lin" valueType="num">
                                      <p:cBhvr>
                                        <p:cTn id="58" dur="750" fill="hold"/>
                                        <p:tgtEl>
                                          <p:spTgt spid="91"/>
                                        </p:tgtEl>
                                        <p:attrNameLst>
                                          <p:attrName>ppt_x</p:attrName>
                                        </p:attrNameLst>
                                      </p:cBhvr>
                                      <p:tavLst>
                                        <p:tav tm="0">
                                          <p:val>
                                            <p:strVal val="#ppt_x"/>
                                          </p:val>
                                        </p:tav>
                                        <p:tav tm="100000">
                                          <p:val>
                                            <p:strVal val="#ppt_x"/>
                                          </p:val>
                                        </p:tav>
                                      </p:tavLst>
                                    </p:anim>
                                    <p:anim calcmode="lin" valueType="num">
                                      <p:cBhvr>
                                        <p:cTn id="59" dur="750" fill="hold"/>
                                        <p:tgtEl>
                                          <p:spTgt spid="9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1000"/>
                                  </p:stCondLst>
                                  <p:childTnLst>
                                    <p:set>
                                      <p:cBhvr>
                                        <p:cTn id="61" dur="1" fill="hold">
                                          <p:stCondLst>
                                            <p:cond delay="0"/>
                                          </p:stCondLst>
                                        </p:cTn>
                                        <p:tgtEl>
                                          <p:spTgt spid="161"/>
                                        </p:tgtEl>
                                        <p:attrNameLst>
                                          <p:attrName>style.visibility</p:attrName>
                                        </p:attrNameLst>
                                      </p:cBhvr>
                                      <p:to>
                                        <p:strVal val="visible"/>
                                      </p:to>
                                    </p:set>
                                    <p:animEffect transition="in" filter="fade">
                                      <p:cBhvr>
                                        <p:cTn id="62" dur="750"/>
                                        <p:tgtEl>
                                          <p:spTgt spid="161"/>
                                        </p:tgtEl>
                                      </p:cBhvr>
                                    </p:animEffect>
                                    <p:anim calcmode="lin" valueType="num">
                                      <p:cBhvr>
                                        <p:cTn id="63" dur="750" fill="hold"/>
                                        <p:tgtEl>
                                          <p:spTgt spid="161"/>
                                        </p:tgtEl>
                                        <p:attrNameLst>
                                          <p:attrName>ppt_x</p:attrName>
                                        </p:attrNameLst>
                                      </p:cBhvr>
                                      <p:tavLst>
                                        <p:tav tm="0">
                                          <p:val>
                                            <p:strVal val="#ppt_x"/>
                                          </p:val>
                                        </p:tav>
                                        <p:tav tm="100000">
                                          <p:val>
                                            <p:strVal val="#ppt_x"/>
                                          </p:val>
                                        </p:tav>
                                      </p:tavLst>
                                    </p:anim>
                                    <p:anim calcmode="lin" valueType="num">
                                      <p:cBhvr>
                                        <p:cTn id="64" dur="750" fill="hold"/>
                                        <p:tgtEl>
                                          <p:spTgt spid="16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1000"/>
                                  </p:stCondLst>
                                  <p:childTnLst>
                                    <p:set>
                                      <p:cBhvr>
                                        <p:cTn id="66" dur="1" fill="hold">
                                          <p:stCondLst>
                                            <p:cond delay="0"/>
                                          </p:stCondLst>
                                        </p:cTn>
                                        <p:tgtEl>
                                          <p:spTgt spid="164"/>
                                        </p:tgtEl>
                                        <p:attrNameLst>
                                          <p:attrName>style.visibility</p:attrName>
                                        </p:attrNameLst>
                                      </p:cBhvr>
                                      <p:to>
                                        <p:strVal val="visible"/>
                                      </p:to>
                                    </p:set>
                                    <p:animEffect transition="in" filter="fade">
                                      <p:cBhvr>
                                        <p:cTn id="67" dur="750"/>
                                        <p:tgtEl>
                                          <p:spTgt spid="164"/>
                                        </p:tgtEl>
                                      </p:cBhvr>
                                    </p:animEffect>
                                    <p:anim calcmode="lin" valueType="num">
                                      <p:cBhvr>
                                        <p:cTn id="68" dur="750" fill="hold"/>
                                        <p:tgtEl>
                                          <p:spTgt spid="164"/>
                                        </p:tgtEl>
                                        <p:attrNameLst>
                                          <p:attrName>ppt_x</p:attrName>
                                        </p:attrNameLst>
                                      </p:cBhvr>
                                      <p:tavLst>
                                        <p:tav tm="0">
                                          <p:val>
                                            <p:strVal val="#ppt_x"/>
                                          </p:val>
                                        </p:tav>
                                        <p:tav tm="100000">
                                          <p:val>
                                            <p:strVal val="#ppt_x"/>
                                          </p:val>
                                        </p:tav>
                                      </p:tavLst>
                                    </p:anim>
                                    <p:anim calcmode="lin" valueType="num">
                                      <p:cBhvr>
                                        <p:cTn id="69" dur="750" fill="hold"/>
                                        <p:tgtEl>
                                          <p:spTgt spid="16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100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750"/>
                                        <p:tgtEl>
                                          <p:spTgt spid="67"/>
                                        </p:tgtEl>
                                      </p:cBhvr>
                                    </p:animEffect>
                                    <p:anim calcmode="lin" valueType="num">
                                      <p:cBhvr>
                                        <p:cTn id="73" dur="750" fill="hold"/>
                                        <p:tgtEl>
                                          <p:spTgt spid="67"/>
                                        </p:tgtEl>
                                        <p:attrNameLst>
                                          <p:attrName>ppt_x</p:attrName>
                                        </p:attrNameLst>
                                      </p:cBhvr>
                                      <p:tavLst>
                                        <p:tav tm="0">
                                          <p:val>
                                            <p:strVal val="#ppt_x"/>
                                          </p:val>
                                        </p:tav>
                                        <p:tav tm="100000">
                                          <p:val>
                                            <p:strVal val="#ppt_x"/>
                                          </p:val>
                                        </p:tav>
                                      </p:tavLst>
                                    </p:anim>
                                    <p:anim calcmode="lin" valueType="num">
                                      <p:cBhvr>
                                        <p:cTn id="74" dur="750" fill="hold"/>
                                        <p:tgtEl>
                                          <p:spTgt spid="6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100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750"/>
                                        <p:tgtEl>
                                          <p:spTgt spid="88"/>
                                        </p:tgtEl>
                                      </p:cBhvr>
                                    </p:animEffect>
                                    <p:anim calcmode="lin" valueType="num">
                                      <p:cBhvr>
                                        <p:cTn id="78" dur="750" fill="hold"/>
                                        <p:tgtEl>
                                          <p:spTgt spid="88"/>
                                        </p:tgtEl>
                                        <p:attrNameLst>
                                          <p:attrName>ppt_x</p:attrName>
                                        </p:attrNameLst>
                                      </p:cBhvr>
                                      <p:tavLst>
                                        <p:tav tm="0">
                                          <p:val>
                                            <p:strVal val="#ppt_x"/>
                                          </p:val>
                                        </p:tav>
                                        <p:tav tm="100000">
                                          <p:val>
                                            <p:strVal val="#ppt_x"/>
                                          </p:val>
                                        </p:tav>
                                      </p:tavLst>
                                    </p:anim>
                                    <p:anim calcmode="lin" valueType="num">
                                      <p:cBhvr>
                                        <p:cTn id="79" dur="750" fill="hold"/>
                                        <p:tgtEl>
                                          <p:spTgt spid="8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1500"/>
                                  </p:stCondLst>
                                  <p:childTnLst>
                                    <p:set>
                                      <p:cBhvr>
                                        <p:cTn id="81" dur="1" fill="hold">
                                          <p:stCondLst>
                                            <p:cond delay="0"/>
                                          </p:stCondLst>
                                        </p:cTn>
                                        <p:tgtEl>
                                          <p:spTgt spid="162"/>
                                        </p:tgtEl>
                                        <p:attrNameLst>
                                          <p:attrName>style.visibility</p:attrName>
                                        </p:attrNameLst>
                                      </p:cBhvr>
                                      <p:to>
                                        <p:strVal val="visible"/>
                                      </p:to>
                                    </p:set>
                                    <p:animEffect transition="in" filter="fade">
                                      <p:cBhvr>
                                        <p:cTn id="82" dur="750"/>
                                        <p:tgtEl>
                                          <p:spTgt spid="162"/>
                                        </p:tgtEl>
                                      </p:cBhvr>
                                    </p:animEffect>
                                    <p:anim calcmode="lin" valueType="num">
                                      <p:cBhvr>
                                        <p:cTn id="83" dur="750" fill="hold"/>
                                        <p:tgtEl>
                                          <p:spTgt spid="162"/>
                                        </p:tgtEl>
                                        <p:attrNameLst>
                                          <p:attrName>ppt_x</p:attrName>
                                        </p:attrNameLst>
                                      </p:cBhvr>
                                      <p:tavLst>
                                        <p:tav tm="0">
                                          <p:val>
                                            <p:strVal val="#ppt_x"/>
                                          </p:val>
                                        </p:tav>
                                        <p:tav tm="100000">
                                          <p:val>
                                            <p:strVal val="#ppt_x"/>
                                          </p:val>
                                        </p:tav>
                                      </p:tavLst>
                                    </p:anim>
                                    <p:anim calcmode="lin" valueType="num">
                                      <p:cBhvr>
                                        <p:cTn id="84" dur="750" fill="hold"/>
                                        <p:tgtEl>
                                          <p:spTgt spid="16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1500"/>
                                  </p:stCondLst>
                                  <p:childTnLst>
                                    <p:set>
                                      <p:cBhvr>
                                        <p:cTn id="86" dur="1" fill="hold">
                                          <p:stCondLst>
                                            <p:cond delay="0"/>
                                          </p:stCondLst>
                                        </p:cTn>
                                        <p:tgtEl>
                                          <p:spTgt spid="105"/>
                                        </p:tgtEl>
                                        <p:attrNameLst>
                                          <p:attrName>style.visibility</p:attrName>
                                        </p:attrNameLst>
                                      </p:cBhvr>
                                      <p:to>
                                        <p:strVal val="visible"/>
                                      </p:to>
                                    </p:set>
                                    <p:animEffect transition="in" filter="fade">
                                      <p:cBhvr>
                                        <p:cTn id="87" dur="750"/>
                                        <p:tgtEl>
                                          <p:spTgt spid="105"/>
                                        </p:tgtEl>
                                      </p:cBhvr>
                                    </p:animEffect>
                                    <p:anim calcmode="lin" valueType="num">
                                      <p:cBhvr>
                                        <p:cTn id="88" dur="750" fill="hold"/>
                                        <p:tgtEl>
                                          <p:spTgt spid="105"/>
                                        </p:tgtEl>
                                        <p:attrNameLst>
                                          <p:attrName>ppt_x</p:attrName>
                                        </p:attrNameLst>
                                      </p:cBhvr>
                                      <p:tavLst>
                                        <p:tav tm="0">
                                          <p:val>
                                            <p:strVal val="#ppt_x"/>
                                          </p:val>
                                        </p:tav>
                                        <p:tav tm="100000">
                                          <p:val>
                                            <p:strVal val="#ppt_x"/>
                                          </p:val>
                                        </p:tav>
                                      </p:tavLst>
                                    </p:anim>
                                    <p:anim calcmode="lin" valueType="num">
                                      <p:cBhvr>
                                        <p:cTn id="89" dur="750" fill="hold"/>
                                        <p:tgtEl>
                                          <p:spTgt spid="105"/>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1500"/>
                                  </p:stCondLst>
                                  <p:childTnLst>
                                    <p:set>
                                      <p:cBhvr>
                                        <p:cTn id="91" dur="1" fill="hold">
                                          <p:stCondLst>
                                            <p:cond delay="0"/>
                                          </p:stCondLst>
                                        </p:cTn>
                                        <p:tgtEl>
                                          <p:spTgt spid="107"/>
                                        </p:tgtEl>
                                        <p:attrNameLst>
                                          <p:attrName>style.visibility</p:attrName>
                                        </p:attrNameLst>
                                      </p:cBhvr>
                                      <p:to>
                                        <p:strVal val="visible"/>
                                      </p:to>
                                    </p:set>
                                    <p:animEffect transition="in" filter="fade">
                                      <p:cBhvr>
                                        <p:cTn id="92" dur="750"/>
                                        <p:tgtEl>
                                          <p:spTgt spid="107"/>
                                        </p:tgtEl>
                                      </p:cBhvr>
                                    </p:animEffect>
                                    <p:anim calcmode="lin" valueType="num">
                                      <p:cBhvr>
                                        <p:cTn id="93" dur="750" fill="hold"/>
                                        <p:tgtEl>
                                          <p:spTgt spid="107"/>
                                        </p:tgtEl>
                                        <p:attrNameLst>
                                          <p:attrName>ppt_x</p:attrName>
                                        </p:attrNameLst>
                                      </p:cBhvr>
                                      <p:tavLst>
                                        <p:tav tm="0">
                                          <p:val>
                                            <p:strVal val="#ppt_x"/>
                                          </p:val>
                                        </p:tav>
                                        <p:tav tm="100000">
                                          <p:val>
                                            <p:strVal val="#ppt_x"/>
                                          </p:val>
                                        </p:tav>
                                      </p:tavLst>
                                    </p:anim>
                                    <p:anim calcmode="lin" valueType="num">
                                      <p:cBhvr>
                                        <p:cTn id="94" dur="750" fill="hold"/>
                                        <p:tgtEl>
                                          <p:spTgt spid="107"/>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1500"/>
                                  </p:stCondLst>
                                  <p:childTnLst>
                                    <p:set>
                                      <p:cBhvr>
                                        <p:cTn id="96" dur="1" fill="hold">
                                          <p:stCondLst>
                                            <p:cond delay="0"/>
                                          </p:stCondLst>
                                        </p:cTn>
                                        <p:tgtEl>
                                          <p:spTgt spid="69"/>
                                        </p:tgtEl>
                                        <p:attrNameLst>
                                          <p:attrName>style.visibility</p:attrName>
                                        </p:attrNameLst>
                                      </p:cBhvr>
                                      <p:to>
                                        <p:strVal val="visible"/>
                                      </p:to>
                                    </p:set>
                                    <p:animEffect transition="in" filter="fade">
                                      <p:cBhvr>
                                        <p:cTn id="97" dur="750"/>
                                        <p:tgtEl>
                                          <p:spTgt spid="69"/>
                                        </p:tgtEl>
                                      </p:cBhvr>
                                    </p:animEffect>
                                    <p:anim calcmode="lin" valueType="num">
                                      <p:cBhvr>
                                        <p:cTn id="98" dur="750" fill="hold"/>
                                        <p:tgtEl>
                                          <p:spTgt spid="69"/>
                                        </p:tgtEl>
                                        <p:attrNameLst>
                                          <p:attrName>ppt_x</p:attrName>
                                        </p:attrNameLst>
                                      </p:cBhvr>
                                      <p:tavLst>
                                        <p:tav tm="0">
                                          <p:val>
                                            <p:strVal val="#ppt_x"/>
                                          </p:val>
                                        </p:tav>
                                        <p:tav tm="100000">
                                          <p:val>
                                            <p:strVal val="#ppt_x"/>
                                          </p:val>
                                        </p:tav>
                                      </p:tavLst>
                                    </p:anim>
                                    <p:anim calcmode="lin" valueType="num">
                                      <p:cBhvr>
                                        <p:cTn id="99" dur="750" fill="hold"/>
                                        <p:tgtEl>
                                          <p:spTgt spid="6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1500"/>
                                  </p:stCondLst>
                                  <p:childTnLst>
                                    <p:set>
                                      <p:cBhvr>
                                        <p:cTn id="101" dur="1" fill="hold">
                                          <p:stCondLst>
                                            <p:cond delay="0"/>
                                          </p:stCondLst>
                                        </p:cTn>
                                        <p:tgtEl>
                                          <p:spTgt spid="87"/>
                                        </p:tgtEl>
                                        <p:attrNameLst>
                                          <p:attrName>style.visibility</p:attrName>
                                        </p:attrNameLst>
                                      </p:cBhvr>
                                      <p:to>
                                        <p:strVal val="visible"/>
                                      </p:to>
                                    </p:set>
                                    <p:animEffect transition="in" filter="fade">
                                      <p:cBhvr>
                                        <p:cTn id="102" dur="750"/>
                                        <p:tgtEl>
                                          <p:spTgt spid="87"/>
                                        </p:tgtEl>
                                      </p:cBhvr>
                                    </p:animEffect>
                                    <p:anim calcmode="lin" valueType="num">
                                      <p:cBhvr>
                                        <p:cTn id="103" dur="750" fill="hold"/>
                                        <p:tgtEl>
                                          <p:spTgt spid="87"/>
                                        </p:tgtEl>
                                        <p:attrNameLst>
                                          <p:attrName>ppt_x</p:attrName>
                                        </p:attrNameLst>
                                      </p:cBhvr>
                                      <p:tavLst>
                                        <p:tav tm="0">
                                          <p:val>
                                            <p:strVal val="#ppt_x"/>
                                          </p:val>
                                        </p:tav>
                                        <p:tav tm="100000">
                                          <p:val>
                                            <p:strVal val="#ppt_x"/>
                                          </p:val>
                                        </p:tav>
                                      </p:tavLst>
                                    </p:anim>
                                    <p:anim calcmode="lin" valueType="num">
                                      <p:cBhvr>
                                        <p:cTn id="104" dur="75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04" grpId="0"/>
      <p:bldP spid="105" grpId="0"/>
      <p:bldP spid="106" grpId="0"/>
      <p:bldP spid="54" grpId="0" animBg="1"/>
      <p:bldP spid="67" grpId="0" animBg="1"/>
      <p:bldP spid="68" grpId="0" animBg="1"/>
      <p:bldP spid="69" grpId="0" animBg="1"/>
      <p:bldP spid="74" grpId="0"/>
      <p:bldP spid="87" grpId="0"/>
      <p:bldP spid="88" grpId="0"/>
      <p:bldP spid="8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ight Triangle 25">
            <a:extLst>
              <a:ext uri="{FF2B5EF4-FFF2-40B4-BE49-F238E27FC236}">
                <a16:creationId xmlns:a16="http://schemas.microsoft.com/office/drawing/2014/main" id="{5ED4699D-7BBC-4E63-95DF-3906DFF142C1}"/>
              </a:ext>
            </a:extLst>
          </p:cNvPr>
          <p:cNvSpPr/>
          <p:nvPr/>
        </p:nvSpPr>
        <p:spPr>
          <a:xfrm flipV="1">
            <a:off x="1940463" y="717747"/>
            <a:ext cx="615325" cy="352066"/>
          </a:xfrm>
          <a:prstGeom prst="rtTriangle">
            <a:avLst/>
          </a:prstGeom>
          <a:solidFill>
            <a:srgbClr val="60386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7BFC1FDB-AE9B-4D06-8CCB-A45478CB7B4E}"/>
              </a:ext>
            </a:extLst>
          </p:cNvPr>
          <p:cNvGrpSpPr/>
          <p:nvPr/>
        </p:nvGrpSpPr>
        <p:grpSpPr>
          <a:xfrm>
            <a:off x="8389731" y="3865191"/>
            <a:ext cx="2986871" cy="2761201"/>
            <a:chOff x="8858864" y="2280230"/>
            <a:chExt cx="2940885" cy="2798734"/>
          </a:xfrm>
        </p:grpSpPr>
        <p:sp>
          <p:nvSpPr>
            <p:cNvPr id="21" name="Oval 20">
              <a:extLst>
                <a:ext uri="{FF2B5EF4-FFF2-40B4-BE49-F238E27FC236}">
                  <a16:creationId xmlns:a16="http://schemas.microsoft.com/office/drawing/2014/main" id="{93D29612-6929-4511-BB3D-FFAFAA0C8566}"/>
                </a:ext>
              </a:extLst>
            </p:cNvPr>
            <p:cNvSpPr/>
            <p:nvPr/>
          </p:nvSpPr>
          <p:spPr>
            <a:xfrm>
              <a:off x="8977567" y="2280230"/>
              <a:ext cx="2514131" cy="2514435"/>
            </a:xfrm>
            <a:prstGeom prst="ellipse">
              <a:avLst/>
            </a:prstGeom>
            <a:blipFill>
              <a:blip r:embed="rId3" cstate="email">
                <a:extLst>
                  <a:ext uri="{28A0092B-C50C-407E-A947-70E740481C1C}">
                    <a14:useLocalDpi xmlns:a14="http://schemas.microsoft.com/office/drawing/2010/main"/>
                  </a:ext>
                </a:extLst>
              </a:blip>
              <a:srcRect/>
              <a:stretch>
                <a:fillRect/>
              </a:stretch>
            </a:blipFill>
            <a:ln w="3810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838C09D-46B1-4D08-B3BD-70B67879A0CE}"/>
                </a:ext>
              </a:extLst>
            </p:cNvPr>
            <p:cNvSpPr/>
            <p:nvPr/>
          </p:nvSpPr>
          <p:spPr>
            <a:xfrm>
              <a:off x="9819041" y="4791647"/>
              <a:ext cx="1980708" cy="287317"/>
            </a:xfrm>
            <a:prstGeom prst="rect">
              <a:avLst/>
            </a:prstGeom>
            <a:solidFill>
              <a:srgbClr val="7A477C"/>
            </a:solidFill>
            <a:ln w="3810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Sentinel-2 MSI</a:t>
              </a:r>
            </a:p>
          </p:txBody>
        </p:sp>
        <p:pic>
          <p:nvPicPr>
            <p:cNvPr id="15" name="Picture 14">
              <a:extLst>
                <a:ext uri="{FF2B5EF4-FFF2-40B4-BE49-F238E27FC236}">
                  <a16:creationId xmlns:a16="http://schemas.microsoft.com/office/drawing/2014/main" id="{DF77297C-7EDF-429D-9E65-6B8CCC8E15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980000">
              <a:off x="8858864" y="3390137"/>
              <a:ext cx="2162514" cy="1661808"/>
            </a:xfrm>
            <a:prstGeom prst="rect">
              <a:avLst/>
            </a:prstGeom>
          </p:spPr>
        </p:pic>
      </p:grpSp>
      <p:grpSp>
        <p:nvGrpSpPr>
          <p:cNvPr id="14" name="Group 13">
            <a:extLst>
              <a:ext uri="{FF2B5EF4-FFF2-40B4-BE49-F238E27FC236}">
                <a16:creationId xmlns:a16="http://schemas.microsoft.com/office/drawing/2014/main" id="{95CE71D7-DF60-44FA-B476-2B32FCA01C3B}"/>
              </a:ext>
            </a:extLst>
          </p:cNvPr>
          <p:cNvGrpSpPr/>
          <p:nvPr/>
        </p:nvGrpSpPr>
        <p:grpSpPr>
          <a:xfrm>
            <a:off x="8299568" y="1177279"/>
            <a:ext cx="3027532" cy="2841562"/>
            <a:chOff x="4300321" y="170979"/>
            <a:chExt cx="3027532" cy="2841562"/>
          </a:xfrm>
        </p:grpSpPr>
        <p:sp>
          <p:nvSpPr>
            <p:cNvPr id="18" name="Oval 17">
              <a:extLst>
                <a:ext uri="{FF2B5EF4-FFF2-40B4-BE49-F238E27FC236}">
                  <a16:creationId xmlns:a16="http://schemas.microsoft.com/office/drawing/2014/main" id="{C98E592D-E498-45CD-9AEA-499262742949}"/>
                </a:ext>
              </a:extLst>
            </p:cNvPr>
            <p:cNvSpPr/>
            <p:nvPr/>
          </p:nvSpPr>
          <p:spPr>
            <a:xfrm>
              <a:off x="4740355" y="170979"/>
              <a:ext cx="2519460" cy="2514435"/>
            </a:xfrm>
            <a:prstGeom prst="ellipse">
              <a:avLst/>
            </a:prstGeom>
            <a:blipFill>
              <a:blip r:embed="rId5" cstate="email">
                <a:extLst>
                  <a:ext uri="{28A0092B-C50C-407E-A947-70E740481C1C}">
                    <a14:useLocalDpi xmlns:a14="http://schemas.microsoft.com/office/drawing/2010/main"/>
                  </a:ext>
                </a:extLst>
              </a:blip>
              <a:srcRect/>
              <a:stretch>
                <a:fillRect/>
              </a:stretch>
            </a:blipFill>
            <a:ln w="3810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095C69-A73E-4C00-90D5-EF171F4F8561}"/>
                </a:ext>
              </a:extLst>
            </p:cNvPr>
            <p:cNvSpPr/>
            <p:nvPr/>
          </p:nvSpPr>
          <p:spPr>
            <a:xfrm>
              <a:off x="5492449" y="2483485"/>
              <a:ext cx="1835404" cy="283464"/>
            </a:xfrm>
            <a:prstGeom prst="rect">
              <a:avLst/>
            </a:prstGeom>
            <a:solidFill>
              <a:srgbClr val="7A477C"/>
            </a:solidFill>
            <a:ln w="3810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Landsat 8 OLI</a:t>
              </a:r>
            </a:p>
          </p:txBody>
        </p:sp>
        <p:pic>
          <p:nvPicPr>
            <p:cNvPr id="13" name="Picture 12">
              <a:extLst>
                <a:ext uri="{FF2B5EF4-FFF2-40B4-BE49-F238E27FC236}">
                  <a16:creationId xmlns:a16="http://schemas.microsoft.com/office/drawing/2014/main" id="{5D7FF018-4F17-4F80-9D10-6868A69FF2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00321" y="1516829"/>
              <a:ext cx="1835404" cy="1495712"/>
            </a:xfrm>
            <a:prstGeom prst="rect">
              <a:avLst/>
            </a:prstGeom>
          </p:spPr>
        </p:pic>
      </p:grpSp>
      <p:sp>
        <p:nvSpPr>
          <p:cNvPr id="22" name="Rectangle 21">
            <a:extLst>
              <a:ext uri="{FF2B5EF4-FFF2-40B4-BE49-F238E27FC236}">
                <a16:creationId xmlns:a16="http://schemas.microsoft.com/office/drawing/2014/main" id="{CC54262B-EF7F-463C-9C93-6A9314484FC7}"/>
              </a:ext>
            </a:extLst>
          </p:cNvPr>
          <p:cNvSpPr/>
          <p:nvPr/>
        </p:nvSpPr>
        <p:spPr>
          <a:xfrm>
            <a:off x="5360372" y="3493492"/>
            <a:ext cx="1958578" cy="283464"/>
          </a:xfrm>
          <a:prstGeom prst="rect">
            <a:avLst/>
          </a:prstGeom>
          <a:solidFill>
            <a:srgbClr val="7A477C"/>
          </a:solidFill>
          <a:ln w="3810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Landsat 7 ETM+</a:t>
            </a:r>
          </a:p>
        </p:txBody>
      </p:sp>
      <p:sp>
        <p:nvSpPr>
          <p:cNvPr id="20" name="Oval 19">
            <a:extLst>
              <a:ext uri="{FF2B5EF4-FFF2-40B4-BE49-F238E27FC236}">
                <a16:creationId xmlns:a16="http://schemas.microsoft.com/office/drawing/2014/main" id="{5863F33B-4871-4014-9114-FBCDBBCD59E4}"/>
              </a:ext>
            </a:extLst>
          </p:cNvPr>
          <p:cNvSpPr/>
          <p:nvPr/>
        </p:nvSpPr>
        <p:spPr>
          <a:xfrm>
            <a:off x="4720688" y="1177279"/>
            <a:ext cx="2461333" cy="2324195"/>
          </a:xfrm>
          <a:prstGeom prst="ellipse">
            <a:avLst/>
          </a:prstGeom>
          <a:blipFill>
            <a:blip r:embed="rId7" cstate="email">
              <a:extLst>
                <a:ext uri="{28A0092B-C50C-407E-A947-70E740481C1C}">
                  <a14:useLocalDpi xmlns:a14="http://schemas.microsoft.com/office/drawing/2010/main"/>
                </a:ext>
              </a:extLst>
            </a:blip>
            <a:srcRect/>
            <a:stretch>
              <a:fillRect/>
            </a:stretch>
          </a:blipFill>
          <a:ln w="3810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A4F8DDE3-8F39-457D-A0FB-A56761F97C04}"/>
              </a:ext>
            </a:extLst>
          </p:cNvPr>
          <p:cNvGrpSpPr/>
          <p:nvPr/>
        </p:nvGrpSpPr>
        <p:grpSpPr>
          <a:xfrm>
            <a:off x="4607521" y="3999303"/>
            <a:ext cx="3184780" cy="2778420"/>
            <a:chOff x="4571050" y="3845460"/>
            <a:chExt cx="2976734" cy="2685493"/>
          </a:xfrm>
        </p:grpSpPr>
        <p:sp>
          <p:nvSpPr>
            <p:cNvPr id="2" name="Oval 1">
              <a:extLst>
                <a:ext uri="{FF2B5EF4-FFF2-40B4-BE49-F238E27FC236}">
                  <a16:creationId xmlns:a16="http://schemas.microsoft.com/office/drawing/2014/main" id="{37000441-47BB-4C3F-B764-6836D1711A2D}"/>
                </a:ext>
              </a:extLst>
            </p:cNvPr>
            <p:cNvSpPr/>
            <p:nvPr/>
          </p:nvSpPr>
          <p:spPr>
            <a:xfrm>
              <a:off x="4670692" y="3845460"/>
              <a:ext cx="2514132" cy="2514435"/>
            </a:xfrm>
            <a:prstGeom prst="ellipse">
              <a:avLst/>
            </a:prstGeom>
            <a:blipFill>
              <a:blip r:embed="rId8">
                <a:extLst>
                  <a:ext uri="{28A0092B-C50C-407E-A947-70E740481C1C}">
                    <a14:useLocalDpi xmlns:a14="http://schemas.microsoft.com/office/drawing/2010/main" val="0"/>
                  </a:ext>
                </a:extLst>
              </a:blip>
              <a:stretch>
                <a:fillRect/>
              </a:stretch>
            </a:blipFill>
            <a:ln w="3810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B75A617-3D84-447A-A0A9-129E76FFEC9A}"/>
                </a:ext>
              </a:extLst>
            </p:cNvPr>
            <p:cNvSpPr/>
            <p:nvPr/>
          </p:nvSpPr>
          <p:spPr>
            <a:xfrm>
              <a:off x="5377827" y="6077695"/>
              <a:ext cx="2169957" cy="273983"/>
            </a:xfrm>
            <a:prstGeom prst="rect">
              <a:avLst/>
            </a:prstGeom>
            <a:solidFill>
              <a:srgbClr val="7A477C"/>
            </a:solidFill>
            <a:ln w="3810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Aqua MODIS</a:t>
              </a:r>
            </a:p>
          </p:txBody>
        </p:sp>
        <p:pic>
          <p:nvPicPr>
            <p:cNvPr id="3" name="Picture 2">
              <a:extLst>
                <a:ext uri="{FF2B5EF4-FFF2-40B4-BE49-F238E27FC236}">
                  <a16:creationId xmlns:a16="http://schemas.microsoft.com/office/drawing/2014/main" id="{EF6E9C05-F102-4000-921F-55D90473CB2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571050" y="5176380"/>
              <a:ext cx="2579208" cy="1354573"/>
            </a:xfrm>
            <a:prstGeom prst="rect">
              <a:avLst/>
            </a:prstGeom>
            <a:ln>
              <a:noFill/>
            </a:ln>
          </p:spPr>
        </p:pic>
      </p:grpSp>
      <p:sp>
        <p:nvSpPr>
          <p:cNvPr id="25" name="TextBox 24">
            <a:extLst>
              <a:ext uri="{FF2B5EF4-FFF2-40B4-BE49-F238E27FC236}">
                <a16:creationId xmlns:a16="http://schemas.microsoft.com/office/drawing/2014/main" id="{F34230BC-9E6C-4D6C-B96C-CA3B58072F97}"/>
              </a:ext>
            </a:extLst>
          </p:cNvPr>
          <p:cNvSpPr txBox="1"/>
          <p:nvPr/>
        </p:nvSpPr>
        <p:spPr>
          <a:xfrm>
            <a:off x="-39718" y="6651469"/>
            <a:ext cx="314750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dirty="0">
                <a:ln>
                  <a:noFill/>
                </a:ln>
                <a:solidFill>
                  <a:prstClr val="white"/>
                </a:solidFill>
                <a:effectLst/>
                <a:uLnTx/>
                <a:uFillTx/>
                <a:latin typeface="Century Gothic"/>
                <a:ea typeface="+mn-ea"/>
                <a:cs typeface="Calibri"/>
              </a:rPr>
              <a:t>Imagery Credit: USGS,NOAA, ESA</a:t>
            </a:r>
          </a:p>
        </p:txBody>
      </p:sp>
      <p:sp>
        <p:nvSpPr>
          <p:cNvPr id="19" name="Rectangle 18">
            <a:extLst>
              <a:ext uri="{FF2B5EF4-FFF2-40B4-BE49-F238E27FC236}">
                <a16:creationId xmlns:a16="http://schemas.microsoft.com/office/drawing/2014/main" id="{0982E1B7-37C0-479A-9FC8-F864D3AF3EB9}"/>
              </a:ext>
            </a:extLst>
          </p:cNvPr>
          <p:cNvSpPr/>
          <p:nvPr/>
        </p:nvSpPr>
        <p:spPr>
          <a:xfrm>
            <a:off x="172511" y="202582"/>
            <a:ext cx="2376874" cy="513278"/>
          </a:xfrm>
          <a:prstGeom prst="rect">
            <a:avLst/>
          </a:prstGeom>
          <a:solidFill>
            <a:srgbClr val="7A477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entury Gothic"/>
                <a:ea typeface="+mn-ea"/>
                <a:cs typeface="+mn-cs"/>
              </a:rPr>
              <a:t>METHODS </a:t>
            </a:r>
            <a:endParaRPr kumimoji="0" lang="en-US" sz="36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Graphic 160" descr="Plant with solid fill">
            <a:extLst>
              <a:ext uri="{FF2B5EF4-FFF2-40B4-BE49-F238E27FC236}">
                <a16:creationId xmlns:a16="http://schemas.microsoft.com/office/drawing/2014/main" id="{E4B32B03-D638-4D54-8CB7-EC11454CFC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26867" y="3416147"/>
            <a:ext cx="371678" cy="371922"/>
          </a:xfrm>
          <a:prstGeom prst="rect">
            <a:avLst/>
          </a:prstGeom>
        </p:spPr>
      </p:pic>
      <p:grpSp>
        <p:nvGrpSpPr>
          <p:cNvPr id="38" name="Group 37">
            <a:extLst>
              <a:ext uri="{FF2B5EF4-FFF2-40B4-BE49-F238E27FC236}">
                <a16:creationId xmlns:a16="http://schemas.microsoft.com/office/drawing/2014/main" id="{69EC3CF5-7F47-418D-91D3-C1B9508A85A3}"/>
              </a:ext>
            </a:extLst>
          </p:cNvPr>
          <p:cNvGrpSpPr/>
          <p:nvPr/>
        </p:nvGrpSpPr>
        <p:grpSpPr>
          <a:xfrm>
            <a:off x="-105546" y="3999303"/>
            <a:ext cx="3775550" cy="2748157"/>
            <a:chOff x="40758" y="3905873"/>
            <a:chExt cx="3775550" cy="2748157"/>
          </a:xfrm>
        </p:grpSpPr>
        <p:pic>
          <p:nvPicPr>
            <p:cNvPr id="9" name="Picture 9" descr="A picture containing compact disk&#10;&#10;Description automatically generated">
              <a:extLst>
                <a:ext uri="{FF2B5EF4-FFF2-40B4-BE49-F238E27FC236}">
                  <a16:creationId xmlns:a16="http://schemas.microsoft.com/office/drawing/2014/main" id="{2BDB81BC-40B0-4CCA-8B9C-450D405EDB53}"/>
                </a:ext>
              </a:extLst>
            </p:cNvPr>
            <p:cNvPicPr>
              <a:picLocks noChangeAspect="1"/>
            </p:cNvPicPr>
            <p:nvPr/>
          </p:nvPicPr>
          <p:blipFill>
            <a:blip r:embed="rId12"/>
            <a:stretch>
              <a:fillRect/>
            </a:stretch>
          </p:blipFill>
          <p:spPr>
            <a:xfrm>
              <a:off x="813428" y="3905873"/>
              <a:ext cx="2557001" cy="2536371"/>
            </a:xfrm>
            <a:prstGeom prst="rect">
              <a:avLst/>
            </a:prstGeom>
          </p:spPr>
        </p:pic>
        <p:sp>
          <p:nvSpPr>
            <p:cNvPr id="32" name="Oval 31">
              <a:extLst>
                <a:ext uri="{FF2B5EF4-FFF2-40B4-BE49-F238E27FC236}">
                  <a16:creationId xmlns:a16="http://schemas.microsoft.com/office/drawing/2014/main" id="{E6370EBB-CC64-4B4E-9F11-0C36B85E7F05}"/>
                </a:ext>
              </a:extLst>
            </p:cNvPr>
            <p:cNvSpPr/>
            <p:nvPr/>
          </p:nvSpPr>
          <p:spPr>
            <a:xfrm>
              <a:off x="801711" y="3909929"/>
              <a:ext cx="2564046" cy="2536371"/>
            </a:xfrm>
            <a:prstGeom prst="ellipse">
              <a:avLst/>
            </a:prstGeom>
            <a:noFill/>
            <a:ln w="3810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84398CE2-0090-489F-A736-FCDA5F7DA3A3}"/>
                </a:ext>
              </a:extLst>
            </p:cNvPr>
            <p:cNvGrpSpPr/>
            <p:nvPr/>
          </p:nvGrpSpPr>
          <p:grpSpPr>
            <a:xfrm>
              <a:off x="40758" y="5077770"/>
              <a:ext cx="3775550" cy="1576260"/>
              <a:chOff x="5777441" y="1413696"/>
              <a:chExt cx="3868477" cy="1628192"/>
            </a:xfrm>
          </p:grpSpPr>
          <p:sp>
            <p:nvSpPr>
              <p:cNvPr id="28" name="Rectangle 27">
                <a:extLst>
                  <a:ext uri="{FF2B5EF4-FFF2-40B4-BE49-F238E27FC236}">
                    <a16:creationId xmlns:a16="http://schemas.microsoft.com/office/drawing/2014/main" id="{36BC4606-55AF-4ABB-81D5-D8DFCEECB40A}"/>
                  </a:ext>
                </a:extLst>
              </p:cNvPr>
              <p:cNvSpPr/>
              <p:nvPr/>
            </p:nvSpPr>
            <p:spPr>
              <a:xfrm>
                <a:off x="7261661" y="2537077"/>
                <a:ext cx="2384257" cy="293553"/>
              </a:xfrm>
              <a:prstGeom prst="rect">
                <a:avLst/>
              </a:prstGeom>
              <a:solidFill>
                <a:srgbClr val="7A477C"/>
              </a:solidFill>
              <a:ln w="3810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NOAA-19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8" descr="A picture containing transport, satellite&#10;&#10;Description automatically generated">
                <a:extLst>
                  <a:ext uri="{FF2B5EF4-FFF2-40B4-BE49-F238E27FC236}">
                    <a16:creationId xmlns:a16="http://schemas.microsoft.com/office/drawing/2014/main" id="{56E86CFE-1E03-4E2C-B0BB-7AF796D514A4}"/>
                  </a:ext>
                </a:extLst>
              </p:cNvPr>
              <p:cNvPicPr>
                <a:picLocks noChangeAspect="1"/>
              </p:cNvPicPr>
              <p:nvPr/>
            </p:nvPicPr>
            <p:blipFill>
              <a:blip r:embed="rId13"/>
              <a:stretch>
                <a:fillRect/>
              </a:stretch>
            </p:blipFill>
            <p:spPr>
              <a:xfrm rot="240000">
                <a:off x="5777441" y="1413696"/>
                <a:ext cx="2743200" cy="1628192"/>
              </a:xfrm>
              <a:prstGeom prst="rect">
                <a:avLst/>
              </a:prstGeom>
            </p:spPr>
          </p:pic>
        </p:grpSp>
      </p:grpSp>
      <p:pic>
        <p:nvPicPr>
          <p:cNvPr id="37" name="Graphic 163" descr="Tropical scene with solid fill">
            <a:extLst>
              <a:ext uri="{FF2B5EF4-FFF2-40B4-BE49-F238E27FC236}">
                <a16:creationId xmlns:a16="http://schemas.microsoft.com/office/drawing/2014/main" id="{7923CB53-A6C4-487C-91F5-625D33E7B7D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713641" y="3416146"/>
            <a:ext cx="367639" cy="371923"/>
          </a:xfrm>
          <a:prstGeom prst="rect">
            <a:avLst/>
          </a:prstGeom>
        </p:spPr>
      </p:pic>
      <p:pic>
        <p:nvPicPr>
          <p:cNvPr id="47" name="Graphic 161" descr="Rain with solid fill">
            <a:extLst>
              <a:ext uri="{FF2B5EF4-FFF2-40B4-BE49-F238E27FC236}">
                <a16:creationId xmlns:a16="http://schemas.microsoft.com/office/drawing/2014/main" id="{B4333E89-092D-4E67-A3FD-F64BD78606C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00463" y="6185231"/>
            <a:ext cx="437448" cy="442988"/>
          </a:xfrm>
          <a:prstGeom prst="rect">
            <a:avLst/>
          </a:prstGeom>
        </p:spPr>
      </p:pic>
      <p:pic>
        <p:nvPicPr>
          <p:cNvPr id="49" name="Graphic 161" descr="Rain with solid fill">
            <a:extLst>
              <a:ext uri="{FF2B5EF4-FFF2-40B4-BE49-F238E27FC236}">
                <a16:creationId xmlns:a16="http://schemas.microsoft.com/office/drawing/2014/main" id="{57445296-429C-477A-A929-838E4492270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79736" y="6258750"/>
            <a:ext cx="418651" cy="423953"/>
          </a:xfrm>
          <a:prstGeom prst="rect">
            <a:avLst/>
          </a:prstGeom>
        </p:spPr>
      </p:pic>
      <p:pic>
        <p:nvPicPr>
          <p:cNvPr id="46" name="Graphic 160" descr="Plant with solid fill">
            <a:extLst>
              <a:ext uri="{FF2B5EF4-FFF2-40B4-BE49-F238E27FC236}">
                <a16:creationId xmlns:a16="http://schemas.microsoft.com/office/drawing/2014/main" id="{EDD878C5-8F5A-462C-8862-E25E164FB0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53251" y="3425116"/>
            <a:ext cx="371678" cy="371922"/>
          </a:xfrm>
          <a:prstGeom prst="rect">
            <a:avLst/>
          </a:prstGeom>
        </p:spPr>
      </p:pic>
      <p:pic>
        <p:nvPicPr>
          <p:cNvPr id="48" name="Graphic 163" descr="Tropical scene with solid fill">
            <a:extLst>
              <a:ext uri="{FF2B5EF4-FFF2-40B4-BE49-F238E27FC236}">
                <a16:creationId xmlns:a16="http://schemas.microsoft.com/office/drawing/2014/main" id="{B7599964-2EF1-441F-834E-B31147DF1B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740025" y="3425115"/>
            <a:ext cx="367639" cy="371923"/>
          </a:xfrm>
          <a:prstGeom prst="rect">
            <a:avLst/>
          </a:prstGeom>
        </p:spPr>
      </p:pic>
      <p:pic>
        <p:nvPicPr>
          <p:cNvPr id="51" name="Graphic 162" descr="Windy with solid fill">
            <a:extLst>
              <a:ext uri="{FF2B5EF4-FFF2-40B4-BE49-F238E27FC236}">
                <a16:creationId xmlns:a16="http://schemas.microsoft.com/office/drawing/2014/main" id="{EF1B7EF2-F542-48F2-9104-B90844F4EA6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486904" y="6243776"/>
            <a:ext cx="412520" cy="412382"/>
          </a:xfrm>
          <a:prstGeom prst="rect">
            <a:avLst/>
          </a:prstGeom>
        </p:spPr>
      </p:pic>
      <p:grpSp>
        <p:nvGrpSpPr>
          <p:cNvPr id="36" name="Group 35">
            <a:extLst>
              <a:ext uri="{FF2B5EF4-FFF2-40B4-BE49-F238E27FC236}">
                <a16:creationId xmlns:a16="http://schemas.microsoft.com/office/drawing/2014/main" id="{3B65FB33-8BAC-4AE0-AC40-7C85DCF3F644}"/>
              </a:ext>
            </a:extLst>
          </p:cNvPr>
          <p:cNvGrpSpPr/>
          <p:nvPr/>
        </p:nvGrpSpPr>
        <p:grpSpPr>
          <a:xfrm>
            <a:off x="380572" y="1177279"/>
            <a:ext cx="2803315" cy="2592956"/>
            <a:chOff x="285805" y="1049624"/>
            <a:chExt cx="2803315" cy="2592956"/>
          </a:xfrm>
        </p:grpSpPr>
        <p:pic>
          <p:nvPicPr>
            <p:cNvPr id="40" name="Picture 6">
              <a:extLst>
                <a:ext uri="{FF2B5EF4-FFF2-40B4-BE49-F238E27FC236}">
                  <a16:creationId xmlns:a16="http://schemas.microsoft.com/office/drawing/2014/main" id="{FECF74E7-55D5-4971-8FE6-E2C212FFDF2C}"/>
                </a:ext>
              </a:extLst>
            </p:cNvPr>
            <p:cNvPicPr>
              <a:picLocks noChangeAspect="1"/>
            </p:cNvPicPr>
            <p:nvPr/>
          </p:nvPicPr>
          <p:blipFill>
            <a:blip r:embed="rId20"/>
            <a:stretch>
              <a:fillRect/>
            </a:stretch>
          </p:blipFill>
          <p:spPr>
            <a:xfrm>
              <a:off x="307204" y="1070205"/>
              <a:ext cx="2515036" cy="2515790"/>
            </a:xfrm>
            <a:prstGeom prst="rect">
              <a:avLst/>
            </a:prstGeom>
            <a:ln>
              <a:noFill/>
            </a:ln>
          </p:spPr>
        </p:pic>
        <p:sp>
          <p:nvSpPr>
            <p:cNvPr id="41" name="Oval 40">
              <a:extLst>
                <a:ext uri="{FF2B5EF4-FFF2-40B4-BE49-F238E27FC236}">
                  <a16:creationId xmlns:a16="http://schemas.microsoft.com/office/drawing/2014/main" id="{897F7BB8-90D3-43AA-A723-B9E884BD0FF5}"/>
                </a:ext>
              </a:extLst>
            </p:cNvPr>
            <p:cNvSpPr/>
            <p:nvPr/>
          </p:nvSpPr>
          <p:spPr>
            <a:xfrm>
              <a:off x="285805" y="1049624"/>
              <a:ext cx="2536435" cy="2536371"/>
            </a:xfrm>
            <a:prstGeom prst="ellipse">
              <a:avLst/>
            </a:prstGeom>
            <a:noFill/>
            <a:ln w="38100">
              <a:solidFill>
                <a:srgbClr val="7A4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FC94727E-8E96-4CB9-BAC5-8F1D50D63825}"/>
                </a:ext>
              </a:extLst>
            </p:cNvPr>
            <p:cNvSpPr/>
            <p:nvPr/>
          </p:nvSpPr>
          <p:spPr>
            <a:xfrm>
              <a:off x="922895" y="3361562"/>
              <a:ext cx="2166225" cy="281018"/>
            </a:xfrm>
            <a:prstGeom prst="rect">
              <a:avLst/>
            </a:prstGeom>
            <a:solidFill>
              <a:srgbClr val="7A477C"/>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Landsat 5 TM</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5" name="Picture 5" descr="A picture containing satellite, transport&#10;&#10;Description automatically generated">
              <a:extLst>
                <a:ext uri="{FF2B5EF4-FFF2-40B4-BE49-F238E27FC236}">
                  <a16:creationId xmlns:a16="http://schemas.microsoft.com/office/drawing/2014/main" id="{06F8643D-A9E1-4306-9313-08239F05012E}"/>
                </a:ext>
              </a:extLst>
            </p:cNvPr>
            <p:cNvPicPr>
              <a:picLocks noChangeAspect="1"/>
            </p:cNvPicPr>
            <p:nvPr/>
          </p:nvPicPr>
          <p:blipFill>
            <a:blip r:embed="rId21"/>
            <a:stretch>
              <a:fillRect/>
            </a:stretch>
          </p:blipFill>
          <p:spPr>
            <a:xfrm rot="20700000">
              <a:off x="324278" y="1946546"/>
              <a:ext cx="1730794" cy="1685929"/>
            </a:xfrm>
            <a:prstGeom prst="rect">
              <a:avLst/>
            </a:prstGeom>
            <a:ln>
              <a:noFill/>
            </a:ln>
          </p:spPr>
        </p:pic>
      </p:grpSp>
      <p:pic>
        <p:nvPicPr>
          <p:cNvPr id="52" name="Graphic 162" descr="Windy with solid fill">
            <a:extLst>
              <a:ext uri="{FF2B5EF4-FFF2-40B4-BE49-F238E27FC236}">
                <a16:creationId xmlns:a16="http://schemas.microsoft.com/office/drawing/2014/main" id="{86CCB8D3-E834-4C78-BD7D-5551383A4EB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220626" y="3418758"/>
            <a:ext cx="412520" cy="412382"/>
          </a:xfrm>
          <a:prstGeom prst="rect">
            <a:avLst/>
          </a:prstGeom>
        </p:spPr>
      </p:pic>
      <p:pic>
        <p:nvPicPr>
          <p:cNvPr id="53" name="Graphic 163" descr="Tropical scene with solid fill">
            <a:extLst>
              <a:ext uri="{FF2B5EF4-FFF2-40B4-BE49-F238E27FC236}">
                <a16:creationId xmlns:a16="http://schemas.microsoft.com/office/drawing/2014/main" id="{F76DBEF4-9C93-4B8F-8AEA-4B431614AB6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48148" y="3420316"/>
            <a:ext cx="367639" cy="371923"/>
          </a:xfrm>
          <a:prstGeom prst="rect">
            <a:avLst/>
          </a:prstGeom>
        </p:spPr>
      </p:pic>
      <p:pic>
        <p:nvPicPr>
          <p:cNvPr id="11" name="Picture 10" descr="A picture containing transport, satellite&#10;&#10;Description automatically generated">
            <a:extLst>
              <a:ext uri="{FF2B5EF4-FFF2-40B4-BE49-F238E27FC236}">
                <a16:creationId xmlns:a16="http://schemas.microsoft.com/office/drawing/2014/main" id="{DD2CC5AD-7863-497D-B246-05D3CB327FBF}"/>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967275" y="2611609"/>
            <a:ext cx="3465528" cy="1330895"/>
          </a:xfrm>
          <a:prstGeom prst="rect">
            <a:avLst/>
          </a:prstGeom>
          <a:ln>
            <a:noFill/>
          </a:ln>
        </p:spPr>
      </p:pic>
    </p:spTree>
    <p:extLst>
      <p:ext uri="{BB962C8B-B14F-4D97-AF65-F5344CB8AC3E}">
        <p14:creationId xmlns:p14="http://schemas.microsoft.com/office/powerpoint/2010/main" val="108216387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VELO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VELOP" id="{952CDD7B-0F60-43A8-97C5-41F6C0EEA1F8}" vid="{704AAA9B-6588-47A8-BBAD-F1C947F6B3A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Paxton LaJoie</DisplayName>
        <AccountId>261</AccountId>
        <AccountType/>
      </UserInfo>
      <UserInfo>
        <DisplayName>Erica Kriner</DisplayName>
        <AccountId>356</AccountId>
        <AccountType/>
      </UserInfo>
      <UserInfo>
        <DisplayName>Sophia Skoglund</DisplayName>
        <AccountId>466</AccountId>
        <AccountType/>
      </UserInfo>
    </SharedWithUsers>
  </documentManagement>
</p:properties>
</file>

<file path=customXml/itemProps1.xml><?xml version="1.0" encoding="utf-8"?>
<ds:datastoreItem xmlns:ds="http://schemas.openxmlformats.org/officeDocument/2006/customXml" ds:itemID="{943BEE3A-63C3-4F95-8612-14889B8F0783}">
  <ds:schemaRefs>
    <ds:schemaRef ds:uri="http://schemas.microsoft.com/sharepoint/v3/contenttype/forms"/>
  </ds:schemaRefs>
</ds:datastoreItem>
</file>

<file path=customXml/itemProps2.xml><?xml version="1.0" encoding="utf-8"?>
<ds:datastoreItem xmlns:ds="http://schemas.openxmlformats.org/officeDocument/2006/customXml" ds:itemID="{D503ED7D-A849-4FD0-AF9C-DAA985CC6735}"/>
</file>

<file path=customXml/itemProps3.xml><?xml version="1.0" encoding="utf-8"?>
<ds:datastoreItem xmlns:ds="http://schemas.openxmlformats.org/officeDocument/2006/customXml" ds:itemID="{C54099B5-F74F-4A51-806F-A8E26A357937}">
  <ds:schemaRefs>
    <ds:schemaRef ds:uri="cae359ab-19ee-409d-8844-98a8a034ce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568</TotalTime>
  <Words>5937</Words>
  <Application>Microsoft Office PowerPoint</Application>
  <PresentationFormat>Widescreen</PresentationFormat>
  <Paragraphs>523</Paragraphs>
  <Slides>22</Slides>
  <Notes>22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Arial,Sans-Serif</vt:lpstr>
      <vt:lpstr>Calibri</vt:lpstr>
      <vt:lpstr>Calibri Light</vt:lpstr>
      <vt:lpstr>Century Gothic</vt:lpstr>
      <vt:lpstr>Wingdings</vt:lpstr>
      <vt:lpstr>Favorites</vt:lpstr>
      <vt:lpstr>DEVELOP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41</cp:revision>
  <dcterms:created xsi:type="dcterms:W3CDTF">2019-11-12T17:46:59Z</dcterms:created>
  <dcterms:modified xsi:type="dcterms:W3CDTF">2021-11-09T22:48:23Z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