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Questrial" panose="020B0604020202020204" charset="0"/>
      <p:regular r:id="rId4"/>
    </p:embeddedFont>
    <p:embeddedFont>
      <p:font typeface="Garamond" panose="02020404030301010803" pitchFamily="18" charset="0"/>
      <p:regular r:id="rId5"/>
      <p:bold r:id="rId6"/>
      <p: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Sutton" initials="J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1914" y="-7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138044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 name="Shape 17"/>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marR="0" lvl="0" indent="0" algn="l" rtl="0">
              <a:lnSpc>
                <a:spcPct val="90000"/>
              </a:lnSpc>
              <a:spcBef>
                <a:spcPts val="3000"/>
              </a:spcBef>
              <a:buClr>
                <a:schemeClr val="dk1"/>
              </a:buClr>
              <a:buFont typeface="Arial"/>
              <a:buNone/>
              <a:defRPr sz="3600" b="1" i="0" u="none" strike="noStrike" cap="none">
                <a:solidFill>
                  <a:schemeClr val="dk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1" i="0" u="none" strike="noStrike" cap="none">
                <a:solidFill>
                  <a:schemeClr val="dk1"/>
                </a:solidFill>
                <a:latin typeface="Questrial"/>
                <a:ea typeface="Questrial"/>
                <a:cs typeface="Questrial"/>
                <a:sym typeface="Questrial"/>
              </a:defRPr>
            </a:lvl2pPr>
            <a:lvl3pPr marL="3429000" marR="0" lvl="2" indent="-304800" algn="l" rtl="0">
              <a:lnSpc>
                <a:spcPct val="90000"/>
              </a:lnSpc>
              <a:spcBef>
                <a:spcPts val="1500"/>
              </a:spcBef>
              <a:buClr>
                <a:schemeClr val="dk1"/>
              </a:buClr>
              <a:buSzPct val="100000"/>
              <a:buFont typeface="Arial"/>
              <a:buChar char="•"/>
              <a:defRPr sz="6000" b="1" i="0" u="none" strike="noStrike" cap="none">
                <a:solidFill>
                  <a:schemeClr val="dk1"/>
                </a:solidFill>
                <a:latin typeface="Questrial"/>
                <a:ea typeface="Questrial"/>
                <a:cs typeface="Questrial"/>
                <a:sym typeface="Questrial"/>
              </a:defRPr>
            </a:lvl3pPr>
            <a:lvl4pPr marL="4800600" marR="0" lvl="3"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4pPr>
            <a:lvl5pPr marL="6172200" marR="0" lvl="4"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dk1"/>
              </a:buClr>
              <a:buFont typeface="Arial"/>
              <a:buNone/>
              <a:defRPr sz="3600" b="0" i="0" u="none" strike="noStrike" cap="none">
                <a:solidFill>
                  <a:schemeClr val="dk1"/>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accent1"/>
              </a:buClr>
              <a:buFont typeface="Arial"/>
              <a:buNone/>
              <a:defRPr sz="8400" b="1" i="0" u="none" strike="noStrike" cap="none">
                <a:solidFill>
                  <a:schemeClr val="accent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Shape 6"/>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7" name="Shape 7"/>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8" name="Shape 8"/>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9" name="Shape 9"/>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10" name="Shape 10"/>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gif"/><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9" name="Rectangle 8"/>
          <p:cNvSpPr/>
          <p:nvPr/>
        </p:nvSpPr>
        <p:spPr>
          <a:xfrm>
            <a:off x="914401" y="29896900"/>
            <a:ext cx="25603199" cy="481649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4400" y="20160825"/>
            <a:ext cx="25603195" cy="90411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4388" y="4995675"/>
            <a:ext cx="25603208" cy="114250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Shape 21"/>
          <p:cNvPicPr preferRelativeResize="0"/>
          <p:nvPr/>
        </p:nvPicPr>
        <p:blipFill>
          <a:blip r:embed="rId3">
            <a:alphaModFix/>
          </a:blip>
          <a:stretch>
            <a:fillRect/>
          </a:stretch>
        </p:blipFill>
        <p:spPr>
          <a:xfrm>
            <a:off x="21908995" y="17824258"/>
            <a:ext cx="4608599" cy="1202125"/>
          </a:xfrm>
          <a:prstGeom prst="rect">
            <a:avLst/>
          </a:prstGeom>
          <a:noFill/>
          <a:ln>
            <a:noFill/>
          </a:ln>
        </p:spPr>
      </p:pic>
      <p:pic>
        <p:nvPicPr>
          <p:cNvPr id="24" name="Shape 24"/>
          <p:cNvPicPr preferRelativeResize="0"/>
          <p:nvPr/>
        </p:nvPicPr>
        <p:blipFill>
          <a:blip r:embed="rId4">
            <a:alphaModFix/>
          </a:blip>
          <a:stretch>
            <a:fillRect/>
          </a:stretch>
        </p:blipFill>
        <p:spPr>
          <a:xfrm>
            <a:off x="9601252" y="17203225"/>
            <a:ext cx="3515824" cy="2445500"/>
          </a:xfrm>
          <a:prstGeom prst="rect">
            <a:avLst/>
          </a:prstGeom>
          <a:noFill/>
          <a:ln>
            <a:noFill/>
          </a:ln>
        </p:spPr>
      </p:pic>
      <p:pic>
        <p:nvPicPr>
          <p:cNvPr id="25" name="Shape 25"/>
          <p:cNvPicPr preferRelativeResize="0"/>
          <p:nvPr/>
        </p:nvPicPr>
        <p:blipFill>
          <a:blip r:embed="rId5">
            <a:alphaModFix/>
          </a:blip>
          <a:stretch>
            <a:fillRect/>
          </a:stretch>
        </p:blipFill>
        <p:spPr>
          <a:xfrm>
            <a:off x="8304275" y="5438200"/>
            <a:ext cx="9955187" cy="10745025"/>
          </a:xfrm>
          <a:prstGeom prst="rect">
            <a:avLst/>
          </a:prstGeom>
          <a:noFill/>
          <a:ln>
            <a:noFill/>
          </a:ln>
        </p:spPr>
      </p:pic>
      <p:sp>
        <p:nvSpPr>
          <p:cNvPr id="26" name="Shape 26"/>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3600" b="1" i="0" u="none" strike="noStrike" cap="none" dirty="0" smtClean="0">
                <a:solidFill>
                  <a:schemeClr val="dk1"/>
                </a:solidFill>
                <a:latin typeface="Questrial"/>
                <a:ea typeface="Questrial"/>
                <a:cs typeface="Questrial"/>
                <a:sym typeface="Questrial"/>
              </a:rPr>
              <a:t>NOAA National Centers for Environmental Information</a:t>
            </a:r>
            <a:endParaRPr sz="3600" b="1" i="0" u="none" strike="noStrike" cap="none" dirty="0">
              <a:solidFill>
                <a:schemeClr val="dk1"/>
              </a:solidFill>
              <a:latin typeface="Questrial"/>
              <a:ea typeface="Questrial"/>
              <a:cs typeface="Questrial"/>
              <a:sym typeface="Questrial"/>
            </a:endParaRPr>
          </a:p>
        </p:txBody>
      </p:sp>
      <p:sp>
        <p:nvSpPr>
          <p:cNvPr id="27" name="Shape 27"/>
          <p:cNvSpPr txBox="1">
            <a:spLocks noGrp="1"/>
          </p:cNvSpPr>
          <p:nvPr>
            <p:ph type="body" idx="2"/>
          </p:nvPr>
        </p:nvSpPr>
        <p:spPr>
          <a:xfrm>
            <a:off x="2351700" y="2531200"/>
            <a:ext cx="22728600" cy="1216200"/>
          </a:xfrm>
          <a:prstGeom prst="rect">
            <a:avLst/>
          </a:prstGeom>
          <a:noFill/>
          <a:ln>
            <a:noFill/>
          </a:ln>
        </p:spPr>
        <p:txBody>
          <a:bodyPr lIns="91425" tIns="45700" rIns="91425" bIns="45700" anchor="t" anchorCtr="0">
            <a:noAutofit/>
          </a:bodyPr>
          <a:lstStyle/>
          <a:p>
            <a:pPr marL="0" marR="0" lvl="0" indent="-69850" algn="ctr" rtl="0">
              <a:lnSpc>
                <a:spcPct val="100000"/>
              </a:lnSpc>
              <a:spcBef>
                <a:spcPts val="0"/>
              </a:spcBef>
              <a:buClr>
                <a:srgbClr val="000000"/>
              </a:buClr>
              <a:buSzPct val="30555"/>
              <a:buFont typeface="Arial"/>
              <a:buNone/>
            </a:pPr>
            <a:r>
              <a:rPr lang="en-US">
                <a:latin typeface="Garamond"/>
                <a:ea typeface="Garamond"/>
                <a:cs typeface="Garamond"/>
                <a:sym typeface="Garamond"/>
              </a:rPr>
              <a:t>A comparison of remotely-sensed Climate Data Records (CDRs) for improved climate monitoring by the Western Regional Climate Center (WRCC), and National Weather Service River Forecast Centers (NWS RFCs)</a:t>
            </a:r>
          </a:p>
        </p:txBody>
      </p:sp>
      <p:sp>
        <p:nvSpPr>
          <p:cNvPr id="28" name="Shape 28"/>
          <p:cNvSpPr txBox="1">
            <a:spLocks noGrp="1"/>
          </p:cNvSpPr>
          <p:nvPr>
            <p:ph type="body" idx="3"/>
          </p:nvPr>
        </p:nvSpPr>
        <p:spPr>
          <a:xfrm>
            <a:off x="3677700" y="572575"/>
            <a:ext cx="20076600" cy="1152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Clr>
                <a:schemeClr val="accent1"/>
              </a:buClr>
              <a:buSzPct val="25000"/>
              <a:buFont typeface="Arial"/>
              <a:buNone/>
            </a:pPr>
            <a:r>
              <a:rPr lang="en-US">
                <a:latin typeface="Garamond"/>
                <a:ea typeface="Garamond"/>
                <a:cs typeface="Garamond"/>
                <a:sym typeface="Garamond"/>
              </a:rPr>
              <a:t>Cascade and Sierra Nevada Mountains</a:t>
            </a:r>
          </a:p>
        </p:txBody>
      </p:sp>
      <p:sp>
        <p:nvSpPr>
          <p:cNvPr id="29" name="Shape 29"/>
          <p:cNvSpPr txBox="1"/>
          <p:nvPr/>
        </p:nvSpPr>
        <p:spPr>
          <a:xfrm>
            <a:off x="914400" y="33587013"/>
            <a:ext cx="8229600" cy="248070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dirty="0">
                <a:solidFill>
                  <a:schemeClr val="dk1"/>
                </a:solidFill>
                <a:latin typeface="Garamond"/>
                <a:ea typeface="Garamond"/>
                <a:cs typeface="Garamond"/>
                <a:sym typeface="Garamond"/>
              </a:rPr>
              <a:t>Team members Sam Swanson and Kevin Rapa</a:t>
            </a:r>
          </a:p>
        </p:txBody>
      </p:sp>
      <p:sp>
        <p:nvSpPr>
          <p:cNvPr id="30" name="Shape 30"/>
          <p:cNvSpPr txBox="1"/>
          <p:nvPr/>
        </p:nvSpPr>
        <p:spPr>
          <a:xfrm>
            <a:off x="18288000" y="30523718"/>
            <a:ext cx="8229600" cy="5760599"/>
          </a:xfrm>
          <a:prstGeom prst="rect">
            <a:avLst/>
          </a:prstGeom>
          <a:noFill/>
          <a:ln>
            <a:noFill/>
          </a:ln>
        </p:spPr>
        <p:txBody>
          <a:bodyPr lIns="91425" tIns="45700" rIns="91425" bIns="45700" anchor="t" anchorCtr="0">
            <a:noAutofit/>
          </a:bodyPr>
          <a:lstStyle/>
          <a:p>
            <a:pPr lvl="0" rtl="0">
              <a:spcBef>
                <a:spcPts val="0"/>
              </a:spcBef>
              <a:buClr>
                <a:srgbClr val="000000"/>
              </a:buClr>
              <a:buSzPct val="45833"/>
              <a:buFont typeface="Arial"/>
              <a:buNone/>
            </a:pPr>
            <a:r>
              <a:rPr lang="en-US" sz="2400" dirty="0">
                <a:solidFill>
                  <a:schemeClr val="dk1"/>
                </a:solidFill>
                <a:latin typeface="Garamond"/>
                <a:ea typeface="Garamond"/>
                <a:cs typeface="Garamond"/>
                <a:sym typeface="Garamond"/>
              </a:rPr>
              <a:t>We would like to thank our Center Lead </a:t>
            </a:r>
            <a:r>
              <a:rPr lang="en-US" sz="2400" b="1" dirty="0">
                <a:solidFill>
                  <a:schemeClr val="accent1"/>
                </a:solidFill>
                <a:latin typeface="Garamond"/>
                <a:ea typeface="Garamond"/>
                <a:cs typeface="Garamond"/>
                <a:sym typeface="Garamond"/>
              </a:rPr>
              <a:t>Jessica Sutton</a:t>
            </a:r>
            <a:r>
              <a:rPr lang="en-US" sz="2400" dirty="0">
                <a:solidFill>
                  <a:srgbClr val="6B2613"/>
                </a:solidFill>
                <a:latin typeface="Garamond"/>
                <a:ea typeface="Garamond"/>
                <a:cs typeface="Garamond"/>
                <a:sym typeface="Garamond"/>
              </a:rPr>
              <a:t> </a:t>
            </a:r>
            <a:r>
              <a:rPr lang="en-US" sz="2400" dirty="0">
                <a:solidFill>
                  <a:schemeClr val="dk1"/>
                </a:solidFill>
                <a:latin typeface="Garamond"/>
                <a:ea typeface="Garamond"/>
                <a:cs typeface="Garamond"/>
                <a:sym typeface="Garamond"/>
              </a:rPr>
              <a:t>and our science advisor </a:t>
            </a:r>
            <a:r>
              <a:rPr lang="en-US" sz="2400" b="1" dirty="0">
                <a:solidFill>
                  <a:schemeClr val="accent1"/>
                </a:solidFill>
                <a:latin typeface="Garamond"/>
                <a:ea typeface="Garamond"/>
                <a:cs typeface="Garamond"/>
                <a:sym typeface="Garamond"/>
              </a:rPr>
              <a:t>Michael Kruk</a:t>
            </a:r>
            <a:r>
              <a:rPr lang="en-US" sz="2400" dirty="0">
                <a:solidFill>
                  <a:srgbClr val="6B2613"/>
                </a:solidFill>
                <a:latin typeface="Garamond"/>
                <a:ea typeface="Garamond"/>
                <a:cs typeface="Garamond"/>
                <a:sym typeface="Garamond"/>
              </a:rPr>
              <a:t> </a:t>
            </a:r>
            <a:r>
              <a:rPr lang="en-US" sz="2400" dirty="0">
                <a:solidFill>
                  <a:schemeClr val="dk1"/>
                </a:solidFill>
                <a:latin typeface="Garamond"/>
                <a:ea typeface="Garamond"/>
                <a:cs typeface="Garamond"/>
                <a:sym typeface="Garamond"/>
              </a:rPr>
              <a:t>for all of their help and guidance throughout this project</a:t>
            </a:r>
            <a:r>
              <a:rPr lang="en-US" sz="2400" dirty="0" smtClean="0">
                <a:solidFill>
                  <a:schemeClr val="dk1"/>
                </a:solidFill>
                <a:latin typeface="Garamond"/>
                <a:ea typeface="Garamond"/>
                <a:cs typeface="Garamond"/>
                <a:sym typeface="Garamond"/>
              </a:rPr>
              <a:t>.</a:t>
            </a:r>
          </a:p>
          <a:p>
            <a:pPr lvl="0" rtl="0">
              <a:spcBef>
                <a:spcPts val="0"/>
              </a:spcBef>
              <a:buClr>
                <a:srgbClr val="000000"/>
              </a:buClr>
              <a:buSzPct val="45833"/>
              <a:buFont typeface="Arial"/>
              <a:buNone/>
            </a:pPr>
            <a:endParaRPr lang="en-US" sz="2400" dirty="0">
              <a:solidFill>
                <a:schemeClr val="dk1"/>
              </a:solidFill>
              <a:latin typeface="Garamond"/>
              <a:ea typeface="Garamond"/>
              <a:cs typeface="Garamond"/>
              <a:sym typeface="Garamond"/>
            </a:endParaRPr>
          </a:p>
          <a:p>
            <a:pPr lvl="0" rtl="0">
              <a:spcBef>
                <a:spcPts val="0"/>
              </a:spcBef>
              <a:buClr>
                <a:srgbClr val="000000"/>
              </a:buClr>
              <a:buSzPct val="45833"/>
              <a:buFont typeface="Arial"/>
              <a:buNone/>
            </a:pPr>
            <a:r>
              <a:rPr lang="en-US" sz="2400" dirty="0">
                <a:solidFill>
                  <a:schemeClr val="dk1"/>
                </a:solidFill>
                <a:latin typeface="Garamond"/>
                <a:ea typeface="Garamond"/>
                <a:cs typeface="Garamond"/>
                <a:sym typeface="Garamond"/>
              </a:rPr>
              <a:t>We would also like to acknowledge: </a:t>
            </a:r>
          </a:p>
        </p:txBody>
      </p:sp>
      <p:sp>
        <p:nvSpPr>
          <p:cNvPr id="31" name="Shape 31"/>
          <p:cNvSpPr txBox="1"/>
          <p:nvPr/>
        </p:nvSpPr>
        <p:spPr>
          <a:xfrm>
            <a:off x="18288000" y="20937704"/>
            <a:ext cx="8229600" cy="5760599"/>
          </a:xfrm>
          <a:prstGeom prst="rect">
            <a:avLst/>
          </a:prstGeom>
          <a:noFill/>
          <a:ln>
            <a:noFill/>
          </a:ln>
        </p:spPr>
        <p:txBody>
          <a:bodyPr lIns="91425" tIns="45700" rIns="91425" bIns="45700" anchor="t" anchorCtr="0">
            <a:noAutofit/>
          </a:bodyPr>
          <a:lstStyle/>
          <a:p>
            <a:pPr marL="457200" marR="0" lvl="0" indent="-400050" algn="l" rtl="0">
              <a:lnSpc>
                <a:spcPct val="90000"/>
              </a:lnSpc>
              <a:spcBef>
                <a:spcPts val="0"/>
              </a:spcBef>
              <a:spcAft>
                <a:spcPts val="0"/>
              </a:spcAft>
              <a:buClr>
                <a:schemeClr val="dk1"/>
              </a:buClr>
              <a:buSzPct val="100000"/>
              <a:buFont typeface="Garamond"/>
              <a:buChar char="●"/>
            </a:pPr>
            <a:r>
              <a:rPr lang="en-US" sz="2700">
                <a:solidFill>
                  <a:schemeClr val="dk1"/>
                </a:solidFill>
                <a:latin typeface="Garamond"/>
                <a:ea typeface="Garamond"/>
                <a:cs typeface="Garamond"/>
                <a:sym typeface="Garamond"/>
              </a:rPr>
              <a:t>Conclusions are not currently applicable in the poster rough draft.</a:t>
            </a:r>
          </a:p>
        </p:txBody>
      </p:sp>
      <p:sp>
        <p:nvSpPr>
          <p:cNvPr id="32" name="Shape 32"/>
          <p:cNvSpPr txBox="1"/>
          <p:nvPr/>
        </p:nvSpPr>
        <p:spPr>
          <a:xfrm>
            <a:off x="18335662" y="11207351"/>
            <a:ext cx="8229600" cy="4612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Questrial"/>
                <a:cs typeface="Questrial"/>
                <a:sym typeface="Questrial"/>
              </a:rPr>
              <a:t>Shown: GPM Microwave </a:t>
            </a:r>
          </a:p>
          <a:p>
            <a:pPr marL="0" marR="0" lvl="0" indent="0" algn="l" rtl="0">
              <a:lnSpc>
                <a:spcPct val="9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Questrial"/>
                <a:cs typeface="Questrial"/>
                <a:sym typeface="Questrial"/>
              </a:rPr>
              <a:t>Imager (GMI</a:t>
            </a:r>
            <a:r>
              <a:rPr lang="en-US" sz="2400" dirty="0" smtClean="0">
                <a:solidFill>
                  <a:schemeClr val="dk1"/>
                </a:solidFill>
                <a:latin typeface="Garamond" panose="02020404030301010803" pitchFamily="18" charset="0"/>
                <a:ea typeface="Questrial"/>
                <a:cs typeface="Questrial"/>
                <a:sym typeface="Questrial"/>
              </a:rPr>
              <a:t>)</a:t>
            </a:r>
          </a:p>
          <a:p>
            <a:pPr marL="0" marR="0" lvl="0" indent="0" algn="l" rtl="0">
              <a:lnSpc>
                <a:spcPct val="90000"/>
              </a:lnSpc>
              <a:spcBef>
                <a:spcPts val="0"/>
              </a:spcBef>
              <a:buClr>
                <a:schemeClr val="dk1"/>
              </a:buClr>
              <a:buSzPct val="25000"/>
              <a:buFont typeface="Arial"/>
              <a:buNone/>
            </a:pPr>
            <a:r>
              <a:rPr lang="en-US" sz="2400" dirty="0" smtClean="0">
                <a:solidFill>
                  <a:schemeClr val="dk1"/>
                </a:solidFill>
                <a:latin typeface="Garamond" panose="02020404030301010803" pitchFamily="18" charset="0"/>
                <a:ea typeface="Questrial"/>
                <a:cs typeface="Questrial"/>
                <a:sym typeface="Questrial"/>
              </a:rPr>
              <a:t>Spatial resolution: </a:t>
            </a:r>
          </a:p>
          <a:p>
            <a:pPr marL="0" marR="0" lvl="0" indent="0" algn="l" rtl="0">
              <a:lnSpc>
                <a:spcPct val="90000"/>
              </a:lnSpc>
              <a:spcBef>
                <a:spcPts val="0"/>
              </a:spcBef>
              <a:buClr>
                <a:schemeClr val="dk1"/>
              </a:buClr>
              <a:buSzPct val="25000"/>
              <a:buFont typeface="Arial"/>
              <a:buNone/>
            </a:pPr>
            <a:r>
              <a:rPr lang="en-US" sz="2400" dirty="0" smtClean="0">
                <a:solidFill>
                  <a:schemeClr val="dk1"/>
                </a:solidFill>
                <a:latin typeface="Garamond" panose="02020404030301010803" pitchFamily="18" charset="0"/>
                <a:ea typeface="Questrial"/>
                <a:cs typeface="Questrial"/>
                <a:sym typeface="Questrial"/>
              </a:rPr>
              <a:t>0.1° (~11 km</a:t>
            </a:r>
            <a:r>
              <a:rPr lang="en-US" sz="2400" baseline="30000" dirty="0" smtClean="0">
                <a:solidFill>
                  <a:schemeClr val="dk1"/>
                </a:solidFill>
                <a:latin typeface="Garamond" panose="02020404030301010803" pitchFamily="18" charset="0"/>
                <a:ea typeface="Questrial"/>
                <a:cs typeface="Questrial"/>
                <a:sym typeface="Questrial"/>
              </a:rPr>
              <a:t>2</a:t>
            </a:r>
            <a:r>
              <a:rPr lang="en-US" sz="2400" dirty="0" smtClean="0">
                <a:solidFill>
                  <a:schemeClr val="dk1"/>
                </a:solidFill>
                <a:latin typeface="Garamond" panose="02020404030301010803" pitchFamily="18" charset="0"/>
                <a:ea typeface="Questrial"/>
                <a:cs typeface="Questrial"/>
                <a:sym typeface="Questrial"/>
              </a:rPr>
              <a:t>)</a:t>
            </a:r>
            <a:endParaRPr lang="en-US" sz="2400" dirty="0">
              <a:solidFill>
                <a:schemeClr val="dk1"/>
              </a:solidFill>
              <a:latin typeface="Garamond" panose="02020404030301010803" pitchFamily="18" charset="0"/>
              <a:ea typeface="Questrial"/>
              <a:cs typeface="Questrial"/>
              <a:sym typeface="Questrial"/>
            </a:endParaRPr>
          </a:p>
          <a:p>
            <a:pPr marL="0" marR="0" lvl="0" indent="0" algn="l" rtl="0">
              <a:lnSpc>
                <a:spcPct val="90000"/>
              </a:lnSpc>
              <a:spcBef>
                <a:spcPts val="0"/>
              </a:spcBef>
              <a:buClr>
                <a:schemeClr val="dk1"/>
              </a:buClr>
              <a:buFont typeface="Arial"/>
              <a:buNone/>
            </a:pPr>
            <a:r>
              <a:rPr lang="en-US" sz="2400" dirty="0" smtClean="0">
                <a:solidFill>
                  <a:schemeClr val="dk1"/>
                </a:solidFill>
                <a:latin typeface="Garamond" panose="02020404030301010803" pitchFamily="18" charset="0"/>
                <a:ea typeface="Questrial"/>
                <a:cs typeface="Questrial"/>
                <a:sym typeface="Questrial"/>
              </a:rPr>
              <a:t>Temporal resolution:</a:t>
            </a:r>
          </a:p>
          <a:p>
            <a:pPr marL="0" marR="0" lvl="0" indent="0" algn="l" rtl="0">
              <a:lnSpc>
                <a:spcPct val="90000"/>
              </a:lnSpc>
              <a:spcBef>
                <a:spcPts val="0"/>
              </a:spcBef>
              <a:buClr>
                <a:schemeClr val="dk1"/>
              </a:buClr>
              <a:buFont typeface="Arial"/>
              <a:buNone/>
            </a:pPr>
            <a:r>
              <a:rPr lang="en-US" sz="2400" dirty="0" smtClean="0">
                <a:solidFill>
                  <a:schemeClr val="dk1"/>
                </a:solidFill>
                <a:latin typeface="Garamond" panose="02020404030301010803" pitchFamily="18" charset="0"/>
                <a:ea typeface="Questrial"/>
                <a:cs typeface="Questrial"/>
                <a:sym typeface="Questrial"/>
              </a:rPr>
              <a:t>30 minute</a:t>
            </a:r>
          </a:p>
          <a:p>
            <a:pPr marL="0" marR="0" lvl="0" indent="0" algn="l" rtl="0">
              <a:lnSpc>
                <a:spcPct val="90000"/>
              </a:lnSpc>
              <a:spcBef>
                <a:spcPts val="0"/>
              </a:spcBef>
              <a:buClr>
                <a:schemeClr val="dk1"/>
              </a:buClr>
              <a:buFont typeface="Arial"/>
              <a:buNone/>
            </a:pPr>
            <a:endParaRPr sz="2400" dirty="0">
              <a:solidFill>
                <a:schemeClr val="dk1"/>
              </a:solidFill>
              <a:latin typeface="Garamond" panose="02020404030301010803" pitchFamily="18" charset="0"/>
              <a:ea typeface="Questrial"/>
              <a:cs typeface="Questrial"/>
              <a:sym typeface="Questrial"/>
            </a:endParaRPr>
          </a:p>
          <a:p>
            <a:pPr marL="0" marR="0" lvl="0" indent="0" algn="l" rtl="0">
              <a:lnSpc>
                <a:spcPct val="9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Questrial"/>
                <a:cs typeface="Questrial"/>
                <a:sym typeface="Questrial"/>
              </a:rPr>
              <a:t>Additionally, </a:t>
            </a:r>
          </a:p>
          <a:p>
            <a:pPr marL="0" marR="0" lvl="0" indent="0" algn="l" rtl="0">
              <a:lnSpc>
                <a:spcPct val="9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Questrial"/>
                <a:cs typeface="Questrial"/>
                <a:sym typeface="Questrial"/>
              </a:rPr>
              <a:t>SSM/I, AMSU-B, </a:t>
            </a:r>
          </a:p>
          <a:p>
            <a:pPr marL="0" marR="0" lvl="0" indent="0" algn="l" rtl="0">
              <a:lnSpc>
                <a:spcPct val="9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Questrial"/>
                <a:cs typeface="Questrial"/>
                <a:sym typeface="Questrial"/>
              </a:rPr>
              <a:t>AMSR-E, and TMI provide passive microwave data to the NOAA CMORPH </a:t>
            </a:r>
            <a:r>
              <a:rPr lang="en-US" sz="2400" dirty="0" smtClean="0">
                <a:solidFill>
                  <a:schemeClr val="dk1"/>
                </a:solidFill>
                <a:latin typeface="Garamond" panose="02020404030301010803" pitchFamily="18" charset="0"/>
                <a:ea typeface="Questrial"/>
                <a:cs typeface="Questrial"/>
                <a:sym typeface="Questrial"/>
              </a:rPr>
              <a:t>dataset</a:t>
            </a:r>
          </a:p>
          <a:p>
            <a:pPr lvl="0">
              <a:lnSpc>
                <a:spcPct val="90000"/>
              </a:lnSpc>
              <a:buClr>
                <a:schemeClr val="dk1"/>
              </a:buClr>
              <a:buSzPct val="25000"/>
            </a:pPr>
            <a:r>
              <a:rPr lang="en-US" sz="2400" dirty="0" smtClean="0">
                <a:solidFill>
                  <a:schemeClr val="dk1"/>
                </a:solidFill>
                <a:latin typeface="Garamond" panose="02020404030301010803" pitchFamily="18" charset="0"/>
                <a:ea typeface="Questrial"/>
                <a:cs typeface="Questrial"/>
                <a:sym typeface="Questrial"/>
              </a:rPr>
              <a:t>0.073° (~8 km</a:t>
            </a:r>
            <a:r>
              <a:rPr lang="en-US" sz="2400" baseline="30000" dirty="0">
                <a:solidFill>
                  <a:schemeClr val="dk1"/>
                </a:solidFill>
                <a:latin typeface="Garamond" panose="02020404030301010803" pitchFamily="18" charset="0"/>
                <a:ea typeface="Questrial"/>
                <a:cs typeface="Questrial"/>
                <a:sym typeface="Questrial"/>
              </a:rPr>
              <a:t>2</a:t>
            </a:r>
            <a:r>
              <a:rPr lang="en-US" sz="2400" dirty="0" smtClean="0">
                <a:solidFill>
                  <a:schemeClr val="dk1"/>
                </a:solidFill>
                <a:latin typeface="Garamond" panose="02020404030301010803" pitchFamily="18" charset="0"/>
                <a:ea typeface="Questrial"/>
                <a:cs typeface="Questrial"/>
                <a:sym typeface="Questrial"/>
              </a:rPr>
              <a:t>), 30 minute</a:t>
            </a:r>
            <a:endParaRPr lang="en-US" sz="2400" dirty="0">
              <a:solidFill>
                <a:schemeClr val="dk1"/>
              </a:solidFill>
              <a:latin typeface="Garamond" panose="02020404030301010803" pitchFamily="18" charset="0"/>
              <a:ea typeface="Questrial"/>
              <a:cs typeface="Questrial"/>
              <a:sym typeface="Questrial"/>
            </a:endParaRPr>
          </a:p>
        </p:txBody>
      </p:sp>
      <p:sp>
        <p:nvSpPr>
          <p:cNvPr id="33" name="Shape 33"/>
          <p:cNvSpPr txBox="1"/>
          <p:nvPr/>
        </p:nvSpPr>
        <p:spPr>
          <a:xfrm>
            <a:off x="18293950" y="5916235"/>
            <a:ext cx="8229600" cy="5760599"/>
          </a:xfrm>
          <a:prstGeom prst="rect">
            <a:avLst/>
          </a:prstGeom>
          <a:noFill/>
          <a:ln>
            <a:noFill/>
          </a:ln>
        </p:spPr>
        <p:txBody>
          <a:bodyPr lIns="91425" tIns="45700" rIns="91425" bIns="45700" anchor="t" anchorCtr="0">
            <a:noAutofit/>
          </a:bodyPr>
          <a:lstStyle/>
          <a:p>
            <a:pPr marL="347662" marR="0" lvl="0" indent="-328612" algn="l" rtl="0">
              <a:lnSpc>
                <a:spcPct val="90000"/>
              </a:lnSpc>
              <a:spcBef>
                <a:spcPts val="0"/>
              </a:spcBef>
              <a:spcAft>
                <a:spcPts val="0"/>
              </a:spcAft>
              <a:buClr>
                <a:schemeClr val="accent1"/>
              </a:buClr>
              <a:buSzPct val="100000"/>
              <a:buFont typeface="Questrial"/>
              <a:buChar char="●"/>
            </a:pPr>
            <a:r>
              <a:rPr lang="en-US" sz="2400" dirty="0">
                <a:solidFill>
                  <a:schemeClr val="accent1"/>
                </a:solidFill>
                <a:latin typeface="Garamond" panose="02020404030301010803" pitchFamily="18" charset="0"/>
                <a:ea typeface="Questrial"/>
                <a:cs typeface="Questrial"/>
                <a:sym typeface="Questrial"/>
              </a:rPr>
              <a:t>To determine </a:t>
            </a:r>
            <a:r>
              <a:rPr lang="en-US" sz="2400" dirty="0">
                <a:solidFill>
                  <a:schemeClr val="dk1"/>
                </a:solidFill>
                <a:latin typeface="Garamond" panose="02020404030301010803" pitchFamily="18" charset="0"/>
                <a:ea typeface="Questrial"/>
                <a:cs typeface="Questrial"/>
                <a:sym typeface="Questrial"/>
              </a:rPr>
              <a:t>if satellite data are useful in measuring orographic precipitation by comparing satellite climate data records (CDRs) to currently-used ground-station </a:t>
            </a:r>
            <a:r>
              <a:rPr lang="en-US" sz="2400" dirty="0" smtClean="0">
                <a:solidFill>
                  <a:schemeClr val="dk1"/>
                </a:solidFill>
                <a:latin typeface="Garamond" panose="02020404030301010803" pitchFamily="18" charset="0"/>
                <a:ea typeface="Questrial"/>
                <a:cs typeface="Questrial"/>
                <a:sym typeface="Questrial"/>
              </a:rPr>
              <a:t>data</a:t>
            </a:r>
            <a:endParaRPr lang="en-US" sz="2400" dirty="0">
              <a:solidFill>
                <a:schemeClr val="dk1"/>
              </a:solidFill>
              <a:latin typeface="Garamond" panose="02020404030301010803" pitchFamily="18" charset="0"/>
              <a:ea typeface="Questrial"/>
              <a:cs typeface="Questrial"/>
              <a:sym typeface="Questrial"/>
            </a:endParaRPr>
          </a:p>
          <a:p>
            <a:pPr marL="347663" marR="0" lvl="0" indent="-328613" algn="l" rtl="0">
              <a:lnSpc>
                <a:spcPct val="90000"/>
              </a:lnSpc>
              <a:spcBef>
                <a:spcPts val="1800"/>
              </a:spcBef>
              <a:spcAft>
                <a:spcPts val="0"/>
              </a:spcAft>
              <a:buClr>
                <a:schemeClr val="accent1"/>
              </a:buClr>
              <a:buSzPct val="100000"/>
              <a:buFont typeface="Questrial"/>
              <a:buChar char="●"/>
            </a:pPr>
            <a:r>
              <a:rPr lang="en-US" sz="2400" dirty="0">
                <a:solidFill>
                  <a:schemeClr val="accent1"/>
                </a:solidFill>
                <a:latin typeface="Garamond" panose="02020404030301010803" pitchFamily="18" charset="0"/>
                <a:ea typeface="Questrial"/>
                <a:cs typeface="Questrial"/>
                <a:sym typeface="Questrial"/>
              </a:rPr>
              <a:t>To create </a:t>
            </a:r>
            <a:r>
              <a:rPr lang="en-US" sz="2400" dirty="0">
                <a:solidFill>
                  <a:schemeClr val="dk1"/>
                </a:solidFill>
                <a:latin typeface="Garamond" panose="02020404030301010803" pitchFamily="18" charset="0"/>
                <a:ea typeface="Questrial"/>
                <a:cs typeface="Questrial"/>
                <a:sym typeface="Questrial"/>
              </a:rPr>
              <a:t>a suite of map products to enhance the understanding of precipitation by the WRCC and NWS </a:t>
            </a:r>
            <a:r>
              <a:rPr lang="en-US" sz="2400" dirty="0" smtClean="0">
                <a:solidFill>
                  <a:schemeClr val="dk1"/>
                </a:solidFill>
                <a:latin typeface="Garamond" panose="02020404030301010803" pitchFamily="18" charset="0"/>
                <a:ea typeface="Questrial"/>
                <a:cs typeface="Questrial"/>
                <a:sym typeface="Questrial"/>
              </a:rPr>
              <a:t>RFCs</a:t>
            </a:r>
            <a:endParaRPr lang="en-US" sz="2400" dirty="0">
              <a:solidFill>
                <a:schemeClr val="dk1"/>
              </a:solidFill>
              <a:latin typeface="Garamond" panose="02020404030301010803" pitchFamily="18" charset="0"/>
              <a:ea typeface="Questrial"/>
              <a:cs typeface="Questrial"/>
              <a:sym typeface="Questrial"/>
            </a:endParaRPr>
          </a:p>
          <a:p>
            <a:pPr marL="347662" marR="0" lvl="0" indent="-328612" algn="l" rtl="0">
              <a:lnSpc>
                <a:spcPct val="90000"/>
              </a:lnSpc>
              <a:spcBef>
                <a:spcPts val="1800"/>
              </a:spcBef>
              <a:spcAft>
                <a:spcPts val="0"/>
              </a:spcAft>
              <a:buClr>
                <a:schemeClr val="accent1"/>
              </a:buClr>
              <a:buSzPct val="100000"/>
              <a:buFont typeface="Questrial"/>
              <a:buChar char="●"/>
            </a:pPr>
            <a:r>
              <a:rPr lang="en-US" sz="2400" dirty="0">
                <a:solidFill>
                  <a:schemeClr val="accent1"/>
                </a:solidFill>
                <a:latin typeface="Garamond" panose="02020404030301010803" pitchFamily="18" charset="0"/>
                <a:ea typeface="Questrial"/>
                <a:cs typeface="Questrial"/>
                <a:sym typeface="Questrial"/>
              </a:rPr>
              <a:t>To further understand </a:t>
            </a:r>
            <a:r>
              <a:rPr lang="en-US" sz="2400" dirty="0">
                <a:solidFill>
                  <a:schemeClr val="dk1"/>
                </a:solidFill>
                <a:latin typeface="Garamond" panose="02020404030301010803" pitchFamily="18" charset="0"/>
                <a:ea typeface="Questrial"/>
                <a:cs typeface="Questrial"/>
                <a:sym typeface="Questrial"/>
              </a:rPr>
              <a:t>snow water equivalent (SWE) in the study area by performing similar analyses on NOHRSC satellite data and ground observations from SNOTEL and the California Snow </a:t>
            </a:r>
            <a:r>
              <a:rPr lang="en-US" sz="2400" dirty="0" smtClean="0">
                <a:solidFill>
                  <a:schemeClr val="dk1"/>
                </a:solidFill>
                <a:latin typeface="Garamond" panose="02020404030301010803" pitchFamily="18" charset="0"/>
                <a:ea typeface="Questrial"/>
                <a:cs typeface="Questrial"/>
                <a:sym typeface="Questrial"/>
              </a:rPr>
              <a:t>Survey</a:t>
            </a:r>
            <a:endParaRPr lang="en-US" sz="2400" dirty="0">
              <a:solidFill>
                <a:schemeClr val="dk1"/>
              </a:solidFill>
              <a:latin typeface="Garamond" panose="02020404030301010803" pitchFamily="18" charset="0"/>
              <a:ea typeface="Questrial"/>
              <a:cs typeface="Questrial"/>
              <a:sym typeface="Questrial"/>
            </a:endParaRPr>
          </a:p>
        </p:txBody>
      </p:sp>
      <p:sp>
        <p:nvSpPr>
          <p:cNvPr id="34" name="Shape 34"/>
          <p:cNvSpPr txBox="1"/>
          <p:nvPr/>
        </p:nvSpPr>
        <p:spPr>
          <a:xfrm>
            <a:off x="1036500" y="4995675"/>
            <a:ext cx="26412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dirty="0">
                <a:solidFill>
                  <a:schemeClr val="accent1"/>
                </a:solidFill>
                <a:latin typeface="Questrial"/>
                <a:ea typeface="Questrial"/>
                <a:cs typeface="Questrial"/>
                <a:sym typeface="Questrial"/>
              </a:rPr>
              <a:t>Abstract</a:t>
            </a:r>
          </a:p>
        </p:txBody>
      </p:sp>
      <p:sp>
        <p:nvSpPr>
          <p:cNvPr id="35" name="Shape 35"/>
          <p:cNvSpPr txBox="1"/>
          <p:nvPr/>
        </p:nvSpPr>
        <p:spPr>
          <a:xfrm>
            <a:off x="18288000" y="5088625"/>
            <a:ext cx="3353399"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Questrial"/>
                <a:ea typeface="Questrial"/>
                <a:cs typeface="Questrial"/>
                <a:sym typeface="Questrial"/>
              </a:rPr>
              <a:t>Objectives</a:t>
            </a:r>
          </a:p>
        </p:txBody>
      </p:sp>
      <p:sp>
        <p:nvSpPr>
          <p:cNvPr id="36" name="Shape 36"/>
          <p:cNvSpPr txBox="1"/>
          <p:nvPr/>
        </p:nvSpPr>
        <p:spPr>
          <a:xfrm>
            <a:off x="914387" y="16365154"/>
            <a:ext cx="169164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Questrial"/>
                <a:ea typeface="Questrial"/>
                <a:cs typeface="Questrial"/>
                <a:sym typeface="Questrial"/>
              </a:rPr>
              <a:t>Methodology</a:t>
            </a:r>
          </a:p>
        </p:txBody>
      </p:sp>
      <p:sp>
        <p:nvSpPr>
          <p:cNvPr id="37" name="Shape 37"/>
          <p:cNvSpPr txBox="1"/>
          <p:nvPr/>
        </p:nvSpPr>
        <p:spPr>
          <a:xfrm>
            <a:off x="18259462" y="10401632"/>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Questrial"/>
                <a:ea typeface="Questrial"/>
                <a:cs typeface="Questrial"/>
                <a:sym typeface="Questrial"/>
              </a:rPr>
              <a:t>Earth Observations</a:t>
            </a:r>
          </a:p>
        </p:txBody>
      </p:sp>
      <p:sp>
        <p:nvSpPr>
          <p:cNvPr id="38" name="Shape 38"/>
          <p:cNvSpPr txBox="1"/>
          <p:nvPr/>
        </p:nvSpPr>
        <p:spPr>
          <a:xfrm>
            <a:off x="914400" y="20220904"/>
            <a:ext cx="169164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Questrial"/>
                <a:ea typeface="Questrial"/>
                <a:cs typeface="Questrial"/>
                <a:sym typeface="Questrial"/>
              </a:rPr>
              <a:t>Results</a:t>
            </a:r>
          </a:p>
        </p:txBody>
      </p:sp>
      <p:sp>
        <p:nvSpPr>
          <p:cNvPr id="39" name="Shape 39"/>
          <p:cNvSpPr txBox="1"/>
          <p:nvPr/>
        </p:nvSpPr>
        <p:spPr>
          <a:xfrm>
            <a:off x="18288000" y="20219670"/>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a:solidFill>
                  <a:schemeClr val="accent1"/>
                </a:solidFill>
                <a:latin typeface="Questrial"/>
                <a:ea typeface="Questrial"/>
                <a:cs typeface="Questrial"/>
                <a:sym typeface="Questrial"/>
              </a:rPr>
              <a:t>Conclusions</a:t>
            </a:r>
          </a:p>
        </p:txBody>
      </p:sp>
      <p:sp>
        <p:nvSpPr>
          <p:cNvPr id="40" name="Shape 40"/>
          <p:cNvSpPr txBox="1"/>
          <p:nvPr/>
        </p:nvSpPr>
        <p:spPr>
          <a:xfrm>
            <a:off x="18288000" y="2981227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Questrial"/>
                <a:ea typeface="Questrial"/>
                <a:cs typeface="Questrial"/>
                <a:sym typeface="Questrial"/>
              </a:rPr>
              <a:t>Acknowledgements</a:t>
            </a:r>
          </a:p>
        </p:txBody>
      </p:sp>
      <p:sp>
        <p:nvSpPr>
          <p:cNvPr id="41" name="Shape 41"/>
          <p:cNvSpPr txBox="1"/>
          <p:nvPr/>
        </p:nvSpPr>
        <p:spPr>
          <a:xfrm>
            <a:off x="914400" y="2981227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a:solidFill>
                  <a:schemeClr val="accent1"/>
                </a:solidFill>
                <a:latin typeface="Questrial"/>
                <a:ea typeface="Questrial"/>
                <a:cs typeface="Questrial"/>
                <a:sym typeface="Questrial"/>
              </a:rPr>
              <a:t>Team Members</a:t>
            </a:r>
          </a:p>
        </p:txBody>
      </p:sp>
      <p:sp>
        <p:nvSpPr>
          <p:cNvPr id="42" name="Shape 42"/>
          <p:cNvSpPr txBox="1"/>
          <p:nvPr/>
        </p:nvSpPr>
        <p:spPr>
          <a:xfrm>
            <a:off x="914400" y="4044675"/>
            <a:ext cx="25603199" cy="951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dirty="0">
                <a:solidFill>
                  <a:schemeClr val="dk1"/>
                </a:solidFill>
                <a:latin typeface="Garamond"/>
                <a:ea typeface="Garamond"/>
                <a:cs typeface="Garamond"/>
                <a:sym typeface="Garamond"/>
              </a:rPr>
              <a:t>Sam Swanson (Team Lead)</a:t>
            </a:r>
            <a:r>
              <a:rPr lang="en-US" sz="3200" b="0" u="none" dirty="0">
                <a:solidFill>
                  <a:schemeClr val="dk1"/>
                </a:solidFill>
                <a:latin typeface="Garamond"/>
                <a:ea typeface="Garamond"/>
                <a:cs typeface="Garamond"/>
                <a:sym typeface="Garamond"/>
              </a:rPr>
              <a:t>, </a:t>
            </a:r>
            <a:r>
              <a:rPr lang="en-US" sz="3200" dirty="0">
                <a:solidFill>
                  <a:schemeClr val="dk1"/>
                </a:solidFill>
                <a:latin typeface="Garamond"/>
                <a:ea typeface="Garamond"/>
                <a:cs typeface="Garamond"/>
                <a:sym typeface="Garamond"/>
              </a:rPr>
              <a:t>Kevin </a:t>
            </a:r>
            <a:r>
              <a:rPr lang="en-US" sz="3200" dirty="0" smtClean="0">
                <a:solidFill>
                  <a:schemeClr val="dk1"/>
                </a:solidFill>
                <a:latin typeface="Garamond"/>
                <a:ea typeface="Garamond"/>
                <a:cs typeface="Garamond"/>
                <a:sym typeface="Garamond"/>
              </a:rPr>
              <a:t>Rapa</a:t>
            </a:r>
          </a:p>
          <a:p>
            <a:pPr marL="0" marR="0" lvl="0" indent="0" algn="ctr" rtl="0">
              <a:lnSpc>
                <a:spcPct val="90000"/>
              </a:lnSpc>
              <a:spcBef>
                <a:spcPts val="0"/>
              </a:spcBef>
              <a:spcAft>
                <a:spcPts val="0"/>
              </a:spcAft>
              <a:buClr>
                <a:schemeClr val="dk1"/>
              </a:buClr>
              <a:buSzPct val="25000"/>
              <a:buFont typeface="Arial"/>
              <a:buNone/>
            </a:pPr>
            <a:r>
              <a:rPr lang="en-US" sz="2400" dirty="0" smtClean="0">
                <a:solidFill>
                  <a:schemeClr val="dk1"/>
                </a:solidFill>
                <a:latin typeface="Garamond"/>
                <a:ea typeface="Garamond"/>
                <a:cs typeface="Garamond"/>
                <a:sym typeface="Garamond"/>
              </a:rPr>
              <a:t>National </a:t>
            </a:r>
            <a:r>
              <a:rPr lang="en-US" sz="2400" dirty="0">
                <a:solidFill>
                  <a:schemeClr val="dk1"/>
                </a:solidFill>
                <a:latin typeface="Garamond"/>
                <a:ea typeface="Garamond"/>
                <a:cs typeface="Garamond"/>
                <a:sym typeface="Garamond"/>
              </a:rPr>
              <a:t>Centers for Environmental Information (NCEI), Asheville, NC</a:t>
            </a:r>
          </a:p>
        </p:txBody>
      </p:sp>
      <p:sp>
        <p:nvSpPr>
          <p:cNvPr id="43" name="Shape 43"/>
          <p:cNvSpPr txBox="1">
            <a:spLocks noGrp="1"/>
          </p:cNvSpPr>
          <p:nvPr>
            <p:ph type="body" idx="3"/>
          </p:nvPr>
        </p:nvSpPr>
        <p:spPr>
          <a:xfrm>
            <a:off x="3677700" y="1447450"/>
            <a:ext cx="20076600" cy="1152000"/>
          </a:xfrm>
          <a:prstGeom prst="rect">
            <a:avLst/>
          </a:prstGeom>
          <a:noFill/>
          <a:ln>
            <a:noFill/>
          </a:ln>
        </p:spPr>
        <p:txBody>
          <a:bodyPr lIns="91425" tIns="45700" rIns="91425" bIns="45700" anchor="t" anchorCtr="0">
            <a:noAutofit/>
          </a:bodyPr>
          <a:lstStyle/>
          <a:p>
            <a:pPr marL="0" marR="0" lvl="0" indent="0" rtl="0">
              <a:lnSpc>
                <a:spcPct val="100000"/>
              </a:lnSpc>
              <a:spcBef>
                <a:spcPts val="0"/>
              </a:spcBef>
              <a:buClr>
                <a:schemeClr val="accent1"/>
              </a:buClr>
              <a:buSzPct val="25000"/>
              <a:buFont typeface="Arial"/>
              <a:buNone/>
            </a:pPr>
            <a:r>
              <a:rPr lang="en-US">
                <a:latin typeface="Garamond"/>
                <a:ea typeface="Garamond"/>
                <a:cs typeface="Garamond"/>
                <a:sym typeface="Garamond"/>
              </a:rPr>
              <a:t>Water Resources</a:t>
            </a:r>
          </a:p>
        </p:txBody>
      </p:sp>
      <p:pic>
        <p:nvPicPr>
          <p:cNvPr id="44" name="Shape 44"/>
          <p:cNvPicPr preferRelativeResize="0"/>
          <p:nvPr/>
        </p:nvPicPr>
        <p:blipFill rotWithShape="1">
          <a:blip r:embed="rId6">
            <a:alphaModFix/>
          </a:blip>
          <a:srcRect r="4951" b="30651"/>
          <a:stretch/>
        </p:blipFill>
        <p:spPr>
          <a:xfrm>
            <a:off x="1066800" y="20945950"/>
            <a:ext cx="5329350" cy="3349324"/>
          </a:xfrm>
          <a:prstGeom prst="rect">
            <a:avLst/>
          </a:prstGeom>
          <a:noFill/>
          <a:ln>
            <a:noFill/>
          </a:ln>
        </p:spPr>
      </p:pic>
      <p:pic>
        <p:nvPicPr>
          <p:cNvPr id="45" name="Shape 45"/>
          <p:cNvPicPr preferRelativeResize="0"/>
          <p:nvPr/>
        </p:nvPicPr>
        <p:blipFill>
          <a:blip r:embed="rId7">
            <a:alphaModFix/>
          </a:blip>
          <a:stretch>
            <a:fillRect/>
          </a:stretch>
        </p:blipFill>
        <p:spPr>
          <a:xfrm>
            <a:off x="6812275" y="20378560"/>
            <a:ext cx="2337874" cy="6283092"/>
          </a:xfrm>
          <a:prstGeom prst="rect">
            <a:avLst/>
          </a:prstGeom>
          <a:noFill/>
          <a:ln>
            <a:noFill/>
          </a:ln>
        </p:spPr>
      </p:pic>
      <p:pic>
        <p:nvPicPr>
          <p:cNvPr id="46" name="Shape 46"/>
          <p:cNvPicPr preferRelativeResize="0"/>
          <p:nvPr/>
        </p:nvPicPr>
        <p:blipFill>
          <a:blip r:embed="rId8">
            <a:alphaModFix/>
          </a:blip>
          <a:stretch>
            <a:fillRect/>
          </a:stretch>
        </p:blipFill>
        <p:spPr>
          <a:xfrm>
            <a:off x="10175950" y="20848275"/>
            <a:ext cx="4888204" cy="3349325"/>
          </a:xfrm>
          <a:prstGeom prst="rect">
            <a:avLst/>
          </a:prstGeom>
          <a:noFill/>
          <a:ln>
            <a:noFill/>
          </a:ln>
        </p:spPr>
      </p:pic>
      <p:pic>
        <p:nvPicPr>
          <p:cNvPr id="47" name="Shape 47"/>
          <p:cNvPicPr preferRelativeResize="0"/>
          <p:nvPr/>
        </p:nvPicPr>
        <p:blipFill>
          <a:blip r:embed="rId9">
            <a:alphaModFix/>
          </a:blip>
          <a:stretch>
            <a:fillRect/>
          </a:stretch>
        </p:blipFill>
        <p:spPr>
          <a:xfrm>
            <a:off x="10175950" y="24197587"/>
            <a:ext cx="4888200" cy="3366233"/>
          </a:xfrm>
          <a:prstGeom prst="rect">
            <a:avLst/>
          </a:prstGeom>
          <a:noFill/>
          <a:ln>
            <a:noFill/>
          </a:ln>
        </p:spPr>
      </p:pic>
      <p:pic>
        <p:nvPicPr>
          <p:cNvPr id="51" name="Shape 51"/>
          <p:cNvPicPr preferRelativeResize="0"/>
          <p:nvPr/>
        </p:nvPicPr>
        <p:blipFill>
          <a:blip r:embed="rId10">
            <a:alphaModFix/>
          </a:blip>
          <a:stretch>
            <a:fillRect/>
          </a:stretch>
        </p:blipFill>
        <p:spPr>
          <a:xfrm>
            <a:off x="1036500" y="30605900"/>
            <a:ext cx="2484251" cy="2981101"/>
          </a:xfrm>
          <a:prstGeom prst="rect">
            <a:avLst/>
          </a:prstGeom>
          <a:noFill/>
          <a:ln>
            <a:noFill/>
          </a:ln>
        </p:spPr>
      </p:pic>
      <p:pic>
        <p:nvPicPr>
          <p:cNvPr id="52" name="Shape 52"/>
          <p:cNvPicPr preferRelativeResize="0"/>
          <p:nvPr/>
        </p:nvPicPr>
        <p:blipFill rotWithShape="1">
          <a:blip r:embed="rId11">
            <a:alphaModFix/>
          </a:blip>
          <a:srcRect l="10416" r="16021"/>
          <a:stretch/>
        </p:blipFill>
        <p:spPr>
          <a:xfrm>
            <a:off x="3677700" y="30605912"/>
            <a:ext cx="3877161" cy="2981101"/>
          </a:xfrm>
          <a:prstGeom prst="rect">
            <a:avLst/>
          </a:prstGeom>
          <a:noFill/>
          <a:ln>
            <a:noFill/>
          </a:ln>
        </p:spPr>
      </p:pic>
      <p:pic>
        <p:nvPicPr>
          <p:cNvPr id="53" name="Shape 53"/>
          <p:cNvPicPr preferRelativeResize="0"/>
          <p:nvPr/>
        </p:nvPicPr>
        <p:blipFill>
          <a:blip r:embed="rId12">
            <a:alphaModFix/>
          </a:blip>
          <a:stretch>
            <a:fillRect/>
          </a:stretch>
        </p:blipFill>
        <p:spPr>
          <a:xfrm>
            <a:off x="20914479" y="9940380"/>
            <a:ext cx="5955583" cy="2981100"/>
          </a:xfrm>
          <a:prstGeom prst="rect">
            <a:avLst/>
          </a:prstGeom>
          <a:noFill/>
          <a:ln>
            <a:noFill/>
          </a:ln>
        </p:spPr>
      </p:pic>
      <p:sp>
        <p:nvSpPr>
          <p:cNvPr id="54" name="Shape 54"/>
          <p:cNvSpPr txBox="1"/>
          <p:nvPr/>
        </p:nvSpPr>
        <p:spPr>
          <a:xfrm>
            <a:off x="1078052" y="24392950"/>
            <a:ext cx="5329199" cy="1063499"/>
          </a:xfrm>
          <a:prstGeom prst="rect">
            <a:avLst/>
          </a:prstGeom>
          <a:noFill/>
          <a:ln>
            <a:noFill/>
          </a:ln>
        </p:spPr>
        <p:txBody>
          <a:bodyPr lIns="91425" tIns="91425" rIns="91425" bIns="91425" anchor="ctr" anchorCtr="0">
            <a:noAutofit/>
          </a:bodyPr>
          <a:lstStyle/>
          <a:p>
            <a:pPr lvl="0" rtl="0">
              <a:spcBef>
                <a:spcPts val="0"/>
              </a:spcBef>
              <a:buNone/>
            </a:pPr>
            <a:r>
              <a:rPr lang="en-US" sz="1600" dirty="0">
                <a:solidFill>
                  <a:schemeClr val="accent1"/>
                </a:solidFill>
                <a:latin typeface="Garamond"/>
                <a:ea typeface="Garamond"/>
                <a:cs typeface="Garamond"/>
                <a:sym typeface="Garamond"/>
              </a:rPr>
              <a:t>Figure 1.</a:t>
            </a:r>
            <a:r>
              <a:rPr lang="en-US" sz="1600" dirty="0">
                <a:latin typeface="Garamond"/>
                <a:ea typeface="Garamond"/>
                <a:cs typeface="Garamond"/>
                <a:sym typeface="Garamond"/>
              </a:rPr>
              <a:t> </a:t>
            </a:r>
            <a:r>
              <a:rPr lang="en-US" sz="1600" dirty="0">
                <a:solidFill>
                  <a:schemeClr val="dk1"/>
                </a:solidFill>
                <a:latin typeface="Garamond"/>
                <a:ea typeface="Garamond"/>
                <a:cs typeface="Garamond"/>
                <a:sym typeface="Garamond"/>
              </a:rPr>
              <a:t>Scatterplots comparing CMORPH estimates of precipitation via ground-stations (GHCN) to remotely-sensed and gridded datasets.  Satellite measurements of the Northwest RFC underestimate precipitation. Source: Prat et al 2015.</a:t>
            </a:r>
            <a:r>
              <a:rPr lang="en-US" dirty="0">
                <a:solidFill>
                  <a:schemeClr val="dk1"/>
                </a:solidFill>
                <a:latin typeface="Garamond"/>
                <a:ea typeface="Garamond"/>
                <a:cs typeface="Garamond"/>
                <a:sym typeface="Garamond"/>
              </a:rPr>
              <a:t/>
            </a:r>
            <a:br>
              <a:rPr lang="en-US" dirty="0">
                <a:solidFill>
                  <a:schemeClr val="dk1"/>
                </a:solidFill>
                <a:latin typeface="Garamond"/>
                <a:ea typeface="Garamond"/>
                <a:cs typeface="Garamond"/>
                <a:sym typeface="Garamond"/>
              </a:rPr>
            </a:br>
            <a:endParaRPr lang="en-US" dirty="0">
              <a:solidFill>
                <a:schemeClr val="dk1"/>
              </a:solidFill>
              <a:latin typeface="Garamond"/>
              <a:ea typeface="Garamond"/>
              <a:cs typeface="Garamond"/>
              <a:sym typeface="Garamond"/>
            </a:endParaRPr>
          </a:p>
        </p:txBody>
      </p:sp>
      <p:sp>
        <p:nvSpPr>
          <p:cNvPr id="55" name="Shape 55"/>
          <p:cNvSpPr txBox="1"/>
          <p:nvPr/>
        </p:nvSpPr>
        <p:spPr>
          <a:xfrm>
            <a:off x="6468300" y="27192075"/>
            <a:ext cx="3483000" cy="1750200"/>
          </a:xfrm>
          <a:prstGeom prst="rect">
            <a:avLst/>
          </a:prstGeom>
          <a:noFill/>
          <a:ln>
            <a:noFill/>
          </a:ln>
        </p:spPr>
        <p:txBody>
          <a:bodyPr lIns="91425" tIns="91425" rIns="91425" bIns="91425" anchor="ctr" anchorCtr="0">
            <a:noAutofit/>
          </a:bodyPr>
          <a:lstStyle/>
          <a:p>
            <a:pPr lvl="0" rtl="0">
              <a:spcBef>
                <a:spcPts val="0"/>
              </a:spcBef>
              <a:buNone/>
            </a:pPr>
            <a:r>
              <a:rPr lang="en-US" sz="1600">
                <a:solidFill>
                  <a:schemeClr val="accent1"/>
                </a:solidFill>
                <a:latin typeface="Garamond"/>
                <a:ea typeface="Garamond"/>
                <a:cs typeface="Garamond"/>
                <a:sym typeface="Garamond"/>
              </a:rPr>
              <a:t>Figure 2. </a:t>
            </a:r>
            <a:r>
              <a:rPr lang="en-US" sz="1600">
                <a:solidFill>
                  <a:schemeClr val="dk1"/>
                </a:solidFill>
                <a:latin typeface="Garamond"/>
                <a:ea typeface="Garamond"/>
                <a:cs typeface="Garamond"/>
                <a:sym typeface="Garamond"/>
              </a:rPr>
              <a:t>Comparative maps showing 5-year averages of precipitation from different satellite products: a) TRMM, b) CMORPH, and c) PERSIANN.  Overlayed on top of these rasters are points of Ethiopian ground station measurements with the same color scheme for comparison.  Source: Herpa et al 2010.</a:t>
            </a:r>
            <a:r>
              <a:rPr lang="en-US">
                <a:latin typeface="Garamond"/>
                <a:ea typeface="Garamond"/>
                <a:cs typeface="Garamond"/>
                <a:sym typeface="Garamond"/>
              </a:rPr>
              <a:t/>
            </a:r>
            <a:br>
              <a:rPr lang="en-US">
                <a:latin typeface="Garamond"/>
                <a:ea typeface="Garamond"/>
                <a:cs typeface="Garamond"/>
                <a:sym typeface="Garamond"/>
              </a:rPr>
            </a:br>
            <a:endParaRPr lang="en-US">
              <a:latin typeface="Garamond"/>
              <a:ea typeface="Garamond"/>
              <a:cs typeface="Garamond"/>
              <a:sym typeface="Garamond"/>
            </a:endParaRPr>
          </a:p>
        </p:txBody>
      </p:sp>
      <p:sp>
        <p:nvSpPr>
          <p:cNvPr id="56" name="Shape 56"/>
          <p:cNvSpPr txBox="1"/>
          <p:nvPr/>
        </p:nvSpPr>
        <p:spPr>
          <a:xfrm>
            <a:off x="15064150" y="20835759"/>
            <a:ext cx="3483000" cy="6553499"/>
          </a:xfrm>
          <a:prstGeom prst="rect">
            <a:avLst/>
          </a:prstGeom>
          <a:noFill/>
          <a:ln>
            <a:noFill/>
          </a:ln>
        </p:spPr>
        <p:txBody>
          <a:bodyPr lIns="91425" tIns="91425" rIns="91425" bIns="91425" anchor="ctr" anchorCtr="0">
            <a:noAutofit/>
          </a:bodyPr>
          <a:lstStyle/>
          <a:p>
            <a:pPr lvl="0" rtl="0">
              <a:spcBef>
                <a:spcPts val="0"/>
              </a:spcBef>
              <a:buNone/>
            </a:pPr>
            <a:r>
              <a:rPr lang="en-US" sz="1600" dirty="0">
                <a:solidFill>
                  <a:schemeClr val="accent1"/>
                </a:solidFill>
                <a:latin typeface="Garamond"/>
                <a:ea typeface="Garamond"/>
                <a:cs typeface="Garamond"/>
                <a:sym typeface="Garamond"/>
              </a:rPr>
              <a:t>Figures 3 and 4. </a:t>
            </a:r>
            <a:r>
              <a:rPr lang="en-US" sz="1600" dirty="0">
                <a:solidFill>
                  <a:schemeClr val="dk1"/>
                </a:solidFill>
                <a:latin typeface="Garamond"/>
                <a:ea typeface="Garamond"/>
                <a:cs typeface="Garamond"/>
                <a:sym typeface="Garamond"/>
              </a:rPr>
              <a:t>Precipitation measurements by various products as compared to elevation.  Because mountainous regions vary so drastically in elevation over short spaces, it is important to note a satellite’s power in measuring precipitation at certain elevations.  Our study will present similar results by drawing elevation data from the GHCN sites, then comparing across GPM, CMORPH, and PRISM.  Source: </a:t>
            </a:r>
            <a:r>
              <a:rPr lang="en-US" sz="1600" dirty="0" err="1">
                <a:solidFill>
                  <a:schemeClr val="dk1"/>
                </a:solidFill>
                <a:latin typeface="Garamond"/>
                <a:ea typeface="Garamond"/>
                <a:cs typeface="Garamond"/>
                <a:sym typeface="Garamond"/>
              </a:rPr>
              <a:t>Herpa</a:t>
            </a:r>
            <a:r>
              <a:rPr lang="en-US" sz="1600" dirty="0">
                <a:solidFill>
                  <a:schemeClr val="dk1"/>
                </a:solidFill>
                <a:latin typeface="Garamond"/>
                <a:ea typeface="Garamond"/>
                <a:cs typeface="Garamond"/>
                <a:sym typeface="Garamond"/>
              </a:rPr>
              <a:t> et al 2010.</a:t>
            </a:r>
          </a:p>
        </p:txBody>
      </p:sp>
      <p:sp>
        <p:nvSpPr>
          <p:cNvPr id="57" name="Shape 57"/>
          <p:cNvSpPr txBox="1"/>
          <p:nvPr/>
        </p:nvSpPr>
        <p:spPr>
          <a:xfrm>
            <a:off x="9601200" y="2981227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a:solidFill>
                  <a:schemeClr val="accent1"/>
                </a:solidFill>
                <a:latin typeface="Questrial"/>
                <a:ea typeface="Questrial"/>
                <a:cs typeface="Questrial"/>
                <a:sym typeface="Questrial"/>
              </a:rPr>
              <a:t>Project Partners</a:t>
            </a:r>
          </a:p>
        </p:txBody>
      </p:sp>
      <p:sp>
        <p:nvSpPr>
          <p:cNvPr id="59" name="Shape 59"/>
          <p:cNvSpPr/>
          <p:nvPr/>
        </p:nvSpPr>
        <p:spPr>
          <a:xfrm>
            <a:off x="1078051" y="17466975"/>
            <a:ext cx="2046149" cy="2054539"/>
          </a:xfrm>
          <a:prstGeom prst="flowChartConnector">
            <a:avLst/>
          </a:prstGeom>
          <a:solidFill>
            <a:schemeClr val="accen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60"/>
          <p:cNvSpPr/>
          <p:nvPr/>
        </p:nvSpPr>
        <p:spPr>
          <a:xfrm>
            <a:off x="1552721" y="17954477"/>
            <a:ext cx="1096807" cy="1079561"/>
          </a:xfrm>
          <a:prstGeom prst="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txBox="1"/>
          <p:nvPr/>
        </p:nvSpPr>
        <p:spPr>
          <a:xfrm>
            <a:off x="450850" y="11068050"/>
            <a:ext cx="2133599" cy="1274099"/>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62" name="Shape 62"/>
          <p:cNvSpPr txBox="1"/>
          <p:nvPr/>
        </p:nvSpPr>
        <p:spPr>
          <a:xfrm>
            <a:off x="9798601" y="10165200"/>
            <a:ext cx="2337899" cy="769500"/>
          </a:xfrm>
          <a:prstGeom prst="rect">
            <a:avLst/>
          </a:prstGeom>
          <a:noFill/>
          <a:ln>
            <a:noFill/>
          </a:ln>
        </p:spPr>
        <p:txBody>
          <a:bodyPr lIns="91425" tIns="91425" rIns="91425" bIns="91425" anchor="t" anchorCtr="0">
            <a:noAutofit/>
          </a:bodyPr>
          <a:lstStyle/>
          <a:p>
            <a:pPr lvl="0">
              <a:spcBef>
                <a:spcPts val="0"/>
              </a:spcBef>
              <a:buNone/>
            </a:pPr>
            <a:r>
              <a:rPr lang="en-US" sz="2400" dirty="0">
                <a:solidFill>
                  <a:schemeClr val="bg1">
                    <a:lumMod val="50000"/>
                  </a:schemeClr>
                </a:solidFill>
                <a:latin typeface="Garamond" panose="02020404030301010803" pitchFamily="18" charset="0"/>
                <a:ea typeface="Questrial"/>
                <a:cs typeface="Questrial"/>
                <a:sym typeface="Questrial"/>
              </a:rPr>
              <a:t>Sierra Nevada</a:t>
            </a:r>
          </a:p>
        </p:txBody>
      </p:sp>
      <p:sp>
        <p:nvSpPr>
          <p:cNvPr id="63" name="Shape 63"/>
          <p:cNvSpPr txBox="1"/>
          <p:nvPr/>
        </p:nvSpPr>
        <p:spPr>
          <a:xfrm>
            <a:off x="9779525" y="11079225"/>
            <a:ext cx="2133599" cy="846450"/>
          </a:xfrm>
          <a:prstGeom prst="rect">
            <a:avLst/>
          </a:prstGeom>
          <a:noFill/>
          <a:ln>
            <a:noFill/>
          </a:ln>
        </p:spPr>
        <p:txBody>
          <a:bodyPr lIns="91425" tIns="91425" rIns="91425" bIns="91425" anchor="t" anchorCtr="0">
            <a:noAutofit/>
          </a:bodyPr>
          <a:lstStyle/>
          <a:p>
            <a:pPr lvl="0" rtl="0">
              <a:spcBef>
                <a:spcPts val="0"/>
              </a:spcBef>
              <a:buNone/>
            </a:pPr>
            <a:r>
              <a:rPr lang="en-US" sz="2400" dirty="0">
                <a:solidFill>
                  <a:schemeClr val="bg1">
                    <a:lumMod val="50000"/>
                  </a:schemeClr>
                </a:solidFill>
                <a:latin typeface="Garamond" panose="02020404030301010803" pitchFamily="18" charset="0"/>
                <a:ea typeface="Questrial"/>
                <a:cs typeface="Questrial"/>
                <a:sym typeface="Questrial"/>
              </a:rPr>
              <a:t>Cascades</a:t>
            </a:r>
          </a:p>
        </p:txBody>
      </p:sp>
      <p:sp>
        <p:nvSpPr>
          <p:cNvPr id="64" name="Shape 64"/>
          <p:cNvSpPr txBox="1"/>
          <p:nvPr/>
        </p:nvSpPr>
        <p:spPr>
          <a:xfrm>
            <a:off x="9781951" y="11727300"/>
            <a:ext cx="2337899" cy="769500"/>
          </a:xfrm>
          <a:prstGeom prst="rect">
            <a:avLst/>
          </a:prstGeom>
          <a:noFill/>
          <a:ln>
            <a:noFill/>
          </a:ln>
        </p:spPr>
        <p:txBody>
          <a:bodyPr lIns="91425" tIns="91425" rIns="91425" bIns="91425" anchor="t" anchorCtr="0">
            <a:noAutofit/>
          </a:bodyPr>
          <a:lstStyle/>
          <a:p>
            <a:pPr lvl="0" rtl="0">
              <a:spcBef>
                <a:spcPts val="0"/>
              </a:spcBef>
              <a:buNone/>
            </a:pPr>
            <a:r>
              <a:rPr lang="en-US" sz="2400" dirty="0">
                <a:solidFill>
                  <a:schemeClr val="bg1">
                    <a:lumMod val="50000"/>
                  </a:schemeClr>
                </a:solidFill>
                <a:latin typeface="Garamond" panose="02020404030301010803" pitchFamily="18" charset="0"/>
                <a:ea typeface="Questrial"/>
                <a:cs typeface="Questrial"/>
                <a:sym typeface="Questrial"/>
              </a:rPr>
              <a:t>Major Rivers</a:t>
            </a:r>
          </a:p>
        </p:txBody>
      </p:sp>
      <p:sp>
        <p:nvSpPr>
          <p:cNvPr id="65" name="Shape 65"/>
          <p:cNvSpPr/>
          <p:nvPr/>
        </p:nvSpPr>
        <p:spPr>
          <a:xfrm>
            <a:off x="8615100" y="10021875"/>
            <a:ext cx="3353399" cy="2170125"/>
          </a:xfrm>
          <a:prstGeom prst="rect">
            <a:avLst/>
          </a:prstGeom>
          <a:noFill/>
          <a:ln w="9525" cap="flat" cmpd="sng">
            <a:solidFill>
              <a:schemeClr val="bg1">
                <a:lumMod val="50000"/>
              </a:schemeClr>
            </a:solidFill>
            <a:prstDash val="sysDot"/>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66" name="Shape 66"/>
          <p:cNvPicPr preferRelativeResize="0"/>
          <p:nvPr/>
        </p:nvPicPr>
        <p:blipFill>
          <a:blip r:embed="rId13">
            <a:alphaModFix/>
          </a:blip>
          <a:stretch>
            <a:fillRect/>
          </a:stretch>
        </p:blipFill>
        <p:spPr>
          <a:xfrm>
            <a:off x="7218596" y="17358521"/>
            <a:ext cx="2133600" cy="2133600"/>
          </a:xfrm>
          <a:prstGeom prst="rect">
            <a:avLst/>
          </a:prstGeom>
          <a:noFill/>
          <a:ln>
            <a:noFill/>
          </a:ln>
        </p:spPr>
      </p:pic>
      <p:sp>
        <p:nvSpPr>
          <p:cNvPr id="67" name="Shape 67"/>
          <p:cNvSpPr txBox="1"/>
          <p:nvPr/>
        </p:nvSpPr>
        <p:spPr>
          <a:xfrm>
            <a:off x="12036750" y="4973950"/>
            <a:ext cx="3705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Questrial"/>
                <a:ea typeface="Questrial"/>
                <a:cs typeface="Questrial"/>
                <a:sym typeface="Questrial"/>
              </a:rPr>
              <a:t>Study Area</a:t>
            </a:r>
          </a:p>
        </p:txBody>
      </p:sp>
      <p:pic>
        <p:nvPicPr>
          <p:cNvPr id="68" name="Shape 68"/>
          <p:cNvPicPr preferRelativeResize="0"/>
          <p:nvPr/>
        </p:nvPicPr>
        <p:blipFill>
          <a:blip r:embed="rId14">
            <a:alphaModFix/>
          </a:blip>
          <a:stretch>
            <a:fillRect/>
          </a:stretch>
        </p:blipFill>
        <p:spPr>
          <a:xfrm>
            <a:off x="13347278" y="17345051"/>
            <a:ext cx="2133599" cy="2136347"/>
          </a:xfrm>
          <a:prstGeom prst="rect">
            <a:avLst/>
          </a:prstGeom>
          <a:noFill/>
          <a:ln>
            <a:noFill/>
          </a:ln>
        </p:spPr>
      </p:pic>
      <p:pic>
        <p:nvPicPr>
          <p:cNvPr id="69" name="Shape 69"/>
          <p:cNvPicPr preferRelativeResize="0"/>
          <p:nvPr/>
        </p:nvPicPr>
        <p:blipFill>
          <a:blip r:embed="rId15">
            <a:alphaModFix/>
          </a:blip>
          <a:stretch>
            <a:fillRect/>
          </a:stretch>
        </p:blipFill>
        <p:spPr>
          <a:xfrm>
            <a:off x="19481717" y="17372000"/>
            <a:ext cx="2133599" cy="2133599"/>
          </a:xfrm>
          <a:prstGeom prst="rect">
            <a:avLst/>
          </a:prstGeom>
          <a:noFill/>
          <a:ln>
            <a:noFill/>
          </a:ln>
        </p:spPr>
      </p:pic>
      <p:pic>
        <p:nvPicPr>
          <p:cNvPr id="70" name="Shape 70"/>
          <p:cNvPicPr preferRelativeResize="0"/>
          <p:nvPr/>
        </p:nvPicPr>
        <p:blipFill>
          <a:blip r:embed="rId4">
            <a:alphaModFix/>
          </a:blip>
          <a:stretch>
            <a:fillRect/>
          </a:stretch>
        </p:blipFill>
        <p:spPr>
          <a:xfrm>
            <a:off x="3478300" y="17207953"/>
            <a:ext cx="3515824" cy="2445500"/>
          </a:xfrm>
          <a:prstGeom prst="rect">
            <a:avLst/>
          </a:prstGeom>
          <a:noFill/>
          <a:ln>
            <a:noFill/>
          </a:ln>
        </p:spPr>
      </p:pic>
      <p:pic>
        <p:nvPicPr>
          <p:cNvPr id="71" name="Shape 71"/>
          <p:cNvPicPr preferRelativeResize="0"/>
          <p:nvPr/>
        </p:nvPicPr>
        <p:blipFill>
          <a:blip r:embed="rId4">
            <a:alphaModFix/>
          </a:blip>
          <a:stretch>
            <a:fillRect/>
          </a:stretch>
        </p:blipFill>
        <p:spPr>
          <a:xfrm>
            <a:off x="15726017" y="17240229"/>
            <a:ext cx="3515824" cy="2445500"/>
          </a:xfrm>
          <a:prstGeom prst="rect">
            <a:avLst/>
          </a:prstGeom>
          <a:noFill/>
          <a:ln>
            <a:noFill/>
          </a:ln>
        </p:spPr>
      </p:pic>
      <p:sp>
        <p:nvSpPr>
          <p:cNvPr id="72" name="Shape 72"/>
          <p:cNvSpPr txBox="1"/>
          <p:nvPr/>
        </p:nvSpPr>
        <p:spPr>
          <a:xfrm>
            <a:off x="3197551" y="17064425"/>
            <a:ext cx="4205999" cy="2337899"/>
          </a:xfrm>
          <a:prstGeom prst="rect">
            <a:avLst/>
          </a:prstGeom>
          <a:noFill/>
          <a:ln>
            <a:noFill/>
          </a:ln>
        </p:spPr>
        <p:txBody>
          <a:bodyPr lIns="91425" tIns="91425" rIns="91425" bIns="91425" anchor="t" anchorCtr="0">
            <a:noAutofit/>
          </a:bodyPr>
          <a:lstStyle/>
          <a:p>
            <a:pPr lvl="0" rtl="0">
              <a:spcBef>
                <a:spcPts val="0"/>
              </a:spcBef>
              <a:buNone/>
            </a:pPr>
            <a:r>
              <a:rPr lang="en-US" sz="2400" b="1" dirty="0">
                <a:solidFill>
                  <a:schemeClr val="accent1"/>
                </a:solidFill>
                <a:latin typeface="Questrial"/>
                <a:ea typeface="Questrial"/>
                <a:cs typeface="Questrial"/>
                <a:sym typeface="Questrial"/>
              </a:rPr>
              <a:t> Acquisition:</a:t>
            </a:r>
            <a:r>
              <a:rPr lang="en-US" sz="2400" dirty="0">
                <a:solidFill>
                  <a:schemeClr val="accent1"/>
                </a:solidFill>
                <a:latin typeface="Questrial"/>
                <a:ea typeface="Questrial"/>
                <a:cs typeface="Questrial"/>
                <a:sym typeface="Questrial"/>
              </a:rPr>
              <a:t> </a:t>
            </a:r>
          </a:p>
          <a:p>
            <a:pPr lvl="0" rtl="0">
              <a:spcBef>
                <a:spcPts val="0"/>
              </a:spcBef>
              <a:buNone/>
            </a:pPr>
            <a:r>
              <a:rPr lang="en-US" sz="2400" b="1" dirty="0">
                <a:solidFill>
                  <a:schemeClr val="dk1"/>
                </a:solidFill>
                <a:latin typeface="Questrial"/>
                <a:ea typeface="Questrial"/>
                <a:cs typeface="Questrial"/>
                <a:sym typeface="Questrial"/>
              </a:rPr>
              <a:t>  </a:t>
            </a:r>
            <a:r>
              <a:rPr lang="en-US" sz="2400" b="1" dirty="0">
                <a:solidFill>
                  <a:schemeClr val="dk1"/>
                </a:solidFill>
                <a:latin typeface="Garamond" panose="02020404030301010803" pitchFamily="18" charset="0"/>
                <a:ea typeface="Questrial"/>
                <a:cs typeface="Questrial"/>
                <a:sym typeface="Questrial"/>
              </a:rPr>
              <a:t>Download</a:t>
            </a:r>
            <a:r>
              <a:rPr lang="en-US" sz="2400" dirty="0">
                <a:solidFill>
                  <a:schemeClr val="dk1"/>
                </a:solidFill>
                <a:latin typeface="Garamond" panose="02020404030301010803" pitchFamily="18" charset="0"/>
                <a:ea typeface="Questrial"/>
                <a:cs typeface="Questrial"/>
                <a:sym typeface="Questrial"/>
              </a:rPr>
              <a:t> data</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GHCN, CMORPH, </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PRISM, and GPM</a:t>
            </a:r>
          </a:p>
          <a:p>
            <a:pPr lvl="0" rtl="0">
              <a:spcBef>
                <a:spcPts val="0"/>
              </a:spcBef>
              <a:buNone/>
            </a:pPr>
            <a:r>
              <a:rPr lang="en-US" sz="2400" b="1" dirty="0">
                <a:solidFill>
                  <a:schemeClr val="dk1"/>
                </a:solidFill>
                <a:latin typeface="Garamond" panose="02020404030301010803" pitchFamily="18" charset="0"/>
                <a:ea typeface="Questrial"/>
                <a:cs typeface="Questrial"/>
                <a:sym typeface="Questrial"/>
              </a:rPr>
              <a:t>    Subset</a:t>
            </a:r>
            <a:r>
              <a:rPr lang="en-US" sz="2400" dirty="0">
                <a:solidFill>
                  <a:schemeClr val="dk1"/>
                </a:solidFill>
                <a:latin typeface="Garamond" panose="02020404030301010803" pitchFamily="18" charset="0"/>
                <a:ea typeface="Questrial"/>
                <a:cs typeface="Questrial"/>
                <a:sym typeface="Questrial"/>
              </a:rPr>
              <a:t> if possible</a:t>
            </a:r>
          </a:p>
          <a:p>
            <a:pPr lvl="0">
              <a:spcBef>
                <a:spcPts val="0"/>
              </a:spcBef>
              <a:buNone/>
            </a:pPr>
            <a:r>
              <a:rPr lang="en-US" sz="2400" b="1" dirty="0">
                <a:solidFill>
                  <a:schemeClr val="dk1"/>
                </a:solidFill>
                <a:latin typeface="Garamond" panose="02020404030301010803" pitchFamily="18" charset="0"/>
                <a:ea typeface="Questrial"/>
                <a:cs typeface="Questrial"/>
                <a:sym typeface="Questrial"/>
              </a:rPr>
              <a:t> </a:t>
            </a:r>
            <a:r>
              <a:rPr lang="en-US" sz="2400" b="1" dirty="0" smtClean="0">
                <a:solidFill>
                  <a:schemeClr val="dk1"/>
                </a:solidFill>
                <a:latin typeface="Garamond" panose="02020404030301010803" pitchFamily="18" charset="0"/>
                <a:ea typeface="Questrial"/>
                <a:cs typeface="Questrial"/>
                <a:sym typeface="Questrial"/>
              </a:rPr>
              <a:t>Decompress</a:t>
            </a:r>
            <a:r>
              <a:rPr lang="en-US" sz="2400" dirty="0" smtClean="0">
                <a:solidFill>
                  <a:schemeClr val="dk1"/>
                </a:solidFill>
                <a:latin typeface="Garamond" panose="02020404030301010803" pitchFamily="18" charset="0"/>
                <a:ea typeface="Questrial"/>
                <a:cs typeface="Questrial"/>
                <a:sym typeface="Questrial"/>
              </a:rPr>
              <a:t> </a:t>
            </a:r>
            <a:r>
              <a:rPr lang="en-US" sz="2400" dirty="0">
                <a:solidFill>
                  <a:schemeClr val="dk1"/>
                </a:solidFill>
                <a:latin typeface="Garamond" panose="02020404030301010803" pitchFamily="18" charset="0"/>
                <a:ea typeface="Questrial"/>
                <a:cs typeface="Questrial"/>
                <a:sym typeface="Questrial"/>
              </a:rPr>
              <a:t>files</a:t>
            </a:r>
          </a:p>
        </p:txBody>
      </p:sp>
      <p:sp>
        <p:nvSpPr>
          <p:cNvPr id="73" name="Shape 73"/>
          <p:cNvSpPr txBox="1"/>
          <p:nvPr/>
        </p:nvSpPr>
        <p:spPr>
          <a:xfrm>
            <a:off x="9037100" y="17063350"/>
            <a:ext cx="4486499" cy="4037999"/>
          </a:xfrm>
          <a:prstGeom prst="rect">
            <a:avLst/>
          </a:prstGeom>
          <a:noFill/>
          <a:ln>
            <a:noFill/>
          </a:ln>
        </p:spPr>
        <p:txBody>
          <a:bodyPr lIns="91425" tIns="91425" rIns="91425" bIns="91425" anchor="t" anchorCtr="0">
            <a:noAutofit/>
          </a:bodyPr>
          <a:lstStyle/>
          <a:p>
            <a:pPr lvl="0" rtl="0">
              <a:spcBef>
                <a:spcPts val="0"/>
              </a:spcBef>
              <a:buNone/>
            </a:pPr>
            <a:r>
              <a:rPr lang="en-US" sz="2400" b="1" dirty="0">
                <a:solidFill>
                  <a:schemeClr val="accent1"/>
                </a:solidFill>
                <a:latin typeface="Questrial"/>
                <a:ea typeface="Questrial"/>
                <a:cs typeface="Questrial"/>
                <a:sym typeface="Questrial"/>
              </a:rPr>
              <a:t>      Processing:</a:t>
            </a:r>
            <a:r>
              <a:rPr lang="en-US" sz="2400" dirty="0">
                <a:solidFill>
                  <a:schemeClr val="accent1"/>
                </a:solidFill>
                <a:latin typeface="Questrial"/>
                <a:ea typeface="Questrial"/>
                <a:cs typeface="Questrial"/>
                <a:sym typeface="Questrial"/>
              </a:rPr>
              <a:t> </a:t>
            </a:r>
          </a:p>
          <a:p>
            <a:pPr lvl="0" rtl="0">
              <a:spcBef>
                <a:spcPts val="0"/>
              </a:spcBef>
              <a:buNone/>
            </a:pPr>
            <a:r>
              <a:rPr lang="en-US" sz="2400" dirty="0">
                <a:solidFill>
                  <a:schemeClr val="dk1"/>
                </a:solidFill>
                <a:latin typeface="Questrial"/>
                <a:ea typeface="Questrial"/>
                <a:cs typeface="Questrial"/>
                <a:sym typeface="Questrial"/>
              </a:rPr>
              <a:t>      </a:t>
            </a:r>
            <a:r>
              <a:rPr lang="en-US" sz="2400" u="sng" dirty="0" smtClean="0">
                <a:solidFill>
                  <a:schemeClr val="dk1"/>
                </a:solidFill>
                <a:latin typeface="Garamond" panose="02020404030301010803" pitchFamily="18" charset="0"/>
                <a:ea typeface="Questrial"/>
                <a:cs typeface="Questrial"/>
                <a:sym typeface="Questrial"/>
              </a:rPr>
              <a:t>Satellite-derived</a:t>
            </a:r>
            <a:r>
              <a:rPr lang="en-US" sz="2400" dirty="0">
                <a:solidFill>
                  <a:schemeClr val="dk1"/>
                </a:solidFill>
                <a:latin typeface="Garamond" panose="02020404030301010803" pitchFamily="18" charset="0"/>
                <a:ea typeface="Questrial"/>
                <a:cs typeface="Questrial"/>
                <a:sym typeface="Questrial"/>
              </a:rPr>
              <a:t>		</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a:t>
            </a:r>
            <a:r>
              <a:rPr lang="en-US" sz="2400" b="1" dirty="0">
                <a:solidFill>
                  <a:schemeClr val="dk1"/>
                </a:solidFill>
                <a:latin typeface="Garamond" panose="02020404030301010803" pitchFamily="18" charset="0"/>
                <a:ea typeface="Questrial"/>
                <a:cs typeface="Questrial"/>
                <a:sym typeface="Questrial"/>
              </a:rPr>
              <a:t>Convert</a:t>
            </a:r>
            <a:r>
              <a:rPr lang="en-US" sz="2400" dirty="0">
                <a:solidFill>
                  <a:schemeClr val="dk1"/>
                </a:solidFill>
                <a:latin typeface="Garamond" panose="02020404030301010803" pitchFamily="18" charset="0"/>
                <a:ea typeface="Questrial"/>
                <a:cs typeface="Questrial"/>
                <a:sym typeface="Questrial"/>
              </a:rPr>
              <a:t> to </a:t>
            </a:r>
            <a:r>
              <a:rPr lang="en-US" sz="2400" dirty="0" err="1">
                <a:solidFill>
                  <a:schemeClr val="dk1"/>
                </a:solidFill>
                <a:latin typeface="Garamond" panose="02020404030301010803" pitchFamily="18" charset="0"/>
                <a:ea typeface="Questrial"/>
                <a:cs typeface="Questrial"/>
                <a:sym typeface="Questrial"/>
              </a:rPr>
              <a:t>rasters</a:t>
            </a:r>
            <a:endParaRPr lang="en-US" sz="2400" dirty="0">
              <a:solidFill>
                <a:schemeClr val="dk1"/>
              </a:solidFill>
              <a:latin typeface="Garamond" panose="02020404030301010803" pitchFamily="18" charset="0"/>
              <a:ea typeface="Questrial"/>
              <a:cs typeface="Questrial"/>
              <a:sym typeface="Questrial"/>
            </a:endParaRP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a:t>
            </a:r>
            <a:r>
              <a:rPr lang="en-US" sz="2400" b="1" dirty="0" smtClean="0">
                <a:solidFill>
                  <a:schemeClr val="dk1"/>
                </a:solidFill>
                <a:latin typeface="Garamond" panose="02020404030301010803" pitchFamily="18" charset="0"/>
                <a:ea typeface="Questrial"/>
                <a:cs typeface="Questrial"/>
                <a:sym typeface="Questrial"/>
              </a:rPr>
              <a:t>Clip</a:t>
            </a:r>
            <a:r>
              <a:rPr lang="en-US" sz="2400" dirty="0" smtClean="0">
                <a:solidFill>
                  <a:schemeClr val="dk1"/>
                </a:solidFill>
                <a:latin typeface="Garamond" panose="02020404030301010803" pitchFamily="18" charset="0"/>
                <a:ea typeface="Questrial"/>
                <a:cs typeface="Questrial"/>
                <a:sym typeface="Questrial"/>
              </a:rPr>
              <a:t> </a:t>
            </a:r>
            <a:r>
              <a:rPr lang="en-US" sz="2400" dirty="0">
                <a:solidFill>
                  <a:schemeClr val="dk1"/>
                </a:solidFill>
                <a:latin typeface="Garamond" panose="02020404030301010803" pitchFamily="18" charset="0"/>
                <a:ea typeface="Questrial"/>
                <a:cs typeface="Questrial"/>
                <a:sym typeface="Questrial"/>
              </a:rPr>
              <a:t>to study area</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a:t>
            </a:r>
            <a:r>
              <a:rPr lang="en-US" sz="2400" b="1" dirty="0">
                <a:solidFill>
                  <a:schemeClr val="dk1"/>
                </a:solidFill>
                <a:latin typeface="Garamond" panose="02020404030301010803" pitchFamily="18" charset="0"/>
                <a:ea typeface="Questrial"/>
                <a:cs typeface="Questrial"/>
                <a:sym typeface="Questrial"/>
              </a:rPr>
              <a:t>Aggregate</a:t>
            </a:r>
            <a:r>
              <a:rPr lang="en-US" sz="2400" dirty="0">
                <a:solidFill>
                  <a:schemeClr val="dk1"/>
                </a:solidFill>
                <a:latin typeface="Garamond" panose="02020404030301010803" pitchFamily="18" charset="0"/>
                <a:ea typeface="Questrial"/>
                <a:cs typeface="Questrial"/>
                <a:sym typeface="Questrial"/>
              </a:rPr>
              <a:t> to daily</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a:t>
            </a:r>
            <a:r>
              <a:rPr lang="en-US" sz="2400" u="sng" dirty="0" smtClean="0">
                <a:solidFill>
                  <a:schemeClr val="dk1"/>
                </a:solidFill>
                <a:latin typeface="Garamond" panose="02020404030301010803" pitchFamily="18" charset="0"/>
                <a:ea typeface="Questrial"/>
                <a:cs typeface="Questrial"/>
                <a:sym typeface="Questrial"/>
              </a:rPr>
              <a:t>Ground-based</a:t>
            </a:r>
            <a:endParaRPr lang="en-US" sz="2400" u="sng" dirty="0">
              <a:solidFill>
                <a:schemeClr val="dk1"/>
              </a:solidFill>
              <a:latin typeface="Garamond" panose="02020404030301010803" pitchFamily="18" charset="0"/>
              <a:ea typeface="Questrial"/>
              <a:cs typeface="Questrial"/>
              <a:sym typeface="Questrial"/>
            </a:endParaRPr>
          </a:p>
          <a:p>
            <a:pPr lvl="0" rtl="0">
              <a:spcBef>
                <a:spcPts val="0"/>
              </a:spcBef>
              <a:buNone/>
            </a:pPr>
            <a:r>
              <a:rPr lang="en-US" sz="2400" b="1" dirty="0">
                <a:solidFill>
                  <a:schemeClr val="dk1"/>
                </a:solidFill>
                <a:latin typeface="Garamond" panose="02020404030301010803" pitchFamily="18" charset="0"/>
                <a:ea typeface="Questrial"/>
                <a:cs typeface="Questrial"/>
                <a:sym typeface="Questrial"/>
              </a:rPr>
              <a:t>    Assign </a:t>
            </a:r>
            <a:r>
              <a:rPr lang="en-US" sz="2400" dirty="0">
                <a:solidFill>
                  <a:schemeClr val="dk1"/>
                </a:solidFill>
                <a:latin typeface="Garamond" panose="02020404030301010803" pitchFamily="18" charset="0"/>
                <a:ea typeface="Questrial"/>
                <a:cs typeface="Questrial"/>
                <a:sym typeface="Questrial"/>
              </a:rPr>
              <a:t>station names</a:t>
            </a:r>
          </a:p>
          <a:p>
            <a:pPr lvl="0" rtl="0">
              <a:spcBef>
                <a:spcPts val="0"/>
              </a:spcBef>
              <a:buNone/>
            </a:pPr>
            <a:r>
              <a:rPr lang="en-US" sz="2400" b="1" dirty="0" smtClean="0">
                <a:solidFill>
                  <a:schemeClr val="dk1"/>
                </a:solidFill>
                <a:latin typeface="Garamond" panose="02020404030301010803" pitchFamily="18" charset="0"/>
                <a:ea typeface="Questrial"/>
                <a:cs typeface="Questrial"/>
                <a:sym typeface="Questrial"/>
              </a:rPr>
              <a:t>Average</a:t>
            </a:r>
            <a:r>
              <a:rPr lang="en-US" sz="2400" dirty="0" smtClean="0">
                <a:solidFill>
                  <a:schemeClr val="dk1"/>
                </a:solidFill>
                <a:latin typeface="Garamond" panose="02020404030301010803" pitchFamily="18" charset="0"/>
                <a:ea typeface="Questrial"/>
                <a:cs typeface="Questrial"/>
                <a:sym typeface="Questrial"/>
              </a:rPr>
              <a:t> </a:t>
            </a:r>
            <a:r>
              <a:rPr lang="en-US" sz="2400" dirty="0">
                <a:solidFill>
                  <a:schemeClr val="dk1"/>
                </a:solidFill>
                <a:latin typeface="Garamond" panose="02020404030301010803" pitchFamily="18" charset="0"/>
                <a:ea typeface="Questrial"/>
                <a:cs typeface="Questrial"/>
                <a:sym typeface="Questrial"/>
              </a:rPr>
              <a:t>by raster pixel</a:t>
            </a:r>
          </a:p>
          <a:p>
            <a:pPr lvl="0" rtl="0">
              <a:spcBef>
                <a:spcPts val="0"/>
              </a:spcBef>
              <a:buNone/>
            </a:pPr>
            <a:r>
              <a:rPr lang="en-US" sz="2400" dirty="0">
                <a:solidFill>
                  <a:schemeClr val="dk1"/>
                </a:solidFill>
                <a:latin typeface="Questrial"/>
                <a:ea typeface="Questrial"/>
                <a:cs typeface="Questrial"/>
                <a:sym typeface="Questrial"/>
              </a:rPr>
              <a:t>	</a:t>
            </a:r>
          </a:p>
        </p:txBody>
      </p:sp>
      <p:sp>
        <p:nvSpPr>
          <p:cNvPr id="74" name="Shape 74"/>
          <p:cNvSpPr txBox="1"/>
          <p:nvPr/>
        </p:nvSpPr>
        <p:spPr>
          <a:xfrm>
            <a:off x="15480876" y="17101325"/>
            <a:ext cx="4161599" cy="2677499"/>
          </a:xfrm>
          <a:prstGeom prst="rect">
            <a:avLst/>
          </a:prstGeom>
          <a:noFill/>
          <a:ln>
            <a:noFill/>
          </a:ln>
        </p:spPr>
        <p:txBody>
          <a:bodyPr lIns="91425" tIns="91425" rIns="91425" bIns="91425" anchor="t" anchorCtr="0">
            <a:noAutofit/>
          </a:bodyPr>
          <a:lstStyle/>
          <a:p>
            <a:pPr lvl="0" rtl="0">
              <a:spcBef>
                <a:spcPts val="0"/>
              </a:spcBef>
              <a:buNone/>
            </a:pPr>
            <a:r>
              <a:rPr lang="en-US" sz="2400" b="1" dirty="0">
                <a:solidFill>
                  <a:schemeClr val="accent1"/>
                </a:solidFill>
                <a:latin typeface="Questrial"/>
                <a:ea typeface="Questrial"/>
                <a:cs typeface="Questrial"/>
                <a:sym typeface="Questrial"/>
              </a:rPr>
              <a:t>Compilation:</a:t>
            </a:r>
            <a:r>
              <a:rPr lang="en-US" sz="2400" dirty="0">
                <a:solidFill>
                  <a:schemeClr val="accent1"/>
                </a:solidFill>
                <a:latin typeface="Questrial"/>
                <a:ea typeface="Questrial"/>
                <a:cs typeface="Questrial"/>
                <a:sym typeface="Questrial"/>
              </a:rPr>
              <a:t> </a:t>
            </a:r>
          </a:p>
          <a:p>
            <a:pPr marL="0" lvl="0" indent="0" rtl="0">
              <a:spcBef>
                <a:spcPts val="0"/>
              </a:spcBef>
              <a:buNone/>
            </a:pPr>
            <a:r>
              <a:rPr lang="en-US" sz="2400" dirty="0">
                <a:solidFill>
                  <a:schemeClr val="dk1"/>
                </a:solidFill>
                <a:latin typeface="Questrial"/>
                <a:ea typeface="Questrial"/>
                <a:cs typeface="Questrial"/>
                <a:sym typeface="Questrial"/>
              </a:rPr>
              <a:t> </a:t>
            </a:r>
            <a:r>
              <a:rPr lang="en-US" sz="2400" b="1" dirty="0">
                <a:solidFill>
                  <a:schemeClr val="dk1"/>
                </a:solidFill>
                <a:latin typeface="Garamond" panose="02020404030301010803" pitchFamily="18" charset="0"/>
                <a:ea typeface="Questrial"/>
                <a:cs typeface="Questrial"/>
                <a:sym typeface="Questrial"/>
              </a:rPr>
              <a:t>Extract</a:t>
            </a:r>
            <a:r>
              <a:rPr lang="en-US" sz="2400" dirty="0">
                <a:solidFill>
                  <a:schemeClr val="dk1"/>
                </a:solidFill>
                <a:latin typeface="Garamond" panose="02020404030301010803" pitchFamily="18" charset="0"/>
                <a:ea typeface="Questrial"/>
                <a:cs typeface="Questrial"/>
                <a:sym typeface="Questrial"/>
              </a:rPr>
              <a:t> raster </a:t>
            </a:r>
            <a:r>
              <a:rPr lang="en-US" sz="2400" dirty="0" smtClean="0">
                <a:solidFill>
                  <a:schemeClr val="dk1"/>
                </a:solidFill>
                <a:latin typeface="Garamond" panose="02020404030301010803" pitchFamily="18" charset="0"/>
                <a:ea typeface="Questrial"/>
                <a:cs typeface="Questrial"/>
                <a:sym typeface="Questrial"/>
              </a:rPr>
              <a:t>values</a:t>
            </a:r>
            <a:endParaRPr lang="en-US" sz="2400" dirty="0">
              <a:solidFill>
                <a:schemeClr val="dk1"/>
              </a:solidFill>
              <a:latin typeface="Garamond" panose="02020404030301010803" pitchFamily="18" charset="0"/>
              <a:ea typeface="Questrial"/>
              <a:cs typeface="Questrial"/>
              <a:sym typeface="Questrial"/>
            </a:endParaRP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a:t>
            </a:r>
            <a:r>
              <a:rPr lang="en-US" sz="2400" b="1" dirty="0">
                <a:solidFill>
                  <a:schemeClr val="dk1"/>
                </a:solidFill>
                <a:latin typeface="Garamond" panose="02020404030301010803" pitchFamily="18" charset="0"/>
                <a:ea typeface="Questrial"/>
                <a:cs typeface="Questrial"/>
                <a:sym typeface="Questrial"/>
              </a:rPr>
              <a:t>Append</a:t>
            </a:r>
            <a:r>
              <a:rPr lang="en-US" sz="2400" dirty="0">
                <a:solidFill>
                  <a:schemeClr val="dk1"/>
                </a:solidFill>
                <a:latin typeface="Garamond" panose="02020404030301010803" pitchFamily="18" charset="0"/>
                <a:ea typeface="Questrial"/>
                <a:cs typeface="Questrial"/>
                <a:sym typeface="Questrial"/>
              </a:rPr>
              <a:t> raster values to</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a:t>
            </a:r>
            <a:r>
              <a:rPr lang="en-US" sz="2400" dirty="0" smtClean="0">
                <a:solidFill>
                  <a:schemeClr val="dk1"/>
                </a:solidFill>
                <a:latin typeface="Garamond" panose="02020404030301010803" pitchFamily="18" charset="0"/>
                <a:ea typeface="Questrial"/>
                <a:cs typeface="Questrial"/>
                <a:sym typeface="Questrial"/>
              </a:rPr>
              <a:t>GHCN data</a:t>
            </a:r>
            <a:endParaRPr lang="en-US" sz="2400" dirty="0">
              <a:solidFill>
                <a:schemeClr val="dk1"/>
              </a:solidFill>
              <a:latin typeface="Garamond" panose="02020404030301010803" pitchFamily="18" charset="0"/>
              <a:ea typeface="Questrial"/>
              <a:cs typeface="Questrial"/>
              <a:sym typeface="Questrial"/>
            </a:endParaRP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a:t>
            </a:r>
            <a:r>
              <a:rPr lang="en-US" sz="2400" b="1" dirty="0">
                <a:solidFill>
                  <a:schemeClr val="dk1"/>
                </a:solidFill>
                <a:latin typeface="Garamond" panose="02020404030301010803" pitchFamily="18" charset="0"/>
                <a:ea typeface="Questrial"/>
                <a:cs typeface="Questrial"/>
                <a:sym typeface="Questrial"/>
              </a:rPr>
              <a:t>Synchronize</a:t>
            </a:r>
            <a:r>
              <a:rPr lang="en-US" sz="2400" dirty="0">
                <a:solidFill>
                  <a:schemeClr val="dk1"/>
                </a:solidFill>
                <a:latin typeface="Garamond" panose="02020404030301010803" pitchFamily="18" charset="0"/>
                <a:ea typeface="Questrial"/>
                <a:cs typeface="Questrial"/>
                <a:sym typeface="Questrial"/>
              </a:rPr>
              <a:t> </a:t>
            </a:r>
            <a:r>
              <a:rPr lang="en-US" sz="2400" dirty="0" smtClean="0">
                <a:solidFill>
                  <a:schemeClr val="dk1"/>
                </a:solidFill>
                <a:latin typeface="Garamond" panose="02020404030301010803" pitchFamily="18" charset="0"/>
                <a:ea typeface="Questrial"/>
                <a:cs typeface="Questrial"/>
                <a:sym typeface="Questrial"/>
              </a:rPr>
              <a:t>units</a:t>
            </a:r>
            <a:endParaRPr sz="2400" dirty="0">
              <a:solidFill>
                <a:schemeClr val="dk1"/>
              </a:solidFill>
              <a:latin typeface="Questrial"/>
              <a:ea typeface="Questrial"/>
              <a:cs typeface="Questrial"/>
              <a:sym typeface="Questrial"/>
            </a:endParaRPr>
          </a:p>
          <a:p>
            <a:pPr lvl="0" rtl="0">
              <a:spcBef>
                <a:spcPts val="0"/>
              </a:spcBef>
              <a:buNone/>
            </a:pPr>
            <a:endParaRPr sz="2400" dirty="0">
              <a:solidFill>
                <a:schemeClr val="dk1"/>
              </a:solidFill>
              <a:latin typeface="Questrial"/>
              <a:ea typeface="Questrial"/>
              <a:cs typeface="Questrial"/>
              <a:sym typeface="Questrial"/>
            </a:endParaRPr>
          </a:p>
        </p:txBody>
      </p:sp>
      <p:sp>
        <p:nvSpPr>
          <p:cNvPr id="75" name="Shape 75"/>
          <p:cNvSpPr txBox="1"/>
          <p:nvPr/>
        </p:nvSpPr>
        <p:spPr>
          <a:xfrm>
            <a:off x="21671400" y="17119503"/>
            <a:ext cx="1965600" cy="518400"/>
          </a:xfrm>
          <a:prstGeom prst="rect">
            <a:avLst/>
          </a:prstGeom>
          <a:noFill/>
          <a:ln>
            <a:noFill/>
          </a:ln>
        </p:spPr>
        <p:txBody>
          <a:bodyPr lIns="91425" tIns="91425" rIns="91425" bIns="91425" anchor="t" anchorCtr="0">
            <a:noAutofit/>
          </a:bodyPr>
          <a:lstStyle/>
          <a:p>
            <a:pPr lvl="0" rtl="0">
              <a:spcBef>
                <a:spcPts val="0"/>
              </a:spcBef>
              <a:buNone/>
            </a:pPr>
            <a:r>
              <a:rPr lang="en-US" sz="2400" b="1">
                <a:solidFill>
                  <a:schemeClr val="accent1"/>
                </a:solidFill>
                <a:latin typeface="Questrial"/>
                <a:ea typeface="Questrial"/>
                <a:cs typeface="Questrial"/>
                <a:sym typeface="Questrial"/>
              </a:rPr>
              <a:t>Visualization: </a:t>
            </a:r>
          </a:p>
          <a:p>
            <a:pPr lvl="0" rtl="0">
              <a:spcBef>
                <a:spcPts val="0"/>
              </a:spcBef>
              <a:buNone/>
            </a:pPr>
            <a:endParaRPr sz="2400" b="1">
              <a:solidFill>
                <a:schemeClr val="dk1"/>
              </a:solidFill>
              <a:latin typeface="Questrial"/>
              <a:ea typeface="Questrial"/>
              <a:cs typeface="Questrial"/>
              <a:sym typeface="Questrial"/>
            </a:endParaRPr>
          </a:p>
        </p:txBody>
      </p:sp>
      <p:sp>
        <p:nvSpPr>
          <p:cNvPr id="76" name="Shape 76"/>
          <p:cNvSpPr txBox="1"/>
          <p:nvPr/>
        </p:nvSpPr>
        <p:spPr>
          <a:xfrm>
            <a:off x="21615325" y="17466975"/>
            <a:ext cx="3119100" cy="2218800"/>
          </a:xfrm>
          <a:prstGeom prst="rect">
            <a:avLst/>
          </a:prstGeom>
          <a:noFill/>
          <a:ln>
            <a:noFill/>
          </a:ln>
        </p:spPr>
        <p:txBody>
          <a:bodyPr lIns="91425" tIns="91425" rIns="91425" bIns="91425" anchor="t" anchorCtr="0">
            <a:noAutofit/>
          </a:bodyPr>
          <a:lstStyle/>
          <a:p>
            <a:pPr lvl="0" rtl="0">
              <a:spcBef>
                <a:spcPts val="0"/>
              </a:spcBef>
              <a:buNone/>
            </a:pPr>
            <a:r>
              <a:rPr lang="en-US" sz="2400" dirty="0">
                <a:solidFill>
                  <a:schemeClr val="dk1"/>
                </a:solidFill>
                <a:latin typeface="Questrial"/>
                <a:ea typeface="Questrial"/>
                <a:cs typeface="Questrial"/>
                <a:sym typeface="Questrial"/>
              </a:rPr>
              <a:t>   </a:t>
            </a:r>
            <a:r>
              <a:rPr lang="en-US" sz="2400" dirty="0">
                <a:solidFill>
                  <a:schemeClr val="dk1"/>
                </a:solidFill>
                <a:latin typeface="Garamond" panose="02020404030301010803" pitchFamily="18" charset="0"/>
                <a:ea typeface="Questrial"/>
                <a:cs typeface="Questrial"/>
                <a:sym typeface="Questrial"/>
              </a:rPr>
              <a:t>Scatter plots</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Difference maps</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Anomaly maps</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Benefits maps</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SWE maps </a:t>
            </a:r>
          </a:p>
          <a:p>
            <a:pPr lvl="0" rtl="0">
              <a:spcBef>
                <a:spcPts val="0"/>
              </a:spcBef>
              <a:buNone/>
            </a:pPr>
            <a:endParaRPr sz="2400" dirty="0">
              <a:solidFill>
                <a:schemeClr val="dk1"/>
              </a:solidFill>
              <a:latin typeface="Garamond" panose="02020404030301010803" pitchFamily="18" charset="0"/>
              <a:ea typeface="Questrial"/>
              <a:cs typeface="Questrial"/>
              <a:sym typeface="Questrial"/>
            </a:endParaRPr>
          </a:p>
        </p:txBody>
      </p:sp>
      <p:sp>
        <p:nvSpPr>
          <p:cNvPr id="2" name="TextBox 1"/>
          <p:cNvSpPr txBox="1"/>
          <p:nvPr/>
        </p:nvSpPr>
        <p:spPr>
          <a:xfrm>
            <a:off x="13792252" y="8401050"/>
            <a:ext cx="1385316" cy="1107996"/>
          </a:xfrm>
          <a:prstGeom prst="rect">
            <a:avLst/>
          </a:prstGeom>
          <a:noFill/>
        </p:spPr>
        <p:txBody>
          <a:bodyPr wrap="none" rtlCol="0">
            <a:spAutoFit/>
          </a:bodyPr>
          <a:lstStyle/>
          <a:p>
            <a:r>
              <a:rPr lang="en-US" sz="6600" dirty="0" smtClean="0">
                <a:solidFill>
                  <a:srgbClr val="000000">
                    <a:alpha val="40000"/>
                  </a:srgbClr>
                </a:solidFill>
                <a:latin typeface="Questrial" panose="020B0604020202020204" charset="0"/>
              </a:rPr>
              <a:t>OR</a:t>
            </a:r>
            <a:endParaRPr lang="en-US" sz="6600" dirty="0">
              <a:solidFill>
                <a:srgbClr val="000000">
                  <a:alpha val="40000"/>
                </a:srgbClr>
              </a:solidFill>
              <a:latin typeface="Questrial" panose="020B0604020202020204" charset="0"/>
            </a:endParaRPr>
          </a:p>
        </p:txBody>
      </p:sp>
      <p:sp>
        <p:nvSpPr>
          <p:cNvPr id="77" name="TextBox 76"/>
          <p:cNvSpPr txBox="1"/>
          <p:nvPr/>
        </p:nvSpPr>
        <p:spPr>
          <a:xfrm>
            <a:off x="13811302" y="6381750"/>
            <a:ext cx="1556836" cy="1107996"/>
          </a:xfrm>
          <a:prstGeom prst="rect">
            <a:avLst/>
          </a:prstGeom>
          <a:noFill/>
        </p:spPr>
        <p:txBody>
          <a:bodyPr wrap="none" rtlCol="0">
            <a:spAutoFit/>
          </a:bodyPr>
          <a:lstStyle/>
          <a:p>
            <a:r>
              <a:rPr lang="en-US" sz="6600" dirty="0" smtClean="0">
                <a:solidFill>
                  <a:srgbClr val="000000">
                    <a:alpha val="40000"/>
                  </a:srgbClr>
                </a:solidFill>
                <a:latin typeface="Questrial" panose="020B0604020202020204" charset="0"/>
              </a:rPr>
              <a:t>WA</a:t>
            </a:r>
            <a:endParaRPr lang="en-US" sz="6600" dirty="0">
              <a:solidFill>
                <a:srgbClr val="000000">
                  <a:alpha val="40000"/>
                </a:srgbClr>
              </a:solidFill>
              <a:latin typeface="Questrial" panose="020B0604020202020204" charset="0"/>
            </a:endParaRPr>
          </a:p>
        </p:txBody>
      </p:sp>
      <p:sp>
        <p:nvSpPr>
          <p:cNvPr id="78" name="TextBox 77"/>
          <p:cNvSpPr txBox="1"/>
          <p:nvPr/>
        </p:nvSpPr>
        <p:spPr>
          <a:xfrm>
            <a:off x="13925602" y="11822552"/>
            <a:ext cx="1329210" cy="1107996"/>
          </a:xfrm>
          <a:prstGeom prst="rect">
            <a:avLst/>
          </a:prstGeom>
          <a:noFill/>
        </p:spPr>
        <p:txBody>
          <a:bodyPr wrap="none" rtlCol="0">
            <a:spAutoFit/>
          </a:bodyPr>
          <a:lstStyle/>
          <a:p>
            <a:r>
              <a:rPr lang="en-US" sz="6600" dirty="0" smtClean="0">
                <a:solidFill>
                  <a:srgbClr val="000000">
                    <a:alpha val="40000"/>
                  </a:srgbClr>
                </a:solidFill>
                <a:latin typeface="Questrial" panose="020B0604020202020204" charset="0"/>
              </a:rPr>
              <a:t>CA</a:t>
            </a:r>
            <a:endParaRPr lang="en-US" sz="6600" dirty="0">
              <a:solidFill>
                <a:srgbClr val="000000">
                  <a:alpha val="40000"/>
                </a:srgbClr>
              </a:solidFill>
              <a:latin typeface="Questrial" panose="020B0604020202020204" charset="0"/>
            </a:endParaRPr>
          </a:p>
        </p:txBody>
      </p:sp>
      <p:sp>
        <p:nvSpPr>
          <p:cNvPr id="79" name="TextBox 78"/>
          <p:cNvSpPr txBox="1"/>
          <p:nvPr/>
        </p:nvSpPr>
        <p:spPr>
          <a:xfrm>
            <a:off x="15287468" y="10786382"/>
            <a:ext cx="1337226" cy="1107996"/>
          </a:xfrm>
          <a:prstGeom prst="rect">
            <a:avLst/>
          </a:prstGeom>
          <a:noFill/>
        </p:spPr>
        <p:txBody>
          <a:bodyPr wrap="none" rtlCol="0">
            <a:spAutoFit/>
          </a:bodyPr>
          <a:lstStyle/>
          <a:p>
            <a:r>
              <a:rPr lang="en-US" sz="6600" dirty="0" smtClean="0">
                <a:solidFill>
                  <a:srgbClr val="000000">
                    <a:alpha val="40000"/>
                  </a:srgbClr>
                </a:solidFill>
                <a:latin typeface="Questrial" panose="020B0604020202020204" charset="0"/>
              </a:rPr>
              <a:t>NV</a:t>
            </a:r>
            <a:endParaRPr lang="en-US" sz="6600" dirty="0">
              <a:solidFill>
                <a:srgbClr val="000000">
                  <a:alpha val="40000"/>
                </a:srgbClr>
              </a:solidFill>
              <a:latin typeface="Questrial" panose="020B0604020202020204" charset="0"/>
            </a:endParaRPr>
          </a:p>
        </p:txBody>
      </p:sp>
      <p:sp>
        <p:nvSpPr>
          <p:cNvPr id="3" name="TextBox 2"/>
          <p:cNvSpPr txBox="1"/>
          <p:nvPr/>
        </p:nvSpPr>
        <p:spPr>
          <a:xfrm>
            <a:off x="9676046" y="9501384"/>
            <a:ext cx="1175322" cy="461665"/>
          </a:xfrm>
          <a:prstGeom prst="rect">
            <a:avLst/>
          </a:prstGeom>
          <a:noFill/>
        </p:spPr>
        <p:txBody>
          <a:bodyPr wrap="none" rtlCol="0">
            <a:spAutoFit/>
          </a:bodyPr>
          <a:lstStyle/>
          <a:p>
            <a:r>
              <a:rPr lang="en-US" sz="2400" b="1" dirty="0" smtClean="0">
                <a:solidFill>
                  <a:schemeClr val="bg1">
                    <a:lumMod val="50000"/>
                  </a:schemeClr>
                </a:solidFill>
                <a:latin typeface="Garamond" panose="02020404030301010803" pitchFamily="18" charset="0"/>
              </a:rPr>
              <a:t>Legend</a:t>
            </a:r>
            <a:endParaRPr lang="en-US" sz="2400" b="1" dirty="0">
              <a:solidFill>
                <a:schemeClr val="bg1">
                  <a:lumMod val="50000"/>
                </a:schemeClr>
              </a:solidFill>
              <a:latin typeface="Garamond" panose="02020404030301010803" pitchFamily="18" charset="0"/>
            </a:endParaRPr>
          </a:p>
        </p:txBody>
      </p:sp>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13011" y="30605912"/>
            <a:ext cx="5594004" cy="181682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076768273"/>
              </p:ext>
            </p:extLst>
          </p:nvPr>
        </p:nvGraphicFramePr>
        <p:xfrm>
          <a:off x="18288000" y="32405694"/>
          <a:ext cx="7535208" cy="1524000"/>
        </p:xfrm>
        <a:graphic>
          <a:graphicData uri="http://schemas.openxmlformats.org/drawingml/2006/table">
            <a:tbl>
              <a:tblPr firstRow="1" bandRow="1">
                <a:tableStyleId>{2D5ABB26-0587-4C30-8999-92F81FD0307C}</a:tableStyleId>
              </a:tblPr>
              <a:tblGrid>
                <a:gridCol w="3767604"/>
                <a:gridCol w="3767604"/>
              </a:tblGrid>
              <a:tr h="207906">
                <a:tc>
                  <a:txBody>
                    <a:bodyPr/>
                    <a:lstStyle/>
                    <a:p>
                      <a:pPr marL="342900" indent="-342900">
                        <a:buClr>
                          <a:schemeClr val="accent1"/>
                        </a:buClr>
                        <a:buFont typeface="Arial" panose="020B0604020202020204" pitchFamily="34" charset="0"/>
                        <a:buChar char="•"/>
                      </a:pPr>
                      <a:r>
                        <a:rPr lang="en-US" sz="2400" dirty="0" smtClean="0">
                          <a:latin typeface="Garamond" panose="02020404030301010803" pitchFamily="18" charset="0"/>
                        </a:rPr>
                        <a:t>The employees at NCEI</a:t>
                      </a:r>
                      <a:endParaRPr lang="en-US" sz="2400" dirty="0">
                        <a:latin typeface="Garamond" panose="02020404030301010803" pitchFamily="18" charset="0"/>
                      </a:endParaRPr>
                    </a:p>
                  </a:txBody>
                  <a:tcPr/>
                </a:tc>
                <a:tc>
                  <a:txBody>
                    <a:bodyPr/>
                    <a:lstStyle/>
                    <a:p>
                      <a:pPr marL="342900" indent="-342900">
                        <a:buClr>
                          <a:schemeClr val="accent1"/>
                        </a:buClr>
                        <a:buFont typeface="Arial" panose="020B0604020202020204" pitchFamily="34" charset="0"/>
                        <a:buChar char="•"/>
                      </a:pPr>
                      <a:r>
                        <a:rPr lang="en-US" sz="2400" dirty="0" smtClean="0">
                          <a:latin typeface="Garamond" panose="02020404030301010803" pitchFamily="18" charset="0"/>
                        </a:rPr>
                        <a:t>Nina Oakley</a:t>
                      </a:r>
                      <a:endParaRPr lang="en-US" sz="2400" dirty="0">
                        <a:latin typeface="Garamond" panose="02020404030301010803" pitchFamily="18" charset="0"/>
                      </a:endParaRPr>
                    </a:p>
                  </a:txBody>
                  <a:tcPr/>
                </a:tc>
              </a:tr>
              <a:tr h="304800">
                <a:tc>
                  <a:txBody>
                    <a:bodyPr/>
                    <a:lstStyle/>
                    <a:p>
                      <a:pPr marL="342900" indent="-342900">
                        <a:buClr>
                          <a:schemeClr val="accent1"/>
                        </a:buClr>
                        <a:buFont typeface="Arial" panose="020B0604020202020204" pitchFamily="34" charset="0"/>
                        <a:buChar char="•"/>
                      </a:pPr>
                      <a:r>
                        <a:rPr lang="en-US" sz="2400" dirty="0" smtClean="0">
                          <a:latin typeface="Garamond" panose="02020404030301010803" pitchFamily="18" charset="0"/>
                        </a:rPr>
                        <a:t>Emma </a:t>
                      </a:r>
                      <a:r>
                        <a:rPr lang="en-US" sz="2400" dirty="0" err="1" smtClean="0">
                          <a:latin typeface="Garamond" panose="02020404030301010803" pitchFamily="18" charset="0"/>
                        </a:rPr>
                        <a:t>Baghel</a:t>
                      </a:r>
                      <a:endParaRPr lang="en-US" sz="2400" dirty="0">
                        <a:latin typeface="Garamond" panose="02020404030301010803" pitchFamily="18" charset="0"/>
                      </a:endParaRPr>
                    </a:p>
                  </a:txBody>
                  <a:tcPr/>
                </a:tc>
                <a:tc>
                  <a:txBody>
                    <a:bodyPr/>
                    <a:lstStyle/>
                    <a:p>
                      <a:pPr marL="342900" indent="-342900">
                        <a:buClr>
                          <a:schemeClr val="accent1"/>
                        </a:buClr>
                        <a:buFont typeface="Arial" panose="020B0604020202020204" pitchFamily="34" charset="0"/>
                        <a:buChar char="•"/>
                      </a:pPr>
                      <a:r>
                        <a:rPr lang="en-US" sz="2400" dirty="0" smtClean="0">
                          <a:latin typeface="Garamond" panose="02020404030301010803" pitchFamily="18" charset="0"/>
                        </a:rPr>
                        <a:t>Andrea Bair</a:t>
                      </a:r>
                      <a:endParaRPr lang="en-US" sz="2400" dirty="0">
                        <a:latin typeface="Garamond" panose="02020404030301010803" pitchFamily="18" charset="0"/>
                      </a:endParaRPr>
                    </a:p>
                  </a:txBody>
                  <a:tcPr/>
                </a:tc>
              </a:tr>
              <a:tr h="609600">
                <a:tc>
                  <a:txBody>
                    <a:bodyPr/>
                    <a:lstStyle/>
                    <a:p>
                      <a:pPr marL="342900" indent="-342900">
                        <a:buClr>
                          <a:schemeClr val="accent1"/>
                        </a:buClr>
                        <a:buFont typeface="Arial" panose="020B0604020202020204" pitchFamily="34" charset="0"/>
                        <a:buChar char="•"/>
                      </a:pPr>
                      <a:r>
                        <a:rPr lang="en-US" sz="2400" dirty="0" smtClean="0">
                          <a:latin typeface="Garamond" panose="02020404030301010803" pitchFamily="18" charset="0"/>
                        </a:rPr>
                        <a:t>Dr. Olivier Prat</a:t>
                      </a:r>
                      <a:endParaRPr lang="en-US" sz="2400" dirty="0">
                        <a:latin typeface="Garamond" panose="02020404030301010803" pitchFamily="18" charset="0"/>
                      </a:endParaRPr>
                    </a:p>
                  </a:txBody>
                  <a:tcPr/>
                </a:tc>
                <a:tc>
                  <a:txBody>
                    <a:bodyPr/>
                    <a:lstStyle/>
                    <a:p>
                      <a:pPr marL="342900" indent="-342900">
                        <a:buClr>
                          <a:schemeClr val="accent1"/>
                        </a:buClr>
                        <a:buFont typeface="Arial" panose="020B0604020202020204" pitchFamily="34" charset="0"/>
                        <a:buChar char="•"/>
                      </a:pPr>
                      <a:r>
                        <a:rPr lang="en-US" sz="2400" dirty="0" smtClean="0">
                          <a:latin typeface="Garamond" panose="02020404030301010803" pitchFamily="18" charset="0"/>
                        </a:rPr>
                        <a:t>Jonathan</a:t>
                      </a:r>
                      <a:r>
                        <a:rPr lang="en-US" sz="2400" baseline="0" dirty="0" smtClean="0">
                          <a:latin typeface="Garamond" panose="02020404030301010803" pitchFamily="18" charset="0"/>
                        </a:rPr>
                        <a:t> </a:t>
                      </a:r>
                      <a:r>
                        <a:rPr lang="en-US" sz="2400" baseline="0" dirty="0" err="1" smtClean="0">
                          <a:latin typeface="Garamond" panose="02020404030301010803" pitchFamily="18" charset="0"/>
                        </a:rPr>
                        <a:t>Brannock</a:t>
                      </a:r>
                      <a:endParaRPr lang="en-US" sz="2400" dirty="0">
                        <a:latin typeface="Garamond" panose="02020404030301010803" pitchFamily="18" charset="0"/>
                      </a:endParaRPr>
                    </a:p>
                  </a:txBody>
                  <a:tcPr/>
                </a:tc>
              </a:tr>
            </a:tbl>
          </a:graphicData>
        </a:graphic>
      </p:graphicFrame>
      <p:sp>
        <p:nvSpPr>
          <p:cNvPr id="5" name="TextBox 4"/>
          <p:cNvSpPr txBox="1"/>
          <p:nvPr/>
        </p:nvSpPr>
        <p:spPr>
          <a:xfrm>
            <a:off x="18268550" y="5723288"/>
            <a:ext cx="400450" cy="2985433"/>
          </a:xfrm>
          <a:prstGeom prst="rect">
            <a:avLst/>
          </a:prstGeom>
          <a:solidFill>
            <a:schemeClr val="tx2"/>
          </a:solidFill>
        </p:spPr>
        <p:txBody>
          <a:bodyPr wrap="square" rtlCol="0">
            <a:spAutoFit/>
          </a:bodyPr>
          <a:lstStyle/>
          <a:p>
            <a:r>
              <a:rPr lang="en-US" sz="4800" b="1" dirty="0" smtClean="0">
                <a:solidFill>
                  <a:schemeClr val="accent2"/>
                </a:solidFill>
                <a:latin typeface="Garamond" panose="02020404030301010803" pitchFamily="18" charset="0"/>
              </a:rPr>
              <a:t>1</a:t>
            </a:r>
          </a:p>
          <a:p>
            <a:endParaRPr lang="en-US" sz="2800" b="1" dirty="0" smtClean="0">
              <a:solidFill>
                <a:schemeClr val="accent2"/>
              </a:solidFill>
              <a:latin typeface="Garamond" panose="02020404030301010803" pitchFamily="18" charset="0"/>
            </a:endParaRPr>
          </a:p>
          <a:p>
            <a:r>
              <a:rPr lang="en-US" sz="4800" b="1" dirty="0" smtClean="0">
                <a:solidFill>
                  <a:schemeClr val="accent2"/>
                </a:solidFill>
                <a:latin typeface="Garamond" panose="02020404030301010803" pitchFamily="18" charset="0"/>
              </a:rPr>
              <a:t>2</a:t>
            </a:r>
          </a:p>
          <a:p>
            <a:endParaRPr lang="en-US" sz="1200" b="1" dirty="0" smtClean="0">
              <a:solidFill>
                <a:schemeClr val="accent2"/>
              </a:solidFill>
              <a:latin typeface="Garamond" panose="02020404030301010803" pitchFamily="18" charset="0"/>
            </a:endParaRPr>
          </a:p>
          <a:p>
            <a:r>
              <a:rPr lang="en-US" sz="4800" b="1" dirty="0">
                <a:solidFill>
                  <a:schemeClr val="accent2"/>
                </a:solidFill>
                <a:latin typeface="Garamond" panose="02020404030301010803" pitchFamily="18" charset="0"/>
              </a:rPr>
              <a:t>3</a:t>
            </a:r>
          </a:p>
        </p:txBody>
      </p:sp>
      <p:sp>
        <p:nvSpPr>
          <p:cNvPr id="80" name="Shape 54"/>
          <p:cNvSpPr txBox="1"/>
          <p:nvPr/>
        </p:nvSpPr>
        <p:spPr>
          <a:xfrm>
            <a:off x="8615100" y="15738129"/>
            <a:ext cx="9644362" cy="682546"/>
          </a:xfrm>
          <a:prstGeom prst="rect">
            <a:avLst/>
          </a:prstGeom>
          <a:noFill/>
          <a:ln>
            <a:noFill/>
          </a:ln>
        </p:spPr>
        <p:txBody>
          <a:bodyPr lIns="91425" tIns="91425" rIns="91425" bIns="91425" anchor="ctr" anchorCtr="0">
            <a:noAutofit/>
          </a:bodyPr>
          <a:lstStyle/>
          <a:p>
            <a:pPr lvl="0" rtl="0">
              <a:spcBef>
                <a:spcPts val="0"/>
              </a:spcBef>
              <a:buNone/>
            </a:pPr>
            <a:r>
              <a:rPr lang="en-US" sz="1600" dirty="0">
                <a:solidFill>
                  <a:schemeClr val="accent1"/>
                </a:solidFill>
                <a:latin typeface="Garamond"/>
                <a:ea typeface="Garamond"/>
                <a:cs typeface="Garamond"/>
                <a:sym typeface="Garamond"/>
              </a:rPr>
              <a:t>Figure </a:t>
            </a:r>
            <a:r>
              <a:rPr lang="en-US" sz="1600" dirty="0" smtClean="0">
                <a:solidFill>
                  <a:schemeClr val="accent1"/>
                </a:solidFill>
                <a:latin typeface="Garamond"/>
                <a:ea typeface="Garamond"/>
                <a:cs typeface="Garamond"/>
                <a:sym typeface="Garamond"/>
              </a:rPr>
              <a:t>5.</a:t>
            </a:r>
            <a:r>
              <a:rPr lang="en-US" sz="1600" dirty="0" smtClean="0">
                <a:latin typeface="Garamond"/>
                <a:ea typeface="Garamond"/>
                <a:cs typeface="Garamond"/>
                <a:sym typeface="Garamond"/>
              </a:rPr>
              <a:t> </a:t>
            </a:r>
            <a:r>
              <a:rPr lang="en-US" sz="1600" dirty="0" smtClean="0">
                <a:solidFill>
                  <a:schemeClr val="dk1"/>
                </a:solidFill>
                <a:latin typeface="Garamond"/>
                <a:ea typeface="Garamond"/>
                <a:cs typeface="Garamond"/>
                <a:sym typeface="Garamond"/>
              </a:rPr>
              <a:t>Out study area encompasses two </a:t>
            </a:r>
          </a:p>
          <a:p>
            <a:pPr lvl="0" rtl="0">
              <a:spcBef>
                <a:spcPts val="0"/>
              </a:spcBef>
              <a:buNone/>
            </a:pPr>
            <a:r>
              <a:rPr lang="en-US" sz="1600" dirty="0" smtClean="0">
                <a:solidFill>
                  <a:schemeClr val="dk1"/>
                </a:solidFill>
                <a:latin typeface="Garamond"/>
                <a:ea typeface="Garamond"/>
                <a:cs typeface="Garamond"/>
                <a:sym typeface="Garamond"/>
              </a:rPr>
              <a:t>orographic , or mountainous, regions of the West, the Cascades and Sierra Nevada. </a:t>
            </a:r>
            <a:endParaRPr lang="en-US" dirty="0">
              <a:solidFill>
                <a:schemeClr val="dk1"/>
              </a:solidFill>
              <a:latin typeface="Garamond"/>
              <a:ea typeface="Garamond"/>
              <a:cs typeface="Garamond"/>
              <a:sym typeface="Garamond"/>
            </a:endParaRPr>
          </a:p>
        </p:txBody>
      </p:sp>
      <p:pic>
        <p:nvPicPr>
          <p:cNvPr id="49" name="Shape 49"/>
          <p:cNvPicPr preferRelativeResize="0"/>
          <p:nvPr/>
        </p:nvPicPr>
        <p:blipFill>
          <a:blip r:embed="rId17">
            <a:alphaModFix/>
          </a:blip>
          <a:stretch>
            <a:fillRect/>
          </a:stretch>
        </p:blipFill>
        <p:spPr>
          <a:xfrm>
            <a:off x="13711231" y="32178043"/>
            <a:ext cx="2484250" cy="2451947"/>
          </a:xfrm>
          <a:prstGeom prst="rect">
            <a:avLst/>
          </a:prstGeom>
          <a:noFill/>
          <a:ln>
            <a:noFill/>
          </a:ln>
        </p:spPr>
      </p:pic>
      <p:pic>
        <p:nvPicPr>
          <p:cNvPr id="50" name="Shape 50"/>
          <p:cNvPicPr preferRelativeResize="0"/>
          <p:nvPr/>
        </p:nvPicPr>
        <p:blipFill>
          <a:blip r:embed="rId18">
            <a:alphaModFix/>
          </a:blip>
          <a:stretch>
            <a:fillRect/>
          </a:stretch>
        </p:blipFill>
        <p:spPr>
          <a:xfrm>
            <a:off x="10047964" y="32305149"/>
            <a:ext cx="2337873" cy="233787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536</Words>
  <Application>Microsoft Office PowerPoint</Application>
  <PresentationFormat>Custom</PresentationFormat>
  <Paragraphs>85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Questrial</vt:lpstr>
      <vt:lpstr>Garamond</vt: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Rapa</dc:creator>
  <cp:lastModifiedBy>Samuel Swanson</cp:lastModifiedBy>
  <cp:revision>13</cp:revision>
  <dcterms:modified xsi:type="dcterms:W3CDTF">2016-02-24T13:54:01Z</dcterms:modified>
</cp:coreProperties>
</file>