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 clrIdx="0">
    <p:extLst/>
  </p:cmAuthor>
  <p:cmAuthor id="2" name="Fenn, Teresa E. (LARC-E3)[SSAI DEVELOP]" initials="FTE(D" lastIdx="3" clrIdx="1">
    <p:extLst/>
  </p:cmAuthor>
  <p:cmAuthor id="3" name="Emma Baghel" initials="E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70" d="100"/>
          <a:sy n="70" d="100"/>
        </p:scale>
        <p:origin x="48" y="-928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51565-EFAA-4004-BDFA-E24A84B214E1}"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4402E782-B7FC-43A9-B201-BF56948C2980}">
      <dgm:prSet phldrT="[Text]" custT="1"/>
      <dgm:spPr/>
      <dgm:t>
        <a:bodyPr/>
        <a:lstStyle/>
        <a:p>
          <a:r>
            <a:rPr lang="en-US" sz="2700" b="1" dirty="0" smtClean="0"/>
            <a:t>Current Risk Map   </a:t>
          </a:r>
          <a:r>
            <a:rPr lang="en-US" sz="2700" b="0" dirty="0" smtClean="0"/>
            <a:t>(MaxEnt 2010) </a:t>
          </a:r>
          <a:endParaRPr lang="en-US" sz="2700" b="0" dirty="0"/>
        </a:p>
      </dgm:t>
    </dgm:pt>
    <dgm:pt modelId="{B2835EE2-2B98-4478-A109-B867A42F2087}" type="parTrans" cxnId="{8EB48F6A-4021-4340-B2B5-BEB86ABAF67E}">
      <dgm:prSet/>
      <dgm:spPr/>
      <dgm:t>
        <a:bodyPr/>
        <a:lstStyle/>
        <a:p>
          <a:endParaRPr lang="en-US"/>
        </a:p>
      </dgm:t>
    </dgm:pt>
    <dgm:pt modelId="{86F8D0E0-4237-47CC-9311-C46CC3ACDCB0}" type="sibTrans" cxnId="{8EB48F6A-4021-4340-B2B5-BEB86ABAF67E}">
      <dgm:prSet/>
      <dgm:spPr/>
      <dgm:t>
        <a:bodyPr/>
        <a:lstStyle/>
        <a:p>
          <a:endParaRPr lang="en-US"/>
        </a:p>
      </dgm:t>
    </dgm:pt>
    <dgm:pt modelId="{2D6CEECC-F67D-42AE-99BB-FB84BEE3D4AF}">
      <dgm:prSet phldrT="[Text]" custT="1"/>
      <dgm:spPr/>
      <dgm:t>
        <a:bodyPr/>
        <a:lstStyle/>
        <a:p>
          <a:r>
            <a:rPr lang="en-US" sz="2700" b="1" dirty="0" smtClean="0"/>
            <a:t>Land Change Modeler                                      </a:t>
          </a:r>
          <a:r>
            <a:rPr lang="en-US" sz="2700" dirty="0" smtClean="0"/>
            <a:t>(TerrSet)</a:t>
          </a:r>
          <a:endParaRPr lang="en-US" sz="2700" dirty="0"/>
        </a:p>
      </dgm:t>
    </dgm:pt>
    <dgm:pt modelId="{9DA937DB-3BAF-49DF-A970-C3D724662E93}" type="parTrans" cxnId="{F02B8F8C-34F9-45B2-B2BF-F592777D17BB}">
      <dgm:prSet/>
      <dgm:spPr/>
      <dgm:t>
        <a:bodyPr/>
        <a:lstStyle/>
        <a:p>
          <a:endParaRPr lang="en-US"/>
        </a:p>
      </dgm:t>
    </dgm:pt>
    <dgm:pt modelId="{FF6A2DB6-A736-45C9-BEDB-A464D8D4EEDE}" type="sibTrans" cxnId="{F02B8F8C-34F9-45B2-B2BF-F592777D17BB}">
      <dgm:prSet/>
      <dgm:spPr/>
      <dgm:t>
        <a:bodyPr/>
        <a:lstStyle/>
        <a:p>
          <a:endParaRPr lang="en-US"/>
        </a:p>
      </dgm:t>
    </dgm:pt>
    <dgm:pt modelId="{08C001B0-1AB4-457D-812F-839CDDAE4505}">
      <dgm:prSet phldrT="[Text]" custT="1"/>
      <dgm:spPr/>
      <dgm:t>
        <a:bodyPr/>
        <a:lstStyle/>
        <a:p>
          <a:r>
            <a:rPr lang="en-US" sz="2700" b="1" dirty="0" smtClean="0"/>
            <a:t>Future Risk Map </a:t>
          </a:r>
          <a:r>
            <a:rPr lang="en-US" sz="2700" dirty="0" smtClean="0"/>
            <a:t>(MaxEnt 2020)</a:t>
          </a:r>
          <a:endParaRPr lang="en-US" sz="2700" dirty="0"/>
        </a:p>
      </dgm:t>
    </dgm:pt>
    <dgm:pt modelId="{6FD568F8-9BBC-4DCB-BC95-F4CCCFA14AAA}" type="parTrans" cxnId="{018F17CC-0F18-4DCB-B6CD-AEDDD312FB8F}">
      <dgm:prSet/>
      <dgm:spPr/>
      <dgm:t>
        <a:bodyPr/>
        <a:lstStyle/>
        <a:p>
          <a:endParaRPr lang="en-US"/>
        </a:p>
      </dgm:t>
    </dgm:pt>
    <dgm:pt modelId="{E0922126-6C80-4716-A77E-5EB915894288}" type="sibTrans" cxnId="{018F17CC-0F18-4DCB-B6CD-AEDDD312FB8F}">
      <dgm:prSet/>
      <dgm:spPr/>
      <dgm:t>
        <a:bodyPr/>
        <a:lstStyle/>
        <a:p>
          <a:endParaRPr lang="en-US"/>
        </a:p>
      </dgm:t>
    </dgm:pt>
    <dgm:pt modelId="{54091562-6450-4793-A03D-BD50836A1995}" type="pres">
      <dgm:prSet presAssocID="{BBD51565-EFAA-4004-BDFA-E24A84B214E1}" presName="Name0" presStyleCnt="0">
        <dgm:presLayoutVars>
          <dgm:dir/>
          <dgm:resizeHandles val="exact"/>
        </dgm:presLayoutVars>
      </dgm:prSet>
      <dgm:spPr/>
      <dgm:t>
        <a:bodyPr/>
        <a:lstStyle/>
        <a:p>
          <a:endParaRPr lang="en-US"/>
        </a:p>
      </dgm:t>
    </dgm:pt>
    <dgm:pt modelId="{A15B0F0C-2B1A-4EF4-A586-4F22F3A80099}" type="pres">
      <dgm:prSet presAssocID="{BBD51565-EFAA-4004-BDFA-E24A84B214E1}" presName="arrow" presStyleLbl="bgShp" presStyleIdx="0" presStyleCnt="1"/>
      <dgm:spPr/>
    </dgm:pt>
    <dgm:pt modelId="{67C78147-DA6A-4953-A580-669F1E17E597}" type="pres">
      <dgm:prSet presAssocID="{BBD51565-EFAA-4004-BDFA-E24A84B214E1}" presName="points" presStyleCnt="0"/>
      <dgm:spPr/>
    </dgm:pt>
    <dgm:pt modelId="{CD977E2D-22CC-48CF-8D4D-797E4D128C57}" type="pres">
      <dgm:prSet presAssocID="{4402E782-B7FC-43A9-B201-BF56948C2980}" presName="compositeA" presStyleCnt="0"/>
      <dgm:spPr/>
    </dgm:pt>
    <dgm:pt modelId="{6E8E4737-36ED-43C9-97FE-8BE3D486A461}" type="pres">
      <dgm:prSet presAssocID="{4402E782-B7FC-43A9-B201-BF56948C2980}" presName="textA" presStyleLbl="revTx" presStyleIdx="0" presStyleCnt="3" custScaleX="164178">
        <dgm:presLayoutVars>
          <dgm:bulletEnabled val="1"/>
        </dgm:presLayoutVars>
      </dgm:prSet>
      <dgm:spPr/>
      <dgm:t>
        <a:bodyPr/>
        <a:lstStyle/>
        <a:p>
          <a:endParaRPr lang="en-US"/>
        </a:p>
      </dgm:t>
    </dgm:pt>
    <dgm:pt modelId="{07ABCA52-D128-4854-8BE0-C524784FD9DB}" type="pres">
      <dgm:prSet presAssocID="{4402E782-B7FC-43A9-B201-BF56948C2980}" presName="circleA" presStyleLbl="node1" presStyleIdx="0" presStyleCnt="3"/>
      <dgm:spPr/>
    </dgm:pt>
    <dgm:pt modelId="{031A4496-405A-481A-9D0D-ACE1E3F1571A}" type="pres">
      <dgm:prSet presAssocID="{4402E782-B7FC-43A9-B201-BF56948C2980}" presName="spaceA" presStyleCnt="0"/>
      <dgm:spPr/>
    </dgm:pt>
    <dgm:pt modelId="{DED0FE97-49BD-4CD9-8106-9B049E310614}" type="pres">
      <dgm:prSet presAssocID="{86F8D0E0-4237-47CC-9311-C46CC3ACDCB0}" presName="space" presStyleCnt="0"/>
      <dgm:spPr/>
    </dgm:pt>
    <dgm:pt modelId="{005487C7-2D86-4536-A903-4FE2BF01463D}" type="pres">
      <dgm:prSet presAssocID="{2D6CEECC-F67D-42AE-99BB-FB84BEE3D4AF}" presName="compositeB" presStyleCnt="0"/>
      <dgm:spPr/>
    </dgm:pt>
    <dgm:pt modelId="{651F5556-E09A-4A6D-B8D3-2EC29079D01A}" type="pres">
      <dgm:prSet presAssocID="{2D6CEECC-F67D-42AE-99BB-FB84BEE3D4AF}" presName="textB" presStyleLbl="revTx" presStyleIdx="1" presStyleCnt="3" custScaleX="274575" custLinFactNeighborX="58776" custLinFactNeighborY="304">
        <dgm:presLayoutVars>
          <dgm:bulletEnabled val="1"/>
        </dgm:presLayoutVars>
      </dgm:prSet>
      <dgm:spPr/>
      <dgm:t>
        <a:bodyPr/>
        <a:lstStyle/>
        <a:p>
          <a:endParaRPr lang="en-US"/>
        </a:p>
      </dgm:t>
    </dgm:pt>
    <dgm:pt modelId="{DA812C33-0EDA-4BBF-8916-CD93888F82D1}" type="pres">
      <dgm:prSet presAssocID="{2D6CEECC-F67D-42AE-99BB-FB84BEE3D4AF}" presName="circleB" presStyleLbl="node1" presStyleIdx="1" presStyleCnt="3" custLinFactX="347518" custLinFactNeighborX="400000" custLinFactNeighborY="13124"/>
      <dgm:spPr/>
    </dgm:pt>
    <dgm:pt modelId="{4DF6177C-AD75-46EC-9304-4D1AA0173E0A}" type="pres">
      <dgm:prSet presAssocID="{2D6CEECC-F67D-42AE-99BB-FB84BEE3D4AF}" presName="spaceB" presStyleCnt="0"/>
      <dgm:spPr/>
    </dgm:pt>
    <dgm:pt modelId="{5C736E79-6C4B-4796-9AA1-D440B6E28C78}" type="pres">
      <dgm:prSet presAssocID="{FF6A2DB6-A736-45C9-BEDB-A464D8D4EEDE}" presName="space" presStyleCnt="0"/>
      <dgm:spPr/>
    </dgm:pt>
    <dgm:pt modelId="{37242866-C560-407B-967D-97C2B075B99F}" type="pres">
      <dgm:prSet presAssocID="{08C001B0-1AB4-457D-812F-839CDDAE4505}" presName="compositeA" presStyleCnt="0"/>
      <dgm:spPr/>
    </dgm:pt>
    <dgm:pt modelId="{410D44A7-B891-4CCA-AF4A-5AF7DB8615D2}" type="pres">
      <dgm:prSet presAssocID="{08C001B0-1AB4-457D-812F-839CDDAE4505}" presName="textA" presStyleLbl="revTx" presStyleIdx="2" presStyleCnt="3" custScaleX="127743" custLinFactNeighborX="54561" custLinFactNeighborY="1525">
        <dgm:presLayoutVars>
          <dgm:bulletEnabled val="1"/>
        </dgm:presLayoutVars>
      </dgm:prSet>
      <dgm:spPr/>
      <dgm:t>
        <a:bodyPr/>
        <a:lstStyle/>
        <a:p>
          <a:endParaRPr lang="en-US"/>
        </a:p>
      </dgm:t>
    </dgm:pt>
    <dgm:pt modelId="{3811662C-4E18-453A-9F66-E2CC01F07BDE}" type="pres">
      <dgm:prSet presAssocID="{08C001B0-1AB4-457D-812F-839CDDAE4505}" presName="circleA" presStyleLbl="node1" presStyleIdx="2" presStyleCnt="3" custLinFactX="311595" custLinFactNeighborX="400000" custLinFactNeighborY="-7457"/>
      <dgm:spPr/>
    </dgm:pt>
    <dgm:pt modelId="{74947CD3-41F1-4F27-B386-82BA5AFDC57E}" type="pres">
      <dgm:prSet presAssocID="{08C001B0-1AB4-457D-812F-839CDDAE4505}" presName="spaceA" presStyleCnt="0"/>
      <dgm:spPr/>
    </dgm:pt>
  </dgm:ptLst>
  <dgm:cxnLst>
    <dgm:cxn modelId="{A8AB2099-1C4C-45DC-9C05-C4D4501C18D6}" type="presOf" srcId="{BBD51565-EFAA-4004-BDFA-E24A84B214E1}" destId="{54091562-6450-4793-A03D-BD50836A1995}" srcOrd="0" destOrd="0" presId="urn:microsoft.com/office/officeart/2005/8/layout/hProcess11"/>
    <dgm:cxn modelId="{018F17CC-0F18-4DCB-B6CD-AEDDD312FB8F}" srcId="{BBD51565-EFAA-4004-BDFA-E24A84B214E1}" destId="{08C001B0-1AB4-457D-812F-839CDDAE4505}" srcOrd="2" destOrd="0" parTransId="{6FD568F8-9BBC-4DCB-BC95-F4CCCFA14AAA}" sibTransId="{E0922126-6C80-4716-A77E-5EB915894288}"/>
    <dgm:cxn modelId="{5B6624C0-5A09-4C56-B836-1727692A7FCD}" type="presOf" srcId="{2D6CEECC-F67D-42AE-99BB-FB84BEE3D4AF}" destId="{651F5556-E09A-4A6D-B8D3-2EC29079D01A}" srcOrd="0" destOrd="0" presId="urn:microsoft.com/office/officeart/2005/8/layout/hProcess11"/>
    <dgm:cxn modelId="{8EB48F6A-4021-4340-B2B5-BEB86ABAF67E}" srcId="{BBD51565-EFAA-4004-BDFA-E24A84B214E1}" destId="{4402E782-B7FC-43A9-B201-BF56948C2980}" srcOrd="0" destOrd="0" parTransId="{B2835EE2-2B98-4478-A109-B867A42F2087}" sibTransId="{86F8D0E0-4237-47CC-9311-C46CC3ACDCB0}"/>
    <dgm:cxn modelId="{A0162215-5383-4A13-B00D-C815D1352C4C}" type="presOf" srcId="{4402E782-B7FC-43A9-B201-BF56948C2980}" destId="{6E8E4737-36ED-43C9-97FE-8BE3D486A461}" srcOrd="0" destOrd="0" presId="urn:microsoft.com/office/officeart/2005/8/layout/hProcess11"/>
    <dgm:cxn modelId="{50613BC8-A2D7-495C-A08A-7C5181240016}" type="presOf" srcId="{08C001B0-1AB4-457D-812F-839CDDAE4505}" destId="{410D44A7-B891-4CCA-AF4A-5AF7DB8615D2}" srcOrd="0" destOrd="0" presId="urn:microsoft.com/office/officeart/2005/8/layout/hProcess11"/>
    <dgm:cxn modelId="{F02B8F8C-34F9-45B2-B2BF-F592777D17BB}" srcId="{BBD51565-EFAA-4004-BDFA-E24A84B214E1}" destId="{2D6CEECC-F67D-42AE-99BB-FB84BEE3D4AF}" srcOrd="1" destOrd="0" parTransId="{9DA937DB-3BAF-49DF-A970-C3D724662E93}" sibTransId="{FF6A2DB6-A736-45C9-BEDB-A464D8D4EEDE}"/>
    <dgm:cxn modelId="{2EC6AE3C-FDAE-4073-B0E4-DE556D806A7F}" type="presParOf" srcId="{54091562-6450-4793-A03D-BD50836A1995}" destId="{A15B0F0C-2B1A-4EF4-A586-4F22F3A80099}" srcOrd="0" destOrd="0" presId="urn:microsoft.com/office/officeart/2005/8/layout/hProcess11"/>
    <dgm:cxn modelId="{7B5449DE-3D86-46DE-87CB-48A0E1DFD759}" type="presParOf" srcId="{54091562-6450-4793-A03D-BD50836A1995}" destId="{67C78147-DA6A-4953-A580-669F1E17E597}" srcOrd="1" destOrd="0" presId="urn:microsoft.com/office/officeart/2005/8/layout/hProcess11"/>
    <dgm:cxn modelId="{C660BF9A-9053-403E-A91C-1276F5C64405}" type="presParOf" srcId="{67C78147-DA6A-4953-A580-669F1E17E597}" destId="{CD977E2D-22CC-48CF-8D4D-797E4D128C57}" srcOrd="0" destOrd="0" presId="urn:microsoft.com/office/officeart/2005/8/layout/hProcess11"/>
    <dgm:cxn modelId="{EA0FB3E2-E29D-4CC4-88B1-73455258BE5E}" type="presParOf" srcId="{CD977E2D-22CC-48CF-8D4D-797E4D128C57}" destId="{6E8E4737-36ED-43C9-97FE-8BE3D486A461}" srcOrd="0" destOrd="0" presId="urn:microsoft.com/office/officeart/2005/8/layout/hProcess11"/>
    <dgm:cxn modelId="{0AA5869E-6E56-46C7-9B7C-118147B7E6C9}" type="presParOf" srcId="{CD977E2D-22CC-48CF-8D4D-797E4D128C57}" destId="{07ABCA52-D128-4854-8BE0-C524784FD9DB}" srcOrd="1" destOrd="0" presId="urn:microsoft.com/office/officeart/2005/8/layout/hProcess11"/>
    <dgm:cxn modelId="{1FFE9D6C-A3D2-489C-B0C7-791E2BC8550F}" type="presParOf" srcId="{CD977E2D-22CC-48CF-8D4D-797E4D128C57}" destId="{031A4496-405A-481A-9D0D-ACE1E3F1571A}" srcOrd="2" destOrd="0" presId="urn:microsoft.com/office/officeart/2005/8/layout/hProcess11"/>
    <dgm:cxn modelId="{8B2EE430-8339-47D3-BCD6-5451F265D886}" type="presParOf" srcId="{67C78147-DA6A-4953-A580-669F1E17E597}" destId="{DED0FE97-49BD-4CD9-8106-9B049E310614}" srcOrd="1" destOrd="0" presId="urn:microsoft.com/office/officeart/2005/8/layout/hProcess11"/>
    <dgm:cxn modelId="{08ECCD96-1CB7-40FA-85F5-5E86192AA7D4}" type="presParOf" srcId="{67C78147-DA6A-4953-A580-669F1E17E597}" destId="{005487C7-2D86-4536-A903-4FE2BF01463D}" srcOrd="2" destOrd="0" presId="urn:microsoft.com/office/officeart/2005/8/layout/hProcess11"/>
    <dgm:cxn modelId="{2BED50F9-460F-4A6E-BA32-956DE8B06D90}" type="presParOf" srcId="{005487C7-2D86-4536-A903-4FE2BF01463D}" destId="{651F5556-E09A-4A6D-B8D3-2EC29079D01A}" srcOrd="0" destOrd="0" presId="urn:microsoft.com/office/officeart/2005/8/layout/hProcess11"/>
    <dgm:cxn modelId="{80D6E471-A74D-451B-BBFA-CED909FD9B47}" type="presParOf" srcId="{005487C7-2D86-4536-A903-4FE2BF01463D}" destId="{DA812C33-0EDA-4BBF-8916-CD93888F82D1}" srcOrd="1" destOrd="0" presId="urn:microsoft.com/office/officeart/2005/8/layout/hProcess11"/>
    <dgm:cxn modelId="{A42C236D-EA85-4F4B-A341-94C2922BF2CD}" type="presParOf" srcId="{005487C7-2D86-4536-A903-4FE2BF01463D}" destId="{4DF6177C-AD75-46EC-9304-4D1AA0173E0A}" srcOrd="2" destOrd="0" presId="urn:microsoft.com/office/officeart/2005/8/layout/hProcess11"/>
    <dgm:cxn modelId="{90F32F8C-5374-45E3-8FA1-50F2799623AC}" type="presParOf" srcId="{67C78147-DA6A-4953-A580-669F1E17E597}" destId="{5C736E79-6C4B-4796-9AA1-D440B6E28C78}" srcOrd="3" destOrd="0" presId="urn:microsoft.com/office/officeart/2005/8/layout/hProcess11"/>
    <dgm:cxn modelId="{0FE547C7-FDA8-477F-AFDD-25D11108D19C}" type="presParOf" srcId="{67C78147-DA6A-4953-A580-669F1E17E597}" destId="{37242866-C560-407B-967D-97C2B075B99F}" srcOrd="4" destOrd="0" presId="urn:microsoft.com/office/officeart/2005/8/layout/hProcess11"/>
    <dgm:cxn modelId="{A85DE8C0-421D-4BCF-BCAF-919CB95A35F5}" type="presParOf" srcId="{37242866-C560-407B-967D-97C2B075B99F}" destId="{410D44A7-B891-4CCA-AF4A-5AF7DB8615D2}" srcOrd="0" destOrd="0" presId="urn:microsoft.com/office/officeart/2005/8/layout/hProcess11"/>
    <dgm:cxn modelId="{B8C65EE9-6EFF-4911-A459-69FFBB7C3B4B}" type="presParOf" srcId="{37242866-C560-407B-967D-97C2B075B99F}" destId="{3811662C-4E18-453A-9F66-E2CC01F07BDE}" srcOrd="1" destOrd="0" presId="urn:microsoft.com/office/officeart/2005/8/layout/hProcess11"/>
    <dgm:cxn modelId="{92E2A1F7-EFF8-4C92-9452-06E5DDBA26A8}" type="presParOf" srcId="{37242866-C560-407B-967D-97C2B075B99F}" destId="{74947CD3-41F1-4F27-B386-82BA5AFDC57E}"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0F0C-2B1A-4EF4-A586-4F22F3A80099}">
      <dsp:nvSpPr>
        <dsp:cNvPr id="0" name=""/>
        <dsp:cNvSpPr/>
      </dsp:nvSpPr>
      <dsp:spPr>
        <a:xfrm>
          <a:off x="0" y="556275"/>
          <a:ext cx="17100373" cy="7417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4737-36ED-43C9-97FE-8BE3D486A461}">
      <dsp:nvSpPr>
        <dsp:cNvPr id="0" name=""/>
        <dsp:cNvSpPr/>
      </dsp:nvSpPr>
      <dsp:spPr>
        <a:xfrm>
          <a:off x="5407" y="0"/>
          <a:ext cx="4379872"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Current Risk Map   </a:t>
          </a:r>
          <a:r>
            <a:rPr lang="en-US" sz="2700" b="0" kern="1200" dirty="0" smtClean="0"/>
            <a:t>(MaxEnt 2010) </a:t>
          </a:r>
          <a:endParaRPr lang="en-US" sz="2700" b="0" kern="1200" dirty="0"/>
        </a:p>
      </dsp:txBody>
      <dsp:txXfrm>
        <a:off x="5407" y="0"/>
        <a:ext cx="4379872" cy="741701"/>
      </dsp:txXfrm>
    </dsp:sp>
    <dsp:sp modelId="{07ABCA52-D128-4854-8BE0-C524784FD9DB}">
      <dsp:nvSpPr>
        <dsp:cNvPr id="0" name=""/>
        <dsp:cNvSpPr/>
      </dsp:nvSpPr>
      <dsp:spPr>
        <a:xfrm>
          <a:off x="2102631"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F5556-E09A-4A6D-B8D3-2EC29079D01A}">
      <dsp:nvSpPr>
        <dsp:cNvPr id="0" name=""/>
        <dsp:cNvSpPr/>
      </dsp:nvSpPr>
      <dsp:spPr>
        <a:xfrm>
          <a:off x="6086669" y="1112551"/>
          <a:ext cx="7324997"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1" kern="1200" dirty="0" smtClean="0"/>
            <a:t>Land Change Modeler                                      </a:t>
          </a:r>
          <a:r>
            <a:rPr lang="en-US" sz="2700" kern="1200" dirty="0" smtClean="0"/>
            <a:t>(TerrSet)</a:t>
          </a:r>
          <a:endParaRPr lang="en-US" sz="2700" kern="1200" dirty="0"/>
        </a:p>
      </dsp:txBody>
      <dsp:txXfrm>
        <a:off x="6086669" y="1112551"/>
        <a:ext cx="7324997" cy="741701"/>
      </dsp:txXfrm>
    </dsp:sp>
    <dsp:sp modelId="{DA812C33-0EDA-4BBF-8916-CD93888F82D1}">
      <dsp:nvSpPr>
        <dsp:cNvPr id="0" name=""/>
        <dsp:cNvSpPr/>
      </dsp:nvSpPr>
      <dsp:spPr>
        <a:xfrm>
          <a:off x="9474541" y="858749"/>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44A7-B891-4CCA-AF4A-5AF7DB8615D2}">
      <dsp:nvSpPr>
        <dsp:cNvPr id="0" name=""/>
        <dsp:cNvSpPr/>
      </dsp:nvSpPr>
      <dsp:spPr>
        <a:xfrm>
          <a:off x="13432609" y="11310"/>
          <a:ext cx="3407874"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Future Risk Map </a:t>
          </a:r>
          <a:r>
            <a:rPr lang="en-US" sz="2700" kern="1200" dirty="0" smtClean="0"/>
            <a:t>(MaxEnt 2020)</a:t>
          </a:r>
          <a:endParaRPr lang="en-US" sz="2700" kern="1200" dirty="0"/>
        </a:p>
      </dsp:txBody>
      <dsp:txXfrm>
        <a:off x="13432609" y="11310"/>
        <a:ext cx="3407874" cy="741701"/>
      </dsp:txXfrm>
    </dsp:sp>
    <dsp:sp modelId="{3811662C-4E18-453A-9F66-E2CC01F07BDE}">
      <dsp:nvSpPr>
        <dsp:cNvPr id="0" name=""/>
        <dsp:cNvSpPr/>
      </dsp:nvSpPr>
      <dsp:spPr>
        <a:xfrm>
          <a:off x="14907755" y="820586"/>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18" Type="http://schemas.openxmlformats.org/officeDocument/2006/relationships/image" Target="../media/image14.jpeg"/><Relationship Id="rId26" Type="http://schemas.openxmlformats.org/officeDocument/2006/relationships/image" Target="../media/image22.jpeg"/><Relationship Id="rId3" Type="http://schemas.openxmlformats.org/officeDocument/2006/relationships/image" Target="../media/image4.jpeg"/><Relationship Id="rId21" Type="http://schemas.openxmlformats.org/officeDocument/2006/relationships/image" Target="../media/image17.jpeg"/><Relationship Id="rId7" Type="http://schemas.openxmlformats.org/officeDocument/2006/relationships/diagramData" Target="../diagrams/data1.xml"/><Relationship Id="rId12" Type="http://schemas.openxmlformats.org/officeDocument/2006/relationships/image" Target="../media/image8.jpg"/><Relationship Id="rId17" Type="http://schemas.openxmlformats.org/officeDocument/2006/relationships/image" Target="../media/image13.jpeg"/><Relationship Id="rId25" Type="http://schemas.openxmlformats.org/officeDocument/2006/relationships/image" Target="../media/image21.jpeg"/><Relationship Id="rId2" Type="http://schemas.openxmlformats.org/officeDocument/2006/relationships/image" Target="../media/image3.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24"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1.jpeg"/><Relationship Id="rId23" Type="http://schemas.openxmlformats.org/officeDocument/2006/relationships/image" Target="../media/image19.png"/><Relationship Id="rId10" Type="http://schemas.openxmlformats.org/officeDocument/2006/relationships/diagramColors" Target="../diagrams/colors1.xml"/><Relationship Id="rId19"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0.jpeg"/><Relationship Id="rId22" Type="http://schemas.openxmlformats.org/officeDocument/2006/relationships/image" Target="../media/image18.JPG"/><Relationship Id="rId27"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813092" y="12724419"/>
            <a:ext cx="8465661" cy="5196367"/>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defTabSz="2743200">
              <a:lnSpc>
                <a:spcPct val="90000"/>
              </a:lnSpc>
              <a:spcBef>
                <a:spcPts val="1800"/>
              </a:spcBef>
              <a:buClr>
                <a:schemeClr val="accent1"/>
              </a:buClr>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Presence locations of </a:t>
            </a:r>
            <a:r>
              <a:rPr lang="en-US" sz="2700" i="1" dirty="0" smtClean="0"/>
              <a:t>Phragmites australis</a:t>
            </a:r>
            <a:r>
              <a:rPr lang="en-US" sz="2700" dirty="0" smtClean="0"/>
              <a:t>	</a:t>
            </a:r>
            <a:endParaRPr lang="en-US" sz="2700" dirty="0"/>
          </a:p>
        </p:txBody>
      </p:sp>
      <p:sp>
        <p:nvSpPr>
          <p:cNvPr id="2" name="Text Placeholder 1"/>
          <p:cNvSpPr>
            <a:spLocks noGrp="1"/>
          </p:cNvSpPr>
          <p:nvPr>
            <p:ph type="body" sz="quarter" idx="13"/>
          </p:nvPr>
        </p:nvSpPr>
        <p:spPr/>
        <p:txBody>
          <a:bodyPr/>
          <a:lstStyle/>
          <a:p>
            <a:r>
              <a:rPr lang="en-US" dirty="0"/>
              <a:t>NASA Goddard Space Flight Center</a:t>
            </a:r>
          </a:p>
        </p:txBody>
      </p:sp>
      <p:sp>
        <p:nvSpPr>
          <p:cNvPr id="4" name="Text Placeholder 3"/>
          <p:cNvSpPr>
            <a:spLocks noGrp="1"/>
          </p:cNvSpPr>
          <p:nvPr>
            <p:ph type="body" sz="quarter" idx="11"/>
          </p:nvPr>
        </p:nvSpPr>
        <p:spPr/>
        <p:txBody>
          <a:bodyPr/>
          <a:lstStyle/>
          <a:p>
            <a:r>
              <a:rPr lang="en-US" dirty="0"/>
              <a:t>Utilizing NASA Earth </a:t>
            </a:r>
            <a:r>
              <a:rPr lang="en-US" dirty="0" smtClean="0"/>
              <a:t>observations </a:t>
            </a:r>
            <a:r>
              <a:rPr lang="en-US" dirty="0"/>
              <a:t>to </a:t>
            </a:r>
            <a:r>
              <a:rPr lang="en-US" dirty="0" smtClean="0"/>
              <a:t>monitor </a:t>
            </a:r>
            <a:r>
              <a:rPr lang="en-US" dirty="0"/>
              <a:t>and </a:t>
            </a:r>
            <a:r>
              <a:rPr lang="en-US" dirty="0" smtClean="0"/>
              <a:t>forecast </a:t>
            </a:r>
            <a:r>
              <a:rPr lang="en-US" dirty="0"/>
              <a:t>the </a:t>
            </a:r>
            <a:r>
              <a:rPr lang="en-US" dirty="0" smtClean="0"/>
              <a:t>spread </a:t>
            </a:r>
            <a:r>
              <a:rPr lang="en-US" dirty="0"/>
              <a:t>of </a:t>
            </a:r>
            <a:r>
              <a:rPr lang="en-US" i="1" dirty="0"/>
              <a:t>Phragmites australis</a:t>
            </a:r>
            <a:r>
              <a:rPr lang="en-US" dirty="0"/>
              <a:t> in the Great Lakes </a:t>
            </a:r>
            <a:r>
              <a:rPr lang="en-US" dirty="0" smtClean="0"/>
              <a:t>Basin </a:t>
            </a:r>
            <a:endParaRPr lang="en-US" dirty="0"/>
          </a:p>
        </p:txBody>
      </p:sp>
      <p:sp>
        <p:nvSpPr>
          <p:cNvPr id="5" name="Text Placeholder 4"/>
          <p:cNvSpPr>
            <a:spLocks noGrp="1"/>
          </p:cNvSpPr>
          <p:nvPr>
            <p:ph type="body" sz="quarter" idx="10"/>
          </p:nvPr>
        </p:nvSpPr>
        <p:spPr>
          <a:xfrm>
            <a:off x="4201668" y="956192"/>
            <a:ext cx="19028664" cy="1152144"/>
          </a:xfrm>
        </p:spPr>
        <p:txBody>
          <a:bodyPr/>
          <a:lstStyle/>
          <a:p>
            <a:r>
              <a:rPr lang="en-US" dirty="0" smtClean="0"/>
              <a:t>Great Lakes Ecological Forecasting</a:t>
            </a:r>
            <a:endParaRPr lang="en-US" dirty="0"/>
          </a:p>
        </p:txBody>
      </p:sp>
      <p:sp>
        <p:nvSpPr>
          <p:cNvPr id="9" name="Text Placeholder 16"/>
          <p:cNvSpPr txBox="1">
            <a:spLocks/>
          </p:cNvSpPr>
          <p:nvPr/>
        </p:nvSpPr>
        <p:spPr>
          <a:xfrm>
            <a:off x="18287999" y="34297355"/>
            <a:ext cx="8229600" cy="5935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Peter Jacobs, Issac Kinton, Sean McCartney </a:t>
            </a:r>
          </a:p>
        </p:txBody>
      </p:sp>
      <p:sp>
        <p:nvSpPr>
          <p:cNvPr id="10" name="Text Placeholder 16"/>
          <p:cNvSpPr txBox="1">
            <a:spLocks/>
          </p:cNvSpPr>
          <p:nvPr/>
        </p:nvSpPr>
        <p:spPr>
          <a:xfrm>
            <a:off x="18326101" y="22787907"/>
            <a:ext cx="8420100" cy="13280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smtClean="0"/>
              <a:t>Laura </a:t>
            </a:r>
            <a:r>
              <a:rPr lang="en-US" sz="2600" dirty="0" err="1" smtClean="0"/>
              <a:t>Bretheim</a:t>
            </a:r>
            <a:r>
              <a:rPr lang="en-US" sz="2600" dirty="0" smtClean="0"/>
              <a:t> (Great Lakes and St. Lawrence Cities Initiative)</a:t>
            </a:r>
          </a:p>
          <a:p>
            <a:r>
              <a:rPr lang="en-US" sz="2600" dirty="0" smtClean="0"/>
              <a:t>Dr. Laura Bourgeau-Chavez (Michigan Tech Research Institute)</a:t>
            </a:r>
          </a:p>
        </p:txBody>
      </p:sp>
      <p:sp>
        <p:nvSpPr>
          <p:cNvPr id="11" name="Text Placeholder 16"/>
          <p:cNvSpPr txBox="1">
            <a:spLocks/>
          </p:cNvSpPr>
          <p:nvPr/>
        </p:nvSpPr>
        <p:spPr>
          <a:xfrm>
            <a:off x="18287999" y="24930042"/>
            <a:ext cx="8458201" cy="3039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smtClean="0"/>
              <a:t>Laura Bretheim (Great Lakes and St, Lawrence Cities Initiative)</a:t>
            </a:r>
          </a:p>
          <a:p>
            <a:r>
              <a:rPr lang="en-US" sz="2600" dirty="0" smtClean="0"/>
              <a:t>Simon Belisle </a:t>
            </a:r>
            <a:r>
              <a:rPr lang="en-US" sz="2600" dirty="0"/>
              <a:t>(Great Lakes and St. Lawrence Cities Initiative</a:t>
            </a:r>
            <a:r>
              <a:rPr lang="en-US" sz="2600" dirty="0" smtClean="0"/>
              <a:t>)</a:t>
            </a:r>
          </a:p>
          <a:p>
            <a:r>
              <a:rPr lang="en-US" sz="2600" dirty="0" smtClean="0"/>
              <a:t>David Ullrich </a:t>
            </a:r>
            <a:r>
              <a:rPr lang="en-US" sz="2600" dirty="0"/>
              <a:t>(Great Lakes and St. Lawrence Cities Initiative</a:t>
            </a:r>
            <a:r>
              <a:rPr lang="en-US" sz="2600" dirty="0" smtClean="0"/>
              <a:t>)</a:t>
            </a:r>
          </a:p>
          <a:p>
            <a:r>
              <a:rPr lang="en-US" sz="2600" dirty="0" smtClean="0"/>
              <a:t>Dr. Laura Bourgeau-Chavez (Michigan Tech </a:t>
            </a:r>
            <a:r>
              <a:rPr lang="en-US" sz="2600" dirty="0"/>
              <a:t>R</a:t>
            </a:r>
            <a:r>
              <a:rPr lang="en-US" sz="2600" dirty="0" smtClean="0"/>
              <a:t>esearch Institute) </a:t>
            </a:r>
          </a:p>
          <a:p>
            <a:r>
              <a:rPr lang="en-US" sz="2600" dirty="0" smtClean="0"/>
              <a:t>Dr. Kurt </a:t>
            </a:r>
            <a:r>
              <a:rPr lang="en-US" sz="2600" dirty="0"/>
              <a:t>P. </a:t>
            </a:r>
            <a:r>
              <a:rPr lang="en-US" sz="2600" dirty="0" smtClean="0"/>
              <a:t>Kowalski (United States Geological Survey)</a:t>
            </a:r>
            <a:endParaRPr lang="en-US" sz="2600" dirty="0"/>
          </a:p>
          <a:p>
            <a:r>
              <a:rPr lang="en-US" sz="2600" dirty="0" smtClean="0"/>
              <a:t>Emily Adams (DEVELOP)</a:t>
            </a:r>
          </a:p>
        </p:txBody>
      </p:sp>
      <p:sp>
        <p:nvSpPr>
          <p:cNvPr id="8" name="Text Placeholder 16"/>
          <p:cNvSpPr txBox="1">
            <a:spLocks/>
          </p:cNvSpPr>
          <p:nvPr/>
        </p:nvSpPr>
        <p:spPr>
          <a:xfrm>
            <a:off x="809540" y="21565410"/>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813092" y="30282998"/>
            <a:ext cx="17411700" cy="30619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Phragmites risk areas are increasing as time goes on due to forecasted land classification changes and favorable bioclimatic trends. </a:t>
            </a:r>
          </a:p>
          <a:p>
            <a:pPr marL="347663" indent="-347663"/>
            <a:r>
              <a:rPr lang="en-US" dirty="0" smtClean="0"/>
              <a:t>Phragmites presence is </a:t>
            </a:r>
            <a:r>
              <a:rPr lang="en-US" dirty="0" smtClean="0"/>
              <a:t>more heavily observed in areas closest to human activity. </a:t>
            </a:r>
            <a:endParaRPr lang="en-US" dirty="0"/>
          </a:p>
          <a:p>
            <a:pPr marL="347663" indent="-347663"/>
            <a:r>
              <a:rPr lang="en-US" dirty="0" smtClean="0"/>
              <a:t>Land change classifications such as agriculture or development will positively influence Phragmites expansion, therefore policy makers should keep in mind that expansion of </a:t>
            </a:r>
            <a:r>
              <a:rPr lang="en-US" dirty="0" smtClean="0"/>
              <a:t>these lands </a:t>
            </a:r>
            <a:r>
              <a:rPr lang="en-US" dirty="0" smtClean="0"/>
              <a:t>will further increase Phragmites </a:t>
            </a:r>
            <a:r>
              <a:rPr lang="en-US" dirty="0" smtClean="0"/>
              <a:t>potential </a:t>
            </a:r>
            <a:r>
              <a:rPr lang="en-US" dirty="0" smtClean="0"/>
              <a:t>in their communities. </a:t>
            </a:r>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9370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785383" y="6116208"/>
            <a:ext cx="17100373" cy="4609191"/>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i="1" dirty="0"/>
              <a:t>Phragmites </a:t>
            </a:r>
            <a:r>
              <a:rPr lang="en-US" sz="2400" i="1" dirty="0" err="1"/>
              <a:t>australis</a:t>
            </a:r>
            <a:r>
              <a:rPr lang="en-US" sz="2400" dirty="0"/>
              <a:t> is an invasive species that threatens wetland habitats in the Great Lakes and St. Lawrence River basin. Governments in both Canada and the United States recognize that Phragmites detection is a first line of defense in limiting the spread of this species. Left untreated, </a:t>
            </a:r>
            <a:r>
              <a:rPr lang="en-US" sz="2400" i="1" dirty="0"/>
              <a:t>Phragmites </a:t>
            </a:r>
            <a:r>
              <a:rPr lang="en-US" sz="2400" i="1" dirty="0" err="1"/>
              <a:t>australis</a:t>
            </a:r>
            <a:r>
              <a:rPr lang="en-US" sz="2400" i="1" dirty="0"/>
              <a:t> </a:t>
            </a:r>
            <a:r>
              <a:rPr lang="en-US" sz="2400" dirty="0"/>
              <a:t>outcompetes native regional wetland species, resulting in monotypic stands of invasive Phragmites. As a result, habitat for native fish and wildlife becomes unsuitable, fire risk grows, and elevation of the landscape increases due to an expansion of below-ground biomass, depriving wetlands of nutrients needed by native flora and fauna. Project goals included identifying relevant drivers of the extent of Phragmites and forecasting near-term Phragmites extent throughout the Great Lakes Basin. Research from this project will help the Great Lakes and St. Lawrence Cities Initiative in its goal to distribute Phragmites information to local policymakers in both the U.S and Canada. Earth observations (EO) utilized included Shuttle Radar Topography Mission (SRTM), Tropical Rainfall Measuring Mission (TRMM), and Global Precipitation Measurement (GPM). Ancillary datasets known to correlate with Phragmites were also used as model variables. Land use/land cover (LULC) maps were created using </a:t>
            </a:r>
            <a:r>
              <a:rPr lang="en-US" sz="2400" dirty="0" err="1"/>
              <a:t>TerrSet</a:t>
            </a:r>
            <a:r>
              <a:rPr lang="en-US" sz="2400" dirty="0"/>
              <a:t> Land Change Modeler. MaxEnt habitat suitability modeling used environmental variables and LULC classifications to forecast Phragmites habitat suitability extent through the year 2020. Forecasting results will help local governments enact policies to plan for and mitigate the spread of </a:t>
            </a:r>
            <a:r>
              <a:rPr lang="en-US" sz="2400" i="1" dirty="0"/>
              <a:t>Phragmites </a:t>
            </a:r>
            <a:r>
              <a:rPr lang="en-US" sz="2400" i="1" dirty="0" err="1"/>
              <a:t>australis</a:t>
            </a:r>
            <a:r>
              <a:rPr lang="en-US" sz="2400" dirty="0"/>
              <a:t>. Challenges and limitations included finding an alternative to mapping Phragmites using radar data, and acquiring current LULC maps of the study area.</a:t>
            </a:r>
          </a:p>
          <a:p>
            <a:endParaRPr lang="en-US" sz="2400" dirty="0" smtClean="0"/>
          </a:p>
        </p:txBody>
      </p:sp>
      <p:sp>
        <p:nvSpPr>
          <p:cNvPr id="15" name="Text Placeholder 16"/>
          <p:cNvSpPr txBox="1">
            <a:spLocks/>
          </p:cNvSpPr>
          <p:nvPr/>
        </p:nvSpPr>
        <p:spPr>
          <a:xfrm>
            <a:off x="18288000" y="5989411"/>
            <a:ext cx="8458200" cy="48525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chemeClr val="accent1"/>
                </a:solidFill>
              </a:rPr>
              <a:t>Assess</a:t>
            </a:r>
            <a:r>
              <a:rPr lang="en-US" dirty="0"/>
              <a:t> the </a:t>
            </a:r>
            <a:r>
              <a:rPr lang="en-US" dirty="0" smtClean="0"/>
              <a:t>value </a:t>
            </a:r>
            <a:r>
              <a:rPr lang="en-US" dirty="0"/>
              <a:t>of </a:t>
            </a:r>
            <a:r>
              <a:rPr lang="en-US" dirty="0" smtClean="0"/>
              <a:t>Earth observations, and ancillary </a:t>
            </a:r>
            <a:r>
              <a:rPr lang="en-US" dirty="0"/>
              <a:t>data, in creating environmental variables as inputs for </a:t>
            </a:r>
            <a:r>
              <a:rPr lang="en-US" dirty="0" smtClean="0"/>
              <a:t>habitat modeling</a:t>
            </a:r>
          </a:p>
          <a:p>
            <a:pPr marL="347663" indent="-347663"/>
            <a:r>
              <a:rPr lang="en-US" b="1" dirty="0" smtClean="0">
                <a:solidFill>
                  <a:schemeClr val="accent1"/>
                </a:solidFill>
              </a:rPr>
              <a:t>Model </a:t>
            </a:r>
            <a:r>
              <a:rPr lang="en-US" dirty="0" smtClean="0"/>
              <a:t>a current risk map of </a:t>
            </a:r>
            <a:r>
              <a:rPr lang="en-US" i="1" dirty="0" smtClean="0"/>
              <a:t>Phragmites australis </a:t>
            </a:r>
            <a:r>
              <a:rPr lang="en-US" dirty="0" smtClean="0"/>
              <a:t>for the 10 kilometer coastal zone within the Great Lakes and St. Lawrence River Basin </a:t>
            </a:r>
          </a:p>
          <a:p>
            <a:pPr marL="347663" indent="-347663"/>
            <a:r>
              <a:rPr lang="en-US" b="1" dirty="0" smtClean="0">
                <a:solidFill>
                  <a:schemeClr val="accent1"/>
                </a:solidFill>
              </a:rPr>
              <a:t>Model</a:t>
            </a:r>
            <a:r>
              <a:rPr lang="en-US" dirty="0" smtClean="0">
                <a:solidFill>
                  <a:schemeClr val="accent1"/>
                </a:solidFill>
              </a:rPr>
              <a:t> </a:t>
            </a:r>
            <a:r>
              <a:rPr lang="en-US" dirty="0"/>
              <a:t>land change </a:t>
            </a:r>
            <a:r>
              <a:rPr lang="en-US" dirty="0" smtClean="0"/>
              <a:t>in the study area and use as driver variables for ecological forecasting</a:t>
            </a:r>
            <a:endParaRPr lang="en-US" dirty="0"/>
          </a:p>
          <a:p>
            <a:pPr marL="347663" indent="-347663"/>
            <a:r>
              <a:rPr lang="en-US" b="1" dirty="0" smtClean="0">
                <a:solidFill>
                  <a:schemeClr val="accent1"/>
                </a:solidFill>
              </a:rPr>
              <a:t>Forecast </a:t>
            </a:r>
            <a:r>
              <a:rPr lang="en-US" dirty="0" smtClean="0"/>
              <a:t>a risk map of </a:t>
            </a:r>
            <a:r>
              <a:rPr lang="en-US" i="1" dirty="0"/>
              <a:t>Phragmites australis</a:t>
            </a:r>
            <a:r>
              <a:rPr lang="en-US" dirty="0" smtClean="0"/>
              <a:t> </a:t>
            </a:r>
            <a:r>
              <a:rPr lang="en-US" dirty="0"/>
              <a:t>for </a:t>
            </a:r>
            <a:r>
              <a:rPr lang="en-US" dirty="0" smtClean="0"/>
              <a:t>2020 </a:t>
            </a:r>
            <a:r>
              <a:rPr lang="en-US" dirty="0"/>
              <a:t>for the 10 kilometer coastal zone within the Great Lakes and St. Lawrence River Basin</a:t>
            </a:r>
          </a:p>
          <a:p>
            <a:pPr marL="347663" indent="-347663"/>
            <a:endParaRPr lang="en-US" dirty="0" smtClean="0"/>
          </a:p>
        </p:txBody>
      </p:sp>
      <p:sp>
        <p:nvSpPr>
          <p:cNvPr id="16" name="TextBox 15"/>
          <p:cNvSpPr txBox="1"/>
          <p:nvPr/>
        </p:nvSpPr>
        <p:spPr>
          <a:xfrm>
            <a:off x="811300" y="5370920"/>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250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7999" y="1098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634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85386" y="2013879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785383" y="2936768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4160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26100" y="21903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794" y="28473935"/>
            <a:ext cx="52935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Issac Kinton (Project Lead), </a:t>
            </a:r>
            <a:r>
              <a:rPr lang="en-US" dirty="0"/>
              <a:t>Sean </a:t>
            </a:r>
            <a:r>
              <a:rPr lang="en-US" dirty="0" smtClean="0"/>
              <a:t>McCartney, Peter Jacobs </a:t>
            </a:r>
          </a:p>
          <a:p>
            <a:r>
              <a:rPr lang="en-US" sz="2400" dirty="0"/>
              <a:t>DEVELOP National Program at NASA Goddard Space Flight Center</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4598" y="19570042"/>
            <a:ext cx="2111866" cy="2333545"/>
          </a:xfrm>
          <a:prstGeom prst="rect">
            <a:avLst/>
          </a:prstGeom>
        </p:spPr>
      </p:pic>
      <p:sp>
        <p:nvSpPr>
          <p:cNvPr id="34" name="TextBox 33"/>
          <p:cNvSpPr txBox="1"/>
          <p:nvPr/>
        </p:nvSpPr>
        <p:spPr>
          <a:xfrm>
            <a:off x="22569870" y="19702590"/>
            <a:ext cx="1419290" cy="507831"/>
          </a:xfrm>
          <a:prstGeom prst="rect">
            <a:avLst/>
          </a:prstGeom>
          <a:noFill/>
        </p:spPr>
        <p:txBody>
          <a:bodyPr wrap="square" rtlCol="0">
            <a:spAutoFit/>
          </a:bodyPr>
          <a:lstStyle/>
          <a:p>
            <a:r>
              <a:rPr lang="en-US" sz="2700" dirty="0" smtClean="0"/>
              <a:t>SRTM</a:t>
            </a:r>
            <a:endParaRPr lang="en-US"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7" t="7335" r="9539" b="2709"/>
          <a:stretch/>
        </p:blipFill>
        <p:spPr>
          <a:xfrm>
            <a:off x="18429887" y="29214413"/>
            <a:ext cx="6331318" cy="4891595"/>
          </a:xfrm>
          <a:prstGeom prst="rect">
            <a:avLst/>
          </a:prstGeom>
        </p:spPr>
      </p:pic>
      <p:sp>
        <p:nvSpPr>
          <p:cNvPr id="19" name="Freeform 18"/>
          <p:cNvSpPr/>
          <p:nvPr/>
        </p:nvSpPr>
        <p:spPr>
          <a:xfrm>
            <a:off x="20021549" y="31767424"/>
            <a:ext cx="295275" cy="400050"/>
          </a:xfrm>
          <a:custGeom>
            <a:avLst/>
            <a:gdLst>
              <a:gd name="connsiteX0" fmla="*/ 0 w 295275"/>
              <a:gd name="connsiteY0" fmla="*/ 47625 h 400050"/>
              <a:gd name="connsiteX1" fmla="*/ 85725 w 295275"/>
              <a:gd name="connsiteY1" fmla="*/ 400050 h 400050"/>
              <a:gd name="connsiteX2" fmla="*/ 295275 w 295275"/>
              <a:gd name="connsiteY2" fmla="*/ 352425 h 400050"/>
              <a:gd name="connsiteX3" fmla="*/ 228600 w 295275"/>
              <a:gd name="connsiteY3" fmla="*/ 0 h 400050"/>
            </a:gdLst>
            <a:ahLst/>
            <a:cxnLst>
              <a:cxn ang="0">
                <a:pos x="connsiteX0" y="connsiteY0"/>
              </a:cxn>
              <a:cxn ang="0">
                <a:pos x="connsiteX1" y="connsiteY1"/>
              </a:cxn>
              <a:cxn ang="0">
                <a:pos x="connsiteX2" y="connsiteY2"/>
              </a:cxn>
              <a:cxn ang="0">
                <a:pos x="connsiteX3" y="connsiteY3"/>
              </a:cxn>
            </a:cxnLst>
            <a:rect l="l" t="t" r="r" b="b"/>
            <a:pathLst>
              <a:path w="295275" h="400050">
                <a:moveTo>
                  <a:pt x="0" y="47625"/>
                </a:moveTo>
                <a:lnTo>
                  <a:pt x="85725" y="400050"/>
                </a:lnTo>
                <a:lnTo>
                  <a:pt x="295275" y="352425"/>
                </a:lnTo>
                <a:lnTo>
                  <a:pt x="228600" y="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85384" y="110514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72" name="TextBox 71"/>
          <p:cNvSpPr txBox="1"/>
          <p:nvPr/>
        </p:nvSpPr>
        <p:spPr>
          <a:xfrm>
            <a:off x="13694430" y="11984722"/>
            <a:ext cx="4237554" cy="584775"/>
          </a:xfrm>
          <a:prstGeom prst="rect">
            <a:avLst/>
          </a:prstGeom>
          <a:noFill/>
          <a:ln>
            <a:solidFill>
              <a:schemeClr val="accent1"/>
            </a:solidFill>
          </a:ln>
        </p:spPr>
        <p:txBody>
          <a:bodyPr wrap="square" rtlCol="0">
            <a:spAutoFit/>
          </a:bodyPr>
          <a:lstStyle/>
          <a:p>
            <a:pPr algn="ctr"/>
            <a:r>
              <a:rPr lang="en-US" sz="3200" b="1" dirty="0" smtClean="0"/>
              <a:t>MaxEnt</a:t>
            </a:r>
          </a:p>
        </p:txBody>
      </p:sp>
      <p:sp>
        <p:nvSpPr>
          <p:cNvPr id="76" name="TextBox 75"/>
          <p:cNvSpPr txBox="1"/>
          <p:nvPr/>
        </p:nvSpPr>
        <p:spPr>
          <a:xfrm>
            <a:off x="13694429" y="12686113"/>
            <a:ext cx="4191329" cy="5202774"/>
          </a:xfrm>
          <a:prstGeom prst="rect">
            <a:avLst/>
          </a:prstGeom>
          <a:noFill/>
          <a:ln>
            <a:solidFill>
              <a:schemeClr val="accent1"/>
            </a:solidFill>
          </a:ln>
        </p:spPr>
        <p:txBody>
          <a:bodyPr wrap="square" rtlCol="0">
            <a:noAutofit/>
          </a:bodyPr>
          <a:lstStyle/>
          <a:p>
            <a:endParaRPr lang="en-US" sz="2700" dirty="0" smtClean="0"/>
          </a:p>
          <a:p>
            <a:pPr lvl="0" algn="ctr" defTabSz="2743200">
              <a:lnSpc>
                <a:spcPct val="90000"/>
              </a:lnSpc>
              <a:spcBef>
                <a:spcPts val="1800"/>
              </a:spcBef>
              <a:buClr>
                <a:srgbClr val="2E8652"/>
              </a:buClr>
            </a:pPr>
            <a:endParaRPr lang="en-US" sz="2700" dirty="0" smtClean="0"/>
          </a:p>
          <a:p>
            <a:pPr marL="347663" lvl="0" indent="-347663" defTabSz="2743200">
              <a:lnSpc>
                <a:spcPct val="90000"/>
              </a:lnSpc>
              <a:spcBef>
                <a:spcPts val="1800"/>
              </a:spcBef>
              <a:buClr>
                <a:srgbClr val="2E8652"/>
              </a:buClr>
              <a:buFont typeface="Webdings" panose="05030102010509060703" pitchFamily="18" charset="2"/>
              <a:buChar char="4"/>
            </a:pPr>
            <a:endParaRPr lang="en-US" sz="2700" dirty="0" smtClean="0"/>
          </a:p>
          <a:p>
            <a:endParaRPr lang="en-US" sz="2700" dirty="0"/>
          </a:p>
        </p:txBody>
      </p:sp>
      <p:pic>
        <p:nvPicPr>
          <p:cNvPr id="48" name="Shape 43"/>
          <p:cNvPicPr preferRelativeResize="0">
            <a:picLocks noChangeAspect="1"/>
          </p:cNvPicPr>
          <p:nvPr/>
        </p:nvPicPr>
        <p:blipFill rotWithShape="1">
          <a:blip r:embed="rId4">
            <a:alphaModFix/>
          </a:blip>
          <a:srcRect/>
          <a:stretch/>
        </p:blipFill>
        <p:spPr>
          <a:xfrm>
            <a:off x="18429887" y="19933626"/>
            <a:ext cx="2243098" cy="1912522"/>
          </a:xfrm>
          <a:prstGeom prst="rect">
            <a:avLst/>
          </a:prstGeom>
          <a:noFill/>
          <a:ln>
            <a:noFill/>
          </a:ln>
        </p:spPr>
      </p:pic>
      <p:sp>
        <p:nvSpPr>
          <p:cNvPr id="49" name="Shape 44"/>
          <p:cNvSpPr txBox="1"/>
          <p:nvPr/>
        </p:nvSpPr>
        <p:spPr>
          <a:xfrm>
            <a:off x="19312015" y="19702590"/>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52" name="TextBox 51"/>
          <p:cNvSpPr txBox="1"/>
          <p:nvPr/>
        </p:nvSpPr>
        <p:spPr>
          <a:xfrm rot="16200000">
            <a:off x="-1481123" y="14698030"/>
            <a:ext cx="4068139" cy="584775"/>
          </a:xfrm>
          <a:prstGeom prst="rect">
            <a:avLst/>
          </a:prstGeom>
          <a:noFill/>
        </p:spPr>
        <p:txBody>
          <a:bodyPr wrap="square" rtlCol="0">
            <a:spAutoFit/>
          </a:bodyPr>
          <a:lstStyle/>
          <a:p>
            <a:pPr algn="ctr"/>
            <a:r>
              <a:rPr lang="en-US" sz="3200" dirty="0" smtClean="0"/>
              <a:t>Risk Modeling</a:t>
            </a:r>
            <a:endParaRPr lang="en-US" sz="3200" dirty="0"/>
          </a:p>
        </p:txBody>
      </p:sp>
      <p:sp>
        <p:nvSpPr>
          <p:cNvPr id="53" name="TextBox 52"/>
          <p:cNvSpPr txBox="1"/>
          <p:nvPr/>
        </p:nvSpPr>
        <p:spPr>
          <a:xfrm rot="16200000">
            <a:off x="-607399" y="18630119"/>
            <a:ext cx="2243333" cy="584775"/>
          </a:xfrm>
          <a:prstGeom prst="rect">
            <a:avLst/>
          </a:prstGeom>
          <a:noFill/>
        </p:spPr>
        <p:txBody>
          <a:bodyPr wrap="square" rtlCol="0">
            <a:spAutoFit/>
          </a:bodyPr>
          <a:lstStyle/>
          <a:p>
            <a:r>
              <a:rPr lang="en-US" sz="3200" dirty="0" smtClean="0"/>
              <a:t>Forecasting</a:t>
            </a:r>
            <a:endParaRPr lang="en-US" sz="3200" dirty="0"/>
          </a:p>
        </p:txBody>
      </p:sp>
      <p:sp>
        <p:nvSpPr>
          <p:cNvPr id="54" name="TextBox 53"/>
          <p:cNvSpPr txBox="1"/>
          <p:nvPr/>
        </p:nvSpPr>
        <p:spPr>
          <a:xfrm>
            <a:off x="9401321" y="11956274"/>
            <a:ext cx="4100709" cy="584775"/>
          </a:xfrm>
          <a:prstGeom prst="rect">
            <a:avLst/>
          </a:prstGeom>
          <a:noFill/>
          <a:ln>
            <a:solidFill>
              <a:schemeClr val="accent1"/>
            </a:solidFill>
          </a:ln>
        </p:spPr>
        <p:txBody>
          <a:bodyPr wrap="square" rtlCol="0">
            <a:spAutoFit/>
          </a:bodyPr>
          <a:lstStyle/>
          <a:p>
            <a:pPr algn="ctr"/>
            <a:r>
              <a:rPr lang="en-US" sz="3200" b="1" dirty="0" smtClean="0"/>
              <a:t>Processing</a:t>
            </a:r>
            <a:endParaRPr lang="en-US" sz="3200" b="1" dirty="0"/>
          </a:p>
        </p:txBody>
      </p:sp>
      <p:sp>
        <p:nvSpPr>
          <p:cNvPr id="83" name="Shape 50"/>
          <p:cNvSpPr txBox="1"/>
          <p:nvPr/>
        </p:nvSpPr>
        <p:spPr>
          <a:xfrm>
            <a:off x="25470748" y="19702590"/>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dirty="0" smtClean="0">
                <a:ea typeface="Garamond"/>
                <a:cs typeface="Garamond"/>
                <a:sym typeface="Garamond"/>
              </a:rPr>
              <a:t>GPM</a:t>
            </a:r>
          </a:p>
          <a:p>
            <a:pPr marL="0" marR="0" lvl="0" indent="0" algn="l" rtl="0">
              <a:lnSpc>
                <a:spcPct val="90000"/>
              </a:lnSpc>
              <a:spcBef>
                <a:spcPts val="0"/>
              </a:spcBef>
              <a:buClr>
                <a:schemeClr val="dk1"/>
              </a:buClr>
              <a:buSzPct val="25000"/>
              <a:buFont typeface="Arial"/>
              <a:buNone/>
            </a:pPr>
            <a:endParaRPr lang="en-US" sz="2700" b="0" i="0" u="none" strike="noStrike" cap="none" baseline="0" dirty="0">
              <a:solidFill>
                <a:schemeClr val="tx1"/>
              </a:solidFill>
              <a:latin typeface="Garamond"/>
              <a:ea typeface="Garamond"/>
              <a:cs typeface="Garamond"/>
              <a:sym typeface="Garamond"/>
            </a:endParaRPr>
          </a:p>
        </p:txBody>
      </p:sp>
      <p:sp>
        <p:nvSpPr>
          <p:cNvPr id="74" name="TextBox 73"/>
          <p:cNvSpPr txBox="1"/>
          <p:nvPr/>
        </p:nvSpPr>
        <p:spPr>
          <a:xfrm>
            <a:off x="9401321" y="12689676"/>
            <a:ext cx="4081094" cy="5199211"/>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defTabSz="2743200">
              <a:lnSpc>
                <a:spcPct val="90000"/>
              </a:lnSpc>
              <a:spcBef>
                <a:spcPts val="1800"/>
              </a:spcBef>
              <a:buClr>
                <a:schemeClr val="accent1"/>
              </a:buClr>
            </a:pPr>
            <a:r>
              <a:rPr lang="en-US" sz="2700" dirty="0" smtClean="0"/>
              <a:t>	</a:t>
            </a:r>
            <a:endParaRPr lang="en-US" sz="2700" dirty="0"/>
          </a:p>
        </p:txBody>
      </p:sp>
      <p:grpSp>
        <p:nvGrpSpPr>
          <p:cNvPr id="116" name="Group 115"/>
          <p:cNvGrpSpPr/>
          <p:nvPr/>
        </p:nvGrpSpPr>
        <p:grpSpPr>
          <a:xfrm>
            <a:off x="8733107" y="12980154"/>
            <a:ext cx="4628152" cy="4125217"/>
            <a:chOff x="9157104" y="12533960"/>
            <a:chExt cx="4628152" cy="4125217"/>
          </a:xfrm>
        </p:grpSpPr>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1093" y="14550907"/>
              <a:ext cx="895806" cy="1228213"/>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6593" y="14560341"/>
              <a:ext cx="853543" cy="1217451"/>
            </a:xfrm>
            <a:prstGeom prst="rect">
              <a:avLst/>
            </a:prstGeom>
          </p:spPr>
        </p:pic>
        <p:sp>
          <p:nvSpPr>
            <p:cNvPr id="68" name="Right Arrow 67"/>
            <p:cNvSpPr/>
            <p:nvPr/>
          </p:nvSpPr>
          <p:spPr>
            <a:xfrm>
              <a:off x="11808023" y="15037331"/>
              <a:ext cx="224162" cy="15967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1293365" y="12890918"/>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Project</a:t>
              </a:r>
              <a:endParaRPr lang="en-US" sz="2000" kern="1200" dirty="0"/>
            </a:p>
          </p:txBody>
        </p:sp>
        <p:sp>
          <p:nvSpPr>
            <p:cNvPr id="36" name="Freeform 35"/>
            <p:cNvSpPr/>
            <p:nvPr/>
          </p:nvSpPr>
          <p:spPr>
            <a:xfrm>
              <a:off x="9426785" y="13016000"/>
              <a:ext cx="3263336" cy="3263335"/>
            </a:xfrm>
            <a:custGeom>
              <a:avLst/>
              <a:gdLst/>
              <a:ahLst/>
              <a:cxnLst/>
              <a:rect l="0" t="0" r="0" b="0"/>
              <a:pathLst>
                <a:path>
                  <a:moveTo>
                    <a:pt x="3205074" y="274026"/>
                  </a:moveTo>
                  <a:arcTo wR="2153752" hR="2153752" stAng="17953086" swAng="121209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12503239" y="13865206"/>
              <a:ext cx="1282017"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Reclassify</a:t>
              </a:r>
              <a:endParaRPr lang="en-US" sz="2000" kern="1200" dirty="0"/>
            </a:p>
          </p:txBody>
        </p:sp>
        <p:sp>
          <p:nvSpPr>
            <p:cNvPr id="40" name="Freeform 39"/>
            <p:cNvSpPr/>
            <p:nvPr/>
          </p:nvSpPr>
          <p:spPr>
            <a:xfrm>
              <a:off x="9157104" y="12533960"/>
              <a:ext cx="3263336" cy="3263335"/>
            </a:xfrm>
            <a:custGeom>
              <a:avLst/>
              <a:gdLst/>
              <a:ahLst/>
              <a:cxnLst/>
              <a:rect l="0" t="0" r="0" b="0"/>
              <a:pathLst>
                <a:path>
                  <a:moveTo>
                    <a:pt x="4302346" y="2302727"/>
                  </a:moveTo>
                  <a:arcTo wR="2153752" hR="2153752" stAng="21837980" swAng="136015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12252435" y="15842634"/>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Resample</a:t>
              </a:r>
              <a:endParaRPr lang="en-US" sz="2000" kern="1200" dirty="0"/>
            </a:p>
          </p:txBody>
        </p:sp>
        <p:sp>
          <p:nvSpPr>
            <p:cNvPr id="43" name="Freeform 42"/>
            <p:cNvSpPr/>
            <p:nvPr/>
          </p:nvSpPr>
          <p:spPr>
            <a:xfrm>
              <a:off x="10334294" y="15842634"/>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Mosaic</a:t>
              </a:r>
              <a:endParaRPr lang="en-US" sz="2000" kern="1200" dirty="0"/>
            </a:p>
          </p:txBody>
        </p:sp>
        <p:sp>
          <p:nvSpPr>
            <p:cNvPr id="44" name="Freeform 43"/>
            <p:cNvSpPr/>
            <p:nvPr/>
          </p:nvSpPr>
          <p:spPr>
            <a:xfrm>
              <a:off x="10299722" y="12585483"/>
              <a:ext cx="3263336" cy="3263335"/>
            </a:xfrm>
            <a:custGeom>
              <a:avLst/>
              <a:gdLst/>
              <a:ahLst/>
              <a:cxnLst/>
              <a:rect l="0" t="0" r="0" b="0"/>
              <a:pathLst>
                <a:path>
                  <a:moveTo>
                    <a:pt x="228564" y="3119310"/>
                  </a:moveTo>
                  <a:arcTo wR="2153752" hR="2153752" stAng="9201865" swAng="136015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9906914" y="13894683"/>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Clip</a:t>
              </a:r>
              <a:endParaRPr lang="en-US" sz="2000" kern="1200" dirty="0"/>
            </a:p>
          </p:txBody>
        </p:sp>
        <p:sp>
          <p:nvSpPr>
            <p:cNvPr id="46" name="Freeform 45"/>
            <p:cNvSpPr/>
            <p:nvPr/>
          </p:nvSpPr>
          <p:spPr>
            <a:xfrm>
              <a:off x="10059771" y="13073970"/>
              <a:ext cx="3263336" cy="3263335"/>
            </a:xfrm>
            <a:custGeom>
              <a:avLst/>
              <a:gdLst/>
              <a:ahLst/>
              <a:cxnLst/>
              <a:rect l="0" t="0" r="0" b="0"/>
              <a:pathLst>
                <a:path>
                  <a:moveTo>
                    <a:pt x="517989" y="752706"/>
                  </a:moveTo>
                  <a:arcTo wR="2153752" hR="2153752" stAng="13234821" swAng="121209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aphicFrame>
        <p:nvGraphicFramePr>
          <p:cNvPr id="39" name="Diagram 38"/>
          <p:cNvGraphicFramePr/>
          <p:nvPr>
            <p:extLst>
              <p:ext uri="{D42A27DB-BD31-4B8C-83A1-F6EECF244321}">
                <p14:modId xmlns:p14="http://schemas.microsoft.com/office/powerpoint/2010/main" val="172152610"/>
              </p:ext>
            </p:extLst>
          </p:nvPr>
        </p:nvGraphicFramePr>
        <p:xfrm>
          <a:off x="785383" y="18275625"/>
          <a:ext cx="17100373" cy="1854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reeform 6"/>
          <p:cNvSpPr/>
          <p:nvPr/>
        </p:nvSpPr>
        <p:spPr>
          <a:xfrm>
            <a:off x="19918680" y="31904940"/>
            <a:ext cx="289560" cy="365760"/>
          </a:xfrm>
          <a:custGeom>
            <a:avLst/>
            <a:gdLst>
              <a:gd name="connsiteX0" fmla="*/ 121920 w 289560"/>
              <a:gd name="connsiteY0" fmla="*/ 0 h 365760"/>
              <a:gd name="connsiteX1" fmla="*/ 0 w 289560"/>
              <a:gd name="connsiteY1" fmla="*/ 22860 h 365760"/>
              <a:gd name="connsiteX2" fmla="*/ 68580 w 289560"/>
              <a:gd name="connsiteY2" fmla="*/ 365760 h 365760"/>
              <a:gd name="connsiteX3" fmla="*/ 289560 w 289560"/>
              <a:gd name="connsiteY3" fmla="*/ 327660 h 365760"/>
            </a:gdLst>
            <a:ahLst/>
            <a:cxnLst>
              <a:cxn ang="0">
                <a:pos x="connsiteX0" y="connsiteY0"/>
              </a:cxn>
              <a:cxn ang="0">
                <a:pos x="connsiteX1" y="connsiteY1"/>
              </a:cxn>
              <a:cxn ang="0">
                <a:pos x="connsiteX2" y="connsiteY2"/>
              </a:cxn>
              <a:cxn ang="0">
                <a:pos x="connsiteX3" y="connsiteY3"/>
              </a:cxn>
            </a:cxnLst>
            <a:rect l="l" t="t" r="r" b="b"/>
            <a:pathLst>
              <a:path w="289560" h="365760">
                <a:moveTo>
                  <a:pt x="121920" y="0"/>
                </a:moveTo>
                <a:lnTo>
                  <a:pt x="0" y="22860"/>
                </a:lnTo>
                <a:lnTo>
                  <a:pt x="68580" y="365760"/>
                </a:lnTo>
                <a:lnTo>
                  <a:pt x="289560" y="32766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87794" y="11851785"/>
            <a:ext cx="8458406" cy="604846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57715" y="20263998"/>
            <a:ext cx="2978935" cy="1491123"/>
          </a:xfrm>
          <a:prstGeom prst="rect">
            <a:avLst/>
          </a:prstGeom>
        </p:spPr>
      </p:pic>
      <p:sp>
        <p:nvSpPr>
          <p:cNvPr id="21" name="TextBox 20"/>
          <p:cNvSpPr txBox="1"/>
          <p:nvPr/>
        </p:nvSpPr>
        <p:spPr>
          <a:xfrm>
            <a:off x="19918680" y="11903269"/>
            <a:ext cx="5085563" cy="1569660"/>
          </a:xfrm>
          <a:prstGeom prst="rect">
            <a:avLst/>
          </a:prstGeom>
          <a:noFill/>
        </p:spPr>
        <p:txBody>
          <a:bodyPr wrap="square" rtlCol="0">
            <a:spAutoFit/>
          </a:bodyPr>
          <a:lstStyle/>
          <a:p>
            <a:pPr algn="ctr"/>
            <a:r>
              <a:rPr lang="en-US" sz="4000" dirty="0" smtClean="0">
                <a:latin typeface="+mj-lt"/>
              </a:rPr>
              <a:t>Coastal Area </a:t>
            </a:r>
          </a:p>
          <a:p>
            <a:pPr algn="ctr"/>
            <a:r>
              <a:rPr lang="en-US" sz="2800" dirty="0" smtClean="0">
                <a:latin typeface="+mj-lt"/>
              </a:rPr>
              <a:t>Great lakes and St. Lawrence</a:t>
            </a:r>
            <a:endParaRPr lang="en-US" sz="2800" dirty="0">
              <a:latin typeface="+mj-lt"/>
            </a:endParaRPr>
          </a:p>
        </p:txBody>
      </p:sp>
      <p:grpSp>
        <p:nvGrpSpPr>
          <p:cNvPr id="84" name="Group 83"/>
          <p:cNvGrpSpPr/>
          <p:nvPr/>
        </p:nvGrpSpPr>
        <p:grpSpPr>
          <a:xfrm>
            <a:off x="832172" y="12481832"/>
            <a:ext cx="7993971" cy="5406508"/>
            <a:chOff x="531842" y="514351"/>
            <a:chExt cx="8409195" cy="5854364"/>
          </a:xfrm>
        </p:grpSpPr>
        <p:pic>
          <p:nvPicPr>
            <p:cNvPr id="85" name="Picture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800000">
              <a:off x="5621765" y="3830997"/>
              <a:ext cx="3319272" cy="2488505"/>
            </a:xfrm>
            <a:prstGeom prst="rect">
              <a:avLst/>
            </a:prstGeom>
            <a:scene3d>
              <a:camera prst="orthographicFront">
                <a:rot lat="2100000" lon="18900000" rev="18000000"/>
              </a:camera>
              <a:lightRig rig="threePt" dir="t"/>
            </a:scene3d>
          </p:spPr>
        </p:pic>
        <p:grpSp>
          <p:nvGrpSpPr>
            <p:cNvPr id="86" name="Group 85"/>
            <p:cNvGrpSpPr/>
            <p:nvPr/>
          </p:nvGrpSpPr>
          <p:grpSpPr>
            <a:xfrm>
              <a:off x="531842" y="514351"/>
              <a:ext cx="8409195" cy="5854364"/>
              <a:chOff x="531842" y="514351"/>
              <a:chExt cx="8409195" cy="5854364"/>
            </a:xfrm>
          </p:grpSpPr>
          <p:pic>
            <p:nvPicPr>
              <p:cNvPr id="87" name="Picture 8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9800000">
                <a:off x="5621765" y="2717179"/>
                <a:ext cx="3319272" cy="2488505"/>
              </a:xfrm>
              <a:prstGeom prst="rect">
                <a:avLst/>
              </a:prstGeom>
              <a:scene3d>
                <a:camera prst="orthographicFront">
                  <a:rot lat="2100000" lon="18900000" rev="18000000"/>
                </a:camera>
                <a:lightRig rig="threePt" dir="t"/>
              </a:scene3d>
            </p:spPr>
          </p:pic>
          <p:pic>
            <p:nvPicPr>
              <p:cNvPr id="88" name="Picture 8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9800000">
                <a:off x="5621765" y="1603362"/>
                <a:ext cx="3319272" cy="2488505"/>
              </a:xfrm>
              <a:prstGeom prst="rect">
                <a:avLst/>
              </a:prstGeom>
              <a:scene3d>
                <a:camera prst="orthographicFront">
                  <a:rot lat="2100000" lon="18900000" rev="18000000"/>
                </a:camera>
                <a:lightRig rig="threePt" dir="t"/>
              </a:scene3d>
            </p:spPr>
          </p:pic>
          <p:pic>
            <p:nvPicPr>
              <p:cNvPr id="89" name="Picture 8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800000">
                <a:off x="5621765" y="514351"/>
                <a:ext cx="3319272" cy="2488505"/>
              </a:xfrm>
              <a:prstGeom prst="rect">
                <a:avLst/>
              </a:prstGeom>
              <a:scene3d>
                <a:camera prst="orthographicFront">
                  <a:rot lat="2100000" lon="18900000" rev="18000000"/>
                </a:camera>
                <a:lightRig rig="threePt" dir="t"/>
              </a:scene3d>
            </p:spPr>
          </p:pic>
          <p:pic>
            <p:nvPicPr>
              <p:cNvPr id="90" name="Picture 8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9800000">
                <a:off x="1502934" y="3880210"/>
                <a:ext cx="3319272" cy="2488505"/>
              </a:xfrm>
              <a:prstGeom prst="rect">
                <a:avLst/>
              </a:prstGeom>
              <a:scene3d>
                <a:camera prst="orthographicFront">
                  <a:rot lat="2100000" lon="18900000" rev="18000000"/>
                </a:camera>
                <a:lightRig rig="threePt" dir="t"/>
              </a:scene3d>
            </p:spPr>
          </p:pic>
          <p:pic>
            <p:nvPicPr>
              <p:cNvPr id="91" name="Picture 9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9800000">
                <a:off x="1502934" y="2763767"/>
                <a:ext cx="3319272" cy="2488505"/>
              </a:xfrm>
              <a:prstGeom prst="rect">
                <a:avLst/>
              </a:prstGeom>
              <a:scene3d>
                <a:camera prst="orthographicFront">
                  <a:rot lat="2100000" lon="18900000" rev="18000000"/>
                </a:camera>
                <a:lightRig rig="threePt" dir="t"/>
              </a:scene3d>
            </p:spPr>
          </p:pic>
          <p:pic>
            <p:nvPicPr>
              <p:cNvPr id="92" name="Picture 9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9800000">
                <a:off x="1502934" y="1649950"/>
                <a:ext cx="3319272" cy="2488505"/>
              </a:xfrm>
              <a:prstGeom prst="rect">
                <a:avLst/>
              </a:prstGeom>
              <a:scene3d>
                <a:camera prst="orthographicFront">
                  <a:rot lat="2100000" lon="18900000" rev="18000000"/>
                </a:camera>
                <a:lightRig rig="threePt" dir="t"/>
              </a:scene3d>
            </p:spPr>
          </p:pic>
          <p:pic>
            <p:nvPicPr>
              <p:cNvPr id="93" name="Picture 9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9800000">
                <a:off x="1502934" y="560938"/>
                <a:ext cx="3319272" cy="2488505"/>
              </a:xfrm>
              <a:prstGeom prst="rect">
                <a:avLst/>
              </a:prstGeom>
              <a:scene3d>
                <a:camera prst="orthographicFront">
                  <a:rot lat="2100000" lon="18900000" rev="18000000"/>
                </a:camera>
                <a:lightRig rig="threePt" dir="t"/>
              </a:scene3d>
            </p:spPr>
          </p:pic>
          <p:sp>
            <p:nvSpPr>
              <p:cNvPr id="94" name="TextBox 93"/>
              <p:cNvSpPr txBox="1"/>
              <p:nvPr/>
            </p:nvSpPr>
            <p:spPr>
              <a:xfrm>
                <a:off x="4729427" y="1281971"/>
                <a:ext cx="1511559"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Soil Drainage Class</a:t>
                </a:r>
              </a:p>
            </p:txBody>
          </p:sp>
          <p:sp>
            <p:nvSpPr>
              <p:cNvPr id="95" name="TextBox 94"/>
              <p:cNvSpPr txBox="1"/>
              <p:nvPr/>
            </p:nvSpPr>
            <p:spPr>
              <a:xfrm>
                <a:off x="4729427" y="2579121"/>
                <a:ext cx="1886591"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Topographical Roughness</a:t>
                </a:r>
              </a:p>
            </p:txBody>
          </p:sp>
          <p:sp>
            <p:nvSpPr>
              <p:cNvPr id="96" name="TextBox 95"/>
              <p:cNvSpPr txBox="1"/>
              <p:nvPr/>
            </p:nvSpPr>
            <p:spPr>
              <a:xfrm>
                <a:off x="4729427" y="3669043"/>
                <a:ext cx="1511559"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Driest Period Temperature</a:t>
                </a:r>
              </a:p>
            </p:txBody>
          </p:sp>
          <p:sp>
            <p:nvSpPr>
              <p:cNvPr id="97" name="TextBox 96"/>
              <p:cNvSpPr txBox="1"/>
              <p:nvPr/>
            </p:nvSpPr>
            <p:spPr>
              <a:xfrm>
                <a:off x="4588887" y="4779790"/>
                <a:ext cx="1511559"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Warmest Quarter Precipitation</a:t>
                </a:r>
              </a:p>
            </p:txBody>
          </p:sp>
          <p:sp>
            <p:nvSpPr>
              <p:cNvPr id="98" name="TextBox 97"/>
              <p:cNvSpPr txBox="1"/>
              <p:nvPr/>
            </p:nvSpPr>
            <p:spPr>
              <a:xfrm>
                <a:off x="648953" y="1256447"/>
                <a:ext cx="1511559"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Distance from Agriculture</a:t>
                </a:r>
              </a:p>
            </p:txBody>
          </p:sp>
          <p:sp>
            <p:nvSpPr>
              <p:cNvPr id="99" name="TextBox 98"/>
              <p:cNvSpPr txBox="1"/>
              <p:nvPr/>
            </p:nvSpPr>
            <p:spPr>
              <a:xfrm>
                <a:off x="606638" y="2616781"/>
                <a:ext cx="1511559"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Distance from Developed</a:t>
                </a:r>
              </a:p>
            </p:txBody>
          </p:sp>
          <p:sp>
            <p:nvSpPr>
              <p:cNvPr id="100" name="TextBox 99"/>
              <p:cNvSpPr txBox="1"/>
              <p:nvPr/>
            </p:nvSpPr>
            <p:spPr>
              <a:xfrm>
                <a:off x="578649" y="3726081"/>
                <a:ext cx="1511559"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Distance from Roads</a:t>
                </a:r>
              </a:p>
            </p:txBody>
          </p:sp>
          <p:sp>
            <p:nvSpPr>
              <p:cNvPr id="101" name="TextBox 100"/>
              <p:cNvSpPr txBox="1"/>
              <p:nvPr/>
            </p:nvSpPr>
            <p:spPr>
              <a:xfrm>
                <a:off x="531842" y="4826380"/>
                <a:ext cx="1399593" cy="461665"/>
              </a:xfrm>
              <a:prstGeom prst="rect">
                <a:avLst/>
              </a:prstGeom>
              <a:noFill/>
            </p:spPr>
            <p:txBody>
              <a:bodyPr wrap="square" rtlCol="0">
                <a:spAutoFit/>
              </a:bodyPr>
              <a:lstStyle/>
              <a:p>
                <a:r>
                  <a:rPr lang="en-US" sz="1200" dirty="0">
                    <a:solidFill>
                      <a:srgbClr val="767171"/>
                    </a:solidFill>
                    <a:latin typeface="Century Gothic" panose="020B0502020202020204" pitchFamily="34" charset="0"/>
                  </a:rPr>
                  <a:t>Coldest Quarter Precipitation</a:t>
                </a:r>
              </a:p>
            </p:txBody>
          </p:sp>
        </p:grpSp>
      </p:grpSp>
      <p:sp>
        <p:nvSpPr>
          <p:cNvPr id="103" name="TextBox 102"/>
          <p:cNvSpPr txBox="1"/>
          <p:nvPr/>
        </p:nvSpPr>
        <p:spPr>
          <a:xfrm>
            <a:off x="809898" y="11950493"/>
            <a:ext cx="8468855" cy="584775"/>
          </a:xfrm>
          <a:prstGeom prst="rect">
            <a:avLst/>
          </a:prstGeom>
          <a:noFill/>
          <a:ln>
            <a:solidFill>
              <a:schemeClr val="accent1"/>
            </a:solidFill>
          </a:ln>
        </p:spPr>
        <p:txBody>
          <a:bodyPr wrap="square" rtlCol="0">
            <a:spAutoFit/>
          </a:bodyPr>
          <a:lstStyle/>
          <a:p>
            <a:pPr algn="ctr"/>
            <a:r>
              <a:rPr lang="en-US" sz="3200" b="1" dirty="0" smtClean="0"/>
              <a:t>Datasets</a:t>
            </a:r>
            <a:endParaRPr lang="en-US" sz="3200" b="1" dirty="0"/>
          </a:p>
        </p:txBody>
      </p:sp>
      <p:graphicFrame>
        <p:nvGraphicFramePr>
          <p:cNvPr id="104" name="Table 103"/>
          <p:cNvGraphicFramePr>
            <a:graphicFrameLocks noGrp="1"/>
          </p:cNvGraphicFramePr>
          <p:nvPr>
            <p:extLst>
              <p:ext uri="{D42A27DB-BD31-4B8C-83A1-F6EECF244321}">
                <p14:modId xmlns:p14="http://schemas.microsoft.com/office/powerpoint/2010/main" val="167040120"/>
              </p:ext>
            </p:extLst>
          </p:nvPr>
        </p:nvGraphicFramePr>
        <p:xfrm>
          <a:off x="771910" y="25446770"/>
          <a:ext cx="4807425" cy="3704945"/>
        </p:xfrm>
        <a:graphic>
          <a:graphicData uri="http://schemas.openxmlformats.org/drawingml/2006/table">
            <a:tbl>
              <a:tblPr firstRow="1" bandRow="1">
                <a:tableStyleId>{F5AB1C69-6EDB-4FF4-983F-18BD219EF322}</a:tableStyleId>
              </a:tblPr>
              <a:tblGrid>
                <a:gridCol w="2794003"/>
                <a:gridCol w="2013422"/>
              </a:tblGrid>
              <a:tr h="518307">
                <a:tc>
                  <a:txBody>
                    <a:bodyPr/>
                    <a:lstStyle/>
                    <a:p>
                      <a:r>
                        <a:rPr lang="en-US" sz="1500" dirty="0" smtClean="0">
                          <a:latin typeface="Century Gothic" panose="020B0502020202020204" pitchFamily="34" charset="0"/>
                        </a:rPr>
                        <a:t>Variable contributing most to model</a:t>
                      </a:r>
                      <a:endParaRPr lang="en-US" sz="1500" dirty="0">
                        <a:latin typeface="Century Gothic" panose="020B0502020202020204" pitchFamily="34" charset="0"/>
                      </a:endParaRPr>
                    </a:p>
                  </a:txBody>
                  <a:tcPr marL="78820" marR="78820" marT="39409" marB="39409">
                    <a:solidFill>
                      <a:srgbClr val="2E8652"/>
                    </a:solidFill>
                  </a:tcPr>
                </a:tc>
                <a:tc>
                  <a:txBody>
                    <a:bodyPr/>
                    <a:lstStyle/>
                    <a:p>
                      <a:r>
                        <a:rPr lang="en-US" sz="1500" dirty="0" smtClean="0">
                          <a:latin typeface="Century Gothic" panose="020B0502020202020204" pitchFamily="34" charset="0"/>
                        </a:rPr>
                        <a:t>Percent contribution</a:t>
                      </a:r>
                      <a:endParaRPr lang="en-US" sz="1500" dirty="0">
                        <a:latin typeface="Century Gothic" panose="020B0502020202020204" pitchFamily="34" charset="0"/>
                      </a:endParaRPr>
                    </a:p>
                  </a:txBody>
                  <a:tcPr marL="78820" marR="78820" marT="39409" marB="39409">
                    <a:solidFill>
                      <a:srgbClr val="2E8652"/>
                    </a:solidFill>
                  </a:tcPr>
                </a:tc>
              </a:tr>
              <a:tr h="676281">
                <a:tc>
                  <a:txBody>
                    <a:bodyPr/>
                    <a:lstStyle/>
                    <a:p>
                      <a:r>
                        <a:rPr lang="en-US" sz="2000" dirty="0" smtClean="0">
                          <a:latin typeface="Century Gothic" panose="020B0502020202020204" pitchFamily="34" charset="0"/>
                        </a:rPr>
                        <a:t>Topographic roughness</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28</a:t>
                      </a:r>
                      <a:endParaRPr lang="en-US" sz="2000" dirty="0">
                        <a:latin typeface="Century Gothic" panose="020B0502020202020204" pitchFamily="34" charset="0"/>
                      </a:endParaRPr>
                    </a:p>
                  </a:txBody>
                  <a:tcPr marL="78820" marR="78820" marT="39409" marB="39409"/>
                </a:tc>
              </a:tr>
              <a:tr h="676281">
                <a:tc>
                  <a:txBody>
                    <a:bodyPr/>
                    <a:lstStyle/>
                    <a:p>
                      <a:r>
                        <a:rPr lang="en-US" sz="2000" dirty="0" smtClean="0">
                          <a:latin typeface="Century Gothic" panose="020B0502020202020204" pitchFamily="34" charset="0"/>
                        </a:rPr>
                        <a:t>Driest</a:t>
                      </a:r>
                      <a:r>
                        <a:rPr lang="en-US" sz="2000" baseline="0" dirty="0" smtClean="0">
                          <a:latin typeface="Century Gothic" panose="020B0502020202020204" pitchFamily="34" charset="0"/>
                        </a:rPr>
                        <a:t> season temperature</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17.7</a:t>
                      </a:r>
                      <a:endParaRPr lang="en-US" sz="2000" dirty="0">
                        <a:latin typeface="Century Gothic" panose="020B0502020202020204" pitchFamily="34" charset="0"/>
                      </a:endParaRPr>
                    </a:p>
                  </a:txBody>
                  <a:tcPr marL="78820" marR="78820" marT="39409" marB="39409"/>
                </a:tc>
              </a:tr>
              <a:tr h="676281">
                <a:tc>
                  <a:txBody>
                    <a:bodyPr/>
                    <a:lstStyle/>
                    <a:p>
                      <a:r>
                        <a:rPr lang="en-US" sz="2000" dirty="0" smtClean="0">
                          <a:latin typeface="Century Gothic" panose="020B0502020202020204" pitchFamily="34" charset="0"/>
                        </a:rPr>
                        <a:t>Coldest season temperature</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17.1</a:t>
                      </a:r>
                      <a:endParaRPr lang="en-US" sz="2000" dirty="0">
                        <a:latin typeface="Century Gothic" panose="020B0502020202020204" pitchFamily="34" charset="0"/>
                      </a:endParaRPr>
                    </a:p>
                  </a:txBody>
                  <a:tcPr marL="78820" marR="78820" marT="39409" marB="39409"/>
                </a:tc>
              </a:tr>
              <a:tr h="415255">
                <a:tc>
                  <a:txBody>
                    <a:bodyPr/>
                    <a:lstStyle/>
                    <a:p>
                      <a:r>
                        <a:rPr lang="en-US" sz="2000" dirty="0" smtClean="0">
                          <a:latin typeface="Century Gothic" panose="020B0502020202020204" pitchFamily="34" charset="0"/>
                        </a:rPr>
                        <a:t>Soil drainage </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13</a:t>
                      </a:r>
                      <a:endParaRPr lang="en-US" sz="2000" dirty="0">
                        <a:latin typeface="Century Gothic" panose="020B0502020202020204" pitchFamily="34" charset="0"/>
                      </a:endParaRPr>
                    </a:p>
                  </a:txBody>
                  <a:tcPr marL="78820" marR="78820" marT="39409" marB="39409"/>
                </a:tc>
              </a:tr>
              <a:tr h="676281">
                <a:tc>
                  <a:txBody>
                    <a:bodyPr/>
                    <a:lstStyle/>
                    <a:p>
                      <a:r>
                        <a:rPr lang="en-US" sz="2000" dirty="0" smtClean="0">
                          <a:latin typeface="Century Gothic" panose="020B0502020202020204" pitchFamily="34" charset="0"/>
                        </a:rPr>
                        <a:t>Distance from agriculture </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12.5</a:t>
                      </a:r>
                      <a:endParaRPr lang="en-US" sz="2000" dirty="0">
                        <a:latin typeface="Century Gothic" panose="020B0502020202020204" pitchFamily="34" charset="0"/>
                      </a:endParaRPr>
                    </a:p>
                  </a:txBody>
                  <a:tcPr marL="78820" marR="78820" marT="39409" marB="39409"/>
                </a:tc>
              </a:tr>
            </a:tbl>
          </a:graphicData>
        </a:graphic>
      </p:graphicFrame>
      <p:pic>
        <p:nvPicPr>
          <p:cNvPr id="105" name="Picture 10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93521" y="25446392"/>
            <a:ext cx="5914023" cy="3879001"/>
          </a:xfrm>
          <a:prstGeom prst="rect">
            <a:avLst/>
          </a:prstGeom>
        </p:spPr>
      </p:pic>
      <p:pic>
        <p:nvPicPr>
          <p:cNvPr id="109" name="Picture 10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98976" y="21613204"/>
            <a:ext cx="4753294" cy="3639306"/>
          </a:xfrm>
          <a:prstGeom prst="rect">
            <a:avLst/>
          </a:prstGeom>
        </p:spPr>
      </p:pic>
      <p:sp>
        <p:nvSpPr>
          <p:cNvPr id="110" name="TextBox 109"/>
          <p:cNvSpPr txBox="1"/>
          <p:nvPr/>
        </p:nvSpPr>
        <p:spPr>
          <a:xfrm>
            <a:off x="785851" y="20871460"/>
            <a:ext cx="4766419" cy="584775"/>
          </a:xfrm>
          <a:prstGeom prst="rect">
            <a:avLst/>
          </a:prstGeom>
          <a:noFill/>
          <a:ln>
            <a:solidFill>
              <a:schemeClr val="accent1"/>
            </a:solidFill>
          </a:ln>
        </p:spPr>
        <p:txBody>
          <a:bodyPr wrap="square" rtlCol="0">
            <a:spAutoFit/>
          </a:bodyPr>
          <a:lstStyle/>
          <a:p>
            <a:pPr algn="ctr"/>
            <a:r>
              <a:rPr lang="en-US" sz="3200" b="1" dirty="0" smtClean="0"/>
              <a:t>MaxEnt 2010</a:t>
            </a:r>
            <a:endParaRPr lang="en-US" sz="3200" b="1" dirty="0"/>
          </a:p>
        </p:txBody>
      </p:sp>
      <p:sp>
        <p:nvSpPr>
          <p:cNvPr id="111" name="TextBox 110"/>
          <p:cNvSpPr txBox="1"/>
          <p:nvPr/>
        </p:nvSpPr>
        <p:spPr>
          <a:xfrm>
            <a:off x="5896562" y="20897325"/>
            <a:ext cx="4766419" cy="584775"/>
          </a:xfrm>
          <a:prstGeom prst="rect">
            <a:avLst/>
          </a:prstGeom>
          <a:noFill/>
          <a:ln>
            <a:solidFill>
              <a:schemeClr val="accent1"/>
            </a:solidFill>
          </a:ln>
        </p:spPr>
        <p:txBody>
          <a:bodyPr wrap="square" rtlCol="0">
            <a:spAutoFit/>
          </a:bodyPr>
          <a:lstStyle/>
          <a:p>
            <a:pPr algn="ctr"/>
            <a:r>
              <a:rPr lang="en-US" sz="3200" b="1" dirty="0" smtClean="0"/>
              <a:t>MaxEnt 2020</a:t>
            </a:r>
            <a:endParaRPr lang="en-US" sz="3200" b="1" dirty="0"/>
          </a:p>
        </p:txBody>
      </p:sp>
      <p:pic>
        <p:nvPicPr>
          <p:cNvPr id="112" name="Picture 11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893521" y="21597964"/>
            <a:ext cx="4802238" cy="3683270"/>
          </a:xfrm>
          <a:prstGeom prst="rect">
            <a:avLst/>
          </a:prstGeom>
        </p:spPr>
      </p:pic>
      <p:pic>
        <p:nvPicPr>
          <p:cNvPr id="117" name="Picture 116"/>
          <p:cNvPicPr>
            <a:picLocks noChangeAspect="1"/>
          </p:cNvPicPr>
          <p:nvPr/>
        </p:nvPicPr>
        <p:blipFill rotWithShape="1">
          <a:blip r:embed="rId23">
            <a:extLst>
              <a:ext uri="{28A0092B-C50C-407E-A947-70E740481C1C}">
                <a14:useLocalDpi xmlns:a14="http://schemas.microsoft.com/office/drawing/2010/main" val="0"/>
              </a:ext>
            </a:extLst>
          </a:blip>
          <a:srcRect l="-2" t="2" r="45637" b="17617"/>
          <a:stretch/>
        </p:blipFill>
        <p:spPr>
          <a:xfrm>
            <a:off x="13714677" y="12711814"/>
            <a:ext cx="4172269" cy="5159091"/>
          </a:xfrm>
          <a:prstGeom prst="rect">
            <a:avLst/>
          </a:prstGeom>
        </p:spPr>
      </p:pic>
      <p:sp>
        <p:nvSpPr>
          <p:cNvPr id="118" name="TextBox 117"/>
          <p:cNvSpPr txBox="1"/>
          <p:nvPr/>
        </p:nvSpPr>
        <p:spPr>
          <a:xfrm>
            <a:off x="10978049" y="20920872"/>
            <a:ext cx="6907707" cy="584775"/>
          </a:xfrm>
          <a:prstGeom prst="rect">
            <a:avLst/>
          </a:prstGeom>
          <a:noFill/>
          <a:ln>
            <a:solidFill>
              <a:schemeClr val="accent1"/>
            </a:solidFill>
          </a:ln>
        </p:spPr>
        <p:txBody>
          <a:bodyPr wrap="square" rtlCol="0">
            <a:spAutoFit/>
          </a:bodyPr>
          <a:lstStyle/>
          <a:p>
            <a:pPr algn="ctr"/>
            <a:r>
              <a:rPr lang="en-US" sz="3200" b="1" dirty="0" smtClean="0"/>
              <a:t>Land Change Modeler</a:t>
            </a:r>
            <a:endParaRPr lang="en-US" sz="3200" b="1" dirty="0"/>
          </a:p>
        </p:txBody>
      </p:sp>
      <p:grpSp>
        <p:nvGrpSpPr>
          <p:cNvPr id="129" name="Group 128"/>
          <p:cNvGrpSpPr/>
          <p:nvPr/>
        </p:nvGrpSpPr>
        <p:grpSpPr>
          <a:xfrm>
            <a:off x="11019281" y="21574491"/>
            <a:ext cx="3089857" cy="2212577"/>
            <a:chOff x="11019282" y="21658373"/>
            <a:chExt cx="2615197" cy="1872684"/>
          </a:xfrm>
        </p:grpSpPr>
        <p:pic>
          <p:nvPicPr>
            <p:cNvPr id="121" name="Picture 120"/>
            <p:cNvPicPr>
              <a:picLocks noChangeAspect="1"/>
            </p:cNvPicPr>
            <p:nvPr/>
          </p:nvPicPr>
          <p:blipFill rotWithShape="1">
            <a:blip r:embed="rId25" cstate="print">
              <a:extLst>
                <a:ext uri="{28A0092B-C50C-407E-A947-70E740481C1C}">
                  <a14:useLocalDpi xmlns:a14="http://schemas.microsoft.com/office/drawing/2010/main" val="0"/>
                </a:ext>
              </a:extLst>
            </a:blip>
            <a:srcRect l="4556" t="5375" r="4420" b="6704"/>
            <a:stretch/>
          </p:blipFill>
          <p:spPr>
            <a:xfrm>
              <a:off x="11019282" y="21684920"/>
              <a:ext cx="2615197" cy="1846137"/>
            </a:xfrm>
            <a:prstGeom prst="rect">
              <a:avLst/>
            </a:prstGeom>
          </p:spPr>
        </p:pic>
        <p:sp>
          <p:nvSpPr>
            <p:cNvPr id="123" name="TextBox 122"/>
            <p:cNvSpPr txBox="1"/>
            <p:nvPr/>
          </p:nvSpPr>
          <p:spPr>
            <a:xfrm>
              <a:off x="11916413" y="21658373"/>
              <a:ext cx="1012060" cy="322507"/>
            </a:xfrm>
            <a:prstGeom prst="rect">
              <a:avLst/>
            </a:prstGeom>
            <a:noFill/>
          </p:spPr>
          <p:txBody>
            <a:bodyPr wrap="square" rtlCol="0">
              <a:spAutoFit/>
            </a:bodyPr>
            <a:lstStyle/>
            <a:p>
              <a:r>
                <a:rPr lang="en-US" sz="2000" b="1" dirty="0">
                  <a:solidFill>
                    <a:prstClr val="white"/>
                  </a:solidFill>
                  <a:effectLst>
                    <a:outerShdw blurRad="38100" dist="38100" dir="2700000" algn="tl">
                      <a:srgbClr val="000000">
                        <a:alpha val="43137"/>
                      </a:srgbClr>
                    </a:outerShdw>
                  </a:effectLst>
                  <a:latin typeface="Century Gothic" panose="020B0502020202020204" pitchFamily="34" charset="0"/>
                </a:rPr>
                <a:t>1985</a:t>
              </a:r>
            </a:p>
          </p:txBody>
        </p:sp>
      </p:grpSp>
      <p:grpSp>
        <p:nvGrpSpPr>
          <p:cNvPr id="130" name="Group 129"/>
          <p:cNvGrpSpPr/>
          <p:nvPr/>
        </p:nvGrpSpPr>
        <p:grpSpPr>
          <a:xfrm>
            <a:off x="11746249" y="24253578"/>
            <a:ext cx="6178708" cy="4361716"/>
            <a:chOff x="14055070" y="23009820"/>
            <a:chExt cx="4172281" cy="2945325"/>
          </a:xfrm>
        </p:grpSpPr>
        <p:pic>
          <p:nvPicPr>
            <p:cNvPr id="122" name="Picture 121"/>
            <p:cNvPicPr>
              <a:picLocks noChangeAspect="1"/>
            </p:cNvPicPr>
            <p:nvPr/>
          </p:nvPicPr>
          <p:blipFill rotWithShape="1">
            <a:blip r:embed="rId26" cstate="print">
              <a:extLst>
                <a:ext uri="{28A0092B-C50C-407E-A947-70E740481C1C}">
                  <a14:useLocalDpi xmlns:a14="http://schemas.microsoft.com/office/drawing/2010/main" val="0"/>
                </a:ext>
              </a:extLst>
            </a:blip>
            <a:srcRect l="4762" t="5505" r="4736" b="6529"/>
            <a:stretch/>
          </p:blipFill>
          <p:spPr>
            <a:xfrm>
              <a:off x="14055070" y="23009820"/>
              <a:ext cx="4172281" cy="2945325"/>
            </a:xfrm>
            <a:prstGeom prst="rect">
              <a:avLst/>
            </a:prstGeom>
          </p:spPr>
        </p:pic>
        <p:sp>
          <p:nvSpPr>
            <p:cNvPr id="124" name="TextBox 123"/>
            <p:cNvSpPr txBox="1"/>
            <p:nvPr/>
          </p:nvSpPr>
          <p:spPr>
            <a:xfrm>
              <a:off x="15824558" y="23009820"/>
              <a:ext cx="858461" cy="419355"/>
            </a:xfrm>
            <a:prstGeom prst="rect">
              <a:avLst/>
            </a:prstGeom>
            <a:noFill/>
          </p:spPr>
          <p:txBody>
            <a:bodyPr wrap="square" rtlCol="0">
              <a:spAutoFit/>
            </a:bodyPr>
            <a:lstStyle/>
            <a:p>
              <a:r>
                <a:rPr lang="en-US" sz="2000" b="1" dirty="0">
                  <a:solidFill>
                    <a:prstClr val="white"/>
                  </a:solidFill>
                  <a:effectLst>
                    <a:outerShdw blurRad="38100" dist="38100" dir="2700000" algn="tl">
                      <a:srgbClr val="000000">
                        <a:alpha val="43137"/>
                      </a:srgbClr>
                    </a:outerShdw>
                  </a:effectLst>
                  <a:latin typeface="Century Gothic" panose="020B0502020202020204" pitchFamily="34" charset="0"/>
                </a:rPr>
                <a:t>2020</a:t>
              </a:r>
            </a:p>
          </p:txBody>
        </p:sp>
      </p:grpSp>
      <p:sp>
        <p:nvSpPr>
          <p:cNvPr id="125" name="Down Arrow 124"/>
          <p:cNvSpPr/>
          <p:nvPr/>
        </p:nvSpPr>
        <p:spPr>
          <a:xfrm>
            <a:off x="16170804" y="23820042"/>
            <a:ext cx="337436" cy="392321"/>
          </a:xfrm>
          <a:prstGeom prst="downArrow">
            <a:avLst/>
          </a:prstGeom>
          <a:solidFill>
            <a:srgbClr val="2E865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6" name="Right Arrow 125"/>
          <p:cNvSpPr/>
          <p:nvPr/>
        </p:nvSpPr>
        <p:spPr>
          <a:xfrm>
            <a:off x="14190897" y="22483478"/>
            <a:ext cx="321403" cy="265379"/>
          </a:xfrm>
          <a:prstGeom prst="rightArrow">
            <a:avLst/>
          </a:prstGeom>
          <a:solidFill>
            <a:srgbClr val="2E865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28" name="Group 127"/>
          <p:cNvGrpSpPr/>
          <p:nvPr/>
        </p:nvGrpSpPr>
        <p:grpSpPr>
          <a:xfrm>
            <a:off x="14590090" y="21537432"/>
            <a:ext cx="3324850" cy="2250453"/>
            <a:chOff x="11019282" y="24092256"/>
            <a:chExt cx="2615197" cy="1843861"/>
          </a:xfrm>
        </p:grpSpPr>
        <p:pic>
          <p:nvPicPr>
            <p:cNvPr id="120" name="Picture 119"/>
            <p:cNvPicPr>
              <a:picLocks noChangeAspect="1"/>
            </p:cNvPicPr>
            <p:nvPr/>
          </p:nvPicPr>
          <p:blipFill rotWithShape="1">
            <a:blip r:embed="rId27" cstate="print">
              <a:extLst>
                <a:ext uri="{28A0092B-C50C-407E-A947-70E740481C1C}">
                  <a14:useLocalDpi xmlns:a14="http://schemas.microsoft.com/office/drawing/2010/main" val="0"/>
                </a:ext>
              </a:extLst>
            </a:blip>
            <a:srcRect l="4769" t="5651" r="5260" b="6953"/>
            <a:stretch/>
          </p:blipFill>
          <p:spPr>
            <a:xfrm>
              <a:off x="11019282" y="24141810"/>
              <a:ext cx="2615197" cy="1794307"/>
            </a:xfrm>
            <a:prstGeom prst="rect">
              <a:avLst/>
            </a:prstGeom>
          </p:spPr>
        </p:pic>
        <p:sp>
          <p:nvSpPr>
            <p:cNvPr id="127" name="TextBox 126"/>
            <p:cNvSpPr txBox="1"/>
            <p:nvPr/>
          </p:nvSpPr>
          <p:spPr>
            <a:xfrm>
              <a:off x="11912509" y="24092256"/>
              <a:ext cx="965615" cy="400110"/>
            </a:xfrm>
            <a:prstGeom prst="rect">
              <a:avLst/>
            </a:prstGeom>
            <a:noFill/>
          </p:spPr>
          <p:txBody>
            <a:bodyPr wrap="square" rtlCol="0">
              <a:spAutoFit/>
            </a:bodyPr>
            <a:lstStyle/>
            <a:p>
              <a:r>
                <a:rPr lang="en-US" sz="2000" b="1" dirty="0" smtClean="0">
                  <a:solidFill>
                    <a:prstClr val="white"/>
                  </a:solidFill>
                  <a:effectLst>
                    <a:outerShdw blurRad="38100" dist="38100" dir="2700000" algn="tl">
                      <a:srgbClr val="000000">
                        <a:alpha val="43137"/>
                      </a:srgbClr>
                    </a:outerShdw>
                  </a:effectLst>
                  <a:latin typeface="Century Gothic" panose="020B0502020202020204" pitchFamily="34" charset="0"/>
                </a:rPr>
                <a:t>2010</a:t>
              </a:r>
              <a:endParaRPr lang="en-US" sz="2000"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2999</TotalTime>
  <Words>698</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Kinton, Carl I. (GSFC-6170)[DEVELOP]</cp:lastModifiedBy>
  <cp:revision>172</cp:revision>
  <dcterms:created xsi:type="dcterms:W3CDTF">2015-06-02T14:58:58Z</dcterms:created>
  <dcterms:modified xsi:type="dcterms:W3CDTF">2016-04-01T02:14:25Z</dcterms:modified>
</cp:coreProperties>
</file>