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9.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78" r:id="rId9"/>
    <p:sldId id="276" r:id="rId10"/>
    <p:sldId id="277" r:id="rId11"/>
    <p:sldId id="266" r:id="rId12"/>
    <p:sldId id="267" r:id="rId13"/>
    <p:sldId id="268" r:id="rId14"/>
    <p:sldId id="269" r:id="rId15"/>
    <p:sldId id="270" r:id="rId16"/>
    <p:sldId id="271" r:id="rId17"/>
    <p:sldId id="272" r:id="rId1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zniak, Daniel A. (LARC-E3)[SSAI DEVELOP]" initials="WDA(D" lastIdx="7" clrIdx="0">
    <p:extLst>
      <p:ext uri="{19B8F6BF-5375-455C-9EA6-DF929625EA0E}">
        <p15:presenceInfo xmlns:p15="http://schemas.microsoft.com/office/powerpoint/2012/main" userId="S-1-5-21-330711430-3775241029-4075259233-653906" providerId="AD"/>
      </p:ext>
    </p:extLst>
  </p:cmAuthor>
  <p:cmAuthor id="2" name="Adams, Emily C. (LARC-E3)[SSAI DEVELOP]" initials="AEC(D" lastIdx="8" clrIdx="1">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29" autoAdjust="0"/>
  </p:normalViewPr>
  <p:slideViewPr>
    <p:cSldViewPr snapToGrid="0">
      <p:cViewPr varScale="1">
        <p:scale>
          <a:sx n="87" d="100"/>
          <a:sy n="87" d="100"/>
        </p:scale>
        <p:origin x="16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06-29T12:39:20.397" idx="1">
    <p:pos x="3359" y="3907"/>
    <p:text>Final Draft must have full speaker notes</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15-06-29T12:52:33.671" idx="8">
    <p:pos x="10" y="10"/>
    <p:text>Great job guys!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5-06-29T12:40:07.601" idx="2">
    <p:pos x="3657" y="2401"/>
    <p:text>Make sure your photos are open source - if you have any questions feel free to ask</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5-06-29T12:42:05.120" idx="3">
    <p:pos x="3761" y="937"/>
    <p:text>Maybe make this the same style heading as the objectives</p:text>
    <p:extLst>
      <p:ext uri="{C676402C-5697-4E1C-873F-D02D1690AC5C}">
        <p15:threadingInfo xmlns:p15="http://schemas.microsoft.com/office/powerpoint/2012/main" timeZoneBias="240"/>
      </p:ext>
    </p:extLst>
  </p:cm>
  <p:cm authorId="2" dt="2015-06-29T12:42:53.871" idx="4">
    <p:pos x="10" y="10"/>
    <p:text>I think this slide belongs after the apple sutability slide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6-29T11:17:03.342" idx="4">
    <p:pos x="5760" y="728"/>
    <p:text>This map seems like it would benefit from its own on-map title.</p:text>
    <p:extLst>
      <p:ext uri="{C676402C-5697-4E1C-873F-D02D1690AC5C}">
        <p15:threadingInfo xmlns:p15="http://schemas.microsoft.com/office/powerpoint/2012/main" timeZoneBias="240"/>
      </p:ext>
    </p:extLst>
  </p:cm>
  <p:cm authorId="2" dt="2015-06-29T12:44:12.781" idx="5">
    <p:pos x="5760" y="824"/>
    <p:text>Or export the legend and inset as seperate images so you can resize them - they are currently too small</p:text>
    <p:extLst>
      <p:ext uri="{C676402C-5697-4E1C-873F-D02D1690AC5C}">
        <p15:threadingInfo xmlns:p15="http://schemas.microsoft.com/office/powerpoint/2012/main" timeZoneBias="240">
          <p15:parentCm authorId="1" idx="4"/>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6-29T11:17:46.844" idx="5">
    <p:pos x="4662" y="3434"/>
    <p:text>Good parsimony in your bulleting format, so far.</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5-06-29T12:44:54.534" idx="6">
    <p:pos x="10" y="10"/>
    <p:text>for final draft include in the speaker notes why phz are based off extreme minimum temps - is it this way for all crops or just apples?</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5-06-29T11:18:45.218" idx="6">
    <p:pos x="5676" y="1049"/>
    <p:text>This map also seems like it would benefit from an on-map title</p:text>
    <p:extLst>
      <p:ext uri="{C676402C-5697-4E1C-873F-D02D1690AC5C}">
        <p15:threadingInfo xmlns:p15="http://schemas.microsoft.com/office/powerpoint/2012/main" timeZoneBias="240"/>
      </p:ext>
    </p:extLst>
  </p:cm>
  <p:cm authorId="2" dt="2015-06-29T12:47:20.589" idx="7">
    <p:pos x="10" y="10"/>
    <p:text>Agree with Dan, this slide is missing context, again export legend and inset as seperate images so you can resize and adjust, also for temperature, you might want to include actual values as well as high/low</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5-06-29T09:30:52.857" idx="2">
    <p:pos x="911" y="324"/>
    <p:text>Nice set-up.</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5-06-29T11:20:31.970" idx="7">
    <p:pos x="4162" y="3315"/>
    <p:text>I recommend putting a note in the presentation for the speaker to mention what Cropscape is and that it comes from USDA during the presentation.</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dirty="0"/>
          </a:p>
        </p:txBody>
      </p:sp>
    </p:spTree>
    <p:extLst>
      <p:ext uri="{BB962C8B-B14F-4D97-AF65-F5344CB8AC3E}">
        <p14:creationId xmlns:p14="http://schemas.microsoft.com/office/powerpoint/2010/main" val="353678471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dirty="0"/>
          </a:p>
        </p:txBody>
      </p:sp>
      <p:sp>
        <p:nvSpPr>
          <p:cNvPr id="113" name="Shape 1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39221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dirty="0"/>
          </a:p>
        </p:txBody>
      </p:sp>
      <p:sp>
        <p:nvSpPr>
          <p:cNvPr id="178" name="Shape 17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9328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dirty="0"/>
          </a:p>
        </p:txBody>
      </p:sp>
      <p:sp>
        <p:nvSpPr>
          <p:cNvPr id="195" name="Shape 1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94514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dirty="0"/>
          </a:p>
        </p:txBody>
      </p:sp>
      <p:sp>
        <p:nvSpPr>
          <p:cNvPr id="200" name="Shape 2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24897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dirty="0"/>
          </a:p>
        </p:txBody>
      </p:sp>
      <p:sp>
        <p:nvSpPr>
          <p:cNvPr id="205" name="Shape 2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21673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dirty="0"/>
          </a:p>
        </p:txBody>
      </p:sp>
      <p:sp>
        <p:nvSpPr>
          <p:cNvPr id="210" name="Shape 21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9603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dirty="0"/>
          </a:p>
        </p:txBody>
      </p:sp>
      <p:sp>
        <p:nvSpPr>
          <p:cNvPr id="221" name="Shape 2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96382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dirty="0"/>
          </a:p>
        </p:txBody>
      </p:sp>
      <p:sp>
        <p:nvSpPr>
          <p:cNvPr id="230" name="Shape 23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0845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dirty="0"/>
          </a:p>
        </p:txBody>
      </p:sp>
      <p:sp>
        <p:nvSpPr>
          <p:cNvPr id="240" name="Shape 2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1605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22" name="Shape 12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291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dirty="0"/>
          </a:p>
        </p:txBody>
      </p:sp>
      <p:sp>
        <p:nvSpPr>
          <p:cNvPr id="131" name="Shape 1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1375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lang="en-US" sz="1200" b="0" i="0" u="none" strike="noStrike" cap="none" baseline="0" dirty="0">
              <a:solidFill>
                <a:schemeClr val="dk1"/>
              </a:solidFill>
              <a:latin typeface="Calibri"/>
              <a:ea typeface="Calibri"/>
              <a:cs typeface="Calibri"/>
              <a:sym typeface="Calibri"/>
            </a:endParaRPr>
          </a:p>
        </p:txBody>
      </p:sp>
      <p:sp>
        <p:nvSpPr>
          <p:cNvPr id="142" name="Shape 14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5378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dirty="0"/>
          </a:p>
        </p:txBody>
      </p:sp>
      <p:sp>
        <p:nvSpPr>
          <p:cNvPr id="152" name="Shape 15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5520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dirty="0"/>
          </a:p>
        </p:txBody>
      </p:sp>
      <p:sp>
        <p:nvSpPr>
          <p:cNvPr id="163" name="Shape 16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68372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dirty="0"/>
          </a:p>
        </p:txBody>
      </p:sp>
      <p:sp>
        <p:nvSpPr>
          <p:cNvPr id="172" name="Shape 17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53985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dirty="0"/>
          </a:p>
        </p:txBody>
      </p:sp>
      <p:sp>
        <p:nvSpPr>
          <p:cNvPr id="178" name="Shape 17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41832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dirty="0"/>
          </a:p>
        </p:txBody>
      </p:sp>
      <p:sp>
        <p:nvSpPr>
          <p:cNvPr id="178" name="Shape 17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24445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pic>
        <p:nvPicPr>
          <p:cNvPr id="16" name="Shape 16"/>
          <p:cNvPicPr preferRelativeResize="0"/>
          <p:nvPr/>
        </p:nvPicPr>
        <p:blipFill rotWithShape="1">
          <a:blip r:embed="rId2">
            <a:alphaModFix/>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2"/>
          </p:nvPr>
        </p:nvSpPr>
        <p:spPr>
          <a:xfrm>
            <a:off x="5660135"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3"/>
          </p:nvPr>
        </p:nvSpPr>
        <p:spPr>
          <a:xfrm>
            <a:off x="5663183"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4"/>
          </p:nvPr>
        </p:nvSpPr>
        <p:spPr>
          <a:xfrm>
            <a:off x="2249424"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5"/>
          </p:nvPr>
        </p:nvSpPr>
        <p:spPr>
          <a:xfrm>
            <a:off x="2249424"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6"/>
          </p:nvPr>
        </p:nvSpPr>
        <p:spPr>
          <a:xfrm>
            <a:off x="2249424"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8"/>
          </p:nvPr>
        </p:nvSpPr>
        <p:spPr>
          <a:xfrm>
            <a:off x="685800" y="1426463"/>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entury Gothic"/>
                <a:buNone/>
              </a:pPr>
              <a:endParaRPr sz="1800" b="0" i="0" u="none" strike="noStrike" cap="none" baseline="0" dirty="0">
                <a:solidFill>
                  <a:schemeClr val="dk1"/>
                </a:solidFill>
                <a:latin typeface="Questrial"/>
                <a:ea typeface="Questrial"/>
                <a:cs typeface="Questrial"/>
                <a:sym typeface="Questrial"/>
              </a:endParaRPr>
            </a:p>
          </p:txBody>
        </p:sp>
        <p:sp>
          <p:nvSpPr>
            <p:cNvPr id="28" name="Shape 28"/>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88"/>
        <p:cNvGrpSpPr/>
        <p:nvPr/>
      </p:nvGrpSpPr>
      <p:grpSpPr>
        <a:xfrm>
          <a:off x="0" y="0"/>
          <a:ext cx="0" cy="0"/>
          <a:chOff x="0" y="0"/>
          <a:chExt cx="0" cy="0"/>
        </a:xfrm>
      </p:grpSpPr>
      <p:sp>
        <p:nvSpPr>
          <p:cNvPr id="89" name="Shape 8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sp>
        <p:nvSpPr>
          <p:cNvPr id="90" name="Shape 9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sp>
        <p:nvSpPr>
          <p:cNvPr id="91" name="Shape 91"/>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3" name="Shape 93"/>
          <p:cNvSpPr>
            <a:spLocks noGrp="1"/>
          </p:cNvSpPr>
          <p:nvPr>
            <p:ph type="pic" idx="3"/>
          </p:nvPr>
        </p:nvSpPr>
        <p:spPr>
          <a:xfrm>
            <a:off x="0" y="3429000"/>
            <a:ext cx="9144000" cy="3429000"/>
          </a:xfrm>
          <a:prstGeom prst="rect">
            <a:avLst/>
          </a:prstGeom>
          <a:noFill/>
          <a:ln>
            <a:noFill/>
          </a:ln>
        </p:spPr>
      </p:sp>
      <p:sp>
        <p:nvSpPr>
          <p:cNvPr id="94" name="Shape 94"/>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95"/>
        <p:cNvGrpSpPr/>
        <p:nvPr/>
      </p:nvGrpSpPr>
      <p:grpSpPr>
        <a:xfrm>
          <a:off x="0" y="0"/>
          <a:ext cx="0" cy="0"/>
          <a:chOff x="0" y="0"/>
          <a:chExt cx="0" cy="0"/>
        </a:xfrm>
      </p:grpSpPr>
      <p:sp>
        <p:nvSpPr>
          <p:cNvPr id="96" name="Shape 96"/>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sp>
        <p:nvSpPr>
          <p:cNvPr id="97" name="Shape 97"/>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sp>
        <p:nvSpPr>
          <p:cNvPr id="98" name="Shape 98"/>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dirty="0">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99" name="Shape 99"/>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dirty="0">
                <a:solidFill>
                  <a:srgbClr val="BFBFBF"/>
                </a:solidFill>
                <a:latin typeface="Century Gothic"/>
                <a:ea typeface="Century Gothic"/>
                <a:cs typeface="Century Gothic"/>
                <a:sym typeface="Century Gothic"/>
              </a:rPr>
              <a:t>Acknowledgements</a:t>
            </a:r>
          </a:p>
        </p:txBody>
      </p:sp>
      <p:sp>
        <p:nvSpPr>
          <p:cNvPr id="100" name="Shape 100"/>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sp>
        <p:nvSpPr>
          <p:cNvPr id="32" name="Shape 3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sp>
        <p:nvSpPr>
          <p:cNvPr id="33" name="Shape 33"/>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a:spLocks noGrp="1"/>
          </p:cNvSpPr>
          <p:nvPr>
            <p:ph type="pic" idx="3"/>
          </p:nvPr>
        </p:nvSpPr>
        <p:spPr>
          <a:xfrm>
            <a:off x="0" y="0"/>
            <a:ext cx="4572000" cy="6858000"/>
          </a:xfrm>
          <a:prstGeom prst="rect">
            <a:avLst/>
          </a:prstGeom>
          <a:noFill/>
          <a:ln>
            <a:noFill/>
          </a:ln>
        </p:spPr>
      </p:sp>
      <p:sp>
        <p:nvSpPr>
          <p:cNvPr id="36" name="Shape 36"/>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indent="0" algn="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37"/>
        <p:cNvGrpSpPr/>
        <p:nvPr/>
      </p:nvGrpSpPr>
      <p:grpSpPr>
        <a:xfrm>
          <a:off x="0" y="0"/>
          <a:ext cx="0" cy="0"/>
          <a:chOff x="0" y="0"/>
          <a:chExt cx="0" cy="0"/>
        </a:xfrm>
      </p:grpSpPr>
      <p:sp>
        <p:nvSpPr>
          <p:cNvPr id="38" name="Shape 3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sp>
        <p:nvSpPr>
          <p:cNvPr id="39" name="Shape 3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sp>
        <p:nvSpPr>
          <p:cNvPr id="40" name="Shape 40"/>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a:spLocks noGrp="1"/>
          </p:cNvSpPr>
          <p:nvPr>
            <p:ph type="pic" idx="3"/>
          </p:nvPr>
        </p:nvSpPr>
        <p:spPr>
          <a:xfrm>
            <a:off x="4572000" y="0"/>
            <a:ext cx="4572000" cy="6858000"/>
          </a:xfrm>
          <a:prstGeom prst="rect">
            <a:avLst/>
          </a:prstGeom>
          <a:noFill/>
          <a:ln>
            <a:noFill/>
          </a:ln>
        </p:spPr>
      </p:sp>
      <p:sp>
        <p:nvSpPr>
          <p:cNvPr id="43" name="Shape 43"/>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4"/>
        <p:cNvGrpSpPr/>
        <p:nvPr/>
      </p:nvGrpSpPr>
      <p:grpSpPr>
        <a:xfrm>
          <a:off x="0" y="0"/>
          <a:ext cx="0" cy="0"/>
          <a:chOff x="0" y="0"/>
          <a:chExt cx="0" cy="0"/>
        </a:xfrm>
      </p:grpSpPr>
      <p:sp>
        <p:nvSpPr>
          <p:cNvPr id="45" name="Shape 4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sp>
        <p:nvSpPr>
          <p:cNvPr id="46" name="Shape 4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sp>
        <p:nvSpPr>
          <p:cNvPr id="47" name="Shape 47"/>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a:spLocks noGrp="1"/>
          </p:cNvSpPr>
          <p:nvPr>
            <p:ph type="pic" idx="3"/>
          </p:nvPr>
        </p:nvSpPr>
        <p:spPr>
          <a:xfrm>
            <a:off x="0" y="0"/>
            <a:ext cx="9144000" cy="3429000"/>
          </a:xfrm>
          <a:prstGeom prst="rect">
            <a:avLst/>
          </a:prstGeom>
          <a:noFill/>
          <a:ln>
            <a:noFill/>
          </a:ln>
        </p:spPr>
      </p:sp>
      <p:sp>
        <p:nvSpPr>
          <p:cNvPr id="50" name="Shape 5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51"/>
        <p:cNvGrpSpPr/>
        <p:nvPr/>
      </p:nvGrpSpPr>
      <p:grpSpPr>
        <a:xfrm>
          <a:off x="0" y="0"/>
          <a:ext cx="0" cy="0"/>
          <a:chOff x="0" y="0"/>
          <a:chExt cx="0" cy="0"/>
        </a:xfrm>
      </p:grpSpPr>
      <p:sp>
        <p:nvSpPr>
          <p:cNvPr id="52" name="Shape 5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sp>
        <p:nvSpPr>
          <p:cNvPr id="53" name="Shape 5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sp>
        <p:nvSpPr>
          <p:cNvPr id="54" name="Shape 54"/>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indent="0" algn="ctr" rtl="0">
              <a:spcBef>
                <a:spcPts val="0"/>
              </a:spcBef>
              <a:buClr>
                <a:srgbClr val="BFBFBF"/>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61"/>
        <p:cNvGrpSpPr/>
        <p:nvPr/>
      </p:nvGrpSpPr>
      <p:grpSpPr>
        <a:xfrm>
          <a:off x="0" y="0"/>
          <a:ext cx="0" cy="0"/>
          <a:chOff x="0" y="0"/>
          <a:chExt cx="0" cy="0"/>
        </a:xfrm>
      </p:grpSpPr>
      <p:sp>
        <p:nvSpPr>
          <p:cNvPr id="62" name="Shape 6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sp>
        <p:nvSpPr>
          <p:cNvPr id="63" name="Shape 6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sp>
        <p:nvSpPr>
          <p:cNvPr id="64" name="Shape 64"/>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66"/>
        <p:cNvGrpSpPr/>
        <p:nvPr/>
      </p:nvGrpSpPr>
      <p:grpSpPr>
        <a:xfrm>
          <a:off x="0" y="0"/>
          <a:ext cx="0" cy="0"/>
          <a:chOff x="0" y="0"/>
          <a:chExt cx="0" cy="0"/>
        </a:xfrm>
      </p:grpSpPr>
      <p:sp>
        <p:nvSpPr>
          <p:cNvPr id="67" name="Shape 6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sp>
        <p:nvSpPr>
          <p:cNvPr id="68" name="Shape 6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sp>
        <p:nvSpPr>
          <p:cNvPr id="69" name="Shape 69"/>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a:spLocks noGrp="1"/>
          </p:cNvSpPr>
          <p:nvPr>
            <p:ph type="pic" idx="3"/>
          </p:nvPr>
        </p:nvSpPr>
        <p:spPr>
          <a:xfrm>
            <a:off x="0" y="3429000"/>
            <a:ext cx="9144000" cy="3429000"/>
          </a:xfrm>
          <a:prstGeom prst="rect">
            <a:avLst/>
          </a:prstGeom>
          <a:noFill/>
          <a:ln>
            <a:noFill/>
          </a:ln>
        </p:spPr>
      </p:sp>
      <p:sp>
        <p:nvSpPr>
          <p:cNvPr id="72" name="Shape 72"/>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3"/>
        <p:cNvGrpSpPr/>
        <p:nvPr/>
      </p:nvGrpSpPr>
      <p:grpSpPr>
        <a:xfrm>
          <a:off x="0" y="0"/>
          <a:ext cx="0" cy="0"/>
          <a:chOff x="0" y="0"/>
          <a:chExt cx="0" cy="0"/>
        </a:xfrm>
      </p:grpSpPr>
      <p:sp>
        <p:nvSpPr>
          <p:cNvPr id="74" name="Shape 7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sp>
        <p:nvSpPr>
          <p:cNvPr id="75" name="Shape 7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sp>
        <p:nvSpPr>
          <p:cNvPr id="76" name="Shape 76"/>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dirty="0">
                <a:solidFill>
                  <a:srgbClr val="BFBFBF"/>
                </a:solidFill>
                <a:latin typeface="Century Gothic"/>
                <a:ea typeface="Century Gothic"/>
                <a:cs typeface="Century Gothic"/>
                <a:sym typeface="Century Gothic"/>
              </a:rPr>
              <a:t>Acknowledgements</a:t>
            </a:r>
          </a:p>
        </p:txBody>
      </p:sp>
      <p:sp>
        <p:nvSpPr>
          <p:cNvPr id="77" name="Shape 77"/>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8" name="Shape 78"/>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dirty="0">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1"/>
        <p:cNvGrpSpPr/>
        <p:nvPr/>
      </p:nvGrpSpPr>
      <p:grpSpPr>
        <a:xfrm>
          <a:off x="0" y="0"/>
          <a:ext cx="0" cy="0"/>
          <a:chOff x="0" y="0"/>
          <a:chExt cx="0" cy="0"/>
        </a:xfrm>
      </p:grpSpPr>
      <p:sp>
        <p:nvSpPr>
          <p:cNvPr id="82" name="Shape 8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sp>
        <p:nvSpPr>
          <p:cNvPr id="83" name="Shape 8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entury Gothic"/>
            </a:endParaRPr>
          </a:p>
        </p:txBody>
      </p:sp>
      <p:sp>
        <p:nvSpPr>
          <p:cNvPr id="84" name="Shape 84"/>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a:spLocks noGrp="1"/>
          </p:cNvSpPr>
          <p:nvPr>
            <p:ph type="pic" idx="3"/>
          </p:nvPr>
        </p:nvSpPr>
        <p:spPr>
          <a:xfrm>
            <a:off x="0" y="0"/>
            <a:ext cx="9144000" cy="3429000"/>
          </a:xfrm>
          <a:prstGeom prst="rect">
            <a:avLst/>
          </a:prstGeom>
          <a:noFill/>
          <a:ln>
            <a:noFill/>
          </a:ln>
        </p:spPr>
      </p:sp>
      <p:sp>
        <p:nvSpPr>
          <p:cNvPr id="87" name="Shape 87"/>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80000"/>
          </a:schemeClr>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entury Gothic"/>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BFBDBD"/>
                </a:solidFill>
                <a:latin typeface="Century Gothic"/>
                <a:ea typeface="Century Gothic"/>
                <a:cs typeface="Century Gothic"/>
                <a:sym typeface="Century Gothic"/>
              </a:defRPr>
            </a:lvl1pPr>
          </a:lstStyle>
          <a:p>
            <a:pPr marL="0" lvl="0" indent="0">
              <a:spcBef>
                <a:spcPts val="0"/>
              </a:spcBef>
              <a:buSzPct val="25000"/>
              <a:buNone/>
            </a:pPr>
            <a:fld id="{00000000-1234-1234-1234-123412341234}" type="slidenum">
              <a:rPr lang="en-US"/>
              <a:t>‹#›</a:t>
            </a:fld>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comments" Target="../comments/comment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comments" Target="../comments/commen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210600" y="1274075"/>
            <a:ext cx="8771699" cy="2432400"/>
          </a:xfrm>
          <a:prstGeom prst="rect">
            <a:avLst/>
          </a:prstGeom>
          <a:noFill/>
          <a:ln>
            <a:noFill/>
          </a:ln>
        </p:spPr>
        <p:txBody>
          <a:bodyPr lIns="91425" tIns="45700" rIns="91425" bIns="45700" anchor="b" anchorCtr="0">
            <a:noAutofit/>
          </a:bodyPr>
          <a:lstStyle/>
          <a:p>
            <a:pPr marL="0" marR="0" lvl="0" indent="0" algn="ctr" rtl="0">
              <a:lnSpc>
                <a:spcPct val="75000"/>
              </a:lnSpc>
              <a:spcBef>
                <a:spcPts val="0"/>
              </a:spcBef>
              <a:buClr>
                <a:schemeClr val="accent1"/>
              </a:buClr>
              <a:buSzPct val="25000"/>
              <a:buFont typeface="Arial"/>
              <a:buNone/>
            </a:pPr>
            <a:r>
              <a:rPr lang="en-US" sz="6800" b="1" i="0" u="none" strike="noStrike" cap="none" baseline="0" dirty="0">
                <a:solidFill>
                  <a:schemeClr val="accent1"/>
                </a:solidFill>
                <a:latin typeface="Century Gothic"/>
                <a:ea typeface="Century Gothic"/>
                <a:cs typeface="Century Gothic"/>
                <a:sym typeface="Century Gothic"/>
              </a:rPr>
              <a:t>Northwest United States Agriculture III</a:t>
            </a:r>
          </a:p>
        </p:txBody>
      </p:sp>
      <p:sp>
        <p:nvSpPr>
          <p:cNvPr id="105" name="Shape 105"/>
          <p:cNvSpPr txBox="1">
            <a:spLocks noGrp="1"/>
          </p:cNvSpPr>
          <p:nvPr>
            <p:ph type="body" idx="2"/>
          </p:nvPr>
        </p:nvSpPr>
        <p:spPr>
          <a:xfrm>
            <a:off x="2133600" y="5358375"/>
            <a:ext cx="3352799" cy="36929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0" i="0" u="none" strike="noStrike" cap="none" baseline="0" dirty="0">
                <a:solidFill>
                  <a:srgbClr val="A5A5A5"/>
                </a:solidFill>
                <a:latin typeface="Century Gothic"/>
                <a:ea typeface="Century Gothic"/>
                <a:cs typeface="Century Gothic"/>
                <a:sym typeface="Century Gothic"/>
              </a:rPr>
              <a:t>Madeline Ruid (Team Lead)</a:t>
            </a:r>
          </a:p>
        </p:txBody>
      </p:sp>
      <p:sp>
        <p:nvSpPr>
          <p:cNvPr id="106" name="Shape 106"/>
          <p:cNvSpPr txBox="1">
            <a:spLocks noGrp="1"/>
          </p:cNvSpPr>
          <p:nvPr>
            <p:ph type="body" idx="3"/>
          </p:nvPr>
        </p:nvSpPr>
        <p:spPr>
          <a:xfrm>
            <a:off x="2249424" y="5751576"/>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0" i="0" u="none" strike="noStrike" cap="none" baseline="0" dirty="0">
                <a:solidFill>
                  <a:srgbClr val="A5A5A5"/>
                </a:solidFill>
                <a:latin typeface="Century Gothic"/>
                <a:ea typeface="Century Gothic"/>
                <a:cs typeface="Century Gothic"/>
                <a:sym typeface="Century Gothic"/>
              </a:rPr>
              <a:t>Matthew Mullen</a:t>
            </a:r>
          </a:p>
        </p:txBody>
      </p:sp>
      <p:sp>
        <p:nvSpPr>
          <p:cNvPr id="107" name="Shape 107"/>
          <p:cNvSpPr txBox="1">
            <a:spLocks noGrp="1"/>
          </p:cNvSpPr>
          <p:nvPr>
            <p:ph type="body" idx="4"/>
          </p:nvPr>
        </p:nvSpPr>
        <p:spPr>
          <a:xfrm>
            <a:off x="2249424" y="615391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0" i="0" u="none" strike="noStrike" cap="none" baseline="0" dirty="0">
                <a:solidFill>
                  <a:srgbClr val="A5A5A5"/>
                </a:solidFill>
                <a:latin typeface="Century Gothic"/>
                <a:ea typeface="Century Gothic"/>
                <a:cs typeface="Century Gothic"/>
                <a:sym typeface="Century Gothic"/>
              </a:rPr>
              <a:t>James </a:t>
            </a:r>
            <a:r>
              <a:rPr lang="en-US" sz="1800" b="0" i="0" u="none" strike="noStrike" cap="none" baseline="0" dirty="0" smtClean="0">
                <a:solidFill>
                  <a:srgbClr val="A5A5A5"/>
                </a:solidFill>
                <a:latin typeface="Century Gothic"/>
                <a:ea typeface="Century Gothic"/>
                <a:cs typeface="Century Gothic"/>
                <a:sym typeface="Century Gothic"/>
              </a:rPr>
              <a:t>Hendrickson</a:t>
            </a:r>
            <a:endParaRPr lang="en-US" sz="1800" b="0" i="0" u="none" strike="noStrike" cap="none" baseline="0" dirty="0">
              <a:solidFill>
                <a:srgbClr val="A5A5A5"/>
              </a:solidFill>
              <a:latin typeface="Century Gothic"/>
              <a:ea typeface="Century Gothic"/>
              <a:cs typeface="Century Gothic"/>
              <a:sym typeface="Century Gothic"/>
            </a:endParaRPr>
          </a:p>
        </p:txBody>
      </p:sp>
      <p:sp>
        <p:nvSpPr>
          <p:cNvPr id="108" name="Shape 108"/>
          <p:cNvSpPr txBox="1">
            <a:spLocks noGrp="1"/>
          </p:cNvSpPr>
          <p:nvPr>
            <p:ph type="body" idx="5"/>
          </p:nvPr>
        </p:nvSpPr>
        <p:spPr>
          <a:xfrm>
            <a:off x="5663183" y="5358383"/>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0" i="0" u="none" strike="noStrike" cap="none" baseline="0" dirty="0">
                <a:solidFill>
                  <a:srgbClr val="A5A5A5"/>
                </a:solidFill>
                <a:latin typeface="Century Gothic"/>
                <a:ea typeface="Century Gothic"/>
                <a:cs typeface="Century Gothic"/>
                <a:sym typeface="Century Gothic"/>
              </a:rPr>
              <a:t>Teresa Fenn</a:t>
            </a:r>
          </a:p>
        </p:txBody>
      </p:sp>
      <p:sp>
        <p:nvSpPr>
          <p:cNvPr id="109" name="Shape 109"/>
          <p:cNvSpPr txBox="1">
            <a:spLocks noGrp="1"/>
          </p:cNvSpPr>
          <p:nvPr>
            <p:ph type="body" idx="6"/>
          </p:nvPr>
        </p:nvSpPr>
        <p:spPr>
          <a:xfrm>
            <a:off x="5660135" y="5751576"/>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0" i="0" u="none" strike="noStrike" cap="none" baseline="0" dirty="0">
                <a:solidFill>
                  <a:srgbClr val="A5A5A5"/>
                </a:solidFill>
                <a:latin typeface="Century Gothic"/>
                <a:ea typeface="Century Gothic"/>
                <a:cs typeface="Century Gothic"/>
                <a:sym typeface="Century Gothic"/>
              </a:rPr>
              <a:t>Sarah Philbrick</a:t>
            </a:r>
          </a:p>
        </p:txBody>
      </p:sp>
      <p:sp>
        <p:nvSpPr>
          <p:cNvPr id="110" name="Shape 110"/>
          <p:cNvSpPr txBox="1">
            <a:spLocks noGrp="1"/>
          </p:cNvSpPr>
          <p:nvPr>
            <p:ph type="body" idx="7"/>
          </p:nvPr>
        </p:nvSpPr>
        <p:spPr>
          <a:xfrm>
            <a:off x="1143000" y="4032503"/>
            <a:ext cx="6858000" cy="740663"/>
          </a:xfrm>
          <a:prstGeom prst="rect">
            <a:avLst/>
          </a:prstGeom>
          <a:noFill/>
          <a:ln>
            <a:noFill/>
          </a:ln>
        </p:spPr>
        <p:txBody>
          <a:bodyPr lIns="91425" tIns="45700" rIns="91425" bIns="45700" anchor="t" anchorCtr="0">
            <a:noAutofit/>
          </a:bodyPr>
          <a:lstStyle/>
          <a:p>
            <a:pPr marL="0" marR="0" lvl="0" indent="0" algn="ctr" rtl="0">
              <a:lnSpc>
                <a:spcPct val="75000"/>
              </a:lnSpc>
              <a:spcBef>
                <a:spcPts val="0"/>
              </a:spcBef>
              <a:buClr>
                <a:schemeClr val="dk1"/>
              </a:buClr>
              <a:buSzPct val="25000"/>
              <a:buFont typeface="Arial"/>
              <a:buNone/>
            </a:pPr>
            <a:r>
              <a:rPr lang="en-US" sz="1950" b="0" i="1" u="none" strike="noStrike" cap="none" baseline="0" dirty="0">
                <a:solidFill>
                  <a:schemeClr val="dk1"/>
                </a:solidFill>
                <a:latin typeface="Century Gothic"/>
                <a:ea typeface="Century Gothic"/>
                <a:cs typeface="Century Gothic"/>
                <a:sym typeface="Century Gothic"/>
              </a:rPr>
              <a:t>Assessing Current and Future Plant Hardiness Zones for Apple Production in Washington State using Climate Models and NASA Earth Observations</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736929" y="174095"/>
            <a:ext cx="7582823" cy="44408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1800" b="1" dirty="0">
                <a:solidFill>
                  <a:schemeClr val="accent1"/>
                </a:solidFill>
                <a:latin typeface="Century Gothic" panose="020B0502020202020204" pitchFamily="34" charset="0"/>
                <a:ea typeface="Century Gothic"/>
                <a:cs typeface="Century Gothic"/>
                <a:sym typeface="Century Gothic"/>
              </a:rPr>
              <a:t>Project </a:t>
            </a:r>
            <a:r>
              <a:rPr lang="en-US" sz="1800" b="1" i="0" u="none" strike="noStrike" cap="none" baseline="0" dirty="0">
                <a:solidFill>
                  <a:schemeClr val="accent1"/>
                </a:solidFill>
                <a:latin typeface="Century Gothic" panose="020B0502020202020204" pitchFamily="34" charset="0"/>
                <a:ea typeface="Century Gothic"/>
                <a:cs typeface="Century Gothic"/>
                <a:sym typeface="Century Gothic"/>
              </a:rPr>
              <a:t>Methodology</a:t>
            </a:r>
          </a:p>
        </p:txBody>
      </p:sp>
      <p:graphicFrame>
        <p:nvGraphicFramePr>
          <p:cNvPr id="4" name="Table 3"/>
          <p:cNvGraphicFramePr>
            <a:graphicFrameLocks noGrp="1"/>
          </p:cNvGraphicFramePr>
          <p:nvPr>
            <p:extLst>
              <p:ext uri="{D42A27DB-BD31-4B8C-83A1-F6EECF244321}">
                <p14:modId xmlns:p14="http://schemas.microsoft.com/office/powerpoint/2010/main" val="4139222238"/>
              </p:ext>
            </p:extLst>
          </p:nvPr>
        </p:nvGraphicFramePr>
        <p:xfrm>
          <a:off x="50801" y="467361"/>
          <a:ext cx="9061018" cy="6104238"/>
        </p:xfrm>
        <a:graphic>
          <a:graphicData uri="http://schemas.openxmlformats.org/drawingml/2006/table">
            <a:tbl>
              <a:tblPr bandRow="1">
                <a:tableStyleId>{5C22544A-7EE6-4342-B048-85BDC9FD1C3A}</a:tableStyleId>
              </a:tblPr>
              <a:tblGrid>
                <a:gridCol w="1252916"/>
                <a:gridCol w="7808102"/>
              </a:tblGrid>
              <a:tr h="2034746">
                <a:tc>
                  <a:txBody>
                    <a:bodyPr/>
                    <a:lstStyle/>
                    <a:p>
                      <a:endParaRPr lang="en-US" dirty="0">
                        <a:latin typeface="Century Gothic" panose="020B0502020202020204" pitchFamily="34" charset="0"/>
                      </a:endParaRPr>
                    </a:p>
                  </a:txBody>
                  <a:tcPr/>
                </a:tc>
                <a:tc>
                  <a:txBody>
                    <a:bodyPr/>
                    <a:lstStyle/>
                    <a:p>
                      <a:endParaRPr lang="en-US" dirty="0">
                        <a:latin typeface="Century Gothic" panose="020B0502020202020204" pitchFamily="34" charset="0"/>
                      </a:endParaRPr>
                    </a:p>
                  </a:txBody>
                  <a:tcPr/>
                </a:tc>
              </a:tr>
              <a:tr h="2034746">
                <a:tc>
                  <a:txBody>
                    <a:bodyPr/>
                    <a:lstStyle/>
                    <a:p>
                      <a:endParaRPr lang="en-US" dirty="0">
                        <a:latin typeface="Century Gothic" panose="020B0502020202020204" pitchFamily="34" charset="0"/>
                      </a:endParaRPr>
                    </a:p>
                  </a:txBody>
                  <a:tcPr/>
                </a:tc>
                <a:tc>
                  <a:txBody>
                    <a:bodyPr/>
                    <a:lstStyle/>
                    <a:p>
                      <a:pPr algn="l"/>
                      <a:r>
                        <a:rPr lang="en-US" dirty="0" smtClean="0"/>
                        <a:t>              Plant Hardiness Zones                                                  Suitability Maps</a:t>
                      </a:r>
                      <a:endParaRPr lang="en-US" dirty="0">
                        <a:latin typeface="Century Gothic" panose="020B0502020202020204" pitchFamily="34" charset="0"/>
                      </a:endParaRPr>
                    </a:p>
                  </a:txBody>
                  <a:tcPr/>
                </a:tc>
              </a:tr>
              <a:tr h="2034746">
                <a:tc>
                  <a:txBody>
                    <a:bodyPr/>
                    <a:lstStyle/>
                    <a:p>
                      <a:endParaRPr lang="en-US" dirty="0">
                        <a:latin typeface="Century Gothic" panose="020B0502020202020204" pitchFamily="34" charset="0"/>
                      </a:endParaRPr>
                    </a:p>
                  </a:txBody>
                  <a:tcPr/>
                </a:tc>
                <a:tc>
                  <a:txBody>
                    <a:bodyPr/>
                    <a:lstStyle/>
                    <a:p>
                      <a:r>
                        <a:rPr lang="en-US" dirty="0" smtClean="0"/>
                        <a:t>                  Accuracy Assessment</a:t>
                      </a:r>
                      <a:r>
                        <a:rPr lang="en-US" baseline="0" dirty="0" smtClean="0"/>
                        <a:t>                                              Future Change Analysis</a:t>
                      </a:r>
                      <a:endParaRPr lang="en-US" dirty="0">
                        <a:latin typeface="Century Gothic" panose="020B0502020202020204" pitchFamily="34" charset="0"/>
                      </a:endParaRPr>
                    </a:p>
                  </a:txBody>
                  <a:tcPr/>
                </a:tc>
              </a:tr>
            </a:tbl>
          </a:graphicData>
        </a:graphic>
      </p:graphicFrame>
      <p:grpSp>
        <p:nvGrpSpPr>
          <p:cNvPr id="2" name="Group 1"/>
          <p:cNvGrpSpPr/>
          <p:nvPr/>
        </p:nvGrpSpPr>
        <p:grpSpPr>
          <a:xfrm>
            <a:off x="96978" y="576981"/>
            <a:ext cx="8969246" cy="5920476"/>
            <a:chOff x="244053" y="566821"/>
            <a:chExt cx="8403684" cy="5920476"/>
          </a:xfrm>
        </p:grpSpPr>
        <p:sp>
          <p:nvSpPr>
            <p:cNvPr id="6" name="Rounded Rectangle 5"/>
            <p:cNvSpPr/>
            <p:nvPr/>
          </p:nvSpPr>
          <p:spPr>
            <a:xfrm>
              <a:off x="1487837" y="645026"/>
              <a:ext cx="1252670"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Download MODIS LST Data</a:t>
              </a:r>
              <a:endParaRPr lang="en-US" dirty="0">
                <a:latin typeface="Calibri" panose="020F0502020204030204" pitchFamily="34" charset="0"/>
              </a:endParaRPr>
            </a:p>
          </p:txBody>
        </p:sp>
        <p:sp>
          <p:nvSpPr>
            <p:cNvPr id="7" name="Rounded Rectangle 6"/>
            <p:cNvSpPr/>
            <p:nvPr/>
          </p:nvSpPr>
          <p:spPr>
            <a:xfrm>
              <a:off x="1487836" y="1552260"/>
              <a:ext cx="1252670"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Download Climate Model Data</a:t>
              </a:r>
              <a:endParaRPr lang="en-US" dirty="0">
                <a:latin typeface="Calibri" panose="020F0502020204030204" pitchFamily="34" charset="0"/>
              </a:endParaRPr>
            </a:p>
          </p:txBody>
        </p:sp>
        <p:sp>
          <p:nvSpPr>
            <p:cNvPr id="8" name="Rounded Rectangle 7"/>
            <p:cNvSpPr/>
            <p:nvPr/>
          </p:nvSpPr>
          <p:spPr>
            <a:xfrm>
              <a:off x="2796030" y="703685"/>
              <a:ext cx="929878" cy="469258"/>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Mosaic images</a:t>
              </a:r>
              <a:endParaRPr lang="en-US" dirty="0">
                <a:latin typeface="Calibri" panose="020F0502020204030204" pitchFamily="34" charset="0"/>
              </a:endParaRPr>
            </a:p>
          </p:txBody>
        </p:sp>
        <p:sp>
          <p:nvSpPr>
            <p:cNvPr id="9" name="Rounded Rectangle 8"/>
            <p:cNvSpPr/>
            <p:nvPr/>
          </p:nvSpPr>
          <p:spPr>
            <a:xfrm>
              <a:off x="3338698" y="1384112"/>
              <a:ext cx="929878" cy="469258"/>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Mask to study area</a:t>
              </a:r>
              <a:endParaRPr lang="en-US" dirty="0">
                <a:latin typeface="Calibri" panose="020F0502020204030204" pitchFamily="34" charset="0"/>
              </a:endParaRPr>
            </a:p>
          </p:txBody>
        </p:sp>
        <p:sp>
          <p:nvSpPr>
            <p:cNvPr id="10" name="Rounded Rectangle 9"/>
            <p:cNvSpPr/>
            <p:nvPr/>
          </p:nvSpPr>
          <p:spPr>
            <a:xfrm>
              <a:off x="4293746" y="1384112"/>
              <a:ext cx="929878" cy="469258"/>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Convert K to C</a:t>
              </a:r>
              <a:endParaRPr lang="en-US" dirty="0">
                <a:latin typeface="Calibri" panose="020F0502020204030204" pitchFamily="34" charset="0"/>
              </a:endParaRPr>
            </a:p>
          </p:txBody>
        </p:sp>
        <p:sp>
          <p:nvSpPr>
            <p:cNvPr id="11" name="Rounded Rectangle 10"/>
            <p:cNvSpPr/>
            <p:nvPr/>
          </p:nvSpPr>
          <p:spPr>
            <a:xfrm>
              <a:off x="5248795" y="1384112"/>
              <a:ext cx="929878" cy="469258"/>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Project data</a:t>
              </a:r>
              <a:endParaRPr lang="en-US" dirty="0">
                <a:latin typeface="Calibri" panose="020F0502020204030204" pitchFamily="34" charset="0"/>
              </a:endParaRPr>
            </a:p>
          </p:txBody>
        </p:sp>
        <p:sp>
          <p:nvSpPr>
            <p:cNvPr id="12" name="Rounded Rectangle 11"/>
            <p:cNvSpPr/>
            <p:nvPr/>
          </p:nvSpPr>
          <p:spPr>
            <a:xfrm>
              <a:off x="5715212" y="566821"/>
              <a:ext cx="943221" cy="606122"/>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Estimate air temp from LST</a:t>
              </a:r>
              <a:endParaRPr lang="en-US" dirty="0">
                <a:latin typeface="Calibri" panose="020F0502020204030204" pitchFamily="34" charset="0"/>
              </a:endParaRPr>
            </a:p>
          </p:txBody>
        </p:sp>
        <p:sp>
          <p:nvSpPr>
            <p:cNvPr id="13" name="Rounded Rectangle 12"/>
            <p:cNvSpPr/>
            <p:nvPr/>
          </p:nvSpPr>
          <p:spPr>
            <a:xfrm>
              <a:off x="6700614" y="566821"/>
              <a:ext cx="938040" cy="606122"/>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Remove outliers</a:t>
              </a:r>
              <a:endParaRPr lang="en-US" dirty="0">
                <a:latin typeface="Calibri" panose="020F0502020204030204" pitchFamily="34" charset="0"/>
              </a:endParaRPr>
            </a:p>
          </p:txBody>
        </p:sp>
        <p:sp>
          <p:nvSpPr>
            <p:cNvPr id="14" name="Rounded Rectangle 13"/>
            <p:cNvSpPr/>
            <p:nvPr/>
          </p:nvSpPr>
          <p:spPr>
            <a:xfrm>
              <a:off x="7686016" y="566821"/>
              <a:ext cx="961721" cy="606122"/>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Create rolling averages</a:t>
              </a:r>
              <a:endParaRPr lang="en-US" dirty="0">
                <a:latin typeface="Calibri" panose="020F0502020204030204" pitchFamily="34" charset="0"/>
              </a:endParaRPr>
            </a:p>
          </p:txBody>
        </p:sp>
        <p:cxnSp>
          <p:nvCxnSpPr>
            <p:cNvPr id="15" name="Straight Arrow Connector 14"/>
            <p:cNvCxnSpPr>
              <a:stCxn id="8" idx="2"/>
            </p:cNvCxnSpPr>
            <p:nvPr/>
          </p:nvCxnSpPr>
          <p:spPr>
            <a:xfrm>
              <a:off x="3260969" y="1172943"/>
              <a:ext cx="172503" cy="211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6" idx="3"/>
            </p:cNvCxnSpPr>
            <p:nvPr/>
          </p:nvCxnSpPr>
          <p:spPr>
            <a:xfrm>
              <a:off x="2740507" y="985239"/>
              <a:ext cx="555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4271546" y="1646110"/>
              <a:ext cx="555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5207350" y="1650018"/>
              <a:ext cx="555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6658434" y="950044"/>
              <a:ext cx="555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7638655" y="953952"/>
              <a:ext cx="555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2757527" y="1771248"/>
              <a:ext cx="589694" cy="1798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endCxn id="12" idx="2"/>
            </p:cNvCxnSpPr>
            <p:nvPr/>
          </p:nvCxnSpPr>
          <p:spPr>
            <a:xfrm flipV="1">
              <a:off x="5929927" y="1172943"/>
              <a:ext cx="256896" cy="2111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4810521" y="2545524"/>
              <a:ext cx="0" cy="1970886"/>
            </a:xfrm>
            <a:prstGeom prst="line">
              <a:avLst/>
            </a:prstGeom>
          </p:spPr>
          <p:style>
            <a:lnRef idx="1">
              <a:schemeClr val="dk1"/>
            </a:lnRef>
            <a:fillRef idx="0">
              <a:schemeClr val="dk1"/>
            </a:fillRef>
            <a:effectRef idx="0">
              <a:schemeClr val="dk1"/>
            </a:effectRef>
            <a:fontRef idx="minor">
              <a:schemeClr val="tx1"/>
            </a:fontRef>
          </p:style>
        </p:cxnSp>
        <p:sp>
          <p:nvSpPr>
            <p:cNvPr id="24" name="Rounded Rectangle 23"/>
            <p:cNvSpPr/>
            <p:nvPr/>
          </p:nvSpPr>
          <p:spPr>
            <a:xfrm>
              <a:off x="1504857" y="2909199"/>
              <a:ext cx="3163517"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Find minimum value per year for each pixel and average from 2002-2015</a:t>
              </a:r>
              <a:endParaRPr lang="en-US" dirty="0">
                <a:latin typeface="Calibri" panose="020F0502020204030204" pitchFamily="34" charset="0"/>
              </a:endParaRPr>
            </a:p>
          </p:txBody>
        </p:sp>
        <p:sp>
          <p:nvSpPr>
            <p:cNvPr id="25" name="Rounded Rectangle 24"/>
            <p:cNvSpPr/>
            <p:nvPr/>
          </p:nvSpPr>
          <p:spPr>
            <a:xfrm>
              <a:off x="1487836" y="3742135"/>
              <a:ext cx="3163517"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Classify into PHZ</a:t>
              </a:r>
              <a:endParaRPr lang="en-US" dirty="0">
                <a:latin typeface="Calibri" panose="020F0502020204030204" pitchFamily="34" charset="0"/>
              </a:endParaRPr>
            </a:p>
          </p:txBody>
        </p:sp>
        <p:cxnSp>
          <p:nvCxnSpPr>
            <p:cNvPr id="26" name="Straight Arrow Connector 25"/>
            <p:cNvCxnSpPr>
              <a:stCxn id="24" idx="2"/>
            </p:cNvCxnSpPr>
            <p:nvPr/>
          </p:nvCxnSpPr>
          <p:spPr>
            <a:xfrm>
              <a:off x="3086615" y="3589625"/>
              <a:ext cx="0" cy="285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ounded Rectangle 26"/>
            <p:cNvSpPr/>
            <p:nvPr/>
          </p:nvSpPr>
          <p:spPr>
            <a:xfrm>
              <a:off x="5141459" y="2913107"/>
              <a:ext cx="957268"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Calculate GDD</a:t>
              </a:r>
              <a:endParaRPr lang="en-US" dirty="0">
                <a:latin typeface="Calibri" panose="020F0502020204030204" pitchFamily="34" charset="0"/>
              </a:endParaRPr>
            </a:p>
          </p:txBody>
        </p:sp>
        <p:sp>
          <p:nvSpPr>
            <p:cNvPr id="28" name="Rounded Rectangle 27"/>
            <p:cNvSpPr/>
            <p:nvPr/>
          </p:nvSpPr>
          <p:spPr>
            <a:xfrm>
              <a:off x="5124438" y="3746042"/>
              <a:ext cx="3163517"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Apply weights and classify into Suitability Regions</a:t>
              </a:r>
              <a:endParaRPr lang="en-US" dirty="0">
                <a:latin typeface="Calibri" panose="020F0502020204030204" pitchFamily="34" charset="0"/>
              </a:endParaRPr>
            </a:p>
          </p:txBody>
        </p:sp>
        <p:sp>
          <p:nvSpPr>
            <p:cNvPr id="29" name="Rounded Rectangle 28"/>
            <p:cNvSpPr/>
            <p:nvPr/>
          </p:nvSpPr>
          <p:spPr>
            <a:xfrm>
              <a:off x="6208285" y="2909199"/>
              <a:ext cx="957268"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Calculate avg temp</a:t>
              </a:r>
              <a:endParaRPr lang="en-US" dirty="0">
                <a:latin typeface="Calibri" panose="020F0502020204030204" pitchFamily="34" charset="0"/>
              </a:endParaRPr>
            </a:p>
          </p:txBody>
        </p:sp>
        <p:sp>
          <p:nvSpPr>
            <p:cNvPr id="30" name="Rounded Rectangle 29"/>
            <p:cNvSpPr/>
            <p:nvPr/>
          </p:nvSpPr>
          <p:spPr>
            <a:xfrm>
              <a:off x="7275111" y="2909199"/>
              <a:ext cx="957268"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Import PHZ</a:t>
              </a:r>
              <a:endParaRPr lang="en-US" dirty="0">
                <a:latin typeface="Calibri" panose="020F0502020204030204" pitchFamily="34" charset="0"/>
              </a:endParaRPr>
            </a:p>
          </p:txBody>
        </p:sp>
        <p:cxnSp>
          <p:nvCxnSpPr>
            <p:cNvPr id="31" name="Straight Arrow Connector 30"/>
            <p:cNvCxnSpPr/>
            <p:nvPr/>
          </p:nvCxnSpPr>
          <p:spPr>
            <a:xfrm>
              <a:off x="5596027" y="3599401"/>
              <a:ext cx="0" cy="285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6683971" y="3599401"/>
              <a:ext cx="0" cy="285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7753745" y="3589625"/>
              <a:ext cx="0" cy="285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4810521" y="4598531"/>
              <a:ext cx="0" cy="1888766"/>
            </a:xfrm>
            <a:prstGeom prst="line">
              <a:avLst/>
            </a:prstGeom>
          </p:spPr>
          <p:style>
            <a:lnRef idx="1">
              <a:schemeClr val="dk1"/>
            </a:lnRef>
            <a:fillRef idx="0">
              <a:schemeClr val="dk1"/>
            </a:fillRef>
            <a:effectRef idx="0">
              <a:schemeClr val="dk1"/>
            </a:effectRef>
            <a:fontRef idx="minor">
              <a:schemeClr val="tx1"/>
            </a:fontRef>
          </p:style>
        </p:cxnSp>
        <p:sp>
          <p:nvSpPr>
            <p:cNvPr id="35" name="Rounded Rectangle 34"/>
            <p:cNvSpPr/>
            <p:nvPr/>
          </p:nvSpPr>
          <p:spPr>
            <a:xfrm>
              <a:off x="1470615" y="4852713"/>
              <a:ext cx="3163517"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Compare MODIS produced PHZ maps to current PHZ maps</a:t>
              </a:r>
              <a:endParaRPr lang="en-US" dirty="0">
                <a:latin typeface="Calibri" panose="020F0502020204030204" pitchFamily="34" charset="0"/>
              </a:endParaRPr>
            </a:p>
          </p:txBody>
        </p:sp>
        <p:sp>
          <p:nvSpPr>
            <p:cNvPr id="36" name="Rounded Rectangle 35"/>
            <p:cNvSpPr/>
            <p:nvPr/>
          </p:nvSpPr>
          <p:spPr>
            <a:xfrm>
              <a:off x="1474500" y="5623078"/>
              <a:ext cx="3163517"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Test climate model used against historical data</a:t>
              </a:r>
              <a:endParaRPr lang="en-US" dirty="0">
                <a:latin typeface="Calibri" panose="020F0502020204030204" pitchFamily="34" charset="0"/>
              </a:endParaRPr>
            </a:p>
          </p:txBody>
        </p:sp>
        <p:sp>
          <p:nvSpPr>
            <p:cNvPr id="37" name="Rounded Rectangle 36"/>
            <p:cNvSpPr/>
            <p:nvPr/>
          </p:nvSpPr>
          <p:spPr>
            <a:xfrm>
              <a:off x="5141459" y="5243758"/>
              <a:ext cx="3163517"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Use Cropscape data to find which present day land covers will be most suitable for apple orchards in the future</a:t>
              </a:r>
              <a:endParaRPr lang="en-US" dirty="0">
                <a:latin typeface="Calibri" panose="020F0502020204030204" pitchFamily="34" charset="0"/>
              </a:endParaRPr>
            </a:p>
          </p:txBody>
        </p:sp>
        <p:sp>
          <p:nvSpPr>
            <p:cNvPr id="38" name="Rounded Rectangle 37"/>
            <p:cNvSpPr/>
            <p:nvPr/>
          </p:nvSpPr>
          <p:spPr>
            <a:xfrm>
              <a:off x="244053" y="578786"/>
              <a:ext cx="1066146" cy="1797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alibri" panose="020F0502020204030204" pitchFamily="34" charset="0"/>
                </a:rPr>
                <a:t>Pre-Processing</a:t>
              </a:r>
              <a:endParaRPr lang="en-US" sz="1500" dirty="0">
                <a:solidFill>
                  <a:schemeClr val="tx1"/>
                </a:solidFill>
                <a:latin typeface="Calibri" panose="020F0502020204030204" pitchFamily="34" charset="0"/>
              </a:endParaRPr>
            </a:p>
          </p:txBody>
        </p:sp>
        <p:sp>
          <p:nvSpPr>
            <p:cNvPr id="39" name="Rounded Rectangle 38"/>
            <p:cNvSpPr/>
            <p:nvPr/>
          </p:nvSpPr>
          <p:spPr>
            <a:xfrm>
              <a:off x="267421" y="2632147"/>
              <a:ext cx="1042777" cy="1797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libri" panose="020F0502020204030204" pitchFamily="34" charset="0"/>
                </a:rPr>
                <a:t>Data </a:t>
              </a:r>
              <a:r>
                <a:rPr lang="en-US" sz="1600" dirty="0" smtClean="0">
                  <a:solidFill>
                    <a:schemeClr val="tx1"/>
                  </a:solidFill>
                  <a:latin typeface="Calibri" panose="020F0502020204030204" pitchFamily="34" charset="0"/>
                </a:rPr>
                <a:t>Analysis</a:t>
              </a:r>
            </a:p>
            <a:p>
              <a:pPr algn="ctr"/>
              <a:r>
                <a:rPr lang="en-US" sz="1200" dirty="0" smtClean="0">
                  <a:solidFill>
                    <a:schemeClr val="tx1"/>
                  </a:solidFill>
                  <a:latin typeface="Calibri" panose="020F0502020204030204" pitchFamily="34" charset="0"/>
                </a:rPr>
                <a:t>Four </a:t>
              </a:r>
              <a:r>
                <a:rPr lang="en-US" sz="1200" dirty="0">
                  <a:solidFill>
                    <a:schemeClr val="tx1"/>
                  </a:solidFill>
                  <a:latin typeface="Calibri" panose="020F0502020204030204" pitchFamily="34" charset="0"/>
                </a:rPr>
                <a:t>time periods (present day, 2045, 2065, 2095</a:t>
              </a:r>
              <a:r>
                <a:rPr lang="en-US" sz="1200" dirty="0" smtClean="0">
                  <a:solidFill>
                    <a:schemeClr val="tx1"/>
                  </a:solidFill>
                  <a:latin typeface="Calibri" panose="020F0502020204030204" pitchFamily="34" charset="0"/>
                </a:rPr>
                <a:t>)</a:t>
              </a:r>
              <a:endParaRPr lang="en-US" sz="1200" dirty="0">
                <a:solidFill>
                  <a:schemeClr val="tx1"/>
                </a:solidFill>
                <a:latin typeface="Calibri" panose="020F0502020204030204" pitchFamily="34" charset="0"/>
              </a:endParaRPr>
            </a:p>
          </p:txBody>
        </p:sp>
        <p:sp>
          <p:nvSpPr>
            <p:cNvPr id="40" name="Rounded Rectangle 39"/>
            <p:cNvSpPr/>
            <p:nvPr/>
          </p:nvSpPr>
          <p:spPr>
            <a:xfrm>
              <a:off x="267421" y="4644094"/>
              <a:ext cx="1037725" cy="1797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libri" panose="020F0502020204030204" pitchFamily="34" charset="0"/>
                </a:rPr>
                <a:t>Post Analysis</a:t>
              </a:r>
              <a:endParaRPr lang="en-US" sz="1600" dirty="0">
                <a:solidFill>
                  <a:schemeClr val="tx1"/>
                </a:solidFill>
                <a:latin typeface="Calibri" panose="020F0502020204030204" pitchFamily="34" charset="0"/>
              </a:endParaRPr>
            </a:p>
          </p:txBody>
        </p:sp>
      </p:grpSp>
      <p:sp>
        <p:nvSpPr>
          <p:cNvPr id="41" name="Rectangle 40"/>
          <p:cNvSpPr/>
          <p:nvPr/>
        </p:nvSpPr>
        <p:spPr>
          <a:xfrm>
            <a:off x="27626" y="495044"/>
            <a:ext cx="9066224" cy="4068677"/>
          </a:xfrm>
          <a:prstGeom prst="rect">
            <a:avLst/>
          </a:prstGeom>
          <a:solidFill>
            <a:schemeClr val="dk1">
              <a:alpha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7751360"/>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736929" y="174095"/>
            <a:ext cx="7582823" cy="44408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1800" b="1" i="0" u="none" strike="noStrike" cap="none" baseline="0" dirty="0">
                <a:solidFill>
                  <a:schemeClr val="accent1"/>
                </a:solidFill>
                <a:latin typeface="Century Gothic"/>
                <a:ea typeface="Century Gothic"/>
                <a:cs typeface="Century Gothic"/>
                <a:sym typeface="Century Gothic"/>
              </a:rPr>
              <a:t>Results (maps current)</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36929" y="174095"/>
            <a:ext cx="7582823" cy="44408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1800" b="1" i="0" u="none" strike="noStrike" cap="none" baseline="0" dirty="0">
                <a:solidFill>
                  <a:schemeClr val="accent1"/>
                </a:solidFill>
                <a:latin typeface="Century Gothic"/>
                <a:ea typeface="Century Gothic"/>
                <a:cs typeface="Century Gothic"/>
                <a:sym typeface="Century Gothic"/>
              </a:rPr>
              <a:t>Results (maps 2045)</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736929" y="174095"/>
            <a:ext cx="7582823" cy="44408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1800" b="1" i="0" u="none" strike="noStrike" cap="none" baseline="0" dirty="0">
                <a:solidFill>
                  <a:schemeClr val="accent1"/>
                </a:solidFill>
                <a:latin typeface="Century Gothic"/>
                <a:ea typeface="Century Gothic"/>
                <a:cs typeface="Century Gothic"/>
                <a:sym typeface="Century Gothic"/>
              </a:rPr>
              <a:t>Results (maps 2065)</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736929" y="174095"/>
            <a:ext cx="7582823" cy="44408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1800" b="1" i="0" u="none" strike="noStrike" cap="none" baseline="0" dirty="0">
                <a:solidFill>
                  <a:schemeClr val="accent1"/>
                </a:solidFill>
                <a:latin typeface="Century Gothic"/>
                <a:ea typeface="Century Gothic"/>
                <a:cs typeface="Century Gothic"/>
                <a:sym typeface="Century Gothic"/>
              </a:rPr>
              <a:t>Results (maps 2095)</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4572000" y="4709160"/>
            <a:ext cx="3950207"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endParaRPr sz="2000" b="0" i="0" u="none" strike="noStrike" cap="none" baseline="0" dirty="0">
              <a:solidFill>
                <a:schemeClr val="dk1"/>
              </a:solidFill>
              <a:latin typeface="Century Gothic"/>
              <a:ea typeface="Century Gothic"/>
              <a:cs typeface="Century Gothic"/>
              <a:sym typeface="Century Gothic"/>
            </a:endParaRPr>
          </a:p>
        </p:txBody>
      </p:sp>
      <p:sp>
        <p:nvSpPr>
          <p:cNvPr id="213" name="Shape 213"/>
          <p:cNvSpPr txBox="1">
            <a:spLocks noGrp="1"/>
          </p:cNvSpPr>
          <p:nvPr>
            <p:ph type="body" idx="2"/>
          </p:nvPr>
        </p:nvSpPr>
        <p:spPr>
          <a:xfrm>
            <a:off x="320039" y="548639"/>
            <a:ext cx="8503920" cy="923544"/>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sz="5400" b="1" i="0" u="none" strike="noStrike" cap="none" baseline="0" dirty="0">
                <a:solidFill>
                  <a:srgbClr val="BFBFBF"/>
                </a:solidFill>
                <a:latin typeface="Century Gothic"/>
                <a:ea typeface="Century Gothic"/>
                <a:cs typeface="Century Gothic"/>
                <a:sym typeface="Century Gothic"/>
              </a:rPr>
              <a:t>Conclusions</a:t>
            </a:r>
          </a:p>
        </p:txBody>
      </p:sp>
      <p:sp>
        <p:nvSpPr>
          <p:cNvPr id="214" name="Shape 214"/>
          <p:cNvSpPr txBox="1">
            <a:spLocks noGrp="1"/>
          </p:cNvSpPr>
          <p:nvPr>
            <p:ph type="body" idx="3"/>
          </p:nvPr>
        </p:nvSpPr>
        <p:spPr>
          <a:xfrm>
            <a:off x="594360" y="2115311"/>
            <a:ext cx="3566159" cy="768095"/>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accent1"/>
              </a:buClr>
              <a:buFont typeface="Arial"/>
              <a:buNone/>
            </a:pPr>
            <a:endParaRPr sz="4400" b="1" i="0" u="none" strike="noStrike" cap="none" baseline="0" dirty="0">
              <a:solidFill>
                <a:schemeClr val="accent1"/>
              </a:solidFill>
              <a:latin typeface="Century Gothic"/>
              <a:ea typeface="Century Gothic"/>
              <a:cs typeface="Century Gothic"/>
              <a:sym typeface="Century Gothic"/>
            </a:endParaRPr>
          </a:p>
        </p:txBody>
      </p:sp>
      <p:sp>
        <p:nvSpPr>
          <p:cNvPr id="215" name="Shape 215"/>
          <p:cNvSpPr txBox="1">
            <a:spLocks noGrp="1"/>
          </p:cNvSpPr>
          <p:nvPr>
            <p:ph type="body" idx="4"/>
          </p:nvPr>
        </p:nvSpPr>
        <p:spPr>
          <a:xfrm>
            <a:off x="4572000" y="2103119"/>
            <a:ext cx="3950207"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endParaRPr sz="2000" b="0" i="0" u="none" strike="noStrike" cap="none" baseline="0" dirty="0">
              <a:solidFill>
                <a:schemeClr val="dk1"/>
              </a:solidFill>
              <a:latin typeface="Century Gothic"/>
              <a:ea typeface="Century Gothic"/>
              <a:cs typeface="Century Gothic"/>
              <a:sym typeface="Century Gothic"/>
            </a:endParaRPr>
          </a:p>
        </p:txBody>
      </p:sp>
      <p:sp>
        <p:nvSpPr>
          <p:cNvPr id="216" name="Shape 216"/>
          <p:cNvSpPr txBox="1">
            <a:spLocks noGrp="1"/>
          </p:cNvSpPr>
          <p:nvPr>
            <p:ph type="body" idx="5"/>
          </p:nvPr>
        </p:nvSpPr>
        <p:spPr>
          <a:xfrm>
            <a:off x="594360" y="4721351"/>
            <a:ext cx="3566159" cy="768095"/>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accent1"/>
              </a:buClr>
              <a:buFont typeface="Arial"/>
              <a:buNone/>
            </a:pPr>
            <a:endParaRPr sz="4400" b="1" i="0" u="none" strike="noStrike" cap="none" baseline="0" dirty="0">
              <a:solidFill>
                <a:schemeClr val="accent1"/>
              </a:solidFill>
              <a:latin typeface="Century Gothic"/>
              <a:ea typeface="Century Gothic"/>
              <a:cs typeface="Century Gothic"/>
              <a:sym typeface="Century Gothic"/>
            </a:endParaRPr>
          </a:p>
        </p:txBody>
      </p:sp>
      <p:sp>
        <p:nvSpPr>
          <p:cNvPr id="217" name="Shape 217"/>
          <p:cNvSpPr txBox="1">
            <a:spLocks noGrp="1"/>
          </p:cNvSpPr>
          <p:nvPr>
            <p:ph type="body" idx="6"/>
          </p:nvPr>
        </p:nvSpPr>
        <p:spPr>
          <a:xfrm>
            <a:off x="594360" y="3418332"/>
            <a:ext cx="3566159" cy="768095"/>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accent1"/>
              </a:buClr>
              <a:buFont typeface="Arial"/>
              <a:buNone/>
            </a:pPr>
            <a:endParaRPr sz="4400" b="1" i="0" u="none" strike="noStrike" cap="none" baseline="0" dirty="0">
              <a:solidFill>
                <a:schemeClr val="accent1"/>
              </a:solidFill>
              <a:latin typeface="Century Gothic"/>
              <a:ea typeface="Century Gothic"/>
              <a:cs typeface="Century Gothic"/>
              <a:sym typeface="Century Gothic"/>
            </a:endParaRPr>
          </a:p>
        </p:txBody>
      </p:sp>
      <p:sp>
        <p:nvSpPr>
          <p:cNvPr id="218" name="Shape 218"/>
          <p:cNvSpPr txBox="1">
            <a:spLocks noGrp="1"/>
          </p:cNvSpPr>
          <p:nvPr>
            <p:ph type="body" idx="7"/>
          </p:nvPr>
        </p:nvSpPr>
        <p:spPr>
          <a:xfrm>
            <a:off x="4572000" y="3406139"/>
            <a:ext cx="3950207"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endParaRPr sz="2000" b="0" i="0" u="none" strike="noStrike" cap="none" baseline="0" dirty="0">
              <a:solidFill>
                <a:schemeClr val="dk1"/>
              </a:solidFill>
              <a:latin typeface="Century Gothic"/>
              <a:ea typeface="Century Gothic"/>
              <a:cs typeface="Century Gothic"/>
              <a:sym typeface="Century Gothic"/>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4581144" y="750018"/>
            <a:ext cx="3977640" cy="1627632"/>
          </a:xfrm>
          <a:prstGeom prst="rect">
            <a:avLst/>
          </a:prstGeom>
          <a:noFill/>
          <a:ln>
            <a:noFill/>
          </a:ln>
        </p:spPr>
        <p:txBody>
          <a:bodyPr lIns="91425" tIns="45700" rIns="91425" bIns="45700" anchor="t" anchorCtr="0">
            <a:noAutofit/>
          </a:bodyPr>
          <a:lstStyle/>
          <a:p>
            <a:pPr marL="457200" marR="0" lvl="0" indent="-355600" algn="l" rtl="0">
              <a:lnSpc>
                <a:spcPct val="90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Interactive program to allow for analysis of other crops</a:t>
            </a:r>
          </a:p>
          <a:p>
            <a:pPr marL="457200" marR="0" lvl="0" indent="-355600" algn="l" rtl="0">
              <a:lnSpc>
                <a:spcPct val="90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Incorporate precipitation and wind data</a:t>
            </a:r>
          </a:p>
          <a:p>
            <a:pPr marL="0" marR="0" lvl="0" indent="0" algn="l" rtl="0">
              <a:lnSpc>
                <a:spcPct val="90000"/>
              </a:lnSpc>
              <a:spcBef>
                <a:spcPts val="0"/>
              </a:spcBef>
              <a:buClr>
                <a:schemeClr val="dk1"/>
              </a:buClr>
              <a:buFont typeface="Arial"/>
              <a:buNone/>
            </a:pPr>
            <a:endParaRPr sz="2000" dirty="0">
              <a:solidFill>
                <a:schemeClr val="dk1"/>
              </a:solidFill>
              <a:latin typeface="Century Gothic"/>
              <a:ea typeface="Century Gothic"/>
              <a:cs typeface="Century Gothic"/>
              <a:sym typeface="Century Gothic"/>
            </a:endParaRPr>
          </a:p>
        </p:txBody>
      </p:sp>
      <p:sp>
        <p:nvSpPr>
          <p:cNvPr id="224" name="Shape 224"/>
          <p:cNvSpPr txBox="1">
            <a:spLocks noGrp="1"/>
          </p:cNvSpPr>
          <p:nvPr>
            <p:ph type="body" idx="2"/>
          </p:nvPr>
        </p:nvSpPr>
        <p:spPr>
          <a:xfrm>
            <a:off x="740664" y="675560"/>
            <a:ext cx="3108959" cy="1830106"/>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accent1"/>
              </a:buClr>
              <a:buSzPct val="25000"/>
              <a:buFont typeface="Arial"/>
              <a:buNone/>
            </a:pPr>
            <a:r>
              <a:rPr lang="en-US" sz="6000" b="1" i="0" u="none" strike="noStrike" cap="none" baseline="0" dirty="0">
                <a:solidFill>
                  <a:schemeClr val="accent1"/>
                </a:solidFill>
                <a:latin typeface="Century Gothic"/>
                <a:ea typeface="Century Gothic"/>
                <a:cs typeface="Century Gothic"/>
                <a:sym typeface="Century Gothic"/>
              </a:rPr>
              <a:t>Future Work</a:t>
            </a:r>
          </a:p>
        </p:txBody>
      </p:sp>
      <p:sp>
        <p:nvSpPr>
          <p:cNvPr id="225" name="Shape 225"/>
          <p:cNvSpPr>
            <a:spLocks noGrp="1"/>
          </p:cNvSpPr>
          <p:nvPr>
            <p:ph type="pic" idx="3"/>
          </p:nvPr>
        </p:nvSpPr>
        <p:spPr>
          <a:xfrm>
            <a:off x="0" y="3429000"/>
            <a:ext cx="9144000" cy="3429000"/>
          </a:xfrm>
          <a:prstGeom prst="rect">
            <a:avLst/>
          </a:prstGeom>
          <a:noFill/>
          <a:ln>
            <a:noFill/>
          </a:ln>
        </p:spPr>
      </p:sp>
      <p:pic>
        <p:nvPicPr>
          <p:cNvPr id="226" name="Shape 226"/>
          <p:cNvPicPr preferRelativeResize="0"/>
          <p:nvPr/>
        </p:nvPicPr>
        <p:blipFill rotWithShape="1">
          <a:blip r:embed="rId3">
            <a:alphaModFix/>
          </a:blip>
          <a:srcRect t="28918" b="21083"/>
          <a:stretch/>
        </p:blipFill>
        <p:spPr>
          <a:xfrm>
            <a:off x="0" y="3451100"/>
            <a:ext cx="9144001" cy="3429001"/>
          </a:xfrm>
          <a:prstGeom prst="rect">
            <a:avLst/>
          </a:prstGeom>
          <a:noFill/>
          <a:ln>
            <a:noFill/>
          </a:ln>
        </p:spPr>
      </p:pic>
      <p:sp>
        <p:nvSpPr>
          <p:cNvPr id="227" name="Shape 227"/>
          <p:cNvSpPr txBox="1">
            <a:spLocks noGrp="1"/>
          </p:cNvSpPr>
          <p:nvPr>
            <p:ph type="body" idx="4"/>
          </p:nvPr>
        </p:nvSpPr>
        <p:spPr>
          <a:xfrm>
            <a:off x="5630400" y="6583800"/>
            <a:ext cx="3513600" cy="27419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200" dirty="0">
                <a:solidFill>
                  <a:schemeClr val="lt1"/>
                </a:solidFill>
                <a:latin typeface="Century Gothic"/>
                <a:ea typeface="Century Gothic"/>
                <a:cs typeface="Century Gothic"/>
                <a:sym typeface="Century Gothic"/>
              </a:rPr>
              <a:t>Image </a:t>
            </a:r>
            <a:r>
              <a:rPr lang="en-US" sz="1200" dirty="0" smtClean="0">
                <a:solidFill>
                  <a:schemeClr val="lt1"/>
                </a:solidFill>
                <a:latin typeface="Century Gothic"/>
                <a:ea typeface="Century Gothic"/>
                <a:cs typeface="Century Gothic"/>
                <a:sym typeface="Century Gothic"/>
              </a:rPr>
              <a:t>Credit: Marcia </a:t>
            </a:r>
            <a:r>
              <a:rPr lang="en-US" sz="1200" dirty="0">
                <a:solidFill>
                  <a:schemeClr val="lt1"/>
                </a:solidFill>
                <a:latin typeface="Century Gothic"/>
                <a:ea typeface="Century Gothic"/>
                <a:cs typeface="Century Gothic"/>
                <a:sym typeface="Century Gothic"/>
              </a:rPr>
              <a:t>Milner-Brage, Flickr  </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571208" y="1421133"/>
            <a:ext cx="8051583" cy="1151366"/>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buClr>
                <a:schemeClr val="dk1"/>
              </a:buClr>
              <a:buSzPct val="25000"/>
              <a:buFont typeface="Arial"/>
              <a:buNone/>
            </a:pPr>
            <a:r>
              <a:rPr lang="en-US" sz="1850" b="0" i="0" u="none" strike="noStrike" cap="none" baseline="0" dirty="0">
                <a:solidFill>
                  <a:schemeClr val="dk1"/>
                </a:solidFill>
                <a:latin typeface="Century Gothic"/>
                <a:ea typeface="Century Gothic"/>
                <a:cs typeface="Century Gothic"/>
                <a:sym typeface="Century Gothic"/>
              </a:rPr>
              <a:t>Dr. Kenton Ross, NASA DEVELOP National Program Science Advisor</a:t>
            </a:r>
          </a:p>
          <a:p>
            <a:pPr marL="0" marR="0" lvl="0" indent="0" algn="l" rtl="0">
              <a:lnSpc>
                <a:spcPct val="75000"/>
              </a:lnSpc>
              <a:spcBef>
                <a:spcPts val="1000"/>
              </a:spcBef>
              <a:buClr>
                <a:schemeClr val="dk1"/>
              </a:buClr>
              <a:buSzPct val="25000"/>
              <a:buFont typeface="Arial"/>
              <a:buNone/>
            </a:pPr>
            <a:r>
              <a:rPr lang="en-US" sz="1850" b="0" i="0" u="none" strike="noStrike" cap="none" baseline="0" dirty="0">
                <a:solidFill>
                  <a:schemeClr val="dk1"/>
                </a:solidFill>
                <a:latin typeface="Century Gothic"/>
                <a:ea typeface="Century Gothic"/>
                <a:cs typeface="Century Gothic"/>
                <a:sym typeface="Century Gothic"/>
              </a:rPr>
              <a:t>Dr. Noelle Baker, NASA Postdoctoral Program Fellow</a:t>
            </a:r>
          </a:p>
          <a:p>
            <a:pPr marL="0" marR="0" lvl="0" indent="0" algn="l" rtl="0">
              <a:lnSpc>
                <a:spcPct val="75000"/>
              </a:lnSpc>
              <a:spcBef>
                <a:spcPts val="1000"/>
              </a:spcBef>
              <a:buClr>
                <a:schemeClr val="dk1"/>
              </a:buClr>
              <a:buSzPct val="25000"/>
              <a:buFont typeface="Arial"/>
              <a:buNone/>
            </a:pPr>
            <a:r>
              <a:rPr lang="en-US" sz="1850" b="0" i="0" u="none" strike="noStrike" cap="none" baseline="0" dirty="0">
                <a:solidFill>
                  <a:schemeClr val="dk1"/>
                </a:solidFill>
                <a:latin typeface="Century Gothic"/>
                <a:ea typeface="Century Gothic"/>
                <a:cs typeface="Century Gothic"/>
                <a:sym typeface="Century Gothic"/>
              </a:rPr>
              <a:t>Jeffry Ely, NASA DEVELOP Geoinformation Scientist</a:t>
            </a:r>
          </a:p>
          <a:p>
            <a:pPr marL="0" marR="0" lvl="0" indent="0" algn="l" rtl="0">
              <a:lnSpc>
                <a:spcPct val="75000"/>
              </a:lnSpc>
              <a:spcBef>
                <a:spcPts val="1000"/>
              </a:spcBef>
              <a:buClr>
                <a:schemeClr val="dk1"/>
              </a:buClr>
              <a:buFont typeface="Arial"/>
              <a:buNone/>
            </a:pPr>
            <a:endParaRPr sz="1550" b="0" i="0" u="none" strike="noStrike" cap="none" baseline="0" dirty="0">
              <a:solidFill>
                <a:schemeClr val="dk1"/>
              </a:solidFill>
              <a:latin typeface="Century Gothic"/>
              <a:ea typeface="Century Gothic"/>
              <a:cs typeface="Century Gothic"/>
              <a:sym typeface="Century Gothic"/>
            </a:endParaRPr>
          </a:p>
        </p:txBody>
      </p:sp>
      <p:sp>
        <p:nvSpPr>
          <p:cNvPr id="233" name="Shape 233"/>
          <p:cNvSpPr txBox="1">
            <a:spLocks noGrp="1"/>
          </p:cNvSpPr>
          <p:nvPr>
            <p:ph type="body" idx="2"/>
          </p:nvPr>
        </p:nvSpPr>
        <p:spPr>
          <a:xfrm>
            <a:off x="571206" y="3011686"/>
            <a:ext cx="8051583"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000" b="0" i="0" u="none" strike="noStrike" cap="none" baseline="0" dirty="0">
                <a:solidFill>
                  <a:schemeClr val="dk1"/>
                </a:solidFill>
                <a:latin typeface="Century Gothic"/>
                <a:ea typeface="Century Gothic"/>
                <a:cs typeface="Century Gothic"/>
                <a:sym typeface="Century Gothic"/>
              </a:rPr>
              <a:t>Dr. Michael Glenn, USDA-ARS Appalachian Fruit Research Station</a:t>
            </a:r>
          </a:p>
        </p:txBody>
      </p:sp>
      <p:sp>
        <p:nvSpPr>
          <p:cNvPr id="234" name="Shape 234"/>
          <p:cNvSpPr txBox="1">
            <a:spLocks noGrp="1"/>
          </p:cNvSpPr>
          <p:nvPr>
            <p:ph type="body" idx="3"/>
          </p:nvPr>
        </p:nvSpPr>
        <p:spPr>
          <a:xfrm>
            <a:off x="571208" y="4628567"/>
            <a:ext cx="8051582" cy="704088"/>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US" sz="1850" b="0" i="0" u="none" strike="noStrike" cap="none" baseline="0" dirty="0">
                <a:solidFill>
                  <a:schemeClr val="dk1"/>
                </a:solidFill>
                <a:latin typeface="Century Gothic"/>
                <a:ea typeface="Century Gothic"/>
                <a:cs typeface="Century Gothic"/>
                <a:sym typeface="Century Gothic"/>
              </a:rPr>
              <a:t>Northwest United States Agriculture I, Fall 2014</a:t>
            </a:r>
          </a:p>
          <a:p>
            <a:pPr marL="0" marR="0" lvl="0" indent="0" algn="l" rtl="0">
              <a:lnSpc>
                <a:spcPct val="80000"/>
              </a:lnSpc>
              <a:spcBef>
                <a:spcPts val="1000"/>
              </a:spcBef>
              <a:buClr>
                <a:schemeClr val="dk1"/>
              </a:buClr>
              <a:buSzPct val="25000"/>
              <a:buFont typeface="Arial"/>
              <a:buNone/>
            </a:pPr>
            <a:r>
              <a:rPr lang="en-US" sz="1850" b="0" i="0" u="none" strike="noStrike" cap="none" baseline="0" dirty="0">
                <a:solidFill>
                  <a:schemeClr val="dk1"/>
                </a:solidFill>
                <a:latin typeface="Century Gothic"/>
                <a:ea typeface="Century Gothic"/>
                <a:cs typeface="Century Gothic"/>
                <a:sym typeface="Century Gothic"/>
              </a:rPr>
              <a:t>Northwest United State Agriculture II, Spring 2014</a:t>
            </a:r>
          </a:p>
        </p:txBody>
      </p:sp>
      <p:sp>
        <p:nvSpPr>
          <p:cNvPr id="235" name="Shape 235"/>
          <p:cNvSpPr txBox="1"/>
          <p:nvPr/>
        </p:nvSpPr>
        <p:spPr>
          <a:xfrm>
            <a:off x="594358" y="940212"/>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chemeClr val="accent1"/>
                </a:solidFill>
                <a:latin typeface="Century Gothic"/>
                <a:ea typeface="Century Gothic"/>
                <a:cs typeface="Century Gothic"/>
                <a:sym typeface="Century Gothic"/>
              </a:rPr>
              <a:t>Advisors</a:t>
            </a:r>
          </a:p>
        </p:txBody>
      </p:sp>
      <p:sp>
        <p:nvSpPr>
          <p:cNvPr id="236" name="Shape 236"/>
          <p:cNvSpPr txBox="1"/>
          <p:nvPr/>
        </p:nvSpPr>
        <p:spPr>
          <a:xfrm>
            <a:off x="594358" y="2547588"/>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chemeClr val="accent1"/>
                </a:solidFill>
                <a:latin typeface="Century Gothic"/>
                <a:ea typeface="Century Gothic"/>
                <a:cs typeface="Century Gothic"/>
                <a:sym typeface="Century Gothic"/>
              </a:rPr>
              <a:t>Partners</a:t>
            </a:r>
          </a:p>
        </p:txBody>
      </p:sp>
      <p:sp>
        <p:nvSpPr>
          <p:cNvPr id="237" name="Shape 237"/>
          <p:cNvSpPr txBox="1"/>
          <p:nvPr/>
        </p:nvSpPr>
        <p:spPr>
          <a:xfrm>
            <a:off x="594358" y="4154962"/>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chemeClr val="accent1"/>
                </a:solidFill>
                <a:latin typeface="Century Gothic"/>
                <a:ea typeface="Century Gothic"/>
                <a:cs typeface="Century Gothic"/>
                <a:sym typeface="Century Gothic"/>
              </a:rPr>
              <a:t>Others</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4975026" y="2130551"/>
            <a:ext cx="3593592" cy="3374135"/>
          </a:xfrm>
          <a:prstGeom prst="rect">
            <a:avLst/>
          </a:prstGeom>
          <a:noFill/>
          <a:ln>
            <a:noFill/>
          </a:ln>
        </p:spPr>
        <p:txBody>
          <a:bodyPr lIns="91425" tIns="45700" rIns="91425" bIns="45700" anchor="t" anchorCtr="0">
            <a:noAutofit/>
          </a:bodyPr>
          <a:lstStyle/>
          <a:p>
            <a:pPr marL="457200" marR="0" lvl="0" indent="-355600" algn="l" rtl="0">
              <a:lnSpc>
                <a:spcPct val="90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Washington climate is currently well-suited to apple production</a:t>
            </a:r>
          </a:p>
          <a:p>
            <a:pPr marR="0" lvl="0" algn="l" rtl="0">
              <a:lnSpc>
                <a:spcPct val="90000"/>
              </a:lnSpc>
              <a:spcBef>
                <a:spcPts val="0"/>
              </a:spcBef>
              <a:buNone/>
            </a:pPr>
            <a:endParaRPr sz="2000" dirty="0">
              <a:solidFill>
                <a:schemeClr val="dk1"/>
              </a:solidFill>
              <a:latin typeface="Century Gothic"/>
              <a:ea typeface="Century Gothic"/>
              <a:cs typeface="Century Gothic"/>
              <a:sym typeface="Century Gothic"/>
            </a:endParaRPr>
          </a:p>
          <a:p>
            <a:pPr marL="457200" marR="0" lvl="0" indent="-355600" algn="l" rtl="0">
              <a:lnSpc>
                <a:spcPct val="90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Produces 65% of the nation’s apples, adds </a:t>
            </a:r>
            <a:r>
              <a:rPr lang="en-US" sz="2000" dirty="0" smtClean="0">
                <a:solidFill>
                  <a:schemeClr val="dk1"/>
                </a:solidFill>
                <a:latin typeface="Century Gothic"/>
                <a:ea typeface="Century Gothic"/>
                <a:cs typeface="Century Gothic"/>
                <a:sym typeface="Century Gothic"/>
              </a:rPr>
              <a:t>$2.2 </a:t>
            </a:r>
            <a:r>
              <a:rPr lang="en-US" sz="2000" dirty="0">
                <a:solidFill>
                  <a:schemeClr val="dk1"/>
                </a:solidFill>
                <a:latin typeface="Century Gothic"/>
                <a:ea typeface="Century Gothic"/>
                <a:cs typeface="Century Gothic"/>
                <a:sym typeface="Century Gothic"/>
              </a:rPr>
              <a:t>billion to economy</a:t>
            </a:r>
          </a:p>
          <a:p>
            <a:pPr marR="0" lvl="0" algn="l" rtl="0">
              <a:lnSpc>
                <a:spcPct val="90000"/>
              </a:lnSpc>
              <a:spcBef>
                <a:spcPts val="0"/>
              </a:spcBef>
              <a:buNone/>
            </a:pPr>
            <a:endParaRPr sz="2000" dirty="0">
              <a:solidFill>
                <a:schemeClr val="dk1"/>
              </a:solidFill>
              <a:latin typeface="Century Gothic"/>
              <a:ea typeface="Century Gothic"/>
              <a:cs typeface="Century Gothic"/>
              <a:sym typeface="Century Gothic"/>
            </a:endParaRPr>
          </a:p>
          <a:p>
            <a:pPr marL="457200" marR="0" lvl="0" indent="-355600" algn="l" rtl="0">
              <a:lnSpc>
                <a:spcPct val="90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Future climate change may result in a shift of these ideal locations</a:t>
            </a:r>
          </a:p>
        </p:txBody>
      </p:sp>
      <p:sp>
        <p:nvSpPr>
          <p:cNvPr id="116" name="Shape 116"/>
          <p:cNvSpPr txBox="1">
            <a:spLocks noGrp="1"/>
          </p:cNvSpPr>
          <p:nvPr>
            <p:ph type="body" idx="2"/>
          </p:nvPr>
        </p:nvSpPr>
        <p:spPr>
          <a:xfrm>
            <a:off x="4975026" y="640079"/>
            <a:ext cx="3566159" cy="132588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a:solidFill>
                  <a:schemeClr val="accent1"/>
                </a:solidFill>
                <a:latin typeface="Century Gothic"/>
                <a:ea typeface="Century Gothic"/>
                <a:cs typeface="Century Gothic"/>
                <a:sym typeface="Century Gothic"/>
              </a:rPr>
              <a:t>Community Concerns</a:t>
            </a:r>
          </a:p>
        </p:txBody>
      </p:sp>
      <p:pic>
        <p:nvPicPr>
          <p:cNvPr id="117" name="Shape 117"/>
          <p:cNvPicPr preferRelativeResize="0">
            <a:picLocks noGrp="1"/>
          </p:cNvPicPr>
          <p:nvPr>
            <p:ph type="pic" idx="3"/>
          </p:nvPr>
        </p:nvPicPr>
        <p:blipFill>
          <a:blip r:embed="rId3">
            <a:alphaModFix/>
          </a:blip>
          <a:stretch>
            <a:fillRect/>
          </a:stretch>
        </p:blipFill>
        <p:spPr>
          <a:xfrm>
            <a:off x="0" y="128174"/>
            <a:ext cx="4553699" cy="6647426"/>
          </a:xfrm>
          <a:prstGeom prst="rect">
            <a:avLst/>
          </a:prstGeom>
          <a:noFill/>
          <a:ln>
            <a:noFill/>
          </a:ln>
        </p:spPr>
      </p:pic>
      <p:sp>
        <p:nvSpPr>
          <p:cNvPr id="118" name="Shape 118"/>
          <p:cNvSpPr txBox="1">
            <a:spLocks noGrp="1"/>
          </p:cNvSpPr>
          <p:nvPr>
            <p:ph type="body" idx="4"/>
          </p:nvPr>
        </p:nvSpPr>
        <p:spPr>
          <a:xfrm>
            <a:off x="2865207" y="6425204"/>
            <a:ext cx="4163699" cy="274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585454"/>
              </a:buClr>
              <a:buSzPct val="25000"/>
              <a:buFont typeface="Arial"/>
              <a:buNone/>
            </a:pPr>
            <a:r>
              <a:rPr lang="en-US" sz="1200" i="0" u="none" strike="noStrike" cap="none" baseline="0" dirty="0">
                <a:solidFill>
                  <a:srgbClr val="FFFFFF"/>
                </a:solidFill>
                <a:latin typeface="Century Gothic"/>
                <a:ea typeface="Century Gothic"/>
                <a:cs typeface="Century Gothic"/>
                <a:sym typeface="Century Gothic"/>
              </a:rPr>
              <a:t>Image Credit: </a:t>
            </a:r>
            <a:r>
              <a:rPr lang="en-US" sz="1200" dirty="0">
                <a:solidFill>
                  <a:srgbClr val="FFFFFF"/>
                </a:solidFill>
                <a:latin typeface="Century Gothic"/>
                <a:ea typeface="Century Gothic"/>
                <a:cs typeface="Century Gothic"/>
                <a:sym typeface="Century Gothic"/>
              </a:rPr>
              <a:t>NRCS</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521208" y="2130551"/>
            <a:ext cx="3593592" cy="3374135"/>
          </a:xfrm>
          <a:prstGeom prst="rect">
            <a:avLst/>
          </a:prstGeom>
          <a:noFill/>
          <a:ln>
            <a:noFill/>
          </a:ln>
        </p:spPr>
        <p:txBody>
          <a:bodyPr lIns="91425" tIns="45700" rIns="91425" bIns="45700" anchor="t" anchorCtr="0">
            <a:noAutofit/>
          </a:bodyPr>
          <a:lstStyle/>
          <a:p>
            <a:pPr marL="457200" marR="0" lvl="0" indent="-355600" algn="l" rtl="0">
              <a:lnSpc>
                <a:spcPct val="90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Map Plant Hardiness Zones</a:t>
            </a:r>
          </a:p>
          <a:p>
            <a:pPr marL="914400" marR="0" lvl="1" indent="-355600" algn="l" rtl="0">
              <a:lnSpc>
                <a:spcPct val="90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Current</a:t>
            </a:r>
          </a:p>
          <a:p>
            <a:pPr marL="914400" marR="0" lvl="1" indent="-355600" algn="l" rtl="0">
              <a:lnSpc>
                <a:spcPct val="90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Forecasted (2045, 2065, and 2095)</a:t>
            </a:r>
          </a:p>
          <a:p>
            <a:pPr marL="457200" marR="0" lvl="0" indent="-355600" algn="l" rtl="0">
              <a:lnSpc>
                <a:spcPct val="90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Map areas suitable for apple growth</a:t>
            </a:r>
          </a:p>
          <a:p>
            <a:pPr marL="914400" marR="0" lvl="1" indent="-355600" algn="l" rtl="0">
              <a:lnSpc>
                <a:spcPct val="90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Current</a:t>
            </a:r>
          </a:p>
          <a:p>
            <a:pPr marL="914400" marR="0" lvl="1" indent="-355600" algn="l" rtl="0">
              <a:lnSpc>
                <a:spcPct val="90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Forecasted (2045, 2065, and 2095)</a:t>
            </a:r>
          </a:p>
        </p:txBody>
      </p:sp>
      <p:sp>
        <p:nvSpPr>
          <p:cNvPr id="125" name="Shape 125"/>
          <p:cNvSpPr txBox="1">
            <a:spLocks noGrp="1"/>
          </p:cNvSpPr>
          <p:nvPr>
            <p:ph type="body" idx="2"/>
          </p:nvPr>
        </p:nvSpPr>
        <p:spPr>
          <a:xfrm>
            <a:off x="548639" y="640079"/>
            <a:ext cx="3566159" cy="132588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a:solidFill>
                  <a:schemeClr val="accent1"/>
                </a:solidFill>
                <a:latin typeface="Century Gothic"/>
                <a:ea typeface="Century Gothic"/>
                <a:cs typeface="Century Gothic"/>
                <a:sym typeface="Century Gothic"/>
              </a:rPr>
              <a:t>Objectives</a:t>
            </a:r>
          </a:p>
        </p:txBody>
      </p:sp>
      <p:sp>
        <p:nvSpPr>
          <p:cNvPr id="126" name="Shape 126"/>
          <p:cNvSpPr txBox="1">
            <a:spLocks noGrp="1"/>
          </p:cNvSpPr>
          <p:nvPr>
            <p:ph type="body" idx="3"/>
          </p:nvPr>
        </p:nvSpPr>
        <p:spPr>
          <a:xfrm>
            <a:off x="4693919" y="2130551"/>
            <a:ext cx="3974592" cy="4270248"/>
          </a:xfrm>
          <a:prstGeom prst="rect">
            <a:avLst/>
          </a:prstGeom>
          <a:noFill/>
          <a:ln>
            <a:noFill/>
          </a:ln>
        </p:spPr>
        <p:txBody>
          <a:bodyPr lIns="91425" tIns="45700" rIns="91425" bIns="45700" anchor="t" anchorCtr="0">
            <a:noAutofit/>
          </a:bodyPr>
          <a:lstStyle/>
          <a:p>
            <a:pPr marL="457200" marR="0" lvl="0" indent="-355600" algn="l" rtl="0">
              <a:lnSpc>
                <a:spcPct val="90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Dr. Michael Glen, Ph.D. United States Department of Agriculture</a:t>
            </a:r>
          </a:p>
        </p:txBody>
      </p:sp>
      <p:sp>
        <p:nvSpPr>
          <p:cNvPr id="127" name="Shape 127"/>
          <p:cNvSpPr txBox="1">
            <a:spLocks noGrp="1"/>
          </p:cNvSpPr>
          <p:nvPr>
            <p:ph type="body" idx="4"/>
          </p:nvPr>
        </p:nvSpPr>
        <p:spPr>
          <a:xfrm>
            <a:off x="4694694" y="599439"/>
            <a:ext cx="3636505" cy="132588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ACA8A8"/>
              </a:buClr>
              <a:buSzPct val="25000"/>
              <a:buFont typeface="Arial"/>
              <a:buNone/>
            </a:pPr>
            <a:r>
              <a:rPr lang="en-US" sz="2800" b="1" i="0" u="none" strike="noStrike" cap="none" baseline="0" dirty="0">
                <a:solidFill>
                  <a:srgbClr val="ACA8A8"/>
                </a:solidFill>
                <a:latin typeface="Century Gothic"/>
                <a:ea typeface="Century Gothic"/>
                <a:cs typeface="Century Gothic"/>
                <a:sym typeface="Century Gothic"/>
              </a:rPr>
              <a:t>Project Partner</a:t>
            </a:r>
          </a:p>
        </p:txBody>
      </p:sp>
      <p:pic>
        <p:nvPicPr>
          <p:cNvPr id="128" name="Shape 128"/>
          <p:cNvPicPr preferRelativeResize="0"/>
          <p:nvPr/>
        </p:nvPicPr>
        <p:blipFill>
          <a:blip r:embed="rId3">
            <a:alphaModFix/>
          </a:blip>
          <a:stretch>
            <a:fillRect/>
          </a:stretch>
        </p:blipFill>
        <p:spPr>
          <a:xfrm>
            <a:off x="5246735" y="3451287"/>
            <a:ext cx="2381250" cy="16287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176150" y="1335975"/>
            <a:ext cx="2896800" cy="3117899"/>
          </a:xfrm>
          <a:prstGeom prst="rect">
            <a:avLst/>
          </a:prstGeom>
          <a:noFill/>
          <a:ln>
            <a:noFill/>
          </a:ln>
        </p:spPr>
        <p:txBody>
          <a:bodyPr lIns="91425" tIns="45700" rIns="91425" bIns="45700" anchor="t" anchorCtr="0">
            <a:noAutofit/>
          </a:bodyPr>
          <a:lstStyle/>
          <a:p>
            <a:pPr marR="0" algn="l" rtl="0">
              <a:lnSpc>
                <a:spcPct val="115000"/>
              </a:lnSpc>
              <a:spcBef>
                <a:spcPts val="0"/>
              </a:spcBef>
              <a:buNone/>
            </a:pPr>
            <a:r>
              <a:rPr lang="en-US" sz="2000" b="0" i="0" u="none" strike="noStrike" cap="none" baseline="0" dirty="0">
                <a:solidFill>
                  <a:schemeClr val="dk1"/>
                </a:solidFill>
                <a:latin typeface="Century Gothic"/>
                <a:ea typeface="Century Gothic"/>
                <a:cs typeface="Century Gothic"/>
                <a:sym typeface="Century Gothic"/>
              </a:rPr>
              <a:t>Study Period: </a:t>
            </a:r>
          </a:p>
          <a:p>
            <a:pPr marR="0" algn="l" rtl="0">
              <a:lnSpc>
                <a:spcPct val="115000"/>
              </a:lnSpc>
              <a:spcBef>
                <a:spcPts val="0"/>
              </a:spcBef>
              <a:buNone/>
            </a:pPr>
            <a:endParaRPr sz="2000" dirty="0">
              <a:solidFill>
                <a:schemeClr val="dk1"/>
              </a:solidFill>
              <a:latin typeface="Century Gothic"/>
              <a:ea typeface="Century Gothic"/>
              <a:cs typeface="Century Gothic"/>
              <a:sym typeface="Century Gothic"/>
            </a:endParaRPr>
          </a:p>
          <a:p>
            <a:pPr marL="457200" marR="0" lvl="0" indent="-355600" algn="l" rtl="0">
              <a:lnSpc>
                <a:spcPct val="115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Current</a:t>
            </a:r>
          </a:p>
          <a:p>
            <a:pPr marL="914400" marR="0" lvl="1" indent="-355600" algn="l" rtl="0">
              <a:lnSpc>
                <a:spcPct val="115000"/>
              </a:lnSpc>
              <a:spcBef>
                <a:spcPts val="0"/>
              </a:spcBef>
              <a:buClr>
                <a:schemeClr val="dk1"/>
              </a:buClr>
              <a:buSzPct val="100000"/>
              <a:buFont typeface="Century Gothic"/>
              <a:buChar char="○"/>
            </a:pPr>
            <a:r>
              <a:rPr lang="en-US" sz="2000" b="0" i="0" u="none" strike="noStrike" cap="none" baseline="0" dirty="0">
                <a:solidFill>
                  <a:schemeClr val="dk1"/>
                </a:solidFill>
                <a:latin typeface="Century Gothic"/>
                <a:ea typeface="Century Gothic"/>
                <a:cs typeface="Century Gothic"/>
                <a:sym typeface="Century Gothic"/>
              </a:rPr>
              <a:t>2002-20</a:t>
            </a:r>
            <a:r>
              <a:rPr lang="en-US" sz="2000" dirty="0">
                <a:solidFill>
                  <a:schemeClr val="dk1"/>
                </a:solidFill>
                <a:latin typeface="Century Gothic"/>
                <a:ea typeface="Century Gothic"/>
                <a:cs typeface="Century Gothic"/>
                <a:sym typeface="Century Gothic"/>
              </a:rPr>
              <a:t>15</a:t>
            </a:r>
          </a:p>
          <a:p>
            <a:pPr marL="457200" marR="0" lvl="0" indent="0" algn="l" rtl="0">
              <a:lnSpc>
                <a:spcPct val="115000"/>
              </a:lnSpc>
              <a:spcBef>
                <a:spcPts val="0"/>
              </a:spcBef>
              <a:buNone/>
            </a:pPr>
            <a:endParaRPr sz="2000" dirty="0">
              <a:solidFill>
                <a:schemeClr val="dk1"/>
              </a:solidFill>
              <a:latin typeface="Century Gothic"/>
              <a:ea typeface="Century Gothic"/>
              <a:cs typeface="Century Gothic"/>
              <a:sym typeface="Century Gothic"/>
            </a:endParaRPr>
          </a:p>
          <a:p>
            <a:pPr marL="457200" marR="0" lvl="0" indent="-355600" algn="l" rtl="0">
              <a:lnSpc>
                <a:spcPct val="115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Future</a:t>
            </a:r>
          </a:p>
          <a:p>
            <a:pPr marL="914400" marR="0" lvl="1" indent="-355600" algn="l" rtl="0">
              <a:lnSpc>
                <a:spcPct val="115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2045</a:t>
            </a:r>
          </a:p>
          <a:p>
            <a:pPr marL="914400" marR="0" lvl="1" indent="-355600" algn="l" rtl="0">
              <a:lnSpc>
                <a:spcPct val="115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2065</a:t>
            </a:r>
          </a:p>
          <a:p>
            <a:pPr marL="914400" marR="0" lvl="1" indent="-355600" algn="l" rtl="0">
              <a:lnSpc>
                <a:spcPct val="115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2095</a:t>
            </a:r>
          </a:p>
        </p:txBody>
      </p:sp>
      <p:sp>
        <p:nvSpPr>
          <p:cNvPr id="134" name="Shape 134"/>
          <p:cNvSpPr txBox="1">
            <a:spLocks noGrp="1"/>
          </p:cNvSpPr>
          <p:nvPr>
            <p:ph type="body" idx="2"/>
          </p:nvPr>
        </p:nvSpPr>
        <p:spPr>
          <a:xfrm>
            <a:off x="124247" y="158230"/>
            <a:ext cx="7982700" cy="7040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a:solidFill>
                  <a:schemeClr val="accent1"/>
                </a:solidFill>
                <a:latin typeface="Century Gothic"/>
                <a:ea typeface="Century Gothic"/>
                <a:cs typeface="Century Gothic"/>
                <a:sym typeface="Century Gothic"/>
              </a:rPr>
              <a:t>Study Area: Washington, </a:t>
            </a:r>
            <a:r>
              <a:rPr lang="en-US" sz="4000" b="1" dirty="0">
                <a:solidFill>
                  <a:schemeClr val="accent1"/>
                </a:solidFill>
                <a:latin typeface="Century Gothic"/>
                <a:ea typeface="Century Gothic"/>
                <a:cs typeface="Century Gothic"/>
                <a:sym typeface="Century Gothic"/>
              </a:rPr>
              <a:t>USA</a:t>
            </a:r>
          </a:p>
        </p:txBody>
      </p:sp>
      <p:pic>
        <p:nvPicPr>
          <p:cNvPr id="135" name="Shape 135"/>
          <p:cNvPicPr preferRelativeResize="0"/>
          <p:nvPr/>
        </p:nvPicPr>
        <p:blipFill rotWithShape="1">
          <a:blip r:embed="rId3">
            <a:alphaModFix/>
          </a:blip>
          <a:srcRect l="9040" t="31526" r="8917" b="6596"/>
          <a:stretch/>
        </p:blipFill>
        <p:spPr>
          <a:xfrm>
            <a:off x="19333100" y="12301850"/>
            <a:ext cx="4231849" cy="4130200"/>
          </a:xfrm>
          <a:prstGeom prst="rect">
            <a:avLst/>
          </a:prstGeom>
          <a:noFill/>
          <a:ln>
            <a:noFill/>
          </a:ln>
        </p:spPr>
      </p:pic>
      <p:pic>
        <p:nvPicPr>
          <p:cNvPr id="136" name="Shape 136"/>
          <p:cNvPicPr preferRelativeResize="0"/>
          <p:nvPr/>
        </p:nvPicPr>
        <p:blipFill rotWithShape="1">
          <a:blip r:embed="rId3">
            <a:alphaModFix/>
          </a:blip>
          <a:srcRect l="9040" t="31526" r="8917" b="6596"/>
          <a:stretch/>
        </p:blipFill>
        <p:spPr>
          <a:xfrm>
            <a:off x="19485500" y="12454250"/>
            <a:ext cx="4231849" cy="4130200"/>
          </a:xfrm>
          <a:prstGeom prst="rect">
            <a:avLst/>
          </a:prstGeom>
          <a:noFill/>
          <a:ln>
            <a:noFill/>
          </a:ln>
        </p:spPr>
      </p:pic>
      <p:pic>
        <p:nvPicPr>
          <p:cNvPr id="137" name="Shape 137"/>
          <p:cNvPicPr preferRelativeResize="0"/>
          <p:nvPr/>
        </p:nvPicPr>
        <p:blipFill rotWithShape="1">
          <a:blip r:embed="rId3">
            <a:alphaModFix/>
          </a:blip>
          <a:srcRect l="9040" t="31526" r="8917" b="6596"/>
          <a:stretch/>
        </p:blipFill>
        <p:spPr>
          <a:xfrm>
            <a:off x="19637900" y="12606650"/>
            <a:ext cx="4231849" cy="4130200"/>
          </a:xfrm>
          <a:prstGeom prst="rect">
            <a:avLst/>
          </a:prstGeom>
          <a:noFill/>
          <a:ln>
            <a:noFill/>
          </a:ln>
        </p:spPr>
      </p:pic>
      <p:pic>
        <p:nvPicPr>
          <p:cNvPr id="138" name="Shape 138"/>
          <p:cNvPicPr preferRelativeResize="0"/>
          <p:nvPr/>
        </p:nvPicPr>
        <p:blipFill>
          <a:blip r:embed="rId4">
            <a:alphaModFix/>
          </a:blip>
          <a:stretch>
            <a:fillRect/>
          </a:stretch>
        </p:blipFill>
        <p:spPr>
          <a:xfrm>
            <a:off x="2449450" y="1156450"/>
            <a:ext cx="6694549" cy="51730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a:spLocks noGrp="1"/>
          </p:cNvSpPr>
          <p:nvPr>
            <p:ph type="pic" idx="2"/>
          </p:nvPr>
        </p:nvSpPr>
        <p:spPr>
          <a:xfrm>
            <a:off x="0" y="0"/>
            <a:ext cx="4572000" cy="6858000"/>
          </a:xfrm>
          <a:prstGeom prst="rect">
            <a:avLst/>
          </a:prstGeom>
          <a:noFill/>
          <a:ln>
            <a:noFill/>
          </a:ln>
        </p:spPr>
      </p:sp>
      <p:sp>
        <p:nvSpPr>
          <p:cNvPr id="145" name="Shape 145"/>
          <p:cNvSpPr txBox="1">
            <a:spLocks noGrp="1"/>
          </p:cNvSpPr>
          <p:nvPr>
            <p:ph type="body" idx="1"/>
          </p:nvPr>
        </p:nvSpPr>
        <p:spPr>
          <a:xfrm>
            <a:off x="5102351" y="2130551"/>
            <a:ext cx="3593592" cy="3374135"/>
          </a:xfrm>
          <a:prstGeom prst="rect">
            <a:avLst/>
          </a:prstGeom>
          <a:noFill/>
          <a:ln>
            <a:noFill/>
          </a:ln>
        </p:spPr>
        <p:txBody>
          <a:bodyPr lIns="91425" tIns="45700" rIns="91425" bIns="45700" anchor="t" anchorCtr="0">
            <a:noAutofit/>
          </a:bodyPr>
          <a:lstStyle/>
          <a:p>
            <a:pPr marL="457200" marR="0" lvl="0" indent="-355600" algn="l" rtl="0">
              <a:lnSpc>
                <a:spcPct val="90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Guide as to which plants will thrive at a given location</a:t>
            </a:r>
          </a:p>
          <a:p>
            <a:pPr marR="0" lvl="0" algn="l" rtl="0">
              <a:lnSpc>
                <a:spcPct val="90000"/>
              </a:lnSpc>
              <a:spcBef>
                <a:spcPts val="0"/>
              </a:spcBef>
              <a:buNone/>
            </a:pPr>
            <a:endParaRPr sz="2000" dirty="0">
              <a:solidFill>
                <a:schemeClr val="dk1"/>
              </a:solidFill>
              <a:latin typeface="Century Gothic"/>
              <a:ea typeface="Century Gothic"/>
              <a:cs typeface="Century Gothic"/>
              <a:sym typeface="Century Gothic"/>
            </a:endParaRPr>
          </a:p>
          <a:p>
            <a:pPr marL="457200" marR="0" lvl="0" indent="-355600" algn="l" rtl="0">
              <a:lnSpc>
                <a:spcPct val="90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Based on annual extreme minimum temperature</a:t>
            </a:r>
          </a:p>
          <a:p>
            <a:pPr marR="0" lvl="0" algn="l" rtl="0">
              <a:lnSpc>
                <a:spcPct val="90000"/>
              </a:lnSpc>
              <a:spcBef>
                <a:spcPts val="0"/>
              </a:spcBef>
              <a:buNone/>
            </a:pPr>
            <a:endParaRPr sz="2000" dirty="0">
              <a:solidFill>
                <a:schemeClr val="dk1"/>
              </a:solidFill>
              <a:latin typeface="Century Gothic"/>
              <a:ea typeface="Century Gothic"/>
              <a:cs typeface="Century Gothic"/>
              <a:sym typeface="Century Gothic"/>
            </a:endParaRPr>
          </a:p>
          <a:p>
            <a:pPr marL="457200" marR="0" lvl="0" indent="-355600" algn="l" rtl="0">
              <a:lnSpc>
                <a:spcPct val="90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Divided into 10 degree Fahrenheit zones</a:t>
            </a:r>
          </a:p>
          <a:p>
            <a:pPr marR="0" lvl="0" algn="l" rtl="0">
              <a:lnSpc>
                <a:spcPct val="90000"/>
              </a:lnSpc>
              <a:spcBef>
                <a:spcPts val="0"/>
              </a:spcBef>
              <a:buNone/>
            </a:pPr>
            <a:endParaRPr sz="2000" dirty="0">
              <a:solidFill>
                <a:schemeClr val="dk1"/>
              </a:solidFill>
              <a:latin typeface="Century Gothic"/>
              <a:ea typeface="Century Gothic"/>
              <a:cs typeface="Century Gothic"/>
              <a:sym typeface="Century Gothic"/>
            </a:endParaRPr>
          </a:p>
          <a:p>
            <a:pPr marL="457200" marR="0" lvl="0" indent="-355600" algn="l" rtl="0">
              <a:lnSpc>
                <a:spcPct val="90000"/>
              </a:lnSpc>
              <a:spcBef>
                <a:spcPts val="0"/>
              </a:spcBef>
              <a:buClr>
                <a:schemeClr val="dk1"/>
              </a:buClr>
              <a:buSzPct val="100000"/>
              <a:buFont typeface="Century Gothic"/>
              <a:buChar char="●"/>
            </a:pPr>
            <a:r>
              <a:rPr lang="en-US" sz="2000" dirty="0">
                <a:solidFill>
                  <a:schemeClr val="dk1"/>
                </a:solidFill>
                <a:latin typeface="Century Gothic"/>
                <a:ea typeface="Century Gothic"/>
                <a:cs typeface="Century Gothic"/>
                <a:sym typeface="Century Gothic"/>
              </a:rPr>
              <a:t>Apples grow best in zones 5 and 6</a:t>
            </a:r>
          </a:p>
          <a:p>
            <a:pPr marL="0" marR="0" lvl="0" indent="0" algn="l" rtl="0">
              <a:lnSpc>
                <a:spcPct val="90000"/>
              </a:lnSpc>
              <a:spcBef>
                <a:spcPts val="0"/>
              </a:spcBef>
              <a:buClr>
                <a:schemeClr val="dk1"/>
              </a:buClr>
              <a:buFont typeface="Arial"/>
              <a:buNone/>
            </a:pPr>
            <a:endParaRPr sz="2000" dirty="0">
              <a:solidFill>
                <a:schemeClr val="dk1"/>
              </a:solidFill>
              <a:latin typeface="Century Gothic"/>
              <a:ea typeface="Century Gothic"/>
              <a:cs typeface="Century Gothic"/>
              <a:sym typeface="Century Gothic"/>
            </a:endParaRPr>
          </a:p>
        </p:txBody>
      </p:sp>
      <p:sp>
        <p:nvSpPr>
          <p:cNvPr id="146" name="Shape 146"/>
          <p:cNvSpPr txBox="1">
            <a:spLocks noGrp="1"/>
          </p:cNvSpPr>
          <p:nvPr>
            <p:ph type="body" idx="3"/>
          </p:nvPr>
        </p:nvSpPr>
        <p:spPr>
          <a:xfrm>
            <a:off x="5102351" y="640079"/>
            <a:ext cx="3566159" cy="1325880"/>
          </a:xfrm>
          <a:prstGeom prst="rect">
            <a:avLst/>
          </a:prstGeom>
          <a:noFill/>
          <a:ln>
            <a:noFill/>
          </a:ln>
        </p:spPr>
        <p:txBody>
          <a:bodyPr lIns="91425" tIns="45700" rIns="91425" bIns="45700" anchor="b" anchorCtr="0">
            <a:noAutofit/>
          </a:bodyPr>
          <a:lstStyle/>
          <a:p>
            <a:pPr marL="0" marR="0" lvl="0" indent="0" algn="l" rtl="0">
              <a:lnSpc>
                <a:spcPct val="75000"/>
              </a:lnSpc>
              <a:spcBef>
                <a:spcPts val="0"/>
              </a:spcBef>
              <a:buClr>
                <a:schemeClr val="accent1"/>
              </a:buClr>
              <a:buSzPct val="25000"/>
              <a:buFont typeface="Arial"/>
              <a:buNone/>
            </a:pPr>
            <a:r>
              <a:rPr lang="en-US" sz="3700" b="1" i="0" u="none" strike="noStrike" cap="none" baseline="0" dirty="0">
                <a:solidFill>
                  <a:schemeClr val="accent1"/>
                </a:solidFill>
                <a:latin typeface="Century Gothic"/>
                <a:ea typeface="Century Gothic"/>
                <a:cs typeface="Century Gothic"/>
                <a:sym typeface="Century Gothic"/>
              </a:rPr>
              <a:t>Plant Hardiness Zones</a:t>
            </a:r>
          </a:p>
        </p:txBody>
      </p:sp>
      <p:pic>
        <p:nvPicPr>
          <p:cNvPr id="147" name="Shape 147"/>
          <p:cNvPicPr preferRelativeResize="0"/>
          <p:nvPr/>
        </p:nvPicPr>
        <p:blipFill>
          <a:blip r:embed="rId3">
            <a:alphaModFix/>
          </a:blip>
          <a:stretch>
            <a:fillRect/>
          </a:stretch>
        </p:blipFill>
        <p:spPr>
          <a:xfrm>
            <a:off x="0" y="12"/>
            <a:ext cx="4723140" cy="6858000"/>
          </a:xfrm>
          <a:prstGeom prst="rect">
            <a:avLst/>
          </a:prstGeom>
          <a:noFill/>
          <a:ln>
            <a:noFill/>
          </a:ln>
        </p:spPr>
      </p:pic>
      <p:sp>
        <p:nvSpPr>
          <p:cNvPr id="148" name="Shape 148"/>
          <p:cNvSpPr txBox="1">
            <a:spLocks noGrp="1"/>
          </p:cNvSpPr>
          <p:nvPr>
            <p:ph type="body" idx="4"/>
          </p:nvPr>
        </p:nvSpPr>
        <p:spPr>
          <a:xfrm>
            <a:off x="1202100" y="6583675"/>
            <a:ext cx="3369899" cy="27419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dk1"/>
              </a:buClr>
              <a:buSzPct val="25000"/>
              <a:buFont typeface="Arial"/>
              <a:buNone/>
            </a:pPr>
            <a:r>
              <a:rPr lang="en-US" sz="1200" dirty="0">
                <a:solidFill>
                  <a:srgbClr val="FFFFFF"/>
                </a:solidFill>
                <a:latin typeface="Century Gothic"/>
                <a:ea typeface="Century Gothic"/>
                <a:cs typeface="Century Gothic"/>
                <a:sym typeface="Century Gothic"/>
              </a:rPr>
              <a:t>Image Credit: Washington State University</a:t>
            </a:r>
          </a:p>
        </p:txBody>
      </p:sp>
      <p:pic>
        <p:nvPicPr>
          <p:cNvPr id="149" name="Shape 149"/>
          <p:cNvPicPr preferRelativeResize="0"/>
          <p:nvPr/>
        </p:nvPicPr>
        <p:blipFill>
          <a:blip r:embed="rId4">
            <a:alphaModFix/>
          </a:blip>
          <a:stretch>
            <a:fillRect/>
          </a:stretch>
        </p:blipFill>
        <p:spPr>
          <a:xfrm>
            <a:off x="180700" y="1519225"/>
            <a:ext cx="4453299" cy="34411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4572000" y="4709160"/>
            <a:ext cx="3950207"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000" dirty="0">
                <a:solidFill>
                  <a:schemeClr val="dk1"/>
                </a:solidFill>
                <a:latin typeface="Century Gothic"/>
                <a:ea typeface="Century Gothic"/>
                <a:cs typeface="Century Gothic"/>
                <a:sym typeface="Century Gothic"/>
              </a:rPr>
              <a:t>Ideal average temperature of 19 °C </a:t>
            </a:r>
          </a:p>
        </p:txBody>
      </p:sp>
      <p:sp>
        <p:nvSpPr>
          <p:cNvPr id="155" name="Shape 155"/>
          <p:cNvSpPr txBox="1">
            <a:spLocks noGrp="1"/>
          </p:cNvSpPr>
          <p:nvPr>
            <p:ph type="body" idx="2"/>
          </p:nvPr>
        </p:nvSpPr>
        <p:spPr>
          <a:xfrm>
            <a:off x="320039" y="548639"/>
            <a:ext cx="8503920" cy="923544"/>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sz="5400" b="1" i="0" u="none" strike="noStrike" cap="none" baseline="0" dirty="0">
                <a:solidFill>
                  <a:srgbClr val="BFBFBF"/>
                </a:solidFill>
                <a:latin typeface="Century Gothic"/>
                <a:ea typeface="Century Gothic"/>
                <a:cs typeface="Century Gothic"/>
                <a:sym typeface="Century Gothic"/>
              </a:rPr>
              <a:t>Apple Suitability</a:t>
            </a:r>
          </a:p>
        </p:txBody>
      </p:sp>
      <p:sp>
        <p:nvSpPr>
          <p:cNvPr id="156" name="Shape 156"/>
          <p:cNvSpPr txBox="1">
            <a:spLocks noGrp="1"/>
          </p:cNvSpPr>
          <p:nvPr>
            <p:ph type="body" idx="3"/>
          </p:nvPr>
        </p:nvSpPr>
        <p:spPr>
          <a:xfrm>
            <a:off x="594360" y="2115311"/>
            <a:ext cx="3566159" cy="768095"/>
          </a:xfrm>
          <a:prstGeom prst="rect">
            <a:avLst/>
          </a:prstGeom>
          <a:noFill/>
          <a:ln>
            <a:noFill/>
          </a:ln>
        </p:spPr>
        <p:txBody>
          <a:bodyPr lIns="91425" tIns="45700" rIns="91425" bIns="45700" anchor="t" anchorCtr="0">
            <a:noAutofit/>
          </a:bodyPr>
          <a:lstStyle/>
          <a:p>
            <a:pPr marL="0" marR="0" lvl="0" indent="0" algn="r" rtl="0">
              <a:lnSpc>
                <a:spcPct val="75000"/>
              </a:lnSpc>
              <a:spcBef>
                <a:spcPts val="0"/>
              </a:spcBef>
              <a:buClr>
                <a:schemeClr val="accent1"/>
              </a:buClr>
              <a:buSzPct val="25000"/>
              <a:buFont typeface="Arial"/>
              <a:buNone/>
            </a:pPr>
            <a:r>
              <a:rPr lang="en-US" sz="3100" b="1" i="0" u="none" strike="noStrike" cap="none" baseline="0" dirty="0">
                <a:solidFill>
                  <a:schemeClr val="accent1"/>
                </a:solidFill>
                <a:latin typeface="Century Gothic"/>
                <a:ea typeface="Century Gothic"/>
                <a:cs typeface="Century Gothic"/>
                <a:sym typeface="Century Gothic"/>
              </a:rPr>
              <a:t>Plant Hardiness Zones</a:t>
            </a:r>
          </a:p>
        </p:txBody>
      </p:sp>
      <p:sp>
        <p:nvSpPr>
          <p:cNvPr id="157" name="Shape 157"/>
          <p:cNvSpPr txBox="1">
            <a:spLocks noGrp="1"/>
          </p:cNvSpPr>
          <p:nvPr>
            <p:ph type="body" idx="4"/>
          </p:nvPr>
        </p:nvSpPr>
        <p:spPr>
          <a:xfrm>
            <a:off x="4572000" y="2103119"/>
            <a:ext cx="3950207"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000" dirty="0">
                <a:solidFill>
                  <a:schemeClr val="dk1"/>
                </a:solidFill>
                <a:latin typeface="Century Gothic"/>
                <a:ea typeface="Century Gothic"/>
                <a:cs typeface="Century Gothic"/>
                <a:sym typeface="Century Gothic"/>
              </a:rPr>
              <a:t>Based on average annual extreme minimum temperature</a:t>
            </a:r>
          </a:p>
        </p:txBody>
      </p:sp>
      <p:sp>
        <p:nvSpPr>
          <p:cNvPr id="158" name="Shape 158"/>
          <p:cNvSpPr txBox="1">
            <a:spLocks noGrp="1"/>
          </p:cNvSpPr>
          <p:nvPr>
            <p:ph type="body" idx="5"/>
          </p:nvPr>
        </p:nvSpPr>
        <p:spPr>
          <a:xfrm>
            <a:off x="594360" y="4721351"/>
            <a:ext cx="3566159" cy="768095"/>
          </a:xfrm>
          <a:prstGeom prst="rect">
            <a:avLst/>
          </a:prstGeom>
          <a:noFill/>
          <a:ln>
            <a:noFill/>
          </a:ln>
        </p:spPr>
        <p:txBody>
          <a:bodyPr lIns="91425" tIns="45700" rIns="91425" bIns="45700" anchor="t" anchorCtr="0">
            <a:noAutofit/>
          </a:bodyPr>
          <a:lstStyle/>
          <a:p>
            <a:pPr marL="0" marR="0" lvl="0" indent="0" algn="r" rtl="0">
              <a:lnSpc>
                <a:spcPct val="75000"/>
              </a:lnSpc>
              <a:spcBef>
                <a:spcPts val="0"/>
              </a:spcBef>
              <a:buClr>
                <a:schemeClr val="accent1"/>
              </a:buClr>
              <a:buSzPct val="25000"/>
              <a:buFont typeface="Arial"/>
              <a:buNone/>
            </a:pPr>
            <a:r>
              <a:rPr lang="en-US" sz="3100" b="1" i="0" u="none" strike="noStrike" cap="none" baseline="0" dirty="0">
                <a:solidFill>
                  <a:schemeClr val="accent1"/>
                </a:solidFill>
                <a:latin typeface="Century Gothic"/>
                <a:ea typeface="Century Gothic"/>
                <a:cs typeface="Century Gothic"/>
                <a:sym typeface="Century Gothic"/>
              </a:rPr>
              <a:t>Growing Season </a:t>
            </a:r>
            <a:r>
              <a:rPr lang="en-US" sz="3100" b="1" dirty="0">
                <a:solidFill>
                  <a:schemeClr val="accent1"/>
                </a:solidFill>
                <a:latin typeface="Century Gothic"/>
                <a:ea typeface="Century Gothic"/>
                <a:cs typeface="Century Gothic"/>
                <a:sym typeface="Century Gothic"/>
              </a:rPr>
              <a:t>Temperature</a:t>
            </a:r>
          </a:p>
        </p:txBody>
      </p:sp>
      <p:sp>
        <p:nvSpPr>
          <p:cNvPr id="159" name="Shape 159"/>
          <p:cNvSpPr txBox="1">
            <a:spLocks noGrp="1"/>
          </p:cNvSpPr>
          <p:nvPr>
            <p:ph type="body" idx="6"/>
          </p:nvPr>
        </p:nvSpPr>
        <p:spPr>
          <a:xfrm>
            <a:off x="594360" y="3418332"/>
            <a:ext cx="3566159" cy="768095"/>
          </a:xfrm>
          <a:prstGeom prst="rect">
            <a:avLst/>
          </a:prstGeom>
          <a:noFill/>
          <a:ln>
            <a:noFill/>
          </a:ln>
        </p:spPr>
        <p:txBody>
          <a:bodyPr lIns="91425" tIns="45700" rIns="91425" bIns="45700" anchor="t" anchorCtr="0">
            <a:noAutofit/>
          </a:bodyPr>
          <a:lstStyle/>
          <a:p>
            <a:pPr marL="0" marR="0" lvl="0" indent="0" algn="r" rtl="0">
              <a:lnSpc>
                <a:spcPct val="75000"/>
              </a:lnSpc>
              <a:spcBef>
                <a:spcPts val="0"/>
              </a:spcBef>
              <a:buClr>
                <a:schemeClr val="accent1"/>
              </a:buClr>
              <a:buSzPct val="25000"/>
              <a:buFont typeface="Arial"/>
              <a:buNone/>
            </a:pPr>
            <a:r>
              <a:rPr lang="en-US" sz="3100" b="1" i="0" u="none" strike="noStrike" cap="none" baseline="0" dirty="0">
                <a:solidFill>
                  <a:schemeClr val="accent1"/>
                </a:solidFill>
                <a:latin typeface="Century Gothic"/>
                <a:ea typeface="Century Gothic"/>
                <a:cs typeface="Century Gothic"/>
                <a:sym typeface="Century Gothic"/>
              </a:rPr>
              <a:t>Growing Degree Days</a:t>
            </a:r>
          </a:p>
        </p:txBody>
      </p:sp>
      <p:sp>
        <p:nvSpPr>
          <p:cNvPr id="160" name="Shape 160"/>
          <p:cNvSpPr txBox="1">
            <a:spLocks noGrp="1"/>
          </p:cNvSpPr>
          <p:nvPr>
            <p:ph type="body" idx="7"/>
          </p:nvPr>
        </p:nvSpPr>
        <p:spPr>
          <a:xfrm>
            <a:off x="4572000" y="3406139"/>
            <a:ext cx="3950207" cy="704088"/>
          </a:xfrm>
          <a:prstGeom prst="rect">
            <a:avLst/>
          </a:prstGeom>
          <a:noFill/>
          <a:ln>
            <a:noFill/>
          </a:ln>
        </p:spPr>
        <p:txBody>
          <a:bodyPr lIns="91425" tIns="45700" rIns="91425" bIns="45700" anchor="t" anchorCtr="0">
            <a:noAutofit/>
          </a:bodyPr>
          <a:lstStyle/>
          <a:p>
            <a:pPr lvl="0" rtl="0">
              <a:lnSpc>
                <a:spcPct val="115000"/>
              </a:lnSpc>
              <a:spcBef>
                <a:spcPts val="0"/>
              </a:spcBef>
              <a:buClr>
                <a:srgbClr val="000000"/>
              </a:buClr>
              <a:buSzPct val="55000"/>
              <a:buFont typeface="Arial"/>
              <a:buNone/>
            </a:pPr>
            <a:r>
              <a:rPr lang="en-US" sz="2000" dirty="0">
                <a:solidFill>
                  <a:schemeClr val="dk1"/>
                </a:solidFill>
                <a:latin typeface="Century Gothic"/>
                <a:ea typeface="Century Gothic"/>
                <a:cs typeface="Century Gothic"/>
                <a:sym typeface="Century Gothic"/>
              </a:rPr>
              <a:t>Heat accumulation formula:</a:t>
            </a:r>
          </a:p>
          <a:p>
            <a:pPr lvl="0" rtl="0">
              <a:lnSpc>
                <a:spcPct val="115000"/>
              </a:lnSpc>
              <a:spcBef>
                <a:spcPts val="0"/>
              </a:spcBef>
              <a:buClr>
                <a:srgbClr val="000000"/>
              </a:buClr>
              <a:buSzPct val="55000"/>
              <a:buFont typeface="Arial"/>
              <a:buNone/>
            </a:pPr>
            <a:r>
              <a:rPr lang="en-US" sz="2000" dirty="0">
                <a:solidFill>
                  <a:schemeClr val="dk1"/>
                </a:solidFill>
                <a:latin typeface="Century Gothic"/>
                <a:ea typeface="Century Gothic"/>
                <a:cs typeface="Century Gothic"/>
                <a:sym typeface="Century Gothic"/>
              </a:rPr>
              <a:t>([Tmax + Tmin]/2) - 5 °C</a:t>
            </a:r>
          </a:p>
          <a:p>
            <a:pPr marL="0" marR="0" lvl="0" indent="0" algn="l" rtl="0">
              <a:lnSpc>
                <a:spcPct val="90000"/>
              </a:lnSpc>
              <a:spcBef>
                <a:spcPts val="0"/>
              </a:spcBef>
              <a:buClr>
                <a:schemeClr val="dk1"/>
              </a:buClr>
              <a:buFont typeface="Arial"/>
              <a:buNone/>
            </a:pPr>
            <a:endParaRPr sz="2000" dirty="0">
              <a:solidFill>
                <a:schemeClr val="dk1"/>
              </a:solidFill>
              <a:latin typeface="Century Gothic"/>
              <a:ea typeface="Century Gothic"/>
              <a:cs typeface="Century Gothic"/>
              <a:sym typeface="Century Gothic"/>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749808" y="1407794"/>
            <a:ext cx="7653599" cy="37064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000" dirty="0">
                <a:solidFill>
                  <a:schemeClr val="dk1"/>
                </a:solidFill>
                <a:latin typeface="Century Gothic"/>
                <a:ea typeface="Century Gothic"/>
                <a:cs typeface="Century Gothic"/>
                <a:sym typeface="Century Gothic"/>
              </a:rPr>
              <a:t>MODIS LST Data</a:t>
            </a:r>
          </a:p>
        </p:txBody>
      </p:sp>
      <p:sp>
        <p:nvSpPr>
          <p:cNvPr id="166" name="Shape 166"/>
          <p:cNvSpPr txBox="1">
            <a:spLocks noGrp="1"/>
          </p:cNvSpPr>
          <p:nvPr>
            <p:ph type="body" idx="2"/>
          </p:nvPr>
        </p:nvSpPr>
        <p:spPr>
          <a:xfrm>
            <a:off x="749808" y="-277872"/>
            <a:ext cx="7653599" cy="12894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i="0" u="none" strike="noStrike" cap="none" baseline="0" dirty="0">
                <a:solidFill>
                  <a:schemeClr val="accent1"/>
                </a:solidFill>
                <a:latin typeface="Century Gothic"/>
                <a:ea typeface="Century Gothic"/>
                <a:cs typeface="Century Gothic"/>
                <a:sym typeface="Century Gothic"/>
              </a:rPr>
              <a:t>Earth Observations</a:t>
            </a:r>
          </a:p>
        </p:txBody>
      </p:sp>
      <p:pic>
        <p:nvPicPr>
          <p:cNvPr id="167" name="Shape 167"/>
          <p:cNvPicPr preferRelativeResize="0"/>
          <p:nvPr/>
        </p:nvPicPr>
        <p:blipFill>
          <a:blip r:embed="rId3">
            <a:alphaModFix/>
          </a:blip>
          <a:stretch>
            <a:fillRect/>
          </a:stretch>
        </p:blipFill>
        <p:spPr>
          <a:xfrm>
            <a:off x="276225" y="5048250"/>
            <a:ext cx="2498824" cy="1523374"/>
          </a:xfrm>
          <a:prstGeom prst="rect">
            <a:avLst/>
          </a:prstGeom>
          <a:noFill/>
          <a:ln>
            <a:noFill/>
          </a:ln>
        </p:spPr>
      </p:pic>
      <p:sp>
        <p:nvSpPr>
          <p:cNvPr id="168" name="Shape 168"/>
          <p:cNvSpPr txBox="1">
            <a:spLocks noGrp="1"/>
          </p:cNvSpPr>
          <p:nvPr>
            <p:ph type="body" idx="3"/>
          </p:nvPr>
        </p:nvSpPr>
        <p:spPr>
          <a:xfrm>
            <a:off x="1543050" y="6151400"/>
            <a:ext cx="927599" cy="274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1800" dirty="0">
                <a:solidFill>
                  <a:schemeClr val="dk1"/>
                </a:solidFill>
                <a:latin typeface="Century Gothic"/>
                <a:ea typeface="Century Gothic"/>
                <a:cs typeface="Century Gothic"/>
                <a:sym typeface="Century Gothic"/>
              </a:rPr>
              <a:t>Aqua</a:t>
            </a:r>
          </a:p>
        </p:txBody>
      </p:sp>
      <p:pic>
        <p:nvPicPr>
          <p:cNvPr id="169" name="Shape 169"/>
          <p:cNvPicPr preferRelativeResize="0"/>
          <p:nvPr/>
        </p:nvPicPr>
        <p:blipFill>
          <a:blip r:embed="rId4">
            <a:alphaModFix/>
          </a:blip>
          <a:stretch>
            <a:fillRect/>
          </a:stretch>
        </p:blipFill>
        <p:spPr>
          <a:xfrm>
            <a:off x="2943225" y="1665850"/>
            <a:ext cx="6067425" cy="46884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736929" y="174095"/>
            <a:ext cx="7582823" cy="44408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1800" b="1" dirty="0">
                <a:solidFill>
                  <a:schemeClr val="accent1"/>
                </a:solidFill>
                <a:latin typeface="Century Gothic" panose="020B0502020202020204" pitchFamily="34" charset="0"/>
                <a:ea typeface="Century Gothic"/>
                <a:cs typeface="Century Gothic"/>
                <a:sym typeface="Century Gothic"/>
              </a:rPr>
              <a:t>Project </a:t>
            </a:r>
            <a:r>
              <a:rPr lang="en-US" sz="1800" b="1" i="0" u="none" strike="noStrike" cap="none" baseline="0" dirty="0">
                <a:solidFill>
                  <a:schemeClr val="accent1"/>
                </a:solidFill>
                <a:latin typeface="Century Gothic" panose="020B0502020202020204" pitchFamily="34" charset="0"/>
                <a:ea typeface="Century Gothic"/>
                <a:cs typeface="Century Gothic"/>
                <a:sym typeface="Century Gothic"/>
              </a:rPr>
              <a:t>Methodology</a:t>
            </a:r>
          </a:p>
        </p:txBody>
      </p:sp>
      <p:graphicFrame>
        <p:nvGraphicFramePr>
          <p:cNvPr id="4" name="Table 3"/>
          <p:cNvGraphicFramePr>
            <a:graphicFrameLocks noGrp="1"/>
          </p:cNvGraphicFramePr>
          <p:nvPr>
            <p:extLst>
              <p:ext uri="{D42A27DB-BD31-4B8C-83A1-F6EECF244321}">
                <p14:modId xmlns:p14="http://schemas.microsoft.com/office/powerpoint/2010/main" val="4139222238"/>
              </p:ext>
            </p:extLst>
          </p:nvPr>
        </p:nvGraphicFramePr>
        <p:xfrm>
          <a:off x="50801" y="467361"/>
          <a:ext cx="9061018" cy="6104238"/>
        </p:xfrm>
        <a:graphic>
          <a:graphicData uri="http://schemas.openxmlformats.org/drawingml/2006/table">
            <a:tbl>
              <a:tblPr bandRow="1">
                <a:tableStyleId>{5C22544A-7EE6-4342-B048-85BDC9FD1C3A}</a:tableStyleId>
              </a:tblPr>
              <a:tblGrid>
                <a:gridCol w="1252916"/>
                <a:gridCol w="7808102"/>
              </a:tblGrid>
              <a:tr h="2034746">
                <a:tc>
                  <a:txBody>
                    <a:bodyPr/>
                    <a:lstStyle/>
                    <a:p>
                      <a:endParaRPr lang="en-US" dirty="0">
                        <a:latin typeface="Century Gothic" panose="020B0502020202020204" pitchFamily="34" charset="0"/>
                      </a:endParaRPr>
                    </a:p>
                  </a:txBody>
                  <a:tcPr/>
                </a:tc>
                <a:tc>
                  <a:txBody>
                    <a:bodyPr/>
                    <a:lstStyle/>
                    <a:p>
                      <a:endParaRPr lang="en-US" dirty="0">
                        <a:latin typeface="Century Gothic" panose="020B0502020202020204" pitchFamily="34" charset="0"/>
                      </a:endParaRPr>
                    </a:p>
                  </a:txBody>
                  <a:tcPr/>
                </a:tc>
              </a:tr>
              <a:tr h="2034746">
                <a:tc>
                  <a:txBody>
                    <a:bodyPr/>
                    <a:lstStyle/>
                    <a:p>
                      <a:endParaRPr lang="en-US" dirty="0">
                        <a:latin typeface="Century Gothic" panose="020B0502020202020204" pitchFamily="34" charset="0"/>
                      </a:endParaRPr>
                    </a:p>
                  </a:txBody>
                  <a:tcPr/>
                </a:tc>
                <a:tc>
                  <a:txBody>
                    <a:bodyPr/>
                    <a:lstStyle/>
                    <a:p>
                      <a:pPr algn="l"/>
                      <a:r>
                        <a:rPr lang="en-US" dirty="0" smtClean="0"/>
                        <a:t>              Plant Hardiness Zones                                                  Suitability Maps</a:t>
                      </a:r>
                      <a:endParaRPr lang="en-US" dirty="0">
                        <a:latin typeface="Century Gothic" panose="020B0502020202020204" pitchFamily="34" charset="0"/>
                      </a:endParaRPr>
                    </a:p>
                  </a:txBody>
                  <a:tcPr/>
                </a:tc>
              </a:tr>
              <a:tr h="2034746">
                <a:tc>
                  <a:txBody>
                    <a:bodyPr/>
                    <a:lstStyle/>
                    <a:p>
                      <a:endParaRPr lang="en-US" dirty="0">
                        <a:latin typeface="Century Gothic" panose="020B0502020202020204" pitchFamily="34" charset="0"/>
                      </a:endParaRPr>
                    </a:p>
                  </a:txBody>
                  <a:tcPr/>
                </a:tc>
                <a:tc>
                  <a:txBody>
                    <a:bodyPr/>
                    <a:lstStyle/>
                    <a:p>
                      <a:r>
                        <a:rPr lang="en-US" dirty="0" smtClean="0"/>
                        <a:t>                  Accuracy Assessment</a:t>
                      </a:r>
                      <a:r>
                        <a:rPr lang="en-US" baseline="0" dirty="0" smtClean="0"/>
                        <a:t>                                              Future Change Analysis</a:t>
                      </a:r>
                      <a:endParaRPr lang="en-US" dirty="0">
                        <a:latin typeface="Century Gothic" panose="020B0502020202020204" pitchFamily="34" charset="0"/>
                      </a:endParaRPr>
                    </a:p>
                  </a:txBody>
                  <a:tcPr/>
                </a:tc>
              </a:tr>
            </a:tbl>
          </a:graphicData>
        </a:graphic>
      </p:graphicFrame>
      <p:grpSp>
        <p:nvGrpSpPr>
          <p:cNvPr id="2" name="Group 1"/>
          <p:cNvGrpSpPr/>
          <p:nvPr/>
        </p:nvGrpSpPr>
        <p:grpSpPr>
          <a:xfrm>
            <a:off x="96978" y="576981"/>
            <a:ext cx="8969246" cy="5920476"/>
            <a:chOff x="244053" y="566821"/>
            <a:chExt cx="8403684" cy="5920476"/>
          </a:xfrm>
        </p:grpSpPr>
        <p:sp>
          <p:nvSpPr>
            <p:cNvPr id="6" name="Rounded Rectangle 5"/>
            <p:cNvSpPr/>
            <p:nvPr/>
          </p:nvSpPr>
          <p:spPr>
            <a:xfrm>
              <a:off x="1487837" y="645026"/>
              <a:ext cx="1252670"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Download MODIS LST Data</a:t>
              </a:r>
              <a:endParaRPr lang="en-US" dirty="0">
                <a:latin typeface="Calibri" panose="020F0502020204030204" pitchFamily="34" charset="0"/>
              </a:endParaRPr>
            </a:p>
          </p:txBody>
        </p:sp>
        <p:sp>
          <p:nvSpPr>
            <p:cNvPr id="7" name="Rounded Rectangle 6"/>
            <p:cNvSpPr/>
            <p:nvPr/>
          </p:nvSpPr>
          <p:spPr>
            <a:xfrm>
              <a:off x="1487836" y="1552260"/>
              <a:ext cx="1252670"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Download Climate Model Data</a:t>
              </a:r>
              <a:endParaRPr lang="en-US" dirty="0">
                <a:latin typeface="Calibri" panose="020F0502020204030204" pitchFamily="34" charset="0"/>
              </a:endParaRPr>
            </a:p>
          </p:txBody>
        </p:sp>
        <p:sp>
          <p:nvSpPr>
            <p:cNvPr id="8" name="Rounded Rectangle 7"/>
            <p:cNvSpPr/>
            <p:nvPr/>
          </p:nvSpPr>
          <p:spPr>
            <a:xfrm>
              <a:off x="2796030" y="703685"/>
              <a:ext cx="929878" cy="469258"/>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Mosaic images</a:t>
              </a:r>
              <a:endParaRPr lang="en-US" dirty="0">
                <a:latin typeface="Calibri" panose="020F0502020204030204" pitchFamily="34" charset="0"/>
              </a:endParaRPr>
            </a:p>
          </p:txBody>
        </p:sp>
        <p:sp>
          <p:nvSpPr>
            <p:cNvPr id="9" name="Rounded Rectangle 8"/>
            <p:cNvSpPr/>
            <p:nvPr/>
          </p:nvSpPr>
          <p:spPr>
            <a:xfrm>
              <a:off x="3338698" y="1384112"/>
              <a:ext cx="929878" cy="469258"/>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Mask to study area</a:t>
              </a:r>
              <a:endParaRPr lang="en-US" dirty="0">
                <a:latin typeface="Calibri" panose="020F0502020204030204" pitchFamily="34" charset="0"/>
              </a:endParaRPr>
            </a:p>
          </p:txBody>
        </p:sp>
        <p:sp>
          <p:nvSpPr>
            <p:cNvPr id="10" name="Rounded Rectangle 9"/>
            <p:cNvSpPr/>
            <p:nvPr/>
          </p:nvSpPr>
          <p:spPr>
            <a:xfrm>
              <a:off x="4293746" y="1384112"/>
              <a:ext cx="929878" cy="469258"/>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Convert K to C</a:t>
              </a:r>
              <a:endParaRPr lang="en-US" dirty="0">
                <a:latin typeface="Calibri" panose="020F0502020204030204" pitchFamily="34" charset="0"/>
              </a:endParaRPr>
            </a:p>
          </p:txBody>
        </p:sp>
        <p:sp>
          <p:nvSpPr>
            <p:cNvPr id="11" name="Rounded Rectangle 10"/>
            <p:cNvSpPr/>
            <p:nvPr/>
          </p:nvSpPr>
          <p:spPr>
            <a:xfrm>
              <a:off x="5248795" y="1384112"/>
              <a:ext cx="929878" cy="469258"/>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Project data</a:t>
              </a:r>
              <a:endParaRPr lang="en-US" dirty="0">
                <a:latin typeface="Calibri" panose="020F0502020204030204" pitchFamily="34" charset="0"/>
              </a:endParaRPr>
            </a:p>
          </p:txBody>
        </p:sp>
        <p:sp>
          <p:nvSpPr>
            <p:cNvPr id="12" name="Rounded Rectangle 11"/>
            <p:cNvSpPr/>
            <p:nvPr/>
          </p:nvSpPr>
          <p:spPr>
            <a:xfrm>
              <a:off x="5715212" y="566821"/>
              <a:ext cx="943221" cy="606122"/>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Estimate air temp from LST</a:t>
              </a:r>
              <a:endParaRPr lang="en-US" dirty="0">
                <a:latin typeface="Calibri" panose="020F0502020204030204" pitchFamily="34" charset="0"/>
              </a:endParaRPr>
            </a:p>
          </p:txBody>
        </p:sp>
        <p:sp>
          <p:nvSpPr>
            <p:cNvPr id="13" name="Rounded Rectangle 12"/>
            <p:cNvSpPr/>
            <p:nvPr/>
          </p:nvSpPr>
          <p:spPr>
            <a:xfrm>
              <a:off x="6700614" y="566821"/>
              <a:ext cx="938040" cy="606122"/>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Remove outliers</a:t>
              </a:r>
              <a:endParaRPr lang="en-US" dirty="0">
                <a:latin typeface="Calibri" panose="020F0502020204030204" pitchFamily="34" charset="0"/>
              </a:endParaRPr>
            </a:p>
          </p:txBody>
        </p:sp>
        <p:sp>
          <p:nvSpPr>
            <p:cNvPr id="14" name="Rounded Rectangle 13"/>
            <p:cNvSpPr/>
            <p:nvPr/>
          </p:nvSpPr>
          <p:spPr>
            <a:xfrm>
              <a:off x="7686016" y="566821"/>
              <a:ext cx="961721" cy="606122"/>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Create rolling averages</a:t>
              </a:r>
              <a:endParaRPr lang="en-US" dirty="0">
                <a:latin typeface="Calibri" panose="020F0502020204030204" pitchFamily="34" charset="0"/>
              </a:endParaRPr>
            </a:p>
          </p:txBody>
        </p:sp>
        <p:cxnSp>
          <p:nvCxnSpPr>
            <p:cNvPr id="15" name="Straight Arrow Connector 14"/>
            <p:cNvCxnSpPr>
              <a:stCxn id="8" idx="2"/>
            </p:cNvCxnSpPr>
            <p:nvPr/>
          </p:nvCxnSpPr>
          <p:spPr>
            <a:xfrm>
              <a:off x="3260969" y="1172943"/>
              <a:ext cx="172503" cy="211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6" idx="3"/>
            </p:cNvCxnSpPr>
            <p:nvPr/>
          </p:nvCxnSpPr>
          <p:spPr>
            <a:xfrm>
              <a:off x="2740507" y="985239"/>
              <a:ext cx="555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4271546" y="1646110"/>
              <a:ext cx="555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5207350" y="1650018"/>
              <a:ext cx="555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6658434" y="950044"/>
              <a:ext cx="555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7638655" y="953952"/>
              <a:ext cx="555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2757527" y="1771248"/>
              <a:ext cx="589694" cy="1798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endCxn id="12" idx="2"/>
            </p:cNvCxnSpPr>
            <p:nvPr/>
          </p:nvCxnSpPr>
          <p:spPr>
            <a:xfrm flipV="1">
              <a:off x="5929927" y="1172943"/>
              <a:ext cx="256896" cy="2111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4810521" y="2545524"/>
              <a:ext cx="0" cy="1970886"/>
            </a:xfrm>
            <a:prstGeom prst="line">
              <a:avLst/>
            </a:prstGeom>
          </p:spPr>
          <p:style>
            <a:lnRef idx="1">
              <a:schemeClr val="dk1"/>
            </a:lnRef>
            <a:fillRef idx="0">
              <a:schemeClr val="dk1"/>
            </a:fillRef>
            <a:effectRef idx="0">
              <a:schemeClr val="dk1"/>
            </a:effectRef>
            <a:fontRef idx="minor">
              <a:schemeClr val="tx1"/>
            </a:fontRef>
          </p:style>
        </p:cxnSp>
        <p:sp>
          <p:nvSpPr>
            <p:cNvPr id="24" name="Rounded Rectangle 23"/>
            <p:cNvSpPr/>
            <p:nvPr/>
          </p:nvSpPr>
          <p:spPr>
            <a:xfrm>
              <a:off x="1504857" y="2909199"/>
              <a:ext cx="3163517"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Find minimum value per year for each pixel and average from 2002-2015</a:t>
              </a:r>
              <a:endParaRPr lang="en-US" dirty="0">
                <a:latin typeface="Calibri" panose="020F0502020204030204" pitchFamily="34" charset="0"/>
              </a:endParaRPr>
            </a:p>
          </p:txBody>
        </p:sp>
        <p:sp>
          <p:nvSpPr>
            <p:cNvPr id="25" name="Rounded Rectangle 24"/>
            <p:cNvSpPr/>
            <p:nvPr/>
          </p:nvSpPr>
          <p:spPr>
            <a:xfrm>
              <a:off x="1487836" y="3742135"/>
              <a:ext cx="3163517"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Classify into PHZ</a:t>
              </a:r>
              <a:endParaRPr lang="en-US" dirty="0">
                <a:latin typeface="Calibri" panose="020F0502020204030204" pitchFamily="34" charset="0"/>
              </a:endParaRPr>
            </a:p>
          </p:txBody>
        </p:sp>
        <p:cxnSp>
          <p:nvCxnSpPr>
            <p:cNvPr id="26" name="Straight Arrow Connector 25"/>
            <p:cNvCxnSpPr>
              <a:stCxn id="24" idx="2"/>
            </p:cNvCxnSpPr>
            <p:nvPr/>
          </p:nvCxnSpPr>
          <p:spPr>
            <a:xfrm>
              <a:off x="3086615" y="3589625"/>
              <a:ext cx="0" cy="285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ounded Rectangle 26"/>
            <p:cNvSpPr/>
            <p:nvPr/>
          </p:nvSpPr>
          <p:spPr>
            <a:xfrm>
              <a:off x="5141459" y="2913107"/>
              <a:ext cx="957268"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Calculate GDD</a:t>
              </a:r>
              <a:endParaRPr lang="en-US" dirty="0">
                <a:latin typeface="Calibri" panose="020F0502020204030204" pitchFamily="34" charset="0"/>
              </a:endParaRPr>
            </a:p>
          </p:txBody>
        </p:sp>
        <p:sp>
          <p:nvSpPr>
            <p:cNvPr id="28" name="Rounded Rectangle 27"/>
            <p:cNvSpPr/>
            <p:nvPr/>
          </p:nvSpPr>
          <p:spPr>
            <a:xfrm>
              <a:off x="5124438" y="3746042"/>
              <a:ext cx="3163517"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Apply weights and classify into Suitability Regions</a:t>
              </a:r>
              <a:endParaRPr lang="en-US" dirty="0">
                <a:latin typeface="Calibri" panose="020F0502020204030204" pitchFamily="34" charset="0"/>
              </a:endParaRPr>
            </a:p>
          </p:txBody>
        </p:sp>
        <p:sp>
          <p:nvSpPr>
            <p:cNvPr id="29" name="Rounded Rectangle 28"/>
            <p:cNvSpPr/>
            <p:nvPr/>
          </p:nvSpPr>
          <p:spPr>
            <a:xfrm>
              <a:off x="6208285" y="2909199"/>
              <a:ext cx="957268"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Calculate avg temp</a:t>
              </a:r>
              <a:endParaRPr lang="en-US" dirty="0">
                <a:latin typeface="Calibri" panose="020F0502020204030204" pitchFamily="34" charset="0"/>
              </a:endParaRPr>
            </a:p>
          </p:txBody>
        </p:sp>
        <p:sp>
          <p:nvSpPr>
            <p:cNvPr id="30" name="Rounded Rectangle 29"/>
            <p:cNvSpPr/>
            <p:nvPr/>
          </p:nvSpPr>
          <p:spPr>
            <a:xfrm>
              <a:off x="7275111" y="2909199"/>
              <a:ext cx="957268"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Import PHZ</a:t>
              </a:r>
              <a:endParaRPr lang="en-US" dirty="0">
                <a:latin typeface="Calibri" panose="020F0502020204030204" pitchFamily="34" charset="0"/>
              </a:endParaRPr>
            </a:p>
          </p:txBody>
        </p:sp>
        <p:cxnSp>
          <p:nvCxnSpPr>
            <p:cNvPr id="31" name="Straight Arrow Connector 30"/>
            <p:cNvCxnSpPr/>
            <p:nvPr/>
          </p:nvCxnSpPr>
          <p:spPr>
            <a:xfrm>
              <a:off x="5596027" y="3599401"/>
              <a:ext cx="0" cy="285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6683971" y="3599401"/>
              <a:ext cx="0" cy="285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7753745" y="3589625"/>
              <a:ext cx="0" cy="285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4810521" y="4598531"/>
              <a:ext cx="0" cy="1888766"/>
            </a:xfrm>
            <a:prstGeom prst="line">
              <a:avLst/>
            </a:prstGeom>
          </p:spPr>
          <p:style>
            <a:lnRef idx="1">
              <a:schemeClr val="dk1"/>
            </a:lnRef>
            <a:fillRef idx="0">
              <a:schemeClr val="dk1"/>
            </a:fillRef>
            <a:effectRef idx="0">
              <a:schemeClr val="dk1"/>
            </a:effectRef>
            <a:fontRef idx="minor">
              <a:schemeClr val="tx1"/>
            </a:fontRef>
          </p:style>
        </p:cxnSp>
        <p:sp>
          <p:nvSpPr>
            <p:cNvPr id="35" name="Rounded Rectangle 34"/>
            <p:cNvSpPr/>
            <p:nvPr/>
          </p:nvSpPr>
          <p:spPr>
            <a:xfrm>
              <a:off x="1470615" y="4852713"/>
              <a:ext cx="3163517"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Compare MODIS produced PHZ maps to current PHZ maps</a:t>
              </a:r>
              <a:endParaRPr lang="en-US" dirty="0">
                <a:latin typeface="Calibri" panose="020F0502020204030204" pitchFamily="34" charset="0"/>
              </a:endParaRPr>
            </a:p>
          </p:txBody>
        </p:sp>
        <p:sp>
          <p:nvSpPr>
            <p:cNvPr id="36" name="Rounded Rectangle 35"/>
            <p:cNvSpPr/>
            <p:nvPr/>
          </p:nvSpPr>
          <p:spPr>
            <a:xfrm>
              <a:off x="1474500" y="5623078"/>
              <a:ext cx="3163517"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Test climate model used against historical data</a:t>
              </a:r>
              <a:endParaRPr lang="en-US" dirty="0">
                <a:latin typeface="Calibri" panose="020F0502020204030204" pitchFamily="34" charset="0"/>
              </a:endParaRPr>
            </a:p>
          </p:txBody>
        </p:sp>
        <p:sp>
          <p:nvSpPr>
            <p:cNvPr id="37" name="Rounded Rectangle 36"/>
            <p:cNvSpPr/>
            <p:nvPr/>
          </p:nvSpPr>
          <p:spPr>
            <a:xfrm>
              <a:off x="5141459" y="5243758"/>
              <a:ext cx="3163517"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Use Cropscape data to find which present day land covers will be most suitable for apple orchards in the future</a:t>
              </a:r>
              <a:endParaRPr lang="en-US" dirty="0">
                <a:latin typeface="Calibri" panose="020F0502020204030204" pitchFamily="34" charset="0"/>
              </a:endParaRPr>
            </a:p>
          </p:txBody>
        </p:sp>
        <p:sp>
          <p:nvSpPr>
            <p:cNvPr id="38" name="Rounded Rectangle 37"/>
            <p:cNvSpPr/>
            <p:nvPr/>
          </p:nvSpPr>
          <p:spPr>
            <a:xfrm>
              <a:off x="244053" y="578786"/>
              <a:ext cx="1066146" cy="1797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alibri" panose="020F0502020204030204" pitchFamily="34" charset="0"/>
                </a:rPr>
                <a:t>Pre-Processing</a:t>
              </a:r>
              <a:endParaRPr lang="en-US" sz="1500" dirty="0">
                <a:solidFill>
                  <a:schemeClr val="tx1"/>
                </a:solidFill>
                <a:latin typeface="Calibri" panose="020F0502020204030204" pitchFamily="34" charset="0"/>
              </a:endParaRPr>
            </a:p>
          </p:txBody>
        </p:sp>
        <p:sp>
          <p:nvSpPr>
            <p:cNvPr id="39" name="Rounded Rectangle 38"/>
            <p:cNvSpPr/>
            <p:nvPr/>
          </p:nvSpPr>
          <p:spPr>
            <a:xfrm>
              <a:off x="267421" y="2632147"/>
              <a:ext cx="1042777" cy="1797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libri" panose="020F0502020204030204" pitchFamily="34" charset="0"/>
                </a:rPr>
                <a:t>Data </a:t>
              </a:r>
              <a:r>
                <a:rPr lang="en-US" sz="1600" dirty="0" smtClean="0">
                  <a:solidFill>
                    <a:schemeClr val="tx1"/>
                  </a:solidFill>
                  <a:latin typeface="Calibri" panose="020F0502020204030204" pitchFamily="34" charset="0"/>
                </a:rPr>
                <a:t>Analysis</a:t>
              </a:r>
            </a:p>
            <a:p>
              <a:pPr algn="ctr"/>
              <a:r>
                <a:rPr lang="en-US" sz="1200" dirty="0" smtClean="0">
                  <a:solidFill>
                    <a:schemeClr val="tx1"/>
                  </a:solidFill>
                  <a:latin typeface="Calibri" panose="020F0502020204030204" pitchFamily="34" charset="0"/>
                </a:rPr>
                <a:t>Four </a:t>
              </a:r>
              <a:r>
                <a:rPr lang="en-US" sz="1200" dirty="0">
                  <a:solidFill>
                    <a:schemeClr val="tx1"/>
                  </a:solidFill>
                  <a:latin typeface="Calibri" panose="020F0502020204030204" pitchFamily="34" charset="0"/>
                </a:rPr>
                <a:t>time periods (present day, 2045, 2065, 2095</a:t>
              </a:r>
              <a:r>
                <a:rPr lang="en-US" sz="1200" dirty="0" smtClean="0">
                  <a:solidFill>
                    <a:schemeClr val="tx1"/>
                  </a:solidFill>
                  <a:latin typeface="Calibri" panose="020F0502020204030204" pitchFamily="34" charset="0"/>
                </a:rPr>
                <a:t>)</a:t>
              </a:r>
              <a:endParaRPr lang="en-US" sz="1200" dirty="0">
                <a:solidFill>
                  <a:schemeClr val="tx1"/>
                </a:solidFill>
                <a:latin typeface="Calibri" panose="020F0502020204030204" pitchFamily="34" charset="0"/>
              </a:endParaRPr>
            </a:p>
          </p:txBody>
        </p:sp>
        <p:sp>
          <p:nvSpPr>
            <p:cNvPr id="40" name="Rounded Rectangle 39"/>
            <p:cNvSpPr/>
            <p:nvPr/>
          </p:nvSpPr>
          <p:spPr>
            <a:xfrm>
              <a:off x="267421" y="4644094"/>
              <a:ext cx="1037725" cy="1797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libri" panose="020F0502020204030204" pitchFamily="34" charset="0"/>
                </a:rPr>
                <a:t>Post Analysis</a:t>
              </a:r>
              <a:endParaRPr lang="en-US" sz="1600" dirty="0">
                <a:solidFill>
                  <a:schemeClr val="tx1"/>
                </a:solidFill>
                <a:latin typeface="Calibri" panose="020F0502020204030204" pitchFamily="34" charset="0"/>
              </a:endParaRPr>
            </a:p>
          </p:txBody>
        </p:sp>
      </p:grpSp>
      <p:sp>
        <p:nvSpPr>
          <p:cNvPr id="3" name="Rectangle 2"/>
          <p:cNvSpPr/>
          <p:nvPr/>
        </p:nvSpPr>
        <p:spPr>
          <a:xfrm>
            <a:off x="0" y="2469654"/>
            <a:ext cx="9144000" cy="4103866"/>
          </a:xfrm>
          <a:prstGeom prst="rect">
            <a:avLst/>
          </a:prstGeom>
          <a:solidFill>
            <a:schemeClr val="dk1">
              <a:alpha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9107530"/>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736929" y="174095"/>
            <a:ext cx="7582823" cy="44408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1800" b="1" dirty="0">
                <a:solidFill>
                  <a:schemeClr val="accent1"/>
                </a:solidFill>
                <a:latin typeface="Century Gothic" panose="020B0502020202020204" pitchFamily="34" charset="0"/>
                <a:ea typeface="Century Gothic"/>
                <a:cs typeface="Century Gothic"/>
                <a:sym typeface="Century Gothic"/>
              </a:rPr>
              <a:t>Project </a:t>
            </a:r>
            <a:r>
              <a:rPr lang="en-US" sz="1800" b="1" i="0" u="none" strike="noStrike" cap="none" baseline="0" dirty="0">
                <a:solidFill>
                  <a:schemeClr val="accent1"/>
                </a:solidFill>
                <a:latin typeface="Century Gothic" panose="020B0502020202020204" pitchFamily="34" charset="0"/>
                <a:ea typeface="Century Gothic"/>
                <a:cs typeface="Century Gothic"/>
                <a:sym typeface="Century Gothic"/>
              </a:rPr>
              <a:t>Methodology</a:t>
            </a:r>
          </a:p>
        </p:txBody>
      </p:sp>
      <p:graphicFrame>
        <p:nvGraphicFramePr>
          <p:cNvPr id="4" name="Table 3"/>
          <p:cNvGraphicFramePr>
            <a:graphicFrameLocks noGrp="1"/>
          </p:cNvGraphicFramePr>
          <p:nvPr>
            <p:extLst>
              <p:ext uri="{D42A27DB-BD31-4B8C-83A1-F6EECF244321}">
                <p14:modId xmlns:p14="http://schemas.microsoft.com/office/powerpoint/2010/main" val="4139222238"/>
              </p:ext>
            </p:extLst>
          </p:nvPr>
        </p:nvGraphicFramePr>
        <p:xfrm>
          <a:off x="50801" y="467361"/>
          <a:ext cx="9061018" cy="6104238"/>
        </p:xfrm>
        <a:graphic>
          <a:graphicData uri="http://schemas.openxmlformats.org/drawingml/2006/table">
            <a:tbl>
              <a:tblPr bandRow="1">
                <a:tableStyleId>{5C22544A-7EE6-4342-B048-85BDC9FD1C3A}</a:tableStyleId>
              </a:tblPr>
              <a:tblGrid>
                <a:gridCol w="1252916"/>
                <a:gridCol w="7808102"/>
              </a:tblGrid>
              <a:tr h="2034746">
                <a:tc>
                  <a:txBody>
                    <a:bodyPr/>
                    <a:lstStyle/>
                    <a:p>
                      <a:endParaRPr lang="en-US" dirty="0">
                        <a:latin typeface="Century Gothic" panose="020B0502020202020204" pitchFamily="34" charset="0"/>
                      </a:endParaRPr>
                    </a:p>
                  </a:txBody>
                  <a:tcPr/>
                </a:tc>
                <a:tc>
                  <a:txBody>
                    <a:bodyPr/>
                    <a:lstStyle/>
                    <a:p>
                      <a:endParaRPr lang="en-US" dirty="0">
                        <a:latin typeface="Century Gothic" panose="020B0502020202020204" pitchFamily="34" charset="0"/>
                      </a:endParaRPr>
                    </a:p>
                  </a:txBody>
                  <a:tcPr/>
                </a:tc>
              </a:tr>
              <a:tr h="2034746">
                <a:tc>
                  <a:txBody>
                    <a:bodyPr/>
                    <a:lstStyle/>
                    <a:p>
                      <a:endParaRPr lang="en-US" dirty="0">
                        <a:latin typeface="Century Gothic" panose="020B0502020202020204" pitchFamily="34" charset="0"/>
                      </a:endParaRPr>
                    </a:p>
                  </a:txBody>
                  <a:tcPr/>
                </a:tc>
                <a:tc>
                  <a:txBody>
                    <a:bodyPr/>
                    <a:lstStyle/>
                    <a:p>
                      <a:pPr algn="l"/>
                      <a:r>
                        <a:rPr lang="en-US" dirty="0" smtClean="0"/>
                        <a:t>              Plant Hardiness Zones                                                  Suitability Maps</a:t>
                      </a:r>
                      <a:endParaRPr lang="en-US" dirty="0">
                        <a:latin typeface="Century Gothic" panose="020B0502020202020204" pitchFamily="34" charset="0"/>
                      </a:endParaRPr>
                    </a:p>
                  </a:txBody>
                  <a:tcPr/>
                </a:tc>
              </a:tr>
              <a:tr h="2034746">
                <a:tc>
                  <a:txBody>
                    <a:bodyPr/>
                    <a:lstStyle/>
                    <a:p>
                      <a:endParaRPr lang="en-US" dirty="0">
                        <a:latin typeface="Century Gothic" panose="020B0502020202020204" pitchFamily="34" charset="0"/>
                      </a:endParaRPr>
                    </a:p>
                  </a:txBody>
                  <a:tcPr/>
                </a:tc>
                <a:tc>
                  <a:txBody>
                    <a:bodyPr/>
                    <a:lstStyle/>
                    <a:p>
                      <a:r>
                        <a:rPr lang="en-US" dirty="0" smtClean="0"/>
                        <a:t>                  Accuracy Assessment</a:t>
                      </a:r>
                      <a:r>
                        <a:rPr lang="en-US" baseline="0" dirty="0" smtClean="0"/>
                        <a:t>                                              Future Change Analysis</a:t>
                      </a:r>
                      <a:endParaRPr lang="en-US" dirty="0">
                        <a:latin typeface="Century Gothic" panose="020B0502020202020204" pitchFamily="34" charset="0"/>
                      </a:endParaRPr>
                    </a:p>
                  </a:txBody>
                  <a:tcPr/>
                </a:tc>
              </a:tr>
            </a:tbl>
          </a:graphicData>
        </a:graphic>
      </p:graphicFrame>
      <p:grpSp>
        <p:nvGrpSpPr>
          <p:cNvPr id="2" name="Group 1"/>
          <p:cNvGrpSpPr/>
          <p:nvPr/>
        </p:nvGrpSpPr>
        <p:grpSpPr>
          <a:xfrm>
            <a:off x="96978" y="576981"/>
            <a:ext cx="8969246" cy="5920476"/>
            <a:chOff x="244053" y="566821"/>
            <a:chExt cx="8403684" cy="5920476"/>
          </a:xfrm>
        </p:grpSpPr>
        <p:sp>
          <p:nvSpPr>
            <p:cNvPr id="6" name="Rounded Rectangle 5"/>
            <p:cNvSpPr/>
            <p:nvPr/>
          </p:nvSpPr>
          <p:spPr>
            <a:xfrm>
              <a:off x="1487837" y="645026"/>
              <a:ext cx="1252670"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Download MODIS LST Data</a:t>
              </a:r>
              <a:endParaRPr lang="en-US" dirty="0">
                <a:latin typeface="Calibri" panose="020F0502020204030204" pitchFamily="34" charset="0"/>
              </a:endParaRPr>
            </a:p>
          </p:txBody>
        </p:sp>
        <p:sp>
          <p:nvSpPr>
            <p:cNvPr id="7" name="Rounded Rectangle 6"/>
            <p:cNvSpPr/>
            <p:nvPr/>
          </p:nvSpPr>
          <p:spPr>
            <a:xfrm>
              <a:off x="1487836" y="1552260"/>
              <a:ext cx="1252670"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Download Climate Model Data</a:t>
              </a:r>
              <a:endParaRPr lang="en-US" dirty="0">
                <a:latin typeface="Calibri" panose="020F0502020204030204" pitchFamily="34" charset="0"/>
              </a:endParaRPr>
            </a:p>
          </p:txBody>
        </p:sp>
        <p:sp>
          <p:nvSpPr>
            <p:cNvPr id="8" name="Rounded Rectangle 7"/>
            <p:cNvSpPr/>
            <p:nvPr/>
          </p:nvSpPr>
          <p:spPr>
            <a:xfrm>
              <a:off x="2796030" y="703685"/>
              <a:ext cx="929878" cy="469258"/>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Mosaic images</a:t>
              </a:r>
              <a:endParaRPr lang="en-US" dirty="0">
                <a:latin typeface="Calibri" panose="020F0502020204030204" pitchFamily="34" charset="0"/>
              </a:endParaRPr>
            </a:p>
          </p:txBody>
        </p:sp>
        <p:sp>
          <p:nvSpPr>
            <p:cNvPr id="9" name="Rounded Rectangle 8"/>
            <p:cNvSpPr/>
            <p:nvPr/>
          </p:nvSpPr>
          <p:spPr>
            <a:xfrm>
              <a:off x="3338698" y="1384112"/>
              <a:ext cx="929878" cy="469258"/>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Mask to study area</a:t>
              </a:r>
              <a:endParaRPr lang="en-US" dirty="0">
                <a:latin typeface="Calibri" panose="020F0502020204030204" pitchFamily="34" charset="0"/>
              </a:endParaRPr>
            </a:p>
          </p:txBody>
        </p:sp>
        <p:sp>
          <p:nvSpPr>
            <p:cNvPr id="10" name="Rounded Rectangle 9"/>
            <p:cNvSpPr/>
            <p:nvPr/>
          </p:nvSpPr>
          <p:spPr>
            <a:xfrm>
              <a:off x="4293746" y="1384112"/>
              <a:ext cx="929878" cy="469258"/>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Convert K to C</a:t>
              </a:r>
              <a:endParaRPr lang="en-US" dirty="0">
                <a:latin typeface="Calibri" panose="020F0502020204030204" pitchFamily="34" charset="0"/>
              </a:endParaRPr>
            </a:p>
          </p:txBody>
        </p:sp>
        <p:sp>
          <p:nvSpPr>
            <p:cNvPr id="11" name="Rounded Rectangle 10"/>
            <p:cNvSpPr/>
            <p:nvPr/>
          </p:nvSpPr>
          <p:spPr>
            <a:xfrm>
              <a:off x="5248795" y="1384112"/>
              <a:ext cx="929878" cy="469258"/>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Project data</a:t>
              </a:r>
              <a:endParaRPr lang="en-US" dirty="0">
                <a:latin typeface="Calibri" panose="020F0502020204030204" pitchFamily="34" charset="0"/>
              </a:endParaRPr>
            </a:p>
          </p:txBody>
        </p:sp>
        <p:sp>
          <p:nvSpPr>
            <p:cNvPr id="12" name="Rounded Rectangle 11"/>
            <p:cNvSpPr/>
            <p:nvPr/>
          </p:nvSpPr>
          <p:spPr>
            <a:xfrm>
              <a:off x="5715212" y="566821"/>
              <a:ext cx="943221" cy="606122"/>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Estimate air temp from LST</a:t>
              </a:r>
              <a:endParaRPr lang="en-US" dirty="0">
                <a:latin typeface="Calibri" panose="020F0502020204030204" pitchFamily="34" charset="0"/>
              </a:endParaRPr>
            </a:p>
          </p:txBody>
        </p:sp>
        <p:sp>
          <p:nvSpPr>
            <p:cNvPr id="13" name="Rounded Rectangle 12"/>
            <p:cNvSpPr/>
            <p:nvPr/>
          </p:nvSpPr>
          <p:spPr>
            <a:xfrm>
              <a:off x="6700614" y="566821"/>
              <a:ext cx="938040" cy="606122"/>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Remove outliers</a:t>
              </a:r>
              <a:endParaRPr lang="en-US" dirty="0">
                <a:latin typeface="Calibri" panose="020F0502020204030204" pitchFamily="34" charset="0"/>
              </a:endParaRPr>
            </a:p>
          </p:txBody>
        </p:sp>
        <p:sp>
          <p:nvSpPr>
            <p:cNvPr id="14" name="Rounded Rectangle 13"/>
            <p:cNvSpPr/>
            <p:nvPr/>
          </p:nvSpPr>
          <p:spPr>
            <a:xfrm>
              <a:off x="7686016" y="566821"/>
              <a:ext cx="961721" cy="606122"/>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Create rolling averages</a:t>
              </a:r>
              <a:endParaRPr lang="en-US" dirty="0">
                <a:latin typeface="Calibri" panose="020F0502020204030204" pitchFamily="34" charset="0"/>
              </a:endParaRPr>
            </a:p>
          </p:txBody>
        </p:sp>
        <p:cxnSp>
          <p:nvCxnSpPr>
            <p:cNvPr id="15" name="Straight Arrow Connector 14"/>
            <p:cNvCxnSpPr>
              <a:stCxn id="8" idx="2"/>
            </p:cNvCxnSpPr>
            <p:nvPr/>
          </p:nvCxnSpPr>
          <p:spPr>
            <a:xfrm>
              <a:off x="3260969" y="1172943"/>
              <a:ext cx="172503" cy="211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6" idx="3"/>
            </p:cNvCxnSpPr>
            <p:nvPr/>
          </p:nvCxnSpPr>
          <p:spPr>
            <a:xfrm>
              <a:off x="2740507" y="985239"/>
              <a:ext cx="555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4271546" y="1646110"/>
              <a:ext cx="555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5207350" y="1650018"/>
              <a:ext cx="555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6658434" y="950044"/>
              <a:ext cx="555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7638655" y="953952"/>
              <a:ext cx="555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2757527" y="1771248"/>
              <a:ext cx="589694" cy="1798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endCxn id="12" idx="2"/>
            </p:cNvCxnSpPr>
            <p:nvPr/>
          </p:nvCxnSpPr>
          <p:spPr>
            <a:xfrm flipV="1">
              <a:off x="5929927" y="1172943"/>
              <a:ext cx="256896" cy="2111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4810521" y="2545524"/>
              <a:ext cx="0" cy="1970886"/>
            </a:xfrm>
            <a:prstGeom prst="line">
              <a:avLst/>
            </a:prstGeom>
          </p:spPr>
          <p:style>
            <a:lnRef idx="1">
              <a:schemeClr val="dk1"/>
            </a:lnRef>
            <a:fillRef idx="0">
              <a:schemeClr val="dk1"/>
            </a:fillRef>
            <a:effectRef idx="0">
              <a:schemeClr val="dk1"/>
            </a:effectRef>
            <a:fontRef idx="minor">
              <a:schemeClr val="tx1"/>
            </a:fontRef>
          </p:style>
        </p:cxnSp>
        <p:sp>
          <p:nvSpPr>
            <p:cNvPr id="24" name="Rounded Rectangle 23"/>
            <p:cNvSpPr/>
            <p:nvPr/>
          </p:nvSpPr>
          <p:spPr>
            <a:xfrm>
              <a:off x="1504857" y="2909199"/>
              <a:ext cx="3163517"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Find minimum value per year for each pixel and average from 2002-2015</a:t>
              </a:r>
              <a:endParaRPr lang="en-US" dirty="0">
                <a:latin typeface="Calibri" panose="020F0502020204030204" pitchFamily="34" charset="0"/>
              </a:endParaRPr>
            </a:p>
          </p:txBody>
        </p:sp>
        <p:sp>
          <p:nvSpPr>
            <p:cNvPr id="25" name="Rounded Rectangle 24"/>
            <p:cNvSpPr/>
            <p:nvPr/>
          </p:nvSpPr>
          <p:spPr>
            <a:xfrm>
              <a:off x="1487836" y="3742135"/>
              <a:ext cx="3163517"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Classify into PHZ</a:t>
              </a:r>
              <a:endParaRPr lang="en-US" dirty="0">
                <a:latin typeface="Calibri" panose="020F0502020204030204" pitchFamily="34" charset="0"/>
              </a:endParaRPr>
            </a:p>
          </p:txBody>
        </p:sp>
        <p:cxnSp>
          <p:nvCxnSpPr>
            <p:cNvPr id="26" name="Straight Arrow Connector 25"/>
            <p:cNvCxnSpPr>
              <a:stCxn id="24" idx="2"/>
            </p:cNvCxnSpPr>
            <p:nvPr/>
          </p:nvCxnSpPr>
          <p:spPr>
            <a:xfrm>
              <a:off x="3086615" y="3589625"/>
              <a:ext cx="0" cy="285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ounded Rectangle 26"/>
            <p:cNvSpPr/>
            <p:nvPr/>
          </p:nvSpPr>
          <p:spPr>
            <a:xfrm>
              <a:off x="5141459" y="2913107"/>
              <a:ext cx="957268"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Calculate GDD</a:t>
              </a:r>
              <a:endParaRPr lang="en-US" dirty="0">
                <a:latin typeface="Calibri" panose="020F0502020204030204" pitchFamily="34" charset="0"/>
              </a:endParaRPr>
            </a:p>
          </p:txBody>
        </p:sp>
        <p:sp>
          <p:nvSpPr>
            <p:cNvPr id="28" name="Rounded Rectangle 27"/>
            <p:cNvSpPr/>
            <p:nvPr/>
          </p:nvSpPr>
          <p:spPr>
            <a:xfrm>
              <a:off x="5124438" y="3746042"/>
              <a:ext cx="3163517"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Apply weights and classify into Suitability Regions</a:t>
              </a:r>
              <a:endParaRPr lang="en-US" dirty="0">
                <a:latin typeface="Calibri" panose="020F0502020204030204" pitchFamily="34" charset="0"/>
              </a:endParaRPr>
            </a:p>
          </p:txBody>
        </p:sp>
        <p:sp>
          <p:nvSpPr>
            <p:cNvPr id="29" name="Rounded Rectangle 28"/>
            <p:cNvSpPr/>
            <p:nvPr/>
          </p:nvSpPr>
          <p:spPr>
            <a:xfrm>
              <a:off x="6208285" y="2909199"/>
              <a:ext cx="957268"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Calculate avg temp</a:t>
              </a:r>
              <a:endParaRPr lang="en-US" dirty="0">
                <a:latin typeface="Calibri" panose="020F0502020204030204" pitchFamily="34" charset="0"/>
              </a:endParaRPr>
            </a:p>
          </p:txBody>
        </p:sp>
        <p:sp>
          <p:nvSpPr>
            <p:cNvPr id="30" name="Rounded Rectangle 29"/>
            <p:cNvSpPr/>
            <p:nvPr/>
          </p:nvSpPr>
          <p:spPr>
            <a:xfrm>
              <a:off x="7275111" y="2909199"/>
              <a:ext cx="957268"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Import PHZ</a:t>
              </a:r>
              <a:endParaRPr lang="en-US" dirty="0">
                <a:latin typeface="Calibri" panose="020F0502020204030204" pitchFamily="34" charset="0"/>
              </a:endParaRPr>
            </a:p>
          </p:txBody>
        </p:sp>
        <p:cxnSp>
          <p:nvCxnSpPr>
            <p:cNvPr id="31" name="Straight Arrow Connector 30"/>
            <p:cNvCxnSpPr/>
            <p:nvPr/>
          </p:nvCxnSpPr>
          <p:spPr>
            <a:xfrm>
              <a:off x="5596027" y="3599401"/>
              <a:ext cx="0" cy="285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6683971" y="3599401"/>
              <a:ext cx="0" cy="285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7753745" y="3589625"/>
              <a:ext cx="0" cy="285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4810521" y="4598531"/>
              <a:ext cx="0" cy="1888766"/>
            </a:xfrm>
            <a:prstGeom prst="line">
              <a:avLst/>
            </a:prstGeom>
          </p:spPr>
          <p:style>
            <a:lnRef idx="1">
              <a:schemeClr val="dk1"/>
            </a:lnRef>
            <a:fillRef idx="0">
              <a:schemeClr val="dk1"/>
            </a:fillRef>
            <a:effectRef idx="0">
              <a:schemeClr val="dk1"/>
            </a:effectRef>
            <a:fontRef idx="minor">
              <a:schemeClr val="tx1"/>
            </a:fontRef>
          </p:style>
        </p:cxnSp>
        <p:sp>
          <p:nvSpPr>
            <p:cNvPr id="35" name="Rounded Rectangle 34"/>
            <p:cNvSpPr/>
            <p:nvPr/>
          </p:nvSpPr>
          <p:spPr>
            <a:xfrm>
              <a:off x="1470615" y="4852713"/>
              <a:ext cx="3163517"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Compare MODIS produced PHZ maps to current PHZ maps</a:t>
              </a:r>
              <a:endParaRPr lang="en-US" dirty="0">
                <a:latin typeface="Calibri" panose="020F0502020204030204" pitchFamily="34" charset="0"/>
              </a:endParaRPr>
            </a:p>
          </p:txBody>
        </p:sp>
        <p:sp>
          <p:nvSpPr>
            <p:cNvPr id="36" name="Rounded Rectangle 35"/>
            <p:cNvSpPr/>
            <p:nvPr/>
          </p:nvSpPr>
          <p:spPr>
            <a:xfrm>
              <a:off x="1474500" y="5623078"/>
              <a:ext cx="3163517"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Test climate model used against historical data</a:t>
              </a:r>
              <a:endParaRPr lang="en-US" dirty="0">
                <a:latin typeface="Calibri" panose="020F0502020204030204" pitchFamily="34" charset="0"/>
              </a:endParaRPr>
            </a:p>
          </p:txBody>
        </p:sp>
        <p:sp>
          <p:nvSpPr>
            <p:cNvPr id="37" name="Rounded Rectangle 36"/>
            <p:cNvSpPr/>
            <p:nvPr/>
          </p:nvSpPr>
          <p:spPr>
            <a:xfrm>
              <a:off x="5141459" y="5243758"/>
              <a:ext cx="3163517" cy="680425"/>
            </a:xfrm>
            <a:prstGeom prst="roundRect">
              <a:avLst/>
            </a:prstGeom>
            <a:solidFill>
              <a:schemeClr val="tx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Calibri" panose="020F0502020204030204" pitchFamily="34" charset="0"/>
                </a:rPr>
                <a:t>Use Cropscape data to find which present day land covers will be most suitable for apple orchards in the future</a:t>
              </a:r>
              <a:endParaRPr lang="en-US" dirty="0">
                <a:latin typeface="Calibri" panose="020F0502020204030204" pitchFamily="34" charset="0"/>
              </a:endParaRPr>
            </a:p>
          </p:txBody>
        </p:sp>
        <p:sp>
          <p:nvSpPr>
            <p:cNvPr id="38" name="Rounded Rectangle 37"/>
            <p:cNvSpPr/>
            <p:nvPr/>
          </p:nvSpPr>
          <p:spPr>
            <a:xfrm>
              <a:off x="244053" y="578786"/>
              <a:ext cx="1066146" cy="1797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latin typeface="Calibri" panose="020F0502020204030204" pitchFamily="34" charset="0"/>
                </a:rPr>
                <a:t>Pre-Processing</a:t>
              </a:r>
              <a:endParaRPr lang="en-US" sz="1500" dirty="0">
                <a:solidFill>
                  <a:schemeClr val="tx1"/>
                </a:solidFill>
                <a:latin typeface="Calibri" panose="020F0502020204030204" pitchFamily="34" charset="0"/>
              </a:endParaRPr>
            </a:p>
          </p:txBody>
        </p:sp>
        <p:sp>
          <p:nvSpPr>
            <p:cNvPr id="39" name="Rounded Rectangle 38"/>
            <p:cNvSpPr/>
            <p:nvPr/>
          </p:nvSpPr>
          <p:spPr>
            <a:xfrm>
              <a:off x="267421" y="2632147"/>
              <a:ext cx="1042777" cy="1797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libri" panose="020F0502020204030204" pitchFamily="34" charset="0"/>
                </a:rPr>
                <a:t>Data </a:t>
              </a:r>
              <a:r>
                <a:rPr lang="en-US" sz="1600" dirty="0" smtClean="0">
                  <a:solidFill>
                    <a:schemeClr val="tx1"/>
                  </a:solidFill>
                  <a:latin typeface="Calibri" panose="020F0502020204030204" pitchFamily="34" charset="0"/>
                </a:rPr>
                <a:t>Analysis</a:t>
              </a:r>
            </a:p>
            <a:p>
              <a:pPr algn="ctr"/>
              <a:r>
                <a:rPr lang="en-US" sz="1200" dirty="0" smtClean="0">
                  <a:solidFill>
                    <a:schemeClr val="tx1"/>
                  </a:solidFill>
                  <a:latin typeface="Calibri" panose="020F0502020204030204" pitchFamily="34" charset="0"/>
                </a:rPr>
                <a:t>Four </a:t>
              </a:r>
              <a:r>
                <a:rPr lang="en-US" sz="1200" dirty="0">
                  <a:solidFill>
                    <a:schemeClr val="tx1"/>
                  </a:solidFill>
                  <a:latin typeface="Calibri" panose="020F0502020204030204" pitchFamily="34" charset="0"/>
                </a:rPr>
                <a:t>time periods (present day, 2045, 2065, 2095</a:t>
              </a:r>
              <a:r>
                <a:rPr lang="en-US" sz="1200" dirty="0" smtClean="0">
                  <a:solidFill>
                    <a:schemeClr val="tx1"/>
                  </a:solidFill>
                  <a:latin typeface="Calibri" panose="020F0502020204030204" pitchFamily="34" charset="0"/>
                </a:rPr>
                <a:t>)</a:t>
              </a:r>
              <a:endParaRPr lang="en-US" sz="1200" dirty="0">
                <a:solidFill>
                  <a:schemeClr val="tx1"/>
                </a:solidFill>
                <a:latin typeface="Calibri" panose="020F0502020204030204" pitchFamily="34" charset="0"/>
              </a:endParaRPr>
            </a:p>
          </p:txBody>
        </p:sp>
        <p:sp>
          <p:nvSpPr>
            <p:cNvPr id="40" name="Rounded Rectangle 39"/>
            <p:cNvSpPr/>
            <p:nvPr/>
          </p:nvSpPr>
          <p:spPr>
            <a:xfrm>
              <a:off x="267421" y="4644094"/>
              <a:ext cx="1037725" cy="1797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libri" panose="020F0502020204030204" pitchFamily="34" charset="0"/>
                </a:rPr>
                <a:t>Post Analysis</a:t>
              </a:r>
              <a:endParaRPr lang="en-US" sz="1600" dirty="0">
                <a:solidFill>
                  <a:schemeClr val="tx1"/>
                </a:solidFill>
                <a:latin typeface="Calibri" panose="020F0502020204030204" pitchFamily="34" charset="0"/>
              </a:endParaRPr>
            </a:p>
          </p:txBody>
        </p:sp>
      </p:grpSp>
      <p:sp>
        <p:nvSpPr>
          <p:cNvPr id="41" name="Rectangle 40"/>
          <p:cNvSpPr/>
          <p:nvPr/>
        </p:nvSpPr>
        <p:spPr>
          <a:xfrm>
            <a:off x="0" y="4526570"/>
            <a:ext cx="9066224" cy="2046950"/>
          </a:xfrm>
          <a:prstGeom prst="rect">
            <a:avLst/>
          </a:prstGeom>
          <a:solidFill>
            <a:schemeClr val="dk1">
              <a:alpha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2" name="Rectangle 41"/>
          <p:cNvSpPr/>
          <p:nvPr/>
        </p:nvSpPr>
        <p:spPr>
          <a:xfrm>
            <a:off x="63486" y="462217"/>
            <a:ext cx="9066224" cy="2046950"/>
          </a:xfrm>
          <a:prstGeom prst="rect">
            <a:avLst/>
          </a:prstGeom>
          <a:solidFill>
            <a:schemeClr val="dk1">
              <a:alpha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6569814"/>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708</Words>
  <Application>Microsoft Office PowerPoint</Application>
  <PresentationFormat>On-screen Show (4:3)</PresentationFormat>
  <Paragraphs>148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Philbrick, Sarah A. (LARC-E3)[SSAI DEVELOP]</dc:creator>
  <cp:lastModifiedBy>Adams, Emily C. (LARC-E3)[SSAI DEVELOP]</cp:lastModifiedBy>
  <cp:revision>12</cp:revision>
  <dcterms:modified xsi:type="dcterms:W3CDTF">2015-06-29T16:52:49Z</dcterms:modified>
</cp:coreProperties>
</file>