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7432000" cy="36576000"/>
  <p:notesSz cx="6858000" cy="9144000"/>
  <p:embeddedFontLst>
    <p:embeddedFont>
      <p:font typeface="Garamond" panose="02020404030301010803" pitchFamily="18" charset="0"/>
      <p:regular r:id="rId4"/>
      <p:bold r:id="rId5"/>
      <p:italic r:id="rId6"/>
    </p:embeddedFont>
    <p:embeddedFont>
      <p:font typeface="Webdings" panose="05030102010509060703" pitchFamily="18" charset="2"/>
      <p:regular r:id="rId7"/>
    </p:embeddedFon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7" roundtripDataSignature="AMtx7mg8ejAy4j18RsKmAxcj1TyAog4t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ddle, Madison P. (LARC-E3)[SSAI DEVELOP]" initials="" lastIdx="8" clrIdx="0"/>
  <p:cmAuthor id="1" name="Helena Bierly" initials="" lastIdx="1" clrIdx="1"/>
  <p:cmAuthor id="2" name="Bengtsson, Zachary A. (ARC-SGE)[SSAI DEVELOP]" initials="BZA(D" lastIdx="4" clrIdx="2">
    <p:extLst>
      <p:ext uri="{19B8F6BF-5375-455C-9EA6-DF929625EA0E}">
        <p15:presenceInfo xmlns:p15="http://schemas.microsoft.com/office/powerpoint/2012/main" userId="S-1-5-21-330711430-3775241029-4075259233-833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1E16"/>
    <a:srgbClr val="F4D61A"/>
    <a:srgbClr val="36A80B"/>
    <a:srgbClr val="238754"/>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24" autoAdjust="0"/>
    <p:restoredTop sz="94767" autoAdjust="0"/>
  </p:normalViewPr>
  <p:slideViewPr>
    <p:cSldViewPr snapToGrid="0">
      <p:cViewPr>
        <p:scale>
          <a:sx n="50" d="100"/>
          <a:sy n="50"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commentAuthors" Target="commentAuthors.xml"/><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cap="none" spc="20" baseline="0">
                <a:solidFill>
                  <a:sysClr val="windowText" lastClr="000000"/>
                </a:solidFill>
                <a:latin typeface="Century Gothic" panose="020B0502020202020204" pitchFamily="34" charset="0"/>
                <a:ea typeface="+mn-ea"/>
                <a:cs typeface="+mn-cs"/>
              </a:defRPr>
            </a:pPr>
            <a:r>
              <a:rPr lang="en-US"/>
              <a:t>LFM Trend Assessment</a:t>
            </a:r>
          </a:p>
        </c:rich>
      </c:tx>
      <c:layout/>
      <c:overlay val="0"/>
      <c:spPr>
        <a:noFill/>
        <a:ln>
          <a:noFill/>
        </a:ln>
        <a:effectLst/>
      </c:spPr>
      <c:txPr>
        <a:bodyPr rot="0" spcFirstLastPara="1" vertOverflow="ellipsis" vert="horz" wrap="square" anchor="ctr" anchorCtr="1"/>
        <a:lstStyle/>
        <a:p>
          <a:pPr>
            <a:defRPr sz="1920" b="0" i="0" u="none" strike="noStrike" kern="1200" cap="none" spc="20" baseline="0">
              <a:solidFill>
                <a:sysClr val="windowText" lastClr="000000"/>
              </a:solidFill>
              <a:latin typeface="Century Gothic" panose="020B0502020202020204" pitchFamily="34" charset="0"/>
              <a:ea typeface="+mn-ea"/>
              <a:cs typeface="+mn-cs"/>
            </a:defRPr>
          </a:pPr>
          <a:endParaRPr lang="en-US"/>
        </a:p>
      </c:txPr>
    </c:title>
    <c:autoTitleDeleted val="0"/>
    <c:plotArea>
      <c:layout/>
      <c:areaChart>
        <c:grouping val="stacked"/>
        <c:varyColors val="0"/>
        <c:ser>
          <c:idx val="3"/>
          <c:order val="2"/>
          <c:tx>
            <c:strRef>
              <c:f>Border!$H$1</c:f>
              <c:strCache>
                <c:ptCount val="1"/>
                <c:pt idx="0">
                  <c:v>Red Thresh</c:v>
                </c:pt>
              </c:strCache>
            </c:strRef>
          </c:tx>
          <c:spPr>
            <a:solidFill>
              <a:srgbClr val="FF0000"/>
            </a:solidFill>
            <a:ln w="9525" cap="flat" cmpd="sng" algn="ctr">
              <a:noFill/>
              <a:round/>
            </a:ln>
            <a:effectLst/>
          </c:spPr>
          <c:cat>
            <c:numRef>
              <c:f>Border!$A$2:$A$24</c:f>
              <c:numCache>
                <c:formatCode>d\-mmm\-yy</c:formatCode>
                <c:ptCount val="23"/>
                <c:pt idx="0">
                  <c:v>42461</c:v>
                </c:pt>
                <c:pt idx="1">
                  <c:v>42462</c:v>
                </c:pt>
                <c:pt idx="2">
                  <c:v>42491</c:v>
                </c:pt>
                <c:pt idx="3">
                  <c:v>42492</c:v>
                </c:pt>
                <c:pt idx="4">
                  <c:v>42522</c:v>
                </c:pt>
                <c:pt idx="5">
                  <c:v>42523</c:v>
                </c:pt>
                <c:pt idx="6">
                  <c:v>42552</c:v>
                </c:pt>
                <c:pt idx="7">
                  <c:v>42553</c:v>
                </c:pt>
                <c:pt idx="8">
                  <c:v>42583</c:v>
                </c:pt>
                <c:pt idx="9">
                  <c:v>42584</c:v>
                </c:pt>
                <c:pt idx="10">
                  <c:v>42614</c:v>
                </c:pt>
                <c:pt idx="11">
                  <c:v>42614</c:v>
                </c:pt>
                <c:pt idx="12">
                  <c:v>42826</c:v>
                </c:pt>
                <c:pt idx="13">
                  <c:v>42856</c:v>
                </c:pt>
                <c:pt idx="14">
                  <c:v>42857</c:v>
                </c:pt>
                <c:pt idx="15">
                  <c:v>42887</c:v>
                </c:pt>
                <c:pt idx="16">
                  <c:v>42888</c:v>
                </c:pt>
                <c:pt idx="17">
                  <c:v>42917</c:v>
                </c:pt>
                <c:pt idx="18">
                  <c:v>42918</c:v>
                </c:pt>
                <c:pt idx="19">
                  <c:v>42948</c:v>
                </c:pt>
                <c:pt idx="20">
                  <c:v>42949</c:v>
                </c:pt>
                <c:pt idx="21">
                  <c:v>42979</c:v>
                </c:pt>
                <c:pt idx="22">
                  <c:v>42980</c:v>
                </c:pt>
              </c:numCache>
            </c:numRef>
          </c:cat>
          <c:val>
            <c:numRef>
              <c:f>Border!$H$2:$H$24</c:f>
              <c:numCache>
                <c:formatCode>General</c:formatCode>
                <c:ptCount val="23"/>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numCache>
            </c:numRef>
          </c:val>
          <c:extLst>
            <c:ext xmlns:c16="http://schemas.microsoft.com/office/drawing/2014/chart" uri="{C3380CC4-5D6E-409C-BE32-E72D297353CC}">
              <c16:uniqueId val="{00000000-E901-4B64-ABB1-E15E215A0399}"/>
            </c:ext>
          </c:extLst>
        </c:ser>
        <c:ser>
          <c:idx val="2"/>
          <c:order val="3"/>
          <c:tx>
            <c:strRef>
              <c:f>Border!$G$1</c:f>
              <c:strCache>
                <c:ptCount val="1"/>
                <c:pt idx="0">
                  <c:v>Yellow Thresh</c:v>
                </c:pt>
              </c:strCache>
            </c:strRef>
          </c:tx>
          <c:spPr>
            <a:solidFill>
              <a:srgbClr val="FFFF00"/>
            </a:solidFill>
            <a:ln w="9525" cap="flat" cmpd="sng" algn="ctr">
              <a:noFill/>
              <a:round/>
            </a:ln>
            <a:effectLst/>
          </c:spPr>
          <c:cat>
            <c:numRef>
              <c:f>Border!$A$2:$A$24</c:f>
              <c:numCache>
                <c:formatCode>d\-mmm\-yy</c:formatCode>
                <c:ptCount val="23"/>
                <c:pt idx="0">
                  <c:v>42461</c:v>
                </c:pt>
                <c:pt idx="1">
                  <c:v>42462</c:v>
                </c:pt>
                <c:pt idx="2">
                  <c:v>42491</c:v>
                </c:pt>
                <c:pt idx="3">
                  <c:v>42492</c:v>
                </c:pt>
                <c:pt idx="4">
                  <c:v>42522</c:v>
                </c:pt>
                <c:pt idx="5">
                  <c:v>42523</c:v>
                </c:pt>
                <c:pt idx="6">
                  <c:v>42552</c:v>
                </c:pt>
                <c:pt idx="7">
                  <c:v>42553</c:v>
                </c:pt>
                <c:pt idx="8">
                  <c:v>42583</c:v>
                </c:pt>
                <c:pt idx="9">
                  <c:v>42584</c:v>
                </c:pt>
                <c:pt idx="10">
                  <c:v>42614</c:v>
                </c:pt>
                <c:pt idx="11">
                  <c:v>42614</c:v>
                </c:pt>
                <c:pt idx="12">
                  <c:v>42826</c:v>
                </c:pt>
                <c:pt idx="13">
                  <c:v>42856</c:v>
                </c:pt>
                <c:pt idx="14">
                  <c:v>42857</c:v>
                </c:pt>
                <c:pt idx="15">
                  <c:v>42887</c:v>
                </c:pt>
                <c:pt idx="16">
                  <c:v>42888</c:v>
                </c:pt>
                <c:pt idx="17">
                  <c:v>42917</c:v>
                </c:pt>
                <c:pt idx="18">
                  <c:v>42918</c:v>
                </c:pt>
                <c:pt idx="19">
                  <c:v>42948</c:v>
                </c:pt>
                <c:pt idx="20">
                  <c:v>42949</c:v>
                </c:pt>
                <c:pt idx="21">
                  <c:v>42979</c:v>
                </c:pt>
                <c:pt idx="22">
                  <c:v>42980</c:v>
                </c:pt>
              </c:numCache>
            </c:numRef>
          </c:cat>
          <c:val>
            <c:numRef>
              <c:f>Border!$G$2:$G$24</c:f>
              <c:numCache>
                <c:formatCode>General</c:formatCode>
                <c:ptCount val="2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numCache>
            </c:numRef>
          </c:val>
          <c:extLst>
            <c:ext xmlns:c16="http://schemas.microsoft.com/office/drawing/2014/chart" uri="{C3380CC4-5D6E-409C-BE32-E72D297353CC}">
              <c16:uniqueId val="{00000001-E901-4B64-ABB1-E15E215A0399}"/>
            </c:ext>
          </c:extLst>
        </c:ser>
        <c:ser>
          <c:idx val="1"/>
          <c:order val="4"/>
          <c:tx>
            <c:strRef>
              <c:f>Border!$F$1</c:f>
              <c:strCache>
                <c:ptCount val="1"/>
                <c:pt idx="0">
                  <c:v>Green Thresh</c:v>
                </c:pt>
              </c:strCache>
            </c:strRef>
          </c:tx>
          <c:spPr>
            <a:solidFill>
              <a:srgbClr val="00B050"/>
            </a:solidFill>
            <a:ln w="9525" cap="flat" cmpd="sng" algn="ctr">
              <a:noFill/>
              <a:round/>
            </a:ln>
            <a:effectLst/>
          </c:spPr>
          <c:cat>
            <c:numRef>
              <c:f>Border!$A$2:$A$24</c:f>
              <c:numCache>
                <c:formatCode>d\-mmm\-yy</c:formatCode>
                <c:ptCount val="23"/>
                <c:pt idx="0">
                  <c:v>42461</c:v>
                </c:pt>
                <c:pt idx="1">
                  <c:v>42462</c:v>
                </c:pt>
                <c:pt idx="2">
                  <c:v>42491</c:v>
                </c:pt>
                <c:pt idx="3">
                  <c:v>42492</c:v>
                </c:pt>
                <c:pt idx="4">
                  <c:v>42522</c:v>
                </c:pt>
                <c:pt idx="5">
                  <c:v>42523</c:v>
                </c:pt>
                <c:pt idx="6">
                  <c:v>42552</c:v>
                </c:pt>
                <c:pt idx="7">
                  <c:v>42553</c:v>
                </c:pt>
                <c:pt idx="8">
                  <c:v>42583</c:v>
                </c:pt>
                <c:pt idx="9">
                  <c:v>42584</c:v>
                </c:pt>
                <c:pt idx="10">
                  <c:v>42614</c:v>
                </c:pt>
                <c:pt idx="11">
                  <c:v>42614</c:v>
                </c:pt>
                <c:pt idx="12">
                  <c:v>42826</c:v>
                </c:pt>
                <c:pt idx="13">
                  <c:v>42856</c:v>
                </c:pt>
                <c:pt idx="14">
                  <c:v>42857</c:v>
                </c:pt>
                <c:pt idx="15">
                  <c:v>42887</c:v>
                </c:pt>
                <c:pt idx="16">
                  <c:v>42888</c:v>
                </c:pt>
                <c:pt idx="17">
                  <c:v>42917</c:v>
                </c:pt>
                <c:pt idx="18">
                  <c:v>42918</c:v>
                </c:pt>
                <c:pt idx="19">
                  <c:v>42948</c:v>
                </c:pt>
                <c:pt idx="20">
                  <c:v>42949</c:v>
                </c:pt>
                <c:pt idx="21">
                  <c:v>42979</c:v>
                </c:pt>
                <c:pt idx="22">
                  <c:v>42980</c:v>
                </c:pt>
              </c:numCache>
            </c:numRef>
          </c:cat>
          <c:val>
            <c:numRef>
              <c:f>Border!$F$2:$F$24</c:f>
              <c:numCache>
                <c:formatCode>General</c:formatCode>
                <c:ptCount val="23"/>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numCache>
            </c:numRef>
          </c:val>
          <c:extLst>
            <c:ext xmlns:c16="http://schemas.microsoft.com/office/drawing/2014/chart" uri="{C3380CC4-5D6E-409C-BE32-E72D297353CC}">
              <c16:uniqueId val="{00000002-E901-4B64-ABB1-E15E215A0399}"/>
            </c:ext>
          </c:extLst>
        </c:ser>
        <c:dLbls>
          <c:showLegendKey val="0"/>
          <c:showVal val="0"/>
          <c:showCatName val="0"/>
          <c:showSerName val="0"/>
          <c:showPercent val="0"/>
          <c:showBubbleSize val="0"/>
        </c:dLbls>
        <c:axId val="693720584"/>
        <c:axId val="693715008"/>
      </c:areaChart>
      <c:lineChart>
        <c:grouping val="standard"/>
        <c:varyColors val="0"/>
        <c:ser>
          <c:idx val="4"/>
          <c:order val="0"/>
          <c:tx>
            <c:v>ID</c:v>
          </c:tx>
          <c:spPr>
            <a:ln w="22225" cap="rnd" cmpd="sng" algn="ctr">
              <a:solidFill>
                <a:schemeClr val="tx1"/>
              </a:solidFill>
              <a:round/>
            </a:ln>
            <a:effectLst/>
          </c:spPr>
          <c:marker>
            <c:symbol val="none"/>
          </c:marker>
          <c:dPt>
            <c:idx val="12"/>
            <c:marker>
              <c:symbol val="none"/>
            </c:marker>
            <c:bubble3D val="0"/>
            <c:spPr>
              <a:ln w="22225" cap="rnd" cmpd="sng" algn="ctr">
                <a:noFill/>
                <a:round/>
              </a:ln>
              <a:effectLst/>
            </c:spPr>
            <c:extLst>
              <c:ext xmlns:c16="http://schemas.microsoft.com/office/drawing/2014/chart" uri="{C3380CC4-5D6E-409C-BE32-E72D297353CC}">
                <c16:uniqueId val="{00000004-E901-4B64-ABB1-E15E215A0399}"/>
              </c:ext>
            </c:extLst>
          </c:dPt>
          <c:cat>
            <c:numRef>
              <c:f>Border!$A$2:$A$24</c:f>
              <c:numCache>
                <c:formatCode>d\-mmm\-yy</c:formatCode>
                <c:ptCount val="23"/>
                <c:pt idx="0">
                  <c:v>42461</c:v>
                </c:pt>
                <c:pt idx="1">
                  <c:v>42462</c:v>
                </c:pt>
                <c:pt idx="2">
                  <c:v>42491</c:v>
                </c:pt>
                <c:pt idx="3">
                  <c:v>42492</c:v>
                </c:pt>
                <c:pt idx="4">
                  <c:v>42522</c:v>
                </c:pt>
                <c:pt idx="5">
                  <c:v>42523</c:v>
                </c:pt>
                <c:pt idx="6">
                  <c:v>42552</c:v>
                </c:pt>
                <c:pt idx="7">
                  <c:v>42553</c:v>
                </c:pt>
                <c:pt idx="8">
                  <c:v>42583</c:v>
                </c:pt>
                <c:pt idx="9">
                  <c:v>42584</c:v>
                </c:pt>
                <c:pt idx="10">
                  <c:v>42614</c:v>
                </c:pt>
                <c:pt idx="11">
                  <c:v>42614</c:v>
                </c:pt>
                <c:pt idx="12">
                  <c:v>42826</c:v>
                </c:pt>
                <c:pt idx="13">
                  <c:v>42856</c:v>
                </c:pt>
                <c:pt idx="14">
                  <c:v>42857</c:v>
                </c:pt>
                <c:pt idx="15">
                  <c:v>42887</c:v>
                </c:pt>
                <c:pt idx="16">
                  <c:v>42888</c:v>
                </c:pt>
                <c:pt idx="17">
                  <c:v>42917</c:v>
                </c:pt>
                <c:pt idx="18">
                  <c:v>42918</c:v>
                </c:pt>
                <c:pt idx="19">
                  <c:v>42948</c:v>
                </c:pt>
                <c:pt idx="20">
                  <c:v>42949</c:v>
                </c:pt>
                <c:pt idx="21">
                  <c:v>42979</c:v>
                </c:pt>
                <c:pt idx="22">
                  <c:v>42980</c:v>
                </c:pt>
              </c:numCache>
            </c:numRef>
          </c:cat>
          <c:val>
            <c:numRef>
              <c:f>ID!$B$2:$B$24</c:f>
              <c:numCache>
                <c:formatCode>General</c:formatCode>
                <c:ptCount val="23"/>
                <c:pt idx="0">
                  <c:v>6</c:v>
                </c:pt>
                <c:pt idx="1">
                  <c:v>5.156415</c:v>
                </c:pt>
                <c:pt idx="2">
                  <c:v>5.9488430000000001</c:v>
                </c:pt>
                <c:pt idx="3">
                  <c:v>3.6817899999999999</c:v>
                </c:pt>
                <c:pt idx="4">
                  <c:v>4.9962439999999999</c:v>
                </c:pt>
                <c:pt idx="5">
                  <c:v>3.0065980000000003</c:v>
                </c:pt>
                <c:pt idx="6">
                  <c:v>2.9173770000000001</c:v>
                </c:pt>
                <c:pt idx="7">
                  <c:v>2.003959</c:v>
                </c:pt>
                <c:pt idx="8">
                  <c:v>2.1607799999999999</c:v>
                </c:pt>
                <c:pt idx="9">
                  <c:v>1.1114489999999999</c:v>
                </c:pt>
                <c:pt idx="10">
                  <c:v>1.27162</c:v>
                </c:pt>
                <c:pt idx="11">
                  <c:v>1.965489</c:v>
                </c:pt>
                <c:pt idx="12">
                  <c:v>5</c:v>
                </c:pt>
                <c:pt idx="13">
                  <c:v>5.7860329999999998</c:v>
                </c:pt>
                <c:pt idx="14">
                  <c:v>4.7329480000000004</c:v>
                </c:pt>
                <c:pt idx="15">
                  <c:v>5.0804910000000003</c:v>
                </c:pt>
                <c:pt idx="16">
                  <c:v>4.761571</c:v>
                </c:pt>
                <c:pt idx="17">
                  <c:v>3.5715870000000001</c:v>
                </c:pt>
                <c:pt idx="18">
                  <c:v>3.4310799999999997</c:v>
                </c:pt>
                <c:pt idx="19">
                  <c:v>2.9951280000000002</c:v>
                </c:pt>
                <c:pt idx="20">
                  <c:v>1.9576739999999999</c:v>
                </c:pt>
                <c:pt idx="21">
                  <c:v>2.4405200000000002</c:v>
                </c:pt>
                <c:pt idx="22">
                  <c:v>2.449452</c:v>
                </c:pt>
              </c:numCache>
            </c:numRef>
          </c:val>
          <c:smooth val="0"/>
          <c:extLst>
            <c:ext xmlns:c16="http://schemas.microsoft.com/office/drawing/2014/chart" uri="{C3380CC4-5D6E-409C-BE32-E72D297353CC}">
              <c16:uniqueId val="{00000005-E901-4B64-ABB1-E15E215A0399}"/>
            </c:ext>
          </c:extLst>
        </c:ser>
        <c:ser>
          <c:idx val="0"/>
          <c:order val="1"/>
          <c:tx>
            <c:v>UT</c:v>
          </c:tx>
          <c:spPr>
            <a:ln w="22225" cap="rnd" cmpd="sng" algn="ctr">
              <a:solidFill>
                <a:schemeClr val="bg1"/>
              </a:solidFill>
              <a:round/>
            </a:ln>
            <a:effectLst/>
          </c:spPr>
          <c:marker>
            <c:symbol val="none"/>
          </c:marker>
          <c:dPt>
            <c:idx val="12"/>
            <c:marker>
              <c:symbol val="none"/>
            </c:marker>
            <c:bubble3D val="0"/>
            <c:spPr>
              <a:ln w="22225" cap="rnd" cmpd="sng" algn="ctr">
                <a:noFill/>
                <a:round/>
              </a:ln>
              <a:effectLst/>
            </c:spPr>
            <c:extLst>
              <c:ext xmlns:c16="http://schemas.microsoft.com/office/drawing/2014/chart" uri="{C3380CC4-5D6E-409C-BE32-E72D297353CC}">
                <c16:uniqueId val="{00000007-E901-4B64-ABB1-E15E215A0399}"/>
              </c:ext>
            </c:extLst>
          </c:dPt>
          <c:cat>
            <c:numRef>
              <c:f>Border!$A$2:$A$24</c:f>
              <c:numCache>
                <c:formatCode>d\-mmm\-yy</c:formatCode>
                <c:ptCount val="23"/>
                <c:pt idx="0">
                  <c:v>42461</c:v>
                </c:pt>
                <c:pt idx="1">
                  <c:v>42462</c:v>
                </c:pt>
                <c:pt idx="2">
                  <c:v>42491</c:v>
                </c:pt>
                <c:pt idx="3">
                  <c:v>42492</c:v>
                </c:pt>
                <c:pt idx="4">
                  <c:v>42522</c:v>
                </c:pt>
                <c:pt idx="5">
                  <c:v>42523</c:v>
                </c:pt>
                <c:pt idx="6">
                  <c:v>42552</c:v>
                </c:pt>
                <c:pt idx="7">
                  <c:v>42553</c:v>
                </c:pt>
                <c:pt idx="8">
                  <c:v>42583</c:v>
                </c:pt>
                <c:pt idx="9">
                  <c:v>42584</c:v>
                </c:pt>
                <c:pt idx="10">
                  <c:v>42614</c:v>
                </c:pt>
                <c:pt idx="11">
                  <c:v>42614</c:v>
                </c:pt>
                <c:pt idx="12">
                  <c:v>42826</c:v>
                </c:pt>
                <c:pt idx="13">
                  <c:v>42856</c:v>
                </c:pt>
                <c:pt idx="14">
                  <c:v>42857</c:v>
                </c:pt>
                <c:pt idx="15">
                  <c:v>42887</c:v>
                </c:pt>
                <c:pt idx="16">
                  <c:v>42888</c:v>
                </c:pt>
                <c:pt idx="17">
                  <c:v>42917</c:v>
                </c:pt>
                <c:pt idx="18">
                  <c:v>42918</c:v>
                </c:pt>
                <c:pt idx="19">
                  <c:v>42948</c:v>
                </c:pt>
                <c:pt idx="20">
                  <c:v>42949</c:v>
                </c:pt>
                <c:pt idx="21">
                  <c:v>42979</c:v>
                </c:pt>
                <c:pt idx="22">
                  <c:v>42980</c:v>
                </c:pt>
              </c:numCache>
            </c:numRef>
          </c:cat>
          <c:val>
            <c:numRef>
              <c:f>UT!$B$2:$B$24</c:f>
              <c:numCache>
                <c:formatCode>General</c:formatCode>
                <c:ptCount val="23"/>
                <c:pt idx="0">
                  <c:v>6</c:v>
                </c:pt>
                <c:pt idx="1">
                  <c:v>5.5943718599999999</c:v>
                </c:pt>
                <c:pt idx="2">
                  <c:v>5.6409050000000001</c:v>
                </c:pt>
                <c:pt idx="3">
                  <c:v>3.2232159999999999</c:v>
                </c:pt>
                <c:pt idx="4">
                  <c:v>4.4427139999999996</c:v>
                </c:pt>
                <c:pt idx="5">
                  <c:v>3.0181909999999998</c:v>
                </c:pt>
                <c:pt idx="6">
                  <c:v>2.114271</c:v>
                </c:pt>
                <c:pt idx="7">
                  <c:v>1.9651260000000002</c:v>
                </c:pt>
                <c:pt idx="8">
                  <c:v>1.028945</c:v>
                </c:pt>
                <c:pt idx="9">
                  <c:v>1.018492</c:v>
                </c:pt>
                <c:pt idx="10">
                  <c:v>1.020905</c:v>
                </c:pt>
                <c:pt idx="11">
                  <c:v>1.7398989999999999</c:v>
                </c:pt>
                <c:pt idx="12">
                  <c:v>5</c:v>
                </c:pt>
                <c:pt idx="13">
                  <c:v>5.5206030000000004</c:v>
                </c:pt>
                <c:pt idx="14">
                  <c:v>4.328945</c:v>
                </c:pt>
                <c:pt idx="15">
                  <c:v>4.9988939999999999</c:v>
                </c:pt>
                <c:pt idx="16">
                  <c:v>3.794673</c:v>
                </c:pt>
                <c:pt idx="17">
                  <c:v>3.8037719999999999</c:v>
                </c:pt>
                <c:pt idx="18">
                  <c:v>2.886231</c:v>
                </c:pt>
                <c:pt idx="19">
                  <c:v>2.069849</c:v>
                </c:pt>
                <c:pt idx="20">
                  <c:v>1.9470350000000001</c:v>
                </c:pt>
                <c:pt idx="21">
                  <c:v>2.4498489999999999</c:v>
                </c:pt>
                <c:pt idx="22">
                  <c:v>1.9983919999999999</c:v>
                </c:pt>
              </c:numCache>
            </c:numRef>
          </c:val>
          <c:smooth val="0"/>
          <c:extLst>
            <c:ext xmlns:c16="http://schemas.microsoft.com/office/drawing/2014/chart" uri="{C3380CC4-5D6E-409C-BE32-E72D297353CC}">
              <c16:uniqueId val="{00000008-E901-4B64-ABB1-E15E215A0399}"/>
            </c:ext>
          </c:extLst>
        </c:ser>
        <c:ser>
          <c:idx val="5"/>
          <c:order val="5"/>
          <c:tx>
            <c:v>Border</c:v>
          </c:tx>
          <c:spPr>
            <a:ln w="22225" cap="rnd" cmpd="sng" algn="ctr">
              <a:solidFill>
                <a:schemeClr val="bg1">
                  <a:lumMod val="50000"/>
                </a:schemeClr>
              </a:solidFill>
              <a:round/>
            </a:ln>
            <a:effectLst/>
          </c:spPr>
          <c:marker>
            <c:symbol val="none"/>
          </c:marker>
          <c:dPt>
            <c:idx val="12"/>
            <c:marker>
              <c:symbol val="none"/>
            </c:marker>
            <c:bubble3D val="0"/>
            <c:spPr>
              <a:ln w="22225" cap="rnd" cmpd="sng" algn="ctr">
                <a:noFill/>
                <a:round/>
              </a:ln>
              <a:effectLst/>
            </c:spPr>
            <c:extLst>
              <c:ext xmlns:c16="http://schemas.microsoft.com/office/drawing/2014/chart" uri="{C3380CC4-5D6E-409C-BE32-E72D297353CC}">
                <c16:uniqueId val="{0000000A-E901-4B64-ABB1-E15E215A0399}"/>
              </c:ext>
            </c:extLst>
          </c:dPt>
          <c:cat>
            <c:numRef>
              <c:f>Border!$A$2:$A$24</c:f>
              <c:numCache>
                <c:formatCode>d\-mmm\-yy</c:formatCode>
                <c:ptCount val="23"/>
                <c:pt idx="0">
                  <c:v>42461</c:v>
                </c:pt>
                <c:pt idx="1">
                  <c:v>42462</c:v>
                </c:pt>
                <c:pt idx="2">
                  <c:v>42491</c:v>
                </c:pt>
                <c:pt idx="3">
                  <c:v>42492</c:v>
                </c:pt>
                <c:pt idx="4">
                  <c:v>42522</c:v>
                </c:pt>
                <c:pt idx="5">
                  <c:v>42523</c:v>
                </c:pt>
                <c:pt idx="6">
                  <c:v>42552</c:v>
                </c:pt>
                <c:pt idx="7">
                  <c:v>42553</c:v>
                </c:pt>
                <c:pt idx="8">
                  <c:v>42583</c:v>
                </c:pt>
                <c:pt idx="9">
                  <c:v>42584</c:v>
                </c:pt>
                <c:pt idx="10">
                  <c:v>42614</c:v>
                </c:pt>
                <c:pt idx="11">
                  <c:v>42614</c:v>
                </c:pt>
                <c:pt idx="12">
                  <c:v>42826</c:v>
                </c:pt>
                <c:pt idx="13">
                  <c:v>42856</c:v>
                </c:pt>
                <c:pt idx="14">
                  <c:v>42857</c:v>
                </c:pt>
                <c:pt idx="15">
                  <c:v>42887</c:v>
                </c:pt>
                <c:pt idx="16">
                  <c:v>42888</c:v>
                </c:pt>
                <c:pt idx="17">
                  <c:v>42917</c:v>
                </c:pt>
                <c:pt idx="18">
                  <c:v>42918</c:v>
                </c:pt>
                <c:pt idx="19">
                  <c:v>42948</c:v>
                </c:pt>
                <c:pt idx="20">
                  <c:v>42949</c:v>
                </c:pt>
                <c:pt idx="21">
                  <c:v>42979</c:v>
                </c:pt>
                <c:pt idx="22">
                  <c:v>42980</c:v>
                </c:pt>
              </c:numCache>
            </c:numRef>
          </c:cat>
          <c:val>
            <c:numRef>
              <c:f>Border!$B$2:$B$24</c:f>
              <c:numCache>
                <c:formatCode>General</c:formatCode>
                <c:ptCount val="23"/>
                <c:pt idx="0">
                  <c:v>6</c:v>
                </c:pt>
                <c:pt idx="1">
                  <c:v>5.3157379999999996</c:v>
                </c:pt>
                <c:pt idx="2">
                  <c:v>5.7300839999999997</c:v>
                </c:pt>
                <c:pt idx="3">
                  <c:v>3.6209519999999999</c:v>
                </c:pt>
                <c:pt idx="4">
                  <c:v>4.9808940000000002</c:v>
                </c:pt>
                <c:pt idx="5">
                  <c:v>3.0477660000000002</c:v>
                </c:pt>
                <c:pt idx="6">
                  <c:v>2.5461460000000002</c:v>
                </c:pt>
                <c:pt idx="7">
                  <c:v>2.0071240000000001</c:v>
                </c:pt>
                <c:pt idx="8">
                  <c:v>1.3984779999999999</c:v>
                </c:pt>
                <c:pt idx="9">
                  <c:v>1.014734</c:v>
                </c:pt>
                <c:pt idx="10">
                  <c:v>1.029631</c:v>
                </c:pt>
                <c:pt idx="11">
                  <c:v>1.8625319999999999</c:v>
                </c:pt>
                <c:pt idx="12">
                  <c:v>5</c:v>
                </c:pt>
                <c:pt idx="13">
                  <c:v>5.535946</c:v>
                </c:pt>
                <c:pt idx="14">
                  <c:v>4.6282379999999996</c:v>
                </c:pt>
                <c:pt idx="15">
                  <c:v>5.1411920000000002</c:v>
                </c:pt>
                <c:pt idx="16">
                  <c:v>4.6615929999999999</c:v>
                </c:pt>
                <c:pt idx="17">
                  <c:v>3.7235680000000002</c:v>
                </c:pt>
                <c:pt idx="18">
                  <c:v>2.874514</c:v>
                </c:pt>
                <c:pt idx="19">
                  <c:v>2.7872409999999999</c:v>
                </c:pt>
                <c:pt idx="20">
                  <c:v>1.997571</c:v>
                </c:pt>
                <c:pt idx="21">
                  <c:v>2.3916770000000001</c:v>
                </c:pt>
                <c:pt idx="22">
                  <c:v>2.4580630000000001</c:v>
                </c:pt>
              </c:numCache>
            </c:numRef>
          </c:val>
          <c:smooth val="0"/>
          <c:extLst>
            <c:ext xmlns:c16="http://schemas.microsoft.com/office/drawing/2014/chart" uri="{C3380CC4-5D6E-409C-BE32-E72D297353CC}">
              <c16:uniqueId val="{0000000B-E901-4B64-ABB1-E15E215A0399}"/>
            </c:ext>
          </c:extLst>
        </c:ser>
        <c:dLbls>
          <c:showLegendKey val="0"/>
          <c:showVal val="0"/>
          <c:showCatName val="0"/>
          <c:showSerName val="0"/>
          <c:showPercent val="0"/>
          <c:showBubbleSize val="0"/>
        </c:dLbls>
        <c:marker val="1"/>
        <c:smooth val="0"/>
        <c:axId val="693720584"/>
        <c:axId val="693715008"/>
      </c:lineChart>
      <c:catAx>
        <c:axId val="693720584"/>
        <c:scaling>
          <c:orientation val="minMax"/>
        </c:scaling>
        <c:delete val="0"/>
        <c:axPos val="b"/>
        <c:title>
          <c:tx>
            <c:rich>
              <a:bodyPr rot="0" spcFirstLastPara="1" vertOverflow="ellipsis" vert="horz" wrap="square" anchor="ctr" anchorCtr="1"/>
              <a:lstStyle/>
              <a:p>
                <a:pPr>
                  <a:defRPr sz="1600" b="0" i="0" u="none" strike="noStrike" kern="1200" cap="all" baseline="0">
                    <a:solidFill>
                      <a:sysClr val="windowText" lastClr="000000"/>
                    </a:solidFill>
                    <a:latin typeface="Century Gothic" panose="020B0502020202020204" pitchFamily="34" charset="0"/>
                    <a:ea typeface="+mn-ea"/>
                    <a:cs typeface="+mn-cs"/>
                  </a:defRPr>
                </a:pPr>
                <a:r>
                  <a:rPr lang="en-US"/>
                  <a:t>Term</a:t>
                </a:r>
              </a:p>
            </c:rich>
          </c:tx>
          <c:layout/>
          <c:overlay val="0"/>
          <c:spPr>
            <a:noFill/>
            <a:ln>
              <a:noFill/>
            </a:ln>
            <a:effectLst/>
          </c:spPr>
          <c:txPr>
            <a:bodyPr rot="0" spcFirstLastPara="1" vertOverflow="ellipsis" vert="horz" wrap="square" anchor="ctr" anchorCtr="1"/>
            <a:lstStyle/>
            <a:p>
              <a:pPr>
                <a:defRPr sz="1600" b="0" i="0" u="none" strike="noStrike" kern="1200" cap="all" baseline="0">
                  <a:solidFill>
                    <a:sysClr val="windowText" lastClr="000000"/>
                  </a:solidFill>
                  <a:latin typeface="Century Gothic" panose="020B0502020202020204" pitchFamily="34" charset="0"/>
                  <a:ea typeface="+mn-ea"/>
                  <a:cs typeface="+mn-cs"/>
                </a:defRPr>
              </a:pPr>
              <a:endParaRPr lang="en-US"/>
            </a:p>
          </c:txPr>
        </c:title>
        <c:numFmt formatCode="d\-mmm\-yy"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600" b="0" i="0" u="none" strike="noStrike" kern="1200" spc="20" baseline="0">
                <a:solidFill>
                  <a:sysClr val="windowText" lastClr="000000"/>
                </a:solidFill>
                <a:latin typeface="Century Gothic" panose="020B0502020202020204" pitchFamily="34" charset="0"/>
                <a:ea typeface="+mn-ea"/>
                <a:cs typeface="+mn-cs"/>
              </a:defRPr>
            </a:pPr>
            <a:endParaRPr lang="en-US"/>
          </a:p>
        </c:txPr>
        <c:crossAx val="693715008"/>
        <c:crosses val="autoZero"/>
        <c:auto val="0"/>
        <c:lblAlgn val="ctr"/>
        <c:lblOffset val="100"/>
        <c:noMultiLvlLbl val="0"/>
      </c:catAx>
      <c:valAx>
        <c:axId val="693715008"/>
        <c:scaling>
          <c:orientation val="minMax"/>
          <c:max val="8"/>
        </c:scaling>
        <c:delete val="0"/>
        <c:axPos val="l"/>
        <c:title>
          <c:tx>
            <c:rich>
              <a:bodyPr rot="-5400000" spcFirstLastPara="1" vertOverflow="ellipsis" vert="horz" wrap="square" anchor="ctr" anchorCtr="1"/>
              <a:lstStyle/>
              <a:p>
                <a:pPr>
                  <a:defRPr sz="1600" b="0" i="0" u="none" strike="noStrike" kern="1200" cap="all" baseline="0">
                    <a:solidFill>
                      <a:sysClr val="windowText" lastClr="000000"/>
                    </a:solidFill>
                    <a:latin typeface="Century Gothic" panose="020B0502020202020204" pitchFamily="34" charset="0"/>
                    <a:ea typeface="+mn-ea"/>
                    <a:cs typeface="+mn-cs"/>
                  </a:defRPr>
                </a:pPr>
                <a:r>
                  <a:rPr lang="en-US"/>
                  <a:t>Live fuel moisture</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ysClr val="windowText" lastClr="000000"/>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ysClr val="windowText" lastClr="000000"/>
                </a:solidFill>
                <a:latin typeface="Century Gothic" panose="020B0502020202020204" pitchFamily="34" charset="0"/>
                <a:ea typeface="+mn-ea"/>
                <a:cs typeface="+mn-cs"/>
              </a:defRPr>
            </a:pPr>
            <a:endParaRPr lang="en-US"/>
          </a:p>
        </c:txPr>
        <c:crossAx val="693720584"/>
        <c:crosses val="autoZero"/>
        <c:crossBetween val="between"/>
      </c:valAx>
      <c:spPr>
        <a:noFill/>
        <a:ln w="25400">
          <a:noFill/>
        </a:ln>
        <a:effectLst/>
      </c:spPr>
    </c:plotArea>
    <c:legend>
      <c:legendPos val="r"/>
      <c:legendEntry>
        <c:idx val="0"/>
        <c:delete val="1"/>
      </c:legendEntry>
      <c:legendEntry>
        <c:idx val="1"/>
        <c:delete val="1"/>
      </c:legendEntry>
      <c:legendEntry>
        <c:idx val="2"/>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entury Gothic" panose="020B0502020202020204" pitchFamily="34" charset="0"/>
              <a:ea typeface="+mn-ea"/>
              <a:cs typeface="+mn-cs"/>
            </a:defRPr>
          </a:pPr>
          <a:endParaRPr lang="en-US"/>
        </a:p>
      </c:txPr>
    </c:legend>
    <c:plotVisOnly val="1"/>
    <c:dispBlanksAs val="zero"/>
    <c:showDLblsOverMax val="0"/>
  </c:chart>
  <c:spPr>
    <a:solidFill>
      <a:schemeClr val="bg1">
        <a:lumMod val="95000"/>
      </a:schemeClr>
    </a:solidFill>
    <a:ln w="9525" cap="flat" cmpd="sng" algn="ctr">
      <a:solidFill>
        <a:schemeClr val="dk1">
          <a:lumMod val="15000"/>
          <a:lumOff val="85000"/>
        </a:schemeClr>
      </a:solidFill>
      <a:round/>
    </a:ln>
    <a:effectLst/>
  </c:spPr>
  <c:txPr>
    <a:bodyPr/>
    <a:lstStyle/>
    <a:p>
      <a:pPr>
        <a:defRPr sz="1600">
          <a:solidFill>
            <a:sysClr val="windowText" lastClr="000000"/>
          </a:solidFill>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55957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 name="Google Shape;21;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2880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griculture &amp; Food Security">
  <p:cSld name="Agriculture &amp; Food Security">
    <p:spTree>
      <p:nvGrpSpPr>
        <p:cNvPr id="1" name="Shape 11"/>
        <p:cNvGrpSpPr/>
        <p:nvPr/>
      </p:nvGrpSpPr>
      <p:grpSpPr>
        <a:xfrm>
          <a:off x="0" y="0"/>
          <a:ext cx="0" cy="0"/>
          <a:chOff x="0" y="0"/>
          <a:chExt cx="0" cy="0"/>
        </a:xfrm>
      </p:grpSpPr>
      <p:sp>
        <p:nvSpPr>
          <p:cNvPr id="12" name="Google Shape;12;p5"/>
          <p:cNvSpPr/>
          <p:nvPr/>
        </p:nvSpPr>
        <p:spPr>
          <a:xfrm>
            <a:off x="914399" y="35661600"/>
            <a:ext cx="25603200" cy="415567"/>
          </a:xfrm>
          <a:prstGeom prst="rect">
            <a:avLst/>
          </a:prstGeom>
          <a:solidFill>
            <a:srgbClr val="2387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3" name="Google Shape;13;p5"/>
          <p:cNvSpPr/>
          <p:nvPr/>
        </p:nvSpPr>
        <p:spPr>
          <a:xfrm>
            <a:off x="893617" y="36126531"/>
            <a:ext cx="25644768" cy="2000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75"/>
              <a:buFont typeface="Century Gothic"/>
              <a:buNone/>
            </a:pPr>
            <a:r>
              <a:rPr lang="en-US" sz="7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a:p>
        </p:txBody>
      </p:sp>
      <p:sp>
        <p:nvSpPr>
          <p:cNvPr id="14" name="Google Shape;14;p5"/>
          <p:cNvSpPr/>
          <p:nvPr/>
        </p:nvSpPr>
        <p:spPr>
          <a:xfrm>
            <a:off x="914400" y="3662904"/>
            <a:ext cx="25623985" cy="260911"/>
          </a:xfrm>
          <a:prstGeom prst="rect">
            <a:avLst/>
          </a:prstGeom>
          <a:solidFill>
            <a:srgbClr val="2387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pic>
        <p:nvPicPr>
          <p:cNvPr id="15" name="Google Shape;15;p5"/>
          <p:cNvPicPr preferRelativeResize="0"/>
          <p:nvPr/>
        </p:nvPicPr>
        <p:blipFill rotWithShape="1">
          <a:blip r:embed="rId2">
            <a:alphaModFix/>
          </a:blip>
          <a:srcRect/>
          <a:stretch/>
        </p:blipFill>
        <p:spPr>
          <a:xfrm>
            <a:off x="23953352" y="864365"/>
            <a:ext cx="2585032" cy="2139114"/>
          </a:xfrm>
          <a:prstGeom prst="rect">
            <a:avLst/>
          </a:prstGeom>
          <a:noFill/>
          <a:ln>
            <a:noFill/>
          </a:ln>
        </p:spPr>
      </p:pic>
      <p:sp>
        <p:nvSpPr>
          <p:cNvPr id="16" name="Google Shape;16;p5"/>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3000"/>
              </a:spcBef>
              <a:spcAft>
                <a:spcPts val="0"/>
              </a:spcAft>
              <a:buClr>
                <a:srgbClr val="238754"/>
              </a:buClr>
              <a:buSzPts val="5400"/>
              <a:buNone/>
              <a:defRPr sz="5400" b="1">
                <a:solidFill>
                  <a:srgbClr val="238754"/>
                </a:solidFill>
              </a:defRPr>
            </a:lvl1pPr>
            <a:lvl2pPr marL="914400" lvl="1" indent="-228600" algn="l">
              <a:lnSpc>
                <a:spcPct val="90000"/>
              </a:lnSpc>
              <a:spcBef>
                <a:spcPts val="1500"/>
              </a:spcBef>
              <a:spcAft>
                <a:spcPts val="0"/>
              </a:spcAft>
              <a:buClr>
                <a:srgbClr val="3F3F3F"/>
              </a:buClr>
              <a:buSzPts val="7200"/>
              <a:buNone/>
              <a:defRPr/>
            </a:lvl2pPr>
            <a:lvl3pPr marL="1371600" lvl="2" indent="-228600" algn="l">
              <a:lnSpc>
                <a:spcPct val="90000"/>
              </a:lnSpc>
              <a:spcBef>
                <a:spcPts val="1500"/>
              </a:spcBef>
              <a:spcAft>
                <a:spcPts val="0"/>
              </a:spcAft>
              <a:buClr>
                <a:srgbClr val="3F3F3F"/>
              </a:buClr>
              <a:buSzPts val="6000"/>
              <a:buNone/>
              <a:defRPr/>
            </a:lvl3pPr>
            <a:lvl4pPr marL="1828800" lvl="3" indent="-228600" algn="l">
              <a:lnSpc>
                <a:spcPct val="90000"/>
              </a:lnSpc>
              <a:spcBef>
                <a:spcPts val="1500"/>
              </a:spcBef>
              <a:spcAft>
                <a:spcPts val="0"/>
              </a:spcAft>
              <a:buClr>
                <a:srgbClr val="3F3F3F"/>
              </a:buClr>
              <a:buSzPts val="5400"/>
              <a:buNone/>
              <a:defRPr/>
            </a:lvl4pPr>
            <a:lvl5pPr marL="2286000" lvl="4" indent="-228600" algn="l">
              <a:lnSpc>
                <a:spcPct val="90000"/>
              </a:lnSpc>
              <a:spcBef>
                <a:spcPts val="1500"/>
              </a:spcBef>
              <a:spcAft>
                <a:spcPts val="0"/>
              </a:spcAft>
              <a:buClr>
                <a:srgbClr val="3F3F3F"/>
              </a:buClr>
              <a:buSzPts val="5400"/>
              <a:buNone/>
              <a:defRPr/>
            </a:lvl5pPr>
            <a:lvl6pPr marL="2743200" lvl="5" indent="-342900" algn="l">
              <a:lnSpc>
                <a:spcPct val="90000"/>
              </a:lnSpc>
              <a:spcBef>
                <a:spcPts val="1500"/>
              </a:spcBef>
              <a:spcAft>
                <a:spcPts val="0"/>
              </a:spcAft>
              <a:buClr>
                <a:schemeClr val="dk1"/>
              </a:buClr>
              <a:buSzPts val="1800"/>
              <a:buChar char="•"/>
              <a:defRPr/>
            </a:lvl6pPr>
            <a:lvl7pPr marL="3200400" lvl="6" indent="-342900" algn="l">
              <a:lnSpc>
                <a:spcPct val="90000"/>
              </a:lnSpc>
              <a:spcBef>
                <a:spcPts val="1500"/>
              </a:spcBef>
              <a:spcAft>
                <a:spcPts val="0"/>
              </a:spcAft>
              <a:buClr>
                <a:schemeClr val="dk1"/>
              </a:buClr>
              <a:buSzPts val="1800"/>
              <a:buChar char="•"/>
              <a:defRPr/>
            </a:lvl7pPr>
            <a:lvl8pPr marL="3657600" lvl="7" indent="-342900" algn="l">
              <a:lnSpc>
                <a:spcPct val="90000"/>
              </a:lnSpc>
              <a:spcBef>
                <a:spcPts val="1500"/>
              </a:spcBef>
              <a:spcAft>
                <a:spcPts val="0"/>
              </a:spcAft>
              <a:buClr>
                <a:schemeClr val="dk1"/>
              </a:buClr>
              <a:buSzPts val="1800"/>
              <a:buChar char="•"/>
              <a:defRPr/>
            </a:lvl8pPr>
            <a:lvl9pPr marL="4114800" lvl="8" indent="-342900" algn="l">
              <a:lnSpc>
                <a:spcPct val="90000"/>
              </a:lnSpc>
              <a:spcBef>
                <a:spcPts val="1500"/>
              </a:spcBef>
              <a:spcAft>
                <a:spcPts val="0"/>
              </a:spcAft>
              <a:buClr>
                <a:schemeClr val="dk1"/>
              </a:buClr>
              <a:buSzPts val="1800"/>
              <a:buChar char="•"/>
              <a:defRPr/>
            </a:lvl9pPr>
          </a:lstStyle>
          <a:p>
            <a:endParaRPr/>
          </a:p>
        </p:txBody>
      </p:sp>
      <p:pic>
        <p:nvPicPr>
          <p:cNvPr id="17" name="Google Shape;17;p5"/>
          <p:cNvPicPr preferRelativeResize="0"/>
          <p:nvPr/>
        </p:nvPicPr>
        <p:blipFill rotWithShape="1">
          <a:blip r:embed="rId3">
            <a:alphaModFix/>
          </a:blip>
          <a:srcRect/>
          <a:stretch/>
        </p:blipFill>
        <p:spPr>
          <a:xfrm>
            <a:off x="946470" y="876300"/>
            <a:ext cx="2508115" cy="2176272"/>
          </a:xfrm>
          <a:prstGeom prst="rect">
            <a:avLst/>
          </a:prstGeom>
          <a:noFill/>
          <a:ln>
            <a:noFill/>
          </a:ln>
        </p:spPr>
      </p:pic>
      <p:pic>
        <p:nvPicPr>
          <p:cNvPr id="18" name="Google Shape;18;p5"/>
          <p:cNvPicPr preferRelativeResize="0"/>
          <p:nvPr/>
        </p:nvPicPr>
        <p:blipFill rotWithShape="1">
          <a:blip r:embed="rId4">
            <a:alphaModFix/>
          </a:blip>
          <a:srcRect/>
          <a:stretch/>
        </p:blipFill>
        <p:spPr>
          <a:xfrm>
            <a:off x="914399" y="34530722"/>
            <a:ext cx="4480560" cy="90372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p15:clr>
            <a:srgbClr val="FBAE40"/>
          </p15:clr>
        </p15:guide>
        <p15:guide id="6" orient="horz" pos="22296">
          <p15:clr>
            <a:srgbClr val="FBAE40"/>
          </p15:clr>
        </p15:guide>
        <p15:guide id="7" orient="horz" pos="21792">
          <p15:clr>
            <a:srgbClr val="FBAE40"/>
          </p15:clr>
        </p15:guide>
        <p15:guide id="8" pos="15552">
          <p15:clr>
            <a:srgbClr val="FBAE40"/>
          </p15:clr>
        </p15:guide>
        <p15:guide id="9" orient="horz" pos="21312">
          <p15:clr>
            <a:srgbClr val="FBAE40"/>
          </p15:clr>
        </p15:guide>
        <p15:guide id="10" pos="15264">
          <p15:clr>
            <a:srgbClr val="FBAE40"/>
          </p15:clr>
        </p15:guide>
        <p15:guide id="11" orient="horz" pos="2928">
          <p15:clr>
            <a:srgbClr val="FBAE40"/>
          </p15:clr>
        </p15:guide>
        <p15:guide id="12" pos="7776">
          <p15:clr>
            <a:srgbClr val="FBAE40"/>
          </p15:clr>
        </p15:guide>
        <p15:guide id="13" orient="horz" pos="1920">
          <p15:clr>
            <a:srgbClr val="FBAE40"/>
          </p15:clr>
        </p15:guide>
        <p15:guide id="14" orient="horz" pos="1536">
          <p15:clr>
            <a:srgbClr val="FBAE40"/>
          </p15:clr>
        </p15:guide>
        <p15:guide id="15" orient="horz" pos="960">
          <p15:clr>
            <a:srgbClr val="FBAE40"/>
          </p15:clr>
        </p15:guide>
        <p15:guide id="16" pos="8064">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1885950" y="1947342"/>
            <a:ext cx="23660100" cy="706966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13200"/>
              <a:buFont typeface="Century Gothic"/>
              <a:buNone/>
              <a:defRPr sz="132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1885950" y="9736667"/>
            <a:ext cx="23660100" cy="23207136"/>
          </a:xfrm>
          <a:prstGeom prst="rect">
            <a:avLst/>
          </a:prstGeom>
          <a:noFill/>
          <a:ln>
            <a:noFill/>
          </a:ln>
        </p:spPr>
        <p:txBody>
          <a:bodyPr spcFirstLastPara="1" wrap="square" lIns="91425" tIns="45700" rIns="91425" bIns="45700" anchor="t" anchorCtr="0">
            <a:normAutofit/>
          </a:bodyPr>
          <a:lstStyle>
            <a:lvl1pPr marL="457200" marR="0" lvl="0" indent="-762000" algn="l" rtl="0">
              <a:lnSpc>
                <a:spcPct val="90000"/>
              </a:lnSpc>
              <a:spcBef>
                <a:spcPts val="3000"/>
              </a:spcBef>
              <a:spcAft>
                <a:spcPts val="0"/>
              </a:spcAft>
              <a:buClr>
                <a:srgbClr val="3F3F3F"/>
              </a:buClr>
              <a:buSzPts val="8400"/>
              <a:buFont typeface="Arial"/>
              <a:buChar char="•"/>
              <a:defRPr sz="8400" b="0" i="0" u="none" strike="noStrike" cap="none">
                <a:solidFill>
                  <a:srgbClr val="3F3F3F"/>
                </a:solidFill>
                <a:latin typeface="Century Gothic"/>
                <a:ea typeface="Century Gothic"/>
                <a:cs typeface="Century Gothic"/>
                <a:sym typeface="Century Gothic"/>
              </a:defRPr>
            </a:lvl1pPr>
            <a:lvl2pPr marL="914400" marR="0" lvl="1" indent="-685800" algn="l" rtl="0">
              <a:lnSpc>
                <a:spcPct val="90000"/>
              </a:lnSpc>
              <a:spcBef>
                <a:spcPts val="1500"/>
              </a:spcBef>
              <a:spcAft>
                <a:spcPts val="0"/>
              </a:spcAft>
              <a:buClr>
                <a:srgbClr val="3F3F3F"/>
              </a:buClr>
              <a:buSzPts val="7200"/>
              <a:buFont typeface="Arial"/>
              <a:buChar char="•"/>
              <a:defRPr sz="7200" b="0" i="0" u="none" strike="noStrike" cap="none">
                <a:solidFill>
                  <a:srgbClr val="3F3F3F"/>
                </a:solidFill>
                <a:latin typeface="Century Gothic"/>
                <a:ea typeface="Century Gothic"/>
                <a:cs typeface="Century Gothic"/>
                <a:sym typeface="Century Gothic"/>
              </a:defRPr>
            </a:lvl2pPr>
            <a:lvl3pPr marL="1371600" marR="0" lvl="2" indent="-609600" algn="l" rtl="0">
              <a:lnSpc>
                <a:spcPct val="90000"/>
              </a:lnSpc>
              <a:spcBef>
                <a:spcPts val="1500"/>
              </a:spcBef>
              <a:spcAft>
                <a:spcPts val="0"/>
              </a:spcAft>
              <a:buClr>
                <a:srgbClr val="3F3F3F"/>
              </a:buClr>
              <a:buSzPts val="6000"/>
              <a:buFont typeface="Arial"/>
              <a:buChar char="•"/>
              <a:defRPr sz="6000" b="0" i="0" u="none" strike="noStrike" cap="none">
                <a:solidFill>
                  <a:srgbClr val="3F3F3F"/>
                </a:solidFill>
                <a:latin typeface="Century Gothic"/>
                <a:ea typeface="Century Gothic"/>
                <a:cs typeface="Century Gothic"/>
                <a:sym typeface="Century Gothic"/>
              </a:defRPr>
            </a:lvl3pPr>
            <a:lvl4pPr marL="1828800" marR="0" lvl="3"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4pPr>
            <a:lvl5pPr marL="2286000" marR="0" lvl="4" indent="-571500" algn="l" rtl="0">
              <a:lnSpc>
                <a:spcPct val="90000"/>
              </a:lnSpc>
              <a:spcBef>
                <a:spcPts val="1500"/>
              </a:spcBef>
              <a:spcAft>
                <a:spcPts val="0"/>
              </a:spcAft>
              <a:buClr>
                <a:srgbClr val="3F3F3F"/>
              </a:buClr>
              <a:buSzPts val="5400"/>
              <a:buFont typeface="Arial"/>
              <a:buChar char="•"/>
              <a:defRPr sz="5400" b="0" i="0" u="none" strike="noStrike" cap="none">
                <a:solidFill>
                  <a:srgbClr val="3F3F3F"/>
                </a:solidFill>
                <a:latin typeface="Century Gothic"/>
                <a:ea typeface="Century Gothic"/>
                <a:cs typeface="Century Gothic"/>
                <a:sym typeface="Century Gothic"/>
              </a:defRPr>
            </a:lvl5pPr>
            <a:lvl6pPr marL="2743200" marR="0" lvl="5"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6pPr>
            <a:lvl7pPr marL="3200400" marR="0" lvl="6"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7pPr>
            <a:lvl8pPr marL="3657600" marR="0" lvl="7"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8pPr>
            <a:lvl9pPr marL="4114800" marR="0" lvl="8" indent="-571500" algn="l" rtl="0">
              <a:lnSpc>
                <a:spcPct val="90000"/>
              </a:lnSpc>
              <a:spcBef>
                <a:spcPts val="1500"/>
              </a:spcBef>
              <a:spcAft>
                <a:spcPts val="0"/>
              </a:spcAft>
              <a:buClr>
                <a:schemeClr val="dk1"/>
              </a:buClr>
              <a:buSzPts val="5400"/>
              <a:buFont typeface="Arial"/>
              <a:buChar char="•"/>
              <a:defRPr sz="5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p4"/>
          <p:cNvSpPr txBox="1">
            <a:spLocks noGrp="1"/>
          </p:cNvSpPr>
          <p:nvPr>
            <p:ph type="dt" idx="10"/>
          </p:nvPr>
        </p:nvSpPr>
        <p:spPr>
          <a:xfrm>
            <a:off x="1885950" y="33900541"/>
            <a:ext cx="6172200" cy="19473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 name="Google Shape;9;p4"/>
          <p:cNvSpPr txBox="1">
            <a:spLocks noGrp="1"/>
          </p:cNvSpPr>
          <p:nvPr>
            <p:ph type="ftr" idx="11"/>
          </p:nvPr>
        </p:nvSpPr>
        <p:spPr>
          <a:xfrm>
            <a:off x="9086850" y="33900541"/>
            <a:ext cx="9258300" cy="19473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4"/>
          <p:cNvSpPr txBox="1">
            <a:spLocks noGrp="1"/>
          </p:cNvSpPr>
          <p:nvPr>
            <p:ph type="sldNum" idx="12"/>
          </p:nvPr>
        </p:nvSpPr>
        <p:spPr>
          <a:xfrm>
            <a:off x="19373850" y="33900541"/>
            <a:ext cx="6172200" cy="19473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36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36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36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36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36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36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36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36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6.png"/><Relationship Id="rId3" Type="http://schemas.openxmlformats.org/officeDocument/2006/relationships/image" Target="../media/image4.png"/><Relationship Id="rId21" Type="http://schemas.openxmlformats.org/officeDocument/2006/relationships/image" Target="../media/image22.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chart" Target="../charts/chart1.xml"/><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grpSp>
        <p:nvGrpSpPr>
          <p:cNvPr id="92" name="Group 91"/>
          <p:cNvGrpSpPr/>
          <p:nvPr/>
        </p:nvGrpSpPr>
        <p:grpSpPr>
          <a:xfrm>
            <a:off x="885511" y="23077776"/>
            <a:ext cx="5202615" cy="4654517"/>
            <a:chOff x="885511" y="22457494"/>
            <a:chExt cx="5202615" cy="4654517"/>
          </a:xfrm>
        </p:grpSpPr>
        <p:sp>
          <p:nvSpPr>
            <p:cNvPr id="23" name="Google Shape;23;p1"/>
            <p:cNvSpPr txBox="1"/>
            <p:nvPr/>
          </p:nvSpPr>
          <p:spPr>
            <a:xfrm>
              <a:off x="885511" y="23441915"/>
              <a:ext cx="5202615" cy="3670096"/>
            </a:xfrm>
            <a:prstGeom prst="rect">
              <a:avLst/>
            </a:prstGeom>
            <a:noFill/>
            <a:ln>
              <a:noFill/>
            </a:ln>
          </p:spPr>
          <p:txBody>
            <a:bodyPr spcFirstLastPara="1" wrap="square" lIns="91425" tIns="45700" rIns="91425" bIns="45700" anchor="t" anchorCtr="0">
              <a:noAutofit/>
            </a:bodyPr>
            <a:lstStyle/>
            <a:p>
              <a:pPr marL="361950" marR="0" lvl="0" indent="-342900" algn="l" rtl="0">
                <a:lnSpc>
                  <a:spcPct val="100000"/>
                </a:lnSpc>
                <a:spcBef>
                  <a:spcPts val="0"/>
                </a:spcBef>
                <a:spcAft>
                  <a:spcPts val="0"/>
                </a:spcAft>
                <a:buClr>
                  <a:srgbClr val="238754"/>
                </a:buClr>
                <a:buSzPts val="2400"/>
                <a:buFont typeface="Webdings" panose="05030102010509060703" pitchFamily="18" charset="2"/>
                <a:buChar char="4"/>
              </a:pPr>
              <a:r>
                <a:rPr lang="en-US" sz="2400" b="1" dirty="0" smtClean="0">
                  <a:solidFill>
                    <a:srgbClr val="238754"/>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Evaluate </a:t>
              </a:r>
              <a:r>
                <a:rPr lang="en-US" sz="2400" i="0" u="none" strike="noStrike" cap="none" dirty="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1"/>
                    </a:ext>
                  </a:extLst>
                </a:rPr>
                <a:t>the f</a:t>
              </a:r>
              <a:r>
                <a:rPr lang="en-US" sz="2400" dirty="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easibility of using existing spatial datasets to determine </a:t>
              </a:r>
              <a:r>
                <a:rPr lang="en-US" sz="2400"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2"/>
                    </a:ext>
                  </a:extLst>
                </a:rPr>
                <a:t>LFM</a:t>
              </a:r>
              <a:endParaRPr lang="en-US" sz="2400" dirty="0">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3"/>
                  </a:ext>
                </a:extLst>
              </a:endParaRPr>
            </a:p>
            <a:p>
              <a:pPr marL="361950" marR="0" lvl="0" indent="-342900" algn="l" rtl="0">
                <a:lnSpc>
                  <a:spcPct val="100000"/>
                </a:lnSpc>
                <a:spcBef>
                  <a:spcPts val="0"/>
                </a:spcBef>
                <a:spcAft>
                  <a:spcPts val="0"/>
                </a:spcAft>
                <a:buClr>
                  <a:srgbClr val="238754"/>
                </a:buClr>
                <a:buSzPts val="2400"/>
                <a:buFont typeface="Webdings" panose="05030102010509060703" pitchFamily="18" charset="2"/>
                <a:buChar char="4"/>
              </a:pPr>
              <a:r>
                <a:rPr lang="en-US" sz="2400" b="1" dirty="0" smtClean="0">
                  <a:solidFill>
                    <a:srgbClr val="238754"/>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4"/>
                    </a:ext>
                  </a:extLst>
                </a:rPr>
                <a:t>Determine</a:t>
              </a:r>
              <a:r>
                <a:rPr lang="en-US" sz="2400" i="0" u="none" strike="noStrike" cap="none"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5"/>
                    </a:ext>
                  </a:extLst>
                </a:rPr>
                <a:t> </a:t>
              </a:r>
              <a:r>
                <a:rPr lang="en-US" sz="2400" dirty="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6"/>
                    </a:ext>
                  </a:extLst>
                </a:rPr>
                <a:t>which data inputs have the highest correlation strength with </a:t>
              </a:r>
              <a:r>
                <a:rPr lang="en-US" sz="2400" i="1"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7"/>
                    </a:ext>
                  </a:extLst>
                </a:rPr>
                <a:t>in situ </a:t>
              </a:r>
              <a:r>
                <a:rPr lang="en-US" sz="2400" dirty="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datasets from the BLM and </a:t>
              </a:r>
              <a:r>
                <a:rPr lang="en-US" sz="2400"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8"/>
                    </a:ext>
                  </a:extLst>
                </a:rPr>
                <a:t>GBCC</a:t>
              </a:r>
            </a:p>
            <a:p>
              <a:pPr marL="361950" marR="0" lvl="0" indent="-342900" algn="l" rtl="0">
                <a:lnSpc>
                  <a:spcPct val="100000"/>
                </a:lnSpc>
                <a:spcBef>
                  <a:spcPts val="0"/>
                </a:spcBef>
                <a:spcAft>
                  <a:spcPts val="0"/>
                </a:spcAft>
                <a:buClr>
                  <a:srgbClr val="238754"/>
                </a:buClr>
                <a:buSzPts val="2400"/>
                <a:buFont typeface="Webdings" panose="05030102010509060703" pitchFamily="18" charset="2"/>
                <a:buChar char="4"/>
              </a:pPr>
              <a:r>
                <a:rPr lang="en-US" sz="2400" b="1" dirty="0" smtClean="0">
                  <a:solidFill>
                    <a:srgbClr val="238754"/>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Generate</a:t>
              </a:r>
              <a:r>
                <a:rPr lang="en-US" sz="2400"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a:t>
              </a:r>
              <a:r>
                <a:rPr lang="en-US" sz="2400" dirty="0">
                  <a:solidFill>
                    <a:srgbClr val="3F3F3F"/>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a LFM model to predict wildfire risk and </a:t>
              </a:r>
              <a:r>
                <a:rPr lang="en-US" sz="2400"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severity</a:t>
              </a:r>
              <a:endParaRPr lang="en-US" sz="2400" dirty="0">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361950" marR="0" lvl="0" indent="-342900" algn="l" rtl="0">
                <a:lnSpc>
                  <a:spcPct val="100000"/>
                </a:lnSpc>
                <a:spcBef>
                  <a:spcPts val="0"/>
                </a:spcBef>
                <a:spcAft>
                  <a:spcPts val="0"/>
                </a:spcAft>
                <a:buClr>
                  <a:srgbClr val="238754"/>
                </a:buClr>
                <a:buSzPts val="2400"/>
                <a:buFont typeface="Webdings" panose="05030102010509060703" pitchFamily="18" charset="2"/>
                <a:buChar char="4"/>
              </a:pPr>
              <a:r>
                <a:rPr lang="en-US" sz="2400" b="1" dirty="0" smtClean="0">
                  <a:solidFill>
                    <a:srgbClr val="238754"/>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Produce</a:t>
              </a:r>
              <a:r>
                <a:rPr lang="en-US" sz="2400"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 </a:t>
              </a:r>
              <a:r>
                <a:rPr lang="en-US" sz="2400" dirty="0">
                  <a:solidFill>
                    <a:srgbClr val="3F3F3F"/>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a tutorial describing the model for partners to replicate </a:t>
              </a:r>
              <a:r>
                <a:rPr lang="en-US" sz="2400" dirty="0" smtClean="0">
                  <a:solidFill>
                    <a:srgbClr val="3F3F3F"/>
                  </a:solidFill>
                  <a:latin typeface="Garamond" panose="02020404030301010803" pitchFamily="18" charset="0"/>
                  <a:ea typeface="Century Gothic"/>
                  <a:cs typeface="Century Gothic"/>
                  <a:sym typeface="Century Gothic"/>
                  <a:extLst>
                    <a:ext uri="http://customooxmlschemas.google.com/">
                      <go:slidesCustomData xmlns:lc="http://schemas.openxmlformats.org/drawingml/2006/lockedCanva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processes</a:t>
              </a:r>
              <a:endParaRPr lang="en-US" sz="2400" dirty="0">
                <a:latin typeface="Garamond" panose="02020404030301010803" pitchFamily="18" charset="0"/>
                <a:ea typeface="Century Gothic"/>
                <a:cs typeface="Century Gothic"/>
                <a:sym typeface="Century Gothic"/>
              </a:endParaRPr>
            </a:p>
          </p:txBody>
        </p:sp>
        <p:sp>
          <p:nvSpPr>
            <p:cNvPr id="24" name="Google Shape;24;p1"/>
            <p:cNvSpPr txBox="1"/>
            <p:nvPr/>
          </p:nvSpPr>
          <p:spPr>
            <a:xfrm>
              <a:off x="885511" y="22457494"/>
              <a:ext cx="31278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dirty="0">
                  <a:solidFill>
                    <a:srgbClr val="238754"/>
                  </a:solidFill>
                  <a:latin typeface="Century Gothic"/>
                  <a:ea typeface="Century Gothic"/>
                  <a:cs typeface="Century Gothic"/>
                  <a:sym typeface="Century Gothic"/>
                </a:rPr>
                <a:t>Objectives</a:t>
              </a:r>
              <a:endParaRPr dirty="0"/>
            </a:p>
          </p:txBody>
        </p:sp>
      </p:grpSp>
      <p:sp>
        <p:nvSpPr>
          <p:cNvPr id="26" name="Google Shape;26;p1"/>
          <p:cNvSpPr txBox="1"/>
          <p:nvPr/>
        </p:nvSpPr>
        <p:spPr>
          <a:xfrm>
            <a:off x="10662194" y="4160765"/>
            <a:ext cx="3172800" cy="7695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Study Area</a:t>
            </a:r>
            <a:endParaRPr dirty="0"/>
          </a:p>
        </p:txBody>
      </p:sp>
      <p:sp>
        <p:nvSpPr>
          <p:cNvPr id="27" name="Google Shape;27;p1"/>
          <p:cNvSpPr txBox="1"/>
          <p:nvPr/>
        </p:nvSpPr>
        <p:spPr>
          <a:xfrm>
            <a:off x="9236003" y="15520156"/>
            <a:ext cx="2191200" cy="92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Results</a:t>
            </a:r>
            <a:endParaRPr dirty="0"/>
          </a:p>
        </p:txBody>
      </p:sp>
      <p:sp>
        <p:nvSpPr>
          <p:cNvPr id="28" name="Google Shape;28;p1"/>
          <p:cNvSpPr txBox="1"/>
          <p:nvPr/>
        </p:nvSpPr>
        <p:spPr>
          <a:xfrm>
            <a:off x="10197948" y="29895093"/>
            <a:ext cx="8521697" cy="4840268"/>
          </a:xfrm>
          <a:prstGeom prst="rect">
            <a:avLst/>
          </a:prstGeom>
          <a:noFill/>
          <a:ln>
            <a:noFill/>
          </a:ln>
        </p:spPr>
        <p:txBody>
          <a:bodyPr spcFirstLastPara="1" wrap="square" lIns="91425" tIns="45700" rIns="91425" bIns="45700" anchor="t" anchorCtr="0">
            <a:noAutofit/>
          </a:bodyPr>
          <a:lstStyle/>
          <a:p>
            <a:pPr marL="342900" lvl="0" indent="-342900">
              <a:buClr>
                <a:srgbClr val="238754"/>
              </a:buClr>
              <a:buSzPts val="2700"/>
            </a:pPr>
            <a:r>
              <a:rPr lang="en-US" sz="2400" b="1" dirty="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dirty="0" smtClean="0">
                <a:solidFill>
                  <a:srgbClr val="3F3F3F"/>
                </a:solidFill>
                <a:latin typeface="Garamond" panose="02020404030301010803" pitchFamily="18" charset="0"/>
                <a:ea typeface="Century Gothic"/>
                <a:cs typeface="Century Gothic"/>
                <a:sym typeface="Century Gothic"/>
              </a:rPr>
              <a:t>Additional </a:t>
            </a:r>
            <a:r>
              <a:rPr lang="en-US" sz="2400" i="1" dirty="0" smtClean="0">
                <a:solidFill>
                  <a:srgbClr val="3F3F3F"/>
                </a:solidFill>
                <a:latin typeface="Garamond" panose="02020404030301010803" pitchFamily="18" charset="0"/>
                <a:ea typeface="Century Gothic"/>
                <a:cs typeface="Century Gothic"/>
                <a:sym typeface="Century Gothic"/>
              </a:rPr>
              <a:t>in situ</a:t>
            </a:r>
            <a:r>
              <a:rPr lang="en-US" sz="2400" dirty="0" smtClean="0">
                <a:solidFill>
                  <a:srgbClr val="3F3F3F"/>
                </a:solidFill>
                <a:latin typeface="Garamond" panose="02020404030301010803" pitchFamily="18" charset="0"/>
                <a:ea typeface="Century Gothic"/>
                <a:cs typeface="Century Gothic"/>
                <a:sym typeface="Century Gothic"/>
              </a:rPr>
              <a:t> measurements for a</a:t>
            </a:r>
            <a:r>
              <a:rPr lang="en-US" sz="2400" i="1" dirty="0" smtClean="0">
                <a:solidFill>
                  <a:srgbClr val="3F3F3F"/>
                </a:solidFill>
                <a:latin typeface="Garamond" panose="02020404030301010803" pitchFamily="18" charset="0"/>
                <a:ea typeface="Century Gothic"/>
                <a:cs typeface="Century Gothic"/>
                <a:sym typeface="Century Gothic"/>
              </a:rPr>
              <a:t> </a:t>
            </a:r>
            <a:r>
              <a:rPr lang="en-US" sz="2400" b="1" dirty="0" smtClean="0">
                <a:solidFill>
                  <a:srgbClr val="238754"/>
                </a:solidFill>
                <a:latin typeface="Garamond" panose="02020404030301010803" pitchFamily="18" charset="0"/>
                <a:ea typeface="Century Gothic"/>
                <a:cs typeface="Century Gothic"/>
                <a:sym typeface="Century Gothic"/>
              </a:rPr>
              <a:t>predictive </a:t>
            </a:r>
            <a:r>
              <a:rPr lang="en-US" sz="2400" b="1" dirty="0">
                <a:solidFill>
                  <a:srgbClr val="238754"/>
                </a:solidFill>
                <a:latin typeface="Garamond" panose="02020404030301010803" pitchFamily="18" charset="0"/>
                <a:ea typeface="Century Gothic"/>
                <a:cs typeface="Century Gothic"/>
                <a:sym typeface="Century Gothic"/>
              </a:rPr>
              <a:t>model</a:t>
            </a:r>
            <a:r>
              <a:rPr lang="en-US" sz="2400" dirty="0">
                <a:solidFill>
                  <a:srgbClr val="238754"/>
                </a:solidFill>
                <a:latin typeface="Garamond" panose="02020404030301010803" pitchFamily="18" charset="0"/>
                <a:ea typeface="Century Gothic"/>
                <a:cs typeface="Century Gothic"/>
                <a:sym typeface="Century Gothic"/>
              </a:rPr>
              <a:t> </a:t>
            </a:r>
            <a:r>
              <a:rPr lang="en-US" sz="2400" dirty="0">
                <a:solidFill>
                  <a:srgbClr val="3F3F3F"/>
                </a:solidFill>
                <a:latin typeface="Garamond" panose="02020404030301010803" pitchFamily="18" charset="0"/>
                <a:ea typeface="Century Gothic"/>
                <a:cs typeface="Century Gothic"/>
                <a:sym typeface="Century Gothic"/>
              </a:rPr>
              <a:t>would increase the </a:t>
            </a:r>
            <a:r>
              <a:rPr lang="en-US" sz="2400" dirty="0" smtClean="0">
                <a:solidFill>
                  <a:srgbClr val="3F3F3F"/>
                </a:solidFill>
                <a:latin typeface="Garamond" panose="02020404030301010803" pitchFamily="18" charset="0"/>
                <a:ea typeface="Century Gothic"/>
                <a:cs typeface="Century Gothic"/>
                <a:sym typeface="Century Gothic"/>
              </a:rPr>
              <a:t>classification accuracy of </a:t>
            </a:r>
            <a:r>
              <a:rPr lang="en-US" sz="2400" dirty="0">
                <a:solidFill>
                  <a:srgbClr val="3F3F3F"/>
                </a:solidFill>
                <a:latin typeface="Garamond" panose="02020404030301010803" pitchFamily="18" charset="0"/>
                <a:ea typeface="Century Gothic"/>
                <a:cs typeface="Century Gothic"/>
                <a:sym typeface="Century Gothic"/>
              </a:rPr>
              <a:t>the eastern Great Basin study area</a:t>
            </a:r>
            <a:r>
              <a:rPr lang="en-US" sz="2400" dirty="0" smtClean="0">
                <a:solidFill>
                  <a:srgbClr val="3F3F3F"/>
                </a:solidFill>
                <a:latin typeface="Garamond" panose="02020404030301010803" pitchFamily="18" charset="0"/>
                <a:ea typeface="Century Gothic"/>
                <a:cs typeface="Century Gothic"/>
                <a:sym typeface="Century Gothic"/>
              </a:rPr>
              <a:t>. Accuracy is currently around 8.2% on average. </a:t>
            </a:r>
            <a:endParaRPr sz="2400" dirty="0">
              <a:latin typeface="Garamond" panose="02020404030301010803" pitchFamily="18" charset="0"/>
              <a:ea typeface="Century Gothic"/>
              <a:cs typeface="Century Gothic"/>
              <a:sym typeface="Century Gothic"/>
            </a:endParaRPr>
          </a:p>
          <a:p>
            <a:pPr marL="342900" lvl="0" indent="-342900">
              <a:spcBef>
                <a:spcPts val="600"/>
              </a:spcBef>
              <a:buClr>
                <a:srgbClr val="238754"/>
              </a:buClr>
              <a:buSzPts val="2700"/>
            </a:pP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Graphs displaying the </a:t>
            </a: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trend lines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of the LFM measurements visually displays how the LFM measurement percentages change over time. </a:t>
            </a:r>
          </a:p>
          <a:p>
            <a:pPr marL="285750" lvl="0" indent="-285750">
              <a:spcBef>
                <a:spcPts val="600"/>
              </a:spcBef>
              <a:buClr>
                <a:srgbClr val="238754"/>
              </a:buClr>
              <a:buSzPts val="2700"/>
            </a:pP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Fewer gaps in </a:t>
            </a: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VIIRS LST data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would be helpful for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training of the</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predictive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model and increasing model accuracy. </a:t>
            </a:r>
            <a:endPar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endParaRPr>
          </a:p>
          <a:p>
            <a:pPr marL="285750" lvl="0" indent="-285750">
              <a:spcBef>
                <a:spcPts val="600"/>
              </a:spcBef>
              <a:buClr>
                <a:srgbClr val="238754"/>
              </a:buClr>
              <a:buSzPts val="2700"/>
            </a:pP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LFM percentages increased in the later </a:t>
            </a: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spring </a:t>
            </a: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months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approx. 150%) </a:t>
            </a: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in comparison to summer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months (less than 125%). </a:t>
            </a:r>
            <a:endPar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endParaRPr>
          </a:p>
          <a:p>
            <a:pPr marL="285750" lvl="0" indent="-285750">
              <a:spcBef>
                <a:spcPts val="600"/>
              </a:spcBef>
              <a:buClr>
                <a:srgbClr val="238754"/>
              </a:buClr>
              <a:buSzPts val="2700"/>
            </a:pP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There were </a:t>
            </a:r>
            <a:r>
              <a:rPr lang="en-US" sz="24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variations in data </a:t>
            </a:r>
            <a:r>
              <a:rPr lang="en-US" sz="2400" dirty="0" smtClean="0">
                <a:solidFill>
                  <a:schemeClr val="tx1">
                    <a:lumMod val="75000"/>
                    <a:lumOff val="25000"/>
                  </a:schemeClr>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in accordance with monthly weather phenomena. </a:t>
            </a:r>
            <a:endParaRPr sz="2400" dirty="0">
              <a:solidFill>
                <a:schemeClr val="tx1">
                  <a:lumMod val="75000"/>
                  <a:lumOff val="25000"/>
                </a:schemeClr>
              </a:solidFill>
              <a:latin typeface="Garamond" panose="02020404030301010803" pitchFamily="18" charset="0"/>
              <a:ea typeface="Century Gothic"/>
              <a:cs typeface="Century Gothic"/>
              <a:sym typeface="Century Gothic"/>
            </a:endParaRPr>
          </a:p>
        </p:txBody>
      </p:sp>
      <p:sp>
        <p:nvSpPr>
          <p:cNvPr id="29" name="Google Shape;29;p1"/>
          <p:cNvSpPr txBox="1"/>
          <p:nvPr/>
        </p:nvSpPr>
        <p:spPr>
          <a:xfrm>
            <a:off x="10340033" y="29262307"/>
            <a:ext cx="34869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Conclusions</a:t>
            </a:r>
            <a:endParaRPr dirty="0"/>
          </a:p>
        </p:txBody>
      </p:sp>
      <p:sp>
        <p:nvSpPr>
          <p:cNvPr id="30" name="Google Shape;30;p1"/>
          <p:cNvSpPr txBox="1"/>
          <p:nvPr/>
        </p:nvSpPr>
        <p:spPr>
          <a:xfrm>
            <a:off x="18644663" y="29457990"/>
            <a:ext cx="5687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Acknowledgements</a:t>
            </a:r>
            <a:endParaRPr dirty="0"/>
          </a:p>
        </p:txBody>
      </p:sp>
      <p:sp>
        <p:nvSpPr>
          <p:cNvPr id="31" name="Google Shape;31;p1"/>
          <p:cNvSpPr txBox="1"/>
          <p:nvPr/>
        </p:nvSpPr>
        <p:spPr>
          <a:xfrm>
            <a:off x="885511" y="19542598"/>
            <a:ext cx="5632072" cy="2197632"/>
          </a:xfrm>
          <a:prstGeom prst="rect">
            <a:avLst/>
          </a:prstGeom>
          <a:noFill/>
          <a:ln>
            <a:noFill/>
          </a:ln>
        </p:spPr>
        <p:txBody>
          <a:bodyPr spcFirstLastPara="1" wrap="square" lIns="91425" tIns="45700" rIns="91425" bIns="45700" anchor="t" anchorCtr="0">
            <a:noAutofit/>
          </a:bodyPr>
          <a:lstStyle/>
          <a:p>
            <a:pPr lvl="0">
              <a:lnSpc>
                <a:spcPct val="115000"/>
              </a:lnSpc>
              <a:buClr>
                <a:srgbClr val="3F3F3F"/>
              </a:buClr>
              <a:buSzPts val="2700"/>
            </a:pPr>
            <a:r>
              <a:rPr lang="en-US" sz="2400" b="1" dirty="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b="1" dirty="0" smtClean="0">
                <a:solidFill>
                  <a:srgbClr val="238754"/>
                </a:solidFill>
                <a:latin typeface="Garamond" panose="02020404030301010803" pitchFamily="18" charset="0"/>
                <a:ea typeface="Century Gothic"/>
                <a:cs typeface="Century Gothic"/>
                <a:sym typeface="Century Gothic"/>
              </a:rPr>
              <a:t>BLM</a:t>
            </a:r>
            <a:r>
              <a:rPr lang="en-US" sz="2400" dirty="0" smtClean="0">
                <a:solidFill>
                  <a:srgbClr val="3F3F3F"/>
                </a:solidFill>
                <a:latin typeface="Garamond" panose="02020404030301010803" pitchFamily="18" charset="0"/>
                <a:ea typeface="Century Gothic"/>
                <a:cs typeface="Century Gothic"/>
                <a:sym typeface="Century Gothic"/>
              </a:rPr>
              <a:t> </a:t>
            </a:r>
            <a:r>
              <a:rPr lang="en-US" sz="2400" dirty="0">
                <a:solidFill>
                  <a:srgbClr val="3F3F3F"/>
                </a:solidFill>
                <a:latin typeface="Garamond" panose="02020404030301010803" pitchFamily="18" charset="0"/>
                <a:ea typeface="Century Gothic"/>
                <a:cs typeface="Century Gothic"/>
                <a:sym typeface="Century Gothic"/>
              </a:rPr>
              <a:t>Upper Snake Field Office </a:t>
            </a:r>
            <a:endParaRPr sz="2400" dirty="0">
              <a:solidFill>
                <a:srgbClr val="3F3F3F"/>
              </a:solidFill>
              <a:latin typeface="Garamond" panose="02020404030301010803" pitchFamily="18" charset="0"/>
              <a:ea typeface="Century Gothic"/>
              <a:cs typeface="Century Gothic"/>
              <a:sym typeface="Century Gothic"/>
            </a:endParaRPr>
          </a:p>
          <a:p>
            <a:pPr lvl="0">
              <a:lnSpc>
                <a:spcPct val="115000"/>
              </a:lnSpc>
              <a:buClr>
                <a:srgbClr val="3F3F3F"/>
              </a:buClr>
              <a:buSzPts val="2700"/>
            </a:pPr>
            <a:r>
              <a:rPr lang="en-US" sz="2400" b="1" dirty="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b="1" dirty="0" smtClean="0">
                <a:solidFill>
                  <a:srgbClr val="238754"/>
                </a:solidFill>
                <a:latin typeface="Garamond" panose="02020404030301010803" pitchFamily="18" charset="0"/>
                <a:ea typeface="Century Gothic"/>
                <a:cs typeface="Century Gothic"/>
                <a:sym typeface="Century Gothic"/>
              </a:rPr>
              <a:t>NOAA</a:t>
            </a:r>
            <a:r>
              <a:rPr lang="en-US" sz="2400" dirty="0" smtClean="0">
                <a:solidFill>
                  <a:srgbClr val="3F3F3F"/>
                </a:solidFill>
                <a:latin typeface="Garamond" panose="02020404030301010803" pitchFamily="18" charset="0"/>
                <a:ea typeface="Century Gothic"/>
                <a:cs typeface="Century Gothic"/>
                <a:sym typeface="Century Gothic"/>
              </a:rPr>
              <a:t> </a:t>
            </a:r>
            <a:r>
              <a:rPr lang="en-US" sz="2400" dirty="0">
                <a:solidFill>
                  <a:srgbClr val="3F3F3F"/>
                </a:solidFill>
                <a:latin typeface="Garamond" panose="02020404030301010803" pitchFamily="18" charset="0"/>
                <a:ea typeface="Century Gothic"/>
                <a:cs typeface="Century Gothic"/>
                <a:sym typeface="Century Gothic"/>
              </a:rPr>
              <a:t>National Weather Service </a:t>
            </a:r>
            <a:endParaRPr sz="2400" dirty="0">
              <a:solidFill>
                <a:srgbClr val="3F3F3F"/>
              </a:solidFill>
              <a:latin typeface="Garamond" panose="02020404030301010803" pitchFamily="18" charset="0"/>
              <a:ea typeface="Century Gothic"/>
              <a:cs typeface="Century Gothic"/>
              <a:sym typeface="Century Gothic"/>
            </a:endParaRPr>
          </a:p>
          <a:p>
            <a:pPr lvl="0">
              <a:lnSpc>
                <a:spcPct val="115000"/>
              </a:lnSpc>
              <a:buClr>
                <a:srgbClr val="3F3F3F"/>
              </a:buClr>
              <a:buSzPts val="2700"/>
            </a:pPr>
            <a:r>
              <a:rPr lang="en-US" sz="2400" b="1" dirty="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b="1" dirty="0" smtClean="0">
                <a:solidFill>
                  <a:srgbClr val="238754"/>
                </a:solidFill>
                <a:latin typeface="Garamond" panose="02020404030301010803" pitchFamily="18" charset="0"/>
                <a:ea typeface="Century Gothic"/>
                <a:cs typeface="Century Gothic"/>
                <a:sym typeface="Century Gothic"/>
              </a:rPr>
              <a:t>Idaho </a:t>
            </a:r>
            <a:r>
              <a:rPr lang="en-US" sz="2400" b="1" dirty="0">
                <a:solidFill>
                  <a:srgbClr val="238754"/>
                </a:solidFill>
                <a:latin typeface="Garamond" panose="02020404030301010803" pitchFamily="18" charset="0"/>
                <a:ea typeface="Century Gothic"/>
                <a:cs typeface="Century Gothic"/>
                <a:sym typeface="Century Gothic"/>
              </a:rPr>
              <a:t>Department of Fish </a:t>
            </a:r>
            <a:r>
              <a:rPr lang="en-US" sz="2400" b="1" dirty="0" smtClean="0">
                <a:solidFill>
                  <a:srgbClr val="238754"/>
                </a:solidFill>
                <a:latin typeface="Garamond" panose="02020404030301010803" pitchFamily="18" charset="0"/>
                <a:ea typeface="Century Gothic"/>
                <a:cs typeface="Century Gothic"/>
                <a:sym typeface="Century Gothic"/>
              </a:rPr>
              <a:t>and</a:t>
            </a:r>
            <a:r>
              <a:rPr lang="en-US" sz="2400" b="1" dirty="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b="1" dirty="0" smtClean="0">
                <a:solidFill>
                  <a:srgbClr val="238754"/>
                </a:solidFill>
                <a:latin typeface="Garamond" panose="02020404030301010803" pitchFamily="18" charset="0"/>
                <a:ea typeface="Century Gothic"/>
                <a:cs typeface="Century Gothic"/>
                <a:sym typeface="Century Gothic"/>
              </a:rPr>
              <a:t>Game</a:t>
            </a:r>
            <a:r>
              <a:rPr lang="en-US" sz="2400" dirty="0" smtClean="0">
                <a:solidFill>
                  <a:srgbClr val="238754"/>
                </a:solidFill>
                <a:latin typeface="Garamond" panose="02020404030301010803" pitchFamily="18" charset="0"/>
                <a:ea typeface="Century Gothic"/>
                <a:cs typeface="Century Gothic"/>
                <a:sym typeface="Century Gothic"/>
              </a:rPr>
              <a:t> </a:t>
            </a:r>
            <a:r>
              <a:rPr lang="en-US" sz="2400" dirty="0">
                <a:solidFill>
                  <a:srgbClr val="3F3F3F"/>
                </a:solidFill>
                <a:latin typeface="Garamond" panose="02020404030301010803" pitchFamily="18" charset="0"/>
                <a:ea typeface="Century Gothic"/>
                <a:cs typeface="Century Gothic"/>
                <a:sym typeface="Century Gothic"/>
              </a:rPr>
              <a:t>Southeast Regional Office </a:t>
            </a:r>
            <a:endParaRPr sz="2400" dirty="0">
              <a:solidFill>
                <a:srgbClr val="3F3F3F"/>
              </a:solidFill>
              <a:latin typeface="Garamond" panose="02020404030301010803" pitchFamily="18" charset="0"/>
              <a:ea typeface="Century Gothic"/>
              <a:cs typeface="Century Gothic"/>
              <a:sym typeface="Century Gothic"/>
            </a:endParaRPr>
          </a:p>
          <a:p>
            <a:pPr lvl="0">
              <a:lnSpc>
                <a:spcPct val="115000"/>
              </a:lnSpc>
              <a:buClr>
                <a:srgbClr val="3F3F3F"/>
              </a:buClr>
              <a:buSzPts val="2700"/>
            </a:pPr>
            <a:r>
              <a:rPr lang="en-US" sz="2400" b="1" dirty="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400" b="1" dirty="0" smtClean="0">
                <a:solidFill>
                  <a:srgbClr val="238754"/>
                </a:solidFill>
                <a:latin typeface="Garamond" panose="02020404030301010803" pitchFamily="18" charset="0"/>
                <a:ea typeface="Century Gothic"/>
                <a:cs typeface="Century Gothic"/>
                <a:sym typeface="Century Gothic"/>
              </a:rPr>
              <a:t>Great </a:t>
            </a:r>
            <a:r>
              <a:rPr lang="en-US" sz="2400" b="1" dirty="0">
                <a:solidFill>
                  <a:srgbClr val="238754"/>
                </a:solidFill>
                <a:latin typeface="Garamond" panose="02020404030301010803" pitchFamily="18" charset="0"/>
                <a:ea typeface="Century Gothic"/>
                <a:cs typeface="Century Gothic"/>
                <a:sym typeface="Century Gothic"/>
              </a:rPr>
              <a:t>Basin Coordination Center</a:t>
            </a:r>
            <a:r>
              <a:rPr lang="en-US" sz="2400" b="1" dirty="0">
                <a:solidFill>
                  <a:srgbClr val="3F3F3F"/>
                </a:solidFill>
                <a:latin typeface="Garamond" panose="02020404030301010803" pitchFamily="18" charset="0"/>
                <a:ea typeface="Century Gothic"/>
                <a:cs typeface="Century Gothic"/>
                <a:sym typeface="Century Gothic"/>
              </a:rPr>
              <a:t> </a:t>
            </a:r>
            <a:endParaRPr sz="2400" b="1" u="none" dirty="0">
              <a:solidFill>
                <a:srgbClr val="3F3F3F"/>
              </a:solidFill>
              <a:latin typeface="Garamond" panose="02020404030301010803" pitchFamily="18" charset="0"/>
              <a:ea typeface="Century Gothic"/>
              <a:cs typeface="Century Gothic"/>
              <a:sym typeface="Century Gothic"/>
            </a:endParaRPr>
          </a:p>
        </p:txBody>
      </p:sp>
      <p:sp>
        <p:nvSpPr>
          <p:cNvPr id="32" name="Google Shape;32;p1"/>
          <p:cNvSpPr txBox="1"/>
          <p:nvPr/>
        </p:nvSpPr>
        <p:spPr>
          <a:xfrm>
            <a:off x="885511" y="18739855"/>
            <a:ext cx="44037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Project Partners</a:t>
            </a:r>
            <a:endParaRPr dirty="0"/>
          </a:p>
        </p:txBody>
      </p:sp>
      <p:sp>
        <p:nvSpPr>
          <p:cNvPr id="33" name="Google Shape;33;p1"/>
          <p:cNvSpPr txBox="1"/>
          <p:nvPr/>
        </p:nvSpPr>
        <p:spPr>
          <a:xfrm>
            <a:off x="885511" y="29203209"/>
            <a:ext cx="4542503" cy="76944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Team Members</a:t>
            </a:r>
            <a:endParaRPr dirty="0"/>
          </a:p>
        </p:txBody>
      </p:sp>
      <p:sp>
        <p:nvSpPr>
          <p:cNvPr id="34" name="Google Shape;34;p1"/>
          <p:cNvSpPr txBox="1">
            <a:spLocks noGrp="1"/>
          </p:cNvSpPr>
          <p:nvPr>
            <p:ph type="body" idx="1"/>
          </p:nvPr>
        </p:nvSpPr>
        <p:spPr>
          <a:xfrm>
            <a:off x="4704382" y="876300"/>
            <a:ext cx="18023236" cy="2171700"/>
          </a:xfrm>
          <a:prstGeom prst="rect">
            <a:avLst/>
          </a:prstGeom>
          <a:noFill/>
          <a:ln>
            <a:noFill/>
          </a:ln>
        </p:spPr>
        <p:txBody>
          <a:bodyPr spcFirstLastPara="1" wrap="square" lIns="91425" tIns="45700" rIns="91425" bIns="45700" anchor="ctr" anchorCtr="0">
            <a:normAutofit lnSpcReduction="10000"/>
          </a:bodyPr>
          <a:lstStyle/>
          <a:p>
            <a:pPr marL="0" lvl="0" indent="0" algn="ctr" rtl="0">
              <a:lnSpc>
                <a:spcPct val="90000"/>
              </a:lnSpc>
              <a:spcBef>
                <a:spcPts val="0"/>
              </a:spcBef>
              <a:spcAft>
                <a:spcPts val="0"/>
              </a:spcAft>
              <a:buClr>
                <a:srgbClr val="238754"/>
              </a:buClr>
              <a:buSzPts val="5400"/>
              <a:buFont typeface="Arial"/>
              <a:buNone/>
            </a:pPr>
            <a:r>
              <a:rPr lang="en-US" dirty="0"/>
              <a:t>Integrating NASA Earth Observations into Live Fuel Moisture Models to Improve Wildfire Timing and Severity Forecasting in the Eastern Great Basin</a:t>
            </a:r>
            <a:endParaRPr dirty="0"/>
          </a:p>
        </p:txBody>
      </p:sp>
      <p:sp>
        <p:nvSpPr>
          <p:cNvPr id="35" name="Google Shape;35;p1"/>
          <p:cNvSpPr txBox="1"/>
          <p:nvPr/>
        </p:nvSpPr>
        <p:spPr>
          <a:xfrm>
            <a:off x="14546660" y="34517315"/>
            <a:ext cx="11925301" cy="8001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238754"/>
              </a:buClr>
              <a:buSzPts val="5200"/>
              <a:buFont typeface="Arial"/>
              <a:buNone/>
            </a:pPr>
            <a:r>
              <a:rPr lang="en-US" sz="5200" b="0" u="none" dirty="0">
                <a:solidFill>
                  <a:srgbClr val="238754"/>
                </a:solidFill>
                <a:latin typeface="Century Gothic"/>
                <a:ea typeface="Century Gothic"/>
                <a:cs typeface="Century Gothic"/>
                <a:sym typeface="Century Gothic"/>
              </a:rPr>
              <a:t>Idaho </a:t>
            </a:r>
            <a:r>
              <a:rPr lang="en-US" sz="5200" dirty="0">
                <a:solidFill>
                  <a:srgbClr val="238754"/>
                </a:solidFill>
                <a:latin typeface="Century Gothic" panose="020B0502020202020204" pitchFamily="34" charset="0"/>
                <a:ea typeface="Century Gothic"/>
                <a:cs typeface="Century Gothic"/>
                <a:sym typeface="Century Gothic"/>
              </a:rPr>
              <a:t>–</a:t>
            </a:r>
            <a:r>
              <a:rPr lang="en-US" sz="5200" dirty="0" smtClean="0">
                <a:solidFill>
                  <a:srgbClr val="238754"/>
                </a:solidFill>
                <a:latin typeface="Century Gothic"/>
                <a:ea typeface="Century Gothic"/>
                <a:cs typeface="Century Gothic"/>
                <a:sym typeface="Century Gothic"/>
              </a:rPr>
              <a:t> </a:t>
            </a:r>
            <a:r>
              <a:rPr lang="en-US" sz="5200" dirty="0">
                <a:solidFill>
                  <a:srgbClr val="238754"/>
                </a:solidFill>
                <a:latin typeface="Century Gothic"/>
                <a:ea typeface="Century Gothic"/>
                <a:cs typeface="Century Gothic"/>
                <a:sym typeface="Century Gothic"/>
              </a:rPr>
              <a:t>Pocatello</a:t>
            </a:r>
            <a:r>
              <a:rPr lang="en-US" sz="5200" b="0" u="none" dirty="0">
                <a:solidFill>
                  <a:srgbClr val="238754"/>
                </a:solidFill>
                <a:latin typeface="Century Gothic"/>
                <a:ea typeface="Century Gothic"/>
                <a:cs typeface="Century Gothic"/>
                <a:sym typeface="Century Gothic"/>
              </a:rPr>
              <a:t> | Fall 2019</a:t>
            </a:r>
            <a:endParaRPr dirty="0"/>
          </a:p>
        </p:txBody>
      </p:sp>
      <p:sp>
        <p:nvSpPr>
          <p:cNvPr id="48" name="Google Shape;48;p1"/>
          <p:cNvSpPr txBox="1"/>
          <p:nvPr/>
        </p:nvSpPr>
        <p:spPr>
          <a:xfrm>
            <a:off x="885511" y="4872356"/>
            <a:ext cx="9806700" cy="8782964"/>
          </a:xfrm>
          <a:prstGeom prst="rect">
            <a:avLst/>
          </a:prstGeom>
          <a:noFill/>
          <a:ln>
            <a:noFill/>
          </a:ln>
        </p:spPr>
        <p:txBody>
          <a:bodyPr spcFirstLastPara="1" wrap="square" lIns="91425" tIns="45700" rIns="91425" bIns="45700" anchor="t" anchorCtr="0">
            <a:noAutofit/>
          </a:bodyPr>
          <a:lstStyle/>
          <a:p>
            <a:r>
              <a:rPr lang="en-US" sz="2400" dirty="0">
                <a:latin typeface="Garamond" panose="02020404030301010803" pitchFamily="18" charset="0"/>
                <a:ea typeface="Century Gothic" panose="020B0502020202020204" pitchFamily="34" charset="0"/>
                <a:cs typeface="Times New Roman" panose="02020603050405020304" pitchFamily="18" charset="0"/>
              </a:rPr>
              <a:t>The eastern Great Basin (EGB) covers approximately </a:t>
            </a:r>
            <a:r>
              <a:rPr lang="en-US" sz="2400" dirty="0">
                <a:latin typeface="Garamond" panose="02020404030301010803" pitchFamily="18" charset="0"/>
                <a:ea typeface="Times New Roman" panose="02020603050405020304" pitchFamily="18" charset="0"/>
                <a:cs typeface="Calibri" panose="020F0502020204030204" pitchFamily="34" charset="0"/>
              </a:rPr>
              <a:t>411,000 km</a:t>
            </a:r>
            <a:r>
              <a:rPr lang="en-US" sz="2400" baseline="30000" dirty="0">
                <a:latin typeface="Garamond" panose="02020404030301010803" pitchFamily="18" charset="0"/>
                <a:ea typeface="Times New Roman" panose="02020603050405020304" pitchFamily="18" charset="0"/>
                <a:cs typeface="Calibri" panose="020F0502020204030204" pitchFamily="34" charset="0"/>
              </a:rPr>
              <a:t>2</a:t>
            </a:r>
            <a:r>
              <a:rPr lang="en-US" sz="2400" dirty="0">
                <a:latin typeface="Garamond" panose="02020404030301010803" pitchFamily="18" charset="0"/>
                <a:ea typeface="Times New Roman" panose="02020603050405020304" pitchFamily="18" charset="0"/>
                <a:cs typeface="Calibri" panose="020F0502020204030204" pitchFamily="34" charset="0"/>
              </a:rPr>
              <a:t> within the states of Arizona, Colorado, Idaho, Utah, and Wyoming. Since the 1950s, wildfires have increased in both frequency and size within the EGB and neighboring states</a:t>
            </a:r>
            <a:r>
              <a:rPr lang="en-US" sz="2400" dirty="0">
                <a:latin typeface="Garamond" panose="02020404030301010803" pitchFamily="18" charset="0"/>
                <a:ea typeface="Century Gothic" panose="020B0502020202020204" pitchFamily="34" charset="0"/>
                <a:cs typeface="Calibri" panose="020F0502020204030204" pitchFamily="34" charset="0"/>
              </a:rPr>
              <a:t>. Partners at the </a:t>
            </a:r>
            <a:r>
              <a:rPr lang="en-US" sz="2400" dirty="0">
                <a:latin typeface="Garamond" panose="02020404030301010803" pitchFamily="18" charset="0"/>
                <a:ea typeface="Times New Roman" panose="02020603050405020304" pitchFamily="18" charset="0"/>
                <a:cs typeface="Calibri" panose="020F0502020204030204" pitchFamily="34" charset="0"/>
              </a:rPr>
              <a:t>Bureau of Land Management (BLM), the Idaho Department of Fish and Game, the National Weather Service, and the Great Basin Coordination Center (GBCC)</a:t>
            </a:r>
            <a:r>
              <a:rPr lang="en-US" sz="2400" dirty="0">
                <a:latin typeface="Garamond" panose="02020404030301010803" pitchFamily="18" charset="0"/>
                <a:ea typeface="Century Gothic" panose="020B0502020202020204" pitchFamily="34" charset="0"/>
                <a:cs typeface="Calibri" panose="020F0502020204030204" pitchFamily="34" charset="0"/>
              </a:rPr>
              <a:t> are particularly concerned with </a:t>
            </a:r>
            <a:r>
              <a:rPr lang="en-US" sz="2400" dirty="0">
                <a:latin typeface="Garamond" panose="02020404030301010803" pitchFamily="18" charset="0"/>
                <a:ea typeface="Times New Roman" panose="02020603050405020304" pitchFamily="18" charset="0"/>
                <a:cs typeface="Calibri" panose="020F0502020204030204" pitchFamily="34" charset="0"/>
              </a:rPr>
              <a:t>Live Fuel Moisture (LFM). Living vegetation that fuels wildfires, referred to as live fuel, requires greater energy input to combust when wet and less energy  input to combust when dry, making LFM a vital measurement for predicting wildfire risk and severity. To increase spatial coverage for the EGB from the 155 </a:t>
            </a:r>
            <a:r>
              <a:rPr lang="en-US" sz="2400" i="1" dirty="0">
                <a:latin typeface="Garamond" panose="02020404030301010803" pitchFamily="18" charset="0"/>
                <a:ea typeface="Times New Roman" panose="02020603050405020304" pitchFamily="18" charset="0"/>
                <a:cs typeface="Calibri" panose="020F0502020204030204" pitchFamily="34" charset="0"/>
              </a:rPr>
              <a:t>in situ</a:t>
            </a:r>
            <a:r>
              <a:rPr lang="en-US" sz="2400" dirty="0">
                <a:latin typeface="Garamond" panose="02020404030301010803" pitchFamily="18" charset="0"/>
                <a:ea typeface="Times New Roman" panose="02020603050405020304" pitchFamily="18" charset="0"/>
                <a:cs typeface="Calibri" panose="020F0502020204030204" pitchFamily="34" charset="0"/>
              </a:rPr>
              <a:t> observation sites, the NASA DEVELOP team modeled LFM using satellite data from Aqua and Terra Moderate Resolution Imaging </a:t>
            </a:r>
            <a:r>
              <a:rPr lang="en-US" sz="2400" dirty="0" err="1">
                <a:latin typeface="Garamond" panose="02020404030301010803" pitchFamily="18" charset="0"/>
                <a:ea typeface="Times New Roman" panose="02020603050405020304" pitchFamily="18" charset="0"/>
                <a:cs typeface="Calibri" panose="020F0502020204030204" pitchFamily="34" charset="0"/>
              </a:rPr>
              <a:t>Spectroradiometer</a:t>
            </a:r>
            <a:r>
              <a:rPr lang="en-US" sz="2400" dirty="0">
                <a:latin typeface="Garamond" panose="02020404030301010803" pitchFamily="18" charset="0"/>
                <a:ea typeface="Times New Roman" panose="02020603050405020304" pitchFamily="18" charset="0"/>
                <a:cs typeface="Calibri" panose="020F0502020204030204" pitchFamily="34" charset="0"/>
              </a:rPr>
              <a:t> (MODIS) and Suomi National Polar-orbiting Partnership (NPP) Visible Infrared Imaging Radiometer Suite (VIIRS). The team incorporated remotely sensed data into machine learning modeling techniques, such as the Random Trees Classifier through ArcGIS Pro, to develop a predictive model of LFM. The remotely sensed data included vegetation indices, land surface temperature, evapotranspiration, and topographic variables. Model accuracy was evaluated by testing generated values against historical data obtained from partners at the BLM and the GBCC. The LFM model benefitted partners by improving the spatiotemporal resolution for wildfire forecasts. While model accuracy averaged at 8.2%, the LFM trend developed from model classification was useful for resource allocation and improved emergency response to wildfires within the EGB.</a:t>
            </a:r>
            <a:endParaRPr lang="en-US" sz="2400" dirty="0">
              <a:latin typeface="Century Gothic" panose="020B0502020202020204" pitchFamily="34" charset="0"/>
              <a:ea typeface="Century Gothic" panose="020B0502020202020204" pitchFamily="34" charset="0"/>
              <a:cs typeface="Times New Roman" panose="02020603050405020304" pitchFamily="18" charset="0"/>
            </a:endParaRPr>
          </a:p>
          <a:p>
            <a:pPr>
              <a:lnSpc>
                <a:spcPct val="115000"/>
              </a:lnSpc>
              <a:spcBef>
                <a:spcPts val="1200"/>
              </a:spcBef>
              <a:buClr>
                <a:schemeClr val="dk1"/>
              </a:buClr>
              <a:buSzPts val="1100"/>
            </a:pPr>
            <a:endParaRPr sz="2400" dirty="0">
              <a:solidFill>
                <a:schemeClr val="dk1"/>
              </a:solidFill>
              <a:latin typeface="Garamond" panose="02020404030301010803" pitchFamily="18" charset="0"/>
              <a:ea typeface="Century Gothic"/>
              <a:cs typeface="Century Gothic"/>
              <a:sym typeface="Century Gothic"/>
            </a:endParaRPr>
          </a:p>
        </p:txBody>
      </p:sp>
      <p:sp>
        <p:nvSpPr>
          <p:cNvPr id="49" name="Google Shape;49;p1"/>
          <p:cNvSpPr txBox="1"/>
          <p:nvPr/>
        </p:nvSpPr>
        <p:spPr>
          <a:xfrm>
            <a:off x="885511" y="4215990"/>
            <a:ext cx="2475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Abstract</a:t>
            </a:r>
            <a:endParaRPr dirty="0"/>
          </a:p>
        </p:txBody>
      </p:sp>
      <p:sp>
        <p:nvSpPr>
          <p:cNvPr id="51" name="Google Shape;51;p1"/>
          <p:cNvSpPr txBox="1"/>
          <p:nvPr/>
        </p:nvSpPr>
        <p:spPr>
          <a:xfrm>
            <a:off x="885511" y="13583443"/>
            <a:ext cx="5272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Earth Observations</a:t>
            </a:r>
            <a:endParaRPr dirty="0"/>
          </a:p>
        </p:txBody>
      </p:sp>
      <p:grpSp>
        <p:nvGrpSpPr>
          <p:cNvPr id="5" name="Group 4"/>
          <p:cNvGrpSpPr/>
          <p:nvPr/>
        </p:nvGrpSpPr>
        <p:grpSpPr>
          <a:xfrm>
            <a:off x="732936" y="14365004"/>
            <a:ext cx="3227526" cy="2291388"/>
            <a:chOff x="10963015" y="12681343"/>
            <a:chExt cx="3227526" cy="2291388"/>
          </a:xfrm>
        </p:grpSpPr>
        <p:pic>
          <p:nvPicPr>
            <p:cNvPr id="52" name="Google Shape;52;p1"/>
            <p:cNvPicPr preferRelativeResize="0"/>
            <p:nvPr/>
          </p:nvPicPr>
          <p:blipFill>
            <a:blip r:embed="rId3">
              <a:alphaModFix/>
            </a:blip>
            <a:stretch>
              <a:fillRect/>
            </a:stretch>
          </p:blipFill>
          <p:spPr>
            <a:xfrm>
              <a:off x="11254399" y="12681343"/>
              <a:ext cx="2936142" cy="1521888"/>
            </a:xfrm>
            <a:prstGeom prst="rect">
              <a:avLst/>
            </a:prstGeom>
            <a:noFill/>
            <a:ln>
              <a:noFill/>
            </a:ln>
            <a:effectLst>
              <a:outerShdw blurRad="50800" dist="38100" dir="2700000" algn="tl" rotWithShape="0">
                <a:prstClr val="black">
                  <a:alpha val="40000"/>
                </a:prstClr>
              </a:outerShdw>
            </a:effectLst>
          </p:spPr>
        </p:pic>
        <p:sp>
          <p:nvSpPr>
            <p:cNvPr id="53" name="Google Shape;53;p1"/>
            <p:cNvSpPr txBox="1"/>
            <p:nvPr/>
          </p:nvSpPr>
          <p:spPr>
            <a:xfrm>
              <a:off x="10963015" y="14203231"/>
              <a:ext cx="1781100" cy="76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dk1"/>
                  </a:solidFill>
                  <a:highlight>
                    <a:srgbClr val="F9F9F9"/>
                  </a:highlight>
                  <a:latin typeface="Century Gothic"/>
                  <a:ea typeface="Century Gothic"/>
                  <a:cs typeface="Century Gothic"/>
                  <a:sym typeface="Century Gothic"/>
                </a:rPr>
                <a:t>Suomi NPP</a:t>
              </a:r>
              <a:endParaRPr sz="1600" dirty="0">
                <a:latin typeface="Century Gothic"/>
                <a:ea typeface="Century Gothic"/>
                <a:cs typeface="Century Gothic"/>
                <a:sym typeface="Century Gothic"/>
              </a:endParaRPr>
            </a:p>
          </p:txBody>
        </p:sp>
      </p:grpSp>
      <p:grpSp>
        <p:nvGrpSpPr>
          <p:cNvPr id="6" name="Group 5"/>
          <p:cNvGrpSpPr/>
          <p:nvPr/>
        </p:nvGrpSpPr>
        <p:grpSpPr>
          <a:xfrm>
            <a:off x="3934013" y="14365004"/>
            <a:ext cx="2607898" cy="1883945"/>
            <a:chOff x="13984228" y="12681343"/>
            <a:chExt cx="2607898" cy="1883945"/>
          </a:xfrm>
        </p:grpSpPr>
        <p:pic>
          <p:nvPicPr>
            <p:cNvPr id="54" name="Google Shape;54;p1"/>
            <p:cNvPicPr preferRelativeResize="0"/>
            <p:nvPr/>
          </p:nvPicPr>
          <p:blipFill>
            <a:blip r:embed="rId4">
              <a:alphaModFix/>
            </a:blip>
            <a:stretch>
              <a:fillRect/>
            </a:stretch>
          </p:blipFill>
          <p:spPr>
            <a:xfrm>
              <a:off x="14415149" y="12681343"/>
              <a:ext cx="2176977" cy="1343808"/>
            </a:xfrm>
            <a:prstGeom prst="rect">
              <a:avLst/>
            </a:prstGeom>
            <a:noFill/>
            <a:ln>
              <a:noFill/>
            </a:ln>
            <a:effectLst>
              <a:outerShdw blurRad="50800" dist="38100" dir="2700000" algn="tl" rotWithShape="0">
                <a:prstClr val="black">
                  <a:alpha val="40000"/>
                </a:prstClr>
              </a:outerShdw>
            </a:effectLst>
          </p:spPr>
        </p:pic>
        <p:sp>
          <p:nvSpPr>
            <p:cNvPr id="55" name="Google Shape;55;p1"/>
            <p:cNvSpPr txBox="1"/>
            <p:nvPr/>
          </p:nvSpPr>
          <p:spPr>
            <a:xfrm>
              <a:off x="13984228" y="14203488"/>
              <a:ext cx="16503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entury Gothic"/>
                  <a:ea typeface="Century Gothic"/>
                  <a:cs typeface="Century Gothic"/>
                  <a:sym typeface="Century Gothic"/>
                </a:rPr>
                <a:t>Terra</a:t>
              </a:r>
              <a:endParaRPr sz="1600" dirty="0">
                <a:latin typeface="Century Gothic"/>
                <a:ea typeface="Century Gothic"/>
                <a:cs typeface="Century Gothic"/>
                <a:sym typeface="Century Gothic"/>
              </a:endParaRPr>
            </a:p>
          </p:txBody>
        </p:sp>
      </p:grpSp>
      <p:grpSp>
        <p:nvGrpSpPr>
          <p:cNvPr id="7" name="Group 6"/>
          <p:cNvGrpSpPr/>
          <p:nvPr/>
        </p:nvGrpSpPr>
        <p:grpSpPr>
          <a:xfrm>
            <a:off x="6703477" y="14482396"/>
            <a:ext cx="2259899" cy="1736437"/>
            <a:chOff x="16823217" y="12891556"/>
            <a:chExt cx="2259899" cy="1736437"/>
          </a:xfrm>
        </p:grpSpPr>
        <p:pic>
          <p:nvPicPr>
            <p:cNvPr id="58" name="Google Shape;58;p1"/>
            <p:cNvPicPr preferRelativeResize="0"/>
            <p:nvPr/>
          </p:nvPicPr>
          <p:blipFill>
            <a:blip r:embed="rId5">
              <a:alphaModFix/>
            </a:blip>
            <a:stretch>
              <a:fillRect/>
            </a:stretch>
          </p:blipFill>
          <p:spPr>
            <a:xfrm>
              <a:off x="17136107" y="12891556"/>
              <a:ext cx="1947009" cy="1261120"/>
            </a:xfrm>
            <a:prstGeom prst="rect">
              <a:avLst/>
            </a:prstGeom>
            <a:noFill/>
            <a:ln>
              <a:noFill/>
            </a:ln>
            <a:effectLst>
              <a:outerShdw blurRad="50800" dist="38100" dir="2700000" algn="tl" rotWithShape="0">
                <a:prstClr val="black">
                  <a:alpha val="40000"/>
                </a:prstClr>
              </a:outerShdw>
            </a:effectLst>
          </p:spPr>
        </p:pic>
        <p:sp>
          <p:nvSpPr>
            <p:cNvPr id="59" name="Google Shape;59;p1"/>
            <p:cNvSpPr txBox="1"/>
            <p:nvPr/>
          </p:nvSpPr>
          <p:spPr>
            <a:xfrm>
              <a:off x="16823217" y="14266193"/>
              <a:ext cx="14829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entury Gothic"/>
                  <a:ea typeface="Century Gothic"/>
                  <a:cs typeface="Century Gothic"/>
                  <a:sym typeface="Century Gothic"/>
                </a:rPr>
                <a:t>Aqua</a:t>
              </a:r>
              <a:endParaRPr sz="1600" dirty="0">
                <a:latin typeface="Century Gothic"/>
                <a:ea typeface="Century Gothic"/>
                <a:cs typeface="Century Gothic"/>
                <a:sym typeface="Century Gothic"/>
              </a:endParaRPr>
            </a:p>
          </p:txBody>
        </p:sp>
      </p:grpSp>
      <p:grpSp>
        <p:nvGrpSpPr>
          <p:cNvPr id="91" name="Group 90"/>
          <p:cNvGrpSpPr/>
          <p:nvPr/>
        </p:nvGrpSpPr>
        <p:grpSpPr>
          <a:xfrm>
            <a:off x="714908" y="30514055"/>
            <a:ext cx="9629242" cy="2963393"/>
            <a:chOff x="180857" y="30214515"/>
            <a:chExt cx="10176614" cy="3083737"/>
          </a:xfrm>
        </p:grpSpPr>
        <p:grpSp>
          <p:nvGrpSpPr>
            <p:cNvPr id="90" name="Group 89"/>
            <p:cNvGrpSpPr/>
            <p:nvPr/>
          </p:nvGrpSpPr>
          <p:grpSpPr>
            <a:xfrm>
              <a:off x="180857" y="30214515"/>
              <a:ext cx="2834700" cy="3083737"/>
              <a:chOff x="180857" y="30214515"/>
              <a:chExt cx="2834700" cy="3083737"/>
            </a:xfrm>
          </p:grpSpPr>
          <p:sp>
            <p:nvSpPr>
              <p:cNvPr id="38" name="Google Shape;38;p1"/>
              <p:cNvSpPr txBox="1"/>
              <p:nvPr/>
            </p:nvSpPr>
            <p:spPr>
              <a:xfrm>
                <a:off x="180857" y="32374852"/>
                <a:ext cx="28347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Lauren Lad</a:t>
                </a:r>
                <a:endParaRPr dirty="0"/>
              </a:p>
              <a:p>
                <a:pPr marL="0" marR="0" lvl="0" indent="0" algn="ctr" rtl="0">
                  <a:lnSpc>
                    <a:spcPct val="100000"/>
                  </a:lnSpc>
                  <a:spcBef>
                    <a:spcPts val="0"/>
                  </a:spcBef>
                  <a:spcAft>
                    <a:spcPts val="0"/>
                  </a:spcAft>
                  <a:buClr>
                    <a:srgbClr val="3F3F3F"/>
                  </a:buClr>
                  <a:buSzPts val="2700"/>
                  <a:buFont typeface="Arial"/>
                  <a:buNone/>
                </a:pPr>
                <a:r>
                  <a:rPr lang="en-US" sz="2700" b="0" u="none" dirty="0">
                    <a:solidFill>
                      <a:srgbClr val="3F3F3F"/>
                    </a:solidFill>
                    <a:latin typeface="Garamond"/>
                    <a:ea typeface="Garamond"/>
                    <a:cs typeface="Garamond"/>
                    <a:sym typeface="Garamond"/>
                  </a:rPr>
                  <a:t>Project Lead</a:t>
                </a:r>
                <a:endParaRPr dirty="0"/>
              </a:p>
            </p:txBody>
          </p:sp>
          <p:grpSp>
            <p:nvGrpSpPr>
              <p:cNvPr id="18" name="Group 17"/>
              <p:cNvGrpSpPr/>
              <p:nvPr/>
            </p:nvGrpSpPr>
            <p:grpSpPr>
              <a:xfrm>
                <a:off x="546647" y="30214515"/>
                <a:ext cx="2103120" cy="2103120"/>
                <a:chOff x="546647" y="30214515"/>
                <a:chExt cx="2103120" cy="2103120"/>
              </a:xfrm>
            </p:grpSpPr>
            <p:pic>
              <p:nvPicPr>
                <p:cNvPr id="37" name="Google Shape;37;p1"/>
                <p:cNvPicPr preferRelativeResize="0"/>
                <p:nvPr/>
              </p:nvPicPr>
              <p:blipFill rotWithShape="1">
                <a:blip r:embed="rId6">
                  <a:alphaModFix/>
                </a:blip>
                <a:srcRect/>
                <a:stretch/>
              </p:blipFill>
              <p:spPr>
                <a:xfrm>
                  <a:off x="546647" y="30214515"/>
                  <a:ext cx="2103120" cy="2103120"/>
                </a:xfrm>
                <a:prstGeom prst="rect">
                  <a:avLst/>
                </a:prstGeom>
                <a:noFill/>
                <a:ln>
                  <a:noFill/>
                </a:ln>
              </p:spPr>
            </p:pic>
            <p:pic>
              <p:nvPicPr>
                <p:cNvPr id="60" name="Google Shape;60;p1"/>
                <p:cNvPicPr preferRelativeResize="0"/>
                <p:nvPr/>
              </p:nvPicPr>
              <p:blipFill>
                <a:blip r:embed="rId7">
                  <a:alphaModFix/>
                </a:blip>
                <a:stretch>
                  <a:fillRect/>
                </a:stretch>
              </p:blipFill>
              <p:spPr>
                <a:xfrm>
                  <a:off x="775247" y="30443115"/>
                  <a:ext cx="1645920" cy="1645920"/>
                </a:xfrm>
                <a:prstGeom prst="rect">
                  <a:avLst/>
                </a:prstGeom>
                <a:noFill/>
                <a:ln>
                  <a:noFill/>
                </a:ln>
              </p:spPr>
            </p:pic>
          </p:grpSp>
        </p:grpSp>
        <p:grpSp>
          <p:nvGrpSpPr>
            <p:cNvPr id="87" name="Group 86"/>
            <p:cNvGrpSpPr/>
            <p:nvPr/>
          </p:nvGrpSpPr>
          <p:grpSpPr>
            <a:xfrm>
              <a:off x="2628202" y="30214515"/>
              <a:ext cx="2834640" cy="2666644"/>
              <a:chOff x="2628202" y="30214515"/>
              <a:chExt cx="2834640" cy="2666644"/>
            </a:xfrm>
          </p:grpSpPr>
          <p:sp>
            <p:nvSpPr>
              <p:cNvPr id="47" name="Google Shape;47;p1"/>
              <p:cNvSpPr txBox="1"/>
              <p:nvPr/>
            </p:nvSpPr>
            <p:spPr>
              <a:xfrm>
                <a:off x="2628202" y="32373328"/>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dirty="0">
                    <a:solidFill>
                      <a:srgbClr val="3F3F3F"/>
                    </a:solidFill>
                    <a:latin typeface="Garamond"/>
                    <a:ea typeface="Garamond"/>
                    <a:cs typeface="Garamond"/>
                    <a:sym typeface="Garamond"/>
                  </a:rPr>
                  <a:t>Helena </a:t>
                </a:r>
                <a:r>
                  <a:rPr lang="en-US" sz="2700" b="1" dirty="0" err="1">
                    <a:solidFill>
                      <a:srgbClr val="3F3F3F"/>
                    </a:solidFill>
                    <a:latin typeface="Garamond"/>
                    <a:ea typeface="Garamond"/>
                    <a:cs typeface="Garamond"/>
                    <a:sym typeface="Garamond"/>
                  </a:rPr>
                  <a:t>Bierly</a:t>
                </a:r>
                <a:endParaRPr sz="2700" b="1" dirty="0">
                  <a:solidFill>
                    <a:srgbClr val="3F3F3F"/>
                  </a:solidFill>
                  <a:latin typeface="Garamond"/>
                  <a:ea typeface="Garamond"/>
                  <a:cs typeface="Garamond"/>
                  <a:sym typeface="Garamond"/>
                </a:endParaRPr>
              </a:p>
            </p:txBody>
          </p:sp>
          <p:grpSp>
            <p:nvGrpSpPr>
              <p:cNvPr id="57" name="Group 56"/>
              <p:cNvGrpSpPr/>
              <p:nvPr/>
            </p:nvGrpSpPr>
            <p:grpSpPr>
              <a:xfrm>
                <a:off x="2993962" y="30214515"/>
                <a:ext cx="2103120" cy="2103120"/>
                <a:chOff x="2859639" y="30214515"/>
                <a:chExt cx="2103120" cy="2103120"/>
              </a:xfrm>
            </p:grpSpPr>
            <p:pic>
              <p:nvPicPr>
                <p:cNvPr id="46" name="Google Shape;46;p1"/>
                <p:cNvPicPr preferRelativeResize="0"/>
                <p:nvPr/>
              </p:nvPicPr>
              <p:blipFill rotWithShape="1">
                <a:blip r:embed="rId6">
                  <a:alphaModFix/>
                </a:blip>
                <a:srcRect/>
                <a:stretch/>
              </p:blipFill>
              <p:spPr>
                <a:xfrm>
                  <a:off x="2859639" y="30214515"/>
                  <a:ext cx="2103120" cy="2103120"/>
                </a:xfrm>
                <a:prstGeom prst="rect">
                  <a:avLst/>
                </a:prstGeom>
                <a:noFill/>
                <a:ln>
                  <a:noFill/>
                </a:ln>
              </p:spPr>
            </p:pic>
            <p:pic>
              <p:nvPicPr>
                <p:cNvPr id="61" name="Google Shape;61;p1"/>
                <p:cNvPicPr preferRelativeResize="0"/>
                <p:nvPr/>
              </p:nvPicPr>
              <p:blipFill>
                <a:blip r:embed="rId8">
                  <a:alphaModFix/>
                </a:blip>
                <a:stretch>
                  <a:fillRect/>
                </a:stretch>
              </p:blipFill>
              <p:spPr>
                <a:xfrm>
                  <a:off x="3088239" y="30443115"/>
                  <a:ext cx="1645920" cy="1645920"/>
                </a:xfrm>
                <a:prstGeom prst="rect">
                  <a:avLst/>
                </a:prstGeom>
                <a:noFill/>
                <a:ln>
                  <a:noFill/>
                </a:ln>
              </p:spPr>
            </p:pic>
          </p:grpSp>
        </p:grpSp>
        <p:grpSp>
          <p:nvGrpSpPr>
            <p:cNvPr id="84" name="Group 83"/>
            <p:cNvGrpSpPr/>
            <p:nvPr/>
          </p:nvGrpSpPr>
          <p:grpSpPr>
            <a:xfrm>
              <a:off x="5075487" y="30214515"/>
              <a:ext cx="2834700" cy="2701159"/>
              <a:chOff x="5075487" y="30214515"/>
              <a:chExt cx="2834700" cy="2701159"/>
            </a:xfrm>
          </p:grpSpPr>
          <p:sp>
            <p:nvSpPr>
              <p:cNvPr id="41" name="Google Shape;41;p1"/>
              <p:cNvSpPr txBox="1"/>
              <p:nvPr/>
            </p:nvSpPr>
            <p:spPr>
              <a:xfrm>
                <a:off x="5075487" y="32407774"/>
                <a:ext cx="2834700" cy="5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a:solidFill>
                      <a:srgbClr val="3F3F3F"/>
                    </a:solidFill>
                    <a:latin typeface="Garamond"/>
                    <a:ea typeface="Garamond"/>
                    <a:cs typeface="Garamond"/>
                    <a:sym typeface="Garamond"/>
                  </a:rPr>
                  <a:t>Amber Hobbs</a:t>
                </a:r>
                <a:endParaRPr/>
              </a:p>
            </p:txBody>
          </p:sp>
          <p:grpSp>
            <p:nvGrpSpPr>
              <p:cNvPr id="71" name="Group 70"/>
              <p:cNvGrpSpPr/>
              <p:nvPr/>
            </p:nvGrpSpPr>
            <p:grpSpPr>
              <a:xfrm>
                <a:off x="5441277" y="30214515"/>
                <a:ext cx="2103120" cy="2103120"/>
                <a:chOff x="5292301" y="30214515"/>
                <a:chExt cx="2103120" cy="2103120"/>
              </a:xfrm>
            </p:grpSpPr>
            <p:pic>
              <p:nvPicPr>
                <p:cNvPr id="40" name="Google Shape;40;p1"/>
                <p:cNvPicPr preferRelativeResize="0"/>
                <p:nvPr/>
              </p:nvPicPr>
              <p:blipFill rotWithShape="1">
                <a:blip r:embed="rId6">
                  <a:alphaModFix/>
                </a:blip>
                <a:srcRect/>
                <a:stretch/>
              </p:blipFill>
              <p:spPr>
                <a:xfrm>
                  <a:off x="5292301" y="30214515"/>
                  <a:ext cx="2103120" cy="2103120"/>
                </a:xfrm>
                <a:prstGeom prst="rect">
                  <a:avLst/>
                </a:prstGeom>
                <a:noFill/>
                <a:ln>
                  <a:noFill/>
                </a:ln>
              </p:spPr>
            </p:pic>
            <p:pic>
              <p:nvPicPr>
                <p:cNvPr id="62" name="Google Shape;62;p1"/>
                <p:cNvPicPr preferRelativeResize="0"/>
                <p:nvPr/>
              </p:nvPicPr>
              <p:blipFill>
                <a:blip r:embed="rId9">
                  <a:alphaModFix/>
                </a:blip>
                <a:stretch>
                  <a:fillRect/>
                </a:stretch>
              </p:blipFill>
              <p:spPr>
                <a:xfrm>
                  <a:off x="5520901" y="30443115"/>
                  <a:ext cx="1645920" cy="1645920"/>
                </a:xfrm>
                <a:prstGeom prst="rect">
                  <a:avLst/>
                </a:prstGeom>
                <a:noFill/>
                <a:ln>
                  <a:noFill/>
                </a:ln>
              </p:spPr>
            </p:pic>
          </p:grpSp>
        </p:grpSp>
        <p:grpSp>
          <p:nvGrpSpPr>
            <p:cNvPr id="85" name="Group 84"/>
            <p:cNvGrpSpPr/>
            <p:nvPr/>
          </p:nvGrpSpPr>
          <p:grpSpPr>
            <a:xfrm>
              <a:off x="7522831" y="30214515"/>
              <a:ext cx="2834640" cy="2701159"/>
              <a:chOff x="7522831" y="30214515"/>
              <a:chExt cx="2834640" cy="2701159"/>
            </a:xfrm>
          </p:grpSpPr>
          <p:sp>
            <p:nvSpPr>
              <p:cNvPr id="44" name="Google Shape;44;p1"/>
              <p:cNvSpPr txBox="1"/>
              <p:nvPr/>
            </p:nvSpPr>
            <p:spPr>
              <a:xfrm>
                <a:off x="7522831" y="32407843"/>
                <a:ext cx="283464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F3F3F"/>
                  </a:buClr>
                  <a:buSzPts val="2700"/>
                  <a:buFont typeface="Arial"/>
                  <a:buNone/>
                </a:pPr>
                <a:r>
                  <a:rPr lang="en-US" sz="2700" b="1">
                    <a:solidFill>
                      <a:srgbClr val="3F3F3F"/>
                    </a:solidFill>
                    <a:latin typeface="Garamond"/>
                    <a:ea typeface="Garamond"/>
                    <a:cs typeface="Garamond"/>
                    <a:sym typeface="Garamond"/>
                  </a:rPr>
                  <a:t>Gavin Pirrie</a:t>
                </a:r>
                <a:endParaRPr/>
              </a:p>
            </p:txBody>
          </p:sp>
          <p:grpSp>
            <p:nvGrpSpPr>
              <p:cNvPr id="83" name="Group 82"/>
              <p:cNvGrpSpPr/>
              <p:nvPr/>
            </p:nvGrpSpPr>
            <p:grpSpPr>
              <a:xfrm>
                <a:off x="7888591" y="30214515"/>
                <a:ext cx="2103120" cy="2103120"/>
                <a:chOff x="7888591" y="30214515"/>
                <a:chExt cx="2103120" cy="2103120"/>
              </a:xfrm>
            </p:grpSpPr>
            <p:pic>
              <p:nvPicPr>
                <p:cNvPr id="43" name="Google Shape;43;p1"/>
                <p:cNvPicPr preferRelativeResize="0"/>
                <p:nvPr/>
              </p:nvPicPr>
              <p:blipFill rotWithShape="1">
                <a:blip r:embed="rId6">
                  <a:alphaModFix/>
                </a:blip>
                <a:srcRect/>
                <a:stretch/>
              </p:blipFill>
              <p:spPr>
                <a:xfrm>
                  <a:off x="7888591" y="30214515"/>
                  <a:ext cx="2103120" cy="2103120"/>
                </a:xfrm>
                <a:prstGeom prst="rect">
                  <a:avLst/>
                </a:prstGeom>
                <a:noFill/>
                <a:ln>
                  <a:noFill/>
                </a:ln>
              </p:spPr>
            </p:pic>
            <p:pic>
              <p:nvPicPr>
                <p:cNvPr id="63" name="Google Shape;63;p1"/>
                <p:cNvPicPr preferRelativeResize="0"/>
                <p:nvPr/>
              </p:nvPicPr>
              <p:blipFill>
                <a:blip r:embed="rId10">
                  <a:alphaModFix/>
                </a:blip>
                <a:stretch>
                  <a:fillRect/>
                </a:stretch>
              </p:blipFill>
              <p:spPr>
                <a:xfrm>
                  <a:off x="8117191" y="30443115"/>
                  <a:ext cx="1645920" cy="1645920"/>
                </a:xfrm>
                <a:prstGeom prst="rect">
                  <a:avLst/>
                </a:prstGeom>
                <a:noFill/>
                <a:ln>
                  <a:noFill/>
                </a:ln>
              </p:spPr>
            </p:pic>
          </p:grpSp>
        </p:grpSp>
      </p:grpSp>
      <p:sp>
        <p:nvSpPr>
          <p:cNvPr id="72" name="Google Shape;72;p1"/>
          <p:cNvSpPr txBox="1"/>
          <p:nvPr/>
        </p:nvSpPr>
        <p:spPr>
          <a:xfrm rot="-5400000">
            <a:off x="14804985" y="21762948"/>
            <a:ext cx="22173600" cy="1781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38754"/>
              </a:buClr>
              <a:buSzPts val="10000"/>
              <a:buFont typeface="Century Gothic"/>
              <a:buNone/>
            </a:pPr>
            <a:r>
              <a:rPr lang="en-US" sz="10000" b="1" dirty="0">
                <a:solidFill>
                  <a:srgbClr val="238754"/>
                </a:solidFill>
                <a:latin typeface="Century Gothic"/>
                <a:ea typeface="Century Gothic"/>
                <a:cs typeface="Century Gothic"/>
                <a:sym typeface="Century Gothic"/>
              </a:rPr>
              <a:t>Great Basin</a:t>
            </a:r>
            <a:r>
              <a:rPr lang="en-US" sz="10000" b="0" i="0" u="none" strike="noStrike" cap="none" dirty="0">
                <a:solidFill>
                  <a:srgbClr val="238754"/>
                </a:solidFill>
                <a:latin typeface="Century Gothic"/>
                <a:ea typeface="Century Gothic"/>
                <a:cs typeface="Century Gothic"/>
                <a:sym typeface="Century Gothic"/>
              </a:rPr>
              <a:t> </a:t>
            </a:r>
            <a:r>
              <a:rPr lang="en-US" sz="10000" b="0" i="0" u="none" strike="noStrike" cap="none" dirty="0">
                <a:solidFill>
                  <a:srgbClr val="2E8652"/>
                </a:solidFill>
                <a:latin typeface="Century Gothic"/>
                <a:ea typeface="Century Gothic"/>
                <a:cs typeface="Century Gothic"/>
                <a:sym typeface="Century Gothic"/>
              </a:rPr>
              <a:t>Ecological Forecasting</a:t>
            </a:r>
            <a:endParaRPr sz="10000" b="0" i="0" u="none" strike="noStrike" cap="none" dirty="0">
              <a:solidFill>
                <a:srgbClr val="238754"/>
              </a:solidFill>
              <a:latin typeface="Century Gothic"/>
              <a:ea typeface="Century Gothic"/>
              <a:cs typeface="Century Gothic"/>
              <a:sym typeface="Century Gothic"/>
            </a:endParaRPr>
          </a:p>
        </p:txBody>
      </p:sp>
      <p:grpSp>
        <p:nvGrpSpPr>
          <p:cNvPr id="2" name="Group 1"/>
          <p:cNvGrpSpPr/>
          <p:nvPr/>
        </p:nvGrpSpPr>
        <p:grpSpPr>
          <a:xfrm>
            <a:off x="10754962" y="5162390"/>
            <a:ext cx="13298450" cy="7866197"/>
            <a:chOff x="12771196" y="4568145"/>
            <a:chExt cx="13755650" cy="8183242"/>
          </a:xfrm>
        </p:grpSpPr>
        <p:pic>
          <p:nvPicPr>
            <p:cNvPr id="64" name="Google Shape;64;p1"/>
            <p:cNvPicPr preferRelativeResize="0"/>
            <p:nvPr/>
          </p:nvPicPr>
          <p:blipFill>
            <a:blip r:embed="rId11">
              <a:alphaModFix/>
            </a:blip>
            <a:stretch>
              <a:fillRect/>
            </a:stretch>
          </p:blipFill>
          <p:spPr>
            <a:xfrm>
              <a:off x="12776140" y="12133554"/>
              <a:ext cx="701138" cy="325363"/>
            </a:xfrm>
            <a:prstGeom prst="rect">
              <a:avLst/>
            </a:prstGeom>
            <a:noFill/>
            <a:ln w="28575" cap="flat" cmpd="sng">
              <a:solidFill>
                <a:srgbClr val="238754"/>
              </a:solidFill>
              <a:prstDash val="solid"/>
              <a:round/>
              <a:headEnd type="none" w="sm" len="sm"/>
              <a:tailEnd type="none" w="sm" len="sm"/>
            </a:ln>
          </p:spPr>
        </p:pic>
        <p:sp>
          <p:nvSpPr>
            <p:cNvPr id="65" name="Google Shape;65;p1"/>
            <p:cNvSpPr txBox="1"/>
            <p:nvPr/>
          </p:nvSpPr>
          <p:spPr>
            <a:xfrm>
              <a:off x="13566572" y="12100687"/>
              <a:ext cx="3603900" cy="65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latin typeface="Century Gothic"/>
                  <a:ea typeface="Century Gothic"/>
                  <a:cs typeface="Century Gothic"/>
                  <a:sym typeface="Century Gothic"/>
                </a:rPr>
                <a:t>Eastern Great Basin</a:t>
              </a:r>
              <a:endParaRPr sz="1600" dirty="0">
                <a:latin typeface="Century Gothic"/>
                <a:ea typeface="Century Gothic"/>
                <a:cs typeface="Century Gothic"/>
                <a:sym typeface="Century Gothic"/>
              </a:endParaRPr>
            </a:p>
          </p:txBody>
        </p:sp>
        <p:grpSp>
          <p:nvGrpSpPr>
            <p:cNvPr id="66" name="Google Shape;66;p1"/>
            <p:cNvGrpSpPr/>
            <p:nvPr/>
          </p:nvGrpSpPr>
          <p:grpSpPr>
            <a:xfrm>
              <a:off x="20564195" y="4568145"/>
              <a:ext cx="5962651" cy="4620866"/>
              <a:chOff x="20901642" y="4847145"/>
              <a:chExt cx="5962651" cy="4620866"/>
            </a:xfrm>
          </p:grpSpPr>
          <p:pic>
            <p:nvPicPr>
              <p:cNvPr id="67" name="Google Shape;67;p1"/>
              <p:cNvPicPr preferRelativeResize="0"/>
              <p:nvPr/>
            </p:nvPicPr>
            <p:blipFill>
              <a:blip r:embed="rId12">
                <a:alphaModFix/>
              </a:blip>
              <a:stretch>
                <a:fillRect/>
              </a:stretch>
            </p:blipFill>
            <p:spPr>
              <a:xfrm>
                <a:off x="20901642" y="4847145"/>
                <a:ext cx="5962651" cy="4620866"/>
              </a:xfrm>
              <a:prstGeom prst="rect">
                <a:avLst/>
              </a:prstGeom>
              <a:noFill/>
              <a:ln w="4762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pic>
          <p:sp>
            <p:nvSpPr>
              <p:cNvPr id="68" name="Google Shape;68;p1"/>
              <p:cNvSpPr/>
              <p:nvPr/>
            </p:nvSpPr>
            <p:spPr>
              <a:xfrm>
                <a:off x="22062448" y="5781064"/>
                <a:ext cx="1365600" cy="1911900"/>
              </a:xfrm>
              <a:prstGeom prst="rect">
                <a:avLst/>
              </a:prstGeom>
              <a:noFill/>
              <a:ln w="381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txBox="1"/>
              <p:nvPr/>
            </p:nvSpPr>
            <p:spPr>
              <a:xfrm>
                <a:off x="25191554" y="8934307"/>
                <a:ext cx="14829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entury Gothic"/>
                    <a:ea typeface="Century Gothic"/>
                    <a:cs typeface="Century Gothic"/>
                    <a:sym typeface="Century Gothic"/>
                  </a:rPr>
                  <a:t>kilometers</a:t>
                </a:r>
                <a:endParaRPr sz="1600" dirty="0">
                  <a:latin typeface="Century Gothic"/>
                  <a:ea typeface="Century Gothic"/>
                  <a:cs typeface="Century Gothic"/>
                  <a:sym typeface="Century Gothic"/>
                </a:endParaRPr>
              </a:p>
            </p:txBody>
          </p:sp>
          <p:sp>
            <p:nvSpPr>
              <p:cNvPr id="70" name="Google Shape;70;p1"/>
              <p:cNvSpPr txBox="1"/>
              <p:nvPr/>
            </p:nvSpPr>
            <p:spPr>
              <a:xfrm>
                <a:off x="23428048" y="8929561"/>
                <a:ext cx="7200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entury Gothic"/>
                    <a:ea typeface="Century Gothic"/>
                    <a:cs typeface="Century Gothic"/>
                    <a:sym typeface="Century Gothic"/>
                  </a:rPr>
                  <a:t>1,000</a:t>
                </a:r>
                <a:endParaRPr sz="1600" dirty="0">
                  <a:latin typeface="Century Gothic"/>
                  <a:ea typeface="Century Gothic"/>
                  <a:cs typeface="Century Gothic"/>
                  <a:sym typeface="Century Gothic"/>
                </a:endParaRPr>
              </a:p>
            </p:txBody>
          </p:sp>
        </p:grpSp>
        <p:cxnSp>
          <p:nvCxnSpPr>
            <p:cNvPr id="73" name="Google Shape;73;p1"/>
            <p:cNvCxnSpPr/>
            <p:nvPr/>
          </p:nvCxnSpPr>
          <p:spPr>
            <a:xfrm flipV="1">
              <a:off x="19289465" y="6836499"/>
              <a:ext cx="2435536" cy="1077457"/>
            </a:xfrm>
            <a:prstGeom prst="straightConnector1">
              <a:avLst/>
            </a:prstGeom>
            <a:noFill/>
            <a:ln w="38100" cap="flat" cmpd="sng">
              <a:solidFill>
                <a:schemeClr val="tx1"/>
              </a:solidFill>
              <a:prstDash val="solid"/>
              <a:round/>
              <a:headEnd type="none" w="med" len="med"/>
              <a:tailEnd type="none" w="med" len="med"/>
            </a:ln>
          </p:spPr>
        </p:cxnSp>
        <p:grpSp>
          <p:nvGrpSpPr>
            <p:cNvPr id="75" name="Google Shape;75;p1"/>
            <p:cNvGrpSpPr/>
            <p:nvPr/>
          </p:nvGrpSpPr>
          <p:grpSpPr>
            <a:xfrm>
              <a:off x="12771196" y="4568145"/>
              <a:ext cx="9065682" cy="7392230"/>
              <a:chOff x="29403684" y="-13312230"/>
              <a:chExt cx="9065682" cy="7392230"/>
            </a:xfrm>
          </p:grpSpPr>
          <p:pic>
            <p:nvPicPr>
              <p:cNvPr id="74" name="Google Shape;74;p1"/>
              <p:cNvPicPr preferRelativeResize="0"/>
              <p:nvPr/>
            </p:nvPicPr>
            <p:blipFill>
              <a:blip r:embed="rId13">
                <a:alphaModFix/>
              </a:blip>
              <a:stretch>
                <a:fillRect/>
              </a:stretch>
            </p:blipFill>
            <p:spPr>
              <a:xfrm>
                <a:off x="29403684" y="-13312230"/>
                <a:ext cx="6518269" cy="7317959"/>
              </a:xfrm>
              <a:prstGeom prst="rect">
                <a:avLst/>
              </a:prstGeom>
              <a:noFill/>
              <a:ln w="47625" cap="flat" cmpd="sng">
                <a:solidFill>
                  <a:schemeClr val="tx1"/>
                </a:solidFill>
                <a:prstDash val="solid"/>
                <a:round/>
                <a:headEnd type="none" w="sm" len="sm"/>
                <a:tailEnd type="none" w="sm" len="sm"/>
              </a:ln>
              <a:effectLst>
                <a:outerShdw blurRad="50800" dist="38100" dir="2700000" algn="tl" rotWithShape="0">
                  <a:prstClr val="black">
                    <a:alpha val="40000"/>
                  </a:prstClr>
                </a:outerShdw>
              </a:effectLst>
            </p:spPr>
          </p:pic>
          <p:sp>
            <p:nvSpPr>
              <p:cNvPr id="76" name="Google Shape;76;p1"/>
              <p:cNvSpPr txBox="1"/>
              <p:nvPr/>
            </p:nvSpPr>
            <p:spPr>
              <a:xfrm>
                <a:off x="34399693" y="-6438942"/>
                <a:ext cx="12987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entury Gothic"/>
                    <a:ea typeface="Century Gothic"/>
                    <a:cs typeface="Century Gothic"/>
                    <a:sym typeface="Century Gothic"/>
                  </a:rPr>
                  <a:t>kilometers</a:t>
                </a:r>
                <a:endParaRPr sz="1600" dirty="0">
                  <a:latin typeface="Century Gothic"/>
                  <a:ea typeface="Century Gothic"/>
                  <a:cs typeface="Century Gothic"/>
                  <a:sym typeface="Century Gothic"/>
                </a:endParaRPr>
              </a:p>
            </p:txBody>
          </p:sp>
          <p:sp>
            <p:nvSpPr>
              <p:cNvPr id="77" name="Google Shape;77;p1"/>
              <p:cNvSpPr txBox="1"/>
              <p:nvPr/>
            </p:nvSpPr>
            <p:spPr>
              <a:xfrm>
                <a:off x="33006802" y="-6418160"/>
                <a:ext cx="937363" cy="49816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entury Gothic"/>
                    <a:ea typeface="Century Gothic"/>
                    <a:cs typeface="Century Gothic"/>
                    <a:sym typeface="Century Gothic"/>
                  </a:rPr>
                  <a:t>100</a:t>
                </a:r>
                <a:endParaRPr sz="1600" dirty="0">
                  <a:latin typeface="Century Gothic"/>
                  <a:ea typeface="Century Gothic"/>
                  <a:cs typeface="Century Gothic"/>
                  <a:sym typeface="Century Gothic"/>
                </a:endParaRPr>
              </a:p>
            </p:txBody>
          </p:sp>
          <p:sp>
            <p:nvSpPr>
              <p:cNvPr id="78" name="Google Shape;78;p1"/>
              <p:cNvSpPr txBox="1"/>
              <p:nvPr/>
            </p:nvSpPr>
            <p:spPr>
              <a:xfrm>
                <a:off x="37860366" y="-13226428"/>
                <a:ext cx="6090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latin typeface="Century Gothic"/>
                    <a:ea typeface="Century Gothic"/>
                    <a:cs typeface="Century Gothic"/>
                    <a:sym typeface="Century Gothic"/>
                  </a:rPr>
                  <a:t>N</a:t>
                </a:r>
                <a:endParaRPr sz="1600" b="1" dirty="0">
                  <a:latin typeface="Century Gothic"/>
                  <a:ea typeface="Century Gothic"/>
                  <a:cs typeface="Century Gothic"/>
                  <a:sym typeface="Century Gothic"/>
                </a:endParaRPr>
              </a:p>
            </p:txBody>
          </p:sp>
        </p:grpSp>
      </p:grpSp>
      <p:sp>
        <p:nvSpPr>
          <p:cNvPr id="81" name="Google Shape;81;p1"/>
          <p:cNvSpPr txBox="1"/>
          <p:nvPr/>
        </p:nvSpPr>
        <p:spPr>
          <a:xfrm>
            <a:off x="18715883" y="30144986"/>
            <a:ext cx="5719649" cy="2473516"/>
          </a:xfrm>
          <a:prstGeom prst="rect">
            <a:avLst/>
          </a:prstGeom>
          <a:noFill/>
          <a:ln>
            <a:noFill/>
          </a:ln>
        </p:spPr>
        <p:txBody>
          <a:bodyPr spcFirstLastPara="1" wrap="square" lIns="91425" tIns="45700" rIns="91425" bIns="45700" anchor="t" anchorCtr="0">
            <a:noAutofit/>
          </a:bodyPr>
          <a:lstStyle/>
          <a:p>
            <a:pPr lvl="0">
              <a:lnSpc>
                <a:spcPct val="115000"/>
              </a:lnSpc>
              <a:buClr>
                <a:schemeClr val="dk1"/>
              </a:buClr>
              <a:buSzPts val="1100"/>
            </a:pP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We would like to thank our project partners: </a:t>
            </a:r>
            <a:r>
              <a:rPr lang="en-US" sz="2200" dirty="0" smtClean="0">
                <a:solidFill>
                  <a:srgbClr val="404040"/>
                </a:solidFill>
                <a:latin typeface="Garamond" panose="02020404030301010803" pitchFamily="18" charset="0"/>
                <a:ea typeface="Century Gothic"/>
                <a:cs typeface="Century Gothic"/>
                <a:sym typeface="Century Gothic"/>
              </a:rPr>
              <a:t>Scott </a:t>
            </a:r>
            <a:r>
              <a:rPr lang="en-US" sz="2200" dirty="0">
                <a:solidFill>
                  <a:srgbClr val="404040"/>
                </a:solidFill>
                <a:latin typeface="Garamond" panose="02020404030301010803" pitchFamily="18" charset="0"/>
                <a:ea typeface="Century Gothic"/>
                <a:cs typeface="Century Gothic"/>
                <a:sym typeface="Century Gothic"/>
              </a:rPr>
              <a:t>Bergen, Senior Wildlife Research </a:t>
            </a:r>
            <a:r>
              <a:rPr lang="en-US" sz="2200" dirty="0" smtClean="0">
                <a:solidFill>
                  <a:srgbClr val="404040"/>
                </a:solidFill>
                <a:latin typeface="Garamond" panose="02020404030301010803" pitchFamily="18" charset="0"/>
                <a:ea typeface="Century Gothic"/>
                <a:cs typeface="Century Gothic"/>
                <a:sym typeface="Century Gothic"/>
              </a:rPr>
              <a:t>Biologist</a:t>
            </a:r>
            <a:r>
              <a:rPr lang="en-US" sz="2200" b="1" dirty="0">
                <a:solidFill>
                  <a:srgbClr val="404040"/>
                </a:solidFill>
                <a:latin typeface="Garamond" panose="02020404030301010803" pitchFamily="18" charset="0"/>
                <a:ea typeface="Century Gothic"/>
                <a:cs typeface="Century Gothic"/>
                <a:sym typeface="Century Gothic"/>
              </a:rPr>
              <a:t> </a:t>
            </a:r>
            <a:r>
              <a:rPr lang="en-US" sz="2200" b="1" dirty="0" smtClean="0">
                <a:solidFill>
                  <a:srgbClr val="404040"/>
                </a:solidFill>
                <a:latin typeface="Garamond" panose="02020404030301010803" pitchFamily="18" charset="0"/>
                <a:ea typeface="Century Gothic"/>
                <a:cs typeface="Century Gothic"/>
                <a:sym typeface="Century Gothic"/>
              </a:rPr>
              <a:t>; </a:t>
            </a:r>
            <a:r>
              <a:rPr lang="en-US" sz="2200" dirty="0" smtClean="0">
                <a:solidFill>
                  <a:srgbClr val="404040"/>
                </a:solidFill>
                <a:latin typeface="Garamond" panose="02020404030301010803" pitchFamily="18" charset="0"/>
                <a:ea typeface="Century Gothic"/>
                <a:cs typeface="Century Gothic"/>
                <a:sym typeface="Century Gothic"/>
              </a:rPr>
              <a:t>Ben </a:t>
            </a:r>
            <a:r>
              <a:rPr lang="en-US" sz="2200" dirty="0">
                <a:solidFill>
                  <a:srgbClr val="404040"/>
                </a:solidFill>
                <a:latin typeface="Garamond" panose="02020404030301010803" pitchFamily="18" charset="0"/>
                <a:ea typeface="Century Gothic"/>
                <a:cs typeface="Century Gothic"/>
                <a:sym typeface="Century Gothic"/>
              </a:rPr>
              <a:t>Dyer, Fire </a:t>
            </a:r>
            <a:r>
              <a:rPr lang="en-US" sz="2200" dirty="0" smtClean="0">
                <a:solidFill>
                  <a:srgbClr val="404040"/>
                </a:solidFill>
                <a:latin typeface="Garamond" panose="02020404030301010803" pitchFamily="18" charset="0"/>
                <a:ea typeface="Century Gothic"/>
                <a:cs typeface="Century Gothic"/>
                <a:sym typeface="Century Gothic"/>
              </a:rPr>
              <a:t>Ecologist</a:t>
            </a:r>
            <a:r>
              <a:rPr lang="en-US" sz="2200" dirty="0">
                <a:solidFill>
                  <a:srgbClr val="404040"/>
                </a:solidFill>
                <a:latin typeface="Garamond" panose="02020404030301010803" pitchFamily="18" charset="0"/>
                <a:ea typeface="Century Gothic"/>
                <a:cs typeface="Century Gothic"/>
                <a:sym typeface="Century Gothic"/>
              </a:rPr>
              <a:t>;</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200" dirty="0" smtClean="0">
                <a:solidFill>
                  <a:srgbClr val="404040"/>
                </a:solidFill>
                <a:latin typeface="Garamond" panose="02020404030301010803" pitchFamily="18" charset="0"/>
                <a:ea typeface="Century Gothic"/>
                <a:cs typeface="Century Gothic"/>
                <a:sym typeface="Century Gothic"/>
              </a:rPr>
              <a:t>Michelle </a:t>
            </a:r>
            <a:r>
              <a:rPr lang="en-US" sz="2200" dirty="0">
                <a:solidFill>
                  <a:srgbClr val="404040"/>
                </a:solidFill>
                <a:latin typeface="Garamond" panose="02020404030301010803" pitchFamily="18" charset="0"/>
                <a:ea typeface="Century Gothic"/>
                <a:cs typeface="Century Gothic"/>
                <a:sym typeface="Century Gothic"/>
              </a:rPr>
              <a:t>Mavor, Fire </a:t>
            </a:r>
            <a:r>
              <a:rPr lang="en-US" sz="2200" dirty="0" smtClean="0">
                <a:solidFill>
                  <a:srgbClr val="404040"/>
                </a:solidFill>
                <a:latin typeface="Garamond" panose="02020404030301010803" pitchFamily="18" charset="0"/>
                <a:ea typeface="Century Gothic"/>
                <a:cs typeface="Century Gothic"/>
                <a:sym typeface="Century Gothic"/>
              </a:rPr>
              <a:t>Ecologist</a:t>
            </a:r>
            <a:r>
              <a:rPr lang="en-US" sz="2200" b="1" dirty="0">
                <a:solidFill>
                  <a:srgbClr val="404040"/>
                </a:solidFill>
                <a:latin typeface="Garamond" panose="02020404030301010803" pitchFamily="18" charset="0"/>
                <a:ea typeface="Century Gothic"/>
                <a:cs typeface="Century Gothic"/>
                <a:sym typeface="Century Gothic"/>
              </a:rPr>
              <a:t>;</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200" dirty="0" smtClean="0">
                <a:solidFill>
                  <a:srgbClr val="404040"/>
                </a:solidFill>
                <a:latin typeface="Garamond" panose="02020404030301010803" pitchFamily="18" charset="0"/>
                <a:ea typeface="Century Gothic"/>
                <a:cs typeface="Century Gothic"/>
                <a:sym typeface="Century Gothic"/>
              </a:rPr>
              <a:t>Kurt </a:t>
            </a:r>
            <a:r>
              <a:rPr lang="en-US" sz="2200" dirty="0">
                <a:solidFill>
                  <a:srgbClr val="404040"/>
                </a:solidFill>
                <a:latin typeface="Garamond" panose="02020404030301010803" pitchFamily="18" charset="0"/>
                <a:ea typeface="Century Gothic"/>
                <a:cs typeface="Century Gothic"/>
                <a:sym typeface="Century Gothic"/>
              </a:rPr>
              <a:t>Buffalo, Meteorologist, Science and </a:t>
            </a:r>
            <a:r>
              <a:rPr lang="en-US" sz="2200" dirty="0" smtClean="0">
                <a:solidFill>
                  <a:srgbClr val="404040"/>
                </a:solidFill>
                <a:latin typeface="Garamond" panose="02020404030301010803" pitchFamily="18" charset="0"/>
                <a:ea typeface="Century Gothic"/>
                <a:cs typeface="Century Gothic"/>
                <a:sym typeface="Century Gothic"/>
              </a:rPr>
              <a:t>Operations</a:t>
            </a:r>
            <a:r>
              <a:rPr lang="en-US" sz="2200" dirty="0">
                <a:solidFill>
                  <a:srgbClr val="404040"/>
                </a:solidFill>
                <a:latin typeface="Garamond" panose="02020404030301010803" pitchFamily="18" charset="0"/>
                <a:ea typeface="Century Gothic"/>
                <a:cs typeface="Century Gothic"/>
                <a:sym typeface="Century Gothic"/>
              </a:rPr>
              <a:t>;</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200" dirty="0" smtClean="0">
                <a:solidFill>
                  <a:srgbClr val="404040"/>
                </a:solidFill>
                <a:latin typeface="Garamond" panose="02020404030301010803" pitchFamily="18" charset="0"/>
                <a:ea typeface="Century Gothic"/>
                <a:cs typeface="Century Gothic"/>
                <a:sym typeface="Century Gothic"/>
              </a:rPr>
              <a:t>Mike </a:t>
            </a:r>
            <a:r>
              <a:rPr lang="en-US" sz="2200" dirty="0">
                <a:solidFill>
                  <a:srgbClr val="404040"/>
                </a:solidFill>
                <a:latin typeface="Garamond" panose="02020404030301010803" pitchFamily="18" charset="0"/>
                <a:ea typeface="Century Gothic"/>
                <a:cs typeface="Century Gothic"/>
                <a:sym typeface="Century Gothic"/>
              </a:rPr>
              <a:t>Hutson, </a:t>
            </a:r>
            <a:r>
              <a:rPr lang="en-US" sz="2200" dirty="0" smtClean="0">
                <a:solidFill>
                  <a:srgbClr val="404040"/>
                </a:solidFill>
                <a:latin typeface="Garamond" panose="02020404030301010803" pitchFamily="18" charset="0"/>
                <a:ea typeface="Century Gothic"/>
                <a:cs typeface="Century Gothic"/>
                <a:sym typeface="Century Gothic"/>
              </a:rPr>
              <a:t>Meteorologist</a:t>
            </a:r>
            <a:r>
              <a:rPr lang="en-US" sz="2200" dirty="0">
                <a:solidFill>
                  <a:srgbClr val="404040"/>
                </a:solidFill>
                <a:latin typeface="Garamond" panose="02020404030301010803" pitchFamily="18" charset="0"/>
                <a:ea typeface="Century Gothic"/>
                <a:cs typeface="Century Gothic"/>
                <a:sym typeface="Century Gothic"/>
              </a:rPr>
              <a:t>;</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200" dirty="0" smtClean="0">
                <a:solidFill>
                  <a:srgbClr val="404040"/>
                </a:solidFill>
                <a:latin typeface="Garamond" panose="02020404030301010803" pitchFamily="18" charset="0"/>
                <a:ea typeface="Century Gothic"/>
                <a:cs typeface="Century Gothic"/>
                <a:sym typeface="Century Gothic"/>
              </a:rPr>
              <a:t>Nanette </a:t>
            </a:r>
            <a:r>
              <a:rPr lang="en-US" sz="2200" dirty="0">
                <a:solidFill>
                  <a:srgbClr val="404040"/>
                </a:solidFill>
                <a:latin typeface="Garamond" panose="02020404030301010803" pitchFamily="18" charset="0"/>
                <a:ea typeface="Century Gothic"/>
                <a:cs typeface="Century Gothic"/>
                <a:sym typeface="Century Gothic"/>
              </a:rPr>
              <a:t>Hosenfeld, Predictive Services </a:t>
            </a:r>
            <a:r>
              <a:rPr lang="en-US" sz="2200" dirty="0" smtClean="0">
                <a:solidFill>
                  <a:srgbClr val="404040"/>
                </a:solidFill>
                <a:latin typeface="Garamond" panose="02020404030301010803" pitchFamily="18" charset="0"/>
                <a:ea typeface="Century Gothic"/>
                <a:cs typeface="Century Gothic"/>
                <a:sym typeface="Century Gothic"/>
              </a:rPr>
              <a:t>Meteorologist</a:t>
            </a:r>
            <a:r>
              <a:rPr lang="en-US" sz="2200" dirty="0">
                <a:solidFill>
                  <a:srgbClr val="404040"/>
                </a:solidFill>
                <a:latin typeface="Garamond" panose="02020404030301010803" pitchFamily="18" charset="0"/>
                <a:ea typeface="Century Gothic"/>
                <a:cs typeface="Century Gothic"/>
                <a:sym typeface="Century Gothic"/>
              </a:rPr>
              <a:t>;</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 </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and node advisors: </a:t>
            </a:r>
            <a:r>
              <a:rPr lang="en-US" sz="2200" dirty="0" smtClean="0">
                <a:solidFill>
                  <a:srgbClr val="404040"/>
                </a:solidFill>
                <a:latin typeface="Garamond" panose="02020404030301010803" pitchFamily="18" charset="0"/>
                <a:ea typeface="Century Gothic"/>
                <a:cs typeface="Century Gothic"/>
                <a:sym typeface="Century Gothic"/>
              </a:rPr>
              <a:t>Keith </a:t>
            </a:r>
            <a:r>
              <a:rPr lang="en-US" sz="2200" dirty="0">
                <a:solidFill>
                  <a:srgbClr val="404040"/>
                </a:solidFill>
                <a:latin typeface="Garamond" panose="02020404030301010803" pitchFamily="18" charset="0"/>
                <a:ea typeface="Century Gothic"/>
                <a:cs typeface="Century Gothic"/>
                <a:sym typeface="Century Gothic"/>
              </a:rPr>
              <a:t>T. Weber, GIS Director at Idaho State University, GIS Training and Research </a:t>
            </a:r>
            <a:r>
              <a:rPr lang="en-US" sz="2200" dirty="0" smtClean="0">
                <a:solidFill>
                  <a:srgbClr val="404040"/>
                </a:solidFill>
                <a:latin typeface="Garamond" panose="02020404030301010803" pitchFamily="18" charset="0"/>
                <a:ea typeface="Century Gothic"/>
                <a:cs typeface="Century Gothic"/>
                <a:sym typeface="Century Gothic"/>
              </a:rPr>
              <a:t>Center</a:t>
            </a:r>
            <a:r>
              <a:rPr lang="en-US" sz="2200" dirty="0">
                <a:solidFill>
                  <a:srgbClr val="404040"/>
                </a:solidFill>
                <a:latin typeface="Garamond" panose="02020404030301010803" pitchFamily="18" charset="0"/>
                <a:ea typeface="Century Gothic"/>
                <a:cs typeface="Century Gothic"/>
                <a:sym typeface="Century Gothic"/>
              </a:rPr>
              <a:t>;</a:t>
            </a:r>
            <a:r>
              <a:rPr lang="en-US" sz="2200" b="1" dirty="0" smtClean="0">
                <a:solidFill>
                  <a:srgbClr val="238754"/>
                </a:solidFill>
                <a:latin typeface="Garamond" panose="02020404030301010803" pitchFamily="18" charset="0"/>
                <a:ea typeface="Century Gothic"/>
                <a:cs typeface="Century Gothic"/>
                <a:sym typeface="Webdings" panose="05030102010509060703" pitchFamily="18" charset="2"/>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 </a:t>
            </a:r>
            <a:r>
              <a:rPr lang="en-US" sz="2200" dirty="0" smtClean="0">
                <a:solidFill>
                  <a:srgbClr val="3F3F3F"/>
                </a:solidFill>
                <a:latin typeface="Garamond" panose="02020404030301010803" pitchFamily="18" charset="0"/>
                <a:ea typeface="Century Gothic"/>
                <a:cs typeface="Century Gothic"/>
                <a:sym typeface="Century Gothic"/>
              </a:rPr>
              <a:t>Mason </a:t>
            </a:r>
            <a:r>
              <a:rPr lang="en-US" sz="2200" dirty="0">
                <a:solidFill>
                  <a:srgbClr val="3F3F3F"/>
                </a:solidFill>
                <a:latin typeface="Garamond" panose="02020404030301010803" pitchFamily="18" charset="0"/>
                <a:ea typeface="Century Gothic"/>
                <a:cs typeface="Century Gothic"/>
                <a:sym typeface="Century Gothic"/>
              </a:rPr>
              <a:t>Bull, NASA DEVELOP National Program </a:t>
            </a:r>
            <a:r>
              <a:rPr lang="en-US" sz="2200" dirty="0" smtClean="0">
                <a:solidFill>
                  <a:srgbClr val="3F3F3F"/>
                </a:solidFill>
                <a:latin typeface="Garamond" panose="02020404030301010803" pitchFamily="18" charset="0"/>
                <a:ea typeface="Century Gothic"/>
                <a:cs typeface="Century Gothic"/>
                <a:sym typeface="Century Gothic"/>
              </a:rPr>
              <a:t>Fellow.</a:t>
            </a:r>
            <a:endParaRPr sz="2200" dirty="0">
              <a:solidFill>
                <a:srgbClr val="404040"/>
              </a:solidFill>
              <a:latin typeface="Garamond" panose="02020404030301010803" pitchFamily="18" charset="0"/>
              <a:ea typeface="Century Gothic"/>
              <a:cs typeface="Century Gothic"/>
              <a:sym typeface="Century Gothic"/>
            </a:endParaRPr>
          </a:p>
        </p:txBody>
      </p:sp>
      <p:grpSp>
        <p:nvGrpSpPr>
          <p:cNvPr id="3" name="Group 2"/>
          <p:cNvGrpSpPr/>
          <p:nvPr/>
        </p:nvGrpSpPr>
        <p:grpSpPr>
          <a:xfrm>
            <a:off x="10664910" y="10413814"/>
            <a:ext cx="14425489" cy="6587112"/>
            <a:chOff x="10358395" y="10967136"/>
            <a:chExt cx="15024672" cy="5675366"/>
          </a:xfrm>
        </p:grpSpPr>
        <p:sp>
          <p:nvSpPr>
            <p:cNvPr id="25" name="Google Shape;25;p1"/>
            <p:cNvSpPr txBox="1"/>
            <p:nvPr/>
          </p:nvSpPr>
          <p:spPr>
            <a:xfrm>
              <a:off x="10386807" y="13259994"/>
              <a:ext cx="6019103" cy="99400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4400" b="1" dirty="0">
                  <a:solidFill>
                    <a:srgbClr val="238754"/>
                  </a:solidFill>
                  <a:latin typeface="Century Gothic"/>
                  <a:ea typeface="Century Gothic"/>
                  <a:cs typeface="Century Gothic"/>
                  <a:sym typeface="Century Gothic"/>
                </a:rPr>
                <a:t>Methodology</a:t>
              </a:r>
              <a:endParaRPr dirty="0"/>
            </a:p>
          </p:txBody>
        </p:sp>
        <p:sp>
          <p:nvSpPr>
            <p:cNvPr id="79" name="Google Shape;79;p1"/>
            <p:cNvSpPr txBox="1"/>
            <p:nvPr/>
          </p:nvSpPr>
          <p:spPr>
            <a:xfrm>
              <a:off x="10358395" y="14008560"/>
              <a:ext cx="7796180" cy="19317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Garamond" panose="02020404030301010803" pitchFamily="18" charset="0"/>
                  <a:ea typeface="Century Gothic"/>
                  <a:cs typeface="Century Gothic"/>
                  <a:sym typeface="Century Gothic"/>
                </a:rPr>
                <a:t>Our model is composed of </a:t>
              </a:r>
              <a:r>
                <a:rPr lang="en-US" sz="2400" dirty="0" smtClean="0">
                  <a:latin typeface="Garamond" panose="02020404030301010803" pitchFamily="18" charset="0"/>
                  <a:ea typeface="Century Gothic"/>
                  <a:cs typeface="Century Gothic"/>
                  <a:sym typeface="Century Gothic"/>
                </a:rPr>
                <a:t>six </a:t>
              </a:r>
              <a:r>
                <a:rPr lang="en-US" sz="2400" dirty="0">
                  <a:latin typeface="Garamond" panose="02020404030301010803" pitchFamily="18" charset="0"/>
                  <a:ea typeface="Century Gothic"/>
                  <a:cs typeface="Century Gothic"/>
                  <a:sym typeface="Century Gothic"/>
                </a:rPr>
                <a:t>different layers. (1) Elevation, (2) Aqua </a:t>
              </a:r>
              <a:r>
                <a:rPr lang="en-US" sz="2400" dirty="0" smtClean="0">
                  <a:latin typeface="Garamond" panose="02020404030301010803" pitchFamily="18" charset="0"/>
                  <a:ea typeface="Century Gothic"/>
                  <a:cs typeface="Century Gothic"/>
                  <a:sym typeface="Century Gothic"/>
                </a:rPr>
                <a:t>Evapotranspiration (ET), </a:t>
              </a:r>
              <a:r>
                <a:rPr lang="en-US" sz="2400" dirty="0">
                  <a:latin typeface="Garamond" panose="02020404030301010803" pitchFamily="18" charset="0"/>
                  <a:ea typeface="Century Gothic"/>
                  <a:cs typeface="Century Gothic"/>
                  <a:sym typeface="Century Gothic"/>
                </a:rPr>
                <a:t>(3) VIIRS </a:t>
              </a:r>
              <a:r>
                <a:rPr lang="en-US" sz="2400" dirty="0" smtClean="0">
                  <a:latin typeface="Garamond" panose="02020404030301010803" pitchFamily="18" charset="0"/>
                  <a:ea typeface="Century Gothic"/>
                  <a:cs typeface="Century Gothic"/>
                  <a:sym typeface="Century Gothic"/>
                </a:rPr>
                <a:t>Land Surface Temperature (LST), </a:t>
              </a:r>
              <a:r>
                <a:rPr lang="en-US" sz="2400" dirty="0">
                  <a:latin typeface="Garamond" panose="02020404030301010803" pitchFamily="18" charset="0"/>
                  <a:ea typeface="Century Gothic"/>
                  <a:cs typeface="Century Gothic"/>
                  <a:sym typeface="Century Gothic"/>
                </a:rPr>
                <a:t>(4) VIIRS </a:t>
              </a:r>
              <a:r>
                <a:rPr lang="en-US" sz="2400" dirty="0" smtClean="0">
                  <a:latin typeface="Garamond" panose="02020404030301010803" pitchFamily="18" charset="0"/>
                  <a:ea typeface="Century Gothic"/>
                  <a:cs typeface="Century Gothic"/>
                  <a:sym typeface="Century Gothic"/>
                </a:rPr>
                <a:t>Normalized Difference Vegetation Index (NDVI), </a:t>
              </a:r>
              <a:r>
                <a:rPr lang="en-US" sz="2400" dirty="0">
                  <a:latin typeface="Garamond" panose="02020404030301010803" pitchFamily="18" charset="0"/>
                  <a:ea typeface="Century Gothic"/>
                  <a:cs typeface="Century Gothic"/>
                  <a:sym typeface="Century Gothic"/>
                </a:rPr>
                <a:t>(5) Terra ET</a:t>
              </a:r>
              <a:r>
                <a:rPr lang="en-US" sz="2400" dirty="0" smtClean="0">
                  <a:latin typeface="Garamond" panose="02020404030301010803" pitchFamily="18" charset="0"/>
                  <a:ea typeface="Century Gothic"/>
                  <a:cs typeface="Century Gothic"/>
                  <a:sym typeface="Century Gothic"/>
                </a:rPr>
                <a:t>, and </a:t>
              </a:r>
              <a:r>
                <a:rPr lang="en-US" sz="2400" dirty="0">
                  <a:latin typeface="Garamond" panose="02020404030301010803" pitchFamily="18" charset="0"/>
                  <a:ea typeface="Century Gothic"/>
                  <a:cs typeface="Century Gothic"/>
                  <a:sym typeface="Century Gothic"/>
                </a:rPr>
                <a:t>(6) Aspect.</a:t>
              </a:r>
              <a:endParaRPr sz="2400" dirty="0">
                <a:latin typeface="Garamond" panose="02020404030301010803" pitchFamily="18" charset="0"/>
                <a:ea typeface="Century Gothic"/>
                <a:cs typeface="Century Gothic"/>
                <a:sym typeface="Century Gothic"/>
              </a:endParaRPr>
            </a:p>
          </p:txBody>
        </p:sp>
        <p:pic>
          <p:nvPicPr>
            <p:cNvPr id="82" name="Google Shape;82;p1"/>
            <p:cNvPicPr preferRelativeResize="0"/>
            <p:nvPr/>
          </p:nvPicPr>
          <p:blipFill>
            <a:blip r:embed="rId14">
              <a:alphaModFix/>
            </a:blip>
            <a:stretch>
              <a:fillRect/>
            </a:stretch>
          </p:blipFill>
          <p:spPr>
            <a:xfrm rot="343745">
              <a:off x="18260574" y="10967136"/>
              <a:ext cx="7122493" cy="5675366"/>
            </a:xfrm>
            <a:prstGeom prst="rect">
              <a:avLst/>
            </a:prstGeom>
            <a:noFill/>
            <a:ln>
              <a:noFill/>
            </a:ln>
            <a:effectLst>
              <a:outerShdw blurRad="50800" dist="38100" dir="2700000" algn="tl" rotWithShape="0">
                <a:prstClr val="black">
                  <a:alpha val="40000"/>
                </a:prstClr>
              </a:outerShdw>
            </a:effectLst>
          </p:spPr>
        </p:pic>
      </p:grpSp>
      <p:pic>
        <p:nvPicPr>
          <p:cNvPr id="80" name="Google Shape;80;p1"/>
          <p:cNvPicPr preferRelativeResize="0"/>
          <p:nvPr/>
        </p:nvPicPr>
        <p:blipFill rotWithShape="1">
          <a:blip r:embed="rId15">
            <a:alphaModFix/>
          </a:blip>
          <a:srcRect/>
          <a:stretch/>
        </p:blipFill>
        <p:spPr>
          <a:xfrm>
            <a:off x="6259817" y="19135794"/>
            <a:ext cx="1355885" cy="1160421"/>
          </a:xfrm>
          <a:prstGeom prst="rect">
            <a:avLst/>
          </a:prstGeom>
          <a:noFill/>
          <a:ln>
            <a:noFill/>
          </a:ln>
          <a:effectLst>
            <a:outerShdw blurRad="50800" dist="38100" dir="2700000" algn="tl" rotWithShape="0">
              <a:prstClr val="black">
                <a:alpha val="40000"/>
              </a:prstClr>
            </a:outerShdw>
          </a:effectLst>
        </p:spPr>
      </p:pic>
      <p:sp>
        <p:nvSpPr>
          <p:cNvPr id="86" name="Google Shape;71;p1"/>
          <p:cNvSpPr txBox="1"/>
          <p:nvPr/>
        </p:nvSpPr>
        <p:spPr>
          <a:xfrm>
            <a:off x="10794159" y="5261072"/>
            <a:ext cx="609000" cy="36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latin typeface="Century Gothic"/>
                <a:ea typeface="Century Gothic"/>
                <a:cs typeface="Century Gothic"/>
                <a:sym typeface="Century Gothic"/>
              </a:rPr>
              <a:t>N</a:t>
            </a:r>
            <a:endParaRPr sz="1600" b="1" dirty="0">
              <a:latin typeface="Century Gothic"/>
              <a:ea typeface="Century Gothic"/>
              <a:cs typeface="Century Gothic"/>
              <a:sym typeface="Century Gothic"/>
            </a:endParaRPr>
          </a:p>
        </p:txBody>
      </p:sp>
      <p:sp>
        <p:nvSpPr>
          <p:cNvPr id="19" name="TextBox 18"/>
          <p:cNvSpPr txBox="1"/>
          <p:nvPr/>
        </p:nvSpPr>
        <p:spPr>
          <a:xfrm>
            <a:off x="9467786" y="21215215"/>
            <a:ext cx="2725604" cy="400110"/>
          </a:xfrm>
          <a:prstGeom prst="rect">
            <a:avLst/>
          </a:prstGeom>
          <a:noFill/>
        </p:spPr>
        <p:txBody>
          <a:bodyPr wrap="square" rtlCol="0">
            <a:spAutoFit/>
          </a:bodyPr>
          <a:lstStyle/>
          <a:p>
            <a:r>
              <a:rPr lang="en-US" sz="2000" dirty="0" smtClean="0">
                <a:latin typeface="Century Gothic" panose="020B0502020202020204" pitchFamily="34" charset="0"/>
              </a:rPr>
              <a:t>May 2017</a:t>
            </a:r>
            <a:endParaRPr lang="en-US" sz="2000" dirty="0">
              <a:latin typeface="Century Gothic" panose="020B0502020202020204" pitchFamily="34" charset="0"/>
            </a:endParaRPr>
          </a:p>
        </p:txBody>
      </p:sp>
      <p:sp>
        <p:nvSpPr>
          <p:cNvPr id="20" name="TextBox 19"/>
          <p:cNvSpPr txBox="1"/>
          <p:nvPr/>
        </p:nvSpPr>
        <p:spPr>
          <a:xfrm>
            <a:off x="12792789" y="21215215"/>
            <a:ext cx="1574605" cy="400110"/>
          </a:xfrm>
          <a:prstGeom prst="rect">
            <a:avLst/>
          </a:prstGeom>
          <a:noFill/>
        </p:spPr>
        <p:txBody>
          <a:bodyPr wrap="square" rtlCol="0">
            <a:spAutoFit/>
          </a:bodyPr>
          <a:lstStyle/>
          <a:p>
            <a:r>
              <a:rPr lang="en-US" sz="2000" dirty="0" smtClean="0">
                <a:latin typeface="Century Gothic" panose="020B0502020202020204" pitchFamily="34" charset="0"/>
              </a:rPr>
              <a:t>July 2017</a:t>
            </a:r>
            <a:endParaRPr lang="en-US" sz="2000" dirty="0">
              <a:latin typeface="Century Gothic" panose="020B0502020202020204" pitchFamily="34" charset="0"/>
            </a:endParaRPr>
          </a:p>
        </p:txBody>
      </p:sp>
      <p:sp>
        <p:nvSpPr>
          <p:cNvPr id="21" name="TextBox 20"/>
          <p:cNvSpPr txBox="1"/>
          <p:nvPr/>
        </p:nvSpPr>
        <p:spPr>
          <a:xfrm>
            <a:off x="15902892" y="21215215"/>
            <a:ext cx="2627877" cy="400110"/>
          </a:xfrm>
          <a:prstGeom prst="rect">
            <a:avLst/>
          </a:prstGeom>
          <a:noFill/>
        </p:spPr>
        <p:txBody>
          <a:bodyPr wrap="square" rtlCol="0">
            <a:spAutoFit/>
          </a:bodyPr>
          <a:lstStyle/>
          <a:p>
            <a:r>
              <a:rPr lang="en-US" sz="2000" dirty="0" smtClean="0">
                <a:latin typeface="Century Gothic" panose="020B0502020202020204" pitchFamily="34" charset="0"/>
              </a:rPr>
              <a:t>September 2017</a:t>
            </a:r>
            <a:endParaRPr lang="en-US" sz="2000" dirty="0">
              <a:latin typeface="Century Gothic" panose="020B0502020202020204" pitchFamily="34" charset="0"/>
            </a:endParaRPr>
          </a:p>
        </p:txBody>
      </p:sp>
      <p:pic>
        <p:nvPicPr>
          <p:cNvPr id="22" name="Picture 21"/>
          <p:cNvPicPr>
            <a:picLocks noChangeAspect="1"/>
          </p:cNvPicPr>
          <p:nvPr/>
        </p:nvPicPr>
        <p:blipFill rotWithShape="1">
          <a:blip r:embed="rId16">
            <a:extLst>
              <a:ext uri="{28A0092B-C50C-407E-A947-70E740481C1C}">
                <a14:useLocalDpi xmlns:a14="http://schemas.microsoft.com/office/drawing/2010/main" val="0"/>
              </a:ext>
            </a:extLst>
          </a:blip>
          <a:srcRect l="8454" t="2435" b="4280"/>
          <a:stretch/>
        </p:blipFill>
        <p:spPr>
          <a:xfrm>
            <a:off x="8890352" y="16288139"/>
            <a:ext cx="3649566" cy="4812631"/>
          </a:xfrm>
          <a:prstGeom prst="rect">
            <a:avLst/>
          </a:prstGeom>
          <a:effectLst>
            <a:outerShdw blurRad="50800" dist="38100" dir="2700000" algn="tl" rotWithShape="0">
              <a:prstClr val="black">
                <a:alpha val="40000"/>
              </a:prstClr>
            </a:outerShdw>
          </a:effectLst>
        </p:spPr>
      </p:pic>
      <p:pic>
        <p:nvPicPr>
          <p:cNvPr id="50" name="Picture 49"/>
          <p:cNvPicPr>
            <a:picLocks noChangeAspect="1"/>
          </p:cNvPicPr>
          <p:nvPr/>
        </p:nvPicPr>
        <p:blipFill rotWithShape="1">
          <a:blip r:embed="rId17">
            <a:extLst>
              <a:ext uri="{28A0092B-C50C-407E-A947-70E740481C1C}">
                <a14:useLocalDpi xmlns:a14="http://schemas.microsoft.com/office/drawing/2010/main" val="0"/>
              </a:ext>
            </a:extLst>
          </a:blip>
          <a:srcRect l="3209" t="2420" r="2673" b="2799"/>
          <a:stretch/>
        </p:blipFill>
        <p:spPr>
          <a:xfrm>
            <a:off x="11970099" y="16264075"/>
            <a:ext cx="3729790" cy="4860758"/>
          </a:xfrm>
          <a:prstGeom prst="rect">
            <a:avLst/>
          </a:prstGeom>
          <a:effectLst>
            <a:outerShdw blurRad="50800" dist="38100" dir="2700000" algn="tl" rotWithShape="0">
              <a:prstClr val="black">
                <a:alpha val="40000"/>
              </a:prstClr>
            </a:outerShdw>
          </a:effectLst>
        </p:spPr>
      </p:pic>
      <p:pic>
        <p:nvPicPr>
          <p:cNvPr id="56" name="Picture 55"/>
          <p:cNvPicPr>
            <a:picLocks noChangeAspect="1"/>
          </p:cNvPicPr>
          <p:nvPr/>
        </p:nvPicPr>
        <p:blipFill rotWithShape="1">
          <a:blip r:embed="rId18">
            <a:extLst>
              <a:ext uri="{28A0092B-C50C-407E-A947-70E740481C1C}">
                <a14:useLocalDpi xmlns:a14="http://schemas.microsoft.com/office/drawing/2010/main" val="0"/>
              </a:ext>
            </a:extLst>
          </a:blip>
          <a:srcRect l="4099" t="1810" r="3341" b="3319"/>
          <a:stretch/>
        </p:blipFill>
        <p:spPr>
          <a:xfrm>
            <a:off x="15159964" y="16180041"/>
            <a:ext cx="3791264" cy="5028826"/>
          </a:xfrm>
          <a:prstGeom prst="rect">
            <a:avLst/>
          </a:prstGeom>
          <a:effectLst>
            <a:outerShdw blurRad="50800" dist="38100" dir="2700000" algn="tl" rotWithShape="0">
              <a:prstClr val="black">
                <a:alpha val="40000"/>
              </a:prstClr>
            </a:outerShdw>
          </a:effectLst>
        </p:spPr>
      </p:pic>
      <p:pic>
        <p:nvPicPr>
          <p:cNvPr id="88" name="Picture 2" descr="Image result for national weather service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65712" y="20605746"/>
            <a:ext cx="1260966" cy="12609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5" name="TextBox 104"/>
          <p:cNvSpPr txBox="1"/>
          <p:nvPr/>
        </p:nvSpPr>
        <p:spPr>
          <a:xfrm>
            <a:off x="19364806" y="17384816"/>
            <a:ext cx="4001416" cy="400110"/>
          </a:xfrm>
          <a:prstGeom prst="rect">
            <a:avLst/>
          </a:prstGeom>
          <a:noFill/>
        </p:spPr>
        <p:txBody>
          <a:bodyPr wrap="none" rtlCol="0">
            <a:spAutoFit/>
          </a:bodyPr>
          <a:lstStyle/>
          <a:p>
            <a:pPr algn="ctr"/>
            <a:r>
              <a:rPr lang="en-US" sz="2000" dirty="0" smtClean="0">
                <a:latin typeface="Century Gothic" panose="020B0502020202020204" pitchFamily="34" charset="0"/>
              </a:rPr>
              <a:t>Live Fuel Moisture Percentages</a:t>
            </a:r>
            <a:endParaRPr lang="en-US" sz="2000" dirty="0">
              <a:latin typeface="Century Gothic" panose="020B0502020202020204" pitchFamily="34" charset="0"/>
            </a:endParaRPr>
          </a:p>
        </p:txBody>
      </p:sp>
      <p:grpSp>
        <p:nvGrpSpPr>
          <p:cNvPr id="106" name="Group 105"/>
          <p:cNvGrpSpPr/>
          <p:nvPr/>
        </p:nvGrpSpPr>
        <p:grpSpPr>
          <a:xfrm>
            <a:off x="19765745" y="18041808"/>
            <a:ext cx="1712855" cy="2089344"/>
            <a:chOff x="8884905" y="3108575"/>
            <a:chExt cx="1712855" cy="2089344"/>
          </a:xfrm>
        </p:grpSpPr>
        <p:pic>
          <p:nvPicPr>
            <p:cNvPr id="107" name="Picture 106"/>
            <p:cNvPicPr>
              <a:picLocks noChangeAspect="1"/>
            </p:cNvPicPr>
            <p:nvPr/>
          </p:nvPicPr>
          <p:blipFill rotWithShape="1">
            <a:blip r:embed="rId20">
              <a:extLst>
                <a:ext uri="{28A0092B-C50C-407E-A947-70E740481C1C}">
                  <a14:useLocalDpi xmlns:a14="http://schemas.microsoft.com/office/drawing/2010/main" val="0"/>
                </a:ext>
              </a:extLst>
            </a:blip>
            <a:srcRect l="17500"/>
            <a:stretch/>
          </p:blipFill>
          <p:spPr>
            <a:xfrm>
              <a:off x="8884905" y="3108575"/>
              <a:ext cx="543097" cy="2000933"/>
            </a:xfrm>
            <a:prstGeom prst="rect">
              <a:avLst/>
            </a:prstGeom>
          </p:spPr>
        </p:pic>
        <p:sp>
          <p:nvSpPr>
            <p:cNvPr id="108" name="TextBox 107"/>
            <p:cNvSpPr txBox="1"/>
            <p:nvPr/>
          </p:nvSpPr>
          <p:spPr>
            <a:xfrm>
              <a:off x="9438468" y="3108575"/>
              <a:ext cx="64472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ysClr val="windowText" lastClr="000000"/>
                  </a:solidFill>
                  <a:latin typeface="Century Gothic" panose="020B0502020202020204" pitchFamily="34" charset="0"/>
                </a:rPr>
                <a:t>&lt;</a:t>
              </a:r>
              <a:r>
                <a:rPr kumimoji="0" lang="en-US" sz="1800" b="0" i="0" u="none" strike="noStrike" kern="0" cap="none" spc="0" normalizeH="0" baseline="0" noProof="0" dirty="0" smtClean="0">
                  <a:ln>
                    <a:noFill/>
                  </a:ln>
                  <a:solidFill>
                    <a:sysClr val="windowText" lastClr="000000"/>
                  </a:solidFill>
                  <a:effectLst/>
                  <a:uLnTx/>
                  <a:uFillTx/>
                  <a:latin typeface="Century Gothic" panose="020B0502020202020204" pitchFamily="34" charset="0"/>
                </a:rPr>
                <a:t> 75</a:t>
              </a:r>
            </a:p>
          </p:txBody>
        </p:sp>
        <p:sp>
          <p:nvSpPr>
            <p:cNvPr id="109" name="TextBox 108"/>
            <p:cNvSpPr txBox="1"/>
            <p:nvPr/>
          </p:nvSpPr>
          <p:spPr>
            <a:xfrm>
              <a:off x="9442380" y="3463690"/>
              <a:ext cx="9028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panose="020B0502020202020204" pitchFamily="34" charset="0"/>
                </a:rPr>
                <a:t>75 - 99</a:t>
              </a:r>
            </a:p>
          </p:txBody>
        </p:sp>
        <p:sp>
          <p:nvSpPr>
            <p:cNvPr id="110" name="TextBox 109"/>
            <p:cNvSpPr txBox="1"/>
            <p:nvPr/>
          </p:nvSpPr>
          <p:spPr>
            <a:xfrm>
              <a:off x="9428002" y="3818805"/>
              <a:ext cx="11592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panose="020B0502020202020204" pitchFamily="34" charset="0"/>
                </a:rPr>
                <a:t>100 - 124</a:t>
              </a:r>
            </a:p>
          </p:txBody>
        </p:sp>
        <p:sp>
          <p:nvSpPr>
            <p:cNvPr id="111" name="TextBox 110"/>
            <p:cNvSpPr txBox="1"/>
            <p:nvPr/>
          </p:nvSpPr>
          <p:spPr>
            <a:xfrm>
              <a:off x="9438468" y="4155399"/>
              <a:ext cx="11592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panose="020B0502020202020204" pitchFamily="34" charset="0"/>
                </a:rPr>
                <a:t>125 - 149</a:t>
              </a:r>
            </a:p>
          </p:txBody>
        </p:sp>
        <p:sp>
          <p:nvSpPr>
            <p:cNvPr id="112" name="TextBox 111"/>
            <p:cNvSpPr txBox="1"/>
            <p:nvPr/>
          </p:nvSpPr>
          <p:spPr>
            <a:xfrm>
              <a:off x="9438468" y="4491993"/>
              <a:ext cx="115929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panose="020B0502020202020204" pitchFamily="34" charset="0"/>
                </a:rPr>
                <a:t>150 - 199</a:t>
              </a:r>
            </a:p>
          </p:txBody>
        </p:sp>
        <p:sp>
          <p:nvSpPr>
            <p:cNvPr id="113" name="TextBox 112"/>
            <p:cNvSpPr txBox="1"/>
            <p:nvPr/>
          </p:nvSpPr>
          <p:spPr>
            <a:xfrm>
              <a:off x="9428002" y="4828587"/>
              <a:ext cx="82426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latin typeface="Century Gothic" panose="020B0502020202020204" pitchFamily="34" charset="0"/>
                </a:rPr>
                <a:t> ≥ 200</a:t>
              </a:r>
            </a:p>
          </p:txBody>
        </p:sp>
      </p:grpSp>
      <p:grpSp>
        <p:nvGrpSpPr>
          <p:cNvPr id="13" name="Group 12"/>
          <p:cNvGrpSpPr/>
          <p:nvPr/>
        </p:nvGrpSpPr>
        <p:grpSpPr>
          <a:xfrm>
            <a:off x="18133073" y="20802579"/>
            <a:ext cx="6362276" cy="8565390"/>
            <a:chOff x="11238472" y="22643369"/>
            <a:chExt cx="5541803" cy="6864248"/>
          </a:xfrm>
        </p:grpSpPr>
        <p:pic>
          <p:nvPicPr>
            <p:cNvPr id="12" name="Pictur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249662" y="22670306"/>
              <a:ext cx="5283376" cy="6837311"/>
            </a:xfrm>
            <a:prstGeom prst="rect">
              <a:avLst/>
            </a:prstGeom>
            <a:ln>
              <a:solidFill>
                <a:schemeClr val="tx1"/>
              </a:solidFill>
            </a:ln>
            <a:effectLst>
              <a:outerShdw blurRad="50800" dist="38100" dir="2700000" algn="tl" rotWithShape="0">
                <a:prstClr val="black">
                  <a:alpha val="40000"/>
                </a:prstClr>
              </a:outerShdw>
            </a:effectLst>
          </p:spPr>
        </p:pic>
        <p:sp>
          <p:nvSpPr>
            <p:cNvPr id="129" name="Text Box 2"/>
            <p:cNvSpPr txBox="1">
              <a:spLocks noChangeArrowheads="1"/>
            </p:cNvSpPr>
            <p:nvPr/>
          </p:nvSpPr>
          <p:spPr bwMode="auto">
            <a:xfrm>
              <a:off x="16236958" y="22643369"/>
              <a:ext cx="306705" cy="33083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0" name="Text Box 2"/>
            <p:cNvSpPr txBox="1">
              <a:spLocks noChangeArrowheads="1"/>
            </p:cNvSpPr>
            <p:nvPr/>
          </p:nvSpPr>
          <p:spPr bwMode="auto">
            <a:xfrm>
              <a:off x="14663734" y="28904641"/>
              <a:ext cx="638175" cy="266700"/>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200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1" name="Text Box 3"/>
            <p:cNvSpPr txBox="1">
              <a:spLocks noChangeArrowheads="1"/>
            </p:cNvSpPr>
            <p:nvPr/>
          </p:nvSpPr>
          <p:spPr bwMode="auto">
            <a:xfrm>
              <a:off x="15532644" y="29081039"/>
              <a:ext cx="1247631" cy="29454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Kilometers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2" name="Group 131"/>
            <p:cNvGrpSpPr/>
            <p:nvPr/>
          </p:nvGrpSpPr>
          <p:grpSpPr>
            <a:xfrm>
              <a:off x="11238472" y="25371262"/>
              <a:ext cx="2408498" cy="2533581"/>
              <a:chOff x="88436" y="1909291"/>
              <a:chExt cx="2770351" cy="2991823"/>
            </a:xfrm>
          </p:grpSpPr>
          <p:pic>
            <p:nvPicPr>
              <p:cNvPr id="133" name="Picture 132"/>
              <p:cNvPicPr>
                <a:picLocks noChangeAspect="1"/>
              </p:cNvPicPr>
              <p:nvPr/>
            </p:nvPicPr>
            <p:blipFill>
              <a:blip r:embed="rId22"/>
              <a:stretch>
                <a:fillRect/>
              </a:stretch>
            </p:blipFill>
            <p:spPr>
              <a:xfrm>
                <a:off x="88436" y="1909291"/>
                <a:ext cx="2673302" cy="2991823"/>
              </a:xfrm>
              <a:prstGeom prst="rect">
                <a:avLst/>
              </a:prstGeom>
            </p:spPr>
          </p:pic>
          <p:sp>
            <p:nvSpPr>
              <p:cNvPr id="134" name="Text Box 15"/>
              <p:cNvSpPr txBox="1">
                <a:spLocks noChangeArrowheads="1"/>
              </p:cNvSpPr>
              <p:nvPr/>
            </p:nvSpPr>
            <p:spPr bwMode="auto">
              <a:xfrm>
                <a:off x="644309" y="1996967"/>
                <a:ext cx="1285875" cy="266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i="1" dirty="0">
                    <a:latin typeface="Century Gothic" panose="020B0502020202020204" pitchFamily="34" charset="0"/>
                    <a:ea typeface="Calibri" panose="020F0502020204030204" pitchFamily="34" charset="0"/>
                    <a:cs typeface="Times New Roman" panose="02020603050405020304" pitchFamily="18" charset="0"/>
                  </a:rPr>
                  <a:t>In situ </a:t>
                </a:r>
                <a:r>
                  <a:rPr lang="en-US" sz="1600" dirty="0">
                    <a:latin typeface="Century Gothic" panose="020B0502020202020204" pitchFamily="34" charset="0"/>
                    <a:ea typeface="Calibri" panose="020F0502020204030204" pitchFamily="34" charset="0"/>
                    <a:cs typeface="Times New Roman" panose="02020603050405020304" pitchFamily="18" charset="0"/>
                  </a:rPr>
                  <a:t>sites </a:t>
                </a:r>
              </a:p>
              <a:p>
                <a:pPr marL="0" marR="0">
                  <a:lnSpc>
                    <a:spcPct val="107000"/>
                  </a:lnSpc>
                  <a:spcBef>
                    <a:spcPts val="0"/>
                  </a:spcBef>
                  <a:spcAft>
                    <a:spcPts val="800"/>
                  </a:spcAft>
                </a:pPr>
                <a:r>
                  <a:rPr lang="en-US" sz="900"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5" name="Text Box 13"/>
              <p:cNvSpPr txBox="1">
                <a:spLocks noChangeArrowheads="1"/>
              </p:cNvSpPr>
              <p:nvPr/>
            </p:nvSpPr>
            <p:spPr bwMode="auto">
              <a:xfrm>
                <a:off x="644308" y="2250800"/>
                <a:ext cx="1157287" cy="2327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Polygons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ext Box 14"/>
              <p:cNvSpPr txBox="1">
                <a:spLocks noChangeArrowheads="1"/>
              </p:cNvSpPr>
              <p:nvPr/>
            </p:nvSpPr>
            <p:spPr bwMode="auto">
              <a:xfrm>
                <a:off x="634324" y="2486320"/>
                <a:ext cx="2224463" cy="30580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Eastern Great Basin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7" name="Text Box 16"/>
              <p:cNvSpPr txBox="1">
                <a:spLocks noChangeArrowheads="1"/>
              </p:cNvSpPr>
              <p:nvPr/>
            </p:nvSpPr>
            <p:spPr bwMode="auto">
              <a:xfrm>
                <a:off x="345724" y="2792122"/>
                <a:ext cx="2158728" cy="256027"/>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Live Fuel Moisture (LFM)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8" name="Text Box 4"/>
              <p:cNvSpPr txBox="1">
                <a:spLocks noChangeArrowheads="1"/>
              </p:cNvSpPr>
              <p:nvPr/>
            </p:nvSpPr>
            <p:spPr bwMode="auto">
              <a:xfrm>
                <a:off x="633866" y="3333330"/>
                <a:ext cx="1410901" cy="251346"/>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LFM </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75 %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9" name="Text Box 8"/>
              <p:cNvSpPr txBox="1">
                <a:spLocks noChangeArrowheads="1"/>
              </p:cNvSpPr>
              <p:nvPr/>
            </p:nvSpPr>
            <p:spPr bwMode="auto">
              <a:xfrm>
                <a:off x="633866" y="3582585"/>
                <a:ext cx="2112241" cy="26777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75</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US" sz="1600" dirty="0">
                    <a:latin typeface="Century Gothic" panose="020B0502020202020204" pitchFamily="34" charset="0"/>
                    <a:ea typeface="Calibri" panose="020F0502020204030204" pitchFamily="34" charset="0"/>
                    <a:cs typeface="Times New Roman" panose="02020603050405020304" pitchFamily="18" charset="0"/>
                  </a:rPr>
                  <a:t>≤ </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LFM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&lt; 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0" name="Text Box 9"/>
              <p:cNvSpPr txBox="1">
                <a:spLocks noChangeArrowheads="1"/>
              </p:cNvSpPr>
              <p:nvPr/>
            </p:nvSpPr>
            <p:spPr bwMode="auto">
              <a:xfrm>
                <a:off x="618232" y="4034148"/>
                <a:ext cx="2182821" cy="215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100% </a:t>
                </a:r>
                <a:r>
                  <a:rPr lang="en-US" sz="1600" dirty="0">
                    <a:latin typeface="Century Gothic" panose="020B0502020202020204" pitchFamily="34" charset="0"/>
                    <a:ea typeface="Calibri" panose="020F0502020204030204" pitchFamily="34" charset="0"/>
                    <a:cs typeface="Times New Roman" panose="02020603050405020304" pitchFamily="18" charset="0"/>
                  </a:rPr>
                  <a:t>≤</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LFM &lt; 125%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1" name="Text Box 10"/>
              <p:cNvSpPr txBox="1">
                <a:spLocks noChangeArrowheads="1"/>
              </p:cNvSpPr>
              <p:nvPr/>
            </p:nvSpPr>
            <p:spPr bwMode="auto">
              <a:xfrm>
                <a:off x="602924" y="3804338"/>
                <a:ext cx="2143183" cy="2761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125% </a:t>
                </a:r>
                <a:r>
                  <a:rPr lang="en-US" sz="1600" dirty="0">
                    <a:latin typeface="Century Gothic" panose="020B0502020202020204" pitchFamily="34" charset="0"/>
                    <a:ea typeface="Calibri" panose="020F0502020204030204" pitchFamily="34" charset="0"/>
                    <a:cs typeface="Times New Roman" panose="02020603050405020304" pitchFamily="18" charset="0"/>
                  </a:rPr>
                  <a:t>≤</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LFM &lt; 150%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 name="Text Box 11"/>
              <p:cNvSpPr txBox="1">
                <a:spLocks noChangeArrowheads="1"/>
              </p:cNvSpPr>
              <p:nvPr/>
            </p:nvSpPr>
            <p:spPr bwMode="auto">
              <a:xfrm>
                <a:off x="602924" y="4249842"/>
                <a:ext cx="2143182" cy="28171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150% </a:t>
                </a:r>
                <a:r>
                  <a:rPr lang="en-US" sz="1600" dirty="0">
                    <a:latin typeface="Century Gothic" panose="020B0502020202020204" pitchFamily="34" charset="0"/>
                    <a:ea typeface="Calibri" panose="020F0502020204030204" pitchFamily="34" charset="0"/>
                    <a:cs typeface="Times New Roman" panose="02020603050405020304" pitchFamily="18" charset="0"/>
                  </a:rPr>
                  <a:t>≤</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LFM &lt; 200%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3" name="Text Box 12"/>
              <p:cNvSpPr txBox="1">
                <a:spLocks noChangeArrowheads="1"/>
              </p:cNvSpPr>
              <p:nvPr/>
            </p:nvSpPr>
            <p:spPr bwMode="auto">
              <a:xfrm>
                <a:off x="618232" y="4464072"/>
                <a:ext cx="1496211" cy="2854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dirty="0">
                    <a:effectLst/>
                    <a:latin typeface="Century Gothic" panose="020B0502020202020204" pitchFamily="34" charset="0"/>
                    <a:ea typeface="Calibri" panose="020F0502020204030204" pitchFamily="34" charset="0"/>
                    <a:cs typeface="Times New Roman" panose="02020603050405020304" pitchFamily="18" charset="0"/>
                  </a:rPr>
                  <a:t>200% </a:t>
                </a:r>
                <a:r>
                  <a:rPr lang="en-US" sz="1600" dirty="0">
                    <a:latin typeface="Century Gothic" panose="020B0502020202020204" pitchFamily="34" charset="0"/>
                    <a:ea typeface="Calibri" panose="020F0502020204030204" pitchFamily="34" charset="0"/>
                    <a:cs typeface="Times New Roman" panose="02020603050405020304" pitchFamily="18" charset="0"/>
                  </a:rPr>
                  <a:t>≤</a:t>
                </a:r>
                <a:r>
                  <a:rPr lang="en-US" sz="1600" dirty="0" smtClean="0">
                    <a:effectLst/>
                    <a:latin typeface="Century Gothic" panose="020B0502020202020204" pitchFamily="34" charset="0"/>
                    <a:ea typeface="Calibri" panose="020F0502020204030204" pitchFamily="34" charset="0"/>
                    <a:cs typeface="Times New Roman" panose="02020603050405020304" pitchFamily="18" charset="0"/>
                  </a:rPr>
                  <a:t> </a:t>
                </a:r>
                <a:r>
                  <a:rPr lang="en-US" sz="1600" dirty="0">
                    <a:effectLst/>
                    <a:latin typeface="Century Gothic" panose="020B0502020202020204" pitchFamily="34" charset="0"/>
                    <a:ea typeface="Calibri" panose="020F0502020204030204" pitchFamily="34" charset="0"/>
                    <a:cs typeface="Times New Roman" panose="02020603050405020304" pitchFamily="18" charset="0"/>
                  </a:rPr>
                  <a:t>LFM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aphicFrame>
        <p:nvGraphicFramePr>
          <p:cNvPr id="104" name="Chart 103"/>
          <p:cNvGraphicFramePr>
            <a:graphicFrameLocks/>
          </p:cNvGraphicFramePr>
          <p:nvPr>
            <p:extLst>
              <p:ext uri="{D42A27DB-BD31-4B8C-83A1-F6EECF244321}">
                <p14:modId xmlns:p14="http://schemas.microsoft.com/office/powerpoint/2010/main" val="558913129"/>
              </p:ext>
            </p:extLst>
          </p:nvPr>
        </p:nvGraphicFramePr>
        <p:xfrm>
          <a:off x="6630093" y="21924209"/>
          <a:ext cx="11197798" cy="7279000"/>
        </p:xfrm>
        <a:graphic>
          <a:graphicData uri="http://schemas.openxmlformats.org/drawingml/2006/chart">
            <c:chart xmlns:c="http://schemas.openxmlformats.org/drawingml/2006/chart" xmlns:r="http://schemas.openxmlformats.org/officeDocument/2006/relationships" r:id="rId23"/>
          </a:graphicData>
        </a:graphic>
      </p:graphicFrame>
      <p:pic>
        <p:nvPicPr>
          <p:cNvPr id="1026" name="Picture 2" descr="03 Landsat8.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89768" y="16536837"/>
            <a:ext cx="1991573" cy="1633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6190" y="18122185"/>
            <a:ext cx="1489716" cy="338554"/>
          </a:xfrm>
          <a:prstGeom prst="rect">
            <a:avLst/>
          </a:prstGeom>
          <a:noFill/>
        </p:spPr>
        <p:txBody>
          <a:bodyPr wrap="square" rtlCol="0">
            <a:spAutoFit/>
          </a:bodyPr>
          <a:lstStyle/>
          <a:p>
            <a:r>
              <a:rPr lang="en-US" sz="1600" dirty="0" smtClean="0">
                <a:latin typeface="Century Gothic" panose="020B0502020202020204" pitchFamily="34" charset="0"/>
              </a:rPr>
              <a:t>Landsat 8</a:t>
            </a:r>
          </a:p>
        </p:txBody>
      </p:sp>
      <p:pic>
        <p:nvPicPr>
          <p:cNvPr id="1028" name="Picture 4" descr="01 Landsat5.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37184" y="16382883"/>
            <a:ext cx="1696954" cy="16460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16861" y="18169929"/>
            <a:ext cx="2144700" cy="338554"/>
          </a:xfrm>
          <a:prstGeom prst="rect">
            <a:avLst/>
          </a:prstGeom>
          <a:noFill/>
        </p:spPr>
        <p:txBody>
          <a:bodyPr wrap="square" rtlCol="0">
            <a:spAutoFit/>
          </a:bodyPr>
          <a:lstStyle/>
          <a:p>
            <a:r>
              <a:rPr lang="en-US" sz="1600" dirty="0" smtClean="0">
                <a:latin typeface="Century Gothic" panose="020B0502020202020204" pitchFamily="34" charset="0"/>
              </a:rPr>
              <a:t>Landsat 5</a:t>
            </a:r>
            <a:endParaRPr lang="en-US" sz="1600" dirty="0">
              <a:latin typeface="Century Gothic" panose="020B0502020202020204" pitchFamily="34" charset="0"/>
            </a:endParaRPr>
          </a:p>
        </p:txBody>
      </p:sp>
      <p:pic>
        <p:nvPicPr>
          <p:cNvPr id="1030" name="Picture 6" descr="12 SRTM.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851906" y="16264075"/>
            <a:ext cx="1712492" cy="18837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992249" y="18194014"/>
            <a:ext cx="1552322" cy="338554"/>
          </a:xfrm>
          <a:prstGeom prst="rect">
            <a:avLst/>
          </a:prstGeom>
          <a:noFill/>
        </p:spPr>
        <p:txBody>
          <a:bodyPr wrap="square" rtlCol="0">
            <a:spAutoFit/>
          </a:bodyPr>
          <a:lstStyle/>
          <a:p>
            <a:r>
              <a:rPr lang="en-US" sz="1600" dirty="0" smtClean="0">
                <a:latin typeface="Century Gothic" panose="020B0502020202020204" pitchFamily="34" charset="0"/>
              </a:rPr>
              <a:t>SRTM</a:t>
            </a:r>
            <a:endParaRPr lang="en-US" sz="1600" dirty="0">
              <a:latin typeface="Century Gothic" panose="020B0502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770</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Times New Roman</vt:lpstr>
      <vt:lpstr>Garamond</vt:lpstr>
      <vt:lpstr>Webdings</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Shelby I</cp:lastModifiedBy>
  <cp:revision>89</cp:revision>
  <dcterms:created xsi:type="dcterms:W3CDTF">2019-02-05T16:32:03Z</dcterms:created>
  <dcterms:modified xsi:type="dcterms:W3CDTF">2019-11-20T22:41:58Z</dcterms:modified>
</cp:coreProperties>
</file>