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8" clrIdx="0">
    <p:extLst>
      <p:ext uri="{19B8F6BF-5375-455C-9EA6-DF929625EA0E}">
        <p15:presenceInfo xmlns:p15="http://schemas.microsoft.com/office/powerpoint/2012/main" userId="S-1-5-21-330711430-3775241029-4075259233-682401" providerId="AD"/>
      </p:ext>
    </p:extLst>
  </p:cmAuthor>
  <p:cmAuthor id="2" name="Aaron Mackey" initials="AM" lastIdx="12" clrIdx="1">
    <p:extLst>
      <p:ext uri="{19B8F6BF-5375-455C-9EA6-DF929625EA0E}">
        <p15:presenceInfo xmlns:p15="http://schemas.microsoft.com/office/powerpoint/2012/main" userId="S-1-5-21-3006950946-1794026527-731168022-10287" providerId="AD"/>
      </p:ext>
    </p:extLst>
  </p:cmAuthor>
  <p:cmAuthor id="3" name="Acdan, Juanito J. (ARC-SGE)[SSAI DEVELOP]" initials="AJJ(D" lastIdx="22" clrIdx="2">
    <p:extLst>
      <p:ext uri="{19B8F6BF-5375-455C-9EA6-DF929625EA0E}">
        <p15:presenceInfo xmlns:p15="http://schemas.microsoft.com/office/powerpoint/2012/main" userId="S-1-5-21-330711430-3775241029-4075259233-823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5FF"/>
    <a:srgbClr val="3C4267"/>
    <a:srgbClr val="F08A63"/>
    <a:srgbClr val="66A9CF"/>
    <a:srgbClr val="E70000"/>
    <a:srgbClr val="EC2000"/>
    <a:srgbClr val="F23F00"/>
    <a:srgbClr val="F56200"/>
    <a:srgbClr val="FA8500"/>
    <a:srgbClr val="FFA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54075" autoAdjust="0"/>
  </p:normalViewPr>
  <p:slideViewPr>
    <p:cSldViewPr>
      <p:cViewPr>
        <p:scale>
          <a:sx n="39" d="100"/>
          <a:sy n="39" d="100"/>
        </p:scale>
        <p:origin x="210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3E4268"/>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4" name="TextBox 3"/>
          <p:cNvSpPr txBox="1"/>
          <p:nvPr userDrawn="1"/>
        </p:nvSpPr>
        <p:spPr>
          <a:xfrm>
            <a:off x="3439298" y="35485795"/>
            <a:ext cx="23230702" cy="213905"/>
          </a:xfrm>
          <a:prstGeom prst="rect">
            <a:avLst/>
          </a:prstGeom>
          <a:noFill/>
        </p:spPr>
        <p:txBody>
          <a:bodyPr wrap="square" rtlCol="0">
            <a:spAutoFit/>
          </a:bodyPr>
          <a:lstStyle/>
          <a:p>
            <a:pPr algn="l"/>
            <a:r>
              <a:rPr lang="en-US" sz="800" i="1" dirty="0">
                <a:solidFill>
                  <a:schemeClr val="bg1">
                    <a:lumMod val="65000"/>
                  </a:schemeClr>
                </a:solidFill>
                <a:latin typeface="+mj-lt"/>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icture 2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36400" y="32461200"/>
            <a:ext cx="1970353" cy="1970353"/>
          </a:xfrm>
          <a:prstGeom prst="rect">
            <a:avLst/>
          </a:prstGeom>
        </p:spPr>
      </p:pic>
      <p:pic>
        <p:nvPicPr>
          <p:cNvPr id="1042" name="Picture 18" descr="https://lh3.googleusercontent.com/piesfvXUxTWtBaNBlsuIr-vVs3mAEvzjdPjY5p6Go1hUmQg2Ry_NaN4-Gv71uuKUdEDpkCoBjQURUPDG32vNGXX292ATCgZnxUE2Os0D_uSOQcXqDvAEbnE-_G5SG5sNRjitudYfcg0">
            <a:extLst>
              <a:ext uri="{FF2B5EF4-FFF2-40B4-BE49-F238E27FC236}">
                <a16:creationId xmlns="" xmlns:a16="http://schemas.microsoft.com/office/drawing/2014/main" id="{969C2B80-B716-2940-9F60-D788E21AD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7627" y="18315477"/>
            <a:ext cx="3383280" cy="348822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s://lh4.googleusercontent.com/tYN6Ne9qjYQshBiM0_SIpV5QPQHWw_qA6i1as3GJYkDeNEnSLSJmXpLiQeGonybF5ys3kbEm2XB-zCUhE5AQVhOkdoyTRL-lIEXMkrMKo4Voykd1IQRcQrEvcg-r3vLt1qgLnMEwDuo">
            <a:extLst>
              <a:ext uri="{FF2B5EF4-FFF2-40B4-BE49-F238E27FC236}">
                <a16:creationId xmlns="" xmlns:a16="http://schemas.microsoft.com/office/drawing/2014/main" id="{6FDAC57D-0B29-9B48-9F78-B4A159E87D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3683" y="18557857"/>
            <a:ext cx="3383280" cy="348006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lh6.googleusercontent.com/DpO4RnBCtGvXiymVqv-yw05S_WDW_SuW9P76rnnUWZfQK4Ccn0vhdwBFcELfP9-QSpcnWE0gx-xnmHxXRyRotJoePNGh4wei_2LdF29PZiwpA4OGX2BJBclv7_37WbBI_Wzma_BUk4o">
            <a:extLst>
              <a:ext uri="{FF2B5EF4-FFF2-40B4-BE49-F238E27FC236}">
                <a16:creationId xmlns="" xmlns:a16="http://schemas.microsoft.com/office/drawing/2014/main" id="{41689104-3258-484F-8FBF-6B3C765BC6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8155" y="18810461"/>
            <a:ext cx="3383280" cy="349732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98859" y="5021759"/>
            <a:ext cx="11516347"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Abstract</a:t>
            </a:r>
          </a:p>
        </p:txBody>
      </p:sp>
      <p:sp>
        <p:nvSpPr>
          <p:cNvPr id="16" name="TextBox 15"/>
          <p:cNvSpPr txBox="1"/>
          <p:nvPr/>
        </p:nvSpPr>
        <p:spPr>
          <a:xfrm>
            <a:off x="13932422" y="8145959"/>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Objectives</a:t>
            </a:r>
          </a:p>
        </p:txBody>
      </p:sp>
      <p:sp>
        <p:nvSpPr>
          <p:cNvPr id="17" name="TextBox 16"/>
          <p:cNvSpPr txBox="1"/>
          <p:nvPr/>
        </p:nvSpPr>
        <p:spPr>
          <a:xfrm>
            <a:off x="13932422" y="5021759"/>
            <a:ext cx="4419601"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Partners</a:t>
            </a:r>
          </a:p>
        </p:txBody>
      </p:sp>
      <p:sp>
        <p:nvSpPr>
          <p:cNvPr id="18" name="TextBox 17"/>
          <p:cNvSpPr txBox="1"/>
          <p:nvPr/>
        </p:nvSpPr>
        <p:spPr>
          <a:xfrm>
            <a:off x="914400" y="13642122"/>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Study Area</a:t>
            </a:r>
          </a:p>
        </p:txBody>
      </p:sp>
      <p:sp>
        <p:nvSpPr>
          <p:cNvPr id="21" name="TextBox 20"/>
          <p:cNvSpPr txBox="1"/>
          <p:nvPr/>
        </p:nvSpPr>
        <p:spPr>
          <a:xfrm>
            <a:off x="923546" y="29260571"/>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Acknowledgements</a:t>
            </a:r>
          </a:p>
        </p:txBody>
      </p:sp>
      <p:sp>
        <p:nvSpPr>
          <p:cNvPr id="22" name="TextBox 21"/>
          <p:cNvSpPr txBox="1"/>
          <p:nvPr/>
        </p:nvSpPr>
        <p:spPr>
          <a:xfrm>
            <a:off x="13932422" y="11277600"/>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Methodology &amp; Results</a:t>
            </a:r>
          </a:p>
        </p:txBody>
      </p:sp>
      <p:sp>
        <p:nvSpPr>
          <p:cNvPr id="23" name="TextBox 22"/>
          <p:cNvSpPr txBox="1"/>
          <p:nvPr/>
        </p:nvSpPr>
        <p:spPr>
          <a:xfrm>
            <a:off x="954894" y="25081697"/>
            <a:ext cx="4542503"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Team Members</a:t>
            </a:r>
          </a:p>
        </p:txBody>
      </p:sp>
      <p:sp>
        <p:nvSpPr>
          <p:cNvPr id="40" name="TextBox 39"/>
          <p:cNvSpPr txBox="1"/>
          <p:nvPr/>
        </p:nvSpPr>
        <p:spPr>
          <a:xfrm>
            <a:off x="13932422" y="29870400"/>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Conclusions</a:t>
            </a:r>
          </a:p>
        </p:txBody>
      </p:sp>
      <p:sp>
        <p:nvSpPr>
          <p:cNvPr id="36" name="Text Placeholder 16"/>
          <p:cNvSpPr txBox="1">
            <a:spLocks/>
          </p:cNvSpPr>
          <p:nvPr/>
        </p:nvSpPr>
        <p:spPr>
          <a:xfrm>
            <a:off x="863246" y="5869780"/>
            <a:ext cx="12624154" cy="73128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550" dirty="0">
                <a:solidFill>
                  <a:schemeClr val="tx1">
                    <a:lumMod val="75000"/>
                    <a:lumOff val="25000"/>
                  </a:schemeClr>
                </a:solidFill>
              </a:rPr>
              <a:t>The grasslands of the Great Plains that span the Dakotas and Nebraska are crucial for the region’s agriculture and livestock grazing. In the face of increased variability in regional climate, their susceptibility to drought conditions, wildfires, and extreme weather events are expected to increase. Building upon an existing fire risk indicator from a previous DEVELOP team, this project worked with the Bureau of Indian Affairs (BIA), the State Fire Meteorologist of South Dakota, the Central Region Climate Services Director of NOAA’s National Centers for Environmental Information (NCEI), and the National Integrated Drought Information System (NIDIS) to enhance the original product. The end product sends a daily map of wildfire risk across the Great Plains to partners. The map compiles Earth observations, including snow cover from NASA’s Moderate Resolution Imaging </a:t>
            </a:r>
            <a:r>
              <a:rPr lang="en-US" sz="2550" dirty="0" err="1">
                <a:solidFill>
                  <a:schemeClr val="tx1">
                    <a:lumMod val="75000"/>
                    <a:lumOff val="25000"/>
                  </a:schemeClr>
                </a:solidFill>
              </a:rPr>
              <a:t>Spectroradiometer</a:t>
            </a:r>
            <a:r>
              <a:rPr lang="en-US" sz="2550" dirty="0">
                <a:solidFill>
                  <a:schemeClr val="tx1">
                    <a:lumMod val="75000"/>
                    <a:lumOff val="25000"/>
                  </a:schemeClr>
                </a:solidFill>
              </a:rPr>
              <a:t> (MODIS) sensor aboard the Terra satellite, fuel moisture content derived from the Suomi National Polar-orbiting Partnership (NPP) Visible Infrared Imaging Radiometer Suite (VIIRS), and precipitation estimates from the Global Precipitation Measurement (GPM) Integrated Multi-satellite Retrievals for GPM (IMERG). Additional modeled datasets in the tool include wind speeds, daily average temperature, and dew point from NOAA’s Real-Time Mesoscale Analysis (RTMA), drought conditions from the US Drought Monitor, daily climatological temperature averages from 1981-2010 from Oregon State University’s Parameter-elevation Regressions on Independent Slopes Model (PRISM) Climate Group, and soil moisture measurements from the North American Land Data Assimilation System (NLDAS). This Fire Risk Estimation (FIRE) 2.0 tool creates a daily fire risk map for the fire management community in the Great Plains to monitor day-to-day changes in climate indicators and help them prepare for when and where the next major fire may strike.</a:t>
            </a:r>
          </a:p>
        </p:txBody>
      </p:sp>
      <p:sp>
        <p:nvSpPr>
          <p:cNvPr id="43" name="TextBox 42"/>
          <p:cNvSpPr txBox="1"/>
          <p:nvPr/>
        </p:nvSpPr>
        <p:spPr>
          <a:xfrm>
            <a:off x="16408400" y="34696400"/>
            <a:ext cx="10109200" cy="812801"/>
          </a:xfrm>
          <a:prstGeom prst="rect">
            <a:avLst/>
          </a:prstGeom>
          <a:noFill/>
        </p:spPr>
        <p:txBody>
          <a:bodyPr wrap="square" rtlCol="0" anchor="ctr">
            <a:noAutofit/>
          </a:bodyPr>
          <a:lstStyle/>
          <a:p>
            <a:pPr algn="r"/>
            <a:r>
              <a:rPr lang="en-US" sz="4000" dirty="0">
                <a:solidFill>
                  <a:schemeClr val="bg1"/>
                </a:solidFill>
                <a:latin typeface="+mj-lt"/>
              </a:rPr>
              <a:t>North Carolina </a:t>
            </a:r>
            <a:r>
              <a:rPr lang="en-US" sz="4000" dirty="0">
                <a:solidFill>
                  <a:schemeClr val="bg1"/>
                </a:solidFill>
                <a:latin typeface="Century Gothic" panose="020B0502020202020204" pitchFamily="34" charset="0"/>
              </a:rPr>
              <a:t>–</a:t>
            </a:r>
            <a:r>
              <a:rPr lang="en-US" sz="4000" i="1" dirty="0"/>
              <a:t> </a:t>
            </a:r>
            <a:r>
              <a:rPr lang="en-US" sz="4000" dirty="0">
                <a:solidFill>
                  <a:schemeClr val="bg1"/>
                </a:solidFill>
                <a:latin typeface="+mj-lt"/>
              </a:rPr>
              <a:t>NCEI | Fall 2018</a:t>
            </a: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a:solidFill>
                  <a:schemeClr val="bg1"/>
                </a:solidFill>
                <a:latin typeface="+mj-lt"/>
              </a:rPr>
              <a:t>Missouri River Basin Disasters</a:t>
            </a:r>
          </a:p>
        </p:txBody>
      </p:sp>
      <p:sp>
        <p:nvSpPr>
          <p:cNvPr id="62" name="Subtitle"/>
          <p:cNvSpPr>
            <a:spLocks noGrp="1"/>
          </p:cNvSpPr>
          <p:nvPr>
            <p:ph type="body" sz="quarter" idx="13" hasCustomPrompt="1"/>
          </p:nvPr>
        </p:nvSpPr>
        <p:spPr>
          <a:xfrm>
            <a:off x="914400" y="114302"/>
            <a:ext cx="1722120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600" dirty="0">
                <a:solidFill>
                  <a:srgbClr val="3E4268"/>
                </a:solidFill>
              </a:rPr>
              <a:t>Utilizing NASA Earth Observations and NOAA Climate Data Records to Produce Climate Indicators of Rangeland Health and Wildfire Risk</a:t>
            </a:r>
          </a:p>
        </p:txBody>
      </p:sp>
      <p:sp>
        <p:nvSpPr>
          <p:cNvPr id="48" name="Text Placeholder 16"/>
          <p:cNvSpPr txBox="1">
            <a:spLocks/>
          </p:cNvSpPr>
          <p:nvPr/>
        </p:nvSpPr>
        <p:spPr>
          <a:xfrm>
            <a:off x="13932422" y="30632400"/>
            <a:ext cx="11875579" cy="25331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buClr>
                <a:srgbClr val="3E4268"/>
              </a:buClr>
              <a:buFont typeface="Wingdings 3" panose="05040102010807070707" pitchFamily="18" charset="2"/>
              <a:buChar char="}"/>
            </a:pPr>
            <a:r>
              <a:rPr lang="en-US" sz="2800" dirty="0">
                <a:solidFill>
                  <a:schemeClr val="tx1">
                    <a:lumMod val="75000"/>
                    <a:lumOff val="25000"/>
                  </a:schemeClr>
                </a:solidFill>
              </a:rPr>
              <a:t>NASA Earth observations &amp; NOAA climate data can be used in decision-making in </a:t>
            </a:r>
            <a:r>
              <a:rPr lang="en-US" sz="2800" dirty="0" smtClean="0">
                <a:solidFill>
                  <a:schemeClr val="tx1">
                    <a:lumMod val="75000"/>
                    <a:lumOff val="25000"/>
                  </a:schemeClr>
                </a:solidFill>
              </a:rPr>
              <a:t>near real-time </a:t>
            </a:r>
            <a:r>
              <a:rPr lang="en-US" sz="2800" dirty="0">
                <a:solidFill>
                  <a:schemeClr val="tx1">
                    <a:lumMod val="75000"/>
                    <a:lumOff val="25000"/>
                  </a:schemeClr>
                </a:solidFill>
              </a:rPr>
              <a:t>for fire managers in the Great Plains.</a:t>
            </a:r>
          </a:p>
          <a:p>
            <a:pPr>
              <a:lnSpc>
                <a:spcPct val="100000"/>
              </a:lnSpc>
              <a:spcBef>
                <a:spcPts val="0"/>
              </a:spcBef>
              <a:buClr>
                <a:srgbClr val="3E4268"/>
              </a:buClr>
              <a:buFont typeface="Wingdings 3" panose="05040102010807070707" pitchFamily="18" charset="2"/>
              <a:buChar char="}"/>
            </a:pPr>
            <a:r>
              <a:rPr lang="en-US" sz="2800" dirty="0" smtClean="0">
                <a:solidFill>
                  <a:schemeClr val="tx1">
                    <a:lumMod val="75000"/>
                    <a:lumOff val="25000"/>
                  </a:schemeClr>
                </a:solidFill>
              </a:rPr>
              <a:t>Unlike </a:t>
            </a:r>
            <a:r>
              <a:rPr lang="en-US" sz="2800" dirty="0">
                <a:solidFill>
                  <a:schemeClr val="tx1">
                    <a:lumMod val="75000"/>
                    <a:lumOff val="25000"/>
                  </a:schemeClr>
                </a:solidFill>
              </a:rPr>
              <a:t>the original FIRE Tool, the FIRE 2.0 Tool can automatically ingest and send daily fire risk maps every morning to fire </a:t>
            </a:r>
            <a:r>
              <a:rPr lang="en-US" sz="2800" dirty="0" smtClean="0">
                <a:solidFill>
                  <a:schemeClr val="tx1">
                    <a:lumMod val="75000"/>
                    <a:lumOff val="25000"/>
                  </a:schemeClr>
                </a:solidFill>
              </a:rPr>
              <a:t>managers.</a:t>
            </a:r>
          </a:p>
          <a:p>
            <a:pPr>
              <a:lnSpc>
                <a:spcPct val="100000"/>
              </a:lnSpc>
              <a:spcBef>
                <a:spcPts val="0"/>
              </a:spcBef>
              <a:buClr>
                <a:srgbClr val="3E4268"/>
              </a:buClr>
              <a:buFont typeface="Wingdings 3" panose="05040102010807070707" pitchFamily="18" charset="2"/>
              <a:buChar char="}"/>
            </a:pPr>
            <a:r>
              <a:rPr lang="en-US" sz="2800" dirty="0" smtClean="0">
                <a:solidFill>
                  <a:schemeClr val="tx1">
                    <a:lumMod val="75000"/>
                    <a:lumOff val="25000"/>
                  </a:schemeClr>
                </a:solidFill>
              </a:rPr>
              <a:t>Enhanced </a:t>
            </a:r>
            <a:r>
              <a:rPr lang="en-US" sz="2800" dirty="0">
                <a:solidFill>
                  <a:schemeClr val="tx1">
                    <a:lumMod val="75000"/>
                    <a:lumOff val="25000"/>
                  </a:schemeClr>
                </a:solidFill>
              </a:rPr>
              <a:t>data layers, thresholds, and weights make the tool </a:t>
            </a:r>
            <a:r>
              <a:rPr lang="en-US" sz="2800" dirty="0" smtClean="0">
                <a:solidFill>
                  <a:schemeClr val="tx1">
                    <a:lumMod val="75000"/>
                    <a:lumOff val="25000"/>
                  </a:schemeClr>
                </a:solidFill>
              </a:rPr>
              <a:t>more </a:t>
            </a:r>
            <a:r>
              <a:rPr lang="en-US" sz="2800" dirty="0">
                <a:solidFill>
                  <a:schemeClr val="tx1">
                    <a:lumMod val="75000"/>
                    <a:lumOff val="25000"/>
                  </a:schemeClr>
                </a:solidFill>
              </a:rPr>
              <a:t>robust </a:t>
            </a:r>
            <a:r>
              <a:rPr lang="en-US" sz="2800" dirty="0" smtClean="0">
                <a:solidFill>
                  <a:schemeClr val="tx1">
                    <a:lumMod val="75000"/>
                    <a:lumOff val="25000"/>
                  </a:schemeClr>
                </a:solidFill>
              </a:rPr>
              <a:t>        and </a:t>
            </a:r>
            <a:r>
              <a:rPr lang="en-US" sz="2800" dirty="0">
                <a:solidFill>
                  <a:schemeClr val="tx1">
                    <a:lumMod val="75000"/>
                    <a:lumOff val="25000"/>
                  </a:schemeClr>
                </a:solidFill>
              </a:rPr>
              <a:t>reliable compared to original product.</a:t>
            </a:r>
          </a:p>
        </p:txBody>
      </p:sp>
      <p:sp>
        <p:nvSpPr>
          <p:cNvPr id="50" name="Text Placeholder 16"/>
          <p:cNvSpPr txBox="1">
            <a:spLocks/>
          </p:cNvSpPr>
          <p:nvPr/>
        </p:nvSpPr>
        <p:spPr>
          <a:xfrm>
            <a:off x="1761789" y="28231690"/>
            <a:ext cx="2872251" cy="95291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lumOff val="25000"/>
                  </a:schemeClr>
                </a:solidFill>
              </a:rPr>
              <a:t>Natalie </a:t>
            </a:r>
            <a:r>
              <a:rPr lang="en-US" dirty="0" err="1">
                <a:solidFill>
                  <a:schemeClr val="tx1">
                    <a:lumMod val="75000"/>
                    <a:lumOff val="25000"/>
                  </a:schemeClr>
                </a:solidFill>
              </a:rPr>
              <a:t>Belew</a:t>
            </a:r>
            <a:endParaRPr lang="en-US" dirty="0">
              <a:solidFill>
                <a:schemeClr val="tx1">
                  <a:lumMod val="75000"/>
                  <a:lumOff val="25000"/>
                </a:schemeClr>
              </a:solidFill>
            </a:endParaRPr>
          </a:p>
          <a:p>
            <a:pPr algn="ctr">
              <a:lnSpc>
                <a:spcPct val="100000"/>
              </a:lnSpc>
              <a:spcBef>
                <a:spcPts val="0"/>
              </a:spcBef>
            </a:pPr>
            <a:r>
              <a:rPr lang="en-US" dirty="0">
                <a:solidFill>
                  <a:schemeClr val="tx1">
                    <a:lumMod val="75000"/>
                    <a:lumOff val="25000"/>
                  </a:schemeClr>
                </a:solidFill>
              </a:rPr>
              <a:t>Project Lead</a:t>
            </a:r>
          </a:p>
        </p:txBody>
      </p:sp>
      <p:sp>
        <p:nvSpPr>
          <p:cNvPr id="51" name="Text Placeholder 16"/>
          <p:cNvSpPr txBox="1">
            <a:spLocks/>
          </p:cNvSpPr>
          <p:nvPr/>
        </p:nvSpPr>
        <p:spPr>
          <a:xfrm>
            <a:off x="4698735" y="28227026"/>
            <a:ext cx="2872251" cy="5394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Tyler </a:t>
            </a:r>
            <a:r>
              <a:rPr lang="en-US" dirty="0" err="1">
                <a:solidFill>
                  <a:schemeClr val="tx1">
                    <a:lumMod val="75000"/>
                    <a:lumOff val="25000"/>
                  </a:schemeClr>
                </a:solidFill>
              </a:rPr>
              <a:t>Hennessee</a:t>
            </a:r>
            <a:endParaRPr lang="en-US" dirty="0">
              <a:solidFill>
                <a:schemeClr val="tx1">
                  <a:lumMod val="75000"/>
                  <a:lumOff val="25000"/>
                </a:schemeClr>
              </a:solidFill>
            </a:endParaRPr>
          </a:p>
        </p:txBody>
      </p:sp>
      <p:sp>
        <p:nvSpPr>
          <p:cNvPr id="53" name="Text Placeholder 16"/>
          <p:cNvSpPr txBox="1">
            <a:spLocks/>
          </p:cNvSpPr>
          <p:nvPr/>
        </p:nvSpPr>
        <p:spPr>
          <a:xfrm>
            <a:off x="7863369" y="28229858"/>
            <a:ext cx="2499831" cy="95291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lumOff val="25000"/>
                  </a:schemeClr>
                </a:solidFill>
              </a:rPr>
              <a:t>Nick Roberts</a:t>
            </a: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6158" y="26149072"/>
            <a:ext cx="2057404" cy="2046184"/>
          </a:xfrm>
          <a:prstGeom prst="rect">
            <a:avLst/>
          </a:prstGeom>
        </p:spPr>
      </p:pic>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9283" y="26151906"/>
            <a:ext cx="2057404" cy="2046184"/>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3034" y="26153736"/>
            <a:ext cx="2057404" cy="2046184"/>
          </a:xfrm>
          <a:prstGeom prst="rect">
            <a:avLst/>
          </a:prstGeom>
        </p:spPr>
      </p:pic>
      <p:pic>
        <p:nvPicPr>
          <p:cNvPr id="3" name="Picture 2">
            <a:extLst>
              <a:ext uri="{FF2B5EF4-FFF2-40B4-BE49-F238E27FC236}">
                <a16:creationId xmlns="" xmlns:a16="http://schemas.microsoft.com/office/drawing/2014/main" id="{0E063523-5C49-3645-96B3-4320E24C6B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086"/>
          <a:stretch/>
        </p:blipFill>
        <p:spPr>
          <a:xfrm>
            <a:off x="2445424" y="26354748"/>
            <a:ext cx="1645920" cy="1645920"/>
          </a:xfrm>
          <a:prstGeom prst="ellipse">
            <a:avLst/>
          </a:prstGeom>
        </p:spPr>
      </p:pic>
      <p:pic>
        <p:nvPicPr>
          <p:cNvPr id="6" name="Picture 5">
            <a:extLst>
              <a:ext uri="{FF2B5EF4-FFF2-40B4-BE49-F238E27FC236}">
                <a16:creationId xmlns="" xmlns:a16="http://schemas.microsoft.com/office/drawing/2014/main" id="{70691975-4707-A043-9217-705111C667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987"/>
          <a:stretch/>
        </p:blipFill>
        <p:spPr>
          <a:xfrm>
            <a:off x="8185025" y="26346332"/>
            <a:ext cx="1645920" cy="1645920"/>
          </a:xfrm>
          <a:prstGeom prst="ellipse">
            <a:avLst/>
          </a:prstGeom>
        </p:spPr>
      </p:pic>
      <p:pic>
        <p:nvPicPr>
          <p:cNvPr id="9" name="Picture 8">
            <a:extLst>
              <a:ext uri="{FF2B5EF4-FFF2-40B4-BE49-F238E27FC236}">
                <a16:creationId xmlns="" xmlns:a16="http://schemas.microsoft.com/office/drawing/2014/main" id="{91376C1C-4DCA-2642-97E0-77C595B541F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7732"/>
          <a:stretch/>
        </p:blipFill>
        <p:spPr>
          <a:xfrm>
            <a:off x="5311900" y="26354748"/>
            <a:ext cx="1645920" cy="1645920"/>
          </a:xfrm>
          <a:prstGeom prst="ellipse">
            <a:avLst/>
          </a:prstGeom>
        </p:spPr>
      </p:pic>
      <p:sp>
        <p:nvSpPr>
          <p:cNvPr id="85" name="Text Placeholder 16">
            <a:extLst>
              <a:ext uri="{FF2B5EF4-FFF2-40B4-BE49-F238E27FC236}">
                <a16:creationId xmlns="" xmlns:a16="http://schemas.microsoft.com/office/drawing/2014/main" id="{39BE1E22-2B3E-A046-9BC6-EE56A0B66D2D}"/>
              </a:ext>
            </a:extLst>
          </p:cNvPr>
          <p:cNvSpPr txBox="1">
            <a:spLocks/>
          </p:cNvSpPr>
          <p:nvPr/>
        </p:nvSpPr>
        <p:spPr>
          <a:xfrm>
            <a:off x="13932422" y="8878137"/>
            <a:ext cx="12585178" cy="2247063"/>
          </a:xfrm>
          <a:prstGeom prst="rect">
            <a:avLst/>
          </a:prstGeom>
        </p:spPr>
        <p:txBody>
          <a:bodyPr numCol="1" spcCol="640080" anchor="ctr"/>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spcBef>
                <a:spcPts val="1200"/>
              </a:spcBef>
              <a:buClr>
                <a:srgbClr val="3E4268"/>
              </a:buClr>
              <a:buFont typeface="Wingdings 3" panose="05040102010807070707" pitchFamily="18" charset="2"/>
              <a:buChar char="}"/>
            </a:pPr>
            <a:r>
              <a:rPr lang="en-US" sz="2900" b="1" dirty="0">
                <a:solidFill>
                  <a:srgbClr val="3E4268"/>
                </a:solidFill>
              </a:rPr>
              <a:t>Transition </a:t>
            </a:r>
            <a:r>
              <a:rPr lang="en-US" sz="2900" dirty="0">
                <a:solidFill>
                  <a:schemeClr val="tx1">
                    <a:lumMod val="75000"/>
                    <a:lumOff val="25000"/>
                  </a:schemeClr>
                </a:solidFill>
              </a:rPr>
              <a:t>the FIRE tool from Google Earth Engine </a:t>
            </a:r>
            <a:r>
              <a:rPr lang="en-US" sz="2900" dirty="0" smtClean="0">
                <a:solidFill>
                  <a:schemeClr val="tx1">
                    <a:lumMod val="75000"/>
                    <a:lumOff val="25000"/>
                  </a:schemeClr>
                </a:solidFill>
              </a:rPr>
              <a:t>to an </a:t>
            </a:r>
            <a:r>
              <a:rPr lang="en-US" sz="2900" dirty="0" err="1">
                <a:solidFill>
                  <a:schemeClr val="tx1">
                    <a:lumMod val="75000"/>
                    <a:lumOff val="25000"/>
                  </a:schemeClr>
                </a:solidFill>
              </a:rPr>
              <a:t>Esri</a:t>
            </a:r>
            <a:r>
              <a:rPr lang="en-US" sz="2900" dirty="0">
                <a:solidFill>
                  <a:schemeClr val="tx1">
                    <a:lumMod val="75000"/>
                    <a:lumOff val="25000"/>
                  </a:schemeClr>
                </a:solidFill>
              </a:rPr>
              <a:t> </a:t>
            </a:r>
            <a:r>
              <a:rPr lang="en-US" sz="2900" dirty="0" smtClean="0">
                <a:solidFill>
                  <a:schemeClr val="tx1">
                    <a:lumMod val="75000"/>
                    <a:lumOff val="25000"/>
                  </a:schemeClr>
                </a:solidFill>
              </a:rPr>
              <a:t>ArcGIS platform</a:t>
            </a:r>
          </a:p>
          <a:p>
            <a:pPr algn="just">
              <a:spcBef>
                <a:spcPts val="1200"/>
              </a:spcBef>
              <a:buClr>
                <a:srgbClr val="3E4268"/>
              </a:buClr>
              <a:buFont typeface="Wingdings 3" panose="05040102010807070707" pitchFamily="18" charset="2"/>
              <a:buChar char="}"/>
            </a:pPr>
            <a:r>
              <a:rPr lang="en-US" sz="2900" b="1" dirty="0">
                <a:solidFill>
                  <a:srgbClr val="3E4268"/>
                </a:solidFill>
              </a:rPr>
              <a:t>Modify </a:t>
            </a:r>
            <a:r>
              <a:rPr lang="en-US" sz="2900" dirty="0">
                <a:solidFill>
                  <a:schemeClr val="tx1">
                    <a:lumMod val="75000"/>
                    <a:lumOff val="25000"/>
                  </a:schemeClr>
                </a:solidFill>
              </a:rPr>
              <a:t>the study area from Missouri River Basin to ND, SD, &amp; NE</a:t>
            </a:r>
            <a:endParaRPr lang="en-US" sz="2900" b="1" dirty="0">
              <a:solidFill>
                <a:schemeClr val="tx1">
                  <a:lumMod val="75000"/>
                  <a:lumOff val="25000"/>
                </a:schemeClr>
              </a:solidFill>
            </a:endParaRPr>
          </a:p>
          <a:p>
            <a:pPr algn="just">
              <a:spcBef>
                <a:spcPts val="1200"/>
              </a:spcBef>
              <a:buClr>
                <a:srgbClr val="3E4268"/>
              </a:buClr>
              <a:buFont typeface="Wingdings 3" panose="05040102010807070707" pitchFamily="18" charset="2"/>
              <a:buChar char="}"/>
            </a:pPr>
            <a:r>
              <a:rPr lang="en-US" sz="2900" b="1" dirty="0" smtClean="0">
                <a:solidFill>
                  <a:schemeClr val="tx1">
                    <a:lumMod val="75000"/>
                    <a:lumOff val="25000"/>
                  </a:schemeClr>
                </a:solidFill>
              </a:rPr>
              <a:t>Update </a:t>
            </a:r>
            <a:r>
              <a:rPr lang="en-US" sz="2900" dirty="0" smtClean="0">
                <a:solidFill>
                  <a:schemeClr val="tx1">
                    <a:lumMod val="75000"/>
                    <a:lumOff val="25000"/>
                  </a:schemeClr>
                </a:solidFill>
              </a:rPr>
              <a:t>original data layers, thresholds, &amp; weight matrix</a:t>
            </a:r>
          </a:p>
          <a:p>
            <a:pPr algn="just">
              <a:spcBef>
                <a:spcPts val="1200"/>
              </a:spcBef>
              <a:buClr>
                <a:srgbClr val="3E4268"/>
              </a:buClr>
              <a:buFont typeface="Wingdings 3" panose="05040102010807070707" pitchFamily="18" charset="2"/>
              <a:buChar char="}"/>
            </a:pPr>
            <a:r>
              <a:rPr lang="en-US" sz="2900" b="1" dirty="0" smtClean="0">
                <a:solidFill>
                  <a:schemeClr val="tx1">
                    <a:lumMod val="75000"/>
                    <a:lumOff val="25000"/>
                  </a:schemeClr>
                </a:solidFill>
              </a:rPr>
              <a:t>Produce</a:t>
            </a:r>
            <a:r>
              <a:rPr lang="en-US" sz="2900" dirty="0" smtClean="0">
                <a:solidFill>
                  <a:schemeClr val="tx1">
                    <a:lumMod val="75000"/>
                    <a:lumOff val="25000"/>
                  </a:schemeClr>
                </a:solidFill>
              </a:rPr>
              <a:t> automated daily fire risk maps</a:t>
            </a:r>
            <a:endParaRPr lang="en-US" sz="2900" b="1" dirty="0">
              <a:solidFill>
                <a:schemeClr val="tx1">
                  <a:lumMod val="75000"/>
                  <a:lumOff val="25000"/>
                </a:schemeClr>
              </a:solidFill>
            </a:endParaRPr>
          </a:p>
        </p:txBody>
      </p:sp>
      <p:sp>
        <p:nvSpPr>
          <p:cNvPr id="89" name="Text Placeholder 16">
            <a:extLst>
              <a:ext uri="{FF2B5EF4-FFF2-40B4-BE49-F238E27FC236}">
                <a16:creationId xmlns="" xmlns:a16="http://schemas.microsoft.com/office/drawing/2014/main" id="{2FCBEAEA-26E5-F64E-AC55-DBB481698F57}"/>
              </a:ext>
            </a:extLst>
          </p:cNvPr>
          <p:cNvSpPr txBox="1">
            <a:spLocks/>
          </p:cNvSpPr>
          <p:nvPr/>
        </p:nvSpPr>
        <p:spPr>
          <a:xfrm>
            <a:off x="939406" y="30207764"/>
            <a:ext cx="12776593" cy="3701236"/>
          </a:xfrm>
          <a:prstGeom prst="rect">
            <a:avLst/>
          </a:prstGeom>
        </p:spPr>
        <p:txBody>
          <a:bodyPr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2500" dirty="0">
                <a:solidFill>
                  <a:schemeClr val="tx1">
                    <a:lumMod val="75000"/>
                    <a:lumOff val="25000"/>
                  </a:schemeClr>
                </a:solidFill>
              </a:rPr>
              <a:t>We would like to thank our science advisor </a:t>
            </a:r>
            <a:r>
              <a:rPr lang="en-US" sz="2500" b="1" dirty="0">
                <a:solidFill>
                  <a:schemeClr val="tx1">
                    <a:lumMod val="75000"/>
                    <a:lumOff val="25000"/>
                  </a:schemeClr>
                </a:solidFill>
              </a:rPr>
              <a:t>Michael Kruk, </a:t>
            </a:r>
            <a:r>
              <a:rPr lang="en-US" sz="2500" dirty="0">
                <a:solidFill>
                  <a:schemeClr val="tx1">
                    <a:lumMod val="75000"/>
                    <a:lumOff val="25000"/>
                  </a:schemeClr>
                </a:solidFill>
              </a:rPr>
              <a:t>C</a:t>
            </a:r>
            <a:r>
              <a:rPr lang="en-US" sz="2500" dirty="0" smtClean="0">
                <a:solidFill>
                  <a:schemeClr val="tx1">
                    <a:lumMod val="75000"/>
                    <a:lumOff val="25000"/>
                  </a:schemeClr>
                </a:solidFill>
              </a:rPr>
              <a:t>enter </a:t>
            </a:r>
            <a:r>
              <a:rPr lang="en-US" sz="2500" dirty="0">
                <a:solidFill>
                  <a:schemeClr val="tx1">
                    <a:lumMod val="75000"/>
                    <a:lumOff val="25000"/>
                  </a:schemeClr>
                </a:solidFill>
              </a:rPr>
              <a:t>L</a:t>
            </a:r>
            <a:r>
              <a:rPr lang="en-US" sz="2500" dirty="0" smtClean="0">
                <a:solidFill>
                  <a:schemeClr val="tx1">
                    <a:lumMod val="75000"/>
                    <a:lumOff val="25000"/>
                  </a:schemeClr>
                </a:solidFill>
              </a:rPr>
              <a:t>ead </a:t>
            </a:r>
            <a:r>
              <a:rPr lang="en-US" sz="2500" b="1" dirty="0">
                <a:solidFill>
                  <a:schemeClr val="tx1">
                    <a:lumMod val="75000"/>
                    <a:lumOff val="25000"/>
                  </a:schemeClr>
                </a:solidFill>
              </a:rPr>
              <a:t>Aaron Mackey</a:t>
            </a:r>
            <a:r>
              <a:rPr lang="en-US" sz="2500" dirty="0">
                <a:solidFill>
                  <a:schemeClr val="tx1">
                    <a:lumMod val="75000"/>
                    <a:lumOff val="25000"/>
                  </a:schemeClr>
                </a:solidFill>
              </a:rPr>
              <a:t>, as well as our partners </a:t>
            </a:r>
            <a:r>
              <a:rPr lang="en-US" sz="2500" b="1" dirty="0">
                <a:solidFill>
                  <a:schemeClr val="tx1">
                    <a:lumMod val="75000"/>
                    <a:lumOff val="25000"/>
                  </a:schemeClr>
                </a:solidFill>
              </a:rPr>
              <a:t>Darren </a:t>
            </a:r>
            <a:r>
              <a:rPr lang="en-US" sz="2500" b="1" dirty="0" err="1">
                <a:solidFill>
                  <a:schemeClr val="tx1">
                    <a:lumMod val="75000"/>
                    <a:lumOff val="25000"/>
                  </a:schemeClr>
                </a:solidFill>
              </a:rPr>
              <a:t>Clabo</a:t>
            </a:r>
            <a:r>
              <a:rPr lang="en-US" sz="2500" b="1" dirty="0">
                <a:solidFill>
                  <a:schemeClr val="tx1">
                    <a:lumMod val="75000"/>
                    <a:lumOff val="25000"/>
                  </a:schemeClr>
                </a:solidFill>
              </a:rPr>
              <a:t>, David Martin, Britt Parker, </a:t>
            </a:r>
            <a:r>
              <a:rPr lang="en-US" sz="2500" dirty="0">
                <a:solidFill>
                  <a:schemeClr val="tx1">
                    <a:lumMod val="75000"/>
                    <a:lumOff val="25000"/>
                  </a:schemeClr>
                </a:solidFill>
              </a:rPr>
              <a:t>and</a:t>
            </a:r>
            <a:r>
              <a:rPr lang="en-US" sz="2500" b="1" dirty="0">
                <a:solidFill>
                  <a:schemeClr val="tx1">
                    <a:lumMod val="75000"/>
                    <a:lumOff val="25000"/>
                  </a:schemeClr>
                </a:solidFill>
              </a:rPr>
              <a:t> Doug </a:t>
            </a:r>
            <a:r>
              <a:rPr lang="en-US" sz="2500" b="1" dirty="0" err="1">
                <a:solidFill>
                  <a:schemeClr val="tx1">
                    <a:lumMod val="75000"/>
                    <a:lumOff val="25000"/>
                  </a:schemeClr>
                </a:solidFill>
              </a:rPr>
              <a:t>Kluck</a:t>
            </a:r>
            <a:r>
              <a:rPr lang="en-US" sz="2500" dirty="0">
                <a:solidFill>
                  <a:schemeClr val="tx1">
                    <a:lumMod val="75000"/>
                    <a:lumOff val="25000"/>
                  </a:schemeClr>
                </a:solidFill>
              </a:rPr>
              <a:t> for their expertise and guidance throughout this project. </a:t>
            </a:r>
          </a:p>
          <a:p>
            <a:pPr marL="0" indent="0">
              <a:buNone/>
            </a:pPr>
            <a:r>
              <a:rPr lang="en-US" sz="2500" dirty="0">
                <a:solidFill>
                  <a:schemeClr val="tx1">
                    <a:lumMod val="75000"/>
                    <a:lumOff val="25000"/>
                  </a:schemeClr>
                </a:solidFill>
              </a:rPr>
              <a:t>Additionally, we would like to acknowledge people within the NOAA NCEI Staff including </a:t>
            </a:r>
            <a:r>
              <a:rPr lang="en-US" sz="2500" b="1" dirty="0">
                <a:solidFill>
                  <a:schemeClr val="tx1">
                    <a:lumMod val="75000"/>
                    <a:lumOff val="25000"/>
                  </a:schemeClr>
                </a:solidFill>
              </a:rPr>
              <a:t>Rocky </a:t>
            </a:r>
            <a:r>
              <a:rPr lang="en-US" sz="2500" b="1" dirty="0" err="1">
                <a:solidFill>
                  <a:schemeClr val="tx1">
                    <a:lumMod val="75000"/>
                    <a:lumOff val="25000"/>
                  </a:schemeClr>
                </a:solidFill>
              </a:rPr>
              <a:t>Bilotta</a:t>
            </a:r>
            <a:r>
              <a:rPr lang="en-US" sz="2500" dirty="0">
                <a:solidFill>
                  <a:schemeClr val="tx1">
                    <a:lumMod val="75000"/>
                    <a:lumOff val="25000"/>
                  </a:schemeClr>
                </a:solidFill>
              </a:rPr>
              <a:t>, </a:t>
            </a:r>
            <a:r>
              <a:rPr lang="en-US" sz="2500" b="1" dirty="0">
                <a:solidFill>
                  <a:schemeClr val="tx1">
                    <a:lumMod val="75000"/>
                    <a:lumOff val="25000"/>
                  </a:schemeClr>
                </a:solidFill>
              </a:rPr>
              <a:t>Alec Courtright, Karin Gleason, Jared Rennie</a:t>
            </a:r>
            <a:r>
              <a:rPr lang="en-US" sz="2500" dirty="0">
                <a:solidFill>
                  <a:schemeClr val="tx1">
                    <a:lumMod val="75000"/>
                    <a:lumOff val="25000"/>
                  </a:schemeClr>
                </a:solidFill>
              </a:rPr>
              <a:t>, </a:t>
            </a:r>
            <a:r>
              <a:rPr lang="en-US" sz="2500" b="1" dirty="0">
                <a:solidFill>
                  <a:schemeClr val="tx1">
                    <a:lumMod val="75000"/>
                    <a:lumOff val="25000"/>
                  </a:schemeClr>
                </a:solidFill>
              </a:rPr>
              <a:t>Kate Johnson, Jonathan </a:t>
            </a:r>
            <a:r>
              <a:rPr lang="en-US" sz="2500" b="1" dirty="0" err="1">
                <a:solidFill>
                  <a:schemeClr val="tx1">
                    <a:lumMod val="75000"/>
                    <a:lumOff val="25000"/>
                  </a:schemeClr>
                </a:solidFill>
              </a:rPr>
              <a:t>Brannock</a:t>
            </a:r>
            <a:r>
              <a:rPr lang="en-US" sz="2500" dirty="0">
                <a:solidFill>
                  <a:schemeClr val="tx1">
                    <a:lumMod val="75000"/>
                    <a:lumOff val="25000"/>
                  </a:schemeClr>
                </a:solidFill>
              </a:rPr>
              <a:t>, and others for help along the way. </a:t>
            </a:r>
          </a:p>
          <a:p>
            <a:pPr marL="0" indent="0">
              <a:buNone/>
            </a:pPr>
            <a:r>
              <a:rPr lang="en-US" sz="2500" dirty="0">
                <a:solidFill>
                  <a:schemeClr val="tx1">
                    <a:lumMod val="75000"/>
                    <a:lumOff val="25000"/>
                  </a:schemeClr>
                </a:solidFill>
              </a:rPr>
              <a:t>Finally, we acknowledge the previous work of the Missouri River Climate II team in originally creating the tool.</a:t>
            </a:r>
            <a:endParaRPr lang="en-US" sz="2500" b="1" dirty="0">
              <a:solidFill>
                <a:schemeClr val="tx1">
                  <a:lumMod val="75000"/>
                  <a:lumOff val="25000"/>
                </a:schemeClr>
              </a:solidFill>
            </a:endParaRPr>
          </a:p>
        </p:txBody>
      </p:sp>
      <p:pic>
        <p:nvPicPr>
          <p:cNvPr id="116" name="Picture 115">
            <a:extLst>
              <a:ext uri="{FF2B5EF4-FFF2-40B4-BE49-F238E27FC236}">
                <a16:creationId xmlns="" xmlns:a16="http://schemas.microsoft.com/office/drawing/2014/main" id="{7C0C148C-881D-2B4F-ACD9-F19C867036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6457">
            <a:off x="1162213" y="22503163"/>
            <a:ext cx="2052439" cy="1545030"/>
          </a:xfrm>
          <a:prstGeom prst="rect">
            <a:avLst/>
          </a:prstGeom>
        </p:spPr>
      </p:pic>
      <p:pic>
        <p:nvPicPr>
          <p:cNvPr id="118" name="Picture 117">
            <a:extLst>
              <a:ext uri="{FF2B5EF4-FFF2-40B4-BE49-F238E27FC236}">
                <a16:creationId xmlns="" xmlns:a16="http://schemas.microsoft.com/office/drawing/2014/main" id="{ABBA880C-0045-E546-99E7-3285933063C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89818" y="22449567"/>
            <a:ext cx="3121058" cy="1562263"/>
          </a:xfrm>
          <a:prstGeom prst="rect">
            <a:avLst/>
          </a:prstGeom>
        </p:spPr>
      </p:pic>
      <p:sp>
        <p:nvSpPr>
          <p:cNvPr id="119" name="TextBox 118">
            <a:extLst>
              <a:ext uri="{FF2B5EF4-FFF2-40B4-BE49-F238E27FC236}">
                <a16:creationId xmlns="" xmlns:a16="http://schemas.microsoft.com/office/drawing/2014/main" id="{D13A08D8-A7ED-CF46-A217-8E5332595AFB}"/>
              </a:ext>
            </a:extLst>
          </p:cNvPr>
          <p:cNvSpPr txBox="1"/>
          <p:nvPr/>
        </p:nvSpPr>
        <p:spPr>
          <a:xfrm>
            <a:off x="3886200" y="24333369"/>
            <a:ext cx="3139436" cy="507831"/>
          </a:xfrm>
          <a:prstGeom prst="rect">
            <a:avLst/>
          </a:prstGeom>
          <a:noFill/>
        </p:spPr>
        <p:txBody>
          <a:bodyPr wrap="square" rtlCol="0">
            <a:spAutoFit/>
          </a:bodyPr>
          <a:lstStyle/>
          <a:p>
            <a:pPr algn="ctr"/>
            <a:r>
              <a:rPr lang="en-US" sz="2700" b="1" dirty="0">
                <a:solidFill>
                  <a:schemeClr val="tx1">
                    <a:lumMod val="75000"/>
                    <a:lumOff val="25000"/>
                  </a:schemeClr>
                </a:solidFill>
              </a:rPr>
              <a:t>Suomi NPP </a:t>
            </a:r>
            <a:r>
              <a:rPr lang="en-US" sz="2700" dirty="0">
                <a:solidFill>
                  <a:schemeClr val="tx1">
                    <a:lumMod val="75000"/>
                    <a:lumOff val="25000"/>
                  </a:schemeClr>
                </a:solidFill>
              </a:rPr>
              <a:t>VIIRS</a:t>
            </a:r>
          </a:p>
        </p:txBody>
      </p:sp>
      <p:sp>
        <p:nvSpPr>
          <p:cNvPr id="120" name="TextBox 119">
            <a:extLst>
              <a:ext uri="{FF2B5EF4-FFF2-40B4-BE49-F238E27FC236}">
                <a16:creationId xmlns="" xmlns:a16="http://schemas.microsoft.com/office/drawing/2014/main" id="{5F97E0B6-1D11-C048-AF4A-2ABCA0CCB6F0}"/>
              </a:ext>
            </a:extLst>
          </p:cNvPr>
          <p:cNvSpPr txBox="1"/>
          <p:nvPr/>
        </p:nvSpPr>
        <p:spPr>
          <a:xfrm>
            <a:off x="821813" y="24333369"/>
            <a:ext cx="2733238" cy="507831"/>
          </a:xfrm>
          <a:prstGeom prst="rect">
            <a:avLst/>
          </a:prstGeom>
          <a:noFill/>
        </p:spPr>
        <p:txBody>
          <a:bodyPr wrap="square" rtlCol="0">
            <a:spAutoFit/>
          </a:bodyPr>
          <a:lstStyle/>
          <a:p>
            <a:pPr algn="ctr"/>
            <a:r>
              <a:rPr lang="en-US" sz="2700" b="1" dirty="0">
                <a:solidFill>
                  <a:schemeClr val="tx1">
                    <a:lumMod val="75000"/>
                    <a:lumOff val="25000"/>
                  </a:schemeClr>
                </a:solidFill>
              </a:rPr>
              <a:t>Terra</a:t>
            </a:r>
            <a:r>
              <a:rPr lang="en-US" sz="2700" dirty="0">
                <a:solidFill>
                  <a:schemeClr val="tx1">
                    <a:lumMod val="75000"/>
                    <a:lumOff val="25000"/>
                  </a:schemeClr>
                </a:solidFill>
              </a:rPr>
              <a:t> MODIS</a:t>
            </a:r>
          </a:p>
        </p:txBody>
      </p:sp>
      <p:sp>
        <p:nvSpPr>
          <p:cNvPr id="121" name="TextBox 120">
            <a:extLst>
              <a:ext uri="{FF2B5EF4-FFF2-40B4-BE49-F238E27FC236}">
                <a16:creationId xmlns="" xmlns:a16="http://schemas.microsoft.com/office/drawing/2014/main" id="{6C700785-6DB0-1149-965A-4CDBBEE936DB}"/>
              </a:ext>
            </a:extLst>
          </p:cNvPr>
          <p:cNvSpPr txBox="1"/>
          <p:nvPr/>
        </p:nvSpPr>
        <p:spPr>
          <a:xfrm>
            <a:off x="7633833" y="24333369"/>
            <a:ext cx="2633029" cy="507831"/>
          </a:xfrm>
          <a:prstGeom prst="rect">
            <a:avLst/>
          </a:prstGeom>
          <a:noFill/>
        </p:spPr>
        <p:txBody>
          <a:bodyPr wrap="square" rtlCol="0">
            <a:spAutoFit/>
          </a:bodyPr>
          <a:lstStyle/>
          <a:p>
            <a:pPr algn="ctr"/>
            <a:r>
              <a:rPr lang="en-US" sz="2700" b="1" dirty="0">
                <a:solidFill>
                  <a:schemeClr val="tx1">
                    <a:lumMod val="75000"/>
                    <a:lumOff val="25000"/>
                  </a:schemeClr>
                </a:solidFill>
              </a:rPr>
              <a:t>GPM </a:t>
            </a:r>
            <a:r>
              <a:rPr lang="en-US" sz="2700" dirty="0">
                <a:solidFill>
                  <a:schemeClr val="tx1">
                    <a:lumMod val="75000"/>
                    <a:lumOff val="25000"/>
                  </a:schemeClr>
                </a:solidFill>
              </a:rPr>
              <a:t>IMERG</a:t>
            </a:r>
          </a:p>
        </p:txBody>
      </p:sp>
      <p:pic>
        <p:nvPicPr>
          <p:cNvPr id="122" name="Picture 121">
            <a:extLst>
              <a:ext uri="{FF2B5EF4-FFF2-40B4-BE49-F238E27FC236}">
                <a16:creationId xmlns="" xmlns:a16="http://schemas.microsoft.com/office/drawing/2014/main" id="{1169E67C-B0F8-454F-AFE1-7E7FA33F31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526247">
            <a:off x="4119353" y="22518731"/>
            <a:ext cx="2673131" cy="1649916"/>
          </a:xfrm>
          <a:prstGeom prst="rect">
            <a:avLst/>
          </a:prstGeom>
        </p:spPr>
      </p:pic>
      <p:sp>
        <p:nvSpPr>
          <p:cNvPr id="125" name="TextBox 124">
            <a:extLst>
              <a:ext uri="{FF2B5EF4-FFF2-40B4-BE49-F238E27FC236}">
                <a16:creationId xmlns="" xmlns:a16="http://schemas.microsoft.com/office/drawing/2014/main" id="{CEA3B4A1-5BC2-FB4C-95CB-B274EC9DD0C5}"/>
              </a:ext>
            </a:extLst>
          </p:cNvPr>
          <p:cNvSpPr txBox="1"/>
          <p:nvPr/>
        </p:nvSpPr>
        <p:spPr>
          <a:xfrm>
            <a:off x="14630649" y="12035749"/>
            <a:ext cx="4563554" cy="861774"/>
          </a:xfrm>
          <a:prstGeom prst="rect">
            <a:avLst/>
          </a:prstGeom>
        </p:spPr>
        <p:txBody>
          <a:bodyPr wrap="square" numCol="1" spcCol="640080" rtlCol="0">
            <a:spAutoFit/>
          </a:bodyPr>
          <a:lstStyle/>
          <a:p>
            <a:r>
              <a:rPr lang="en-US" sz="5000" b="1" dirty="0">
                <a:solidFill>
                  <a:srgbClr val="3E4268"/>
                </a:solidFill>
              </a:rPr>
              <a:t>1. </a:t>
            </a:r>
            <a:r>
              <a:rPr lang="en-US" sz="4000" b="1" dirty="0">
                <a:solidFill>
                  <a:srgbClr val="3E4268"/>
                </a:solidFill>
              </a:rPr>
              <a:t>Data Acquisition</a:t>
            </a:r>
          </a:p>
        </p:txBody>
      </p:sp>
      <p:sp>
        <p:nvSpPr>
          <p:cNvPr id="176" name="TextBox 175">
            <a:extLst>
              <a:ext uri="{FF2B5EF4-FFF2-40B4-BE49-F238E27FC236}">
                <a16:creationId xmlns="" xmlns:a16="http://schemas.microsoft.com/office/drawing/2014/main" id="{46AE1127-88D9-8649-8F5A-9568495E8487}"/>
              </a:ext>
            </a:extLst>
          </p:cNvPr>
          <p:cNvSpPr txBox="1"/>
          <p:nvPr/>
        </p:nvSpPr>
        <p:spPr>
          <a:xfrm>
            <a:off x="14630649" y="16571339"/>
            <a:ext cx="4476793" cy="861774"/>
          </a:xfrm>
          <a:prstGeom prst="rect">
            <a:avLst/>
          </a:prstGeom>
        </p:spPr>
        <p:txBody>
          <a:bodyPr wrap="square" numCol="1" spcCol="640080" rtlCol="0">
            <a:spAutoFit/>
          </a:bodyPr>
          <a:lstStyle/>
          <a:p>
            <a:r>
              <a:rPr lang="en-US" sz="5000" b="1" dirty="0">
                <a:solidFill>
                  <a:srgbClr val="3E4268"/>
                </a:solidFill>
              </a:rPr>
              <a:t>2. </a:t>
            </a:r>
            <a:r>
              <a:rPr lang="en-US" sz="4000" b="1" dirty="0">
                <a:solidFill>
                  <a:srgbClr val="3E4268"/>
                </a:solidFill>
              </a:rPr>
              <a:t>Data Processing</a:t>
            </a:r>
          </a:p>
        </p:txBody>
      </p:sp>
      <p:sp>
        <p:nvSpPr>
          <p:cNvPr id="177" name="TextBox 176">
            <a:extLst>
              <a:ext uri="{FF2B5EF4-FFF2-40B4-BE49-F238E27FC236}">
                <a16:creationId xmlns="" xmlns:a16="http://schemas.microsoft.com/office/drawing/2014/main" id="{4A367B55-F8B8-AC43-9DD3-C66F6387369F}"/>
              </a:ext>
            </a:extLst>
          </p:cNvPr>
          <p:cNvSpPr txBox="1"/>
          <p:nvPr/>
        </p:nvSpPr>
        <p:spPr>
          <a:xfrm>
            <a:off x="14619619" y="23721167"/>
            <a:ext cx="3787296" cy="861774"/>
          </a:xfrm>
          <a:prstGeom prst="rect">
            <a:avLst/>
          </a:prstGeom>
        </p:spPr>
        <p:txBody>
          <a:bodyPr wrap="square" numCol="1" spcCol="640080" rtlCol="0">
            <a:spAutoFit/>
          </a:bodyPr>
          <a:lstStyle/>
          <a:p>
            <a:r>
              <a:rPr lang="en-US" sz="5000" b="1" dirty="0">
                <a:solidFill>
                  <a:srgbClr val="3E4268"/>
                </a:solidFill>
              </a:rPr>
              <a:t>3. </a:t>
            </a:r>
            <a:r>
              <a:rPr lang="en-US" sz="4000" b="1" dirty="0">
                <a:solidFill>
                  <a:srgbClr val="3E4268"/>
                </a:solidFill>
              </a:rPr>
              <a:t>Results</a:t>
            </a:r>
          </a:p>
        </p:txBody>
      </p:sp>
      <p:sp>
        <p:nvSpPr>
          <p:cNvPr id="179" name="TextBox 178">
            <a:extLst>
              <a:ext uri="{FF2B5EF4-FFF2-40B4-BE49-F238E27FC236}">
                <a16:creationId xmlns="" xmlns:a16="http://schemas.microsoft.com/office/drawing/2014/main" id="{FE8BBB26-D81F-2742-B5A8-C092574B672D}"/>
              </a:ext>
            </a:extLst>
          </p:cNvPr>
          <p:cNvSpPr txBox="1"/>
          <p:nvPr/>
        </p:nvSpPr>
        <p:spPr>
          <a:xfrm>
            <a:off x="12845478" y="17521853"/>
            <a:ext cx="6646980" cy="1015663"/>
          </a:xfrm>
          <a:prstGeom prst="rect">
            <a:avLst/>
          </a:prstGeom>
        </p:spPr>
        <p:txBody>
          <a:bodyPr wrap="square" numCol="1" spcCol="640080" rtlCol="0">
            <a:spAutoFit/>
          </a:bodyPr>
          <a:lstStyle/>
          <a:p>
            <a:pPr algn="ctr"/>
            <a:r>
              <a:rPr lang="en-US" sz="3000" dirty="0">
                <a:solidFill>
                  <a:schemeClr val="tx1">
                    <a:lumMod val="75000"/>
                    <a:lumOff val="25000"/>
                  </a:schemeClr>
                </a:solidFill>
              </a:rPr>
              <a:t>Applying Seasonal Threshold &amp; Weighting Criteria for Large Fire Potential</a:t>
            </a:r>
          </a:p>
        </p:txBody>
      </p:sp>
      <p:sp>
        <p:nvSpPr>
          <p:cNvPr id="180" name="TextBox 179">
            <a:extLst>
              <a:ext uri="{FF2B5EF4-FFF2-40B4-BE49-F238E27FC236}">
                <a16:creationId xmlns="" xmlns:a16="http://schemas.microsoft.com/office/drawing/2014/main" id="{81CCD5F3-DC7A-D049-A97E-1743327D63EF}"/>
              </a:ext>
            </a:extLst>
          </p:cNvPr>
          <p:cNvSpPr txBox="1"/>
          <p:nvPr/>
        </p:nvSpPr>
        <p:spPr>
          <a:xfrm>
            <a:off x="20809245" y="17577281"/>
            <a:ext cx="4924159" cy="584775"/>
          </a:xfrm>
          <a:prstGeom prst="rect">
            <a:avLst/>
          </a:prstGeom>
        </p:spPr>
        <p:txBody>
          <a:bodyPr wrap="square" numCol="1" spcCol="640080" rtlCol="0">
            <a:spAutoFit/>
          </a:bodyPr>
          <a:lstStyle/>
          <a:p>
            <a:pPr algn="ctr"/>
            <a:r>
              <a:rPr lang="en-US" sz="3200" dirty="0">
                <a:solidFill>
                  <a:schemeClr val="tx1">
                    <a:lumMod val="75000"/>
                    <a:lumOff val="25000"/>
                  </a:schemeClr>
                </a:solidFill>
              </a:rPr>
              <a:t>Producing Variable Layers</a:t>
            </a:r>
          </a:p>
        </p:txBody>
      </p:sp>
      <p:cxnSp>
        <p:nvCxnSpPr>
          <p:cNvPr id="191" name="Straight Arrow Connector 190">
            <a:extLst>
              <a:ext uri="{FF2B5EF4-FFF2-40B4-BE49-F238E27FC236}">
                <a16:creationId xmlns="" xmlns:a16="http://schemas.microsoft.com/office/drawing/2014/main" id="{EAA55689-66AD-9B4D-9670-4D6CFC12678B}"/>
              </a:ext>
            </a:extLst>
          </p:cNvPr>
          <p:cNvCxnSpPr>
            <a:cxnSpLocks/>
          </p:cNvCxnSpPr>
          <p:nvPr/>
        </p:nvCxnSpPr>
        <p:spPr>
          <a:xfrm>
            <a:off x="19687339" y="17896247"/>
            <a:ext cx="1173259" cy="0"/>
          </a:xfrm>
          <a:prstGeom prst="straightConnector1">
            <a:avLst/>
          </a:prstGeom>
          <a:ln w="190500">
            <a:solidFill>
              <a:srgbClr val="3E426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3" name="Table 62">
            <a:extLst>
              <a:ext uri="{FF2B5EF4-FFF2-40B4-BE49-F238E27FC236}">
                <a16:creationId xmlns="" xmlns:a16="http://schemas.microsoft.com/office/drawing/2014/main" id="{32DE0ADE-2E8F-1B42-B8B8-4AD5DC7C092D}"/>
              </a:ext>
            </a:extLst>
          </p:cNvPr>
          <p:cNvGraphicFramePr>
            <a:graphicFrameLocks noGrp="1"/>
          </p:cNvGraphicFramePr>
          <p:nvPr>
            <p:extLst>
              <p:ext uri="{D42A27DB-BD31-4B8C-83A1-F6EECF244321}">
                <p14:modId xmlns:p14="http://schemas.microsoft.com/office/powerpoint/2010/main" val="2246857824"/>
              </p:ext>
            </p:extLst>
          </p:nvPr>
        </p:nvGraphicFramePr>
        <p:xfrm>
          <a:off x="11717284" y="18746062"/>
          <a:ext cx="8241239" cy="4747300"/>
        </p:xfrm>
        <a:graphic>
          <a:graphicData uri="http://schemas.openxmlformats.org/drawingml/2006/table">
            <a:tbl>
              <a:tblPr firstRow="1" bandRow="1">
                <a:tableStyleId>{2D5ABB26-0587-4C30-8999-92F81FD0307C}</a:tableStyleId>
              </a:tblPr>
              <a:tblGrid>
                <a:gridCol w="373086">
                  <a:extLst>
                    <a:ext uri="{9D8B030D-6E8A-4147-A177-3AD203B41FA5}">
                      <a16:colId xmlns="" xmlns:a16="http://schemas.microsoft.com/office/drawing/2014/main" val="1566458379"/>
                    </a:ext>
                  </a:extLst>
                </a:gridCol>
                <a:gridCol w="3251175">
                  <a:extLst>
                    <a:ext uri="{9D8B030D-6E8A-4147-A177-3AD203B41FA5}">
                      <a16:colId xmlns="" xmlns:a16="http://schemas.microsoft.com/office/drawing/2014/main" val="492387032"/>
                    </a:ext>
                  </a:extLst>
                </a:gridCol>
                <a:gridCol w="1119257">
                  <a:extLst>
                    <a:ext uri="{9D8B030D-6E8A-4147-A177-3AD203B41FA5}">
                      <a16:colId xmlns="" xmlns:a16="http://schemas.microsoft.com/office/drawing/2014/main" val="2310615854"/>
                    </a:ext>
                  </a:extLst>
                </a:gridCol>
                <a:gridCol w="1449433">
                  <a:extLst>
                    <a:ext uri="{9D8B030D-6E8A-4147-A177-3AD203B41FA5}">
                      <a16:colId xmlns="" xmlns:a16="http://schemas.microsoft.com/office/drawing/2014/main" val="4288255305"/>
                    </a:ext>
                  </a:extLst>
                </a:gridCol>
                <a:gridCol w="845540">
                  <a:extLst>
                    <a:ext uri="{9D8B030D-6E8A-4147-A177-3AD203B41FA5}">
                      <a16:colId xmlns="" xmlns:a16="http://schemas.microsoft.com/office/drawing/2014/main" val="3954265589"/>
                    </a:ext>
                  </a:extLst>
                </a:gridCol>
                <a:gridCol w="1202748">
                  <a:extLst>
                    <a:ext uri="{9D8B030D-6E8A-4147-A177-3AD203B41FA5}">
                      <a16:colId xmlns="" xmlns:a16="http://schemas.microsoft.com/office/drawing/2014/main" val="3186556046"/>
                    </a:ext>
                  </a:extLst>
                </a:gridCol>
              </a:tblGrid>
              <a:tr h="560620">
                <a:tc>
                  <a:txBody>
                    <a:bodyPr/>
                    <a:lstStyle/>
                    <a:p>
                      <a:endParaRPr lang="en-US" sz="2200" dirty="0">
                        <a:solidFill>
                          <a:srgbClr val="3E4369"/>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200" dirty="0">
                        <a:solidFill>
                          <a:schemeClr val="tx1">
                            <a:lumMod val="75000"/>
                            <a:lumOff val="25000"/>
                          </a:schemeClr>
                        </a:solidFill>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400" b="1" dirty="0">
                          <a:solidFill>
                            <a:schemeClr val="tx1">
                              <a:lumMod val="75000"/>
                              <a:lumOff val="25000"/>
                            </a:schemeClr>
                          </a:solidFill>
                          <a:latin typeface="+mn-lt"/>
                        </a:rPr>
                        <a:t>Partner-Provided Thresholds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32549889"/>
                  </a:ext>
                </a:extLst>
              </a:tr>
              <a:tr h="560620">
                <a:tc>
                  <a:txBody>
                    <a:bodyPr/>
                    <a:lstStyle/>
                    <a:p>
                      <a:endParaRPr lang="en-US" sz="2200" dirty="0">
                        <a:solidFill>
                          <a:srgbClr val="3E4369"/>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solidFill>
                          <a:schemeClr val="tx1">
                            <a:lumMod val="75000"/>
                            <a:lumOff val="25000"/>
                          </a:schemeClr>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lumMod val="75000"/>
                              <a:lumOff val="25000"/>
                            </a:schemeClr>
                          </a:solidFill>
                          <a:latin typeface="+mn-lt"/>
                        </a:rPr>
                        <a:t>Spring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728E">
                        <a:alpha val="75000"/>
                      </a:srgbClr>
                    </a:solidFill>
                  </a:tcPr>
                </a:tc>
                <a:tc>
                  <a:txBody>
                    <a:bodyPr/>
                    <a:lstStyle/>
                    <a:p>
                      <a:pPr algn="ctr"/>
                      <a:r>
                        <a:rPr lang="en-US" sz="2400" dirty="0">
                          <a:solidFill>
                            <a:schemeClr val="tx1">
                              <a:lumMod val="75000"/>
                              <a:lumOff val="25000"/>
                            </a:schemeClr>
                          </a:solidFill>
                          <a:latin typeface="+mn-lt"/>
                        </a:rPr>
                        <a:t>Summer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728E">
                        <a:alpha val="75000"/>
                      </a:srgbClr>
                    </a:solidFill>
                  </a:tcPr>
                </a:tc>
                <a:tc>
                  <a:txBody>
                    <a:bodyPr/>
                    <a:lstStyle/>
                    <a:p>
                      <a:pPr algn="ctr"/>
                      <a:r>
                        <a:rPr lang="en-US" sz="2400" dirty="0">
                          <a:solidFill>
                            <a:schemeClr val="tx1">
                              <a:lumMod val="75000"/>
                              <a:lumOff val="25000"/>
                            </a:schemeClr>
                          </a:solidFill>
                          <a:latin typeface="+mn-lt"/>
                        </a:rPr>
                        <a:t>Fall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728E">
                        <a:alpha val="75000"/>
                      </a:srgbClr>
                    </a:solidFill>
                  </a:tcPr>
                </a:tc>
                <a:tc>
                  <a:txBody>
                    <a:bodyPr/>
                    <a:lstStyle/>
                    <a:p>
                      <a:pPr algn="ctr"/>
                      <a:r>
                        <a:rPr lang="en-US" sz="2400" dirty="0">
                          <a:solidFill>
                            <a:schemeClr val="tx1">
                              <a:lumMod val="75000"/>
                              <a:lumOff val="25000"/>
                            </a:schemeClr>
                          </a:solidFill>
                          <a:latin typeface="+mn-lt"/>
                        </a:rPr>
                        <a:t>Winter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728E">
                        <a:alpha val="75000"/>
                      </a:srgbClr>
                    </a:solidFill>
                  </a:tcPr>
                </a:tc>
                <a:extLst>
                  <a:ext uri="{0D108BD9-81ED-4DB2-BD59-A6C34878D82A}">
                    <a16:rowId xmlns="" xmlns:a16="http://schemas.microsoft.com/office/drawing/2014/main" val="2495073575"/>
                  </a:ext>
                </a:extLst>
              </a:tr>
              <a:tr h="560620">
                <a:tc rowSpan="6">
                  <a:txBody>
                    <a:bodyPr/>
                    <a:lstStyle/>
                    <a:p>
                      <a:pPr algn="ctr"/>
                      <a:r>
                        <a:rPr lang="en-US" sz="2200" b="1" dirty="0">
                          <a:solidFill>
                            <a:schemeClr val="tx1">
                              <a:lumMod val="75000"/>
                              <a:lumOff val="25000"/>
                            </a:schemeClr>
                          </a:solidFill>
                          <a:latin typeface="+mn-lt"/>
                        </a:rPr>
                        <a:t>VARIABLES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latin typeface="+mn-lt"/>
                        </a:rPr>
                        <a:t>Drought (USDM)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728E">
                        <a:alpha val="75000"/>
                      </a:srgbClr>
                    </a:solidFill>
                  </a:tcPr>
                </a:tc>
                <a:tc>
                  <a:txBody>
                    <a:bodyPr/>
                    <a:lstStyle/>
                    <a:p>
                      <a:pPr algn="ctr"/>
                      <a:r>
                        <a:rPr lang="en-US" sz="2400" dirty="0">
                          <a:solidFill>
                            <a:schemeClr val="tx1">
                              <a:lumMod val="75000"/>
                              <a:lumOff val="25000"/>
                            </a:schemeClr>
                          </a:solidFill>
                          <a:latin typeface="+mn-lt"/>
                        </a:rPr>
                        <a:t>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tc>
                  <a:txBody>
                    <a:bodyPr/>
                    <a:lstStyle/>
                    <a:p>
                      <a:pPr algn="ctr"/>
                      <a:r>
                        <a:rPr lang="en-US" sz="2400" dirty="0">
                          <a:solidFill>
                            <a:schemeClr val="tx1">
                              <a:lumMod val="75000"/>
                              <a:lumOff val="25000"/>
                            </a:schemeClr>
                          </a:solidFill>
                          <a:latin typeface="+mn-lt"/>
                        </a:rPr>
                        <a:t>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tc>
                  <a:txBody>
                    <a:bodyPr/>
                    <a:lstStyle/>
                    <a:p>
                      <a:pPr algn="ctr"/>
                      <a:r>
                        <a:rPr lang="en-US" sz="2400" dirty="0">
                          <a:solidFill>
                            <a:schemeClr val="tx1">
                              <a:lumMod val="75000"/>
                              <a:lumOff val="25000"/>
                            </a:schemeClr>
                          </a:solidFill>
                          <a:latin typeface="+mn-lt"/>
                        </a:rPr>
                        <a:t>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tc>
                  <a:txBody>
                    <a:bodyPr/>
                    <a:lstStyle/>
                    <a:p>
                      <a:pPr algn="ctr"/>
                      <a:r>
                        <a:rPr lang="en-US" sz="2400" dirty="0">
                          <a:solidFill>
                            <a:schemeClr val="tx1">
                              <a:lumMod val="75000"/>
                              <a:lumOff val="25000"/>
                            </a:schemeClr>
                          </a:solidFill>
                          <a:latin typeface="+mn-lt"/>
                        </a:rPr>
                        <a:t>D1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extLst>
                  <a:ext uri="{0D108BD9-81ED-4DB2-BD59-A6C34878D82A}">
                    <a16:rowId xmlns="" xmlns:a16="http://schemas.microsoft.com/office/drawing/2014/main" val="387767631"/>
                  </a:ext>
                </a:extLst>
              </a:tr>
              <a:tr h="560620">
                <a:tc vMerge="1">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latin typeface="+mn-lt"/>
                        </a:rPr>
                        <a:t>Windspeed (m/s)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728E">
                        <a:alpha val="75000"/>
                      </a:srgbClr>
                    </a:solidFill>
                  </a:tcPr>
                </a:tc>
                <a:tc>
                  <a:txBody>
                    <a:bodyPr/>
                    <a:lstStyle/>
                    <a:p>
                      <a:pPr algn="ctr" fontAlgn="ctr"/>
                      <a:r>
                        <a:rPr lang="en-US" sz="2400" b="0" i="0" u="none" strike="noStrike" dirty="0">
                          <a:solidFill>
                            <a:schemeClr val="tx1">
                              <a:lumMod val="75000"/>
                              <a:lumOff val="25000"/>
                            </a:schemeClr>
                          </a:solidFill>
                          <a:effectLst/>
                          <a:latin typeface="+mn-lt"/>
                        </a:rPr>
                        <a:t>8.94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tc>
                  <a:txBody>
                    <a:bodyPr/>
                    <a:lstStyle/>
                    <a:p>
                      <a:pPr algn="ctr" fontAlgn="ctr"/>
                      <a:r>
                        <a:rPr lang="en-US" sz="2400" b="0" i="0" u="none" strike="noStrike" dirty="0">
                          <a:solidFill>
                            <a:schemeClr val="tx1">
                              <a:lumMod val="75000"/>
                              <a:lumOff val="25000"/>
                            </a:schemeClr>
                          </a:solidFill>
                          <a:effectLst/>
                          <a:latin typeface="+mn-lt"/>
                        </a:rPr>
                        <a:t>8.94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tc>
                  <a:txBody>
                    <a:bodyPr/>
                    <a:lstStyle/>
                    <a:p>
                      <a:pPr algn="ctr" fontAlgn="ctr"/>
                      <a:r>
                        <a:rPr lang="en-US" sz="2400" b="0" i="0" u="none" strike="noStrike" dirty="0">
                          <a:solidFill>
                            <a:schemeClr val="tx1">
                              <a:lumMod val="75000"/>
                              <a:lumOff val="25000"/>
                            </a:schemeClr>
                          </a:solidFill>
                          <a:effectLst/>
                          <a:latin typeface="+mn-lt"/>
                        </a:rPr>
                        <a:t>8.94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tc>
                  <a:txBody>
                    <a:bodyPr/>
                    <a:lstStyle/>
                    <a:p>
                      <a:pPr algn="ctr" fontAlgn="ctr"/>
                      <a:r>
                        <a:rPr lang="en-US" sz="2400" b="0" i="0" u="none" strike="noStrike" dirty="0">
                          <a:solidFill>
                            <a:schemeClr val="tx1">
                              <a:lumMod val="75000"/>
                              <a:lumOff val="25000"/>
                            </a:schemeClr>
                          </a:solidFill>
                          <a:effectLst/>
                          <a:latin typeface="+mn-lt"/>
                        </a:rPr>
                        <a:t>8.94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extLst>
                  <a:ext uri="{0D108BD9-81ED-4DB2-BD59-A6C34878D82A}">
                    <a16:rowId xmlns="" xmlns:a16="http://schemas.microsoft.com/office/drawing/2014/main" val="3457649740"/>
                  </a:ext>
                </a:extLst>
              </a:tr>
              <a:tr h="560620">
                <a:tc vMerge="1">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latin typeface="+mn-lt"/>
                        </a:rPr>
                        <a:t>Rain – Soaking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728E">
                        <a:alpha val="75000"/>
                      </a:srgbClr>
                    </a:solidFill>
                  </a:tcPr>
                </a:tc>
                <a:tc>
                  <a:txBody>
                    <a:bodyPr/>
                    <a:lstStyle/>
                    <a:p>
                      <a:pPr algn="ctr" fontAlgn="ctr"/>
                      <a:r>
                        <a:rPr lang="en-US" sz="2400" b="0" i="0" u="none" strike="noStrike" dirty="0">
                          <a:solidFill>
                            <a:schemeClr val="tx1">
                              <a:lumMod val="75000"/>
                              <a:lumOff val="25000"/>
                            </a:schemeClr>
                          </a:solidFill>
                          <a:effectLst/>
                          <a:latin typeface="+mn-lt"/>
                        </a:rPr>
                        <a:t>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tc>
                  <a:txBody>
                    <a:bodyPr/>
                    <a:lstStyle/>
                    <a:p>
                      <a:pPr algn="ctr" fontAlgn="ctr"/>
                      <a:r>
                        <a:rPr lang="en-US" sz="2400" b="0" i="0" u="none" strike="noStrike" dirty="0">
                          <a:solidFill>
                            <a:schemeClr val="tx1">
                              <a:lumMod val="75000"/>
                              <a:lumOff val="25000"/>
                            </a:schemeClr>
                          </a:solidFill>
                          <a:effectLst/>
                          <a:latin typeface="+mn-lt"/>
                        </a:rPr>
                        <a:t>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tc>
                  <a:txBody>
                    <a:bodyPr/>
                    <a:lstStyle/>
                    <a:p>
                      <a:pPr algn="ctr" fontAlgn="ctr"/>
                      <a:r>
                        <a:rPr lang="en-US" sz="2400" b="0" i="0" u="none" strike="noStrike" dirty="0">
                          <a:solidFill>
                            <a:schemeClr val="tx1">
                              <a:lumMod val="75000"/>
                              <a:lumOff val="25000"/>
                            </a:schemeClr>
                          </a:solidFill>
                          <a:effectLst/>
                          <a:latin typeface="+mn-lt"/>
                        </a:rPr>
                        <a:t>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tc>
                  <a:txBody>
                    <a:bodyPr/>
                    <a:lstStyle/>
                    <a:p>
                      <a:pPr algn="ctr" fontAlgn="ctr"/>
                      <a:r>
                        <a:rPr lang="en-US" sz="2400" b="0" i="0" u="none" strike="noStrike" dirty="0">
                          <a:solidFill>
                            <a:schemeClr val="tx1">
                              <a:lumMod val="75000"/>
                              <a:lumOff val="25000"/>
                            </a:schemeClr>
                          </a:solidFill>
                          <a:effectLst/>
                          <a:latin typeface="+mn-lt"/>
                        </a:rPr>
                        <a:t>12.7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extLst>
                  <a:ext uri="{0D108BD9-81ED-4DB2-BD59-A6C34878D82A}">
                    <a16:rowId xmlns="" xmlns:a16="http://schemas.microsoft.com/office/drawing/2014/main" val="4272175603"/>
                  </a:ext>
                </a:extLst>
              </a:tr>
              <a:tr h="560620">
                <a:tc vMerge="1">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latin typeface="+mn-lt"/>
                        </a:rPr>
                        <a:t>Rain – Wetting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728E">
                        <a:alpha val="75000"/>
                      </a:srgbClr>
                    </a:solidFill>
                  </a:tcPr>
                </a:tc>
                <a:tc>
                  <a:txBody>
                    <a:bodyPr/>
                    <a:lstStyle/>
                    <a:p>
                      <a:pPr algn="ctr" fontAlgn="ctr"/>
                      <a:r>
                        <a:rPr lang="en-US" sz="2400" b="0" i="0" u="none" strike="noStrike" dirty="0">
                          <a:solidFill>
                            <a:schemeClr val="tx1">
                              <a:lumMod val="75000"/>
                              <a:lumOff val="25000"/>
                            </a:schemeClr>
                          </a:solidFill>
                          <a:effectLst/>
                          <a:latin typeface="+mn-lt"/>
                        </a:rPr>
                        <a:t>2.54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tc>
                  <a:txBody>
                    <a:bodyPr/>
                    <a:lstStyle/>
                    <a:p>
                      <a:pPr algn="ctr" fontAlgn="ctr"/>
                      <a:r>
                        <a:rPr lang="en-US" sz="2400" b="0" i="0" u="none" strike="noStrike" dirty="0">
                          <a:solidFill>
                            <a:schemeClr val="tx1">
                              <a:lumMod val="75000"/>
                              <a:lumOff val="25000"/>
                            </a:schemeClr>
                          </a:solidFill>
                          <a:effectLst/>
                          <a:latin typeface="+mn-lt"/>
                        </a:rPr>
                        <a:t>2.54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tc>
                  <a:txBody>
                    <a:bodyPr/>
                    <a:lstStyle/>
                    <a:p>
                      <a:pPr algn="ctr" fontAlgn="ctr"/>
                      <a:r>
                        <a:rPr lang="en-US" sz="2400" b="0" i="0" u="none" strike="noStrike">
                          <a:solidFill>
                            <a:schemeClr val="tx1">
                              <a:lumMod val="75000"/>
                              <a:lumOff val="25000"/>
                            </a:schemeClr>
                          </a:solidFill>
                          <a:effectLst/>
                          <a:latin typeface="+mn-lt"/>
                        </a:rPr>
                        <a:t>2.54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tc>
                  <a:txBody>
                    <a:bodyPr/>
                    <a:lstStyle/>
                    <a:p>
                      <a:pPr algn="ctr" fontAlgn="ctr"/>
                      <a:r>
                        <a:rPr lang="en-US" sz="2400" b="0" i="0" u="none" strike="noStrike" dirty="0">
                          <a:solidFill>
                            <a:schemeClr val="tx1">
                              <a:lumMod val="75000"/>
                              <a:lumOff val="25000"/>
                            </a:schemeClr>
                          </a:solidFill>
                          <a:effectLst/>
                          <a:latin typeface="+mn-lt"/>
                        </a:rPr>
                        <a:t>2.54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extLst>
                  <a:ext uri="{0D108BD9-81ED-4DB2-BD59-A6C34878D82A}">
                    <a16:rowId xmlns="" xmlns:a16="http://schemas.microsoft.com/office/drawing/2014/main" val="4170570419"/>
                  </a:ext>
                </a:extLst>
              </a:tr>
              <a:tr h="560620">
                <a:tc vMerge="1">
                  <a:txBody>
                    <a:bodyPr/>
                    <a:lstStyle/>
                    <a:p>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latin typeface="+mn-lt"/>
                        </a:rPr>
                        <a:t>Relative Humidity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728E">
                        <a:alpha val="75000"/>
                      </a:srgbClr>
                    </a:solidFill>
                  </a:tcPr>
                </a:tc>
                <a:tc>
                  <a:txBody>
                    <a:bodyPr/>
                    <a:lstStyle/>
                    <a:p>
                      <a:pPr algn="ctr" fontAlgn="ctr"/>
                      <a:r>
                        <a:rPr lang="en-US" sz="2400" b="0" i="0" u="none" strike="noStrike" dirty="0">
                          <a:solidFill>
                            <a:schemeClr val="tx1">
                              <a:lumMod val="75000"/>
                              <a:lumOff val="25000"/>
                            </a:schemeClr>
                          </a:solidFill>
                          <a:effectLst/>
                          <a:latin typeface="+mn-lt"/>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tc>
                  <a:txBody>
                    <a:bodyPr/>
                    <a:lstStyle/>
                    <a:p>
                      <a:pPr algn="ctr" fontAlgn="ctr"/>
                      <a:r>
                        <a:rPr lang="en-US" sz="2400" b="0" i="0" u="none" strike="noStrike" dirty="0">
                          <a:solidFill>
                            <a:schemeClr val="tx1">
                              <a:lumMod val="75000"/>
                              <a:lumOff val="25000"/>
                            </a:schemeClr>
                          </a:solidFill>
                          <a:effectLst/>
                          <a:latin typeface="+mn-lt"/>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tc>
                  <a:txBody>
                    <a:bodyPr/>
                    <a:lstStyle/>
                    <a:p>
                      <a:pPr algn="ctr" fontAlgn="ctr"/>
                      <a:r>
                        <a:rPr lang="en-US" sz="2400" b="0" i="0" u="none" strike="noStrike" dirty="0">
                          <a:solidFill>
                            <a:schemeClr val="tx1">
                              <a:lumMod val="75000"/>
                              <a:lumOff val="25000"/>
                            </a:schemeClr>
                          </a:solidFill>
                          <a:effectLst/>
                          <a:latin typeface="+mn-lt"/>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tc>
                  <a:txBody>
                    <a:bodyPr/>
                    <a:lstStyle/>
                    <a:p>
                      <a:pPr algn="ctr" fontAlgn="ctr"/>
                      <a:r>
                        <a:rPr lang="en-US" sz="2400" b="0" i="0" u="none" strike="noStrike" dirty="0">
                          <a:solidFill>
                            <a:schemeClr val="tx1">
                              <a:lumMod val="75000"/>
                              <a:lumOff val="25000"/>
                            </a:schemeClr>
                          </a:solidFill>
                          <a:effectLst/>
                          <a:latin typeface="+mn-lt"/>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50000"/>
                      </a:srgbClr>
                    </a:solidFill>
                  </a:tcPr>
                </a:tc>
                <a:extLst>
                  <a:ext uri="{0D108BD9-81ED-4DB2-BD59-A6C34878D82A}">
                    <a16:rowId xmlns="" xmlns:a16="http://schemas.microsoft.com/office/drawing/2014/main" val="2918172619"/>
                  </a:ext>
                </a:extLst>
              </a:tr>
              <a:tr h="560620">
                <a:tc vMerge="1">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2743200" rtl="0" eaLnBrk="1" fontAlgn="auto" latinLnBrk="0" hangingPunct="1">
                        <a:lnSpc>
                          <a:spcPct val="100000"/>
                        </a:lnSpc>
                        <a:spcBef>
                          <a:spcPts val="0"/>
                        </a:spcBef>
                        <a:spcAft>
                          <a:spcPts val="0"/>
                        </a:spcAft>
                        <a:buClrTx/>
                        <a:buSzTx/>
                        <a:buFontTx/>
                        <a:buNone/>
                        <a:tabLst/>
                        <a:defRPr/>
                      </a:pPr>
                      <a:r>
                        <a:rPr lang="en-US" sz="2400" b="1" dirty="0">
                          <a:solidFill>
                            <a:schemeClr val="tx1">
                              <a:lumMod val="75000"/>
                              <a:lumOff val="25000"/>
                            </a:schemeClr>
                          </a:solidFill>
                          <a:latin typeface="+mn-lt"/>
                        </a:rPr>
                        <a:t>Temperature Anomaly (</a:t>
                      </a:r>
                      <a:r>
                        <a:rPr lang="en-US" sz="2400" b="1" baseline="30000" dirty="0" err="1">
                          <a:solidFill>
                            <a:schemeClr val="tx1">
                              <a:lumMod val="75000"/>
                              <a:lumOff val="25000"/>
                            </a:schemeClr>
                          </a:solidFill>
                          <a:effectLst/>
                          <a:latin typeface="+mn-lt"/>
                        </a:rPr>
                        <a:t>o</a:t>
                      </a:r>
                      <a:r>
                        <a:rPr lang="en-US" sz="2400" b="1" dirty="0" err="1">
                          <a:solidFill>
                            <a:schemeClr val="tx1">
                              <a:lumMod val="75000"/>
                              <a:lumOff val="25000"/>
                            </a:schemeClr>
                          </a:solidFill>
                          <a:latin typeface="+mn-lt"/>
                        </a:rPr>
                        <a:t>C</a:t>
                      </a:r>
                      <a:r>
                        <a:rPr lang="en-US" sz="2400" b="1" dirty="0">
                          <a:solidFill>
                            <a:schemeClr val="tx1">
                              <a:lumMod val="75000"/>
                              <a:lumOff val="25000"/>
                            </a:schemeClr>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E728E">
                        <a:alpha val="75000"/>
                      </a:srgbClr>
                    </a:solidFill>
                  </a:tcPr>
                </a:tc>
                <a:tc>
                  <a:txBody>
                    <a:bodyPr/>
                    <a:lstStyle/>
                    <a:p>
                      <a:pPr algn="ctr" fontAlgn="ctr"/>
                      <a:r>
                        <a:rPr lang="en-US" sz="2400" b="0" i="0" u="none" strike="noStrike" dirty="0">
                          <a:solidFill>
                            <a:schemeClr val="tx1">
                              <a:lumMod val="75000"/>
                              <a:lumOff val="25000"/>
                            </a:schemeClr>
                          </a:solidFill>
                          <a:effectLst/>
                          <a:latin typeface="+mn-lt"/>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tc>
                  <a:txBody>
                    <a:bodyPr/>
                    <a:lstStyle/>
                    <a:p>
                      <a:pPr algn="ctr" fontAlgn="ctr"/>
                      <a:r>
                        <a:rPr lang="en-US" sz="2400" b="0" i="0" u="none" strike="noStrike" dirty="0">
                          <a:solidFill>
                            <a:schemeClr val="tx1">
                              <a:lumMod val="75000"/>
                              <a:lumOff val="25000"/>
                            </a:schemeClr>
                          </a:solidFill>
                          <a:effectLst/>
                          <a:latin typeface="+mn-lt"/>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tc>
                  <a:txBody>
                    <a:bodyPr/>
                    <a:lstStyle/>
                    <a:p>
                      <a:pPr algn="ctr" fontAlgn="ctr"/>
                      <a:r>
                        <a:rPr lang="en-US" sz="2400" b="0" i="0" u="none" strike="noStrike" dirty="0">
                          <a:solidFill>
                            <a:schemeClr val="tx1">
                              <a:lumMod val="75000"/>
                              <a:lumOff val="25000"/>
                            </a:schemeClr>
                          </a:solidFill>
                          <a:effectLst/>
                          <a:latin typeface="+mn-lt"/>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tc>
                  <a:txBody>
                    <a:bodyPr/>
                    <a:lstStyle/>
                    <a:p>
                      <a:pPr algn="ctr" fontAlgn="ctr"/>
                      <a:r>
                        <a:rPr lang="en-US" sz="2400" b="0" i="0" u="none" strike="noStrike" dirty="0">
                          <a:solidFill>
                            <a:schemeClr val="tx1">
                              <a:lumMod val="75000"/>
                              <a:lumOff val="25000"/>
                            </a:schemeClr>
                          </a:solidFill>
                          <a:effectLst/>
                          <a:latin typeface="+mn-lt"/>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A0B4">
                        <a:alpha val="25000"/>
                      </a:srgbClr>
                    </a:solidFill>
                  </a:tcPr>
                </a:tc>
                <a:extLst>
                  <a:ext uri="{0D108BD9-81ED-4DB2-BD59-A6C34878D82A}">
                    <a16:rowId xmlns="" xmlns:a16="http://schemas.microsoft.com/office/drawing/2014/main" val="574446482"/>
                  </a:ext>
                </a:extLst>
              </a:tr>
            </a:tbl>
          </a:graphicData>
        </a:graphic>
      </p:graphicFrame>
      <p:sp>
        <p:nvSpPr>
          <p:cNvPr id="171" name="TextBox 170">
            <a:extLst>
              <a:ext uri="{FF2B5EF4-FFF2-40B4-BE49-F238E27FC236}">
                <a16:creationId xmlns="" xmlns:a16="http://schemas.microsoft.com/office/drawing/2014/main" id="{CE791F60-7F4C-1B47-9553-80346933AC32}"/>
              </a:ext>
            </a:extLst>
          </p:cNvPr>
          <p:cNvSpPr txBox="1"/>
          <p:nvPr/>
        </p:nvSpPr>
        <p:spPr>
          <a:xfrm>
            <a:off x="23421170" y="14901631"/>
            <a:ext cx="1952234" cy="707886"/>
          </a:xfrm>
          <a:prstGeom prst="rect">
            <a:avLst/>
          </a:prstGeom>
        </p:spPr>
        <p:txBody>
          <a:bodyPr wrap="square" numCol="1" spcCol="640080" rtlCol="0" anchor="ctr">
            <a:spAutoFit/>
          </a:bodyPr>
          <a:lstStyle/>
          <a:p>
            <a:pPr algn="ctr"/>
            <a:r>
              <a:rPr lang="en-US" sz="2000" b="1" dirty="0">
                <a:solidFill>
                  <a:schemeClr val="bg1"/>
                </a:solidFill>
              </a:rPr>
              <a:t>GPM (Precipitation)</a:t>
            </a:r>
          </a:p>
        </p:txBody>
      </p:sp>
      <p:pic>
        <p:nvPicPr>
          <p:cNvPr id="236" name="Picture 2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058491" y="24373226"/>
            <a:ext cx="4941443" cy="5078532"/>
          </a:xfrm>
          <a:prstGeom prst="rect">
            <a:avLst/>
          </a:prstGeom>
        </p:spPr>
      </p:pic>
      <p:pic>
        <p:nvPicPr>
          <p:cNvPr id="238" name="Picture 23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869045" y="25278725"/>
            <a:ext cx="571227" cy="1215376"/>
          </a:xfrm>
          <a:prstGeom prst="rect">
            <a:avLst/>
          </a:prstGeom>
        </p:spPr>
      </p:pic>
      <p:sp>
        <p:nvSpPr>
          <p:cNvPr id="94" name="Bent Arrow 93">
            <a:extLst>
              <a:ext uri="{FF2B5EF4-FFF2-40B4-BE49-F238E27FC236}">
                <a16:creationId xmlns="" xmlns:a16="http://schemas.microsoft.com/office/drawing/2014/main" id="{B15DC024-F25C-D349-94D2-EFDBD4485198}"/>
              </a:ext>
            </a:extLst>
          </p:cNvPr>
          <p:cNvSpPr/>
          <p:nvPr/>
        </p:nvSpPr>
        <p:spPr>
          <a:xfrm rot="10800000">
            <a:off x="22684931" y="25434528"/>
            <a:ext cx="2486504" cy="1431953"/>
          </a:xfrm>
          <a:prstGeom prst="bentArrow">
            <a:avLst>
              <a:gd name="adj1" fmla="val 25000"/>
              <a:gd name="adj2" fmla="val 24263"/>
              <a:gd name="adj3" fmla="val 25000"/>
              <a:gd name="adj4" fmla="val 43750"/>
            </a:avLst>
          </a:prstGeom>
          <a:solidFill>
            <a:srgbClr val="3E4268"/>
          </a:solidFill>
          <a:ln w="76200">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TextBox 18"/>
          <p:cNvSpPr txBox="1"/>
          <p:nvPr/>
        </p:nvSpPr>
        <p:spPr>
          <a:xfrm>
            <a:off x="923546" y="21384270"/>
            <a:ext cx="8229600" cy="769441"/>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r>
              <a:rPr lang="en-US" sz="4400" b="1" dirty="0">
                <a:solidFill>
                  <a:srgbClr val="3E4268"/>
                </a:solidFill>
                <a:latin typeface="Century Gothic" panose="020B0502020202020204" pitchFamily="34" charset="0"/>
              </a:rPr>
              <a:t>Earth Observations</a:t>
            </a:r>
          </a:p>
        </p:txBody>
      </p:sp>
      <p:sp>
        <p:nvSpPr>
          <p:cNvPr id="103" name="Octagon 102">
            <a:extLst>
              <a:ext uri="{FF2B5EF4-FFF2-40B4-BE49-F238E27FC236}">
                <a16:creationId xmlns="" xmlns:a16="http://schemas.microsoft.com/office/drawing/2014/main" id="{B0897C26-601D-DF49-9F89-AC074AACD69F}"/>
              </a:ext>
            </a:extLst>
          </p:cNvPr>
          <p:cNvSpPr/>
          <p:nvPr/>
        </p:nvSpPr>
        <p:spPr>
          <a:xfrm>
            <a:off x="22582495" y="12949426"/>
            <a:ext cx="1828800" cy="1828800"/>
          </a:xfrm>
          <a:prstGeom prst="octagon">
            <a:avLst/>
          </a:prstGeom>
          <a:solidFill>
            <a:srgbClr val="3E426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4" name="Octagon 103">
            <a:extLst>
              <a:ext uri="{FF2B5EF4-FFF2-40B4-BE49-F238E27FC236}">
                <a16:creationId xmlns="" xmlns:a16="http://schemas.microsoft.com/office/drawing/2014/main" id="{2FE93778-C1D3-2D47-8267-F6ACEE99FF83}"/>
              </a:ext>
            </a:extLst>
          </p:cNvPr>
          <p:cNvSpPr/>
          <p:nvPr/>
        </p:nvSpPr>
        <p:spPr>
          <a:xfrm>
            <a:off x="21668237" y="14636501"/>
            <a:ext cx="1828800" cy="1828800"/>
          </a:xfrm>
          <a:prstGeom prst="octagon">
            <a:avLst/>
          </a:prstGeom>
          <a:solidFill>
            <a:srgbClr val="9EA0B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7" name="Octagon 106">
            <a:extLst>
              <a:ext uri="{FF2B5EF4-FFF2-40B4-BE49-F238E27FC236}">
                <a16:creationId xmlns="" xmlns:a16="http://schemas.microsoft.com/office/drawing/2014/main" id="{4A738E59-372F-6245-B07D-CA6D75FD081B}"/>
              </a:ext>
            </a:extLst>
          </p:cNvPr>
          <p:cNvSpPr/>
          <p:nvPr/>
        </p:nvSpPr>
        <p:spPr>
          <a:xfrm>
            <a:off x="18019205" y="14636501"/>
            <a:ext cx="1828800" cy="1828800"/>
          </a:xfrm>
          <a:prstGeom prst="octagon">
            <a:avLst/>
          </a:prstGeom>
          <a:solidFill>
            <a:srgbClr val="9EA0B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08" name="Octagon 107">
            <a:extLst>
              <a:ext uri="{FF2B5EF4-FFF2-40B4-BE49-F238E27FC236}">
                <a16:creationId xmlns="" xmlns:a16="http://schemas.microsoft.com/office/drawing/2014/main" id="{1F168D94-4449-7544-85F8-780E844203D9}"/>
              </a:ext>
            </a:extLst>
          </p:cNvPr>
          <p:cNvSpPr/>
          <p:nvPr/>
        </p:nvSpPr>
        <p:spPr>
          <a:xfrm>
            <a:off x="23497037" y="14620406"/>
            <a:ext cx="1828800" cy="1828800"/>
          </a:xfrm>
          <a:prstGeom prst="octagon">
            <a:avLst/>
          </a:prstGeom>
          <a:solidFill>
            <a:srgbClr val="9EA0B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10" name="Octagon 109">
            <a:extLst>
              <a:ext uri="{FF2B5EF4-FFF2-40B4-BE49-F238E27FC236}">
                <a16:creationId xmlns="" xmlns:a16="http://schemas.microsoft.com/office/drawing/2014/main" id="{158CD030-00C7-CF4C-B6EB-FF1F1025D415}"/>
              </a:ext>
            </a:extLst>
          </p:cNvPr>
          <p:cNvSpPr/>
          <p:nvPr/>
        </p:nvSpPr>
        <p:spPr>
          <a:xfrm>
            <a:off x="19840225" y="14650365"/>
            <a:ext cx="1828800" cy="1828800"/>
          </a:xfrm>
          <a:prstGeom prst="octagon">
            <a:avLst/>
          </a:prstGeom>
          <a:solidFill>
            <a:srgbClr val="9EA0B4"/>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12" name="Octagon 111">
            <a:extLst>
              <a:ext uri="{FF2B5EF4-FFF2-40B4-BE49-F238E27FC236}">
                <a16:creationId xmlns="" xmlns:a16="http://schemas.microsoft.com/office/drawing/2014/main" id="{5C0892D3-B7BC-4D4A-AE7A-D91D394B776D}"/>
              </a:ext>
            </a:extLst>
          </p:cNvPr>
          <p:cNvSpPr/>
          <p:nvPr/>
        </p:nvSpPr>
        <p:spPr>
          <a:xfrm>
            <a:off x="20753358" y="12959803"/>
            <a:ext cx="1828800" cy="1828800"/>
          </a:xfrm>
          <a:prstGeom prst="octagon">
            <a:avLst/>
          </a:prstGeom>
          <a:solidFill>
            <a:srgbClr val="3E426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17" name="Octagon 116">
            <a:extLst>
              <a:ext uri="{FF2B5EF4-FFF2-40B4-BE49-F238E27FC236}">
                <a16:creationId xmlns="" xmlns:a16="http://schemas.microsoft.com/office/drawing/2014/main" id="{13351B87-6774-8F4A-8E30-32B141DBBC76}"/>
              </a:ext>
            </a:extLst>
          </p:cNvPr>
          <p:cNvSpPr/>
          <p:nvPr/>
        </p:nvSpPr>
        <p:spPr>
          <a:xfrm>
            <a:off x="18924390" y="12970180"/>
            <a:ext cx="1828800" cy="1828800"/>
          </a:xfrm>
          <a:prstGeom prst="octagon">
            <a:avLst/>
          </a:prstGeom>
          <a:solidFill>
            <a:srgbClr val="3E426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23" name="TextBox 122">
            <a:extLst>
              <a:ext uri="{FF2B5EF4-FFF2-40B4-BE49-F238E27FC236}">
                <a16:creationId xmlns="" xmlns:a16="http://schemas.microsoft.com/office/drawing/2014/main" id="{9196A405-991A-DC4E-A995-D4C0D9F61C80}"/>
              </a:ext>
            </a:extLst>
          </p:cNvPr>
          <p:cNvSpPr txBox="1"/>
          <p:nvPr/>
        </p:nvSpPr>
        <p:spPr>
          <a:xfrm>
            <a:off x="14630649" y="15126011"/>
            <a:ext cx="3395838" cy="954107"/>
          </a:xfrm>
          <a:prstGeom prst="rect">
            <a:avLst/>
          </a:prstGeom>
        </p:spPr>
        <p:txBody>
          <a:bodyPr wrap="square" numCol="1" spcCol="640080" rtlCol="0">
            <a:spAutoFit/>
          </a:bodyPr>
          <a:lstStyle/>
          <a:p>
            <a:pPr algn="ctr"/>
            <a:r>
              <a:rPr lang="en-US" sz="2800" b="1" dirty="0">
                <a:solidFill>
                  <a:srgbClr val="3E4268"/>
                </a:solidFill>
              </a:rPr>
              <a:t>NOAA Climate Data &amp; Other Datasets</a:t>
            </a:r>
          </a:p>
        </p:txBody>
      </p:sp>
      <p:sp>
        <p:nvSpPr>
          <p:cNvPr id="124" name="TextBox 123">
            <a:extLst>
              <a:ext uri="{FF2B5EF4-FFF2-40B4-BE49-F238E27FC236}">
                <a16:creationId xmlns="" xmlns:a16="http://schemas.microsoft.com/office/drawing/2014/main" id="{0121EEA2-AF6B-2A41-9CF5-65C5B8C51276}"/>
              </a:ext>
            </a:extLst>
          </p:cNvPr>
          <p:cNvSpPr txBox="1"/>
          <p:nvPr/>
        </p:nvSpPr>
        <p:spPr>
          <a:xfrm>
            <a:off x="15654673" y="13585051"/>
            <a:ext cx="3225591" cy="523220"/>
          </a:xfrm>
          <a:prstGeom prst="rect">
            <a:avLst/>
          </a:prstGeom>
        </p:spPr>
        <p:txBody>
          <a:bodyPr wrap="square" numCol="1" spcCol="640080" rtlCol="0">
            <a:spAutoFit/>
          </a:bodyPr>
          <a:lstStyle/>
          <a:p>
            <a:pPr algn="ctr"/>
            <a:r>
              <a:rPr lang="en-US" sz="2800" b="1" dirty="0">
                <a:solidFill>
                  <a:srgbClr val="3E4268"/>
                </a:solidFill>
              </a:rPr>
              <a:t>Earth Observations</a:t>
            </a:r>
          </a:p>
        </p:txBody>
      </p:sp>
      <p:sp>
        <p:nvSpPr>
          <p:cNvPr id="128" name="TextBox 127">
            <a:extLst>
              <a:ext uri="{FF2B5EF4-FFF2-40B4-BE49-F238E27FC236}">
                <a16:creationId xmlns="" xmlns:a16="http://schemas.microsoft.com/office/drawing/2014/main" id="{CE791F60-7F4C-1B47-9553-80346933AC32}"/>
              </a:ext>
            </a:extLst>
          </p:cNvPr>
          <p:cNvSpPr txBox="1"/>
          <p:nvPr/>
        </p:nvSpPr>
        <p:spPr>
          <a:xfrm>
            <a:off x="22564063" y="13522972"/>
            <a:ext cx="1952234" cy="707886"/>
          </a:xfrm>
          <a:prstGeom prst="rect">
            <a:avLst/>
          </a:prstGeom>
        </p:spPr>
        <p:txBody>
          <a:bodyPr wrap="square" numCol="1" spcCol="640080" rtlCol="0" anchor="ctr">
            <a:spAutoFit/>
          </a:bodyPr>
          <a:lstStyle/>
          <a:p>
            <a:pPr algn="ctr"/>
            <a:r>
              <a:rPr lang="en-US" sz="2000" b="1" dirty="0">
                <a:solidFill>
                  <a:schemeClr val="bg1"/>
                </a:solidFill>
              </a:rPr>
              <a:t>GPM IMERG (Precipitation)</a:t>
            </a:r>
          </a:p>
        </p:txBody>
      </p:sp>
      <p:sp>
        <p:nvSpPr>
          <p:cNvPr id="129" name="TextBox 128">
            <a:extLst>
              <a:ext uri="{FF2B5EF4-FFF2-40B4-BE49-F238E27FC236}">
                <a16:creationId xmlns="" xmlns:a16="http://schemas.microsoft.com/office/drawing/2014/main" id="{4E259818-DCF0-A34C-AD53-47FD94C4C6B2}"/>
              </a:ext>
            </a:extLst>
          </p:cNvPr>
          <p:cNvSpPr txBox="1"/>
          <p:nvPr/>
        </p:nvSpPr>
        <p:spPr>
          <a:xfrm>
            <a:off x="20635082" y="13369084"/>
            <a:ext cx="2033982" cy="1015663"/>
          </a:xfrm>
          <a:prstGeom prst="rect">
            <a:avLst/>
          </a:prstGeom>
        </p:spPr>
        <p:txBody>
          <a:bodyPr wrap="square" numCol="1" spcCol="640080" rtlCol="0" anchor="ctr">
            <a:spAutoFit/>
          </a:bodyPr>
          <a:lstStyle/>
          <a:p>
            <a:pPr algn="ctr"/>
            <a:r>
              <a:rPr lang="en-US" sz="2000" b="1" dirty="0" smtClean="0">
                <a:solidFill>
                  <a:schemeClr val="bg1"/>
                </a:solidFill>
              </a:rPr>
              <a:t>Suomi NPP VIIRS </a:t>
            </a:r>
            <a:r>
              <a:rPr lang="en-US" sz="2000" b="1" dirty="0">
                <a:solidFill>
                  <a:schemeClr val="bg1"/>
                </a:solidFill>
              </a:rPr>
              <a:t>NDII  (Fuel Moisture)</a:t>
            </a:r>
          </a:p>
        </p:txBody>
      </p:sp>
      <p:sp>
        <p:nvSpPr>
          <p:cNvPr id="130" name="TextBox 129">
            <a:extLst>
              <a:ext uri="{FF2B5EF4-FFF2-40B4-BE49-F238E27FC236}">
                <a16:creationId xmlns="" xmlns:a16="http://schemas.microsoft.com/office/drawing/2014/main" id="{E97FEFC6-D9D3-9B40-A5A3-07977D728342}"/>
              </a:ext>
            </a:extLst>
          </p:cNvPr>
          <p:cNvSpPr txBox="1"/>
          <p:nvPr/>
        </p:nvSpPr>
        <p:spPr>
          <a:xfrm>
            <a:off x="18848152" y="13369084"/>
            <a:ext cx="1961093" cy="1015663"/>
          </a:xfrm>
          <a:prstGeom prst="rect">
            <a:avLst/>
          </a:prstGeom>
        </p:spPr>
        <p:txBody>
          <a:bodyPr wrap="square" numCol="1" spcCol="640080" rtlCol="0" anchor="ctr">
            <a:spAutoFit/>
          </a:bodyPr>
          <a:lstStyle/>
          <a:p>
            <a:pPr algn="ctr"/>
            <a:r>
              <a:rPr lang="en-US" sz="2000" b="1" dirty="0">
                <a:solidFill>
                  <a:schemeClr val="bg1"/>
                </a:solidFill>
              </a:rPr>
              <a:t>Terra MODIS (Fuel Moisture &amp; Snow Cover)</a:t>
            </a:r>
          </a:p>
        </p:txBody>
      </p:sp>
      <p:sp>
        <p:nvSpPr>
          <p:cNvPr id="131" name="TextBox 130">
            <a:extLst>
              <a:ext uri="{FF2B5EF4-FFF2-40B4-BE49-F238E27FC236}">
                <a16:creationId xmlns="" xmlns:a16="http://schemas.microsoft.com/office/drawing/2014/main" id="{0B88BE14-63E0-E14C-8DAC-947EDDAC3AD8}"/>
              </a:ext>
            </a:extLst>
          </p:cNvPr>
          <p:cNvSpPr txBox="1"/>
          <p:nvPr/>
        </p:nvSpPr>
        <p:spPr>
          <a:xfrm>
            <a:off x="18019205" y="14795022"/>
            <a:ext cx="1918552" cy="1323439"/>
          </a:xfrm>
          <a:prstGeom prst="rect">
            <a:avLst/>
          </a:prstGeom>
        </p:spPr>
        <p:txBody>
          <a:bodyPr wrap="square" numCol="1" spcCol="640080" rtlCol="0" anchor="ctr">
            <a:spAutoFit/>
          </a:bodyPr>
          <a:lstStyle/>
          <a:p>
            <a:pPr algn="ctr"/>
            <a:r>
              <a:rPr lang="en-US" sz="2000" b="1" dirty="0">
                <a:solidFill>
                  <a:schemeClr val="bg1"/>
                </a:solidFill>
              </a:rPr>
              <a:t>RTMA (Windspeed, Humidity, Temperature)</a:t>
            </a:r>
          </a:p>
        </p:txBody>
      </p:sp>
      <p:sp>
        <p:nvSpPr>
          <p:cNvPr id="132" name="TextBox 131">
            <a:extLst>
              <a:ext uri="{FF2B5EF4-FFF2-40B4-BE49-F238E27FC236}">
                <a16:creationId xmlns="" xmlns:a16="http://schemas.microsoft.com/office/drawing/2014/main" id="{7C7BBA67-344E-C741-BFBD-891B705E9928}"/>
              </a:ext>
            </a:extLst>
          </p:cNvPr>
          <p:cNvSpPr txBox="1"/>
          <p:nvPr/>
        </p:nvSpPr>
        <p:spPr>
          <a:xfrm>
            <a:off x="21675751" y="15037351"/>
            <a:ext cx="1903044" cy="1015663"/>
          </a:xfrm>
          <a:prstGeom prst="rect">
            <a:avLst/>
          </a:prstGeom>
        </p:spPr>
        <p:txBody>
          <a:bodyPr wrap="square" numCol="1" spcCol="640080" rtlCol="0" anchor="ctr">
            <a:spAutoFit/>
          </a:bodyPr>
          <a:lstStyle/>
          <a:p>
            <a:pPr algn="ctr"/>
            <a:r>
              <a:rPr lang="en-US" sz="2000" b="1" dirty="0">
                <a:solidFill>
                  <a:schemeClr val="bg1"/>
                </a:solidFill>
              </a:rPr>
              <a:t>PRISM (Historical Temperatures)</a:t>
            </a:r>
          </a:p>
        </p:txBody>
      </p:sp>
      <p:sp>
        <p:nvSpPr>
          <p:cNvPr id="133" name="TextBox 132">
            <a:extLst>
              <a:ext uri="{FF2B5EF4-FFF2-40B4-BE49-F238E27FC236}">
                <a16:creationId xmlns="" xmlns:a16="http://schemas.microsoft.com/office/drawing/2014/main" id="{68B0E459-D26F-4148-9C30-193B37CD6100}"/>
              </a:ext>
            </a:extLst>
          </p:cNvPr>
          <p:cNvSpPr txBox="1"/>
          <p:nvPr/>
        </p:nvSpPr>
        <p:spPr>
          <a:xfrm>
            <a:off x="19854731" y="15064455"/>
            <a:ext cx="1797342" cy="1015663"/>
          </a:xfrm>
          <a:prstGeom prst="rect">
            <a:avLst/>
          </a:prstGeom>
        </p:spPr>
        <p:txBody>
          <a:bodyPr wrap="square" numCol="1" spcCol="640080" rtlCol="0" anchor="ctr">
            <a:spAutoFit/>
          </a:bodyPr>
          <a:lstStyle/>
          <a:p>
            <a:pPr algn="ctr"/>
            <a:r>
              <a:rPr lang="en-US" sz="2000" b="1" dirty="0">
                <a:solidFill>
                  <a:schemeClr val="bg1"/>
                </a:solidFill>
              </a:rPr>
              <a:t>U.S. Drought Monitor (Drought)</a:t>
            </a:r>
          </a:p>
        </p:txBody>
      </p:sp>
      <p:sp>
        <p:nvSpPr>
          <p:cNvPr id="134" name="TextBox 133">
            <a:extLst>
              <a:ext uri="{FF2B5EF4-FFF2-40B4-BE49-F238E27FC236}">
                <a16:creationId xmlns="" xmlns:a16="http://schemas.microsoft.com/office/drawing/2014/main" id="{1A855061-BF3F-0A46-BA6E-8763CDD095D6}"/>
              </a:ext>
            </a:extLst>
          </p:cNvPr>
          <p:cNvSpPr txBox="1"/>
          <p:nvPr/>
        </p:nvSpPr>
        <p:spPr>
          <a:xfrm>
            <a:off x="23550285" y="15181136"/>
            <a:ext cx="1819133" cy="707886"/>
          </a:xfrm>
          <a:prstGeom prst="rect">
            <a:avLst/>
          </a:prstGeom>
        </p:spPr>
        <p:txBody>
          <a:bodyPr wrap="square" numCol="1" spcCol="640080" rtlCol="0" anchor="ctr">
            <a:spAutoFit/>
          </a:bodyPr>
          <a:lstStyle/>
          <a:p>
            <a:pPr algn="ctr"/>
            <a:r>
              <a:rPr lang="en-US" sz="2000" b="1" dirty="0">
                <a:solidFill>
                  <a:schemeClr val="bg1"/>
                </a:solidFill>
              </a:rPr>
              <a:t>NLDAS      (Soil Moisture)</a:t>
            </a:r>
          </a:p>
        </p:txBody>
      </p:sp>
      <p:sp>
        <p:nvSpPr>
          <p:cNvPr id="126" name="Text Placeholder 16">
            <a:extLst>
              <a:ext uri="{FF2B5EF4-FFF2-40B4-BE49-F238E27FC236}">
                <a16:creationId xmlns="" xmlns:a16="http://schemas.microsoft.com/office/drawing/2014/main" id="{59B282C9-8BD4-AE4E-B3FE-FDFE1EF45251}"/>
              </a:ext>
            </a:extLst>
          </p:cNvPr>
          <p:cNvSpPr txBox="1">
            <a:spLocks/>
          </p:cNvSpPr>
          <p:nvPr/>
        </p:nvSpPr>
        <p:spPr>
          <a:xfrm>
            <a:off x="13932422" y="5617813"/>
            <a:ext cx="11393814" cy="2535587"/>
          </a:xfrm>
          <a:prstGeom prst="rect">
            <a:avLst/>
          </a:prstGeom>
        </p:spPr>
        <p:txBody>
          <a:bodyPr numCol="1" spcCol="640080" anchor="ctr"/>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200"/>
              </a:spcBef>
              <a:buClr>
                <a:srgbClr val="3E4268"/>
              </a:buClr>
              <a:buFont typeface="Wingdings 3" panose="05040102010807070707" pitchFamily="18" charset="2"/>
              <a:buChar char="}"/>
            </a:pPr>
            <a:r>
              <a:rPr lang="en-US" sz="2900" dirty="0">
                <a:solidFill>
                  <a:schemeClr val="tx1">
                    <a:lumMod val="75000"/>
                    <a:lumOff val="25000"/>
                  </a:schemeClr>
                </a:solidFill>
              </a:rPr>
              <a:t>Bureau of Indian Affairs, Wildland Fire Management, Great Plains </a:t>
            </a:r>
            <a:r>
              <a:rPr lang="en-US" sz="2900" dirty="0" smtClean="0">
                <a:solidFill>
                  <a:schemeClr val="tx1">
                    <a:lumMod val="75000"/>
                    <a:lumOff val="25000"/>
                  </a:schemeClr>
                </a:solidFill>
              </a:rPr>
              <a:t>Region</a:t>
            </a:r>
            <a:endParaRPr lang="en-US" sz="2900" dirty="0">
              <a:solidFill>
                <a:schemeClr val="tx1">
                  <a:lumMod val="75000"/>
                  <a:lumOff val="25000"/>
                </a:schemeClr>
              </a:solidFill>
            </a:endParaRPr>
          </a:p>
          <a:p>
            <a:pPr>
              <a:spcBef>
                <a:spcPts val="1200"/>
              </a:spcBef>
              <a:buClr>
                <a:srgbClr val="3E4268"/>
              </a:buClr>
              <a:buFont typeface="Wingdings 3" panose="05040102010807070707" pitchFamily="18" charset="2"/>
              <a:buChar char="}"/>
            </a:pPr>
            <a:r>
              <a:rPr lang="en-US" sz="2900" dirty="0">
                <a:solidFill>
                  <a:schemeClr val="tx1">
                    <a:lumMod val="75000"/>
                    <a:lumOff val="25000"/>
                  </a:schemeClr>
                </a:solidFill>
              </a:rPr>
              <a:t>South Dakota School of Mines </a:t>
            </a:r>
            <a:r>
              <a:rPr lang="en-US" sz="2900" dirty="0" smtClean="0">
                <a:solidFill>
                  <a:schemeClr val="tx1">
                    <a:lumMod val="75000"/>
                    <a:lumOff val="25000"/>
                  </a:schemeClr>
                </a:solidFill>
              </a:rPr>
              <a:t>and </a:t>
            </a:r>
            <a:r>
              <a:rPr lang="en-US" sz="2900" dirty="0">
                <a:solidFill>
                  <a:schemeClr val="tx1">
                    <a:lumMod val="75000"/>
                    <a:lumOff val="25000"/>
                  </a:schemeClr>
                </a:solidFill>
              </a:rPr>
              <a:t>Technology</a:t>
            </a:r>
          </a:p>
          <a:p>
            <a:pPr>
              <a:spcBef>
                <a:spcPts val="1200"/>
              </a:spcBef>
              <a:buClr>
                <a:srgbClr val="3E4268"/>
              </a:buClr>
              <a:buFont typeface="Wingdings 3" panose="05040102010807070707" pitchFamily="18" charset="2"/>
              <a:buChar char="}"/>
            </a:pPr>
            <a:r>
              <a:rPr lang="en-US" sz="2900" dirty="0" smtClean="0">
                <a:solidFill>
                  <a:schemeClr val="tx1">
                    <a:lumMod val="75000"/>
                    <a:lumOff val="25000"/>
                  </a:schemeClr>
                </a:solidFill>
              </a:rPr>
              <a:t>NOAA </a:t>
            </a:r>
            <a:r>
              <a:rPr lang="en-US" sz="2900" dirty="0">
                <a:solidFill>
                  <a:schemeClr val="tx1">
                    <a:lumMod val="75000"/>
                    <a:lumOff val="25000"/>
                  </a:schemeClr>
                </a:solidFill>
              </a:rPr>
              <a:t>NCEI Regional Climate Services, Central Region</a:t>
            </a:r>
          </a:p>
          <a:p>
            <a:pPr>
              <a:spcBef>
                <a:spcPts val="1200"/>
              </a:spcBef>
              <a:buClr>
                <a:srgbClr val="3E4268"/>
              </a:buClr>
              <a:buFont typeface="Wingdings 3" panose="05040102010807070707" pitchFamily="18" charset="2"/>
              <a:buChar char="}"/>
            </a:pPr>
            <a:r>
              <a:rPr lang="en-US" sz="2900" dirty="0" smtClean="0">
                <a:solidFill>
                  <a:schemeClr val="tx1">
                    <a:lumMod val="75000"/>
                    <a:lumOff val="25000"/>
                  </a:schemeClr>
                </a:solidFill>
              </a:rPr>
              <a:t>NOAA National </a:t>
            </a:r>
            <a:r>
              <a:rPr lang="en-US" sz="2900" dirty="0">
                <a:solidFill>
                  <a:schemeClr val="tx1">
                    <a:lumMod val="75000"/>
                    <a:lumOff val="25000"/>
                  </a:schemeClr>
                </a:solidFill>
              </a:rPr>
              <a:t>Integrated Drought </a:t>
            </a:r>
            <a:r>
              <a:rPr lang="en-US" sz="2900" dirty="0" smtClean="0">
                <a:solidFill>
                  <a:schemeClr val="tx1">
                    <a:lumMod val="75000"/>
                    <a:lumOff val="25000"/>
                  </a:schemeClr>
                </a:solidFill>
              </a:rPr>
              <a:t>and </a:t>
            </a:r>
            <a:r>
              <a:rPr lang="en-US" sz="2900" dirty="0">
                <a:solidFill>
                  <a:schemeClr val="tx1">
                    <a:lumMod val="75000"/>
                    <a:lumOff val="25000"/>
                  </a:schemeClr>
                </a:solidFill>
              </a:rPr>
              <a:t>Information </a:t>
            </a:r>
            <a:r>
              <a:rPr lang="en-US" sz="2900" dirty="0" smtClean="0">
                <a:solidFill>
                  <a:schemeClr val="tx1">
                    <a:lumMod val="75000"/>
                    <a:lumOff val="25000"/>
                  </a:schemeClr>
                </a:solidFill>
              </a:rPr>
              <a:t>System</a:t>
            </a:r>
            <a:endParaRPr lang="en-US" sz="2900" dirty="0">
              <a:solidFill>
                <a:schemeClr val="tx1">
                  <a:lumMod val="75000"/>
                  <a:lumOff val="25000"/>
                </a:schemeClr>
              </a:solidFill>
            </a:endParaRPr>
          </a:p>
        </p:txBody>
      </p:sp>
      <p:sp>
        <p:nvSpPr>
          <p:cNvPr id="2" name="TextBox 1">
            <a:extLst>
              <a:ext uri="{FF2B5EF4-FFF2-40B4-BE49-F238E27FC236}">
                <a16:creationId xmlns="" xmlns:a16="http://schemas.microsoft.com/office/drawing/2014/main" id="{34D5C4DF-262A-EB49-A88B-FB908A370F87}"/>
              </a:ext>
            </a:extLst>
          </p:cNvPr>
          <p:cNvSpPr txBox="1"/>
          <p:nvPr/>
        </p:nvSpPr>
        <p:spPr>
          <a:xfrm>
            <a:off x="22684931" y="27272547"/>
            <a:ext cx="3821297" cy="1077218"/>
          </a:xfrm>
          <a:prstGeom prst="rect">
            <a:avLst/>
          </a:prstGeom>
        </p:spPr>
        <p:txBody>
          <a:bodyPr wrap="square" numCol="1" spcCol="640080" rtlCol="0">
            <a:spAutoFit/>
          </a:bodyPr>
          <a:lstStyle/>
          <a:p>
            <a:pPr algn="ctr"/>
            <a:r>
              <a:rPr lang="en-US" sz="3200" b="1" dirty="0">
                <a:solidFill>
                  <a:srgbClr val="3E4268"/>
                </a:solidFill>
              </a:rPr>
              <a:t>Daily Fire Risk Map: </a:t>
            </a:r>
            <a:r>
              <a:rPr lang="en-US" sz="3000" dirty="0">
                <a:solidFill>
                  <a:schemeClr val="tx1">
                    <a:lumMod val="75000"/>
                    <a:lumOff val="25000"/>
                  </a:schemeClr>
                </a:solidFill>
              </a:rPr>
              <a:t>November 6, 2018</a:t>
            </a:r>
          </a:p>
        </p:txBody>
      </p:sp>
      <p:pic>
        <p:nvPicPr>
          <p:cNvPr id="20" name="Picture 19">
            <a:extLst>
              <a:ext uri="{FF2B5EF4-FFF2-40B4-BE49-F238E27FC236}">
                <a16:creationId xmlns="" xmlns:a16="http://schemas.microsoft.com/office/drawing/2014/main" id="{EC99E1D3-13C3-DC45-BCC1-D174A707F815}"/>
              </a:ext>
            </a:extLst>
          </p:cNvPr>
          <p:cNvPicPr>
            <a:picLocks noChangeAspect="1"/>
          </p:cNvPicPr>
          <p:nvPr/>
        </p:nvPicPr>
        <p:blipFill rotWithShape="1">
          <a:blip r:embed="rId15">
            <a:extLst>
              <a:ext uri="{28A0092B-C50C-407E-A947-70E740481C1C}">
                <a14:useLocalDpi xmlns:a14="http://schemas.microsoft.com/office/drawing/2010/main" val="0"/>
              </a:ext>
            </a:extLst>
          </a:blip>
          <a:srcRect b="1714"/>
          <a:stretch/>
        </p:blipFill>
        <p:spPr>
          <a:xfrm>
            <a:off x="1024355" y="14576629"/>
            <a:ext cx="8760379" cy="6159534"/>
          </a:xfrm>
          <a:prstGeom prst="rect">
            <a:avLst/>
          </a:prstGeom>
        </p:spPr>
      </p:pic>
      <p:cxnSp>
        <p:nvCxnSpPr>
          <p:cNvPr id="105" name="Straight Connector 104">
            <a:extLst>
              <a:ext uri="{FF2B5EF4-FFF2-40B4-BE49-F238E27FC236}">
                <a16:creationId xmlns="" xmlns:a16="http://schemas.microsoft.com/office/drawing/2014/main" id="{F4786ACD-3BB0-D444-87F5-F1D72AE1D5E3}"/>
              </a:ext>
            </a:extLst>
          </p:cNvPr>
          <p:cNvCxnSpPr>
            <a:cxnSpLocks/>
          </p:cNvCxnSpPr>
          <p:nvPr/>
        </p:nvCxnSpPr>
        <p:spPr>
          <a:xfrm>
            <a:off x="3611045" y="17016965"/>
            <a:ext cx="308209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 xmlns:a16="http://schemas.microsoft.com/office/drawing/2014/main" id="{A9DD4431-E26B-FE47-88F4-8C470A3EF91A}"/>
              </a:ext>
            </a:extLst>
          </p:cNvPr>
          <p:cNvCxnSpPr>
            <a:cxnSpLocks/>
          </p:cNvCxnSpPr>
          <p:nvPr/>
        </p:nvCxnSpPr>
        <p:spPr>
          <a:xfrm>
            <a:off x="3598387" y="18463799"/>
            <a:ext cx="229448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1" name="Freeform 110">
            <a:extLst>
              <a:ext uri="{FF2B5EF4-FFF2-40B4-BE49-F238E27FC236}">
                <a16:creationId xmlns="" xmlns:a16="http://schemas.microsoft.com/office/drawing/2014/main" id="{9D77F582-2078-5247-AE39-F24BE33D5B59}"/>
              </a:ext>
            </a:extLst>
          </p:cNvPr>
          <p:cNvSpPr/>
          <p:nvPr/>
        </p:nvSpPr>
        <p:spPr>
          <a:xfrm>
            <a:off x="5900598" y="18463799"/>
            <a:ext cx="833377" cy="266218"/>
          </a:xfrm>
          <a:custGeom>
            <a:avLst/>
            <a:gdLst>
              <a:gd name="connsiteX0" fmla="*/ 0 w 833377"/>
              <a:gd name="connsiteY0" fmla="*/ 0 h 266218"/>
              <a:gd name="connsiteX1" fmla="*/ 92598 w 833377"/>
              <a:gd name="connsiteY1" fmla="*/ 23149 h 266218"/>
              <a:gd name="connsiteX2" fmla="*/ 150471 w 833377"/>
              <a:gd name="connsiteY2" fmla="*/ 57873 h 266218"/>
              <a:gd name="connsiteX3" fmla="*/ 208344 w 833377"/>
              <a:gd name="connsiteY3" fmla="*/ 92597 h 266218"/>
              <a:gd name="connsiteX4" fmla="*/ 254643 w 833377"/>
              <a:gd name="connsiteY4" fmla="*/ 81023 h 266218"/>
              <a:gd name="connsiteX5" fmla="*/ 370390 w 833377"/>
              <a:gd name="connsiteY5" fmla="*/ 69448 h 266218"/>
              <a:gd name="connsiteX6" fmla="*/ 416689 w 833377"/>
              <a:gd name="connsiteY6" fmla="*/ 57873 h 266218"/>
              <a:gd name="connsiteX7" fmla="*/ 544010 w 833377"/>
              <a:gd name="connsiteY7" fmla="*/ 81023 h 266218"/>
              <a:gd name="connsiteX8" fmla="*/ 636608 w 833377"/>
              <a:gd name="connsiteY8" fmla="*/ 127322 h 266218"/>
              <a:gd name="connsiteX9" fmla="*/ 671332 w 833377"/>
              <a:gd name="connsiteY9" fmla="*/ 138896 h 266218"/>
              <a:gd name="connsiteX10" fmla="*/ 706056 w 833377"/>
              <a:gd name="connsiteY10" fmla="*/ 162046 h 266218"/>
              <a:gd name="connsiteX11" fmla="*/ 740780 w 833377"/>
              <a:gd name="connsiteY11" fmla="*/ 173620 h 266218"/>
              <a:gd name="connsiteX12" fmla="*/ 810228 w 833377"/>
              <a:gd name="connsiteY12" fmla="*/ 254643 h 266218"/>
              <a:gd name="connsiteX13" fmla="*/ 833377 w 833377"/>
              <a:gd name="connsiteY13" fmla="*/ 266218 h 26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377" h="266218">
                <a:moveTo>
                  <a:pt x="0" y="0"/>
                </a:moveTo>
                <a:cubicBezTo>
                  <a:pt x="12441" y="2488"/>
                  <a:pt x="74806" y="12474"/>
                  <a:pt x="92598" y="23149"/>
                </a:cubicBezTo>
                <a:cubicBezTo>
                  <a:pt x="172042" y="70815"/>
                  <a:pt x="52101" y="25085"/>
                  <a:pt x="150471" y="57873"/>
                </a:cubicBezTo>
                <a:cubicBezTo>
                  <a:pt x="168809" y="76212"/>
                  <a:pt x="178291" y="92597"/>
                  <a:pt x="208344" y="92597"/>
                </a:cubicBezTo>
                <a:cubicBezTo>
                  <a:pt x="224252" y="92597"/>
                  <a:pt x="238895" y="83273"/>
                  <a:pt x="254643" y="81023"/>
                </a:cubicBezTo>
                <a:cubicBezTo>
                  <a:pt x="293028" y="75540"/>
                  <a:pt x="331808" y="73306"/>
                  <a:pt x="370390" y="69448"/>
                </a:cubicBezTo>
                <a:cubicBezTo>
                  <a:pt x="385823" y="65590"/>
                  <a:pt x="400781" y="57873"/>
                  <a:pt x="416689" y="57873"/>
                </a:cubicBezTo>
                <a:cubicBezTo>
                  <a:pt x="482129" y="57873"/>
                  <a:pt x="495177" y="64745"/>
                  <a:pt x="544010" y="81023"/>
                </a:cubicBezTo>
                <a:cubicBezTo>
                  <a:pt x="584414" y="121426"/>
                  <a:pt x="556808" y="100722"/>
                  <a:pt x="636608" y="127322"/>
                </a:cubicBezTo>
                <a:lnTo>
                  <a:pt x="671332" y="138896"/>
                </a:lnTo>
                <a:cubicBezTo>
                  <a:pt x="682907" y="146613"/>
                  <a:pt x="693613" y="155825"/>
                  <a:pt x="706056" y="162046"/>
                </a:cubicBezTo>
                <a:cubicBezTo>
                  <a:pt x="716969" y="167502"/>
                  <a:pt x="730852" y="166529"/>
                  <a:pt x="740780" y="173620"/>
                </a:cubicBezTo>
                <a:cubicBezTo>
                  <a:pt x="837574" y="242758"/>
                  <a:pt x="749058" y="193472"/>
                  <a:pt x="810228" y="254643"/>
                </a:cubicBezTo>
                <a:cubicBezTo>
                  <a:pt x="816328" y="260743"/>
                  <a:pt x="825661" y="262360"/>
                  <a:pt x="833377" y="26621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3" name="TextBox 112">
            <a:extLst>
              <a:ext uri="{FF2B5EF4-FFF2-40B4-BE49-F238E27FC236}">
                <a16:creationId xmlns="" xmlns:a16="http://schemas.microsoft.com/office/drawing/2014/main" id="{F2F46E02-DA3E-8E40-9750-56819EDC356A}"/>
              </a:ext>
            </a:extLst>
          </p:cNvPr>
          <p:cNvSpPr txBox="1"/>
          <p:nvPr/>
        </p:nvSpPr>
        <p:spPr>
          <a:xfrm>
            <a:off x="3790045" y="17483149"/>
            <a:ext cx="2789299" cy="553998"/>
          </a:xfrm>
          <a:prstGeom prst="rect">
            <a:avLst/>
          </a:prstGeom>
        </p:spPr>
        <p:txBody>
          <a:bodyPr wrap="square" numCol="1" spcCol="640080" rtlCol="0">
            <a:spAutoFit/>
          </a:bodyPr>
          <a:lstStyle/>
          <a:p>
            <a:pPr algn="ctr"/>
            <a:r>
              <a:rPr lang="en-US" sz="3000" b="1" dirty="0">
                <a:solidFill>
                  <a:schemeClr val="bg1"/>
                </a:solidFill>
              </a:rPr>
              <a:t>South Dakota</a:t>
            </a:r>
          </a:p>
        </p:txBody>
      </p:sp>
      <p:sp>
        <p:nvSpPr>
          <p:cNvPr id="114" name="TextBox 113">
            <a:extLst>
              <a:ext uri="{FF2B5EF4-FFF2-40B4-BE49-F238E27FC236}">
                <a16:creationId xmlns="" xmlns:a16="http://schemas.microsoft.com/office/drawing/2014/main" id="{58ED4545-5F9E-8448-8315-04C421FCA646}"/>
              </a:ext>
            </a:extLst>
          </p:cNvPr>
          <p:cNvSpPr txBox="1"/>
          <p:nvPr/>
        </p:nvSpPr>
        <p:spPr>
          <a:xfrm>
            <a:off x="3742682" y="16088519"/>
            <a:ext cx="2693995" cy="553998"/>
          </a:xfrm>
          <a:prstGeom prst="rect">
            <a:avLst/>
          </a:prstGeom>
        </p:spPr>
        <p:txBody>
          <a:bodyPr wrap="square" numCol="1" spcCol="640080" rtlCol="0">
            <a:spAutoFit/>
          </a:bodyPr>
          <a:lstStyle/>
          <a:p>
            <a:pPr algn="ctr"/>
            <a:r>
              <a:rPr lang="en-US" sz="3000" b="1" dirty="0">
                <a:solidFill>
                  <a:schemeClr val="bg1"/>
                </a:solidFill>
              </a:rPr>
              <a:t>North Dakota</a:t>
            </a:r>
          </a:p>
        </p:txBody>
      </p:sp>
      <p:sp>
        <p:nvSpPr>
          <p:cNvPr id="115" name="TextBox 114">
            <a:extLst>
              <a:ext uri="{FF2B5EF4-FFF2-40B4-BE49-F238E27FC236}">
                <a16:creationId xmlns="" xmlns:a16="http://schemas.microsoft.com/office/drawing/2014/main" id="{4B4B9F00-4F00-EB4B-BA1B-03CDCFB7A2B1}"/>
              </a:ext>
            </a:extLst>
          </p:cNvPr>
          <p:cNvSpPr txBox="1"/>
          <p:nvPr/>
        </p:nvSpPr>
        <p:spPr>
          <a:xfrm>
            <a:off x="4198543" y="18768810"/>
            <a:ext cx="2063274" cy="553998"/>
          </a:xfrm>
          <a:prstGeom prst="rect">
            <a:avLst/>
          </a:prstGeom>
        </p:spPr>
        <p:txBody>
          <a:bodyPr wrap="square" numCol="1" spcCol="640080" rtlCol="0">
            <a:spAutoFit/>
          </a:bodyPr>
          <a:lstStyle/>
          <a:p>
            <a:pPr algn="ctr"/>
            <a:r>
              <a:rPr lang="en-US" sz="3000" b="1" dirty="0">
                <a:solidFill>
                  <a:schemeClr val="bg1"/>
                </a:solidFill>
              </a:rPr>
              <a:t>Nebraska</a:t>
            </a:r>
          </a:p>
        </p:txBody>
      </p:sp>
      <p:cxnSp>
        <p:nvCxnSpPr>
          <p:cNvPr id="90" name="Straight Connector 89">
            <a:extLst>
              <a:ext uri="{FF2B5EF4-FFF2-40B4-BE49-F238E27FC236}">
                <a16:creationId xmlns="" xmlns:a16="http://schemas.microsoft.com/office/drawing/2014/main" id="{E09D055A-9B72-774A-BF1C-0B2D6F9936D7}"/>
              </a:ext>
            </a:extLst>
          </p:cNvPr>
          <p:cNvCxnSpPr>
            <a:cxnSpLocks/>
          </p:cNvCxnSpPr>
          <p:nvPr/>
        </p:nvCxnSpPr>
        <p:spPr>
          <a:xfrm>
            <a:off x="3585241" y="15615061"/>
            <a:ext cx="2819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5FE91E7A-67DA-6741-AFFA-10EF61FF7DD5}"/>
              </a:ext>
            </a:extLst>
          </p:cNvPr>
          <p:cNvCxnSpPr>
            <a:cxnSpLocks/>
          </p:cNvCxnSpPr>
          <p:nvPr/>
        </p:nvCxnSpPr>
        <p:spPr>
          <a:xfrm flipV="1">
            <a:off x="3585241" y="15615061"/>
            <a:ext cx="0" cy="37030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 xmlns:a16="http://schemas.microsoft.com/office/drawing/2014/main" id="{94A13D77-93E8-3946-A1E0-D9331A389C6A}"/>
              </a:ext>
            </a:extLst>
          </p:cNvPr>
          <p:cNvCxnSpPr>
            <a:cxnSpLocks/>
          </p:cNvCxnSpPr>
          <p:nvPr/>
        </p:nvCxnSpPr>
        <p:spPr>
          <a:xfrm>
            <a:off x="3590805" y="19318063"/>
            <a:ext cx="851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 xmlns:a16="http://schemas.microsoft.com/office/drawing/2014/main" id="{85AD735A-C4BC-8B4E-ADF2-5F6CEDD05B14}"/>
              </a:ext>
            </a:extLst>
          </p:cNvPr>
          <p:cNvCxnSpPr>
            <a:cxnSpLocks/>
          </p:cNvCxnSpPr>
          <p:nvPr/>
        </p:nvCxnSpPr>
        <p:spPr>
          <a:xfrm flipV="1">
            <a:off x="4436729" y="19334843"/>
            <a:ext cx="0" cy="45499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 xmlns:a16="http://schemas.microsoft.com/office/drawing/2014/main" id="{63E111C4-1C43-4545-A402-D02946BB7423}"/>
              </a:ext>
            </a:extLst>
          </p:cNvPr>
          <p:cNvCxnSpPr>
            <a:cxnSpLocks/>
          </p:cNvCxnSpPr>
          <p:nvPr/>
        </p:nvCxnSpPr>
        <p:spPr>
          <a:xfrm>
            <a:off x="4436729" y="19789841"/>
            <a:ext cx="278286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 xmlns:a16="http://schemas.microsoft.com/office/drawing/2014/main" id="{47227703-D121-354A-BF4A-BA24CC51CD2F}"/>
              </a:ext>
            </a:extLst>
          </p:cNvPr>
          <p:cNvCxnSpPr>
            <a:cxnSpLocks/>
          </p:cNvCxnSpPr>
          <p:nvPr/>
        </p:nvCxnSpPr>
        <p:spPr>
          <a:xfrm flipV="1">
            <a:off x="6748868" y="17332631"/>
            <a:ext cx="0" cy="83143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Freeform 45">
            <a:extLst>
              <a:ext uri="{FF2B5EF4-FFF2-40B4-BE49-F238E27FC236}">
                <a16:creationId xmlns="" xmlns:a16="http://schemas.microsoft.com/office/drawing/2014/main" id="{905C5211-F462-1E43-ACE7-22FF251BB778}"/>
              </a:ext>
            </a:extLst>
          </p:cNvPr>
          <p:cNvSpPr/>
          <p:nvPr/>
        </p:nvSpPr>
        <p:spPr>
          <a:xfrm>
            <a:off x="6412262" y="15627527"/>
            <a:ext cx="276665" cy="1373945"/>
          </a:xfrm>
          <a:custGeom>
            <a:avLst/>
            <a:gdLst>
              <a:gd name="connsiteX0" fmla="*/ 0 w 276665"/>
              <a:gd name="connsiteY0" fmla="*/ 0 h 1373945"/>
              <a:gd name="connsiteX1" fmla="*/ 4689 w 276665"/>
              <a:gd name="connsiteY1" fmla="*/ 28136 h 1373945"/>
              <a:gd name="connsiteX2" fmla="*/ 9379 w 276665"/>
              <a:gd name="connsiteY2" fmla="*/ 42203 h 1373945"/>
              <a:gd name="connsiteX3" fmla="*/ 23446 w 276665"/>
              <a:gd name="connsiteY3" fmla="*/ 46893 h 1373945"/>
              <a:gd name="connsiteX4" fmla="*/ 32825 w 276665"/>
              <a:gd name="connsiteY4" fmla="*/ 56271 h 1373945"/>
              <a:gd name="connsiteX5" fmla="*/ 46892 w 276665"/>
              <a:gd name="connsiteY5" fmla="*/ 112542 h 1373945"/>
              <a:gd name="connsiteX6" fmla="*/ 56271 w 276665"/>
              <a:gd name="connsiteY6" fmla="*/ 140677 h 1373945"/>
              <a:gd name="connsiteX7" fmla="*/ 60960 w 276665"/>
              <a:gd name="connsiteY7" fmla="*/ 154745 h 1373945"/>
              <a:gd name="connsiteX8" fmla="*/ 51582 w 276665"/>
              <a:gd name="connsiteY8" fmla="*/ 168813 h 1373945"/>
              <a:gd name="connsiteX9" fmla="*/ 32825 w 276665"/>
              <a:gd name="connsiteY9" fmla="*/ 187570 h 1373945"/>
              <a:gd name="connsiteX10" fmla="*/ 37514 w 276665"/>
              <a:gd name="connsiteY10" fmla="*/ 248530 h 1373945"/>
              <a:gd name="connsiteX11" fmla="*/ 42203 w 276665"/>
              <a:gd name="connsiteY11" fmla="*/ 262597 h 1373945"/>
              <a:gd name="connsiteX12" fmla="*/ 46892 w 276665"/>
              <a:gd name="connsiteY12" fmla="*/ 286043 h 1373945"/>
              <a:gd name="connsiteX13" fmla="*/ 51582 w 276665"/>
              <a:gd name="connsiteY13" fmla="*/ 304800 h 1373945"/>
              <a:gd name="connsiteX14" fmla="*/ 46892 w 276665"/>
              <a:gd name="connsiteY14" fmla="*/ 332936 h 1373945"/>
              <a:gd name="connsiteX15" fmla="*/ 37514 w 276665"/>
              <a:gd name="connsiteY15" fmla="*/ 361071 h 1373945"/>
              <a:gd name="connsiteX16" fmla="*/ 51582 w 276665"/>
              <a:gd name="connsiteY16" fmla="*/ 403274 h 1373945"/>
              <a:gd name="connsiteX17" fmla="*/ 56271 w 276665"/>
              <a:gd name="connsiteY17" fmla="*/ 417342 h 1373945"/>
              <a:gd name="connsiteX18" fmla="*/ 65649 w 276665"/>
              <a:gd name="connsiteY18" fmla="*/ 431410 h 1373945"/>
              <a:gd name="connsiteX19" fmla="*/ 79717 w 276665"/>
              <a:gd name="connsiteY19" fmla="*/ 454856 h 1373945"/>
              <a:gd name="connsiteX20" fmla="*/ 93785 w 276665"/>
              <a:gd name="connsiteY20" fmla="*/ 478302 h 1373945"/>
              <a:gd name="connsiteX21" fmla="*/ 98474 w 276665"/>
              <a:gd name="connsiteY21" fmla="*/ 492370 h 1373945"/>
              <a:gd name="connsiteX22" fmla="*/ 107852 w 276665"/>
              <a:gd name="connsiteY22" fmla="*/ 506437 h 1373945"/>
              <a:gd name="connsiteX23" fmla="*/ 121920 w 276665"/>
              <a:gd name="connsiteY23" fmla="*/ 548640 h 1373945"/>
              <a:gd name="connsiteX24" fmla="*/ 126609 w 276665"/>
              <a:gd name="connsiteY24" fmla="*/ 562708 h 1373945"/>
              <a:gd name="connsiteX25" fmla="*/ 135988 w 276665"/>
              <a:gd name="connsiteY25" fmla="*/ 572087 h 1373945"/>
              <a:gd name="connsiteX26" fmla="*/ 140677 w 276665"/>
              <a:gd name="connsiteY26" fmla="*/ 586154 h 1373945"/>
              <a:gd name="connsiteX27" fmla="*/ 150055 w 276665"/>
              <a:gd name="connsiteY27" fmla="*/ 600222 h 1373945"/>
              <a:gd name="connsiteX28" fmla="*/ 159434 w 276665"/>
              <a:gd name="connsiteY28" fmla="*/ 628357 h 1373945"/>
              <a:gd name="connsiteX29" fmla="*/ 164123 w 276665"/>
              <a:gd name="connsiteY29" fmla="*/ 642425 h 1373945"/>
              <a:gd name="connsiteX30" fmla="*/ 168812 w 276665"/>
              <a:gd name="connsiteY30" fmla="*/ 656493 h 1373945"/>
              <a:gd name="connsiteX31" fmla="*/ 168812 w 276665"/>
              <a:gd name="connsiteY31" fmla="*/ 848751 h 1373945"/>
              <a:gd name="connsiteX32" fmla="*/ 173502 w 276665"/>
              <a:gd name="connsiteY32" fmla="*/ 881576 h 1373945"/>
              <a:gd name="connsiteX33" fmla="*/ 182880 w 276665"/>
              <a:gd name="connsiteY33" fmla="*/ 919090 h 1373945"/>
              <a:gd name="connsiteX34" fmla="*/ 187569 w 276665"/>
              <a:gd name="connsiteY34" fmla="*/ 947225 h 1373945"/>
              <a:gd name="connsiteX35" fmla="*/ 196948 w 276665"/>
              <a:gd name="connsiteY35" fmla="*/ 961293 h 1373945"/>
              <a:gd name="connsiteX36" fmla="*/ 201637 w 276665"/>
              <a:gd name="connsiteY36" fmla="*/ 1055077 h 1373945"/>
              <a:gd name="connsiteX37" fmla="*/ 192259 w 276665"/>
              <a:gd name="connsiteY37" fmla="*/ 1083213 h 1373945"/>
              <a:gd name="connsiteX38" fmla="*/ 196948 w 276665"/>
              <a:gd name="connsiteY38" fmla="*/ 1144173 h 1373945"/>
              <a:gd name="connsiteX39" fmla="*/ 211015 w 276665"/>
              <a:gd name="connsiteY39" fmla="*/ 1153551 h 1373945"/>
              <a:gd name="connsiteX40" fmla="*/ 220394 w 276665"/>
              <a:gd name="connsiteY40" fmla="*/ 1181687 h 1373945"/>
              <a:gd name="connsiteX41" fmla="*/ 225083 w 276665"/>
              <a:gd name="connsiteY41" fmla="*/ 1195754 h 1373945"/>
              <a:gd name="connsiteX42" fmla="*/ 234462 w 276665"/>
              <a:gd name="connsiteY42" fmla="*/ 1205133 h 1373945"/>
              <a:gd name="connsiteX43" fmla="*/ 239151 w 276665"/>
              <a:gd name="connsiteY43" fmla="*/ 1219200 h 1373945"/>
              <a:gd name="connsiteX44" fmla="*/ 257908 w 276665"/>
              <a:gd name="connsiteY44" fmla="*/ 1237957 h 1373945"/>
              <a:gd name="connsiteX45" fmla="*/ 262597 w 276665"/>
              <a:gd name="connsiteY45" fmla="*/ 1252025 h 1373945"/>
              <a:gd name="connsiteX46" fmla="*/ 276665 w 276665"/>
              <a:gd name="connsiteY46" fmla="*/ 1280160 h 1373945"/>
              <a:gd name="connsiteX47" fmla="*/ 271975 w 276665"/>
              <a:gd name="connsiteY47" fmla="*/ 1373945 h 137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76665" h="1373945">
                <a:moveTo>
                  <a:pt x="0" y="0"/>
                </a:moveTo>
                <a:cubicBezTo>
                  <a:pt x="1563" y="9379"/>
                  <a:pt x="2626" y="18854"/>
                  <a:pt x="4689" y="28136"/>
                </a:cubicBezTo>
                <a:cubicBezTo>
                  <a:pt x="5761" y="32961"/>
                  <a:pt x="5884" y="38708"/>
                  <a:pt x="9379" y="42203"/>
                </a:cubicBezTo>
                <a:cubicBezTo>
                  <a:pt x="12874" y="45698"/>
                  <a:pt x="18757" y="45330"/>
                  <a:pt x="23446" y="46893"/>
                </a:cubicBezTo>
                <a:cubicBezTo>
                  <a:pt x="26572" y="50019"/>
                  <a:pt x="30848" y="52317"/>
                  <a:pt x="32825" y="56271"/>
                </a:cubicBezTo>
                <a:cubicBezTo>
                  <a:pt x="45582" y="81786"/>
                  <a:pt x="40219" y="85851"/>
                  <a:pt x="46892" y="112542"/>
                </a:cubicBezTo>
                <a:cubicBezTo>
                  <a:pt x="49290" y="122133"/>
                  <a:pt x="53145" y="131299"/>
                  <a:pt x="56271" y="140677"/>
                </a:cubicBezTo>
                <a:lnTo>
                  <a:pt x="60960" y="154745"/>
                </a:lnTo>
                <a:cubicBezTo>
                  <a:pt x="57834" y="159434"/>
                  <a:pt x="55250" y="164534"/>
                  <a:pt x="51582" y="168813"/>
                </a:cubicBezTo>
                <a:cubicBezTo>
                  <a:pt x="45828" y="175527"/>
                  <a:pt x="32825" y="187570"/>
                  <a:pt x="32825" y="187570"/>
                </a:cubicBezTo>
                <a:cubicBezTo>
                  <a:pt x="34388" y="207890"/>
                  <a:pt x="34986" y="228307"/>
                  <a:pt x="37514" y="248530"/>
                </a:cubicBezTo>
                <a:cubicBezTo>
                  <a:pt x="38127" y="253434"/>
                  <a:pt x="41004" y="257802"/>
                  <a:pt x="42203" y="262597"/>
                </a:cubicBezTo>
                <a:cubicBezTo>
                  <a:pt x="44136" y="270329"/>
                  <a:pt x="45163" y="278263"/>
                  <a:pt x="46892" y="286043"/>
                </a:cubicBezTo>
                <a:cubicBezTo>
                  <a:pt x="48290" y="292334"/>
                  <a:pt x="50019" y="298548"/>
                  <a:pt x="51582" y="304800"/>
                </a:cubicBezTo>
                <a:cubicBezTo>
                  <a:pt x="50019" y="314179"/>
                  <a:pt x="49198" y="323712"/>
                  <a:pt x="46892" y="332936"/>
                </a:cubicBezTo>
                <a:cubicBezTo>
                  <a:pt x="44494" y="342526"/>
                  <a:pt x="37514" y="361071"/>
                  <a:pt x="37514" y="361071"/>
                </a:cubicBezTo>
                <a:lnTo>
                  <a:pt x="51582" y="403274"/>
                </a:lnTo>
                <a:cubicBezTo>
                  <a:pt x="53145" y="407963"/>
                  <a:pt x="53529" y="413229"/>
                  <a:pt x="56271" y="417342"/>
                </a:cubicBezTo>
                <a:cubicBezTo>
                  <a:pt x="59397" y="422031"/>
                  <a:pt x="63129" y="426369"/>
                  <a:pt x="65649" y="431410"/>
                </a:cubicBezTo>
                <a:cubicBezTo>
                  <a:pt x="77823" y="455758"/>
                  <a:pt x="61401" y="436538"/>
                  <a:pt x="79717" y="454856"/>
                </a:cubicBezTo>
                <a:cubicBezTo>
                  <a:pt x="93001" y="494707"/>
                  <a:pt x="74474" y="446116"/>
                  <a:pt x="93785" y="478302"/>
                </a:cubicBezTo>
                <a:cubicBezTo>
                  <a:pt x="96328" y="482541"/>
                  <a:pt x="96264" y="487949"/>
                  <a:pt x="98474" y="492370"/>
                </a:cubicBezTo>
                <a:cubicBezTo>
                  <a:pt x="100994" y="497411"/>
                  <a:pt x="105563" y="501287"/>
                  <a:pt x="107852" y="506437"/>
                </a:cubicBezTo>
                <a:cubicBezTo>
                  <a:pt x="107853" y="506439"/>
                  <a:pt x="119575" y="541605"/>
                  <a:pt x="121920" y="548640"/>
                </a:cubicBezTo>
                <a:cubicBezTo>
                  <a:pt x="123483" y="553329"/>
                  <a:pt x="123114" y="559213"/>
                  <a:pt x="126609" y="562708"/>
                </a:cubicBezTo>
                <a:lnTo>
                  <a:pt x="135988" y="572087"/>
                </a:lnTo>
                <a:cubicBezTo>
                  <a:pt x="137551" y="576776"/>
                  <a:pt x="138467" y="581733"/>
                  <a:pt x="140677" y="586154"/>
                </a:cubicBezTo>
                <a:cubicBezTo>
                  <a:pt x="143197" y="591195"/>
                  <a:pt x="147766" y="595072"/>
                  <a:pt x="150055" y="600222"/>
                </a:cubicBezTo>
                <a:cubicBezTo>
                  <a:pt x="154070" y="609256"/>
                  <a:pt x="156308" y="618979"/>
                  <a:pt x="159434" y="628357"/>
                </a:cubicBezTo>
                <a:lnTo>
                  <a:pt x="164123" y="642425"/>
                </a:lnTo>
                <a:lnTo>
                  <a:pt x="168812" y="656493"/>
                </a:lnTo>
                <a:cubicBezTo>
                  <a:pt x="164494" y="764459"/>
                  <a:pt x="160805" y="756670"/>
                  <a:pt x="168812" y="848751"/>
                </a:cubicBezTo>
                <a:cubicBezTo>
                  <a:pt x="169770" y="859762"/>
                  <a:pt x="171334" y="870738"/>
                  <a:pt x="173502" y="881576"/>
                </a:cubicBezTo>
                <a:cubicBezTo>
                  <a:pt x="176030" y="894215"/>
                  <a:pt x="180761" y="906376"/>
                  <a:pt x="182880" y="919090"/>
                </a:cubicBezTo>
                <a:cubicBezTo>
                  <a:pt x="184443" y="928468"/>
                  <a:pt x="184562" y="938205"/>
                  <a:pt x="187569" y="947225"/>
                </a:cubicBezTo>
                <a:cubicBezTo>
                  <a:pt x="189351" y="952572"/>
                  <a:pt x="193822" y="956604"/>
                  <a:pt x="196948" y="961293"/>
                </a:cubicBezTo>
                <a:cubicBezTo>
                  <a:pt x="211420" y="1004710"/>
                  <a:pt x="211122" y="991842"/>
                  <a:pt x="201637" y="1055077"/>
                </a:cubicBezTo>
                <a:cubicBezTo>
                  <a:pt x="200171" y="1064854"/>
                  <a:pt x="192259" y="1083213"/>
                  <a:pt x="192259" y="1083213"/>
                </a:cubicBezTo>
                <a:cubicBezTo>
                  <a:pt x="193822" y="1103533"/>
                  <a:pt x="191697" y="1124481"/>
                  <a:pt x="196948" y="1144173"/>
                </a:cubicBezTo>
                <a:cubicBezTo>
                  <a:pt x="198400" y="1149618"/>
                  <a:pt x="208028" y="1148772"/>
                  <a:pt x="211015" y="1153551"/>
                </a:cubicBezTo>
                <a:cubicBezTo>
                  <a:pt x="216255" y="1161934"/>
                  <a:pt x="217268" y="1172308"/>
                  <a:pt x="220394" y="1181687"/>
                </a:cubicBezTo>
                <a:cubicBezTo>
                  <a:pt x="221957" y="1186376"/>
                  <a:pt x="221588" y="1192259"/>
                  <a:pt x="225083" y="1195754"/>
                </a:cubicBezTo>
                <a:lnTo>
                  <a:pt x="234462" y="1205133"/>
                </a:lnTo>
                <a:cubicBezTo>
                  <a:pt x="236025" y="1209822"/>
                  <a:pt x="236278" y="1215178"/>
                  <a:pt x="239151" y="1219200"/>
                </a:cubicBezTo>
                <a:cubicBezTo>
                  <a:pt x="244290" y="1226395"/>
                  <a:pt x="257908" y="1237957"/>
                  <a:pt x="257908" y="1237957"/>
                </a:cubicBezTo>
                <a:cubicBezTo>
                  <a:pt x="259471" y="1242646"/>
                  <a:pt x="260387" y="1247604"/>
                  <a:pt x="262597" y="1252025"/>
                </a:cubicBezTo>
                <a:cubicBezTo>
                  <a:pt x="280782" y="1288397"/>
                  <a:pt x="264873" y="1244792"/>
                  <a:pt x="276665" y="1280160"/>
                </a:cubicBezTo>
                <a:cubicBezTo>
                  <a:pt x="271585" y="1361428"/>
                  <a:pt x="271975" y="1330130"/>
                  <a:pt x="271975" y="1373945"/>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51">
            <a:extLst>
              <a:ext uri="{FF2B5EF4-FFF2-40B4-BE49-F238E27FC236}">
                <a16:creationId xmlns="" xmlns:a16="http://schemas.microsoft.com/office/drawing/2014/main" id="{76BCB3B3-E395-3D4B-B18B-091F9114CE85}"/>
              </a:ext>
            </a:extLst>
          </p:cNvPr>
          <p:cNvSpPr/>
          <p:nvPr/>
        </p:nvSpPr>
        <p:spPr>
          <a:xfrm>
            <a:off x="6571696" y="17029607"/>
            <a:ext cx="168812" cy="300111"/>
          </a:xfrm>
          <a:custGeom>
            <a:avLst/>
            <a:gdLst>
              <a:gd name="connsiteX0" fmla="*/ 121920 w 168812"/>
              <a:gd name="connsiteY0" fmla="*/ 0 h 300111"/>
              <a:gd name="connsiteX1" fmla="*/ 117231 w 168812"/>
              <a:gd name="connsiteY1" fmla="*/ 23447 h 300111"/>
              <a:gd name="connsiteX2" fmla="*/ 121920 w 168812"/>
              <a:gd name="connsiteY2" fmla="*/ 60960 h 300111"/>
              <a:gd name="connsiteX3" fmla="*/ 98474 w 168812"/>
              <a:gd name="connsiteY3" fmla="*/ 79717 h 300111"/>
              <a:gd name="connsiteX4" fmla="*/ 75028 w 168812"/>
              <a:gd name="connsiteY4" fmla="*/ 112542 h 300111"/>
              <a:gd name="connsiteX5" fmla="*/ 37514 w 168812"/>
              <a:gd name="connsiteY5" fmla="*/ 140677 h 300111"/>
              <a:gd name="connsiteX6" fmla="*/ 9378 w 168812"/>
              <a:gd name="connsiteY6" fmla="*/ 154745 h 300111"/>
              <a:gd name="connsiteX7" fmla="*/ 0 w 168812"/>
              <a:gd name="connsiteY7" fmla="*/ 168813 h 300111"/>
              <a:gd name="connsiteX8" fmla="*/ 18757 w 168812"/>
              <a:gd name="connsiteY8" fmla="*/ 192259 h 300111"/>
              <a:gd name="connsiteX9" fmla="*/ 28135 w 168812"/>
              <a:gd name="connsiteY9" fmla="*/ 206327 h 300111"/>
              <a:gd name="connsiteX10" fmla="*/ 51581 w 168812"/>
              <a:gd name="connsiteY10" fmla="*/ 225083 h 300111"/>
              <a:gd name="connsiteX11" fmla="*/ 60960 w 168812"/>
              <a:gd name="connsiteY11" fmla="*/ 234462 h 300111"/>
              <a:gd name="connsiteX12" fmla="*/ 70338 w 168812"/>
              <a:gd name="connsiteY12" fmla="*/ 248530 h 300111"/>
              <a:gd name="connsiteX13" fmla="*/ 98474 w 168812"/>
              <a:gd name="connsiteY13" fmla="*/ 257908 h 300111"/>
              <a:gd name="connsiteX14" fmla="*/ 140677 w 168812"/>
              <a:gd name="connsiteY14" fmla="*/ 271976 h 300111"/>
              <a:gd name="connsiteX15" fmla="*/ 154745 w 168812"/>
              <a:gd name="connsiteY15" fmla="*/ 276665 h 300111"/>
              <a:gd name="connsiteX16" fmla="*/ 168812 w 168812"/>
              <a:gd name="connsiteY16" fmla="*/ 300111 h 30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812" h="300111">
                <a:moveTo>
                  <a:pt x="121920" y="0"/>
                </a:moveTo>
                <a:cubicBezTo>
                  <a:pt x="120357" y="7816"/>
                  <a:pt x="117231" y="15477"/>
                  <a:pt x="117231" y="23447"/>
                </a:cubicBezTo>
                <a:cubicBezTo>
                  <a:pt x="117231" y="36049"/>
                  <a:pt x="123174" y="48421"/>
                  <a:pt x="121920" y="60960"/>
                </a:cubicBezTo>
                <a:cubicBezTo>
                  <a:pt x="121443" y="65733"/>
                  <a:pt x="99794" y="78837"/>
                  <a:pt x="98474" y="79717"/>
                </a:cubicBezTo>
                <a:cubicBezTo>
                  <a:pt x="90989" y="102173"/>
                  <a:pt x="97280" y="90291"/>
                  <a:pt x="75028" y="112542"/>
                </a:cubicBezTo>
                <a:cubicBezTo>
                  <a:pt x="57682" y="129887"/>
                  <a:pt x="69318" y="119474"/>
                  <a:pt x="37514" y="140677"/>
                </a:cubicBezTo>
                <a:cubicBezTo>
                  <a:pt x="19333" y="152798"/>
                  <a:pt x="28793" y="148274"/>
                  <a:pt x="9378" y="154745"/>
                </a:cubicBezTo>
                <a:cubicBezTo>
                  <a:pt x="6252" y="159434"/>
                  <a:pt x="0" y="163177"/>
                  <a:pt x="0" y="168813"/>
                </a:cubicBezTo>
                <a:cubicBezTo>
                  <a:pt x="0" y="176029"/>
                  <a:pt x="14675" y="187156"/>
                  <a:pt x="18757" y="192259"/>
                </a:cubicBezTo>
                <a:cubicBezTo>
                  <a:pt x="22278" y="196660"/>
                  <a:pt x="24614" y="201926"/>
                  <a:pt x="28135" y="206327"/>
                </a:cubicBezTo>
                <a:cubicBezTo>
                  <a:pt x="38197" y="218904"/>
                  <a:pt x="38045" y="214254"/>
                  <a:pt x="51581" y="225083"/>
                </a:cubicBezTo>
                <a:cubicBezTo>
                  <a:pt x="55033" y="227845"/>
                  <a:pt x="58198" y="231009"/>
                  <a:pt x="60960" y="234462"/>
                </a:cubicBezTo>
                <a:cubicBezTo>
                  <a:pt x="64481" y="238863"/>
                  <a:pt x="65559" y="245543"/>
                  <a:pt x="70338" y="248530"/>
                </a:cubicBezTo>
                <a:cubicBezTo>
                  <a:pt x="78721" y="253769"/>
                  <a:pt x="89095" y="254782"/>
                  <a:pt x="98474" y="257908"/>
                </a:cubicBezTo>
                <a:lnTo>
                  <a:pt x="140677" y="271976"/>
                </a:lnTo>
                <a:lnTo>
                  <a:pt x="154745" y="276665"/>
                </a:lnTo>
                <a:cubicBezTo>
                  <a:pt x="166062" y="293641"/>
                  <a:pt x="161603" y="285692"/>
                  <a:pt x="168812" y="30011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Freeform 53">
            <a:extLst>
              <a:ext uri="{FF2B5EF4-FFF2-40B4-BE49-F238E27FC236}">
                <a16:creationId xmlns="" xmlns:a16="http://schemas.microsoft.com/office/drawing/2014/main" id="{181400EF-F942-C846-A9BA-8D406994CFA7}"/>
              </a:ext>
            </a:extLst>
          </p:cNvPr>
          <p:cNvSpPr/>
          <p:nvPr/>
        </p:nvSpPr>
        <p:spPr>
          <a:xfrm>
            <a:off x="6740508" y="18741177"/>
            <a:ext cx="51582" cy="51581"/>
          </a:xfrm>
          <a:custGeom>
            <a:avLst/>
            <a:gdLst>
              <a:gd name="connsiteX0" fmla="*/ 0 w 51582"/>
              <a:gd name="connsiteY0" fmla="*/ 0 h 51581"/>
              <a:gd name="connsiteX1" fmla="*/ 23446 w 51582"/>
              <a:gd name="connsiteY1" fmla="*/ 42203 h 51581"/>
              <a:gd name="connsiteX2" fmla="*/ 32825 w 51582"/>
              <a:gd name="connsiteY2" fmla="*/ 51581 h 51581"/>
              <a:gd name="connsiteX3" fmla="*/ 51582 w 51582"/>
              <a:gd name="connsiteY3" fmla="*/ 51581 h 51581"/>
            </a:gdLst>
            <a:ahLst/>
            <a:cxnLst>
              <a:cxn ang="0">
                <a:pos x="connsiteX0" y="connsiteY0"/>
              </a:cxn>
              <a:cxn ang="0">
                <a:pos x="connsiteX1" y="connsiteY1"/>
              </a:cxn>
              <a:cxn ang="0">
                <a:pos x="connsiteX2" y="connsiteY2"/>
              </a:cxn>
              <a:cxn ang="0">
                <a:pos x="connsiteX3" y="connsiteY3"/>
              </a:cxn>
            </a:cxnLst>
            <a:rect l="l" t="t" r="r" b="b"/>
            <a:pathLst>
              <a:path w="51582" h="51581">
                <a:moveTo>
                  <a:pt x="0" y="0"/>
                </a:moveTo>
                <a:cubicBezTo>
                  <a:pt x="6423" y="32115"/>
                  <a:pt x="-946" y="17811"/>
                  <a:pt x="23446" y="42203"/>
                </a:cubicBezTo>
                <a:cubicBezTo>
                  <a:pt x="26572" y="45329"/>
                  <a:pt x="28404" y="51581"/>
                  <a:pt x="32825" y="51581"/>
                </a:cubicBezTo>
                <a:lnTo>
                  <a:pt x="51582" y="51581"/>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a:extLst>
              <a:ext uri="{FF2B5EF4-FFF2-40B4-BE49-F238E27FC236}">
                <a16:creationId xmlns="" xmlns:a16="http://schemas.microsoft.com/office/drawing/2014/main" id="{E3BAFD48-9916-C346-8230-3095211C22A8}"/>
              </a:ext>
            </a:extLst>
          </p:cNvPr>
          <p:cNvSpPr/>
          <p:nvPr/>
        </p:nvSpPr>
        <p:spPr>
          <a:xfrm>
            <a:off x="6669780" y="18178469"/>
            <a:ext cx="530273" cy="1627163"/>
          </a:xfrm>
          <a:custGeom>
            <a:avLst/>
            <a:gdLst>
              <a:gd name="connsiteX0" fmla="*/ 28525 w 530273"/>
              <a:gd name="connsiteY0" fmla="*/ 0 h 1627163"/>
              <a:gd name="connsiteX1" fmla="*/ 51971 w 530273"/>
              <a:gd name="connsiteY1" fmla="*/ 9378 h 1627163"/>
              <a:gd name="connsiteX2" fmla="*/ 37904 w 530273"/>
              <a:gd name="connsiteY2" fmla="*/ 14068 h 1627163"/>
              <a:gd name="connsiteX3" fmla="*/ 9768 w 530273"/>
              <a:gd name="connsiteY3" fmla="*/ 18757 h 1627163"/>
              <a:gd name="connsiteX4" fmla="*/ 14457 w 530273"/>
              <a:gd name="connsiteY4" fmla="*/ 37514 h 1627163"/>
              <a:gd name="connsiteX5" fmla="*/ 23836 w 530273"/>
              <a:gd name="connsiteY5" fmla="*/ 46892 h 1627163"/>
              <a:gd name="connsiteX6" fmla="*/ 33214 w 530273"/>
              <a:gd name="connsiteY6" fmla="*/ 75028 h 1627163"/>
              <a:gd name="connsiteX7" fmla="*/ 37904 w 530273"/>
              <a:gd name="connsiteY7" fmla="*/ 89095 h 1627163"/>
              <a:gd name="connsiteX8" fmla="*/ 23836 w 530273"/>
              <a:gd name="connsiteY8" fmla="*/ 93785 h 1627163"/>
              <a:gd name="connsiteX9" fmla="*/ 19147 w 530273"/>
              <a:gd name="connsiteY9" fmla="*/ 117231 h 1627163"/>
              <a:gd name="connsiteX10" fmla="*/ 47282 w 530273"/>
              <a:gd name="connsiteY10" fmla="*/ 131298 h 1627163"/>
              <a:gd name="connsiteX11" fmla="*/ 70728 w 530273"/>
              <a:gd name="connsiteY11" fmla="*/ 164123 h 1627163"/>
              <a:gd name="connsiteX12" fmla="*/ 56661 w 530273"/>
              <a:gd name="connsiteY12" fmla="*/ 211015 h 1627163"/>
              <a:gd name="connsiteX13" fmla="*/ 42593 w 530273"/>
              <a:gd name="connsiteY13" fmla="*/ 215705 h 1627163"/>
              <a:gd name="connsiteX14" fmla="*/ 42593 w 530273"/>
              <a:gd name="connsiteY14" fmla="*/ 271975 h 1627163"/>
              <a:gd name="connsiteX15" fmla="*/ 37904 w 530273"/>
              <a:gd name="connsiteY15" fmla="*/ 286043 h 1627163"/>
              <a:gd name="connsiteX16" fmla="*/ 28525 w 530273"/>
              <a:gd name="connsiteY16" fmla="*/ 295421 h 1627163"/>
              <a:gd name="connsiteX17" fmla="*/ 23836 w 530273"/>
              <a:gd name="connsiteY17" fmla="*/ 309489 h 1627163"/>
              <a:gd name="connsiteX18" fmla="*/ 14457 w 530273"/>
              <a:gd name="connsiteY18" fmla="*/ 318868 h 1627163"/>
              <a:gd name="connsiteX19" fmla="*/ 5079 w 530273"/>
              <a:gd name="connsiteY19" fmla="*/ 332935 h 1627163"/>
              <a:gd name="connsiteX20" fmla="*/ 390 w 530273"/>
              <a:gd name="connsiteY20" fmla="*/ 347003 h 1627163"/>
              <a:gd name="connsiteX21" fmla="*/ 19147 w 530273"/>
              <a:gd name="connsiteY21" fmla="*/ 375138 h 1627163"/>
              <a:gd name="connsiteX22" fmla="*/ 28525 w 530273"/>
              <a:gd name="connsiteY22" fmla="*/ 384517 h 1627163"/>
              <a:gd name="connsiteX23" fmla="*/ 33214 w 530273"/>
              <a:gd name="connsiteY23" fmla="*/ 398585 h 1627163"/>
              <a:gd name="connsiteX24" fmla="*/ 51971 w 530273"/>
              <a:gd name="connsiteY24" fmla="*/ 422031 h 1627163"/>
              <a:gd name="connsiteX25" fmla="*/ 66039 w 530273"/>
              <a:gd name="connsiteY25" fmla="*/ 445477 h 1627163"/>
              <a:gd name="connsiteX26" fmla="*/ 70728 w 530273"/>
              <a:gd name="connsiteY26" fmla="*/ 459545 h 1627163"/>
              <a:gd name="connsiteX27" fmla="*/ 80107 w 530273"/>
              <a:gd name="connsiteY27" fmla="*/ 468923 h 1627163"/>
              <a:gd name="connsiteX28" fmla="*/ 98864 w 530273"/>
              <a:gd name="connsiteY28" fmla="*/ 492369 h 1627163"/>
              <a:gd name="connsiteX29" fmla="*/ 103553 w 530273"/>
              <a:gd name="connsiteY29" fmla="*/ 506437 h 1627163"/>
              <a:gd name="connsiteX30" fmla="*/ 89485 w 530273"/>
              <a:gd name="connsiteY30" fmla="*/ 529883 h 1627163"/>
              <a:gd name="connsiteX31" fmla="*/ 94174 w 530273"/>
              <a:gd name="connsiteY31" fmla="*/ 543951 h 1627163"/>
              <a:gd name="connsiteX32" fmla="*/ 112931 w 530273"/>
              <a:gd name="connsiteY32" fmla="*/ 562708 h 1627163"/>
              <a:gd name="connsiteX33" fmla="*/ 122310 w 530273"/>
              <a:gd name="connsiteY33" fmla="*/ 576775 h 1627163"/>
              <a:gd name="connsiteX34" fmla="*/ 126999 w 530273"/>
              <a:gd name="connsiteY34" fmla="*/ 637735 h 1627163"/>
              <a:gd name="connsiteX35" fmla="*/ 141067 w 530273"/>
              <a:gd name="connsiteY35" fmla="*/ 647114 h 1627163"/>
              <a:gd name="connsiteX36" fmla="*/ 164513 w 530273"/>
              <a:gd name="connsiteY36" fmla="*/ 670560 h 1627163"/>
              <a:gd name="connsiteX37" fmla="*/ 173891 w 530273"/>
              <a:gd name="connsiteY37" fmla="*/ 684628 h 1627163"/>
              <a:gd name="connsiteX38" fmla="*/ 178581 w 530273"/>
              <a:gd name="connsiteY38" fmla="*/ 698695 h 1627163"/>
              <a:gd name="connsiteX39" fmla="*/ 187959 w 530273"/>
              <a:gd name="connsiteY39" fmla="*/ 708074 h 1627163"/>
              <a:gd name="connsiteX40" fmla="*/ 206716 w 530273"/>
              <a:gd name="connsiteY40" fmla="*/ 731520 h 1627163"/>
              <a:gd name="connsiteX41" fmla="*/ 206716 w 530273"/>
              <a:gd name="connsiteY41" fmla="*/ 778412 h 1627163"/>
              <a:gd name="connsiteX42" fmla="*/ 225473 w 530273"/>
              <a:gd name="connsiteY42" fmla="*/ 797169 h 1627163"/>
              <a:gd name="connsiteX43" fmla="*/ 220784 w 530273"/>
              <a:gd name="connsiteY43" fmla="*/ 815926 h 1627163"/>
              <a:gd name="connsiteX44" fmla="*/ 216094 w 530273"/>
              <a:gd name="connsiteY44" fmla="*/ 829994 h 1627163"/>
              <a:gd name="connsiteX45" fmla="*/ 206716 w 530273"/>
              <a:gd name="connsiteY45" fmla="*/ 872197 h 1627163"/>
              <a:gd name="connsiteX46" fmla="*/ 211405 w 530273"/>
              <a:gd name="connsiteY46" fmla="*/ 914400 h 1627163"/>
              <a:gd name="connsiteX47" fmla="*/ 225473 w 530273"/>
              <a:gd name="connsiteY47" fmla="*/ 919089 h 1627163"/>
              <a:gd name="connsiteX48" fmla="*/ 272365 w 530273"/>
              <a:gd name="connsiteY48" fmla="*/ 933157 h 1627163"/>
              <a:gd name="connsiteX49" fmla="*/ 281744 w 530273"/>
              <a:gd name="connsiteY49" fmla="*/ 961292 h 1627163"/>
              <a:gd name="connsiteX50" fmla="*/ 286433 w 530273"/>
              <a:gd name="connsiteY50" fmla="*/ 1031631 h 1627163"/>
              <a:gd name="connsiteX51" fmla="*/ 295811 w 530273"/>
              <a:gd name="connsiteY51" fmla="*/ 1059766 h 1627163"/>
              <a:gd name="connsiteX52" fmla="*/ 305190 w 530273"/>
              <a:gd name="connsiteY52" fmla="*/ 1069145 h 1627163"/>
              <a:gd name="connsiteX53" fmla="*/ 309879 w 530273"/>
              <a:gd name="connsiteY53" fmla="*/ 1106658 h 1627163"/>
              <a:gd name="connsiteX54" fmla="*/ 319257 w 530273"/>
              <a:gd name="connsiteY54" fmla="*/ 1219200 h 1627163"/>
              <a:gd name="connsiteX55" fmla="*/ 314568 w 530273"/>
              <a:gd name="connsiteY55" fmla="*/ 1270781 h 1627163"/>
              <a:gd name="connsiteX56" fmla="*/ 305190 w 530273"/>
              <a:gd name="connsiteY56" fmla="*/ 1298917 h 1627163"/>
              <a:gd name="connsiteX57" fmla="*/ 328636 w 530273"/>
              <a:gd name="connsiteY57" fmla="*/ 1322363 h 1627163"/>
              <a:gd name="connsiteX58" fmla="*/ 338014 w 530273"/>
              <a:gd name="connsiteY58" fmla="*/ 1336431 h 1627163"/>
              <a:gd name="connsiteX59" fmla="*/ 347393 w 530273"/>
              <a:gd name="connsiteY59" fmla="*/ 1345809 h 1627163"/>
              <a:gd name="connsiteX60" fmla="*/ 356771 w 530273"/>
              <a:gd name="connsiteY60" fmla="*/ 1373945 h 1627163"/>
              <a:gd name="connsiteX61" fmla="*/ 361461 w 530273"/>
              <a:gd name="connsiteY61" fmla="*/ 1388012 h 1627163"/>
              <a:gd name="connsiteX62" fmla="*/ 384907 w 530273"/>
              <a:gd name="connsiteY62" fmla="*/ 1383323 h 1627163"/>
              <a:gd name="connsiteX63" fmla="*/ 389596 w 530273"/>
              <a:gd name="connsiteY63" fmla="*/ 1425526 h 1627163"/>
              <a:gd name="connsiteX64" fmla="*/ 398974 w 530273"/>
              <a:gd name="connsiteY64" fmla="*/ 1453661 h 1627163"/>
              <a:gd name="connsiteX65" fmla="*/ 408353 w 530273"/>
              <a:gd name="connsiteY65" fmla="*/ 1481797 h 1627163"/>
              <a:gd name="connsiteX66" fmla="*/ 413042 w 530273"/>
              <a:gd name="connsiteY66" fmla="*/ 1495865 h 1627163"/>
              <a:gd name="connsiteX67" fmla="*/ 427110 w 530273"/>
              <a:gd name="connsiteY67" fmla="*/ 1500554 h 1627163"/>
              <a:gd name="connsiteX68" fmla="*/ 445867 w 530273"/>
              <a:gd name="connsiteY68" fmla="*/ 1524000 h 1627163"/>
              <a:gd name="connsiteX69" fmla="*/ 474002 w 530273"/>
              <a:gd name="connsiteY69" fmla="*/ 1538068 h 1627163"/>
              <a:gd name="connsiteX70" fmla="*/ 483381 w 530273"/>
              <a:gd name="connsiteY70" fmla="*/ 1547446 h 1627163"/>
              <a:gd name="connsiteX71" fmla="*/ 497448 w 530273"/>
              <a:gd name="connsiteY71" fmla="*/ 1589649 h 1627163"/>
              <a:gd name="connsiteX72" fmla="*/ 502137 w 530273"/>
              <a:gd name="connsiteY72" fmla="*/ 1603717 h 1627163"/>
              <a:gd name="connsiteX73" fmla="*/ 530273 w 530273"/>
              <a:gd name="connsiteY73" fmla="*/ 1627163 h 1627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30273" h="1627163">
                <a:moveTo>
                  <a:pt x="28525" y="0"/>
                </a:moveTo>
                <a:cubicBezTo>
                  <a:pt x="36340" y="3126"/>
                  <a:pt x="47302" y="2374"/>
                  <a:pt x="51971" y="9378"/>
                </a:cubicBezTo>
                <a:cubicBezTo>
                  <a:pt x="54713" y="13491"/>
                  <a:pt x="42729" y="12996"/>
                  <a:pt x="37904" y="14068"/>
                </a:cubicBezTo>
                <a:cubicBezTo>
                  <a:pt x="28622" y="16131"/>
                  <a:pt x="19147" y="17194"/>
                  <a:pt x="9768" y="18757"/>
                </a:cubicBezTo>
                <a:cubicBezTo>
                  <a:pt x="-5162" y="41154"/>
                  <a:pt x="-2492" y="27345"/>
                  <a:pt x="14457" y="37514"/>
                </a:cubicBezTo>
                <a:cubicBezTo>
                  <a:pt x="18248" y="39789"/>
                  <a:pt x="20710" y="43766"/>
                  <a:pt x="23836" y="46892"/>
                </a:cubicBezTo>
                <a:lnTo>
                  <a:pt x="33214" y="75028"/>
                </a:lnTo>
                <a:lnTo>
                  <a:pt x="37904" y="89095"/>
                </a:lnTo>
                <a:cubicBezTo>
                  <a:pt x="33215" y="90658"/>
                  <a:pt x="28075" y="91242"/>
                  <a:pt x="23836" y="93785"/>
                </a:cubicBezTo>
                <a:cubicBezTo>
                  <a:pt x="13328" y="100090"/>
                  <a:pt x="10413" y="106313"/>
                  <a:pt x="19147" y="117231"/>
                </a:cubicBezTo>
                <a:cubicBezTo>
                  <a:pt x="25758" y="125495"/>
                  <a:pt x="38015" y="128209"/>
                  <a:pt x="47282" y="131298"/>
                </a:cubicBezTo>
                <a:cubicBezTo>
                  <a:pt x="58224" y="164123"/>
                  <a:pt x="47282" y="156308"/>
                  <a:pt x="70728" y="164123"/>
                </a:cubicBezTo>
                <a:cubicBezTo>
                  <a:pt x="68676" y="178488"/>
                  <a:pt x="70419" y="200008"/>
                  <a:pt x="56661" y="211015"/>
                </a:cubicBezTo>
                <a:cubicBezTo>
                  <a:pt x="52801" y="214103"/>
                  <a:pt x="47282" y="214142"/>
                  <a:pt x="42593" y="215705"/>
                </a:cubicBezTo>
                <a:cubicBezTo>
                  <a:pt x="51149" y="241372"/>
                  <a:pt x="49573" y="230094"/>
                  <a:pt x="42593" y="271975"/>
                </a:cubicBezTo>
                <a:cubicBezTo>
                  <a:pt x="41780" y="276851"/>
                  <a:pt x="40447" y="281804"/>
                  <a:pt x="37904" y="286043"/>
                </a:cubicBezTo>
                <a:cubicBezTo>
                  <a:pt x="35629" y="289834"/>
                  <a:pt x="31651" y="292295"/>
                  <a:pt x="28525" y="295421"/>
                </a:cubicBezTo>
                <a:cubicBezTo>
                  <a:pt x="26962" y="300110"/>
                  <a:pt x="26379" y="305250"/>
                  <a:pt x="23836" y="309489"/>
                </a:cubicBezTo>
                <a:cubicBezTo>
                  <a:pt x="21561" y="313280"/>
                  <a:pt x="17219" y="315416"/>
                  <a:pt x="14457" y="318868"/>
                </a:cubicBezTo>
                <a:cubicBezTo>
                  <a:pt x="10937" y="323269"/>
                  <a:pt x="8205" y="328246"/>
                  <a:pt x="5079" y="332935"/>
                </a:cubicBezTo>
                <a:cubicBezTo>
                  <a:pt x="3516" y="337624"/>
                  <a:pt x="390" y="342060"/>
                  <a:pt x="390" y="347003"/>
                </a:cubicBezTo>
                <a:cubicBezTo>
                  <a:pt x="390" y="369347"/>
                  <a:pt x="5012" y="363830"/>
                  <a:pt x="19147" y="375138"/>
                </a:cubicBezTo>
                <a:cubicBezTo>
                  <a:pt x="22599" y="377900"/>
                  <a:pt x="25399" y="381391"/>
                  <a:pt x="28525" y="384517"/>
                </a:cubicBezTo>
                <a:cubicBezTo>
                  <a:pt x="30088" y="389206"/>
                  <a:pt x="31003" y="394164"/>
                  <a:pt x="33214" y="398585"/>
                </a:cubicBezTo>
                <a:cubicBezTo>
                  <a:pt x="39128" y="410412"/>
                  <a:pt x="43251" y="413310"/>
                  <a:pt x="51971" y="422031"/>
                </a:cubicBezTo>
                <a:cubicBezTo>
                  <a:pt x="65260" y="461889"/>
                  <a:pt x="46726" y="413285"/>
                  <a:pt x="66039" y="445477"/>
                </a:cubicBezTo>
                <a:cubicBezTo>
                  <a:pt x="68582" y="449716"/>
                  <a:pt x="68185" y="455306"/>
                  <a:pt x="70728" y="459545"/>
                </a:cubicBezTo>
                <a:cubicBezTo>
                  <a:pt x="73003" y="463336"/>
                  <a:pt x="77345" y="465471"/>
                  <a:pt x="80107" y="468923"/>
                </a:cubicBezTo>
                <a:cubicBezTo>
                  <a:pt x="103769" y="498500"/>
                  <a:pt x="76218" y="469726"/>
                  <a:pt x="98864" y="492369"/>
                </a:cubicBezTo>
                <a:cubicBezTo>
                  <a:pt x="100427" y="497058"/>
                  <a:pt x="103553" y="501494"/>
                  <a:pt x="103553" y="506437"/>
                </a:cubicBezTo>
                <a:cubicBezTo>
                  <a:pt x="103553" y="518613"/>
                  <a:pt x="96915" y="522454"/>
                  <a:pt x="89485" y="529883"/>
                </a:cubicBezTo>
                <a:cubicBezTo>
                  <a:pt x="91048" y="534572"/>
                  <a:pt x="91301" y="539929"/>
                  <a:pt x="94174" y="543951"/>
                </a:cubicBezTo>
                <a:cubicBezTo>
                  <a:pt x="99313" y="551146"/>
                  <a:pt x="108026" y="555351"/>
                  <a:pt x="112931" y="562708"/>
                </a:cubicBezTo>
                <a:lnTo>
                  <a:pt x="122310" y="576775"/>
                </a:lnTo>
                <a:cubicBezTo>
                  <a:pt x="123873" y="597095"/>
                  <a:pt x="121748" y="618043"/>
                  <a:pt x="126999" y="637735"/>
                </a:cubicBezTo>
                <a:cubicBezTo>
                  <a:pt x="128451" y="643181"/>
                  <a:pt x="137082" y="643129"/>
                  <a:pt x="141067" y="647114"/>
                </a:cubicBezTo>
                <a:cubicBezTo>
                  <a:pt x="172329" y="678376"/>
                  <a:pt x="126997" y="645548"/>
                  <a:pt x="164513" y="670560"/>
                </a:cubicBezTo>
                <a:cubicBezTo>
                  <a:pt x="167639" y="675249"/>
                  <a:pt x="171371" y="679587"/>
                  <a:pt x="173891" y="684628"/>
                </a:cubicBezTo>
                <a:cubicBezTo>
                  <a:pt x="176102" y="689049"/>
                  <a:pt x="176038" y="694457"/>
                  <a:pt x="178581" y="698695"/>
                </a:cubicBezTo>
                <a:cubicBezTo>
                  <a:pt x="180856" y="702486"/>
                  <a:pt x="185197" y="704622"/>
                  <a:pt x="187959" y="708074"/>
                </a:cubicBezTo>
                <a:cubicBezTo>
                  <a:pt x="211615" y="737645"/>
                  <a:pt x="184074" y="708878"/>
                  <a:pt x="206716" y="731520"/>
                </a:cubicBezTo>
                <a:cubicBezTo>
                  <a:pt x="204814" y="744835"/>
                  <a:pt x="196973" y="764772"/>
                  <a:pt x="206716" y="778412"/>
                </a:cubicBezTo>
                <a:cubicBezTo>
                  <a:pt x="211855" y="785607"/>
                  <a:pt x="225473" y="797169"/>
                  <a:pt x="225473" y="797169"/>
                </a:cubicBezTo>
                <a:cubicBezTo>
                  <a:pt x="223910" y="803421"/>
                  <a:pt x="222555" y="809729"/>
                  <a:pt x="220784" y="815926"/>
                </a:cubicBezTo>
                <a:cubicBezTo>
                  <a:pt x="219426" y="820679"/>
                  <a:pt x="217166" y="825169"/>
                  <a:pt x="216094" y="829994"/>
                </a:cubicBezTo>
                <a:cubicBezTo>
                  <a:pt x="205087" y="879521"/>
                  <a:pt x="217273" y="840522"/>
                  <a:pt x="206716" y="872197"/>
                </a:cubicBezTo>
                <a:cubicBezTo>
                  <a:pt x="208279" y="886265"/>
                  <a:pt x="206148" y="901258"/>
                  <a:pt x="211405" y="914400"/>
                </a:cubicBezTo>
                <a:cubicBezTo>
                  <a:pt x="213241" y="918989"/>
                  <a:pt x="221234" y="916546"/>
                  <a:pt x="225473" y="919089"/>
                </a:cubicBezTo>
                <a:cubicBezTo>
                  <a:pt x="259165" y="939305"/>
                  <a:pt x="186557" y="922432"/>
                  <a:pt x="272365" y="933157"/>
                </a:cubicBezTo>
                <a:cubicBezTo>
                  <a:pt x="275491" y="942535"/>
                  <a:pt x="281086" y="951428"/>
                  <a:pt x="281744" y="961292"/>
                </a:cubicBezTo>
                <a:cubicBezTo>
                  <a:pt x="283307" y="984738"/>
                  <a:pt x="283110" y="1008369"/>
                  <a:pt x="286433" y="1031631"/>
                </a:cubicBezTo>
                <a:cubicBezTo>
                  <a:pt x="287831" y="1041417"/>
                  <a:pt x="288821" y="1052776"/>
                  <a:pt x="295811" y="1059766"/>
                </a:cubicBezTo>
                <a:lnTo>
                  <a:pt x="305190" y="1069145"/>
                </a:lnTo>
                <a:cubicBezTo>
                  <a:pt x="306753" y="1081649"/>
                  <a:pt x="309012" y="1094086"/>
                  <a:pt x="309879" y="1106658"/>
                </a:cubicBezTo>
                <a:cubicBezTo>
                  <a:pt x="317586" y="1218420"/>
                  <a:pt x="303758" y="1172700"/>
                  <a:pt x="319257" y="1219200"/>
                </a:cubicBezTo>
                <a:cubicBezTo>
                  <a:pt x="317694" y="1236394"/>
                  <a:pt x="317568" y="1253779"/>
                  <a:pt x="314568" y="1270781"/>
                </a:cubicBezTo>
                <a:cubicBezTo>
                  <a:pt x="312850" y="1280516"/>
                  <a:pt x="305190" y="1298917"/>
                  <a:pt x="305190" y="1298917"/>
                </a:cubicBezTo>
                <a:cubicBezTo>
                  <a:pt x="330198" y="1336432"/>
                  <a:pt x="297375" y="1291102"/>
                  <a:pt x="328636" y="1322363"/>
                </a:cubicBezTo>
                <a:cubicBezTo>
                  <a:pt x="332621" y="1326348"/>
                  <a:pt x="334493" y="1332030"/>
                  <a:pt x="338014" y="1336431"/>
                </a:cubicBezTo>
                <a:cubicBezTo>
                  <a:pt x="340776" y="1339883"/>
                  <a:pt x="344267" y="1342683"/>
                  <a:pt x="347393" y="1345809"/>
                </a:cubicBezTo>
                <a:lnTo>
                  <a:pt x="356771" y="1373945"/>
                </a:lnTo>
                <a:lnTo>
                  <a:pt x="361461" y="1388012"/>
                </a:lnTo>
                <a:cubicBezTo>
                  <a:pt x="369276" y="1386449"/>
                  <a:pt x="380125" y="1376947"/>
                  <a:pt x="384907" y="1383323"/>
                </a:cubicBezTo>
                <a:cubicBezTo>
                  <a:pt x="393399" y="1394646"/>
                  <a:pt x="386820" y="1411647"/>
                  <a:pt x="389596" y="1425526"/>
                </a:cubicBezTo>
                <a:cubicBezTo>
                  <a:pt x="391535" y="1435220"/>
                  <a:pt x="395848" y="1444283"/>
                  <a:pt x="398974" y="1453661"/>
                </a:cubicBezTo>
                <a:lnTo>
                  <a:pt x="408353" y="1481797"/>
                </a:lnTo>
                <a:cubicBezTo>
                  <a:pt x="409916" y="1486486"/>
                  <a:pt x="408353" y="1494302"/>
                  <a:pt x="413042" y="1495865"/>
                </a:cubicBezTo>
                <a:lnTo>
                  <a:pt x="427110" y="1500554"/>
                </a:lnTo>
                <a:cubicBezTo>
                  <a:pt x="467422" y="1527429"/>
                  <a:pt x="419982" y="1491644"/>
                  <a:pt x="445867" y="1524000"/>
                </a:cubicBezTo>
                <a:cubicBezTo>
                  <a:pt x="452477" y="1532263"/>
                  <a:pt x="464736" y="1534979"/>
                  <a:pt x="474002" y="1538068"/>
                </a:cubicBezTo>
                <a:cubicBezTo>
                  <a:pt x="477128" y="1541194"/>
                  <a:pt x="481404" y="1543492"/>
                  <a:pt x="483381" y="1547446"/>
                </a:cubicBezTo>
                <a:cubicBezTo>
                  <a:pt x="483382" y="1547448"/>
                  <a:pt x="495103" y="1582614"/>
                  <a:pt x="497448" y="1589649"/>
                </a:cubicBezTo>
                <a:cubicBezTo>
                  <a:pt x="499011" y="1594338"/>
                  <a:pt x="498642" y="1600222"/>
                  <a:pt x="502137" y="1603717"/>
                </a:cubicBezTo>
                <a:cubicBezTo>
                  <a:pt x="523366" y="1624946"/>
                  <a:pt x="512985" y="1618520"/>
                  <a:pt x="530273" y="162716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Freeform 58">
            <a:extLst>
              <a:ext uri="{FF2B5EF4-FFF2-40B4-BE49-F238E27FC236}">
                <a16:creationId xmlns="" xmlns:a16="http://schemas.microsoft.com/office/drawing/2014/main" id="{CC0F9F4D-3690-A247-BF2D-D1EB2DCE9CCA}"/>
              </a:ext>
            </a:extLst>
          </p:cNvPr>
          <p:cNvSpPr/>
          <p:nvPr/>
        </p:nvSpPr>
        <p:spPr>
          <a:xfrm>
            <a:off x="6679548" y="18178469"/>
            <a:ext cx="60960" cy="23446"/>
          </a:xfrm>
          <a:custGeom>
            <a:avLst/>
            <a:gdLst>
              <a:gd name="connsiteX0" fmla="*/ 60960 w 60960"/>
              <a:gd name="connsiteY0" fmla="*/ 0 h 23446"/>
              <a:gd name="connsiteX1" fmla="*/ 32825 w 60960"/>
              <a:gd name="connsiteY1" fmla="*/ 4689 h 23446"/>
              <a:gd name="connsiteX2" fmla="*/ 23446 w 60960"/>
              <a:gd name="connsiteY2" fmla="*/ 14068 h 23446"/>
              <a:gd name="connsiteX3" fmla="*/ 9379 w 60960"/>
              <a:gd name="connsiteY3" fmla="*/ 18757 h 23446"/>
              <a:gd name="connsiteX4" fmla="*/ 0 w 60960"/>
              <a:gd name="connsiteY4" fmla="*/ 23446 h 2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 h="23446">
                <a:moveTo>
                  <a:pt x="60960" y="0"/>
                </a:moveTo>
                <a:cubicBezTo>
                  <a:pt x="51582" y="1563"/>
                  <a:pt x="41727" y="1351"/>
                  <a:pt x="32825" y="4689"/>
                </a:cubicBezTo>
                <a:cubicBezTo>
                  <a:pt x="28685" y="6241"/>
                  <a:pt x="27237" y="11793"/>
                  <a:pt x="23446" y="14068"/>
                </a:cubicBezTo>
                <a:cubicBezTo>
                  <a:pt x="19208" y="16611"/>
                  <a:pt x="13968" y="16921"/>
                  <a:pt x="9379" y="18757"/>
                </a:cubicBezTo>
                <a:cubicBezTo>
                  <a:pt x="6134" y="20055"/>
                  <a:pt x="3126" y="21883"/>
                  <a:pt x="0" y="2344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1" name="Picture 10">
            <a:extLst>
              <a:ext uri="{FF2B5EF4-FFF2-40B4-BE49-F238E27FC236}">
                <a16:creationId xmlns="" xmlns:a16="http://schemas.microsoft.com/office/drawing/2014/main" id="{95F96B50-BD65-4F4B-BDA4-25CD684983B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13187" y="13639800"/>
            <a:ext cx="5912277" cy="3609630"/>
          </a:xfrm>
          <a:prstGeom prst="rect">
            <a:avLst/>
          </a:prstGeom>
        </p:spPr>
      </p:pic>
      <p:pic>
        <p:nvPicPr>
          <p:cNvPr id="1044" name="Picture 20" descr="https://lh3.googleusercontent.com/KU_eNwT6w5MuKrIdIbJ_Xt-hgbM8A_g_w_HwJtuxnOYBetEVLVz1KTLQfRs4BLhN6ZWDQZzdtLVc_wBo7BFYxPwTAAaytbJ4lOSe__PEbvhyCd7z24B1d73hPfX7C1d9PKAgQ3dBrjs">
            <a:extLst>
              <a:ext uri="{FF2B5EF4-FFF2-40B4-BE49-F238E27FC236}">
                <a16:creationId xmlns="" xmlns:a16="http://schemas.microsoft.com/office/drawing/2014/main" id="{155E7194-1AC8-2745-9E61-3D67F9E8A46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010641" y="19059021"/>
            <a:ext cx="3403293" cy="347472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lh5.googleusercontent.com/BYZcKL1545ZHH_mXNnZThSLMP44jwMnCclTvzCIUr-fsJfWtz21FczbFbPbpwhPXxTot4uIauHXeG_pv7xMz9ct-QX6LdpDJA9XBMHjfnRs8w6BSI141Awk4DS-b1GaWJJYWTaV8hs8">
            <a:extLst>
              <a:ext uri="{FF2B5EF4-FFF2-40B4-BE49-F238E27FC236}">
                <a16:creationId xmlns="" xmlns:a16="http://schemas.microsoft.com/office/drawing/2014/main" id="{1D9B2223-CB80-0644-B0E0-967BDB340CE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270810" y="19306621"/>
            <a:ext cx="3365610" cy="347472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s://lh6.googleusercontent.com/28Oiw_jqOx6W0G8omcCI9ednx-4ykX2W4auAKVBhJ9I5PmQmDVdg23S_WxajSKcAUiLuRYk2Em7FYIQYjE2Yn9leYJoQjIWzBhM1HUcz9vYkXWGhNNJ5sh4jMNeG1haCdlFGkrc8VFY">
            <a:extLst>
              <a:ext uri="{FF2B5EF4-FFF2-40B4-BE49-F238E27FC236}">
                <a16:creationId xmlns="" xmlns:a16="http://schemas.microsoft.com/office/drawing/2014/main" id="{9630C3CF-264A-EB49-AF94-4AE1BA4B36B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508288" y="19555223"/>
            <a:ext cx="3383280" cy="34797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lh4.googleusercontent.com/8flXXOmUYhjvuUcPYxbVwtSLlIWuBlQCjRh-bw1P17wOLte8oUhZb-_Fz5VtZWJvijG4yPMK3-Eg79FBro5BQT41AVXUlv4fG_rwAVMMtP0dHnjrUtw2cptEWezmOXIXvenCVty2Y9o">
            <a:extLst>
              <a:ext uri="{FF2B5EF4-FFF2-40B4-BE49-F238E27FC236}">
                <a16:creationId xmlns="" xmlns:a16="http://schemas.microsoft.com/office/drawing/2014/main" id="{4650311A-23AE-8F4A-997D-ABFA2E3B654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736755" y="19808810"/>
            <a:ext cx="3382508" cy="34747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lh5.googleusercontent.com/4MJ1tfS1TFYhYehLb0STN9qXttEaEH0lyHqdb5ePvKEE7SNE-jjk-5p50knqrtAVUH3OjTeSHMATNIMXEEr85Kolc7nIFhkUA7Df9sjhNXnd_PulWOix-dSLibzXkFygKsz7BJaBl_0">
            <a:extLst>
              <a:ext uri="{FF2B5EF4-FFF2-40B4-BE49-F238E27FC236}">
                <a16:creationId xmlns="" xmlns:a16="http://schemas.microsoft.com/office/drawing/2014/main" id="{42359653-5DAA-8B43-BB80-4BD0DCA87AA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973274" y="20063050"/>
            <a:ext cx="3383280" cy="347099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lh4.googleusercontent.com/gFU3c5snY06ssZBweMfYtk7BvaN6-TJR_Z6wqSTed4hMi7_Z5fqeLW4wlGUNS7DdgMbK-PqicxISpX7H-wkNasyp-MSZtqCjMB-Datjn9bJG0mtYvWqtJ_zvBlepFUXujx_MPeybxWw">
            <a:extLst>
              <a:ext uri="{FF2B5EF4-FFF2-40B4-BE49-F238E27FC236}">
                <a16:creationId xmlns="" xmlns:a16="http://schemas.microsoft.com/office/drawing/2014/main" id="{19F951DB-F095-D64C-9A61-8D23E454A1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281995" y="18408935"/>
            <a:ext cx="486364" cy="1034817"/>
          </a:xfrm>
          <a:prstGeom prst="rect">
            <a:avLst/>
          </a:prstGeom>
          <a:noFill/>
          <a:extLst>
            <a:ext uri="{909E8E84-426E-40DD-AFC4-6F175D3DCCD1}">
              <a14:hiddenFill xmlns:a14="http://schemas.microsoft.com/office/drawing/2010/main">
                <a:solidFill>
                  <a:srgbClr val="FFFFFF"/>
                </a:solidFill>
              </a14:hiddenFill>
            </a:ext>
          </a:extLst>
        </p:spPr>
      </p:pic>
      <p:sp>
        <p:nvSpPr>
          <p:cNvPr id="26" name="U-Turn Arrow 25">
            <a:extLst>
              <a:ext uri="{FF2B5EF4-FFF2-40B4-BE49-F238E27FC236}">
                <a16:creationId xmlns="" xmlns:a16="http://schemas.microsoft.com/office/drawing/2014/main" id="{3A6C09A0-2834-1242-B102-E71C6D929F80}"/>
              </a:ext>
            </a:extLst>
          </p:cNvPr>
          <p:cNvSpPr/>
          <p:nvPr/>
        </p:nvSpPr>
        <p:spPr>
          <a:xfrm rot="5400000">
            <a:off x="23933171" y="15777019"/>
            <a:ext cx="3759788" cy="1010290"/>
          </a:xfrm>
          <a:prstGeom prst="uturnArrow">
            <a:avLst/>
          </a:prstGeom>
          <a:solidFill>
            <a:srgbClr val="3E4268"/>
          </a:solidFill>
          <a:ln>
            <a:solidFill>
              <a:srgbClr val="3E42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28">
            <a:extLst>
              <a:ext uri="{FF2B5EF4-FFF2-40B4-BE49-F238E27FC236}">
                <a16:creationId xmlns="" xmlns:a16="http://schemas.microsoft.com/office/drawing/2014/main" id="{FFF4F768-1607-4948-AC84-8577972B41EB}"/>
              </a:ext>
            </a:extLst>
          </p:cNvPr>
          <p:cNvSpPr/>
          <p:nvPr/>
        </p:nvSpPr>
        <p:spPr>
          <a:xfrm>
            <a:off x="14552197" y="25552155"/>
            <a:ext cx="502920" cy="274320"/>
          </a:xfrm>
          <a:prstGeom prst="rect">
            <a:avLst/>
          </a:prstGeom>
          <a:noFill/>
          <a:ln w="158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35" name="Rectangle 134">
            <a:extLst>
              <a:ext uri="{FF2B5EF4-FFF2-40B4-BE49-F238E27FC236}">
                <a16:creationId xmlns="" xmlns:a16="http://schemas.microsoft.com/office/drawing/2014/main" id="{5F2DF192-A39E-284C-8419-706CD3BF678F}"/>
              </a:ext>
            </a:extLst>
          </p:cNvPr>
          <p:cNvSpPr/>
          <p:nvPr/>
        </p:nvSpPr>
        <p:spPr>
          <a:xfrm>
            <a:off x="14545847" y="25931478"/>
            <a:ext cx="502920" cy="274320"/>
          </a:xfrm>
          <a:prstGeom prst="rect">
            <a:avLst/>
          </a:prstGeom>
          <a:noFill/>
          <a:ln w="317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36" name="Rectangle 135">
            <a:extLst>
              <a:ext uri="{FF2B5EF4-FFF2-40B4-BE49-F238E27FC236}">
                <a16:creationId xmlns="" xmlns:a16="http://schemas.microsoft.com/office/drawing/2014/main" id="{AE5AE605-0123-E34C-BA81-F878837C0197}"/>
              </a:ext>
            </a:extLst>
          </p:cNvPr>
          <p:cNvSpPr/>
          <p:nvPr/>
        </p:nvSpPr>
        <p:spPr>
          <a:xfrm>
            <a:off x="14552197" y="26312931"/>
            <a:ext cx="502920" cy="274320"/>
          </a:xfrm>
          <a:prstGeom prst="rect">
            <a:avLst/>
          </a:prstGeom>
          <a:solidFill>
            <a:srgbClr val="00C5FF"/>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37" name="Rectangle 136">
            <a:extLst>
              <a:ext uri="{FF2B5EF4-FFF2-40B4-BE49-F238E27FC236}">
                <a16:creationId xmlns="" xmlns:a16="http://schemas.microsoft.com/office/drawing/2014/main" id="{F7243DDE-C2F4-FD46-A0C7-3575024F9F0A}"/>
              </a:ext>
            </a:extLst>
          </p:cNvPr>
          <p:cNvSpPr/>
          <p:nvPr/>
        </p:nvSpPr>
        <p:spPr>
          <a:xfrm>
            <a:off x="14526646" y="27124367"/>
            <a:ext cx="502920" cy="274320"/>
          </a:xfrm>
          <a:prstGeom prst="rect">
            <a:avLst/>
          </a:prstGeom>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38" name="Rectangle 137">
            <a:extLst>
              <a:ext uri="{FF2B5EF4-FFF2-40B4-BE49-F238E27FC236}">
                <a16:creationId xmlns="" xmlns:a16="http://schemas.microsoft.com/office/drawing/2014/main" id="{87328630-C961-0E43-8EE3-D60CE7CBD058}"/>
              </a:ext>
            </a:extLst>
          </p:cNvPr>
          <p:cNvSpPr/>
          <p:nvPr/>
        </p:nvSpPr>
        <p:spPr>
          <a:xfrm>
            <a:off x="14526646" y="27530610"/>
            <a:ext cx="502920" cy="274320"/>
          </a:xfrm>
          <a:prstGeom prst="rect">
            <a:avLst/>
          </a:prstGeom>
          <a:solidFill>
            <a:srgbClr val="FFE18F"/>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39" name="Rectangle 138">
            <a:extLst>
              <a:ext uri="{FF2B5EF4-FFF2-40B4-BE49-F238E27FC236}">
                <a16:creationId xmlns="" xmlns:a16="http://schemas.microsoft.com/office/drawing/2014/main" id="{DF639FFE-8D44-7340-8F9F-C275DF80770F}"/>
              </a:ext>
            </a:extLst>
          </p:cNvPr>
          <p:cNvSpPr/>
          <p:nvPr/>
        </p:nvSpPr>
        <p:spPr>
          <a:xfrm>
            <a:off x="14526646" y="27926643"/>
            <a:ext cx="502920" cy="274320"/>
          </a:xfrm>
          <a:prstGeom prst="rect">
            <a:avLst/>
          </a:prstGeom>
          <a:solidFill>
            <a:srgbClr val="FFD66A"/>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40" name="Rectangle 139">
            <a:extLst>
              <a:ext uri="{FF2B5EF4-FFF2-40B4-BE49-F238E27FC236}">
                <a16:creationId xmlns="" xmlns:a16="http://schemas.microsoft.com/office/drawing/2014/main" id="{060936FB-D76F-3D49-B058-A10014106E79}"/>
              </a:ext>
            </a:extLst>
          </p:cNvPr>
          <p:cNvSpPr/>
          <p:nvPr/>
        </p:nvSpPr>
        <p:spPr>
          <a:xfrm>
            <a:off x="14526646" y="28291003"/>
            <a:ext cx="502920" cy="274320"/>
          </a:xfrm>
          <a:prstGeom prst="rect">
            <a:avLst/>
          </a:prstGeom>
          <a:solidFill>
            <a:srgbClr val="FFC846"/>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41" name="Rectangle 140">
            <a:extLst>
              <a:ext uri="{FF2B5EF4-FFF2-40B4-BE49-F238E27FC236}">
                <a16:creationId xmlns="" xmlns:a16="http://schemas.microsoft.com/office/drawing/2014/main" id="{114A4CC6-6553-9146-A35A-E74AAE2D2C8A}"/>
              </a:ext>
            </a:extLst>
          </p:cNvPr>
          <p:cNvSpPr/>
          <p:nvPr/>
        </p:nvSpPr>
        <p:spPr>
          <a:xfrm>
            <a:off x="14526646" y="28659392"/>
            <a:ext cx="502920" cy="274320"/>
          </a:xfrm>
          <a:prstGeom prst="rect">
            <a:avLst/>
          </a:prstGeom>
          <a:solidFill>
            <a:srgbClr val="FFBA24"/>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42" name="Rectangle 141">
            <a:extLst>
              <a:ext uri="{FF2B5EF4-FFF2-40B4-BE49-F238E27FC236}">
                <a16:creationId xmlns="" xmlns:a16="http://schemas.microsoft.com/office/drawing/2014/main" id="{4DE4C24F-6617-9943-98A6-4759627B66DC}"/>
              </a:ext>
            </a:extLst>
          </p:cNvPr>
          <p:cNvSpPr/>
          <p:nvPr/>
        </p:nvSpPr>
        <p:spPr>
          <a:xfrm>
            <a:off x="16195765" y="27100009"/>
            <a:ext cx="502920" cy="274320"/>
          </a:xfrm>
          <a:prstGeom prst="rect">
            <a:avLst/>
          </a:prstGeom>
          <a:solidFill>
            <a:srgbClr val="FA8500"/>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43" name="Rectangle 142">
            <a:extLst>
              <a:ext uri="{FF2B5EF4-FFF2-40B4-BE49-F238E27FC236}">
                <a16:creationId xmlns="" xmlns:a16="http://schemas.microsoft.com/office/drawing/2014/main" id="{2231B853-D6D4-C742-B473-05DA4DB0E359}"/>
              </a:ext>
            </a:extLst>
          </p:cNvPr>
          <p:cNvSpPr/>
          <p:nvPr/>
        </p:nvSpPr>
        <p:spPr>
          <a:xfrm>
            <a:off x="16207721" y="27473449"/>
            <a:ext cx="502920" cy="274320"/>
          </a:xfrm>
          <a:prstGeom prst="rect">
            <a:avLst/>
          </a:prstGeom>
          <a:solidFill>
            <a:srgbClr val="F56200"/>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44" name="Rectangle 143">
            <a:extLst>
              <a:ext uri="{FF2B5EF4-FFF2-40B4-BE49-F238E27FC236}">
                <a16:creationId xmlns="" xmlns:a16="http://schemas.microsoft.com/office/drawing/2014/main" id="{87E560D7-4467-C347-ADA7-365D2FF06EAC}"/>
              </a:ext>
            </a:extLst>
          </p:cNvPr>
          <p:cNvSpPr/>
          <p:nvPr/>
        </p:nvSpPr>
        <p:spPr>
          <a:xfrm>
            <a:off x="16195765" y="27840803"/>
            <a:ext cx="502920" cy="274320"/>
          </a:xfrm>
          <a:prstGeom prst="rect">
            <a:avLst/>
          </a:prstGeom>
          <a:solidFill>
            <a:srgbClr val="F23F00"/>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45" name="Rectangle 144">
            <a:extLst>
              <a:ext uri="{FF2B5EF4-FFF2-40B4-BE49-F238E27FC236}">
                <a16:creationId xmlns="" xmlns:a16="http://schemas.microsoft.com/office/drawing/2014/main" id="{5D4D7BD1-31D6-AD4E-ABD2-87FE2CF7B549}"/>
              </a:ext>
            </a:extLst>
          </p:cNvPr>
          <p:cNvSpPr/>
          <p:nvPr/>
        </p:nvSpPr>
        <p:spPr>
          <a:xfrm>
            <a:off x="16198481" y="28235347"/>
            <a:ext cx="502920" cy="274320"/>
          </a:xfrm>
          <a:prstGeom prst="rect">
            <a:avLst/>
          </a:prstGeom>
          <a:solidFill>
            <a:srgbClr val="EC2000"/>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46" name="Rectangle 145">
            <a:extLst>
              <a:ext uri="{FF2B5EF4-FFF2-40B4-BE49-F238E27FC236}">
                <a16:creationId xmlns="" xmlns:a16="http://schemas.microsoft.com/office/drawing/2014/main" id="{20CD0817-9585-5C48-B52C-2E94BF2E99BF}"/>
              </a:ext>
            </a:extLst>
          </p:cNvPr>
          <p:cNvSpPr/>
          <p:nvPr/>
        </p:nvSpPr>
        <p:spPr>
          <a:xfrm>
            <a:off x="16207721" y="28606879"/>
            <a:ext cx="502920" cy="274320"/>
          </a:xfrm>
          <a:prstGeom prst="rect">
            <a:avLst/>
          </a:prstGeom>
          <a:solidFill>
            <a:srgbClr val="E70000"/>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47" name="Rectangle 146">
            <a:extLst>
              <a:ext uri="{FF2B5EF4-FFF2-40B4-BE49-F238E27FC236}">
                <a16:creationId xmlns="" xmlns:a16="http://schemas.microsoft.com/office/drawing/2014/main" id="{DAC290A5-184B-8E41-B2F5-AD27955EA8E8}"/>
              </a:ext>
            </a:extLst>
          </p:cNvPr>
          <p:cNvSpPr/>
          <p:nvPr/>
        </p:nvSpPr>
        <p:spPr>
          <a:xfrm>
            <a:off x="23425262" y="24370353"/>
            <a:ext cx="502920" cy="274320"/>
          </a:xfrm>
          <a:prstGeom prst="rect">
            <a:avLst/>
          </a:prstGeom>
          <a:solidFill>
            <a:srgbClr val="66A9CF"/>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Rectangle 147">
            <a:extLst>
              <a:ext uri="{FF2B5EF4-FFF2-40B4-BE49-F238E27FC236}">
                <a16:creationId xmlns="" xmlns:a16="http://schemas.microsoft.com/office/drawing/2014/main" id="{8C368295-6D62-2A44-A4B9-0E7769444C35}"/>
              </a:ext>
            </a:extLst>
          </p:cNvPr>
          <p:cNvSpPr/>
          <p:nvPr/>
        </p:nvSpPr>
        <p:spPr>
          <a:xfrm>
            <a:off x="14526646" y="29013267"/>
            <a:ext cx="502920" cy="274320"/>
          </a:xfrm>
          <a:prstGeom prst="rect">
            <a:avLst/>
          </a:prstGeom>
          <a:solidFill>
            <a:srgbClr val="FFAB01"/>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Garamond" panose="02020404030301010803" pitchFamily="18" charset="0"/>
            </a:endParaRPr>
          </a:p>
        </p:txBody>
      </p:sp>
      <p:sp>
        <p:nvSpPr>
          <p:cNvPr id="149" name="Rectangle 148">
            <a:extLst>
              <a:ext uri="{FF2B5EF4-FFF2-40B4-BE49-F238E27FC236}">
                <a16:creationId xmlns="" xmlns:a16="http://schemas.microsoft.com/office/drawing/2014/main" id="{854EA04D-6924-C24E-9E9C-949F38B45983}"/>
              </a:ext>
            </a:extLst>
          </p:cNvPr>
          <p:cNvSpPr/>
          <p:nvPr/>
        </p:nvSpPr>
        <p:spPr>
          <a:xfrm>
            <a:off x="23425262" y="24723479"/>
            <a:ext cx="502920" cy="274320"/>
          </a:xfrm>
          <a:prstGeom prst="rect">
            <a:avLst/>
          </a:prstGeom>
          <a:solidFill>
            <a:srgbClr val="F08A63"/>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TextBox 29">
            <a:extLst>
              <a:ext uri="{FF2B5EF4-FFF2-40B4-BE49-F238E27FC236}">
                <a16:creationId xmlns="" xmlns:a16="http://schemas.microsoft.com/office/drawing/2014/main" id="{7FA1F2B6-A8F7-434C-8628-904EC2AE3EA1}"/>
              </a:ext>
            </a:extLst>
          </p:cNvPr>
          <p:cNvSpPr txBox="1"/>
          <p:nvPr/>
        </p:nvSpPr>
        <p:spPr>
          <a:xfrm>
            <a:off x="23301432" y="23884237"/>
            <a:ext cx="3121606" cy="400110"/>
          </a:xfrm>
          <a:prstGeom prst="rect">
            <a:avLst/>
          </a:prstGeom>
        </p:spPr>
        <p:txBody>
          <a:bodyPr wrap="square" numCol="1" spcCol="640080" rtlCol="0">
            <a:spAutoFit/>
          </a:bodyPr>
          <a:lstStyle/>
          <a:p>
            <a:r>
              <a:rPr lang="en-US" sz="2000" b="1" dirty="0">
                <a:solidFill>
                  <a:schemeClr val="tx1">
                    <a:lumMod val="75000"/>
                    <a:lumOff val="25000"/>
                  </a:schemeClr>
                </a:solidFill>
                <a:latin typeface="Garamond" panose="02020404030301010803" pitchFamily="18" charset="0"/>
              </a:rPr>
              <a:t>Contribution to Fire Risk</a:t>
            </a:r>
          </a:p>
        </p:txBody>
      </p:sp>
      <p:sp>
        <p:nvSpPr>
          <p:cNvPr id="32" name="TextBox 31">
            <a:extLst>
              <a:ext uri="{FF2B5EF4-FFF2-40B4-BE49-F238E27FC236}">
                <a16:creationId xmlns="" xmlns:a16="http://schemas.microsoft.com/office/drawing/2014/main" id="{82CD49F6-E6CB-9441-8EDE-E239FE836BB1}"/>
              </a:ext>
            </a:extLst>
          </p:cNvPr>
          <p:cNvSpPr txBox="1"/>
          <p:nvPr/>
        </p:nvSpPr>
        <p:spPr>
          <a:xfrm>
            <a:off x="23942843" y="24327793"/>
            <a:ext cx="2480195" cy="369332"/>
          </a:xfrm>
          <a:prstGeom prst="rect">
            <a:avLst/>
          </a:prstGeom>
        </p:spPr>
        <p:txBody>
          <a:bodyPr wrap="square" numCol="1" spcCol="640080" rtlCol="0">
            <a:spAutoFit/>
          </a:bodyPr>
          <a:lstStyle/>
          <a:p>
            <a:r>
              <a:rPr lang="en-US" sz="1800" dirty="0">
                <a:solidFill>
                  <a:schemeClr val="tx1">
                    <a:lumMod val="75000"/>
                    <a:lumOff val="25000"/>
                  </a:schemeClr>
                </a:solidFill>
                <a:latin typeface="Garamond" panose="02020404030301010803" pitchFamily="18" charset="0"/>
              </a:rPr>
              <a:t>Does Not Contribute</a:t>
            </a:r>
          </a:p>
        </p:txBody>
      </p:sp>
      <p:sp>
        <p:nvSpPr>
          <p:cNvPr id="150" name="TextBox 149">
            <a:extLst>
              <a:ext uri="{FF2B5EF4-FFF2-40B4-BE49-F238E27FC236}">
                <a16:creationId xmlns="" xmlns:a16="http://schemas.microsoft.com/office/drawing/2014/main" id="{E42383C2-5F07-154F-9A60-89FFD8920C62}"/>
              </a:ext>
            </a:extLst>
          </p:cNvPr>
          <p:cNvSpPr txBox="1"/>
          <p:nvPr/>
        </p:nvSpPr>
        <p:spPr>
          <a:xfrm>
            <a:off x="23951591" y="24687434"/>
            <a:ext cx="2480195" cy="369332"/>
          </a:xfrm>
          <a:prstGeom prst="rect">
            <a:avLst/>
          </a:prstGeom>
        </p:spPr>
        <p:txBody>
          <a:bodyPr wrap="square" numCol="1" spcCol="640080" rtlCol="0">
            <a:spAutoFit/>
          </a:bodyPr>
          <a:lstStyle/>
          <a:p>
            <a:r>
              <a:rPr lang="en-US" sz="1800" dirty="0">
                <a:solidFill>
                  <a:schemeClr val="tx1">
                    <a:lumMod val="75000"/>
                    <a:lumOff val="25000"/>
                  </a:schemeClr>
                </a:solidFill>
                <a:latin typeface="Garamond" panose="02020404030301010803" pitchFamily="18" charset="0"/>
              </a:rPr>
              <a:t>Does Contribute</a:t>
            </a:r>
          </a:p>
        </p:txBody>
      </p:sp>
      <p:sp>
        <p:nvSpPr>
          <p:cNvPr id="33" name="Rectangle 32">
            <a:extLst>
              <a:ext uri="{FF2B5EF4-FFF2-40B4-BE49-F238E27FC236}">
                <a16:creationId xmlns="" xmlns:a16="http://schemas.microsoft.com/office/drawing/2014/main" id="{76F18486-DBB4-6B4C-97C5-A95828ACE0FB}"/>
              </a:ext>
            </a:extLst>
          </p:cNvPr>
          <p:cNvSpPr/>
          <p:nvPr/>
        </p:nvSpPr>
        <p:spPr>
          <a:xfrm>
            <a:off x="23245323" y="23814102"/>
            <a:ext cx="3272277" cy="1370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 xmlns:a16="http://schemas.microsoft.com/office/drawing/2014/main" id="{D28531C4-EFA8-C44D-B6A7-DFD61EC1B73C}"/>
              </a:ext>
            </a:extLst>
          </p:cNvPr>
          <p:cNvSpPr txBox="1"/>
          <p:nvPr/>
        </p:nvSpPr>
        <p:spPr>
          <a:xfrm>
            <a:off x="14437228" y="25056766"/>
            <a:ext cx="1385789" cy="400110"/>
          </a:xfrm>
          <a:prstGeom prst="rect">
            <a:avLst/>
          </a:prstGeom>
        </p:spPr>
        <p:txBody>
          <a:bodyPr wrap="square" numCol="1" spcCol="640080" rtlCol="0">
            <a:spAutoFit/>
          </a:bodyPr>
          <a:lstStyle/>
          <a:p>
            <a:r>
              <a:rPr lang="en-US" sz="2000" b="1" dirty="0">
                <a:solidFill>
                  <a:schemeClr val="tx1">
                    <a:lumMod val="75000"/>
                    <a:lumOff val="25000"/>
                  </a:schemeClr>
                </a:solidFill>
                <a:latin typeface="Garamond" panose="02020404030301010803" pitchFamily="18" charset="0"/>
              </a:rPr>
              <a:t>Legend</a:t>
            </a:r>
          </a:p>
        </p:txBody>
      </p:sp>
      <p:sp>
        <p:nvSpPr>
          <p:cNvPr id="151" name="TextBox 150">
            <a:extLst>
              <a:ext uri="{FF2B5EF4-FFF2-40B4-BE49-F238E27FC236}">
                <a16:creationId xmlns="" xmlns:a16="http://schemas.microsoft.com/office/drawing/2014/main" id="{B894CDE6-177A-464C-88EE-4B971A67C9B8}"/>
              </a:ext>
            </a:extLst>
          </p:cNvPr>
          <p:cNvSpPr txBox="1"/>
          <p:nvPr/>
        </p:nvSpPr>
        <p:spPr>
          <a:xfrm>
            <a:off x="14415086" y="26680401"/>
            <a:ext cx="2479173" cy="400110"/>
          </a:xfrm>
          <a:prstGeom prst="rect">
            <a:avLst/>
          </a:prstGeom>
        </p:spPr>
        <p:txBody>
          <a:bodyPr wrap="square" numCol="1" spcCol="640080" rtlCol="0">
            <a:spAutoFit/>
          </a:bodyPr>
          <a:lstStyle/>
          <a:p>
            <a:r>
              <a:rPr lang="en-US" sz="2000" b="1" dirty="0">
                <a:solidFill>
                  <a:schemeClr val="tx1">
                    <a:lumMod val="75000"/>
                    <a:lumOff val="25000"/>
                  </a:schemeClr>
                </a:solidFill>
                <a:latin typeface="Garamond" panose="02020404030301010803" pitchFamily="18" charset="0"/>
              </a:rPr>
              <a:t>Fire Risk Potential</a:t>
            </a:r>
          </a:p>
        </p:txBody>
      </p:sp>
      <p:sp>
        <p:nvSpPr>
          <p:cNvPr id="152" name="TextBox 151">
            <a:extLst>
              <a:ext uri="{FF2B5EF4-FFF2-40B4-BE49-F238E27FC236}">
                <a16:creationId xmlns="" xmlns:a16="http://schemas.microsoft.com/office/drawing/2014/main" id="{8D937EB6-74B2-5B44-9C51-BB74A10E610B}"/>
              </a:ext>
            </a:extLst>
          </p:cNvPr>
          <p:cNvSpPr txBox="1"/>
          <p:nvPr/>
        </p:nvSpPr>
        <p:spPr>
          <a:xfrm>
            <a:off x="15048768" y="25503408"/>
            <a:ext cx="1173264"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Counties</a:t>
            </a:r>
          </a:p>
        </p:txBody>
      </p:sp>
      <p:sp>
        <p:nvSpPr>
          <p:cNvPr id="154" name="TextBox 153">
            <a:extLst>
              <a:ext uri="{FF2B5EF4-FFF2-40B4-BE49-F238E27FC236}">
                <a16:creationId xmlns="" xmlns:a16="http://schemas.microsoft.com/office/drawing/2014/main" id="{95DEE2B5-763C-CE44-8149-89376E82EB09}"/>
              </a:ext>
            </a:extLst>
          </p:cNvPr>
          <p:cNvSpPr txBox="1"/>
          <p:nvPr/>
        </p:nvSpPr>
        <p:spPr>
          <a:xfrm>
            <a:off x="15068039" y="25911264"/>
            <a:ext cx="1422488"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Reservations</a:t>
            </a:r>
          </a:p>
        </p:txBody>
      </p:sp>
      <p:sp>
        <p:nvSpPr>
          <p:cNvPr id="155" name="TextBox 154">
            <a:extLst>
              <a:ext uri="{FF2B5EF4-FFF2-40B4-BE49-F238E27FC236}">
                <a16:creationId xmlns="" xmlns:a16="http://schemas.microsoft.com/office/drawing/2014/main" id="{C2542DC7-9AEB-5444-97AE-3E18AF48D1FB}"/>
              </a:ext>
            </a:extLst>
          </p:cNvPr>
          <p:cNvSpPr txBox="1"/>
          <p:nvPr/>
        </p:nvSpPr>
        <p:spPr>
          <a:xfrm>
            <a:off x="15068039" y="26313709"/>
            <a:ext cx="1594136"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Snow Cover</a:t>
            </a:r>
          </a:p>
        </p:txBody>
      </p:sp>
      <p:sp>
        <p:nvSpPr>
          <p:cNvPr id="156" name="TextBox 155">
            <a:extLst>
              <a:ext uri="{FF2B5EF4-FFF2-40B4-BE49-F238E27FC236}">
                <a16:creationId xmlns="" xmlns:a16="http://schemas.microsoft.com/office/drawing/2014/main" id="{42571078-00DE-3F44-B98F-1B3C7E510AF3}"/>
              </a:ext>
            </a:extLst>
          </p:cNvPr>
          <p:cNvSpPr txBox="1"/>
          <p:nvPr/>
        </p:nvSpPr>
        <p:spPr>
          <a:xfrm>
            <a:off x="15025810" y="27097662"/>
            <a:ext cx="559504"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a:t>
            </a:r>
          </a:p>
        </p:txBody>
      </p:sp>
      <p:sp>
        <p:nvSpPr>
          <p:cNvPr id="157" name="TextBox 156">
            <a:extLst>
              <a:ext uri="{FF2B5EF4-FFF2-40B4-BE49-F238E27FC236}">
                <a16:creationId xmlns="" xmlns:a16="http://schemas.microsoft.com/office/drawing/2014/main" id="{B17331A2-3108-7F46-904E-80CD9AD7C238}"/>
              </a:ext>
            </a:extLst>
          </p:cNvPr>
          <p:cNvSpPr txBox="1"/>
          <p:nvPr/>
        </p:nvSpPr>
        <p:spPr>
          <a:xfrm>
            <a:off x="15029566" y="27502751"/>
            <a:ext cx="821770"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 – 0.1</a:t>
            </a:r>
          </a:p>
        </p:txBody>
      </p:sp>
      <p:sp>
        <p:nvSpPr>
          <p:cNvPr id="158" name="TextBox 157">
            <a:extLst>
              <a:ext uri="{FF2B5EF4-FFF2-40B4-BE49-F238E27FC236}">
                <a16:creationId xmlns="" xmlns:a16="http://schemas.microsoft.com/office/drawing/2014/main" id="{C719DD62-B514-154A-A871-A20E19E78240}"/>
              </a:ext>
            </a:extLst>
          </p:cNvPr>
          <p:cNvSpPr txBox="1"/>
          <p:nvPr/>
        </p:nvSpPr>
        <p:spPr>
          <a:xfrm>
            <a:off x="15022218" y="27898999"/>
            <a:ext cx="966677"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0.1 – 0.2</a:t>
            </a:r>
          </a:p>
        </p:txBody>
      </p:sp>
      <p:sp>
        <p:nvSpPr>
          <p:cNvPr id="159" name="TextBox 158">
            <a:extLst>
              <a:ext uri="{FF2B5EF4-FFF2-40B4-BE49-F238E27FC236}">
                <a16:creationId xmlns="" xmlns:a16="http://schemas.microsoft.com/office/drawing/2014/main" id="{31CCBC94-131E-874F-B336-7DA9948FA1B6}"/>
              </a:ext>
            </a:extLst>
          </p:cNvPr>
          <p:cNvSpPr txBox="1"/>
          <p:nvPr/>
        </p:nvSpPr>
        <p:spPr>
          <a:xfrm>
            <a:off x="15035526" y="28264645"/>
            <a:ext cx="966677"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0.2 – 0.3</a:t>
            </a:r>
          </a:p>
        </p:txBody>
      </p:sp>
      <p:sp>
        <p:nvSpPr>
          <p:cNvPr id="160" name="TextBox 159">
            <a:extLst>
              <a:ext uri="{FF2B5EF4-FFF2-40B4-BE49-F238E27FC236}">
                <a16:creationId xmlns="" xmlns:a16="http://schemas.microsoft.com/office/drawing/2014/main" id="{87F53235-60E7-4E4E-ADAA-421B10D64B48}"/>
              </a:ext>
            </a:extLst>
          </p:cNvPr>
          <p:cNvSpPr txBox="1"/>
          <p:nvPr/>
        </p:nvSpPr>
        <p:spPr>
          <a:xfrm>
            <a:off x="15030290" y="28624465"/>
            <a:ext cx="966677"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0.3 – 0.4</a:t>
            </a:r>
          </a:p>
        </p:txBody>
      </p:sp>
      <p:sp>
        <p:nvSpPr>
          <p:cNvPr id="161" name="TextBox 160">
            <a:extLst>
              <a:ext uri="{FF2B5EF4-FFF2-40B4-BE49-F238E27FC236}">
                <a16:creationId xmlns="" xmlns:a16="http://schemas.microsoft.com/office/drawing/2014/main" id="{4CBADF4F-ED34-6747-A15E-BF2969902765}"/>
              </a:ext>
            </a:extLst>
          </p:cNvPr>
          <p:cNvSpPr txBox="1"/>
          <p:nvPr/>
        </p:nvSpPr>
        <p:spPr>
          <a:xfrm>
            <a:off x="15023255" y="28965444"/>
            <a:ext cx="966677"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0.4 – 0.5</a:t>
            </a:r>
          </a:p>
        </p:txBody>
      </p:sp>
      <p:sp>
        <p:nvSpPr>
          <p:cNvPr id="162" name="TextBox 161">
            <a:extLst>
              <a:ext uri="{FF2B5EF4-FFF2-40B4-BE49-F238E27FC236}">
                <a16:creationId xmlns="" xmlns:a16="http://schemas.microsoft.com/office/drawing/2014/main" id="{BB4B1C0C-4C51-C34A-AA87-FE62B790CAAE}"/>
              </a:ext>
            </a:extLst>
          </p:cNvPr>
          <p:cNvSpPr txBox="1"/>
          <p:nvPr/>
        </p:nvSpPr>
        <p:spPr>
          <a:xfrm>
            <a:off x="16688795" y="27067892"/>
            <a:ext cx="966677"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0.5 – 0.6</a:t>
            </a:r>
          </a:p>
        </p:txBody>
      </p:sp>
      <p:sp>
        <p:nvSpPr>
          <p:cNvPr id="163" name="TextBox 162">
            <a:extLst>
              <a:ext uri="{FF2B5EF4-FFF2-40B4-BE49-F238E27FC236}">
                <a16:creationId xmlns="" xmlns:a16="http://schemas.microsoft.com/office/drawing/2014/main" id="{C7EF3FFC-27C3-E54A-87DF-334C3EB76027}"/>
              </a:ext>
            </a:extLst>
          </p:cNvPr>
          <p:cNvSpPr txBox="1"/>
          <p:nvPr/>
        </p:nvSpPr>
        <p:spPr>
          <a:xfrm>
            <a:off x="16706831" y="27435555"/>
            <a:ext cx="966677"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0.6 – 0.7</a:t>
            </a:r>
          </a:p>
        </p:txBody>
      </p:sp>
      <p:sp>
        <p:nvSpPr>
          <p:cNvPr id="164" name="TextBox 163">
            <a:extLst>
              <a:ext uri="{FF2B5EF4-FFF2-40B4-BE49-F238E27FC236}">
                <a16:creationId xmlns="" xmlns:a16="http://schemas.microsoft.com/office/drawing/2014/main" id="{94ECAE5E-39E1-C54A-A143-02FDA68DA828}"/>
              </a:ext>
            </a:extLst>
          </p:cNvPr>
          <p:cNvSpPr txBox="1"/>
          <p:nvPr/>
        </p:nvSpPr>
        <p:spPr>
          <a:xfrm>
            <a:off x="16705290" y="27807123"/>
            <a:ext cx="966677"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0.7 – 0.8</a:t>
            </a:r>
          </a:p>
        </p:txBody>
      </p:sp>
      <p:sp>
        <p:nvSpPr>
          <p:cNvPr id="165" name="TextBox 164">
            <a:extLst>
              <a:ext uri="{FF2B5EF4-FFF2-40B4-BE49-F238E27FC236}">
                <a16:creationId xmlns="" xmlns:a16="http://schemas.microsoft.com/office/drawing/2014/main" id="{568942C1-4F74-1846-B47C-ACA9CABADC6F}"/>
              </a:ext>
            </a:extLst>
          </p:cNvPr>
          <p:cNvSpPr txBox="1"/>
          <p:nvPr/>
        </p:nvSpPr>
        <p:spPr>
          <a:xfrm>
            <a:off x="16710641" y="28200963"/>
            <a:ext cx="966677"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0.8 – 0.9</a:t>
            </a:r>
          </a:p>
        </p:txBody>
      </p:sp>
      <p:sp>
        <p:nvSpPr>
          <p:cNvPr id="166" name="TextBox 165">
            <a:extLst>
              <a:ext uri="{FF2B5EF4-FFF2-40B4-BE49-F238E27FC236}">
                <a16:creationId xmlns="" xmlns:a16="http://schemas.microsoft.com/office/drawing/2014/main" id="{0F049057-6D02-F84B-A3AB-1A000B2583BA}"/>
              </a:ext>
            </a:extLst>
          </p:cNvPr>
          <p:cNvSpPr txBox="1"/>
          <p:nvPr/>
        </p:nvSpPr>
        <p:spPr>
          <a:xfrm>
            <a:off x="16700072" y="28568704"/>
            <a:ext cx="815496"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0.9 – 1</a:t>
            </a:r>
          </a:p>
        </p:txBody>
      </p:sp>
      <p:sp>
        <p:nvSpPr>
          <p:cNvPr id="37" name="Rectangle 36">
            <a:extLst>
              <a:ext uri="{FF2B5EF4-FFF2-40B4-BE49-F238E27FC236}">
                <a16:creationId xmlns="" xmlns:a16="http://schemas.microsoft.com/office/drawing/2014/main" id="{7E95742C-E846-1A4E-A7C0-BC750D988DB0}"/>
              </a:ext>
            </a:extLst>
          </p:cNvPr>
          <p:cNvSpPr/>
          <p:nvPr/>
        </p:nvSpPr>
        <p:spPr>
          <a:xfrm>
            <a:off x="14384972" y="24904796"/>
            <a:ext cx="3398016" cy="45221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pic>
        <p:nvPicPr>
          <p:cNvPr id="41" name="Picture 40">
            <a:extLst>
              <a:ext uri="{FF2B5EF4-FFF2-40B4-BE49-F238E27FC236}">
                <a16:creationId xmlns="" xmlns:a16="http://schemas.microsoft.com/office/drawing/2014/main" id="{1FD43844-9FA9-384E-92C8-E0DFFF1D297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0224974" y="23392397"/>
            <a:ext cx="2553439" cy="198742"/>
          </a:xfrm>
          <a:prstGeom prst="rect">
            <a:avLst/>
          </a:prstGeom>
        </p:spPr>
      </p:pic>
      <p:pic>
        <p:nvPicPr>
          <p:cNvPr id="172" name="Picture 171">
            <a:extLst>
              <a:ext uri="{FF2B5EF4-FFF2-40B4-BE49-F238E27FC236}">
                <a16:creationId xmlns="" xmlns:a16="http://schemas.microsoft.com/office/drawing/2014/main" id="{8BBE171C-185F-1246-BEC2-FF1011FD2AC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146169" y="29844731"/>
            <a:ext cx="3861868" cy="190500"/>
          </a:xfrm>
          <a:prstGeom prst="rect">
            <a:avLst/>
          </a:prstGeom>
        </p:spPr>
      </p:pic>
      <p:sp>
        <p:nvSpPr>
          <p:cNvPr id="173" name="TextBox 172">
            <a:extLst>
              <a:ext uri="{FF2B5EF4-FFF2-40B4-BE49-F238E27FC236}">
                <a16:creationId xmlns="" xmlns:a16="http://schemas.microsoft.com/office/drawing/2014/main" id="{CD236C80-89EF-AA46-8719-ADDD16971E7A}"/>
              </a:ext>
            </a:extLst>
          </p:cNvPr>
          <p:cNvSpPr txBox="1"/>
          <p:nvPr/>
        </p:nvSpPr>
        <p:spPr>
          <a:xfrm>
            <a:off x="18058491" y="29471880"/>
            <a:ext cx="559504"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a:t>
            </a:r>
          </a:p>
        </p:txBody>
      </p:sp>
      <p:sp>
        <p:nvSpPr>
          <p:cNvPr id="174" name="TextBox 173">
            <a:extLst>
              <a:ext uri="{FF2B5EF4-FFF2-40B4-BE49-F238E27FC236}">
                <a16:creationId xmlns="" xmlns:a16="http://schemas.microsoft.com/office/drawing/2014/main" id="{194EFE59-3698-F446-A22F-FD53F6753ADC}"/>
              </a:ext>
            </a:extLst>
          </p:cNvPr>
          <p:cNvSpPr txBox="1"/>
          <p:nvPr/>
        </p:nvSpPr>
        <p:spPr>
          <a:xfrm>
            <a:off x="20139778" y="23123851"/>
            <a:ext cx="559504"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0</a:t>
            </a:r>
          </a:p>
        </p:txBody>
      </p:sp>
      <p:sp>
        <p:nvSpPr>
          <p:cNvPr id="175" name="TextBox 174">
            <a:extLst>
              <a:ext uri="{FF2B5EF4-FFF2-40B4-BE49-F238E27FC236}">
                <a16:creationId xmlns="" xmlns:a16="http://schemas.microsoft.com/office/drawing/2014/main" id="{A8709391-2496-3F47-9D64-0F75F5947538}"/>
              </a:ext>
            </a:extLst>
          </p:cNvPr>
          <p:cNvSpPr txBox="1"/>
          <p:nvPr/>
        </p:nvSpPr>
        <p:spPr>
          <a:xfrm>
            <a:off x="18901530" y="29474387"/>
            <a:ext cx="559504"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180</a:t>
            </a:r>
          </a:p>
        </p:txBody>
      </p:sp>
      <p:sp>
        <p:nvSpPr>
          <p:cNvPr id="178" name="TextBox 177">
            <a:extLst>
              <a:ext uri="{FF2B5EF4-FFF2-40B4-BE49-F238E27FC236}">
                <a16:creationId xmlns="" xmlns:a16="http://schemas.microsoft.com/office/drawing/2014/main" id="{206BC85D-13A7-574F-BD6D-20BD28DECEA4}"/>
              </a:ext>
            </a:extLst>
          </p:cNvPr>
          <p:cNvSpPr txBox="1"/>
          <p:nvPr/>
        </p:nvSpPr>
        <p:spPr>
          <a:xfrm>
            <a:off x="19844315" y="29471880"/>
            <a:ext cx="559504"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360</a:t>
            </a:r>
          </a:p>
        </p:txBody>
      </p:sp>
      <p:sp>
        <p:nvSpPr>
          <p:cNvPr id="181" name="TextBox 180">
            <a:extLst>
              <a:ext uri="{FF2B5EF4-FFF2-40B4-BE49-F238E27FC236}">
                <a16:creationId xmlns="" xmlns:a16="http://schemas.microsoft.com/office/drawing/2014/main" id="{8171217D-5024-3147-B35A-6ADB01EF480A}"/>
              </a:ext>
            </a:extLst>
          </p:cNvPr>
          <p:cNvSpPr txBox="1"/>
          <p:nvPr/>
        </p:nvSpPr>
        <p:spPr>
          <a:xfrm>
            <a:off x="21680826" y="29474387"/>
            <a:ext cx="559504"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720</a:t>
            </a:r>
          </a:p>
        </p:txBody>
      </p:sp>
      <p:sp>
        <p:nvSpPr>
          <p:cNvPr id="182" name="TextBox 181">
            <a:extLst>
              <a:ext uri="{FF2B5EF4-FFF2-40B4-BE49-F238E27FC236}">
                <a16:creationId xmlns="" xmlns:a16="http://schemas.microsoft.com/office/drawing/2014/main" id="{43045465-0FBA-214A-9650-732556D20336}"/>
              </a:ext>
            </a:extLst>
          </p:cNvPr>
          <p:cNvSpPr txBox="1"/>
          <p:nvPr/>
        </p:nvSpPr>
        <p:spPr>
          <a:xfrm>
            <a:off x="22005430" y="29470646"/>
            <a:ext cx="1117266"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Kilometers</a:t>
            </a:r>
          </a:p>
        </p:txBody>
      </p:sp>
      <p:sp>
        <p:nvSpPr>
          <p:cNvPr id="183" name="TextBox 182">
            <a:extLst>
              <a:ext uri="{FF2B5EF4-FFF2-40B4-BE49-F238E27FC236}">
                <a16:creationId xmlns="" xmlns:a16="http://schemas.microsoft.com/office/drawing/2014/main" id="{2CE1422E-6B82-B14E-887C-7AFEF98E76AA}"/>
              </a:ext>
            </a:extLst>
          </p:cNvPr>
          <p:cNvSpPr txBox="1"/>
          <p:nvPr/>
        </p:nvSpPr>
        <p:spPr>
          <a:xfrm>
            <a:off x="20647888" y="23123851"/>
            <a:ext cx="559504"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180</a:t>
            </a:r>
          </a:p>
        </p:txBody>
      </p:sp>
      <p:sp>
        <p:nvSpPr>
          <p:cNvPr id="185" name="TextBox 184">
            <a:extLst>
              <a:ext uri="{FF2B5EF4-FFF2-40B4-BE49-F238E27FC236}">
                <a16:creationId xmlns="" xmlns:a16="http://schemas.microsoft.com/office/drawing/2014/main" id="{09825543-6C84-EA43-BF1B-000B4232F7DE}"/>
              </a:ext>
            </a:extLst>
          </p:cNvPr>
          <p:cNvSpPr txBox="1"/>
          <p:nvPr/>
        </p:nvSpPr>
        <p:spPr>
          <a:xfrm>
            <a:off x="22749285" y="23119575"/>
            <a:ext cx="1067709"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Kilometers</a:t>
            </a:r>
          </a:p>
        </p:txBody>
      </p:sp>
      <p:sp>
        <p:nvSpPr>
          <p:cNvPr id="186" name="TextBox 185">
            <a:extLst>
              <a:ext uri="{FF2B5EF4-FFF2-40B4-BE49-F238E27FC236}">
                <a16:creationId xmlns="" xmlns:a16="http://schemas.microsoft.com/office/drawing/2014/main" id="{A7A17200-1D0A-EA49-8EAB-3394EEBA539D}"/>
              </a:ext>
            </a:extLst>
          </p:cNvPr>
          <p:cNvSpPr txBox="1"/>
          <p:nvPr/>
        </p:nvSpPr>
        <p:spPr>
          <a:xfrm>
            <a:off x="22408101" y="23127474"/>
            <a:ext cx="559504"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720</a:t>
            </a:r>
          </a:p>
        </p:txBody>
      </p:sp>
      <p:sp>
        <p:nvSpPr>
          <p:cNvPr id="187" name="TextBox 186">
            <a:extLst>
              <a:ext uri="{FF2B5EF4-FFF2-40B4-BE49-F238E27FC236}">
                <a16:creationId xmlns="" xmlns:a16="http://schemas.microsoft.com/office/drawing/2014/main" id="{CE9D1A51-10DC-7947-9DF5-9BFF2EE0EE78}"/>
              </a:ext>
            </a:extLst>
          </p:cNvPr>
          <p:cNvSpPr txBox="1"/>
          <p:nvPr/>
        </p:nvSpPr>
        <p:spPr>
          <a:xfrm>
            <a:off x="21273931" y="23129151"/>
            <a:ext cx="559504" cy="338554"/>
          </a:xfrm>
          <a:prstGeom prst="rect">
            <a:avLst/>
          </a:prstGeom>
        </p:spPr>
        <p:txBody>
          <a:bodyPr wrap="square" numCol="1" spcCol="640080" rtlCol="0">
            <a:spAutoFit/>
          </a:bodyPr>
          <a:lstStyle/>
          <a:p>
            <a:r>
              <a:rPr lang="en-US" sz="1600" dirty="0">
                <a:solidFill>
                  <a:schemeClr val="tx1">
                    <a:lumMod val="75000"/>
                    <a:lumOff val="25000"/>
                  </a:schemeClr>
                </a:solidFill>
                <a:latin typeface="Garamond" panose="02020404030301010803" pitchFamily="18" charset="0"/>
              </a:rPr>
              <a:t>360</a:t>
            </a:r>
          </a:p>
        </p:txBody>
      </p:sp>
    </p:spTree>
    <p:extLst>
      <p:ext uri="{BB962C8B-B14F-4D97-AF65-F5344CB8AC3E}">
        <p14:creationId xmlns:p14="http://schemas.microsoft.com/office/powerpoint/2010/main" val="188591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13899</TotalTime>
  <Words>832</Words>
  <Application>Microsoft Office PowerPoint</Application>
  <PresentationFormat>Custom</PresentationFormat>
  <Paragraphs>118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Webdings</vt:lpstr>
      <vt:lpstr>Wingdings 3</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Acdan, Juanito J. (ARC-SGE)[SSAI DEVELOP]</cp:lastModifiedBy>
  <cp:revision>224</cp:revision>
  <dcterms:created xsi:type="dcterms:W3CDTF">2017-06-02T16:06:25Z</dcterms:created>
  <dcterms:modified xsi:type="dcterms:W3CDTF">2018-11-21T00:46:44Z</dcterms:modified>
</cp:coreProperties>
</file>