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</p:sldIdLst>
  <p:sldSz cx="27432000" cy="36576000"/>
  <p:notesSz cx="6858000" cy="9144000"/>
  <p:defaultTextStyle>
    <a:defPPr>
      <a:defRPr lang="en-US"/>
    </a:defPPr>
    <a:lvl1pPr marL="0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1pPr>
    <a:lvl2pPr marL="1536192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2pPr>
    <a:lvl3pPr marL="3072384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3pPr>
    <a:lvl4pPr marL="4608576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4pPr>
    <a:lvl5pPr marL="6144768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5pPr>
    <a:lvl6pPr marL="7680960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6pPr>
    <a:lvl7pPr marL="9217152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7pPr>
    <a:lvl8pPr marL="10753344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8pPr>
    <a:lvl9pPr marL="12289536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13" autoAdjust="0"/>
    <p:restoredTop sz="94660"/>
  </p:normalViewPr>
  <p:slideViewPr>
    <p:cSldViewPr snapToGrid="0">
      <p:cViewPr varScale="1">
        <p:scale>
          <a:sx n="18" d="100"/>
          <a:sy n="18" d="100"/>
        </p:scale>
        <p:origin x="267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Node Location"/>
          <p:cNvSpPr>
            <a:spLocks noGrp="1"/>
          </p:cNvSpPr>
          <p:nvPr>
            <p:ph type="body" sz="quarter" idx="13" hasCustomPrompt="1"/>
          </p:nvPr>
        </p:nvSpPr>
        <p:spPr>
          <a:xfrm>
            <a:off x="685800" y="35350704"/>
            <a:ext cx="26060400" cy="5943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 baseline="0">
                <a:latin typeface="+mj-lt"/>
              </a:defRPr>
            </a:lvl1pPr>
            <a:lvl2pPr>
              <a:defRPr b="1">
                <a:latin typeface="+mj-lt"/>
              </a:defRPr>
            </a:lvl2pPr>
            <a:lvl3pPr>
              <a:defRPr b="1">
                <a:latin typeface="+mj-lt"/>
              </a:defRPr>
            </a:lvl3pPr>
            <a:lvl4pPr>
              <a:defRPr b="1">
                <a:latin typeface="+mj-lt"/>
              </a:defRPr>
            </a:lvl4pPr>
            <a:lvl5pPr>
              <a:defRPr b="1">
                <a:latin typeface="+mj-lt"/>
              </a:defRPr>
            </a:lvl5pPr>
          </a:lstStyle>
          <a:p>
            <a:pPr lvl="0"/>
            <a:r>
              <a:rPr lang="en-US" dirty="0" smtClean="0"/>
              <a:t>DEVELOP Node Location</a:t>
            </a:r>
            <a:endParaRPr lang="en-US" dirty="0"/>
          </a:p>
        </p:txBody>
      </p:sp>
      <p:sp>
        <p:nvSpPr>
          <p:cNvPr id="10" name="Subtitle"/>
          <p:cNvSpPr>
            <a:spLocks noGrp="1"/>
          </p:cNvSpPr>
          <p:nvPr>
            <p:ph type="body" sz="quarter" idx="11" hasCustomPrompt="1"/>
          </p:nvPr>
        </p:nvSpPr>
        <p:spPr>
          <a:xfrm>
            <a:off x="4014216" y="2176272"/>
            <a:ext cx="19412712" cy="121615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00" baseline="0">
                <a:latin typeface="+mj-lt"/>
              </a:defRPr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</a:lstStyle>
          <a:p>
            <a:pPr lvl="0"/>
            <a:r>
              <a:rPr lang="en-US" dirty="0" smtClean="0"/>
              <a:t>Project subtitle [use sentence case]</a:t>
            </a:r>
            <a:endParaRPr lang="en-US" dirty="0"/>
          </a:p>
        </p:txBody>
      </p:sp>
      <p:sp>
        <p:nvSpPr>
          <p:cNvPr id="8" name="Main Title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0" y="914400"/>
            <a:ext cx="18288000" cy="115214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400" b="1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Project Title [Use Title Case]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7724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footer boundary line"/>
          <p:cNvCxnSpPr/>
          <p:nvPr userDrawn="1"/>
        </p:nvCxnSpPr>
        <p:spPr>
          <a:xfrm>
            <a:off x="685800" y="34978415"/>
            <a:ext cx="26060400" cy="0"/>
          </a:xfrm>
          <a:prstGeom prst="line">
            <a:avLst/>
          </a:prstGeom>
          <a:ln w="10160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header boundary line"/>
          <p:cNvCxnSpPr/>
          <p:nvPr userDrawn="1"/>
        </p:nvCxnSpPr>
        <p:spPr>
          <a:xfrm>
            <a:off x="685800" y="3918857"/>
            <a:ext cx="26060400" cy="0"/>
          </a:xfrm>
          <a:prstGeom prst="line">
            <a:avLst/>
          </a:prstGeom>
          <a:ln w="10160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nasa logo" descr="BnW.psd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8370" y="948900"/>
            <a:ext cx="2329895" cy="193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develop logo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495" y="661797"/>
            <a:ext cx="2158130" cy="2592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ract info"/>
          <p:cNvSpPr/>
          <p:nvPr userDrawn="1"/>
        </p:nvSpPr>
        <p:spPr>
          <a:xfrm>
            <a:off x="21089073" y="35379524"/>
            <a:ext cx="565712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buClr>
                <a:schemeClr val="dk1"/>
              </a:buClr>
              <a:buSzPct val="25000"/>
            </a:pPr>
            <a:r>
              <a:rPr lang="en-US" sz="1400" i="1" baseline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This material is based upon work supported by NASA </a:t>
            </a:r>
            <a:r>
              <a:rPr lang="en-US" sz="1400" i="1" baseline="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through contract </a:t>
            </a:r>
            <a:r>
              <a:rPr lang="en-US" sz="1400" i="1" baseline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NNL11AA00B and cooperative agreement NNX14AB60A.</a:t>
            </a:r>
          </a:p>
        </p:txBody>
      </p:sp>
    </p:spTree>
    <p:extLst>
      <p:ext uri="{BB962C8B-B14F-4D97-AF65-F5344CB8AC3E}">
        <p14:creationId xmlns:p14="http://schemas.microsoft.com/office/powerpoint/2010/main" val="557721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2743200" rtl="0" eaLnBrk="1" latinLnBrk="0" hangingPunct="1">
        <a:lnSpc>
          <a:spcPct val="90000"/>
        </a:lnSpc>
        <a:spcBef>
          <a:spcPct val="0"/>
        </a:spcBef>
        <a:buNone/>
        <a:defRPr sz="1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85800" indent="-685800" algn="l" defTabSz="2743200" rtl="0" eaLnBrk="1" latinLnBrk="0" hangingPunct="1">
        <a:lnSpc>
          <a:spcPct val="90000"/>
        </a:lnSpc>
        <a:spcBef>
          <a:spcPts val="30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1pPr>
      <a:lvl2pPr marL="20574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2pPr>
      <a:lvl3pPr marL="34290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+mn-lt"/>
          <a:ea typeface="+mn-ea"/>
          <a:cs typeface="+mn-cs"/>
        </a:defRPr>
      </a:lvl3pPr>
      <a:lvl4pPr marL="48006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61722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75438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9154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102870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16586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3pPr>
      <a:lvl4pPr marL="41148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54864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68580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2296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96012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09728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8640" userDrawn="1">
          <p15:clr>
            <a:srgbClr val="F26B43"/>
          </p15:clr>
        </p15:guide>
        <p15:guide id="2" orient="horz" pos="11520" userDrawn="1">
          <p15:clr>
            <a:srgbClr val="F26B43"/>
          </p15:clr>
        </p15:guide>
        <p15:guide id="3" pos="576" userDrawn="1">
          <p15:clr>
            <a:srgbClr val="F26B43"/>
          </p15:clr>
        </p15:guide>
        <p15:guide id="4" pos="16704" userDrawn="1">
          <p15:clr>
            <a:srgbClr val="F26B43"/>
          </p15:clr>
        </p15:guide>
        <p15:guide id="5" orient="horz" pos="21888" userDrawn="1">
          <p15:clr>
            <a:srgbClr val="F26B43"/>
          </p15:clr>
        </p15:guide>
        <p15:guide id="6" orient="horz" pos="3456" userDrawn="1">
          <p15:clr>
            <a:srgbClr val="F26B43"/>
          </p15:clr>
        </p15:guide>
        <p15:guide id="7" pos="5760" userDrawn="1">
          <p15:clr>
            <a:srgbClr val="A4A3A4"/>
          </p15:clr>
        </p15:guide>
        <p15:guide id="8" pos="6048" userDrawn="1">
          <p15:clr>
            <a:srgbClr val="A4A3A4"/>
          </p15:clr>
        </p15:guide>
        <p15:guide id="9" pos="11520" userDrawn="1">
          <p15:clr>
            <a:srgbClr val="A4A3A4"/>
          </p15:clr>
        </p15:guide>
        <p15:guide id="10" pos="11232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Text Placeholder 16"/>
          <p:cNvSpPr txBox="1">
            <a:spLocks/>
          </p:cNvSpPr>
          <p:nvPr/>
        </p:nvSpPr>
        <p:spPr>
          <a:xfrm>
            <a:off x="914400" y="28555043"/>
            <a:ext cx="8229600" cy="576072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Use a professional-looking photo.</a:t>
            </a:r>
          </a:p>
          <a:p>
            <a:r>
              <a:rPr lang="en-US" dirty="0" smtClean="0"/>
              <a:t>Individual headshots are ok, if they aren’t pixelated and are all the same size.</a:t>
            </a:r>
          </a:p>
          <a:p>
            <a:r>
              <a:rPr lang="en-US" dirty="0" smtClean="0"/>
              <a:t>Include a caption that states the team members’ names.</a:t>
            </a:r>
          </a:p>
        </p:txBody>
      </p:sp>
      <p:sp>
        <p:nvSpPr>
          <p:cNvPr id="10" name="Text Placeholder 16"/>
          <p:cNvSpPr txBox="1">
            <a:spLocks/>
          </p:cNvSpPr>
          <p:nvPr/>
        </p:nvSpPr>
        <p:spPr>
          <a:xfrm>
            <a:off x="9601200" y="28555043"/>
            <a:ext cx="8229600" cy="576072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Only use federal logos—no state or local government logos, or NGO logos.</a:t>
            </a:r>
          </a:p>
          <a:p>
            <a:r>
              <a:rPr lang="en-US" smtClean="0"/>
              <a:t>Some logos are on DEVELOPedia.</a:t>
            </a:r>
          </a:p>
          <a:p>
            <a:r>
              <a:rPr lang="en-US" smtClean="0"/>
              <a:t>Keep images and text ungrouped.</a:t>
            </a:r>
            <a:endParaRPr lang="en-US" dirty="0" smtClean="0"/>
          </a:p>
        </p:txBody>
      </p:sp>
      <p:sp>
        <p:nvSpPr>
          <p:cNvPr id="11" name="Text Placeholder 16"/>
          <p:cNvSpPr txBox="1">
            <a:spLocks/>
          </p:cNvSpPr>
          <p:nvPr/>
        </p:nvSpPr>
        <p:spPr>
          <a:xfrm>
            <a:off x="18288000" y="28555043"/>
            <a:ext cx="8229600" cy="576072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Include anyone who has helped you with the project.</a:t>
            </a:r>
          </a:p>
          <a:p>
            <a:r>
              <a:rPr lang="en-US" dirty="0" smtClean="0"/>
              <a:t>If this is a continuation project, credit the previous team members and contributors.</a:t>
            </a:r>
          </a:p>
          <a:p>
            <a:r>
              <a:rPr lang="en-US" dirty="0" smtClean="0"/>
              <a:t>If you are including affiliations, use DEVELOP as the affiliation for a </a:t>
            </a:r>
            <a:r>
              <a:rPr lang="en-US" dirty="0" err="1" smtClean="0"/>
              <a:t>DEVELOPer</a:t>
            </a:r>
            <a:r>
              <a:rPr lang="en-US" dirty="0" smtClean="0"/>
              <a:t> or former </a:t>
            </a:r>
            <a:r>
              <a:rPr lang="en-US" dirty="0" err="1" smtClean="0"/>
              <a:t>DEVELOPer</a:t>
            </a:r>
            <a:r>
              <a:rPr lang="en-US" dirty="0" smtClean="0"/>
              <a:t>—not their school or former school.</a:t>
            </a:r>
          </a:p>
        </p:txBody>
      </p:sp>
      <p:sp>
        <p:nvSpPr>
          <p:cNvPr id="8" name="Text Placeholder 16"/>
          <p:cNvSpPr txBox="1">
            <a:spLocks/>
          </p:cNvSpPr>
          <p:nvPr/>
        </p:nvSpPr>
        <p:spPr>
          <a:xfrm>
            <a:off x="914400" y="21547304"/>
            <a:ext cx="16916400" cy="576072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Use images.</a:t>
            </a:r>
          </a:p>
          <a:p>
            <a:r>
              <a:rPr lang="en-US" dirty="0" smtClean="0"/>
              <a:t>Make sure that it has some sort of flow, that it makes sense.  Show your results in a logical order.</a:t>
            </a:r>
          </a:p>
          <a:p>
            <a:r>
              <a:rPr lang="en-US" dirty="0" smtClean="0"/>
              <a:t>No bullets.</a:t>
            </a: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18288000" y="21547304"/>
            <a:ext cx="8229600" cy="5760720"/>
          </a:xfrm>
          <a:prstGeom prst="rect">
            <a:avLst/>
          </a:prstGeom>
        </p:spPr>
        <p:txBody>
          <a:bodyPr numCol="1" spcCol="640080"/>
          <a:lstStyle>
            <a:lvl1pPr marL="457200" indent="-45720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Webdings" panose="05030102010509060703" pitchFamily="18" charset="2"/>
              <a:buChar char="4"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/>
            <a:r>
              <a:rPr lang="en-US" dirty="0" smtClean="0"/>
              <a:t>Use bullets.</a:t>
            </a:r>
          </a:p>
          <a:p>
            <a:pPr marL="347663" indent="-347663"/>
            <a:r>
              <a:rPr lang="en-US" dirty="0" smtClean="0"/>
              <a:t>Use complete sentences with periods.</a:t>
            </a:r>
          </a:p>
        </p:txBody>
      </p:sp>
      <p:sp>
        <p:nvSpPr>
          <p:cNvPr id="7" name="Text Placeholder 16"/>
          <p:cNvSpPr txBox="1">
            <a:spLocks/>
          </p:cNvSpPr>
          <p:nvPr/>
        </p:nvSpPr>
        <p:spPr>
          <a:xfrm>
            <a:off x="914400" y="13259405"/>
            <a:ext cx="16916400" cy="704088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Use imagery or a workflow here.</a:t>
            </a:r>
          </a:p>
          <a:p>
            <a:r>
              <a:rPr lang="en-US" dirty="0" smtClean="0"/>
              <a:t>Keep text to a minimum.</a:t>
            </a:r>
          </a:p>
          <a:p>
            <a:r>
              <a:rPr lang="en-US" dirty="0" smtClean="0"/>
              <a:t>The font should be easily readable.</a:t>
            </a:r>
          </a:p>
          <a:p>
            <a:r>
              <a:rPr lang="en-US" dirty="0" smtClean="0"/>
              <a:t>Don’t paste images of flowcharts—all images should be editable.</a:t>
            </a:r>
          </a:p>
          <a:p>
            <a:r>
              <a:rPr lang="en-US" dirty="0" smtClean="0"/>
              <a:t>Feel free to delete this text box as appropriate to your workflow.</a:t>
            </a:r>
          </a:p>
        </p:txBody>
      </p:sp>
      <p:sp>
        <p:nvSpPr>
          <p:cNvPr id="13" name="Text Placeholder 16"/>
          <p:cNvSpPr txBox="1">
            <a:spLocks/>
          </p:cNvSpPr>
          <p:nvPr/>
        </p:nvSpPr>
        <p:spPr>
          <a:xfrm>
            <a:off x="18288000" y="13251150"/>
            <a:ext cx="8229600" cy="283464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Include a map that has easily readable text and a legend.</a:t>
            </a:r>
          </a:p>
          <a:p>
            <a:r>
              <a:rPr lang="en-US" dirty="0" smtClean="0"/>
              <a:t>Including the study period is optional.</a:t>
            </a:r>
          </a:p>
        </p:txBody>
      </p:sp>
      <p:sp>
        <p:nvSpPr>
          <p:cNvPr id="14" name="Text Placeholder 16"/>
          <p:cNvSpPr txBox="1">
            <a:spLocks/>
          </p:cNvSpPr>
          <p:nvPr/>
        </p:nvSpPr>
        <p:spPr>
          <a:xfrm>
            <a:off x="18288000" y="17465645"/>
            <a:ext cx="8229600" cy="283464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Earth observation icons can be found on </a:t>
            </a:r>
            <a:r>
              <a:rPr lang="en-US" dirty="0" err="1" smtClean="0"/>
              <a:t>DEVELOPedia</a:t>
            </a:r>
            <a:r>
              <a:rPr lang="en-US" dirty="0" smtClean="0"/>
              <a:t>.</a:t>
            </a:r>
          </a:p>
          <a:p>
            <a:r>
              <a:rPr lang="en-US" dirty="0" smtClean="0"/>
              <a:t>Keep any text editable.</a:t>
            </a:r>
          </a:p>
        </p:txBody>
      </p:sp>
      <p:sp>
        <p:nvSpPr>
          <p:cNvPr id="6" name="Text Placeholder 16"/>
          <p:cNvSpPr txBox="1">
            <a:spLocks/>
          </p:cNvSpPr>
          <p:nvPr/>
        </p:nvSpPr>
        <p:spPr>
          <a:xfrm>
            <a:off x="914400" y="6243411"/>
            <a:ext cx="16916400" cy="5760720"/>
          </a:xfrm>
          <a:prstGeom prst="rect">
            <a:avLst/>
          </a:prstGeom>
        </p:spPr>
        <p:txBody>
          <a:bodyPr numCol="2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Keep this blank for now.</a:t>
            </a:r>
          </a:p>
          <a:p>
            <a:r>
              <a:rPr lang="en-US" dirty="0" smtClean="0"/>
              <a:t>Body text point size should be at least 24.</a:t>
            </a:r>
          </a:p>
          <a:p>
            <a:r>
              <a:rPr lang="en-US" dirty="0" smtClean="0"/>
              <a:t>Caption text point size should be at least 16.</a:t>
            </a:r>
          </a:p>
          <a:p>
            <a:r>
              <a:rPr lang="en-US" dirty="0" smtClean="0"/>
              <a:t>Feel free to rename, move, and resize sections as needed.</a:t>
            </a:r>
          </a:p>
        </p:txBody>
      </p:sp>
      <p:sp>
        <p:nvSpPr>
          <p:cNvPr id="15" name="Text Placeholder 16"/>
          <p:cNvSpPr txBox="1">
            <a:spLocks/>
          </p:cNvSpPr>
          <p:nvPr/>
        </p:nvSpPr>
        <p:spPr>
          <a:xfrm>
            <a:off x="18288000" y="6243411"/>
            <a:ext cx="8229600" cy="5760720"/>
          </a:xfrm>
          <a:prstGeom prst="rect">
            <a:avLst/>
          </a:prstGeom>
        </p:spPr>
        <p:txBody>
          <a:bodyPr numCol="1" spcCol="640080"/>
          <a:lstStyle>
            <a:lvl1pPr marL="457200" indent="-45720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Webdings" panose="05030102010509060703" pitchFamily="18" charset="2"/>
              <a:buChar char="4"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/>
            <a:r>
              <a:rPr lang="en-US" dirty="0" smtClean="0"/>
              <a:t>This should be a bulleted list.</a:t>
            </a:r>
          </a:p>
          <a:p>
            <a:pPr marL="347663" indent="-347663"/>
            <a:r>
              <a:rPr lang="en-US" dirty="0" smtClean="0"/>
              <a:t>Do not change the bullet style or color.</a:t>
            </a:r>
          </a:p>
          <a:p>
            <a:pPr marL="347663" indent="-347663"/>
            <a:r>
              <a:rPr lang="en-US" dirty="0" smtClean="0"/>
              <a:t>If you are using complete sentences, place a period at the end of each objective. If you are using incomplete sentences, do not do this. Use a consistent style of bullets throughout.</a:t>
            </a:r>
          </a:p>
          <a:p>
            <a:pPr marL="347663" indent="-347663"/>
            <a:r>
              <a:rPr lang="en-US" dirty="0" smtClean="0"/>
              <a:t>The objectives listed here should be the same as or very similar to the ones in the project summary or technical paper.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14400" y="5510709"/>
            <a:ext cx="1691639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Abstract</a:t>
            </a:r>
            <a:endParaRPr lang="en-US" sz="4400" b="1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8288000" y="550498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Objectives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14400" y="12517639"/>
            <a:ext cx="16916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Methodology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8287999" y="1251191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Study Area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8288000" y="1672979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Earth Observations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914401" y="20830504"/>
            <a:ext cx="1691639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Results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8288000" y="20824783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Conclusions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8288000" y="27843601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Acknowledgements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9601200" y="27843601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Project Partners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914400" y="27843601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Team Members</a:t>
            </a:r>
          </a:p>
        </p:txBody>
      </p:sp>
      <p:sp>
        <p:nvSpPr>
          <p:cNvPr id="32" name="Team Members"/>
          <p:cNvSpPr txBox="1">
            <a:spLocks/>
          </p:cNvSpPr>
          <p:nvPr/>
        </p:nvSpPr>
        <p:spPr>
          <a:xfrm>
            <a:off x="914400" y="4148884"/>
            <a:ext cx="25603200" cy="950976"/>
          </a:xfrm>
          <a:prstGeom prst="rect">
            <a:avLst/>
          </a:prstGeom>
        </p:spPr>
        <p:txBody>
          <a:bodyPr anchor="t"/>
          <a:lstStyle>
            <a:lvl1pPr marL="0" indent="0" algn="ctr" defTabSz="27432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3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7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6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Team Member (Project Lead), Team Member, Team Member, …</a:t>
            </a:r>
          </a:p>
          <a:p>
            <a:r>
              <a:rPr lang="en-US" sz="2400" dirty="0" smtClean="0"/>
              <a:t>Affiliation(s)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67650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Water 15">
      <a:dk1>
        <a:srgbClr val="767171"/>
      </a:dk1>
      <a:lt1>
        <a:srgbClr val="FFFFFF"/>
      </a:lt1>
      <a:dk2>
        <a:srgbClr val="767171"/>
      </a:dk2>
      <a:lt2>
        <a:srgbClr val="FFFFFF"/>
      </a:lt2>
      <a:accent1>
        <a:srgbClr val="75AADB"/>
      </a:accent1>
      <a:accent2>
        <a:srgbClr val="8992C8"/>
      </a:accent2>
      <a:accent3>
        <a:srgbClr val="9879B7"/>
      </a:accent3>
      <a:accent4>
        <a:srgbClr val="FFE07F"/>
      </a:accent4>
      <a:accent5>
        <a:srgbClr val="FDC760"/>
      </a:accent5>
      <a:accent6>
        <a:srgbClr val="FBAE40"/>
      </a:accent6>
      <a:hlink>
        <a:srgbClr val="75AADB"/>
      </a:hlink>
      <a:folHlink>
        <a:srgbClr val="75AADB"/>
      </a:folHlink>
    </a:clrScheme>
    <a:fontScheme name="DEVELOP_poster">
      <a:majorFont>
        <a:latin typeface="Century Gothic"/>
        <a:ea typeface=""/>
        <a:cs typeface=""/>
      </a:majorFont>
      <a:minorFont>
        <a:latin typeface="Garamond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1338</TotalTime>
  <Words>364</Words>
  <Application>Microsoft Office PowerPoint</Application>
  <PresentationFormat>Custom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Century Gothic</vt:lpstr>
      <vt:lpstr>Garamond</vt:lpstr>
      <vt:lpstr>Questrial</vt:lpstr>
      <vt:lpstr>Webdings</vt:lpstr>
      <vt:lpstr>Office Theme</vt:lpstr>
      <vt:lpstr>PowerPoint Presentation</vt:lpstr>
    </vt:vector>
  </TitlesOfParts>
  <Company>HPES ACES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McKeel, Christopher A. (LARC-E3)[SSAI DEVELOP]</dc:creator>
  <cp:lastModifiedBy>McKeel, Christopher A. (LARC-E3)[SSAI DEVELOP]</cp:lastModifiedBy>
  <cp:revision>86</cp:revision>
  <dcterms:created xsi:type="dcterms:W3CDTF">2015-06-02T14:58:58Z</dcterms:created>
  <dcterms:modified xsi:type="dcterms:W3CDTF">2015-06-11T20:54:36Z</dcterms:modified>
</cp:coreProperties>
</file>