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4"/>
  </p:notesMasterIdLst>
  <p:sldIdLst>
    <p:sldId id="321" r:id="rId2"/>
    <p:sldId id="342" r:id="rId3"/>
    <p:sldId id="343" r:id="rId4"/>
    <p:sldId id="313" r:id="rId5"/>
    <p:sldId id="340" r:id="rId6"/>
    <p:sldId id="315" r:id="rId7"/>
    <p:sldId id="333" r:id="rId8"/>
    <p:sldId id="317" r:id="rId9"/>
    <p:sldId id="345" r:id="rId10"/>
    <p:sldId id="265" r:id="rId11"/>
    <p:sldId id="341" r:id="rId12"/>
    <p:sldId id="267" r:id="rId13"/>
    <p:sldId id="268" r:id="rId14"/>
    <p:sldId id="269" r:id="rId15"/>
    <p:sldId id="270" r:id="rId16"/>
    <p:sldId id="271" r:id="rId17"/>
    <p:sldId id="272" r:id="rId18"/>
    <p:sldId id="273" r:id="rId19"/>
    <p:sldId id="337" r:id="rId20"/>
    <p:sldId id="338" r:id="rId21"/>
    <p:sldId id="334"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y armbruster" initials="sa" lastIdx="14" clrIdx="0">
    <p:extLst>
      <p:ext uri="{19B8F6BF-5375-455C-9EA6-DF929625EA0E}">
        <p15:presenceInfo xmlns:p15="http://schemas.microsoft.com/office/powerpoint/2012/main" userId="d2174afa261a3c48" providerId="Windows Live"/>
      </p:ext>
    </p:extLst>
  </p:cmAuthor>
  <p:cmAuthor id="2" name="kndennis" initials="k" lastIdx="23" clrIdx="1">
    <p:extLst>
      <p:ext uri="{19B8F6BF-5375-455C-9EA6-DF929625EA0E}">
        <p15:presenceInfo xmlns:p15="http://schemas.microsoft.com/office/powerpoint/2012/main" userId="S-1-5-21-299502267-746137067-1417001333-589754" providerId="AD"/>
      </p:ext>
    </p:extLst>
  </p:cmAuthor>
  <p:cmAuthor id="3" name="Shelby Ingram" initials="SI" lastIdx="10" clrIdx="2">
    <p:extLst>
      <p:ext uri="{19B8F6BF-5375-455C-9EA6-DF929625EA0E}">
        <p15:presenceInfo xmlns:p15="http://schemas.microsoft.com/office/powerpoint/2012/main" userId="Shelby Ingram" providerId="None"/>
      </p:ext>
    </p:extLst>
  </p:cmAuthor>
  <p:cmAuthor id="4" name="Byles, Robert C (US 329B-Affiliate)" initials="BRC(3" lastIdx="4" clrIdx="3">
    <p:extLst>
      <p:ext uri="{19B8F6BF-5375-455C-9EA6-DF929625EA0E}">
        <p15:presenceInfo xmlns:p15="http://schemas.microsoft.com/office/powerpoint/2012/main" userId="S-1-5-21-1608413684-1126320247-1535859923-190804" providerId="AD"/>
      </p:ext>
    </p:extLst>
  </p:cmAuthor>
  <p:cmAuthor id="5" name="nrel" initials="n" lastIdx="1" clrIdx="4">
    <p:extLst>
      <p:ext uri="{19B8F6BF-5375-455C-9EA6-DF929625EA0E}">
        <p15:presenceInfo xmlns:p15="http://schemas.microsoft.com/office/powerpoint/2012/main" userId="nrel" providerId="None"/>
      </p:ext>
    </p:extLst>
  </p:cmAuthor>
  <p:cmAuthor id="6" name="Kristen Dennis" initials="KD" lastIdx="9" clrIdx="5">
    <p:extLst>
      <p:ext uri="{19B8F6BF-5375-455C-9EA6-DF929625EA0E}">
        <p15:presenceInfo xmlns:p15="http://schemas.microsoft.com/office/powerpoint/2012/main" userId="d0e11d070529dd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01"/>
    <a:srgbClr val="8342A4"/>
    <a:srgbClr val="436800"/>
    <a:srgbClr val="FF9D73"/>
    <a:srgbClr val="0A4780"/>
    <a:srgbClr val="456805"/>
    <a:srgbClr val="164A75"/>
    <a:srgbClr val="FFC03C"/>
    <a:srgbClr val="F3F3F3"/>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59" autoAdjust="0"/>
    <p:restoredTop sz="73298" autoAdjust="0"/>
  </p:normalViewPr>
  <p:slideViewPr>
    <p:cSldViewPr snapToGrid="0" showGuides="1">
      <p:cViewPr varScale="1">
        <p:scale>
          <a:sx n="44" d="100"/>
          <a:sy n="44" d="100"/>
        </p:scale>
        <p:origin x="216" y="44"/>
      </p:cViewPr>
      <p:guideLst/>
    </p:cSldViewPr>
  </p:slideViewPr>
  <p:notesTextViewPr>
    <p:cViewPr>
      <p:scale>
        <a:sx n="1" d="1"/>
        <a:sy n="1" d="1"/>
      </p:scale>
      <p:origin x="0" y="-15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8T18:28:21.701" idx="13">
    <p:pos x="4641" y="1139"/>
    <p:text>Are LT rasters wrong...need to be what is reflected in the V2 FD PPT.</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4/2/2020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earch.creativecommons.org/photos/a90659a1-edec-4bda-9a9b-f0ba2499d15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Hi all, thank you for joining us today. We are the Lower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Valley Food Security &amp; Agriculture Team. My name is </a:t>
            </a:r>
            <a:r>
              <a:rPr lang="en-US" sz="1200" b="0" i="0" u="none" strike="noStrike" kern="1200" dirty="0" err="1" smtClean="0">
                <a:solidFill>
                  <a:schemeClr val="tx1"/>
                </a:solidFill>
                <a:effectLst/>
                <a:latin typeface="+mn-lt"/>
                <a:ea typeface="+mn-ea"/>
                <a:cs typeface="+mn-cs"/>
              </a:rPr>
              <a:t>Matison</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Lakstigala</a:t>
            </a:r>
            <a:r>
              <a:rPr lang="en-US" sz="1200" b="0" i="0" u="none" strike="noStrike" kern="1200" dirty="0" smtClean="0">
                <a:solidFill>
                  <a:schemeClr val="tx1"/>
                </a:solidFill>
                <a:effectLst/>
                <a:latin typeface="+mn-lt"/>
                <a:ea typeface="+mn-ea"/>
                <a:cs typeface="+mn-cs"/>
              </a:rPr>
              <a:t>, my name is Chiara Phillips, Stacy </a:t>
            </a:r>
            <a:r>
              <a:rPr lang="en-US" sz="1200" b="0" i="0" u="none" strike="noStrike" kern="1200" dirty="0" err="1" smtClean="0">
                <a:solidFill>
                  <a:schemeClr val="tx1"/>
                </a:solidFill>
                <a:effectLst/>
                <a:latin typeface="+mn-lt"/>
                <a:ea typeface="+mn-ea"/>
                <a:cs typeface="+mn-cs"/>
              </a:rPr>
              <a:t>Armbruster</a:t>
            </a:r>
            <a:r>
              <a:rPr lang="en-US" sz="1200" b="0" i="0" u="none" strike="noStrike" kern="1200" dirty="0" smtClean="0">
                <a:solidFill>
                  <a:schemeClr val="tx1"/>
                </a:solidFill>
                <a:effectLst/>
                <a:latin typeface="+mn-lt"/>
                <a:ea typeface="+mn-ea"/>
                <a:cs typeface="+mn-cs"/>
              </a:rPr>
              <a:t>, and Lauren Lad. For our DEVELOP project this spring, we mapped and assessed the extent and rate of land cover change in protected and unprotected areas in the Lower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River Valley.</a:t>
            </a:r>
            <a:r>
              <a:rPr lang="en-US" dirty="0" smtClean="0"/>
              <a:t/>
            </a:r>
            <a:br>
              <a:rPr lang="en-US" dirty="0" smtClean="0"/>
            </a:br>
            <a:r>
              <a:rPr lang="en-US" dirty="0" smtClean="0"/>
              <a:t>___________________________________________</a:t>
            </a:r>
          </a:p>
          <a:p>
            <a:r>
              <a:rPr lang="en-US" dirty="0" smtClean="0">
                <a:latin typeface="Century Gothic" panose="020B0502020202020204" pitchFamily="34" charset="0"/>
              </a:rPr>
              <a:t>Note:</a:t>
            </a:r>
            <a:r>
              <a:rPr lang="en-US" baseline="0" dirty="0" smtClean="0">
                <a:latin typeface="Century Gothic" panose="020B0502020202020204" pitchFamily="34" charset="0"/>
              </a:rPr>
              <a:t> Any place in speaker notes that has a bracket, “[“ indicates there is an animation/transition </a:t>
            </a:r>
            <a:r>
              <a:rPr lang="en-US" baseline="0" smtClean="0">
                <a:latin typeface="Century Gothic" panose="020B0502020202020204" pitchFamily="34" charset="0"/>
              </a:rPr>
              <a:t>at that point.</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latin typeface="Century Gothic" panose="020B0502020202020204" pitchFamily="34" charset="0"/>
              </a:rPr>
              <a:t>___________________________________________</a:t>
            </a:r>
          </a:p>
          <a:p>
            <a:pPr marL="0" lvl="0" indent="0" algn="l" rtl="0">
              <a:spcBef>
                <a:spcPts val="0"/>
              </a:spcBef>
              <a:spcAft>
                <a:spcPts val="0"/>
              </a:spcAft>
              <a:buClr>
                <a:schemeClr val="dk1"/>
              </a:buClr>
              <a:buSzPts val="1200"/>
              <a:buFont typeface="Calibri"/>
              <a:buNone/>
            </a:pPr>
            <a:r>
              <a:rPr lang="en-US" dirty="0">
                <a:latin typeface="Century Gothic" panose="020B0502020202020204" pitchFamily="34" charset="0"/>
              </a:rPr>
              <a:t>Image Credits:</a:t>
            </a:r>
          </a:p>
          <a:p>
            <a:r>
              <a:rPr lang="en-US" dirty="0">
                <a:latin typeface="Century Gothic" panose="020B0502020202020204" pitchFamily="34" charset="0"/>
              </a:rPr>
              <a:t>Website image: NASA DEVELOP, made by the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99607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latin typeface="Century Gothic"/>
                <a:ea typeface="Century Gothic"/>
                <a:cs typeface="Century Gothic"/>
                <a:sym typeface="Century Gothic"/>
              </a:rPr>
              <a:t>The gain raster did not have significant change during the study period, but the loss raster saw its largest changes in the early 2000’s. As such, we decided to capture the change before 2000 to classify the landscape before change. Throughout the 1990’s, land cover in Ethiopia was largely the same, as such we looked for the least cloudy year in the 90’s for our first composite year, which was 1994.</a:t>
            </a:r>
            <a:endParaRPr sz="120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sz="120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a:latin typeface="Century Gothic"/>
                <a:ea typeface="Century Gothic"/>
                <a:cs typeface="Century Gothic"/>
                <a:sym typeface="Century Gothic"/>
              </a:rPr>
              <a:t>We also decided to capture the change after the largest changes in 2014 and 2017 by classifying during the year 2018. Our third classification year was 2010 because we wanted to do a halfway point between the two dates.</a:t>
            </a:r>
            <a:endParaRPr/>
          </a:p>
          <a:p>
            <a:pPr marL="0" marR="0" lvl="0" indent="0" algn="l" rtl="0">
              <a:lnSpc>
                <a:spcPct val="100000"/>
              </a:lnSpc>
              <a:spcBef>
                <a:spcPts val="0"/>
              </a:spcBef>
              <a:spcAft>
                <a:spcPts val="0"/>
              </a:spcAft>
              <a:buClr>
                <a:schemeClr val="dk1"/>
              </a:buClr>
              <a:buSzPts val="1200"/>
              <a:buFont typeface="Calibri"/>
              <a:buNone/>
            </a:pPr>
            <a:endParaRPr sz="120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a:latin typeface="Century Gothic"/>
                <a:ea typeface="Century Gothic"/>
                <a:cs typeface="Century Gothic"/>
                <a:sym typeface="Century Gothic"/>
              </a:rPr>
              <a:t>As a whole, our LandTrendr outputs allowed us to select the years 1994, 2010, and 2018 to create cloud-masked composites for next step of land cover classification.</a:t>
            </a:r>
            <a:endParaRPr sz="1200">
              <a:latin typeface="Century Gothic"/>
              <a:ea typeface="Century Gothic"/>
              <a:cs typeface="Century Gothic"/>
              <a:sym typeface="Century Gothic"/>
            </a:endParaRPr>
          </a:p>
        </p:txBody>
      </p:sp>
      <p:sp>
        <p:nvSpPr>
          <p:cNvPr id="263" name="Google Shape;26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After selecting what years we wanted to use through our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analysis, we could begin our Land Cover Classification. We took those three years, 1994, 2010, and 2018 and collected [satellite imagery from January to May of each year to create three cloud-masked composites. Based on those composites, we created our own </a:t>
            </a:r>
            <a:r>
              <a:rPr lang="en-US" sz="1200" b="0" i="0" u="none" strike="noStrike" kern="1200" dirty="0" err="1" smtClean="0">
                <a:solidFill>
                  <a:schemeClr val="tx1"/>
                </a:solidFill>
                <a:effectLst/>
                <a:latin typeface="+mn-lt"/>
                <a:ea typeface="+mn-ea"/>
                <a:cs typeface="+mn-cs"/>
              </a:rPr>
              <a:t>ocularly</a:t>
            </a:r>
            <a:r>
              <a:rPr lang="en-US" sz="1200" b="0" i="0" u="none" strike="noStrike" kern="1200" dirty="0" smtClean="0">
                <a:solidFill>
                  <a:schemeClr val="tx1"/>
                </a:solidFill>
                <a:effectLst/>
                <a:latin typeface="+mn-lt"/>
                <a:ea typeface="+mn-ea"/>
                <a:cs typeface="+mn-cs"/>
              </a:rPr>
              <a:t> sampled training points in Google Earth Engine (as seen on the bottom) over 4 classes: water, natural vegetation, cultivated land, and bare ground. Our goal was to find around 200 training points in each class if enough of that land cover type was seen in the imagery for a given year. We originally also tried creating a class for man-made infrastructure but we were not able to do that because there just wasn’t enough seen within our satellite imagery to drop sufficient training points. This could be due to either the 30-meter Landsat resolution being too coarse to pick up on these structures, or absence of significant settlements in the area. </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Moving on, after creating our training dataset, we calculated predictor variables including raw satellite bands and the indices NDVI, NDWI, NBR, elevation, and tasseled cap brightness, greenness, and wetness. </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[After that, we used the Random Forest classifier in Google Earth Engine to create our three land cover classifications. This was done by using the four classes of training points we created for each year and the predictor variables together. </a:t>
            </a:r>
          </a:p>
          <a:p>
            <a:pPr rtl="0"/>
            <a:r>
              <a:rPr lang="en-US" sz="1200" b="0" i="0" u="none" strike="noStrike" kern="1200" dirty="0" smtClean="0">
                <a:solidFill>
                  <a:schemeClr val="tx1"/>
                </a:solidFill>
                <a:effectLst/>
                <a:latin typeface="+mn-lt"/>
                <a:ea typeface="+mn-ea"/>
                <a:cs typeface="+mn-cs"/>
              </a:rPr>
              <a:t>This outputted [three land cover models for 1994, 2010, and 2018. </a:t>
            </a:r>
            <a:r>
              <a:rPr lang="en-US" sz="1200" b="0" i="0" u="none" strike="noStrike" kern="1200" dirty="0" err="1" smtClean="0">
                <a:solidFill>
                  <a:schemeClr val="tx1"/>
                </a:solidFill>
                <a:effectLst/>
                <a:latin typeface="+mn-lt"/>
                <a:ea typeface="+mn-ea"/>
                <a:cs typeface="+mn-cs"/>
              </a:rPr>
              <a:t>FInally</a:t>
            </a:r>
            <a:r>
              <a:rPr lang="en-US" sz="1200" b="0" i="0" u="none" strike="noStrike" kern="1200" dirty="0" smtClean="0">
                <a:solidFill>
                  <a:schemeClr val="tx1"/>
                </a:solidFill>
                <a:effectLst/>
                <a:latin typeface="+mn-lt"/>
                <a:ea typeface="+mn-ea"/>
                <a:cs typeface="+mn-cs"/>
              </a:rPr>
              <a:t>, we also split the training and testing points into 70 and 30%, respectively, to get three different accuracy metrics: overall percent accuracy and producer and user class accuracy.</a:t>
            </a:r>
          </a:p>
          <a:p>
            <a:r>
              <a:rPr lang="en-US" dirty="0" smtClean="0"/>
              <a:t>___________________________________________</a:t>
            </a:r>
            <a:endParaRPr lang="en-US" dirty="0"/>
          </a:p>
          <a:p>
            <a:pPr marL="0" lvl="0" indent="0" algn="l" rtl="0">
              <a:spcBef>
                <a:spcPts val="0"/>
              </a:spcBef>
              <a:spcAft>
                <a:spcPts val="0"/>
              </a:spcAft>
              <a:buClr>
                <a:schemeClr val="dk1"/>
              </a:buClr>
              <a:buSzPts val="1200"/>
              <a:buFont typeface="Calibri"/>
              <a:buNone/>
            </a:pPr>
            <a:r>
              <a:rPr lang="en-US" dirty="0"/>
              <a:t>Image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1: </a:t>
            </a:r>
            <a:r>
              <a:rPr lang="en-US" sz="1200" u="none" dirty="0">
                <a:solidFill>
                  <a:schemeClr val="hlink"/>
                </a:solidFill>
                <a:latin typeface="Century Gothic"/>
                <a:ea typeface="Century Gothic"/>
                <a:cs typeface="Century Gothic"/>
                <a:sym typeface="Century Gothic"/>
              </a:rPr>
              <a:t>Screenshot of Landsat 8 land cover raster (true color) data from Google Earth Engine</a:t>
            </a:r>
            <a:endParaRPr lang="en-US" dirty="0"/>
          </a:p>
          <a:p>
            <a:r>
              <a:rPr lang="en-US" dirty="0"/>
              <a:t>Image 2: Training points from Google</a:t>
            </a:r>
            <a:r>
              <a:rPr lang="en-US" baseline="0" dirty="0"/>
              <a:t> Earth Engine</a:t>
            </a:r>
            <a:endParaRPr lang="en-US" dirty="0"/>
          </a:p>
          <a:p>
            <a:r>
              <a:rPr lang="en-US" dirty="0"/>
              <a:t>Image 3: Land cover classification, DEVELOP</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91307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These three accuracy metrics are all slightly different but get to the same idea of evaluating how well your model matches up with what is actually seen on the ground. Overall accuracy essentially tells us out of all of the training points we dropped on the satellite imagery, what percent we mapped correctly across all classes combined. Using the Random Forest classifier with GEE, we achieved overall accuracies of </a:t>
            </a:r>
          </a:p>
          <a:p>
            <a:pPr rtl="0"/>
            <a:r>
              <a:rPr lang="en-US" sz="1200" b="0" i="0" u="none" strike="noStrike" kern="1200" dirty="0" smtClean="0">
                <a:solidFill>
                  <a:schemeClr val="tx1"/>
                </a:solidFill>
                <a:effectLst/>
                <a:latin typeface="+mn-lt"/>
                <a:ea typeface="+mn-ea"/>
                <a:cs typeface="+mn-cs"/>
              </a:rPr>
              <a:t>[89% for 1994,</a:t>
            </a:r>
          </a:p>
          <a:p>
            <a:pPr rtl="0"/>
            <a:r>
              <a:rPr lang="en-US" sz="1200" b="0" i="0" u="none" strike="noStrike" kern="1200" dirty="0" smtClean="0">
                <a:solidFill>
                  <a:schemeClr val="tx1"/>
                </a:solidFill>
                <a:effectLst/>
                <a:latin typeface="+mn-lt"/>
                <a:ea typeface="+mn-ea"/>
                <a:cs typeface="+mn-cs"/>
              </a:rPr>
              <a:t>[84% for 2010,</a:t>
            </a:r>
          </a:p>
          <a:p>
            <a:pPr rtl="0"/>
            <a:r>
              <a:rPr lang="en-US" sz="1200" b="0" i="0" u="none" strike="noStrike" kern="1200" dirty="0" smtClean="0">
                <a:solidFill>
                  <a:schemeClr val="tx1"/>
                </a:solidFill>
                <a:effectLst/>
                <a:latin typeface="+mn-lt"/>
                <a:ea typeface="+mn-ea"/>
                <a:cs typeface="+mn-cs"/>
              </a:rPr>
              <a:t>[and 83% for 2018. The user accuracy is the accuracy from the point of a map user, so this essentially tells us how often the class on the map will actually be present in the ground truth points. On the other hand, the producer accuracy is from the perspective of the map makers, so how often the real features we dropped are correctly shown on the classified map for a given class. For the purposes of this presentation, I am going to mainly focus on the producer's accuracy when evaluating class accuracy.</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[So although 1994 and 2010 had the greatest overall accuracy, their producer accuracies for cultivated land were the two lowest of all classifications. This is most likely because there were fewer training points for cultivated land since there were fewer visibly cultivated areas within that composite year.</a:t>
            </a:r>
          </a:p>
          <a:p>
            <a:r>
              <a:rPr lang="en-US" dirty="0" smtClean="0"/>
              <a:t/>
            </a:r>
            <a:br>
              <a:rPr lang="en-US" dirty="0" smtClean="0"/>
            </a:br>
            <a:r>
              <a:rPr lang="en-US" sz="1200" b="0" i="0" u="none" strike="noStrike" kern="1200" dirty="0" smtClean="0">
                <a:solidFill>
                  <a:schemeClr val="tx1"/>
                </a:solidFill>
                <a:effectLst/>
                <a:latin typeface="+mn-lt"/>
                <a:ea typeface="+mn-ea"/>
                <a:cs typeface="+mn-cs"/>
              </a:rPr>
              <a:t>[Of all of the classes, our most accurate class was water, which was consistently classified at an accuracy greater than or equal to 93.4%. </a:t>
            </a:r>
            <a:endParaRPr sz="1200" dirty="0">
              <a:latin typeface="Century Gothic"/>
              <a:ea typeface="Century Gothic"/>
              <a:cs typeface="Century Gothic"/>
              <a:sym typeface="Century Gothic"/>
            </a:endParaRPr>
          </a:p>
          <a:p>
            <a:pPr marL="171450" marR="0" lvl="0" indent="-95250" algn="l" rtl="0">
              <a:lnSpc>
                <a:spcPct val="100000"/>
              </a:lnSpc>
              <a:spcBef>
                <a:spcPts val="0"/>
              </a:spcBef>
              <a:spcAft>
                <a:spcPts val="0"/>
              </a:spcAft>
              <a:buClr>
                <a:schemeClr val="dk1"/>
              </a:buClr>
              <a:buSzPts val="1200"/>
              <a:buFont typeface="Arial"/>
              <a:buNone/>
            </a:pPr>
            <a:endParaRPr sz="1200" dirty="0">
              <a:latin typeface="Century Gothic"/>
              <a:ea typeface="Century Gothic"/>
              <a:cs typeface="Century Gothic"/>
              <a:sym typeface="Century Gothic"/>
            </a:endParaRPr>
          </a:p>
          <a:p>
            <a:pPr marL="171450" marR="0" lvl="0" indent="-95250" algn="l" rtl="0">
              <a:lnSpc>
                <a:spcPct val="100000"/>
              </a:lnSpc>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317" name="Google Shape;31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Between 1994 and 2018, unprotected areas experienced the greatest amount of percent change in </a:t>
            </a:r>
          </a:p>
          <a:p>
            <a:pPr rtl="0"/>
            <a:r>
              <a:rPr lang="en-US" sz="1200" b="0" i="0" u="none" strike="noStrike" kern="1200" dirty="0" smtClean="0">
                <a:solidFill>
                  <a:schemeClr val="tx1"/>
                </a:solidFill>
                <a:effectLst/>
                <a:latin typeface="+mn-lt"/>
                <a:ea typeface="+mn-ea"/>
                <a:cs typeface="+mn-cs"/>
              </a:rPr>
              <a:t>[Water, which was up by around 302%.</a:t>
            </a:r>
          </a:p>
          <a:p>
            <a:pPr rtl="0"/>
            <a:r>
              <a:rPr lang="en-US" sz="1200" b="0" i="0" u="none" strike="noStrike" kern="1200" dirty="0" smtClean="0">
                <a:solidFill>
                  <a:schemeClr val="tx1"/>
                </a:solidFill>
                <a:effectLst/>
                <a:latin typeface="+mn-lt"/>
                <a:ea typeface="+mn-ea"/>
                <a:cs typeface="+mn-cs"/>
              </a:rPr>
              <a:t>[Cultivated land had the second largest class percent increase in unprotected areas at an additional 237%., but had the largest</a:t>
            </a:r>
            <a:r>
              <a:rPr lang="en-US" sz="1200" b="0" i="0" u="sng" strike="noStrike" kern="1200" dirty="0" smtClean="0">
                <a:solidFill>
                  <a:schemeClr val="tx1"/>
                </a:solidFill>
                <a:effectLst/>
                <a:latin typeface="+mn-lt"/>
                <a:ea typeface="+mn-ea"/>
                <a:cs typeface="+mn-cs"/>
              </a:rPr>
              <a:t> acreage </a:t>
            </a:r>
            <a:r>
              <a:rPr lang="en-US" sz="1200" b="0" i="0" u="none" strike="noStrike" kern="1200" dirty="0" smtClean="0">
                <a:solidFill>
                  <a:schemeClr val="tx1"/>
                </a:solidFill>
                <a:effectLst/>
                <a:latin typeface="+mn-lt"/>
                <a:ea typeface="+mn-ea"/>
                <a:cs typeface="+mn-cs"/>
              </a:rPr>
              <a:t>increase of 5,252 square km.</a:t>
            </a:r>
          </a:p>
          <a:p>
            <a:pPr rtl="0"/>
            <a:r>
              <a:rPr lang="en-US" sz="1200" b="0" i="0" u="none" strike="noStrike" kern="1200" dirty="0" smtClean="0">
                <a:solidFill>
                  <a:schemeClr val="tx1"/>
                </a:solidFill>
                <a:effectLst/>
                <a:latin typeface="+mn-lt"/>
                <a:ea typeface="+mn-ea"/>
                <a:cs typeface="+mn-cs"/>
              </a:rPr>
              <a:t>The largest acreage and percent decrease within unprotected areas was within the [bare ground class, at a decrease of 16% from 1994 to 2018 and a decrease in 3,344 square kilometers. [Natural vegetation had the second largest decrease of 11% which was 2,701 kilometers total.</a:t>
            </a:r>
          </a:p>
          <a:p>
            <a:endParaRPr sz="1200"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entury Gothic"/>
              <a:buNone/>
            </a:pPr>
            <a:r>
              <a:rPr lang="en-US" sz="1200" dirty="0">
                <a:latin typeface="Century Gothic"/>
                <a:ea typeface="Century Gothic"/>
                <a:cs typeface="Century Gothic"/>
                <a:sym typeface="Century Gothic"/>
              </a:rPr>
              <a:t>_________________________________________</a:t>
            </a:r>
            <a:endParaRPr sz="1200" dirty="0">
              <a:latin typeface="Century Gothic"/>
              <a:ea typeface="Century Gothic"/>
              <a:cs typeface="Century Gothic"/>
              <a:sym typeface="Century Gothic"/>
            </a:endParaRPr>
          </a:p>
          <a:p>
            <a:pPr marL="0" lvl="0" indent="0" algn="l" rtl="0">
              <a:spcBef>
                <a:spcPts val="0"/>
              </a:spcBef>
              <a:spcAft>
                <a:spcPts val="0"/>
              </a:spcAft>
              <a:buNone/>
            </a:pPr>
            <a:r>
              <a:rPr lang="en-US" sz="1200" dirty="0">
                <a:latin typeface="Century Gothic"/>
                <a:ea typeface="Century Gothic"/>
                <a:cs typeface="Century Gothic"/>
                <a:sym typeface="Century Gothic"/>
              </a:rPr>
              <a:t>Image Credits:</a:t>
            </a:r>
            <a:endParaRPr dirty="0"/>
          </a:p>
          <a:p>
            <a:pPr marL="0" marR="0" lvl="0" indent="0" algn="l" rtl="0">
              <a:lnSpc>
                <a:spcPct val="100000"/>
              </a:lnSpc>
              <a:spcBef>
                <a:spcPts val="0"/>
              </a:spcBef>
              <a:spcAft>
                <a:spcPts val="0"/>
              </a:spcAft>
              <a:buClr>
                <a:schemeClr val="dk1"/>
              </a:buClr>
              <a:buSzPts val="1200"/>
              <a:buFont typeface="Century Gothic"/>
              <a:buNone/>
            </a:pPr>
            <a:r>
              <a:rPr lang="en-US" sz="1200" dirty="0">
                <a:latin typeface="Century Gothic"/>
                <a:ea typeface="Century Gothic"/>
                <a:cs typeface="Century Gothic"/>
                <a:sym typeface="Century Gothic"/>
              </a:rPr>
              <a:t>Image 1: </a:t>
            </a:r>
            <a:r>
              <a:rPr lang="en-US" sz="1200" dirty="0">
                <a:solidFill>
                  <a:schemeClr val="dk1"/>
                </a:solidFill>
                <a:latin typeface="Century Gothic"/>
                <a:ea typeface="Century Gothic"/>
                <a:cs typeface="Century Gothic"/>
                <a:sym typeface="Century Gothic"/>
              </a:rPr>
              <a:t>Gif of Classification Outputs, </a:t>
            </a:r>
            <a:r>
              <a:rPr lang="en-US" sz="1200" dirty="0" err="1">
                <a:solidFill>
                  <a:schemeClr val="dk1"/>
                </a:solidFill>
                <a:latin typeface="Century Gothic"/>
                <a:ea typeface="Century Gothic"/>
                <a:cs typeface="Century Gothic"/>
                <a:sym typeface="Century Gothic"/>
              </a:rPr>
              <a:t>DEVELOPer</a:t>
            </a:r>
            <a:r>
              <a:rPr lang="en-US" sz="1200" dirty="0">
                <a:solidFill>
                  <a:schemeClr val="dk1"/>
                </a:solidFill>
                <a:latin typeface="Century Gothic"/>
                <a:ea typeface="Century Gothic"/>
                <a:cs typeface="Century Gothic"/>
                <a:sym typeface="Century Gothic"/>
              </a:rPr>
              <a:t>, made by team</a:t>
            </a:r>
            <a:endParaRPr sz="12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331" name="Google Shape;33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Within protected areas as a whole,</a:t>
            </a:r>
          </a:p>
          <a:p>
            <a:pPr rtl="0"/>
            <a:r>
              <a:rPr lang="en-US" sz="1200" b="0" i="0" u="none" strike="noStrike" kern="1200" dirty="0" smtClean="0">
                <a:solidFill>
                  <a:schemeClr val="tx1"/>
                </a:solidFill>
                <a:effectLst/>
                <a:latin typeface="+mn-lt"/>
                <a:ea typeface="+mn-ea"/>
                <a:cs typeface="+mn-cs"/>
              </a:rPr>
              <a:t>[cultivated land had the largest percent and acreage increase of over 700% which was equal to a gain of 1,936 square kilometers.</a:t>
            </a:r>
          </a:p>
          <a:p>
            <a:pPr rtl="0"/>
            <a:r>
              <a:rPr lang="en-US" sz="1200" b="0" i="0" u="none" strike="noStrike" kern="1200" dirty="0" smtClean="0">
                <a:solidFill>
                  <a:schemeClr val="tx1"/>
                </a:solidFill>
                <a:effectLst/>
                <a:latin typeface="+mn-lt"/>
                <a:ea typeface="+mn-ea"/>
                <a:cs typeface="+mn-cs"/>
              </a:rPr>
              <a:t>[water had the second largest percent increase at 135% or 125 square kilometers. Within both unprotected and protected areas, our understanding of why there is this pattern of gain in water and cultivated land is that this might be due to the construction of the Gibe III dam and the associated water availability from it.</a:t>
            </a:r>
          </a:p>
          <a:p>
            <a:r>
              <a:rPr lang="en-US" sz="1200" b="0" i="0" u="none" strike="noStrike" kern="1200" dirty="0" smtClean="0">
                <a:solidFill>
                  <a:schemeClr val="tx1"/>
                </a:solidFill>
                <a:effectLst/>
                <a:latin typeface="+mn-lt"/>
                <a:ea typeface="+mn-ea"/>
                <a:cs typeface="+mn-cs"/>
              </a:rPr>
              <a:t>[Bare ground again had the largest decrease, which was 26% or 2,001 square kilometers in total. [Natural vegetation only had 1% decrease over all protected areas combined, which summed to 59 square kilometers.</a:t>
            </a:r>
            <a:r>
              <a:rPr lang="en-US" dirty="0" smtClean="0"/>
              <a:t/>
            </a:r>
            <a:br>
              <a:rPr lang="en-US" dirty="0" smtClean="0"/>
            </a:br>
            <a:r>
              <a:rPr lang="en-US" sz="1200" dirty="0" smtClean="0">
                <a:latin typeface="Century Gothic"/>
                <a:ea typeface="Century Gothic"/>
                <a:cs typeface="Century Gothic"/>
                <a:sym typeface="Century Gothic"/>
              </a:rPr>
              <a:t>_________________________________________</a:t>
            </a:r>
            <a:endParaRPr dirty="0" smtClean="0"/>
          </a:p>
          <a:p>
            <a:pPr marL="0" lvl="0" indent="0" algn="l" rtl="0">
              <a:spcBef>
                <a:spcPts val="0"/>
              </a:spcBef>
              <a:spcAft>
                <a:spcPts val="0"/>
              </a:spcAft>
              <a:buNone/>
            </a:pPr>
            <a:r>
              <a:rPr lang="en-US" sz="1200" dirty="0" smtClean="0">
                <a:latin typeface="Century Gothic"/>
                <a:ea typeface="Century Gothic"/>
                <a:cs typeface="Century Gothic"/>
                <a:sym typeface="Century Gothic"/>
              </a:rPr>
              <a:t>Image Credits:</a:t>
            </a:r>
            <a:endParaRPr dirty="0" smtClean="0"/>
          </a:p>
          <a:p>
            <a:pPr marL="0" marR="0" lvl="0" indent="0" algn="l" rtl="0">
              <a:lnSpc>
                <a:spcPct val="100000"/>
              </a:lnSpc>
              <a:spcBef>
                <a:spcPts val="0"/>
              </a:spcBef>
              <a:spcAft>
                <a:spcPts val="0"/>
              </a:spcAft>
              <a:buClr>
                <a:schemeClr val="dk1"/>
              </a:buClr>
              <a:buSzPts val="1200"/>
              <a:buFont typeface="Century Gothic"/>
              <a:buNone/>
            </a:pPr>
            <a:r>
              <a:rPr lang="en-US" sz="1200" dirty="0" smtClean="0">
                <a:latin typeface="Century Gothic"/>
                <a:ea typeface="Century Gothic"/>
                <a:cs typeface="Century Gothic"/>
                <a:sym typeface="Century Gothic"/>
              </a:rPr>
              <a:t>Image </a:t>
            </a:r>
            <a:r>
              <a:rPr lang="en-US" sz="1200" dirty="0">
                <a:latin typeface="Century Gothic"/>
                <a:ea typeface="Century Gothic"/>
                <a:cs typeface="Century Gothic"/>
                <a:sym typeface="Century Gothic"/>
              </a:rPr>
              <a:t>1: </a:t>
            </a:r>
            <a:r>
              <a:rPr lang="en-US" sz="1200" dirty="0">
                <a:solidFill>
                  <a:schemeClr val="dk1"/>
                </a:solidFill>
                <a:latin typeface="Century Gothic"/>
                <a:ea typeface="Century Gothic"/>
                <a:cs typeface="Century Gothic"/>
                <a:sym typeface="Century Gothic"/>
              </a:rPr>
              <a:t>Gif of Classification Outputs, </a:t>
            </a:r>
            <a:r>
              <a:rPr lang="en-US" sz="1200" dirty="0" err="1">
                <a:solidFill>
                  <a:schemeClr val="dk1"/>
                </a:solidFill>
                <a:latin typeface="Century Gothic"/>
                <a:ea typeface="Century Gothic"/>
                <a:cs typeface="Century Gothic"/>
                <a:sym typeface="Century Gothic"/>
              </a:rPr>
              <a:t>DEVELOPer</a:t>
            </a:r>
            <a:r>
              <a:rPr lang="en-US" sz="1200" dirty="0">
                <a:solidFill>
                  <a:schemeClr val="dk1"/>
                </a:solidFill>
                <a:latin typeface="Century Gothic"/>
                <a:ea typeface="Century Gothic"/>
                <a:cs typeface="Century Gothic"/>
                <a:sym typeface="Century Gothic"/>
              </a:rPr>
              <a:t>, made by team</a:t>
            </a:r>
            <a:endParaRPr sz="12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372" name="Google Shape;37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However, there were differences in land cover change among </a:t>
            </a:r>
            <a:r>
              <a:rPr lang="en-US" sz="1200" b="0" i="1" u="none" strike="noStrike" kern="1200" dirty="0" smtClean="0">
                <a:solidFill>
                  <a:schemeClr val="tx1"/>
                </a:solidFill>
                <a:effectLst/>
                <a:latin typeface="+mn-lt"/>
                <a:ea typeface="+mn-ea"/>
                <a:cs typeface="+mn-cs"/>
              </a:rPr>
              <a:t>each protected area</a:t>
            </a:r>
            <a:r>
              <a:rPr lang="en-US" sz="1200" b="0" i="0" u="none" strike="noStrike" kern="1200" dirty="0" smtClean="0">
                <a:solidFill>
                  <a:schemeClr val="tx1"/>
                </a:solidFill>
                <a:effectLst/>
                <a:latin typeface="+mn-lt"/>
                <a:ea typeface="+mn-ea"/>
                <a:cs typeface="+mn-cs"/>
              </a:rPr>
              <a:t> both in terms of percent and acreage change. It’s important to keep in mind that high percentage change does not necessarily mean high acreage change. For example, If a protected area had a very small acreage of a certain class to begin with, very large percentages can come out of a percent change calculation with seemingly slight increases or decreases in acreage.</a:t>
            </a:r>
          </a:p>
          <a:p>
            <a:r>
              <a:rPr lang="en-US" sz="1200" b="0" i="0" u="none" strike="noStrike" kern="1200" dirty="0" smtClean="0">
                <a:solidFill>
                  <a:schemeClr val="tx1"/>
                </a:solidFill>
                <a:effectLst/>
                <a:latin typeface="+mn-lt"/>
                <a:ea typeface="+mn-ea"/>
                <a:cs typeface="+mn-cs"/>
              </a:rPr>
              <a:t>[For example, of the protected areas, Tama Community Conservation area had the largest percent increase of all protected areas within its change in cultivated land at  an additional 17,272%. However, in actual acreage, Tama only increased from 1.5 square km to around 259 square km.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National Park and </a:t>
            </a:r>
            <a:r>
              <a:rPr lang="en-US" sz="1200" b="0" i="0" u="none" strike="noStrike" kern="1200" dirty="0" err="1" smtClean="0">
                <a:solidFill>
                  <a:schemeClr val="tx1"/>
                </a:solidFill>
                <a:effectLst/>
                <a:latin typeface="+mn-lt"/>
                <a:ea typeface="+mn-ea"/>
                <a:cs typeface="+mn-cs"/>
              </a:rPr>
              <a:t>Welshet</a:t>
            </a:r>
            <a:r>
              <a:rPr lang="en-US" sz="1200" b="0" i="0" u="none" strike="noStrike" kern="1200" dirty="0" smtClean="0">
                <a:solidFill>
                  <a:schemeClr val="tx1"/>
                </a:solidFill>
                <a:effectLst/>
                <a:latin typeface="+mn-lt"/>
                <a:ea typeface="+mn-ea"/>
                <a:cs typeface="+mn-cs"/>
              </a:rPr>
              <a:t> Sala hunting area had the two next largest percent increases in cultivated land at 5,127% and 2,517% respectively. Again though, the acreage change for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was 11 square km to 621 square km and </a:t>
            </a:r>
            <a:r>
              <a:rPr lang="en-US" sz="1200" b="0" i="0" u="none" strike="noStrike" kern="1200" dirty="0" err="1" smtClean="0">
                <a:solidFill>
                  <a:schemeClr val="tx1"/>
                </a:solidFill>
                <a:effectLst/>
                <a:latin typeface="+mn-lt"/>
                <a:ea typeface="+mn-ea"/>
                <a:cs typeface="+mn-cs"/>
              </a:rPr>
              <a:t>Welshet</a:t>
            </a:r>
            <a:r>
              <a:rPr lang="en-US" sz="1200" b="0" i="0" u="none" strike="noStrike" kern="1200" dirty="0" smtClean="0">
                <a:solidFill>
                  <a:schemeClr val="tx1"/>
                </a:solidFill>
                <a:effectLst/>
                <a:latin typeface="+mn-lt"/>
                <a:ea typeface="+mn-ea"/>
                <a:cs typeface="+mn-cs"/>
              </a:rPr>
              <a:t> Sala went from less than one square kilometer to 23 square kilometers.</a:t>
            </a:r>
            <a:r>
              <a:rPr lang="en-US" dirty="0" smtClean="0"/>
              <a:t/>
            </a:r>
            <a:br>
              <a:rPr lang="en-US" dirty="0" smtClean="0"/>
            </a:br>
            <a:endParaRPr dirty="0"/>
          </a:p>
        </p:txBody>
      </p:sp>
      <p:sp>
        <p:nvSpPr>
          <p:cNvPr id="412" name="Google Shape;4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In comparison to other protected areas,</a:t>
            </a:r>
          </a:p>
          <a:p>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was an outlier in that it had a very large percent increase in water at 1065% compared to the second largest water percent increase in [</a:t>
            </a:r>
            <a:r>
              <a:rPr lang="en-US" sz="1200" b="0" i="0" u="none" strike="noStrike" kern="1200" dirty="0" err="1" smtClean="0">
                <a:solidFill>
                  <a:schemeClr val="tx1"/>
                </a:solidFill>
                <a:effectLst/>
                <a:latin typeface="+mn-lt"/>
                <a:ea typeface="+mn-ea"/>
                <a:cs typeface="+mn-cs"/>
              </a:rPr>
              <a:t>Mago</a:t>
            </a:r>
            <a:r>
              <a:rPr lang="en-US" sz="1200" b="0" i="0" u="none" strike="noStrike" kern="1200" dirty="0" smtClean="0">
                <a:solidFill>
                  <a:schemeClr val="tx1"/>
                </a:solidFill>
                <a:effectLst/>
                <a:latin typeface="+mn-lt"/>
                <a:ea typeface="+mn-ea"/>
                <a:cs typeface="+mn-cs"/>
              </a:rPr>
              <a:t> national park at 63%. </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dirty="0"/>
          </a:p>
        </p:txBody>
      </p:sp>
      <p:sp>
        <p:nvSpPr>
          <p:cNvPr id="454" name="Google Shape;45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However, in actual acreage increase, [</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only went from 11 square km of water to 128 square km, and really where </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is the most interesting acreage wise is in its change in bare ground, which decreased by 1,187 square kilometers which was larger than any decrease in all other protected areas. </a:t>
            </a:r>
          </a:p>
          <a:p>
            <a:r>
              <a:rPr lang="en-US" sz="1200" b="0" i="0" u="none" strike="noStrike" kern="1200" dirty="0" smtClean="0">
                <a:solidFill>
                  <a:schemeClr val="tx1"/>
                </a:solidFill>
                <a:effectLst/>
                <a:latin typeface="+mn-lt"/>
                <a:ea typeface="+mn-ea"/>
                <a:cs typeface="+mn-cs"/>
              </a:rPr>
              <a:t>[In terms of acreage, </a:t>
            </a:r>
            <a:r>
              <a:rPr lang="en-US" sz="1200" b="0" i="0" u="none" strike="noStrike" kern="1200" dirty="0" err="1" smtClean="0">
                <a:solidFill>
                  <a:schemeClr val="tx1"/>
                </a:solidFill>
                <a:effectLst/>
                <a:latin typeface="+mn-lt"/>
                <a:ea typeface="+mn-ea"/>
                <a:cs typeface="+mn-cs"/>
              </a:rPr>
              <a:t>Chebura</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Churchura</a:t>
            </a:r>
            <a:r>
              <a:rPr lang="en-US" sz="1200" b="0" i="0" u="none" strike="noStrike" kern="1200" dirty="0" smtClean="0">
                <a:solidFill>
                  <a:schemeClr val="tx1"/>
                </a:solidFill>
                <a:effectLst/>
                <a:latin typeface="+mn-lt"/>
                <a:ea typeface="+mn-ea"/>
                <a:cs typeface="+mn-cs"/>
              </a:rPr>
              <a:t> was the outlier in its gain of 8,503 square kilometers of water. Its biggest decrease was in natural vegetation, which decreased by 209 square kilometers.</a:t>
            </a:r>
            <a:r>
              <a:rPr lang="en-US" dirty="0" smtClean="0"/>
              <a:t/>
            </a:r>
            <a:br>
              <a:rPr lang="en-US" dirty="0" smtClean="0"/>
            </a:br>
            <a:endParaRPr dirty="0"/>
          </a:p>
        </p:txBody>
      </p:sp>
      <p:sp>
        <p:nvSpPr>
          <p:cNvPr id="495" name="Google Shape;49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kern="1200" dirty="0" smtClean="0">
                <a:solidFill>
                  <a:schemeClr val="tx1"/>
                </a:solidFill>
                <a:effectLst/>
                <a:latin typeface="+mn-lt"/>
                <a:ea typeface="+mn-ea"/>
                <a:cs typeface="+mn-cs"/>
              </a:rPr>
              <a:t>Other notable areas include</a:t>
            </a:r>
          </a:p>
          <a:p>
            <a:pPr rtl="0"/>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National Park, which had the largest increase in cultivated area of 621 square kilometers during the study period. It had its largest decrease in natural vegetation, which was 703 square kilometers.</a:t>
            </a:r>
          </a:p>
          <a:p>
            <a:pPr rtl="0"/>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Wildlife preserve had the second largest acreage increase in cultivated land at an additional 600 square km.</a:t>
            </a:r>
          </a:p>
          <a:p>
            <a:r>
              <a:rPr lang="en-US" dirty="0" smtClean="0"/>
              <a:t/>
            </a:r>
            <a:br>
              <a:rPr lang="en-US" dirty="0" smtClean="0"/>
            </a:br>
            <a:endParaRPr dirty="0"/>
          </a:p>
        </p:txBody>
      </p:sp>
      <p:sp>
        <p:nvSpPr>
          <p:cNvPr id="532" name="Google Shape;53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main objective of this research was to quantify the acreage and rate of land cover change between 1994 and 2018 within protected and unprotected areas in the Lower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Valley. </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[Cultivated land saw the largest percent and area increase (767%, which is 1,936 square kilometers respectively in protected areas within the study area between 1994 and 2018. there was a slight decrease (around -1%) in natural vegetation as well a 26% decrease in bare ground. </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[Water bodies saw the largest percent increase, which was 302% in unprotected areas within the study area between 1994 and 2018. Cultivated land had the second largest percent increase of 237%, but had the largest </a:t>
            </a:r>
            <a:r>
              <a:rPr lang="en-US" sz="1200" b="0" i="0" u="sng" strike="noStrike" kern="1200" dirty="0" smtClean="0">
                <a:solidFill>
                  <a:schemeClr val="tx1"/>
                </a:solidFill>
                <a:effectLst/>
                <a:latin typeface="+mn-lt"/>
                <a:ea typeface="+mn-ea"/>
                <a:cs typeface="+mn-cs"/>
              </a:rPr>
              <a:t>area</a:t>
            </a:r>
            <a:r>
              <a:rPr lang="en-US" sz="1200" b="0" i="0" u="none" strike="noStrike" kern="1200" dirty="0" smtClean="0">
                <a:solidFill>
                  <a:schemeClr val="tx1"/>
                </a:solidFill>
                <a:effectLst/>
                <a:latin typeface="+mn-lt"/>
                <a:ea typeface="+mn-ea"/>
                <a:cs typeface="+mn-cs"/>
              </a:rPr>
              <a:t> increase of any class. The largest </a:t>
            </a:r>
            <a:r>
              <a:rPr lang="en-US" sz="1200" b="0" i="0" u="sng" strike="noStrike" kern="1200" dirty="0" smtClean="0">
                <a:solidFill>
                  <a:schemeClr val="tx1"/>
                </a:solidFill>
                <a:effectLst/>
                <a:latin typeface="+mn-lt"/>
                <a:ea typeface="+mn-ea"/>
                <a:cs typeface="+mn-cs"/>
              </a:rPr>
              <a:t>percent and area</a:t>
            </a:r>
            <a:r>
              <a:rPr lang="en-US" sz="1200" b="0" i="0" u="none" strike="noStrike" kern="1200" dirty="0" smtClean="0">
                <a:solidFill>
                  <a:schemeClr val="tx1"/>
                </a:solidFill>
                <a:effectLst/>
                <a:latin typeface="+mn-lt"/>
                <a:ea typeface="+mn-ea"/>
                <a:cs typeface="+mn-cs"/>
              </a:rPr>
              <a:t> decrease was seen in bare ground, which was 16%. Natural vegetation had a 11% decrease. </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[Protected areas are experiencing more land cover change to cultivated land than unprotected areas.</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Of the protected areas, Tama,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rPr>
              <a:t>Welshet</a:t>
            </a:r>
            <a:r>
              <a:rPr lang="en-US" sz="1200" b="0" i="0" u="none" strike="noStrike" kern="1200" dirty="0" smtClean="0">
                <a:solidFill>
                  <a:schemeClr val="tx1"/>
                </a:solidFill>
                <a:effectLst/>
                <a:latin typeface="+mn-lt"/>
                <a:ea typeface="+mn-ea"/>
                <a:cs typeface="+mn-cs"/>
              </a:rPr>
              <a:t> Sala had the largest </a:t>
            </a:r>
            <a:r>
              <a:rPr lang="en-US" sz="1200" b="0" i="0" u="sng" strike="noStrike" kern="1200" dirty="0" smtClean="0">
                <a:solidFill>
                  <a:schemeClr val="tx1"/>
                </a:solidFill>
                <a:effectLst/>
                <a:latin typeface="+mn-lt"/>
                <a:ea typeface="+mn-ea"/>
                <a:cs typeface="+mn-cs"/>
              </a:rPr>
              <a:t>percent</a:t>
            </a:r>
            <a:r>
              <a:rPr lang="en-US" sz="1200" b="0" i="0" u="none" strike="noStrike" kern="1200" dirty="0" smtClean="0">
                <a:solidFill>
                  <a:schemeClr val="tx1"/>
                </a:solidFill>
                <a:effectLst/>
                <a:latin typeface="+mn-lt"/>
                <a:ea typeface="+mn-ea"/>
                <a:cs typeface="+mn-cs"/>
              </a:rPr>
              <a:t> increase of cultivated areas in protected land, while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have the largest </a:t>
            </a:r>
            <a:r>
              <a:rPr lang="en-US" sz="1200" b="0" i="0" u="sng" strike="noStrike" kern="1200" dirty="0" smtClean="0">
                <a:solidFill>
                  <a:schemeClr val="tx1"/>
                </a:solidFill>
                <a:effectLst/>
                <a:latin typeface="+mn-lt"/>
                <a:ea typeface="+mn-ea"/>
                <a:cs typeface="+mn-cs"/>
              </a:rPr>
              <a:t>acreage</a:t>
            </a:r>
            <a:r>
              <a:rPr lang="en-US" sz="1200" b="0" i="0" u="none" strike="noStrike" kern="1200" dirty="0" smtClean="0">
                <a:solidFill>
                  <a:schemeClr val="tx1"/>
                </a:solidFill>
                <a:effectLst/>
                <a:latin typeface="+mn-lt"/>
                <a:ea typeface="+mn-ea"/>
                <a:cs typeface="+mn-cs"/>
              </a:rPr>
              <a:t> increase of cultivated land.  </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had the largest percent increase in water while </a:t>
            </a:r>
            <a:r>
              <a:rPr lang="en-US" sz="1200" b="0" i="0" u="none" strike="noStrike" kern="1200" dirty="0" err="1" smtClean="0">
                <a:solidFill>
                  <a:schemeClr val="tx1"/>
                </a:solidFill>
                <a:effectLst/>
                <a:latin typeface="+mn-lt"/>
                <a:ea typeface="+mn-ea"/>
                <a:cs typeface="+mn-cs"/>
              </a:rPr>
              <a:t>Chebera</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Churchura</a:t>
            </a:r>
            <a:r>
              <a:rPr lang="en-US" sz="1200" b="0" i="0" u="none" strike="noStrike" kern="1200" dirty="0" smtClean="0">
                <a:solidFill>
                  <a:schemeClr val="tx1"/>
                </a:solidFill>
                <a:effectLst/>
                <a:latin typeface="+mn-lt"/>
                <a:ea typeface="+mn-ea"/>
                <a:cs typeface="+mn-cs"/>
              </a:rPr>
              <a:t> had the largest area increase in water. For natural vegetation and bare ground, Maze had the largest </a:t>
            </a:r>
            <a:r>
              <a:rPr lang="en-US" sz="1200" b="0" i="0" u="sng" strike="noStrike" kern="1200" dirty="0" smtClean="0">
                <a:solidFill>
                  <a:schemeClr val="tx1"/>
                </a:solidFill>
                <a:effectLst/>
                <a:latin typeface="+mn-lt"/>
                <a:ea typeface="+mn-ea"/>
                <a:cs typeface="+mn-cs"/>
              </a:rPr>
              <a:t>percent</a:t>
            </a:r>
            <a:r>
              <a:rPr lang="en-US" sz="1200" b="0" i="0" u="none" strike="noStrike" kern="1200" dirty="0" smtClean="0">
                <a:solidFill>
                  <a:schemeClr val="tx1"/>
                </a:solidFill>
                <a:effectLst/>
                <a:latin typeface="+mn-lt"/>
                <a:ea typeface="+mn-ea"/>
                <a:cs typeface="+mn-cs"/>
              </a:rPr>
              <a:t> decrease, while </a:t>
            </a:r>
            <a:r>
              <a:rPr lang="en-US" sz="1200" b="0" i="0" u="none" strike="noStrike" kern="1200" dirty="0" err="1" smtClean="0">
                <a:solidFill>
                  <a:schemeClr val="tx1"/>
                </a:solidFill>
                <a:effectLst/>
                <a:latin typeface="+mn-lt"/>
                <a:ea typeface="+mn-ea"/>
                <a:cs typeface="+mn-cs"/>
              </a:rPr>
              <a:t>Chelbi</a:t>
            </a:r>
            <a:r>
              <a:rPr lang="en-US" sz="1200" b="0" i="0" u="none" strike="noStrike" kern="1200" dirty="0" smtClean="0">
                <a:solidFill>
                  <a:schemeClr val="tx1"/>
                </a:solidFill>
                <a:effectLst/>
                <a:latin typeface="+mn-lt"/>
                <a:ea typeface="+mn-ea"/>
                <a:cs typeface="+mn-cs"/>
              </a:rPr>
              <a:t> had the largest bare ground </a:t>
            </a:r>
            <a:r>
              <a:rPr lang="en-US" sz="1200" b="0" i="0" u="sng" strike="noStrike" kern="1200" dirty="0" smtClean="0">
                <a:solidFill>
                  <a:schemeClr val="tx1"/>
                </a:solidFill>
                <a:effectLst/>
                <a:latin typeface="+mn-lt"/>
                <a:ea typeface="+mn-ea"/>
                <a:cs typeface="+mn-cs"/>
              </a:rPr>
              <a:t>area decrease</a:t>
            </a:r>
            <a:r>
              <a:rPr lang="en-US" sz="1200" b="0" i="0" u="none" strike="noStrike" kern="1200" dirty="0" smtClean="0">
                <a:solidFill>
                  <a:schemeClr val="tx1"/>
                </a:solidFill>
                <a:effectLst/>
                <a:latin typeface="+mn-lt"/>
                <a:ea typeface="+mn-ea"/>
                <a:cs typeface="+mn-cs"/>
              </a:rPr>
              <a:t> and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had the largest natural vegetation </a:t>
            </a:r>
            <a:r>
              <a:rPr lang="en-US" sz="1200" b="0" i="0" u="sng" strike="noStrike" kern="1200" dirty="0" smtClean="0">
                <a:solidFill>
                  <a:schemeClr val="tx1"/>
                </a:solidFill>
                <a:effectLst/>
                <a:latin typeface="+mn-lt"/>
                <a:ea typeface="+mn-ea"/>
                <a:cs typeface="+mn-cs"/>
              </a:rPr>
              <a:t>area decrease</a:t>
            </a:r>
            <a:r>
              <a:rPr lang="en-US" sz="1200" b="0" i="0" u="none" strike="noStrike" kern="1200" dirty="0" smtClean="0">
                <a:solidFill>
                  <a:schemeClr val="tx1"/>
                </a:solidFill>
                <a:effectLst/>
                <a:latin typeface="+mn-lt"/>
                <a:ea typeface="+mn-ea"/>
                <a:cs typeface="+mn-cs"/>
              </a:rPr>
              <a:t>. In general, land cover change has been occurring across all the classes within protected and unprotected areas.</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Collectively, when we look at our conclusions, it is important to note that Ethiopia is still a developing country and there is a need to balance economic growth by providing food security and reliable sources of food for their nation, while also trying to conserve the unique biodiversity and landscapes they have.</a:t>
            </a:r>
          </a:p>
          <a:p>
            <a:r>
              <a:rPr lang="en-US" dirty="0" smtClean="0"/>
              <a:t>___________________________________________</a:t>
            </a:r>
            <a:endParaRPr lang="en-US" dirty="0"/>
          </a:p>
          <a:p>
            <a:r>
              <a:rPr lang="en-US" sz="1200" b="0" i="0" u="none" strike="noStrike" kern="1200" dirty="0">
                <a:solidFill>
                  <a:schemeClr val="tx1"/>
                </a:solidFill>
                <a:effectLst/>
                <a:latin typeface="+mn-lt"/>
                <a:ea typeface="+mn-ea"/>
                <a:cs typeface="+mn-cs"/>
              </a:rPr>
              <a:t>Image Credit: </a:t>
            </a:r>
          </a:p>
          <a:p>
            <a:r>
              <a:rPr lang="en-US" sz="1200" b="0" i="0" u="none" strike="noStrike" kern="1200" dirty="0">
                <a:solidFill>
                  <a:schemeClr val="tx1"/>
                </a:solidFill>
                <a:effectLst/>
                <a:latin typeface="+mn-lt"/>
                <a:ea typeface="+mn-ea"/>
                <a:cs typeface="+mn-cs"/>
              </a:rPr>
              <a:t>- Landsat</a:t>
            </a:r>
            <a:r>
              <a:rPr lang="en-US" sz="1200" b="0" i="0" u="none" strike="noStrike" kern="1200" baseline="0" dirty="0">
                <a:solidFill>
                  <a:schemeClr val="tx1"/>
                </a:solidFill>
                <a:effectLst/>
                <a:latin typeface="+mn-lt"/>
                <a:ea typeface="+mn-ea"/>
                <a:cs typeface="+mn-cs"/>
              </a:rPr>
              <a:t> 8 OLI False Color </a:t>
            </a:r>
            <a:r>
              <a:rPr lang="en-US" sz="1200" b="0" i="0" u="none" strike="noStrike" kern="1200" dirty="0">
                <a:solidFill>
                  <a:schemeClr val="tx1"/>
                </a:solidFill>
                <a:effectLst/>
                <a:latin typeface="+mn-lt"/>
                <a:ea typeface="+mn-ea"/>
                <a:cs typeface="+mn-cs"/>
              </a:rPr>
              <a:t>Google Earth Engine screenshot</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4982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Lower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River Valley is a [semi-arid and rich ecological and cultural region in Southwestern Ethiopia that is [home to ~200,000 indigenous agro-pastoral and fishing communities as well as unique wildlife such as elephants, zebras, rhinos, lions, giraffes, and gazelles. [It includes a designated UNESCO World Heritage Site due to the discovery of many fossils, which has been of fundamental importance in the study of human evolution.</a:t>
            </a:r>
          </a:p>
          <a:p>
            <a:pPr rtl="0"/>
            <a:r>
              <a:rPr lang="en-US" sz="1200" b="0" i="0" u="none" strike="noStrike" kern="1200" dirty="0" smtClean="0">
                <a:solidFill>
                  <a:schemeClr val="tx1"/>
                </a:solidFill>
                <a:effectLst/>
                <a:latin typeface="+mn-lt"/>
                <a:ea typeface="+mn-ea"/>
                <a:cs typeface="+mn-cs"/>
              </a:rPr>
              <a:t>This area also consists of several national parks and protected areas to conserve and manage these critically biodiverse landscapes and wildlife in collaboration with communities and other stakeholders. Like much of the world, it is undergoing population growth, development, and land use change. Therefore, the region will benefit from reliable land cover change monitoring.</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latin typeface="Century Gothic" panose="020B0502020202020204" pitchFamily="34" charset="0"/>
              </a:rPr>
              <a:t>_________________________________________</a:t>
            </a:r>
          </a:p>
          <a:p>
            <a:pPr marL="0" lvl="0" indent="0" algn="l" rtl="0">
              <a:spcBef>
                <a:spcPts val="0"/>
              </a:spcBef>
              <a:spcAft>
                <a:spcPts val="0"/>
              </a:spcAft>
              <a:buClr>
                <a:schemeClr val="dk1"/>
              </a:buClr>
              <a:buSzPts val="1200"/>
              <a:buFont typeface="Calibri"/>
              <a:buNone/>
            </a:pPr>
            <a:r>
              <a:rPr lang="en-US" dirty="0">
                <a:latin typeface="Century Gothic" panose="020B0502020202020204" pitchFamily="34" charset="0"/>
              </a:rPr>
              <a:t>Image Credits:</a:t>
            </a:r>
          </a:p>
          <a:p>
            <a:r>
              <a:rPr lang="en-US" dirty="0">
                <a:latin typeface="Century Gothic" panose="020B0502020202020204" pitchFamily="34" charset="0"/>
              </a:rPr>
              <a:t>Image 1: Donkeys hauling water, Joseph King (CC BY-NC-ND- 2.0) – Creative Commons License https://search.creativecommons.org/photos/cab377c1-bd06-4a88-9764-2011a1bae41f</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77893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There were several limitations throughout the course of this project.</a:t>
            </a:r>
          </a:p>
          <a:p>
            <a:pPr rtl="0"/>
            <a:r>
              <a:rPr lang="en-US" sz="1200" b="0" i="0" u="none" strike="noStrike" kern="1200" dirty="0" smtClean="0">
                <a:solidFill>
                  <a:schemeClr val="tx1"/>
                </a:solidFill>
                <a:effectLst/>
                <a:latin typeface="+mn-lt"/>
                <a:ea typeface="+mn-ea"/>
                <a:cs typeface="+mn-cs"/>
              </a:rPr>
              <a:t>[As mentioned earlier, we had some limitations in the availability of satellite imagery.</a:t>
            </a:r>
          </a:p>
          <a:p>
            <a:pPr rtl="0"/>
            <a:r>
              <a:rPr lang="en-US" sz="1200" b="0" i="0" u="none" strike="noStrike" kern="1200" dirty="0" smtClean="0">
                <a:solidFill>
                  <a:schemeClr val="tx1"/>
                </a:solidFill>
                <a:effectLst/>
                <a:latin typeface="+mn-lt"/>
                <a:ea typeface="+mn-ea"/>
                <a:cs typeface="+mn-cs"/>
              </a:rPr>
              <a:t>[Ideally, we would have access to a ground-truth dataset, but due to the large spatial extent of our study area and several sections of mountainous terrain within the region, this was not feasible for our project.</a:t>
            </a:r>
          </a:p>
          <a:p>
            <a:pPr rtl="0"/>
            <a:r>
              <a:rPr lang="en-US" sz="1200" b="0" i="0" u="none" strike="noStrike" kern="1200" dirty="0" smtClean="0">
                <a:solidFill>
                  <a:schemeClr val="tx1"/>
                </a:solidFill>
                <a:effectLst/>
                <a:latin typeface="+mn-lt"/>
                <a:ea typeface="+mn-ea"/>
                <a:cs typeface="+mn-cs"/>
              </a:rPr>
              <a:t>[As such, </a:t>
            </a:r>
            <a:r>
              <a:rPr lang="en-US" sz="1200" b="0" i="0" u="none" strike="noStrike" kern="1200" dirty="0" err="1" smtClean="0">
                <a:solidFill>
                  <a:schemeClr val="tx1"/>
                </a:solidFill>
                <a:effectLst/>
                <a:latin typeface="+mn-lt"/>
                <a:ea typeface="+mn-ea"/>
                <a:cs typeface="+mn-cs"/>
              </a:rPr>
              <a:t>ocularly</a:t>
            </a:r>
            <a:r>
              <a:rPr lang="en-US" sz="1200" b="0" i="0" u="none" strike="noStrike" kern="1200" dirty="0" smtClean="0">
                <a:solidFill>
                  <a:schemeClr val="tx1"/>
                </a:solidFill>
                <a:effectLst/>
                <a:latin typeface="+mn-lt"/>
                <a:ea typeface="+mn-ea"/>
                <a:cs typeface="+mn-cs"/>
              </a:rPr>
              <a:t> collecting training data from the satellite imagery could introduce error into our models.</a:t>
            </a:r>
          </a:p>
          <a:p>
            <a:r>
              <a:rPr lang="en-US" sz="1200" b="0" i="0" u="none" strike="noStrike" kern="1200" dirty="0" smtClean="0">
                <a:solidFill>
                  <a:schemeClr val="tx1"/>
                </a:solidFill>
                <a:effectLst/>
                <a:latin typeface="+mn-lt"/>
                <a:ea typeface="+mn-ea"/>
                <a:cs typeface="+mn-cs"/>
              </a:rPr>
              <a:t>[Lastly, because there were fewer areas of visible cultivated land, the 1994 and 2010 classifications only had 38 and 39 training points for that class compared to around 200 points within the rest of the classes.</a:t>
            </a:r>
            <a:r>
              <a:rPr lang="en-US" dirty="0" smtClean="0"/>
              <a:t/>
            </a:r>
            <a:br>
              <a:rPr lang="en-US" dirty="0" smtClean="0"/>
            </a:br>
            <a:r>
              <a:rPr lang="en-US" dirty="0" smtClean="0"/>
              <a:t>__________________________________________</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panose="020F0302020204030204"/>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panose="020F0302020204030204"/>
              </a:rPr>
              <a:t>- Landsat 5</a:t>
            </a:r>
            <a:r>
              <a:rPr lang="en-US" sz="1200" baseline="0" dirty="0">
                <a:solidFill>
                  <a:schemeClr val="tx1">
                    <a:lumMod val="75000"/>
                    <a:lumOff val="25000"/>
                  </a:schemeClr>
                </a:solidFill>
                <a:latin typeface="Century Gothic" panose="020F0302020204030204"/>
              </a:rPr>
              <a:t> TM False Color with Training Data Overlaid, Google Earth Engine Screenshot</a:t>
            </a:r>
            <a:endParaRPr lang="en-US" sz="1200" dirty="0">
              <a:solidFill>
                <a:schemeClr val="tx1">
                  <a:lumMod val="75000"/>
                  <a:lumOff val="25000"/>
                </a:schemeClr>
              </a:solidFill>
              <a:latin typeface="Century Gothic" panose="020F0302020204030204"/>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3622882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Future studies should [involve enhancing the accuracy of the classification models by incorporating in-situ/ground truth points. This would provide more accuracy than what was possible with </a:t>
            </a:r>
            <a:r>
              <a:rPr lang="en-US" sz="1200" b="0" i="0" u="none" strike="noStrike" kern="1200" dirty="0" err="1" smtClean="0">
                <a:solidFill>
                  <a:schemeClr val="tx1"/>
                </a:solidFill>
                <a:effectLst/>
                <a:latin typeface="+mn-lt"/>
                <a:ea typeface="+mn-ea"/>
                <a:cs typeface="+mn-cs"/>
              </a:rPr>
              <a:t>ocularly</a:t>
            </a:r>
            <a:r>
              <a:rPr lang="en-US" sz="1200" b="0" i="0" u="none" strike="noStrike" kern="1200" dirty="0" smtClean="0">
                <a:solidFill>
                  <a:schemeClr val="tx1"/>
                </a:solidFill>
                <a:effectLst/>
                <a:latin typeface="+mn-lt"/>
                <a:ea typeface="+mn-ea"/>
                <a:cs typeface="+mn-cs"/>
              </a:rPr>
              <a:t> sampling satellite imagery. We did try to identify a class of settlements that would have included man-made structures/other urban areas, using training points, however due to the low resolution we were unable to. Having in-situ points could also help add an additional settlement class.</a:t>
            </a:r>
          </a:p>
          <a:p>
            <a:pPr rtl="0"/>
            <a:r>
              <a:rPr lang="en-US" sz="1200" b="0" i="0" u="none" strike="noStrike" kern="1200" dirty="0" smtClean="0">
                <a:solidFill>
                  <a:schemeClr val="tx1"/>
                </a:solidFill>
                <a:effectLst/>
                <a:latin typeface="+mn-lt"/>
                <a:ea typeface="+mn-ea"/>
                <a:cs typeface="+mn-cs"/>
              </a:rPr>
              <a:t>[Furthermore, in terms of the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outputs, research moving forward could try altering the parameters to increase classification accuracy. Examples could include using different indices such as the Normalized Difference Moisture Index or the three tasseled cap components.</a:t>
            </a:r>
          </a:p>
          <a:p>
            <a:pPr rtl="0"/>
            <a:r>
              <a:rPr lang="en-US" sz="1200" b="0" i="0" u="none" strike="noStrike" kern="1200" dirty="0" smtClean="0">
                <a:solidFill>
                  <a:schemeClr val="tx1"/>
                </a:solidFill>
                <a:effectLst/>
                <a:latin typeface="+mn-lt"/>
                <a:ea typeface="+mn-ea"/>
                <a:cs typeface="+mn-cs"/>
              </a:rPr>
              <a:t>[Future work could also utilize Sentinel-2A imagery to create a classification on a finer scale of 10-meters as opposed to the 30-meter scale classifications that were created with Landsat imagery for any classifications for 2015 and later.</a:t>
            </a:r>
          </a:p>
          <a:p>
            <a:r>
              <a:rPr lang="en-US" sz="1200" b="0" i="0" u="none" strike="noStrike" kern="1200" dirty="0" smtClean="0">
                <a:solidFill>
                  <a:schemeClr val="tx1"/>
                </a:solidFill>
                <a:effectLst/>
                <a:latin typeface="+mn-lt"/>
                <a:ea typeface="+mn-ea"/>
                <a:cs typeface="+mn-cs"/>
              </a:rPr>
              <a:t>[Lastly, because the scope of this research was limited to examining land cover changes from 1994 to 2018, it may be necessary to continue monitoring this area and repeat similar methods in the future. </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___________________________________________</a:t>
            </a:r>
          </a:p>
          <a:p>
            <a:r>
              <a:rPr lang="en-US" sz="1200" b="0" i="0" u="none" strike="noStrike" kern="1200" dirty="0">
                <a:solidFill>
                  <a:schemeClr val="tx1"/>
                </a:solidFill>
                <a:effectLst/>
                <a:latin typeface="+mn-lt"/>
                <a:ea typeface="+mn-ea"/>
                <a:cs typeface="+mn-cs"/>
              </a:rPr>
              <a:t>Image</a:t>
            </a:r>
            <a:r>
              <a:rPr lang="en-US" sz="1200" b="0" i="0" u="none" strike="noStrike" kern="1200" baseline="0" dirty="0">
                <a:solidFill>
                  <a:schemeClr val="tx1"/>
                </a:solidFill>
                <a:effectLst/>
                <a:latin typeface="+mn-lt"/>
                <a:ea typeface="+mn-ea"/>
                <a:cs typeface="+mn-cs"/>
              </a:rPr>
              <a:t> Credits:</a:t>
            </a:r>
          </a:p>
          <a:p>
            <a:r>
              <a:rPr lang="en-US" sz="1200" b="0" i="0" u="none" strike="noStrike" kern="1200" baseline="0" dirty="0">
                <a:solidFill>
                  <a:schemeClr val="tx1"/>
                </a:solidFill>
                <a:effectLst/>
                <a:latin typeface="+mn-lt"/>
                <a:ea typeface="+mn-ea"/>
                <a:cs typeface="+mn-cs"/>
              </a:rPr>
              <a:t>- NASA DEVELOP</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196659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We’d like to thank our advisors, node leadership, and partners for all of their support and guidance throughout the term and we’re happy to take any questions now! Thanks!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None/>
              <a:tabLst/>
              <a:defRPr/>
            </a:pPr>
            <a:r>
              <a:rPr lang="en-US" sz="1200" b="0" i="0" u="none" strike="noStrike" kern="1200" dirty="0" smtClean="0">
                <a:solidFill>
                  <a:schemeClr val="tx1"/>
                </a:solidFill>
                <a:effectLst/>
                <a:latin typeface="+mn-lt"/>
                <a:ea typeface="+mn-ea"/>
                <a:cs typeface="+mn-cs"/>
              </a:rPr>
              <a:t>[Due to increased development and land use change, some biodiverse regions may be at risk of being urbanized, cultivated as agricultural plots, or losing access to water bodies that are essential for maintaining both terrestrial and aquatic life. This includes looking at land changes in protected and unprotected areas, as well as where [development is occurring relative to protected areas. It is important to understand the trend of ecological change in this landscape as these changes may benefit wildlife, while others may not. [With continued land change, conservation leaders are in need of consistent and reliable land cover monitoring in order to assess habitat that is critical for wildlife and biodiversity.</a:t>
            </a:r>
            <a:r>
              <a:rPr lang="en-US" sz="2800" dirty="0" smtClean="0"/>
              <a:t/>
            </a:r>
            <a:br>
              <a:rPr lang="en-US" sz="2800" dirty="0" smtClean="0"/>
            </a:b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__________________________________________</a:t>
            </a:r>
          </a:p>
          <a:p>
            <a:pPr marL="0" lvl="0" indent="0" algn="l" rtl="0">
              <a:spcBef>
                <a:spcPts val="0"/>
              </a:spcBef>
              <a:spcAft>
                <a:spcPts val="0"/>
              </a:spcAft>
              <a:buClr>
                <a:schemeClr val="dk1"/>
              </a:buClr>
              <a:buSzPts val="1200"/>
              <a:buFont typeface="Calibri"/>
              <a:buNone/>
            </a:pPr>
            <a:r>
              <a:rPr lang="en-US" dirty="0"/>
              <a:t>Image Credits: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Image 1: (Top) </a:t>
            </a:r>
            <a:r>
              <a:rPr lang="en-US" sz="1200" b="0" i="0" kern="1200" dirty="0">
                <a:solidFill>
                  <a:schemeClr val="tx1"/>
                </a:solidFill>
                <a:effectLst/>
                <a:latin typeface="+mn-lt"/>
                <a:ea typeface="+mn-ea"/>
                <a:cs typeface="+mn-cs"/>
              </a:rPr>
              <a:t>Buffalos at the water hole, </a:t>
            </a:r>
            <a:r>
              <a:rPr lang="en-US" sz="1200" b="0" i="1" u="none" strike="noStrike" kern="1200" dirty="0">
                <a:solidFill>
                  <a:schemeClr val="tx1"/>
                </a:solidFill>
                <a:effectLst/>
                <a:latin typeface="+mn-lt"/>
                <a:ea typeface="+mn-ea"/>
                <a:cs typeface="+mn-cs"/>
                <a:hlinkClick r:id="rId3"/>
              </a:rPr>
              <a:t>Gimli62</a:t>
            </a:r>
            <a:r>
              <a:rPr lang="en-US" sz="1200" b="0" i="1" kern="1200" dirty="0">
                <a:solidFill>
                  <a:schemeClr val="tx1"/>
                </a:solidFill>
                <a:effectLst/>
                <a:latin typeface="+mn-lt"/>
                <a:ea typeface="+mn-ea"/>
                <a:cs typeface="+mn-cs"/>
              </a:rPr>
              <a:t> </a:t>
            </a:r>
            <a:r>
              <a:rPr lang="en-US" dirty="0"/>
              <a:t>(CC BY-NC 2.0) Creative Commons License </a:t>
            </a:r>
            <a:r>
              <a:rPr lang="en-US" dirty="0">
                <a:hlinkClick r:id="rId3"/>
              </a:rPr>
              <a:t>https://search.creativecommons.org/photos/9391acce-4c42-42a5-90b4-1abac5d3a077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3:  (Middle) Omo National Park, Joseph King (CC BY-NC-ND- 2.0) – Creative Commons License  </a:t>
            </a:r>
            <a:r>
              <a:rPr lang="en-US" dirty="0">
                <a:hlinkClick r:id="rId3"/>
              </a:rPr>
              <a:t>https://search.creativecommons.org/photos/2e30f1df-536d-4954-b39d-9b410d0f54b1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4: (Bottom) Irrigation channel, Joseph King (CC BY-NC-ND- 2.0) – Creative Commons License </a:t>
            </a:r>
            <a:r>
              <a:rPr lang="en-US" dirty="0">
                <a:hlinkClick r:id="rId3"/>
              </a:rPr>
              <a:t>https://search.creativecommons.org/photos/41404a72-6a48-48f0-9217-cb532ba4acf5</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11576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[To help address these community concerns, our team partnered with The Ethiopian Wildlife Conservation Authority (EWCA), [a governing agency for all protected lands and wildlife in Ethiopia. [EWCA collaborates with local communities and stakeholders for the [ecological, [economical and [social benefit of the Lower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Valley.</a:t>
            </a:r>
          </a:p>
          <a:p>
            <a:pPr rtl="0"/>
            <a:r>
              <a:rPr lang="en-US" sz="1200" b="0" i="0" u="none" strike="noStrike" kern="1200" dirty="0" smtClean="0">
                <a:solidFill>
                  <a:schemeClr val="tx1"/>
                </a:solidFill>
                <a:effectLst/>
                <a:latin typeface="+mn-lt"/>
                <a:ea typeface="+mn-ea"/>
                <a:cs typeface="+mn-cs"/>
              </a:rPr>
              <a:t>The authority also makes decisions related to protected area enforcement and regulations and provides recommendations to policy makers at the national level. They use multiple strategies to assess the status of wildlife species, to evaluate the current condition of protected areas, and to make policy recommendations.</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latin typeface="Century Gothic" panose="020B0502020202020204" pitchFamily="34" charset="0"/>
              </a:rPr>
              <a:t>___________________________________________</a:t>
            </a:r>
          </a:p>
          <a:p>
            <a:pPr marL="0" lvl="0" indent="0" algn="l" rtl="0">
              <a:spcBef>
                <a:spcPts val="0"/>
              </a:spcBef>
              <a:spcAft>
                <a:spcPts val="0"/>
              </a:spcAft>
              <a:buClr>
                <a:schemeClr val="dk1"/>
              </a:buClr>
              <a:buSzPts val="1200"/>
              <a:buFont typeface="Calibri"/>
              <a:buNone/>
            </a:pPr>
            <a:r>
              <a:rPr lang="en-US" dirty="0">
                <a:latin typeface="Century Gothic" panose="020B0502020202020204" pitchFamily="34" charset="0"/>
              </a:rPr>
              <a:t>Image Credits: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Omo River, Joseph King (CC BY-NC-ND- 2.0) – Creative Common License </a:t>
            </a:r>
            <a:r>
              <a:rPr lang="en-US" dirty="0">
                <a:latin typeface="Century Gothic" panose="020B0502020202020204" pitchFamily="34" charset="0"/>
                <a:hlinkClick r:id="rId3"/>
              </a:rPr>
              <a:t>https://search.creativecommons.org/photos/a90659a1-edec-4bda-9a9b-f0ba2499d15c</a:t>
            </a:r>
            <a:endParaRPr lang="en-US" dirty="0">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90454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[Our partners identified a region of interest in the Lower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Valley that is boxed in red on the inset map (left). This area is characterized by a semi-arid to arid climate. Vegetation in the immediate vicinity of the </a:t>
            </a:r>
            <a:r>
              <a:rPr lang="en-US" sz="1200" b="0" i="0" u="none" strike="noStrike" kern="1200" dirty="0" err="1" smtClean="0">
                <a:solidFill>
                  <a:schemeClr val="tx1"/>
                </a:solidFill>
                <a:effectLst/>
                <a:latin typeface="+mn-lt"/>
                <a:ea typeface="+mn-ea"/>
                <a:cs typeface="+mn-cs"/>
              </a:rPr>
              <a:t>Omo</a:t>
            </a:r>
            <a:r>
              <a:rPr lang="en-US" sz="1200" b="0" i="0" u="none" strike="noStrike" kern="1200" dirty="0" smtClean="0">
                <a:solidFill>
                  <a:schemeClr val="tx1"/>
                </a:solidFill>
                <a:effectLst/>
                <a:latin typeface="+mn-lt"/>
                <a:ea typeface="+mn-ea"/>
                <a:cs typeface="+mn-cs"/>
              </a:rPr>
              <a:t> River banks varies between large forest trees and shrub grassland. Further out from the banks, the vegetation transitions to a dense belt of woody plants or ‘</a:t>
            </a:r>
            <a:r>
              <a:rPr lang="en-US" sz="1200" b="0" i="0" u="none" strike="noStrike" kern="1200" dirty="0" err="1" smtClean="0">
                <a:solidFill>
                  <a:schemeClr val="tx1"/>
                </a:solidFill>
                <a:effectLst/>
                <a:latin typeface="+mn-lt"/>
                <a:ea typeface="+mn-ea"/>
                <a:cs typeface="+mn-cs"/>
              </a:rPr>
              <a:t>brushland</a:t>
            </a:r>
            <a:r>
              <a:rPr lang="en-US" sz="1200" b="0" i="0" u="none" strike="noStrike" kern="1200" dirty="0" smtClean="0">
                <a:solidFill>
                  <a:schemeClr val="tx1"/>
                </a:solidFill>
                <a:effectLst/>
                <a:latin typeface="+mn-lt"/>
                <a:ea typeface="+mn-ea"/>
                <a:cs typeface="+mn-cs"/>
              </a:rPr>
              <a:t> thicket,’ which then gives way to an open wooded grassland.</a:t>
            </a:r>
          </a:p>
          <a:p>
            <a:r>
              <a:rPr lang="en-US" sz="1200" b="0" i="0" u="none" strike="noStrike" kern="1200" dirty="0" smtClean="0">
                <a:solidFill>
                  <a:schemeClr val="tx1"/>
                </a:solidFill>
                <a:effectLst/>
                <a:latin typeface="+mn-lt"/>
                <a:ea typeface="+mn-ea"/>
                <a:cs typeface="+mn-cs"/>
              </a:rPr>
              <a:t>[Our study area covered ~62,000 km^2 of land from the years [1994-2018 and our study period was from January –May,. This area includes [8 protected areas, two of which are national parks. The seasonal aspect of the study was crucial in differentiating the level of greenness between our land cover classes.</a:t>
            </a:r>
            <a:endParaRPr lang="en-US" sz="1100" dirty="0">
              <a:solidFill>
                <a:schemeClr val="dk1"/>
              </a:solidFill>
              <a:latin typeface="Century Gothic" panose="020B0502020202020204" pitchFamily="34" charset="0"/>
              <a:ea typeface="Open Sans"/>
              <a:cs typeface="Open Sans"/>
              <a:sym typeface="Open San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1223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term, we had three primary objectives. </a:t>
            </a:r>
          </a:p>
          <a:p>
            <a:pPr rtl="0"/>
            <a:r>
              <a:rPr lang="en-US" sz="1200" b="0" i="0" u="none" strike="noStrike" kern="1200" dirty="0" smtClean="0">
                <a:solidFill>
                  <a:schemeClr val="tx1"/>
                </a:solidFill>
                <a:effectLst/>
                <a:latin typeface="+mn-lt"/>
                <a:ea typeface="+mn-ea"/>
                <a:cs typeface="+mn-cs"/>
              </a:rPr>
              <a:t>First, we classified land cover between 1994 and 2018. This was done using a Random Forest classifier in Google Earth Engine (GEE). </a:t>
            </a:r>
          </a:p>
          <a:p>
            <a:pPr rtl="0"/>
            <a:r>
              <a:rPr lang="en-US" sz="1200" b="0" i="0" u="none" strike="noStrike" kern="1200" dirty="0" smtClean="0">
                <a:solidFill>
                  <a:schemeClr val="tx1"/>
                </a:solidFill>
                <a:effectLst/>
                <a:latin typeface="+mn-lt"/>
                <a:ea typeface="+mn-ea"/>
                <a:cs typeface="+mn-cs"/>
              </a:rPr>
              <a:t>[Second we created a time series analysis to understand the rate of land cover change.</a:t>
            </a:r>
          </a:p>
          <a:p>
            <a:r>
              <a:rPr lang="en-US" sz="1200" b="0" i="0" u="none" strike="noStrike" kern="1200" dirty="0" smtClean="0">
                <a:solidFill>
                  <a:schemeClr val="tx1"/>
                </a:solidFill>
                <a:effectLst/>
                <a:latin typeface="+mn-lt"/>
                <a:ea typeface="+mn-ea"/>
                <a:cs typeface="+mn-cs"/>
              </a:rPr>
              <a:t>[Lastly we analyzed the acreage of land cover change for both protected and unprotected areas during our study period.</a:t>
            </a:r>
            <a:r>
              <a:rPr lang="en-US" dirty="0" smtClean="0"/>
              <a:t/>
            </a:r>
            <a:br>
              <a:rPr lang="en-US" dirty="0" smtClean="0"/>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___________________________________________</a:t>
            </a:r>
          </a:p>
          <a:p>
            <a:pPr marL="0" lvl="0" indent="0" algn="l" rtl="0">
              <a:spcBef>
                <a:spcPts val="0"/>
              </a:spcBef>
              <a:spcAft>
                <a:spcPts val="0"/>
              </a:spcAft>
              <a:buClr>
                <a:schemeClr val="dk1"/>
              </a:buClr>
              <a:buSzPts val="1200"/>
              <a:buFont typeface="Calibri"/>
              <a:buNone/>
            </a:pPr>
            <a:r>
              <a:rPr lang="en-US" dirty="0"/>
              <a:t>Image Credits: </a:t>
            </a:r>
          </a:p>
          <a:p>
            <a:r>
              <a:rPr lang="en-US" sz="1200" kern="1200" dirty="0">
                <a:solidFill>
                  <a:schemeClr val="tx1"/>
                </a:solidFill>
                <a:effectLst/>
                <a:latin typeface="+mn-lt"/>
                <a:ea typeface="+mn-ea"/>
                <a:cs typeface="+mn-cs"/>
              </a:rPr>
              <a:t>Image 1: Random forest image classification, DEVELOPer, made by the team</a:t>
            </a: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For our project, we used data from four NASA Earth observations: [Landsat 5 Thematic Mapper (TM), [Landsat 7 Enhanced Thematic Mapper Plus (ETM+), [Landsat 8 Operational Land Imager (OLI), and the [Shuttle Radar Topography Mission (SRTM). Landsat 5, 7, and 8 were used for our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analysis, while Landsat 5, 8 and the SRTM’s digital elevation model were used for our classification model. </a:t>
            </a:r>
          </a:p>
          <a:p>
            <a:pPr rtl="0"/>
            <a:r>
              <a:rPr lang="en-US" sz="1200" b="0" i="0" u="none" strike="noStrike" kern="1200" dirty="0" smtClean="0">
                <a:solidFill>
                  <a:schemeClr val="tx1"/>
                </a:solidFill>
                <a:effectLst/>
                <a:latin typeface="+mn-lt"/>
                <a:ea typeface="+mn-ea"/>
                <a:cs typeface="+mn-cs"/>
              </a:rPr>
              <a:t>Unfortunately, Landsat 5 had missing data from 2003 to 2009 and Landsat 7 had scan line error issues in the imagery. While Landsat 8 had great image </a:t>
            </a:r>
            <a:r>
              <a:rPr lang="en-US" sz="1200" b="0" i="0" u="none" strike="noStrike" kern="1200" dirty="0" err="1" smtClean="0">
                <a:solidFill>
                  <a:schemeClr val="tx1"/>
                </a:solidFill>
                <a:effectLst/>
                <a:latin typeface="+mn-lt"/>
                <a:ea typeface="+mn-ea"/>
                <a:cs typeface="+mn-cs"/>
              </a:rPr>
              <a:t>availability,we</a:t>
            </a:r>
            <a:r>
              <a:rPr lang="en-US" sz="1200" b="0" i="0" u="none" strike="noStrike" kern="1200" dirty="0" smtClean="0">
                <a:solidFill>
                  <a:schemeClr val="tx1"/>
                </a:solidFill>
                <a:effectLst/>
                <a:latin typeface="+mn-lt"/>
                <a:ea typeface="+mn-ea"/>
                <a:cs typeface="+mn-cs"/>
              </a:rPr>
              <a:t> were not able to use it for the earlier classifications due to its launch date in 2013.</a:t>
            </a:r>
          </a:p>
          <a:p>
            <a:r>
              <a:rPr lang="en-US" dirty="0" smtClean="0"/>
              <a:t>___________________________________________</a:t>
            </a:r>
            <a:endParaRPr lang="en-US" dirty="0"/>
          </a:p>
          <a:p>
            <a:pPr marL="0" lvl="0" indent="0" algn="l" rtl="0">
              <a:spcBef>
                <a:spcPts val="0"/>
              </a:spcBef>
              <a:spcAft>
                <a:spcPts val="0"/>
              </a:spcAft>
              <a:buClr>
                <a:schemeClr val="dk1"/>
              </a:buClr>
              <a:buSzPts val="1200"/>
              <a:buFont typeface="Calibri"/>
              <a:buNone/>
            </a:pPr>
            <a:r>
              <a:rPr lang="en-US" dirty="0"/>
              <a:t>Image Credits: </a:t>
            </a:r>
          </a:p>
          <a:p>
            <a:r>
              <a:rPr lang="en-US" dirty="0"/>
              <a:t>Image 1: Landsat 5, NASA DEVELOP </a:t>
            </a:r>
            <a:r>
              <a:rPr lang="en-US" sz="1200" u="sng" dirty="0">
                <a:solidFill>
                  <a:schemeClr val="hlink"/>
                </a:solidFill>
                <a:latin typeface="Century Gothic"/>
                <a:ea typeface="Century Gothic"/>
                <a:cs typeface="Century Gothic"/>
                <a:sym typeface="Century Gothic"/>
                <a:hlinkClick r:id="rId3"/>
              </a:rPr>
              <a:t>http://www.devpedia.developexchange.com/dp/index.php?title=List_of_Satellite_Pictures</a:t>
            </a:r>
            <a:endParaRPr lang="en-US" sz="1200" u="sng" dirty="0">
              <a:solidFill>
                <a:schemeClr val="hlink"/>
              </a:solidFill>
              <a:latin typeface="Century Gothic"/>
              <a:ea typeface="Century Gothic"/>
              <a:cs typeface="Century Gothic"/>
              <a:sym typeface="Century Gothic"/>
            </a:endParaRPr>
          </a:p>
          <a:p>
            <a:r>
              <a:rPr lang="en-US" sz="1200" u="none" dirty="0">
                <a:solidFill>
                  <a:schemeClr val="hlink"/>
                </a:solidFill>
                <a:latin typeface="Century Gothic"/>
                <a:ea typeface="Century Gothic"/>
                <a:cs typeface="Century Gothic"/>
                <a:sym typeface="Century Gothic"/>
              </a:rPr>
              <a:t>Image 2: Screenshot of Landsat 5 land cover raster (true color) data from Google Earth Engine</a:t>
            </a:r>
          </a:p>
          <a:p>
            <a:r>
              <a:rPr lang="en-US" sz="1200" u="none" dirty="0">
                <a:solidFill>
                  <a:schemeClr val="hlink"/>
                </a:solidFill>
                <a:latin typeface="Century Gothic"/>
                <a:ea typeface="Century Gothic"/>
                <a:cs typeface="Century Gothic"/>
                <a:sym typeface="Century Gothic"/>
              </a:rPr>
              <a:t>Image 3: Landsat 7 ETM, NASA DEVELOP </a:t>
            </a:r>
            <a:r>
              <a:rPr lang="en-US" sz="1200" u="sng" dirty="0">
                <a:solidFill>
                  <a:schemeClr val="hlink"/>
                </a:solidFill>
                <a:latin typeface="Century Gothic"/>
                <a:ea typeface="Century Gothic"/>
                <a:cs typeface="Century Gothic"/>
                <a:sym typeface="Century Gothic"/>
                <a:hlinkClick r:id="rId3"/>
              </a:rPr>
              <a:t>http://www.devpedia.developexchange.com/dp/index.php?title=List_of_Satellite_Pictures</a:t>
            </a:r>
            <a:endParaRPr lang="en-US" sz="1200" u="none" dirty="0">
              <a:solidFill>
                <a:schemeClr val="hlink"/>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hlink"/>
                </a:solidFill>
                <a:latin typeface="Century Gothic"/>
                <a:ea typeface="Century Gothic"/>
                <a:cs typeface="Century Gothic"/>
                <a:sym typeface="Century Gothic"/>
              </a:rPr>
              <a:t>Image 4: Screenshot of Landsat 7 land cover raster (true color, with stripping) data from Google Earth Engine</a:t>
            </a:r>
          </a:p>
          <a:p>
            <a:r>
              <a:rPr lang="en-US" sz="1200" u="none" dirty="0">
                <a:solidFill>
                  <a:schemeClr val="hlink"/>
                </a:solidFill>
                <a:latin typeface="Century Gothic"/>
                <a:ea typeface="Century Gothic"/>
                <a:cs typeface="Century Gothic"/>
                <a:sym typeface="Century Gothic"/>
              </a:rPr>
              <a:t>Image 5: Landsat 8 OLI, NASA DEVELOP </a:t>
            </a:r>
            <a:r>
              <a:rPr lang="en-US" sz="1200" u="sng" dirty="0">
                <a:solidFill>
                  <a:schemeClr val="hlink"/>
                </a:solidFill>
                <a:latin typeface="Century Gothic"/>
                <a:ea typeface="Century Gothic"/>
                <a:cs typeface="Century Gothic"/>
                <a:sym typeface="Century Gothic"/>
                <a:hlinkClick r:id="rId3"/>
              </a:rPr>
              <a:t>http://www.devpedia.developexchange.com/dp/index.php?title=List_of_Satellite_Pictures</a:t>
            </a:r>
            <a:endParaRPr lang="en-US" sz="1200" u="sng" dirty="0">
              <a:solidFill>
                <a:schemeClr val="hlink"/>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hlink"/>
                </a:solidFill>
                <a:latin typeface="Century Gothic"/>
                <a:ea typeface="Century Gothic"/>
                <a:cs typeface="Century Gothic"/>
                <a:sym typeface="Century Gothic"/>
              </a:rPr>
              <a:t>Image 6: Screenshot of Landsat 8 land cover raster (false color) data from Google Earth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hlink"/>
                </a:solidFill>
                <a:latin typeface="Century Gothic"/>
                <a:ea typeface="Century Gothic"/>
                <a:cs typeface="Century Gothic"/>
                <a:sym typeface="Century Gothic"/>
              </a:rPr>
              <a:t>Image 7 SRTM, NASA DEVELOP </a:t>
            </a:r>
            <a:r>
              <a:rPr lang="en-US" sz="1200" u="sng" dirty="0">
                <a:solidFill>
                  <a:schemeClr val="hlink"/>
                </a:solidFill>
                <a:latin typeface="Century Gothic"/>
                <a:ea typeface="Century Gothic"/>
                <a:cs typeface="Century Gothic"/>
                <a:sym typeface="Century Gothic"/>
                <a:hlinkClick r:id="rId3"/>
              </a:rPr>
              <a:t>http://www.devpedia.developexchange.com/dp/index.php?title=List_of_Satellite_Pictures</a:t>
            </a:r>
            <a:endParaRPr lang="en-US" sz="1200" u="sng" dirty="0">
              <a:solidFill>
                <a:schemeClr val="hlink"/>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hlink"/>
                </a:solidFill>
                <a:latin typeface="Century Gothic"/>
                <a:ea typeface="Century Gothic"/>
                <a:cs typeface="Century Gothic"/>
                <a:sym typeface="Century Gothic"/>
              </a:rPr>
              <a:t>Image 8: Screenshot of SRTM raster from Google Earth Engine</a:t>
            </a:r>
          </a:p>
          <a:p>
            <a:endParaRPr lang="en-US" sz="1200" u="none" dirty="0">
              <a:solidFill>
                <a:schemeClr val="hlink"/>
              </a:solidFill>
              <a:latin typeface="Century Gothic"/>
              <a:ea typeface="Century Gothic"/>
              <a:cs typeface="Century Gothic"/>
              <a:sym typeface="Century Gothic"/>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367033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After selecting the satellites, we needed to select what years to model land cover to show the years of significant change for our partners.</a:t>
            </a:r>
          </a:p>
          <a:p>
            <a:pPr rtl="0" fontAlgn="base"/>
            <a:r>
              <a:rPr lang="en-US" sz="1200" b="0" i="0" u="none" strike="noStrike" kern="1200" dirty="0" smtClean="0">
                <a:solidFill>
                  <a:schemeClr val="tx1"/>
                </a:solidFill>
                <a:effectLst/>
                <a:latin typeface="+mn-lt"/>
                <a:ea typeface="+mn-ea"/>
                <a:cs typeface="+mn-cs"/>
              </a:rPr>
              <a:t>In order to do this, we collected satellite imagery from our sensors and created a study area </a:t>
            </a:r>
            <a:r>
              <a:rPr lang="en-US" sz="1200" b="0" i="0" u="none" strike="noStrike" kern="1200" dirty="0" err="1" smtClean="0">
                <a:solidFill>
                  <a:schemeClr val="tx1"/>
                </a:solidFill>
                <a:effectLst/>
                <a:latin typeface="+mn-lt"/>
                <a:ea typeface="+mn-ea"/>
                <a:cs typeface="+mn-cs"/>
              </a:rPr>
              <a:t>shapefile</a:t>
            </a:r>
            <a:r>
              <a:rPr lang="en-US" sz="1200" b="0" i="0" u="none" strike="noStrike" kern="1200" dirty="0" smtClean="0">
                <a:solidFill>
                  <a:schemeClr val="tx1"/>
                </a:solidFill>
                <a:effectLst/>
                <a:latin typeface="+mn-lt"/>
                <a:ea typeface="+mn-ea"/>
                <a:cs typeface="+mn-cs"/>
              </a:rPr>
              <a:t> that included the 8 protected areas that our partners are interested in.</a:t>
            </a:r>
          </a:p>
          <a:p>
            <a:pPr rtl="0" fontAlgn="base"/>
            <a:r>
              <a:rPr lang="en-US" sz="1200" b="0" i="0" u="none" strike="noStrike" kern="1200" dirty="0" smtClean="0">
                <a:solidFill>
                  <a:schemeClr val="tx1"/>
                </a:solidFill>
                <a:effectLst/>
                <a:latin typeface="+mn-lt"/>
                <a:ea typeface="+mn-ea"/>
                <a:cs typeface="+mn-cs"/>
              </a:rPr>
              <a:t>Next, we ran the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algorithm over our entire study area in Google Earth Engine from January 1 to May 1 of 1984 through 2019. </a:t>
            </a:r>
          </a:p>
          <a:p>
            <a:pPr rtl="0"/>
            <a:r>
              <a:rPr lang="en-US" sz="1200" b="0" i="0" u="none" strike="noStrike" kern="1200" dirty="0" smtClean="0">
                <a:solidFill>
                  <a:schemeClr val="tx1"/>
                </a:solidFill>
                <a:effectLst/>
                <a:latin typeface="+mn-lt"/>
                <a:ea typeface="+mn-ea"/>
                <a:cs typeface="+mn-cs"/>
              </a:rPr>
              <a:t>We used 1984 to 2019 instead of our specific study period because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is best calibrated with longer periods of time. Once we had our LT outputs we filtered them down to our study period. </a:t>
            </a:r>
          </a:p>
          <a:p>
            <a:pPr rtl="0"/>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lets you assess land cover change in two ways: vegetation gain or vegetation loss. We ran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for both vegetation loss and gain using a Normalized Difference Vegetation Index. </a:t>
            </a:r>
          </a:p>
          <a:p>
            <a:pPr rtl="0"/>
            <a:r>
              <a:rPr lang="en-US" sz="1200" b="0" i="0" u="none" strike="noStrike" kern="1200" dirty="0" smtClean="0">
                <a:solidFill>
                  <a:schemeClr val="tx1"/>
                </a:solidFill>
                <a:effectLst/>
                <a:latin typeface="+mn-lt"/>
                <a:ea typeface="+mn-ea"/>
                <a:cs typeface="+mn-cs"/>
              </a:rPr>
              <a:t>Each LT run has two outputs: a magnitude raster and a year of detection raster. The year of detection raster will assign each pixel a year value only if the change in that pixel is greater than the specified magnitude threshold. That year value will be the year that had the greatest amount of change. If the pixel did not experience change above the magnitude threshold, it gets a value of 0. Since the year of detection raster only assigns a value of a year if it goes above the set threshold, it does not quantify the amount of change in each pixel.</a:t>
            </a:r>
          </a:p>
          <a:p>
            <a:pPr rtl="0"/>
            <a:r>
              <a:rPr lang="en-US" sz="1200" b="0" i="0" u="none" strike="noStrike" kern="1200" dirty="0" smtClean="0">
                <a:solidFill>
                  <a:schemeClr val="tx1"/>
                </a:solidFill>
                <a:effectLst/>
                <a:latin typeface="+mn-lt"/>
                <a:ea typeface="+mn-ea"/>
                <a:cs typeface="+mn-cs"/>
              </a:rPr>
              <a:t>For example, let’s say the magnitude was 200. Two pixels could have the year 2004 assigned to it, but one pixel could have a magnitude of 201 and another one could have a magnitude 300. In the year of detection raster they would both still have the same 2004 value. This is where the magnitude raster comes in. The magnitude raster assigns a value of the magnitude of change of the greatest year of change for each pixel. </a:t>
            </a:r>
          </a:p>
          <a:p>
            <a:r>
              <a:rPr lang="en-US" dirty="0" smtClean="0"/>
              <a:t/>
            </a:r>
            <a:br>
              <a:rPr lang="en-US" dirty="0" smtClean="0"/>
            </a:br>
            <a:r>
              <a:rPr lang="en-US" dirty="0" smtClean="0"/>
              <a:t>___________________________________________</a:t>
            </a:r>
            <a:endParaRPr lang="en-US" dirty="0"/>
          </a:p>
          <a:p>
            <a:pPr marL="0" lvl="0" indent="0" algn="l" rtl="0">
              <a:spcBef>
                <a:spcPts val="0"/>
              </a:spcBef>
              <a:spcAft>
                <a:spcPts val="0"/>
              </a:spcAft>
              <a:buClr>
                <a:schemeClr val="dk1"/>
              </a:buClr>
              <a:buSzPts val="1200"/>
              <a:buFont typeface="Calibri"/>
              <a:buNone/>
            </a:pPr>
            <a:r>
              <a:rPr lang="en-US" dirty="0"/>
              <a:t>Image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1: </a:t>
            </a:r>
            <a:r>
              <a:rPr lang="en-US" sz="1200" u="none" dirty="0">
                <a:solidFill>
                  <a:schemeClr val="hlink"/>
                </a:solidFill>
                <a:latin typeface="Century Gothic"/>
                <a:ea typeface="Century Gothic"/>
                <a:cs typeface="Century Gothic"/>
                <a:sym typeface="Century Gothic"/>
              </a:rPr>
              <a:t>Screenshot of Landsat 8 land cover raster (true color) data from Google Earth Engine</a:t>
            </a:r>
            <a:endParaRPr lang="en-US" dirty="0"/>
          </a:p>
          <a:p>
            <a:r>
              <a:rPr lang="en-US" dirty="0"/>
              <a:t>Image 2: Shapefile, DEVELOP</a:t>
            </a:r>
          </a:p>
          <a:p>
            <a:r>
              <a:rPr lang="en-US" dirty="0"/>
              <a:t>Image 3-8: Landtrendr vegetation gain/loss outputs, DEVELOP</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02238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gain [raster did not have significant change during the study period, but the [loss raster saw its largest changes in the early 2000’s. Because of this, we decided to capture the change before 2000 to classify the landscape before change. Throughout the 1990’s, land cover in Ethiopia was largely the same, as such we looked for the least cloudy year in the 90’s for our first classification year, which was 1994.</a:t>
            </a: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We also decided to capture the change after the [largest changes in 2014 and 2017. We did this by classifying during the year 2018. Our third classification year was 2010 because we wanted to do a halfway point between the two dates and this year had the lowest amount of cloud cover.</a:t>
            </a:r>
          </a:p>
          <a:p>
            <a:pPr rtl="0"/>
            <a:r>
              <a:rPr lang="en-US" sz="1200" b="0" i="0" u="none" strike="noStrike" kern="1200" dirty="0" smtClean="0">
                <a:solidFill>
                  <a:schemeClr val="tx1"/>
                </a:solidFill>
                <a:effectLst/>
                <a:latin typeface="+mn-lt"/>
                <a:ea typeface="+mn-ea"/>
                <a:cs typeface="+mn-cs"/>
              </a:rPr>
              <a:t>As a whole, our </a:t>
            </a:r>
            <a:r>
              <a:rPr lang="en-US" sz="1200" b="0" i="0" u="none" strike="noStrike" kern="1200" dirty="0" err="1" smtClean="0">
                <a:solidFill>
                  <a:schemeClr val="tx1"/>
                </a:solidFill>
                <a:effectLst/>
                <a:latin typeface="+mn-lt"/>
                <a:ea typeface="+mn-ea"/>
                <a:cs typeface="+mn-cs"/>
              </a:rPr>
              <a:t>LandTrendr</a:t>
            </a:r>
            <a:r>
              <a:rPr lang="en-US" sz="1200" b="0" i="0" u="none" strike="noStrike" kern="1200" dirty="0" smtClean="0">
                <a:solidFill>
                  <a:schemeClr val="tx1"/>
                </a:solidFill>
                <a:effectLst/>
                <a:latin typeface="+mn-lt"/>
                <a:ea typeface="+mn-ea"/>
                <a:cs typeface="+mn-cs"/>
              </a:rPr>
              <a:t> outputs allowed us to select the years 1994, 2010, and 2018 to create cloud-masked composites for our next step of land cover classification.</a:t>
            </a:r>
          </a:p>
          <a:p>
            <a:r>
              <a:rPr lang="en-US" dirty="0" smtClean="0"/>
              <a:t>___________________________________________</a:t>
            </a:r>
            <a:endParaRPr lang="en-US" dirty="0"/>
          </a:p>
          <a:p>
            <a:pPr marL="0" lvl="0" indent="0" algn="l" rtl="0">
              <a:spcBef>
                <a:spcPts val="0"/>
              </a:spcBef>
              <a:spcAft>
                <a:spcPts val="0"/>
              </a:spcAft>
              <a:buClr>
                <a:schemeClr val="dk1"/>
              </a:buClr>
              <a:buSzPts val="1200"/>
              <a:buFont typeface="Calibri"/>
              <a:buNone/>
            </a:pPr>
            <a:r>
              <a:rPr lang="en-US" dirty="0"/>
              <a:t>Image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1: </a:t>
            </a:r>
            <a:r>
              <a:rPr lang="en-US" sz="1200" u="none" dirty="0">
                <a:solidFill>
                  <a:schemeClr val="hlink"/>
                </a:solidFill>
                <a:latin typeface="Century Gothic"/>
                <a:ea typeface="Century Gothic"/>
                <a:cs typeface="Century Gothic"/>
                <a:sym typeface="Century Gothic"/>
              </a:rPr>
              <a:t>Gain</a:t>
            </a:r>
            <a:r>
              <a:rPr lang="en-US" sz="1200" u="none" baseline="0" dirty="0">
                <a:solidFill>
                  <a:schemeClr val="hlink"/>
                </a:solidFill>
                <a:latin typeface="Century Gothic"/>
                <a:ea typeface="Century Gothic"/>
                <a:cs typeface="Century Gothic"/>
                <a:sym typeface="Century Gothic"/>
              </a:rPr>
              <a:t> YOD Raster: Made by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baseline="0" dirty="0">
                <a:solidFill>
                  <a:schemeClr val="hlink"/>
                </a:solidFill>
                <a:latin typeface="Century Gothic"/>
                <a:sym typeface="Century Gothic"/>
              </a:rPr>
              <a:t>Image 2: Loss YOD Raster: Made by DEVELOPer</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60114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l="-56000" r="-53000"/>
            </a:stretch>
          </a:blipFill>
          <a:ln w="127000">
            <a:solidFill>
              <a:srgbClr val="7EB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p:grpSpPr>
        <p:sp>
          <p:nvSpPr>
            <p:cNvPr id="24" name="Rounded Rectangle 23"/>
            <p:cNvSpPr/>
            <p:nvPr userDrawn="1"/>
          </p:nvSpPr>
          <p:spPr>
            <a:xfrm>
              <a:off x="11620500" y="6248400"/>
              <a:ext cx="679450" cy="659565"/>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p:grpSpPr>
          <p:sp>
            <p:nvSpPr>
              <p:cNvPr id="26" name="Rounded Rectangle 25"/>
              <p:cNvSpPr/>
              <p:nvPr userDrawn="1"/>
            </p:nvSpPr>
            <p:spPr>
              <a:xfrm>
                <a:off x="0" y="6593877"/>
                <a:ext cx="12192000" cy="314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1597" y="6339976"/>
                <a:ext cx="393419" cy="393419"/>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7EB761"/>
                </a:solidFill>
                <a:latin typeface="Century Gothic" panose="020B0502020202020204" pitchFamily="34" charset="0"/>
              </a:rPr>
              <a:t>| </a:t>
            </a:r>
            <a:r>
              <a:rPr lang="en-US" sz="1600" spc="100" baseline="0" dirty="0">
                <a:solidFill>
                  <a:srgbClr val="7EB761"/>
                </a:solidFill>
                <a:latin typeface="Century Gothic" panose="020B0502020202020204" pitchFamily="34" charset="0"/>
              </a:rPr>
              <a:t>Spring 2020</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sp>
        <p:nvSpPr>
          <p:cNvPr id="7" name="Rounded Rectangle 6"/>
          <p:cNvSpPr/>
          <p:nvPr userDrawn="1"/>
        </p:nvSpPr>
        <p:spPr>
          <a:xfrm>
            <a:off x="-45493" y="-131929"/>
            <a:ext cx="12310281" cy="1210101"/>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28919" cy="528919"/>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sp>
        <p:nvSpPr>
          <p:cNvPr id="7" name="Rounded Rectangle 6"/>
          <p:cNvSpPr/>
          <p:nvPr userDrawn="1"/>
        </p:nvSpPr>
        <p:spPr>
          <a:xfrm>
            <a:off x="0" y="6708859"/>
            <a:ext cx="12192000" cy="362955"/>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761" y="131134"/>
            <a:ext cx="436542" cy="436542"/>
          </a:xfrm>
          <a:prstGeom prst="rect">
            <a:avLst/>
          </a:prstGeom>
        </p:spPr>
      </p:pic>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2446" y="6304206"/>
            <a:ext cx="436542" cy="436542"/>
          </a:xfrm>
          <a:prstGeom prst="rect">
            <a:avLst/>
          </a:prstGeom>
        </p:spPr>
      </p:pic>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sp>
        <p:nvSpPr>
          <p:cNvPr id="6" name="Rounded Rectangle 5"/>
          <p:cNvSpPr/>
          <p:nvPr userDrawn="1"/>
        </p:nvSpPr>
        <p:spPr>
          <a:xfrm>
            <a:off x="9706282" y="-74427"/>
            <a:ext cx="2538483" cy="1026042"/>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6" name="Rounded Rectangle 5"/>
          <p:cNvSpPr/>
          <p:nvPr userDrawn="1"/>
        </p:nvSpPr>
        <p:spPr>
          <a:xfrm>
            <a:off x="9706282" y="-74427"/>
            <a:ext cx="2538483" cy="1026042"/>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B0502020202020204" pitchFamily="34" charset="0"/>
              </a:rPr>
              <a:t>ACKNOWLEDGEMENTS</a:t>
            </a:r>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2265" y="6269918"/>
            <a:ext cx="2833815" cy="338554"/>
          </a:xfrm>
          <a:prstGeom prst="rect">
            <a:avLst/>
          </a:prstGeom>
        </p:spPr>
        <p:txBody>
          <a:bodyPr wrap="square">
            <a:spAutoFit/>
          </a:bodyPr>
          <a:lstStyle/>
          <a:p>
            <a:r>
              <a:rPr lang="en-US" sz="1600" dirty="0">
                <a:solidFill>
                  <a:srgbClr val="7EB761"/>
                </a:solidFill>
                <a:latin typeface="Century Gothic" panose="020B0502020202020204" pitchFamily="34" charset="0"/>
              </a:rPr>
              <a:t>Colorado – Fort Collins</a:t>
            </a:r>
            <a:endParaRPr lang="en-US" dirty="0">
              <a:solidFill>
                <a:srgbClr val="7EB761"/>
              </a:solidFill>
            </a:endParaRPr>
          </a:p>
        </p:txBody>
      </p:sp>
      <p:sp>
        <p:nvSpPr>
          <p:cNvPr id="4" name="Subtitle 2"/>
          <p:cNvSpPr txBox="1">
            <a:spLocks/>
          </p:cNvSpPr>
          <p:nvPr/>
        </p:nvSpPr>
        <p:spPr>
          <a:xfrm>
            <a:off x="6056185" y="2914919"/>
            <a:ext cx="5394960" cy="151222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tx1">
                    <a:lumMod val="75000"/>
                    <a:lumOff val="25000"/>
                  </a:schemeClr>
                </a:solidFill>
              </a:rPr>
              <a:t>Mapping Land Cover Change in Unprotected and Protected areas in the Lower Omo River Valley, Ethiopia</a:t>
            </a:r>
          </a:p>
        </p:txBody>
      </p:sp>
      <p:sp>
        <p:nvSpPr>
          <p:cNvPr id="5" name="TextBox 4"/>
          <p:cNvSpPr txBox="1"/>
          <p:nvPr/>
        </p:nvSpPr>
        <p:spPr>
          <a:xfrm>
            <a:off x="6066233" y="4886866"/>
            <a:ext cx="5401867" cy="584775"/>
          </a:xfrm>
          <a:prstGeom prst="rect">
            <a:avLst/>
          </a:prstGeom>
          <a:noFill/>
        </p:spPr>
        <p:txBody>
          <a:bodyPr wrap="square" rtlCol="0">
            <a:spAutoFit/>
          </a:bodyPr>
          <a:lstStyle/>
          <a:p>
            <a:pPr algn="l"/>
            <a:r>
              <a:rPr lang="en-US" sz="1600" dirty="0">
                <a:solidFill>
                  <a:schemeClr val="tx1">
                    <a:lumMod val="75000"/>
                    <a:lumOff val="25000"/>
                  </a:schemeClr>
                </a:solidFill>
                <a:latin typeface="Century Gothic" panose="020B0502020202020204" pitchFamily="34" charset="0"/>
              </a:rPr>
              <a:t>Chiara Phillips, Stacy Armbruster, Lauren Lad, Matison Lakstigala</a:t>
            </a:r>
          </a:p>
        </p:txBody>
      </p:sp>
      <p:sp>
        <p:nvSpPr>
          <p:cNvPr id="6" name="Title 1">
            <a:extLst>
              <a:ext uri="{FF2B5EF4-FFF2-40B4-BE49-F238E27FC236}">
                <a16:creationId xmlns:a16="http://schemas.microsoft.com/office/drawing/2014/main" id="{D3B1E0E6-BF7E-475A-9DFA-D46FD4D2A6DA}"/>
              </a:ext>
            </a:extLst>
          </p:cNvPr>
          <p:cNvSpPr txBox="1">
            <a:spLocks/>
          </p:cNvSpPr>
          <p:nvPr/>
        </p:nvSpPr>
        <p:spPr>
          <a:xfrm>
            <a:off x="6066233" y="1832840"/>
            <a:ext cx="5394960" cy="1021339"/>
          </a:xfrm>
          <a:prstGeom prst="rect">
            <a:avLst/>
          </a:prstGeom>
        </p:spPr>
        <p:txBody>
          <a:bodyPr anchor="ctr">
            <a:normAutofit fontScale="925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300" spc="0" dirty="0">
                <a:solidFill>
                  <a:srgbClr val="7EB761"/>
                </a:solidFill>
              </a:rPr>
              <a:t>LOWER OMO VALLEY</a:t>
            </a:r>
            <a:endParaRPr lang="en-US" sz="4300" spc="0" baseline="0" dirty="0">
              <a:solidFill>
                <a:srgbClr val="7EB761"/>
              </a:solidFill>
            </a:endParaRPr>
          </a:p>
          <a:p>
            <a:pPr algn="l"/>
            <a:r>
              <a:rPr lang="en-US" sz="3000" b="0" spc="0" baseline="0" dirty="0">
                <a:solidFill>
                  <a:srgbClr val="7EB761"/>
                </a:solidFill>
              </a:rPr>
              <a:t>Food Security &amp; Agriculture</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0"/>
          <p:cNvSpPr txBox="1"/>
          <p:nvPr/>
        </p:nvSpPr>
        <p:spPr>
          <a:xfrm>
            <a:off x="495300" y="379246"/>
            <a:ext cx="10910606"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LandTrendr</a:t>
            </a:r>
            <a:endParaRPr sz="4000" b="1">
              <a:solidFill>
                <a:srgbClr val="7EB761"/>
              </a:solidFill>
              <a:latin typeface="Century Gothic"/>
              <a:ea typeface="Century Gothic"/>
              <a:cs typeface="Century Gothic"/>
              <a:sym typeface="Century Gothic"/>
            </a:endParaRPr>
          </a:p>
        </p:txBody>
      </p:sp>
      <p:sp>
        <p:nvSpPr>
          <p:cNvPr id="266" name="Google Shape;266;p10"/>
          <p:cNvSpPr txBox="1"/>
          <p:nvPr/>
        </p:nvSpPr>
        <p:spPr>
          <a:xfrm>
            <a:off x="10314419" y="6170304"/>
            <a:ext cx="31451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a:solidFill>
                  <a:srgbClr val="FFFFFF"/>
                </a:solidFill>
                <a:latin typeface="Century Gothic"/>
                <a:ea typeface="Century Gothic"/>
                <a:cs typeface="Century Gothic"/>
                <a:sym typeface="Century Gothic"/>
              </a:rPr>
              <a:t>5</a:t>
            </a:r>
            <a:endParaRPr sz="1800" b="1" baseline="30000">
              <a:solidFill>
                <a:srgbClr val="FFFFFF"/>
              </a:solidFill>
              <a:latin typeface="Century Gothic"/>
              <a:ea typeface="Century Gothic"/>
              <a:cs typeface="Century Gothic"/>
              <a:sym typeface="Century Gothic"/>
            </a:endParaRPr>
          </a:p>
        </p:txBody>
      </p:sp>
      <p:graphicFrame>
        <p:nvGraphicFramePr>
          <p:cNvPr id="267" name="Google Shape;267;p10"/>
          <p:cNvGraphicFramePr/>
          <p:nvPr>
            <p:extLst>
              <p:ext uri="{D42A27DB-BD31-4B8C-83A1-F6EECF244321}">
                <p14:modId xmlns:p14="http://schemas.microsoft.com/office/powerpoint/2010/main" val="125128134"/>
              </p:ext>
            </p:extLst>
          </p:nvPr>
        </p:nvGraphicFramePr>
        <p:xfrm>
          <a:off x="847420" y="1037856"/>
          <a:ext cx="5108875" cy="4131050"/>
        </p:xfrm>
        <a:graphic>
          <a:graphicData uri="http://schemas.openxmlformats.org/drawingml/2006/table">
            <a:tbl>
              <a:tblPr firstRow="1" bandRow="1">
                <a:noFill/>
              </a:tblPr>
              <a:tblGrid>
                <a:gridCol w="1756550">
                  <a:extLst>
                    <a:ext uri="{9D8B030D-6E8A-4147-A177-3AD203B41FA5}">
                      <a16:colId xmlns:a16="http://schemas.microsoft.com/office/drawing/2014/main" val="20000"/>
                    </a:ext>
                  </a:extLst>
                </a:gridCol>
                <a:gridCol w="3352325">
                  <a:extLst>
                    <a:ext uri="{9D8B030D-6E8A-4147-A177-3AD203B41FA5}">
                      <a16:colId xmlns:a16="http://schemas.microsoft.com/office/drawing/2014/main" val="20001"/>
                    </a:ext>
                  </a:extLst>
                </a:gridCol>
              </a:tblGrid>
              <a:tr h="346950">
                <a:tc gridSpan="2">
                  <a:txBody>
                    <a:bodyPr/>
                    <a:lstStyle/>
                    <a:p>
                      <a:pPr marL="0" marR="0" lvl="0" indent="0" algn="l" rtl="0">
                        <a:spcBef>
                          <a:spcPts val="0"/>
                        </a:spcBef>
                        <a:spcAft>
                          <a:spcPts val="0"/>
                        </a:spcAft>
                        <a:buNone/>
                      </a:pPr>
                      <a:r>
                        <a:rPr lang="en-US" sz="1600" b="1">
                          <a:latin typeface="Century Gothic"/>
                          <a:ea typeface="Century Gothic"/>
                          <a:cs typeface="Century Gothic"/>
                          <a:sym typeface="Century Gothic"/>
                        </a:rPr>
                        <a:t>Vegetation Gain</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EB761"/>
                    </a:solidFill>
                  </a:tcPr>
                </a:tc>
                <a:tc hMerge="1">
                  <a:txBody>
                    <a:bodyPr/>
                    <a:lstStyle/>
                    <a:p>
                      <a:endParaRPr lang="en-US"/>
                    </a:p>
                  </a:txBody>
                  <a:tcPr/>
                </a:tc>
                <a:extLst>
                  <a:ext uri="{0D108BD9-81ED-4DB2-BD59-A6C34878D82A}">
                    <a16:rowId xmlns:a16="http://schemas.microsoft.com/office/drawing/2014/main" val="10000"/>
                  </a:ext>
                </a:extLst>
              </a:tr>
              <a:tr h="346950">
                <a:tc>
                  <a:txBody>
                    <a:bodyPr/>
                    <a:lstStyle/>
                    <a:p>
                      <a:pPr marL="0" marR="0" lvl="0" indent="0" algn="l" rtl="0">
                        <a:spcBef>
                          <a:spcPts val="0"/>
                        </a:spcBef>
                        <a:spcAft>
                          <a:spcPts val="0"/>
                        </a:spcAft>
                        <a:buNone/>
                      </a:pPr>
                      <a:r>
                        <a:rPr lang="en-US" sz="1600" b="1">
                          <a:latin typeface="Century Gothic"/>
                          <a:ea typeface="Century Gothic"/>
                          <a:cs typeface="Century Gothic"/>
                          <a:sym typeface="Century Gothic"/>
                        </a:rPr>
                        <a:t>Class</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EB761"/>
                    </a:solidFill>
                  </a:tcPr>
                </a:tc>
                <a:tc>
                  <a:txBody>
                    <a:bodyPr/>
                    <a:lstStyle/>
                    <a:p>
                      <a:pPr marL="0" marR="0" lvl="0" indent="0" algn="l" rtl="0">
                        <a:spcBef>
                          <a:spcPts val="0"/>
                        </a:spcBef>
                        <a:spcAft>
                          <a:spcPts val="0"/>
                        </a:spcAft>
                        <a:buNone/>
                      </a:pPr>
                      <a:r>
                        <a:rPr lang="en-US" sz="1600" b="1">
                          <a:latin typeface="Century Gothic"/>
                          <a:ea typeface="Century Gothic"/>
                          <a:cs typeface="Century Gothic"/>
                          <a:sym typeface="Century Gothic"/>
                        </a:rPr>
                        <a:t>Percentage</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EB761"/>
                    </a:solidFill>
                  </a:tcPr>
                </a:tc>
                <a:extLst>
                  <a:ext uri="{0D108BD9-81ED-4DB2-BD59-A6C34878D82A}">
                    <a16:rowId xmlns:a16="http://schemas.microsoft.com/office/drawing/2014/main" val="10001"/>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99.99%</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val="10002"/>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2003</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tc>
                  <a:txBody>
                    <a:bodyPr/>
                    <a:lstStyle/>
                    <a:p>
                      <a:pPr marL="0" marR="0" lvl="0" indent="0" algn="l" rtl="0">
                        <a:spcBef>
                          <a:spcPts val="0"/>
                        </a:spcBef>
                        <a:spcAft>
                          <a:spcPts val="0"/>
                        </a:spcAft>
                        <a:buNone/>
                      </a:pPr>
                      <a:r>
                        <a:rPr lang="en-US" sz="1800" dirty="0">
                          <a:latin typeface="Century Gothic"/>
                          <a:ea typeface="Century Gothic"/>
                          <a:cs typeface="Century Gothic"/>
                          <a:sym typeface="Century Gothic"/>
                        </a:rPr>
                        <a:t>&lt;0.01%</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extLst>
                  <a:ext uri="{0D108BD9-81ED-4DB2-BD59-A6C34878D82A}">
                    <a16:rowId xmlns:a16="http://schemas.microsoft.com/office/drawing/2014/main" val="10003"/>
                  </a:ext>
                </a:extLst>
              </a:tr>
              <a:tr h="40915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&lt;0.01%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val="10004"/>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2005</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&lt;0.01%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extLst>
                  <a:ext uri="{0D108BD9-81ED-4DB2-BD59-A6C34878D82A}">
                    <a16:rowId xmlns:a16="http://schemas.microsoft.com/office/drawing/2014/main" val="10005"/>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2012</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&lt;0.01%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val="10006"/>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2016</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&lt;0.01%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extLst>
                  <a:ext uri="{0D108BD9-81ED-4DB2-BD59-A6C34878D82A}">
                    <a16:rowId xmlns:a16="http://schemas.microsoft.com/office/drawing/2014/main" val="10007"/>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2010</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&lt;0.01%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val="10008"/>
                  </a:ext>
                </a:extLst>
              </a:tr>
              <a:tr h="3785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2014</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&lt;0.01%</a:t>
                      </a:r>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0B2"/>
                    </a:solidFill>
                  </a:tcPr>
                </a:tc>
                <a:extLst>
                  <a:ext uri="{0D108BD9-81ED-4DB2-BD59-A6C34878D82A}">
                    <a16:rowId xmlns:a16="http://schemas.microsoft.com/office/drawing/2014/main" val="10009"/>
                  </a:ext>
                </a:extLst>
              </a:tr>
              <a:tr h="378500">
                <a:tc>
                  <a:txBody>
                    <a:bodyPr/>
                    <a:lstStyle/>
                    <a:p>
                      <a:pPr marL="0" marR="0" lvl="0" indent="0" algn="l" rtl="0">
                        <a:spcBef>
                          <a:spcPts val="0"/>
                        </a:spcBef>
                        <a:spcAft>
                          <a:spcPts val="0"/>
                        </a:spcAft>
                        <a:buNone/>
                      </a:pPr>
                      <a:r>
                        <a:rPr lang="en-US" sz="1800" dirty="0">
                          <a:latin typeface="Century Gothic"/>
                          <a:ea typeface="Century Gothic"/>
                          <a:cs typeface="Century Gothic"/>
                          <a:sym typeface="Century Gothic"/>
                        </a:rPr>
                        <a:t>2002</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tc>
                  <a:txBody>
                    <a:bodyPr/>
                    <a:lstStyle/>
                    <a:p>
                      <a:pPr marL="0" marR="0" lvl="0" indent="0" algn="l" rtl="0">
                        <a:spcBef>
                          <a:spcPts val="0"/>
                        </a:spcBef>
                        <a:spcAft>
                          <a:spcPts val="0"/>
                        </a:spcAft>
                        <a:buNone/>
                      </a:pPr>
                      <a:r>
                        <a:rPr lang="en-US" sz="1800" dirty="0">
                          <a:latin typeface="Century Gothic"/>
                          <a:ea typeface="Century Gothic"/>
                          <a:cs typeface="Century Gothic"/>
                          <a:sym typeface="Century Gothic"/>
                        </a:rPr>
                        <a:t>&lt;0.01%</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EFD8"/>
                    </a:solidFill>
                  </a:tcPr>
                </a:tc>
                <a:extLst>
                  <a:ext uri="{0D108BD9-81ED-4DB2-BD59-A6C34878D82A}">
                    <a16:rowId xmlns:a16="http://schemas.microsoft.com/office/drawing/2014/main" val="10010"/>
                  </a:ext>
                </a:extLst>
              </a:tr>
            </a:tbl>
          </a:graphicData>
        </a:graphic>
      </p:graphicFrame>
      <p:graphicFrame>
        <p:nvGraphicFramePr>
          <p:cNvPr id="268" name="Google Shape;268;p10"/>
          <p:cNvGraphicFramePr/>
          <p:nvPr/>
        </p:nvGraphicFramePr>
        <p:xfrm>
          <a:off x="6248400" y="1037858"/>
          <a:ext cx="5157500" cy="4131125"/>
        </p:xfrm>
        <a:graphic>
          <a:graphicData uri="http://schemas.openxmlformats.org/drawingml/2006/table">
            <a:tbl>
              <a:tblPr firstRow="1" bandRow="1">
                <a:noFill/>
              </a:tblPr>
              <a:tblGrid>
                <a:gridCol w="1773275">
                  <a:extLst>
                    <a:ext uri="{9D8B030D-6E8A-4147-A177-3AD203B41FA5}">
                      <a16:colId xmlns:a16="http://schemas.microsoft.com/office/drawing/2014/main" val="20000"/>
                    </a:ext>
                  </a:extLst>
                </a:gridCol>
                <a:gridCol w="3384225">
                  <a:extLst>
                    <a:ext uri="{9D8B030D-6E8A-4147-A177-3AD203B41FA5}">
                      <a16:colId xmlns:a16="http://schemas.microsoft.com/office/drawing/2014/main" val="20001"/>
                    </a:ext>
                  </a:extLst>
                </a:gridCol>
              </a:tblGrid>
              <a:tr h="344725">
                <a:tc gridSpan="2">
                  <a:txBody>
                    <a:bodyPr/>
                    <a:lstStyle/>
                    <a:p>
                      <a:pPr marL="0" marR="0" lvl="0" indent="0" algn="l" rtl="0">
                        <a:spcBef>
                          <a:spcPts val="0"/>
                        </a:spcBef>
                        <a:spcAft>
                          <a:spcPts val="0"/>
                        </a:spcAft>
                        <a:buNone/>
                      </a:pPr>
                      <a:r>
                        <a:rPr lang="en-US" sz="1600" b="1">
                          <a:latin typeface="Century Gothic"/>
                          <a:ea typeface="Century Gothic"/>
                          <a:cs typeface="Century Gothic"/>
                          <a:sym typeface="Century Gothic"/>
                        </a:rPr>
                        <a:t>Vegetation Loss</a:t>
                      </a:r>
                      <a:endParaRPr/>
                    </a:p>
                  </a:txBody>
                  <a:tcPr marL="91450" marR="91450" marT="45725" marB="45725">
                    <a:solidFill>
                      <a:srgbClr val="7EB761"/>
                    </a:solidFill>
                  </a:tcPr>
                </a:tc>
                <a:tc hMerge="1">
                  <a:txBody>
                    <a:bodyPr/>
                    <a:lstStyle/>
                    <a:p>
                      <a:endParaRPr lang="en-US"/>
                    </a:p>
                  </a:txBody>
                  <a:tcPr/>
                </a:tc>
                <a:extLst>
                  <a:ext uri="{0D108BD9-81ED-4DB2-BD59-A6C34878D82A}">
                    <a16:rowId xmlns:a16="http://schemas.microsoft.com/office/drawing/2014/main" val="10000"/>
                  </a:ext>
                </a:extLst>
              </a:tr>
              <a:tr h="348300">
                <a:tc>
                  <a:txBody>
                    <a:bodyPr/>
                    <a:lstStyle/>
                    <a:p>
                      <a:pPr marL="0" marR="0" lvl="0" indent="0" algn="l" rtl="0">
                        <a:spcBef>
                          <a:spcPts val="0"/>
                        </a:spcBef>
                        <a:spcAft>
                          <a:spcPts val="0"/>
                        </a:spcAft>
                        <a:buNone/>
                      </a:pPr>
                      <a:r>
                        <a:rPr lang="en-US" sz="1600" b="1">
                          <a:latin typeface="Century Gothic"/>
                          <a:ea typeface="Century Gothic"/>
                          <a:cs typeface="Century Gothic"/>
                          <a:sym typeface="Century Gothic"/>
                        </a:rPr>
                        <a:t>Class</a:t>
                      </a:r>
                      <a:endParaRPr/>
                    </a:p>
                  </a:txBody>
                  <a:tcPr marL="91450" marR="91450" marT="45725" marB="45725">
                    <a:solidFill>
                      <a:srgbClr val="7EB761"/>
                    </a:solidFill>
                  </a:tcPr>
                </a:tc>
                <a:tc>
                  <a:txBody>
                    <a:bodyPr/>
                    <a:lstStyle/>
                    <a:p>
                      <a:pPr marL="0" marR="0" lvl="0" indent="0" algn="l" rtl="0">
                        <a:spcBef>
                          <a:spcPts val="0"/>
                        </a:spcBef>
                        <a:spcAft>
                          <a:spcPts val="0"/>
                        </a:spcAft>
                        <a:buNone/>
                      </a:pPr>
                      <a:r>
                        <a:rPr lang="en-US" sz="1600" b="1">
                          <a:latin typeface="Century Gothic"/>
                          <a:ea typeface="Century Gothic"/>
                          <a:cs typeface="Century Gothic"/>
                          <a:sym typeface="Century Gothic"/>
                        </a:rPr>
                        <a:t>Percentage</a:t>
                      </a:r>
                      <a:endParaRPr/>
                    </a:p>
                  </a:txBody>
                  <a:tcPr marL="91450" marR="91450" marT="45725" marB="45725">
                    <a:solidFill>
                      <a:srgbClr val="7EB761"/>
                    </a:solidFill>
                  </a:tcPr>
                </a:tc>
                <a:extLst>
                  <a:ext uri="{0D108BD9-81ED-4DB2-BD59-A6C34878D82A}">
                    <a16:rowId xmlns:a16="http://schemas.microsoft.com/office/drawing/2014/main" val="10001"/>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a:t>
                      </a:r>
                      <a:endParaRPr/>
                    </a:p>
                  </a:txBody>
                  <a:tcPr marL="91450" marR="91450" marT="45725" marB="45725">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95.92%</a:t>
                      </a:r>
                      <a:endParaRPr/>
                    </a:p>
                  </a:txBody>
                  <a:tcPr marL="91450" marR="91450" marT="45725" marB="45725">
                    <a:solidFill>
                      <a:srgbClr val="E1EFD8"/>
                    </a:solidFill>
                  </a:tcPr>
                </a:tc>
                <a:extLst>
                  <a:ext uri="{0D108BD9-81ED-4DB2-BD59-A6C34878D82A}">
                    <a16:rowId xmlns:a16="http://schemas.microsoft.com/office/drawing/2014/main" val="10002"/>
                  </a:ext>
                </a:extLst>
              </a:tr>
              <a:tr h="398300">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2004</a:t>
                      </a:r>
                      <a:endParaRPr/>
                    </a:p>
                  </a:txBody>
                  <a:tcPr marL="91450" marR="91450" marT="45725" marB="45725">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0.21%</a:t>
                      </a:r>
                      <a:endParaRPr/>
                    </a:p>
                  </a:txBody>
                  <a:tcPr marL="91450" marR="91450" marT="45725" marB="45725">
                    <a:solidFill>
                      <a:srgbClr val="C4E0B2"/>
                    </a:solidFill>
                  </a:tcPr>
                </a:tc>
                <a:extLst>
                  <a:ext uri="{0D108BD9-81ED-4DB2-BD59-A6C34878D82A}">
                    <a16:rowId xmlns:a16="http://schemas.microsoft.com/office/drawing/2014/main" val="10003"/>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2000</a:t>
                      </a:r>
                      <a:endParaRPr/>
                    </a:p>
                  </a:txBody>
                  <a:tcPr marL="91450" marR="91450" marT="45725" marB="45725">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0.17%</a:t>
                      </a:r>
                      <a:endParaRPr/>
                    </a:p>
                  </a:txBody>
                  <a:tcPr marL="91450" marR="91450" marT="45725" marB="45725">
                    <a:solidFill>
                      <a:srgbClr val="E1EFD8"/>
                    </a:solidFill>
                  </a:tcPr>
                </a:tc>
                <a:extLst>
                  <a:ext uri="{0D108BD9-81ED-4DB2-BD59-A6C34878D82A}">
                    <a16:rowId xmlns:a16="http://schemas.microsoft.com/office/drawing/2014/main" val="10004"/>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2005</a:t>
                      </a:r>
                      <a:endParaRPr/>
                    </a:p>
                  </a:txBody>
                  <a:tcPr marL="91450" marR="91450" marT="45725" marB="45725">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0.07%</a:t>
                      </a:r>
                      <a:endParaRPr/>
                    </a:p>
                  </a:txBody>
                  <a:tcPr marL="91450" marR="91450" marT="45725" marB="45725">
                    <a:solidFill>
                      <a:srgbClr val="C4E0B2"/>
                    </a:solidFill>
                  </a:tcPr>
                </a:tc>
                <a:extLst>
                  <a:ext uri="{0D108BD9-81ED-4DB2-BD59-A6C34878D82A}">
                    <a16:rowId xmlns:a16="http://schemas.microsoft.com/office/drawing/2014/main" val="10005"/>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2014</a:t>
                      </a:r>
                      <a:endParaRPr/>
                    </a:p>
                  </a:txBody>
                  <a:tcPr marL="91450" marR="91450" marT="45725" marB="45725">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0.07%</a:t>
                      </a:r>
                      <a:endParaRPr/>
                    </a:p>
                  </a:txBody>
                  <a:tcPr marL="91450" marR="91450" marT="45725" marB="45725">
                    <a:solidFill>
                      <a:srgbClr val="E1EFD8"/>
                    </a:solidFill>
                  </a:tcPr>
                </a:tc>
                <a:extLst>
                  <a:ext uri="{0D108BD9-81ED-4DB2-BD59-A6C34878D82A}">
                    <a16:rowId xmlns:a16="http://schemas.microsoft.com/office/drawing/2014/main" val="10006"/>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2008</a:t>
                      </a:r>
                      <a:endParaRPr/>
                    </a:p>
                  </a:txBody>
                  <a:tcPr marL="91450" marR="91450" marT="45725" marB="45725">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0.07%</a:t>
                      </a:r>
                      <a:endParaRPr/>
                    </a:p>
                  </a:txBody>
                  <a:tcPr marL="91450" marR="91450" marT="45725" marB="45725">
                    <a:solidFill>
                      <a:srgbClr val="C4E0B2"/>
                    </a:solidFill>
                  </a:tcPr>
                </a:tc>
                <a:extLst>
                  <a:ext uri="{0D108BD9-81ED-4DB2-BD59-A6C34878D82A}">
                    <a16:rowId xmlns:a16="http://schemas.microsoft.com/office/drawing/2014/main" val="10007"/>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2017</a:t>
                      </a:r>
                      <a:endParaRPr/>
                    </a:p>
                  </a:txBody>
                  <a:tcPr marL="91450" marR="91450" marT="45725" marB="45725">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0.06%</a:t>
                      </a:r>
                      <a:endParaRPr/>
                    </a:p>
                  </a:txBody>
                  <a:tcPr marL="91450" marR="91450" marT="45725" marB="45725">
                    <a:solidFill>
                      <a:srgbClr val="E1EFD8"/>
                    </a:solidFill>
                  </a:tcPr>
                </a:tc>
                <a:extLst>
                  <a:ext uri="{0D108BD9-81ED-4DB2-BD59-A6C34878D82A}">
                    <a16:rowId xmlns:a16="http://schemas.microsoft.com/office/drawing/2014/main" val="10008"/>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2006</a:t>
                      </a:r>
                      <a:endParaRPr/>
                    </a:p>
                  </a:txBody>
                  <a:tcPr marL="91450" marR="91450" marT="45725" marB="45725">
                    <a:solidFill>
                      <a:srgbClr val="C4E0B2"/>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0.05%</a:t>
                      </a:r>
                      <a:endParaRPr/>
                    </a:p>
                  </a:txBody>
                  <a:tcPr marL="91450" marR="91450" marT="45725" marB="45725">
                    <a:solidFill>
                      <a:srgbClr val="C4E0B2"/>
                    </a:solidFill>
                  </a:tcPr>
                </a:tc>
                <a:extLst>
                  <a:ext uri="{0D108BD9-81ED-4DB2-BD59-A6C34878D82A}">
                    <a16:rowId xmlns:a16="http://schemas.microsoft.com/office/drawing/2014/main" val="10009"/>
                  </a:ext>
                </a:extLst>
              </a:tr>
              <a:tr h="379975">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2018</a:t>
                      </a:r>
                      <a:endParaRPr/>
                    </a:p>
                  </a:txBody>
                  <a:tcPr marL="91450" marR="91450" marT="45725" marB="45725">
                    <a:solidFill>
                      <a:srgbClr val="E1EFD8"/>
                    </a:solidFill>
                  </a:tcPr>
                </a:tc>
                <a:tc>
                  <a:txBody>
                    <a:bodyPr/>
                    <a:lstStyle/>
                    <a:p>
                      <a:pPr marL="0" marR="0" lvl="0" indent="0" algn="l" rtl="0">
                        <a:spcBef>
                          <a:spcPts val="0"/>
                        </a:spcBef>
                        <a:spcAft>
                          <a:spcPts val="0"/>
                        </a:spcAft>
                        <a:buNone/>
                      </a:pPr>
                      <a:r>
                        <a:rPr lang="en-US" sz="1800">
                          <a:latin typeface="Century Gothic"/>
                          <a:ea typeface="Century Gothic"/>
                          <a:cs typeface="Century Gothic"/>
                          <a:sym typeface="Century Gothic"/>
                        </a:rPr>
                        <a:t>0.03%</a:t>
                      </a:r>
                      <a:endParaRPr/>
                    </a:p>
                  </a:txBody>
                  <a:tcPr marL="91450" marR="91450" marT="45725" marB="45725">
                    <a:solidFill>
                      <a:srgbClr val="E1EFD8"/>
                    </a:solidFill>
                  </a:tcPr>
                </a:tc>
                <a:extLst>
                  <a:ext uri="{0D108BD9-81ED-4DB2-BD59-A6C34878D82A}">
                    <a16:rowId xmlns:a16="http://schemas.microsoft.com/office/drawing/2014/main" val="10010"/>
                  </a:ext>
                </a:extLst>
              </a:tr>
            </a:tbl>
          </a:graphicData>
        </a:graphic>
      </p:graphicFrame>
      <p:sp>
        <p:nvSpPr>
          <p:cNvPr id="269" name="Google Shape;269;p10"/>
          <p:cNvSpPr/>
          <p:nvPr/>
        </p:nvSpPr>
        <p:spPr>
          <a:xfrm>
            <a:off x="2578100" y="1178203"/>
            <a:ext cx="1282700" cy="399069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0"/>
          <p:cNvSpPr/>
          <p:nvPr/>
        </p:nvSpPr>
        <p:spPr>
          <a:xfrm>
            <a:off x="6248400" y="2042501"/>
            <a:ext cx="2796166" cy="125949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0"/>
          <p:cNvSpPr/>
          <p:nvPr/>
        </p:nvSpPr>
        <p:spPr>
          <a:xfrm>
            <a:off x="6248400" y="3299801"/>
            <a:ext cx="2796166" cy="186909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9"/>
                                        </p:tgtEl>
                                      </p:cBhvr>
                                    </p:animEffect>
                                    <p:set>
                                      <p:cBhvr>
                                        <p:cTn id="12" dur="1" fill="hold">
                                          <p:stCondLst>
                                            <p:cond delay="500"/>
                                          </p:stCondLst>
                                        </p:cTn>
                                        <p:tgtEl>
                                          <p:spTgt spid="26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70"/>
                                        </p:tgtEl>
                                        <p:attrNameLst>
                                          <p:attrName>style.visibility</p:attrName>
                                        </p:attrNameLst>
                                      </p:cBhvr>
                                      <p:to>
                                        <p:strVal val="visible"/>
                                      </p:to>
                                    </p:set>
                                    <p:animEffect transition="in" filter="fade">
                                      <p:cBhvr>
                                        <p:cTn id="15" dur="500"/>
                                        <p:tgtEl>
                                          <p:spTgt spid="2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70"/>
                                        </p:tgtEl>
                                      </p:cBhvr>
                                    </p:animEffect>
                                    <p:set>
                                      <p:cBhvr>
                                        <p:cTn id="20" dur="1" fill="hold">
                                          <p:stCondLst>
                                            <p:cond delay="500"/>
                                          </p:stCondLst>
                                        </p:cTn>
                                        <p:tgtEl>
                                          <p:spTgt spid="27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71"/>
                                        </p:tgtEl>
                                        <p:attrNameLst>
                                          <p:attrName>style.visibility</p:attrName>
                                        </p:attrNameLst>
                                      </p:cBhvr>
                                      <p:to>
                                        <p:strVal val="visible"/>
                                      </p:to>
                                    </p:set>
                                    <p:animEffect transition="in" filter="fade">
                                      <p:cBhvr>
                                        <p:cTn id="23"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75797"/>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METHODS: Land Cover Classification</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grpSp>
        <p:nvGrpSpPr>
          <p:cNvPr id="117" name="Group 116"/>
          <p:cNvGrpSpPr/>
          <p:nvPr/>
        </p:nvGrpSpPr>
        <p:grpSpPr>
          <a:xfrm rot="10800000">
            <a:off x="7163942" y="2500274"/>
            <a:ext cx="1758503" cy="2146097"/>
            <a:chOff x="1752178" y="2415062"/>
            <a:chExt cx="1758503" cy="2146097"/>
          </a:xfrm>
        </p:grpSpPr>
        <p:grpSp>
          <p:nvGrpSpPr>
            <p:cNvPr id="118" name="Group 117"/>
            <p:cNvGrpSpPr/>
            <p:nvPr/>
          </p:nvGrpSpPr>
          <p:grpSpPr>
            <a:xfrm>
              <a:off x="1752178" y="2415062"/>
              <a:ext cx="1248666" cy="2146097"/>
              <a:chOff x="1752178" y="2415062"/>
              <a:chExt cx="1248666" cy="2146097"/>
            </a:xfrm>
          </p:grpSpPr>
          <p:sp>
            <p:nvSpPr>
              <p:cNvPr id="120" name="Rectangle 119"/>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19" name="Straight Connector 118"/>
            <p:cNvCxnSpPr>
              <a:stCxn id="120" idx="3"/>
            </p:cNvCxnSpPr>
            <p:nvPr/>
          </p:nvCxnSpPr>
          <p:spPr>
            <a:xfrm>
              <a:off x="3000844" y="3537189"/>
              <a:ext cx="50983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3" name="Google Shape;505;p61">
            <a:extLst>
              <a:ext uri="{FF2B5EF4-FFF2-40B4-BE49-F238E27FC236}">
                <a16:creationId xmlns:a16="http://schemas.microsoft.com/office/drawing/2014/main" id="{0D7BA1DA-5F72-4ACE-B718-1F09733E7732}"/>
              </a:ext>
            </a:extLst>
          </p:cNvPr>
          <p:cNvSpPr txBox="1"/>
          <p:nvPr/>
        </p:nvSpPr>
        <p:spPr>
          <a:xfrm>
            <a:off x="1758893" y="994963"/>
            <a:ext cx="146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Input</a:t>
            </a:r>
            <a:r>
              <a:rPr lang="en-US" sz="2400" b="1" i="0" u="none" strike="noStrike" cap="none" dirty="0">
                <a:solidFill>
                  <a:srgbClr val="3F3F3F"/>
                </a:solidFill>
                <a:latin typeface="Century Gothic"/>
                <a:ea typeface="Century Gothic"/>
                <a:cs typeface="Century Gothic"/>
                <a:sym typeface="Century Gothic"/>
              </a:rPr>
              <a:t>s</a:t>
            </a:r>
            <a:endParaRPr sz="1400" b="1" i="0" u="none" strike="noStrike" cap="none" dirty="0">
              <a:solidFill>
                <a:srgbClr val="000000"/>
              </a:solidFill>
              <a:latin typeface="Arial"/>
              <a:ea typeface="Arial"/>
              <a:cs typeface="Arial"/>
              <a:sym typeface="Arial"/>
            </a:endParaRPr>
          </a:p>
        </p:txBody>
      </p:sp>
      <p:sp>
        <p:nvSpPr>
          <p:cNvPr id="25" name="Google Shape;512;p61">
            <a:extLst>
              <a:ext uri="{FF2B5EF4-FFF2-40B4-BE49-F238E27FC236}">
                <a16:creationId xmlns:a16="http://schemas.microsoft.com/office/drawing/2014/main" id="{8BDADAD4-D90F-4393-BE98-626F4E4F963F}"/>
              </a:ext>
            </a:extLst>
          </p:cNvPr>
          <p:cNvSpPr txBox="1"/>
          <p:nvPr/>
        </p:nvSpPr>
        <p:spPr>
          <a:xfrm>
            <a:off x="8281375" y="994963"/>
            <a:ext cx="1875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Outputs</a:t>
            </a:r>
            <a:endParaRPr sz="1400" b="1" i="0" u="none" strike="noStrike" cap="none" dirty="0">
              <a:solidFill>
                <a:schemeClr val="tx1">
                  <a:lumMod val="75000"/>
                  <a:lumOff val="25000"/>
                </a:schemeClr>
              </a:solidFill>
              <a:latin typeface="Arial"/>
              <a:ea typeface="Arial"/>
              <a:cs typeface="Arial"/>
              <a:sym typeface="Arial"/>
            </a:endParaRPr>
          </a:p>
        </p:txBody>
      </p:sp>
      <p:pic>
        <p:nvPicPr>
          <p:cNvPr id="93" name="Google Shape;365;p4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8317522" y="1514625"/>
            <a:ext cx="1861193" cy="1851006"/>
          </a:xfrm>
          <a:prstGeom prst="rect">
            <a:avLst/>
          </a:prstGeom>
          <a:noFill/>
          <a:ln>
            <a:noFill/>
          </a:ln>
          <a:effectLst>
            <a:outerShdw blurRad="57150" dist="19050" dir="5400000" algn="bl" rotWithShape="0">
              <a:srgbClr val="000000"/>
            </a:outerShdw>
          </a:effectLst>
        </p:spPr>
      </p:pic>
      <p:sp>
        <p:nvSpPr>
          <p:cNvPr id="11" name="Rectangle 10"/>
          <p:cNvSpPr/>
          <p:nvPr/>
        </p:nvSpPr>
        <p:spPr>
          <a:xfrm>
            <a:off x="8288589" y="3868907"/>
            <a:ext cx="1870544" cy="1763113"/>
          </a:xfrm>
          <a:prstGeom prst="rect">
            <a:avLst/>
          </a:prstGeom>
          <a:solidFill>
            <a:srgbClr val="FFFF0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246028" y="3868907"/>
            <a:ext cx="920812" cy="87848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8297745" y="4752764"/>
            <a:ext cx="945528" cy="87848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Google Shape;505;p61">
            <a:extLst>
              <a:ext uri="{FF2B5EF4-FFF2-40B4-BE49-F238E27FC236}">
                <a16:creationId xmlns:a16="http://schemas.microsoft.com/office/drawing/2014/main" id="{0D7BA1DA-5F72-4ACE-B718-1F09733E7732}"/>
              </a:ext>
            </a:extLst>
          </p:cNvPr>
          <p:cNvSpPr txBox="1"/>
          <p:nvPr/>
        </p:nvSpPr>
        <p:spPr>
          <a:xfrm>
            <a:off x="9324413" y="4168526"/>
            <a:ext cx="81841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600" dirty="0">
                <a:solidFill>
                  <a:schemeClr val="bg1"/>
                </a:solidFill>
                <a:effectLst>
                  <a:outerShdw blurRad="38100" dist="38100" dir="2700000" algn="tl">
                    <a:srgbClr val="000000">
                      <a:alpha val="43137"/>
                    </a:srgbClr>
                  </a:outerShdw>
                </a:effectLst>
                <a:latin typeface="Century Gothic"/>
                <a:ea typeface="Arial"/>
                <a:cs typeface="Arial"/>
                <a:sym typeface="Century Gothic"/>
              </a:rPr>
              <a:t>160</a:t>
            </a:r>
            <a:endParaRPr sz="1600"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
        <p:nvSpPr>
          <p:cNvPr id="85" name="Google Shape;505;p61">
            <a:extLst>
              <a:ext uri="{FF2B5EF4-FFF2-40B4-BE49-F238E27FC236}">
                <a16:creationId xmlns:a16="http://schemas.microsoft.com/office/drawing/2014/main" id="{0D7BA1DA-5F72-4ACE-B718-1F09733E7732}"/>
              </a:ext>
            </a:extLst>
          </p:cNvPr>
          <p:cNvSpPr txBox="1"/>
          <p:nvPr/>
        </p:nvSpPr>
        <p:spPr>
          <a:xfrm>
            <a:off x="8416594" y="5016076"/>
            <a:ext cx="81841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600" dirty="0">
                <a:solidFill>
                  <a:schemeClr val="bg1"/>
                </a:solidFill>
                <a:effectLst>
                  <a:outerShdw blurRad="38100" dist="38100" dir="2700000" algn="tl">
                    <a:srgbClr val="000000">
                      <a:alpha val="43137"/>
                    </a:srgbClr>
                  </a:outerShdw>
                </a:effectLst>
                <a:latin typeface="Century Gothic"/>
                <a:ea typeface="Arial"/>
                <a:cs typeface="Arial"/>
                <a:sym typeface="Century Gothic"/>
              </a:rPr>
              <a:t>10</a:t>
            </a:r>
            <a:endParaRPr sz="1600"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
        <p:nvSpPr>
          <p:cNvPr id="86" name="Google Shape;505;p61">
            <a:extLst>
              <a:ext uri="{FF2B5EF4-FFF2-40B4-BE49-F238E27FC236}">
                <a16:creationId xmlns:a16="http://schemas.microsoft.com/office/drawing/2014/main" id="{0D7BA1DA-5F72-4ACE-B718-1F09733E7732}"/>
              </a:ext>
            </a:extLst>
          </p:cNvPr>
          <p:cNvSpPr txBox="1"/>
          <p:nvPr/>
        </p:nvSpPr>
        <p:spPr>
          <a:xfrm>
            <a:off x="8371407" y="4184671"/>
            <a:ext cx="818412"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1600" dirty="0">
                <a:solidFill>
                  <a:schemeClr val="tx1">
                    <a:lumMod val="75000"/>
                    <a:lumOff val="25000"/>
                  </a:schemeClr>
                </a:solidFill>
                <a:effectLst>
                  <a:outerShdw blurRad="38100" dist="38100" dir="2700000" algn="tl">
                    <a:srgbClr val="000000">
                      <a:alpha val="43137"/>
                    </a:srgbClr>
                  </a:outerShdw>
                </a:effectLst>
                <a:latin typeface="Century Gothic"/>
                <a:ea typeface="Arial"/>
                <a:cs typeface="Arial"/>
                <a:sym typeface="Century Gothic"/>
              </a:rPr>
              <a:t>8</a:t>
            </a:r>
            <a:endParaRPr sz="1600" i="0" u="none" strike="noStrike" cap="none" dirty="0">
              <a:solidFill>
                <a:schemeClr val="tx1">
                  <a:lumMod val="75000"/>
                  <a:lumOff val="25000"/>
                </a:schemeClr>
              </a:solidFill>
              <a:effectLst>
                <a:outerShdw blurRad="38100" dist="38100" dir="2700000" algn="tl">
                  <a:srgbClr val="000000">
                    <a:alpha val="43137"/>
                  </a:srgbClr>
                </a:outerShdw>
              </a:effectLst>
              <a:latin typeface="Arial"/>
              <a:ea typeface="Arial"/>
              <a:cs typeface="Arial"/>
              <a:sym typeface="Arial"/>
            </a:endParaRPr>
          </a:p>
        </p:txBody>
      </p:sp>
      <p:grpSp>
        <p:nvGrpSpPr>
          <p:cNvPr id="4" name="Group 3"/>
          <p:cNvGrpSpPr/>
          <p:nvPr/>
        </p:nvGrpSpPr>
        <p:grpSpPr>
          <a:xfrm>
            <a:off x="1639209" y="1514625"/>
            <a:ext cx="2995658" cy="3906594"/>
            <a:chOff x="1639209" y="1514625"/>
            <a:chExt cx="2995658" cy="3906594"/>
          </a:xfrm>
        </p:grpSpPr>
        <p:grpSp>
          <p:nvGrpSpPr>
            <p:cNvPr id="113" name="Group 112"/>
            <p:cNvGrpSpPr/>
            <p:nvPr/>
          </p:nvGrpSpPr>
          <p:grpSpPr>
            <a:xfrm>
              <a:off x="2851365" y="2484129"/>
              <a:ext cx="1783502" cy="2146097"/>
              <a:chOff x="1752178" y="2415062"/>
              <a:chExt cx="1783502" cy="2146097"/>
            </a:xfrm>
          </p:grpSpPr>
          <p:grpSp>
            <p:nvGrpSpPr>
              <p:cNvPr id="112" name="Group 111"/>
              <p:cNvGrpSpPr/>
              <p:nvPr/>
            </p:nvGrpSpPr>
            <p:grpSpPr>
              <a:xfrm>
                <a:off x="1752178" y="2415062"/>
                <a:ext cx="1248666" cy="2146097"/>
                <a:chOff x="1752178" y="2415062"/>
                <a:chExt cx="1248666" cy="2146097"/>
              </a:xfrm>
            </p:grpSpPr>
            <p:sp>
              <p:nvSpPr>
                <p:cNvPr id="84" name="Rectangle 83"/>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10" name="Straight Connector 109"/>
              <p:cNvCxnSpPr>
                <a:stCxn id="84" idx="3"/>
              </p:cNvCxnSpPr>
              <p:nvPr/>
            </p:nvCxnSpPr>
            <p:spPr>
              <a:xfrm>
                <a:off x="3000844" y="3537189"/>
                <a:ext cx="53483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50" name="Google Shape;365;p44"/>
            <p:cNvPicPr preferRelativeResize="0"/>
            <p:nvPr/>
          </p:nvPicPr>
          <p:blipFill>
            <a:blip r:embed="rId4">
              <a:extLst>
                <a:ext uri="{28A0092B-C50C-407E-A947-70E740481C1C}">
                  <a14:useLocalDpi xmlns:a14="http://schemas.microsoft.com/office/drawing/2010/main" val="0"/>
                </a:ext>
              </a:extLst>
            </a:blip>
            <a:stretch>
              <a:fillRect/>
            </a:stretch>
          </p:blipFill>
          <p:spPr>
            <a:xfrm>
              <a:off x="1639209" y="3535555"/>
              <a:ext cx="1855065" cy="1885664"/>
            </a:xfrm>
            <a:prstGeom prst="rect">
              <a:avLst/>
            </a:prstGeom>
            <a:noFill/>
            <a:ln>
              <a:noFill/>
            </a:ln>
            <a:effectLst>
              <a:outerShdw blurRad="57150" dist="19050" dir="5400000" algn="bl" rotWithShape="0">
                <a:srgbClr val="000000"/>
              </a:outerShdw>
            </a:effectLst>
          </p:spPr>
        </p:pic>
        <p:grpSp>
          <p:nvGrpSpPr>
            <p:cNvPr id="46" name="Group 45"/>
            <p:cNvGrpSpPr/>
            <p:nvPr/>
          </p:nvGrpSpPr>
          <p:grpSpPr>
            <a:xfrm>
              <a:off x="1639209" y="1514625"/>
              <a:ext cx="1883686" cy="1885664"/>
              <a:chOff x="576118" y="1412731"/>
              <a:chExt cx="1883686" cy="1885664"/>
            </a:xfrm>
          </p:grpSpPr>
          <p:pic>
            <p:nvPicPr>
              <p:cNvPr id="47" name="Google Shape;365;p44"/>
              <p:cNvPicPr preferRelativeResize="0"/>
              <p:nvPr/>
            </p:nvPicPr>
            <p:blipFill rotWithShape="1">
              <a:blip r:embed="rId5" cstate="print">
                <a:extLst>
                  <a:ext uri="{28A0092B-C50C-407E-A947-70E740481C1C}">
                    <a14:useLocalDpi xmlns:a14="http://schemas.microsoft.com/office/drawing/2010/main" val="0"/>
                  </a:ext>
                </a:extLst>
              </a:blip>
              <a:srcRect l="17100" t="8018" r="43280" b="52362"/>
              <a:stretch/>
            </p:blipFill>
            <p:spPr>
              <a:xfrm>
                <a:off x="576118" y="1412731"/>
                <a:ext cx="1861193" cy="1885664"/>
              </a:xfrm>
              <a:prstGeom prst="rect">
                <a:avLst/>
              </a:prstGeom>
              <a:noFill/>
              <a:ln>
                <a:noFill/>
              </a:ln>
              <a:effectLst>
                <a:outerShdw blurRad="57150" dist="19050" dir="5400000" algn="bl" rotWithShape="0">
                  <a:srgbClr val="000000"/>
                </a:outerShdw>
              </a:effectLst>
            </p:spPr>
          </p:pic>
          <p:sp>
            <p:nvSpPr>
              <p:cNvPr id="51" name="Google Shape;505;p61">
                <a:extLst>
                  <a:ext uri="{FF2B5EF4-FFF2-40B4-BE49-F238E27FC236}">
                    <a16:creationId xmlns:a16="http://schemas.microsoft.com/office/drawing/2014/main" id="{0D7BA1DA-5F72-4ACE-B718-1F09733E7732}"/>
                  </a:ext>
                </a:extLst>
              </p:cNvPr>
              <p:cNvSpPr txBox="1"/>
              <p:nvPr/>
            </p:nvSpPr>
            <p:spPr>
              <a:xfrm>
                <a:off x="997004" y="2699110"/>
                <a:ext cx="14628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Satellite Imagery</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sp>
          <p:nvSpPr>
            <p:cNvPr id="53" name="Google Shape;505;p61">
              <a:extLst>
                <a:ext uri="{FF2B5EF4-FFF2-40B4-BE49-F238E27FC236}">
                  <a16:creationId xmlns:a16="http://schemas.microsoft.com/office/drawing/2014/main" id="{0D7BA1DA-5F72-4ACE-B718-1F09733E7732}"/>
                </a:ext>
              </a:extLst>
            </p:cNvPr>
            <p:cNvSpPr txBox="1"/>
            <p:nvPr/>
          </p:nvSpPr>
          <p:spPr>
            <a:xfrm>
              <a:off x="2359686" y="4525482"/>
              <a:ext cx="1099906" cy="78260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Training Points by Class</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grpSp>
        <p:nvGrpSpPr>
          <p:cNvPr id="9" name="Group 8"/>
          <p:cNvGrpSpPr/>
          <p:nvPr/>
        </p:nvGrpSpPr>
        <p:grpSpPr>
          <a:xfrm>
            <a:off x="8951607" y="5030374"/>
            <a:ext cx="1215233" cy="572281"/>
            <a:chOff x="8951607" y="5030374"/>
            <a:chExt cx="1215233" cy="572281"/>
          </a:xfrm>
        </p:grpSpPr>
        <p:sp>
          <p:nvSpPr>
            <p:cNvPr id="88" name="Rectangle 87"/>
            <p:cNvSpPr/>
            <p:nvPr/>
          </p:nvSpPr>
          <p:spPr>
            <a:xfrm>
              <a:off x="9060872" y="5077341"/>
              <a:ext cx="1058141" cy="52531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Google Shape;505;p61">
              <a:extLst>
                <a:ext uri="{FF2B5EF4-FFF2-40B4-BE49-F238E27FC236}">
                  <a16:creationId xmlns:a16="http://schemas.microsoft.com/office/drawing/2014/main" id="{0D7BA1DA-5F72-4ACE-B718-1F09733E7732}"/>
                </a:ext>
              </a:extLst>
            </p:cNvPr>
            <p:cNvSpPr txBox="1"/>
            <p:nvPr/>
          </p:nvSpPr>
          <p:spPr>
            <a:xfrm>
              <a:off x="8951607" y="5030374"/>
              <a:ext cx="1215233"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Accuracy Metrics</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sp>
        <p:nvSpPr>
          <p:cNvPr id="97" name="Rectangle 96"/>
          <p:cNvSpPr/>
          <p:nvPr/>
        </p:nvSpPr>
        <p:spPr>
          <a:xfrm>
            <a:off x="9060872" y="2541394"/>
            <a:ext cx="1033292" cy="735510"/>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Google Shape;505;p61">
            <a:extLst>
              <a:ext uri="{FF2B5EF4-FFF2-40B4-BE49-F238E27FC236}">
                <a16:creationId xmlns:a16="http://schemas.microsoft.com/office/drawing/2014/main" id="{0D7BA1DA-5F72-4ACE-B718-1F09733E7732}"/>
              </a:ext>
            </a:extLst>
          </p:cNvPr>
          <p:cNvSpPr txBox="1"/>
          <p:nvPr/>
        </p:nvSpPr>
        <p:spPr>
          <a:xfrm>
            <a:off x="8994373" y="2494903"/>
            <a:ext cx="1148452" cy="64644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Land Cover by Class</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
        <p:nvSpPr>
          <p:cNvPr id="99" name="Text Placeholder 4">
            <a:extLst>
              <a:ext uri="{FF2B5EF4-FFF2-40B4-BE49-F238E27FC236}">
                <a16:creationId xmlns:a16="http://schemas.microsoft.com/office/drawing/2014/main" id="{5334C5BE-AA25-4AAD-9D8B-9FFC8990D71D}"/>
              </a:ext>
            </a:extLst>
          </p:cNvPr>
          <p:cNvSpPr txBox="1">
            <a:spLocks/>
          </p:cNvSpPr>
          <p:nvPr/>
        </p:nvSpPr>
        <p:spPr>
          <a:xfrm>
            <a:off x="7925623" y="6425898"/>
            <a:ext cx="3615991" cy="33855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Google Earth Engine, NASA DEVELOP</a:t>
            </a:r>
          </a:p>
        </p:txBody>
      </p:sp>
      <p:sp>
        <p:nvSpPr>
          <p:cNvPr id="75" name="Google Shape;514;p61">
            <a:extLst>
              <a:ext uri="{FF2B5EF4-FFF2-40B4-BE49-F238E27FC236}">
                <a16:creationId xmlns:a16="http://schemas.microsoft.com/office/drawing/2014/main" id="{F3E9C612-D6A4-4EAB-9A9D-34A2631EFB19}"/>
              </a:ext>
            </a:extLst>
          </p:cNvPr>
          <p:cNvSpPr txBox="1"/>
          <p:nvPr/>
        </p:nvSpPr>
        <p:spPr>
          <a:xfrm>
            <a:off x="5013103" y="994963"/>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Processing</a:t>
            </a:r>
            <a:endParaRPr sz="1400" b="1" i="0" u="none" strike="noStrike" cap="none" dirty="0">
              <a:solidFill>
                <a:schemeClr val="tx1">
                  <a:lumMod val="75000"/>
                  <a:lumOff val="25000"/>
                </a:schemeClr>
              </a:solidFill>
              <a:latin typeface="Arial"/>
              <a:ea typeface="Arial"/>
              <a:cs typeface="Arial"/>
              <a:sym typeface="Arial"/>
            </a:endParaRPr>
          </a:p>
        </p:txBody>
      </p:sp>
      <p:grpSp>
        <p:nvGrpSpPr>
          <p:cNvPr id="7" name="Group 6"/>
          <p:cNvGrpSpPr/>
          <p:nvPr/>
        </p:nvGrpSpPr>
        <p:grpSpPr>
          <a:xfrm>
            <a:off x="4626600" y="2953739"/>
            <a:ext cx="2524951" cy="2882874"/>
            <a:chOff x="4626600" y="2953739"/>
            <a:chExt cx="2524951" cy="2882874"/>
          </a:xfrm>
        </p:grpSpPr>
        <p:sp>
          <p:nvSpPr>
            <p:cNvPr id="76" name="Rectangle 75">
              <a:extLst>
                <a:ext uri="{FF2B5EF4-FFF2-40B4-BE49-F238E27FC236}">
                  <a16:creationId xmlns:a16="http://schemas.microsoft.com/office/drawing/2014/main" id="{8AACE91A-66D3-4236-AC14-4B298DE0F05D}"/>
                </a:ext>
              </a:extLst>
            </p:cNvPr>
            <p:cNvSpPr/>
            <p:nvPr/>
          </p:nvSpPr>
          <p:spPr>
            <a:xfrm>
              <a:off x="4626600" y="3051235"/>
              <a:ext cx="2520153" cy="2785378"/>
            </a:xfrm>
            <a:prstGeom prst="rect">
              <a:avLst/>
            </a:prstGeom>
          </p:spPr>
          <p:txBody>
            <a:bodyPr wrap="square">
              <a:spAutoFit/>
            </a:bodyPr>
            <a:lstStyle/>
            <a:p>
              <a:pPr algn="ctr">
                <a:lnSpc>
                  <a:spcPct val="100000"/>
                </a:lnSpc>
                <a:spcAft>
                  <a:spcPts val="600"/>
                </a:spcAft>
                <a:buClr>
                  <a:srgbClr val="7EB761"/>
                </a:buClr>
              </a:pPr>
              <a:r>
                <a:rPr lang="en-US" sz="2400" b="1" dirty="0">
                  <a:solidFill>
                    <a:schemeClr val="tx1">
                      <a:lumMod val="75000"/>
                      <a:lumOff val="25000"/>
                    </a:schemeClr>
                  </a:solidFill>
                  <a:latin typeface="Century Gothic" panose="020F0302020204030204"/>
                </a:rPr>
                <a:t>Google Earth Engine (GEE)</a:t>
              </a:r>
            </a:p>
            <a:p>
              <a:pPr marL="342900" indent="-342900">
                <a:lnSpc>
                  <a:spcPct val="100000"/>
                </a:lnSpc>
                <a:spcAft>
                  <a:spcPts val="600"/>
                </a:spcAft>
                <a:buClr>
                  <a:srgbClr val="7EB761"/>
                </a:buClr>
                <a:buFont typeface="Webdings" panose="05030102010509060703" pitchFamily="18" charset="2"/>
                <a:buChar char=""/>
              </a:pPr>
              <a:r>
                <a:rPr lang="en-US" sz="1600" dirty="0">
                  <a:solidFill>
                    <a:schemeClr val="tx1">
                      <a:lumMod val="75000"/>
                      <a:lumOff val="25000"/>
                    </a:schemeClr>
                  </a:solidFill>
                  <a:latin typeface="Century Gothic" panose="020F0302020204030204"/>
                </a:rPr>
                <a:t>Random Forest classifier within GEE</a:t>
              </a:r>
            </a:p>
            <a:p>
              <a:pPr marL="342900" indent="-342900">
                <a:lnSpc>
                  <a:spcPct val="100000"/>
                </a:lnSpc>
                <a:spcAft>
                  <a:spcPts val="600"/>
                </a:spcAft>
                <a:buClr>
                  <a:srgbClr val="7EB761"/>
                </a:buClr>
                <a:buFont typeface="Webdings" panose="05030102010509060703" pitchFamily="18" charset="2"/>
                <a:buChar char=""/>
              </a:pPr>
              <a:r>
                <a:rPr lang="en-US" sz="1600" dirty="0">
                  <a:solidFill>
                    <a:schemeClr val="tx1">
                      <a:lumMod val="75000"/>
                      <a:lumOff val="25000"/>
                    </a:schemeClr>
                  </a:solidFill>
                  <a:latin typeface="Century Gothic" panose="020F0302020204030204"/>
                </a:rPr>
                <a:t>Classified 1994, 2010, and 2018 composite        (Jan-May)</a:t>
              </a:r>
            </a:p>
            <a:p>
              <a:pPr marL="342900" indent="-342900">
                <a:lnSpc>
                  <a:spcPct val="100000"/>
                </a:lnSpc>
                <a:spcAft>
                  <a:spcPts val="600"/>
                </a:spcAft>
                <a:buClr>
                  <a:srgbClr val="7EB761"/>
                </a:buClr>
                <a:buFont typeface="Webdings" panose="05030102010509060703" pitchFamily="18" charset="2"/>
                <a:buChar char=""/>
              </a:pPr>
              <a:endParaRPr lang="en-US" sz="1600" dirty="0">
                <a:solidFill>
                  <a:schemeClr val="tx1">
                    <a:lumMod val="75000"/>
                    <a:lumOff val="25000"/>
                  </a:schemeClr>
                </a:solidFill>
                <a:latin typeface="Century Gothic" panose="020F0302020204030204"/>
              </a:endParaRPr>
            </a:p>
          </p:txBody>
        </p:sp>
        <p:sp>
          <p:nvSpPr>
            <p:cNvPr id="77" name="Rectangle 76"/>
            <p:cNvSpPr/>
            <p:nvPr/>
          </p:nvSpPr>
          <p:spPr>
            <a:xfrm>
              <a:off x="4634867" y="2953739"/>
              <a:ext cx="2516684" cy="264891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564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additive="base">
                                        <p:cTn id="17" dur="500" fill="hold"/>
                                        <p:tgtEl>
                                          <p:spTgt spid="117"/>
                                        </p:tgtEl>
                                        <p:attrNameLst>
                                          <p:attrName>ppt_x</p:attrName>
                                        </p:attrNameLst>
                                      </p:cBhvr>
                                      <p:tavLst>
                                        <p:tav tm="0">
                                          <p:val>
                                            <p:strVal val="0-#ppt_w/2"/>
                                          </p:val>
                                        </p:tav>
                                        <p:tav tm="100000">
                                          <p:val>
                                            <p:strVal val="#ppt_x"/>
                                          </p:val>
                                        </p:tav>
                                      </p:tavLst>
                                    </p:anim>
                                    <p:anim calcmode="lin" valueType="num">
                                      <p:cBhvr additive="base">
                                        <p:cTn id="1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500" fill="hold"/>
                                        <p:tgtEl>
                                          <p:spTgt spid="80"/>
                                        </p:tgtEl>
                                        <p:attrNameLst>
                                          <p:attrName>ppt_x</p:attrName>
                                        </p:attrNameLst>
                                      </p:cBhvr>
                                      <p:tavLst>
                                        <p:tav tm="0">
                                          <p:val>
                                            <p:strVal val="0-#ppt_w/2"/>
                                          </p:val>
                                        </p:tav>
                                        <p:tav tm="100000">
                                          <p:val>
                                            <p:strVal val="#ppt_x"/>
                                          </p:val>
                                        </p:tav>
                                      </p:tavLst>
                                    </p:anim>
                                    <p:anim calcmode="lin" valueType="num">
                                      <p:cBhvr additive="base">
                                        <p:cTn id="28" dur="500" fill="hold"/>
                                        <p:tgtEl>
                                          <p:spTgt spid="8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0-#ppt_w/2"/>
                                          </p:val>
                                        </p:tav>
                                        <p:tav tm="100000">
                                          <p:val>
                                            <p:strVal val="#ppt_x"/>
                                          </p:val>
                                        </p:tav>
                                      </p:tavLst>
                                    </p:anim>
                                    <p:anim calcmode="lin" valueType="num">
                                      <p:cBhvr additive="base">
                                        <p:cTn id="32" dur="500" fill="hold"/>
                                        <p:tgtEl>
                                          <p:spTgt spid="8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0-#ppt_w/2"/>
                                          </p:val>
                                        </p:tav>
                                        <p:tav tm="100000">
                                          <p:val>
                                            <p:strVal val="#ppt_x"/>
                                          </p:val>
                                        </p:tav>
                                      </p:tavLst>
                                    </p:anim>
                                    <p:anim calcmode="lin" valueType="num">
                                      <p:cBhvr additive="base">
                                        <p:cTn id="36" dur="500" fill="hold"/>
                                        <p:tgtEl>
                                          <p:spTgt spid="8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0-#ppt_w/2"/>
                                          </p:val>
                                        </p:tav>
                                        <p:tav tm="100000">
                                          <p:val>
                                            <p:strVal val="#ppt_x"/>
                                          </p:val>
                                        </p:tav>
                                      </p:tavLst>
                                    </p:anim>
                                    <p:anim calcmode="lin" valueType="num">
                                      <p:cBhvr additive="base">
                                        <p:cTn id="40" dur="500" fill="hold"/>
                                        <p:tgtEl>
                                          <p:spTgt spid="8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97"/>
                                        </p:tgtEl>
                                        <p:attrNameLst>
                                          <p:attrName>style.visibility</p:attrName>
                                        </p:attrNameLst>
                                      </p:cBhvr>
                                      <p:to>
                                        <p:strVal val="visible"/>
                                      </p:to>
                                    </p:set>
                                    <p:anim calcmode="lin" valueType="num">
                                      <p:cBhvr additive="base">
                                        <p:cTn id="47" dur="500" fill="hold"/>
                                        <p:tgtEl>
                                          <p:spTgt spid="97"/>
                                        </p:tgtEl>
                                        <p:attrNameLst>
                                          <p:attrName>ppt_x</p:attrName>
                                        </p:attrNameLst>
                                      </p:cBhvr>
                                      <p:tavLst>
                                        <p:tav tm="0">
                                          <p:val>
                                            <p:strVal val="0-#ppt_w/2"/>
                                          </p:val>
                                        </p:tav>
                                        <p:tav tm="100000">
                                          <p:val>
                                            <p:strVal val="#ppt_x"/>
                                          </p:val>
                                        </p:tav>
                                      </p:tavLst>
                                    </p:anim>
                                    <p:anim calcmode="lin" valueType="num">
                                      <p:cBhvr additive="base">
                                        <p:cTn id="48" dur="500" fill="hold"/>
                                        <p:tgtEl>
                                          <p:spTgt spid="9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additive="base">
                                        <p:cTn id="51" dur="500" fill="hold"/>
                                        <p:tgtEl>
                                          <p:spTgt spid="98"/>
                                        </p:tgtEl>
                                        <p:attrNameLst>
                                          <p:attrName>ppt_x</p:attrName>
                                        </p:attrNameLst>
                                      </p:cBhvr>
                                      <p:tavLst>
                                        <p:tav tm="0">
                                          <p:val>
                                            <p:strVal val="0-#ppt_w/2"/>
                                          </p:val>
                                        </p:tav>
                                        <p:tav tm="100000">
                                          <p:val>
                                            <p:strVal val="#ppt_x"/>
                                          </p:val>
                                        </p:tav>
                                      </p:tavLst>
                                    </p:anim>
                                    <p:anim calcmode="lin" valueType="num">
                                      <p:cBhvr additive="base">
                                        <p:cTn id="52" dur="500" fill="hold"/>
                                        <p:tgtEl>
                                          <p:spTgt spid="98"/>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0-#ppt_w/2"/>
                                          </p:val>
                                        </p:tav>
                                        <p:tav tm="100000">
                                          <p:val>
                                            <p:strVal val="#ppt_x"/>
                                          </p:val>
                                        </p:tav>
                                      </p:tavLst>
                                    </p:anim>
                                    <p:anim calcmode="lin" valueType="num">
                                      <p:cBhvr additive="base">
                                        <p:cTn id="56" dur="500" fill="hold"/>
                                        <p:tgtEl>
                                          <p:spTgt spid="9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0-#ppt_w/2"/>
                                          </p:val>
                                        </p:tav>
                                        <p:tav tm="100000">
                                          <p:val>
                                            <p:strVal val="#ppt_x"/>
                                          </p:val>
                                        </p:tav>
                                      </p:tavLst>
                                    </p:anim>
                                    <p:anim calcmode="lin" valueType="num">
                                      <p:cBhvr additive="base">
                                        <p:cTn id="6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80" grpId="0" animBg="1"/>
      <p:bldP spid="83" grpId="0"/>
      <p:bldP spid="85" grpId="0"/>
      <p:bldP spid="86" grpId="0"/>
      <p:bldP spid="97" grpId="0" animBg="1"/>
      <p:bldP spid="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Accuracy Metrics</a:t>
            </a:r>
            <a:endParaRPr/>
          </a:p>
        </p:txBody>
      </p:sp>
      <p:sp>
        <p:nvSpPr>
          <p:cNvPr id="320" name="Google Shape;320;p12"/>
          <p:cNvSpPr/>
          <p:nvPr/>
        </p:nvSpPr>
        <p:spPr>
          <a:xfrm>
            <a:off x="-1134784" y="2040764"/>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graphicFrame>
        <p:nvGraphicFramePr>
          <p:cNvPr id="321" name="Google Shape;321;p12"/>
          <p:cNvGraphicFramePr/>
          <p:nvPr/>
        </p:nvGraphicFramePr>
        <p:xfrm>
          <a:off x="2059090" y="1117601"/>
          <a:ext cx="9225725" cy="1498600"/>
        </p:xfrm>
        <a:graphic>
          <a:graphicData uri="http://schemas.openxmlformats.org/drawingml/2006/table">
            <a:tbl>
              <a:tblPr>
                <a:noFill/>
              </a:tblPr>
              <a:tblGrid>
                <a:gridCol w="2907300">
                  <a:extLst>
                    <a:ext uri="{9D8B030D-6E8A-4147-A177-3AD203B41FA5}">
                      <a16:colId xmlns:a16="http://schemas.microsoft.com/office/drawing/2014/main" val="20000"/>
                    </a:ext>
                  </a:extLst>
                </a:gridCol>
                <a:gridCol w="3168425">
                  <a:extLst>
                    <a:ext uri="{9D8B030D-6E8A-4147-A177-3AD203B41FA5}">
                      <a16:colId xmlns:a16="http://schemas.microsoft.com/office/drawing/2014/main" val="20001"/>
                    </a:ext>
                  </a:extLst>
                </a:gridCol>
                <a:gridCol w="3150000">
                  <a:extLst>
                    <a:ext uri="{9D8B030D-6E8A-4147-A177-3AD203B41FA5}">
                      <a16:colId xmlns:a16="http://schemas.microsoft.com/office/drawing/2014/main" val="20002"/>
                    </a:ext>
                  </a:extLst>
                </a:gridCol>
              </a:tblGrid>
              <a:tr h="909175">
                <a:tc>
                  <a:txBody>
                    <a:bodyPr/>
                    <a:lstStyle/>
                    <a:p>
                      <a:pPr marL="0" marR="0" lvl="0" indent="0" algn="ctr" rtl="0">
                        <a:spcBef>
                          <a:spcPts val="0"/>
                        </a:spcBef>
                        <a:spcAft>
                          <a:spcPts val="0"/>
                        </a:spcAft>
                        <a:buNone/>
                      </a:pPr>
                      <a:r>
                        <a:rPr lang="en-US" sz="1600" b="1">
                          <a:solidFill>
                            <a:srgbClr val="F2F2F2"/>
                          </a:solidFill>
                          <a:latin typeface="Century Gothic"/>
                          <a:ea typeface="Century Gothic"/>
                          <a:cs typeface="Century Gothic"/>
                          <a:sym typeface="Century Gothic"/>
                        </a:rPr>
                        <a:t>1994 Overall Accuracy</a:t>
                      </a:r>
                      <a:endParaRPr sz="1600" b="1">
                        <a:solidFill>
                          <a:srgbClr val="F2F2F2"/>
                        </a:solidFill>
                        <a:latin typeface="Century Gothic"/>
                        <a:ea typeface="Century Gothic"/>
                        <a:cs typeface="Century Gothic"/>
                        <a:sym typeface="Century Gothic"/>
                      </a:endParaRPr>
                    </a:p>
                  </a:txBody>
                  <a:tcPr marL="35600" marR="35600" marT="35600" marB="356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600" b="1">
                          <a:solidFill>
                            <a:srgbClr val="F2F2F2"/>
                          </a:solidFill>
                          <a:latin typeface="Century Gothic"/>
                          <a:ea typeface="Century Gothic"/>
                          <a:cs typeface="Century Gothic"/>
                          <a:sym typeface="Century Gothic"/>
                        </a:rPr>
                        <a:t>2010 Overall Accuracy</a:t>
                      </a:r>
                      <a:endParaRPr/>
                    </a:p>
                  </a:txBody>
                  <a:tcPr marL="35600" marR="35600" marT="35600" marB="35600" anchor="ctr">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600" b="1">
                          <a:solidFill>
                            <a:srgbClr val="F2F2F2"/>
                          </a:solidFill>
                          <a:latin typeface="Century Gothic"/>
                          <a:ea typeface="Century Gothic"/>
                          <a:cs typeface="Century Gothic"/>
                          <a:sym typeface="Century Gothic"/>
                        </a:rPr>
                        <a:t>2018 Overall Accuracy</a:t>
                      </a:r>
                      <a:endParaRPr sz="1600" b="1">
                        <a:solidFill>
                          <a:srgbClr val="F2F2F2"/>
                        </a:solidFill>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extLst>
                  <a:ext uri="{0D108BD9-81ED-4DB2-BD59-A6C34878D82A}">
                    <a16:rowId xmlns:a16="http://schemas.microsoft.com/office/drawing/2014/main" val="10000"/>
                  </a:ext>
                </a:extLst>
              </a:tr>
              <a:tr h="589425">
                <a:tc>
                  <a:txBody>
                    <a:bodyPr/>
                    <a:lstStyle/>
                    <a:p>
                      <a:pPr marL="0" marR="0" lvl="0" indent="0" algn="ctr" rtl="0">
                        <a:spcBef>
                          <a:spcPts val="0"/>
                        </a:spcBef>
                        <a:spcAft>
                          <a:spcPts val="0"/>
                        </a:spcAft>
                        <a:buNone/>
                      </a:pPr>
                      <a:r>
                        <a:rPr lang="en-US" sz="1600">
                          <a:latin typeface="Century Gothic"/>
                          <a:ea typeface="Century Gothic"/>
                          <a:cs typeface="Century Gothic"/>
                          <a:sym typeface="Century Gothic"/>
                        </a:rPr>
                        <a:t>89%</a:t>
                      </a:r>
                      <a:endParaRPr/>
                    </a:p>
                  </a:txBody>
                  <a:tcPr marL="35600" marR="35600" marT="35600" marB="356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entury Gothic"/>
                          <a:ea typeface="Century Gothic"/>
                          <a:cs typeface="Century Gothic"/>
                          <a:sym typeface="Century Gothic"/>
                        </a:rPr>
                        <a:t>84%</a:t>
                      </a:r>
                      <a:endParaRPr/>
                    </a:p>
                  </a:txBody>
                  <a:tcPr marL="35600" marR="35600" marT="35600" marB="35600" anchor="ctr">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latin typeface="Century Gothic"/>
                          <a:ea typeface="Century Gothic"/>
                          <a:cs typeface="Century Gothic"/>
                          <a:sym typeface="Century Gothic"/>
                        </a:rPr>
                        <a:t>83%</a:t>
                      </a:r>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322" name="Google Shape;322;p12"/>
          <p:cNvGraphicFramePr/>
          <p:nvPr/>
        </p:nvGraphicFramePr>
        <p:xfrm>
          <a:off x="929376" y="2748659"/>
          <a:ext cx="10355425" cy="3401400"/>
        </p:xfrm>
        <a:graphic>
          <a:graphicData uri="http://schemas.openxmlformats.org/drawingml/2006/table">
            <a:tbl>
              <a:tblPr>
                <a:noFill/>
              </a:tblPr>
              <a:tblGrid>
                <a:gridCol w="1133975">
                  <a:extLst>
                    <a:ext uri="{9D8B030D-6E8A-4147-A177-3AD203B41FA5}">
                      <a16:colId xmlns:a16="http://schemas.microsoft.com/office/drawing/2014/main" val="20000"/>
                    </a:ext>
                  </a:extLst>
                </a:gridCol>
                <a:gridCol w="1452975">
                  <a:extLst>
                    <a:ext uri="{9D8B030D-6E8A-4147-A177-3AD203B41FA5}">
                      <a16:colId xmlns:a16="http://schemas.microsoft.com/office/drawing/2014/main" val="20001"/>
                    </a:ext>
                  </a:extLst>
                </a:gridCol>
                <a:gridCol w="1452975">
                  <a:extLst>
                    <a:ext uri="{9D8B030D-6E8A-4147-A177-3AD203B41FA5}">
                      <a16:colId xmlns:a16="http://schemas.microsoft.com/office/drawing/2014/main" val="20002"/>
                    </a:ext>
                  </a:extLst>
                </a:gridCol>
                <a:gridCol w="1583475">
                  <a:extLst>
                    <a:ext uri="{9D8B030D-6E8A-4147-A177-3AD203B41FA5}">
                      <a16:colId xmlns:a16="http://schemas.microsoft.com/office/drawing/2014/main" val="20003"/>
                    </a:ext>
                  </a:extLst>
                </a:gridCol>
                <a:gridCol w="1583475">
                  <a:extLst>
                    <a:ext uri="{9D8B030D-6E8A-4147-A177-3AD203B41FA5}">
                      <a16:colId xmlns:a16="http://schemas.microsoft.com/office/drawing/2014/main" val="20004"/>
                    </a:ext>
                  </a:extLst>
                </a:gridCol>
                <a:gridCol w="1574275">
                  <a:extLst>
                    <a:ext uri="{9D8B030D-6E8A-4147-A177-3AD203B41FA5}">
                      <a16:colId xmlns:a16="http://schemas.microsoft.com/office/drawing/2014/main" val="20005"/>
                    </a:ext>
                  </a:extLst>
                </a:gridCol>
                <a:gridCol w="1574275">
                  <a:extLst>
                    <a:ext uri="{9D8B030D-6E8A-4147-A177-3AD203B41FA5}">
                      <a16:colId xmlns:a16="http://schemas.microsoft.com/office/drawing/2014/main" val="20006"/>
                    </a:ext>
                  </a:extLst>
                </a:gridCol>
              </a:tblGrid>
              <a:tr h="1071675">
                <a:tc>
                  <a:txBody>
                    <a:bodyPr/>
                    <a:lstStyle/>
                    <a:p>
                      <a:pPr marL="0" marR="0" lvl="0" indent="0" algn="ctr" rtl="0">
                        <a:spcBef>
                          <a:spcPts val="0"/>
                        </a:spcBef>
                        <a:spcAft>
                          <a:spcPts val="0"/>
                        </a:spcAft>
                        <a:buNone/>
                      </a:pPr>
                      <a:r>
                        <a:rPr lang="en-US" sz="1500" b="1" i="0" u="none" strike="noStrike">
                          <a:solidFill>
                            <a:srgbClr val="FFFFFF"/>
                          </a:solidFill>
                          <a:latin typeface="Century Gothic"/>
                          <a:ea typeface="Century Gothic"/>
                          <a:cs typeface="Century Gothic"/>
                          <a:sym typeface="Century Gothic"/>
                        </a:rPr>
                        <a:t>Land use/cover categories</a:t>
                      </a:r>
                      <a:endParaRPr sz="1500">
                        <a:latin typeface="Century Gothic"/>
                        <a:ea typeface="Century Gothic"/>
                        <a:cs typeface="Century Gothic"/>
                        <a:sym typeface="Century Gothic"/>
                      </a:endParaRPr>
                    </a:p>
                  </a:txBody>
                  <a:tcPr marL="35600" marR="35600" marT="35600" marB="356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500" b="1" i="0" u="none" strike="noStrike">
                          <a:solidFill>
                            <a:srgbClr val="FFFFFF"/>
                          </a:solidFill>
                          <a:latin typeface="Century Gothic"/>
                          <a:ea typeface="Century Gothic"/>
                          <a:cs typeface="Century Gothic"/>
                          <a:sym typeface="Century Gothic"/>
                        </a:rPr>
                        <a:t>1994 User Accuracy (%)</a:t>
                      </a:r>
                      <a:endParaRPr sz="1500">
                        <a:latin typeface="Century Gothic"/>
                        <a:ea typeface="Century Gothic"/>
                        <a:cs typeface="Century Gothic"/>
                        <a:sym typeface="Century Gothic"/>
                      </a:endParaRPr>
                    </a:p>
                  </a:txBody>
                  <a:tcPr marL="35600" marR="35600" marT="35600" marB="356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Clr>
                          <a:srgbClr val="FFFFFF"/>
                        </a:buClr>
                        <a:buSzPts val="1500"/>
                        <a:buFont typeface="Century Gothic"/>
                        <a:buNone/>
                      </a:pPr>
                      <a:r>
                        <a:rPr lang="en-US" sz="1500" b="1" i="0" u="none" strike="noStrike">
                          <a:solidFill>
                            <a:srgbClr val="FFFFFF"/>
                          </a:solidFill>
                          <a:latin typeface="Century Gothic"/>
                          <a:ea typeface="Century Gothic"/>
                          <a:cs typeface="Century Gothic"/>
                          <a:sym typeface="Century Gothic"/>
                        </a:rPr>
                        <a:t>1994 Producer Accuracy (%)</a:t>
                      </a:r>
                      <a:endParaRPr sz="1500">
                        <a:latin typeface="Century Gothic"/>
                        <a:ea typeface="Century Gothic"/>
                        <a:cs typeface="Century Gothic"/>
                        <a:sym typeface="Century Gothic"/>
                      </a:endParaRPr>
                    </a:p>
                  </a:txBody>
                  <a:tcPr marL="35600" marR="35600" marT="35600" marB="356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500" b="1" i="0" u="none" strike="noStrike">
                          <a:solidFill>
                            <a:srgbClr val="FFFFFF"/>
                          </a:solidFill>
                          <a:latin typeface="Century Gothic"/>
                          <a:ea typeface="Century Gothic"/>
                          <a:cs typeface="Century Gothic"/>
                          <a:sym typeface="Century Gothic"/>
                        </a:rPr>
                        <a:t>2010 User Accuracy (%)</a:t>
                      </a:r>
                      <a:endParaRPr sz="1500">
                        <a:latin typeface="Century Gothic"/>
                        <a:ea typeface="Century Gothic"/>
                        <a:cs typeface="Century Gothic"/>
                        <a:sym typeface="Century Gothic"/>
                      </a:endParaRPr>
                    </a:p>
                  </a:txBody>
                  <a:tcPr marL="35600" marR="35600" marT="35600" marB="35600" anchor="ctr">
                    <a:lnL w="12700" cap="flat" cmpd="sng">
                      <a:solidFill>
                        <a:schemeClr val="dk1"/>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Clr>
                          <a:srgbClr val="FFFFFF"/>
                        </a:buClr>
                        <a:buSzPts val="1500"/>
                        <a:buFont typeface="Century Gothic"/>
                        <a:buNone/>
                      </a:pPr>
                      <a:r>
                        <a:rPr lang="en-US" sz="1500" b="1" i="0" u="none" strike="noStrike">
                          <a:solidFill>
                            <a:srgbClr val="FFFFFF"/>
                          </a:solidFill>
                          <a:latin typeface="Century Gothic"/>
                          <a:ea typeface="Century Gothic"/>
                          <a:cs typeface="Century Gothic"/>
                          <a:sym typeface="Century Gothic"/>
                        </a:rPr>
                        <a:t>2010 Producer Accuracy (%)</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500" b="1" i="0" u="none" strike="noStrike">
                          <a:solidFill>
                            <a:srgbClr val="FFFFFF"/>
                          </a:solidFill>
                          <a:latin typeface="Century Gothic"/>
                          <a:ea typeface="Century Gothic"/>
                          <a:cs typeface="Century Gothic"/>
                          <a:sym typeface="Century Gothic"/>
                        </a:rPr>
                        <a:t>2018 User Accuracy (%)</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Clr>
                          <a:srgbClr val="FFFFFF"/>
                        </a:buClr>
                        <a:buSzPts val="1500"/>
                        <a:buFont typeface="Century Gothic"/>
                        <a:buNone/>
                      </a:pPr>
                      <a:r>
                        <a:rPr lang="en-US" sz="1500" b="1" i="0" u="none" strike="noStrike">
                          <a:solidFill>
                            <a:srgbClr val="FFFFFF"/>
                          </a:solidFill>
                          <a:latin typeface="Century Gothic"/>
                          <a:ea typeface="Century Gothic"/>
                          <a:cs typeface="Century Gothic"/>
                          <a:sym typeface="Century Gothic"/>
                        </a:rPr>
                        <a:t>2018 Producer Accuracy (%)</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extLst>
                  <a:ext uri="{0D108BD9-81ED-4DB2-BD59-A6C34878D82A}">
                    <a16:rowId xmlns:a16="http://schemas.microsoft.com/office/drawing/2014/main" val="10000"/>
                  </a:ext>
                </a:extLst>
              </a:tr>
              <a:tr h="523150">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Water</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97.4</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Century Gothic"/>
                        <a:buNone/>
                      </a:pPr>
                      <a:r>
                        <a:rPr lang="en-US" sz="1500" b="0" i="0" u="none" strike="noStrike">
                          <a:solidFill>
                            <a:srgbClr val="000000"/>
                          </a:solidFill>
                          <a:latin typeface="Century Gothic"/>
                          <a:ea typeface="Century Gothic"/>
                          <a:cs typeface="Century Gothic"/>
                          <a:sym typeface="Century Gothic"/>
                        </a:rPr>
                        <a:t>97.4</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latin typeface="Century Gothic"/>
                          <a:ea typeface="Century Gothic"/>
                          <a:cs typeface="Century Gothic"/>
                          <a:sym typeface="Century Gothic"/>
                        </a:rPr>
                        <a:t>94.8</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a:latin typeface="Century Gothic"/>
                          <a:ea typeface="Century Gothic"/>
                          <a:cs typeface="Century Gothic"/>
                          <a:sym typeface="Century Gothic"/>
                        </a:rPr>
                        <a:t>100.0</a:t>
                      </a:r>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98.6</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93.4</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49775">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Natural Vegetation</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80.0 </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85.7</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Century Gothic"/>
                          <a:ea typeface="Century Gothic"/>
                          <a:cs typeface="Century Gothic"/>
                          <a:sym typeface="Century Gothic"/>
                        </a:rPr>
                        <a:t>77.8</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Century Gothic"/>
                          <a:ea typeface="Century Gothic"/>
                          <a:cs typeface="Century Gothic"/>
                          <a:sym typeface="Century Gothic"/>
                        </a:rPr>
                        <a:t>83.1</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77.8</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76.1</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Cultivated Land</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55.6</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45.5</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Century Gothic"/>
                          <a:ea typeface="Century Gothic"/>
                          <a:cs typeface="Century Gothic"/>
                          <a:sym typeface="Century Gothic"/>
                        </a:rPr>
                        <a:t>35.7</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Century Gothic"/>
                          <a:ea typeface="Century Gothic"/>
                          <a:cs typeface="Century Gothic"/>
                          <a:sym typeface="Century Gothic"/>
                        </a:rPr>
                        <a:t>31.5</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81.5</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74.6</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3150">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Bare Ground</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93.4</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90.5</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Century Gothic"/>
                          <a:ea typeface="Century Gothic"/>
                          <a:cs typeface="Century Gothic"/>
                          <a:sym typeface="Century Gothic"/>
                        </a:rPr>
                        <a:t>91.8</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1500">
                          <a:latin typeface="Century Gothic"/>
                          <a:ea typeface="Century Gothic"/>
                          <a:cs typeface="Century Gothic"/>
                          <a:sym typeface="Century Gothic"/>
                        </a:rPr>
                        <a:t>81.8</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a:solidFill>
                            <a:srgbClr val="000000"/>
                          </a:solidFill>
                          <a:latin typeface="Century Gothic"/>
                          <a:ea typeface="Century Gothic"/>
                          <a:cs typeface="Century Gothic"/>
                          <a:sym typeface="Century Gothic"/>
                        </a:rPr>
                        <a:t>73.8</a:t>
                      </a:r>
                      <a:endParaRPr sz="150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500" b="0" i="0" u="none" strike="noStrike" dirty="0">
                          <a:solidFill>
                            <a:srgbClr val="000000"/>
                          </a:solidFill>
                          <a:latin typeface="Century Gothic"/>
                          <a:ea typeface="Century Gothic"/>
                          <a:cs typeface="Century Gothic"/>
                          <a:sym typeface="Century Gothic"/>
                        </a:rPr>
                        <a:t>88.9</a:t>
                      </a:r>
                      <a:endParaRPr sz="1500" dirty="0">
                        <a:latin typeface="Century Gothic"/>
                        <a:ea typeface="Century Gothic"/>
                        <a:cs typeface="Century Gothic"/>
                        <a:sym typeface="Century Gothic"/>
                      </a:endParaRPr>
                    </a:p>
                  </a:txBody>
                  <a:tcPr marL="35600" marR="35600" marT="35600" marB="356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23" name="Google Shape;323;p12"/>
          <p:cNvSpPr/>
          <p:nvPr/>
        </p:nvSpPr>
        <p:spPr>
          <a:xfrm>
            <a:off x="1930400" y="1943101"/>
            <a:ext cx="3187700" cy="73933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12"/>
          <p:cNvSpPr/>
          <p:nvPr/>
        </p:nvSpPr>
        <p:spPr>
          <a:xfrm>
            <a:off x="4940300" y="1943101"/>
            <a:ext cx="3187700" cy="73933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2"/>
          <p:cNvSpPr/>
          <p:nvPr/>
        </p:nvSpPr>
        <p:spPr>
          <a:xfrm>
            <a:off x="8115300" y="1943101"/>
            <a:ext cx="3187700" cy="73933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2"/>
          <p:cNvSpPr/>
          <p:nvPr/>
        </p:nvSpPr>
        <p:spPr>
          <a:xfrm>
            <a:off x="3316636" y="4971329"/>
            <a:ext cx="1930153" cy="73933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12"/>
          <p:cNvSpPr/>
          <p:nvPr/>
        </p:nvSpPr>
        <p:spPr>
          <a:xfrm>
            <a:off x="1944790" y="3710001"/>
            <a:ext cx="9447110" cy="73933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326;p12"/>
          <p:cNvSpPr/>
          <p:nvPr/>
        </p:nvSpPr>
        <p:spPr>
          <a:xfrm>
            <a:off x="6343123" y="4971329"/>
            <a:ext cx="1930153" cy="73933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3"/>
                                        </p:tgtEl>
                                      </p:cBhvr>
                                    </p:animEffect>
                                    <p:set>
                                      <p:cBhvr>
                                        <p:cTn id="12" dur="1" fill="hold">
                                          <p:stCondLst>
                                            <p:cond delay="500"/>
                                          </p:stCondLst>
                                        </p:cTn>
                                        <p:tgtEl>
                                          <p:spTgt spid="32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24"/>
                                        </p:tgtEl>
                                        <p:attrNameLst>
                                          <p:attrName>style.visibility</p:attrName>
                                        </p:attrNameLst>
                                      </p:cBhvr>
                                      <p:to>
                                        <p:strVal val="visible"/>
                                      </p:to>
                                    </p:set>
                                    <p:animEffect transition="in" filter="fade">
                                      <p:cBhvr>
                                        <p:cTn id="15" dur="500"/>
                                        <p:tgtEl>
                                          <p:spTgt spid="3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24"/>
                                        </p:tgtEl>
                                      </p:cBhvr>
                                    </p:animEffect>
                                    <p:set>
                                      <p:cBhvr>
                                        <p:cTn id="20" dur="1" fill="hold">
                                          <p:stCondLst>
                                            <p:cond delay="500"/>
                                          </p:stCondLst>
                                        </p:cTn>
                                        <p:tgtEl>
                                          <p:spTgt spid="32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25"/>
                                        </p:tgtEl>
                                        <p:attrNameLst>
                                          <p:attrName>style.visibility</p:attrName>
                                        </p:attrNameLst>
                                      </p:cBhvr>
                                      <p:to>
                                        <p:strVal val="visible"/>
                                      </p:to>
                                    </p:set>
                                    <p:animEffect transition="in" filter="fade">
                                      <p:cBhvr>
                                        <p:cTn id="23" dur="500"/>
                                        <p:tgtEl>
                                          <p:spTgt spid="3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5"/>
                                        </p:tgtEl>
                                      </p:cBhvr>
                                    </p:animEffect>
                                    <p:set>
                                      <p:cBhvr>
                                        <p:cTn id="28" dur="1" fill="hold">
                                          <p:stCondLst>
                                            <p:cond delay="500"/>
                                          </p:stCondLst>
                                        </p:cTn>
                                        <p:tgtEl>
                                          <p:spTgt spid="32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26"/>
                                        </p:tgtEl>
                                        <p:attrNameLst>
                                          <p:attrName>style.visibility</p:attrName>
                                        </p:attrNameLst>
                                      </p:cBhvr>
                                      <p:to>
                                        <p:strVal val="visible"/>
                                      </p:to>
                                    </p:set>
                                    <p:animEffect transition="in" filter="fade">
                                      <p:cBhvr>
                                        <p:cTn id="31" dur="500"/>
                                        <p:tgtEl>
                                          <p:spTgt spid="32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26"/>
                                        </p:tgtEl>
                                      </p:cBhvr>
                                    </p:animEffect>
                                    <p:set>
                                      <p:cBhvr>
                                        <p:cTn id="39" dur="1" fill="hold">
                                          <p:stCondLst>
                                            <p:cond delay="500"/>
                                          </p:stCondLst>
                                        </p:cTn>
                                        <p:tgtEl>
                                          <p:spTgt spid="32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500"/>
                                          </p:stCondLst>
                                        </p:cTn>
                                        <p:tgtEl>
                                          <p:spTgt spid="1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13"/>
          <p:cNvPicPr preferRelativeResize="0"/>
          <p:nvPr/>
        </p:nvPicPr>
        <p:blipFill rotWithShape="1">
          <a:blip r:embed="rId3">
            <a:alphaModFix/>
          </a:blip>
          <a:srcRect l="28514" r="28458"/>
          <a:stretch/>
        </p:blipFill>
        <p:spPr>
          <a:xfrm>
            <a:off x="7080758" y="832971"/>
            <a:ext cx="4493247" cy="5748234"/>
          </a:xfrm>
          <a:prstGeom prst="rect">
            <a:avLst/>
          </a:prstGeom>
          <a:noFill/>
          <a:ln>
            <a:noFill/>
          </a:ln>
        </p:spPr>
      </p:pic>
      <p:sp>
        <p:nvSpPr>
          <p:cNvPr id="334" name="Google Shape;334;p13"/>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dirty="0">
                <a:solidFill>
                  <a:srgbClr val="7EB761"/>
                </a:solidFill>
                <a:latin typeface="Century Gothic"/>
                <a:ea typeface="Century Gothic"/>
                <a:cs typeface="Century Gothic"/>
                <a:sym typeface="Century Gothic"/>
              </a:rPr>
              <a:t>RESULTS: Unprotected Areas</a:t>
            </a:r>
            <a:endParaRPr sz="4000" b="1" dirty="0">
              <a:solidFill>
                <a:srgbClr val="7EB761"/>
              </a:solidFill>
              <a:latin typeface="Century Gothic"/>
              <a:ea typeface="Century Gothic"/>
              <a:cs typeface="Century Gothic"/>
              <a:sym typeface="Century Gothic"/>
            </a:endParaRPr>
          </a:p>
        </p:txBody>
      </p:sp>
      <p:pic>
        <p:nvPicPr>
          <p:cNvPr id="335" name="Google Shape;335;p13" descr="north arrow orienteering by morits"/>
          <p:cNvPicPr preferRelativeResize="0"/>
          <p:nvPr/>
        </p:nvPicPr>
        <p:blipFill rotWithShape="1">
          <a:blip r:embed="rId4">
            <a:alphaModFix/>
          </a:blip>
          <a:srcRect/>
          <a:stretch/>
        </p:blipFill>
        <p:spPr>
          <a:xfrm>
            <a:off x="7247153" y="4709220"/>
            <a:ext cx="427219" cy="606049"/>
          </a:xfrm>
          <a:prstGeom prst="rect">
            <a:avLst/>
          </a:prstGeom>
          <a:noFill/>
          <a:ln>
            <a:noFill/>
          </a:ln>
        </p:spPr>
      </p:pic>
      <p:sp>
        <p:nvSpPr>
          <p:cNvPr id="336" name="Google Shape;336;p13"/>
          <p:cNvSpPr txBox="1"/>
          <p:nvPr/>
        </p:nvSpPr>
        <p:spPr>
          <a:xfrm>
            <a:off x="7826637" y="3384995"/>
            <a:ext cx="762183"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Omo</a:t>
            </a:r>
            <a:endParaRPr sz="1200" b="1">
              <a:solidFill>
                <a:schemeClr val="lt1"/>
              </a:solidFill>
              <a:latin typeface="Century Gothic"/>
              <a:ea typeface="Century Gothic"/>
              <a:cs typeface="Century Gothic"/>
              <a:sym typeface="Century Gothic"/>
            </a:endParaRPr>
          </a:p>
        </p:txBody>
      </p:sp>
      <p:sp>
        <p:nvSpPr>
          <p:cNvPr id="337" name="Google Shape;337;p13"/>
          <p:cNvSpPr txBox="1"/>
          <p:nvPr/>
        </p:nvSpPr>
        <p:spPr>
          <a:xfrm>
            <a:off x="8985547" y="2579851"/>
            <a:ext cx="902530"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Tama</a:t>
            </a:r>
            <a:endParaRPr/>
          </a:p>
        </p:txBody>
      </p:sp>
      <p:sp>
        <p:nvSpPr>
          <p:cNvPr id="338" name="Google Shape;338;p13"/>
          <p:cNvSpPr txBox="1"/>
          <p:nvPr/>
        </p:nvSpPr>
        <p:spPr>
          <a:xfrm>
            <a:off x="8731030" y="3555230"/>
            <a:ext cx="915766"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Mago</a:t>
            </a:r>
            <a:endParaRPr sz="1200" b="1">
              <a:solidFill>
                <a:schemeClr val="lt1"/>
              </a:solidFill>
              <a:latin typeface="Century Gothic"/>
              <a:ea typeface="Century Gothic"/>
              <a:cs typeface="Century Gothic"/>
              <a:sym typeface="Century Gothic"/>
            </a:endParaRPr>
          </a:p>
        </p:txBody>
      </p:sp>
      <p:sp>
        <p:nvSpPr>
          <p:cNvPr id="339" name="Google Shape;339;p13"/>
          <p:cNvSpPr txBox="1"/>
          <p:nvPr/>
        </p:nvSpPr>
        <p:spPr>
          <a:xfrm>
            <a:off x="9775323" y="2956121"/>
            <a:ext cx="1460695"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W. Sala</a:t>
            </a:r>
            <a:endParaRPr/>
          </a:p>
        </p:txBody>
      </p:sp>
      <p:sp>
        <p:nvSpPr>
          <p:cNvPr id="340" name="Google Shape;340;p13"/>
          <p:cNvSpPr txBox="1"/>
          <p:nvPr/>
        </p:nvSpPr>
        <p:spPr>
          <a:xfrm>
            <a:off x="8914005" y="4970728"/>
            <a:ext cx="997539"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Murulle</a:t>
            </a:r>
            <a:endParaRPr sz="1200" b="1">
              <a:solidFill>
                <a:schemeClr val="lt1"/>
              </a:solidFill>
              <a:latin typeface="Century Gothic"/>
              <a:ea typeface="Century Gothic"/>
              <a:cs typeface="Century Gothic"/>
              <a:sym typeface="Century Gothic"/>
            </a:endParaRPr>
          </a:p>
        </p:txBody>
      </p:sp>
      <p:sp>
        <p:nvSpPr>
          <p:cNvPr id="341" name="Google Shape;341;p13"/>
          <p:cNvSpPr txBox="1"/>
          <p:nvPr/>
        </p:nvSpPr>
        <p:spPr>
          <a:xfrm>
            <a:off x="9691739" y="4672110"/>
            <a:ext cx="915766"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Chelbi</a:t>
            </a:r>
            <a:endParaRPr/>
          </a:p>
        </p:txBody>
      </p:sp>
      <p:sp>
        <p:nvSpPr>
          <p:cNvPr id="342" name="Google Shape;342;p13"/>
          <p:cNvSpPr txBox="1"/>
          <p:nvPr/>
        </p:nvSpPr>
        <p:spPr>
          <a:xfrm>
            <a:off x="9777845" y="2051967"/>
            <a:ext cx="762183"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Maze</a:t>
            </a:r>
            <a:endParaRPr sz="1200" b="1">
              <a:solidFill>
                <a:schemeClr val="lt1"/>
              </a:solidFill>
              <a:latin typeface="Century Gothic"/>
              <a:ea typeface="Century Gothic"/>
              <a:cs typeface="Century Gothic"/>
              <a:sym typeface="Century Gothic"/>
            </a:endParaRPr>
          </a:p>
        </p:txBody>
      </p:sp>
      <p:cxnSp>
        <p:nvCxnSpPr>
          <p:cNvPr id="343" name="Google Shape;343;p13"/>
          <p:cNvCxnSpPr/>
          <p:nvPr/>
        </p:nvCxnSpPr>
        <p:spPr>
          <a:xfrm rot="10800000" flipH="1">
            <a:off x="8934339" y="2802944"/>
            <a:ext cx="291229" cy="306355"/>
          </a:xfrm>
          <a:prstGeom prst="straightConnector1">
            <a:avLst/>
          </a:prstGeom>
          <a:noFill/>
          <a:ln w="9525" cap="flat" cmpd="sng">
            <a:solidFill>
              <a:srgbClr val="3F3F3F"/>
            </a:solidFill>
            <a:prstDash val="solid"/>
            <a:miter lim="800000"/>
            <a:headEnd type="none" w="sm" len="sm"/>
            <a:tailEnd type="none" w="sm" len="sm"/>
          </a:ln>
        </p:spPr>
      </p:cxnSp>
      <p:cxnSp>
        <p:nvCxnSpPr>
          <p:cNvPr id="344" name="Google Shape;344;p13"/>
          <p:cNvCxnSpPr/>
          <p:nvPr/>
        </p:nvCxnSpPr>
        <p:spPr>
          <a:xfrm>
            <a:off x="9337559" y="3109298"/>
            <a:ext cx="442646" cy="0"/>
          </a:xfrm>
          <a:prstGeom prst="straightConnector1">
            <a:avLst/>
          </a:prstGeom>
          <a:noFill/>
          <a:ln w="9525" cap="flat" cmpd="sng">
            <a:solidFill>
              <a:srgbClr val="3F3F3F"/>
            </a:solidFill>
            <a:prstDash val="solid"/>
            <a:miter lim="800000"/>
            <a:headEnd type="none" w="sm" len="sm"/>
            <a:tailEnd type="none" w="sm" len="sm"/>
          </a:ln>
        </p:spPr>
      </p:cxnSp>
      <p:cxnSp>
        <p:nvCxnSpPr>
          <p:cNvPr id="345" name="Google Shape;345;p13"/>
          <p:cNvCxnSpPr/>
          <p:nvPr/>
        </p:nvCxnSpPr>
        <p:spPr>
          <a:xfrm>
            <a:off x="10386181" y="2197457"/>
            <a:ext cx="442646" cy="0"/>
          </a:xfrm>
          <a:prstGeom prst="straightConnector1">
            <a:avLst/>
          </a:prstGeom>
          <a:noFill/>
          <a:ln w="9525" cap="flat" cmpd="sng">
            <a:solidFill>
              <a:srgbClr val="3F3F3F"/>
            </a:solidFill>
            <a:prstDash val="solid"/>
            <a:miter lim="800000"/>
            <a:headEnd type="none" w="sm" len="sm"/>
            <a:tailEnd type="none" w="sm" len="sm"/>
          </a:ln>
        </p:spPr>
      </p:cxnSp>
      <p:cxnSp>
        <p:nvCxnSpPr>
          <p:cNvPr id="346" name="Google Shape;346;p13"/>
          <p:cNvCxnSpPr/>
          <p:nvPr/>
        </p:nvCxnSpPr>
        <p:spPr>
          <a:xfrm>
            <a:off x="9036903" y="4673349"/>
            <a:ext cx="279171" cy="338895"/>
          </a:xfrm>
          <a:prstGeom prst="straightConnector1">
            <a:avLst/>
          </a:prstGeom>
          <a:noFill/>
          <a:ln w="9525" cap="flat" cmpd="sng">
            <a:solidFill>
              <a:srgbClr val="3F3F3F"/>
            </a:solidFill>
            <a:prstDash val="solid"/>
            <a:miter lim="800000"/>
            <a:headEnd type="none" w="sm" len="sm"/>
            <a:tailEnd type="none" w="sm" len="sm"/>
          </a:ln>
        </p:spPr>
      </p:cxnSp>
      <p:sp>
        <p:nvSpPr>
          <p:cNvPr id="347" name="Google Shape;347;p13"/>
          <p:cNvSpPr txBox="1"/>
          <p:nvPr/>
        </p:nvSpPr>
        <p:spPr>
          <a:xfrm>
            <a:off x="8349606" y="1847270"/>
            <a:ext cx="14606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C. Churchura</a:t>
            </a:r>
            <a:endParaRPr sz="1200" b="1">
              <a:solidFill>
                <a:schemeClr val="lt1"/>
              </a:solidFill>
              <a:latin typeface="Century Gothic"/>
              <a:ea typeface="Century Gothic"/>
              <a:cs typeface="Century Gothic"/>
              <a:sym typeface="Century Gothic"/>
            </a:endParaRPr>
          </a:p>
        </p:txBody>
      </p:sp>
      <p:cxnSp>
        <p:nvCxnSpPr>
          <p:cNvPr id="348" name="Google Shape;348;p13"/>
          <p:cNvCxnSpPr/>
          <p:nvPr/>
        </p:nvCxnSpPr>
        <p:spPr>
          <a:xfrm rot="10800000" flipH="1">
            <a:off x="9633204" y="1740620"/>
            <a:ext cx="177097" cy="217091"/>
          </a:xfrm>
          <a:prstGeom prst="straightConnector1">
            <a:avLst/>
          </a:prstGeom>
          <a:noFill/>
          <a:ln w="9525" cap="flat" cmpd="sng">
            <a:solidFill>
              <a:srgbClr val="3F3F3F"/>
            </a:solidFill>
            <a:prstDash val="solid"/>
            <a:miter lim="800000"/>
            <a:headEnd type="none" w="sm" len="sm"/>
            <a:tailEnd type="none" w="sm" len="sm"/>
          </a:ln>
        </p:spPr>
      </p:cxnSp>
      <p:sp>
        <p:nvSpPr>
          <p:cNvPr id="349" name="Google Shape;349;p13"/>
          <p:cNvSpPr txBox="1"/>
          <p:nvPr/>
        </p:nvSpPr>
        <p:spPr>
          <a:xfrm>
            <a:off x="7158249" y="5991912"/>
            <a:ext cx="290865"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0</a:t>
            </a:r>
            <a:endParaRPr/>
          </a:p>
        </p:txBody>
      </p:sp>
      <p:sp>
        <p:nvSpPr>
          <p:cNvPr id="350" name="Google Shape;350;p13"/>
          <p:cNvSpPr txBox="1"/>
          <p:nvPr/>
        </p:nvSpPr>
        <p:spPr>
          <a:xfrm>
            <a:off x="7771375" y="5970846"/>
            <a:ext cx="478608"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50</a:t>
            </a:r>
            <a:endParaRPr/>
          </a:p>
        </p:txBody>
      </p:sp>
      <p:sp>
        <p:nvSpPr>
          <p:cNvPr id="351" name="Google Shape;351;p13"/>
          <p:cNvSpPr txBox="1"/>
          <p:nvPr/>
        </p:nvSpPr>
        <p:spPr>
          <a:xfrm>
            <a:off x="8363893" y="5998805"/>
            <a:ext cx="628973"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100</a:t>
            </a:r>
            <a:endParaRPr sz="1200">
              <a:solidFill>
                <a:srgbClr val="3F3F3F"/>
              </a:solidFill>
              <a:latin typeface="Century Gothic"/>
              <a:ea typeface="Century Gothic"/>
              <a:cs typeface="Century Gothic"/>
              <a:sym typeface="Century Gothic"/>
            </a:endParaRPr>
          </a:p>
        </p:txBody>
      </p:sp>
      <p:sp>
        <p:nvSpPr>
          <p:cNvPr id="352" name="Google Shape;352;p13"/>
          <p:cNvSpPr txBox="1"/>
          <p:nvPr/>
        </p:nvSpPr>
        <p:spPr>
          <a:xfrm>
            <a:off x="8660262" y="6164594"/>
            <a:ext cx="499339" cy="271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F3F3F"/>
                </a:solidFill>
                <a:latin typeface="Century Gothic"/>
                <a:ea typeface="Century Gothic"/>
                <a:cs typeface="Century Gothic"/>
                <a:sym typeface="Century Gothic"/>
              </a:rPr>
              <a:t>km</a:t>
            </a:r>
            <a:endParaRPr sz="1100">
              <a:solidFill>
                <a:srgbClr val="3F3F3F"/>
              </a:solidFill>
              <a:latin typeface="Century Gothic"/>
              <a:ea typeface="Century Gothic"/>
              <a:cs typeface="Century Gothic"/>
              <a:sym typeface="Century Gothic"/>
            </a:endParaRPr>
          </a:p>
        </p:txBody>
      </p:sp>
      <p:sp>
        <p:nvSpPr>
          <p:cNvPr id="353" name="Google Shape;353;p13"/>
          <p:cNvSpPr/>
          <p:nvPr/>
        </p:nvSpPr>
        <p:spPr>
          <a:xfrm>
            <a:off x="7362237" y="5123211"/>
            <a:ext cx="189098" cy="266248"/>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4" name="Google Shape;354;p13"/>
          <p:cNvSpPr txBox="1"/>
          <p:nvPr/>
        </p:nvSpPr>
        <p:spPr>
          <a:xfrm>
            <a:off x="7260470" y="5060402"/>
            <a:ext cx="290865" cy="391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
            </a:r>
            <a:endParaRPr/>
          </a:p>
        </p:txBody>
      </p:sp>
      <p:sp>
        <p:nvSpPr>
          <p:cNvPr id="355" name="Google Shape;355;p13"/>
          <p:cNvSpPr/>
          <p:nvPr/>
        </p:nvSpPr>
        <p:spPr>
          <a:xfrm>
            <a:off x="-1134784" y="2040764"/>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graphicFrame>
        <p:nvGraphicFramePr>
          <p:cNvPr id="356" name="Google Shape;356;p13"/>
          <p:cNvGraphicFramePr/>
          <p:nvPr>
            <p:extLst>
              <p:ext uri="{D42A27DB-BD31-4B8C-83A1-F6EECF244321}">
                <p14:modId xmlns:p14="http://schemas.microsoft.com/office/powerpoint/2010/main" val="2299951341"/>
              </p:ext>
            </p:extLst>
          </p:nvPr>
        </p:nvGraphicFramePr>
        <p:xfrm>
          <a:off x="584201" y="962375"/>
          <a:ext cx="6349350" cy="3746850"/>
        </p:xfrm>
        <a:graphic>
          <a:graphicData uri="http://schemas.openxmlformats.org/drawingml/2006/table">
            <a:tbl>
              <a:tblPr>
                <a:noFill/>
              </a:tblPr>
              <a:tblGrid>
                <a:gridCol w="1078575">
                  <a:extLst>
                    <a:ext uri="{9D8B030D-6E8A-4147-A177-3AD203B41FA5}">
                      <a16:colId xmlns:a16="http://schemas.microsoft.com/office/drawing/2014/main" val="20000"/>
                    </a:ext>
                  </a:extLst>
                </a:gridCol>
                <a:gridCol w="902625">
                  <a:extLst>
                    <a:ext uri="{9D8B030D-6E8A-4147-A177-3AD203B41FA5}">
                      <a16:colId xmlns:a16="http://schemas.microsoft.com/office/drawing/2014/main" val="20001"/>
                    </a:ext>
                  </a:extLst>
                </a:gridCol>
                <a:gridCol w="721350">
                  <a:extLst>
                    <a:ext uri="{9D8B030D-6E8A-4147-A177-3AD203B41FA5}">
                      <a16:colId xmlns:a16="http://schemas.microsoft.com/office/drawing/2014/main" val="20002"/>
                    </a:ext>
                  </a:extLst>
                </a:gridCol>
                <a:gridCol w="911700">
                  <a:extLst>
                    <a:ext uri="{9D8B030D-6E8A-4147-A177-3AD203B41FA5}">
                      <a16:colId xmlns:a16="http://schemas.microsoft.com/office/drawing/2014/main" val="20003"/>
                    </a:ext>
                  </a:extLst>
                </a:gridCol>
                <a:gridCol w="911700">
                  <a:extLst>
                    <a:ext uri="{9D8B030D-6E8A-4147-A177-3AD203B41FA5}">
                      <a16:colId xmlns:a16="http://schemas.microsoft.com/office/drawing/2014/main" val="20004"/>
                    </a:ext>
                  </a:extLst>
                </a:gridCol>
                <a:gridCol w="911700">
                  <a:extLst>
                    <a:ext uri="{9D8B030D-6E8A-4147-A177-3AD203B41FA5}">
                      <a16:colId xmlns:a16="http://schemas.microsoft.com/office/drawing/2014/main" val="20005"/>
                    </a:ext>
                  </a:extLst>
                </a:gridCol>
                <a:gridCol w="911700">
                  <a:extLst>
                    <a:ext uri="{9D8B030D-6E8A-4147-A177-3AD203B41FA5}">
                      <a16:colId xmlns:a16="http://schemas.microsoft.com/office/drawing/2014/main" val="20006"/>
                    </a:ext>
                  </a:extLst>
                </a:gridCol>
              </a:tblGrid>
              <a:tr h="421050">
                <a:tc row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Land use/cover categories</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grid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1994 to 2010</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2010 to 2018</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1994 to 2018</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hMerge="1">
                  <a:txBody>
                    <a:bodyPr/>
                    <a:lstStyle/>
                    <a:p>
                      <a:endParaRPr lang="en-US"/>
                    </a:p>
                  </a:txBody>
                  <a:tcPr/>
                </a:tc>
                <a:extLst>
                  <a:ext uri="{0D108BD9-81ED-4DB2-BD59-A6C34878D82A}">
                    <a16:rowId xmlns:a16="http://schemas.microsoft.com/office/drawing/2014/main" val="10000"/>
                  </a:ext>
                </a:extLst>
              </a:tr>
              <a:tr h="547200">
                <a:tc vMerge="1">
                  <a:txBody>
                    <a:bodyPr/>
                    <a:lstStyle/>
                    <a:p>
                      <a:endParaRPr lang="en-US"/>
                    </a:p>
                  </a:txBody>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km</a:t>
                      </a:r>
                      <a:r>
                        <a:rPr lang="en-US" sz="1400" b="1" i="0" u="none" strike="noStrike" baseline="30000">
                          <a:solidFill>
                            <a:srgbClr val="FFFFFF"/>
                          </a:solidFill>
                          <a:latin typeface="Century Gothic"/>
                          <a:ea typeface="Century Gothic"/>
                          <a:cs typeface="Century Gothic"/>
                          <a:sym typeface="Century Gothic"/>
                        </a:rPr>
                        <a:t>2</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km</a:t>
                      </a:r>
                      <a:r>
                        <a:rPr lang="en-US" sz="1400" b="1" i="0" u="none" strike="noStrike" baseline="30000">
                          <a:solidFill>
                            <a:srgbClr val="FFFFFF"/>
                          </a:solidFill>
                          <a:latin typeface="Century Gothic"/>
                          <a:ea typeface="Century Gothic"/>
                          <a:cs typeface="Century Gothic"/>
                          <a:sym typeface="Century Gothic"/>
                        </a:rPr>
                        <a:t>2</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km</a:t>
                      </a:r>
                      <a:r>
                        <a:rPr lang="en-US" sz="1400" b="1" i="0" u="none" strike="noStrike" baseline="30000">
                          <a:solidFill>
                            <a:srgbClr val="FFFFFF"/>
                          </a:solidFill>
                          <a:latin typeface="Century Gothic"/>
                          <a:ea typeface="Century Gothic"/>
                          <a:cs typeface="Century Gothic"/>
                          <a:sym typeface="Century Gothic"/>
                        </a:rPr>
                        <a:t>2</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extLst>
                  <a:ext uri="{0D108BD9-81ED-4DB2-BD59-A6C34878D82A}">
                    <a16:rowId xmlns:a16="http://schemas.microsoft.com/office/drawing/2014/main" val="10001"/>
                  </a:ext>
                </a:extLst>
              </a:tr>
              <a:tr h="6034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Water</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3,715</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+14</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2,921</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-73</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794</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+302</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60000"/>
                        <a:lumOff val="40000"/>
                      </a:schemeClr>
                    </a:solidFill>
                  </a:tcPr>
                </a:tc>
                <a:extLst>
                  <a:ext uri="{0D108BD9-81ED-4DB2-BD59-A6C34878D82A}">
                    <a16:rowId xmlns:a16="http://schemas.microsoft.com/office/drawing/2014/main" val="10002"/>
                  </a:ext>
                </a:extLst>
              </a:tr>
              <a:tr h="7858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Natural Vegetation</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2,181</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+9</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4,883</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-18</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2,701</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-11</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3"/>
                  </a:ext>
                </a:extLst>
              </a:tr>
              <a:tr h="6034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Cultivated Land</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662</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-30</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5,914</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+381</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5,252</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+237</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4"/>
                  </a:ext>
                </a:extLst>
              </a:tr>
              <a:tr h="7858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Bare Ground</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5,234</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-25</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1,890</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+12</a:t>
                      </a:r>
                      <a:endParaRPr sz="140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3,344</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-16</a:t>
                      </a:r>
                      <a:endParaRPr sz="1400" dirty="0">
                        <a:latin typeface="Century Gothic"/>
                        <a:ea typeface="Century Gothic"/>
                        <a:cs typeface="Century Gothic"/>
                        <a:sym typeface="Century Gothic"/>
                      </a:endParaRPr>
                    </a:p>
                  </a:txBody>
                  <a:tcPr marL="42300" marR="42300" marT="42300" marB="42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5"/>
                  </a:ext>
                </a:extLst>
              </a:tr>
            </a:tbl>
          </a:graphicData>
        </a:graphic>
      </p:graphicFrame>
      <p:grpSp>
        <p:nvGrpSpPr>
          <p:cNvPr id="357" name="Google Shape;357;p13"/>
          <p:cNvGrpSpPr/>
          <p:nvPr/>
        </p:nvGrpSpPr>
        <p:grpSpPr>
          <a:xfrm>
            <a:off x="2235414" y="5133147"/>
            <a:ext cx="3426845" cy="1511984"/>
            <a:chOff x="2235414" y="5133147"/>
            <a:chExt cx="3426845" cy="1511984"/>
          </a:xfrm>
        </p:grpSpPr>
        <p:sp>
          <p:nvSpPr>
            <p:cNvPr id="358" name="Google Shape;358;p13"/>
            <p:cNvSpPr/>
            <p:nvPr/>
          </p:nvSpPr>
          <p:spPr>
            <a:xfrm rot="5400000">
              <a:off x="2234142" y="5175212"/>
              <a:ext cx="288582" cy="286039"/>
            </a:xfrm>
            <a:prstGeom prst="ellipse">
              <a:avLst/>
            </a:prstGeom>
            <a:solidFill>
              <a:srgbClr val="0A478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3"/>
            <p:cNvSpPr/>
            <p:nvPr/>
          </p:nvSpPr>
          <p:spPr>
            <a:xfrm rot="5400000">
              <a:off x="2234142" y="5538776"/>
              <a:ext cx="288582" cy="286039"/>
            </a:xfrm>
            <a:prstGeom prst="ellipse">
              <a:avLst/>
            </a:prstGeom>
            <a:solidFill>
              <a:srgbClr val="4368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13"/>
            <p:cNvSpPr/>
            <p:nvPr/>
          </p:nvSpPr>
          <p:spPr>
            <a:xfrm rot="5400000">
              <a:off x="2234142" y="5902340"/>
              <a:ext cx="288582" cy="286039"/>
            </a:xfrm>
            <a:prstGeom prst="ellipse">
              <a:avLst/>
            </a:prstGeom>
            <a:solidFill>
              <a:srgbClr val="8342A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13"/>
            <p:cNvSpPr/>
            <p:nvPr/>
          </p:nvSpPr>
          <p:spPr>
            <a:xfrm rot="5400000">
              <a:off x="2234142" y="6265905"/>
              <a:ext cx="288582" cy="286039"/>
            </a:xfrm>
            <a:prstGeom prst="ellipse">
              <a:avLst/>
            </a:prstGeom>
            <a:solidFill>
              <a:srgbClr val="FF9D7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2" name="Google Shape;362;p13"/>
            <p:cNvGrpSpPr/>
            <p:nvPr/>
          </p:nvGrpSpPr>
          <p:grpSpPr>
            <a:xfrm>
              <a:off x="2568922" y="5133147"/>
              <a:ext cx="3093337" cy="1511984"/>
              <a:chOff x="3507827" y="5162898"/>
              <a:chExt cx="3093337" cy="1511984"/>
            </a:xfrm>
          </p:grpSpPr>
          <p:sp>
            <p:nvSpPr>
              <p:cNvPr id="363" name="Google Shape;363;p13"/>
              <p:cNvSpPr txBox="1"/>
              <p:nvPr/>
            </p:nvSpPr>
            <p:spPr>
              <a:xfrm>
                <a:off x="3507827" y="5162898"/>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Water</a:t>
                </a:r>
                <a:endParaRPr/>
              </a:p>
            </p:txBody>
          </p:sp>
          <p:sp>
            <p:nvSpPr>
              <p:cNvPr id="364" name="Google Shape;364;p13"/>
              <p:cNvSpPr txBox="1"/>
              <p:nvPr/>
            </p:nvSpPr>
            <p:spPr>
              <a:xfrm>
                <a:off x="3507827" y="5533523"/>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Natural Vegetation</a:t>
                </a:r>
                <a:endParaRPr/>
              </a:p>
            </p:txBody>
          </p:sp>
          <p:sp>
            <p:nvSpPr>
              <p:cNvPr id="365" name="Google Shape;365;p13"/>
              <p:cNvSpPr txBox="1"/>
              <p:nvPr/>
            </p:nvSpPr>
            <p:spPr>
              <a:xfrm>
                <a:off x="3521806" y="5904148"/>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Cultivated Lands</a:t>
                </a:r>
                <a:endParaRPr/>
              </a:p>
            </p:txBody>
          </p:sp>
          <p:sp>
            <p:nvSpPr>
              <p:cNvPr id="366" name="Google Shape;366;p13"/>
              <p:cNvSpPr txBox="1"/>
              <p:nvPr/>
            </p:nvSpPr>
            <p:spPr>
              <a:xfrm>
                <a:off x="3521806" y="6274772"/>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Bare Ground</a:t>
                </a:r>
                <a:endParaRPr/>
              </a:p>
            </p:txBody>
          </p:sp>
        </p:grpSp>
      </p:grpSp>
      <p:sp>
        <p:nvSpPr>
          <p:cNvPr id="367" name="Google Shape;367;p13"/>
          <p:cNvSpPr/>
          <p:nvPr/>
        </p:nvSpPr>
        <p:spPr>
          <a:xfrm>
            <a:off x="5029200" y="1847270"/>
            <a:ext cx="2020116" cy="95567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13"/>
          <p:cNvSpPr/>
          <p:nvPr/>
        </p:nvSpPr>
        <p:spPr>
          <a:xfrm>
            <a:off x="4991100" y="3155268"/>
            <a:ext cx="2058216"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68;p13"/>
          <p:cNvSpPr/>
          <p:nvPr/>
        </p:nvSpPr>
        <p:spPr>
          <a:xfrm>
            <a:off x="4978412" y="3796024"/>
            <a:ext cx="2058216"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368;p13"/>
          <p:cNvSpPr/>
          <p:nvPr/>
        </p:nvSpPr>
        <p:spPr>
          <a:xfrm>
            <a:off x="5029200" y="2424959"/>
            <a:ext cx="2058216"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7"/>
                                        </p:tgtEl>
                                      </p:cBhvr>
                                    </p:animEffect>
                                    <p:set>
                                      <p:cBhvr>
                                        <p:cTn id="12" dur="1" fill="hold">
                                          <p:stCondLst>
                                            <p:cond delay="500"/>
                                          </p:stCondLst>
                                        </p:cTn>
                                        <p:tgtEl>
                                          <p:spTgt spid="36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68"/>
                                        </p:tgtEl>
                                        <p:attrNameLst>
                                          <p:attrName>style.visibility</p:attrName>
                                        </p:attrNameLst>
                                      </p:cBhvr>
                                      <p:to>
                                        <p:strVal val="visible"/>
                                      </p:to>
                                    </p:set>
                                    <p:animEffect transition="in" filter="fade">
                                      <p:cBhvr>
                                        <p:cTn id="15" dur="500"/>
                                        <p:tgtEl>
                                          <p:spTgt spid="3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68"/>
                                        </p:tgtEl>
                                      </p:cBhvr>
                                    </p:animEffect>
                                    <p:set>
                                      <p:cBhvr>
                                        <p:cTn id="20" dur="1" fill="hold">
                                          <p:stCondLst>
                                            <p:cond delay="499"/>
                                          </p:stCondLst>
                                        </p:cTn>
                                        <p:tgtEl>
                                          <p:spTgt spid="36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4"/>
          <p:cNvPicPr preferRelativeResize="0"/>
          <p:nvPr/>
        </p:nvPicPr>
        <p:blipFill rotWithShape="1">
          <a:blip r:embed="rId3">
            <a:alphaModFix/>
          </a:blip>
          <a:srcRect l="28514" r="28458"/>
          <a:stretch/>
        </p:blipFill>
        <p:spPr>
          <a:xfrm>
            <a:off x="7080758" y="832971"/>
            <a:ext cx="4493247" cy="5748234"/>
          </a:xfrm>
          <a:prstGeom prst="rect">
            <a:avLst/>
          </a:prstGeom>
          <a:noFill/>
          <a:ln>
            <a:noFill/>
          </a:ln>
        </p:spPr>
      </p:pic>
      <p:sp>
        <p:nvSpPr>
          <p:cNvPr id="375" name="Google Shape;375;p14"/>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Protected Areas</a:t>
            </a:r>
            <a:endParaRPr/>
          </a:p>
        </p:txBody>
      </p:sp>
      <p:pic>
        <p:nvPicPr>
          <p:cNvPr id="376" name="Google Shape;376;p14" descr="north arrow orienteering by morits"/>
          <p:cNvPicPr preferRelativeResize="0"/>
          <p:nvPr/>
        </p:nvPicPr>
        <p:blipFill rotWithShape="1">
          <a:blip r:embed="rId4">
            <a:alphaModFix/>
          </a:blip>
          <a:srcRect/>
          <a:stretch/>
        </p:blipFill>
        <p:spPr>
          <a:xfrm>
            <a:off x="7247153" y="4709220"/>
            <a:ext cx="427219" cy="606049"/>
          </a:xfrm>
          <a:prstGeom prst="rect">
            <a:avLst/>
          </a:prstGeom>
          <a:noFill/>
          <a:ln>
            <a:noFill/>
          </a:ln>
        </p:spPr>
      </p:pic>
      <p:sp>
        <p:nvSpPr>
          <p:cNvPr id="377" name="Google Shape;377;p14"/>
          <p:cNvSpPr txBox="1"/>
          <p:nvPr/>
        </p:nvSpPr>
        <p:spPr>
          <a:xfrm>
            <a:off x="7826637" y="3384995"/>
            <a:ext cx="762183"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Omo</a:t>
            </a:r>
            <a:endParaRPr sz="1200" b="1">
              <a:solidFill>
                <a:schemeClr val="lt1"/>
              </a:solidFill>
              <a:latin typeface="Century Gothic"/>
              <a:ea typeface="Century Gothic"/>
              <a:cs typeface="Century Gothic"/>
              <a:sym typeface="Century Gothic"/>
            </a:endParaRPr>
          </a:p>
        </p:txBody>
      </p:sp>
      <p:sp>
        <p:nvSpPr>
          <p:cNvPr id="378" name="Google Shape;378;p14"/>
          <p:cNvSpPr txBox="1"/>
          <p:nvPr/>
        </p:nvSpPr>
        <p:spPr>
          <a:xfrm>
            <a:off x="8985547" y="2579851"/>
            <a:ext cx="902530"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Tama</a:t>
            </a:r>
            <a:endParaRPr/>
          </a:p>
        </p:txBody>
      </p:sp>
      <p:sp>
        <p:nvSpPr>
          <p:cNvPr id="379" name="Google Shape;379;p14"/>
          <p:cNvSpPr txBox="1"/>
          <p:nvPr/>
        </p:nvSpPr>
        <p:spPr>
          <a:xfrm>
            <a:off x="8731030" y="3555230"/>
            <a:ext cx="915766"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Mago</a:t>
            </a:r>
            <a:endParaRPr sz="1200" b="1">
              <a:solidFill>
                <a:schemeClr val="lt1"/>
              </a:solidFill>
              <a:latin typeface="Century Gothic"/>
              <a:ea typeface="Century Gothic"/>
              <a:cs typeface="Century Gothic"/>
              <a:sym typeface="Century Gothic"/>
            </a:endParaRPr>
          </a:p>
        </p:txBody>
      </p:sp>
      <p:sp>
        <p:nvSpPr>
          <p:cNvPr id="380" name="Google Shape;380;p14"/>
          <p:cNvSpPr txBox="1"/>
          <p:nvPr/>
        </p:nvSpPr>
        <p:spPr>
          <a:xfrm>
            <a:off x="9775323" y="2956121"/>
            <a:ext cx="1460695"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W. Sala</a:t>
            </a:r>
            <a:endParaRPr/>
          </a:p>
        </p:txBody>
      </p:sp>
      <p:sp>
        <p:nvSpPr>
          <p:cNvPr id="381" name="Google Shape;381;p14"/>
          <p:cNvSpPr txBox="1"/>
          <p:nvPr/>
        </p:nvSpPr>
        <p:spPr>
          <a:xfrm>
            <a:off x="8914005" y="4970728"/>
            <a:ext cx="997539"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Murulle</a:t>
            </a:r>
            <a:endParaRPr sz="1200" b="1">
              <a:solidFill>
                <a:schemeClr val="lt1"/>
              </a:solidFill>
              <a:latin typeface="Century Gothic"/>
              <a:ea typeface="Century Gothic"/>
              <a:cs typeface="Century Gothic"/>
              <a:sym typeface="Century Gothic"/>
            </a:endParaRPr>
          </a:p>
        </p:txBody>
      </p:sp>
      <p:sp>
        <p:nvSpPr>
          <p:cNvPr id="382" name="Google Shape;382;p14"/>
          <p:cNvSpPr txBox="1"/>
          <p:nvPr/>
        </p:nvSpPr>
        <p:spPr>
          <a:xfrm>
            <a:off x="9691739" y="4672110"/>
            <a:ext cx="915766"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Chelbi</a:t>
            </a:r>
            <a:endParaRPr/>
          </a:p>
        </p:txBody>
      </p:sp>
      <p:sp>
        <p:nvSpPr>
          <p:cNvPr id="383" name="Google Shape;383;p14"/>
          <p:cNvSpPr txBox="1"/>
          <p:nvPr/>
        </p:nvSpPr>
        <p:spPr>
          <a:xfrm>
            <a:off x="9777845" y="2051967"/>
            <a:ext cx="762183"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Maze</a:t>
            </a:r>
            <a:endParaRPr sz="1200" b="1">
              <a:solidFill>
                <a:schemeClr val="lt1"/>
              </a:solidFill>
              <a:latin typeface="Century Gothic"/>
              <a:ea typeface="Century Gothic"/>
              <a:cs typeface="Century Gothic"/>
              <a:sym typeface="Century Gothic"/>
            </a:endParaRPr>
          </a:p>
        </p:txBody>
      </p:sp>
      <p:cxnSp>
        <p:nvCxnSpPr>
          <p:cNvPr id="384" name="Google Shape;384;p14"/>
          <p:cNvCxnSpPr/>
          <p:nvPr/>
        </p:nvCxnSpPr>
        <p:spPr>
          <a:xfrm rot="10800000" flipH="1">
            <a:off x="8934339" y="2802944"/>
            <a:ext cx="291229" cy="306355"/>
          </a:xfrm>
          <a:prstGeom prst="straightConnector1">
            <a:avLst/>
          </a:prstGeom>
          <a:noFill/>
          <a:ln w="9525" cap="flat" cmpd="sng">
            <a:solidFill>
              <a:srgbClr val="3F3F3F"/>
            </a:solidFill>
            <a:prstDash val="solid"/>
            <a:miter lim="800000"/>
            <a:headEnd type="none" w="sm" len="sm"/>
            <a:tailEnd type="none" w="sm" len="sm"/>
          </a:ln>
        </p:spPr>
      </p:cxnSp>
      <p:cxnSp>
        <p:nvCxnSpPr>
          <p:cNvPr id="385" name="Google Shape;385;p14"/>
          <p:cNvCxnSpPr/>
          <p:nvPr/>
        </p:nvCxnSpPr>
        <p:spPr>
          <a:xfrm>
            <a:off x="9337559" y="3109298"/>
            <a:ext cx="442646" cy="0"/>
          </a:xfrm>
          <a:prstGeom prst="straightConnector1">
            <a:avLst/>
          </a:prstGeom>
          <a:noFill/>
          <a:ln w="9525" cap="flat" cmpd="sng">
            <a:solidFill>
              <a:srgbClr val="3F3F3F"/>
            </a:solidFill>
            <a:prstDash val="solid"/>
            <a:miter lim="800000"/>
            <a:headEnd type="none" w="sm" len="sm"/>
            <a:tailEnd type="none" w="sm" len="sm"/>
          </a:ln>
        </p:spPr>
      </p:cxnSp>
      <p:cxnSp>
        <p:nvCxnSpPr>
          <p:cNvPr id="386" name="Google Shape;386;p14"/>
          <p:cNvCxnSpPr/>
          <p:nvPr/>
        </p:nvCxnSpPr>
        <p:spPr>
          <a:xfrm>
            <a:off x="10386181" y="2197457"/>
            <a:ext cx="442646" cy="0"/>
          </a:xfrm>
          <a:prstGeom prst="straightConnector1">
            <a:avLst/>
          </a:prstGeom>
          <a:noFill/>
          <a:ln w="9525" cap="flat" cmpd="sng">
            <a:solidFill>
              <a:srgbClr val="3F3F3F"/>
            </a:solidFill>
            <a:prstDash val="solid"/>
            <a:miter lim="800000"/>
            <a:headEnd type="none" w="sm" len="sm"/>
            <a:tailEnd type="none" w="sm" len="sm"/>
          </a:ln>
        </p:spPr>
      </p:cxnSp>
      <p:cxnSp>
        <p:nvCxnSpPr>
          <p:cNvPr id="387" name="Google Shape;387;p14"/>
          <p:cNvCxnSpPr/>
          <p:nvPr/>
        </p:nvCxnSpPr>
        <p:spPr>
          <a:xfrm>
            <a:off x="9036903" y="4673349"/>
            <a:ext cx="279171" cy="338895"/>
          </a:xfrm>
          <a:prstGeom prst="straightConnector1">
            <a:avLst/>
          </a:prstGeom>
          <a:noFill/>
          <a:ln w="9525" cap="flat" cmpd="sng">
            <a:solidFill>
              <a:srgbClr val="3F3F3F"/>
            </a:solidFill>
            <a:prstDash val="solid"/>
            <a:miter lim="800000"/>
            <a:headEnd type="none" w="sm" len="sm"/>
            <a:tailEnd type="none" w="sm" len="sm"/>
          </a:ln>
        </p:spPr>
      </p:cxnSp>
      <p:sp>
        <p:nvSpPr>
          <p:cNvPr id="388" name="Google Shape;388;p14"/>
          <p:cNvSpPr txBox="1"/>
          <p:nvPr/>
        </p:nvSpPr>
        <p:spPr>
          <a:xfrm>
            <a:off x="8349606" y="1847270"/>
            <a:ext cx="1460695"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entury Gothic"/>
                <a:ea typeface="Century Gothic"/>
                <a:cs typeface="Century Gothic"/>
                <a:sym typeface="Century Gothic"/>
              </a:rPr>
              <a:t>C. Churchura</a:t>
            </a:r>
            <a:endParaRPr sz="1200" b="1">
              <a:solidFill>
                <a:schemeClr val="lt1"/>
              </a:solidFill>
              <a:latin typeface="Century Gothic"/>
              <a:ea typeface="Century Gothic"/>
              <a:cs typeface="Century Gothic"/>
              <a:sym typeface="Century Gothic"/>
            </a:endParaRPr>
          </a:p>
        </p:txBody>
      </p:sp>
      <p:cxnSp>
        <p:nvCxnSpPr>
          <p:cNvPr id="389" name="Google Shape;389;p14"/>
          <p:cNvCxnSpPr/>
          <p:nvPr/>
        </p:nvCxnSpPr>
        <p:spPr>
          <a:xfrm rot="10800000" flipH="1">
            <a:off x="9633204" y="1740620"/>
            <a:ext cx="177097" cy="217091"/>
          </a:xfrm>
          <a:prstGeom prst="straightConnector1">
            <a:avLst/>
          </a:prstGeom>
          <a:noFill/>
          <a:ln w="9525" cap="flat" cmpd="sng">
            <a:solidFill>
              <a:srgbClr val="3F3F3F"/>
            </a:solidFill>
            <a:prstDash val="solid"/>
            <a:miter lim="800000"/>
            <a:headEnd type="none" w="sm" len="sm"/>
            <a:tailEnd type="none" w="sm" len="sm"/>
          </a:ln>
        </p:spPr>
      </p:cxnSp>
      <p:sp>
        <p:nvSpPr>
          <p:cNvPr id="390" name="Google Shape;390;p14"/>
          <p:cNvSpPr txBox="1"/>
          <p:nvPr/>
        </p:nvSpPr>
        <p:spPr>
          <a:xfrm>
            <a:off x="7158249" y="5991912"/>
            <a:ext cx="290865"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0</a:t>
            </a:r>
            <a:endParaRPr/>
          </a:p>
        </p:txBody>
      </p:sp>
      <p:sp>
        <p:nvSpPr>
          <p:cNvPr id="391" name="Google Shape;391;p14"/>
          <p:cNvSpPr txBox="1"/>
          <p:nvPr/>
        </p:nvSpPr>
        <p:spPr>
          <a:xfrm>
            <a:off x="7771375" y="5970846"/>
            <a:ext cx="478608"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50</a:t>
            </a:r>
            <a:endParaRPr/>
          </a:p>
        </p:txBody>
      </p:sp>
      <p:sp>
        <p:nvSpPr>
          <p:cNvPr id="392" name="Google Shape;392;p14"/>
          <p:cNvSpPr txBox="1"/>
          <p:nvPr/>
        </p:nvSpPr>
        <p:spPr>
          <a:xfrm>
            <a:off x="8363893" y="5998805"/>
            <a:ext cx="628973" cy="30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100</a:t>
            </a:r>
            <a:endParaRPr sz="1200">
              <a:solidFill>
                <a:srgbClr val="3F3F3F"/>
              </a:solidFill>
              <a:latin typeface="Century Gothic"/>
              <a:ea typeface="Century Gothic"/>
              <a:cs typeface="Century Gothic"/>
              <a:sym typeface="Century Gothic"/>
            </a:endParaRPr>
          </a:p>
        </p:txBody>
      </p:sp>
      <p:sp>
        <p:nvSpPr>
          <p:cNvPr id="393" name="Google Shape;393;p14"/>
          <p:cNvSpPr txBox="1"/>
          <p:nvPr/>
        </p:nvSpPr>
        <p:spPr>
          <a:xfrm>
            <a:off x="8660262" y="6164594"/>
            <a:ext cx="499339" cy="271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F3F3F"/>
                </a:solidFill>
                <a:latin typeface="Century Gothic"/>
                <a:ea typeface="Century Gothic"/>
                <a:cs typeface="Century Gothic"/>
                <a:sym typeface="Century Gothic"/>
              </a:rPr>
              <a:t>km</a:t>
            </a:r>
            <a:endParaRPr sz="1100">
              <a:solidFill>
                <a:srgbClr val="3F3F3F"/>
              </a:solidFill>
              <a:latin typeface="Century Gothic"/>
              <a:ea typeface="Century Gothic"/>
              <a:cs typeface="Century Gothic"/>
              <a:sym typeface="Century Gothic"/>
            </a:endParaRPr>
          </a:p>
        </p:txBody>
      </p:sp>
      <p:sp>
        <p:nvSpPr>
          <p:cNvPr id="394" name="Google Shape;394;p14"/>
          <p:cNvSpPr/>
          <p:nvPr/>
        </p:nvSpPr>
        <p:spPr>
          <a:xfrm>
            <a:off x="7362237" y="5123211"/>
            <a:ext cx="189098" cy="266248"/>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14"/>
          <p:cNvSpPr txBox="1"/>
          <p:nvPr/>
        </p:nvSpPr>
        <p:spPr>
          <a:xfrm>
            <a:off x="7260470" y="5060402"/>
            <a:ext cx="290865" cy="3918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
            </a:r>
            <a:endParaRPr/>
          </a:p>
        </p:txBody>
      </p:sp>
      <p:graphicFrame>
        <p:nvGraphicFramePr>
          <p:cNvPr id="396" name="Google Shape;396;p14"/>
          <p:cNvGraphicFramePr/>
          <p:nvPr>
            <p:extLst>
              <p:ext uri="{D42A27DB-BD31-4B8C-83A1-F6EECF244321}">
                <p14:modId xmlns:p14="http://schemas.microsoft.com/office/powerpoint/2010/main" val="4033174636"/>
              </p:ext>
            </p:extLst>
          </p:nvPr>
        </p:nvGraphicFramePr>
        <p:xfrm>
          <a:off x="584201" y="962375"/>
          <a:ext cx="6349350" cy="3746850"/>
        </p:xfrm>
        <a:graphic>
          <a:graphicData uri="http://schemas.openxmlformats.org/drawingml/2006/table">
            <a:tbl>
              <a:tblPr>
                <a:noFill/>
              </a:tblPr>
              <a:tblGrid>
                <a:gridCol w="1078575">
                  <a:extLst>
                    <a:ext uri="{9D8B030D-6E8A-4147-A177-3AD203B41FA5}">
                      <a16:colId xmlns:a16="http://schemas.microsoft.com/office/drawing/2014/main" val="20000"/>
                    </a:ext>
                  </a:extLst>
                </a:gridCol>
                <a:gridCol w="902625">
                  <a:extLst>
                    <a:ext uri="{9D8B030D-6E8A-4147-A177-3AD203B41FA5}">
                      <a16:colId xmlns:a16="http://schemas.microsoft.com/office/drawing/2014/main" val="20001"/>
                    </a:ext>
                  </a:extLst>
                </a:gridCol>
                <a:gridCol w="721350">
                  <a:extLst>
                    <a:ext uri="{9D8B030D-6E8A-4147-A177-3AD203B41FA5}">
                      <a16:colId xmlns:a16="http://schemas.microsoft.com/office/drawing/2014/main" val="20002"/>
                    </a:ext>
                  </a:extLst>
                </a:gridCol>
                <a:gridCol w="911700">
                  <a:extLst>
                    <a:ext uri="{9D8B030D-6E8A-4147-A177-3AD203B41FA5}">
                      <a16:colId xmlns:a16="http://schemas.microsoft.com/office/drawing/2014/main" val="20003"/>
                    </a:ext>
                  </a:extLst>
                </a:gridCol>
                <a:gridCol w="911700">
                  <a:extLst>
                    <a:ext uri="{9D8B030D-6E8A-4147-A177-3AD203B41FA5}">
                      <a16:colId xmlns:a16="http://schemas.microsoft.com/office/drawing/2014/main" val="20004"/>
                    </a:ext>
                  </a:extLst>
                </a:gridCol>
                <a:gridCol w="911700">
                  <a:extLst>
                    <a:ext uri="{9D8B030D-6E8A-4147-A177-3AD203B41FA5}">
                      <a16:colId xmlns:a16="http://schemas.microsoft.com/office/drawing/2014/main" val="20005"/>
                    </a:ext>
                  </a:extLst>
                </a:gridCol>
                <a:gridCol w="911700">
                  <a:extLst>
                    <a:ext uri="{9D8B030D-6E8A-4147-A177-3AD203B41FA5}">
                      <a16:colId xmlns:a16="http://schemas.microsoft.com/office/drawing/2014/main" val="20006"/>
                    </a:ext>
                  </a:extLst>
                </a:gridCol>
              </a:tblGrid>
              <a:tr h="421050">
                <a:tc row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Land use/cover categories</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grid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1994 to 2010</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2010 to 2018</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hMerge="1">
                  <a:txBody>
                    <a:bodyPr/>
                    <a:lstStyle/>
                    <a:p>
                      <a:endParaRPr lang="en-US"/>
                    </a:p>
                  </a:txBody>
                  <a:tcPr/>
                </a:tc>
                <a:tc gridSpan="2">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1994 to 2018</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hMerge="1">
                  <a:txBody>
                    <a:bodyPr/>
                    <a:lstStyle/>
                    <a:p>
                      <a:endParaRPr lang="en-US"/>
                    </a:p>
                  </a:txBody>
                  <a:tcPr/>
                </a:tc>
                <a:extLst>
                  <a:ext uri="{0D108BD9-81ED-4DB2-BD59-A6C34878D82A}">
                    <a16:rowId xmlns:a16="http://schemas.microsoft.com/office/drawing/2014/main" val="10000"/>
                  </a:ext>
                </a:extLst>
              </a:tr>
              <a:tr h="547200">
                <a:tc vMerge="1">
                  <a:txBody>
                    <a:bodyPr/>
                    <a:lstStyle/>
                    <a:p>
                      <a:endParaRPr lang="en-US"/>
                    </a:p>
                  </a:txBody>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km</a:t>
                      </a:r>
                      <a:r>
                        <a:rPr lang="en-US" sz="1400" b="1" i="0" u="none" strike="noStrike" baseline="30000">
                          <a:solidFill>
                            <a:srgbClr val="FFFFFF"/>
                          </a:solidFill>
                          <a:latin typeface="Century Gothic"/>
                          <a:ea typeface="Century Gothic"/>
                          <a:cs typeface="Century Gothic"/>
                          <a:sym typeface="Century Gothic"/>
                        </a:rPr>
                        <a:t>2</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km</a:t>
                      </a:r>
                      <a:r>
                        <a:rPr lang="en-US" sz="1400" b="1" i="0" u="none" strike="noStrike" baseline="30000">
                          <a:solidFill>
                            <a:srgbClr val="FFFFFF"/>
                          </a:solidFill>
                          <a:latin typeface="Century Gothic"/>
                          <a:ea typeface="Century Gothic"/>
                          <a:cs typeface="Century Gothic"/>
                          <a:sym typeface="Century Gothic"/>
                        </a:rPr>
                        <a:t>2</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km</a:t>
                      </a:r>
                      <a:r>
                        <a:rPr lang="en-US" sz="1400" b="1" i="0" u="none" strike="noStrike" baseline="30000">
                          <a:solidFill>
                            <a:srgbClr val="FFFFFF"/>
                          </a:solidFill>
                          <a:latin typeface="Century Gothic"/>
                          <a:ea typeface="Century Gothic"/>
                          <a:cs typeface="Century Gothic"/>
                          <a:sym typeface="Century Gothic"/>
                        </a:rPr>
                        <a:t>2</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1400" b="1" i="0" u="none" strike="noStrike">
                          <a:solidFill>
                            <a:srgbClr val="FFFFFF"/>
                          </a:solidFill>
                          <a:latin typeface="Century Gothic"/>
                          <a:ea typeface="Century Gothic"/>
                          <a:cs typeface="Century Gothic"/>
                          <a:sym typeface="Century Gothic"/>
                        </a:rPr>
                        <a:t>%</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48135"/>
                    </a:solidFill>
                  </a:tcPr>
                </a:tc>
                <a:extLst>
                  <a:ext uri="{0D108BD9-81ED-4DB2-BD59-A6C34878D82A}">
                    <a16:rowId xmlns:a16="http://schemas.microsoft.com/office/drawing/2014/main" val="10001"/>
                  </a:ext>
                </a:extLst>
              </a:tr>
              <a:tr h="6034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Water</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+417</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+452</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-292</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-57</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+125</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20000"/>
                        <a:lumOff val="8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+135</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2"/>
                  </a:ext>
                </a:extLst>
              </a:tr>
              <a:tr h="7858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Natural Vegetation</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+949</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+16</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-1,008</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-15</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-59</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-1</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3"/>
                  </a:ext>
                </a:extLst>
              </a:tr>
              <a:tr h="6034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Cultivated Land</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+371</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+147</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+1,565</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+251</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+1,936</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60000"/>
                        <a:lumOff val="4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+767</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lumMod val="60000"/>
                        <a:lumOff val="40000"/>
                      </a:schemeClr>
                    </a:solidFill>
                  </a:tcPr>
                </a:tc>
                <a:extLst>
                  <a:ext uri="{0D108BD9-81ED-4DB2-BD59-A6C34878D82A}">
                    <a16:rowId xmlns:a16="http://schemas.microsoft.com/office/drawing/2014/main" val="10004"/>
                  </a:ext>
                </a:extLst>
              </a:tr>
              <a:tr h="785850">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Bare Ground</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-1,737</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-23</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-264</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a:solidFill>
                            <a:srgbClr val="000000"/>
                          </a:solidFill>
                          <a:latin typeface="Century Gothic"/>
                          <a:ea typeface="Century Gothic"/>
                          <a:cs typeface="Century Gothic"/>
                          <a:sym typeface="Century Gothic"/>
                        </a:rPr>
                        <a:t>-4</a:t>
                      </a:r>
                      <a:endParaRPr sz="140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-2,001</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60000"/>
                        <a:lumOff val="40000"/>
                      </a:schemeClr>
                    </a:solidFill>
                  </a:tcPr>
                </a:tc>
                <a:tc>
                  <a:txBody>
                    <a:bodyPr/>
                    <a:lstStyle/>
                    <a:p>
                      <a:pPr marL="0" marR="0" lvl="0" indent="0" algn="ctr" rtl="0">
                        <a:spcBef>
                          <a:spcPts val="0"/>
                        </a:spcBef>
                        <a:spcAft>
                          <a:spcPts val="0"/>
                        </a:spcAft>
                        <a:buNone/>
                      </a:pPr>
                      <a:r>
                        <a:rPr lang="en-US" sz="1400" b="0" i="0" u="none" strike="noStrike" dirty="0">
                          <a:solidFill>
                            <a:srgbClr val="000000"/>
                          </a:solidFill>
                          <a:latin typeface="Century Gothic"/>
                          <a:ea typeface="Century Gothic"/>
                          <a:cs typeface="Century Gothic"/>
                          <a:sym typeface="Century Gothic"/>
                        </a:rPr>
                        <a:t>-26</a:t>
                      </a:r>
                      <a:endParaRPr sz="1400" dirty="0">
                        <a:latin typeface="Century Gothic"/>
                        <a:ea typeface="Century Gothic"/>
                        <a:cs typeface="Century Gothic"/>
                        <a:sym typeface="Century Gothic"/>
                      </a:endParaRPr>
                    </a:p>
                  </a:txBody>
                  <a:tcPr marL="32650" marR="32650" marT="32650" marB="326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lumMod val="60000"/>
                        <a:lumOff val="40000"/>
                      </a:schemeClr>
                    </a:solidFill>
                  </a:tcPr>
                </a:tc>
                <a:extLst>
                  <a:ext uri="{0D108BD9-81ED-4DB2-BD59-A6C34878D82A}">
                    <a16:rowId xmlns:a16="http://schemas.microsoft.com/office/drawing/2014/main" val="10005"/>
                  </a:ext>
                </a:extLst>
              </a:tr>
            </a:tbl>
          </a:graphicData>
        </a:graphic>
      </p:graphicFrame>
      <p:grpSp>
        <p:nvGrpSpPr>
          <p:cNvPr id="397" name="Google Shape;397;p14"/>
          <p:cNvGrpSpPr/>
          <p:nvPr/>
        </p:nvGrpSpPr>
        <p:grpSpPr>
          <a:xfrm>
            <a:off x="2235414" y="5133147"/>
            <a:ext cx="3426845" cy="1511984"/>
            <a:chOff x="2235414" y="5133147"/>
            <a:chExt cx="3426845" cy="1511984"/>
          </a:xfrm>
        </p:grpSpPr>
        <p:sp>
          <p:nvSpPr>
            <p:cNvPr id="398" name="Google Shape;398;p14"/>
            <p:cNvSpPr/>
            <p:nvPr/>
          </p:nvSpPr>
          <p:spPr>
            <a:xfrm rot="5400000">
              <a:off x="2234142" y="5175212"/>
              <a:ext cx="288582" cy="286039"/>
            </a:xfrm>
            <a:prstGeom prst="ellipse">
              <a:avLst/>
            </a:prstGeom>
            <a:solidFill>
              <a:srgbClr val="0A478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14"/>
            <p:cNvSpPr/>
            <p:nvPr/>
          </p:nvSpPr>
          <p:spPr>
            <a:xfrm rot="5400000">
              <a:off x="2234142" y="5538776"/>
              <a:ext cx="288582" cy="286039"/>
            </a:xfrm>
            <a:prstGeom prst="ellipse">
              <a:avLst/>
            </a:prstGeom>
            <a:solidFill>
              <a:srgbClr val="4368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14"/>
            <p:cNvSpPr/>
            <p:nvPr/>
          </p:nvSpPr>
          <p:spPr>
            <a:xfrm rot="5400000">
              <a:off x="2234142" y="5902340"/>
              <a:ext cx="288582" cy="286039"/>
            </a:xfrm>
            <a:prstGeom prst="ellipse">
              <a:avLst/>
            </a:prstGeom>
            <a:solidFill>
              <a:srgbClr val="8342A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4"/>
            <p:cNvSpPr/>
            <p:nvPr/>
          </p:nvSpPr>
          <p:spPr>
            <a:xfrm rot="5400000">
              <a:off x="2234142" y="6265905"/>
              <a:ext cx="288582" cy="286039"/>
            </a:xfrm>
            <a:prstGeom prst="ellipse">
              <a:avLst/>
            </a:prstGeom>
            <a:solidFill>
              <a:srgbClr val="FF9D7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02" name="Google Shape;402;p14"/>
            <p:cNvGrpSpPr/>
            <p:nvPr/>
          </p:nvGrpSpPr>
          <p:grpSpPr>
            <a:xfrm>
              <a:off x="2568922" y="5133147"/>
              <a:ext cx="3093337" cy="1511984"/>
              <a:chOff x="3507827" y="5162898"/>
              <a:chExt cx="3093337" cy="1511984"/>
            </a:xfrm>
          </p:grpSpPr>
          <p:sp>
            <p:nvSpPr>
              <p:cNvPr id="403" name="Google Shape;403;p14"/>
              <p:cNvSpPr txBox="1"/>
              <p:nvPr/>
            </p:nvSpPr>
            <p:spPr>
              <a:xfrm>
                <a:off x="3507827" y="5162898"/>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Water</a:t>
                </a:r>
                <a:endParaRPr/>
              </a:p>
            </p:txBody>
          </p:sp>
          <p:sp>
            <p:nvSpPr>
              <p:cNvPr id="404" name="Google Shape;404;p14"/>
              <p:cNvSpPr txBox="1"/>
              <p:nvPr/>
            </p:nvSpPr>
            <p:spPr>
              <a:xfrm>
                <a:off x="3507827" y="5533523"/>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Natural Vegetation</a:t>
                </a:r>
                <a:endParaRPr/>
              </a:p>
            </p:txBody>
          </p:sp>
          <p:sp>
            <p:nvSpPr>
              <p:cNvPr id="405" name="Google Shape;405;p14"/>
              <p:cNvSpPr txBox="1"/>
              <p:nvPr/>
            </p:nvSpPr>
            <p:spPr>
              <a:xfrm>
                <a:off x="3521806" y="5904148"/>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Cultivated Lands</a:t>
                </a:r>
                <a:endParaRPr/>
              </a:p>
            </p:txBody>
          </p:sp>
          <p:sp>
            <p:nvSpPr>
              <p:cNvPr id="406" name="Google Shape;406;p14"/>
              <p:cNvSpPr txBox="1"/>
              <p:nvPr/>
            </p:nvSpPr>
            <p:spPr>
              <a:xfrm>
                <a:off x="3521806" y="6274772"/>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Bare Ground</a:t>
                </a:r>
                <a:endParaRPr/>
              </a:p>
            </p:txBody>
          </p:sp>
        </p:grpSp>
      </p:grpSp>
      <p:sp>
        <p:nvSpPr>
          <p:cNvPr id="407" name="Google Shape;407;p14"/>
          <p:cNvSpPr/>
          <p:nvPr/>
        </p:nvSpPr>
        <p:spPr>
          <a:xfrm>
            <a:off x="4991100" y="3155268"/>
            <a:ext cx="2058216"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14"/>
          <p:cNvSpPr/>
          <p:nvPr/>
        </p:nvSpPr>
        <p:spPr>
          <a:xfrm>
            <a:off x="4991098" y="1740620"/>
            <a:ext cx="2058218"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408;p14"/>
          <p:cNvSpPr/>
          <p:nvPr/>
        </p:nvSpPr>
        <p:spPr>
          <a:xfrm>
            <a:off x="4991099" y="3883637"/>
            <a:ext cx="2030471"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408;p14"/>
          <p:cNvSpPr/>
          <p:nvPr/>
        </p:nvSpPr>
        <p:spPr>
          <a:xfrm>
            <a:off x="5015071" y="2387370"/>
            <a:ext cx="2030471" cy="106232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7"/>
                                        </p:tgtEl>
                                      </p:cBhvr>
                                    </p:animEffect>
                                    <p:set>
                                      <p:cBhvr>
                                        <p:cTn id="12" dur="1" fill="hold">
                                          <p:stCondLst>
                                            <p:cond delay="500"/>
                                          </p:stCondLst>
                                        </p:cTn>
                                        <p:tgtEl>
                                          <p:spTgt spid="40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08"/>
                                        </p:tgtEl>
                                        <p:attrNameLst>
                                          <p:attrName>style.visibility</p:attrName>
                                        </p:attrNameLst>
                                      </p:cBhvr>
                                      <p:to>
                                        <p:strVal val="visible"/>
                                      </p:to>
                                    </p:set>
                                    <p:animEffect transition="in" filter="fade">
                                      <p:cBhvr>
                                        <p:cTn id="15" dur="500"/>
                                        <p:tgtEl>
                                          <p:spTgt spid="4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08"/>
                                        </p:tgtEl>
                                      </p:cBhvr>
                                    </p:animEffect>
                                    <p:set>
                                      <p:cBhvr>
                                        <p:cTn id="20" dur="1" fill="hold">
                                          <p:stCondLst>
                                            <p:cond delay="499"/>
                                          </p:stCondLst>
                                        </p:cTn>
                                        <p:tgtEl>
                                          <p:spTgt spid="40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animBg="1"/>
      <p:bldP spid="37" grpId="0" animBg="1"/>
      <p:bldP spid="37" grpId="1"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5"/>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Protected Areas</a:t>
            </a:r>
            <a:endParaRPr/>
          </a:p>
        </p:txBody>
      </p:sp>
      <p:grpSp>
        <p:nvGrpSpPr>
          <p:cNvPr id="415" name="Google Shape;415;p15"/>
          <p:cNvGrpSpPr/>
          <p:nvPr/>
        </p:nvGrpSpPr>
        <p:grpSpPr>
          <a:xfrm>
            <a:off x="603595" y="6305490"/>
            <a:ext cx="3412867" cy="400110"/>
            <a:chOff x="8519370" y="1297540"/>
            <a:chExt cx="3412867" cy="400110"/>
          </a:xfrm>
        </p:grpSpPr>
        <p:sp>
          <p:nvSpPr>
            <p:cNvPr id="416" name="Google Shape;416;p15"/>
            <p:cNvSpPr/>
            <p:nvPr/>
          </p:nvSpPr>
          <p:spPr>
            <a:xfrm rot="5400000">
              <a:off x="8518099" y="1339605"/>
              <a:ext cx="288582" cy="286039"/>
            </a:xfrm>
            <a:prstGeom prst="ellipse">
              <a:avLst/>
            </a:prstGeom>
            <a:solidFill>
              <a:srgbClr val="4372C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15"/>
            <p:cNvSpPr txBox="1"/>
            <p:nvPr/>
          </p:nvSpPr>
          <p:spPr>
            <a:xfrm>
              <a:off x="8852879" y="129754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Water</a:t>
              </a:r>
              <a:endParaRPr/>
            </a:p>
          </p:txBody>
        </p:sp>
      </p:grpSp>
      <p:grpSp>
        <p:nvGrpSpPr>
          <p:cNvPr id="418" name="Google Shape;418;p15"/>
          <p:cNvGrpSpPr/>
          <p:nvPr/>
        </p:nvGrpSpPr>
        <p:grpSpPr>
          <a:xfrm>
            <a:off x="2962960" y="6305490"/>
            <a:ext cx="3412867" cy="400110"/>
            <a:chOff x="8519370" y="1668165"/>
            <a:chExt cx="3412867" cy="400110"/>
          </a:xfrm>
        </p:grpSpPr>
        <p:sp>
          <p:nvSpPr>
            <p:cNvPr id="419" name="Google Shape;419;p15"/>
            <p:cNvSpPr/>
            <p:nvPr/>
          </p:nvSpPr>
          <p:spPr>
            <a:xfrm rot="5400000">
              <a:off x="8518099" y="1703169"/>
              <a:ext cx="288582" cy="286039"/>
            </a:xfrm>
            <a:prstGeom prst="ellipse">
              <a:avLst/>
            </a:prstGeom>
            <a:solidFill>
              <a:srgbClr val="13B14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15"/>
            <p:cNvSpPr txBox="1"/>
            <p:nvPr/>
          </p:nvSpPr>
          <p:spPr>
            <a:xfrm>
              <a:off x="8852879" y="1668165"/>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Natural Vegetation</a:t>
              </a:r>
              <a:endParaRPr/>
            </a:p>
          </p:txBody>
        </p:sp>
      </p:grpSp>
      <p:grpSp>
        <p:nvGrpSpPr>
          <p:cNvPr id="421" name="Google Shape;421;p15"/>
          <p:cNvGrpSpPr/>
          <p:nvPr/>
        </p:nvGrpSpPr>
        <p:grpSpPr>
          <a:xfrm>
            <a:off x="6238740" y="6305490"/>
            <a:ext cx="3426845" cy="400110"/>
            <a:chOff x="8519370" y="2038790"/>
            <a:chExt cx="3426845" cy="400110"/>
          </a:xfrm>
        </p:grpSpPr>
        <p:sp>
          <p:nvSpPr>
            <p:cNvPr id="422" name="Google Shape;422;p15"/>
            <p:cNvSpPr/>
            <p:nvPr/>
          </p:nvSpPr>
          <p:spPr>
            <a:xfrm rot="5400000">
              <a:off x="8518099" y="2066733"/>
              <a:ext cx="288582" cy="286039"/>
            </a:xfrm>
            <a:prstGeom prst="ellipse">
              <a:avLst/>
            </a:prstGeom>
            <a:solidFill>
              <a:srgbClr val="8342A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15"/>
            <p:cNvSpPr txBox="1"/>
            <p:nvPr/>
          </p:nvSpPr>
          <p:spPr>
            <a:xfrm>
              <a:off x="8866858" y="203879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Cultivated Lands</a:t>
              </a:r>
              <a:endParaRPr/>
            </a:p>
          </p:txBody>
        </p:sp>
      </p:grpSp>
      <p:grpSp>
        <p:nvGrpSpPr>
          <p:cNvPr id="424" name="Google Shape;424;p15"/>
          <p:cNvGrpSpPr/>
          <p:nvPr/>
        </p:nvGrpSpPr>
        <p:grpSpPr>
          <a:xfrm>
            <a:off x="9341833" y="6305490"/>
            <a:ext cx="3426845" cy="400110"/>
            <a:chOff x="8519370" y="2409414"/>
            <a:chExt cx="3426845" cy="400110"/>
          </a:xfrm>
        </p:grpSpPr>
        <p:sp>
          <p:nvSpPr>
            <p:cNvPr id="425" name="Google Shape;425;p15"/>
            <p:cNvSpPr/>
            <p:nvPr/>
          </p:nvSpPr>
          <p:spPr>
            <a:xfrm rot="5400000">
              <a:off x="8518099" y="2430298"/>
              <a:ext cx="288582" cy="286039"/>
            </a:xfrm>
            <a:prstGeom prst="ellipse">
              <a:avLst/>
            </a:prstGeom>
            <a:solidFill>
              <a:srgbClr val="FFDA6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15"/>
            <p:cNvSpPr txBox="1"/>
            <p:nvPr/>
          </p:nvSpPr>
          <p:spPr>
            <a:xfrm>
              <a:off x="8866858" y="2409414"/>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Bare Ground</a:t>
              </a:r>
              <a:endParaRPr/>
            </a:p>
          </p:txBody>
        </p:sp>
      </p:grpSp>
      <p:sp>
        <p:nvSpPr>
          <p:cNvPr id="427" name="Google Shape;427;p15"/>
          <p:cNvSpPr txBox="1"/>
          <p:nvPr/>
        </p:nvSpPr>
        <p:spPr>
          <a:xfrm>
            <a:off x="2564457" y="968593"/>
            <a:ext cx="79206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F3F3F"/>
                </a:solidFill>
                <a:latin typeface="Century Gothic"/>
                <a:ea typeface="Century Gothic"/>
                <a:cs typeface="Century Gothic"/>
                <a:sym typeface="Century Gothic"/>
              </a:rPr>
              <a:t>Percent Change of Protected Areas between 1994 and 2018</a:t>
            </a:r>
            <a:endParaRPr/>
          </a:p>
        </p:txBody>
      </p:sp>
      <p:pic>
        <p:nvPicPr>
          <p:cNvPr id="428" name="Google Shape;428;p15"/>
          <p:cNvPicPr preferRelativeResize="0"/>
          <p:nvPr/>
        </p:nvPicPr>
        <p:blipFill rotWithShape="1">
          <a:blip r:embed="rId3">
            <a:alphaModFix/>
          </a:blip>
          <a:srcRect l="6584" t="10764" r="17638" b="53676"/>
          <a:stretch/>
        </p:blipFill>
        <p:spPr>
          <a:xfrm>
            <a:off x="1415586" y="1331575"/>
            <a:ext cx="9984400" cy="4410870"/>
          </a:xfrm>
          <a:prstGeom prst="rect">
            <a:avLst/>
          </a:prstGeom>
          <a:noFill/>
          <a:ln>
            <a:noFill/>
          </a:ln>
        </p:spPr>
      </p:pic>
      <p:sp>
        <p:nvSpPr>
          <p:cNvPr id="429" name="Google Shape;429;p15"/>
          <p:cNvSpPr txBox="1"/>
          <p:nvPr/>
        </p:nvSpPr>
        <p:spPr>
          <a:xfrm>
            <a:off x="3047107"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Chelbi</a:t>
            </a:r>
            <a:endParaRPr sz="1400">
              <a:solidFill>
                <a:srgbClr val="3F3F3F"/>
              </a:solidFill>
              <a:latin typeface="Century Gothic"/>
              <a:ea typeface="Century Gothic"/>
              <a:cs typeface="Century Gothic"/>
              <a:sym typeface="Century Gothic"/>
            </a:endParaRPr>
          </a:p>
        </p:txBody>
      </p:sp>
      <p:sp>
        <p:nvSpPr>
          <p:cNvPr id="430" name="Google Shape;430;p15"/>
          <p:cNvSpPr txBox="1"/>
          <p:nvPr/>
        </p:nvSpPr>
        <p:spPr>
          <a:xfrm>
            <a:off x="1828158" y="5638016"/>
            <a:ext cx="11512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 Churchura</a:t>
            </a:r>
            <a:endParaRPr sz="1400">
              <a:solidFill>
                <a:srgbClr val="3F3F3F"/>
              </a:solidFill>
              <a:latin typeface="Century Gothic"/>
              <a:ea typeface="Century Gothic"/>
              <a:cs typeface="Century Gothic"/>
              <a:sym typeface="Century Gothic"/>
            </a:endParaRPr>
          </a:p>
        </p:txBody>
      </p:sp>
      <p:sp>
        <p:nvSpPr>
          <p:cNvPr id="431" name="Google Shape;431;p15"/>
          <p:cNvSpPr txBox="1"/>
          <p:nvPr/>
        </p:nvSpPr>
        <p:spPr>
          <a:xfrm>
            <a:off x="4198311"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Mago</a:t>
            </a:r>
            <a:endParaRPr sz="1400">
              <a:solidFill>
                <a:srgbClr val="3F3F3F"/>
              </a:solidFill>
              <a:latin typeface="Century Gothic"/>
              <a:ea typeface="Century Gothic"/>
              <a:cs typeface="Century Gothic"/>
              <a:sym typeface="Century Gothic"/>
            </a:endParaRPr>
          </a:p>
        </p:txBody>
      </p:sp>
      <p:sp>
        <p:nvSpPr>
          <p:cNvPr id="432" name="Google Shape;432;p15"/>
          <p:cNvSpPr txBox="1"/>
          <p:nvPr/>
        </p:nvSpPr>
        <p:spPr>
          <a:xfrm>
            <a:off x="5245712"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Maze</a:t>
            </a:r>
            <a:endParaRPr/>
          </a:p>
        </p:txBody>
      </p:sp>
      <p:sp>
        <p:nvSpPr>
          <p:cNvPr id="433" name="Google Shape;433;p15"/>
          <p:cNvSpPr txBox="1"/>
          <p:nvPr/>
        </p:nvSpPr>
        <p:spPr>
          <a:xfrm>
            <a:off x="6542769"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Murulle</a:t>
            </a:r>
            <a:endParaRPr sz="1400">
              <a:solidFill>
                <a:srgbClr val="3F3F3F"/>
              </a:solidFill>
              <a:latin typeface="Century Gothic"/>
              <a:ea typeface="Century Gothic"/>
              <a:cs typeface="Century Gothic"/>
              <a:sym typeface="Century Gothic"/>
            </a:endParaRPr>
          </a:p>
        </p:txBody>
      </p:sp>
      <p:sp>
        <p:nvSpPr>
          <p:cNvPr id="434" name="Google Shape;434;p15"/>
          <p:cNvSpPr txBox="1"/>
          <p:nvPr/>
        </p:nvSpPr>
        <p:spPr>
          <a:xfrm>
            <a:off x="7807051"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Omo</a:t>
            </a:r>
            <a:endParaRPr sz="1400">
              <a:solidFill>
                <a:srgbClr val="3F3F3F"/>
              </a:solidFill>
              <a:latin typeface="Century Gothic"/>
              <a:ea typeface="Century Gothic"/>
              <a:cs typeface="Century Gothic"/>
              <a:sym typeface="Century Gothic"/>
            </a:endParaRPr>
          </a:p>
        </p:txBody>
      </p:sp>
      <p:sp>
        <p:nvSpPr>
          <p:cNvPr id="435" name="Google Shape;435;p15"/>
          <p:cNvSpPr txBox="1"/>
          <p:nvPr/>
        </p:nvSpPr>
        <p:spPr>
          <a:xfrm>
            <a:off x="8949215"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Tama</a:t>
            </a:r>
            <a:endParaRPr/>
          </a:p>
        </p:txBody>
      </p:sp>
      <p:sp>
        <p:nvSpPr>
          <p:cNvPr id="436" name="Google Shape;436;p15"/>
          <p:cNvSpPr txBox="1"/>
          <p:nvPr/>
        </p:nvSpPr>
        <p:spPr>
          <a:xfrm>
            <a:off x="10246586" y="5638016"/>
            <a:ext cx="8786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W. Sala</a:t>
            </a:r>
            <a:endParaRPr/>
          </a:p>
        </p:txBody>
      </p:sp>
      <p:grpSp>
        <p:nvGrpSpPr>
          <p:cNvPr id="437" name="Google Shape;437;p15"/>
          <p:cNvGrpSpPr/>
          <p:nvPr/>
        </p:nvGrpSpPr>
        <p:grpSpPr>
          <a:xfrm>
            <a:off x="685994" y="1464414"/>
            <a:ext cx="784679" cy="4322129"/>
            <a:chOff x="311580" y="1484026"/>
            <a:chExt cx="988107" cy="4322129"/>
          </a:xfrm>
        </p:grpSpPr>
        <p:sp>
          <p:nvSpPr>
            <p:cNvPr id="438" name="Google Shape;438;p15"/>
            <p:cNvSpPr txBox="1"/>
            <p:nvPr/>
          </p:nvSpPr>
          <p:spPr>
            <a:xfrm>
              <a:off x="311580" y="2796730"/>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11,900</a:t>
              </a:r>
              <a:endParaRPr/>
            </a:p>
          </p:txBody>
        </p:sp>
        <p:sp>
          <p:nvSpPr>
            <p:cNvPr id="439" name="Google Shape;439;p15"/>
            <p:cNvSpPr txBox="1"/>
            <p:nvPr/>
          </p:nvSpPr>
          <p:spPr>
            <a:xfrm>
              <a:off x="311580" y="3236949"/>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9,900</a:t>
              </a:r>
              <a:endParaRPr/>
            </a:p>
          </p:txBody>
        </p:sp>
        <p:sp>
          <p:nvSpPr>
            <p:cNvPr id="440" name="Google Shape;440;p15"/>
            <p:cNvSpPr txBox="1"/>
            <p:nvPr/>
          </p:nvSpPr>
          <p:spPr>
            <a:xfrm>
              <a:off x="311580" y="3691715"/>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7,900</a:t>
              </a:r>
              <a:endParaRPr/>
            </a:p>
          </p:txBody>
        </p:sp>
        <p:sp>
          <p:nvSpPr>
            <p:cNvPr id="441" name="Google Shape;441;p15"/>
            <p:cNvSpPr txBox="1"/>
            <p:nvPr/>
          </p:nvSpPr>
          <p:spPr>
            <a:xfrm>
              <a:off x="311580" y="4595270"/>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3,900</a:t>
              </a:r>
              <a:endParaRPr/>
            </a:p>
          </p:txBody>
        </p:sp>
        <p:sp>
          <p:nvSpPr>
            <p:cNvPr id="442" name="Google Shape;442;p15"/>
            <p:cNvSpPr txBox="1"/>
            <p:nvPr/>
          </p:nvSpPr>
          <p:spPr>
            <a:xfrm>
              <a:off x="311580" y="5014061"/>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1,900</a:t>
              </a:r>
              <a:endParaRPr/>
            </a:p>
          </p:txBody>
        </p:sp>
        <p:sp>
          <p:nvSpPr>
            <p:cNvPr id="443" name="Google Shape;443;p15"/>
            <p:cNvSpPr txBox="1"/>
            <p:nvPr/>
          </p:nvSpPr>
          <p:spPr>
            <a:xfrm>
              <a:off x="311580" y="5498378"/>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-100</a:t>
              </a:r>
              <a:endParaRPr/>
            </a:p>
          </p:txBody>
        </p:sp>
        <p:sp>
          <p:nvSpPr>
            <p:cNvPr id="444" name="Google Shape;444;p15"/>
            <p:cNvSpPr txBox="1"/>
            <p:nvPr/>
          </p:nvSpPr>
          <p:spPr>
            <a:xfrm>
              <a:off x="311580" y="2364311"/>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13,900</a:t>
              </a:r>
              <a:endParaRPr/>
            </a:p>
          </p:txBody>
        </p:sp>
        <p:sp>
          <p:nvSpPr>
            <p:cNvPr id="445" name="Google Shape;445;p15"/>
            <p:cNvSpPr txBox="1"/>
            <p:nvPr/>
          </p:nvSpPr>
          <p:spPr>
            <a:xfrm>
              <a:off x="311580" y="4162851"/>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5,900</a:t>
              </a:r>
              <a:endParaRPr/>
            </a:p>
          </p:txBody>
        </p:sp>
        <p:sp>
          <p:nvSpPr>
            <p:cNvPr id="446" name="Google Shape;446;p15"/>
            <p:cNvSpPr txBox="1"/>
            <p:nvPr/>
          </p:nvSpPr>
          <p:spPr>
            <a:xfrm>
              <a:off x="311580" y="1892840"/>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15,900</a:t>
              </a:r>
              <a:endParaRPr/>
            </a:p>
          </p:txBody>
        </p:sp>
        <p:sp>
          <p:nvSpPr>
            <p:cNvPr id="447" name="Google Shape;447;p15"/>
            <p:cNvSpPr txBox="1"/>
            <p:nvPr/>
          </p:nvSpPr>
          <p:spPr>
            <a:xfrm>
              <a:off x="311580" y="1484026"/>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17,900</a:t>
              </a:r>
              <a:endParaRPr/>
            </a:p>
          </p:txBody>
        </p:sp>
      </p:grpSp>
      <p:sp>
        <p:nvSpPr>
          <p:cNvPr id="448" name="Google Shape;448;p15"/>
          <p:cNvSpPr txBox="1"/>
          <p:nvPr/>
        </p:nvSpPr>
        <p:spPr>
          <a:xfrm rot="-5400000">
            <a:off x="-699934" y="2948004"/>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Percent Change</a:t>
            </a:r>
            <a:endParaRPr/>
          </a:p>
        </p:txBody>
      </p:sp>
      <p:sp>
        <p:nvSpPr>
          <p:cNvPr id="449" name="Google Shape;449;p15"/>
          <p:cNvSpPr txBox="1"/>
          <p:nvPr/>
        </p:nvSpPr>
        <p:spPr>
          <a:xfrm>
            <a:off x="5175655" y="5984377"/>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Protected Areas</a:t>
            </a:r>
            <a:endParaRPr/>
          </a:p>
        </p:txBody>
      </p:sp>
      <p:sp>
        <p:nvSpPr>
          <p:cNvPr id="450" name="Google Shape;450;p15"/>
          <p:cNvSpPr/>
          <p:nvPr/>
        </p:nvSpPr>
        <p:spPr>
          <a:xfrm>
            <a:off x="7543800" y="1464415"/>
            <a:ext cx="3856186" cy="4637728"/>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6"/>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Protected Areas</a:t>
            </a:r>
            <a:endParaRPr/>
          </a:p>
        </p:txBody>
      </p:sp>
      <p:grpSp>
        <p:nvGrpSpPr>
          <p:cNvPr id="457" name="Google Shape;457;p16"/>
          <p:cNvGrpSpPr/>
          <p:nvPr/>
        </p:nvGrpSpPr>
        <p:grpSpPr>
          <a:xfrm>
            <a:off x="603595" y="6305490"/>
            <a:ext cx="3412867" cy="400110"/>
            <a:chOff x="8519370" y="1297540"/>
            <a:chExt cx="3412867" cy="400110"/>
          </a:xfrm>
        </p:grpSpPr>
        <p:sp>
          <p:nvSpPr>
            <p:cNvPr id="458" name="Google Shape;458;p16"/>
            <p:cNvSpPr/>
            <p:nvPr/>
          </p:nvSpPr>
          <p:spPr>
            <a:xfrm rot="5400000">
              <a:off x="8518099" y="1339605"/>
              <a:ext cx="288582" cy="286039"/>
            </a:xfrm>
            <a:prstGeom prst="ellipse">
              <a:avLst/>
            </a:prstGeom>
            <a:solidFill>
              <a:srgbClr val="4372C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16"/>
            <p:cNvSpPr txBox="1"/>
            <p:nvPr/>
          </p:nvSpPr>
          <p:spPr>
            <a:xfrm>
              <a:off x="8852879" y="129754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Water</a:t>
              </a:r>
              <a:endParaRPr/>
            </a:p>
          </p:txBody>
        </p:sp>
      </p:grpSp>
      <p:grpSp>
        <p:nvGrpSpPr>
          <p:cNvPr id="460" name="Google Shape;460;p16"/>
          <p:cNvGrpSpPr/>
          <p:nvPr/>
        </p:nvGrpSpPr>
        <p:grpSpPr>
          <a:xfrm>
            <a:off x="2962960" y="6305490"/>
            <a:ext cx="3412867" cy="400110"/>
            <a:chOff x="8519370" y="1668165"/>
            <a:chExt cx="3412867" cy="400110"/>
          </a:xfrm>
        </p:grpSpPr>
        <p:sp>
          <p:nvSpPr>
            <p:cNvPr id="461" name="Google Shape;461;p16"/>
            <p:cNvSpPr/>
            <p:nvPr/>
          </p:nvSpPr>
          <p:spPr>
            <a:xfrm rot="5400000">
              <a:off x="8518099" y="1703169"/>
              <a:ext cx="288582" cy="286039"/>
            </a:xfrm>
            <a:prstGeom prst="ellipse">
              <a:avLst/>
            </a:prstGeom>
            <a:solidFill>
              <a:srgbClr val="13B14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16"/>
            <p:cNvSpPr txBox="1"/>
            <p:nvPr/>
          </p:nvSpPr>
          <p:spPr>
            <a:xfrm>
              <a:off x="8852879" y="1668165"/>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Natural Vegetation</a:t>
              </a:r>
              <a:endParaRPr/>
            </a:p>
          </p:txBody>
        </p:sp>
      </p:grpSp>
      <p:grpSp>
        <p:nvGrpSpPr>
          <p:cNvPr id="463" name="Google Shape;463;p16"/>
          <p:cNvGrpSpPr/>
          <p:nvPr/>
        </p:nvGrpSpPr>
        <p:grpSpPr>
          <a:xfrm>
            <a:off x="6238740" y="6305490"/>
            <a:ext cx="3426845" cy="400110"/>
            <a:chOff x="8519370" y="2038790"/>
            <a:chExt cx="3426845" cy="400110"/>
          </a:xfrm>
        </p:grpSpPr>
        <p:sp>
          <p:nvSpPr>
            <p:cNvPr id="464" name="Google Shape;464;p16"/>
            <p:cNvSpPr/>
            <p:nvPr/>
          </p:nvSpPr>
          <p:spPr>
            <a:xfrm rot="5400000">
              <a:off x="8518099" y="2066733"/>
              <a:ext cx="288582" cy="286039"/>
            </a:xfrm>
            <a:prstGeom prst="ellipse">
              <a:avLst/>
            </a:prstGeom>
            <a:solidFill>
              <a:srgbClr val="8342A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6"/>
            <p:cNvSpPr txBox="1"/>
            <p:nvPr/>
          </p:nvSpPr>
          <p:spPr>
            <a:xfrm>
              <a:off x="8866858" y="203879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Cultivated Lands</a:t>
              </a:r>
              <a:endParaRPr/>
            </a:p>
          </p:txBody>
        </p:sp>
      </p:grpSp>
      <p:grpSp>
        <p:nvGrpSpPr>
          <p:cNvPr id="466" name="Google Shape;466;p16"/>
          <p:cNvGrpSpPr/>
          <p:nvPr/>
        </p:nvGrpSpPr>
        <p:grpSpPr>
          <a:xfrm>
            <a:off x="9341833" y="6305490"/>
            <a:ext cx="3426845" cy="400110"/>
            <a:chOff x="8519370" y="2409414"/>
            <a:chExt cx="3426845" cy="400110"/>
          </a:xfrm>
        </p:grpSpPr>
        <p:sp>
          <p:nvSpPr>
            <p:cNvPr id="467" name="Google Shape;467;p16"/>
            <p:cNvSpPr/>
            <p:nvPr/>
          </p:nvSpPr>
          <p:spPr>
            <a:xfrm rot="5400000">
              <a:off x="8518099" y="2430298"/>
              <a:ext cx="288582" cy="286039"/>
            </a:xfrm>
            <a:prstGeom prst="ellipse">
              <a:avLst/>
            </a:prstGeom>
            <a:solidFill>
              <a:srgbClr val="FFDA6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16"/>
            <p:cNvSpPr txBox="1"/>
            <p:nvPr/>
          </p:nvSpPr>
          <p:spPr>
            <a:xfrm>
              <a:off x="8866858" y="2409414"/>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Bare Ground</a:t>
              </a:r>
              <a:endParaRPr/>
            </a:p>
          </p:txBody>
        </p:sp>
      </p:grpSp>
      <p:sp>
        <p:nvSpPr>
          <p:cNvPr id="469" name="Google Shape;469;p16"/>
          <p:cNvSpPr txBox="1"/>
          <p:nvPr/>
        </p:nvSpPr>
        <p:spPr>
          <a:xfrm>
            <a:off x="2564457" y="778093"/>
            <a:ext cx="79206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F3F3F"/>
                </a:solidFill>
                <a:latin typeface="Century Gothic"/>
                <a:ea typeface="Century Gothic"/>
                <a:cs typeface="Century Gothic"/>
                <a:sym typeface="Century Gothic"/>
              </a:rPr>
              <a:t>Percent Change of Protected Areas between 1994 and 2018</a:t>
            </a:r>
            <a:endParaRPr/>
          </a:p>
        </p:txBody>
      </p:sp>
      <p:pic>
        <p:nvPicPr>
          <p:cNvPr id="470" name="Google Shape;470;p16"/>
          <p:cNvPicPr preferRelativeResize="0"/>
          <p:nvPr/>
        </p:nvPicPr>
        <p:blipFill rotWithShape="1">
          <a:blip r:embed="rId3">
            <a:alphaModFix/>
          </a:blip>
          <a:srcRect l="6483" t="58829" r="16361" b="4136"/>
          <a:stretch/>
        </p:blipFill>
        <p:spPr>
          <a:xfrm>
            <a:off x="1434386" y="1203424"/>
            <a:ext cx="10186114" cy="4422676"/>
          </a:xfrm>
          <a:prstGeom prst="rect">
            <a:avLst/>
          </a:prstGeom>
          <a:noFill/>
          <a:ln>
            <a:noFill/>
          </a:ln>
        </p:spPr>
      </p:pic>
      <p:sp>
        <p:nvSpPr>
          <p:cNvPr id="471" name="Google Shape;471;p16"/>
          <p:cNvSpPr txBox="1"/>
          <p:nvPr/>
        </p:nvSpPr>
        <p:spPr>
          <a:xfrm>
            <a:off x="3047107"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Chelbi</a:t>
            </a:r>
            <a:endParaRPr sz="1400">
              <a:solidFill>
                <a:srgbClr val="3F3F3F"/>
              </a:solidFill>
              <a:latin typeface="Century Gothic"/>
              <a:ea typeface="Century Gothic"/>
              <a:cs typeface="Century Gothic"/>
              <a:sym typeface="Century Gothic"/>
            </a:endParaRPr>
          </a:p>
        </p:txBody>
      </p:sp>
      <p:sp>
        <p:nvSpPr>
          <p:cNvPr id="472" name="Google Shape;472;p16"/>
          <p:cNvSpPr txBox="1"/>
          <p:nvPr/>
        </p:nvSpPr>
        <p:spPr>
          <a:xfrm>
            <a:off x="1828158" y="5638016"/>
            <a:ext cx="11512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 Churchura</a:t>
            </a:r>
            <a:endParaRPr sz="1400">
              <a:solidFill>
                <a:srgbClr val="3F3F3F"/>
              </a:solidFill>
              <a:latin typeface="Century Gothic"/>
              <a:ea typeface="Century Gothic"/>
              <a:cs typeface="Century Gothic"/>
              <a:sym typeface="Century Gothic"/>
            </a:endParaRPr>
          </a:p>
        </p:txBody>
      </p:sp>
      <p:sp>
        <p:nvSpPr>
          <p:cNvPr id="473" name="Google Shape;473;p16"/>
          <p:cNvSpPr txBox="1"/>
          <p:nvPr/>
        </p:nvSpPr>
        <p:spPr>
          <a:xfrm>
            <a:off x="4198311"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Mago</a:t>
            </a:r>
            <a:endParaRPr sz="1400">
              <a:solidFill>
                <a:srgbClr val="3F3F3F"/>
              </a:solidFill>
              <a:latin typeface="Century Gothic"/>
              <a:ea typeface="Century Gothic"/>
              <a:cs typeface="Century Gothic"/>
              <a:sym typeface="Century Gothic"/>
            </a:endParaRPr>
          </a:p>
        </p:txBody>
      </p:sp>
      <p:sp>
        <p:nvSpPr>
          <p:cNvPr id="474" name="Google Shape;474;p16"/>
          <p:cNvSpPr txBox="1"/>
          <p:nvPr/>
        </p:nvSpPr>
        <p:spPr>
          <a:xfrm>
            <a:off x="5245712"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Maze</a:t>
            </a:r>
            <a:endParaRPr/>
          </a:p>
        </p:txBody>
      </p:sp>
      <p:sp>
        <p:nvSpPr>
          <p:cNvPr id="475" name="Google Shape;475;p16"/>
          <p:cNvSpPr txBox="1"/>
          <p:nvPr/>
        </p:nvSpPr>
        <p:spPr>
          <a:xfrm>
            <a:off x="6542769"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Murulle</a:t>
            </a:r>
            <a:endParaRPr sz="1400">
              <a:solidFill>
                <a:srgbClr val="3F3F3F"/>
              </a:solidFill>
              <a:latin typeface="Century Gothic"/>
              <a:ea typeface="Century Gothic"/>
              <a:cs typeface="Century Gothic"/>
              <a:sym typeface="Century Gothic"/>
            </a:endParaRPr>
          </a:p>
        </p:txBody>
      </p:sp>
      <p:sp>
        <p:nvSpPr>
          <p:cNvPr id="476" name="Google Shape;476;p16"/>
          <p:cNvSpPr txBox="1"/>
          <p:nvPr/>
        </p:nvSpPr>
        <p:spPr>
          <a:xfrm>
            <a:off x="7807051"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Omo</a:t>
            </a:r>
            <a:endParaRPr sz="1400">
              <a:solidFill>
                <a:srgbClr val="3F3F3F"/>
              </a:solidFill>
              <a:latin typeface="Century Gothic"/>
              <a:ea typeface="Century Gothic"/>
              <a:cs typeface="Century Gothic"/>
              <a:sym typeface="Century Gothic"/>
            </a:endParaRPr>
          </a:p>
        </p:txBody>
      </p:sp>
      <p:sp>
        <p:nvSpPr>
          <p:cNvPr id="477" name="Google Shape;477;p16"/>
          <p:cNvSpPr txBox="1"/>
          <p:nvPr/>
        </p:nvSpPr>
        <p:spPr>
          <a:xfrm>
            <a:off x="8949215" y="5638016"/>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Tama</a:t>
            </a:r>
            <a:endParaRPr/>
          </a:p>
        </p:txBody>
      </p:sp>
      <p:sp>
        <p:nvSpPr>
          <p:cNvPr id="478" name="Google Shape;478;p16"/>
          <p:cNvSpPr txBox="1"/>
          <p:nvPr/>
        </p:nvSpPr>
        <p:spPr>
          <a:xfrm>
            <a:off x="10246586" y="5638016"/>
            <a:ext cx="8786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W. Sala</a:t>
            </a:r>
            <a:endParaRPr/>
          </a:p>
        </p:txBody>
      </p:sp>
      <p:grpSp>
        <p:nvGrpSpPr>
          <p:cNvPr id="479" name="Google Shape;479;p16"/>
          <p:cNvGrpSpPr/>
          <p:nvPr/>
        </p:nvGrpSpPr>
        <p:grpSpPr>
          <a:xfrm>
            <a:off x="710750" y="1044619"/>
            <a:ext cx="784681" cy="4657032"/>
            <a:chOff x="311578" y="1425631"/>
            <a:chExt cx="988109" cy="4360957"/>
          </a:xfrm>
        </p:grpSpPr>
        <p:sp>
          <p:nvSpPr>
            <p:cNvPr id="480" name="Google Shape;480;p16"/>
            <p:cNvSpPr txBox="1"/>
            <p:nvPr/>
          </p:nvSpPr>
          <p:spPr>
            <a:xfrm>
              <a:off x="311578" y="2951044"/>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400</a:t>
              </a:r>
              <a:endParaRPr/>
            </a:p>
          </p:txBody>
        </p:sp>
        <p:sp>
          <p:nvSpPr>
            <p:cNvPr id="481" name="Google Shape;481;p16"/>
            <p:cNvSpPr txBox="1"/>
            <p:nvPr/>
          </p:nvSpPr>
          <p:spPr>
            <a:xfrm>
              <a:off x="311579" y="3461669"/>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300</a:t>
              </a:r>
              <a:endParaRPr/>
            </a:p>
          </p:txBody>
        </p:sp>
        <p:sp>
          <p:nvSpPr>
            <p:cNvPr id="482" name="Google Shape;482;p16"/>
            <p:cNvSpPr txBox="1"/>
            <p:nvPr/>
          </p:nvSpPr>
          <p:spPr>
            <a:xfrm>
              <a:off x="311579" y="4491392"/>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100</a:t>
              </a:r>
              <a:endParaRPr/>
            </a:p>
          </p:txBody>
        </p:sp>
        <p:sp>
          <p:nvSpPr>
            <p:cNvPr id="483" name="Google Shape;483;p16"/>
            <p:cNvSpPr txBox="1"/>
            <p:nvPr/>
          </p:nvSpPr>
          <p:spPr>
            <a:xfrm>
              <a:off x="311581" y="4938794"/>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0</a:t>
              </a:r>
              <a:endParaRPr/>
            </a:p>
          </p:txBody>
        </p:sp>
        <p:sp>
          <p:nvSpPr>
            <p:cNvPr id="484" name="Google Shape;484;p16"/>
            <p:cNvSpPr txBox="1"/>
            <p:nvPr/>
          </p:nvSpPr>
          <p:spPr>
            <a:xfrm>
              <a:off x="311581" y="5498378"/>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-100</a:t>
              </a:r>
              <a:endParaRPr/>
            </a:p>
          </p:txBody>
        </p:sp>
        <p:sp>
          <p:nvSpPr>
            <p:cNvPr id="485" name="Google Shape;485;p16"/>
            <p:cNvSpPr txBox="1"/>
            <p:nvPr/>
          </p:nvSpPr>
          <p:spPr>
            <a:xfrm>
              <a:off x="311578" y="2447551"/>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500</a:t>
              </a:r>
              <a:endParaRPr/>
            </a:p>
          </p:txBody>
        </p:sp>
        <p:sp>
          <p:nvSpPr>
            <p:cNvPr id="486" name="Google Shape;486;p16"/>
            <p:cNvSpPr txBox="1"/>
            <p:nvPr/>
          </p:nvSpPr>
          <p:spPr>
            <a:xfrm>
              <a:off x="311579" y="3973424"/>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200</a:t>
              </a:r>
              <a:endParaRPr/>
            </a:p>
          </p:txBody>
        </p:sp>
        <p:sp>
          <p:nvSpPr>
            <p:cNvPr id="487" name="Google Shape;487;p16"/>
            <p:cNvSpPr txBox="1"/>
            <p:nvPr/>
          </p:nvSpPr>
          <p:spPr>
            <a:xfrm>
              <a:off x="311578" y="1940493"/>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600</a:t>
              </a:r>
              <a:endParaRPr/>
            </a:p>
          </p:txBody>
        </p:sp>
        <p:sp>
          <p:nvSpPr>
            <p:cNvPr id="488" name="Google Shape;488;p16"/>
            <p:cNvSpPr txBox="1"/>
            <p:nvPr/>
          </p:nvSpPr>
          <p:spPr>
            <a:xfrm>
              <a:off x="311578" y="1425631"/>
              <a:ext cx="988106" cy="2882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700+</a:t>
              </a:r>
              <a:endParaRPr/>
            </a:p>
          </p:txBody>
        </p:sp>
      </p:grpSp>
      <p:sp>
        <p:nvSpPr>
          <p:cNvPr id="489" name="Google Shape;489;p16"/>
          <p:cNvSpPr txBox="1"/>
          <p:nvPr/>
        </p:nvSpPr>
        <p:spPr>
          <a:xfrm rot="-5400000">
            <a:off x="-699934" y="2948004"/>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Percent Change</a:t>
            </a:r>
            <a:endParaRPr/>
          </a:p>
        </p:txBody>
      </p:sp>
      <p:sp>
        <p:nvSpPr>
          <p:cNvPr id="490" name="Google Shape;490;p16"/>
          <p:cNvSpPr txBox="1"/>
          <p:nvPr/>
        </p:nvSpPr>
        <p:spPr>
          <a:xfrm>
            <a:off x="5175655" y="5984377"/>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Protected Areas</a:t>
            </a:r>
            <a:endParaRPr/>
          </a:p>
        </p:txBody>
      </p:sp>
      <p:sp>
        <p:nvSpPr>
          <p:cNvPr id="491" name="Google Shape;491;p16"/>
          <p:cNvSpPr/>
          <p:nvPr/>
        </p:nvSpPr>
        <p:spPr>
          <a:xfrm>
            <a:off x="4041031" y="4451017"/>
            <a:ext cx="1092200" cy="153336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491;p16"/>
          <p:cNvSpPr/>
          <p:nvPr/>
        </p:nvSpPr>
        <p:spPr>
          <a:xfrm>
            <a:off x="2921000" y="1330603"/>
            <a:ext cx="1092200" cy="465377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8"/>
                                        </p:tgtEl>
                                      </p:cBhvr>
                                    </p:animEffect>
                                    <p:set>
                                      <p:cBhvr>
                                        <p:cTn id="11" dur="1" fill="hold">
                                          <p:stCondLst>
                                            <p:cond delay="499"/>
                                          </p:stCondLst>
                                        </p:cTn>
                                        <p:tgtEl>
                                          <p:spTgt spid="3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91"/>
                                        </p:tgtEl>
                                        <p:attrNameLst>
                                          <p:attrName>style.visibility</p:attrName>
                                        </p:attrNameLst>
                                      </p:cBhvr>
                                      <p:to>
                                        <p:strVal val="visible"/>
                                      </p:to>
                                    </p:set>
                                    <p:animEffect transition="in" filter="fade">
                                      <p:cBhvr>
                                        <p:cTn id="14" dur="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P spid="38" grpId="0" animBg="1"/>
      <p:bldP spid="3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7"/>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Protected Areas</a:t>
            </a:r>
            <a:endParaRPr/>
          </a:p>
        </p:txBody>
      </p:sp>
      <p:grpSp>
        <p:nvGrpSpPr>
          <p:cNvPr id="498" name="Google Shape;498;p17"/>
          <p:cNvGrpSpPr/>
          <p:nvPr/>
        </p:nvGrpSpPr>
        <p:grpSpPr>
          <a:xfrm>
            <a:off x="603595" y="6305490"/>
            <a:ext cx="3412867" cy="400110"/>
            <a:chOff x="8519370" y="1297540"/>
            <a:chExt cx="3412867" cy="400110"/>
          </a:xfrm>
        </p:grpSpPr>
        <p:sp>
          <p:nvSpPr>
            <p:cNvPr id="499" name="Google Shape;499;p17"/>
            <p:cNvSpPr/>
            <p:nvPr/>
          </p:nvSpPr>
          <p:spPr>
            <a:xfrm rot="5400000">
              <a:off x="8518099" y="1339605"/>
              <a:ext cx="288582" cy="286039"/>
            </a:xfrm>
            <a:prstGeom prst="ellipse">
              <a:avLst/>
            </a:prstGeom>
            <a:solidFill>
              <a:srgbClr val="4372C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17"/>
            <p:cNvSpPr txBox="1"/>
            <p:nvPr/>
          </p:nvSpPr>
          <p:spPr>
            <a:xfrm>
              <a:off x="8852879" y="129754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Water</a:t>
              </a:r>
              <a:endParaRPr/>
            </a:p>
          </p:txBody>
        </p:sp>
      </p:grpSp>
      <p:grpSp>
        <p:nvGrpSpPr>
          <p:cNvPr id="501" name="Google Shape;501;p17"/>
          <p:cNvGrpSpPr/>
          <p:nvPr/>
        </p:nvGrpSpPr>
        <p:grpSpPr>
          <a:xfrm>
            <a:off x="2962960" y="6305490"/>
            <a:ext cx="3412867" cy="400110"/>
            <a:chOff x="8519370" y="1668165"/>
            <a:chExt cx="3412867" cy="400110"/>
          </a:xfrm>
        </p:grpSpPr>
        <p:sp>
          <p:nvSpPr>
            <p:cNvPr id="502" name="Google Shape;502;p17"/>
            <p:cNvSpPr/>
            <p:nvPr/>
          </p:nvSpPr>
          <p:spPr>
            <a:xfrm rot="5400000">
              <a:off x="8518099" y="1703169"/>
              <a:ext cx="288582" cy="286039"/>
            </a:xfrm>
            <a:prstGeom prst="ellipse">
              <a:avLst/>
            </a:prstGeom>
            <a:solidFill>
              <a:srgbClr val="13B14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17"/>
            <p:cNvSpPr txBox="1"/>
            <p:nvPr/>
          </p:nvSpPr>
          <p:spPr>
            <a:xfrm>
              <a:off x="8852879" y="1668165"/>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Natural Vegetation</a:t>
              </a:r>
              <a:endParaRPr/>
            </a:p>
          </p:txBody>
        </p:sp>
      </p:grpSp>
      <p:grpSp>
        <p:nvGrpSpPr>
          <p:cNvPr id="504" name="Google Shape;504;p17"/>
          <p:cNvGrpSpPr/>
          <p:nvPr/>
        </p:nvGrpSpPr>
        <p:grpSpPr>
          <a:xfrm>
            <a:off x="6238740" y="6305490"/>
            <a:ext cx="3426845" cy="400110"/>
            <a:chOff x="8519370" y="2038790"/>
            <a:chExt cx="3426845" cy="400110"/>
          </a:xfrm>
        </p:grpSpPr>
        <p:sp>
          <p:nvSpPr>
            <p:cNvPr id="505" name="Google Shape;505;p17"/>
            <p:cNvSpPr/>
            <p:nvPr/>
          </p:nvSpPr>
          <p:spPr>
            <a:xfrm rot="5400000">
              <a:off x="8518099" y="2066733"/>
              <a:ext cx="288582" cy="286039"/>
            </a:xfrm>
            <a:prstGeom prst="ellipse">
              <a:avLst/>
            </a:prstGeom>
            <a:solidFill>
              <a:srgbClr val="8342A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6" name="Google Shape;506;p17"/>
            <p:cNvSpPr txBox="1"/>
            <p:nvPr/>
          </p:nvSpPr>
          <p:spPr>
            <a:xfrm>
              <a:off x="8866858" y="203879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Cultivated Lands</a:t>
              </a:r>
              <a:endParaRPr/>
            </a:p>
          </p:txBody>
        </p:sp>
      </p:grpSp>
      <p:grpSp>
        <p:nvGrpSpPr>
          <p:cNvPr id="507" name="Google Shape;507;p17"/>
          <p:cNvGrpSpPr/>
          <p:nvPr/>
        </p:nvGrpSpPr>
        <p:grpSpPr>
          <a:xfrm>
            <a:off x="9341833" y="6305490"/>
            <a:ext cx="3426845" cy="400110"/>
            <a:chOff x="8519370" y="2409414"/>
            <a:chExt cx="3426845" cy="400110"/>
          </a:xfrm>
        </p:grpSpPr>
        <p:sp>
          <p:nvSpPr>
            <p:cNvPr id="508" name="Google Shape;508;p17"/>
            <p:cNvSpPr/>
            <p:nvPr/>
          </p:nvSpPr>
          <p:spPr>
            <a:xfrm rot="5400000">
              <a:off x="8518099" y="2430298"/>
              <a:ext cx="288582" cy="286039"/>
            </a:xfrm>
            <a:prstGeom prst="ellipse">
              <a:avLst/>
            </a:prstGeom>
            <a:solidFill>
              <a:srgbClr val="FFDA6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9" name="Google Shape;509;p17"/>
            <p:cNvSpPr txBox="1"/>
            <p:nvPr/>
          </p:nvSpPr>
          <p:spPr>
            <a:xfrm>
              <a:off x="8866858" y="2409414"/>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Bare Ground</a:t>
              </a:r>
              <a:endParaRPr/>
            </a:p>
          </p:txBody>
        </p:sp>
      </p:grpSp>
      <p:sp>
        <p:nvSpPr>
          <p:cNvPr id="510" name="Google Shape;510;p17"/>
          <p:cNvSpPr txBox="1"/>
          <p:nvPr/>
        </p:nvSpPr>
        <p:spPr>
          <a:xfrm>
            <a:off x="2441199" y="931465"/>
            <a:ext cx="79206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F3F3F"/>
                </a:solidFill>
                <a:latin typeface="Century Gothic"/>
                <a:ea typeface="Century Gothic"/>
                <a:cs typeface="Century Gothic"/>
                <a:sym typeface="Century Gothic"/>
              </a:rPr>
              <a:t>Change in Area of Protected Areas between 1994 and 2018</a:t>
            </a:r>
            <a:endParaRPr/>
          </a:p>
        </p:txBody>
      </p:sp>
      <p:sp>
        <p:nvSpPr>
          <p:cNvPr id="511" name="Google Shape;511;p17"/>
          <p:cNvSpPr txBox="1"/>
          <p:nvPr/>
        </p:nvSpPr>
        <p:spPr>
          <a:xfrm>
            <a:off x="2876121"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Chelbi</a:t>
            </a:r>
            <a:endParaRPr sz="1400">
              <a:solidFill>
                <a:srgbClr val="3F3F3F"/>
              </a:solidFill>
              <a:latin typeface="Century Gothic"/>
              <a:ea typeface="Century Gothic"/>
              <a:cs typeface="Century Gothic"/>
              <a:sym typeface="Century Gothic"/>
            </a:endParaRPr>
          </a:p>
        </p:txBody>
      </p:sp>
      <p:sp>
        <p:nvSpPr>
          <p:cNvPr id="512" name="Google Shape;512;p17"/>
          <p:cNvSpPr txBox="1"/>
          <p:nvPr/>
        </p:nvSpPr>
        <p:spPr>
          <a:xfrm>
            <a:off x="1657172" y="5657628"/>
            <a:ext cx="11512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 Churchura</a:t>
            </a:r>
            <a:endParaRPr sz="1400">
              <a:solidFill>
                <a:srgbClr val="3F3F3F"/>
              </a:solidFill>
              <a:latin typeface="Century Gothic"/>
              <a:ea typeface="Century Gothic"/>
              <a:cs typeface="Century Gothic"/>
              <a:sym typeface="Century Gothic"/>
            </a:endParaRPr>
          </a:p>
        </p:txBody>
      </p:sp>
      <p:sp>
        <p:nvSpPr>
          <p:cNvPr id="513" name="Google Shape;513;p17"/>
          <p:cNvSpPr txBox="1"/>
          <p:nvPr/>
        </p:nvSpPr>
        <p:spPr>
          <a:xfrm>
            <a:off x="4027325"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Mago</a:t>
            </a:r>
            <a:endParaRPr sz="1400">
              <a:solidFill>
                <a:srgbClr val="3F3F3F"/>
              </a:solidFill>
              <a:latin typeface="Century Gothic"/>
              <a:ea typeface="Century Gothic"/>
              <a:cs typeface="Century Gothic"/>
              <a:sym typeface="Century Gothic"/>
            </a:endParaRPr>
          </a:p>
        </p:txBody>
      </p:sp>
      <p:sp>
        <p:nvSpPr>
          <p:cNvPr id="514" name="Google Shape;514;p17"/>
          <p:cNvSpPr txBox="1"/>
          <p:nvPr/>
        </p:nvSpPr>
        <p:spPr>
          <a:xfrm>
            <a:off x="5074726"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Maze</a:t>
            </a:r>
            <a:endParaRPr/>
          </a:p>
        </p:txBody>
      </p:sp>
      <p:sp>
        <p:nvSpPr>
          <p:cNvPr id="515" name="Google Shape;515;p17"/>
          <p:cNvSpPr txBox="1"/>
          <p:nvPr/>
        </p:nvSpPr>
        <p:spPr>
          <a:xfrm>
            <a:off x="6371783"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Murulle</a:t>
            </a:r>
            <a:endParaRPr sz="1400">
              <a:solidFill>
                <a:srgbClr val="3F3F3F"/>
              </a:solidFill>
              <a:latin typeface="Century Gothic"/>
              <a:ea typeface="Century Gothic"/>
              <a:cs typeface="Century Gothic"/>
              <a:sym typeface="Century Gothic"/>
            </a:endParaRPr>
          </a:p>
        </p:txBody>
      </p:sp>
      <p:sp>
        <p:nvSpPr>
          <p:cNvPr id="516" name="Google Shape;516;p17"/>
          <p:cNvSpPr txBox="1"/>
          <p:nvPr/>
        </p:nvSpPr>
        <p:spPr>
          <a:xfrm>
            <a:off x="7636065"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Omo</a:t>
            </a:r>
            <a:endParaRPr sz="1400">
              <a:solidFill>
                <a:srgbClr val="3F3F3F"/>
              </a:solidFill>
              <a:latin typeface="Century Gothic"/>
              <a:ea typeface="Century Gothic"/>
              <a:cs typeface="Century Gothic"/>
              <a:sym typeface="Century Gothic"/>
            </a:endParaRPr>
          </a:p>
        </p:txBody>
      </p:sp>
      <p:sp>
        <p:nvSpPr>
          <p:cNvPr id="517" name="Google Shape;517;p17"/>
          <p:cNvSpPr txBox="1"/>
          <p:nvPr/>
        </p:nvSpPr>
        <p:spPr>
          <a:xfrm>
            <a:off x="8778229"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Tama</a:t>
            </a:r>
            <a:endParaRPr/>
          </a:p>
        </p:txBody>
      </p:sp>
      <p:sp>
        <p:nvSpPr>
          <p:cNvPr id="518" name="Google Shape;518;p17"/>
          <p:cNvSpPr txBox="1"/>
          <p:nvPr/>
        </p:nvSpPr>
        <p:spPr>
          <a:xfrm>
            <a:off x="10075600" y="5657628"/>
            <a:ext cx="15449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W. Sala</a:t>
            </a:r>
            <a:endParaRPr/>
          </a:p>
        </p:txBody>
      </p:sp>
      <p:sp>
        <p:nvSpPr>
          <p:cNvPr id="519" name="Google Shape;519;p17"/>
          <p:cNvSpPr txBox="1"/>
          <p:nvPr/>
        </p:nvSpPr>
        <p:spPr>
          <a:xfrm>
            <a:off x="531767" y="2236886"/>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6,800</a:t>
            </a:r>
            <a:endParaRPr/>
          </a:p>
        </p:txBody>
      </p:sp>
      <p:sp>
        <p:nvSpPr>
          <p:cNvPr id="520" name="Google Shape;520;p17"/>
          <p:cNvSpPr txBox="1"/>
          <p:nvPr/>
        </p:nvSpPr>
        <p:spPr>
          <a:xfrm>
            <a:off x="508032" y="2980517"/>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rgbClr val="3F3F3F"/>
                </a:solidFill>
                <a:latin typeface="Century Gothic"/>
                <a:ea typeface="Century Gothic"/>
                <a:cs typeface="Century Gothic"/>
                <a:sym typeface="Century Gothic"/>
              </a:rPr>
              <a:t>4,800</a:t>
            </a:r>
            <a:endParaRPr dirty="0"/>
          </a:p>
        </p:txBody>
      </p:sp>
      <p:sp>
        <p:nvSpPr>
          <p:cNvPr id="521" name="Google Shape;521;p17"/>
          <p:cNvSpPr txBox="1"/>
          <p:nvPr/>
        </p:nvSpPr>
        <p:spPr>
          <a:xfrm>
            <a:off x="508032" y="3755605"/>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2,800</a:t>
            </a:r>
            <a:endParaRPr/>
          </a:p>
        </p:txBody>
      </p:sp>
      <p:sp>
        <p:nvSpPr>
          <p:cNvPr id="522" name="Google Shape;522;p17"/>
          <p:cNvSpPr txBox="1"/>
          <p:nvPr/>
        </p:nvSpPr>
        <p:spPr>
          <a:xfrm>
            <a:off x="508032" y="5319781"/>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-1200</a:t>
            </a:r>
            <a:endParaRPr/>
          </a:p>
        </p:txBody>
      </p:sp>
      <p:sp>
        <p:nvSpPr>
          <p:cNvPr id="523" name="Google Shape;523;p17"/>
          <p:cNvSpPr txBox="1"/>
          <p:nvPr/>
        </p:nvSpPr>
        <p:spPr>
          <a:xfrm>
            <a:off x="508032" y="1475355"/>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8,800</a:t>
            </a:r>
            <a:endParaRPr/>
          </a:p>
        </p:txBody>
      </p:sp>
      <p:sp>
        <p:nvSpPr>
          <p:cNvPr id="524" name="Google Shape;524;p17"/>
          <p:cNvSpPr txBox="1"/>
          <p:nvPr/>
        </p:nvSpPr>
        <p:spPr>
          <a:xfrm>
            <a:off x="508032" y="4532957"/>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800</a:t>
            </a:r>
            <a:endParaRPr/>
          </a:p>
        </p:txBody>
      </p:sp>
      <p:pic>
        <p:nvPicPr>
          <p:cNvPr id="525" name="Google Shape;525;p17"/>
          <p:cNvPicPr preferRelativeResize="0"/>
          <p:nvPr/>
        </p:nvPicPr>
        <p:blipFill rotWithShape="1">
          <a:blip r:embed="rId3">
            <a:alphaModFix/>
          </a:blip>
          <a:srcRect l="6452" t="8870" r="17569" b="48028"/>
          <a:stretch/>
        </p:blipFill>
        <p:spPr>
          <a:xfrm>
            <a:off x="1442894" y="1365307"/>
            <a:ext cx="9591691" cy="4264672"/>
          </a:xfrm>
          <a:prstGeom prst="rect">
            <a:avLst/>
          </a:prstGeom>
          <a:noFill/>
          <a:ln>
            <a:noFill/>
          </a:ln>
        </p:spPr>
      </p:pic>
      <p:sp>
        <p:nvSpPr>
          <p:cNvPr id="526" name="Google Shape;526;p17"/>
          <p:cNvSpPr txBox="1"/>
          <p:nvPr/>
        </p:nvSpPr>
        <p:spPr>
          <a:xfrm>
            <a:off x="5175655" y="5984377"/>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Protected Areas</a:t>
            </a:r>
            <a:endParaRPr/>
          </a:p>
        </p:txBody>
      </p:sp>
      <p:sp>
        <p:nvSpPr>
          <p:cNvPr id="527" name="Google Shape;527;p17"/>
          <p:cNvSpPr txBox="1"/>
          <p:nvPr/>
        </p:nvSpPr>
        <p:spPr>
          <a:xfrm rot="-5400000">
            <a:off x="-699934" y="2948004"/>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Kilometers </a:t>
            </a:r>
            <a:r>
              <a:rPr lang="en-US" sz="1400" b="1" baseline="30000">
                <a:solidFill>
                  <a:srgbClr val="3F3F3F"/>
                </a:solidFill>
                <a:latin typeface="Century Gothic"/>
                <a:ea typeface="Century Gothic"/>
                <a:cs typeface="Century Gothic"/>
                <a:sym typeface="Century Gothic"/>
              </a:rPr>
              <a:t>2</a:t>
            </a:r>
            <a:endParaRPr sz="1400" b="1">
              <a:solidFill>
                <a:srgbClr val="3F3F3F"/>
              </a:solidFill>
              <a:latin typeface="Century Gothic"/>
              <a:ea typeface="Century Gothic"/>
              <a:cs typeface="Century Gothic"/>
              <a:sym typeface="Century Gothic"/>
            </a:endParaRPr>
          </a:p>
        </p:txBody>
      </p:sp>
      <p:sp>
        <p:nvSpPr>
          <p:cNvPr id="528" name="Google Shape;528;p17"/>
          <p:cNvSpPr/>
          <p:nvPr/>
        </p:nvSpPr>
        <p:spPr>
          <a:xfrm>
            <a:off x="1532606" y="1671660"/>
            <a:ext cx="1275770" cy="4463788"/>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528;p17"/>
          <p:cNvSpPr/>
          <p:nvPr/>
        </p:nvSpPr>
        <p:spPr>
          <a:xfrm>
            <a:off x="2729954" y="4483675"/>
            <a:ext cx="1013406" cy="165336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28"/>
                                        </p:tgtEl>
                                        <p:attrNameLst>
                                          <p:attrName>style.visibility</p:attrName>
                                        </p:attrNameLst>
                                      </p:cBhvr>
                                      <p:to>
                                        <p:strVal val="visible"/>
                                      </p:to>
                                    </p:set>
                                    <p:animEffect transition="in" filter="fade">
                                      <p:cBhvr>
                                        <p:cTn id="15"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34" grpId="0" animBg="1"/>
      <p:bldP spid="3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8"/>
          <p:cNvSpPr txBox="1"/>
          <p:nvPr/>
        </p:nvSpPr>
        <p:spPr>
          <a:xfrm>
            <a:off x="495300" y="362460"/>
            <a:ext cx="7536592" cy="47887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EB761"/>
              </a:buClr>
              <a:buSzPts val="4000"/>
              <a:buFont typeface="Century Gothic"/>
              <a:buNone/>
            </a:pPr>
            <a:r>
              <a:rPr lang="en-US" sz="4000" b="1">
                <a:solidFill>
                  <a:srgbClr val="7EB761"/>
                </a:solidFill>
                <a:latin typeface="Century Gothic"/>
                <a:ea typeface="Century Gothic"/>
                <a:cs typeface="Century Gothic"/>
                <a:sym typeface="Century Gothic"/>
              </a:rPr>
              <a:t>RESULTS: Protected Areas</a:t>
            </a:r>
            <a:endParaRPr/>
          </a:p>
        </p:txBody>
      </p:sp>
      <p:grpSp>
        <p:nvGrpSpPr>
          <p:cNvPr id="535" name="Google Shape;535;p18"/>
          <p:cNvGrpSpPr/>
          <p:nvPr/>
        </p:nvGrpSpPr>
        <p:grpSpPr>
          <a:xfrm>
            <a:off x="603595" y="6305490"/>
            <a:ext cx="3412867" cy="400110"/>
            <a:chOff x="8519370" y="1297540"/>
            <a:chExt cx="3412867" cy="400110"/>
          </a:xfrm>
        </p:grpSpPr>
        <p:sp>
          <p:nvSpPr>
            <p:cNvPr id="536" name="Google Shape;536;p18"/>
            <p:cNvSpPr/>
            <p:nvPr/>
          </p:nvSpPr>
          <p:spPr>
            <a:xfrm rot="5400000">
              <a:off x="8518099" y="1339605"/>
              <a:ext cx="288582" cy="286039"/>
            </a:xfrm>
            <a:prstGeom prst="ellipse">
              <a:avLst/>
            </a:prstGeom>
            <a:solidFill>
              <a:srgbClr val="4372C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18"/>
            <p:cNvSpPr txBox="1"/>
            <p:nvPr/>
          </p:nvSpPr>
          <p:spPr>
            <a:xfrm>
              <a:off x="8852879" y="129754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Water</a:t>
              </a:r>
              <a:endParaRPr/>
            </a:p>
          </p:txBody>
        </p:sp>
      </p:grpSp>
      <p:grpSp>
        <p:nvGrpSpPr>
          <p:cNvPr id="538" name="Google Shape;538;p18"/>
          <p:cNvGrpSpPr/>
          <p:nvPr/>
        </p:nvGrpSpPr>
        <p:grpSpPr>
          <a:xfrm>
            <a:off x="2962960" y="6305490"/>
            <a:ext cx="3412867" cy="400110"/>
            <a:chOff x="8519370" y="1668165"/>
            <a:chExt cx="3412867" cy="400110"/>
          </a:xfrm>
        </p:grpSpPr>
        <p:sp>
          <p:nvSpPr>
            <p:cNvPr id="539" name="Google Shape;539;p18"/>
            <p:cNvSpPr/>
            <p:nvPr/>
          </p:nvSpPr>
          <p:spPr>
            <a:xfrm rot="5400000">
              <a:off x="8518099" y="1703169"/>
              <a:ext cx="288582" cy="286039"/>
            </a:xfrm>
            <a:prstGeom prst="ellipse">
              <a:avLst/>
            </a:prstGeom>
            <a:solidFill>
              <a:srgbClr val="13B14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18"/>
            <p:cNvSpPr txBox="1"/>
            <p:nvPr/>
          </p:nvSpPr>
          <p:spPr>
            <a:xfrm>
              <a:off x="8852879" y="1668165"/>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Natural Vegetation</a:t>
              </a:r>
              <a:endParaRPr/>
            </a:p>
          </p:txBody>
        </p:sp>
      </p:grpSp>
      <p:grpSp>
        <p:nvGrpSpPr>
          <p:cNvPr id="541" name="Google Shape;541;p18"/>
          <p:cNvGrpSpPr/>
          <p:nvPr/>
        </p:nvGrpSpPr>
        <p:grpSpPr>
          <a:xfrm>
            <a:off x="6238740" y="6305490"/>
            <a:ext cx="3426845" cy="400110"/>
            <a:chOff x="8519370" y="2038790"/>
            <a:chExt cx="3426845" cy="400110"/>
          </a:xfrm>
        </p:grpSpPr>
        <p:sp>
          <p:nvSpPr>
            <p:cNvPr id="542" name="Google Shape;542;p18"/>
            <p:cNvSpPr/>
            <p:nvPr/>
          </p:nvSpPr>
          <p:spPr>
            <a:xfrm rot="5400000">
              <a:off x="8518099" y="2066733"/>
              <a:ext cx="288582" cy="286039"/>
            </a:xfrm>
            <a:prstGeom prst="ellipse">
              <a:avLst/>
            </a:prstGeom>
            <a:solidFill>
              <a:srgbClr val="8342A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18"/>
            <p:cNvSpPr txBox="1"/>
            <p:nvPr/>
          </p:nvSpPr>
          <p:spPr>
            <a:xfrm>
              <a:off x="8866858" y="2038790"/>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Cultivated Lands</a:t>
              </a:r>
              <a:endParaRPr/>
            </a:p>
          </p:txBody>
        </p:sp>
      </p:grpSp>
      <p:grpSp>
        <p:nvGrpSpPr>
          <p:cNvPr id="544" name="Google Shape;544;p18"/>
          <p:cNvGrpSpPr/>
          <p:nvPr/>
        </p:nvGrpSpPr>
        <p:grpSpPr>
          <a:xfrm>
            <a:off x="9341833" y="6305490"/>
            <a:ext cx="3426845" cy="400110"/>
            <a:chOff x="8519370" y="2409414"/>
            <a:chExt cx="3426845" cy="400110"/>
          </a:xfrm>
        </p:grpSpPr>
        <p:sp>
          <p:nvSpPr>
            <p:cNvPr id="545" name="Google Shape;545;p18"/>
            <p:cNvSpPr/>
            <p:nvPr/>
          </p:nvSpPr>
          <p:spPr>
            <a:xfrm rot="5400000">
              <a:off x="8518099" y="2430298"/>
              <a:ext cx="288582" cy="286039"/>
            </a:xfrm>
            <a:prstGeom prst="ellipse">
              <a:avLst/>
            </a:prstGeom>
            <a:solidFill>
              <a:srgbClr val="FFDA6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18"/>
            <p:cNvSpPr txBox="1"/>
            <p:nvPr/>
          </p:nvSpPr>
          <p:spPr>
            <a:xfrm>
              <a:off x="8866858" y="2409414"/>
              <a:ext cx="3079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3F3F3F"/>
                  </a:solidFill>
                  <a:latin typeface="Century Gothic"/>
                  <a:ea typeface="Century Gothic"/>
                  <a:cs typeface="Century Gothic"/>
                  <a:sym typeface="Century Gothic"/>
                </a:rPr>
                <a:t>Bare Ground</a:t>
              </a:r>
              <a:endParaRPr/>
            </a:p>
          </p:txBody>
        </p:sp>
      </p:grpSp>
      <p:sp>
        <p:nvSpPr>
          <p:cNvPr id="547" name="Google Shape;547;p18"/>
          <p:cNvSpPr txBox="1"/>
          <p:nvPr/>
        </p:nvSpPr>
        <p:spPr>
          <a:xfrm>
            <a:off x="2876121"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Chelbi</a:t>
            </a:r>
            <a:endParaRPr sz="1400">
              <a:solidFill>
                <a:srgbClr val="3F3F3F"/>
              </a:solidFill>
              <a:latin typeface="Century Gothic"/>
              <a:ea typeface="Century Gothic"/>
              <a:cs typeface="Century Gothic"/>
              <a:sym typeface="Century Gothic"/>
            </a:endParaRPr>
          </a:p>
        </p:txBody>
      </p:sp>
      <p:sp>
        <p:nvSpPr>
          <p:cNvPr id="548" name="Google Shape;548;p18"/>
          <p:cNvSpPr txBox="1"/>
          <p:nvPr/>
        </p:nvSpPr>
        <p:spPr>
          <a:xfrm>
            <a:off x="1657172" y="5657628"/>
            <a:ext cx="11512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C. Churchura</a:t>
            </a:r>
            <a:endParaRPr sz="1400">
              <a:solidFill>
                <a:srgbClr val="3F3F3F"/>
              </a:solidFill>
              <a:latin typeface="Century Gothic"/>
              <a:ea typeface="Century Gothic"/>
              <a:cs typeface="Century Gothic"/>
              <a:sym typeface="Century Gothic"/>
            </a:endParaRPr>
          </a:p>
        </p:txBody>
      </p:sp>
      <p:sp>
        <p:nvSpPr>
          <p:cNvPr id="549" name="Google Shape;549;p18"/>
          <p:cNvSpPr txBox="1"/>
          <p:nvPr/>
        </p:nvSpPr>
        <p:spPr>
          <a:xfrm>
            <a:off x="4027325"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Mago</a:t>
            </a:r>
            <a:endParaRPr sz="1400">
              <a:solidFill>
                <a:srgbClr val="3F3F3F"/>
              </a:solidFill>
              <a:latin typeface="Century Gothic"/>
              <a:ea typeface="Century Gothic"/>
              <a:cs typeface="Century Gothic"/>
              <a:sym typeface="Century Gothic"/>
            </a:endParaRPr>
          </a:p>
        </p:txBody>
      </p:sp>
      <p:sp>
        <p:nvSpPr>
          <p:cNvPr id="550" name="Google Shape;550;p18"/>
          <p:cNvSpPr txBox="1"/>
          <p:nvPr/>
        </p:nvSpPr>
        <p:spPr>
          <a:xfrm>
            <a:off x="5074726"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Maze</a:t>
            </a:r>
            <a:endParaRPr/>
          </a:p>
        </p:txBody>
      </p:sp>
      <p:sp>
        <p:nvSpPr>
          <p:cNvPr id="551" name="Google Shape;551;p18"/>
          <p:cNvSpPr txBox="1"/>
          <p:nvPr/>
        </p:nvSpPr>
        <p:spPr>
          <a:xfrm>
            <a:off x="6371783"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Murulle</a:t>
            </a:r>
            <a:endParaRPr sz="1400">
              <a:solidFill>
                <a:srgbClr val="3F3F3F"/>
              </a:solidFill>
              <a:latin typeface="Century Gothic"/>
              <a:ea typeface="Century Gothic"/>
              <a:cs typeface="Century Gothic"/>
              <a:sym typeface="Century Gothic"/>
            </a:endParaRPr>
          </a:p>
        </p:txBody>
      </p:sp>
      <p:sp>
        <p:nvSpPr>
          <p:cNvPr id="552" name="Google Shape;552;p18"/>
          <p:cNvSpPr txBox="1"/>
          <p:nvPr/>
        </p:nvSpPr>
        <p:spPr>
          <a:xfrm>
            <a:off x="7636065"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Omo</a:t>
            </a:r>
            <a:endParaRPr sz="1400">
              <a:solidFill>
                <a:srgbClr val="3F3F3F"/>
              </a:solidFill>
              <a:latin typeface="Century Gothic"/>
              <a:ea typeface="Century Gothic"/>
              <a:cs typeface="Century Gothic"/>
              <a:sym typeface="Century Gothic"/>
            </a:endParaRPr>
          </a:p>
        </p:txBody>
      </p:sp>
      <p:sp>
        <p:nvSpPr>
          <p:cNvPr id="553" name="Google Shape;553;p18"/>
          <p:cNvSpPr txBox="1"/>
          <p:nvPr/>
        </p:nvSpPr>
        <p:spPr>
          <a:xfrm>
            <a:off x="8778229" y="5657628"/>
            <a:ext cx="11512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Tama</a:t>
            </a:r>
            <a:endParaRPr/>
          </a:p>
        </p:txBody>
      </p:sp>
      <p:sp>
        <p:nvSpPr>
          <p:cNvPr id="554" name="Google Shape;554;p18"/>
          <p:cNvSpPr txBox="1"/>
          <p:nvPr/>
        </p:nvSpPr>
        <p:spPr>
          <a:xfrm>
            <a:off x="10075600" y="5657628"/>
            <a:ext cx="15449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F3F3F"/>
                </a:solidFill>
                <a:latin typeface="Century Gothic"/>
                <a:ea typeface="Century Gothic"/>
                <a:cs typeface="Century Gothic"/>
                <a:sym typeface="Century Gothic"/>
              </a:rPr>
              <a:t>W. Sala</a:t>
            </a:r>
            <a:endParaRPr/>
          </a:p>
        </p:txBody>
      </p:sp>
      <p:sp>
        <p:nvSpPr>
          <p:cNvPr id="555" name="Google Shape;555;p18"/>
          <p:cNvSpPr txBox="1"/>
          <p:nvPr/>
        </p:nvSpPr>
        <p:spPr>
          <a:xfrm>
            <a:off x="531767" y="2236886"/>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800+</a:t>
            </a:r>
            <a:endParaRPr/>
          </a:p>
        </p:txBody>
      </p:sp>
      <p:sp>
        <p:nvSpPr>
          <p:cNvPr id="556" name="Google Shape;556;p18"/>
          <p:cNvSpPr txBox="1"/>
          <p:nvPr/>
        </p:nvSpPr>
        <p:spPr>
          <a:xfrm>
            <a:off x="508032" y="2980517"/>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300</a:t>
            </a:r>
            <a:endParaRPr/>
          </a:p>
        </p:txBody>
      </p:sp>
      <p:sp>
        <p:nvSpPr>
          <p:cNvPr id="557" name="Google Shape;557;p18"/>
          <p:cNvSpPr txBox="1"/>
          <p:nvPr/>
        </p:nvSpPr>
        <p:spPr>
          <a:xfrm>
            <a:off x="508032" y="3755605"/>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-200</a:t>
            </a:r>
            <a:endParaRPr/>
          </a:p>
        </p:txBody>
      </p:sp>
      <p:sp>
        <p:nvSpPr>
          <p:cNvPr id="558" name="Google Shape;558;p18"/>
          <p:cNvSpPr txBox="1"/>
          <p:nvPr/>
        </p:nvSpPr>
        <p:spPr>
          <a:xfrm>
            <a:off x="508032" y="5319781"/>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-1200</a:t>
            </a:r>
            <a:endParaRPr/>
          </a:p>
        </p:txBody>
      </p:sp>
      <p:sp>
        <p:nvSpPr>
          <p:cNvPr id="559" name="Google Shape;559;p18"/>
          <p:cNvSpPr txBox="1"/>
          <p:nvPr/>
        </p:nvSpPr>
        <p:spPr>
          <a:xfrm>
            <a:off x="508032" y="4532957"/>
            <a:ext cx="98810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3F3F3F"/>
                </a:solidFill>
                <a:latin typeface="Century Gothic"/>
                <a:ea typeface="Century Gothic"/>
                <a:cs typeface="Century Gothic"/>
                <a:sym typeface="Century Gothic"/>
              </a:rPr>
              <a:t>-700</a:t>
            </a:r>
            <a:endParaRPr/>
          </a:p>
        </p:txBody>
      </p:sp>
      <p:pic>
        <p:nvPicPr>
          <p:cNvPr id="560" name="Google Shape;560;p18"/>
          <p:cNvPicPr preferRelativeResize="0"/>
          <p:nvPr/>
        </p:nvPicPr>
        <p:blipFill rotWithShape="1">
          <a:blip r:embed="rId3">
            <a:alphaModFix/>
          </a:blip>
          <a:srcRect l="6297" t="53152" r="19764" b="3746"/>
          <a:stretch/>
        </p:blipFill>
        <p:spPr>
          <a:xfrm>
            <a:off x="1496138" y="1331575"/>
            <a:ext cx="9351911" cy="4372572"/>
          </a:xfrm>
          <a:prstGeom prst="rect">
            <a:avLst/>
          </a:prstGeom>
          <a:noFill/>
          <a:ln>
            <a:noFill/>
          </a:ln>
        </p:spPr>
      </p:pic>
      <p:sp>
        <p:nvSpPr>
          <p:cNvPr id="561" name="Google Shape;561;p18"/>
          <p:cNvSpPr txBox="1"/>
          <p:nvPr/>
        </p:nvSpPr>
        <p:spPr>
          <a:xfrm>
            <a:off x="2441199" y="931465"/>
            <a:ext cx="79206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F3F3F"/>
                </a:solidFill>
                <a:latin typeface="Century Gothic"/>
                <a:ea typeface="Century Gothic"/>
                <a:cs typeface="Century Gothic"/>
                <a:sym typeface="Century Gothic"/>
              </a:rPr>
              <a:t>Change in Area of Protected Areas between 1994 and 2018</a:t>
            </a:r>
            <a:endParaRPr/>
          </a:p>
        </p:txBody>
      </p:sp>
      <p:sp>
        <p:nvSpPr>
          <p:cNvPr id="562" name="Google Shape;562;p18"/>
          <p:cNvSpPr txBox="1"/>
          <p:nvPr/>
        </p:nvSpPr>
        <p:spPr>
          <a:xfrm>
            <a:off x="5175655" y="5984377"/>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Protected Areas</a:t>
            </a:r>
            <a:endParaRPr/>
          </a:p>
        </p:txBody>
      </p:sp>
      <p:sp>
        <p:nvSpPr>
          <p:cNvPr id="563" name="Google Shape;563;p18"/>
          <p:cNvSpPr txBox="1"/>
          <p:nvPr/>
        </p:nvSpPr>
        <p:spPr>
          <a:xfrm rot="-5400000">
            <a:off x="-699934" y="2948004"/>
            <a:ext cx="26982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3F3F3F"/>
                </a:solidFill>
                <a:latin typeface="Century Gothic"/>
                <a:ea typeface="Century Gothic"/>
                <a:cs typeface="Century Gothic"/>
                <a:sym typeface="Century Gothic"/>
              </a:rPr>
              <a:t>Kilometers </a:t>
            </a:r>
            <a:r>
              <a:rPr lang="en-US" sz="1400" b="1" baseline="30000">
                <a:solidFill>
                  <a:srgbClr val="3F3F3F"/>
                </a:solidFill>
                <a:latin typeface="Century Gothic"/>
                <a:ea typeface="Century Gothic"/>
                <a:cs typeface="Century Gothic"/>
                <a:sym typeface="Century Gothic"/>
              </a:rPr>
              <a:t>2</a:t>
            </a:r>
            <a:endParaRPr sz="1400" b="1">
              <a:solidFill>
                <a:srgbClr val="3F3F3F"/>
              </a:solidFill>
              <a:latin typeface="Century Gothic"/>
              <a:ea typeface="Century Gothic"/>
              <a:cs typeface="Century Gothic"/>
              <a:sym typeface="Century Gothic"/>
            </a:endParaRPr>
          </a:p>
        </p:txBody>
      </p:sp>
      <p:sp>
        <p:nvSpPr>
          <p:cNvPr id="564" name="Google Shape;564;p18"/>
          <p:cNvSpPr/>
          <p:nvPr/>
        </p:nvSpPr>
        <p:spPr>
          <a:xfrm>
            <a:off x="7378700" y="1635403"/>
            <a:ext cx="1092200" cy="444789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18"/>
          <p:cNvSpPr/>
          <p:nvPr/>
        </p:nvSpPr>
        <p:spPr>
          <a:xfrm>
            <a:off x="2768600" y="1635403"/>
            <a:ext cx="1092200" cy="444789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500"/>
                                        <p:tgtEl>
                                          <p:spTgt spid="5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64"/>
                                        </p:tgtEl>
                                      </p:cBhvr>
                                    </p:animEffect>
                                    <p:set>
                                      <p:cBhvr>
                                        <p:cTn id="12" dur="1" fill="hold">
                                          <p:stCondLst>
                                            <p:cond delay="500"/>
                                          </p:stCondLst>
                                        </p:cTn>
                                        <p:tgtEl>
                                          <p:spTgt spid="56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65"/>
                                        </p:tgtEl>
                                        <p:attrNameLst>
                                          <p:attrName>style.visibility</p:attrName>
                                        </p:attrNameLst>
                                      </p:cBhvr>
                                      <p:to>
                                        <p:strVal val="visible"/>
                                      </p:to>
                                    </p:set>
                                    <p:animEffect transition="in" filter="fade">
                                      <p:cBhvr>
                                        <p:cTn id="15"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878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CONCLUSIONS</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19" name="Text Placeholder 2">
            <a:extLst>
              <a:ext uri="{FF2B5EF4-FFF2-40B4-BE49-F238E27FC236}">
                <a16:creationId xmlns:a16="http://schemas.microsoft.com/office/drawing/2014/main" id="{9D54B4C4-0E55-4547-8554-2D1984B1ED24}"/>
              </a:ext>
            </a:extLst>
          </p:cNvPr>
          <p:cNvSpPr txBox="1">
            <a:spLocks/>
          </p:cNvSpPr>
          <p:nvPr/>
        </p:nvSpPr>
        <p:spPr>
          <a:xfrm>
            <a:off x="495300" y="1306613"/>
            <a:ext cx="6058747" cy="48013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endParaRPr lang="en-US" sz="2200" b="1"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latin typeface="Century Gothic" panose="020F0302020204030204"/>
              </a:rPr>
              <a:t>Unprotected areas within the study area between 1994 and 2018 experienced the largest percent increase in water bodies with the largest percent and area decrease in bare ground.</a:t>
            </a:r>
          </a:p>
          <a:p>
            <a:pPr marL="342900" indent="-342900">
              <a:lnSpc>
                <a:spcPct val="100000"/>
              </a:lnSpc>
              <a:spcBef>
                <a:spcPts val="0"/>
              </a:spcBef>
              <a:spcAft>
                <a:spcPts val="600"/>
              </a:spcAft>
              <a:buClr>
                <a:srgbClr val="7EB761"/>
              </a:buClr>
              <a:buFont typeface="Webdings" panose="05030102010509060703" pitchFamily="18" charset="2"/>
              <a:buChar char="4"/>
            </a:pPr>
            <a:endParaRPr lang="en-US" sz="2200" dirty="0" smtClean="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smtClean="0">
                <a:solidFill>
                  <a:schemeClr val="tx1">
                    <a:lumMod val="75000"/>
                    <a:lumOff val="25000"/>
                  </a:schemeClr>
                </a:solidFill>
                <a:latin typeface="Century Gothic" panose="020F0302020204030204"/>
              </a:rPr>
              <a:t>Protected </a:t>
            </a:r>
            <a:r>
              <a:rPr lang="en-US" sz="2200" dirty="0">
                <a:solidFill>
                  <a:schemeClr val="tx1">
                    <a:lumMod val="75000"/>
                    <a:lumOff val="25000"/>
                  </a:schemeClr>
                </a:solidFill>
                <a:latin typeface="Century Gothic" panose="020F0302020204030204"/>
              </a:rPr>
              <a:t>areas within the study area between 1994 and 2018 saw </a:t>
            </a:r>
            <a:r>
              <a:rPr lang="en-US" sz="2200" dirty="0" smtClean="0">
                <a:solidFill>
                  <a:schemeClr val="tx1">
                    <a:lumMod val="75000"/>
                    <a:lumOff val="25000"/>
                  </a:schemeClr>
                </a:solidFill>
                <a:latin typeface="Century Gothic" panose="020F0302020204030204"/>
              </a:rPr>
              <a:t>the largest percent and area </a:t>
            </a:r>
            <a:r>
              <a:rPr lang="en-US" sz="2200" dirty="0">
                <a:solidFill>
                  <a:schemeClr val="tx1">
                    <a:lumMod val="75000"/>
                    <a:lumOff val="25000"/>
                  </a:schemeClr>
                </a:solidFill>
                <a:latin typeface="Century Gothic" panose="020F0302020204030204"/>
              </a:rPr>
              <a:t>increase in cultivated </a:t>
            </a:r>
            <a:r>
              <a:rPr lang="en-US" sz="2200" dirty="0" smtClean="0">
                <a:solidFill>
                  <a:schemeClr val="tx1">
                    <a:lumMod val="75000"/>
                    <a:lumOff val="25000"/>
                  </a:schemeClr>
                </a:solidFill>
                <a:latin typeface="Century Gothic" panose="020F0302020204030204"/>
              </a:rPr>
              <a:t>area along with the largest percent and area decrease </a:t>
            </a:r>
            <a:r>
              <a:rPr lang="en-US" sz="2200" dirty="0">
                <a:solidFill>
                  <a:schemeClr val="tx1">
                    <a:lumMod val="75000"/>
                    <a:lumOff val="25000"/>
                  </a:schemeClr>
                </a:solidFill>
                <a:latin typeface="Century Gothic" panose="020F0302020204030204"/>
              </a:rPr>
              <a:t>in </a:t>
            </a:r>
            <a:r>
              <a:rPr lang="en-US" sz="2200" dirty="0" smtClean="0">
                <a:solidFill>
                  <a:schemeClr val="tx1">
                    <a:lumMod val="75000"/>
                    <a:lumOff val="25000"/>
                  </a:schemeClr>
                </a:solidFill>
                <a:latin typeface="Century Gothic" panose="020F0302020204030204"/>
              </a:rPr>
              <a:t>bare </a:t>
            </a:r>
            <a:r>
              <a:rPr lang="en-US" sz="2200" dirty="0">
                <a:solidFill>
                  <a:schemeClr val="tx1">
                    <a:lumMod val="75000"/>
                    <a:lumOff val="25000"/>
                  </a:schemeClr>
                </a:solidFill>
                <a:latin typeface="Century Gothic" panose="020F0302020204030204"/>
              </a:rPr>
              <a:t>ground.</a:t>
            </a:r>
          </a:p>
          <a:p>
            <a:pPr marL="0" indent="0">
              <a:lnSpc>
                <a:spcPct val="100000"/>
              </a:lnSpc>
              <a:spcBef>
                <a:spcPts val="0"/>
              </a:spcBef>
              <a:spcAft>
                <a:spcPts val="600"/>
              </a:spcAft>
              <a:buClr>
                <a:srgbClr val="7EB761"/>
              </a:buClr>
              <a:buNone/>
            </a:pPr>
            <a:endParaRPr lang="en-US" sz="2200" dirty="0">
              <a:solidFill>
                <a:schemeClr val="tx1">
                  <a:lumMod val="75000"/>
                  <a:lumOff val="25000"/>
                </a:schemeClr>
              </a:solidFill>
              <a:latin typeface="Century Gothic" panose="020F0302020204030204"/>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379" r="31585"/>
          <a:stretch/>
        </p:blipFill>
        <p:spPr>
          <a:xfrm>
            <a:off x="7327901" y="876741"/>
            <a:ext cx="4078006" cy="5563140"/>
          </a:xfrm>
          <a:prstGeom prst="rect">
            <a:avLst/>
          </a:prstGeom>
          <a:effectLst>
            <a:outerShdw blurRad="50800" dist="38100" dir="8100000" algn="tr" rotWithShape="0">
              <a:prstClr val="black">
                <a:alpha val="40000"/>
              </a:prstClr>
            </a:outerShdw>
          </a:effectLst>
        </p:spPr>
      </p:pic>
      <p:sp>
        <p:nvSpPr>
          <p:cNvPr id="9" name="Text Placeholder 4">
            <a:extLst>
              <a:ext uri="{FF2B5EF4-FFF2-40B4-BE49-F238E27FC236}">
                <a16:creationId xmlns:a16="http://schemas.microsoft.com/office/drawing/2014/main" id="{15F303F3-0405-4656-A151-1B6A7784AAA2}"/>
              </a:ext>
            </a:extLst>
          </p:cNvPr>
          <p:cNvSpPr txBox="1">
            <a:spLocks/>
          </p:cNvSpPr>
          <p:nvPr/>
        </p:nvSpPr>
        <p:spPr>
          <a:xfrm>
            <a:off x="6554047" y="6458039"/>
            <a:ext cx="4868993" cy="22795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a:t>
            </a:r>
            <a:r>
              <a:rPr kumimoji="0" lang="en-US" sz="1000" i="0" u="none" strike="noStrike" kern="1200" cap="none" spc="0" normalizeH="0" baseline="0" noProof="0" dirty="0" err="1">
                <a:ln>
                  <a:noFill/>
                </a:ln>
                <a:solidFill>
                  <a:schemeClr val="tx1">
                    <a:lumMod val="75000"/>
                    <a:lumOff val="25000"/>
                  </a:schemeClr>
                </a:solidFill>
                <a:effectLst/>
                <a:uLnTx/>
                <a:uFillTx/>
                <a:latin typeface="Century Gothic" panose="020B0502020202020204" pitchFamily="34" charset="0"/>
                <a:ea typeface="+mn-ea"/>
                <a:cs typeface="+mn-cs"/>
              </a:rPr>
              <a:t>Credi</a:t>
            </a:r>
            <a:r>
              <a:rPr lang="en-US" sz="1000" dirty="0">
                <a:solidFill>
                  <a:schemeClr val="tx1">
                    <a:lumMod val="75000"/>
                    <a:lumOff val="25000"/>
                  </a:schemeClr>
                </a:solidFill>
              </a:rPr>
              <a:t>t: Google Earth Engine</a:t>
            </a:r>
            <a:endPar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53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475716" y="1688342"/>
            <a:ext cx="4837689" cy="43966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Semi-arid region of southwestern Ethiopia</a:t>
            </a:r>
            <a:br>
              <a:rPr lang="en-US" dirty="0">
                <a:solidFill>
                  <a:schemeClr val="tx1">
                    <a:lumMod val="75000"/>
                    <a:lumOff val="25000"/>
                  </a:schemeClr>
                </a:solidFill>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Home to ~200,000 indigenous, agro-pastoral and fishing communities</a:t>
            </a:r>
            <a:br>
              <a:rPr lang="en-US" dirty="0">
                <a:solidFill>
                  <a:schemeClr val="tx1">
                    <a:lumMod val="75000"/>
                    <a:lumOff val="25000"/>
                  </a:schemeClr>
                </a:solidFill>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B0502020202020204" pitchFamily="34" charset="0"/>
              </a:rPr>
              <a:t>Includes a UNESCO World Heritage Site</a:t>
            </a:r>
          </a:p>
          <a:p>
            <a:pPr marL="0" indent="0">
              <a:lnSpc>
                <a:spcPct val="100000"/>
              </a:lnSpc>
              <a:spcBef>
                <a:spcPts val="0"/>
              </a:spcBef>
              <a:spcAft>
                <a:spcPts val="600"/>
              </a:spcAft>
              <a:buClr>
                <a:srgbClr val="7EB761"/>
              </a:buClr>
              <a:buNone/>
            </a:pP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7EB761"/>
              </a:buClr>
              <a:buNone/>
            </a:pP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75716"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ETHIOPIA: Lower Omo Valley</a:t>
            </a:r>
          </a:p>
        </p:txBody>
      </p:sp>
      <p:sp>
        <p:nvSpPr>
          <p:cNvPr id="12" name="Text Placeholder 4"/>
          <p:cNvSpPr txBox="1">
            <a:spLocks/>
          </p:cNvSpPr>
          <p:nvPr/>
        </p:nvSpPr>
        <p:spPr>
          <a:xfrm>
            <a:off x="8187104" y="5699492"/>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sz="1000" dirty="0">
                <a:solidFill>
                  <a:schemeClr val="tx1">
                    <a:lumMod val="75000"/>
                    <a:lumOff val="25000"/>
                  </a:schemeClr>
                </a:solidFill>
              </a:rPr>
              <a:t>Joseph King</a:t>
            </a:r>
            <a:endPar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F09C45F8-22AE-460D-A030-503AB1901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299" y="1582682"/>
            <a:ext cx="6172201" cy="411681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71597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878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LIMITATIONS &amp; UNCERTAINTIES</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19" name="Text Placeholder 2">
            <a:extLst>
              <a:ext uri="{FF2B5EF4-FFF2-40B4-BE49-F238E27FC236}">
                <a16:creationId xmlns:a16="http://schemas.microsoft.com/office/drawing/2014/main" id="{9D54B4C4-0E55-4547-8554-2D1984B1ED24}"/>
              </a:ext>
            </a:extLst>
          </p:cNvPr>
          <p:cNvSpPr txBox="1">
            <a:spLocks/>
          </p:cNvSpPr>
          <p:nvPr/>
        </p:nvSpPr>
        <p:spPr>
          <a:xfrm>
            <a:off x="495300" y="1194728"/>
            <a:ext cx="6058747" cy="578619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Satellite imagery not available spanning several years and multiple sensors</a:t>
            </a:r>
          </a:p>
          <a:p>
            <a:pPr marL="457200" lvl="1" indent="0">
              <a:lnSpc>
                <a:spcPct val="100000"/>
              </a:lnSpc>
              <a:spcBef>
                <a:spcPts val="0"/>
              </a:spcBef>
              <a:buClr>
                <a:srgbClr val="7EB761"/>
              </a:buClr>
              <a:buNone/>
            </a:pPr>
            <a:endParaRPr lang="en-US" sz="22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No </a:t>
            </a:r>
            <a:r>
              <a:rPr lang="en-US" sz="2200" i="1" dirty="0">
                <a:solidFill>
                  <a:schemeClr val="tx1">
                    <a:lumMod val="75000"/>
                    <a:lumOff val="25000"/>
                  </a:schemeClr>
                </a:solidFill>
                <a:latin typeface="Century Gothic" panose="020F0302020204030204"/>
              </a:rPr>
              <a:t>in situ</a:t>
            </a:r>
            <a:r>
              <a:rPr lang="en-US" sz="2200" dirty="0">
                <a:solidFill>
                  <a:schemeClr val="tx1">
                    <a:lumMod val="75000"/>
                    <a:lumOff val="25000"/>
                  </a:schemeClr>
                </a:solidFill>
                <a:latin typeface="Century Gothic" panose="020F0302020204030204"/>
              </a:rPr>
              <a:t> ground truth points; would allow for identification of additional classes</a:t>
            </a:r>
          </a:p>
          <a:p>
            <a:pPr marL="0" indent="0">
              <a:lnSpc>
                <a:spcPct val="100000"/>
              </a:lnSpc>
              <a:spcBef>
                <a:spcPts val="0"/>
              </a:spcBef>
              <a:buClr>
                <a:srgbClr val="7EB761"/>
              </a:buClr>
              <a:buNone/>
            </a:pPr>
            <a:endParaRPr lang="en-US" sz="22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Ocular collection of training data from satellite imagery can introduce error into the models</a:t>
            </a:r>
          </a:p>
          <a:p>
            <a:pPr marL="342900" indent="-342900">
              <a:lnSpc>
                <a:spcPct val="100000"/>
              </a:lnSpc>
              <a:spcBef>
                <a:spcPts val="0"/>
              </a:spcBef>
              <a:buClr>
                <a:srgbClr val="7EB761"/>
              </a:buClr>
              <a:buFont typeface="Webdings" panose="05030102010509060703" pitchFamily="18" charset="2"/>
              <a:buChar char="4"/>
            </a:pPr>
            <a:endParaRPr lang="en-US" sz="22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1994 and 2010 classifications only had 38 &amp; 39 training points for the cultivated land class compared to ~200 for the other 3 classes</a:t>
            </a:r>
          </a:p>
          <a:p>
            <a:pPr marL="0" indent="0">
              <a:lnSpc>
                <a:spcPct val="100000"/>
              </a:lnSpc>
              <a:spcBef>
                <a:spcPts val="0"/>
              </a:spcBef>
              <a:spcAft>
                <a:spcPts val="600"/>
              </a:spcAft>
              <a:buClr>
                <a:srgbClr val="7EB761"/>
              </a:buClr>
              <a:buNone/>
            </a:pPr>
            <a:endParaRPr lang="en-US" sz="2000" dirty="0">
              <a:solidFill>
                <a:schemeClr val="tx1">
                  <a:lumMod val="75000"/>
                  <a:lumOff val="25000"/>
                </a:schemeClr>
              </a:solidFill>
              <a:latin typeface="Century Gothic" panose="020F0302020204030204"/>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582" y="926039"/>
            <a:ext cx="4794231" cy="5500558"/>
          </a:xfrm>
          <a:prstGeom prst="rect">
            <a:avLst/>
          </a:prstGeom>
          <a:effectLst>
            <a:outerShdw blurRad="50800" dist="38100" dir="8100000" algn="tr" rotWithShape="0">
              <a:prstClr val="black">
                <a:alpha val="40000"/>
              </a:prstClr>
            </a:outerShdw>
          </a:effectLst>
        </p:spPr>
      </p:pic>
      <p:sp>
        <p:nvSpPr>
          <p:cNvPr id="8" name="Text Placeholder 4">
            <a:extLst>
              <a:ext uri="{FF2B5EF4-FFF2-40B4-BE49-F238E27FC236}">
                <a16:creationId xmlns:a16="http://schemas.microsoft.com/office/drawing/2014/main" id="{15F303F3-0405-4656-A151-1B6A7784AAA2}"/>
              </a:ext>
            </a:extLst>
          </p:cNvPr>
          <p:cNvSpPr txBox="1">
            <a:spLocks/>
          </p:cNvSpPr>
          <p:nvPr/>
        </p:nvSpPr>
        <p:spPr>
          <a:xfrm>
            <a:off x="6554047" y="6458039"/>
            <a:ext cx="4868993" cy="22795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a:t>
            </a:r>
            <a:r>
              <a:rPr lang="en-US" sz="1000" dirty="0">
                <a:solidFill>
                  <a:schemeClr val="tx1">
                    <a:lumMod val="75000"/>
                    <a:lumOff val="25000"/>
                  </a:schemeClr>
                </a:solidFill>
              </a:rPr>
              <a:t>t: Google Earth Engine</a:t>
            </a:r>
            <a:endPar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28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948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FUTURE WORK</a:t>
            </a:r>
          </a:p>
        </p:txBody>
      </p:sp>
      <p:sp>
        <p:nvSpPr>
          <p:cNvPr id="4" name="Text Placeholder 2"/>
          <p:cNvSpPr txBox="1">
            <a:spLocks/>
          </p:cNvSpPr>
          <p:nvPr/>
        </p:nvSpPr>
        <p:spPr>
          <a:xfrm>
            <a:off x="602848" y="559378"/>
            <a:ext cx="6223837" cy="62986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endParaRPr lang="en-US" sz="24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Enhance calibration and validation of the classification models</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Incorporate </a:t>
            </a:r>
            <a:r>
              <a:rPr lang="en-US" sz="2000" i="1" dirty="0">
                <a:solidFill>
                  <a:schemeClr val="tx1">
                    <a:lumMod val="75000"/>
                    <a:lumOff val="25000"/>
                  </a:schemeClr>
                </a:solidFill>
                <a:latin typeface="Century Gothic" panose="020F0302020204030204"/>
              </a:rPr>
              <a:t>in situ </a:t>
            </a:r>
            <a:r>
              <a:rPr lang="en-US" sz="2000" dirty="0">
                <a:solidFill>
                  <a:schemeClr val="tx1">
                    <a:lumMod val="75000"/>
                    <a:lumOff val="25000"/>
                  </a:schemeClr>
                </a:solidFill>
                <a:latin typeface="Century Gothic" panose="020F0302020204030204"/>
              </a:rPr>
              <a:t>data points</a:t>
            </a:r>
          </a:p>
          <a:p>
            <a:pPr marL="800100" lvl="1" indent="-342900">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Incorporate different indices with LandTrendr to increase accuracy</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NDMI</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3 tasseled cap components</a:t>
            </a:r>
            <a:endParaRPr lang="en-US" sz="2000" dirty="0">
              <a:solidFill>
                <a:schemeClr val="tx1">
                  <a:lumMod val="75000"/>
                  <a:lumOff val="25000"/>
                </a:schemeClr>
              </a:solidFill>
              <a:latin typeface="Century Gothic" panose="020F0302020204030204"/>
            </a:endParaRPr>
          </a:p>
          <a:p>
            <a:pPr marL="457200" lvl="1" indent="0">
              <a:lnSpc>
                <a:spcPct val="100000"/>
              </a:lnSpc>
              <a:spcBef>
                <a:spcPts val="0"/>
              </a:spcBef>
              <a:spcAft>
                <a:spcPts val="600"/>
              </a:spcAft>
              <a:buClr>
                <a:srgbClr val="7EB761"/>
              </a:buClr>
              <a:buNone/>
            </a:pPr>
            <a:endParaRPr lang="en-US" sz="1600" dirty="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F0302020204030204"/>
              </a:rPr>
              <a:t>U</a:t>
            </a:r>
            <a:r>
              <a:rPr lang="en-US" sz="2200" dirty="0">
                <a:solidFill>
                  <a:schemeClr val="tx1">
                    <a:lumMod val="75000"/>
                    <a:lumOff val="25000"/>
                  </a:schemeClr>
                </a:solidFill>
                <a:latin typeface="Century Gothic" panose="020B0502020202020204" pitchFamily="34" charset="0"/>
              </a:rPr>
              <a:t>tilize Sentinel-2A imagery to create a classification on a finer scale of 10-meters for research post-2016</a:t>
            </a:r>
          </a:p>
          <a:p>
            <a:pPr marL="0" indent="0">
              <a:lnSpc>
                <a:spcPct val="100000"/>
              </a:lnSpc>
              <a:spcBef>
                <a:spcPts val="0"/>
              </a:spcBef>
              <a:spcAft>
                <a:spcPts val="600"/>
              </a:spcAft>
              <a:buClr>
                <a:srgbClr val="7EB761"/>
              </a:buClr>
              <a:buNone/>
            </a:pPr>
            <a:endParaRPr lang="en-US" sz="22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Continue monitoring this area and repeat similar methods</a:t>
            </a:r>
          </a:p>
          <a:p>
            <a:pPr marL="0" indent="0">
              <a:lnSpc>
                <a:spcPct val="100000"/>
              </a:lnSpc>
              <a:spcBef>
                <a:spcPts val="0"/>
              </a:spcBef>
              <a:spcAft>
                <a:spcPts val="600"/>
              </a:spcAft>
              <a:buClr>
                <a:srgbClr val="7EB761"/>
              </a:buClr>
              <a:buNone/>
            </a:pPr>
            <a:endParaRPr lang="en-US" sz="1600"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7EB761"/>
              </a:buClr>
              <a:buFont typeface="Webdings" panose="05030102010509060703" pitchFamily="18" charset="2"/>
              <a:buChar char="4"/>
            </a:pPr>
            <a:endParaRPr lang="en-US" sz="12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7EB761"/>
              </a:buClr>
              <a:buNone/>
            </a:pPr>
            <a:endParaRPr lang="en-US" sz="2000" dirty="0">
              <a:solidFill>
                <a:schemeClr val="tx1">
                  <a:lumMod val="75000"/>
                  <a:lumOff val="25000"/>
                </a:schemeClr>
              </a:solidFill>
              <a:latin typeface="Century Gothic" panose="020F0302020204030204"/>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764" r="30381"/>
          <a:stretch/>
        </p:blipFill>
        <p:spPr>
          <a:xfrm>
            <a:off x="6930282" y="874009"/>
            <a:ext cx="4498628" cy="5669359"/>
          </a:xfrm>
          <a:prstGeom prst="rect">
            <a:avLst/>
          </a:prstGeom>
          <a:effectLst>
            <a:outerShdw blurRad="50800" dist="38100" dir="8100000" algn="tr" rotWithShape="0">
              <a:prstClr val="black">
                <a:alpha val="40000"/>
              </a:prstClr>
            </a:outerShdw>
          </a:effectLst>
        </p:spPr>
      </p:pic>
      <p:sp>
        <p:nvSpPr>
          <p:cNvPr id="7" name="Text Placeholder 4">
            <a:extLst>
              <a:ext uri="{FF2B5EF4-FFF2-40B4-BE49-F238E27FC236}">
                <a16:creationId xmlns:a16="http://schemas.microsoft.com/office/drawing/2014/main" id="{15F303F3-0405-4656-A151-1B6A7784AAA2}"/>
              </a:ext>
            </a:extLst>
          </p:cNvPr>
          <p:cNvSpPr txBox="1">
            <a:spLocks/>
          </p:cNvSpPr>
          <p:nvPr/>
        </p:nvSpPr>
        <p:spPr>
          <a:xfrm>
            <a:off x="6559917" y="6586704"/>
            <a:ext cx="4868993" cy="22795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a:t>
            </a:r>
            <a:r>
              <a:rPr lang="en-US" sz="1000" dirty="0">
                <a:solidFill>
                  <a:schemeClr val="tx1">
                    <a:lumMod val="75000"/>
                    <a:lumOff val="25000"/>
                  </a:schemeClr>
                </a:solidFill>
              </a:rPr>
              <a:t>t: </a:t>
            </a: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NASA DEVELOP</a:t>
            </a:r>
          </a:p>
        </p:txBody>
      </p:sp>
    </p:spTree>
    <p:extLst>
      <p:ext uri="{BB962C8B-B14F-4D97-AF65-F5344CB8AC3E}">
        <p14:creationId xmlns:p14="http://schemas.microsoft.com/office/powerpoint/2010/main" val="24418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87402" y="1486690"/>
            <a:ext cx="6769926" cy="48047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defRPr/>
            </a:pPr>
            <a:r>
              <a:rPr lang="en-US" sz="2200" b="1" dirty="0">
                <a:latin typeface="Century Gothic"/>
                <a:ea typeface="Century Gothic"/>
                <a:cs typeface="Century Gothic"/>
                <a:sym typeface="Century Gothic"/>
              </a:rPr>
              <a:t>ADVISORS</a:t>
            </a:r>
          </a:p>
          <a:p>
            <a:pPr marL="342900" indent="-342900">
              <a:lnSpc>
                <a:spcPct val="100000"/>
              </a:lnSpc>
              <a:spcBef>
                <a:spcPts val="0"/>
              </a:spcBef>
              <a:spcAft>
                <a:spcPts val="600"/>
              </a:spcAft>
              <a:buClr>
                <a:srgbClr val="7EB761"/>
              </a:buClr>
              <a:buFont typeface="Webdings" panose="05030102010509060703" pitchFamily="18" charset="2"/>
              <a:buChar char="4"/>
              <a:defRPr/>
            </a:pPr>
            <a:r>
              <a:rPr lang="en-US" sz="2200" b="1" dirty="0">
                <a:latin typeface="Century Gothic"/>
                <a:ea typeface="Century Gothic"/>
                <a:cs typeface="Century Gothic"/>
                <a:sym typeface="Century Gothic"/>
              </a:rPr>
              <a:t>Dr. Paul Evangelista </a:t>
            </a:r>
            <a:r>
              <a:rPr lang="en-US" sz="2200" dirty="0">
                <a:latin typeface="Century Gothic"/>
                <a:ea typeface="Century Gothic"/>
                <a:cs typeface="Century Gothic"/>
                <a:sym typeface="Century Gothic"/>
              </a:rPr>
              <a:t>(Colorado State University, Natural Resource Ecology Laboratory)</a:t>
            </a:r>
          </a:p>
          <a:p>
            <a:pPr marL="342900" indent="-342900">
              <a:lnSpc>
                <a:spcPct val="100000"/>
              </a:lnSpc>
              <a:spcBef>
                <a:spcPts val="0"/>
              </a:spcBef>
              <a:spcAft>
                <a:spcPts val="600"/>
              </a:spcAft>
              <a:buClr>
                <a:srgbClr val="7EB761"/>
              </a:buClr>
              <a:buFont typeface="Webdings" panose="05030102010509060703" pitchFamily="18" charset="2"/>
              <a:buChar char="4"/>
              <a:defRPr/>
            </a:pPr>
            <a:r>
              <a:rPr lang="en-US" sz="2200" b="1" dirty="0">
                <a:latin typeface="Century Gothic"/>
                <a:ea typeface="Century Gothic"/>
                <a:cs typeface="Century Gothic"/>
                <a:sym typeface="Century Gothic"/>
              </a:rPr>
              <a:t>Dr. Catherine Jarnevich </a:t>
            </a:r>
            <a:r>
              <a:rPr lang="en-US" sz="2200" dirty="0">
                <a:latin typeface="Century Gothic"/>
                <a:ea typeface="Century Gothic"/>
                <a:cs typeface="Century Gothic"/>
                <a:sym typeface="Century Gothic"/>
              </a:rPr>
              <a:t>(USGS, Fort Collins Science Center)</a:t>
            </a:r>
          </a:p>
          <a:p>
            <a:pPr marL="342900" indent="-342900">
              <a:lnSpc>
                <a:spcPct val="100000"/>
              </a:lnSpc>
              <a:spcBef>
                <a:spcPts val="0"/>
              </a:spcBef>
              <a:spcAft>
                <a:spcPts val="600"/>
              </a:spcAft>
              <a:buClr>
                <a:srgbClr val="7EB761"/>
              </a:buClr>
              <a:buFont typeface="Webdings" panose="05030102010509060703" pitchFamily="18" charset="2"/>
              <a:buChar char="4"/>
              <a:defRPr/>
            </a:pPr>
            <a:r>
              <a:rPr lang="en-US" sz="2200" b="1" dirty="0">
                <a:latin typeface="Century Gothic"/>
                <a:ea typeface="Century Gothic"/>
                <a:cs typeface="Century Gothic"/>
                <a:sym typeface="Century Gothic"/>
              </a:rPr>
              <a:t>Peder Engelstad </a:t>
            </a:r>
            <a:r>
              <a:rPr lang="en-US" sz="2200" dirty="0">
                <a:latin typeface="Century Gothic"/>
                <a:ea typeface="Century Gothic"/>
                <a:cs typeface="Century Gothic"/>
                <a:sym typeface="Century Gothic"/>
              </a:rPr>
              <a:t>(Colorado State University, Natural Resource Ecology Laboratory)</a:t>
            </a:r>
          </a:p>
          <a:p>
            <a:pPr marL="342900" indent="-342900">
              <a:lnSpc>
                <a:spcPct val="100000"/>
              </a:lnSpc>
              <a:spcBef>
                <a:spcPts val="0"/>
              </a:spcBef>
              <a:spcAft>
                <a:spcPts val="600"/>
              </a:spcAft>
              <a:buClr>
                <a:srgbClr val="7EB761"/>
              </a:buClr>
              <a:buFont typeface="Webdings" panose="05030102010509060703" pitchFamily="18" charset="2"/>
              <a:buChar char="4"/>
              <a:defRPr/>
            </a:pPr>
            <a:r>
              <a:rPr lang="en-US" sz="2200" b="1" dirty="0">
                <a:solidFill>
                  <a:srgbClr val="3F3F3F"/>
                </a:solidFill>
                <a:latin typeface="Century Gothic"/>
                <a:ea typeface="Century Gothic"/>
                <a:cs typeface="Century Gothic"/>
                <a:sym typeface="Century Gothic"/>
              </a:rPr>
              <a:t>Nicholas Young </a:t>
            </a:r>
            <a:r>
              <a:rPr lang="en-US" sz="2200" dirty="0">
                <a:solidFill>
                  <a:srgbClr val="3F3F3F"/>
                </a:solidFill>
                <a:latin typeface="Century Gothic"/>
                <a:ea typeface="Century Gothic"/>
                <a:cs typeface="Century Gothic"/>
                <a:sym typeface="Century Gothic"/>
              </a:rPr>
              <a:t>(Colorado State University, Natural Resource Ecology Laboratory)</a:t>
            </a:r>
          </a:p>
          <a:p>
            <a:pPr marL="342900" indent="-342900">
              <a:lnSpc>
                <a:spcPct val="100000"/>
              </a:lnSpc>
              <a:spcBef>
                <a:spcPts val="0"/>
              </a:spcBef>
              <a:spcAft>
                <a:spcPts val="600"/>
              </a:spcAft>
              <a:buClr>
                <a:srgbClr val="7EB761"/>
              </a:buClr>
              <a:buFont typeface="Webdings" panose="05030102010509060703" pitchFamily="18" charset="2"/>
              <a:buChar char="4"/>
              <a:defRPr/>
            </a:pPr>
            <a:r>
              <a:rPr lang="en-US" sz="2200" b="1" dirty="0">
                <a:solidFill>
                  <a:srgbClr val="3F3F3F"/>
                </a:solidFill>
                <a:latin typeface="Century Gothic"/>
                <a:ea typeface="Century Gothic"/>
                <a:cs typeface="Century Gothic"/>
                <a:sym typeface="Century Gothic"/>
              </a:rPr>
              <a:t>Tony Vorster </a:t>
            </a:r>
            <a:r>
              <a:rPr lang="en-US" sz="2200" dirty="0">
                <a:solidFill>
                  <a:srgbClr val="3F3F3F"/>
                </a:solidFill>
                <a:latin typeface="Century Gothic"/>
                <a:ea typeface="Century Gothic"/>
                <a:cs typeface="Century Gothic"/>
                <a:sym typeface="Century Gothic"/>
              </a:rPr>
              <a:t>(Colorado State University, Natural Resource Ecology Laboratory)</a:t>
            </a:r>
          </a:p>
          <a:p>
            <a:r>
              <a:rPr lang="en-US" dirty="0"/>
              <a:t/>
            </a:r>
            <a:br>
              <a:rPr lang="en-US" dirty="0"/>
            </a:br>
            <a:endParaRPr lang="en-US" dirty="0">
              <a:solidFill>
                <a:srgbClr val="3F3F3F"/>
              </a:solidFill>
              <a:latin typeface="Century Gothic"/>
              <a:ea typeface="Century Gothic"/>
              <a:cs typeface="Century Gothic"/>
              <a:sym typeface="Century Gothic"/>
            </a:endParaRPr>
          </a:p>
          <a:p>
            <a:pPr marL="342900" indent="-342900">
              <a:lnSpc>
                <a:spcPct val="100000"/>
              </a:lnSpc>
              <a:spcBef>
                <a:spcPts val="0"/>
              </a:spcBef>
              <a:spcAft>
                <a:spcPts val="600"/>
              </a:spcAft>
              <a:buClr>
                <a:srgbClr val="7EB761"/>
              </a:buClr>
              <a:buFont typeface="Webdings" panose="05030102010509060703" pitchFamily="18" charset="2"/>
              <a:buChar char="4"/>
              <a:defRPr/>
            </a:pPr>
            <a:endParaRPr lang="en-US" sz="2400" dirty="0">
              <a:solidFill>
                <a:srgbClr val="3F3F3F"/>
              </a:solidFill>
              <a:latin typeface="Century Gothic"/>
              <a:ea typeface="Century Gothic"/>
              <a:cs typeface="Century Gothic"/>
              <a:sym typeface="Century Gothic"/>
            </a:endParaRPr>
          </a:p>
          <a:p>
            <a:pPr marL="342900" indent="-342900">
              <a:lnSpc>
                <a:spcPct val="100000"/>
              </a:lnSpc>
              <a:spcBef>
                <a:spcPts val="0"/>
              </a:spcBef>
              <a:spcAft>
                <a:spcPts val="600"/>
              </a:spcAft>
              <a:buClr>
                <a:srgbClr val="7EB761"/>
              </a:buClr>
              <a:buFont typeface="Webdings" panose="05030102010509060703" pitchFamily="18" charset="2"/>
              <a:buChar char="4"/>
              <a:defRPr/>
            </a:pPr>
            <a:endParaRPr lang="en-US" sz="2400" dirty="0">
              <a:latin typeface="Century Gothic"/>
              <a:ea typeface="Century Gothic"/>
              <a:cs typeface="Century Gothic"/>
              <a:sym typeface="Century Gothic"/>
            </a:endParaRPr>
          </a:p>
          <a:p>
            <a:pPr marL="342900" indent="-342900">
              <a:lnSpc>
                <a:spcPct val="100000"/>
              </a:lnSpc>
              <a:spcBef>
                <a:spcPts val="0"/>
              </a:spcBef>
              <a:spcAft>
                <a:spcPts val="600"/>
              </a:spcAft>
              <a:buClr>
                <a:srgbClr val="7EB761"/>
              </a:buClr>
              <a:buFont typeface="Webdings" panose="05030102010509060703" pitchFamily="18" charset="2"/>
              <a:buChar char="4"/>
              <a:defRPr/>
            </a:pPr>
            <a:endParaRPr lang="en-US" sz="2400" dirty="0">
              <a:solidFill>
                <a:srgbClr val="3F3F3F"/>
              </a:solidFill>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600"/>
              </a:spcAft>
              <a:buClr>
                <a:srgbClr val="7EB761"/>
              </a:buClr>
              <a:buSzTx/>
              <a:buFont typeface="Webdings" panose="05030102010509060703" pitchFamily="18" charset="2"/>
              <a:buChar char="4"/>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ts val="0"/>
              </a:spcBef>
              <a:spcAft>
                <a:spcPts val="600"/>
              </a:spcAft>
              <a:buClr>
                <a:srgbClr val="7EB761"/>
              </a:buClr>
              <a:buSzTx/>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43D7294D-295D-4B56-B8E7-31589CDD0DB9}"/>
              </a:ext>
            </a:extLst>
          </p:cNvPr>
          <p:cNvSpPr txBox="1"/>
          <p:nvPr/>
        </p:nvSpPr>
        <p:spPr>
          <a:xfrm>
            <a:off x="6255337" y="1486690"/>
            <a:ext cx="5578998" cy="2108269"/>
          </a:xfrm>
          <a:prstGeom prst="rect">
            <a:avLst/>
          </a:prstGeom>
          <a:noFill/>
        </p:spPr>
        <p:txBody>
          <a:bodyPr wrap="square" rtlCol="0">
            <a:spAutoFit/>
          </a:bodyPr>
          <a:lstStyle/>
          <a:p>
            <a:r>
              <a:rPr lang="en-US" sz="2200" b="1" dirty="0">
                <a:latin typeface="Century Gothic" panose="020B0502020202020204" pitchFamily="34" charset="0"/>
              </a:rPr>
              <a:t>PARTNERS</a:t>
            </a:r>
          </a:p>
          <a:p>
            <a:pPr marL="342900" lvl="0" indent="-342900">
              <a:spcAft>
                <a:spcPts val="600"/>
              </a:spcAft>
              <a:buClr>
                <a:srgbClr val="7EB761"/>
              </a:buClr>
              <a:buFont typeface="Webdings" panose="05030102010509060703" pitchFamily="18" charset="2"/>
              <a:buChar char="4"/>
              <a:defRPr/>
            </a:pPr>
            <a:r>
              <a:rPr lang="en-US" sz="2200" b="1" dirty="0">
                <a:solidFill>
                  <a:prstClr val="black"/>
                </a:solidFill>
                <a:latin typeface="Century Gothic" panose="020B0502020202020204" pitchFamily="34" charset="0"/>
              </a:rPr>
              <a:t>Dr. Fanuel Kebede</a:t>
            </a:r>
            <a:r>
              <a:rPr lang="en-US" sz="2200" dirty="0">
                <a:solidFill>
                  <a:prstClr val="black"/>
                </a:solidFill>
                <a:latin typeface="Century Gothic" panose="020B0502020202020204" pitchFamily="34" charset="0"/>
              </a:rPr>
              <a:t>, Wildlife Research &amp; Monitoring Director, Ethiopian Wildlife Conservation Authority</a:t>
            </a:r>
          </a:p>
          <a:p>
            <a:endParaRPr lang="en-US" sz="2000" dirty="0">
              <a:latin typeface="Century Gothic" panose="020B0502020202020204" pitchFamily="34" charset="0"/>
            </a:endParaRPr>
          </a:p>
          <a:p>
            <a:endParaRPr lang="en-US" dirty="0"/>
          </a:p>
        </p:txBody>
      </p:sp>
      <p:sp>
        <p:nvSpPr>
          <p:cNvPr id="4" name="TextBox 3">
            <a:extLst>
              <a:ext uri="{FF2B5EF4-FFF2-40B4-BE49-F238E27FC236}">
                <a16:creationId xmlns:a16="http://schemas.microsoft.com/office/drawing/2014/main" id="{BF3C1E1E-D07E-4229-89F9-710C0446BDBB}"/>
              </a:ext>
            </a:extLst>
          </p:cNvPr>
          <p:cNvSpPr txBox="1"/>
          <p:nvPr/>
        </p:nvSpPr>
        <p:spPr>
          <a:xfrm>
            <a:off x="7257328" y="4173206"/>
            <a:ext cx="3715473" cy="769441"/>
          </a:xfrm>
          <a:prstGeom prst="rect">
            <a:avLst/>
          </a:prstGeom>
          <a:noFill/>
        </p:spPr>
        <p:txBody>
          <a:bodyPr wrap="square" rtlCol="0">
            <a:spAutoFit/>
          </a:bodyPr>
          <a:lstStyle/>
          <a:p>
            <a:pPr algn="ctr"/>
            <a:r>
              <a:rPr lang="en-US" sz="4400" b="1" dirty="0">
                <a:latin typeface="Century Gothic" panose="020B0502020202020204" pitchFamily="34" charset="0"/>
              </a:rPr>
              <a:t>Thank you!</a:t>
            </a: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84C6C82-159F-42AB-BE42-80CE89A4C1B5}"/>
              </a:ext>
            </a:extLst>
          </p:cNvPr>
          <p:cNvSpPr txBox="1"/>
          <p:nvPr/>
        </p:nvSpPr>
        <p:spPr>
          <a:xfrm>
            <a:off x="625579" y="1233704"/>
            <a:ext cx="6018480" cy="4216539"/>
          </a:xfrm>
          <a:prstGeom prst="rect">
            <a:avLst/>
          </a:prstGeom>
          <a:noFill/>
        </p:spPr>
        <p:txBody>
          <a:bodyPr wrap="square" rtlCol="0">
            <a:spAutoFit/>
          </a:bodyPr>
          <a:lstStyle/>
          <a:p>
            <a:pPr lvl="1" indent="-457200">
              <a:lnSpc>
                <a:spcPct val="100000"/>
              </a:lnSpc>
              <a:spcAft>
                <a:spcPts val="600"/>
              </a:spcAft>
              <a:buClr>
                <a:srgbClr val="7EB761"/>
              </a:buClr>
              <a:buFont typeface="Webdings" panose="05030102010509060703" pitchFamily="18" charset="2"/>
              <a:buChar char=""/>
            </a:pPr>
            <a:r>
              <a:rPr lang="en-US" sz="2600" dirty="0">
                <a:solidFill>
                  <a:schemeClr val="tx1">
                    <a:lumMod val="75000"/>
                    <a:lumOff val="25000"/>
                  </a:schemeClr>
                </a:solidFill>
                <a:latin typeface="Century Gothic" panose="020F0302020204030204"/>
              </a:rPr>
              <a:t>Lack of research on:</a:t>
            </a:r>
            <a:br>
              <a:rPr lang="en-US" sz="2600" dirty="0">
                <a:solidFill>
                  <a:schemeClr val="tx1">
                    <a:lumMod val="75000"/>
                    <a:lumOff val="25000"/>
                  </a:schemeClr>
                </a:solidFill>
                <a:latin typeface="Century Gothic" panose="020F0302020204030204"/>
              </a:rPr>
            </a:br>
            <a:endParaRPr lang="en-US" sz="2000" dirty="0">
              <a:solidFill>
                <a:schemeClr val="tx1">
                  <a:lumMod val="75000"/>
                  <a:lumOff val="25000"/>
                </a:schemeClr>
              </a:solidFill>
              <a:latin typeface="Century Gothic" panose="020F0302020204030204"/>
            </a:endParaRPr>
          </a:p>
          <a:p>
            <a:pPr lvl="2" indent="-457200">
              <a:spcAft>
                <a:spcPts val="600"/>
              </a:spcAft>
              <a:buClr>
                <a:srgbClr val="7EB761"/>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Land use changes in protected and unprotected areas</a:t>
            </a:r>
            <a:br>
              <a:rPr lang="en-US" sz="2000" dirty="0">
                <a:solidFill>
                  <a:schemeClr val="tx1">
                    <a:lumMod val="75000"/>
                    <a:lumOff val="25000"/>
                  </a:schemeClr>
                </a:solidFill>
                <a:latin typeface="Century Gothic" panose="020F0302020204030204"/>
              </a:rPr>
            </a:br>
            <a:endParaRPr lang="en-US" sz="2000" dirty="0">
              <a:solidFill>
                <a:schemeClr val="tx1">
                  <a:lumMod val="75000"/>
                  <a:lumOff val="25000"/>
                </a:schemeClr>
              </a:solidFill>
              <a:latin typeface="Century Gothic" panose="020F0302020204030204"/>
            </a:endParaRPr>
          </a:p>
          <a:p>
            <a:pPr lvl="2" indent="-457200">
              <a:spcAft>
                <a:spcPts val="600"/>
              </a:spcAft>
              <a:buClr>
                <a:srgbClr val="7EB761"/>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Where development is occurring relative to protected areas </a:t>
            </a:r>
            <a:r>
              <a:rPr lang="en-US" sz="2600" dirty="0">
                <a:solidFill>
                  <a:schemeClr val="tx1">
                    <a:lumMod val="75000"/>
                    <a:lumOff val="25000"/>
                  </a:schemeClr>
                </a:solidFill>
                <a:latin typeface="Century Gothic" panose="020F0302020204030204"/>
              </a:rPr>
              <a:t/>
            </a:r>
            <a:br>
              <a:rPr lang="en-US" sz="2600" dirty="0">
                <a:solidFill>
                  <a:schemeClr val="tx1">
                    <a:lumMod val="75000"/>
                    <a:lumOff val="25000"/>
                  </a:schemeClr>
                </a:solidFill>
                <a:latin typeface="Century Gothic" panose="020F0302020204030204"/>
              </a:rPr>
            </a:br>
            <a:endParaRPr lang="en-US" sz="2600" dirty="0">
              <a:solidFill>
                <a:schemeClr val="tx1">
                  <a:lumMod val="75000"/>
                  <a:lumOff val="25000"/>
                </a:schemeClr>
              </a:solidFill>
              <a:latin typeface="Century Gothic" panose="020F0302020204030204"/>
            </a:endParaRPr>
          </a:p>
          <a:p>
            <a:pPr lvl="1" indent="-457200">
              <a:lnSpc>
                <a:spcPct val="100000"/>
              </a:lnSpc>
              <a:spcAft>
                <a:spcPts val="600"/>
              </a:spcAft>
              <a:buClr>
                <a:srgbClr val="7EB761"/>
              </a:buClr>
              <a:buFont typeface="Webdings" panose="05030102010509060703" pitchFamily="18" charset="2"/>
              <a:buChar char=""/>
            </a:pPr>
            <a:r>
              <a:rPr lang="en-US" sz="2600" dirty="0">
                <a:solidFill>
                  <a:schemeClr val="tx1">
                    <a:lumMod val="75000"/>
                    <a:lumOff val="25000"/>
                  </a:schemeClr>
                </a:solidFill>
                <a:latin typeface="Century Gothic" panose="020F0302020204030204"/>
              </a:rPr>
              <a:t>Critical habitat for wildlife and biodiversity</a:t>
            </a:r>
            <a:endParaRPr lang="en-US" sz="2400" dirty="0">
              <a:solidFill>
                <a:schemeClr val="tx1">
                  <a:lumMod val="75000"/>
                  <a:lumOff val="25000"/>
                </a:schemeClr>
              </a:solidFill>
              <a:latin typeface="Century Gothic" panose="020F0302020204030204"/>
            </a:endParaRPr>
          </a:p>
          <a:p>
            <a:endParaRPr lang="en-US" sz="2400" dirty="0"/>
          </a:p>
        </p:txBody>
      </p:sp>
      <p:sp>
        <p:nvSpPr>
          <p:cNvPr id="9" name="Title 1"/>
          <p:cNvSpPr txBox="1">
            <a:spLocks/>
          </p:cNvSpPr>
          <p:nvPr/>
        </p:nvSpPr>
        <p:spPr>
          <a:xfrm>
            <a:off x="403443" y="376881"/>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COMMUNITY CONCERNS</a:t>
            </a:r>
          </a:p>
        </p:txBody>
      </p:sp>
      <p:pic>
        <p:nvPicPr>
          <p:cNvPr id="22" name="Google Shape;139;g63a0c32e8d_0_8">
            <a:extLst>
              <a:ext uri="{FF2B5EF4-FFF2-40B4-BE49-F238E27FC236}">
                <a16:creationId xmlns:a16="http://schemas.microsoft.com/office/drawing/2014/main" id="{3A9D9016-5DCB-416F-BA1C-93FB2912703D}"/>
              </a:ext>
            </a:extLst>
          </p:cNvPr>
          <p:cNvPicPr preferRelativeResize="0"/>
          <p:nvPr/>
        </p:nvPicPr>
        <p:blipFill rotWithShape="1">
          <a:blip r:embed="rId3">
            <a:extLst>
              <a:ext uri="{28A0092B-C50C-407E-A947-70E740481C1C}">
                <a14:useLocalDpi xmlns:a14="http://schemas.microsoft.com/office/drawing/2010/main" val="0"/>
              </a:ext>
            </a:extLst>
          </a:blip>
          <a:srcRect l="6098" t="17678" r="13032" b="24073"/>
          <a:stretch/>
        </p:blipFill>
        <p:spPr>
          <a:xfrm>
            <a:off x="6644059" y="870642"/>
            <a:ext cx="2663904" cy="2286000"/>
          </a:xfrm>
          <a:prstGeom prst="hexagon">
            <a:avLst>
              <a:gd name="adj" fmla="val 25000"/>
              <a:gd name="vf" fmla="val 115470"/>
            </a:avLst>
          </a:prstGeom>
          <a:noFill/>
          <a:ln w="19050">
            <a:solidFill>
              <a:schemeClr val="tx1"/>
            </a:solidFill>
          </a:ln>
          <a:effectLst>
            <a:outerShdw blurRad="50800" dist="38100" dir="8100000" algn="tr" rotWithShape="0">
              <a:srgbClr val="000000">
                <a:alpha val="40000"/>
              </a:srgbClr>
            </a:outerShdw>
          </a:effectLst>
        </p:spPr>
      </p:pic>
      <p:pic>
        <p:nvPicPr>
          <p:cNvPr id="23" name="Google Shape;139;g63a0c32e8d_0_8">
            <a:extLst>
              <a:ext uri="{FF2B5EF4-FFF2-40B4-BE49-F238E27FC236}">
                <a16:creationId xmlns:a16="http://schemas.microsoft.com/office/drawing/2014/main" id="{A6A67BC2-4275-4A96-8B8D-FC61A9C2807E}"/>
              </a:ext>
            </a:extLst>
          </p:cNvPr>
          <p:cNvPicPr preferRelativeResize="0"/>
          <p:nvPr/>
        </p:nvPicPr>
        <p:blipFill>
          <a:blip r:embed="rId4" cstate="print">
            <a:extLst>
              <a:ext uri="{28A0092B-C50C-407E-A947-70E740481C1C}">
                <a14:useLocalDpi xmlns:a14="http://schemas.microsoft.com/office/drawing/2010/main" val="0"/>
              </a:ext>
            </a:extLst>
          </a:blip>
          <a:srcRect/>
          <a:stretch/>
        </p:blipFill>
        <p:spPr>
          <a:xfrm>
            <a:off x="6644059" y="3331933"/>
            <a:ext cx="2663904" cy="2325202"/>
          </a:xfrm>
          <a:prstGeom prst="hexagon">
            <a:avLst>
              <a:gd name="adj" fmla="val 25000"/>
              <a:gd name="vf" fmla="val 115470"/>
            </a:avLst>
          </a:prstGeom>
          <a:noFill/>
          <a:ln w="19050">
            <a:solidFill>
              <a:schemeClr val="tx1"/>
            </a:solidFill>
          </a:ln>
          <a:effectLst>
            <a:outerShdw blurRad="50800" dist="38100" dir="8100000" algn="tr" rotWithShape="0">
              <a:srgbClr val="000000">
                <a:alpha val="40000"/>
              </a:srgbClr>
            </a:outerShdw>
          </a:effectLst>
        </p:spPr>
      </p:pic>
      <p:pic>
        <p:nvPicPr>
          <p:cNvPr id="24" name="Google Shape;139;g63a0c32e8d_0_8">
            <a:extLst>
              <a:ext uri="{FF2B5EF4-FFF2-40B4-BE49-F238E27FC236}">
                <a16:creationId xmlns:a16="http://schemas.microsoft.com/office/drawing/2014/main" id="{D841B7B0-28C9-4869-838D-9803D63488DF}"/>
              </a:ext>
            </a:extLst>
          </p:cNvPr>
          <p:cNvPicPr preferRelativeResize="0"/>
          <p:nvPr/>
        </p:nvPicPr>
        <p:blipFill>
          <a:blip r:embed="rId5" cstate="print">
            <a:extLst>
              <a:ext uri="{28A0092B-C50C-407E-A947-70E740481C1C}">
                <a14:useLocalDpi xmlns:a14="http://schemas.microsoft.com/office/drawing/2010/main" val="0"/>
              </a:ext>
            </a:extLst>
          </a:blip>
          <a:srcRect/>
          <a:stretch/>
        </p:blipFill>
        <p:spPr>
          <a:xfrm>
            <a:off x="8902517" y="2125145"/>
            <a:ext cx="2659357" cy="2286000"/>
          </a:xfrm>
          <a:prstGeom prst="hexagon">
            <a:avLst>
              <a:gd name="adj" fmla="val 25000"/>
              <a:gd name="vf" fmla="val 115470"/>
            </a:avLst>
          </a:prstGeom>
          <a:noFill/>
          <a:ln w="19050">
            <a:solidFill>
              <a:schemeClr val="tx1"/>
            </a:solidFill>
          </a:ln>
          <a:effectLst>
            <a:outerShdw blurRad="50800" dist="38100" dir="8100000" algn="tr" rotWithShape="0">
              <a:srgbClr val="000000">
                <a:alpha val="40000"/>
              </a:srgbClr>
            </a:outerShdw>
          </a:effectLst>
        </p:spPr>
      </p:pic>
      <p:sp>
        <p:nvSpPr>
          <p:cNvPr id="25" name="Text Placeholder 4">
            <a:extLst>
              <a:ext uri="{FF2B5EF4-FFF2-40B4-BE49-F238E27FC236}">
                <a16:creationId xmlns:a16="http://schemas.microsoft.com/office/drawing/2014/main" id="{EDC3D453-D04A-44F1-91DF-78059F3F14E1}"/>
              </a:ext>
            </a:extLst>
          </p:cNvPr>
          <p:cNvSpPr txBox="1">
            <a:spLocks/>
          </p:cNvSpPr>
          <p:nvPr/>
        </p:nvSpPr>
        <p:spPr>
          <a:xfrm>
            <a:off x="6315816" y="6423045"/>
            <a:ext cx="5304684" cy="434955"/>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Top: Gimli62; Middle, Bottom: Joseph </a:t>
            </a:r>
            <a:r>
              <a:rPr lang="en-US" sz="1000" dirty="0">
                <a:solidFill>
                  <a:schemeClr val="tx1">
                    <a:lumMod val="75000"/>
                    <a:lumOff val="25000"/>
                  </a:schemeClr>
                </a:solidFill>
              </a:rPr>
              <a:t>King</a:t>
            </a:r>
            <a:endPar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5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63345"/>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PARTNERS</a:t>
            </a:r>
          </a:p>
        </p:txBody>
      </p:sp>
      <p:sp>
        <p:nvSpPr>
          <p:cNvPr id="3" name="Text Placeholder 3"/>
          <p:cNvSpPr txBox="1">
            <a:spLocks/>
          </p:cNvSpPr>
          <p:nvPr/>
        </p:nvSpPr>
        <p:spPr>
          <a:xfrm>
            <a:off x="7191325" y="994856"/>
            <a:ext cx="4429175" cy="617092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00000"/>
              </a:lnSpc>
              <a:spcBef>
                <a:spcPts val="0"/>
              </a:spcBef>
              <a:spcAft>
                <a:spcPts val="600"/>
              </a:spcAft>
              <a:buClr>
                <a:srgbClr val="7EB761"/>
              </a:buClr>
              <a:buFont typeface="Webdings" panose="05030102010509060703" pitchFamily="18" charset="2"/>
              <a:buChar char="4"/>
            </a:pPr>
            <a:endParaRPr lang="en-US" b="1" dirty="0">
              <a:solidFill>
                <a:schemeClr val="tx1">
                  <a:lumMod val="75000"/>
                  <a:lumOff val="25000"/>
                </a:schemeClr>
              </a:solidFill>
              <a:latin typeface="Century Gothic" panose="020F0302020204030204"/>
            </a:endParaRPr>
          </a:p>
          <a:p>
            <a:pPr marL="457200" lvl="1" indent="-457200">
              <a:lnSpc>
                <a:spcPct val="100000"/>
              </a:lnSpc>
              <a:spcBef>
                <a:spcPts val="0"/>
              </a:spcBef>
              <a:spcAft>
                <a:spcPts val="600"/>
              </a:spcAft>
              <a:buClr>
                <a:srgbClr val="7EB761"/>
              </a:buClr>
              <a:buFont typeface="Webdings" panose="05030102010509060703" pitchFamily="18" charset="2"/>
              <a:buChar char="4"/>
            </a:pPr>
            <a:r>
              <a:rPr lang="en-US" b="1" dirty="0">
                <a:solidFill>
                  <a:schemeClr val="tx1">
                    <a:lumMod val="75000"/>
                    <a:lumOff val="25000"/>
                  </a:schemeClr>
                </a:solidFill>
                <a:latin typeface="Century Gothic" panose="020F0302020204030204"/>
              </a:rPr>
              <a:t>Ethiopian Wildlife Conservation Authority (EWCA)</a:t>
            </a:r>
          </a:p>
          <a:p>
            <a:pPr marL="914400" lvl="2" indent="-4572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F0302020204030204"/>
              </a:rPr>
              <a:t>Governing agency for all protected areas and wildlife</a:t>
            </a:r>
          </a:p>
          <a:p>
            <a:pPr marL="457200" lvl="1" indent="0">
              <a:lnSpc>
                <a:spcPct val="100000"/>
              </a:lnSpc>
              <a:spcBef>
                <a:spcPts val="0"/>
              </a:spcBef>
              <a:spcAft>
                <a:spcPts val="600"/>
              </a:spcAft>
              <a:buClr>
                <a:srgbClr val="7EB761"/>
              </a:buClr>
              <a:buNone/>
            </a:pPr>
            <a:endParaRPr lang="en-US" sz="1800" dirty="0">
              <a:solidFill>
                <a:schemeClr val="tx1">
                  <a:lumMod val="75000"/>
                  <a:lumOff val="25000"/>
                </a:schemeClr>
              </a:solidFill>
              <a:latin typeface="Century Gothic" panose="020F0302020204030204"/>
            </a:endParaRPr>
          </a:p>
          <a:p>
            <a:pPr marL="457200" lvl="1" indent="-4572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F0302020204030204"/>
              </a:rPr>
              <a:t>Collaborates with communities and stakeholders for:</a:t>
            </a:r>
          </a:p>
          <a:p>
            <a:pPr marL="914400" lvl="2" indent="-4572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F0302020204030204"/>
              </a:rPr>
              <a:t>Ecological benefits</a:t>
            </a:r>
          </a:p>
          <a:p>
            <a:pPr marL="914400" lvl="2" indent="-4572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F0302020204030204"/>
              </a:rPr>
              <a:t>Economical benefits</a:t>
            </a:r>
          </a:p>
          <a:p>
            <a:pPr marL="914400" lvl="2" indent="-457200">
              <a:lnSpc>
                <a:spcPct val="100000"/>
              </a:lnSpc>
              <a:spcBef>
                <a:spcPts val="0"/>
              </a:spcBef>
              <a:spcAft>
                <a:spcPts val="600"/>
              </a:spcAft>
              <a:buClr>
                <a:srgbClr val="7EB761"/>
              </a:buClr>
              <a:buFont typeface="Webdings" panose="05030102010509060703" pitchFamily="18" charset="2"/>
              <a:buChar char="4"/>
            </a:pPr>
            <a:r>
              <a:rPr lang="en-US" dirty="0">
                <a:solidFill>
                  <a:schemeClr val="tx1">
                    <a:lumMod val="75000"/>
                    <a:lumOff val="25000"/>
                  </a:schemeClr>
                </a:solidFill>
                <a:latin typeface="Century Gothic" panose="020F0302020204030204"/>
              </a:rPr>
              <a:t>Social benefits</a:t>
            </a:r>
          </a:p>
          <a:p>
            <a:pPr marL="1257300" lvl="2" indent="-342900">
              <a:lnSpc>
                <a:spcPct val="100000"/>
              </a:lnSpc>
              <a:spcBef>
                <a:spcPts val="0"/>
              </a:spcBef>
              <a:spcAft>
                <a:spcPts val="600"/>
              </a:spcAft>
              <a:buClr>
                <a:srgbClr val="7EB761"/>
              </a:buClr>
              <a:buFont typeface="Webdings" panose="05030102010509060703" pitchFamily="18" charset="2"/>
              <a:buChar char="4"/>
            </a:pPr>
            <a:endParaRPr lang="en-US" dirty="0">
              <a:solidFill>
                <a:schemeClr val="tx1">
                  <a:lumMod val="75000"/>
                  <a:lumOff val="25000"/>
                </a:schemeClr>
              </a:solidFill>
              <a:latin typeface="Century Gothic" panose="020F0302020204030204"/>
            </a:endParaRPr>
          </a:p>
          <a:p>
            <a:pPr marL="800100" lvl="1" indent="-342900">
              <a:lnSpc>
                <a:spcPct val="100000"/>
              </a:lnSpc>
              <a:spcBef>
                <a:spcPts val="0"/>
              </a:spcBef>
              <a:spcAft>
                <a:spcPts val="600"/>
              </a:spcAft>
              <a:buClr>
                <a:srgbClr val="7EB761"/>
              </a:buClr>
              <a:buFont typeface="Webdings" panose="05030102010509060703" pitchFamily="18" charset="2"/>
              <a:buChar char="4"/>
            </a:pPr>
            <a:endParaRPr lang="en-US" dirty="0">
              <a:solidFill>
                <a:schemeClr val="tx1">
                  <a:lumMod val="75000"/>
                  <a:lumOff val="25000"/>
                </a:schemeClr>
              </a:solidFill>
              <a:latin typeface="Century Gothic" panose="020F0302020204030204"/>
            </a:endParaRPr>
          </a:p>
        </p:txBody>
      </p:sp>
      <p:sp>
        <p:nvSpPr>
          <p:cNvPr id="10" name="Text Placeholder 4">
            <a:extLst>
              <a:ext uri="{FF2B5EF4-FFF2-40B4-BE49-F238E27FC236}">
                <a16:creationId xmlns:a16="http://schemas.microsoft.com/office/drawing/2014/main" id="{E3ADEFC4-7B4C-4269-BA64-97ADCDBDCA33}"/>
              </a:ext>
            </a:extLst>
          </p:cNvPr>
          <p:cNvSpPr txBox="1">
            <a:spLocks/>
          </p:cNvSpPr>
          <p:nvPr/>
        </p:nvSpPr>
        <p:spPr>
          <a:xfrm>
            <a:off x="632978" y="6493707"/>
            <a:ext cx="2357000" cy="342901"/>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Joseph King</a:t>
            </a:r>
          </a:p>
        </p:txBody>
      </p:sp>
      <p:pic>
        <p:nvPicPr>
          <p:cNvPr id="11" name="Picture 10">
            <a:extLst>
              <a:ext uri="{FF2B5EF4-FFF2-40B4-BE49-F238E27FC236}">
                <a16:creationId xmlns:a16="http://schemas.microsoft.com/office/drawing/2014/main" id="{984BD8B9-B7A5-4D40-969B-867EE1804F6F}"/>
              </a:ext>
            </a:extLst>
          </p:cNvPr>
          <p:cNvPicPr>
            <a:picLocks noChangeAspect="1"/>
          </p:cNvPicPr>
          <p:nvPr/>
        </p:nvPicPr>
        <p:blipFill rotWithShape="1">
          <a:blip r:embed="rId3">
            <a:extLst>
              <a:ext uri="{28A0092B-C50C-407E-A947-70E740481C1C}">
                <a14:useLocalDpi xmlns:a14="http://schemas.microsoft.com/office/drawing/2010/main" val="0"/>
              </a:ext>
            </a:extLst>
          </a:blip>
          <a:srcRect l="8934"/>
          <a:stretch/>
        </p:blipFill>
        <p:spPr>
          <a:xfrm>
            <a:off x="632978" y="1059735"/>
            <a:ext cx="6399769" cy="54097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217" y="352989"/>
            <a:ext cx="9714175" cy="419100"/>
          </a:xfrm>
          <a:prstGeom prst="rect">
            <a:avLst/>
          </a:prstGeom>
        </p:spPr>
        <p:txBody>
          <a:bodyPr wrap="square" anchor="ctr">
            <a:noAutofit/>
          </a:bodyPr>
          <a:lstStyle/>
          <a:p>
            <a:pPr lvl="0"/>
            <a:r>
              <a:rPr lang="en-US" sz="4000" b="1" dirty="0">
                <a:solidFill>
                  <a:srgbClr val="7EB761"/>
                </a:solidFill>
                <a:latin typeface="Century Gothic" panose="020F0302020204030204"/>
              </a:rPr>
              <a:t>STUDY AREA &amp; PERIOD</a:t>
            </a:r>
          </a:p>
        </p:txBody>
      </p:sp>
      <p:sp>
        <p:nvSpPr>
          <p:cNvPr id="3" name="Text Placeholder 3"/>
          <p:cNvSpPr txBox="1">
            <a:spLocks/>
          </p:cNvSpPr>
          <p:nvPr/>
        </p:nvSpPr>
        <p:spPr>
          <a:xfrm>
            <a:off x="478074" y="1083984"/>
            <a:ext cx="3435014" cy="300082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Lower Omo Valley</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latin typeface="Century Gothic" panose="020B0502020202020204" pitchFamily="34" charset="0"/>
              </a:rPr>
              <a:t>~</a:t>
            </a:r>
            <a:r>
              <a:rPr lang="en-US" sz="2000" dirty="0">
                <a:solidFill>
                  <a:schemeClr val="tx1">
                    <a:lumMod val="75000"/>
                    <a:lumOff val="25000"/>
                  </a:schemeClr>
                </a:solidFill>
                <a:latin typeface="Century Gothic" panose="020B0502020202020204" pitchFamily="34" charset="0"/>
              </a:rPr>
              <a:t>62,000 sq. km</a:t>
            </a:r>
          </a:p>
          <a:p>
            <a:pPr marL="0" indent="0">
              <a:lnSpc>
                <a:spcPct val="100000"/>
              </a:lnSpc>
              <a:spcBef>
                <a:spcPts val="0"/>
              </a:spcBef>
              <a:spcAft>
                <a:spcPts val="600"/>
              </a:spcAft>
              <a:buClr>
                <a:srgbClr val="7EB761"/>
              </a:buClr>
              <a:buNone/>
            </a:pPr>
            <a:endParaRPr lang="en-US" sz="12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January through May; 1994 to 2018</a:t>
            </a:r>
          </a:p>
          <a:p>
            <a:pPr marL="0" indent="0">
              <a:lnSpc>
                <a:spcPct val="100000"/>
              </a:lnSpc>
              <a:spcBef>
                <a:spcPts val="0"/>
              </a:spcBef>
              <a:spcAft>
                <a:spcPts val="600"/>
              </a:spcAft>
              <a:buClr>
                <a:srgbClr val="7EB761"/>
              </a:buClr>
              <a:buNone/>
            </a:pPr>
            <a:endParaRPr lang="en-US" sz="12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7EB761"/>
              </a:buClr>
              <a:buFont typeface="Webdings" panose="05030102010509060703" pitchFamily="18" charset="2"/>
              <a:buChar char="4"/>
            </a:pPr>
            <a:r>
              <a:rPr lang="en-US" sz="2400" dirty="0">
                <a:solidFill>
                  <a:schemeClr val="tx1">
                    <a:lumMod val="75000"/>
                    <a:lumOff val="25000"/>
                  </a:schemeClr>
                </a:solidFill>
                <a:latin typeface="Century Gothic" panose="020B0502020202020204" pitchFamily="34" charset="0"/>
              </a:rPr>
              <a:t>Includes 8 protected areas</a:t>
            </a:r>
          </a:p>
        </p:txBody>
      </p:sp>
      <p:sp>
        <p:nvSpPr>
          <p:cNvPr id="15" name="TextBox 14">
            <a:extLst>
              <a:ext uri="{FF2B5EF4-FFF2-40B4-BE49-F238E27FC236}">
                <a16:creationId xmlns:a16="http://schemas.microsoft.com/office/drawing/2014/main" id="{B2DC22B1-D658-4E5E-9CED-16B9DFC3FA31}"/>
              </a:ext>
            </a:extLst>
          </p:cNvPr>
          <p:cNvSpPr txBox="1"/>
          <p:nvPr/>
        </p:nvSpPr>
        <p:spPr>
          <a:xfrm>
            <a:off x="10013522" y="911600"/>
            <a:ext cx="2212465" cy="332140"/>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 Churachura</a:t>
            </a:r>
          </a:p>
        </p:txBody>
      </p:sp>
      <p:pic>
        <p:nvPicPr>
          <p:cNvPr id="43" name="Picture 42">
            <a:extLst>
              <a:ext uri="{FF2B5EF4-FFF2-40B4-BE49-F238E27FC236}">
                <a16:creationId xmlns:a16="http://schemas.microsoft.com/office/drawing/2014/main" id="{ECD9F2FC-E737-44EA-9230-41D0F4093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6153" y="777981"/>
            <a:ext cx="7573028" cy="5874976"/>
          </a:xfrm>
          <a:prstGeom prst="rect">
            <a:avLst/>
          </a:prstGeom>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1BA89556-96FC-4AF5-BADB-1982C9D7EA18}"/>
              </a:ext>
            </a:extLst>
          </p:cNvPr>
          <p:cNvSpPr txBox="1"/>
          <p:nvPr/>
        </p:nvSpPr>
        <p:spPr>
          <a:xfrm>
            <a:off x="9592248" y="6101528"/>
            <a:ext cx="29007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27" name="TextBox 26">
            <a:extLst>
              <a:ext uri="{FF2B5EF4-FFF2-40B4-BE49-F238E27FC236}">
                <a16:creationId xmlns:a16="http://schemas.microsoft.com/office/drawing/2014/main" id="{E9CC72BF-CF36-4C1B-9219-1991BBF2F112}"/>
              </a:ext>
            </a:extLst>
          </p:cNvPr>
          <p:cNvSpPr txBox="1"/>
          <p:nvPr/>
        </p:nvSpPr>
        <p:spPr>
          <a:xfrm>
            <a:off x="10203716" y="6080019"/>
            <a:ext cx="477314"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50</a:t>
            </a:r>
          </a:p>
        </p:txBody>
      </p:sp>
      <p:sp>
        <p:nvSpPr>
          <p:cNvPr id="28" name="TextBox 27">
            <a:extLst>
              <a:ext uri="{FF2B5EF4-FFF2-40B4-BE49-F238E27FC236}">
                <a16:creationId xmlns:a16="http://schemas.microsoft.com/office/drawing/2014/main" id="{0E5A8DE8-97D6-4211-8F4D-C4224E00A24D}"/>
              </a:ext>
            </a:extLst>
          </p:cNvPr>
          <p:cNvSpPr txBox="1"/>
          <p:nvPr/>
        </p:nvSpPr>
        <p:spPr>
          <a:xfrm>
            <a:off x="10794632" y="6108566"/>
            <a:ext cx="62727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100</a:t>
            </a:r>
            <a:endParaRPr lang="en-US" sz="1200" dirty="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365EAFBB-3388-49DA-87DD-3065F8EE184E}"/>
              </a:ext>
            </a:extLst>
          </p:cNvPr>
          <p:cNvSpPr txBox="1"/>
          <p:nvPr/>
        </p:nvSpPr>
        <p:spPr>
          <a:xfrm>
            <a:off x="8124179" y="3254722"/>
            <a:ext cx="760123"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Omo</a:t>
            </a:r>
            <a:endParaRPr lang="en-US" sz="1200" b="1" dirty="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ADB48053-77B2-44D2-B44F-40C8243F3C21}"/>
              </a:ext>
            </a:extLst>
          </p:cNvPr>
          <p:cNvSpPr txBox="1"/>
          <p:nvPr/>
        </p:nvSpPr>
        <p:spPr>
          <a:xfrm>
            <a:off x="9020464" y="2414116"/>
            <a:ext cx="900090"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Tama</a:t>
            </a:r>
          </a:p>
        </p:txBody>
      </p:sp>
      <p:sp>
        <p:nvSpPr>
          <p:cNvPr id="10" name="TextBox 9">
            <a:extLst>
              <a:ext uri="{FF2B5EF4-FFF2-40B4-BE49-F238E27FC236}">
                <a16:creationId xmlns:a16="http://schemas.microsoft.com/office/drawing/2014/main" id="{C39ED509-8C47-4D33-A3C9-8A83BEA8F741}"/>
              </a:ext>
            </a:extLst>
          </p:cNvPr>
          <p:cNvSpPr txBox="1"/>
          <p:nvPr/>
        </p:nvSpPr>
        <p:spPr>
          <a:xfrm>
            <a:off x="8897330" y="3429000"/>
            <a:ext cx="913290"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Mago</a:t>
            </a:r>
            <a:endParaRPr lang="en-US" sz="1200" b="1" dirty="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A1EB0E6F-6A46-4AA3-9ADF-A32586C6AF19}"/>
              </a:ext>
            </a:extLst>
          </p:cNvPr>
          <p:cNvSpPr txBox="1"/>
          <p:nvPr/>
        </p:nvSpPr>
        <p:spPr>
          <a:xfrm>
            <a:off x="9826291" y="2773854"/>
            <a:ext cx="1456746"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W. Sala</a:t>
            </a:r>
          </a:p>
        </p:txBody>
      </p:sp>
      <p:sp>
        <p:nvSpPr>
          <p:cNvPr id="14" name="TextBox 13">
            <a:extLst>
              <a:ext uri="{FF2B5EF4-FFF2-40B4-BE49-F238E27FC236}">
                <a16:creationId xmlns:a16="http://schemas.microsoft.com/office/drawing/2014/main" id="{CEB27B53-5AFE-456B-9C88-6312AA7FA579}"/>
              </a:ext>
            </a:extLst>
          </p:cNvPr>
          <p:cNvSpPr txBox="1"/>
          <p:nvPr/>
        </p:nvSpPr>
        <p:spPr>
          <a:xfrm>
            <a:off x="8949115" y="4855293"/>
            <a:ext cx="994842"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Murulle</a:t>
            </a:r>
            <a:endParaRPr lang="en-US" sz="1200" b="1" dirty="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0BDA0AB2-33DE-4ECB-9AD6-62A1FBF88D96}"/>
              </a:ext>
            </a:extLst>
          </p:cNvPr>
          <p:cNvSpPr txBox="1"/>
          <p:nvPr/>
        </p:nvSpPr>
        <p:spPr>
          <a:xfrm>
            <a:off x="9724747" y="4550392"/>
            <a:ext cx="913290"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Chelbi</a:t>
            </a:r>
          </a:p>
        </p:txBody>
      </p:sp>
      <p:sp>
        <p:nvSpPr>
          <p:cNvPr id="16" name="TextBox 15">
            <a:extLst>
              <a:ext uri="{FF2B5EF4-FFF2-40B4-BE49-F238E27FC236}">
                <a16:creationId xmlns:a16="http://schemas.microsoft.com/office/drawing/2014/main" id="{AAE4C807-E857-4831-A3D3-89C85E8E6F68}"/>
              </a:ext>
            </a:extLst>
          </p:cNvPr>
          <p:cNvSpPr txBox="1"/>
          <p:nvPr/>
        </p:nvSpPr>
        <p:spPr>
          <a:xfrm>
            <a:off x="9807450" y="2083964"/>
            <a:ext cx="760123" cy="348556"/>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Maze</a:t>
            </a:r>
            <a:endParaRPr lang="en-US" sz="1200" b="1" dirty="0">
              <a:solidFill>
                <a:schemeClr val="tx1">
                  <a:lumMod val="75000"/>
                  <a:lumOff val="25000"/>
                </a:schemeClr>
              </a:solidFill>
              <a:latin typeface="Century Gothic" panose="020B0502020202020204" pitchFamily="34" charset="0"/>
            </a:endParaRPr>
          </a:p>
        </p:txBody>
      </p:sp>
      <p:pic>
        <p:nvPicPr>
          <p:cNvPr id="39" name="Picture 38">
            <a:extLst>
              <a:ext uri="{FF2B5EF4-FFF2-40B4-BE49-F238E27FC236}">
                <a16:creationId xmlns:a16="http://schemas.microsoft.com/office/drawing/2014/main" id="{F6B6A742-12CC-45D3-B76C-A27E9929A9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066" y="1066080"/>
            <a:ext cx="2722140" cy="2732880"/>
          </a:xfrm>
          <a:prstGeom prst="rect">
            <a:avLst/>
          </a:prstGeom>
        </p:spPr>
        <p:style>
          <a:lnRef idx="2">
            <a:schemeClr val="dk1"/>
          </a:lnRef>
          <a:fillRef idx="1">
            <a:schemeClr val="lt1"/>
          </a:fillRef>
          <a:effectRef idx="0">
            <a:schemeClr val="dk1"/>
          </a:effectRef>
          <a:fontRef idx="minor">
            <a:schemeClr val="dk1"/>
          </a:fontRef>
        </p:style>
      </p:pic>
      <p:grpSp>
        <p:nvGrpSpPr>
          <p:cNvPr id="22" name="Group 21">
            <a:extLst>
              <a:ext uri="{FF2B5EF4-FFF2-40B4-BE49-F238E27FC236}">
                <a16:creationId xmlns:a16="http://schemas.microsoft.com/office/drawing/2014/main" id="{866EE8DA-5779-49ED-8A87-71031B72CDF9}"/>
              </a:ext>
            </a:extLst>
          </p:cNvPr>
          <p:cNvGrpSpPr/>
          <p:nvPr/>
        </p:nvGrpSpPr>
        <p:grpSpPr>
          <a:xfrm>
            <a:off x="4288544" y="4649106"/>
            <a:ext cx="3487302" cy="1725406"/>
            <a:chOff x="7263010" y="4991948"/>
            <a:chExt cx="3091461" cy="1523545"/>
          </a:xfrm>
        </p:grpSpPr>
        <p:sp>
          <p:nvSpPr>
            <p:cNvPr id="35" name="Rectangle 34">
              <a:extLst>
                <a:ext uri="{FF2B5EF4-FFF2-40B4-BE49-F238E27FC236}">
                  <a16:creationId xmlns:a16="http://schemas.microsoft.com/office/drawing/2014/main" id="{71F897C6-B33C-4196-B5FE-7B4B67FE119E}"/>
                </a:ext>
              </a:extLst>
            </p:cNvPr>
            <p:cNvSpPr/>
            <p:nvPr/>
          </p:nvSpPr>
          <p:spPr>
            <a:xfrm>
              <a:off x="7263010" y="4991948"/>
              <a:ext cx="3030126" cy="152121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88EA22A-1BB1-4C95-BF2C-8163C1344E77}"/>
                </a:ext>
              </a:extLst>
            </p:cNvPr>
            <p:cNvSpPr txBox="1"/>
            <p:nvPr/>
          </p:nvSpPr>
          <p:spPr>
            <a:xfrm>
              <a:off x="7288410" y="5030048"/>
              <a:ext cx="2231359" cy="307777"/>
            </a:xfrm>
            <a:prstGeom prst="rect">
              <a:avLst/>
            </a:prstGeom>
            <a:solidFill>
              <a:schemeClr val="bg1"/>
            </a:solid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Lower Omo Study Area</a:t>
              </a:r>
            </a:p>
          </p:txBody>
        </p:sp>
        <p:sp>
          <p:nvSpPr>
            <p:cNvPr id="19" name="TextBox 18">
              <a:extLst>
                <a:ext uri="{FF2B5EF4-FFF2-40B4-BE49-F238E27FC236}">
                  <a16:creationId xmlns:a16="http://schemas.microsoft.com/office/drawing/2014/main" id="{26F33C19-690D-4869-9B54-5932DD3DC5F8}"/>
                </a:ext>
              </a:extLst>
            </p:cNvPr>
            <p:cNvSpPr txBox="1"/>
            <p:nvPr/>
          </p:nvSpPr>
          <p:spPr>
            <a:xfrm>
              <a:off x="7542722" y="5346349"/>
              <a:ext cx="115746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Omo River</a:t>
              </a:r>
            </a:p>
          </p:txBody>
        </p:sp>
        <p:sp>
          <p:nvSpPr>
            <p:cNvPr id="20" name="TextBox 19">
              <a:extLst>
                <a:ext uri="{FF2B5EF4-FFF2-40B4-BE49-F238E27FC236}">
                  <a16:creationId xmlns:a16="http://schemas.microsoft.com/office/drawing/2014/main" id="{3D005BFE-9CEA-4E3A-853A-4839321356F9}"/>
                </a:ext>
              </a:extLst>
            </p:cNvPr>
            <p:cNvSpPr txBox="1"/>
            <p:nvPr/>
          </p:nvSpPr>
          <p:spPr>
            <a:xfrm>
              <a:off x="7533782" y="5648884"/>
              <a:ext cx="1425169" cy="271769"/>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Protected Areas</a:t>
              </a:r>
            </a:p>
          </p:txBody>
        </p:sp>
        <p:sp>
          <p:nvSpPr>
            <p:cNvPr id="21" name="TextBox 20">
              <a:extLst>
                <a:ext uri="{FF2B5EF4-FFF2-40B4-BE49-F238E27FC236}">
                  <a16:creationId xmlns:a16="http://schemas.microsoft.com/office/drawing/2014/main" id="{3F6CB7C5-45F4-4924-A0DD-5F46E8DCA774}"/>
                </a:ext>
              </a:extLst>
            </p:cNvPr>
            <p:cNvSpPr txBox="1"/>
            <p:nvPr/>
          </p:nvSpPr>
          <p:spPr>
            <a:xfrm>
              <a:off x="7538685" y="5921902"/>
              <a:ext cx="2084885" cy="271769"/>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Study Area</a:t>
              </a:r>
            </a:p>
          </p:txBody>
        </p:sp>
        <p:sp>
          <p:nvSpPr>
            <p:cNvPr id="25" name="TextBox 24">
              <a:extLst>
                <a:ext uri="{FF2B5EF4-FFF2-40B4-BE49-F238E27FC236}">
                  <a16:creationId xmlns:a16="http://schemas.microsoft.com/office/drawing/2014/main" id="{0C207430-2C38-433F-A7D7-A5184E994CB1}"/>
                </a:ext>
              </a:extLst>
            </p:cNvPr>
            <p:cNvSpPr txBox="1"/>
            <p:nvPr/>
          </p:nvSpPr>
          <p:spPr>
            <a:xfrm>
              <a:off x="7533782" y="6207716"/>
              <a:ext cx="282068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Ethiopian Administrative Zones</a:t>
              </a:r>
            </a:p>
          </p:txBody>
        </p:sp>
        <p:pic>
          <p:nvPicPr>
            <p:cNvPr id="33" name="Picture 32">
              <a:extLst>
                <a:ext uri="{FF2B5EF4-FFF2-40B4-BE49-F238E27FC236}">
                  <a16:creationId xmlns:a16="http://schemas.microsoft.com/office/drawing/2014/main" id="{F85A4B54-5971-4203-839C-79CF39AADF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2" t="30227" r="87519" b="2807"/>
            <a:stretch/>
          </p:blipFill>
          <p:spPr>
            <a:xfrm>
              <a:off x="7311194" y="5420660"/>
              <a:ext cx="297249" cy="1053062"/>
            </a:xfrm>
            <a:prstGeom prst="rect">
              <a:avLst/>
            </a:prstGeom>
            <a:effectLst/>
          </p:spPr>
        </p:pic>
      </p:grpSp>
      <p:cxnSp>
        <p:nvCxnSpPr>
          <p:cNvPr id="32" name="Straight Connector 31">
            <a:extLst>
              <a:ext uri="{FF2B5EF4-FFF2-40B4-BE49-F238E27FC236}">
                <a16:creationId xmlns:a16="http://schemas.microsoft.com/office/drawing/2014/main" id="{1C51AF55-B82F-4AEA-8BA4-83C4EE03B59A}"/>
              </a:ext>
            </a:extLst>
          </p:cNvPr>
          <p:cNvCxnSpPr>
            <a:cxnSpLocks/>
          </p:cNvCxnSpPr>
          <p:nvPr/>
        </p:nvCxnSpPr>
        <p:spPr>
          <a:xfrm flipV="1">
            <a:off x="8969394" y="2641902"/>
            <a:ext cx="290442" cy="3128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5F1C29-DE38-42AC-B6C5-29EC8F0C4773}"/>
              </a:ext>
            </a:extLst>
          </p:cNvPr>
          <p:cNvCxnSpPr>
            <a:cxnSpLocks/>
          </p:cNvCxnSpPr>
          <p:nvPr/>
        </p:nvCxnSpPr>
        <p:spPr>
          <a:xfrm>
            <a:off x="9371524" y="2954702"/>
            <a:ext cx="44144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EE45519-7B22-4E96-AD63-4B8FB7012FD7}"/>
              </a:ext>
            </a:extLst>
          </p:cNvPr>
          <p:cNvCxnSpPr>
            <a:cxnSpLocks/>
          </p:cNvCxnSpPr>
          <p:nvPr/>
        </p:nvCxnSpPr>
        <p:spPr>
          <a:xfrm>
            <a:off x="10410851" y="2253649"/>
            <a:ext cx="44144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BC8C0B-2CD8-44A2-9A61-F3C2359AA5B2}"/>
              </a:ext>
            </a:extLst>
          </p:cNvPr>
          <p:cNvCxnSpPr>
            <a:cxnSpLocks/>
          </p:cNvCxnSpPr>
          <p:nvPr/>
        </p:nvCxnSpPr>
        <p:spPr>
          <a:xfrm>
            <a:off x="9071681" y="4551658"/>
            <a:ext cx="278416" cy="34602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0BF05C6-FF19-4E9D-B543-CC2FB9FE8AC6}"/>
              </a:ext>
            </a:extLst>
          </p:cNvPr>
          <p:cNvSpPr txBox="1"/>
          <p:nvPr/>
        </p:nvSpPr>
        <p:spPr>
          <a:xfrm>
            <a:off x="11090200" y="6277843"/>
            <a:ext cx="497989"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km</a:t>
            </a:r>
            <a:endParaRPr lang="en-US" sz="1100" dirty="0">
              <a:solidFill>
                <a:schemeClr val="tx1">
                  <a:lumMod val="75000"/>
                  <a:lumOff val="25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C2D81F20-433A-43BD-A9FE-1995D2C51EDA}"/>
              </a:ext>
            </a:extLst>
          </p:cNvPr>
          <p:cNvSpPr txBox="1"/>
          <p:nvPr/>
        </p:nvSpPr>
        <p:spPr>
          <a:xfrm>
            <a:off x="8084291" y="1445939"/>
            <a:ext cx="1456746" cy="307777"/>
          </a:xfrm>
          <a:prstGeom prst="rect">
            <a:avLst/>
          </a:prstGeom>
          <a:noFill/>
        </p:spPr>
        <p:txBody>
          <a:bodyPr wrap="square" rtlCol="0">
            <a:spAutoFit/>
          </a:bodyPr>
          <a:lstStyle/>
          <a:p>
            <a:r>
              <a:rPr lang="en-US" sz="1400" b="1" dirty="0">
                <a:solidFill>
                  <a:schemeClr val="tx1">
                    <a:lumMod val="75000"/>
                    <a:lumOff val="25000"/>
                  </a:schemeClr>
                </a:solidFill>
                <a:latin typeface="Century Gothic" panose="020B0502020202020204" pitchFamily="34" charset="0"/>
              </a:rPr>
              <a:t>C. Churchura</a:t>
            </a:r>
            <a:endParaRPr lang="en-US" sz="1200" b="1" dirty="0">
              <a:solidFill>
                <a:schemeClr val="tx1">
                  <a:lumMod val="75000"/>
                  <a:lumOff val="25000"/>
                </a:schemeClr>
              </a:solidFill>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2335B7F3-8AEE-4A77-B89E-B075F2314A8E}"/>
              </a:ext>
            </a:extLst>
          </p:cNvPr>
          <p:cNvCxnSpPr>
            <a:cxnSpLocks/>
          </p:cNvCxnSpPr>
          <p:nvPr/>
        </p:nvCxnSpPr>
        <p:spPr>
          <a:xfrm>
            <a:off x="9350097" y="1573891"/>
            <a:ext cx="44144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66664" y="2615173"/>
            <a:ext cx="652837" cy="702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216346" y="5228563"/>
            <a:ext cx="160638" cy="49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descr="north arrow orienteering by morits">
            <a:extLst>
              <a:ext uri="{FF2B5EF4-FFF2-40B4-BE49-F238E27FC236}">
                <a16:creationId xmlns:a16="http://schemas.microsoft.com/office/drawing/2014/main" id="{A445898F-9FB0-4F65-A342-576C8F2062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355" y="4785560"/>
            <a:ext cx="426064" cy="6187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62574" y="5203849"/>
            <a:ext cx="285850" cy="430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1BA89556-96FC-4AF5-BADB-1982C9D7EA18}"/>
              </a:ext>
            </a:extLst>
          </p:cNvPr>
          <p:cNvSpPr txBox="1"/>
          <p:nvPr/>
        </p:nvSpPr>
        <p:spPr>
          <a:xfrm>
            <a:off x="7098636" y="5144130"/>
            <a:ext cx="290079"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spTree>
    <p:extLst>
      <p:ext uri="{BB962C8B-B14F-4D97-AF65-F5344CB8AC3E}">
        <p14:creationId xmlns:p14="http://schemas.microsoft.com/office/powerpoint/2010/main" val="13713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568" y="334039"/>
            <a:ext cx="7066390" cy="419100"/>
          </a:xfrm>
          <a:prstGeom prst="rect">
            <a:avLst/>
          </a:prstGeom>
        </p:spPr>
        <p:txBody>
          <a:bodyPr wrap="square" anchor="ctr">
            <a:noAutofit/>
          </a:bodyPr>
          <a:lstStyle/>
          <a:p>
            <a:pPr lvl="0"/>
            <a:r>
              <a:rPr lang="en-US" sz="4000" b="1" dirty="0">
                <a:solidFill>
                  <a:srgbClr val="7EB761"/>
                </a:solidFill>
                <a:latin typeface="Century Gothic" panose="020F0302020204030204"/>
              </a:rPr>
              <a:t>OBJECTIVES</a:t>
            </a:r>
          </a:p>
        </p:txBody>
      </p:sp>
      <p:sp>
        <p:nvSpPr>
          <p:cNvPr id="9" name="Google Shape;77;p16">
            <a:extLst>
              <a:ext uri="{FF2B5EF4-FFF2-40B4-BE49-F238E27FC236}">
                <a16:creationId xmlns:a16="http://schemas.microsoft.com/office/drawing/2014/main" id="{2821D089-F6D0-4237-9682-32186BB07CCE}"/>
              </a:ext>
            </a:extLst>
          </p:cNvPr>
          <p:cNvSpPr/>
          <p:nvPr/>
        </p:nvSpPr>
        <p:spPr>
          <a:xfrm>
            <a:off x="-210321" y="996449"/>
            <a:ext cx="4315968" cy="940886"/>
          </a:xfrm>
          <a:prstGeom prst="homePlate">
            <a:avLst>
              <a:gd name="adj" fmla="val 50000"/>
            </a:avLst>
          </a:prstGeom>
          <a:solidFill>
            <a:srgbClr val="274E13"/>
          </a:solidFill>
          <a:ln>
            <a:noFill/>
          </a:ln>
        </p:spPr>
        <p:txBody>
          <a:bodyPr spcFirstLastPara="1" wrap="square" lIns="91425" tIns="91425" rIns="91425" bIns="91425" anchor="ctr" anchorCtr="0">
            <a:noAutofit/>
          </a:bodyPr>
          <a:lstStyle/>
          <a:p>
            <a:pPr marL="1028700" lvl="2">
              <a:buClr>
                <a:srgbClr val="FFFFFF"/>
              </a:buClr>
              <a:buSzPts val="1800"/>
            </a:pPr>
            <a:r>
              <a:rPr lang="en" sz="2400" b="1" dirty="0">
                <a:solidFill>
                  <a:srgbClr val="FFFFFF"/>
                </a:solidFill>
                <a:latin typeface="Century Gothic" panose="020B0502020202020204" pitchFamily="34" charset="0"/>
                <a:ea typeface="Open Sans"/>
                <a:cs typeface="Open Sans"/>
                <a:sym typeface="Open Sans"/>
              </a:rPr>
              <a:t>1. Classify</a:t>
            </a:r>
            <a:endParaRPr sz="2400" dirty="0">
              <a:solidFill>
                <a:srgbClr val="FFFFFF"/>
              </a:solidFill>
              <a:latin typeface="Century Gothic" panose="020B0502020202020204" pitchFamily="34" charset="0"/>
              <a:ea typeface="Open Sans"/>
              <a:cs typeface="Open Sans"/>
              <a:sym typeface="Open Sans"/>
            </a:endParaRPr>
          </a:p>
        </p:txBody>
      </p:sp>
      <p:sp>
        <p:nvSpPr>
          <p:cNvPr id="10" name="Google Shape;78;p16">
            <a:extLst>
              <a:ext uri="{FF2B5EF4-FFF2-40B4-BE49-F238E27FC236}">
                <a16:creationId xmlns:a16="http://schemas.microsoft.com/office/drawing/2014/main" id="{3AAC6228-0772-4944-8E22-AD59914856AF}"/>
              </a:ext>
            </a:extLst>
          </p:cNvPr>
          <p:cNvSpPr/>
          <p:nvPr/>
        </p:nvSpPr>
        <p:spPr>
          <a:xfrm>
            <a:off x="3574984" y="996448"/>
            <a:ext cx="4311508" cy="940885"/>
          </a:xfrm>
          <a:prstGeom prst="chevron">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Century Gothic" panose="020B0502020202020204" pitchFamily="34" charset="0"/>
                <a:ea typeface="Open Sans"/>
                <a:cs typeface="Open Sans"/>
                <a:sym typeface="Open Sans"/>
              </a:rPr>
              <a:t>2. Create</a:t>
            </a:r>
            <a:endParaRPr sz="2400" dirty="0">
              <a:solidFill>
                <a:srgbClr val="FFFFFF"/>
              </a:solidFill>
              <a:latin typeface="Century Gothic" panose="020B0502020202020204" pitchFamily="34" charset="0"/>
              <a:ea typeface="Open Sans"/>
              <a:cs typeface="Open Sans"/>
              <a:sym typeface="Open Sans"/>
            </a:endParaRPr>
          </a:p>
        </p:txBody>
      </p:sp>
      <p:sp>
        <p:nvSpPr>
          <p:cNvPr id="12" name="Google Shape;79;p16">
            <a:extLst>
              <a:ext uri="{FF2B5EF4-FFF2-40B4-BE49-F238E27FC236}">
                <a16:creationId xmlns:a16="http://schemas.microsoft.com/office/drawing/2014/main" id="{F8CEB6AC-1697-4A97-8F28-683E16E465D1}"/>
              </a:ext>
            </a:extLst>
          </p:cNvPr>
          <p:cNvSpPr/>
          <p:nvPr/>
        </p:nvSpPr>
        <p:spPr>
          <a:xfrm>
            <a:off x="7355829" y="996447"/>
            <a:ext cx="4315968" cy="940886"/>
          </a:xfrm>
          <a:prstGeom prst="chevron">
            <a:avLst>
              <a:gd name="adj" fmla="val 50000"/>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Century Gothic" panose="020B0502020202020204" pitchFamily="34" charset="0"/>
                <a:ea typeface="Open Sans"/>
                <a:cs typeface="Open Sans"/>
                <a:sym typeface="Open Sans"/>
              </a:rPr>
              <a:t>3. Analyze</a:t>
            </a:r>
            <a:endParaRPr sz="2400" dirty="0">
              <a:solidFill>
                <a:srgbClr val="FFFFFF"/>
              </a:solidFill>
              <a:latin typeface="Century Gothic" panose="020B0502020202020204" pitchFamily="34" charset="0"/>
              <a:ea typeface="Open Sans"/>
              <a:cs typeface="Open Sans"/>
              <a:sym typeface="Open Sans"/>
            </a:endParaRPr>
          </a:p>
        </p:txBody>
      </p:sp>
      <p:sp>
        <p:nvSpPr>
          <p:cNvPr id="15" name="Text Placeholder 2">
            <a:extLst>
              <a:ext uri="{FF2B5EF4-FFF2-40B4-BE49-F238E27FC236}">
                <a16:creationId xmlns:a16="http://schemas.microsoft.com/office/drawing/2014/main" id="{CDAE287C-91FB-4E82-ABAE-DF00D5588331}"/>
              </a:ext>
            </a:extLst>
          </p:cNvPr>
          <p:cNvSpPr txBox="1">
            <a:spLocks/>
          </p:cNvSpPr>
          <p:nvPr/>
        </p:nvSpPr>
        <p:spPr>
          <a:xfrm>
            <a:off x="609967" y="2111573"/>
            <a:ext cx="3042187" cy="12003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7EB761"/>
              </a:buClr>
              <a:buNone/>
            </a:pPr>
            <a:r>
              <a:rPr lang="en-US" sz="1800" dirty="0">
                <a:solidFill>
                  <a:schemeClr val="tx1">
                    <a:lumMod val="75000"/>
                    <a:lumOff val="25000"/>
                  </a:schemeClr>
                </a:solidFill>
                <a:latin typeface="Century Gothic" panose="020F0302020204030204"/>
              </a:rPr>
              <a:t>Classify land cover from 1994 to 2018 using Random Forest in Google Earth Engine (GEE)</a:t>
            </a:r>
          </a:p>
        </p:txBody>
      </p:sp>
      <p:sp>
        <p:nvSpPr>
          <p:cNvPr id="16" name="Text Placeholder 2">
            <a:extLst>
              <a:ext uri="{FF2B5EF4-FFF2-40B4-BE49-F238E27FC236}">
                <a16:creationId xmlns:a16="http://schemas.microsoft.com/office/drawing/2014/main" id="{56CD9374-93D4-4BC3-B9E4-E0DADA75D7AB}"/>
              </a:ext>
            </a:extLst>
          </p:cNvPr>
          <p:cNvSpPr txBox="1">
            <a:spLocks/>
          </p:cNvSpPr>
          <p:nvPr/>
        </p:nvSpPr>
        <p:spPr>
          <a:xfrm>
            <a:off x="4105647" y="2111573"/>
            <a:ext cx="3250182" cy="9233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7EB761"/>
              </a:buClr>
              <a:buNone/>
            </a:pPr>
            <a:r>
              <a:rPr lang="en-US" sz="1800" dirty="0">
                <a:solidFill>
                  <a:schemeClr val="tx1">
                    <a:lumMod val="75000"/>
                    <a:lumOff val="25000"/>
                  </a:schemeClr>
                </a:solidFill>
                <a:latin typeface="Century Gothic" panose="020F0302020204030204"/>
              </a:rPr>
              <a:t>Create time series analysis to understand rate of change</a:t>
            </a:r>
          </a:p>
        </p:txBody>
      </p:sp>
      <p:sp>
        <p:nvSpPr>
          <p:cNvPr id="17" name="Text Placeholder 2">
            <a:extLst>
              <a:ext uri="{FF2B5EF4-FFF2-40B4-BE49-F238E27FC236}">
                <a16:creationId xmlns:a16="http://schemas.microsoft.com/office/drawing/2014/main" id="{180E2275-83A5-47C9-9221-05DE9156C3B6}"/>
              </a:ext>
            </a:extLst>
          </p:cNvPr>
          <p:cNvSpPr txBox="1">
            <a:spLocks/>
          </p:cNvSpPr>
          <p:nvPr/>
        </p:nvSpPr>
        <p:spPr>
          <a:xfrm>
            <a:off x="7984887" y="2180823"/>
            <a:ext cx="3250182" cy="156196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7EB761"/>
              </a:buClr>
              <a:buNone/>
            </a:pPr>
            <a:r>
              <a:rPr lang="en-US" sz="1800" dirty="0">
                <a:solidFill>
                  <a:schemeClr val="tx1">
                    <a:lumMod val="75000"/>
                    <a:lumOff val="25000"/>
                  </a:schemeClr>
                </a:solidFill>
                <a:latin typeface="Century Gothic" panose="020F0302020204030204"/>
              </a:rPr>
              <a:t>Analyze acreage of land cover change for protected &amp; unprotected areas</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latin typeface="Century Gothic" panose="020F0302020204030204"/>
            </a:endParaRPr>
          </a:p>
        </p:txBody>
      </p:sp>
      <p:sp>
        <p:nvSpPr>
          <p:cNvPr id="13" name="Text Placeholder 4">
            <a:extLst>
              <a:ext uri="{FF2B5EF4-FFF2-40B4-BE49-F238E27FC236}">
                <a16:creationId xmlns:a16="http://schemas.microsoft.com/office/drawing/2014/main" id="{15F303F3-0405-4656-A151-1B6A7784AAA2}"/>
              </a:ext>
            </a:extLst>
          </p:cNvPr>
          <p:cNvSpPr txBox="1">
            <a:spLocks/>
          </p:cNvSpPr>
          <p:nvPr/>
        </p:nvSpPr>
        <p:spPr>
          <a:xfrm>
            <a:off x="5622878" y="6465906"/>
            <a:ext cx="5284965" cy="22796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Credits: NASA DEVELOP</a:t>
            </a:r>
          </a:p>
        </p:txBody>
      </p:sp>
      <p:pic>
        <p:nvPicPr>
          <p:cNvPr id="19" name="Google Shape;365;p44"/>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609967" y="3620530"/>
            <a:ext cx="2639860" cy="2623523"/>
          </a:xfrm>
          <a:prstGeom prst="rect">
            <a:avLst/>
          </a:prstGeom>
          <a:noFill/>
          <a:ln>
            <a:noFill/>
          </a:ln>
          <a:effectLst>
            <a:outerShdw blurRad="50800" dist="38100" dir="8100000" algn="tr" rotWithShape="0">
              <a:prstClr val="black">
                <a:alpha val="40000"/>
              </a:prstClr>
            </a:outerShdw>
          </a:effectLst>
        </p:spPr>
      </p:pic>
      <p:graphicFrame>
        <p:nvGraphicFramePr>
          <p:cNvPr id="18" name="Table 17"/>
          <p:cNvGraphicFramePr>
            <a:graphicFrameLocks noGrp="1"/>
          </p:cNvGraphicFramePr>
          <p:nvPr>
            <p:extLst>
              <p:ext uri="{D42A27DB-BD31-4B8C-83A1-F6EECF244321}">
                <p14:modId xmlns:p14="http://schemas.microsoft.com/office/powerpoint/2010/main" val="2945716877"/>
              </p:ext>
            </p:extLst>
          </p:nvPr>
        </p:nvGraphicFramePr>
        <p:xfrm>
          <a:off x="3709892" y="3620530"/>
          <a:ext cx="4082664" cy="2699082"/>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020666">
                  <a:extLst>
                    <a:ext uri="{9D8B030D-6E8A-4147-A177-3AD203B41FA5}">
                      <a16:colId xmlns:a16="http://schemas.microsoft.com/office/drawing/2014/main" val="457503389"/>
                    </a:ext>
                  </a:extLst>
                </a:gridCol>
                <a:gridCol w="1020666">
                  <a:extLst>
                    <a:ext uri="{9D8B030D-6E8A-4147-A177-3AD203B41FA5}">
                      <a16:colId xmlns:a16="http://schemas.microsoft.com/office/drawing/2014/main" val="217574327"/>
                    </a:ext>
                  </a:extLst>
                </a:gridCol>
                <a:gridCol w="1020666">
                  <a:extLst>
                    <a:ext uri="{9D8B030D-6E8A-4147-A177-3AD203B41FA5}">
                      <a16:colId xmlns:a16="http://schemas.microsoft.com/office/drawing/2014/main" val="1569830664"/>
                    </a:ext>
                  </a:extLst>
                </a:gridCol>
                <a:gridCol w="1020666">
                  <a:extLst>
                    <a:ext uri="{9D8B030D-6E8A-4147-A177-3AD203B41FA5}">
                      <a16:colId xmlns:a16="http://schemas.microsoft.com/office/drawing/2014/main" val="3175755697"/>
                    </a:ext>
                  </a:extLst>
                </a:gridCol>
              </a:tblGrid>
              <a:tr h="760611">
                <a:tc>
                  <a:txBody>
                    <a:bodyPr/>
                    <a:lstStyle/>
                    <a:p>
                      <a:r>
                        <a:rPr lang="en-US" sz="1600" b="1" dirty="0">
                          <a:latin typeface="Century Gothic" panose="020B0502020202020204" pitchFamily="34" charset="0"/>
                        </a:rPr>
                        <a:t>Class</a:t>
                      </a:r>
                    </a:p>
                  </a:txBody>
                  <a:tcPr anchor="ctr">
                    <a:solidFill>
                      <a:srgbClr val="7EB761"/>
                    </a:solidFill>
                  </a:tcPr>
                </a:tc>
                <a:tc>
                  <a:txBody>
                    <a:bodyPr/>
                    <a:lstStyle/>
                    <a:p>
                      <a:r>
                        <a:rPr lang="en-US" sz="1600" b="1" dirty="0" smtClean="0">
                          <a:latin typeface="Century Gothic" panose="020B0502020202020204" pitchFamily="34" charset="0"/>
                        </a:rPr>
                        <a:t>1994 to  </a:t>
                      </a:r>
                      <a:r>
                        <a:rPr lang="en-US" sz="1600" b="1" dirty="0">
                          <a:latin typeface="Century Gothic" panose="020B0502020202020204" pitchFamily="34" charset="0"/>
                        </a:rPr>
                        <a:t>2010</a:t>
                      </a:r>
                    </a:p>
                  </a:txBody>
                  <a:tcPr anchor="ctr">
                    <a:solidFill>
                      <a:srgbClr val="7EB761"/>
                    </a:solidFill>
                  </a:tcPr>
                </a:tc>
                <a:tc>
                  <a:txBody>
                    <a:bodyPr/>
                    <a:lstStyle/>
                    <a:p>
                      <a:r>
                        <a:rPr lang="en-US" sz="1600" b="1" dirty="0">
                          <a:latin typeface="Century Gothic" panose="020B0502020202020204" pitchFamily="34" charset="0"/>
                        </a:rPr>
                        <a:t>2010 to</a:t>
                      </a:r>
                      <a:r>
                        <a:rPr lang="en-US" sz="1600" b="1" baseline="0" dirty="0">
                          <a:latin typeface="Century Gothic" panose="020B0502020202020204" pitchFamily="34" charset="0"/>
                        </a:rPr>
                        <a:t> 2018</a:t>
                      </a:r>
                      <a:endParaRPr lang="en-US" sz="1600" b="1" dirty="0">
                        <a:latin typeface="Century Gothic" panose="020B0502020202020204" pitchFamily="34" charset="0"/>
                      </a:endParaRPr>
                    </a:p>
                  </a:txBody>
                  <a:tcPr anchor="ctr">
                    <a:solidFill>
                      <a:srgbClr val="7EB761"/>
                    </a:solidFill>
                  </a:tcPr>
                </a:tc>
                <a:tc>
                  <a:txBody>
                    <a:bodyPr/>
                    <a:lstStyle/>
                    <a:p>
                      <a:r>
                        <a:rPr lang="en-US" sz="1600" b="1" dirty="0">
                          <a:latin typeface="Century Gothic" panose="020B0502020202020204" pitchFamily="34" charset="0"/>
                        </a:rPr>
                        <a:t>1994</a:t>
                      </a:r>
                      <a:r>
                        <a:rPr lang="en-US" sz="1600" b="1" baseline="0" dirty="0">
                          <a:latin typeface="Century Gothic" panose="020B0502020202020204" pitchFamily="34" charset="0"/>
                        </a:rPr>
                        <a:t> to 2018</a:t>
                      </a:r>
                      <a:endParaRPr lang="en-US" sz="1600" b="1" dirty="0">
                        <a:latin typeface="Century Gothic" panose="020B0502020202020204" pitchFamily="34" charset="0"/>
                      </a:endParaRPr>
                    </a:p>
                  </a:txBody>
                  <a:tcPr anchor="ctr">
                    <a:solidFill>
                      <a:srgbClr val="7EB761"/>
                    </a:solidFill>
                  </a:tcPr>
                </a:tc>
                <a:extLst>
                  <a:ext uri="{0D108BD9-81ED-4DB2-BD59-A6C34878D82A}">
                    <a16:rowId xmlns:a16="http://schemas.microsoft.com/office/drawing/2014/main" val="3265875200"/>
                  </a:ext>
                </a:extLst>
              </a:tr>
              <a:tr h="478643">
                <a:tc>
                  <a:txBody>
                    <a:bodyPr/>
                    <a:lstStyle/>
                    <a:p>
                      <a:r>
                        <a:rPr lang="en-US" sz="1600" dirty="0">
                          <a:latin typeface="Century Gothic" panose="020B0502020202020204" pitchFamily="34" charset="0"/>
                        </a:rPr>
                        <a:t>Water</a:t>
                      </a:r>
                    </a:p>
                  </a:txBody>
                  <a:tcPr>
                    <a:solidFill>
                      <a:schemeClr val="accent6">
                        <a:lumMod val="20000"/>
                        <a:lumOff val="80000"/>
                      </a:schemeClr>
                    </a:solidFill>
                  </a:tcPr>
                </a:tc>
                <a:tc>
                  <a:txBody>
                    <a:bodyPr/>
                    <a:lstStyle/>
                    <a:p>
                      <a:r>
                        <a:rPr lang="en-US" sz="1400" dirty="0">
                          <a:latin typeface="Century Gothic" panose="020B0502020202020204" pitchFamily="34" charset="0"/>
                        </a:rPr>
                        <a:t>1162%</a:t>
                      </a:r>
                    </a:p>
                  </a:txBody>
                  <a:tcPr>
                    <a:solidFill>
                      <a:schemeClr val="accent6">
                        <a:lumMod val="20000"/>
                        <a:lumOff val="80000"/>
                      </a:schemeClr>
                    </a:solidFill>
                  </a:tcPr>
                </a:tc>
                <a:tc>
                  <a:txBody>
                    <a:bodyPr/>
                    <a:lstStyle/>
                    <a:p>
                      <a:r>
                        <a:rPr lang="en-US" sz="1400" dirty="0">
                          <a:latin typeface="Century Gothic" panose="020B0502020202020204" pitchFamily="34" charset="0"/>
                        </a:rPr>
                        <a:t>-3213%</a:t>
                      </a:r>
                    </a:p>
                  </a:txBody>
                  <a:tcPr>
                    <a:solidFill>
                      <a:schemeClr val="accent6">
                        <a:lumMod val="20000"/>
                        <a:lumOff val="80000"/>
                      </a:schemeClr>
                    </a:solidFill>
                  </a:tcPr>
                </a:tc>
                <a:tc>
                  <a:txBody>
                    <a:bodyPr/>
                    <a:lstStyle/>
                    <a:p>
                      <a:r>
                        <a:rPr lang="en-US" sz="1400" dirty="0">
                          <a:latin typeface="Century Gothic" panose="020B0502020202020204" pitchFamily="34" charset="0"/>
                        </a:rPr>
                        <a:t>918%</a:t>
                      </a:r>
                    </a:p>
                  </a:txBody>
                  <a:tcPr>
                    <a:solidFill>
                      <a:schemeClr val="accent6">
                        <a:lumMod val="20000"/>
                        <a:lumOff val="80000"/>
                      </a:schemeClr>
                    </a:solidFill>
                  </a:tcPr>
                </a:tc>
                <a:extLst>
                  <a:ext uri="{0D108BD9-81ED-4DB2-BD59-A6C34878D82A}">
                    <a16:rowId xmlns:a16="http://schemas.microsoft.com/office/drawing/2014/main" val="3947011212"/>
                  </a:ext>
                </a:extLst>
              </a:tr>
              <a:tr h="503560">
                <a:tc>
                  <a:txBody>
                    <a:bodyPr/>
                    <a:lstStyle/>
                    <a:p>
                      <a:r>
                        <a:rPr lang="en-US" sz="1600" dirty="0">
                          <a:latin typeface="Century Gothic" panose="020B0502020202020204" pitchFamily="34" charset="0"/>
                        </a:rPr>
                        <a:t>Natural</a:t>
                      </a:r>
                      <a:r>
                        <a:rPr lang="en-US" sz="1600" baseline="0" dirty="0">
                          <a:latin typeface="Century Gothic" panose="020B0502020202020204" pitchFamily="34" charset="0"/>
                        </a:rPr>
                        <a:t> Veg.</a:t>
                      </a:r>
                      <a:endParaRPr lang="en-US" sz="1600" dirty="0">
                        <a:latin typeface="Century Gothic" panose="020B0502020202020204" pitchFamily="34" charset="0"/>
                      </a:endParaRPr>
                    </a:p>
                  </a:txBody>
                  <a:tcPr>
                    <a:solidFill>
                      <a:schemeClr val="accent6">
                        <a:lumMod val="40000"/>
                        <a:lumOff val="60000"/>
                      </a:schemeClr>
                    </a:solidFill>
                  </a:tcPr>
                </a:tc>
                <a:tc>
                  <a:txBody>
                    <a:bodyPr/>
                    <a:lstStyle/>
                    <a:p>
                      <a:r>
                        <a:rPr lang="en-US" sz="1400" dirty="0">
                          <a:latin typeface="Century Gothic" panose="020B0502020202020204" pitchFamily="34" charset="0"/>
                        </a:rPr>
                        <a:t>10%</a:t>
                      </a:r>
                    </a:p>
                  </a:txBody>
                  <a:tcPr>
                    <a:solidFill>
                      <a:schemeClr val="accent6">
                        <a:lumMod val="40000"/>
                        <a:lumOff val="60000"/>
                      </a:schemeClr>
                    </a:solidFill>
                  </a:tcPr>
                </a:tc>
                <a:tc>
                  <a:txBody>
                    <a:bodyPr/>
                    <a:lstStyle/>
                    <a:p>
                      <a:r>
                        <a:rPr lang="en-US" sz="1400" dirty="0">
                          <a:latin typeface="Century Gothic" panose="020B0502020202020204" pitchFamily="34" charset="0"/>
                        </a:rPr>
                        <a:t>-17%</a:t>
                      </a:r>
                    </a:p>
                  </a:txBody>
                  <a:tcPr>
                    <a:solidFill>
                      <a:schemeClr val="accent6">
                        <a:lumMod val="40000"/>
                        <a:lumOff val="60000"/>
                      </a:schemeClr>
                    </a:solidFill>
                  </a:tcPr>
                </a:tc>
                <a:tc>
                  <a:txBody>
                    <a:bodyPr/>
                    <a:lstStyle/>
                    <a:p>
                      <a:r>
                        <a:rPr lang="en-US" sz="1400" dirty="0">
                          <a:latin typeface="Century Gothic" panose="020B0502020202020204" pitchFamily="34" charset="0"/>
                        </a:rPr>
                        <a:t>-8%</a:t>
                      </a:r>
                    </a:p>
                  </a:txBody>
                  <a:tcPr>
                    <a:solidFill>
                      <a:schemeClr val="accent6">
                        <a:lumMod val="40000"/>
                        <a:lumOff val="60000"/>
                      </a:schemeClr>
                    </a:solidFill>
                  </a:tcPr>
                </a:tc>
                <a:extLst>
                  <a:ext uri="{0D108BD9-81ED-4DB2-BD59-A6C34878D82A}">
                    <a16:rowId xmlns:a16="http://schemas.microsoft.com/office/drawing/2014/main" val="2900013427"/>
                  </a:ext>
                </a:extLst>
              </a:tr>
              <a:tr h="440354">
                <a:tc>
                  <a:txBody>
                    <a:bodyPr/>
                    <a:lstStyle/>
                    <a:p>
                      <a:r>
                        <a:rPr lang="en-US" sz="1600" dirty="0">
                          <a:latin typeface="Century Gothic" panose="020B0502020202020204" pitchFamily="34" charset="0"/>
                        </a:rPr>
                        <a:t>Cultiv.</a:t>
                      </a:r>
                    </a:p>
                  </a:txBody>
                  <a:tcPr>
                    <a:solidFill>
                      <a:schemeClr val="accent6">
                        <a:lumMod val="20000"/>
                        <a:lumOff val="80000"/>
                      </a:schemeClr>
                    </a:solidFill>
                  </a:tcPr>
                </a:tc>
                <a:tc>
                  <a:txBody>
                    <a:bodyPr/>
                    <a:lstStyle/>
                    <a:p>
                      <a:r>
                        <a:rPr lang="en-US" sz="1400" dirty="0">
                          <a:latin typeface="Century Gothic" panose="020B0502020202020204" pitchFamily="34" charset="0"/>
                        </a:rPr>
                        <a:t>-11%</a:t>
                      </a:r>
                    </a:p>
                  </a:txBody>
                  <a:tcPr>
                    <a:solidFill>
                      <a:schemeClr val="accent6">
                        <a:lumMod val="20000"/>
                        <a:lumOff val="80000"/>
                      </a:schemeClr>
                    </a:solidFill>
                  </a:tcPr>
                </a:tc>
                <a:tc>
                  <a:txBody>
                    <a:bodyPr/>
                    <a:lstStyle/>
                    <a:p>
                      <a:r>
                        <a:rPr lang="en-US" sz="1400" dirty="0">
                          <a:latin typeface="Century Gothic" panose="020B0502020202020204" pitchFamily="34" charset="0"/>
                        </a:rPr>
                        <a:t>344%</a:t>
                      </a:r>
                    </a:p>
                  </a:txBody>
                  <a:tcPr>
                    <a:solidFill>
                      <a:schemeClr val="accent6">
                        <a:lumMod val="20000"/>
                        <a:lumOff val="80000"/>
                      </a:schemeClr>
                    </a:solidFill>
                  </a:tcPr>
                </a:tc>
                <a:tc>
                  <a:txBody>
                    <a:bodyPr/>
                    <a:lstStyle/>
                    <a:p>
                      <a:r>
                        <a:rPr lang="en-US" sz="1400" dirty="0">
                          <a:latin typeface="Century Gothic" panose="020B0502020202020204" pitchFamily="34" charset="0"/>
                        </a:rPr>
                        <a:t>291%</a:t>
                      </a:r>
                    </a:p>
                  </a:txBody>
                  <a:tcPr>
                    <a:solidFill>
                      <a:schemeClr val="accent6">
                        <a:lumMod val="20000"/>
                        <a:lumOff val="80000"/>
                      </a:schemeClr>
                    </a:solidFill>
                  </a:tcPr>
                </a:tc>
                <a:extLst>
                  <a:ext uri="{0D108BD9-81ED-4DB2-BD59-A6C34878D82A}">
                    <a16:rowId xmlns:a16="http://schemas.microsoft.com/office/drawing/2014/main" val="338198932"/>
                  </a:ext>
                </a:extLst>
              </a:tr>
              <a:tr h="440354">
                <a:tc>
                  <a:txBody>
                    <a:bodyPr/>
                    <a:lstStyle/>
                    <a:p>
                      <a:r>
                        <a:rPr lang="en-US" sz="1600" dirty="0">
                          <a:latin typeface="Century Gothic" panose="020B0502020202020204" pitchFamily="34" charset="0"/>
                        </a:rPr>
                        <a:t>Bare</a:t>
                      </a:r>
                    </a:p>
                  </a:txBody>
                  <a:tcPr>
                    <a:solidFill>
                      <a:schemeClr val="accent6">
                        <a:lumMod val="40000"/>
                        <a:lumOff val="60000"/>
                      </a:schemeClr>
                    </a:solidFill>
                  </a:tcPr>
                </a:tc>
                <a:tc>
                  <a:txBody>
                    <a:bodyPr/>
                    <a:lstStyle/>
                    <a:p>
                      <a:r>
                        <a:rPr lang="en-US" sz="1400" dirty="0">
                          <a:latin typeface="Century Gothic" panose="020B0502020202020204" pitchFamily="34" charset="0"/>
                        </a:rPr>
                        <a:t>-24%</a:t>
                      </a:r>
                    </a:p>
                  </a:txBody>
                  <a:tcPr>
                    <a:solidFill>
                      <a:schemeClr val="accent6">
                        <a:lumMod val="40000"/>
                        <a:lumOff val="60000"/>
                      </a:schemeClr>
                    </a:solidFill>
                  </a:tcPr>
                </a:tc>
                <a:tc>
                  <a:txBody>
                    <a:bodyPr/>
                    <a:lstStyle/>
                    <a:p>
                      <a:r>
                        <a:rPr lang="en-US" sz="1400" dirty="0">
                          <a:latin typeface="Century Gothic" panose="020B0502020202020204" pitchFamily="34" charset="0"/>
                        </a:rPr>
                        <a:t>7%</a:t>
                      </a:r>
                    </a:p>
                  </a:txBody>
                  <a:tcPr>
                    <a:solidFill>
                      <a:schemeClr val="accent6">
                        <a:lumMod val="40000"/>
                        <a:lumOff val="60000"/>
                      </a:schemeClr>
                    </a:solidFill>
                  </a:tcPr>
                </a:tc>
                <a:tc>
                  <a:txBody>
                    <a:bodyPr/>
                    <a:lstStyle/>
                    <a:p>
                      <a:r>
                        <a:rPr lang="en-US" sz="1400" dirty="0">
                          <a:latin typeface="Century Gothic" panose="020B0502020202020204" pitchFamily="34" charset="0"/>
                        </a:rPr>
                        <a:t>-18%</a:t>
                      </a:r>
                    </a:p>
                  </a:txBody>
                  <a:tcPr>
                    <a:solidFill>
                      <a:schemeClr val="accent6">
                        <a:lumMod val="40000"/>
                        <a:lumOff val="60000"/>
                      </a:schemeClr>
                    </a:solidFill>
                  </a:tcPr>
                </a:tc>
                <a:extLst>
                  <a:ext uri="{0D108BD9-81ED-4DB2-BD59-A6C34878D82A}">
                    <a16:rowId xmlns:a16="http://schemas.microsoft.com/office/drawing/2014/main" val="873137181"/>
                  </a:ext>
                </a:extLst>
              </a:tr>
            </a:tbl>
          </a:graphicData>
        </a:graphic>
      </p:graphicFrame>
      <p:pic>
        <p:nvPicPr>
          <p:cNvPr id="20"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881" t="1490" r="29806" b="6052"/>
          <a:stretch/>
        </p:blipFill>
        <p:spPr>
          <a:xfrm>
            <a:off x="8444953" y="3620530"/>
            <a:ext cx="2137720" cy="269377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303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2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0"/>
                                        </p:tgtEl>
                                      </p:cBhvr>
                                    </p:cmd>
                                  </p:childTnLst>
                                </p:cTn>
                              </p:par>
                            </p:childTnLst>
                          </p:cTn>
                        </p:par>
                      </p:childTnLst>
                    </p:cTn>
                  </p:par>
                </p:childTnLst>
              </p:cTn>
              <p:nextCondLst>
                <p:cond evt="onClick" delay="0">
                  <p:tgtEl>
                    <p:spTgt spid="20"/>
                  </p:tgtEl>
                </p:cond>
              </p:nextCondLst>
            </p:seq>
            <p:video>
              <p:cMediaNode vol="80000" showWhenStopped="0">
                <p:cTn id="53" repeatCount="indefinite" fill="hold" display="0">
                  <p:stCondLst>
                    <p:cond delay="indefinite"/>
                  </p:stCondLst>
                </p:cTn>
                <p:tgtEl>
                  <p:spTgt spid="20"/>
                </p:tgtEl>
              </p:cMediaNode>
            </p:video>
          </p:childTnLst>
        </p:cTn>
      </p:par>
    </p:tnLst>
    <p:bldLst>
      <p:bldP spid="9" grpId="0" animBg="1"/>
      <p:bldP spid="10" grpId="0" animBg="1"/>
      <p:bldP spid="12" grpId="1" animBg="1"/>
      <p:bldP spid="15" grpId="0"/>
      <p:bldP spid="16" grpId="0"/>
      <p:bldP spid="1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991544" cy="419100"/>
          </a:xfrm>
          <a:prstGeom prst="rect">
            <a:avLst/>
          </a:prstGeom>
        </p:spPr>
        <p:txBody>
          <a:bodyPr wrap="none" anchor="ctr" anchorCtr="0">
            <a:noAutofit/>
          </a:bodyPr>
          <a:lstStyle/>
          <a:p>
            <a:pPr lvl="0"/>
            <a:r>
              <a:rPr lang="en-US" sz="4000" b="1" dirty="0">
                <a:solidFill>
                  <a:srgbClr val="7EB761"/>
                </a:solidFill>
                <a:latin typeface="Century Gothic" panose="020F0302020204030204"/>
              </a:rPr>
              <a:t>METHODS: Satellites &amp; Sensors</a:t>
            </a:r>
          </a:p>
        </p:txBody>
      </p:sp>
      <p:grpSp>
        <p:nvGrpSpPr>
          <p:cNvPr id="4" name="Group 3">
            <a:extLst>
              <a:ext uri="{FF2B5EF4-FFF2-40B4-BE49-F238E27FC236}">
                <a16:creationId xmlns:a16="http://schemas.microsoft.com/office/drawing/2014/main" id="{00B8DACA-07C0-4EB0-8F43-28CE9E8C4A5B}"/>
              </a:ext>
            </a:extLst>
          </p:cNvPr>
          <p:cNvGrpSpPr/>
          <p:nvPr/>
        </p:nvGrpSpPr>
        <p:grpSpPr>
          <a:xfrm>
            <a:off x="536206" y="1232709"/>
            <a:ext cx="2793491" cy="4137723"/>
            <a:chOff x="195939" y="652867"/>
            <a:chExt cx="2793491" cy="4137723"/>
          </a:xfrm>
        </p:grpSpPr>
        <p:pic>
          <p:nvPicPr>
            <p:cNvPr id="27" name="Google Shape;110;p18">
              <a:extLst>
                <a:ext uri="{FF2B5EF4-FFF2-40B4-BE49-F238E27FC236}">
                  <a16:creationId xmlns:a16="http://schemas.microsoft.com/office/drawing/2014/main" id="{CF683876-4A1B-4FC0-B6FF-3824C1050DD4}"/>
                </a:ext>
              </a:extLst>
            </p:cNvPr>
            <p:cNvPicPr preferRelativeResize="0"/>
            <p:nvPr/>
          </p:nvPicPr>
          <p:blipFill rotWithShape="1">
            <a:blip r:embed="rId3">
              <a:alphaModFix/>
            </a:blip>
            <a:srcRect l="10330" r="10322"/>
            <a:stretch/>
          </p:blipFill>
          <p:spPr>
            <a:xfrm>
              <a:off x="195939" y="2321710"/>
              <a:ext cx="2514600" cy="2468880"/>
            </a:xfrm>
            <a:prstGeom prst="ellipse">
              <a:avLst/>
            </a:prstGeom>
            <a:solidFill>
              <a:schemeClr val="bg1"/>
            </a:solidFill>
            <a:ln w="9525" cap="flat" cmpd="sng">
              <a:solidFill>
                <a:schemeClr val="tx1"/>
              </a:solidFill>
              <a:prstDash val="solid"/>
              <a:round/>
              <a:headEnd type="none" w="sm" len="sm"/>
              <a:tailEnd type="none" w="sm" len="sm"/>
            </a:ln>
          </p:spPr>
        </p:pic>
        <p:pic>
          <p:nvPicPr>
            <p:cNvPr id="17" name="Google Shape;569;p62">
              <a:extLst>
                <a:ext uri="{FF2B5EF4-FFF2-40B4-BE49-F238E27FC236}">
                  <a16:creationId xmlns:a16="http://schemas.microsoft.com/office/drawing/2014/main" id="{F6F8C9B1-A7AE-460D-A5ED-6CE50491CDBD}"/>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9860376">
              <a:off x="314746" y="652867"/>
              <a:ext cx="2674684" cy="2124326"/>
            </a:xfrm>
            <a:prstGeom prst="rect">
              <a:avLst/>
            </a:prstGeom>
            <a:noFill/>
            <a:ln>
              <a:noFill/>
            </a:ln>
          </p:spPr>
        </p:pic>
      </p:grpSp>
      <p:grpSp>
        <p:nvGrpSpPr>
          <p:cNvPr id="5" name="Group 4">
            <a:extLst>
              <a:ext uri="{FF2B5EF4-FFF2-40B4-BE49-F238E27FC236}">
                <a16:creationId xmlns:a16="http://schemas.microsoft.com/office/drawing/2014/main" id="{D01B4840-FC9D-4BC1-BC81-3ABF9BDC6EC1}"/>
              </a:ext>
            </a:extLst>
          </p:cNvPr>
          <p:cNvGrpSpPr/>
          <p:nvPr/>
        </p:nvGrpSpPr>
        <p:grpSpPr>
          <a:xfrm>
            <a:off x="3365074" y="1902590"/>
            <a:ext cx="3601743" cy="3461315"/>
            <a:chOff x="3174912" y="1383327"/>
            <a:chExt cx="3601743" cy="3461315"/>
          </a:xfrm>
        </p:grpSpPr>
        <p:pic>
          <p:nvPicPr>
            <p:cNvPr id="28" name="Google Shape;112;p18">
              <a:extLst>
                <a:ext uri="{FF2B5EF4-FFF2-40B4-BE49-F238E27FC236}">
                  <a16:creationId xmlns:a16="http://schemas.microsoft.com/office/drawing/2014/main" id="{AAAFE4C3-D088-48BA-8821-529E689BAE42}"/>
                </a:ext>
              </a:extLst>
            </p:cNvPr>
            <p:cNvPicPr preferRelativeResize="0"/>
            <p:nvPr/>
          </p:nvPicPr>
          <p:blipFill rotWithShape="1">
            <a:blip r:embed="rId5">
              <a:alphaModFix/>
            </a:blip>
            <a:srcRect l="367" r="357"/>
            <a:stretch/>
          </p:blipFill>
          <p:spPr>
            <a:xfrm rot="689538">
              <a:off x="3174912" y="2374499"/>
              <a:ext cx="2518445" cy="2470143"/>
            </a:xfrm>
            <a:prstGeom prst="ellipse">
              <a:avLst/>
            </a:prstGeom>
            <a:noFill/>
            <a:ln w="9525" cap="flat" cmpd="sng">
              <a:solidFill>
                <a:schemeClr val="tx1"/>
              </a:solidFill>
              <a:prstDash val="solid"/>
              <a:round/>
              <a:headEnd type="none" w="sm" len="sm"/>
              <a:tailEnd type="none" w="sm" len="sm"/>
            </a:ln>
          </p:spPr>
        </p:pic>
        <p:pic>
          <p:nvPicPr>
            <p:cNvPr id="48" name="Google Shape;568;p62">
              <a:extLst>
                <a:ext uri="{FF2B5EF4-FFF2-40B4-BE49-F238E27FC236}">
                  <a16:creationId xmlns:a16="http://schemas.microsoft.com/office/drawing/2014/main" id="{E2EF9AB9-C902-46DC-8D6E-F3B4E6FE5504}"/>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1346365">
              <a:off x="3465033" y="1383327"/>
              <a:ext cx="3311622" cy="1446969"/>
            </a:xfrm>
            <a:prstGeom prst="rect">
              <a:avLst/>
            </a:prstGeom>
            <a:noFill/>
            <a:ln>
              <a:noFill/>
            </a:ln>
          </p:spPr>
        </p:pic>
      </p:grpSp>
      <p:grpSp>
        <p:nvGrpSpPr>
          <p:cNvPr id="6" name="Group 5">
            <a:extLst>
              <a:ext uri="{FF2B5EF4-FFF2-40B4-BE49-F238E27FC236}">
                <a16:creationId xmlns:a16="http://schemas.microsoft.com/office/drawing/2014/main" id="{84091D3A-0F00-4970-98CF-EBD28394C0B2}"/>
              </a:ext>
            </a:extLst>
          </p:cNvPr>
          <p:cNvGrpSpPr/>
          <p:nvPr/>
        </p:nvGrpSpPr>
        <p:grpSpPr>
          <a:xfrm>
            <a:off x="6258816" y="1455069"/>
            <a:ext cx="2930123" cy="3915363"/>
            <a:chOff x="6266793" y="1715030"/>
            <a:chExt cx="2930123" cy="3915363"/>
          </a:xfrm>
        </p:grpSpPr>
        <p:pic>
          <p:nvPicPr>
            <p:cNvPr id="31" name="Google Shape;111;p18">
              <a:extLst>
                <a:ext uri="{FF2B5EF4-FFF2-40B4-BE49-F238E27FC236}">
                  <a16:creationId xmlns:a16="http://schemas.microsoft.com/office/drawing/2014/main" id="{A23A4E80-0622-49E3-B228-A688A48AADCC}"/>
                </a:ext>
              </a:extLst>
            </p:cNvPr>
            <p:cNvPicPr preferRelativeResize="0"/>
            <p:nvPr/>
          </p:nvPicPr>
          <p:blipFill rotWithShape="1">
            <a:blip r:embed="rId7">
              <a:alphaModFix/>
            </a:blip>
            <a:srcRect t="1550" b="1540"/>
            <a:stretch/>
          </p:blipFill>
          <p:spPr>
            <a:xfrm>
              <a:off x="6266793" y="3161513"/>
              <a:ext cx="2514600" cy="2468880"/>
            </a:xfrm>
            <a:prstGeom prst="ellipse">
              <a:avLst/>
            </a:prstGeom>
            <a:noFill/>
            <a:ln w="9525" cap="flat" cmpd="sng">
              <a:solidFill>
                <a:schemeClr val="tx1"/>
              </a:solidFill>
              <a:prstDash val="solid"/>
              <a:round/>
              <a:headEnd type="none" w="sm" len="sm"/>
              <a:tailEnd type="none" w="sm" len="sm"/>
            </a:ln>
          </p:spPr>
        </p:pic>
        <p:pic>
          <p:nvPicPr>
            <p:cNvPr id="50" name="Google Shape;570;p62">
              <a:extLst>
                <a:ext uri="{FF2B5EF4-FFF2-40B4-BE49-F238E27FC236}">
                  <a16:creationId xmlns:a16="http://schemas.microsoft.com/office/drawing/2014/main" id="{068E63EB-36BD-43B8-ACD4-BED754561C25}"/>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6927442" y="1715030"/>
              <a:ext cx="2269474" cy="2169010"/>
            </a:xfrm>
            <a:prstGeom prst="rect">
              <a:avLst/>
            </a:prstGeom>
            <a:noFill/>
            <a:ln>
              <a:noFill/>
            </a:ln>
          </p:spPr>
        </p:pic>
      </p:grpSp>
      <p:sp>
        <p:nvSpPr>
          <p:cNvPr id="3" name="Rectangle 2">
            <a:extLst>
              <a:ext uri="{FF2B5EF4-FFF2-40B4-BE49-F238E27FC236}">
                <a16:creationId xmlns:a16="http://schemas.microsoft.com/office/drawing/2014/main" id="{D36EBD6C-58B2-4DE7-9771-E06ED98CE6F4}"/>
              </a:ext>
            </a:extLst>
          </p:cNvPr>
          <p:cNvSpPr/>
          <p:nvPr/>
        </p:nvSpPr>
        <p:spPr>
          <a:xfrm>
            <a:off x="9421445" y="5627916"/>
            <a:ext cx="1851949" cy="400110"/>
          </a:xfrm>
          <a:prstGeom prst="rect">
            <a:avLst/>
          </a:prstGeom>
        </p:spPr>
        <p:txBody>
          <a:bodyPr wrap="square" anchor="b">
            <a:spAutoFit/>
          </a:bodyPr>
          <a:lstStyle/>
          <a:p>
            <a:pPr lvl="0" algn="ctr">
              <a:buClr>
                <a:srgbClr val="000000"/>
              </a:buClr>
              <a:buSzPts val="1800"/>
            </a:pPr>
            <a:r>
              <a:rPr lang="en-US" sz="2000" b="1" dirty="0">
                <a:solidFill>
                  <a:schemeClr val="tx1">
                    <a:lumMod val="75000"/>
                    <a:lumOff val="25000"/>
                  </a:schemeClr>
                </a:solidFill>
                <a:latin typeface="Century Gothic"/>
                <a:ea typeface="Century Gothic"/>
                <a:cs typeface="Century Gothic"/>
                <a:sym typeface="Century Gothic"/>
              </a:rPr>
              <a:t>SRTM</a:t>
            </a:r>
          </a:p>
        </p:txBody>
      </p:sp>
      <p:grpSp>
        <p:nvGrpSpPr>
          <p:cNvPr id="7" name="Group 6">
            <a:extLst>
              <a:ext uri="{FF2B5EF4-FFF2-40B4-BE49-F238E27FC236}">
                <a16:creationId xmlns:a16="http://schemas.microsoft.com/office/drawing/2014/main" id="{5BCC0876-8C94-46D2-B84C-C00E260F0A11}"/>
              </a:ext>
            </a:extLst>
          </p:cNvPr>
          <p:cNvGrpSpPr/>
          <p:nvPr/>
        </p:nvGrpSpPr>
        <p:grpSpPr>
          <a:xfrm>
            <a:off x="9067039" y="1266443"/>
            <a:ext cx="2514600" cy="4103989"/>
            <a:chOff x="9403332" y="762000"/>
            <a:chExt cx="2514600" cy="4103989"/>
          </a:xfrm>
        </p:grpSpPr>
        <p:pic>
          <p:nvPicPr>
            <p:cNvPr id="15" name="Google Shape;111;p18">
              <a:extLst>
                <a:ext uri="{FF2B5EF4-FFF2-40B4-BE49-F238E27FC236}">
                  <a16:creationId xmlns:a16="http://schemas.microsoft.com/office/drawing/2014/main" id="{3F4EC4ED-4A59-492E-B654-41ABD38C69E7}"/>
                </a:ext>
              </a:extLst>
            </p:cNvPr>
            <p:cNvPicPr preferRelativeResize="0"/>
            <p:nvPr/>
          </p:nvPicPr>
          <p:blipFill>
            <a:blip r:embed="rId9" cstate="print">
              <a:extLst>
                <a:ext uri="{28A0092B-C50C-407E-A947-70E740481C1C}">
                  <a14:useLocalDpi xmlns:a14="http://schemas.microsoft.com/office/drawing/2010/main" val="0"/>
                </a:ext>
              </a:extLst>
            </a:blip>
            <a:stretch>
              <a:fillRect/>
            </a:stretch>
          </p:blipFill>
          <p:spPr>
            <a:xfrm>
              <a:off x="9403332" y="2397109"/>
              <a:ext cx="2514600" cy="2468880"/>
            </a:xfrm>
            <a:prstGeom prst="ellipse">
              <a:avLst/>
            </a:prstGeom>
            <a:noFill/>
            <a:ln w="9525" cap="flat" cmpd="sng">
              <a:solidFill>
                <a:schemeClr val="tx1"/>
              </a:solidFill>
              <a:prstDash val="solid"/>
              <a:round/>
              <a:headEnd type="none" w="sm" len="sm"/>
              <a:tailEnd type="none" w="sm" len="sm"/>
            </a:ln>
          </p:spPr>
        </p:pic>
        <p:pic>
          <p:nvPicPr>
            <p:cNvPr id="13" name="Google Shape;96;p17">
              <a:extLst>
                <a:ext uri="{FF2B5EF4-FFF2-40B4-BE49-F238E27FC236}">
                  <a16:creationId xmlns:a16="http://schemas.microsoft.com/office/drawing/2014/main" id="{D67A79E6-CDE7-4415-A28A-40F5AFF32319}"/>
                </a:ext>
              </a:extLst>
            </p:cNvPr>
            <p:cNvPicPr preferRelativeResize="0"/>
            <p:nvPr/>
          </p:nvPicPr>
          <p:blipFill>
            <a:blip r:embed="rId10">
              <a:alphaModFix/>
            </a:blip>
            <a:stretch>
              <a:fillRect/>
            </a:stretch>
          </p:blipFill>
          <p:spPr>
            <a:xfrm>
              <a:off x="9647132" y="762000"/>
              <a:ext cx="2049568" cy="2169009"/>
            </a:xfrm>
            <a:prstGeom prst="rect">
              <a:avLst/>
            </a:prstGeom>
            <a:noFill/>
            <a:ln>
              <a:noFill/>
            </a:ln>
          </p:spPr>
        </p:pic>
      </p:grpSp>
      <p:sp>
        <p:nvSpPr>
          <p:cNvPr id="20" name="Text Placeholder 4">
            <a:extLst>
              <a:ext uri="{FF2B5EF4-FFF2-40B4-BE49-F238E27FC236}">
                <a16:creationId xmlns:a16="http://schemas.microsoft.com/office/drawing/2014/main" id="{15F303F3-0405-4656-A151-1B6A7784AAA2}"/>
              </a:ext>
            </a:extLst>
          </p:cNvPr>
          <p:cNvSpPr txBox="1">
            <a:spLocks/>
          </p:cNvSpPr>
          <p:nvPr/>
        </p:nvSpPr>
        <p:spPr>
          <a:xfrm>
            <a:off x="6559917" y="6456410"/>
            <a:ext cx="4868993" cy="22795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a:t>
            </a:r>
            <a:r>
              <a:rPr lang="en-US" sz="1000" dirty="0">
                <a:solidFill>
                  <a:schemeClr val="tx1">
                    <a:lumMod val="75000"/>
                    <a:lumOff val="25000"/>
                  </a:schemeClr>
                </a:solidFill>
              </a:rPr>
              <a:t>t: </a:t>
            </a: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NASA DEVELOP, Google Earth Engine</a:t>
            </a:r>
          </a:p>
        </p:txBody>
      </p:sp>
      <p:sp>
        <p:nvSpPr>
          <p:cNvPr id="24" name="Rectangle 23">
            <a:extLst>
              <a:ext uri="{FF2B5EF4-FFF2-40B4-BE49-F238E27FC236}">
                <a16:creationId xmlns:a16="http://schemas.microsoft.com/office/drawing/2014/main" id="{D36EBD6C-58B2-4DE7-9771-E06ED98CE6F4}"/>
              </a:ext>
            </a:extLst>
          </p:cNvPr>
          <p:cNvSpPr/>
          <p:nvPr/>
        </p:nvSpPr>
        <p:spPr>
          <a:xfrm>
            <a:off x="6657359" y="5627916"/>
            <a:ext cx="1851949" cy="400110"/>
          </a:xfrm>
          <a:prstGeom prst="rect">
            <a:avLst/>
          </a:prstGeom>
        </p:spPr>
        <p:txBody>
          <a:bodyPr wrap="square" anchor="b">
            <a:spAutoFit/>
          </a:bodyPr>
          <a:lstStyle/>
          <a:p>
            <a:pPr lvl="0" algn="ctr">
              <a:buClr>
                <a:srgbClr val="000000"/>
              </a:buClr>
              <a:buSzPts val="1800"/>
            </a:pPr>
            <a:r>
              <a:rPr lang="en-US" sz="2000" b="1" dirty="0">
                <a:solidFill>
                  <a:schemeClr val="tx1">
                    <a:lumMod val="75000"/>
                    <a:lumOff val="25000"/>
                  </a:schemeClr>
                </a:solidFill>
                <a:latin typeface="Century Gothic"/>
                <a:ea typeface="Century Gothic"/>
                <a:cs typeface="Century Gothic"/>
                <a:sym typeface="Century Gothic"/>
              </a:rPr>
              <a:t>Landsat 8 OLI</a:t>
            </a:r>
          </a:p>
        </p:txBody>
      </p:sp>
      <p:sp>
        <p:nvSpPr>
          <p:cNvPr id="25" name="Rectangle 24">
            <a:extLst>
              <a:ext uri="{FF2B5EF4-FFF2-40B4-BE49-F238E27FC236}">
                <a16:creationId xmlns:a16="http://schemas.microsoft.com/office/drawing/2014/main" id="{D36EBD6C-58B2-4DE7-9771-E06ED98CE6F4}"/>
              </a:ext>
            </a:extLst>
          </p:cNvPr>
          <p:cNvSpPr/>
          <p:nvPr/>
        </p:nvSpPr>
        <p:spPr>
          <a:xfrm>
            <a:off x="3545330" y="5627916"/>
            <a:ext cx="2267292" cy="400110"/>
          </a:xfrm>
          <a:prstGeom prst="rect">
            <a:avLst/>
          </a:prstGeom>
        </p:spPr>
        <p:txBody>
          <a:bodyPr wrap="square" anchor="b">
            <a:spAutoFit/>
          </a:bodyPr>
          <a:lstStyle/>
          <a:p>
            <a:pPr lvl="0" algn="ctr">
              <a:buClr>
                <a:srgbClr val="000000"/>
              </a:buClr>
              <a:buSzPts val="1800"/>
            </a:pPr>
            <a:r>
              <a:rPr lang="en-US" sz="2000" b="1" dirty="0">
                <a:solidFill>
                  <a:schemeClr val="tx1">
                    <a:lumMod val="75000"/>
                    <a:lumOff val="25000"/>
                  </a:schemeClr>
                </a:solidFill>
                <a:latin typeface="Century Gothic"/>
                <a:ea typeface="Century Gothic"/>
                <a:cs typeface="Century Gothic"/>
                <a:sym typeface="Century Gothic"/>
              </a:rPr>
              <a:t>Landsat 7 ETM+</a:t>
            </a:r>
          </a:p>
        </p:txBody>
      </p:sp>
      <p:sp>
        <p:nvSpPr>
          <p:cNvPr id="26" name="Rectangle 25">
            <a:extLst>
              <a:ext uri="{FF2B5EF4-FFF2-40B4-BE49-F238E27FC236}">
                <a16:creationId xmlns:a16="http://schemas.microsoft.com/office/drawing/2014/main" id="{D36EBD6C-58B2-4DE7-9771-E06ED98CE6F4}"/>
              </a:ext>
            </a:extLst>
          </p:cNvPr>
          <p:cNvSpPr/>
          <p:nvPr/>
        </p:nvSpPr>
        <p:spPr>
          <a:xfrm>
            <a:off x="848643" y="5627916"/>
            <a:ext cx="1851949" cy="400110"/>
          </a:xfrm>
          <a:prstGeom prst="rect">
            <a:avLst/>
          </a:prstGeom>
        </p:spPr>
        <p:txBody>
          <a:bodyPr wrap="square" anchor="b">
            <a:spAutoFit/>
          </a:bodyPr>
          <a:lstStyle/>
          <a:p>
            <a:pPr lvl="0" algn="ctr">
              <a:buClr>
                <a:srgbClr val="000000"/>
              </a:buClr>
              <a:buSzPts val="1800"/>
            </a:pPr>
            <a:r>
              <a:rPr lang="en-US" sz="2000" b="1" dirty="0">
                <a:solidFill>
                  <a:schemeClr val="tx1">
                    <a:lumMod val="75000"/>
                    <a:lumOff val="25000"/>
                  </a:schemeClr>
                </a:solidFill>
                <a:latin typeface="Century Gothic"/>
                <a:ea typeface="Century Gothic"/>
                <a:cs typeface="Century Gothic"/>
                <a:sym typeface="Century Gothic"/>
              </a:rPr>
              <a:t>Landsat 5 TM</a:t>
            </a:r>
          </a:p>
        </p:txBody>
      </p:sp>
    </p:spTree>
    <p:extLst>
      <p:ext uri="{BB962C8B-B14F-4D97-AF65-F5344CB8AC3E}">
        <p14:creationId xmlns:p14="http://schemas.microsoft.com/office/powerpoint/2010/main" val="28781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rot="10800000">
            <a:off x="5847008" y="2523891"/>
            <a:ext cx="1812878" cy="2146097"/>
            <a:chOff x="1752178" y="2415062"/>
            <a:chExt cx="1585854" cy="2146097"/>
          </a:xfrm>
        </p:grpSpPr>
        <p:grpSp>
          <p:nvGrpSpPr>
            <p:cNvPr id="60" name="Group 59"/>
            <p:cNvGrpSpPr/>
            <p:nvPr/>
          </p:nvGrpSpPr>
          <p:grpSpPr>
            <a:xfrm>
              <a:off x="1752178" y="2415062"/>
              <a:ext cx="1248666" cy="2146097"/>
              <a:chOff x="1752178" y="2415062"/>
              <a:chExt cx="1248666" cy="2146097"/>
            </a:xfrm>
          </p:grpSpPr>
          <p:sp>
            <p:nvSpPr>
              <p:cNvPr id="62" name="Rectangle 61"/>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61" name="Straight Connector 60"/>
            <p:cNvCxnSpPr>
              <a:cxnSpLocks/>
              <a:stCxn id="62" idx="3"/>
            </p:cNvCxnSpPr>
            <p:nvPr/>
          </p:nvCxnSpPr>
          <p:spPr>
            <a:xfrm flipV="1">
              <a:off x="3000844" y="3534939"/>
              <a:ext cx="337188" cy="22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4"/>
          <p:cNvSpPr txBox="1">
            <a:spLocks/>
          </p:cNvSpPr>
          <p:nvPr/>
        </p:nvSpPr>
        <p:spPr>
          <a:xfrm>
            <a:off x="495300" y="384038"/>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METHODS: Selecting Composite Years</a:t>
            </a:r>
          </a:p>
        </p:txBody>
      </p:sp>
      <p:sp>
        <p:nvSpPr>
          <p:cNvPr id="16" name="TextBox 15"/>
          <p:cNvSpPr txBox="1"/>
          <p:nvPr/>
        </p:nvSpPr>
        <p:spPr>
          <a:xfrm>
            <a:off x="922262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3" name="Google Shape;505;p61">
            <a:extLst>
              <a:ext uri="{FF2B5EF4-FFF2-40B4-BE49-F238E27FC236}">
                <a16:creationId xmlns:a16="http://schemas.microsoft.com/office/drawing/2014/main" id="{0D7BA1DA-5F72-4ACE-B718-1F09733E7732}"/>
              </a:ext>
            </a:extLst>
          </p:cNvPr>
          <p:cNvSpPr txBox="1"/>
          <p:nvPr/>
        </p:nvSpPr>
        <p:spPr>
          <a:xfrm>
            <a:off x="1180298" y="807936"/>
            <a:ext cx="146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Input</a:t>
            </a:r>
            <a:r>
              <a:rPr lang="en-US" sz="2400" b="1" i="0" u="none" strike="noStrike" cap="none" dirty="0">
                <a:solidFill>
                  <a:srgbClr val="3F3F3F"/>
                </a:solidFill>
                <a:latin typeface="Century Gothic"/>
                <a:ea typeface="Century Gothic"/>
                <a:cs typeface="Century Gothic"/>
                <a:sym typeface="Century Gothic"/>
              </a:rPr>
              <a:t>s</a:t>
            </a:r>
            <a:endParaRPr sz="1400" b="1" i="0" u="none" strike="noStrike" cap="none" dirty="0">
              <a:solidFill>
                <a:srgbClr val="000000"/>
              </a:solidFill>
              <a:latin typeface="Arial"/>
              <a:ea typeface="Arial"/>
              <a:cs typeface="Arial"/>
              <a:sym typeface="Arial"/>
            </a:endParaRPr>
          </a:p>
        </p:txBody>
      </p:sp>
      <p:sp>
        <p:nvSpPr>
          <p:cNvPr id="39" name="Text Placeholder 4">
            <a:extLst>
              <a:ext uri="{FF2B5EF4-FFF2-40B4-BE49-F238E27FC236}">
                <a16:creationId xmlns:a16="http://schemas.microsoft.com/office/drawing/2014/main" id="{5334C5BE-AA25-4AAD-9D8B-9FFC8990D71D}"/>
              </a:ext>
            </a:extLst>
          </p:cNvPr>
          <p:cNvSpPr txBox="1">
            <a:spLocks/>
          </p:cNvSpPr>
          <p:nvPr/>
        </p:nvSpPr>
        <p:spPr>
          <a:xfrm>
            <a:off x="7952366" y="6413055"/>
            <a:ext cx="3615991" cy="33855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Google Earth Engine, NASA DEVELOP</a:t>
            </a:r>
          </a:p>
        </p:txBody>
      </p:sp>
      <p:sp>
        <p:nvSpPr>
          <p:cNvPr id="15" name="Google Shape;514;p61">
            <a:extLst>
              <a:ext uri="{FF2B5EF4-FFF2-40B4-BE49-F238E27FC236}">
                <a16:creationId xmlns:a16="http://schemas.microsoft.com/office/drawing/2014/main" id="{F3E9C612-D6A4-4EAB-9A9D-34A2631EFB19}"/>
              </a:ext>
            </a:extLst>
          </p:cNvPr>
          <p:cNvSpPr txBox="1"/>
          <p:nvPr/>
        </p:nvSpPr>
        <p:spPr>
          <a:xfrm>
            <a:off x="3994532" y="807936"/>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Processing</a:t>
            </a:r>
            <a:endParaRPr sz="1400" b="1" i="0" u="none" strike="noStrike" cap="none" dirty="0">
              <a:solidFill>
                <a:schemeClr val="tx1">
                  <a:lumMod val="75000"/>
                  <a:lumOff val="25000"/>
                </a:schemeClr>
              </a:solidFill>
              <a:latin typeface="Arial"/>
              <a:ea typeface="Arial"/>
              <a:cs typeface="Arial"/>
              <a:sym typeface="Arial"/>
            </a:endParaRPr>
          </a:p>
        </p:txBody>
      </p:sp>
      <p:sp>
        <p:nvSpPr>
          <p:cNvPr id="25" name="Google Shape;512;p61">
            <a:extLst>
              <a:ext uri="{FF2B5EF4-FFF2-40B4-BE49-F238E27FC236}">
                <a16:creationId xmlns:a16="http://schemas.microsoft.com/office/drawing/2014/main" id="{8BDADAD4-D90F-4393-BE98-626F4E4F963F}"/>
              </a:ext>
            </a:extLst>
          </p:cNvPr>
          <p:cNvSpPr txBox="1"/>
          <p:nvPr/>
        </p:nvSpPr>
        <p:spPr>
          <a:xfrm>
            <a:off x="7952366" y="807936"/>
            <a:ext cx="1875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Outputs</a:t>
            </a:r>
            <a:endParaRPr sz="1400" b="1" i="0" u="none" strike="noStrike" cap="none" dirty="0">
              <a:solidFill>
                <a:schemeClr val="tx1">
                  <a:lumMod val="75000"/>
                  <a:lumOff val="25000"/>
                </a:schemeClr>
              </a:solidFill>
              <a:latin typeface="Arial"/>
              <a:ea typeface="Arial"/>
              <a:cs typeface="Arial"/>
              <a:sym typeface="Arial"/>
            </a:endParaRPr>
          </a:p>
        </p:txBody>
      </p:sp>
      <p:grpSp>
        <p:nvGrpSpPr>
          <p:cNvPr id="18" name="Group 17"/>
          <p:cNvGrpSpPr/>
          <p:nvPr/>
        </p:nvGrpSpPr>
        <p:grpSpPr>
          <a:xfrm>
            <a:off x="6950064" y="1288887"/>
            <a:ext cx="4171700" cy="4924245"/>
            <a:chOff x="6950064" y="1288887"/>
            <a:chExt cx="4171700" cy="4924245"/>
          </a:xfrm>
        </p:grpSpPr>
        <p:grpSp>
          <p:nvGrpSpPr>
            <p:cNvPr id="176" name="Group 175"/>
            <p:cNvGrpSpPr/>
            <p:nvPr/>
          </p:nvGrpSpPr>
          <p:grpSpPr>
            <a:xfrm rot="10800000">
              <a:off x="8775365" y="4048235"/>
              <a:ext cx="1758503" cy="2146097"/>
              <a:chOff x="1752178" y="2415062"/>
              <a:chExt cx="1758503" cy="2146097"/>
            </a:xfrm>
          </p:grpSpPr>
          <p:grpSp>
            <p:nvGrpSpPr>
              <p:cNvPr id="177" name="Group 176"/>
              <p:cNvGrpSpPr/>
              <p:nvPr/>
            </p:nvGrpSpPr>
            <p:grpSpPr>
              <a:xfrm>
                <a:off x="1752178" y="2415062"/>
                <a:ext cx="1248666" cy="2146097"/>
                <a:chOff x="1752178" y="2415062"/>
                <a:chExt cx="1248666" cy="2146097"/>
              </a:xfrm>
            </p:grpSpPr>
            <p:sp>
              <p:nvSpPr>
                <p:cNvPr id="179" name="Rectangle 178"/>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Rectangle 179"/>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78" name="Straight Connector 177"/>
              <p:cNvCxnSpPr>
                <a:stCxn id="179" idx="3"/>
              </p:cNvCxnSpPr>
              <p:nvPr/>
            </p:nvCxnSpPr>
            <p:spPr>
              <a:xfrm>
                <a:off x="3000844" y="3537189"/>
                <a:ext cx="50983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950064" y="1288887"/>
              <a:ext cx="4171700" cy="4924245"/>
              <a:chOff x="6950064" y="1288887"/>
              <a:chExt cx="4171700" cy="4924245"/>
            </a:xfrm>
          </p:grpSpPr>
          <p:grpSp>
            <p:nvGrpSpPr>
              <p:cNvPr id="187" name="Group 186"/>
              <p:cNvGrpSpPr/>
              <p:nvPr/>
            </p:nvGrpSpPr>
            <p:grpSpPr>
              <a:xfrm rot="10800000">
                <a:off x="8734472" y="1560483"/>
                <a:ext cx="1758503" cy="2146097"/>
                <a:chOff x="1752178" y="2415062"/>
                <a:chExt cx="1758503" cy="2146097"/>
              </a:xfrm>
            </p:grpSpPr>
            <p:grpSp>
              <p:nvGrpSpPr>
                <p:cNvPr id="188" name="Group 187"/>
                <p:cNvGrpSpPr/>
                <p:nvPr/>
              </p:nvGrpSpPr>
              <p:grpSpPr>
                <a:xfrm>
                  <a:off x="1752178" y="2415062"/>
                  <a:ext cx="1248666" cy="2146097"/>
                  <a:chOff x="1752178" y="2415062"/>
                  <a:chExt cx="1248666" cy="2146097"/>
                </a:xfrm>
              </p:grpSpPr>
              <p:sp>
                <p:nvSpPr>
                  <p:cNvPr id="190" name="Rectangle 189"/>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Rectangle 190"/>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89" name="Straight Connector 188"/>
                <p:cNvCxnSpPr>
                  <a:stCxn id="190" idx="3"/>
                </p:cNvCxnSpPr>
                <p:nvPr/>
              </p:nvCxnSpPr>
              <p:spPr>
                <a:xfrm>
                  <a:off x="3000844" y="3537189"/>
                  <a:ext cx="50983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186" name="Google Shape;365;p4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9900989" y="3831183"/>
                <a:ext cx="1181669" cy="1139358"/>
              </a:xfrm>
              <a:prstGeom prst="rect">
                <a:avLst/>
              </a:prstGeom>
              <a:noFill/>
              <a:ln>
                <a:noFill/>
              </a:ln>
              <a:effectLst>
                <a:outerShdw blurRad="57150" dist="19050" dir="5400000" algn="bl" rotWithShape="0">
                  <a:srgbClr val="000000"/>
                </a:outerShdw>
              </a:effectLst>
            </p:spPr>
          </p:pic>
          <p:pic>
            <p:nvPicPr>
              <p:cNvPr id="169" name="Google Shape;365;p44"/>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9892731" y="2552721"/>
                <a:ext cx="1181669" cy="1140927"/>
              </a:xfrm>
              <a:prstGeom prst="rect">
                <a:avLst/>
              </a:prstGeom>
              <a:noFill/>
              <a:ln>
                <a:noFill/>
              </a:ln>
              <a:effectLst>
                <a:outerShdw blurRad="57150" dist="19050" dir="5400000" algn="bl" rotWithShape="0">
                  <a:srgbClr val="000000"/>
                </a:outerShdw>
              </a:effectLst>
            </p:spPr>
          </p:pic>
          <p:pic>
            <p:nvPicPr>
              <p:cNvPr id="170" name="Google Shape;365;p4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9892731" y="1288887"/>
                <a:ext cx="1181669" cy="1139358"/>
              </a:xfrm>
              <a:prstGeom prst="rect">
                <a:avLst/>
              </a:prstGeom>
              <a:noFill/>
              <a:ln>
                <a:noFill/>
              </a:ln>
              <a:effectLst>
                <a:outerShdw blurRad="57150" dist="19050" dir="5400000" algn="bl" rotWithShape="0">
                  <a:srgbClr val="000000"/>
                </a:outerShdw>
              </a:effectLst>
            </p:spPr>
          </p:pic>
          <p:sp>
            <p:nvSpPr>
              <p:cNvPr id="171" name="Google Shape;505;p61">
                <a:extLst>
                  <a:ext uri="{FF2B5EF4-FFF2-40B4-BE49-F238E27FC236}">
                    <a16:creationId xmlns:a16="http://schemas.microsoft.com/office/drawing/2014/main" id="{0D7BA1DA-5F72-4ACE-B718-1F09733E7732}"/>
                  </a:ext>
                </a:extLst>
              </p:cNvPr>
              <p:cNvSpPr txBox="1"/>
              <p:nvPr/>
            </p:nvSpPr>
            <p:spPr>
              <a:xfrm>
                <a:off x="9658964" y="1636648"/>
                <a:ext cx="14628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Year of Detection Raster</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
            <p:nvSpPr>
              <p:cNvPr id="173" name="Google Shape;505;p61">
                <a:extLst>
                  <a:ext uri="{FF2B5EF4-FFF2-40B4-BE49-F238E27FC236}">
                    <a16:creationId xmlns:a16="http://schemas.microsoft.com/office/drawing/2014/main" id="{0D7BA1DA-5F72-4ACE-B718-1F09733E7732}"/>
                  </a:ext>
                </a:extLst>
              </p:cNvPr>
              <p:cNvSpPr txBox="1"/>
              <p:nvPr/>
            </p:nvSpPr>
            <p:spPr>
              <a:xfrm>
                <a:off x="9649733" y="3144099"/>
                <a:ext cx="1462800" cy="4884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Magnitude Raster</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pic>
            <p:nvPicPr>
              <p:cNvPr id="181" name="Google Shape;365;p44"/>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9891473" y="5072205"/>
                <a:ext cx="1182927" cy="1140927"/>
              </a:xfrm>
              <a:prstGeom prst="rect">
                <a:avLst/>
              </a:prstGeom>
              <a:noFill/>
              <a:ln>
                <a:noFill/>
              </a:ln>
              <a:effectLst>
                <a:outerShdw blurRad="57150" dist="19050" dir="5400000" algn="bl" rotWithShape="0">
                  <a:srgbClr val="000000"/>
                </a:outerShdw>
              </a:effectLst>
            </p:spPr>
          </p:pic>
          <p:sp>
            <p:nvSpPr>
              <p:cNvPr id="182" name="Google Shape;505;p61">
                <a:extLst>
                  <a:ext uri="{FF2B5EF4-FFF2-40B4-BE49-F238E27FC236}">
                    <a16:creationId xmlns:a16="http://schemas.microsoft.com/office/drawing/2014/main" id="{0D7BA1DA-5F72-4ACE-B718-1F09733E7732}"/>
                  </a:ext>
                </a:extLst>
              </p:cNvPr>
              <p:cNvSpPr txBox="1"/>
              <p:nvPr/>
            </p:nvSpPr>
            <p:spPr>
              <a:xfrm>
                <a:off x="9629089" y="4156132"/>
                <a:ext cx="14628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Year of Detection Raster</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
            <p:nvSpPr>
              <p:cNvPr id="183" name="Google Shape;505;p61">
                <a:extLst>
                  <a:ext uri="{FF2B5EF4-FFF2-40B4-BE49-F238E27FC236}">
                    <a16:creationId xmlns:a16="http://schemas.microsoft.com/office/drawing/2014/main" id="{0D7BA1DA-5F72-4ACE-B718-1F09733E7732}"/>
                  </a:ext>
                </a:extLst>
              </p:cNvPr>
              <p:cNvSpPr txBox="1"/>
              <p:nvPr/>
            </p:nvSpPr>
            <p:spPr>
              <a:xfrm>
                <a:off x="9619858" y="5663583"/>
                <a:ext cx="1462800" cy="4884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Magnitude Raster</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nvGrpSpPr>
              <p:cNvPr id="7" name="Group 6"/>
              <p:cNvGrpSpPr/>
              <p:nvPr/>
            </p:nvGrpSpPr>
            <p:grpSpPr>
              <a:xfrm>
                <a:off x="6950064" y="3602273"/>
                <a:ext cx="1861193" cy="1794633"/>
                <a:chOff x="6950064" y="3602273"/>
                <a:chExt cx="1861193" cy="1794633"/>
              </a:xfrm>
            </p:grpSpPr>
            <p:pic>
              <p:nvPicPr>
                <p:cNvPr id="175" name="Google Shape;365;p44"/>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6950064" y="3602273"/>
                  <a:ext cx="1861193" cy="1794633"/>
                </a:xfrm>
                <a:prstGeom prst="rect">
                  <a:avLst/>
                </a:prstGeom>
                <a:noFill/>
                <a:ln>
                  <a:noFill/>
                </a:ln>
                <a:effectLst>
                  <a:outerShdw blurRad="57150" dist="19050" dir="5400000" algn="bl" rotWithShape="0">
                    <a:srgbClr val="000000"/>
                  </a:outerShdw>
                </a:effectLst>
              </p:spPr>
            </p:pic>
            <p:grpSp>
              <p:nvGrpSpPr>
                <p:cNvPr id="6" name="Group 5"/>
                <p:cNvGrpSpPr/>
                <p:nvPr/>
              </p:nvGrpSpPr>
              <p:grpSpPr>
                <a:xfrm>
                  <a:off x="7357977" y="4747528"/>
                  <a:ext cx="1352915" cy="565161"/>
                  <a:chOff x="7357977" y="4747528"/>
                  <a:chExt cx="1352915" cy="565161"/>
                </a:xfrm>
              </p:grpSpPr>
              <p:sp>
                <p:nvSpPr>
                  <p:cNvPr id="184" name="Rectangle 183"/>
                  <p:cNvSpPr/>
                  <p:nvPr/>
                </p:nvSpPr>
                <p:spPr>
                  <a:xfrm>
                    <a:off x="7486733" y="4787375"/>
                    <a:ext cx="1209236" cy="52531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Google Shape;505;p61">
                    <a:extLst>
                      <a:ext uri="{FF2B5EF4-FFF2-40B4-BE49-F238E27FC236}">
                        <a16:creationId xmlns:a16="http://schemas.microsoft.com/office/drawing/2014/main" id="{0D7BA1DA-5F72-4ACE-B718-1F09733E7732}"/>
                      </a:ext>
                    </a:extLst>
                  </p:cNvPr>
                  <p:cNvSpPr txBox="1"/>
                  <p:nvPr/>
                </p:nvSpPr>
                <p:spPr>
                  <a:xfrm>
                    <a:off x="7357977" y="4747528"/>
                    <a:ext cx="1352915" cy="22098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Vegetation Loss</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grpSp>
          <p:grpSp>
            <p:nvGrpSpPr>
              <p:cNvPr id="9" name="Group 8"/>
              <p:cNvGrpSpPr/>
              <p:nvPr/>
            </p:nvGrpSpPr>
            <p:grpSpPr>
              <a:xfrm>
                <a:off x="6952227" y="1634635"/>
                <a:ext cx="1861193" cy="1794633"/>
                <a:chOff x="6952227" y="1634635"/>
                <a:chExt cx="1861193" cy="1794633"/>
              </a:xfrm>
            </p:grpSpPr>
            <p:pic>
              <p:nvPicPr>
                <p:cNvPr id="167" name="Google Shape;365;p44"/>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6952227" y="1634635"/>
                  <a:ext cx="1861193" cy="1794633"/>
                </a:xfrm>
                <a:prstGeom prst="rect">
                  <a:avLst/>
                </a:prstGeom>
                <a:noFill/>
                <a:ln>
                  <a:noFill/>
                </a:ln>
                <a:effectLst>
                  <a:outerShdw blurRad="57150" dist="19050" dir="5400000" algn="bl" rotWithShape="0">
                    <a:srgbClr val="000000"/>
                  </a:outerShdw>
                </a:effectLst>
              </p:spPr>
            </p:pic>
            <p:grpSp>
              <p:nvGrpSpPr>
                <p:cNvPr id="8" name="Group 7"/>
                <p:cNvGrpSpPr/>
                <p:nvPr/>
              </p:nvGrpSpPr>
              <p:grpSpPr>
                <a:xfrm>
                  <a:off x="7404206" y="2756502"/>
                  <a:ext cx="1352915" cy="543669"/>
                  <a:chOff x="7404206" y="2756502"/>
                  <a:chExt cx="1352915" cy="543669"/>
                </a:xfrm>
              </p:grpSpPr>
              <p:sp>
                <p:nvSpPr>
                  <p:cNvPr id="194" name="Rectangle 193"/>
                  <p:cNvSpPr/>
                  <p:nvPr/>
                </p:nvSpPr>
                <p:spPr>
                  <a:xfrm>
                    <a:off x="7518517" y="2774857"/>
                    <a:ext cx="1209236" cy="525314"/>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Google Shape;505;p61">
                    <a:extLst>
                      <a:ext uri="{FF2B5EF4-FFF2-40B4-BE49-F238E27FC236}">
                        <a16:creationId xmlns:a16="http://schemas.microsoft.com/office/drawing/2014/main" id="{0D7BA1DA-5F72-4ACE-B718-1F09733E7732}"/>
                      </a:ext>
                    </a:extLst>
                  </p:cNvPr>
                  <p:cNvSpPr txBox="1"/>
                  <p:nvPr/>
                </p:nvSpPr>
                <p:spPr>
                  <a:xfrm>
                    <a:off x="7404206" y="2756502"/>
                    <a:ext cx="1352915" cy="35581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Vegetation Gain</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grpSp>
        </p:grpSp>
      </p:grpSp>
      <p:grpSp>
        <p:nvGrpSpPr>
          <p:cNvPr id="12" name="Group 11"/>
          <p:cNvGrpSpPr/>
          <p:nvPr/>
        </p:nvGrpSpPr>
        <p:grpSpPr>
          <a:xfrm>
            <a:off x="1084638" y="1486198"/>
            <a:ext cx="2448969" cy="4437978"/>
            <a:chOff x="1084638" y="1486198"/>
            <a:chExt cx="2448969" cy="4437978"/>
          </a:xfrm>
        </p:grpSpPr>
        <p:grpSp>
          <p:nvGrpSpPr>
            <p:cNvPr id="113" name="Group 112"/>
            <p:cNvGrpSpPr/>
            <p:nvPr/>
          </p:nvGrpSpPr>
          <p:grpSpPr>
            <a:xfrm>
              <a:off x="2115463" y="2455702"/>
              <a:ext cx="1418144" cy="2146097"/>
              <a:chOff x="1752178" y="2415062"/>
              <a:chExt cx="1585854" cy="2146097"/>
            </a:xfrm>
          </p:grpSpPr>
          <p:grpSp>
            <p:nvGrpSpPr>
              <p:cNvPr id="112" name="Group 111"/>
              <p:cNvGrpSpPr/>
              <p:nvPr/>
            </p:nvGrpSpPr>
            <p:grpSpPr>
              <a:xfrm>
                <a:off x="1752178" y="2415062"/>
                <a:ext cx="1248666" cy="2146097"/>
                <a:chOff x="1752178" y="2415062"/>
                <a:chExt cx="1248666" cy="2146097"/>
              </a:xfrm>
            </p:grpSpPr>
            <p:sp>
              <p:nvSpPr>
                <p:cNvPr id="84" name="Rectangle 83"/>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10" name="Straight Connector 109"/>
              <p:cNvCxnSpPr>
                <a:cxnSpLocks/>
                <a:stCxn id="84" idx="3"/>
              </p:cNvCxnSpPr>
              <p:nvPr/>
            </p:nvCxnSpPr>
            <p:spPr>
              <a:xfrm flipV="1">
                <a:off x="3000844" y="3534939"/>
                <a:ext cx="337188" cy="225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1088662" y="1486198"/>
              <a:ext cx="1883686" cy="1885664"/>
              <a:chOff x="576118" y="1412731"/>
              <a:chExt cx="1883686" cy="1885664"/>
            </a:xfrm>
          </p:grpSpPr>
          <p:pic>
            <p:nvPicPr>
              <p:cNvPr id="47" name="Google Shape;365;p44"/>
              <p:cNvPicPr preferRelativeResize="0"/>
              <p:nvPr/>
            </p:nvPicPr>
            <p:blipFill rotWithShape="1">
              <a:blip r:embed="rId6" cstate="print">
                <a:extLst>
                  <a:ext uri="{28A0092B-C50C-407E-A947-70E740481C1C}">
                    <a14:useLocalDpi xmlns:a14="http://schemas.microsoft.com/office/drawing/2010/main" val="0"/>
                  </a:ext>
                </a:extLst>
              </a:blip>
              <a:srcRect l="17100" t="8018" r="43280" b="52362"/>
              <a:stretch/>
            </p:blipFill>
            <p:spPr>
              <a:xfrm>
                <a:off x="576118" y="1412731"/>
                <a:ext cx="1861193" cy="1885664"/>
              </a:xfrm>
              <a:prstGeom prst="rect">
                <a:avLst/>
              </a:prstGeom>
              <a:noFill/>
              <a:ln>
                <a:noFill/>
              </a:ln>
              <a:effectLst>
                <a:outerShdw blurRad="57150" dist="19050" dir="5400000" algn="bl" rotWithShape="0">
                  <a:srgbClr val="000000"/>
                </a:outerShdw>
              </a:effectLst>
            </p:spPr>
          </p:pic>
          <p:sp>
            <p:nvSpPr>
              <p:cNvPr id="51" name="Google Shape;505;p61">
                <a:extLst>
                  <a:ext uri="{FF2B5EF4-FFF2-40B4-BE49-F238E27FC236}">
                    <a16:creationId xmlns:a16="http://schemas.microsoft.com/office/drawing/2014/main" id="{0D7BA1DA-5F72-4ACE-B718-1F09733E7732}"/>
                  </a:ext>
                </a:extLst>
              </p:cNvPr>
              <p:cNvSpPr txBox="1"/>
              <p:nvPr/>
            </p:nvSpPr>
            <p:spPr>
              <a:xfrm>
                <a:off x="997004" y="2699110"/>
                <a:ext cx="14628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Satellite Imagery</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grpSp>
          <p:nvGrpSpPr>
            <p:cNvPr id="3" name="Group 2"/>
            <p:cNvGrpSpPr/>
            <p:nvPr/>
          </p:nvGrpSpPr>
          <p:grpSpPr>
            <a:xfrm>
              <a:off x="1084638" y="3706580"/>
              <a:ext cx="1817078" cy="2217596"/>
              <a:chOff x="1084638" y="3706580"/>
              <a:chExt cx="1817078" cy="2217596"/>
            </a:xfrm>
          </p:grpSpPr>
          <p:pic>
            <p:nvPicPr>
              <p:cNvPr id="50" name="Google Shape;365;p44"/>
              <p:cNvPicPr preferRelativeResize="0"/>
              <p:nvPr/>
            </p:nvPicPr>
            <p:blipFill>
              <a:blip r:embed="rId7">
                <a:extLst>
                  <a:ext uri="{28A0092B-C50C-407E-A947-70E740481C1C}">
                    <a14:useLocalDpi xmlns:a14="http://schemas.microsoft.com/office/drawing/2010/main" val="0"/>
                  </a:ext>
                </a:extLst>
              </a:blip>
              <a:stretch>
                <a:fillRect/>
              </a:stretch>
            </p:blipFill>
            <p:spPr>
              <a:xfrm>
                <a:off x="1084638" y="3706580"/>
                <a:ext cx="1817078" cy="2217596"/>
              </a:xfrm>
              <a:prstGeom prst="rect">
                <a:avLst/>
              </a:prstGeom>
              <a:noFill/>
              <a:ln>
                <a:noFill/>
              </a:ln>
              <a:effectLst>
                <a:outerShdw blurRad="57150" dist="19050" dir="5400000" algn="bl" rotWithShape="0">
                  <a:srgbClr val="000000"/>
                </a:outerShdw>
              </a:effectLst>
            </p:spPr>
          </p:pic>
          <p:sp>
            <p:nvSpPr>
              <p:cNvPr id="53" name="Google Shape;505;p61">
                <a:extLst>
                  <a:ext uri="{FF2B5EF4-FFF2-40B4-BE49-F238E27FC236}">
                    <a16:creationId xmlns:a16="http://schemas.microsoft.com/office/drawing/2014/main" id="{0D7BA1DA-5F72-4ACE-B718-1F09733E7732}"/>
                  </a:ext>
                </a:extLst>
              </p:cNvPr>
              <p:cNvSpPr txBox="1"/>
              <p:nvPr/>
            </p:nvSpPr>
            <p:spPr>
              <a:xfrm>
                <a:off x="1150553" y="4529328"/>
                <a:ext cx="14628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Study Area Shapefile</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grpSp>
      <p:grpSp>
        <p:nvGrpSpPr>
          <p:cNvPr id="19" name="Group 18"/>
          <p:cNvGrpSpPr/>
          <p:nvPr/>
        </p:nvGrpSpPr>
        <p:grpSpPr>
          <a:xfrm>
            <a:off x="3512532" y="2408808"/>
            <a:ext cx="2524951" cy="2648916"/>
            <a:chOff x="3512532" y="2408808"/>
            <a:chExt cx="2524951" cy="2648916"/>
          </a:xfrm>
        </p:grpSpPr>
        <p:sp>
          <p:nvSpPr>
            <p:cNvPr id="65" name="Rectangle 64"/>
            <p:cNvSpPr/>
            <p:nvPr/>
          </p:nvSpPr>
          <p:spPr>
            <a:xfrm>
              <a:off x="3520799" y="2408808"/>
              <a:ext cx="2516684" cy="264891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8AACE91A-66D3-4236-AC14-4B298DE0F05D}"/>
                </a:ext>
              </a:extLst>
            </p:cNvPr>
            <p:cNvSpPr/>
            <p:nvPr/>
          </p:nvSpPr>
          <p:spPr>
            <a:xfrm>
              <a:off x="3512532" y="2506304"/>
              <a:ext cx="2520153" cy="2462213"/>
            </a:xfrm>
            <a:prstGeom prst="rect">
              <a:avLst/>
            </a:prstGeom>
          </p:spPr>
          <p:txBody>
            <a:bodyPr wrap="square">
              <a:spAutoFit/>
            </a:bodyPr>
            <a:lstStyle/>
            <a:p>
              <a:pPr algn="ctr">
                <a:lnSpc>
                  <a:spcPct val="100000"/>
                </a:lnSpc>
                <a:spcAft>
                  <a:spcPts val="600"/>
                </a:spcAft>
                <a:buClr>
                  <a:srgbClr val="7EB761"/>
                </a:buClr>
              </a:pPr>
              <a:r>
                <a:rPr lang="en-US" sz="2400" b="1" dirty="0">
                  <a:solidFill>
                    <a:schemeClr val="tx1">
                      <a:lumMod val="75000"/>
                      <a:lumOff val="25000"/>
                    </a:schemeClr>
                  </a:solidFill>
                  <a:latin typeface="Century Gothic" panose="020F0302020204030204"/>
                </a:rPr>
                <a:t>Google Earth Engine (GEE)</a:t>
              </a:r>
            </a:p>
            <a:p>
              <a:pPr marL="342900" indent="-342900">
                <a:lnSpc>
                  <a:spcPct val="100000"/>
                </a:lnSpc>
                <a:spcAft>
                  <a:spcPts val="600"/>
                </a:spcAft>
                <a:buClr>
                  <a:srgbClr val="7EB761"/>
                </a:buClr>
                <a:buFont typeface="Webdings" panose="05030102010509060703" pitchFamily="18" charset="2"/>
                <a:buChar char=""/>
              </a:pPr>
              <a:r>
                <a:rPr lang="en-US" sz="1600" dirty="0">
                  <a:solidFill>
                    <a:schemeClr val="tx1">
                      <a:lumMod val="75000"/>
                      <a:lumOff val="25000"/>
                    </a:schemeClr>
                  </a:solidFill>
                  <a:latin typeface="Century Gothic" panose="020F0302020204030204"/>
                </a:rPr>
                <a:t>LandTrendr algorithm within GEE</a:t>
              </a:r>
            </a:p>
            <a:p>
              <a:pPr marL="342900" indent="-342900">
                <a:lnSpc>
                  <a:spcPct val="100000"/>
                </a:lnSpc>
                <a:spcAft>
                  <a:spcPts val="600"/>
                </a:spcAft>
                <a:buClr>
                  <a:srgbClr val="7EB761"/>
                </a:buClr>
                <a:buFont typeface="Webdings" panose="05030102010509060703" pitchFamily="18" charset="2"/>
                <a:buChar char=""/>
              </a:pPr>
              <a:r>
                <a:rPr lang="en-US" sz="1600" dirty="0">
                  <a:solidFill>
                    <a:schemeClr val="tx1">
                      <a:lumMod val="75000"/>
                      <a:lumOff val="25000"/>
                    </a:schemeClr>
                  </a:solidFill>
                  <a:latin typeface="Century Gothic" panose="020F0302020204030204"/>
                </a:rPr>
                <a:t>Ran 1984-2019   (Jan-May) for best calibration</a:t>
              </a:r>
            </a:p>
          </p:txBody>
        </p:sp>
      </p:grpSp>
    </p:spTree>
    <p:extLst>
      <p:ext uri="{BB962C8B-B14F-4D97-AF65-F5344CB8AC3E}">
        <p14:creationId xmlns:p14="http://schemas.microsoft.com/office/powerpoint/2010/main" val="36481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0-#ppt_w/2"/>
                                          </p:val>
                                        </p:tav>
                                        <p:tav tm="100000">
                                          <p:val>
                                            <p:strVal val="#ppt_x"/>
                                          </p:val>
                                        </p:tav>
                                      </p:tavLst>
                                    </p:anim>
                                    <p:anim calcmode="lin" valueType="num">
                                      <p:cBhvr additive="base">
                                        <p:cTn id="1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79246"/>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METHODS: Selecting Composite Years</a:t>
            </a: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9" name="Text Placeholder 4">
            <a:extLst>
              <a:ext uri="{FF2B5EF4-FFF2-40B4-BE49-F238E27FC236}">
                <a16:creationId xmlns:a16="http://schemas.microsoft.com/office/drawing/2014/main" id="{5334C5BE-AA25-4AAD-9D8B-9FFC8990D71D}"/>
              </a:ext>
            </a:extLst>
          </p:cNvPr>
          <p:cNvSpPr txBox="1">
            <a:spLocks/>
          </p:cNvSpPr>
          <p:nvPr/>
        </p:nvSpPr>
        <p:spPr>
          <a:xfrm>
            <a:off x="7952366" y="6413055"/>
            <a:ext cx="3615991" cy="338554"/>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NASA DEVELOP</a:t>
            </a:r>
          </a:p>
        </p:txBody>
      </p:sp>
      <p:sp>
        <p:nvSpPr>
          <p:cNvPr id="77" name="Google Shape;505;p61">
            <a:extLst>
              <a:ext uri="{FF2B5EF4-FFF2-40B4-BE49-F238E27FC236}">
                <a16:creationId xmlns:a16="http://schemas.microsoft.com/office/drawing/2014/main" id="{0D7BA1DA-5F72-4ACE-B718-1F09733E7732}"/>
              </a:ext>
            </a:extLst>
          </p:cNvPr>
          <p:cNvSpPr txBox="1"/>
          <p:nvPr/>
        </p:nvSpPr>
        <p:spPr>
          <a:xfrm>
            <a:off x="1758893" y="994963"/>
            <a:ext cx="146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Input</a:t>
            </a:r>
            <a:r>
              <a:rPr lang="en-US" sz="2400" b="1" i="0" u="none" strike="noStrike" cap="none" dirty="0">
                <a:solidFill>
                  <a:srgbClr val="3F3F3F"/>
                </a:solidFill>
                <a:latin typeface="Century Gothic"/>
                <a:ea typeface="Century Gothic"/>
                <a:cs typeface="Century Gothic"/>
                <a:sym typeface="Century Gothic"/>
              </a:rPr>
              <a:t>s</a:t>
            </a:r>
            <a:endParaRPr sz="1400" b="1" i="0" u="none" strike="noStrike" cap="none" dirty="0">
              <a:solidFill>
                <a:srgbClr val="000000"/>
              </a:solidFill>
              <a:latin typeface="Arial"/>
              <a:ea typeface="Arial"/>
              <a:cs typeface="Arial"/>
              <a:sym typeface="Arial"/>
            </a:endParaRPr>
          </a:p>
        </p:txBody>
      </p:sp>
      <p:sp>
        <p:nvSpPr>
          <p:cNvPr id="78" name="Google Shape;514;p61">
            <a:extLst>
              <a:ext uri="{FF2B5EF4-FFF2-40B4-BE49-F238E27FC236}">
                <a16:creationId xmlns:a16="http://schemas.microsoft.com/office/drawing/2014/main" id="{F3E9C612-D6A4-4EAB-9A9D-34A2631EFB19}"/>
              </a:ext>
            </a:extLst>
          </p:cNvPr>
          <p:cNvSpPr txBox="1"/>
          <p:nvPr/>
        </p:nvSpPr>
        <p:spPr>
          <a:xfrm>
            <a:off x="5013103" y="994963"/>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Processing</a:t>
            </a:r>
            <a:endParaRPr sz="1400" b="1" i="0" u="none" strike="noStrike" cap="none" dirty="0">
              <a:solidFill>
                <a:schemeClr val="tx1">
                  <a:lumMod val="75000"/>
                  <a:lumOff val="25000"/>
                </a:schemeClr>
              </a:solidFill>
              <a:latin typeface="Arial"/>
              <a:ea typeface="Arial"/>
              <a:cs typeface="Arial"/>
              <a:sym typeface="Arial"/>
            </a:endParaRPr>
          </a:p>
        </p:txBody>
      </p:sp>
      <p:sp>
        <p:nvSpPr>
          <p:cNvPr id="79" name="Google Shape;512;p61">
            <a:extLst>
              <a:ext uri="{FF2B5EF4-FFF2-40B4-BE49-F238E27FC236}">
                <a16:creationId xmlns:a16="http://schemas.microsoft.com/office/drawing/2014/main" id="{8BDADAD4-D90F-4393-BE98-626F4E4F963F}"/>
              </a:ext>
            </a:extLst>
          </p:cNvPr>
          <p:cNvSpPr txBox="1"/>
          <p:nvPr/>
        </p:nvSpPr>
        <p:spPr>
          <a:xfrm>
            <a:off x="8281375" y="994963"/>
            <a:ext cx="1875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Outputs</a:t>
            </a:r>
            <a:endParaRPr sz="1400" b="1" i="0" u="none" strike="noStrike" cap="none" dirty="0">
              <a:solidFill>
                <a:schemeClr val="tx1">
                  <a:lumMod val="75000"/>
                  <a:lumOff val="25000"/>
                </a:schemeClr>
              </a:solidFill>
              <a:latin typeface="Arial"/>
              <a:ea typeface="Arial"/>
              <a:cs typeface="Arial"/>
              <a:sym typeface="Arial"/>
            </a:endParaRPr>
          </a:p>
        </p:txBody>
      </p:sp>
      <p:grpSp>
        <p:nvGrpSpPr>
          <p:cNvPr id="5" name="Group 4"/>
          <p:cNvGrpSpPr/>
          <p:nvPr/>
        </p:nvGrpSpPr>
        <p:grpSpPr>
          <a:xfrm>
            <a:off x="4634867" y="2598282"/>
            <a:ext cx="4258185" cy="2146097"/>
            <a:chOff x="4634867" y="2598282"/>
            <a:chExt cx="4258185" cy="2146097"/>
          </a:xfrm>
        </p:grpSpPr>
        <p:sp>
          <p:nvSpPr>
            <p:cNvPr id="58" name="Rectangle 57">
              <a:extLst>
                <a:ext uri="{FF2B5EF4-FFF2-40B4-BE49-F238E27FC236}">
                  <a16:creationId xmlns:a16="http://schemas.microsoft.com/office/drawing/2014/main" id="{8AACE91A-66D3-4236-AC14-4B298DE0F05D}"/>
                </a:ext>
              </a:extLst>
            </p:cNvPr>
            <p:cNvSpPr/>
            <p:nvPr/>
          </p:nvSpPr>
          <p:spPr>
            <a:xfrm>
              <a:off x="4730980" y="3051235"/>
              <a:ext cx="2415773" cy="1107996"/>
            </a:xfrm>
            <a:prstGeom prst="rect">
              <a:avLst/>
            </a:prstGeom>
          </p:spPr>
          <p:txBody>
            <a:bodyPr wrap="square">
              <a:spAutoFit/>
            </a:bodyPr>
            <a:lstStyle/>
            <a:p>
              <a:pPr algn="ctr">
                <a:lnSpc>
                  <a:spcPct val="100000"/>
                </a:lnSpc>
                <a:spcAft>
                  <a:spcPts val="600"/>
                </a:spcAft>
                <a:buClr>
                  <a:srgbClr val="7EB761"/>
                </a:buClr>
              </a:pPr>
              <a:r>
                <a:rPr lang="en-US" sz="2400" b="1" dirty="0">
                  <a:solidFill>
                    <a:schemeClr val="tx1">
                      <a:lumMod val="75000"/>
                      <a:lumOff val="25000"/>
                    </a:schemeClr>
                  </a:solidFill>
                  <a:latin typeface="Century Gothic" panose="020F0302020204030204"/>
                </a:rPr>
                <a:t>QGIS</a:t>
              </a:r>
            </a:p>
            <a:p>
              <a:pPr marL="342900" indent="-342900">
                <a:lnSpc>
                  <a:spcPct val="100000"/>
                </a:lnSpc>
                <a:spcAft>
                  <a:spcPts val="600"/>
                </a:spcAft>
                <a:buClr>
                  <a:srgbClr val="7EB761"/>
                </a:buClr>
                <a:buFont typeface="Webdings" panose="05030102010509060703" pitchFamily="18" charset="2"/>
                <a:buChar char=""/>
              </a:pPr>
              <a:r>
                <a:rPr lang="en-US" sz="1600" dirty="0">
                  <a:solidFill>
                    <a:schemeClr val="tx1">
                      <a:lumMod val="75000"/>
                      <a:lumOff val="25000"/>
                    </a:schemeClr>
                  </a:solidFill>
                  <a:latin typeface="Century Gothic" panose="020F0302020204030204"/>
                </a:rPr>
                <a:t>SCP Plug-in</a:t>
              </a:r>
            </a:p>
            <a:p>
              <a:pPr marL="342900" indent="-342900">
                <a:lnSpc>
                  <a:spcPct val="100000"/>
                </a:lnSpc>
                <a:spcAft>
                  <a:spcPts val="600"/>
                </a:spcAft>
                <a:buClr>
                  <a:srgbClr val="7EB761"/>
                </a:buClr>
                <a:buFont typeface="Webdings" panose="05030102010509060703" pitchFamily="18" charset="2"/>
                <a:buChar char=""/>
              </a:pPr>
              <a:endParaRPr lang="en-US" sz="1600" dirty="0">
                <a:solidFill>
                  <a:schemeClr val="tx1">
                    <a:lumMod val="75000"/>
                    <a:lumOff val="25000"/>
                  </a:schemeClr>
                </a:solidFill>
                <a:latin typeface="Century Gothic" panose="020F0302020204030204"/>
              </a:endParaRPr>
            </a:p>
          </p:txBody>
        </p:sp>
        <p:grpSp>
          <p:nvGrpSpPr>
            <p:cNvPr id="67" name="Group 66"/>
            <p:cNvGrpSpPr/>
            <p:nvPr/>
          </p:nvGrpSpPr>
          <p:grpSpPr>
            <a:xfrm rot="10800000">
              <a:off x="7134549" y="2598282"/>
              <a:ext cx="1758503" cy="2146097"/>
              <a:chOff x="1752178" y="2415062"/>
              <a:chExt cx="1758503" cy="2146097"/>
            </a:xfrm>
          </p:grpSpPr>
          <p:grpSp>
            <p:nvGrpSpPr>
              <p:cNvPr id="68" name="Group 67"/>
              <p:cNvGrpSpPr/>
              <p:nvPr/>
            </p:nvGrpSpPr>
            <p:grpSpPr>
              <a:xfrm>
                <a:off x="1752178" y="2415062"/>
                <a:ext cx="1248666" cy="2146097"/>
                <a:chOff x="1752178" y="2415062"/>
                <a:chExt cx="1248666" cy="2146097"/>
              </a:xfrm>
            </p:grpSpPr>
            <p:sp>
              <p:nvSpPr>
                <p:cNvPr id="70" name="Rectangle 69"/>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69" name="Straight Connector 68"/>
              <p:cNvCxnSpPr>
                <a:stCxn id="70" idx="3"/>
              </p:cNvCxnSpPr>
              <p:nvPr/>
            </p:nvCxnSpPr>
            <p:spPr>
              <a:xfrm>
                <a:off x="3000844" y="3537189"/>
                <a:ext cx="50983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634867" y="2953739"/>
              <a:ext cx="2516684" cy="1413191"/>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28" name="Table 127"/>
          <p:cNvGraphicFramePr>
            <a:graphicFrameLocks noGrp="1"/>
          </p:cNvGraphicFramePr>
          <p:nvPr>
            <p:extLst>
              <p:ext uri="{D42A27DB-BD31-4B8C-83A1-F6EECF244321}">
                <p14:modId xmlns:p14="http://schemas.microsoft.com/office/powerpoint/2010/main" val="2228967931"/>
              </p:ext>
            </p:extLst>
          </p:nvPr>
        </p:nvGraphicFramePr>
        <p:xfrm>
          <a:off x="8137220" y="1609357"/>
          <a:ext cx="2317216" cy="201855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796715">
                  <a:extLst>
                    <a:ext uri="{9D8B030D-6E8A-4147-A177-3AD203B41FA5}">
                      <a16:colId xmlns:a16="http://schemas.microsoft.com/office/drawing/2014/main" val="457503389"/>
                    </a:ext>
                  </a:extLst>
                </a:gridCol>
                <a:gridCol w="1520501">
                  <a:extLst>
                    <a:ext uri="{9D8B030D-6E8A-4147-A177-3AD203B41FA5}">
                      <a16:colId xmlns:a16="http://schemas.microsoft.com/office/drawing/2014/main" val="1569830664"/>
                    </a:ext>
                  </a:extLst>
                </a:gridCol>
              </a:tblGrid>
              <a:tr h="313209">
                <a:tc>
                  <a:txBody>
                    <a:bodyPr/>
                    <a:lstStyle/>
                    <a:p>
                      <a:r>
                        <a:rPr lang="en-US" sz="1600" b="1" dirty="0">
                          <a:latin typeface="Century Gothic" panose="020B0502020202020204" pitchFamily="34" charset="0"/>
                        </a:rPr>
                        <a:t>Class</a:t>
                      </a:r>
                    </a:p>
                  </a:txBody>
                  <a:tcPr>
                    <a:solidFill>
                      <a:srgbClr val="7EB761"/>
                    </a:solidFill>
                  </a:tcPr>
                </a:tc>
                <a:tc>
                  <a:txBody>
                    <a:bodyPr/>
                    <a:lstStyle/>
                    <a:p>
                      <a:r>
                        <a:rPr lang="en-US" sz="1600" b="1" dirty="0">
                          <a:latin typeface="Century Gothic" panose="020B0502020202020204" pitchFamily="34" charset="0"/>
                        </a:rPr>
                        <a:t>Percentage</a:t>
                      </a:r>
                    </a:p>
                  </a:txBody>
                  <a:tcPr>
                    <a:solidFill>
                      <a:srgbClr val="7EB761"/>
                    </a:solidFill>
                  </a:tcPr>
                </a:tc>
                <a:extLst>
                  <a:ext uri="{0D108BD9-81ED-4DB2-BD59-A6C34878D82A}">
                    <a16:rowId xmlns:a16="http://schemas.microsoft.com/office/drawing/2014/main" val="3265875200"/>
                  </a:ext>
                </a:extLst>
              </a:tr>
              <a:tr h="364433">
                <a:tc>
                  <a:txBody>
                    <a:bodyPr/>
                    <a:lstStyle/>
                    <a:p>
                      <a:r>
                        <a:rPr lang="en-US" dirty="0">
                          <a:latin typeface="Century Gothic" panose="020B0502020202020204" pitchFamily="34" charset="0"/>
                        </a:rPr>
                        <a:t>0</a:t>
                      </a:r>
                    </a:p>
                  </a:txBody>
                  <a:tcPr>
                    <a:solidFill>
                      <a:schemeClr val="accent6">
                        <a:lumMod val="20000"/>
                        <a:lumOff val="80000"/>
                      </a:schemeClr>
                    </a:solidFill>
                  </a:tcPr>
                </a:tc>
                <a:tc>
                  <a:txBody>
                    <a:bodyPr/>
                    <a:lstStyle/>
                    <a:p>
                      <a:r>
                        <a:rPr lang="en-US" dirty="0">
                          <a:latin typeface="Century Gothic" panose="020B0502020202020204" pitchFamily="34" charset="0"/>
                        </a:rPr>
                        <a:t>99.99%</a:t>
                      </a:r>
                    </a:p>
                  </a:txBody>
                  <a:tcPr>
                    <a:solidFill>
                      <a:schemeClr val="accent6">
                        <a:lumMod val="20000"/>
                        <a:lumOff val="80000"/>
                      </a:schemeClr>
                    </a:solidFill>
                  </a:tcPr>
                </a:tc>
                <a:extLst>
                  <a:ext uri="{0D108BD9-81ED-4DB2-BD59-A6C34878D82A}">
                    <a16:rowId xmlns:a16="http://schemas.microsoft.com/office/drawing/2014/main" val="3947011212"/>
                  </a:ext>
                </a:extLst>
              </a:tr>
              <a:tr h="556371">
                <a:tc>
                  <a:txBody>
                    <a:bodyPr/>
                    <a:lstStyle/>
                    <a:p>
                      <a:r>
                        <a:rPr lang="en-US" dirty="0">
                          <a:latin typeface="Century Gothic" panose="020B0502020202020204" pitchFamily="34" charset="0"/>
                        </a:rPr>
                        <a:t>2003</a:t>
                      </a:r>
                    </a:p>
                  </a:txBody>
                  <a:tcPr>
                    <a:solidFill>
                      <a:schemeClr val="accent6">
                        <a:lumMod val="40000"/>
                        <a:lumOff val="60000"/>
                      </a:schemeClr>
                    </a:solidFill>
                  </a:tcPr>
                </a:tc>
                <a:tc>
                  <a:txBody>
                    <a:bodyPr/>
                    <a:lstStyle/>
                    <a:p>
                      <a:pPr marL="0" marR="0" lvl="0" indent="0" algn="l" rtl="0">
                        <a:spcBef>
                          <a:spcPts val="0"/>
                        </a:spcBef>
                        <a:spcAft>
                          <a:spcPts val="0"/>
                        </a:spcAft>
                        <a:buNone/>
                      </a:pPr>
                      <a:r>
                        <a:rPr lang="en-US" sz="1800" dirty="0" smtClean="0">
                          <a:latin typeface="Century Gothic"/>
                          <a:ea typeface="Century Gothic"/>
                          <a:cs typeface="Century Gothic"/>
                          <a:sym typeface="Century Gothic"/>
                        </a:rPr>
                        <a:t>&lt;0.01%</a:t>
                      </a:r>
                      <a:endParaRPr lang="en-US" dirty="0"/>
                    </a:p>
                  </a:txBody>
                  <a:tcPr>
                    <a:solidFill>
                      <a:schemeClr val="accent6">
                        <a:lumMod val="40000"/>
                        <a:lumOff val="60000"/>
                      </a:schemeClr>
                    </a:solidFill>
                  </a:tcPr>
                </a:tc>
                <a:extLst>
                  <a:ext uri="{0D108BD9-81ED-4DB2-BD59-A6C34878D82A}">
                    <a16:rowId xmlns:a16="http://schemas.microsoft.com/office/drawing/2014/main" val="2900013427"/>
                  </a:ext>
                </a:extLst>
              </a:tr>
              <a:tr h="395388">
                <a:tc>
                  <a:txBody>
                    <a:bodyPr/>
                    <a:lstStyle/>
                    <a:p>
                      <a:r>
                        <a:rPr lang="en-US" dirty="0">
                          <a:latin typeface="Century Gothic" panose="020B0502020202020204" pitchFamily="34" charset="0"/>
                        </a:rPr>
                        <a:t>2001</a:t>
                      </a:r>
                    </a:p>
                  </a:txBody>
                  <a:tcPr>
                    <a:solidFill>
                      <a:schemeClr val="accent6">
                        <a:lumMod val="20000"/>
                        <a:lumOff val="80000"/>
                      </a:schemeClr>
                    </a:solidFill>
                  </a:tcPr>
                </a:tc>
                <a:tc>
                  <a:txBody>
                    <a:bodyPr/>
                    <a:lstStyle/>
                    <a:p>
                      <a:pPr marL="0" marR="0" lvl="0" indent="0" algn="l" rtl="0">
                        <a:spcBef>
                          <a:spcPts val="0"/>
                        </a:spcBef>
                        <a:spcAft>
                          <a:spcPts val="0"/>
                        </a:spcAft>
                        <a:buNone/>
                      </a:pPr>
                      <a:r>
                        <a:rPr lang="en-US" sz="1800" dirty="0" smtClean="0">
                          <a:latin typeface="Century Gothic"/>
                          <a:ea typeface="Century Gothic"/>
                          <a:cs typeface="Century Gothic"/>
                          <a:sym typeface="Century Gothic"/>
                        </a:rPr>
                        <a:t>&lt;0.01%</a:t>
                      </a:r>
                      <a:endParaRPr lang="en-US" dirty="0"/>
                    </a:p>
                  </a:txBody>
                  <a:tcPr>
                    <a:solidFill>
                      <a:schemeClr val="accent6">
                        <a:lumMod val="20000"/>
                        <a:lumOff val="80000"/>
                      </a:schemeClr>
                    </a:solidFill>
                  </a:tcPr>
                </a:tc>
                <a:extLst>
                  <a:ext uri="{0D108BD9-81ED-4DB2-BD59-A6C34878D82A}">
                    <a16:rowId xmlns:a16="http://schemas.microsoft.com/office/drawing/2014/main" val="338198932"/>
                  </a:ext>
                </a:extLst>
              </a:tr>
              <a:tr h="313209">
                <a:tc>
                  <a:txBody>
                    <a:bodyPr/>
                    <a:lstStyle/>
                    <a:p>
                      <a:r>
                        <a:rPr lang="en-US" dirty="0">
                          <a:latin typeface="Century Gothic" panose="020B0502020202020204" pitchFamily="34" charset="0"/>
                        </a:rPr>
                        <a:t>2005</a:t>
                      </a:r>
                    </a:p>
                  </a:txBody>
                  <a:tcPr>
                    <a:solidFill>
                      <a:schemeClr val="accent6">
                        <a:lumMod val="40000"/>
                        <a:lumOff val="60000"/>
                      </a:schemeClr>
                    </a:solidFill>
                  </a:tcPr>
                </a:tc>
                <a:tc>
                  <a:txBody>
                    <a:bodyPr/>
                    <a:lstStyle/>
                    <a:p>
                      <a:pPr marL="0" marR="0" lvl="0" indent="0" algn="l" rtl="0">
                        <a:spcBef>
                          <a:spcPts val="0"/>
                        </a:spcBef>
                        <a:spcAft>
                          <a:spcPts val="0"/>
                        </a:spcAft>
                        <a:buNone/>
                      </a:pPr>
                      <a:r>
                        <a:rPr lang="en-US" sz="1800" dirty="0" smtClean="0">
                          <a:latin typeface="Century Gothic"/>
                          <a:ea typeface="Century Gothic"/>
                          <a:cs typeface="Century Gothic"/>
                          <a:sym typeface="Century Gothic"/>
                        </a:rPr>
                        <a:t>&lt;0.01%</a:t>
                      </a:r>
                      <a:endParaRPr lang="en-US" dirty="0"/>
                    </a:p>
                  </a:txBody>
                  <a:tcPr>
                    <a:solidFill>
                      <a:schemeClr val="accent6">
                        <a:lumMod val="40000"/>
                        <a:lumOff val="60000"/>
                      </a:schemeClr>
                    </a:solidFill>
                  </a:tcPr>
                </a:tc>
                <a:extLst>
                  <a:ext uri="{0D108BD9-81ED-4DB2-BD59-A6C34878D82A}">
                    <a16:rowId xmlns:a16="http://schemas.microsoft.com/office/drawing/2014/main" val="873137181"/>
                  </a:ext>
                </a:extLst>
              </a:tr>
            </a:tbl>
          </a:graphicData>
        </a:graphic>
      </p:graphicFrame>
      <p:graphicFrame>
        <p:nvGraphicFramePr>
          <p:cNvPr id="129" name="Table 128"/>
          <p:cNvGraphicFramePr>
            <a:graphicFrameLocks noGrp="1"/>
          </p:cNvGraphicFramePr>
          <p:nvPr>
            <p:extLst>
              <p:ext uri="{D42A27DB-BD31-4B8C-83A1-F6EECF244321}">
                <p14:modId xmlns:p14="http://schemas.microsoft.com/office/powerpoint/2010/main" val="882877306"/>
              </p:ext>
            </p:extLst>
          </p:nvPr>
        </p:nvGraphicFramePr>
        <p:xfrm>
          <a:off x="8137220" y="3763927"/>
          <a:ext cx="2317216" cy="1815964"/>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796715">
                  <a:extLst>
                    <a:ext uri="{9D8B030D-6E8A-4147-A177-3AD203B41FA5}">
                      <a16:colId xmlns:a16="http://schemas.microsoft.com/office/drawing/2014/main" val="457503389"/>
                    </a:ext>
                  </a:extLst>
                </a:gridCol>
                <a:gridCol w="1520501">
                  <a:extLst>
                    <a:ext uri="{9D8B030D-6E8A-4147-A177-3AD203B41FA5}">
                      <a16:colId xmlns:a16="http://schemas.microsoft.com/office/drawing/2014/main" val="1569830664"/>
                    </a:ext>
                  </a:extLst>
                </a:gridCol>
              </a:tblGrid>
              <a:tr h="313209">
                <a:tc>
                  <a:txBody>
                    <a:bodyPr/>
                    <a:lstStyle/>
                    <a:p>
                      <a:r>
                        <a:rPr lang="en-US" sz="1600" b="1" dirty="0">
                          <a:latin typeface="Century Gothic" panose="020B0502020202020204" pitchFamily="34" charset="0"/>
                        </a:rPr>
                        <a:t>Class</a:t>
                      </a:r>
                    </a:p>
                  </a:txBody>
                  <a:tcPr>
                    <a:solidFill>
                      <a:srgbClr val="7EB761"/>
                    </a:solidFill>
                  </a:tcPr>
                </a:tc>
                <a:tc>
                  <a:txBody>
                    <a:bodyPr/>
                    <a:lstStyle/>
                    <a:p>
                      <a:r>
                        <a:rPr lang="en-US" sz="1600" b="1" dirty="0">
                          <a:latin typeface="Century Gothic" panose="020B0502020202020204" pitchFamily="34" charset="0"/>
                        </a:rPr>
                        <a:t>Percentage</a:t>
                      </a:r>
                    </a:p>
                  </a:txBody>
                  <a:tcPr>
                    <a:solidFill>
                      <a:srgbClr val="7EB761"/>
                    </a:solidFill>
                  </a:tcPr>
                </a:tc>
                <a:extLst>
                  <a:ext uri="{0D108BD9-81ED-4DB2-BD59-A6C34878D82A}">
                    <a16:rowId xmlns:a16="http://schemas.microsoft.com/office/drawing/2014/main" val="3265875200"/>
                  </a:ext>
                </a:extLst>
              </a:tr>
              <a:tr h="364433">
                <a:tc>
                  <a:txBody>
                    <a:bodyPr/>
                    <a:lstStyle/>
                    <a:p>
                      <a:r>
                        <a:rPr lang="en-US" dirty="0">
                          <a:latin typeface="Century Gothic" panose="020B0502020202020204" pitchFamily="34" charset="0"/>
                        </a:rPr>
                        <a:t>0</a:t>
                      </a:r>
                    </a:p>
                  </a:txBody>
                  <a:tcPr>
                    <a:solidFill>
                      <a:schemeClr val="accent6">
                        <a:lumMod val="20000"/>
                        <a:lumOff val="80000"/>
                      </a:schemeClr>
                    </a:solidFill>
                  </a:tcPr>
                </a:tc>
                <a:tc>
                  <a:txBody>
                    <a:bodyPr/>
                    <a:lstStyle/>
                    <a:p>
                      <a:r>
                        <a:rPr lang="en-US" dirty="0">
                          <a:latin typeface="Century Gothic" panose="020B0502020202020204" pitchFamily="34" charset="0"/>
                        </a:rPr>
                        <a:t>95.92%</a:t>
                      </a:r>
                    </a:p>
                  </a:txBody>
                  <a:tcPr>
                    <a:solidFill>
                      <a:schemeClr val="accent6">
                        <a:lumMod val="20000"/>
                        <a:lumOff val="80000"/>
                      </a:schemeClr>
                    </a:solidFill>
                  </a:tcPr>
                </a:tc>
                <a:extLst>
                  <a:ext uri="{0D108BD9-81ED-4DB2-BD59-A6C34878D82A}">
                    <a16:rowId xmlns:a16="http://schemas.microsoft.com/office/drawing/2014/main" val="3947011212"/>
                  </a:ext>
                </a:extLst>
              </a:tr>
              <a:tr h="383404">
                <a:tc>
                  <a:txBody>
                    <a:bodyPr/>
                    <a:lstStyle/>
                    <a:p>
                      <a:r>
                        <a:rPr lang="en-US" dirty="0">
                          <a:latin typeface="Century Gothic" panose="020B0502020202020204" pitchFamily="34" charset="0"/>
                        </a:rPr>
                        <a:t>2004</a:t>
                      </a:r>
                    </a:p>
                  </a:txBody>
                  <a:tcPr>
                    <a:solidFill>
                      <a:schemeClr val="accent6">
                        <a:lumMod val="40000"/>
                        <a:lumOff val="60000"/>
                      </a:schemeClr>
                    </a:solidFill>
                  </a:tcPr>
                </a:tc>
                <a:tc>
                  <a:txBody>
                    <a:bodyPr/>
                    <a:lstStyle/>
                    <a:p>
                      <a:r>
                        <a:rPr lang="en-US" dirty="0">
                          <a:latin typeface="Century Gothic" panose="020B0502020202020204" pitchFamily="34" charset="0"/>
                        </a:rPr>
                        <a:t>0.21%</a:t>
                      </a:r>
                    </a:p>
                  </a:txBody>
                  <a:tcPr>
                    <a:solidFill>
                      <a:schemeClr val="accent6">
                        <a:lumMod val="40000"/>
                        <a:lumOff val="60000"/>
                      </a:schemeClr>
                    </a:solidFill>
                  </a:tcPr>
                </a:tc>
                <a:extLst>
                  <a:ext uri="{0D108BD9-81ED-4DB2-BD59-A6C34878D82A}">
                    <a16:rowId xmlns:a16="http://schemas.microsoft.com/office/drawing/2014/main" val="2900013427"/>
                  </a:ext>
                </a:extLst>
              </a:tr>
              <a:tr h="313209">
                <a:tc>
                  <a:txBody>
                    <a:bodyPr/>
                    <a:lstStyle/>
                    <a:p>
                      <a:r>
                        <a:rPr lang="en-US" dirty="0">
                          <a:latin typeface="Century Gothic" panose="020B0502020202020204" pitchFamily="34" charset="0"/>
                        </a:rPr>
                        <a:t>2000</a:t>
                      </a:r>
                    </a:p>
                  </a:txBody>
                  <a:tcPr>
                    <a:solidFill>
                      <a:schemeClr val="accent6">
                        <a:lumMod val="20000"/>
                        <a:lumOff val="80000"/>
                      </a:schemeClr>
                    </a:solidFill>
                  </a:tcPr>
                </a:tc>
                <a:tc>
                  <a:txBody>
                    <a:bodyPr/>
                    <a:lstStyle/>
                    <a:p>
                      <a:r>
                        <a:rPr lang="en-US" dirty="0">
                          <a:latin typeface="Century Gothic" panose="020B0502020202020204" pitchFamily="34" charset="0"/>
                        </a:rPr>
                        <a:t>0.17%</a:t>
                      </a:r>
                    </a:p>
                  </a:txBody>
                  <a:tcPr>
                    <a:solidFill>
                      <a:schemeClr val="accent6">
                        <a:lumMod val="20000"/>
                        <a:lumOff val="80000"/>
                      </a:schemeClr>
                    </a:solidFill>
                  </a:tcPr>
                </a:tc>
                <a:extLst>
                  <a:ext uri="{0D108BD9-81ED-4DB2-BD59-A6C34878D82A}">
                    <a16:rowId xmlns:a16="http://schemas.microsoft.com/office/drawing/2014/main" val="338198932"/>
                  </a:ext>
                </a:extLst>
              </a:tr>
              <a:tr h="313209">
                <a:tc>
                  <a:txBody>
                    <a:bodyPr/>
                    <a:lstStyle/>
                    <a:p>
                      <a:r>
                        <a:rPr lang="en-US" dirty="0">
                          <a:latin typeface="Century Gothic" panose="020B0502020202020204" pitchFamily="34" charset="0"/>
                        </a:rPr>
                        <a:t>2005</a:t>
                      </a:r>
                    </a:p>
                  </a:txBody>
                  <a:tcPr>
                    <a:solidFill>
                      <a:schemeClr val="accent6">
                        <a:lumMod val="40000"/>
                        <a:lumOff val="60000"/>
                      </a:schemeClr>
                    </a:solidFill>
                  </a:tcPr>
                </a:tc>
                <a:tc>
                  <a:txBody>
                    <a:bodyPr/>
                    <a:lstStyle/>
                    <a:p>
                      <a:r>
                        <a:rPr lang="en-US" dirty="0">
                          <a:latin typeface="Century Gothic" panose="020B0502020202020204" pitchFamily="34" charset="0"/>
                        </a:rPr>
                        <a:t>0.07%</a:t>
                      </a:r>
                    </a:p>
                  </a:txBody>
                  <a:tcPr>
                    <a:solidFill>
                      <a:schemeClr val="accent6">
                        <a:lumMod val="40000"/>
                        <a:lumOff val="60000"/>
                      </a:schemeClr>
                    </a:solidFill>
                  </a:tcPr>
                </a:tc>
                <a:extLst>
                  <a:ext uri="{0D108BD9-81ED-4DB2-BD59-A6C34878D82A}">
                    <a16:rowId xmlns:a16="http://schemas.microsoft.com/office/drawing/2014/main" val="873137181"/>
                  </a:ext>
                </a:extLst>
              </a:tr>
            </a:tbl>
          </a:graphicData>
        </a:graphic>
      </p:graphicFrame>
      <p:grpSp>
        <p:nvGrpSpPr>
          <p:cNvPr id="7" name="Group 6"/>
          <p:cNvGrpSpPr/>
          <p:nvPr/>
        </p:nvGrpSpPr>
        <p:grpSpPr>
          <a:xfrm>
            <a:off x="1634411" y="1538816"/>
            <a:ext cx="3000456" cy="3891018"/>
            <a:chOff x="1634411" y="1538816"/>
            <a:chExt cx="3000456" cy="3891018"/>
          </a:xfrm>
        </p:grpSpPr>
        <p:grpSp>
          <p:nvGrpSpPr>
            <p:cNvPr id="123" name="Group 122"/>
            <p:cNvGrpSpPr/>
            <p:nvPr/>
          </p:nvGrpSpPr>
          <p:grpSpPr>
            <a:xfrm>
              <a:off x="2851365" y="2525812"/>
              <a:ext cx="1783502" cy="2146097"/>
              <a:chOff x="1752178" y="2415062"/>
              <a:chExt cx="1783502" cy="2146097"/>
            </a:xfrm>
          </p:grpSpPr>
          <p:grpSp>
            <p:nvGrpSpPr>
              <p:cNvPr id="124" name="Group 123"/>
              <p:cNvGrpSpPr/>
              <p:nvPr/>
            </p:nvGrpSpPr>
            <p:grpSpPr>
              <a:xfrm>
                <a:off x="1752178" y="2415062"/>
                <a:ext cx="1248666" cy="2146097"/>
                <a:chOff x="1752178" y="2415062"/>
                <a:chExt cx="1248666" cy="2146097"/>
              </a:xfrm>
            </p:grpSpPr>
            <p:sp>
              <p:nvSpPr>
                <p:cNvPr id="126" name="Rectangle 125"/>
                <p:cNvSpPr/>
                <p:nvPr/>
              </p:nvSpPr>
              <p:spPr>
                <a:xfrm>
                  <a:off x="2290591" y="2884672"/>
                  <a:ext cx="710253" cy="13050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p:cNvSpPr/>
                <p:nvPr/>
              </p:nvSpPr>
              <p:spPr>
                <a:xfrm>
                  <a:off x="1752178" y="2415062"/>
                  <a:ext cx="604922" cy="214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25" name="Straight Connector 124"/>
              <p:cNvCxnSpPr>
                <a:stCxn id="126" idx="3"/>
              </p:cNvCxnSpPr>
              <p:nvPr/>
            </p:nvCxnSpPr>
            <p:spPr>
              <a:xfrm>
                <a:off x="3000844" y="3537189"/>
                <a:ext cx="53483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116" name="Google Shape;365;p4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634411" y="1538816"/>
              <a:ext cx="1861193" cy="1874160"/>
            </a:xfrm>
            <a:prstGeom prst="rect">
              <a:avLst/>
            </a:prstGeom>
            <a:noFill/>
            <a:ln>
              <a:noFill/>
            </a:ln>
            <a:effectLst>
              <a:outerShdw blurRad="57150" dist="19050" dir="5400000" algn="bl" rotWithShape="0">
                <a:srgbClr val="000000"/>
              </a:outerShdw>
            </a:effectLst>
          </p:spPr>
        </p:pic>
        <p:pic>
          <p:nvPicPr>
            <p:cNvPr id="117" name="Google Shape;365;p4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634411" y="3555674"/>
              <a:ext cx="1861193" cy="1874160"/>
            </a:xfrm>
            <a:prstGeom prst="rect">
              <a:avLst/>
            </a:prstGeom>
            <a:noFill/>
            <a:ln>
              <a:noFill/>
            </a:ln>
            <a:effectLst>
              <a:outerShdw blurRad="57150" dist="19050" dir="5400000" algn="bl" rotWithShape="0">
                <a:srgbClr val="000000"/>
              </a:outerShdw>
            </a:effectLst>
          </p:spPr>
        </p:pic>
        <p:sp>
          <p:nvSpPr>
            <p:cNvPr id="130" name="Rectangle 129"/>
            <p:cNvSpPr/>
            <p:nvPr/>
          </p:nvSpPr>
          <p:spPr>
            <a:xfrm>
              <a:off x="2437691" y="2840615"/>
              <a:ext cx="1033292" cy="538778"/>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p:cNvSpPr/>
            <p:nvPr/>
          </p:nvSpPr>
          <p:spPr>
            <a:xfrm>
              <a:off x="2403499" y="4841082"/>
              <a:ext cx="1033292" cy="537770"/>
            </a:xfrm>
            <a:prstGeom prst="rect">
              <a:avLst/>
            </a:prstGeom>
            <a:solidFill>
              <a:srgbClr val="40404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Google Shape;505;p61">
              <a:extLst>
                <a:ext uri="{FF2B5EF4-FFF2-40B4-BE49-F238E27FC236}">
                  <a16:creationId xmlns:a16="http://schemas.microsoft.com/office/drawing/2014/main" id="{0D7BA1DA-5F72-4ACE-B718-1F09733E7732}"/>
                </a:ext>
              </a:extLst>
            </p:cNvPr>
            <p:cNvSpPr txBox="1"/>
            <p:nvPr/>
          </p:nvSpPr>
          <p:spPr>
            <a:xfrm>
              <a:off x="2395698" y="4853484"/>
              <a:ext cx="1099906" cy="56370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Loss YOD Raster</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sp>
          <p:nvSpPr>
            <p:cNvPr id="109" name="Google Shape;505;p61">
              <a:extLst>
                <a:ext uri="{FF2B5EF4-FFF2-40B4-BE49-F238E27FC236}">
                  <a16:creationId xmlns:a16="http://schemas.microsoft.com/office/drawing/2014/main" id="{0D7BA1DA-5F72-4ACE-B718-1F09733E7732}"/>
                </a:ext>
              </a:extLst>
            </p:cNvPr>
            <p:cNvSpPr txBox="1"/>
            <p:nvPr/>
          </p:nvSpPr>
          <p:spPr>
            <a:xfrm>
              <a:off x="2062196" y="2827891"/>
              <a:ext cx="1462800" cy="23603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1600" b="1" dirty="0">
                  <a:solidFill>
                    <a:schemeClr val="bg1"/>
                  </a:solidFill>
                  <a:effectLst>
                    <a:outerShdw blurRad="38100" dist="38100" dir="2700000" algn="tl">
                      <a:srgbClr val="000000">
                        <a:alpha val="43137"/>
                      </a:srgbClr>
                    </a:outerShdw>
                  </a:effectLst>
                  <a:latin typeface="Century Gothic"/>
                  <a:ea typeface="Arial"/>
                  <a:cs typeface="Arial"/>
                  <a:sym typeface="Century Gothic"/>
                </a:rPr>
                <a:t>Gain YOD Raster</a:t>
              </a:r>
              <a:endParaRPr sz="1600" b="1" i="0" u="none" strike="noStrike" cap="none" dirty="0">
                <a:solidFill>
                  <a:schemeClr val="bg1"/>
                </a:solidFill>
                <a:effectLst>
                  <a:outerShdw blurRad="38100" dist="38100" dir="2700000" algn="tl">
                    <a:srgbClr val="000000">
                      <a:alpha val="43137"/>
                    </a:srgbClr>
                  </a:outerShdw>
                </a:effectLst>
                <a:latin typeface="Arial"/>
                <a:ea typeface="Arial"/>
                <a:cs typeface="Arial"/>
                <a:sym typeface="Arial"/>
              </a:endParaRPr>
            </a:p>
          </p:txBody>
        </p:sp>
      </p:grpSp>
    </p:spTree>
    <p:extLst>
      <p:ext uri="{BB962C8B-B14F-4D97-AF65-F5344CB8AC3E}">
        <p14:creationId xmlns:p14="http://schemas.microsoft.com/office/powerpoint/2010/main" val="21167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anim calcmode="lin" valueType="num">
                                      <p:cBhvr additive="base">
                                        <p:cTn id="19" dur="500" fill="hold"/>
                                        <p:tgtEl>
                                          <p:spTgt spid="128"/>
                                        </p:tgtEl>
                                        <p:attrNameLst>
                                          <p:attrName>ppt_x</p:attrName>
                                        </p:attrNameLst>
                                      </p:cBhvr>
                                      <p:tavLst>
                                        <p:tav tm="0">
                                          <p:val>
                                            <p:strVal val="0-#ppt_w/2"/>
                                          </p:val>
                                        </p:tav>
                                        <p:tav tm="100000">
                                          <p:val>
                                            <p:strVal val="#ppt_x"/>
                                          </p:val>
                                        </p:tav>
                                      </p:tavLst>
                                    </p:anim>
                                    <p:anim calcmode="lin" valueType="num">
                                      <p:cBhvr additive="base">
                                        <p:cTn id="20" dur="500" fill="hold"/>
                                        <p:tgtEl>
                                          <p:spTgt spid="1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9"/>
                                        </p:tgtEl>
                                        <p:attrNameLst>
                                          <p:attrName>style.visibility</p:attrName>
                                        </p:attrNameLst>
                                      </p:cBhvr>
                                      <p:to>
                                        <p:strVal val="visible"/>
                                      </p:to>
                                    </p:set>
                                    <p:anim calcmode="lin" valueType="num">
                                      <p:cBhvr additive="base">
                                        <p:cTn id="23" dur="500" fill="hold"/>
                                        <p:tgtEl>
                                          <p:spTgt spid="129"/>
                                        </p:tgtEl>
                                        <p:attrNameLst>
                                          <p:attrName>ppt_x</p:attrName>
                                        </p:attrNameLst>
                                      </p:cBhvr>
                                      <p:tavLst>
                                        <p:tav tm="0">
                                          <p:val>
                                            <p:strVal val="0-#ppt_w/2"/>
                                          </p:val>
                                        </p:tav>
                                        <p:tav tm="100000">
                                          <p:val>
                                            <p:strVal val="#ppt_x"/>
                                          </p:val>
                                        </p:tav>
                                      </p:tavLst>
                                    </p:anim>
                                    <p:anim calcmode="lin" valueType="num">
                                      <p:cBhvr additive="base">
                                        <p:cTn id="24" dur="5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11340</TotalTime>
  <Words>3406</Words>
  <Application>Microsoft Office PowerPoint</Application>
  <PresentationFormat>Widescreen</PresentationFormat>
  <Paragraphs>653</Paragraphs>
  <Slides>22</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Open Sans</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nrel</cp:lastModifiedBy>
  <cp:revision>573</cp:revision>
  <dcterms:created xsi:type="dcterms:W3CDTF">2019-11-12T17:46:59Z</dcterms:created>
  <dcterms:modified xsi:type="dcterms:W3CDTF">2020-04-02T16:15:30Z</dcterms:modified>
</cp:coreProperties>
</file>