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7" r:id="rId3"/>
    <p:sldId id="258" r:id="rId4"/>
    <p:sldId id="269" r:id="rId5"/>
    <p:sldId id="260" r:id="rId6"/>
    <p:sldId id="259" r:id="rId7"/>
    <p:sldId id="271" r:id="rId8"/>
    <p:sldId id="278" r:id="rId9"/>
    <p:sldId id="267" r:id="rId10"/>
    <p:sldId id="265"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0846" autoAdjust="0"/>
  </p:normalViewPr>
  <p:slideViewPr>
    <p:cSldViewPr snapToGrid="0">
      <p:cViewPr varScale="1">
        <p:scale>
          <a:sx n="80" d="100"/>
          <a:sy n="80" d="100"/>
        </p:scale>
        <p:origin x="120"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11</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2019 </a:t>
            </a:r>
            <a:r>
              <a:rPr lang="en-US" sz="3200" dirty="0" smtClean="0">
                <a:solidFill>
                  <a:srgbClr val="EF282F"/>
                </a:solidFill>
              </a:rPr>
              <a:t>Summer</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6. </a:t>
            </a:r>
            <a:r>
              <a:rPr lang="en-US" sz="3600" dirty="0" smtClean="0">
                <a:solidFill>
                  <a:srgbClr val="0061AA"/>
                </a:solidFill>
              </a:rPr>
              <a:t>Partners</a:t>
            </a:r>
            <a:endParaRPr lang="en-US" dirty="0" smtClean="0">
              <a:solidFill>
                <a:srgbClr val="0061AA"/>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Quiz Time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smtClean="0"/>
              <a:t>How many partner types are there?</a:t>
            </a:r>
          </a:p>
          <a:p>
            <a:pPr marL="285750" indent="-285750">
              <a:spcBef>
                <a:spcPts val="0"/>
              </a:spcBef>
              <a:spcAft>
                <a:spcPts val="1800"/>
              </a:spcAft>
              <a:buClr>
                <a:srgbClr val="EF282F"/>
              </a:buClr>
              <a:buFont typeface="Webdings" panose="05030102010509060703" pitchFamily="18" charset="2"/>
              <a:buChar char="4"/>
            </a:pPr>
            <a:r>
              <a:rPr lang="en-US" sz="1800" dirty="0" smtClean="0"/>
              <a:t>What is a good cadence for tag ups with partners?</a:t>
            </a:r>
          </a:p>
          <a:p>
            <a:pPr marL="285750" indent="-285750">
              <a:spcBef>
                <a:spcPts val="0"/>
              </a:spcBef>
              <a:spcAft>
                <a:spcPts val="1800"/>
              </a:spcAft>
              <a:buClr>
                <a:srgbClr val="EF282F"/>
              </a:buClr>
              <a:buFont typeface="Webdings" panose="05030102010509060703" pitchFamily="18" charset="2"/>
              <a:buChar char="4"/>
            </a:pPr>
            <a:r>
              <a:rPr lang="en-US" sz="1800" dirty="0" smtClean="0"/>
              <a:t>Ahead of your first meeting with your partner(s), you should do what?</a:t>
            </a:r>
          </a:p>
          <a:p>
            <a:pPr marL="285750" indent="-285750">
              <a:spcBef>
                <a:spcPts val="0"/>
              </a:spcBef>
              <a:spcAft>
                <a:spcPts val="1800"/>
              </a:spcAft>
              <a:buClr>
                <a:srgbClr val="EF282F"/>
              </a:buClr>
              <a:buFont typeface="Webdings" panose="05030102010509060703" pitchFamily="18" charset="2"/>
              <a:buChar char="4"/>
            </a:pPr>
            <a:r>
              <a:rPr lang="en-US" sz="1800" dirty="0" smtClean="0"/>
              <a:t>If you have international partners, what NASA organizations needs to be involved in communications?</a:t>
            </a:r>
          </a:p>
          <a:p>
            <a:pPr marL="285750" indent="-285750">
              <a:spcBef>
                <a:spcPts val="0"/>
              </a:spcBef>
              <a:spcAft>
                <a:spcPts val="1800"/>
              </a:spcAft>
              <a:buClr>
                <a:srgbClr val="EF282F"/>
              </a:buClr>
              <a:buFont typeface="Webdings" panose="05030102010509060703" pitchFamily="18" charset="2"/>
              <a:buChar char="4"/>
            </a:pPr>
            <a:r>
              <a:rPr lang="en-US" sz="1800" dirty="0" smtClean="0"/>
              <a:t>If a partner is in a designated country, can you send them drafts of your deliverables?</a:t>
            </a:r>
          </a:p>
          <a:p>
            <a:pPr marL="285750" indent="-285750">
              <a:spcBef>
                <a:spcPts val="0"/>
              </a:spcBef>
              <a:spcAft>
                <a:spcPts val="1800"/>
              </a:spcAft>
              <a:buClr>
                <a:srgbClr val="EF282F"/>
              </a:buClr>
              <a:buFont typeface="Webdings" panose="05030102010509060703" pitchFamily="18" charset="2"/>
              <a:buChar char="4"/>
            </a:pPr>
            <a:endParaRPr lang="en-US" sz="1800" dirty="0" smtClean="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387426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4316130" y="49736"/>
            <a:ext cx="9480090" cy="4740045"/>
          </a:xfrm>
          <a:prstGeom prst="rect">
            <a:avLst/>
          </a:prstGeom>
        </p:spPr>
      </p:pic>
      <p:pic>
        <p:nvPicPr>
          <p:cNvPr id="80" name="Picture 7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9" y="-7809"/>
            <a:ext cx="4772986" cy="479759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6911788" y="5190564"/>
            <a:ext cx="4993340" cy="15150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chemeClr val="tx1">
                    <a:lumMod val="75000"/>
                    <a:lumOff val="25000"/>
                  </a:schemeClr>
                </a:solidFill>
              </a:rPr>
              <a:t>Partners are the foundation of DEVELOP projects. </a:t>
            </a:r>
            <a:r>
              <a:rPr lang="en-US" sz="2200" dirty="0" smtClean="0">
                <a:solidFill>
                  <a:schemeClr val="tx1">
                    <a:lumMod val="75000"/>
                    <a:lumOff val="25000"/>
                  </a:schemeClr>
                </a:solidFill>
              </a:rPr>
              <a:t>What </a:t>
            </a:r>
            <a:r>
              <a:rPr lang="en-US" sz="2200" dirty="0">
                <a:solidFill>
                  <a:schemeClr val="tx1">
                    <a:lumMod val="75000"/>
                    <a:lumOff val="25000"/>
                  </a:schemeClr>
                </a:solidFill>
              </a:rPr>
              <a:t>does your partner </a:t>
            </a:r>
            <a:r>
              <a:rPr lang="en-US" sz="2200" dirty="0" smtClean="0">
                <a:solidFill>
                  <a:schemeClr val="tx1">
                    <a:lumMod val="75000"/>
                    <a:lumOff val="25000"/>
                  </a:schemeClr>
                </a:solidFill>
              </a:rPr>
              <a:t>need? How </a:t>
            </a:r>
            <a:r>
              <a:rPr lang="en-US" sz="2200" dirty="0">
                <a:solidFill>
                  <a:schemeClr val="tx1">
                    <a:lumMod val="75000"/>
                    <a:lumOff val="25000"/>
                  </a:schemeClr>
                </a:solidFill>
              </a:rPr>
              <a:t>can NASA EO support their decision making?</a:t>
            </a:r>
          </a:p>
        </p:txBody>
      </p:sp>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Types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2" y="1209673"/>
            <a:ext cx="9288604" cy="55467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Often, DEVELOP teams use the terms ‘partner’ and ‘end user’ interchangeably. However, there are some distinct differences relating to these terms, and thus the standardized definitions of typical DEVELOP partners are provided.</a:t>
            </a:r>
          </a:p>
          <a:p>
            <a:pPr marL="285750" indent="-285750">
              <a:spcBef>
                <a:spcPts val="0"/>
              </a:spcBef>
              <a:spcAft>
                <a:spcPts val="600"/>
              </a:spcAft>
              <a:buClr>
                <a:srgbClr val="EF282F"/>
              </a:buClr>
              <a:buFont typeface="Webdings" panose="05030102010509060703" pitchFamily="18" charset="2"/>
              <a:buChar char="4"/>
            </a:pPr>
            <a:r>
              <a:rPr lang="en-US" sz="1800" b="1" dirty="0">
                <a:solidFill>
                  <a:srgbClr val="0061AA"/>
                </a:solidFill>
              </a:rPr>
              <a:t>Partner</a:t>
            </a:r>
            <a:r>
              <a:rPr lang="en-US" sz="1800" dirty="0">
                <a:solidFill>
                  <a:srgbClr val="0061AA"/>
                </a:solidFill>
              </a:rPr>
              <a:t>: </a:t>
            </a:r>
            <a:r>
              <a:rPr lang="en-US" sz="1800" dirty="0"/>
              <a:t>Umbrella term for any outside organization DEVELOP engages with through projects, nodes, or other activities</a:t>
            </a:r>
          </a:p>
          <a:p>
            <a:pPr marL="285750" indent="-285750">
              <a:spcBef>
                <a:spcPts val="0"/>
              </a:spcBef>
              <a:spcAft>
                <a:spcPts val="600"/>
              </a:spcAft>
              <a:buClr>
                <a:srgbClr val="EF282F"/>
              </a:buClr>
              <a:buFont typeface="Webdings" panose="05030102010509060703" pitchFamily="18" charset="2"/>
              <a:buChar char="4"/>
            </a:pPr>
            <a:r>
              <a:rPr lang="en-US" sz="1800" dirty="0" smtClean="0"/>
              <a:t>Types </a:t>
            </a:r>
            <a:r>
              <a:rPr lang="en-US" sz="1800" dirty="0"/>
              <a:t>of </a:t>
            </a:r>
            <a:r>
              <a:rPr lang="en-US" sz="1800" dirty="0" smtClean="0"/>
              <a:t>Partners:</a:t>
            </a:r>
            <a:endParaRPr lang="en-US" sz="1800" dirty="0"/>
          </a:p>
          <a:p>
            <a:pPr marL="742950" lvl="1" indent="-285750">
              <a:spcBef>
                <a:spcPts val="0"/>
              </a:spcBef>
              <a:spcAft>
                <a:spcPts val="600"/>
              </a:spcAft>
              <a:buClr>
                <a:srgbClr val="EF282F"/>
              </a:buClr>
              <a:buFont typeface="Arial" panose="020B0604020202020204" pitchFamily="34" charset="0"/>
              <a:buChar char="•"/>
            </a:pPr>
            <a:r>
              <a:rPr lang="en-US" sz="1600" b="1" dirty="0">
                <a:solidFill>
                  <a:srgbClr val="0061AA"/>
                </a:solidFill>
              </a:rPr>
              <a:t>End User: </a:t>
            </a:r>
            <a:r>
              <a:rPr lang="en-US" sz="1600" dirty="0"/>
              <a:t>Organization or individual that receives results and methodologies from DEVELOP (either directly from a DEVELOP project team or through a collaborator/boundary organization) and can use the project’s products or methodologies to make a decision or policy; they may also provide some kind of resources (advising, data, model, software, funding, etc.), but it is not required</a:t>
            </a:r>
          </a:p>
          <a:p>
            <a:pPr marL="1200150" lvl="2" indent="-285750">
              <a:spcBef>
                <a:spcPts val="0"/>
              </a:spcBef>
              <a:spcAft>
                <a:spcPts val="600"/>
              </a:spcAft>
              <a:buClr>
                <a:srgbClr val="EF282F"/>
              </a:buClr>
              <a:buFont typeface="Wingdings" panose="05000000000000000000" pitchFamily="2" charset="2"/>
              <a:buChar char="§"/>
            </a:pPr>
            <a:r>
              <a:rPr lang="en-US" sz="1400" dirty="0"/>
              <a:t>Ex. The Texas Forest Service’s Predictive Services that can use the products/methodologies from the DEVELOP project in their risk mapping creation</a:t>
            </a:r>
          </a:p>
          <a:p>
            <a:pPr marL="742950" lvl="1" indent="-285750">
              <a:spcBef>
                <a:spcPts val="0"/>
              </a:spcBef>
              <a:spcAft>
                <a:spcPts val="600"/>
              </a:spcAft>
              <a:buClr>
                <a:srgbClr val="EF282F"/>
              </a:buClr>
              <a:buFont typeface="Arial" panose="020B0604020202020204" pitchFamily="34" charset="0"/>
              <a:buChar char="•"/>
            </a:pPr>
            <a:r>
              <a:rPr lang="en-US" sz="1600" b="1" dirty="0">
                <a:solidFill>
                  <a:srgbClr val="0061AA"/>
                </a:solidFill>
              </a:rPr>
              <a:t>Collaborator: </a:t>
            </a:r>
            <a:r>
              <a:rPr lang="en-US" sz="1600" dirty="0"/>
              <a:t>Organization or individual that works directly with a DEVELOP project team and provides some kind of leveraged resource (advising, data, model, software, funding, etc.), but are not actually using the project’s products or methodologies to make a decision or policy </a:t>
            </a:r>
          </a:p>
          <a:p>
            <a:pPr marL="1200150" lvl="2" indent="-285750">
              <a:spcBef>
                <a:spcPts val="0"/>
              </a:spcBef>
              <a:spcAft>
                <a:spcPts val="600"/>
              </a:spcAft>
              <a:buClr>
                <a:srgbClr val="EF282F"/>
              </a:buClr>
              <a:buFont typeface="Wingdings" panose="05000000000000000000" pitchFamily="2" charset="2"/>
              <a:buChar char="§"/>
            </a:pPr>
            <a:r>
              <a:rPr lang="en-US" sz="1400" dirty="0" smtClean="0"/>
              <a:t>Ex</a:t>
            </a:r>
            <a:r>
              <a:rPr lang="en-US" sz="1400" dirty="0"/>
              <a:t>. A researcher from a university who provides a team with an ancillary dataset to validate their results</a:t>
            </a:r>
          </a:p>
          <a:p>
            <a:pPr marL="742950" lvl="1" indent="-285750">
              <a:spcBef>
                <a:spcPts val="0"/>
              </a:spcBef>
              <a:spcAft>
                <a:spcPts val="1800"/>
              </a:spcAft>
              <a:buClr>
                <a:srgbClr val="EF282F"/>
              </a:buClr>
              <a:buFont typeface="Arial" panose="020B0604020202020204" pitchFamily="34" charset="0"/>
              <a:buChar char="•"/>
            </a:pPr>
            <a:endParaRPr lang="en-US" sz="1600" dirty="0" smtClean="0"/>
          </a:p>
        </p:txBody>
      </p:sp>
      <p:grpSp>
        <p:nvGrpSpPr>
          <p:cNvPr id="22" name="Group 21"/>
          <p:cNvGrpSpPr/>
          <p:nvPr/>
        </p:nvGrpSpPr>
        <p:grpSpPr>
          <a:xfrm>
            <a:off x="379307" y="5994399"/>
            <a:ext cx="9478947" cy="715293"/>
            <a:chOff x="635586" y="5073557"/>
            <a:chExt cx="3693400" cy="1273903"/>
          </a:xfrm>
        </p:grpSpPr>
        <p:sp>
          <p:nvSpPr>
            <p:cNvPr id="24" name="Text Placeholder 5"/>
            <p:cNvSpPr txBox="1">
              <a:spLocks/>
            </p:cNvSpPr>
            <p:nvPr/>
          </p:nvSpPr>
          <p:spPr>
            <a:xfrm>
              <a:off x="635586" y="5078344"/>
              <a:ext cx="3693400" cy="949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buClr>
                  <a:srgbClr val="0078C1"/>
                </a:buClr>
              </a:pPr>
              <a:r>
                <a:rPr lang="en-US" sz="1600" dirty="0" smtClean="0"/>
                <a:t>All partners are either end users (using the results/products to make a decision) </a:t>
              </a:r>
              <a:r>
                <a:rPr lang="en-US" sz="1600" b="1" u="sng" dirty="0" smtClean="0"/>
                <a:t>OR</a:t>
              </a:r>
              <a:r>
                <a:rPr lang="en-US" sz="1600" dirty="0" smtClean="0"/>
                <a:t> collaborators (not using the results or products to make a decision)</a:t>
              </a:r>
            </a:p>
          </p:txBody>
        </p:sp>
        <p:sp>
          <p:nvSpPr>
            <p:cNvPr id="43" name="Rounded Rectangle 42"/>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Types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3312850" y="1240319"/>
            <a:ext cx="6834120" cy="33858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Both end users and collaborators can also be “boundary organizations”. This is an additional classifier.</a:t>
            </a:r>
          </a:p>
          <a:p>
            <a:pPr marL="285750" indent="-285750">
              <a:spcBef>
                <a:spcPts val="0"/>
              </a:spcBef>
              <a:spcAft>
                <a:spcPts val="600"/>
              </a:spcAft>
              <a:buClr>
                <a:srgbClr val="EF282F"/>
              </a:buClr>
              <a:buFont typeface="Webdings" panose="05030102010509060703" pitchFamily="18" charset="2"/>
              <a:buChar char="4"/>
            </a:pPr>
            <a:r>
              <a:rPr lang="en-US" sz="1800" dirty="0"/>
              <a:t>Boundary Organization: Organization or individual that disseminates the project’s results to other end users, </a:t>
            </a:r>
            <a:r>
              <a:rPr lang="en-US" sz="1800" dirty="0" smtClean="0"/>
              <a:t>decision-makers</a:t>
            </a:r>
            <a:r>
              <a:rPr lang="en-US" sz="1800" dirty="0"/>
              <a:t>, </a:t>
            </a:r>
            <a:r>
              <a:rPr lang="en-US" sz="1800" dirty="0" smtClean="0"/>
              <a:t>policy-makers</a:t>
            </a:r>
            <a:r>
              <a:rPr lang="en-US" sz="1800" dirty="0"/>
              <a:t>, </a:t>
            </a:r>
            <a:r>
              <a:rPr lang="en-US" sz="1800" dirty="0" smtClean="0"/>
              <a:t>etc.; </a:t>
            </a:r>
            <a:r>
              <a:rPr lang="en-US" sz="1800" dirty="0"/>
              <a:t>the Applied Sciences Program defines a boundary organization as “an organization outside of your own that broadens your reach across the boundary into the operational domain (i.e. policy-makers, decision-makers, and other key stakeholders)”</a:t>
            </a:r>
          </a:p>
          <a:p>
            <a:pPr marL="285750" indent="-285750">
              <a:spcBef>
                <a:spcPts val="0"/>
              </a:spcBef>
              <a:spcAft>
                <a:spcPts val="600"/>
              </a:spcAft>
              <a:buClr>
                <a:srgbClr val="EF282F"/>
              </a:buClr>
              <a:buFont typeface="Webdings" panose="05030102010509060703" pitchFamily="18" charset="2"/>
              <a:buChar char="4"/>
            </a:pPr>
            <a:r>
              <a:rPr lang="en-US" sz="1400" dirty="0"/>
              <a:t>Ex. The Smithsonian Conservation Biology Institute works with local groups in Myanmar and helped DEVELOP disseminate results from the Myanmar Ecological Forecasting project to those in-country groups.</a:t>
            </a:r>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0" name="Picture 39" descr="https://scontent-lga1-1.xx.fbcdn.net/hphotos-xpa1/t31.0-8/10924220_842773212448910_5215081429846032086_o.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2121" y="3404734"/>
            <a:ext cx="2743200" cy="1059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 name="Picture 40" descr="https://scontent-lga1-1.xx.fbcdn.net/hphotos-xap1/l/t31.0-8/1421263_614840858575481_919237336_o.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121" y="4757066"/>
            <a:ext cx="2743200" cy="1310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4" name="Picture 8" descr="https://scontent-lga1-1.xx.fbcdn.net/hphotos-prn2/t31.0-8/859612_495198550539713_784376390_o.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22121" y="1635169"/>
            <a:ext cx="2743200" cy="1477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7" name="Rectangle 46"/>
          <p:cNvSpPr/>
          <p:nvPr/>
        </p:nvSpPr>
        <p:spPr>
          <a:xfrm>
            <a:off x="3738644" y="5033243"/>
            <a:ext cx="5867400" cy="1447800"/>
          </a:xfrm>
          <a:prstGeom prst="rect">
            <a:avLst/>
          </a:prstGeom>
          <a:solidFill>
            <a:srgbClr val="0061AA"/>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1AA"/>
              </a:solidFill>
            </a:endParaRPr>
          </a:p>
        </p:txBody>
      </p:sp>
      <p:cxnSp>
        <p:nvCxnSpPr>
          <p:cNvPr id="48" name="Straight Connector 47"/>
          <p:cNvCxnSpPr>
            <a:stCxn id="48" idx="0"/>
            <a:endCxn id="48" idx="2"/>
          </p:cNvCxnSpPr>
          <p:nvPr/>
        </p:nvCxnSpPr>
        <p:spPr>
          <a:xfrm>
            <a:off x="6665571" y="5033243"/>
            <a:ext cx="0" cy="14478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141571" y="5792042"/>
            <a:ext cx="3048000" cy="4604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charset="0"/>
                <a:ea typeface="Century Gothic" charset="0"/>
                <a:cs typeface="Century Gothic" charset="0"/>
              </a:rPr>
              <a:t>Boundary Organizations</a:t>
            </a:r>
            <a:endParaRPr lang="en-US" dirty="0">
              <a:latin typeface="Century Gothic" charset="0"/>
              <a:ea typeface="Century Gothic" charset="0"/>
              <a:cs typeface="Century Gothic" charset="0"/>
            </a:endParaRPr>
          </a:p>
        </p:txBody>
      </p:sp>
      <p:sp>
        <p:nvSpPr>
          <p:cNvPr id="50" name="TextBox 49"/>
          <p:cNvSpPr txBox="1"/>
          <p:nvPr/>
        </p:nvSpPr>
        <p:spPr>
          <a:xfrm>
            <a:off x="5955217" y="4692887"/>
            <a:ext cx="140970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Century Gothic" charset="0"/>
                <a:ea typeface="Century Gothic" charset="0"/>
                <a:cs typeface="Century Gothic" charset="0"/>
              </a:rPr>
              <a:t>All Partners</a:t>
            </a:r>
            <a:endParaRPr lang="en-US" dirty="0">
              <a:solidFill>
                <a:schemeClr val="tx1">
                  <a:lumMod val="75000"/>
                  <a:lumOff val="25000"/>
                </a:schemeClr>
              </a:solidFill>
              <a:latin typeface="Century Gothic" charset="0"/>
              <a:ea typeface="Century Gothic" charset="0"/>
              <a:cs typeface="Century Gothic" charset="0"/>
            </a:endParaRPr>
          </a:p>
        </p:txBody>
      </p:sp>
      <p:sp>
        <p:nvSpPr>
          <p:cNvPr id="51" name="TextBox 50"/>
          <p:cNvSpPr txBox="1"/>
          <p:nvPr/>
        </p:nvSpPr>
        <p:spPr>
          <a:xfrm>
            <a:off x="3731871" y="5273511"/>
            <a:ext cx="2933700" cy="369332"/>
          </a:xfrm>
          <a:prstGeom prst="rect">
            <a:avLst/>
          </a:prstGeom>
          <a:noFill/>
        </p:spPr>
        <p:txBody>
          <a:bodyPr wrap="square" rtlCol="0">
            <a:spAutoFit/>
          </a:bodyPr>
          <a:lstStyle/>
          <a:p>
            <a:pPr algn="ctr"/>
            <a:r>
              <a:rPr lang="en-US" dirty="0" smtClean="0">
                <a:solidFill>
                  <a:schemeClr val="bg1"/>
                </a:solidFill>
                <a:latin typeface="Century Gothic" charset="0"/>
                <a:ea typeface="Century Gothic" charset="0"/>
                <a:cs typeface="Century Gothic" charset="0"/>
              </a:rPr>
              <a:t>Collaborators</a:t>
            </a:r>
            <a:endParaRPr lang="en-US" dirty="0">
              <a:solidFill>
                <a:schemeClr val="bg1"/>
              </a:solidFill>
              <a:latin typeface="Century Gothic" charset="0"/>
              <a:ea typeface="Century Gothic" charset="0"/>
              <a:cs typeface="Century Gothic" charset="0"/>
            </a:endParaRPr>
          </a:p>
        </p:txBody>
      </p:sp>
      <p:sp>
        <p:nvSpPr>
          <p:cNvPr id="52" name="TextBox 51"/>
          <p:cNvSpPr txBox="1"/>
          <p:nvPr/>
        </p:nvSpPr>
        <p:spPr>
          <a:xfrm>
            <a:off x="6674034" y="5273511"/>
            <a:ext cx="2925237" cy="369332"/>
          </a:xfrm>
          <a:prstGeom prst="rect">
            <a:avLst/>
          </a:prstGeom>
          <a:noFill/>
        </p:spPr>
        <p:txBody>
          <a:bodyPr wrap="square" rtlCol="0">
            <a:spAutoFit/>
          </a:bodyPr>
          <a:lstStyle/>
          <a:p>
            <a:pPr algn="ctr"/>
            <a:r>
              <a:rPr lang="en-US" dirty="0" smtClean="0">
                <a:solidFill>
                  <a:schemeClr val="bg1"/>
                </a:solidFill>
                <a:latin typeface="Century Gothic" charset="0"/>
                <a:ea typeface="Century Gothic" charset="0"/>
                <a:cs typeface="Century Gothic" charset="0"/>
              </a:rPr>
              <a:t>End Users</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Engagement &amp; Comm</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A cornerstone of DEVELOP projects is the engagement of management and policy makers who can benefit from the integration of NASA Earth observations in their decision making process. All DEVELOP projects strive to engage at least one decision-making organization to hand off project results and methodologies to.</a:t>
            </a:r>
          </a:p>
          <a:p>
            <a:pPr marL="285750" indent="-285750">
              <a:spcBef>
                <a:spcPts val="0"/>
              </a:spcBef>
              <a:spcAft>
                <a:spcPts val="1800"/>
              </a:spcAft>
              <a:buClr>
                <a:srgbClr val="EF282F"/>
              </a:buClr>
              <a:buFont typeface="Webdings" panose="05030102010509060703" pitchFamily="18" charset="2"/>
              <a:buChar char="4"/>
            </a:pPr>
            <a:r>
              <a:rPr lang="en-US" sz="1800" dirty="0" smtClean="0"/>
              <a:t>Communication </a:t>
            </a:r>
            <a:r>
              <a:rPr lang="en-US" sz="1800" dirty="0"/>
              <a:t>Strategies Commonly Employed</a:t>
            </a:r>
          </a:p>
          <a:p>
            <a:pPr marL="742950" lvl="1" indent="-285750">
              <a:spcBef>
                <a:spcPts val="0"/>
              </a:spcBef>
              <a:spcAft>
                <a:spcPts val="1800"/>
              </a:spcAft>
              <a:buClr>
                <a:srgbClr val="EF282F"/>
              </a:buClr>
              <a:buFont typeface="Arial" panose="020B0604020202020204" pitchFamily="34" charset="0"/>
              <a:buChar char="•"/>
            </a:pPr>
            <a:r>
              <a:rPr lang="en-US" sz="1600" dirty="0"/>
              <a:t>Team-Partner greeting telecon during the first or second week</a:t>
            </a:r>
          </a:p>
          <a:p>
            <a:pPr marL="742950" lvl="1" indent="-285750">
              <a:spcBef>
                <a:spcPts val="0"/>
              </a:spcBef>
              <a:spcAft>
                <a:spcPts val="1800"/>
              </a:spcAft>
              <a:buClr>
                <a:srgbClr val="EF282F"/>
              </a:buClr>
              <a:buFont typeface="Arial" panose="020B0604020202020204" pitchFamily="34" charset="0"/>
              <a:buChar char="•"/>
            </a:pPr>
            <a:r>
              <a:rPr lang="en-US" sz="1600" dirty="0"/>
              <a:t>Weekly or bi-weekly </a:t>
            </a:r>
            <a:r>
              <a:rPr lang="en-US" sz="1600" dirty="0" err="1"/>
              <a:t>telecons</a:t>
            </a:r>
            <a:r>
              <a:rPr lang="en-US" sz="1600" dirty="0"/>
              <a:t> &amp; emails with status updates</a:t>
            </a:r>
          </a:p>
          <a:p>
            <a:pPr marL="742950" lvl="1" indent="-285750">
              <a:spcBef>
                <a:spcPts val="0"/>
              </a:spcBef>
              <a:spcAft>
                <a:spcPts val="1800"/>
              </a:spcAft>
              <a:buClr>
                <a:srgbClr val="EF282F"/>
              </a:buClr>
              <a:buFont typeface="Arial" panose="020B0604020202020204" pitchFamily="34" charset="0"/>
              <a:buChar char="•"/>
            </a:pPr>
            <a:r>
              <a:rPr lang="en-US" sz="1600" dirty="0"/>
              <a:t>Hand-off event at the end of the term</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grpSp>
        <p:nvGrpSpPr>
          <p:cNvPr id="22" name="Group 21"/>
          <p:cNvGrpSpPr/>
          <p:nvPr/>
        </p:nvGrpSpPr>
        <p:grpSpPr>
          <a:xfrm>
            <a:off x="379308" y="5490127"/>
            <a:ext cx="3854026" cy="1219566"/>
            <a:chOff x="635586" y="5073557"/>
            <a:chExt cx="3693400" cy="1273903"/>
          </a:xfrm>
        </p:grpSpPr>
        <p:sp>
          <p:nvSpPr>
            <p:cNvPr id="24"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a:t>Open communication lines with your partners, see what their needs and meeting abilities are, devise a plan, then be flexible!</a:t>
              </a:r>
            </a:p>
          </p:txBody>
        </p:sp>
        <p:sp>
          <p:nvSpPr>
            <p:cNvPr id="42" name="Rounded Rectangle 41"/>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descr="4193452818_decbf9b6da.jpg"/>
          <p:cNvPicPr>
            <a:picLocks noChangeAspect="1"/>
          </p:cNvPicPr>
          <p:nvPr/>
        </p:nvPicPr>
        <p:blipFill>
          <a:blip r:embed="rId4" cstate="print"/>
          <a:stretch>
            <a:fillRect/>
          </a:stretch>
        </p:blipFill>
        <p:spPr>
          <a:xfrm>
            <a:off x="6083285" y="4210703"/>
            <a:ext cx="3822367" cy="2545697"/>
          </a:xfrm>
          <a:prstGeom prst="rect">
            <a:avLst/>
          </a:prstGeom>
        </p:spPr>
      </p:pic>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Comm Best Practices</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407846" y="1240320"/>
            <a:ext cx="9202879" cy="3244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Dependability</a:t>
            </a:r>
            <a:r>
              <a:rPr lang="en-US" sz="1800" dirty="0"/>
              <a:t> – If you say you are going to call partners Thursday at 1 PM, then be sure to call them at 1 PM on Thursday. If you say you are going to find them a piece of information, then be sure to find it and send it to them.</a:t>
            </a:r>
          </a:p>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Honesty</a:t>
            </a:r>
            <a:r>
              <a:rPr lang="en-US" sz="1800" dirty="0"/>
              <a:t> – Being candid with your partner is critical to gaining their trust. We all like sharing good news, but bad news is also important in a partnership. Don’t omit information just because you feel that it won’t please the partner. Don’t mask the truth just to paint the picture that you think they want to see.</a:t>
            </a:r>
          </a:p>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Passion</a:t>
            </a:r>
            <a:r>
              <a:rPr lang="en-US" sz="1800" dirty="0"/>
              <a:t> – Show your enthusiasm for your work and their partnership. If they believe you are personally invested in the project and them as a partner, then they are much more likely to put their trust in you. </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descr="IMG_002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8902" y="4489282"/>
            <a:ext cx="3650652" cy="2044799"/>
          </a:xfrm>
          <a:prstGeom prst="rect">
            <a:avLst/>
          </a:prstGeom>
          <a:ln>
            <a:solidFill>
              <a:schemeClr val="bg1"/>
            </a:solidFill>
          </a:ln>
          <a:effectLst>
            <a:outerShdw blurRad="50800" dist="38100" dir="2700000" algn="tl" rotWithShape="0">
              <a:prstClr val="black">
                <a:alpha val="40000"/>
              </a:prstClr>
            </a:outerShdw>
          </a:effectLst>
        </p:spPr>
      </p:pic>
      <p:grpSp>
        <p:nvGrpSpPr>
          <p:cNvPr id="24" name="Group 23"/>
          <p:cNvGrpSpPr/>
          <p:nvPr/>
        </p:nvGrpSpPr>
        <p:grpSpPr>
          <a:xfrm>
            <a:off x="5702746" y="4539708"/>
            <a:ext cx="3025903" cy="1943946"/>
            <a:chOff x="635586" y="5073557"/>
            <a:chExt cx="3693400" cy="1273903"/>
          </a:xfrm>
        </p:grpSpPr>
        <p:sp>
          <p:nvSpPr>
            <p:cNvPr id="25"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smtClean="0"/>
                <a:t>It’s a best practice to have one representative from the project serve as the primary liaison for communication with partners – to schedule meetings, calls, share data, schedule hand-offs, etc. </a:t>
              </a:r>
              <a:endParaRPr lang="en-US" sz="1600" dirty="0"/>
            </a:p>
          </p:txBody>
        </p:sp>
        <p:sp>
          <p:nvSpPr>
            <p:cNvPr id="26" name="Rounded Rectangle 25"/>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Checklist: Working w/Partners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ingdings" panose="05000000000000000000" pitchFamily="2" charset="2"/>
              <a:buChar char=""/>
            </a:pPr>
            <a:r>
              <a:rPr lang="en-US" sz="1800" dirty="0"/>
              <a:t>Ensure professionalism in all interactions - you are representing yourself, your team, your advisors, your node, DEVELOP, Applied Sciences, and NASA!</a:t>
            </a:r>
          </a:p>
          <a:p>
            <a:pPr marL="285750" indent="-285750">
              <a:spcBef>
                <a:spcPts val="0"/>
              </a:spcBef>
              <a:spcAft>
                <a:spcPts val="600"/>
              </a:spcAft>
              <a:buClr>
                <a:srgbClr val="EF282F"/>
              </a:buClr>
              <a:buFont typeface="Wingdings" panose="05000000000000000000" pitchFamily="2" charset="2"/>
              <a:buChar char=""/>
            </a:pPr>
            <a:r>
              <a:rPr lang="en-US" sz="1800" dirty="0"/>
              <a:t>Have a plan and schedule.</a:t>
            </a:r>
          </a:p>
          <a:p>
            <a:pPr marL="285750" indent="-285750">
              <a:spcBef>
                <a:spcPts val="0"/>
              </a:spcBef>
              <a:spcAft>
                <a:spcPts val="600"/>
              </a:spcAft>
              <a:buClr>
                <a:srgbClr val="EF282F"/>
              </a:buClr>
              <a:buFont typeface="Wingdings" panose="05000000000000000000" pitchFamily="2" charset="2"/>
              <a:buChar char=""/>
            </a:pPr>
            <a:r>
              <a:rPr lang="en-US" sz="1800" dirty="0"/>
              <a:t>Be realistic in what you promise and the expectations of the partner. In fact, don’t “promise” anything, but ensure the plan you are working towards is clear and that there is a healthy understanding of challenges and potential obstacles/risks.</a:t>
            </a:r>
          </a:p>
          <a:p>
            <a:pPr marL="285750" indent="-285750">
              <a:spcBef>
                <a:spcPts val="0"/>
              </a:spcBef>
              <a:spcAft>
                <a:spcPts val="600"/>
              </a:spcAft>
              <a:buClr>
                <a:srgbClr val="EF282F"/>
              </a:buClr>
              <a:buFont typeface="Wingdings" panose="05000000000000000000" pitchFamily="2" charset="2"/>
              <a:buChar char=""/>
            </a:pPr>
            <a:r>
              <a:rPr lang="en-US" sz="1800" dirty="0"/>
              <a:t>Keep in mind the limitations of resolution (spatial and temporal) of NASA data and work within them.</a:t>
            </a:r>
          </a:p>
          <a:p>
            <a:pPr marL="285750" indent="-285750">
              <a:spcBef>
                <a:spcPts val="0"/>
              </a:spcBef>
              <a:spcAft>
                <a:spcPts val="600"/>
              </a:spcAft>
              <a:buClr>
                <a:srgbClr val="EF282F"/>
              </a:buClr>
              <a:buFont typeface="Wingdings" panose="05000000000000000000" pitchFamily="2" charset="2"/>
              <a:buChar char=""/>
            </a:pPr>
            <a:r>
              <a:rPr lang="en-US" sz="1800" dirty="0"/>
              <a:t>Understand the partner’s needs </a:t>
            </a:r>
            <a:r>
              <a:rPr lang="en-US" sz="1800" dirty="0" smtClean="0"/>
              <a:t>– what kind </a:t>
            </a:r>
            <a:r>
              <a:rPr lang="en-US" sz="1800" dirty="0"/>
              <a:t>of data/tools are useful, what software do they have access to, what tutorials or products would be helpful</a:t>
            </a:r>
            <a:r>
              <a:rPr lang="en-US" sz="1800" dirty="0" smtClean="0"/>
              <a:t>? The proposal should identify this for the team.</a:t>
            </a:r>
            <a:endParaRPr lang="en-US" sz="1800" dirty="0"/>
          </a:p>
          <a:p>
            <a:pPr marL="285750" indent="-285750">
              <a:spcBef>
                <a:spcPts val="0"/>
              </a:spcBef>
              <a:spcAft>
                <a:spcPts val="600"/>
              </a:spcAft>
              <a:buClr>
                <a:srgbClr val="EF282F"/>
              </a:buClr>
              <a:buFont typeface="Wingdings" panose="05000000000000000000" pitchFamily="2" charset="2"/>
              <a:buChar char=""/>
            </a:pPr>
            <a:r>
              <a:rPr lang="en-US" sz="1800" dirty="0"/>
              <a:t>Keep communication lines open and ensure the team follows through. Generally speaking, the Project Lead should be the POC for communicating with a partner unless it is specifically delegated to another team member.</a:t>
            </a:r>
          </a:p>
          <a:p>
            <a:pPr marL="285750" indent="-285750">
              <a:spcBef>
                <a:spcPts val="0"/>
              </a:spcBef>
              <a:spcAft>
                <a:spcPts val="600"/>
              </a:spcAft>
              <a:buClr>
                <a:srgbClr val="EF282F"/>
              </a:buClr>
              <a:buFont typeface="Wingdings" panose="05000000000000000000" pitchFamily="2" charset="2"/>
              <a:buChar char=""/>
            </a:pPr>
            <a:r>
              <a:rPr lang="en-US" sz="1800" dirty="0"/>
              <a:t>All emails to partners should be approved by the Center Lead, and you should always CC the Center Lead.</a:t>
            </a:r>
          </a:p>
          <a:p>
            <a:pPr marL="285750" indent="-285750">
              <a:spcBef>
                <a:spcPts val="0"/>
              </a:spcBef>
              <a:spcAft>
                <a:spcPts val="600"/>
              </a:spcAft>
              <a:buClr>
                <a:srgbClr val="EF282F"/>
              </a:buClr>
              <a:buFont typeface="Wingdings" panose="05000000000000000000" pitchFamily="2" charset="2"/>
              <a:buChar char=""/>
            </a:pPr>
            <a:r>
              <a:rPr lang="en-US" sz="1800" dirty="0"/>
              <a:t>Include your project’s Science Advisor in partner communication as much as is possible, per your advisor’s availability.</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Meeting w/Partners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4" name="Text Placeholder 5"/>
          <p:cNvSpPr txBox="1">
            <a:spLocks/>
          </p:cNvSpPr>
          <p:nvPr/>
        </p:nvSpPr>
        <p:spPr>
          <a:xfrm>
            <a:off x="407846" y="1240319"/>
            <a:ext cx="9049932"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To prepare for your first team communication with your partner:</a:t>
            </a:r>
          </a:p>
          <a:p>
            <a:pPr marL="742950" lvl="1" indent="-285750">
              <a:spcBef>
                <a:spcPts val="0"/>
              </a:spcBef>
              <a:spcAft>
                <a:spcPts val="600"/>
              </a:spcAft>
              <a:buClr>
                <a:srgbClr val="EF282F"/>
              </a:buClr>
              <a:buFont typeface="Arial" panose="020B0604020202020204" pitchFamily="34" charset="0"/>
              <a:buChar char="•"/>
            </a:pPr>
            <a:r>
              <a:rPr lang="en-US" dirty="0"/>
              <a:t>Discuss previous communications with your Center </a:t>
            </a:r>
            <a:r>
              <a:rPr lang="en-US" dirty="0" smtClean="0"/>
              <a:t>Lead</a:t>
            </a:r>
            <a:endParaRPr lang="en-US" dirty="0"/>
          </a:p>
          <a:p>
            <a:pPr marL="742950" lvl="1" indent="-285750">
              <a:spcBef>
                <a:spcPts val="0"/>
              </a:spcBef>
              <a:spcAft>
                <a:spcPts val="600"/>
              </a:spcAft>
              <a:buClr>
                <a:srgbClr val="EF282F"/>
              </a:buClr>
              <a:buFont typeface="Arial" panose="020B0604020202020204" pitchFamily="34" charset="0"/>
              <a:buChar char="•"/>
            </a:pPr>
            <a:r>
              <a:rPr lang="en-US" dirty="0"/>
              <a:t>Look at responses to the pre-project form (if submitted)</a:t>
            </a:r>
          </a:p>
          <a:p>
            <a:pPr marL="742950" lvl="1" indent="-285750">
              <a:spcBef>
                <a:spcPts val="0"/>
              </a:spcBef>
              <a:spcAft>
                <a:spcPts val="600"/>
              </a:spcAft>
              <a:buClr>
                <a:srgbClr val="EF282F"/>
              </a:buClr>
              <a:buFont typeface="Arial" panose="020B0604020202020204" pitchFamily="34" charset="0"/>
              <a:buChar char="•"/>
            </a:pPr>
            <a:r>
              <a:rPr lang="en-US" dirty="0"/>
              <a:t>Read the full proposal</a:t>
            </a:r>
          </a:p>
          <a:p>
            <a:pPr marL="742950" lvl="1" indent="-285750">
              <a:spcBef>
                <a:spcPts val="0"/>
              </a:spcBef>
              <a:spcAft>
                <a:spcPts val="600"/>
              </a:spcAft>
              <a:buClr>
                <a:srgbClr val="EF282F"/>
              </a:buClr>
              <a:buFont typeface="Arial" panose="020B0604020202020204" pitchFamily="34" charset="0"/>
              <a:buChar char="•"/>
            </a:pPr>
            <a:r>
              <a:rPr lang="en-US" dirty="0" smtClean="0"/>
              <a:t>Compile questions</a:t>
            </a:r>
            <a:endParaRPr lang="en-US" dirty="0"/>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General </a:t>
            </a:r>
            <a:r>
              <a:rPr lang="en-US" sz="1800" dirty="0"/>
              <a:t>questions like those below can guide you in understanding your partner’s needs:</a:t>
            </a:r>
          </a:p>
          <a:p>
            <a:pPr marL="742950" lvl="1" indent="-285750">
              <a:spcBef>
                <a:spcPts val="0"/>
              </a:spcBef>
              <a:spcAft>
                <a:spcPts val="600"/>
              </a:spcAft>
              <a:buClr>
                <a:srgbClr val="EF282F"/>
              </a:buClr>
              <a:buFont typeface="Arial" panose="020B0604020202020204" pitchFamily="34" charset="0"/>
              <a:buChar char="•"/>
            </a:pPr>
            <a:r>
              <a:rPr lang="en-US" sz="1200" dirty="0" smtClean="0"/>
              <a:t>We’ve read the proposal, but can you talk us through the issue at hand and your </a:t>
            </a:r>
            <a:r>
              <a:rPr lang="en-US" sz="1200" dirty="0" smtClean="0"/>
              <a:t>decision-making </a:t>
            </a:r>
            <a:r>
              <a:rPr lang="en-US" sz="1200" dirty="0" smtClean="0"/>
              <a:t>process?</a:t>
            </a:r>
            <a:endParaRPr lang="en-US" sz="1200" dirty="0"/>
          </a:p>
          <a:p>
            <a:pPr marL="742950" lvl="1" indent="-285750">
              <a:spcBef>
                <a:spcPts val="0"/>
              </a:spcBef>
              <a:spcAft>
                <a:spcPts val="600"/>
              </a:spcAft>
              <a:buClr>
                <a:srgbClr val="EF282F"/>
              </a:buClr>
              <a:buFont typeface="Arial" panose="020B0604020202020204" pitchFamily="34" charset="0"/>
              <a:buChar char="•"/>
            </a:pPr>
            <a:r>
              <a:rPr lang="en-US" sz="1200" dirty="0" smtClean="0"/>
              <a:t>What is the economic </a:t>
            </a:r>
            <a:r>
              <a:rPr lang="en-US" sz="1200" dirty="0"/>
              <a:t>impact </a:t>
            </a:r>
            <a:r>
              <a:rPr lang="en-US" sz="1200" dirty="0" smtClean="0"/>
              <a:t>of the issue you are facing? (ex</a:t>
            </a:r>
            <a:r>
              <a:rPr lang="en-US" sz="1200" dirty="0"/>
              <a:t>. cost of fighting a wildfire or drought impacts to crops in a region</a:t>
            </a:r>
            <a:r>
              <a:rPr lang="en-US" sz="1200" dirty="0" smtClean="0"/>
              <a:t>)</a:t>
            </a:r>
          </a:p>
          <a:p>
            <a:pPr marL="742950" lvl="1" indent="-285750">
              <a:spcBef>
                <a:spcPts val="0"/>
              </a:spcBef>
              <a:spcAft>
                <a:spcPts val="600"/>
              </a:spcAft>
              <a:buClr>
                <a:srgbClr val="EF282F"/>
              </a:buClr>
              <a:buFont typeface="Arial" panose="020B0604020202020204" pitchFamily="34" charset="0"/>
              <a:buChar char="•"/>
            </a:pPr>
            <a:r>
              <a:rPr lang="en-US" sz="1200" dirty="0" smtClean="0"/>
              <a:t>Does your organization currently use GIS or any spatial analysis? </a:t>
            </a:r>
          </a:p>
          <a:p>
            <a:pPr marL="742950" lvl="1" indent="-285750">
              <a:spcBef>
                <a:spcPts val="0"/>
              </a:spcBef>
              <a:spcAft>
                <a:spcPts val="600"/>
              </a:spcAft>
              <a:buClr>
                <a:srgbClr val="EF282F"/>
              </a:buClr>
              <a:buFont typeface="Arial" panose="020B0604020202020204" pitchFamily="34" charset="0"/>
              <a:buChar char="•"/>
            </a:pPr>
            <a:r>
              <a:rPr lang="en-US" sz="1200" dirty="0" smtClean="0"/>
              <a:t>What software programs do you typically use?</a:t>
            </a:r>
          </a:p>
          <a:p>
            <a:pPr marL="742950" lvl="1" indent="-285750">
              <a:spcBef>
                <a:spcPts val="0"/>
              </a:spcBef>
              <a:spcAft>
                <a:spcPts val="600"/>
              </a:spcAft>
              <a:buClr>
                <a:srgbClr val="EF282F"/>
              </a:buClr>
              <a:buFont typeface="Arial" panose="020B0604020202020204" pitchFamily="34" charset="0"/>
              <a:buChar char="•"/>
            </a:pPr>
            <a:r>
              <a:rPr lang="en-US" sz="1200" dirty="0" smtClean="0"/>
              <a:t>What types of data do you currently work with?</a:t>
            </a:r>
          </a:p>
          <a:p>
            <a:pPr marL="742950" lvl="1" indent="-285750">
              <a:spcBef>
                <a:spcPts val="0"/>
              </a:spcBef>
              <a:spcAft>
                <a:spcPts val="600"/>
              </a:spcAft>
              <a:buClr>
                <a:srgbClr val="EF282F"/>
              </a:buClr>
              <a:buFont typeface="Arial" panose="020B0604020202020204" pitchFamily="34" charset="0"/>
              <a:buChar char="•"/>
            </a:pPr>
            <a:r>
              <a:rPr lang="en-US" sz="1200" dirty="0" smtClean="0"/>
              <a:t>What organizations do you partner with (if any) to combat this issue?</a:t>
            </a:r>
          </a:p>
          <a:p>
            <a:pPr marL="742950" lvl="1" indent="-285750">
              <a:spcBef>
                <a:spcPts val="0"/>
              </a:spcBef>
              <a:spcAft>
                <a:spcPts val="600"/>
              </a:spcAft>
              <a:buClr>
                <a:srgbClr val="EF282F"/>
              </a:buClr>
              <a:buFont typeface="Arial" panose="020B0604020202020204" pitchFamily="34" charset="0"/>
              <a:buChar char="•"/>
            </a:pPr>
            <a:r>
              <a:rPr lang="en-US" sz="1200" dirty="0"/>
              <a:t>What are your expectations </a:t>
            </a:r>
            <a:r>
              <a:rPr lang="en-US" sz="1200" dirty="0" smtClean="0"/>
              <a:t>of our project?</a:t>
            </a:r>
            <a:endParaRPr lang="en-US" sz="1200" dirty="0"/>
          </a:p>
          <a:p>
            <a:pPr marL="742950" lvl="1" indent="-285750">
              <a:spcBef>
                <a:spcPts val="0"/>
              </a:spcBef>
              <a:spcAft>
                <a:spcPts val="600"/>
              </a:spcAft>
              <a:buClr>
                <a:srgbClr val="EF282F"/>
              </a:buClr>
              <a:buFont typeface="Arial" panose="020B0604020202020204" pitchFamily="34" charset="0"/>
              <a:buChar char="•"/>
            </a:pPr>
            <a:r>
              <a:rPr lang="en-US" sz="1200" dirty="0" smtClean="0"/>
              <a:t>What products could our team create that would be the most useful to you?</a:t>
            </a:r>
          </a:p>
          <a:p>
            <a:pPr marL="742950" lvl="1" indent="-285750">
              <a:spcBef>
                <a:spcPts val="0"/>
              </a:spcBef>
              <a:spcAft>
                <a:spcPts val="600"/>
              </a:spcAft>
              <a:buClr>
                <a:srgbClr val="EF282F"/>
              </a:buClr>
              <a:buFont typeface="Arial" panose="020B0604020202020204" pitchFamily="34" charset="0"/>
              <a:buChar char="•"/>
            </a:pPr>
            <a:r>
              <a:rPr lang="en-US" sz="1200" dirty="0"/>
              <a:t>What format should </a:t>
            </a:r>
            <a:r>
              <a:rPr lang="en-US" sz="1200" dirty="0" smtClean="0"/>
              <a:t>end products </a:t>
            </a:r>
            <a:r>
              <a:rPr lang="en-US" sz="1200" dirty="0"/>
              <a:t>be in to be useful?</a:t>
            </a:r>
          </a:p>
          <a:p>
            <a:pPr marL="742950" lvl="1" indent="-285750">
              <a:spcBef>
                <a:spcPts val="0"/>
              </a:spcBef>
              <a:spcAft>
                <a:spcPts val="600"/>
              </a:spcAft>
              <a:buClr>
                <a:srgbClr val="EF282F"/>
              </a:buClr>
              <a:buFont typeface="Arial" panose="020B0604020202020204" pitchFamily="34" charset="0"/>
              <a:buChar char="•"/>
            </a:pPr>
            <a:r>
              <a:rPr lang="en-US" sz="1200" dirty="0" smtClean="0"/>
              <a:t>What </a:t>
            </a:r>
            <a:r>
              <a:rPr lang="en-US" sz="1200" dirty="0"/>
              <a:t>is the best transition approach? Email, telecon, </a:t>
            </a:r>
            <a:r>
              <a:rPr lang="en-US" sz="1200" dirty="0" err="1"/>
              <a:t>videocon</a:t>
            </a:r>
            <a:r>
              <a:rPr lang="en-US" sz="1200" dirty="0"/>
              <a:t>, in-person (consider distance for this one - if you’re 3000 miles apart choose a </a:t>
            </a:r>
            <a:r>
              <a:rPr lang="en-US" sz="1200" dirty="0" smtClean="0"/>
              <a:t>virtual option)</a:t>
            </a:r>
          </a:p>
          <a:p>
            <a:pPr marL="742950" lvl="1" indent="-285750">
              <a:spcBef>
                <a:spcPts val="0"/>
              </a:spcBef>
              <a:spcAft>
                <a:spcPts val="600"/>
              </a:spcAft>
              <a:buClr>
                <a:srgbClr val="EF282F"/>
              </a:buClr>
              <a:buFont typeface="Arial" panose="020B0604020202020204" pitchFamily="34" charset="0"/>
              <a:buChar char="•"/>
            </a:pPr>
            <a:r>
              <a:rPr lang="en-US" sz="1200" dirty="0" smtClean="0"/>
              <a:t>Will you be able to meet with us weekly or biweekly so we can share updates and get feedback throughout the term?</a:t>
            </a:r>
            <a:endParaRPr lang="en-US" sz="1200" dirty="0"/>
          </a:p>
          <a:p>
            <a:pPr marL="742950" lvl="1" indent="-285750">
              <a:spcBef>
                <a:spcPts val="0"/>
              </a:spcBef>
              <a:spcAft>
                <a:spcPts val="600"/>
              </a:spcAft>
              <a:buClr>
                <a:srgbClr val="EF282F"/>
              </a:buClr>
              <a:buFont typeface="Arial" panose="020B0604020202020204" pitchFamily="34" charset="0"/>
              <a:buChar char="•"/>
            </a:pPr>
            <a:endParaRPr lang="en-US" sz="1200" dirty="0" smtClean="0"/>
          </a:p>
        </p:txBody>
      </p:sp>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International Partners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2" y="1240319"/>
            <a:ext cx="9753214" cy="46315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When working with international partners, care must be taken than appropriate approvals and communication lines are followed.</a:t>
            </a:r>
          </a:p>
          <a:p>
            <a:pPr marL="285750" indent="-285750">
              <a:spcBef>
                <a:spcPts val="0"/>
              </a:spcBef>
              <a:spcAft>
                <a:spcPts val="600"/>
              </a:spcAft>
              <a:buClr>
                <a:srgbClr val="EF282F"/>
              </a:buClr>
              <a:buFont typeface="Webdings" panose="05030102010509060703" pitchFamily="18" charset="2"/>
              <a:buChar char="4"/>
            </a:pPr>
            <a:r>
              <a:rPr lang="en-US" sz="1800" dirty="0" smtClean="0"/>
              <a:t>If a potential end user sits in a designated country (see next slide), NO direct communication can happen between the DEVELOP team and that organization/individual. A DEVELOP project will never have an end user located in a designated country. </a:t>
            </a:r>
          </a:p>
          <a:p>
            <a:pPr marL="285750" indent="-285750">
              <a:spcBef>
                <a:spcPts val="0"/>
              </a:spcBef>
              <a:spcAft>
                <a:spcPts val="600"/>
              </a:spcAft>
              <a:buClr>
                <a:srgbClr val="EF282F"/>
              </a:buClr>
              <a:buFont typeface="Webdings" panose="05030102010509060703" pitchFamily="18" charset="2"/>
              <a:buChar char="4"/>
            </a:pPr>
            <a:r>
              <a:rPr lang="en-US" sz="1800" dirty="0" smtClean="0"/>
              <a:t>For projects with international study areas, if a partner organization sits in the US or a non-designated country, the team can have direct communication with the partner, but NPO and advisors must be included in all email and telecon correspondence. </a:t>
            </a:r>
          </a:p>
          <a:p>
            <a:pPr marL="285750" indent="-285750">
              <a:spcBef>
                <a:spcPts val="0"/>
              </a:spcBef>
              <a:spcAft>
                <a:spcPts val="600"/>
              </a:spcAft>
              <a:buClr>
                <a:srgbClr val="EF282F"/>
              </a:buClr>
              <a:buFont typeface="Webdings" panose="05030102010509060703" pitchFamily="18" charset="2"/>
              <a:buChar char="4"/>
            </a:pPr>
            <a:r>
              <a:rPr lang="en-US" sz="1800" dirty="0" smtClean="0"/>
              <a:t>NASA’s Office of International and Interagency Relations (OIIR)  supports DEVELOP when interacting with international organizations and must be included and aware of all international engagement. </a:t>
            </a:r>
          </a:p>
          <a:p>
            <a:pPr marL="285750" indent="-285750">
              <a:spcBef>
                <a:spcPts val="0"/>
              </a:spcBef>
              <a:spcAft>
                <a:spcPts val="600"/>
              </a:spcAft>
              <a:buClr>
                <a:srgbClr val="EF282F"/>
              </a:buClr>
              <a:buFont typeface="Webdings" panose="05030102010509060703" pitchFamily="18" charset="2"/>
              <a:buChar char="4"/>
            </a:pPr>
            <a:r>
              <a:rPr lang="en-US" sz="1800" dirty="0" smtClean="0"/>
              <a:t>NPO coordinates with and involves OIIR reps when needed. This is primarily (although not exclusively) when embassies and foreign government officials are involved.</a:t>
            </a:r>
          </a:p>
        </p:txBody>
      </p:sp>
      <p:grpSp>
        <p:nvGrpSpPr>
          <p:cNvPr id="22" name="Group 21"/>
          <p:cNvGrpSpPr/>
          <p:nvPr/>
        </p:nvGrpSpPr>
        <p:grpSpPr>
          <a:xfrm>
            <a:off x="600635" y="5683625"/>
            <a:ext cx="9117105" cy="1004046"/>
            <a:chOff x="635586" y="5073557"/>
            <a:chExt cx="3693400" cy="1273903"/>
          </a:xfrm>
        </p:grpSpPr>
        <p:sp>
          <p:nvSpPr>
            <p:cNvPr id="24"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smtClean="0"/>
                <a:t>DEVELOP projects often include international participants who may have contacts in a foreign country where the study area lies. Be mindful that any communication with others outside the US relating to the project involves your Center Lead and NPO.</a:t>
              </a:r>
              <a:endParaRPr lang="en-US" sz="1600" dirty="0"/>
            </a:p>
          </p:txBody>
        </p:sp>
        <p:sp>
          <p:nvSpPr>
            <p:cNvPr id="42" name="Rounded Rectangle 41"/>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6887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22"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Designated Countries</a:t>
            </a:r>
            <a:endParaRPr lang="en-US" dirty="0">
              <a:solidFill>
                <a:srgbClr val="0061AA"/>
              </a:solidFill>
            </a:endParaRPr>
          </a:p>
        </p:txBody>
      </p:sp>
      <p:sp>
        <p:nvSpPr>
          <p:cNvPr id="41" name="Text Placeholder 5"/>
          <p:cNvSpPr txBox="1">
            <a:spLocks/>
          </p:cNvSpPr>
          <p:nvPr/>
        </p:nvSpPr>
        <p:spPr>
          <a:xfrm>
            <a:off x="322122" y="1240319"/>
            <a:ext cx="9538570"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What is a ‘Designated Country</a:t>
            </a:r>
            <a:r>
              <a:rPr lang="en-US" sz="1800" dirty="0" smtClean="0">
                <a:solidFill>
                  <a:srgbClr val="0061AA"/>
                </a:solidFill>
              </a:rPr>
              <a:t>’? </a:t>
            </a:r>
            <a:r>
              <a:rPr lang="en-US" sz="1800" dirty="0" smtClean="0"/>
              <a:t>This </a:t>
            </a:r>
            <a:r>
              <a:rPr lang="en-US" sz="1800" dirty="0"/>
              <a:t>list of “Designated Countries” is a compilation of 35 countries with which the United States has no diplomatic relations, countries determined by Department of State to support terrorism, countries under Sanction or Embargo by the United States, and/or countries of Missile Technology Concern.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What does this mean to me</a:t>
            </a:r>
            <a:r>
              <a:rPr lang="en-US" sz="1800" dirty="0" smtClean="0">
                <a:solidFill>
                  <a:srgbClr val="0061AA"/>
                </a:solidFill>
              </a:rPr>
              <a:t>? </a:t>
            </a:r>
            <a:r>
              <a:rPr lang="en-US" sz="1800" dirty="0" smtClean="0"/>
              <a:t>It </a:t>
            </a:r>
            <a:r>
              <a:rPr lang="en-US" sz="1800" dirty="0"/>
              <a:t>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before they occur. A </a:t>
            </a:r>
            <a:r>
              <a:rPr lang="en-US" sz="1800" dirty="0" smtClean="0"/>
              <a:t>“transfer” includes </a:t>
            </a:r>
            <a:r>
              <a:rPr lang="en-US" sz="1800" dirty="0"/>
              <a:t>an email, publication, presentation, telecon, webinar, etc. Communication with partners in designated countries i</a:t>
            </a:r>
            <a:r>
              <a:rPr lang="en-US" sz="1800" dirty="0" smtClean="0"/>
              <a:t>s restricted, </a:t>
            </a:r>
            <a:r>
              <a:rPr lang="en-US" sz="1800" dirty="0"/>
              <a:t>so coordinate with NPO ahead of opening communication </a:t>
            </a:r>
            <a:r>
              <a:rPr lang="en-US" sz="1800" dirty="0" smtClean="0"/>
              <a:t>lines with any foreign nationals.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But my partner is domestic/not in a designated country</a:t>
            </a:r>
            <a:r>
              <a:rPr lang="en-US" sz="1800" dirty="0" smtClean="0">
                <a:solidFill>
                  <a:srgbClr val="0061AA"/>
                </a:solidFill>
              </a:rPr>
              <a:t>? </a:t>
            </a:r>
            <a:r>
              <a:rPr lang="en-US" sz="1800" dirty="0" smtClean="0"/>
              <a:t>While </a:t>
            </a:r>
            <a:r>
              <a:rPr lang="en-US" sz="1800" dirty="0"/>
              <a:t>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endParaRPr lang="en-US" sz="1800" dirty="0" smtClean="0"/>
          </a:p>
        </p:txBody>
      </p:sp>
    </p:spTree>
    <p:extLst>
      <p:ext uri="{BB962C8B-B14F-4D97-AF65-F5344CB8AC3E}">
        <p14:creationId xmlns:p14="http://schemas.microsoft.com/office/powerpoint/2010/main" val="974132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3160</TotalTime>
  <Words>1680</Words>
  <Application>Microsoft Office PowerPoint</Application>
  <PresentationFormat>Widescreen</PresentationFormat>
  <Paragraphs>87</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Quick, Danielle L. (LARC-E3)[SSAI DEVELOP]</cp:lastModifiedBy>
  <cp:revision>39</cp:revision>
  <dcterms:created xsi:type="dcterms:W3CDTF">2019-01-24T15:36:39Z</dcterms:created>
  <dcterms:modified xsi:type="dcterms:W3CDTF">2019-05-31T18:05:17Z</dcterms:modified>
</cp:coreProperties>
</file>