
<file path=[Content_Types].xml><?xml version="1.0" encoding="utf-8"?>
<Types xmlns="http://schemas.openxmlformats.org/package/2006/content-types">
  <Default Extension="png" ContentType="image/png"/>
  <Default Extension="svg" ContentType="image/svg+xml"/>
  <Default Extension="jpeg" ContentType="image/jpeg"/>
  <Default Extension="glb" ContentType="model/gltf.binary"/>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handoutMasterIdLst>
    <p:handoutMasterId r:id="rId19"/>
  </p:handoutMasterIdLst>
  <p:sldIdLst>
    <p:sldId id="256" r:id="rId2"/>
    <p:sldId id="295" r:id="rId3"/>
    <p:sldId id="308" r:id="rId4"/>
    <p:sldId id="298" r:id="rId5"/>
    <p:sldId id="318" r:id="rId6"/>
    <p:sldId id="300" r:id="rId7"/>
    <p:sldId id="316" r:id="rId8"/>
    <p:sldId id="301" r:id="rId9"/>
    <p:sldId id="310" r:id="rId10"/>
    <p:sldId id="311" r:id="rId11"/>
    <p:sldId id="317" r:id="rId12"/>
    <p:sldId id="302" r:id="rId13"/>
    <p:sldId id="313" r:id="rId14"/>
    <p:sldId id="304" r:id="rId15"/>
    <p:sldId id="303" r:id="rId16"/>
    <p:sldId id="29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E17E912-ADA4-43C1-8750-58EDA8DF4AA7}">
          <p14:sldIdLst>
            <p14:sldId id="256"/>
            <p14:sldId id="295"/>
            <p14:sldId id="308"/>
            <p14:sldId id="298"/>
            <p14:sldId id="318"/>
            <p14:sldId id="300"/>
            <p14:sldId id="316"/>
            <p14:sldId id="301"/>
            <p14:sldId id="310"/>
            <p14:sldId id="311"/>
            <p14:sldId id="317"/>
            <p14:sldId id="302"/>
            <p14:sldId id="313"/>
            <p14:sldId id="304"/>
            <p14:sldId id="303"/>
            <p14:sldId id="29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1" clrIdx="0">
    <p:extLst/>
  </p:cmAuthor>
  <p:cmAuthor id="2" name="Higa, Erika Y (329B-Affiliate)" initials="HEY(" lastIdx="11" clrIdx="1">
    <p:extLst/>
  </p:cmAuthor>
  <p:cmAuthor id="3" name="Zach Bengtsson" initials="ZB" lastIdx="9" clrIdx="2">
    <p:extLst/>
  </p:cmAuthor>
  <p:cmAuthor id="4" name="Acdan, Juanito J. (ARC-SGE)[SSAI DEVELOP]" initials="AJJ(D" lastIdx="15" clrIdx="3">
    <p:extLst/>
  </p:cmAuthor>
  <p:cmAuthor id="5" name="Microsoft Office User" initials="MOU" lastIdx="10" clrIdx="4">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A14B"/>
    <a:srgbClr val="3289B4"/>
    <a:srgbClr val="7EB761"/>
    <a:srgbClr val="ADD0E1"/>
    <a:srgbClr val="74AADB"/>
    <a:srgbClr val="5B9BD5"/>
    <a:srgbClr val="1C48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854" autoAdjust="0"/>
    <p:restoredTop sz="93857" autoAdjust="0"/>
  </p:normalViewPr>
  <p:slideViewPr>
    <p:cSldViewPr snapToGrid="0" showGuides="1">
      <p:cViewPr>
        <p:scale>
          <a:sx n="78" d="100"/>
          <a:sy n="78" d="100"/>
        </p:scale>
        <p:origin x="1224" y="86"/>
      </p:cViewPr>
      <p:guideLst/>
    </p:cSldViewPr>
  </p:slideViewPr>
  <p:notesTextViewPr>
    <p:cViewPr>
      <p:scale>
        <a:sx n="140" d="100"/>
        <a:sy n="140" d="100"/>
      </p:scale>
      <p:origin x="0" y="0"/>
    </p:cViewPr>
  </p:notesTextViewPr>
  <p:notesViewPr>
    <p:cSldViewPr snapToGrid="0" showGuides="1">
      <p:cViewPr varScale="1">
        <p:scale>
          <a:sx n="56" d="100"/>
          <a:sy n="56" d="100"/>
        </p:scale>
        <p:origin x="213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0.png"/><Relationship Id="rId4" Type="http://schemas.openxmlformats.org/officeDocument/2006/relationships/image" Target="../media/image11.svg"/></Relationships>
</file>

<file path=ppt/diagrams/_rels/data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4.svg"/><Relationship Id="rId1" Type="http://schemas.openxmlformats.org/officeDocument/2006/relationships/image" Target="../media/image41.png"/><Relationship Id="rId6" Type="http://schemas.openxmlformats.org/officeDocument/2006/relationships/image" Target="../media/image48.svg"/><Relationship Id="rId5" Type="http://schemas.openxmlformats.org/officeDocument/2006/relationships/image" Target="../media/image43.png"/><Relationship Id="rId4" Type="http://schemas.openxmlformats.org/officeDocument/2006/relationships/image" Target="../media/image4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0.png"/><Relationship Id="rId4" Type="http://schemas.openxmlformats.org/officeDocument/2006/relationships/image" Target="../media/image11.svg"/></Relationships>
</file>

<file path=ppt/diagrams/_rels/drawing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4.svg"/><Relationship Id="rId1" Type="http://schemas.openxmlformats.org/officeDocument/2006/relationships/image" Target="../media/image41.png"/><Relationship Id="rId6" Type="http://schemas.openxmlformats.org/officeDocument/2006/relationships/image" Target="../media/image48.svg"/><Relationship Id="rId5" Type="http://schemas.openxmlformats.org/officeDocument/2006/relationships/image" Target="../media/image43.png"/><Relationship Id="rId4" Type="http://schemas.openxmlformats.org/officeDocument/2006/relationships/image" Target="../media/image46.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29A593-2400-4DC6-B5BB-173C11C160ED}"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1DEA719C-5AF2-43BD-94DC-5CD4455DB3B0}">
      <dgm:prSet custT="1"/>
      <dgm:spPr/>
      <dgm:t>
        <a:bodyPr/>
        <a:lstStyle/>
        <a:p>
          <a:pPr>
            <a:lnSpc>
              <a:spcPct val="100000"/>
            </a:lnSpc>
          </a:pPr>
          <a:r>
            <a:rPr lang="en-US" sz="2400" b="1" dirty="0">
              <a:solidFill>
                <a:schemeClr val="tx1">
                  <a:lumMod val="75000"/>
                  <a:lumOff val="25000"/>
                </a:schemeClr>
              </a:solidFill>
            </a:rPr>
            <a:t>Evaluate</a:t>
          </a:r>
          <a:r>
            <a:rPr lang="en-US" sz="2400" dirty="0">
              <a:solidFill>
                <a:schemeClr val="tx1">
                  <a:lumMod val="75000"/>
                  <a:lumOff val="25000"/>
                </a:schemeClr>
              </a:solidFill>
            </a:rPr>
            <a:t> </a:t>
          </a:r>
          <a:r>
            <a:rPr lang="en-US" sz="2400" dirty="0" smtClean="0">
              <a:solidFill>
                <a:schemeClr val="tx1">
                  <a:lumMod val="75000"/>
                  <a:lumOff val="25000"/>
                </a:schemeClr>
              </a:solidFill>
            </a:rPr>
            <a:t>the solar </a:t>
          </a:r>
          <a:r>
            <a:rPr lang="en-US" sz="2400" dirty="0">
              <a:solidFill>
                <a:schemeClr val="tx1">
                  <a:lumMod val="75000"/>
                  <a:lumOff val="25000"/>
                </a:schemeClr>
              </a:solidFill>
            </a:rPr>
            <a:t>potential of rooftops and open areas in Cuyahoga County and the City of Cleveland using LiDAR and NASA Earth observations</a:t>
          </a:r>
        </a:p>
      </dgm:t>
    </dgm:pt>
    <dgm:pt modelId="{CB30C71A-0F2F-4FE6-A34C-2D46FB9B8D84}" type="parTrans" cxnId="{7BC81D73-CA9F-48EF-9BB3-69F79A60A49F}">
      <dgm:prSet/>
      <dgm:spPr/>
      <dgm:t>
        <a:bodyPr/>
        <a:lstStyle/>
        <a:p>
          <a:endParaRPr lang="en-US"/>
        </a:p>
      </dgm:t>
    </dgm:pt>
    <dgm:pt modelId="{73D6F4FB-BAEC-40A2-971C-B26F26F9D3D3}" type="sibTrans" cxnId="{7BC81D73-CA9F-48EF-9BB3-69F79A60A49F}">
      <dgm:prSet/>
      <dgm:spPr/>
      <dgm:t>
        <a:bodyPr/>
        <a:lstStyle/>
        <a:p>
          <a:endParaRPr lang="en-US"/>
        </a:p>
      </dgm:t>
    </dgm:pt>
    <dgm:pt modelId="{262B2CE6-9859-4E13-A93B-F2B6BD5D76BE}">
      <dgm:prSet custT="1"/>
      <dgm:spPr/>
      <dgm:t>
        <a:bodyPr/>
        <a:lstStyle/>
        <a:p>
          <a:pPr>
            <a:lnSpc>
              <a:spcPct val="100000"/>
            </a:lnSpc>
          </a:pPr>
          <a:r>
            <a:rPr lang="en-US" sz="2400" b="1" dirty="0">
              <a:solidFill>
                <a:schemeClr val="tx1">
                  <a:lumMod val="75000"/>
                  <a:lumOff val="25000"/>
                </a:schemeClr>
              </a:solidFill>
            </a:rPr>
            <a:t>Estimate</a:t>
          </a:r>
          <a:r>
            <a:rPr lang="en-US" sz="2400" dirty="0">
              <a:solidFill>
                <a:schemeClr val="tx1">
                  <a:lumMod val="75000"/>
                  <a:lumOff val="25000"/>
                </a:schemeClr>
              </a:solidFill>
            </a:rPr>
            <a:t> </a:t>
          </a:r>
          <a:r>
            <a:rPr lang="en-US" sz="2400" dirty="0" smtClean="0">
              <a:solidFill>
                <a:schemeClr val="tx1">
                  <a:lumMod val="75000"/>
                  <a:lumOff val="25000"/>
                </a:schemeClr>
              </a:solidFill>
            </a:rPr>
            <a:t>the average </a:t>
          </a:r>
          <a:r>
            <a:rPr lang="en-US" sz="2400" dirty="0">
              <a:solidFill>
                <a:schemeClr val="tx1">
                  <a:lumMod val="75000"/>
                  <a:lumOff val="25000"/>
                </a:schemeClr>
              </a:solidFill>
            </a:rPr>
            <a:t>energy generation potential for selected rooftop segments in kilowatt hours per year</a:t>
          </a:r>
        </a:p>
      </dgm:t>
    </dgm:pt>
    <dgm:pt modelId="{735C2ADF-CC17-4A4D-BA07-EEDDE25CFB42}" type="parTrans" cxnId="{21DA2246-74B9-4511-ACDD-E34DA73C4C79}">
      <dgm:prSet/>
      <dgm:spPr/>
      <dgm:t>
        <a:bodyPr/>
        <a:lstStyle/>
        <a:p>
          <a:endParaRPr lang="en-US"/>
        </a:p>
      </dgm:t>
    </dgm:pt>
    <dgm:pt modelId="{06F4C1D4-99F2-4E02-8317-6756F04E5A3B}" type="sibTrans" cxnId="{21DA2246-74B9-4511-ACDD-E34DA73C4C79}">
      <dgm:prSet/>
      <dgm:spPr/>
      <dgm:t>
        <a:bodyPr/>
        <a:lstStyle/>
        <a:p>
          <a:endParaRPr lang="en-US"/>
        </a:p>
      </dgm:t>
    </dgm:pt>
    <dgm:pt modelId="{3A91B8C2-3DA2-46A6-803B-A94A52E8D39A}">
      <dgm:prSet custT="1"/>
      <dgm:spPr/>
      <dgm:t>
        <a:bodyPr/>
        <a:lstStyle/>
        <a:p>
          <a:pPr>
            <a:lnSpc>
              <a:spcPct val="100000"/>
            </a:lnSpc>
          </a:pPr>
          <a:r>
            <a:rPr lang="en-US" sz="2400" b="1" dirty="0">
              <a:solidFill>
                <a:schemeClr val="tx1">
                  <a:lumMod val="75000"/>
                  <a:lumOff val="25000"/>
                </a:schemeClr>
              </a:solidFill>
            </a:rPr>
            <a:t>Identify</a:t>
          </a:r>
          <a:r>
            <a:rPr lang="en-US" sz="2400" dirty="0">
              <a:solidFill>
                <a:schemeClr val="tx1">
                  <a:lumMod val="75000"/>
                  <a:lumOff val="25000"/>
                </a:schemeClr>
              </a:solidFill>
            </a:rPr>
            <a:t> </a:t>
          </a:r>
          <a:r>
            <a:rPr lang="en-US" sz="2400" dirty="0" smtClean="0">
              <a:solidFill>
                <a:schemeClr val="tx1">
                  <a:lumMod val="75000"/>
                  <a:lumOff val="25000"/>
                </a:schemeClr>
              </a:solidFill>
            </a:rPr>
            <a:t>the socioeconomic </a:t>
          </a:r>
          <a:r>
            <a:rPr lang="en-US" sz="2400" dirty="0">
              <a:solidFill>
                <a:schemeClr val="tx1">
                  <a:lumMod val="75000"/>
                  <a:lumOff val="25000"/>
                </a:schemeClr>
              </a:solidFill>
            </a:rPr>
            <a:t>and land use attributes for buildings with high solar potential</a:t>
          </a:r>
        </a:p>
      </dgm:t>
    </dgm:pt>
    <dgm:pt modelId="{304C1DDB-9713-46D1-95EF-DB074D77F06E}" type="parTrans" cxnId="{8AE557D0-52A4-400C-B1CB-27D34705940F}">
      <dgm:prSet/>
      <dgm:spPr/>
      <dgm:t>
        <a:bodyPr/>
        <a:lstStyle/>
        <a:p>
          <a:endParaRPr lang="en-US"/>
        </a:p>
      </dgm:t>
    </dgm:pt>
    <dgm:pt modelId="{944EBEB2-8194-4B6D-8C42-6C78F90579BE}" type="sibTrans" cxnId="{8AE557D0-52A4-400C-B1CB-27D34705940F}">
      <dgm:prSet/>
      <dgm:spPr/>
      <dgm:t>
        <a:bodyPr/>
        <a:lstStyle/>
        <a:p>
          <a:endParaRPr lang="en-US"/>
        </a:p>
      </dgm:t>
    </dgm:pt>
    <dgm:pt modelId="{442983A9-37EC-4586-9F17-CBD0DADA5E95}" type="pres">
      <dgm:prSet presAssocID="{8429A593-2400-4DC6-B5BB-173C11C160ED}" presName="root" presStyleCnt="0">
        <dgm:presLayoutVars>
          <dgm:dir/>
          <dgm:resizeHandles val="exact"/>
        </dgm:presLayoutVars>
      </dgm:prSet>
      <dgm:spPr/>
      <dgm:t>
        <a:bodyPr/>
        <a:lstStyle/>
        <a:p>
          <a:endParaRPr lang="en-US"/>
        </a:p>
      </dgm:t>
    </dgm:pt>
    <dgm:pt modelId="{06D1736B-3842-47C4-ABCC-386BCBB95884}" type="pres">
      <dgm:prSet presAssocID="{1DEA719C-5AF2-43BD-94DC-5CD4455DB3B0}" presName="compNode" presStyleCnt="0"/>
      <dgm:spPr/>
    </dgm:pt>
    <dgm:pt modelId="{C4E0A8CE-B9F8-4C79-8A91-90408551A625}" type="pres">
      <dgm:prSet presAssocID="{1DEA719C-5AF2-43BD-94DC-5CD4455DB3B0}" presName="bgRect" presStyleLbl="bgShp" presStyleIdx="0" presStyleCnt="3"/>
      <dgm:spPr/>
    </dgm:pt>
    <dgm:pt modelId="{5B7DA5C8-B922-4924-94AB-12645D488CDE}" type="pres">
      <dgm:prSet presAssocID="{1DEA719C-5AF2-43BD-94DC-5CD4455DB3B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Telescope"/>
        </a:ext>
      </dgm:extLst>
    </dgm:pt>
    <dgm:pt modelId="{A392522F-A0F7-47AA-873C-E85900E57F99}" type="pres">
      <dgm:prSet presAssocID="{1DEA719C-5AF2-43BD-94DC-5CD4455DB3B0}" presName="spaceRect" presStyleCnt="0"/>
      <dgm:spPr/>
    </dgm:pt>
    <dgm:pt modelId="{944D7AFB-A49B-45EC-B943-9042FC40DFFA}" type="pres">
      <dgm:prSet presAssocID="{1DEA719C-5AF2-43BD-94DC-5CD4455DB3B0}" presName="parTx" presStyleLbl="revTx" presStyleIdx="0" presStyleCnt="3">
        <dgm:presLayoutVars>
          <dgm:chMax val="0"/>
          <dgm:chPref val="0"/>
        </dgm:presLayoutVars>
      </dgm:prSet>
      <dgm:spPr/>
      <dgm:t>
        <a:bodyPr/>
        <a:lstStyle/>
        <a:p>
          <a:endParaRPr lang="en-US"/>
        </a:p>
      </dgm:t>
    </dgm:pt>
    <dgm:pt modelId="{D06768D3-34A4-4DF4-8D77-80ACA31CFA9D}" type="pres">
      <dgm:prSet presAssocID="{73D6F4FB-BAEC-40A2-971C-B26F26F9D3D3}" presName="sibTrans" presStyleCnt="0"/>
      <dgm:spPr/>
    </dgm:pt>
    <dgm:pt modelId="{10B69103-DCD9-F143-B99E-E1D1FA8980EC}" type="pres">
      <dgm:prSet presAssocID="{262B2CE6-9859-4E13-A93B-F2B6BD5D76BE}" presName="compNode" presStyleCnt="0"/>
      <dgm:spPr/>
    </dgm:pt>
    <dgm:pt modelId="{6C71B250-1F6A-BA42-930A-76A44713D565}" type="pres">
      <dgm:prSet presAssocID="{262B2CE6-9859-4E13-A93B-F2B6BD5D76BE}" presName="bgRect" presStyleLbl="bgShp" presStyleIdx="1" presStyleCnt="3"/>
      <dgm:spPr/>
    </dgm:pt>
    <dgm:pt modelId="{7B9C33FE-E206-C445-9BA1-EAB6A17E8C4B}" type="pres">
      <dgm:prSet presAssocID="{262B2CE6-9859-4E13-A93B-F2B6BD5D76B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a:blipFill>
      </dgm:spPr>
      <dgm:extLst>
        <a:ext uri="{E40237B7-FDA0-4F09-8148-C483321AD2D9}">
          <dgm14:cNvPr xmlns:dgm14="http://schemas.microsoft.com/office/drawing/2010/diagram" id="0" name="" descr="Sun"/>
        </a:ext>
      </dgm:extLst>
    </dgm:pt>
    <dgm:pt modelId="{09BF200E-0F34-DB43-A55D-002361FC2B48}" type="pres">
      <dgm:prSet presAssocID="{262B2CE6-9859-4E13-A93B-F2B6BD5D76BE}" presName="spaceRect" presStyleCnt="0"/>
      <dgm:spPr/>
    </dgm:pt>
    <dgm:pt modelId="{F992002B-056A-2441-8ADB-535295D61E88}" type="pres">
      <dgm:prSet presAssocID="{262B2CE6-9859-4E13-A93B-F2B6BD5D76BE}" presName="parTx" presStyleLbl="revTx" presStyleIdx="1" presStyleCnt="3">
        <dgm:presLayoutVars>
          <dgm:chMax val="0"/>
          <dgm:chPref val="0"/>
        </dgm:presLayoutVars>
      </dgm:prSet>
      <dgm:spPr/>
      <dgm:t>
        <a:bodyPr/>
        <a:lstStyle/>
        <a:p>
          <a:endParaRPr lang="en-US"/>
        </a:p>
      </dgm:t>
    </dgm:pt>
    <dgm:pt modelId="{12B1BA39-9DBE-5D48-BEB0-AE2D95EFAF5B}" type="pres">
      <dgm:prSet presAssocID="{06F4C1D4-99F2-4E02-8317-6756F04E5A3B}" presName="sibTrans" presStyleCnt="0"/>
      <dgm:spPr/>
    </dgm:pt>
    <dgm:pt modelId="{9BEBC565-3979-4DBB-9482-08A5C46D0B2A}" type="pres">
      <dgm:prSet presAssocID="{3A91B8C2-3DA2-46A6-803B-A94A52E8D39A}" presName="compNode" presStyleCnt="0"/>
      <dgm:spPr/>
    </dgm:pt>
    <dgm:pt modelId="{C6E81356-D5E7-41A1-960C-E113B63E1E4C}" type="pres">
      <dgm:prSet presAssocID="{3A91B8C2-3DA2-46A6-803B-A94A52E8D39A}" presName="bgRect" presStyleLbl="bgShp" presStyleIdx="2" presStyleCnt="3"/>
      <dgm:spPr/>
    </dgm:pt>
    <dgm:pt modelId="{B404E485-44D9-426C-8E18-CE8F1C3F557C}" type="pres">
      <dgm:prSet presAssocID="{3A91B8C2-3DA2-46A6-803B-A94A52E8D39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City"/>
        </a:ext>
      </dgm:extLst>
    </dgm:pt>
    <dgm:pt modelId="{9635FE25-FC34-4A64-8290-0616838C95F2}" type="pres">
      <dgm:prSet presAssocID="{3A91B8C2-3DA2-46A6-803B-A94A52E8D39A}" presName="spaceRect" presStyleCnt="0"/>
      <dgm:spPr/>
    </dgm:pt>
    <dgm:pt modelId="{AF93B188-A48A-4F1C-B014-4B2B37944D4E}" type="pres">
      <dgm:prSet presAssocID="{3A91B8C2-3DA2-46A6-803B-A94A52E8D39A}" presName="parTx" presStyleLbl="revTx" presStyleIdx="2" presStyleCnt="3">
        <dgm:presLayoutVars>
          <dgm:chMax val="0"/>
          <dgm:chPref val="0"/>
        </dgm:presLayoutVars>
      </dgm:prSet>
      <dgm:spPr/>
      <dgm:t>
        <a:bodyPr/>
        <a:lstStyle/>
        <a:p>
          <a:endParaRPr lang="en-US"/>
        </a:p>
      </dgm:t>
    </dgm:pt>
  </dgm:ptLst>
  <dgm:cxnLst>
    <dgm:cxn modelId="{7BC81D73-CA9F-48EF-9BB3-69F79A60A49F}" srcId="{8429A593-2400-4DC6-B5BB-173C11C160ED}" destId="{1DEA719C-5AF2-43BD-94DC-5CD4455DB3B0}" srcOrd="0" destOrd="0" parTransId="{CB30C71A-0F2F-4FE6-A34C-2D46FB9B8D84}" sibTransId="{73D6F4FB-BAEC-40A2-971C-B26F26F9D3D3}"/>
    <dgm:cxn modelId="{38009238-74DD-4D44-8E80-F05F8788A98D}" type="presOf" srcId="{3A91B8C2-3DA2-46A6-803B-A94A52E8D39A}" destId="{AF93B188-A48A-4F1C-B014-4B2B37944D4E}" srcOrd="0" destOrd="0" presId="urn:microsoft.com/office/officeart/2018/2/layout/IconVerticalSolidList"/>
    <dgm:cxn modelId="{21DA2246-74B9-4511-ACDD-E34DA73C4C79}" srcId="{8429A593-2400-4DC6-B5BB-173C11C160ED}" destId="{262B2CE6-9859-4E13-A93B-F2B6BD5D76BE}" srcOrd="1" destOrd="0" parTransId="{735C2ADF-CC17-4A4D-BA07-EEDDE25CFB42}" sibTransId="{06F4C1D4-99F2-4E02-8317-6756F04E5A3B}"/>
    <dgm:cxn modelId="{400730CF-977D-DF48-892A-895C19F701FB}" type="presOf" srcId="{262B2CE6-9859-4E13-A93B-F2B6BD5D76BE}" destId="{F992002B-056A-2441-8ADB-535295D61E88}" srcOrd="0" destOrd="0" presId="urn:microsoft.com/office/officeart/2018/2/layout/IconVerticalSolidList"/>
    <dgm:cxn modelId="{8AE557D0-52A4-400C-B1CB-27D34705940F}" srcId="{8429A593-2400-4DC6-B5BB-173C11C160ED}" destId="{3A91B8C2-3DA2-46A6-803B-A94A52E8D39A}" srcOrd="2" destOrd="0" parTransId="{304C1DDB-9713-46D1-95EF-DB074D77F06E}" sibTransId="{944EBEB2-8194-4B6D-8C42-6C78F90579BE}"/>
    <dgm:cxn modelId="{197FAF47-1EDB-B44D-AB32-86F9E781EEFC}" type="presOf" srcId="{1DEA719C-5AF2-43BD-94DC-5CD4455DB3B0}" destId="{944D7AFB-A49B-45EC-B943-9042FC40DFFA}" srcOrd="0" destOrd="0" presId="urn:microsoft.com/office/officeart/2018/2/layout/IconVerticalSolidList"/>
    <dgm:cxn modelId="{26149DE5-C90C-BA43-B9C8-AE4756C8AF63}" type="presOf" srcId="{8429A593-2400-4DC6-B5BB-173C11C160ED}" destId="{442983A9-37EC-4586-9F17-CBD0DADA5E95}" srcOrd="0" destOrd="0" presId="urn:microsoft.com/office/officeart/2018/2/layout/IconVerticalSolidList"/>
    <dgm:cxn modelId="{1CC98691-167F-BC42-9A9B-17EFAB7C5664}" type="presParOf" srcId="{442983A9-37EC-4586-9F17-CBD0DADA5E95}" destId="{06D1736B-3842-47C4-ABCC-386BCBB95884}" srcOrd="0" destOrd="0" presId="urn:microsoft.com/office/officeart/2018/2/layout/IconVerticalSolidList"/>
    <dgm:cxn modelId="{DF46D0DB-0C4B-C545-8F5D-43AF3DB80031}" type="presParOf" srcId="{06D1736B-3842-47C4-ABCC-386BCBB95884}" destId="{C4E0A8CE-B9F8-4C79-8A91-90408551A625}" srcOrd="0" destOrd="0" presId="urn:microsoft.com/office/officeart/2018/2/layout/IconVerticalSolidList"/>
    <dgm:cxn modelId="{95454701-A3E4-1241-B794-4F32BFB4C4FD}" type="presParOf" srcId="{06D1736B-3842-47C4-ABCC-386BCBB95884}" destId="{5B7DA5C8-B922-4924-94AB-12645D488CDE}" srcOrd="1" destOrd="0" presId="urn:microsoft.com/office/officeart/2018/2/layout/IconVerticalSolidList"/>
    <dgm:cxn modelId="{7AC85AA1-1573-524A-9AD4-D798B7EFC549}" type="presParOf" srcId="{06D1736B-3842-47C4-ABCC-386BCBB95884}" destId="{A392522F-A0F7-47AA-873C-E85900E57F99}" srcOrd="2" destOrd="0" presId="urn:microsoft.com/office/officeart/2018/2/layout/IconVerticalSolidList"/>
    <dgm:cxn modelId="{E240CFF0-95D0-DF4C-B6FF-73939ACAF996}" type="presParOf" srcId="{06D1736B-3842-47C4-ABCC-386BCBB95884}" destId="{944D7AFB-A49B-45EC-B943-9042FC40DFFA}" srcOrd="3" destOrd="0" presId="urn:microsoft.com/office/officeart/2018/2/layout/IconVerticalSolidList"/>
    <dgm:cxn modelId="{229274B5-8993-6449-B816-DB9884C9E67E}" type="presParOf" srcId="{442983A9-37EC-4586-9F17-CBD0DADA5E95}" destId="{D06768D3-34A4-4DF4-8D77-80ACA31CFA9D}" srcOrd="1" destOrd="0" presId="urn:microsoft.com/office/officeart/2018/2/layout/IconVerticalSolidList"/>
    <dgm:cxn modelId="{1275BC50-B076-3943-ACCB-6C0D8DBEA77B}" type="presParOf" srcId="{442983A9-37EC-4586-9F17-CBD0DADA5E95}" destId="{10B69103-DCD9-F143-B99E-E1D1FA8980EC}" srcOrd="2" destOrd="0" presId="urn:microsoft.com/office/officeart/2018/2/layout/IconVerticalSolidList"/>
    <dgm:cxn modelId="{CBF7A321-EB90-B74C-81C7-39FE62EA10E9}" type="presParOf" srcId="{10B69103-DCD9-F143-B99E-E1D1FA8980EC}" destId="{6C71B250-1F6A-BA42-930A-76A44713D565}" srcOrd="0" destOrd="0" presId="urn:microsoft.com/office/officeart/2018/2/layout/IconVerticalSolidList"/>
    <dgm:cxn modelId="{8FBCC008-001E-4A4D-9367-824E0561266E}" type="presParOf" srcId="{10B69103-DCD9-F143-B99E-E1D1FA8980EC}" destId="{7B9C33FE-E206-C445-9BA1-EAB6A17E8C4B}" srcOrd="1" destOrd="0" presId="urn:microsoft.com/office/officeart/2018/2/layout/IconVerticalSolidList"/>
    <dgm:cxn modelId="{9BC6CD59-B951-D34B-8C37-A597B728E10C}" type="presParOf" srcId="{10B69103-DCD9-F143-B99E-E1D1FA8980EC}" destId="{09BF200E-0F34-DB43-A55D-002361FC2B48}" srcOrd="2" destOrd="0" presId="urn:microsoft.com/office/officeart/2018/2/layout/IconVerticalSolidList"/>
    <dgm:cxn modelId="{A6DEF97C-1165-8545-9697-AD73F23B94D0}" type="presParOf" srcId="{10B69103-DCD9-F143-B99E-E1D1FA8980EC}" destId="{F992002B-056A-2441-8ADB-535295D61E88}" srcOrd="3" destOrd="0" presId="urn:microsoft.com/office/officeart/2018/2/layout/IconVerticalSolidList"/>
    <dgm:cxn modelId="{50E72C05-E1E4-BE4B-9263-08A294F85F46}" type="presParOf" srcId="{442983A9-37EC-4586-9F17-CBD0DADA5E95}" destId="{12B1BA39-9DBE-5D48-BEB0-AE2D95EFAF5B}" srcOrd="3" destOrd="0" presId="urn:microsoft.com/office/officeart/2018/2/layout/IconVerticalSolidList"/>
    <dgm:cxn modelId="{67E83A05-08AC-2F40-B28B-D50D163EDD7F}" type="presParOf" srcId="{442983A9-37EC-4586-9F17-CBD0DADA5E95}" destId="{9BEBC565-3979-4DBB-9482-08A5C46D0B2A}" srcOrd="4" destOrd="0" presId="urn:microsoft.com/office/officeart/2018/2/layout/IconVerticalSolidList"/>
    <dgm:cxn modelId="{51BCB02D-1AD9-D148-BA66-60CBBC3E508A}" type="presParOf" srcId="{9BEBC565-3979-4DBB-9482-08A5C46D0B2A}" destId="{C6E81356-D5E7-41A1-960C-E113B63E1E4C}" srcOrd="0" destOrd="0" presId="urn:microsoft.com/office/officeart/2018/2/layout/IconVerticalSolidList"/>
    <dgm:cxn modelId="{5D2B45FC-6531-D041-B2B1-645B3FC34A62}" type="presParOf" srcId="{9BEBC565-3979-4DBB-9482-08A5C46D0B2A}" destId="{B404E485-44D9-426C-8E18-CE8F1C3F557C}" srcOrd="1" destOrd="0" presId="urn:microsoft.com/office/officeart/2018/2/layout/IconVerticalSolidList"/>
    <dgm:cxn modelId="{6D69A249-83D4-7549-BE3D-143ABD0CB5F8}" type="presParOf" srcId="{9BEBC565-3979-4DBB-9482-08A5C46D0B2A}" destId="{9635FE25-FC34-4A64-8290-0616838C95F2}" srcOrd="2" destOrd="0" presId="urn:microsoft.com/office/officeart/2018/2/layout/IconVerticalSolidList"/>
    <dgm:cxn modelId="{0F4FF3BA-F59A-984D-9826-80C2940005FB}" type="presParOf" srcId="{9BEBC565-3979-4DBB-9482-08A5C46D0B2A}" destId="{AF93B188-A48A-4F1C-B014-4B2B37944D4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036E10-8659-4712-ACCD-16CD2B3824C9}"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D872E901-847D-400E-8915-9EEF050B922E}">
      <dgm:prSet custT="1"/>
      <dgm:spPr/>
      <dgm:t>
        <a:bodyPr/>
        <a:lstStyle/>
        <a:p>
          <a:r>
            <a:rPr lang="en-US" sz="2400" dirty="0">
              <a:solidFill>
                <a:schemeClr val="tx1">
                  <a:lumMod val="75000"/>
                  <a:lumOff val="25000"/>
                </a:schemeClr>
              </a:solidFill>
            </a:rPr>
            <a:t>Installing solar panels on the top 560 buildings would power </a:t>
          </a:r>
          <a:r>
            <a:rPr lang="en-US" sz="2400" dirty="0" smtClean="0">
              <a:solidFill>
                <a:schemeClr val="tx1">
                  <a:lumMod val="75000"/>
                  <a:lumOff val="25000"/>
                </a:schemeClr>
              </a:solidFill>
            </a:rPr>
            <a:t>9,000 </a:t>
          </a:r>
          <a:r>
            <a:rPr lang="en-US" sz="2400" dirty="0">
              <a:solidFill>
                <a:schemeClr val="tx1">
                  <a:lumMod val="75000"/>
                  <a:lumOff val="25000"/>
                </a:schemeClr>
              </a:solidFill>
            </a:rPr>
            <a:t>typical homes for one year</a:t>
          </a:r>
        </a:p>
      </dgm:t>
    </dgm:pt>
    <dgm:pt modelId="{66D09ECC-D8EB-4F0C-BC69-AAEAF9CB3D5D}" type="parTrans" cxnId="{77C3826F-5E21-45A4-8FC4-67022D4A90B7}">
      <dgm:prSet/>
      <dgm:spPr/>
      <dgm:t>
        <a:bodyPr/>
        <a:lstStyle/>
        <a:p>
          <a:endParaRPr lang="en-US"/>
        </a:p>
      </dgm:t>
    </dgm:pt>
    <dgm:pt modelId="{4F77BB5A-9B63-4462-85E3-4C673404AD18}" type="sibTrans" cxnId="{77C3826F-5E21-45A4-8FC4-67022D4A90B7}">
      <dgm:prSet/>
      <dgm:spPr/>
      <dgm:t>
        <a:bodyPr/>
        <a:lstStyle/>
        <a:p>
          <a:endParaRPr lang="en-US"/>
        </a:p>
      </dgm:t>
    </dgm:pt>
    <dgm:pt modelId="{99ED299C-9ADE-4C54-81ED-8904A51A3696}">
      <dgm:prSet custT="1"/>
      <dgm:spPr>
        <a:solidFill>
          <a:schemeClr val="bg1">
            <a:lumMod val="85000"/>
          </a:schemeClr>
        </a:solidFill>
      </dgm:spPr>
      <dgm:t>
        <a:bodyPr/>
        <a:lstStyle/>
        <a:p>
          <a:r>
            <a:rPr lang="en-US" sz="2400" dirty="0">
              <a:solidFill>
                <a:schemeClr val="tx1">
                  <a:lumMod val="75000"/>
                  <a:lumOff val="25000"/>
                </a:schemeClr>
              </a:solidFill>
            </a:rPr>
            <a:t>Targeting the top 19% of potential rooftops across all land use types would help Cuyahoga and Cleveland reach their 100% renewable energy goals</a:t>
          </a:r>
        </a:p>
      </dgm:t>
    </dgm:pt>
    <dgm:pt modelId="{12F3630F-3FBA-4FF3-B7E9-713C231401E5}" type="parTrans" cxnId="{10AE2703-8362-43A2-BCCE-B325976F7C02}">
      <dgm:prSet/>
      <dgm:spPr/>
      <dgm:t>
        <a:bodyPr/>
        <a:lstStyle/>
        <a:p>
          <a:endParaRPr lang="en-US"/>
        </a:p>
      </dgm:t>
    </dgm:pt>
    <dgm:pt modelId="{66E8D433-B750-4DD5-A885-11550B6DB40D}" type="sibTrans" cxnId="{10AE2703-8362-43A2-BCCE-B325976F7C02}">
      <dgm:prSet/>
      <dgm:spPr/>
      <dgm:t>
        <a:bodyPr/>
        <a:lstStyle/>
        <a:p>
          <a:endParaRPr lang="en-US"/>
        </a:p>
      </dgm:t>
    </dgm:pt>
    <dgm:pt modelId="{9D16ED4E-3936-4D00-93C3-C3B1E864C383}">
      <dgm:prSet custT="1"/>
      <dgm:spPr/>
      <dgm:t>
        <a:bodyPr/>
        <a:lstStyle/>
        <a:p>
          <a:r>
            <a:rPr lang="en-US" sz="2400" dirty="0">
              <a:solidFill>
                <a:schemeClr val="tx1">
                  <a:lumMod val="75000"/>
                  <a:lumOff val="25000"/>
                </a:schemeClr>
              </a:solidFill>
            </a:rPr>
            <a:t>These methods will be applied to the entirety of Cuyahoga County</a:t>
          </a:r>
        </a:p>
      </dgm:t>
    </dgm:pt>
    <dgm:pt modelId="{D0923190-1A11-4D36-9225-AF03E50D3D68}" type="parTrans" cxnId="{25B4A811-E8C1-4C4E-9B17-FC2ED80F9D63}">
      <dgm:prSet/>
      <dgm:spPr/>
      <dgm:t>
        <a:bodyPr/>
        <a:lstStyle/>
        <a:p>
          <a:endParaRPr lang="en-US"/>
        </a:p>
      </dgm:t>
    </dgm:pt>
    <dgm:pt modelId="{A30EED14-FAD8-45F3-9BDB-1CD643AA3EBF}" type="sibTrans" cxnId="{25B4A811-E8C1-4C4E-9B17-FC2ED80F9D63}">
      <dgm:prSet/>
      <dgm:spPr/>
      <dgm:t>
        <a:bodyPr/>
        <a:lstStyle/>
        <a:p>
          <a:endParaRPr lang="en-US"/>
        </a:p>
      </dgm:t>
    </dgm:pt>
    <dgm:pt modelId="{876CE40E-5B6C-4115-9256-FEB74C9EDF6E}" type="pres">
      <dgm:prSet presAssocID="{4B036E10-8659-4712-ACCD-16CD2B3824C9}" presName="root" presStyleCnt="0">
        <dgm:presLayoutVars>
          <dgm:dir/>
          <dgm:resizeHandles val="exact"/>
        </dgm:presLayoutVars>
      </dgm:prSet>
      <dgm:spPr/>
      <dgm:t>
        <a:bodyPr/>
        <a:lstStyle/>
        <a:p>
          <a:endParaRPr lang="en-US"/>
        </a:p>
      </dgm:t>
    </dgm:pt>
    <dgm:pt modelId="{E12291FD-ACA8-4BF1-B945-A77AF1B27DA0}" type="pres">
      <dgm:prSet presAssocID="{D872E901-847D-400E-8915-9EEF050B922E}" presName="compNode" presStyleCnt="0"/>
      <dgm:spPr/>
    </dgm:pt>
    <dgm:pt modelId="{07C64318-1C20-4979-8F94-AB2295A0D4F7}" type="pres">
      <dgm:prSet presAssocID="{D872E901-847D-400E-8915-9EEF050B922E}" presName="bgRect" presStyleLbl="bgShp" presStyleIdx="0" presStyleCnt="3" custLinFactNeighborY="-1553"/>
      <dgm:spPr>
        <a:solidFill>
          <a:schemeClr val="bg1">
            <a:lumMod val="85000"/>
          </a:schemeClr>
        </a:solidFill>
      </dgm:spPr>
    </dgm:pt>
    <dgm:pt modelId="{35D20CB8-575F-438E-ABF3-F54461E18995}" type="pres">
      <dgm:prSet presAssocID="{D872E901-847D-400E-8915-9EEF050B922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Home"/>
        </a:ext>
      </dgm:extLst>
    </dgm:pt>
    <dgm:pt modelId="{4C532650-8CE7-4632-B58D-3DA27804E537}" type="pres">
      <dgm:prSet presAssocID="{D872E901-847D-400E-8915-9EEF050B922E}" presName="spaceRect" presStyleCnt="0"/>
      <dgm:spPr/>
    </dgm:pt>
    <dgm:pt modelId="{F08141B2-CB6A-4064-98E9-3C2E370FA38E}" type="pres">
      <dgm:prSet presAssocID="{D872E901-847D-400E-8915-9EEF050B922E}" presName="parTx" presStyleLbl="revTx" presStyleIdx="0" presStyleCnt="3">
        <dgm:presLayoutVars>
          <dgm:chMax val="0"/>
          <dgm:chPref val="0"/>
        </dgm:presLayoutVars>
      </dgm:prSet>
      <dgm:spPr/>
      <dgm:t>
        <a:bodyPr/>
        <a:lstStyle/>
        <a:p>
          <a:endParaRPr lang="en-US"/>
        </a:p>
      </dgm:t>
    </dgm:pt>
    <dgm:pt modelId="{CAA0C81C-DDFC-4DDB-BFA0-BBD2388EC4B4}" type="pres">
      <dgm:prSet presAssocID="{4F77BB5A-9B63-4462-85E3-4C673404AD18}" presName="sibTrans" presStyleCnt="0"/>
      <dgm:spPr/>
    </dgm:pt>
    <dgm:pt modelId="{E936458A-47E1-486E-BD86-506CED569F70}" type="pres">
      <dgm:prSet presAssocID="{99ED299C-9ADE-4C54-81ED-8904A51A3696}" presName="compNode" presStyleCnt="0"/>
      <dgm:spPr/>
    </dgm:pt>
    <dgm:pt modelId="{02375EE9-A697-437F-9AC2-2A4672C9DF4E}" type="pres">
      <dgm:prSet presAssocID="{99ED299C-9ADE-4C54-81ED-8904A51A3696}" presName="bgRect" presStyleLbl="bgShp" presStyleIdx="1" presStyleCnt="3"/>
      <dgm:spPr>
        <a:solidFill>
          <a:schemeClr val="bg1">
            <a:lumMod val="85000"/>
          </a:schemeClr>
        </a:solidFill>
      </dgm:spPr>
    </dgm:pt>
    <dgm:pt modelId="{0424BCCF-861B-4F2B-B57F-20068BDCA2A2}" type="pres">
      <dgm:prSet presAssocID="{99ED299C-9ADE-4C54-81ED-8904A51A369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Bullseye"/>
        </a:ext>
      </dgm:extLst>
    </dgm:pt>
    <dgm:pt modelId="{48948153-3401-4B36-AB3E-19D4D8AB6D13}" type="pres">
      <dgm:prSet presAssocID="{99ED299C-9ADE-4C54-81ED-8904A51A3696}" presName="spaceRect" presStyleCnt="0"/>
      <dgm:spPr/>
    </dgm:pt>
    <dgm:pt modelId="{0A4A9CCA-3893-4901-8CE8-7A92CFF1AE0A}" type="pres">
      <dgm:prSet presAssocID="{99ED299C-9ADE-4C54-81ED-8904A51A3696}" presName="parTx" presStyleLbl="revTx" presStyleIdx="1" presStyleCnt="3">
        <dgm:presLayoutVars>
          <dgm:chMax val="0"/>
          <dgm:chPref val="0"/>
        </dgm:presLayoutVars>
      </dgm:prSet>
      <dgm:spPr/>
      <dgm:t>
        <a:bodyPr/>
        <a:lstStyle/>
        <a:p>
          <a:endParaRPr lang="en-US"/>
        </a:p>
      </dgm:t>
    </dgm:pt>
    <dgm:pt modelId="{10C18031-C894-43CB-A366-6B4ADBA794C3}" type="pres">
      <dgm:prSet presAssocID="{66E8D433-B750-4DD5-A885-11550B6DB40D}" presName="sibTrans" presStyleCnt="0"/>
      <dgm:spPr/>
    </dgm:pt>
    <dgm:pt modelId="{55F4D7EC-1359-4B2E-B4B5-CCDEA8BABE48}" type="pres">
      <dgm:prSet presAssocID="{9D16ED4E-3936-4D00-93C3-C3B1E864C383}" presName="compNode" presStyleCnt="0"/>
      <dgm:spPr/>
    </dgm:pt>
    <dgm:pt modelId="{98DBF2E6-0B21-4313-84E4-A55F4C528A09}" type="pres">
      <dgm:prSet presAssocID="{9D16ED4E-3936-4D00-93C3-C3B1E864C383}" presName="bgRect" presStyleLbl="bgShp" presStyleIdx="2" presStyleCnt="3"/>
      <dgm:spPr>
        <a:solidFill>
          <a:schemeClr val="bg1">
            <a:lumMod val="85000"/>
          </a:schemeClr>
        </a:solidFill>
      </dgm:spPr>
    </dgm:pt>
    <dgm:pt modelId="{A3492F3A-AF6C-400D-A3A8-EA426FE9A549}" type="pres">
      <dgm:prSet presAssocID="{9D16ED4E-3936-4D00-93C3-C3B1E864C38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Presentation with Checklist"/>
        </a:ext>
      </dgm:extLst>
    </dgm:pt>
    <dgm:pt modelId="{910B20D6-9DBD-4196-8028-FAAC9B22ED35}" type="pres">
      <dgm:prSet presAssocID="{9D16ED4E-3936-4D00-93C3-C3B1E864C383}" presName="spaceRect" presStyleCnt="0"/>
      <dgm:spPr/>
    </dgm:pt>
    <dgm:pt modelId="{21AE9E7A-32D0-423A-B179-7443A4D3930E}" type="pres">
      <dgm:prSet presAssocID="{9D16ED4E-3936-4D00-93C3-C3B1E864C383}" presName="parTx" presStyleLbl="revTx" presStyleIdx="2" presStyleCnt="3">
        <dgm:presLayoutVars>
          <dgm:chMax val="0"/>
          <dgm:chPref val="0"/>
        </dgm:presLayoutVars>
      </dgm:prSet>
      <dgm:spPr/>
      <dgm:t>
        <a:bodyPr/>
        <a:lstStyle/>
        <a:p>
          <a:endParaRPr lang="en-US"/>
        </a:p>
      </dgm:t>
    </dgm:pt>
  </dgm:ptLst>
  <dgm:cxnLst>
    <dgm:cxn modelId="{E22C3971-40BF-4011-91B0-34A9193123B9}" type="presOf" srcId="{9D16ED4E-3936-4D00-93C3-C3B1E864C383}" destId="{21AE9E7A-32D0-423A-B179-7443A4D3930E}" srcOrd="0" destOrd="0" presId="urn:microsoft.com/office/officeart/2018/2/layout/IconVerticalSolidList"/>
    <dgm:cxn modelId="{18B4256F-F913-4EBF-919A-671511F9FF24}" type="presOf" srcId="{D872E901-847D-400E-8915-9EEF050B922E}" destId="{F08141B2-CB6A-4064-98E9-3C2E370FA38E}" srcOrd="0" destOrd="0" presId="urn:microsoft.com/office/officeart/2018/2/layout/IconVerticalSolidList"/>
    <dgm:cxn modelId="{25B4A811-E8C1-4C4E-9B17-FC2ED80F9D63}" srcId="{4B036E10-8659-4712-ACCD-16CD2B3824C9}" destId="{9D16ED4E-3936-4D00-93C3-C3B1E864C383}" srcOrd="2" destOrd="0" parTransId="{D0923190-1A11-4D36-9225-AF03E50D3D68}" sibTransId="{A30EED14-FAD8-45F3-9BDB-1CD643AA3EBF}"/>
    <dgm:cxn modelId="{6C0C31F5-4975-4044-AB92-0B1444D13AFB}" type="presOf" srcId="{4B036E10-8659-4712-ACCD-16CD2B3824C9}" destId="{876CE40E-5B6C-4115-9256-FEB74C9EDF6E}" srcOrd="0" destOrd="0" presId="urn:microsoft.com/office/officeart/2018/2/layout/IconVerticalSolidList"/>
    <dgm:cxn modelId="{10AE2703-8362-43A2-BCCE-B325976F7C02}" srcId="{4B036E10-8659-4712-ACCD-16CD2B3824C9}" destId="{99ED299C-9ADE-4C54-81ED-8904A51A3696}" srcOrd="1" destOrd="0" parTransId="{12F3630F-3FBA-4FF3-B7E9-713C231401E5}" sibTransId="{66E8D433-B750-4DD5-A885-11550B6DB40D}"/>
    <dgm:cxn modelId="{D5FFABBC-19E9-4A1A-80A5-C0D5ED3CAEEA}" type="presOf" srcId="{99ED299C-9ADE-4C54-81ED-8904A51A3696}" destId="{0A4A9CCA-3893-4901-8CE8-7A92CFF1AE0A}" srcOrd="0" destOrd="0" presId="urn:microsoft.com/office/officeart/2018/2/layout/IconVerticalSolidList"/>
    <dgm:cxn modelId="{77C3826F-5E21-45A4-8FC4-67022D4A90B7}" srcId="{4B036E10-8659-4712-ACCD-16CD2B3824C9}" destId="{D872E901-847D-400E-8915-9EEF050B922E}" srcOrd="0" destOrd="0" parTransId="{66D09ECC-D8EB-4F0C-BC69-AAEAF9CB3D5D}" sibTransId="{4F77BB5A-9B63-4462-85E3-4C673404AD18}"/>
    <dgm:cxn modelId="{348D3DA2-69D2-4B2F-85C3-9DF20731104C}" type="presParOf" srcId="{876CE40E-5B6C-4115-9256-FEB74C9EDF6E}" destId="{E12291FD-ACA8-4BF1-B945-A77AF1B27DA0}" srcOrd="0" destOrd="0" presId="urn:microsoft.com/office/officeart/2018/2/layout/IconVerticalSolidList"/>
    <dgm:cxn modelId="{C116B58D-4529-4836-9148-BCBE09385D10}" type="presParOf" srcId="{E12291FD-ACA8-4BF1-B945-A77AF1B27DA0}" destId="{07C64318-1C20-4979-8F94-AB2295A0D4F7}" srcOrd="0" destOrd="0" presId="urn:microsoft.com/office/officeart/2018/2/layout/IconVerticalSolidList"/>
    <dgm:cxn modelId="{0D420E1B-26B4-4A2B-8099-C2B91AF03914}" type="presParOf" srcId="{E12291FD-ACA8-4BF1-B945-A77AF1B27DA0}" destId="{35D20CB8-575F-438E-ABF3-F54461E18995}" srcOrd="1" destOrd="0" presId="urn:microsoft.com/office/officeart/2018/2/layout/IconVerticalSolidList"/>
    <dgm:cxn modelId="{C96E3061-A23B-4EA6-A788-70CDAB57A9A7}" type="presParOf" srcId="{E12291FD-ACA8-4BF1-B945-A77AF1B27DA0}" destId="{4C532650-8CE7-4632-B58D-3DA27804E537}" srcOrd="2" destOrd="0" presId="urn:microsoft.com/office/officeart/2018/2/layout/IconVerticalSolidList"/>
    <dgm:cxn modelId="{D8FB6EA9-3F55-4486-825A-CED7A46A8621}" type="presParOf" srcId="{E12291FD-ACA8-4BF1-B945-A77AF1B27DA0}" destId="{F08141B2-CB6A-4064-98E9-3C2E370FA38E}" srcOrd="3" destOrd="0" presId="urn:microsoft.com/office/officeart/2018/2/layout/IconVerticalSolidList"/>
    <dgm:cxn modelId="{82517455-92E9-4ABD-9E83-49C51664F359}" type="presParOf" srcId="{876CE40E-5B6C-4115-9256-FEB74C9EDF6E}" destId="{CAA0C81C-DDFC-4DDB-BFA0-BBD2388EC4B4}" srcOrd="1" destOrd="0" presId="urn:microsoft.com/office/officeart/2018/2/layout/IconVerticalSolidList"/>
    <dgm:cxn modelId="{6D4034DC-33D6-4833-BA0D-D3E222F64A9F}" type="presParOf" srcId="{876CE40E-5B6C-4115-9256-FEB74C9EDF6E}" destId="{E936458A-47E1-486E-BD86-506CED569F70}" srcOrd="2" destOrd="0" presId="urn:microsoft.com/office/officeart/2018/2/layout/IconVerticalSolidList"/>
    <dgm:cxn modelId="{328E7062-1F38-45C3-882A-1DDDB60FCB94}" type="presParOf" srcId="{E936458A-47E1-486E-BD86-506CED569F70}" destId="{02375EE9-A697-437F-9AC2-2A4672C9DF4E}" srcOrd="0" destOrd="0" presId="urn:microsoft.com/office/officeart/2018/2/layout/IconVerticalSolidList"/>
    <dgm:cxn modelId="{68233C3D-0EE8-4E76-A80D-3788E8793CFD}" type="presParOf" srcId="{E936458A-47E1-486E-BD86-506CED569F70}" destId="{0424BCCF-861B-4F2B-B57F-20068BDCA2A2}" srcOrd="1" destOrd="0" presId="urn:microsoft.com/office/officeart/2018/2/layout/IconVerticalSolidList"/>
    <dgm:cxn modelId="{E32278D1-BCD2-4357-9FD7-F8703C541269}" type="presParOf" srcId="{E936458A-47E1-486E-BD86-506CED569F70}" destId="{48948153-3401-4B36-AB3E-19D4D8AB6D13}" srcOrd="2" destOrd="0" presId="urn:microsoft.com/office/officeart/2018/2/layout/IconVerticalSolidList"/>
    <dgm:cxn modelId="{AB36A93A-5E3A-493D-9B71-C4973068278D}" type="presParOf" srcId="{E936458A-47E1-486E-BD86-506CED569F70}" destId="{0A4A9CCA-3893-4901-8CE8-7A92CFF1AE0A}" srcOrd="3" destOrd="0" presId="urn:microsoft.com/office/officeart/2018/2/layout/IconVerticalSolidList"/>
    <dgm:cxn modelId="{EA6F9DD2-AD61-4A73-9977-33AA31E637FF}" type="presParOf" srcId="{876CE40E-5B6C-4115-9256-FEB74C9EDF6E}" destId="{10C18031-C894-43CB-A366-6B4ADBA794C3}" srcOrd="3" destOrd="0" presId="urn:microsoft.com/office/officeart/2018/2/layout/IconVerticalSolidList"/>
    <dgm:cxn modelId="{7F0432C6-6F7E-4925-8E0C-4B476EF08E76}" type="presParOf" srcId="{876CE40E-5B6C-4115-9256-FEB74C9EDF6E}" destId="{55F4D7EC-1359-4B2E-B4B5-CCDEA8BABE48}" srcOrd="4" destOrd="0" presId="urn:microsoft.com/office/officeart/2018/2/layout/IconVerticalSolidList"/>
    <dgm:cxn modelId="{8C69D091-1070-417E-9083-F1F11C054236}" type="presParOf" srcId="{55F4D7EC-1359-4B2E-B4B5-CCDEA8BABE48}" destId="{98DBF2E6-0B21-4313-84E4-A55F4C528A09}" srcOrd="0" destOrd="0" presId="urn:microsoft.com/office/officeart/2018/2/layout/IconVerticalSolidList"/>
    <dgm:cxn modelId="{673FEF96-CD87-4F4B-8998-8C87C7919678}" type="presParOf" srcId="{55F4D7EC-1359-4B2E-B4B5-CCDEA8BABE48}" destId="{A3492F3A-AF6C-400D-A3A8-EA426FE9A549}" srcOrd="1" destOrd="0" presId="urn:microsoft.com/office/officeart/2018/2/layout/IconVerticalSolidList"/>
    <dgm:cxn modelId="{A28406AB-3028-406F-B0AF-1681C375C004}" type="presParOf" srcId="{55F4D7EC-1359-4B2E-B4B5-CCDEA8BABE48}" destId="{910B20D6-9DBD-4196-8028-FAAC9B22ED35}" srcOrd="2" destOrd="0" presId="urn:microsoft.com/office/officeart/2018/2/layout/IconVerticalSolidList"/>
    <dgm:cxn modelId="{3D0A8E91-6004-4382-BEEC-C8CE248E59B2}" type="presParOf" srcId="{55F4D7EC-1359-4B2E-B4B5-CCDEA8BABE48}" destId="{21AE9E7A-32D0-423A-B179-7443A4D3930E}"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E0A8CE-B9F8-4C79-8A91-90408551A625}">
      <dsp:nvSpPr>
        <dsp:cNvPr id="0" name=""/>
        <dsp:cNvSpPr/>
      </dsp:nvSpPr>
      <dsp:spPr>
        <a:xfrm>
          <a:off x="0" y="3809"/>
          <a:ext cx="10515600" cy="125522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7DA5C8-B922-4924-94AB-12645D488CDE}">
      <dsp:nvSpPr>
        <dsp:cNvPr id="0" name=""/>
        <dsp:cNvSpPr/>
      </dsp:nvSpPr>
      <dsp:spPr>
        <a:xfrm>
          <a:off x="379704" y="286234"/>
          <a:ext cx="691046" cy="690371"/>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44D7AFB-A49B-45EC-B943-9042FC40DFFA}">
      <dsp:nvSpPr>
        <dsp:cNvPr id="0" name=""/>
        <dsp:cNvSpPr/>
      </dsp:nvSpPr>
      <dsp:spPr>
        <a:xfrm>
          <a:off x="1450454" y="3809"/>
          <a:ext cx="8969425" cy="1256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974" tIns="132974" rIns="132974" bIns="132974" numCol="1" spcCol="1270" anchor="ctr" anchorCtr="0">
          <a:noAutofit/>
        </a:bodyPr>
        <a:lstStyle/>
        <a:p>
          <a:pPr lvl="0" algn="l" defTabSz="1066800">
            <a:lnSpc>
              <a:spcPct val="100000"/>
            </a:lnSpc>
            <a:spcBef>
              <a:spcPct val="0"/>
            </a:spcBef>
            <a:spcAft>
              <a:spcPct val="35000"/>
            </a:spcAft>
          </a:pPr>
          <a:r>
            <a:rPr lang="en-US" sz="2400" b="1" kern="1200" dirty="0">
              <a:solidFill>
                <a:schemeClr val="tx1">
                  <a:lumMod val="75000"/>
                  <a:lumOff val="25000"/>
                </a:schemeClr>
              </a:solidFill>
            </a:rPr>
            <a:t>Evaluate</a:t>
          </a:r>
          <a:r>
            <a:rPr lang="en-US" sz="2400" kern="1200" dirty="0">
              <a:solidFill>
                <a:schemeClr val="tx1">
                  <a:lumMod val="75000"/>
                  <a:lumOff val="25000"/>
                </a:schemeClr>
              </a:solidFill>
            </a:rPr>
            <a:t> </a:t>
          </a:r>
          <a:r>
            <a:rPr lang="en-US" sz="2400" kern="1200" dirty="0" smtClean="0">
              <a:solidFill>
                <a:schemeClr val="tx1">
                  <a:lumMod val="75000"/>
                  <a:lumOff val="25000"/>
                </a:schemeClr>
              </a:solidFill>
            </a:rPr>
            <a:t>the solar </a:t>
          </a:r>
          <a:r>
            <a:rPr lang="en-US" sz="2400" kern="1200" dirty="0">
              <a:solidFill>
                <a:schemeClr val="tx1">
                  <a:lumMod val="75000"/>
                  <a:lumOff val="25000"/>
                </a:schemeClr>
              </a:solidFill>
            </a:rPr>
            <a:t>potential of rooftops and open areas in Cuyahoga County and the City of Cleveland using LiDAR and NASA Earth observations</a:t>
          </a:r>
        </a:p>
      </dsp:txBody>
      <dsp:txXfrm>
        <a:off x="1450454" y="3809"/>
        <a:ext cx="8969425" cy="1256447"/>
      </dsp:txXfrm>
    </dsp:sp>
    <dsp:sp modelId="{6C71B250-1F6A-BA42-930A-76A44713D565}">
      <dsp:nvSpPr>
        <dsp:cNvPr id="0" name=""/>
        <dsp:cNvSpPr/>
      </dsp:nvSpPr>
      <dsp:spPr>
        <a:xfrm>
          <a:off x="0" y="1547445"/>
          <a:ext cx="10515600" cy="125522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9C33FE-E206-C445-9BA1-EAB6A17E8C4B}">
      <dsp:nvSpPr>
        <dsp:cNvPr id="0" name=""/>
        <dsp:cNvSpPr/>
      </dsp:nvSpPr>
      <dsp:spPr>
        <a:xfrm>
          <a:off x="379704" y="1829869"/>
          <a:ext cx="691046" cy="690371"/>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92002B-056A-2441-8ADB-535295D61E88}">
      <dsp:nvSpPr>
        <dsp:cNvPr id="0" name=""/>
        <dsp:cNvSpPr/>
      </dsp:nvSpPr>
      <dsp:spPr>
        <a:xfrm>
          <a:off x="1450454" y="1547445"/>
          <a:ext cx="8969425" cy="1256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974" tIns="132974" rIns="132974" bIns="132974" numCol="1" spcCol="1270" anchor="ctr" anchorCtr="0">
          <a:noAutofit/>
        </a:bodyPr>
        <a:lstStyle/>
        <a:p>
          <a:pPr lvl="0" algn="l" defTabSz="1066800">
            <a:lnSpc>
              <a:spcPct val="100000"/>
            </a:lnSpc>
            <a:spcBef>
              <a:spcPct val="0"/>
            </a:spcBef>
            <a:spcAft>
              <a:spcPct val="35000"/>
            </a:spcAft>
          </a:pPr>
          <a:r>
            <a:rPr lang="en-US" sz="2400" b="1" kern="1200" dirty="0">
              <a:solidFill>
                <a:schemeClr val="tx1">
                  <a:lumMod val="75000"/>
                  <a:lumOff val="25000"/>
                </a:schemeClr>
              </a:solidFill>
            </a:rPr>
            <a:t>Estimate</a:t>
          </a:r>
          <a:r>
            <a:rPr lang="en-US" sz="2400" kern="1200" dirty="0">
              <a:solidFill>
                <a:schemeClr val="tx1">
                  <a:lumMod val="75000"/>
                  <a:lumOff val="25000"/>
                </a:schemeClr>
              </a:solidFill>
            </a:rPr>
            <a:t> </a:t>
          </a:r>
          <a:r>
            <a:rPr lang="en-US" sz="2400" kern="1200" dirty="0" smtClean="0">
              <a:solidFill>
                <a:schemeClr val="tx1">
                  <a:lumMod val="75000"/>
                  <a:lumOff val="25000"/>
                </a:schemeClr>
              </a:solidFill>
            </a:rPr>
            <a:t>the average </a:t>
          </a:r>
          <a:r>
            <a:rPr lang="en-US" sz="2400" kern="1200" dirty="0">
              <a:solidFill>
                <a:schemeClr val="tx1">
                  <a:lumMod val="75000"/>
                  <a:lumOff val="25000"/>
                </a:schemeClr>
              </a:solidFill>
            </a:rPr>
            <a:t>energy generation potential for selected rooftop segments in kilowatt hours per year</a:t>
          </a:r>
        </a:p>
      </dsp:txBody>
      <dsp:txXfrm>
        <a:off x="1450454" y="1547445"/>
        <a:ext cx="8969425" cy="1256447"/>
      </dsp:txXfrm>
    </dsp:sp>
    <dsp:sp modelId="{C6E81356-D5E7-41A1-960C-E113B63E1E4C}">
      <dsp:nvSpPr>
        <dsp:cNvPr id="0" name=""/>
        <dsp:cNvSpPr/>
      </dsp:nvSpPr>
      <dsp:spPr>
        <a:xfrm>
          <a:off x="0" y="3091080"/>
          <a:ext cx="10515600" cy="125522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04E485-44D9-426C-8E18-CE8F1C3F557C}">
      <dsp:nvSpPr>
        <dsp:cNvPr id="0" name=""/>
        <dsp:cNvSpPr/>
      </dsp:nvSpPr>
      <dsp:spPr>
        <a:xfrm>
          <a:off x="379704" y="3373505"/>
          <a:ext cx="691046" cy="690371"/>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F93B188-A48A-4F1C-B014-4B2B37944D4E}">
      <dsp:nvSpPr>
        <dsp:cNvPr id="0" name=""/>
        <dsp:cNvSpPr/>
      </dsp:nvSpPr>
      <dsp:spPr>
        <a:xfrm>
          <a:off x="1450454" y="3091080"/>
          <a:ext cx="8969425" cy="1256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974" tIns="132974" rIns="132974" bIns="132974" numCol="1" spcCol="1270" anchor="ctr" anchorCtr="0">
          <a:noAutofit/>
        </a:bodyPr>
        <a:lstStyle/>
        <a:p>
          <a:pPr lvl="0" algn="l" defTabSz="1066800">
            <a:lnSpc>
              <a:spcPct val="100000"/>
            </a:lnSpc>
            <a:spcBef>
              <a:spcPct val="0"/>
            </a:spcBef>
            <a:spcAft>
              <a:spcPct val="35000"/>
            </a:spcAft>
          </a:pPr>
          <a:r>
            <a:rPr lang="en-US" sz="2400" b="1" kern="1200" dirty="0">
              <a:solidFill>
                <a:schemeClr val="tx1">
                  <a:lumMod val="75000"/>
                  <a:lumOff val="25000"/>
                </a:schemeClr>
              </a:solidFill>
            </a:rPr>
            <a:t>Identify</a:t>
          </a:r>
          <a:r>
            <a:rPr lang="en-US" sz="2400" kern="1200" dirty="0">
              <a:solidFill>
                <a:schemeClr val="tx1">
                  <a:lumMod val="75000"/>
                  <a:lumOff val="25000"/>
                </a:schemeClr>
              </a:solidFill>
            </a:rPr>
            <a:t> </a:t>
          </a:r>
          <a:r>
            <a:rPr lang="en-US" sz="2400" kern="1200" dirty="0" smtClean="0">
              <a:solidFill>
                <a:schemeClr val="tx1">
                  <a:lumMod val="75000"/>
                  <a:lumOff val="25000"/>
                </a:schemeClr>
              </a:solidFill>
            </a:rPr>
            <a:t>the socioeconomic </a:t>
          </a:r>
          <a:r>
            <a:rPr lang="en-US" sz="2400" kern="1200" dirty="0">
              <a:solidFill>
                <a:schemeClr val="tx1">
                  <a:lumMod val="75000"/>
                  <a:lumOff val="25000"/>
                </a:schemeClr>
              </a:solidFill>
            </a:rPr>
            <a:t>and land use attributes for buildings with high solar potential</a:t>
          </a:r>
        </a:p>
      </dsp:txBody>
      <dsp:txXfrm>
        <a:off x="1450454" y="3091080"/>
        <a:ext cx="8969425" cy="12564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C64318-1C20-4979-8F94-AB2295A0D4F7}">
      <dsp:nvSpPr>
        <dsp:cNvPr id="0" name=""/>
        <dsp:cNvSpPr/>
      </dsp:nvSpPr>
      <dsp:spPr>
        <a:xfrm>
          <a:off x="0" y="0"/>
          <a:ext cx="10515600" cy="1204094"/>
        </a:xfrm>
        <a:prstGeom prst="roundRect">
          <a:avLst>
            <a:gd name="adj" fmla="val 10000"/>
          </a:avLst>
        </a:prstGeom>
        <a:solidFill>
          <a:schemeClr val="bg1">
            <a:lumMod val="85000"/>
          </a:schemeClr>
        </a:solidFill>
        <a:ln>
          <a:noFill/>
        </a:ln>
        <a:effectLst/>
      </dsp:spPr>
      <dsp:style>
        <a:lnRef idx="0">
          <a:scrgbClr r="0" g="0" b="0"/>
        </a:lnRef>
        <a:fillRef idx="1">
          <a:scrgbClr r="0" g="0" b="0"/>
        </a:fillRef>
        <a:effectRef idx="0">
          <a:scrgbClr r="0" g="0" b="0"/>
        </a:effectRef>
        <a:fontRef idx="minor"/>
      </dsp:style>
    </dsp:sp>
    <dsp:sp modelId="{35D20CB8-575F-438E-ABF3-F54461E18995}">
      <dsp:nvSpPr>
        <dsp:cNvPr id="0" name=""/>
        <dsp:cNvSpPr/>
      </dsp:nvSpPr>
      <dsp:spPr>
        <a:xfrm>
          <a:off x="364238" y="273576"/>
          <a:ext cx="662899" cy="662251"/>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08141B2-CB6A-4064-98E9-3C2E370FA38E}">
      <dsp:nvSpPr>
        <dsp:cNvPr id="0" name=""/>
        <dsp:cNvSpPr/>
      </dsp:nvSpPr>
      <dsp:spPr>
        <a:xfrm>
          <a:off x="1391376" y="2655"/>
          <a:ext cx="9102796" cy="1241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16" tIns="131416" rIns="131416" bIns="131416" numCol="1" spcCol="1270" anchor="ctr" anchorCtr="0">
          <a:noAutofit/>
        </a:bodyPr>
        <a:lstStyle/>
        <a:p>
          <a:pPr lvl="0" algn="l" defTabSz="1066800">
            <a:lnSpc>
              <a:spcPct val="90000"/>
            </a:lnSpc>
            <a:spcBef>
              <a:spcPct val="0"/>
            </a:spcBef>
            <a:spcAft>
              <a:spcPct val="35000"/>
            </a:spcAft>
          </a:pPr>
          <a:r>
            <a:rPr lang="en-US" sz="2400" kern="1200" dirty="0">
              <a:solidFill>
                <a:schemeClr val="tx1">
                  <a:lumMod val="75000"/>
                  <a:lumOff val="25000"/>
                </a:schemeClr>
              </a:solidFill>
            </a:rPr>
            <a:t>Installing solar panels on the top 560 buildings would power </a:t>
          </a:r>
          <a:r>
            <a:rPr lang="en-US" sz="2400" kern="1200" dirty="0" smtClean="0">
              <a:solidFill>
                <a:schemeClr val="tx1">
                  <a:lumMod val="75000"/>
                  <a:lumOff val="25000"/>
                </a:schemeClr>
              </a:solidFill>
            </a:rPr>
            <a:t>9,000 </a:t>
          </a:r>
          <a:r>
            <a:rPr lang="en-US" sz="2400" kern="1200" dirty="0">
              <a:solidFill>
                <a:schemeClr val="tx1">
                  <a:lumMod val="75000"/>
                  <a:lumOff val="25000"/>
                </a:schemeClr>
              </a:solidFill>
            </a:rPr>
            <a:t>typical homes for one year</a:t>
          </a:r>
        </a:p>
      </dsp:txBody>
      <dsp:txXfrm>
        <a:off x="1391376" y="2655"/>
        <a:ext cx="9102796" cy="1241722"/>
      </dsp:txXfrm>
    </dsp:sp>
    <dsp:sp modelId="{02375EE9-A697-437F-9AC2-2A4672C9DF4E}">
      <dsp:nvSpPr>
        <dsp:cNvPr id="0" name=""/>
        <dsp:cNvSpPr/>
      </dsp:nvSpPr>
      <dsp:spPr>
        <a:xfrm>
          <a:off x="0" y="1554807"/>
          <a:ext cx="10515600" cy="1204094"/>
        </a:xfrm>
        <a:prstGeom prst="roundRect">
          <a:avLst>
            <a:gd name="adj" fmla="val 10000"/>
          </a:avLst>
        </a:prstGeom>
        <a:solidFill>
          <a:schemeClr val="bg1">
            <a:lumMod val="85000"/>
          </a:schemeClr>
        </a:solidFill>
        <a:ln>
          <a:noFill/>
        </a:ln>
        <a:effectLst/>
      </dsp:spPr>
      <dsp:style>
        <a:lnRef idx="0">
          <a:scrgbClr r="0" g="0" b="0"/>
        </a:lnRef>
        <a:fillRef idx="1">
          <a:scrgbClr r="0" g="0" b="0"/>
        </a:fillRef>
        <a:effectRef idx="0">
          <a:scrgbClr r="0" g="0" b="0"/>
        </a:effectRef>
        <a:fontRef idx="minor"/>
      </dsp:style>
    </dsp:sp>
    <dsp:sp modelId="{0424BCCF-861B-4F2B-B57F-20068BDCA2A2}">
      <dsp:nvSpPr>
        <dsp:cNvPr id="0" name=""/>
        <dsp:cNvSpPr/>
      </dsp:nvSpPr>
      <dsp:spPr>
        <a:xfrm>
          <a:off x="364238" y="1825729"/>
          <a:ext cx="662899" cy="662251"/>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4A9CCA-3893-4901-8CE8-7A92CFF1AE0A}">
      <dsp:nvSpPr>
        <dsp:cNvPr id="0" name=""/>
        <dsp:cNvSpPr/>
      </dsp:nvSpPr>
      <dsp:spPr>
        <a:xfrm>
          <a:off x="1391376" y="1554807"/>
          <a:ext cx="9102796" cy="1241722"/>
        </a:xfrm>
        <a:prstGeom prst="rect">
          <a:avLst/>
        </a:prstGeom>
        <a:solidFill>
          <a:schemeClr val="bg1">
            <a:lumMod val="85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31416" tIns="131416" rIns="131416" bIns="131416" numCol="1" spcCol="1270" anchor="ctr" anchorCtr="0">
          <a:noAutofit/>
        </a:bodyPr>
        <a:lstStyle/>
        <a:p>
          <a:pPr lvl="0" algn="l" defTabSz="1066800">
            <a:lnSpc>
              <a:spcPct val="90000"/>
            </a:lnSpc>
            <a:spcBef>
              <a:spcPct val="0"/>
            </a:spcBef>
            <a:spcAft>
              <a:spcPct val="35000"/>
            </a:spcAft>
          </a:pPr>
          <a:r>
            <a:rPr lang="en-US" sz="2400" kern="1200" dirty="0">
              <a:solidFill>
                <a:schemeClr val="tx1">
                  <a:lumMod val="75000"/>
                  <a:lumOff val="25000"/>
                </a:schemeClr>
              </a:solidFill>
            </a:rPr>
            <a:t>Targeting the top 19% of potential rooftops across all land use types would help Cuyahoga and Cleveland reach their 100% renewable energy goals</a:t>
          </a:r>
        </a:p>
      </dsp:txBody>
      <dsp:txXfrm>
        <a:off x="1391376" y="1554807"/>
        <a:ext cx="9102796" cy="1241722"/>
      </dsp:txXfrm>
    </dsp:sp>
    <dsp:sp modelId="{98DBF2E6-0B21-4313-84E4-A55F4C528A09}">
      <dsp:nvSpPr>
        <dsp:cNvPr id="0" name=""/>
        <dsp:cNvSpPr/>
      </dsp:nvSpPr>
      <dsp:spPr>
        <a:xfrm>
          <a:off x="0" y="3106960"/>
          <a:ext cx="10515600" cy="1204094"/>
        </a:xfrm>
        <a:prstGeom prst="roundRect">
          <a:avLst>
            <a:gd name="adj" fmla="val 10000"/>
          </a:avLst>
        </a:prstGeom>
        <a:solidFill>
          <a:schemeClr val="bg1">
            <a:lumMod val="85000"/>
          </a:schemeClr>
        </a:solidFill>
        <a:ln>
          <a:noFill/>
        </a:ln>
        <a:effectLst/>
      </dsp:spPr>
      <dsp:style>
        <a:lnRef idx="0">
          <a:scrgbClr r="0" g="0" b="0"/>
        </a:lnRef>
        <a:fillRef idx="1">
          <a:scrgbClr r="0" g="0" b="0"/>
        </a:fillRef>
        <a:effectRef idx="0">
          <a:scrgbClr r="0" g="0" b="0"/>
        </a:effectRef>
        <a:fontRef idx="minor"/>
      </dsp:style>
    </dsp:sp>
    <dsp:sp modelId="{A3492F3A-AF6C-400D-A3A8-EA426FE9A549}">
      <dsp:nvSpPr>
        <dsp:cNvPr id="0" name=""/>
        <dsp:cNvSpPr/>
      </dsp:nvSpPr>
      <dsp:spPr>
        <a:xfrm>
          <a:off x="364238" y="3377881"/>
          <a:ext cx="662899" cy="662251"/>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1AE9E7A-32D0-423A-B179-7443A4D3930E}">
      <dsp:nvSpPr>
        <dsp:cNvPr id="0" name=""/>
        <dsp:cNvSpPr/>
      </dsp:nvSpPr>
      <dsp:spPr>
        <a:xfrm>
          <a:off x="1391376" y="3106960"/>
          <a:ext cx="9102796" cy="1241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16" tIns="131416" rIns="131416" bIns="131416" numCol="1" spcCol="1270" anchor="ctr" anchorCtr="0">
          <a:noAutofit/>
        </a:bodyPr>
        <a:lstStyle/>
        <a:p>
          <a:pPr lvl="0" algn="l" defTabSz="1066800">
            <a:lnSpc>
              <a:spcPct val="90000"/>
            </a:lnSpc>
            <a:spcBef>
              <a:spcPct val="0"/>
            </a:spcBef>
            <a:spcAft>
              <a:spcPct val="35000"/>
            </a:spcAft>
          </a:pPr>
          <a:r>
            <a:rPr lang="en-US" sz="2400" kern="1200" dirty="0">
              <a:solidFill>
                <a:schemeClr val="tx1">
                  <a:lumMod val="75000"/>
                  <a:lumOff val="25000"/>
                </a:schemeClr>
              </a:solidFill>
            </a:rPr>
            <a:t>These methods will be applied to the entirety of Cuyahoga County</a:t>
          </a:r>
        </a:p>
      </dsp:txBody>
      <dsp:txXfrm>
        <a:off x="1391376" y="3106960"/>
        <a:ext cx="9102796" cy="124172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69B2DE-33C0-4AFF-95CD-552AC01F8423}" type="datetimeFigureOut">
              <a:rPr lang="en-US" smtClean="0"/>
              <a:t>8/14/2019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3A28D9-E436-4213-B993-F57A5728D918}" type="slidenum">
              <a:rPr lang="en-US" smtClean="0"/>
              <a:t>‹#›</a:t>
            </a:fld>
            <a:endParaRPr lang="en-US"/>
          </a:p>
        </p:txBody>
      </p:sp>
    </p:spTree>
    <p:extLst>
      <p:ext uri="{BB962C8B-B14F-4D97-AF65-F5344CB8AC3E}">
        <p14:creationId xmlns:p14="http://schemas.microsoft.com/office/powerpoint/2010/main" val="31950019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E9290D-ABBD-4E7C-9C58-71B3335E0302}" type="datetimeFigureOut">
              <a:rPr lang="en-US" smtClean="0"/>
              <a:t>8/14/2019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EE4239-191D-4388-B0F5-1C5222233620}" type="slidenum">
              <a:rPr lang="en-US" smtClean="0"/>
              <a:t>‹#›</a:t>
            </a:fld>
            <a:endParaRPr lang="en-US"/>
          </a:p>
        </p:txBody>
      </p:sp>
    </p:spTree>
    <p:extLst>
      <p:ext uri="{BB962C8B-B14F-4D97-AF65-F5344CB8AC3E}">
        <p14:creationId xmlns:p14="http://schemas.microsoft.com/office/powerpoint/2010/main" val="2159867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data-cuyahoga.opendata.arcgis.com/datasets/cuyahoga-county-boundary"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goto.arcgisonline.com/maps/Canvas/World_Dark_Gray_Base" TargetMode="External"/><Relationship Id="rId4" Type="http://schemas.openxmlformats.org/officeDocument/2006/relationships/hyperlink" Target="https://hub.arcgis.com/datasets/bd91f77a0b524f75a519bb0c524d0495_0?geometry=-82.893,41.204,-80.436,41.565"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uyahoga50.or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ountyplanning.us/wp-content/uploads/2019/05/Final_CCCCAP-1.pdf"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afcec.af.mil/News/Article-Display/Article/1495158/vandenberg-flips-the-switch-on-new-solar-array-system/"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Speaker: We are Hannah, </a:t>
            </a:r>
            <a:r>
              <a:rPr lang="en-US" sz="1200" b="0" i="0" u="none" strike="noStrike" kern="1200" dirty="0" err="1">
                <a:solidFill>
                  <a:schemeClr val="tx1"/>
                </a:solidFill>
                <a:effectLst/>
                <a:latin typeface="+mn-lt"/>
                <a:ea typeface="+mn-ea"/>
                <a:cs typeface="+mn-cs"/>
              </a:rPr>
              <a:t>Yiyi</a:t>
            </a:r>
            <a:r>
              <a:rPr lang="en-US" sz="1200" b="0" i="0" u="none" strike="noStrike" kern="1200" dirty="0">
                <a:solidFill>
                  <a:schemeClr val="tx1"/>
                </a:solidFill>
                <a:effectLst/>
                <a:latin typeface="+mn-lt"/>
                <a:ea typeface="+mn-ea"/>
                <a:cs typeface="+mn-cs"/>
              </a:rPr>
              <a:t>, Crystal, and </a:t>
            </a:r>
            <a:r>
              <a:rPr lang="en-US" sz="1200" b="0" i="0" u="none" strike="noStrike" kern="1200" dirty="0" err="1">
                <a:solidFill>
                  <a:schemeClr val="tx1"/>
                </a:solidFill>
                <a:effectLst/>
                <a:latin typeface="+mn-lt"/>
                <a:ea typeface="+mn-ea"/>
                <a:cs typeface="+mn-cs"/>
              </a:rPr>
              <a:t>Sihang</a:t>
            </a:r>
            <a:r>
              <a:rPr lang="en-US" sz="1200" b="0" i="0" u="none" strike="noStrike" kern="1200" dirty="0">
                <a:solidFill>
                  <a:schemeClr val="tx1"/>
                </a:solidFill>
                <a:effectLst/>
                <a:latin typeface="+mn-lt"/>
                <a:ea typeface="+mn-ea"/>
                <a:cs typeface="+mn-cs"/>
              </a:rPr>
              <a:t> from the NASA DEVELOP Tempe Arizona node.</a:t>
            </a:r>
            <a:r>
              <a:rPr lang="en-US" sz="1200" b="0" i="0" kern="1200" dirty="0">
                <a:solidFill>
                  <a:schemeClr val="tx1"/>
                </a:solidFill>
                <a:effectLst/>
                <a:latin typeface="+mn-lt"/>
                <a:ea typeface="+mn-ea"/>
                <a:cs typeface="+mn-cs"/>
              </a:rPr>
              <a:t> We partnered with government officials at the city of Cleveland and Cuyahoga County to help target solar energy outreach to specific land owners. Currently, the state of Ohio uses only 3% renewable energy, and less than 1% of that is solar. </a:t>
            </a:r>
            <a:r>
              <a:rPr lang="en-US" sz="1200" b="0" i="0" u="none" strike="noStrike" kern="1200" dirty="0">
                <a:solidFill>
                  <a:schemeClr val="tx1"/>
                </a:solidFill>
                <a:effectLst/>
                <a:latin typeface="+mn-lt"/>
                <a:ea typeface="+mn-ea"/>
                <a:cs typeface="+mn-cs"/>
              </a:rPr>
              <a:t>We developed a method to quantify the solar potential in Cuyahoga County and the City of Cleveland using NASA Earth Observations and LiDAR. </a:t>
            </a:r>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------------------------------Image Information Below ------------------------------</a:t>
            </a:r>
          </a:p>
          <a:p>
            <a:pPr marL="171450" indent="-171450">
              <a:buFont typeface="Arial" panose="020B0604020202020204" pitchFamily="34" charset="0"/>
              <a:buChar char="•"/>
            </a:pPr>
            <a:r>
              <a:rPr lang="en-US" dirty="0"/>
              <a:t>Image Source: ArcMap (Created by Team)</a:t>
            </a:r>
          </a:p>
        </p:txBody>
      </p:sp>
      <p:sp>
        <p:nvSpPr>
          <p:cNvPr id="4" name="Slide Number Placeholder 3"/>
          <p:cNvSpPr>
            <a:spLocks noGrp="1"/>
          </p:cNvSpPr>
          <p:nvPr>
            <p:ph type="sldNum" sz="quarter" idx="5"/>
          </p:nvPr>
        </p:nvSpPr>
        <p:spPr/>
        <p:txBody>
          <a:bodyPr/>
          <a:lstStyle/>
          <a:p>
            <a:fld id="{66EE4239-191D-4388-B0F5-1C5222233620}" type="slidenum">
              <a:rPr lang="en-US" smtClean="0"/>
              <a:t>1</a:t>
            </a:fld>
            <a:endParaRPr lang="en-US"/>
          </a:p>
        </p:txBody>
      </p:sp>
    </p:spTree>
    <p:extLst>
      <p:ext uri="{BB962C8B-B14F-4D97-AF65-F5344CB8AC3E}">
        <p14:creationId xmlns:p14="http://schemas.microsoft.com/office/powerpoint/2010/main" val="344014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t>
            </a:r>
            <a:r>
              <a:rPr lang="en-US" b="0" dirty="0"/>
              <a:t>aker: To calculate solar potential of each building in the study area, we aggregated pixel based solar energy potential to each individual roof segments and summed the segments into building footprints. </a:t>
            </a:r>
            <a:r>
              <a:rPr lang="en-US" sz="1200" b="0" i="0" kern="1200" dirty="0">
                <a:solidFill>
                  <a:schemeClr val="tx1"/>
                </a:solidFill>
                <a:effectLst/>
                <a:latin typeface="+mn-lt"/>
                <a:ea typeface="+mn-ea"/>
                <a:cs typeface="+mn-cs"/>
              </a:rPr>
              <a:t>We found the total solar potential within each building.</a:t>
            </a:r>
            <a:endParaRPr lang="en-US" dirty="0"/>
          </a:p>
          <a:p>
            <a:pPr marL="0" lvl="0" indent="0" algn="l" rtl="0">
              <a:spcBef>
                <a:spcPts val="0"/>
              </a:spcBef>
              <a:spcAft>
                <a:spcPts val="0"/>
              </a:spcAft>
              <a:buNone/>
            </a:pPr>
            <a:endParaRPr lang="en-US" dirty="0"/>
          </a:p>
          <a:p>
            <a:r>
              <a:rPr lang="en-US" sz="1200" kern="1200" dirty="0">
                <a:solidFill>
                  <a:schemeClr val="tx1"/>
                </a:solidFill>
                <a:effectLst/>
                <a:latin typeface="+mn-lt"/>
                <a:ea typeface="+mn-ea"/>
                <a:cs typeface="+mn-cs"/>
              </a:rPr>
              <a:t>------------------------------Image Information Below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Images Source: </a:t>
            </a:r>
            <a:r>
              <a:rPr lang="en-US" dirty="0"/>
              <a:t>ArcMap (Created by Team)</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Image (Pixel-based Solar Energy Potential): </a:t>
            </a:r>
            <a:r>
              <a:rPr lang="en-US" sz="1200" b="0" i="0" kern="1200" dirty="0">
                <a:solidFill>
                  <a:schemeClr val="tx1"/>
                </a:solidFill>
                <a:effectLst/>
                <a:latin typeface="+mn-lt"/>
                <a:ea typeface="+mn-ea"/>
                <a:cs typeface="+mn-cs"/>
              </a:rPr>
              <a:t>University of Vermont Spatial Analysis Laboratory; The NASA Langley Research Center (</a:t>
            </a:r>
            <a:r>
              <a:rPr lang="en-US" sz="1200" b="0" i="0" kern="1200" dirty="0" err="1">
                <a:solidFill>
                  <a:schemeClr val="tx1"/>
                </a:solidFill>
                <a:effectLst/>
                <a:latin typeface="+mn-lt"/>
                <a:ea typeface="+mn-ea"/>
                <a:cs typeface="+mn-cs"/>
              </a:rPr>
              <a:t>LaRC</a:t>
            </a:r>
            <a:r>
              <a:rPr lang="en-US" sz="1200" b="0" i="0" kern="1200" dirty="0">
                <a:solidFill>
                  <a:schemeClr val="tx1"/>
                </a:solidFill>
                <a:effectLst/>
                <a:latin typeface="+mn-lt"/>
                <a:ea typeface="+mn-ea"/>
                <a:cs typeface="+mn-cs"/>
              </a:rPr>
              <a:t>) POWER Project funded through the NASA Earth Science/Applied Science Program</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clipped to the study area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Image (Aggregate to roof segments): Cuyahoga County GIS Department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Image (Aggregate to building footprints): University of Vermont Spatial Analysis Laboratory; The NASA Langley Research Center (</a:t>
            </a:r>
            <a:r>
              <a:rPr lang="en-US" sz="1200" b="0" i="0" kern="1200" dirty="0" err="1">
                <a:solidFill>
                  <a:schemeClr val="tx1"/>
                </a:solidFill>
                <a:effectLst/>
                <a:latin typeface="+mn-lt"/>
                <a:ea typeface="+mn-ea"/>
                <a:cs typeface="+mn-cs"/>
              </a:rPr>
              <a:t>LaRC</a:t>
            </a:r>
            <a:r>
              <a:rPr lang="en-US" sz="1200" b="0" i="0" kern="1200" dirty="0">
                <a:solidFill>
                  <a:schemeClr val="tx1"/>
                </a:solidFill>
                <a:effectLst/>
                <a:latin typeface="+mn-lt"/>
                <a:ea typeface="+mn-ea"/>
                <a:cs typeface="+mn-cs"/>
              </a:rPr>
              <a:t>) POWER Project funded through the NASA Earth Science/Applied Science Program; Cuyahoga County GIS Department</a:t>
            </a:r>
            <a:endParaRPr lang="en-US" dirty="0"/>
          </a:p>
        </p:txBody>
      </p:sp>
      <p:sp>
        <p:nvSpPr>
          <p:cNvPr id="4" name="Slide Number Placeholder 3"/>
          <p:cNvSpPr>
            <a:spLocks noGrp="1"/>
          </p:cNvSpPr>
          <p:nvPr>
            <p:ph type="sldNum" sz="quarter" idx="5"/>
          </p:nvPr>
        </p:nvSpPr>
        <p:spPr/>
        <p:txBody>
          <a:bodyPr/>
          <a:lstStyle/>
          <a:p>
            <a:fld id="{66EE4239-191D-4388-B0F5-1C5222233620}" type="slidenum">
              <a:rPr lang="en-US" smtClean="0"/>
              <a:t>10</a:t>
            </a:fld>
            <a:endParaRPr lang="en-US"/>
          </a:p>
        </p:txBody>
      </p:sp>
    </p:spTree>
    <p:extLst>
      <p:ext uri="{BB962C8B-B14F-4D97-AF65-F5344CB8AC3E}">
        <p14:creationId xmlns:p14="http://schemas.microsoft.com/office/powerpoint/2010/main" val="3125129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a:t>
            </a:r>
          </a:p>
          <a:p>
            <a:pPr marL="171450" indent="-171450">
              <a:buFont typeface="Arial" panose="020B0604020202020204" pitchFamily="34" charset="0"/>
              <a:buChar char="•"/>
            </a:pPr>
            <a:r>
              <a:rPr lang="en-US" dirty="0"/>
              <a:t>The graph on the left shows total annual solar energy potential in MWh/</a:t>
            </a:r>
            <a:r>
              <a:rPr lang="en-US" dirty="0" err="1"/>
              <a:t>yr</a:t>
            </a:r>
            <a:r>
              <a:rPr lang="en-US" dirty="0"/>
              <a:t> of each building. Yellow indicates low solar energy potential and red indicates high solar energy potential.</a:t>
            </a:r>
          </a:p>
          <a:p>
            <a:pPr marL="171450" indent="-171450">
              <a:buFont typeface="Arial" panose="020B0604020202020204" pitchFamily="34" charset="0"/>
              <a:buChar char="•"/>
            </a:pPr>
            <a:r>
              <a:rPr lang="en-US" dirty="0"/>
              <a:t>The graph on the right shows total annual solar energy in kWh/</a:t>
            </a:r>
            <a:r>
              <a:rPr lang="en-US" dirty="0" err="1"/>
              <a:t>yr</a:t>
            </a:r>
            <a:r>
              <a:rPr lang="en-US" dirty="0"/>
              <a:t>/ft</a:t>
            </a:r>
            <a:r>
              <a:rPr lang="en-US" baseline="30000" dirty="0"/>
              <a:t>2</a:t>
            </a:r>
            <a:r>
              <a:rPr lang="en-US" dirty="0"/>
              <a:t> of each individual building divided by its rooftop surface area. We can see that there is a reverse trend due to the big surface area of buildings who have high solar energy potential.</a:t>
            </a:r>
          </a:p>
          <a:p>
            <a:pPr marL="0" indent="0">
              <a:buFont typeface="Arial" panose="020B0604020202020204" pitchFamily="34" charset="0"/>
              <a:buNone/>
            </a:pPr>
            <a:endParaRPr lang="en-US" dirty="0"/>
          </a:p>
          <a:p>
            <a:pPr marL="0" indent="0">
              <a:buFont typeface="Arial" panose="020B0604020202020204" pitchFamily="34" charset="0"/>
              <a:buNone/>
            </a:pPr>
            <a:r>
              <a:rPr lang="en-US" sz="1200" b="0" i="0" kern="1200" dirty="0">
                <a:solidFill>
                  <a:schemeClr val="tx1"/>
                </a:solidFill>
                <a:effectLst/>
                <a:latin typeface="+mn-lt"/>
                <a:ea typeface="+mn-ea"/>
                <a:cs typeface="+mn-cs"/>
              </a:rPr>
              <a:t>Within the study area there was a total solar potential of around 111,000 MWh per yr. However, we recognize that installing panels on every building in the study area is unlikely. </a:t>
            </a:r>
          </a:p>
          <a:p>
            <a:pPr marL="0" indent="0">
              <a:buFont typeface="Arial" panose="020B0604020202020204" pitchFamily="34" charset="0"/>
              <a:buNone/>
            </a:pP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------------------------------Image Information Below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Images Source: </a:t>
            </a:r>
            <a:r>
              <a:rPr lang="en-US" dirty="0"/>
              <a:t>ArcMap (Created by Team); </a:t>
            </a:r>
            <a:r>
              <a:rPr lang="en-US" sz="1200" b="0" i="0" kern="1200" dirty="0">
                <a:solidFill>
                  <a:schemeClr val="tx1"/>
                </a:solidFill>
                <a:effectLst/>
                <a:latin typeface="+mn-lt"/>
                <a:ea typeface="+mn-ea"/>
                <a:cs typeface="+mn-cs"/>
              </a:rPr>
              <a:t>clipped to the study area</a:t>
            </a:r>
            <a:endParaRPr lang="en-US"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Both images: </a:t>
            </a:r>
            <a:r>
              <a:rPr lang="en-US" sz="1200" b="0" i="0" kern="1200" dirty="0">
                <a:solidFill>
                  <a:schemeClr val="tx1"/>
                </a:solidFill>
                <a:effectLst/>
                <a:latin typeface="+mn-lt"/>
                <a:ea typeface="+mn-ea"/>
                <a:cs typeface="+mn-cs"/>
              </a:rPr>
              <a:t>University of Vermont Spatial Analysis Laboratory; The NASA Langley Research Center (</a:t>
            </a:r>
            <a:r>
              <a:rPr lang="en-US" sz="1200" b="0" i="0" kern="1200" dirty="0" err="1">
                <a:solidFill>
                  <a:schemeClr val="tx1"/>
                </a:solidFill>
                <a:effectLst/>
                <a:latin typeface="+mn-lt"/>
                <a:ea typeface="+mn-ea"/>
                <a:cs typeface="+mn-cs"/>
              </a:rPr>
              <a:t>LaRC</a:t>
            </a:r>
            <a:r>
              <a:rPr lang="en-US" sz="1200" b="0" i="0" kern="1200" dirty="0">
                <a:solidFill>
                  <a:schemeClr val="tx1"/>
                </a:solidFill>
                <a:effectLst/>
                <a:latin typeface="+mn-lt"/>
                <a:ea typeface="+mn-ea"/>
                <a:cs typeface="+mn-cs"/>
              </a:rPr>
              <a:t>) POWER Project funded through the NASA Earth Science/Applied Science Program; Cuyahoga County GIS Department</a:t>
            </a:r>
            <a:endParaRPr lang="en-US" dirty="0"/>
          </a:p>
        </p:txBody>
      </p:sp>
      <p:sp>
        <p:nvSpPr>
          <p:cNvPr id="4" name="Slide Number Placeholder 3"/>
          <p:cNvSpPr>
            <a:spLocks noGrp="1"/>
          </p:cNvSpPr>
          <p:nvPr>
            <p:ph type="sldNum" sz="quarter" idx="5"/>
          </p:nvPr>
        </p:nvSpPr>
        <p:spPr/>
        <p:txBody>
          <a:bodyPr/>
          <a:lstStyle/>
          <a:p>
            <a:fld id="{66EE4239-191D-4388-B0F5-1C5222233620}" type="slidenum">
              <a:rPr lang="en-US" smtClean="0"/>
              <a:t>11</a:t>
            </a:fld>
            <a:endParaRPr lang="en-US"/>
          </a:p>
        </p:txBody>
      </p:sp>
    </p:spTree>
    <p:extLst>
      <p:ext uri="{BB962C8B-B14F-4D97-AF65-F5344CB8AC3E}">
        <p14:creationId xmlns:p14="http://schemas.microsoft.com/office/powerpoint/2010/main" val="2477944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Speaker: </a:t>
            </a:r>
            <a:r>
              <a:rPr lang="en-US" sz="1200" b="0" i="0" kern="1200" dirty="0">
                <a:solidFill>
                  <a:schemeClr val="tx1"/>
                </a:solidFill>
                <a:effectLst/>
                <a:latin typeface="+mn-lt"/>
                <a:ea typeface="+mn-ea"/>
                <a:cs typeface="+mn-cs"/>
              </a:rPr>
              <a:t>So we conducted a cumulative sum assessment by summing the potential energy per building, in order of decreasing solar potential. The elbow point of this curve indicates the point of diminishing returns, and shows that 85% of the 111,000 MWh/</a:t>
            </a:r>
            <a:r>
              <a:rPr lang="en-US" sz="1200" b="0" i="0" kern="1200" dirty="0" err="1">
                <a:solidFill>
                  <a:schemeClr val="tx1"/>
                </a:solidFill>
                <a:effectLst/>
                <a:latin typeface="+mn-lt"/>
                <a:ea typeface="+mn-ea"/>
                <a:cs typeface="+mn-cs"/>
              </a:rPr>
              <a:t>yr</a:t>
            </a:r>
            <a:r>
              <a:rPr lang="en-US" sz="1200" b="0" i="0" kern="1200" dirty="0">
                <a:solidFill>
                  <a:schemeClr val="tx1"/>
                </a:solidFill>
                <a:effectLst/>
                <a:latin typeface="+mn-lt"/>
                <a:ea typeface="+mn-ea"/>
                <a:cs typeface="+mn-cs"/>
              </a:rPr>
              <a:t> potential energy could be generated by only 19% of buildings. This 19% is composed of 560 buildings. These buildings are zoned for a variety of land uses. </a:t>
            </a:r>
          </a:p>
          <a:p>
            <a:endParaRPr lang="en-US" dirty="0"/>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(plot) Source: </a:t>
            </a:r>
            <a:r>
              <a:rPr lang="en-US" sz="1200" b="0" i="0" u="none" strike="noStrike" kern="1200" dirty="0">
                <a:solidFill>
                  <a:schemeClr val="tx1"/>
                </a:solidFill>
                <a:effectLst/>
                <a:latin typeface="+mn-lt"/>
                <a:ea typeface="+mn-ea"/>
                <a:cs typeface="+mn-cs"/>
              </a:rPr>
              <a:t>Matplotlib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•Image (Solar Panel figure) Source: </a:t>
            </a:r>
            <a:r>
              <a:rPr lang="en-US" sz="1200" b="0" i="0" u="none" strike="noStrike" kern="1200" dirty="0">
                <a:solidFill>
                  <a:schemeClr val="tx1"/>
                </a:solidFill>
                <a:effectLst/>
                <a:latin typeface="+mn-lt"/>
                <a:ea typeface="+mn-ea"/>
                <a:cs typeface="+mn-cs"/>
              </a:rPr>
              <a:t>PowerPoint 3D Models</a:t>
            </a:r>
          </a:p>
          <a:p>
            <a:endParaRPr lang="en-US" sz="1200" b="0" i="0" u="none" strike="noStrike" kern="1200" dirty="0">
              <a:solidFill>
                <a:schemeClr val="tx1"/>
              </a:solidFill>
              <a:effectLst/>
              <a:latin typeface="+mn-lt"/>
              <a:ea typeface="+mn-ea"/>
              <a:cs typeface="+mn-cs"/>
            </a:endParaRPr>
          </a:p>
          <a:p>
            <a:endParaRPr lang="en-US" u="none" dirty="0"/>
          </a:p>
          <a:p>
            <a:endParaRPr lang="en-US" dirty="0"/>
          </a:p>
        </p:txBody>
      </p:sp>
      <p:sp>
        <p:nvSpPr>
          <p:cNvPr id="4" name="Slide Number Placeholder 3"/>
          <p:cNvSpPr>
            <a:spLocks noGrp="1"/>
          </p:cNvSpPr>
          <p:nvPr>
            <p:ph type="sldNum" sz="quarter" idx="5"/>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1052694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Speaker: </a:t>
            </a:r>
            <a:r>
              <a:rPr lang="en-US" sz="1200" b="0" i="0" kern="1200" dirty="0">
                <a:solidFill>
                  <a:schemeClr val="tx1"/>
                </a:solidFill>
                <a:effectLst/>
                <a:latin typeface="+mn-lt"/>
                <a:ea typeface="+mn-ea"/>
                <a:cs typeface="+mn-cs"/>
              </a:rPr>
              <a:t>This 19% is composed of 560 buildings. These buildings are zoned for a variety of land uses. Land use type is important because it will affect the outreach methods our partners will take in encouraging land owners to invest in solar. The highest solar potential was within the industrial, commercial, and institutional building types, which we determined was mainly due to building size.</a:t>
            </a:r>
          </a:p>
          <a:p>
            <a:endParaRPr lang="en-US" dirty="0"/>
          </a:p>
          <a:p>
            <a:r>
              <a:rPr lang="en-US" sz="1200" kern="1200" dirty="0">
                <a:solidFill>
                  <a:schemeClr val="tx1"/>
                </a:solidFill>
                <a:effectLst/>
                <a:latin typeface="+mn-lt"/>
                <a:ea typeface="+mn-ea"/>
                <a:cs typeface="+mn-cs"/>
              </a:rPr>
              <a:t>------------------------------Image Information Below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Image (Pie Chart) Source: </a:t>
            </a:r>
            <a:r>
              <a:rPr lang="en-US" dirty="0"/>
              <a:t>Python (Created by Team)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Image (Map) Source: </a:t>
            </a:r>
            <a:r>
              <a:rPr lang="en-US" dirty="0"/>
              <a:t>ArcMap (Created by Team); </a:t>
            </a:r>
            <a:r>
              <a:rPr lang="en-US" sz="1200" b="0" i="0" kern="1200" dirty="0">
                <a:solidFill>
                  <a:schemeClr val="tx1"/>
                </a:solidFill>
                <a:effectLst/>
                <a:latin typeface="+mn-lt"/>
                <a:ea typeface="+mn-ea"/>
                <a:cs typeface="+mn-cs"/>
              </a:rPr>
              <a:t>clipped to the study area</a:t>
            </a:r>
            <a:endParaRPr lang="en-US"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Cuyahoga County Open Data website</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US" dirty="0"/>
          </a:p>
        </p:txBody>
      </p:sp>
      <p:sp>
        <p:nvSpPr>
          <p:cNvPr id="4" name="Slide Number Placeholder 3"/>
          <p:cNvSpPr>
            <a:spLocks noGrp="1"/>
          </p:cNvSpPr>
          <p:nvPr>
            <p:ph type="sldNum" sz="quarter" idx="5"/>
          </p:nvPr>
        </p:nvSpPr>
        <p:spPr/>
        <p:txBody>
          <a:bodyPr/>
          <a:lstStyle/>
          <a:p>
            <a:fld id="{66EE4239-191D-4388-B0F5-1C5222233620}" type="slidenum">
              <a:rPr lang="en-US" smtClean="0"/>
              <a:t>13</a:t>
            </a:fld>
            <a:endParaRPr lang="en-US"/>
          </a:p>
        </p:txBody>
      </p:sp>
    </p:spTree>
    <p:extLst>
      <p:ext uri="{BB962C8B-B14F-4D97-AF65-F5344CB8AC3E}">
        <p14:creationId xmlns:p14="http://schemas.microsoft.com/office/powerpoint/2010/main" val="15730912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Speaker: </a:t>
            </a:r>
            <a:r>
              <a:rPr lang="en-US" sz="1200" b="0" i="0" kern="1200" dirty="0">
                <a:solidFill>
                  <a:schemeClr val="tx1"/>
                </a:solidFill>
                <a:effectLst/>
                <a:latin typeface="+mn-lt"/>
                <a:ea typeface="+mn-ea"/>
                <a:cs typeface="+mn-cs"/>
              </a:rPr>
              <a:t>To check our work, we compared our results to the output of the </a:t>
            </a:r>
            <a:r>
              <a:rPr lang="en-US" sz="1200" b="0" i="0" kern="1200" dirty="0" err="1">
                <a:solidFill>
                  <a:schemeClr val="tx1"/>
                </a:solidFill>
                <a:effectLst/>
                <a:latin typeface="+mn-lt"/>
                <a:ea typeface="+mn-ea"/>
                <a:cs typeface="+mn-cs"/>
              </a:rPr>
              <a:t>Esri</a:t>
            </a:r>
            <a:r>
              <a:rPr lang="en-US" sz="1200" b="0" i="0" kern="1200" dirty="0">
                <a:solidFill>
                  <a:schemeClr val="tx1"/>
                </a:solidFill>
                <a:effectLst/>
                <a:latin typeface="+mn-lt"/>
                <a:ea typeface="+mn-ea"/>
                <a:cs typeface="+mn-cs"/>
              </a:rPr>
              <a:t> Area Solar Radiation tool. This tool used similar methods, but we included additional factors that describe solar insolation and panel tilt. As shown in this difference map and frequency histogram, the majority of our pixel values are lower than the </a:t>
            </a:r>
            <a:r>
              <a:rPr lang="en-US" sz="1200" b="0" i="0" kern="1200" dirty="0" err="1">
                <a:solidFill>
                  <a:schemeClr val="tx1"/>
                </a:solidFill>
                <a:effectLst/>
                <a:latin typeface="+mn-lt"/>
                <a:ea typeface="+mn-ea"/>
                <a:cs typeface="+mn-cs"/>
              </a:rPr>
              <a:t>Esri</a:t>
            </a:r>
            <a:r>
              <a:rPr lang="en-US" sz="1200" b="0" i="0" kern="1200" dirty="0">
                <a:solidFill>
                  <a:schemeClr val="tx1"/>
                </a:solidFill>
                <a:effectLst/>
                <a:latin typeface="+mn-lt"/>
                <a:ea typeface="+mn-ea"/>
                <a:cs typeface="+mn-cs"/>
              </a:rPr>
              <a:t> estimate in part due to the inclusion of the NASA POWER data.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r>
              <a:rPr lang="en-US" sz="1200" kern="1200" dirty="0">
                <a:solidFill>
                  <a:schemeClr val="tx1"/>
                </a:solidFill>
                <a:effectLst/>
                <a:latin typeface="+mn-lt"/>
                <a:ea typeface="+mn-ea"/>
                <a:cs typeface="+mn-cs"/>
              </a:rPr>
              <a:t>------------------------------Image Information Below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Image (Map) Source: </a:t>
            </a:r>
            <a:r>
              <a:rPr lang="en-US" dirty="0"/>
              <a:t>ArcMap (Created by Team); </a:t>
            </a:r>
            <a:r>
              <a:rPr lang="en-US" sz="1200" b="0" i="0" kern="1200" dirty="0">
                <a:solidFill>
                  <a:schemeClr val="tx1"/>
                </a:solidFill>
                <a:effectLst/>
                <a:latin typeface="+mn-lt"/>
                <a:ea typeface="+mn-ea"/>
                <a:cs typeface="+mn-cs"/>
              </a:rPr>
              <a:t>clipped to the study area</a:t>
            </a:r>
            <a:endParaRPr lang="en-US"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University of Vermont Spatial Analysis Laboratory; The NASA Langley Research Center (</a:t>
            </a:r>
            <a:r>
              <a:rPr lang="en-US" sz="1200" b="0" i="0" kern="1200" dirty="0" err="1">
                <a:solidFill>
                  <a:schemeClr val="tx1"/>
                </a:solidFill>
                <a:effectLst/>
                <a:latin typeface="+mn-lt"/>
                <a:ea typeface="+mn-ea"/>
                <a:cs typeface="+mn-cs"/>
              </a:rPr>
              <a:t>LaRC</a:t>
            </a:r>
            <a:r>
              <a:rPr lang="en-US" sz="1200" b="0" i="0" kern="1200" dirty="0">
                <a:solidFill>
                  <a:schemeClr val="tx1"/>
                </a:solidFill>
                <a:effectLst/>
                <a:latin typeface="+mn-lt"/>
                <a:ea typeface="+mn-ea"/>
                <a:cs typeface="+mn-cs"/>
              </a:rPr>
              <a:t>) POWER Project funded through the NASA Earth Science/Applied Science Program</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Image (Histogram) Source: </a:t>
            </a:r>
            <a:r>
              <a:rPr lang="en-US" sz="1200" b="0" i="0" u="none" strike="noStrike" kern="1200" dirty="0">
                <a:solidFill>
                  <a:schemeClr val="tx1"/>
                </a:solidFill>
                <a:effectLst/>
                <a:latin typeface="+mn-lt"/>
                <a:ea typeface="+mn-ea"/>
                <a:cs typeface="+mn-cs"/>
              </a:rPr>
              <a:t>Matplotlib</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6EE4239-191D-4388-B0F5-1C5222233620}" type="slidenum">
              <a:rPr lang="en-US" smtClean="0"/>
              <a:t>14</a:t>
            </a:fld>
            <a:endParaRPr lang="en-US"/>
          </a:p>
        </p:txBody>
      </p:sp>
    </p:spTree>
    <p:extLst>
      <p:ext uri="{BB962C8B-B14F-4D97-AF65-F5344CB8AC3E}">
        <p14:creationId xmlns:p14="http://schemas.microsoft.com/office/powerpoint/2010/main" val="11294250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Speaker: </a:t>
            </a:r>
            <a:r>
              <a:rPr lang="en-US" sz="1200" b="0" i="0" kern="1200" dirty="0">
                <a:solidFill>
                  <a:schemeClr val="tx1"/>
                </a:solidFill>
                <a:effectLst/>
                <a:latin typeface="+mn-lt"/>
                <a:ea typeface="+mn-ea"/>
                <a:cs typeface="+mn-cs"/>
              </a:rPr>
              <a:t>In conclusion, if solar panels were installed on the top producing 560 buildings within our study area, enough energy would be produced to power 9000 typical houses for a year. Targeting the top 19% of potential rooftops across all land use types would help Cuyahoga and Cleveland reach their 100% renewable energy goals. Our method will be utilized by our partners to complete this analysis across the entire county.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------------------------------Image Information Below ------------------------------</a:t>
            </a:r>
          </a:p>
          <a:p>
            <a:pPr marL="171450" indent="-171450">
              <a:buFont typeface="Arial" panose="020B0604020202020204" pitchFamily="34" charset="0"/>
              <a:buChar char="•"/>
            </a:pPr>
            <a:r>
              <a:rPr lang="en-US" dirty="0"/>
              <a:t>Image Source: PowerPoint Icons (Created by Team)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6EE4239-191D-4388-B0F5-1C5222233620}" type="slidenum">
              <a:rPr lang="en-US" smtClean="0"/>
              <a:t>15</a:t>
            </a:fld>
            <a:endParaRPr lang="en-US"/>
          </a:p>
        </p:txBody>
      </p:sp>
    </p:spTree>
    <p:extLst>
      <p:ext uri="{BB962C8B-B14F-4D97-AF65-F5344CB8AC3E}">
        <p14:creationId xmlns:p14="http://schemas.microsoft.com/office/powerpoint/2010/main" val="10055084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a:t>
            </a:r>
            <a:r>
              <a:rPr lang="en-US" sz="1200" b="0" i="0" kern="1200" dirty="0">
                <a:solidFill>
                  <a:schemeClr val="tx1"/>
                </a:solidFill>
                <a:effectLst/>
                <a:latin typeface="+mn-lt"/>
                <a:ea typeface="+mn-ea"/>
                <a:cs typeface="+mn-cs"/>
              </a:rPr>
              <a:t>We would like to thank the many people who made our project possible from NASA DEVELOP, NASA POWER, and the governments of Cleveland and Cuyahoga County. (our advisors and leads from NASA DEVELOP, Paul Stackhouse and Brian Tisdale at NASA POWER, our partners from Cleveland and Cuyahoga, and the solar panel experts from Cleveland.)</a:t>
            </a: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66EE4239-191D-4388-B0F5-1C5222233620}" type="slidenum">
              <a:rPr lang="en-US" smtClean="0"/>
              <a:t>16</a:t>
            </a:fld>
            <a:endParaRPr lang="en-US"/>
          </a:p>
        </p:txBody>
      </p:sp>
    </p:spTree>
    <p:extLst>
      <p:ext uri="{BB962C8B-B14F-4D97-AF65-F5344CB8AC3E}">
        <p14:creationId xmlns:p14="http://schemas.microsoft.com/office/powerpoint/2010/main" val="2652911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Speaker: </a:t>
            </a:r>
            <a:r>
              <a:rPr lang="en-US" sz="1200" b="0" i="0" u="none" strike="noStrike" kern="1200" dirty="0">
                <a:solidFill>
                  <a:schemeClr val="tx1"/>
                </a:solidFill>
                <a:effectLst/>
                <a:latin typeface="+mn-lt"/>
                <a:ea typeface="+mn-ea"/>
                <a:cs typeface="+mn-cs"/>
              </a:rPr>
              <a:t>Cleveland is located within Cuyahoga County in Ohio. Cuyahoga County is about 457 square miles, with Lake Eerie to the north and small hills to the south. The study period of our project is 2017-2018 and is acquired from LiDAR.</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To help them increase the utilization of solar energy, we developed a method to model rooftop solar potential, and ran it on a 5 square mile study area within the county.</a:t>
            </a:r>
          </a:p>
          <a:p>
            <a:r>
              <a:rPr lang="en-US" sz="1200" b="0" i="0" u="none" strike="noStrike"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------------------------------Image Information Below ------------------------------</a:t>
            </a: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Image Source: </a:t>
            </a:r>
            <a:r>
              <a:rPr lang="en-US" sz="1200" dirty="0"/>
              <a:t>ArcMap (Created by Team)</a:t>
            </a:r>
            <a:endParaRPr lang="en-US" b="0" dirty="0">
              <a:effectLst/>
            </a:endParaRPr>
          </a:p>
          <a:p>
            <a:pPr marL="628650" lvl="1"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Cuyahoga County Open Data: Cuyahoga County Boundary (</a:t>
            </a:r>
            <a:r>
              <a:rPr lang="en-US" sz="1200" b="0" i="0" u="sng" strike="noStrike" kern="1200" dirty="0">
                <a:solidFill>
                  <a:schemeClr val="tx1"/>
                </a:solidFill>
                <a:effectLst/>
                <a:latin typeface="+mn-lt"/>
                <a:ea typeface="+mn-ea"/>
                <a:cs typeface="+mn-cs"/>
                <a:hlinkClick r:id="rId3"/>
              </a:rPr>
              <a:t>https://data-cuyahoga.opendata.arcgis.com/datasets/cuyahoga-county-boundary</a:t>
            </a:r>
            <a:r>
              <a:rPr lang="en-US" sz="1200" b="0" i="0" u="none" strike="noStrike" kern="1200" dirty="0">
                <a:solidFill>
                  <a:schemeClr val="tx1"/>
                </a:solidFill>
                <a:effectLst/>
                <a:latin typeface="+mn-lt"/>
                <a:ea typeface="+mn-ea"/>
                <a:cs typeface="+mn-cs"/>
              </a:rPr>
              <a:t>)</a:t>
            </a:r>
            <a:endParaRPr lang="en-US" b="0" dirty="0">
              <a:effectLst/>
            </a:endParaRPr>
          </a:p>
          <a:p>
            <a:pPr marL="628650" lvl="1"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ArcGIS Hub Open Data: NEORSD Municipal Boundaries (</a:t>
            </a:r>
            <a:r>
              <a:rPr lang="en-US" sz="1200" b="0" i="0" u="sng" strike="noStrike" kern="1200" dirty="0">
                <a:solidFill>
                  <a:schemeClr val="tx1"/>
                </a:solidFill>
                <a:effectLst/>
                <a:latin typeface="+mn-lt"/>
                <a:ea typeface="+mn-ea"/>
                <a:cs typeface="+mn-cs"/>
                <a:hlinkClick r:id="rId4"/>
              </a:rPr>
              <a:t>https://hub.arcgis.com/datasets/bd91f77a0b524f75a519bb0c524d0495_0?geometry=-82.893%2C41.204%2C-80.436%2C41.565</a:t>
            </a:r>
            <a:r>
              <a:rPr lang="en-US" sz="1200" b="0" i="0" u="none" strike="noStrike" kern="1200" dirty="0">
                <a:solidFill>
                  <a:schemeClr val="tx1"/>
                </a:solidFill>
                <a:effectLst/>
                <a:latin typeface="+mn-lt"/>
                <a:ea typeface="+mn-ea"/>
                <a:cs typeface="+mn-cs"/>
              </a:rPr>
              <a:t>) </a:t>
            </a:r>
            <a:endParaRPr lang="en-US" b="0" dirty="0">
              <a:effectLst/>
            </a:endParaRPr>
          </a:p>
          <a:p>
            <a:pPr marL="628650" lvl="1"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ArcGIS World Imagery </a:t>
            </a:r>
            <a:r>
              <a:rPr lang="en-US" sz="1200" b="0" i="0" u="none" strike="noStrike" kern="1200" dirty="0" err="1">
                <a:solidFill>
                  <a:schemeClr val="tx1"/>
                </a:solidFill>
                <a:effectLst/>
                <a:latin typeface="+mn-lt"/>
                <a:ea typeface="+mn-ea"/>
                <a:cs typeface="+mn-cs"/>
              </a:rPr>
              <a:t>Basemap</a:t>
            </a:r>
            <a:r>
              <a:rPr lang="en-US" sz="1200" b="0" i="0" u="none" strike="noStrike" kern="1200" dirty="0">
                <a:solidFill>
                  <a:schemeClr val="tx1"/>
                </a:solidFill>
                <a:effectLst/>
                <a:latin typeface="+mn-lt"/>
                <a:ea typeface="+mn-ea"/>
                <a:cs typeface="+mn-cs"/>
              </a:rPr>
              <a:t>: World Dark Grey Canvas Base ( </a:t>
            </a:r>
            <a:r>
              <a:rPr lang="en-US" sz="1200" b="0" i="0" u="sng" strike="noStrike" kern="1200" dirty="0">
                <a:solidFill>
                  <a:schemeClr val="tx1"/>
                </a:solidFill>
                <a:effectLst/>
                <a:latin typeface="+mn-lt"/>
                <a:ea typeface="+mn-ea"/>
                <a:cs typeface="+mn-cs"/>
                <a:hlinkClick r:id="rId5"/>
              </a:rPr>
              <a:t>http://goto.arcgisonline.com/maps/Canvas/World_Dark_Gray_Base</a:t>
            </a:r>
            <a:r>
              <a:rPr lang="en-US" sz="1200" b="0" i="0" u="none" strike="noStrike" kern="1200" dirty="0">
                <a:solidFill>
                  <a:schemeClr val="tx1"/>
                </a:solidFill>
                <a:effectLst/>
                <a:latin typeface="+mn-lt"/>
                <a:ea typeface="+mn-ea"/>
                <a:cs typeface="+mn-cs"/>
                <a:hlinkClick r:id="rId5"/>
              </a:rPr>
              <a:t>)</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6EE4239-191D-4388-B0F5-1C5222233620}" type="slidenum">
              <a:rPr lang="en-US" smtClean="0"/>
              <a:t>2</a:t>
            </a:fld>
            <a:endParaRPr lang="en-US"/>
          </a:p>
        </p:txBody>
      </p:sp>
    </p:spTree>
    <p:extLst>
      <p:ext uri="{BB962C8B-B14F-4D97-AF65-F5344CB8AC3E}">
        <p14:creationId xmlns:p14="http://schemas.microsoft.com/office/powerpoint/2010/main" val="1944602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Speaker: The objectives of this project were to first evaluate solar potential of rooftops and open areas in Cuyahoga County as well as the City of Cleveland, Ohio using LiDAR and NASA Earth Observation data; second, to estimate energy generation potential for selected study sites; third, to identify locations within neighborhoods with low socioeconomic status that have high solar potential.</a:t>
            </a:r>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------------------------------Image Information Below ------------------------------</a:t>
            </a:r>
          </a:p>
          <a:p>
            <a:pPr marL="171450" indent="-171450">
              <a:buFont typeface="Arial" panose="020B0604020202020204" pitchFamily="34" charset="0"/>
              <a:buChar char="•"/>
            </a:pPr>
            <a:r>
              <a:rPr lang="en-US" dirty="0"/>
              <a:t>Image Source: PowerPoint Icons (Created by Team)</a:t>
            </a:r>
          </a:p>
          <a:p>
            <a:endParaRPr lang="en-US" dirty="0"/>
          </a:p>
        </p:txBody>
      </p:sp>
      <p:sp>
        <p:nvSpPr>
          <p:cNvPr id="4" name="Slide Number Placeholder 3"/>
          <p:cNvSpPr>
            <a:spLocks noGrp="1"/>
          </p:cNvSpPr>
          <p:nvPr>
            <p:ph type="sldNum" sz="quarter" idx="5"/>
          </p:nvPr>
        </p:nvSpPr>
        <p:spPr/>
        <p:txBody>
          <a:bodyPr/>
          <a:lstStyle/>
          <a:p>
            <a:fld id="{66EE4239-191D-4388-B0F5-1C5222233620}" type="slidenum">
              <a:rPr lang="en-US" smtClean="0"/>
              <a:t>3</a:t>
            </a:fld>
            <a:endParaRPr lang="en-US"/>
          </a:p>
        </p:txBody>
      </p:sp>
    </p:spTree>
    <p:extLst>
      <p:ext uri="{BB962C8B-B14F-4D97-AF65-F5344CB8AC3E}">
        <p14:creationId xmlns:p14="http://schemas.microsoft.com/office/powerpoint/2010/main" val="1782842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Speaker: </a:t>
            </a:r>
            <a:r>
              <a:rPr lang="en-US" sz="1200" b="0" i="0" u="none" strike="noStrike" kern="1200" dirty="0">
                <a:solidFill>
                  <a:schemeClr val="tx1"/>
                </a:solidFill>
                <a:effectLst/>
                <a:latin typeface="+mn-lt"/>
                <a:ea typeface="+mn-ea"/>
                <a:cs typeface="+mn-cs"/>
              </a:rPr>
              <a:t>We are partnered with the Sustainability Departments of Cuyahoga County and the City of Cleveland. Our project aims to develop a methodology for analyzing the solar potential of rooftops and open spaces throughout the City of Cleveland and Cuyahoga County. The county provided a high resolution Digital Surface Model, parcel data, and building footprints data.</a:t>
            </a:r>
            <a:endParaRPr lang="en-US" b="0" dirty="0">
              <a:effectLst/>
            </a:endParaRPr>
          </a:p>
          <a:p>
            <a:r>
              <a:rPr lang="en-US" dirty="0"/>
              <a:t/>
            </a:r>
            <a:br>
              <a:rPr lang="en-US" dirty="0"/>
            </a:br>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Source: Cuyahoga County (</a:t>
            </a:r>
            <a:r>
              <a:rPr lang="en-US" sz="1200" b="0" i="0" u="sng" strike="noStrike" kern="1200" dirty="0">
                <a:solidFill>
                  <a:schemeClr val="tx1"/>
                </a:solidFill>
                <a:effectLst/>
                <a:latin typeface="+mn-lt"/>
                <a:ea typeface="+mn-ea"/>
                <a:cs typeface="+mn-cs"/>
                <a:hlinkClick r:id="rId3"/>
              </a:rPr>
              <a:t>https://www.cuyahoga50.org/</a:t>
            </a:r>
            <a:r>
              <a:rPr lang="en-US" sz="1200" b="0" i="0" u="sng" strike="noStrike"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66EE4239-191D-4388-B0F5-1C5222233620}" type="slidenum">
              <a:rPr lang="en-US" smtClean="0"/>
              <a:t>4</a:t>
            </a:fld>
            <a:endParaRPr lang="en-US"/>
          </a:p>
        </p:txBody>
      </p:sp>
    </p:spTree>
    <p:extLst>
      <p:ext uri="{BB962C8B-B14F-4D97-AF65-F5344CB8AC3E}">
        <p14:creationId xmlns:p14="http://schemas.microsoft.com/office/powerpoint/2010/main" val="2848645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Speaker: Cuyahoga County is already experiencing the effects of a changing climate at a local scale in the form of increased annual average precipitation and temperature. To mitigate these local and global effects, the Cuyahoga County Climate Change Action Plan details mitigation techniques and county-wide goals for limiting carbon emissions. </a:t>
            </a:r>
            <a:r>
              <a:rPr lang="en-US" sz="1200" b="0" i="0" kern="1200" dirty="0">
                <a:solidFill>
                  <a:schemeClr val="tx1"/>
                </a:solidFill>
                <a:effectLst/>
                <a:latin typeface="+mn-lt"/>
                <a:ea typeface="+mn-ea"/>
                <a:cs typeface="+mn-cs"/>
              </a:rPr>
              <a:t>Our partners have set the goal of using 100% renewable energy by 2050. </a:t>
            </a:r>
          </a:p>
          <a:p>
            <a:endParaRPr lang="en-US" dirty="0"/>
          </a:p>
          <a:p>
            <a:r>
              <a:rPr lang="en-US" sz="1200" kern="1200" dirty="0">
                <a:solidFill>
                  <a:schemeClr val="tx1"/>
                </a:solidFill>
                <a:effectLst/>
                <a:latin typeface="+mn-lt"/>
                <a:ea typeface="+mn-ea"/>
                <a:cs typeface="+mn-cs"/>
              </a:rPr>
              <a:t>------------------------------Image Information Below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•Image (left) Credit: </a:t>
            </a:r>
            <a:r>
              <a:rPr lang="en" dirty="0"/>
              <a:t>Erik </a:t>
            </a:r>
            <a:r>
              <a:rPr lang="en" dirty="0" err="1"/>
              <a:t>Drost</a:t>
            </a:r>
            <a:r>
              <a:rPr lang="en" dirty="0"/>
              <a:t> (Permission to use given by Erik </a:t>
            </a:r>
            <a:r>
              <a:rPr lang="en" dirty="0" err="1"/>
              <a:t>Drost</a:t>
            </a:r>
            <a:r>
              <a:rPr lang="en"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•Image (left) Source: </a:t>
            </a:r>
            <a:r>
              <a:rPr lang="en" u="sng" dirty="0">
                <a:solidFill>
                  <a:schemeClr val="hlink"/>
                </a:solidFill>
                <a:hlinkClick r:id="rId3"/>
              </a:rPr>
              <a:t>https://www.countyplanning.us/wp-content/uploads/2019/05/Final_CCCCAP-1.pdf</a:t>
            </a:r>
            <a:r>
              <a:rPr lang="en"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•Image (right) Credit: </a:t>
            </a:r>
            <a:r>
              <a:rPr lang="en-US" sz="1200" b="0" i="0" kern="1200" dirty="0">
                <a:solidFill>
                  <a:schemeClr val="tx1"/>
                </a:solidFill>
                <a:effectLst/>
                <a:latin typeface="+mn-lt"/>
                <a:ea typeface="+mn-ea"/>
                <a:cs typeface="+mn-cs"/>
              </a:rPr>
              <a:t>J. Brian </a:t>
            </a:r>
            <a:r>
              <a:rPr lang="en-US" sz="1200" b="0" i="0" kern="1200" dirty="0" err="1">
                <a:solidFill>
                  <a:schemeClr val="tx1"/>
                </a:solidFill>
                <a:effectLst/>
                <a:latin typeface="+mn-lt"/>
                <a:ea typeface="+mn-ea"/>
                <a:cs typeface="+mn-cs"/>
              </a:rPr>
              <a:t>Garmon</a:t>
            </a:r>
            <a:r>
              <a:rPr lang="en-US" sz="1200" b="0" i="1"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t>
            </a:r>
            <a:r>
              <a:rPr lang="en" dirty="0"/>
              <a:t>Open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•Image (right) Source: </a:t>
            </a:r>
            <a:r>
              <a:rPr lang="en-US" dirty="0">
                <a:hlinkClick r:id="rId4"/>
              </a:rPr>
              <a:t>https://www.afcec.af.mil/News/Article-Display/Article/1495158/vandenberg-flips-the-switch-on-new-solar-array-system/</a:t>
            </a:r>
            <a:endParaRPr lang="en-US" dirty="0"/>
          </a:p>
        </p:txBody>
      </p:sp>
      <p:sp>
        <p:nvSpPr>
          <p:cNvPr id="4" name="Slide Number Placeholder 3"/>
          <p:cNvSpPr>
            <a:spLocks noGrp="1"/>
          </p:cNvSpPr>
          <p:nvPr>
            <p:ph type="sldNum" sz="quarter" idx="5"/>
          </p:nvPr>
        </p:nvSpPr>
        <p:spPr/>
        <p:txBody>
          <a:bodyPr/>
          <a:lstStyle/>
          <a:p>
            <a:fld id="{66EE4239-191D-4388-B0F5-1C5222233620}" type="slidenum">
              <a:rPr lang="en-US" smtClean="0"/>
              <a:t>5</a:t>
            </a:fld>
            <a:endParaRPr lang="en-US"/>
          </a:p>
        </p:txBody>
      </p:sp>
    </p:spTree>
    <p:extLst>
      <p:ext uri="{BB962C8B-B14F-4D97-AF65-F5344CB8AC3E}">
        <p14:creationId xmlns:p14="http://schemas.microsoft.com/office/powerpoint/2010/main" val="3909986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Speaker: There are two main NASA dataset that we are using for this project – SRTM and NASA POWER. The SRTM provides a digital elevation model that helps to confirm that the topography outside of the county boundary has no significant effect on the annual solar duration within the county. </a:t>
            </a:r>
            <a:r>
              <a:rPr lang="en-US" sz="1200" b="0" i="0" kern="1200" dirty="0">
                <a:solidFill>
                  <a:schemeClr val="tx1"/>
                </a:solidFill>
                <a:effectLst/>
                <a:latin typeface="+mn-lt"/>
                <a:ea typeface="+mn-ea"/>
                <a:cs typeface="+mn-cs"/>
              </a:rPr>
              <a:t>POWER provides an estimate of incoming solar irradiation on a tilted surface by accounting for the light scattering and filtering effects of clouds and aerosols.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kern="1200" dirty="0">
                <a:solidFill>
                  <a:schemeClr val="tx1"/>
                </a:solidFill>
                <a:effectLst/>
                <a:latin typeface="+mn-lt"/>
                <a:ea typeface="+mn-ea"/>
                <a:cs typeface="+mn-cs"/>
              </a:rPr>
              <a:t>------------------------------Image Information Below ------------------------------</a:t>
            </a:r>
          </a:p>
          <a:p>
            <a:pPr marL="171450" lvl="0" indent="-171450" algn="l" rtl="0">
              <a:spcBef>
                <a:spcPts val="0"/>
              </a:spcBef>
              <a:spcAft>
                <a:spcPts val="0"/>
              </a:spcAft>
              <a:buFont typeface="Arial" panose="020B0604020202020204" pitchFamily="34" charset="0"/>
              <a:buChar char="•"/>
            </a:pPr>
            <a:r>
              <a:rPr lang="en-US" sz="1200" kern="1200" dirty="0">
                <a:solidFill>
                  <a:schemeClr val="tx1"/>
                </a:solidFill>
                <a:effectLst/>
                <a:latin typeface="+mn-lt"/>
                <a:ea typeface="+mn-ea"/>
                <a:cs typeface="+mn-cs"/>
              </a:rPr>
              <a:t>Image (</a:t>
            </a:r>
            <a:r>
              <a:rPr lang="en" sz="1200" dirty="0">
                <a:latin typeface="Century Gothic"/>
                <a:ea typeface="Century Gothic"/>
                <a:cs typeface="Century Gothic"/>
                <a:sym typeface="Century Gothic"/>
              </a:rPr>
              <a:t>SRTM instrument</a:t>
            </a:r>
            <a:r>
              <a:rPr lang="en-US" sz="1200" kern="1200" dirty="0">
                <a:solidFill>
                  <a:schemeClr val="tx1"/>
                </a:solidFill>
                <a:effectLst/>
                <a:latin typeface="+mn-lt"/>
                <a:ea typeface="+mn-ea"/>
                <a:cs typeface="+mn-cs"/>
              </a:rPr>
              <a:t>) Source: http://</a:t>
            </a:r>
            <a:r>
              <a:rPr lang="en-US" sz="1200" kern="1200" dirty="0" err="1">
                <a:solidFill>
                  <a:schemeClr val="tx1"/>
                </a:solidFill>
                <a:effectLst/>
                <a:latin typeface="+mn-lt"/>
                <a:ea typeface="+mn-ea"/>
                <a:cs typeface="+mn-cs"/>
              </a:rPr>
              <a:t>www.devpedia.developexchange.com</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dp</a:t>
            </a:r>
            <a:r>
              <a:rPr lang="en-US" sz="1200" kern="1200" dirty="0">
                <a:solidFill>
                  <a:schemeClr val="tx1"/>
                </a:solidFill>
                <a:effectLst/>
                <a:latin typeface="+mn-lt"/>
                <a:ea typeface="+mn-ea"/>
                <a:cs typeface="+mn-cs"/>
              </a:rPr>
              <a:t>/images/a/ab/12_SRTM.png (Public Domain)</a:t>
            </a:r>
            <a:endParaRPr lang="en-US" u="sng" dirty="0">
              <a:solidFill>
                <a:srgbClr val="0000FF"/>
              </a:solidFill>
            </a:endParaRPr>
          </a:p>
          <a:p>
            <a:pPr marL="171450" lvl="0" indent="-171450" algn="l" rtl="0">
              <a:spcBef>
                <a:spcPts val="0"/>
              </a:spcBef>
              <a:spcAft>
                <a:spcPts val="0"/>
              </a:spcAft>
              <a:buFont typeface="Arial" panose="020B0604020202020204" pitchFamily="34" charset="0"/>
              <a:buChar char="•"/>
            </a:pPr>
            <a:r>
              <a:rPr lang="en-US" sz="1050" kern="1200" dirty="0">
                <a:solidFill>
                  <a:schemeClr val="tx1"/>
                </a:solidFill>
                <a:effectLst/>
                <a:latin typeface="+mn-lt"/>
                <a:ea typeface="+mn-ea"/>
                <a:cs typeface="+mn-cs"/>
              </a:rPr>
              <a:t>Image (NASA Logo) Source: NASA (Public Domain)</a:t>
            </a:r>
            <a:endParaRPr lang="en-US" dirty="0"/>
          </a:p>
        </p:txBody>
      </p:sp>
      <p:sp>
        <p:nvSpPr>
          <p:cNvPr id="4" name="Slide Number Placeholder 3"/>
          <p:cNvSpPr>
            <a:spLocks noGrp="1"/>
          </p:cNvSpPr>
          <p:nvPr>
            <p:ph type="sldNum" sz="quarter" idx="5"/>
          </p:nvPr>
        </p:nvSpPr>
        <p:spPr/>
        <p:txBody>
          <a:bodyPr/>
          <a:lstStyle/>
          <a:p>
            <a:fld id="{66EE4239-191D-4388-B0F5-1C5222233620}" type="slidenum">
              <a:rPr lang="en-US" smtClean="0"/>
              <a:t>6</a:t>
            </a:fld>
            <a:endParaRPr lang="en-US"/>
          </a:p>
        </p:txBody>
      </p:sp>
    </p:spTree>
    <p:extLst>
      <p:ext uri="{BB962C8B-B14F-4D97-AF65-F5344CB8AC3E}">
        <p14:creationId xmlns:p14="http://schemas.microsoft.com/office/powerpoint/2010/main" val="3033202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a:t>
            </a:r>
            <a:r>
              <a:rPr lang="en-US" sz="1200" b="0" i="0" kern="1200" dirty="0">
                <a:solidFill>
                  <a:schemeClr val="tx1"/>
                </a:solidFill>
                <a:effectLst/>
                <a:latin typeface="+mn-lt"/>
                <a:ea typeface="+mn-ea"/>
                <a:cs typeface="+mn-cs"/>
              </a:rPr>
              <a:t>The POWER data takes satellite top of atmosphere irradiation data, as well as atmospheric and meteorological conditions across a 22 year timespan to create a climatologically averaged dataset. Our model included tilt-specific irradiation data, since the angle of a solar panel will change the angle of solar rays incident on that panel throughout the year and therefore the total energy the panel can produce. Our first goal was to create a solar potential raster of the study area. To do this, we modeled pixel viewshed based on sun angles and shadows. </a:t>
            </a:r>
          </a:p>
          <a:p>
            <a:endParaRPr lang="en-US" dirty="0"/>
          </a:p>
          <a:p>
            <a:r>
              <a:rPr lang="en-US" sz="1200" kern="1200" dirty="0">
                <a:solidFill>
                  <a:schemeClr val="tx1"/>
                </a:solidFill>
                <a:effectLst/>
                <a:latin typeface="+mn-lt"/>
                <a:ea typeface="+mn-ea"/>
                <a:cs typeface="+mn-cs"/>
              </a:rPr>
              <a:t>------------------------------Image Information Below ------------------------------</a:t>
            </a:r>
          </a:p>
          <a:p>
            <a:pPr marL="0" lvl="0" indent="0" algn="l" rtl="0">
              <a:spcBef>
                <a:spcPts val="0"/>
              </a:spcBef>
              <a:spcAft>
                <a:spcPts val="0"/>
              </a:spcAft>
              <a:buNone/>
            </a:pPr>
            <a:r>
              <a:rPr lang="en-US" sz="1200" kern="1200" dirty="0">
                <a:solidFill>
                  <a:schemeClr val="tx1"/>
                </a:solidFill>
                <a:effectLst/>
                <a:latin typeface="+mn-lt"/>
                <a:ea typeface="+mn-ea"/>
                <a:cs typeface="+mn-cs"/>
              </a:rPr>
              <a:t>•Images Source: These two diagrams were created by team</a:t>
            </a:r>
            <a:endParaRPr lang="en-US" dirty="0"/>
          </a:p>
          <a:p>
            <a:endParaRPr lang="en-US" dirty="0"/>
          </a:p>
        </p:txBody>
      </p:sp>
      <p:sp>
        <p:nvSpPr>
          <p:cNvPr id="4" name="Slide Number Placeholder 3"/>
          <p:cNvSpPr>
            <a:spLocks noGrp="1"/>
          </p:cNvSpPr>
          <p:nvPr>
            <p:ph type="sldNum" sz="quarter" idx="5"/>
          </p:nvPr>
        </p:nvSpPr>
        <p:spPr/>
        <p:txBody>
          <a:bodyPr/>
          <a:lstStyle/>
          <a:p>
            <a:fld id="{66EE4239-191D-4388-B0F5-1C5222233620}" type="slidenum">
              <a:rPr lang="en-US" smtClean="0"/>
              <a:t>7</a:t>
            </a:fld>
            <a:endParaRPr lang="en-US"/>
          </a:p>
        </p:txBody>
      </p:sp>
    </p:spTree>
    <p:extLst>
      <p:ext uri="{BB962C8B-B14F-4D97-AF65-F5344CB8AC3E}">
        <p14:creationId xmlns:p14="http://schemas.microsoft.com/office/powerpoint/2010/main" val="2461309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a:t>
            </a:r>
            <a:r>
              <a:rPr lang="en-US" sz="1200" b="0" i="0" kern="1200" dirty="0">
                <a:solidFill>
                  <a:schemeClr val="tx1"/>
                </a:solidFill>
                <a:effectLst/>
                <a:latin typeface="+mn-lt"/>
                <a:ea typeface="+mn-ea"/>
                <a:cs typeface="+mn-cs"/>
              </a:rPr>
              <a:t>Our first goal was to create a solar potential raster of the study area. To do this, we modeled pixel viewshed based on sun angles and shadows. This gave us a sunlight duration raster with hours of sunlight per year per pixel. We combined this with our NASA POWER irradiation data for a solar potential raster of the study area.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kern="1200" dirty="0">
                <a:solidFill>
                  <a:schemeClr val="tx1"/>
                </a:solidFill>
                <a:effectLst/>
                <a:latin typeface="+mn-lt"/>
                <a:ea typeface="+mn-ea"/>
                <a:cs typeface="+mn-cs"/>
              </a:rPr>
              <a:t>------------------------------Image Information Below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Images Source: </a:t>
            </a:r>
            <a:r>
              <a:rPr lang="en-US" sz="900" dirty="0"/>
              <a:t>ArcMap (Created by Team); </a:t>
            </a:r>
            <a:r>
              <a:rPr lang="en-US" sz="1200" b="0" i="0" kern="1200" dirty="0">
                <a:solidFill>
                  <a:schemeClr val="tx1"/>
                </a:solidFill>
                <a:effectLst/>
                <a:latin typeface="+mn-lt"/>
                <a:ea typeface="+mn-ea"/>
                <a:cs typeface="+mn-cs"/>
              </a:rPr>
              <a:t>clipped to the study area</a:t>
            </a:r>
            <a:endParaRPr lang="en-US" sz="900"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t>Image (Digital Surface Model): </a:t>
            </a:r>
            <a:r>
              <a:rPr lang="en-US" sz="1200" b="0" i="0" kern="1200" dirty="0">
                <a:solidFill>
                  <a:schemeClr val="tx1"/>
                </a:solidFill>
                <a:effectLst/>
                <a:latin typeface="+mn-lt"/>
                <a:ea typeface="+mn-ea"/>
                <a:cs typeface="+mn-cs"/>
              </a:rPr>
              <a:t>University of Vermont Spatial Analysis Laboratory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Image (Sun Exposure): University of Vermont Spatial Analysis Laboratory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Image (Solar Energy): The NASA Langley Research Center (</a:t>
            </a:r>
            <a:r>
              <a:rPr lang="en-US" sz="1200" b="0" i="0" kern="1200" dirty="0" err="1">
                <a:solidFill>
                  <a:schemeClr val="tx1"/>
                </a:solidFill>
                <a:effectLst/>
                <a:latin typeface="+mn-lt"/>
                <a:ea typeface="+mn-ea"/>
                <a:cs typeface="+mn-cs"/>
              </a:rPr>
              <a:t>LaRC</a:t>
            </a:r>
            <a:r>
              <a:rPr lang="en-US" sz="1200" b="0" i="0" kern="1200" dirty="0">
                <a:solidFill>
                  <a:schemeClr val="tx1"/>
                </a:solidFill>
                <a:effectLst/>
                <a:latin typeface="+mn-lt"/>
                <a:ea typeface="+mn-ea"/>
                <a:cs typeface="+mn-cs"/>
              </a:rPr>
              <a:t>) POWER Project funded through the NASA Earth Science/Applied Science Program</a:t>
            </a:r>
            <a:endParaRPr lang="en-US" sz="9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rgbClr val="0000FF"/>
              </a:solidFill>
              <a:latin typeface="Century Gothic"/>
              <a:ea typeface="Century Gothic"/>
              <a:cs typeface="Century Gothic"/>
              <a:sym typeface="Century Gothic"/>
            </a:endParaRPr>
          </a:p>
          <a:p>
            <a:endParaRPr lang="en-US" dirty="0"/>
          </a:p>
        </p:txBody>
      </p:sp>
      <p:sp>
        <p:nvSpPr>
          <p:cNvPr id="4" name="Slide Number Placeholder 3"/>
          <p:cNvSpPr>
            <a:spLocks noGrp="1"/>
          </p:cNvSpPr>
          <p:nvPr>
            <p:ph type="sldNum" sz="quarter" idx="5"/>
          </p:nvPr>
        </p:nvSpPr>
        <p:spPr/>
        <p:txBody>
          <a:bodyPr/>
          <a:lstStyle/>
          <a:p>
            <a:fld id="{66EE4239-191D-4388-B0F5-1C5222233620}" type="slidenum">
              <a:rPr lang="en-US" smtClean="0"/>
              <a:t>8</a:t>
            </a:fld>
            <a:endParaRPr lang="en-US"/>
          </a:p>
        </p:txBody>
      </p:sp>
    </p:spTree>
    <p:extLst>
      <p:ext uri="{BB962C8B-B14F-4D97-AF65-F5344CB8AC3E}">
        <p14:creationId xmlns:p14="http://schemas.microsoft.com/office/powerpoint/2010/main" val="1002290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Speaker: </a:t>
            </a:r>
            <a:r>
              <a:rPr lang="en-US" sz="1200" b="0" i="0" kern="1200" dirty="0">
                <a:solidFill>
                  <a:schemeClr val="tx1"/>
                </a:solidFill>
                <a:effectLst/>
                <a:latin typeface="+mn-lt"/>
                <a:ea typeface="+mn-ea"/>
                <a:cs typeface="+mn-cs"/>
              </a:rPr>
              <a:t>Next we identified roof areas that are viable for solar panel installation. Using slope and aspect </a:t>
            </a:r>
            <a:r>
              <a:rPr lang="en-US" sz="1200" b="0" i="0" kern="1200" dirty="0" err="1">
                <a:solidFill>
                  <a:schemeClr val="tx1"/>
                </a:solidFill>
                <a:effectLst/>
                <a:latin typeface="+mn-lt"/>
                <a:ea typeface="+mn-ea"/>
                <a:cs typeface="+mn-cs"/>
              </a:rPr>
              <a:t>Esri</a:t>
            </a:r>
            <a:r>
              <a:rPr lang="en-US" sz="1200" b="0" i="0" kern="1200" dirty="0">
                <a:solidFill>
                  <a:schemeClr val="tx1"/>
                </a:solidFill>
                <a:effectLst/>
                <a:latin typeface="+mn-lt"/>
                <a:ea typeface="+mn-ea"/>
                <a:cs typeface="+mn-cs"/>
              </a:rPr>
              <a:t> tools with our DSM as the input, we created roof segment polygons according to local solar panel installation practices. This included removing north facing roof segments and areas with slope greater than 60 degrees. Finally, we found the total solar potential within each building. </a:t>
            </a:r>
          </a:p>
          <a:p>
            <a:pPr marL="0" lvl="0" indent="0" algn="l" rtl="0">
              <a:spcBef>
                <a:spcPts val="0"/>
              </a:spcBef>
              <a:spcAft>
                <a:spcPts val="0"/>
              </a:spcAft>
              <a:buNone/>
            </a:pPr>
            <a:endParaRPr lang="en-US" sz="1200" kern="1200" dirty="0">
              <a:solidFill>
                <a:schemeClr val="tx1"/>
              </a:solidFill>
              <a:effectLst/>
              <a:latin typeface="+mn-lt"/>
              <a:ea typeface="+mn-ea"/>
              <a:cs typeface="+mn-cs"/>
            </a:endParaRPr>
          </a:p>
          <a:p>
            <a:pPr marL="0" lvl="0" indent="0" algn="l" rtl="0">
              <a:spcBef>
                <a:spcPts val="0"/>
              </a:spcBef>
              <a:spcAft>
                <a:spcPts val="0"/>
              </a:spcAft>
              <a:buNone/>
            </a:pPr>
            <a:r>
              <a:rPr lang="en-US" sz="1200" kern="1200" dirty="0">
                <a:solidFill>
                  <a:schemeClr val="tx1"/>
                </a:solidFill>
                <a:effectLst/>
                <a:latin typeface="+mn-lt"/>
                <a:ea typeface="+mn-ea"/>
                <a:cs typeface="+mn-cs"/>
              </a:rPr>
              <a:t>------------------------------Image Information Below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Images Source: </a:t>
            </a:r>
            <a:r>
              <a:rPr lang="en-US" sz="900" dirty="0"/>
              <a:t>ArcMap (Created by Team)</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t>Image (DSM): </a:t>
            </a:r>
            <a:r>
              <a:rPr lang="en-US" sz="1200" b="0" i="0" kern="1200" dirty="0">
                <a:solidFill>
                  <a:schemeClr val="tx1"/>
                </a:solidFill>
                <a:effectLst/>
                <a:latin typeface="+mn-lt"/>
                <a:ea typeface="+mn-ea"/>
                <a:cs typeface="+mn-cs"/>
              </a:rPr>
              <a:t>University of Vermont Spatial Analysis Laboratory</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clipped to the study area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Image (Viable Roof Segments): Cuyahoga County GIS Department</a:t>
            </a:r>
            <a:endParaRPr lang="en-US" sz="9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solidFill>
                  <a:srgbClr val="0000FF"/>
                </a:solidFill>
                <a:latin typeface="Century Gothic"/>
                <a:ea typeface="Century Gothic"/>
                <a:cs typeface="Century Gothic"/>
                <a:sym typeface="Century Gothic"/>
              </a:rPr>
              <a:t>Images (Slope and Aspect) Source: PowerPoint Shapes (Created by Team)</a:t>
            </a:r>
          </a:p>
          <a:p>
            <a:endParaRPr lang="en-US" dirty="0"/>
          </a:p>
        </p:txBody>
      </p:sp>
      <p:sp>
        <p:nvSpPr>
          <p:cNvPr id="4" name="Slide Number Placeholder 3"/>
          <p:cNvSpPr>
            <a:spLocks noGrp="1"/>
          </p:cNvSpPr>
          <p:nvPr>
            <p:ph type="sldNum" sz="quarter" idx="5"/>
          </p:nvPr>
        </p:nvSpPr>
        <p:spPr/>
        <p:txBody>
          <a:bodyPr/>
          <a:lstStyle/>
          <a:p>
            <a:fld id="{66EE4239-191D-4388-B0F5-1C5222233620}" type="slidenum">
              <a:rPr lang="en-US" smtClean="0"/>
              <a:t>9</a:t>
            </a:fld>
            <a:endParaRPr lang="en-US"/>
          </a:p>
        </p:txBody>
      </p:sp>
    </p:spTree>
    <p:extLst>
      <p:ext uri="{BB962C8B-B14F-4D97-AF65-F5344CB8AC3E}">
        <p14:creationId xmlns:p14="http://schemas.microsoft.com/office/powerpoint/2010/main" val="14048183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29926" y="238125"/>
            <a:ext cx="870608" cy="741586"/>
          </a:xfrm>
          <a:prstGeom prst="rect">
            <a:avLst/>
          </a:prstGeom>
        </p:spPr>
      </p:pic>
      <p:sp>
        <p:nvSpPr>
          <p:cNvPr id="16" name="TextBox 15"/>
          <p:cNvSpPr txBox="1"/>
          <p:nvPr userDrawn="1"/>
        </p:nvSpPr>
        <p:spPr>
          <a:xfrm>
            <a:off x="7728156" y="506412"/>
            <a:ext cx="2406444" cy="215444"/>
          </a:xfrm>
          <a:prstGeom prst="rect">
            <a:avLst/>
          </a:prstGeom>
          <a:noFill/>
        </p:spPr>
        <p:txBody>
          <a:bodyPr wrap="square" rtlCol="0">
            <a:spAutoFit/>
          </a:bodyPr>
          <a:lstStyle/>
          <a:p>
            <a:pPr algn="r"/>
            <a:r>
              <a:rPr lang="en-US" sz="800" dirty="0">
                <a:latin typeface="Arial" panose="020B0604020202020204" pitchFamily="34" charset="0"/>
                <a:cs typeface="Arial" panose="020B0604020202020204" pitchFamily="34" charset="0"/>
              </a:rPr>
              <a:t>National</a:t>
            </a:r>
            <a:r>
              <a:rPr lang="en-US" sz="800" baseline="0" dirty="0">
                <a:latin typeface="Arial" panose="020B0604020202020204" pitchFamily="34" charset="0"/>
                <a:cs typeface="Arial" panose="020B0604020202020204" pitchFamily="34" charset="0"/>
              </a:rPr>
              <a:t> Aeronautics and Space Administration</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5249326"/>
      </p:ext>
    </p:extLst>
  </p:cSld>
  <p:clrMapOvr>
    <a:masterClrMapping/>
  </p:clrMapOvr>
  <p:extLst>
    <p:ext uri="{DCECCB84-F9BA-43D5-87BE-67443E8EF086}">
      <p15:sldGuideLst xmlns:p15="http://schemas.microsoft.com/office/powerpoint/2012/main">
        <p15:guide id="1" pos="4968" userDrawn="1">
          <p15:clr>
            <a:srgbClr val="FBAE40"/>
          </p15:clr>
        </p15:guide>
        <p15:guide id="2" pos="7368" userDrawn="1">
          <p15:clr>
            <a:srgbClr val="FBAE40"/>
          </p15:clr>
        </p15:guide>
        <p15:guide id="3" orient="horz" pos="4152" userDrawn="1">
          <p15:clr>
            <a:srgbClr val="FBAE40"/>
          </p15:clr>
        </p15:guide>
        <p15:guide id="4" pos="312" userDrawn="1">
          <p15:clr>
            <a:srgbClr val="FBAE40"/>
          </p15:clr>
        </p15:guide>
        <p15:guide id="5" orient="horz" pos="168" userDrawn="1">
          <p15:clr>
            <a:srgbClr val="FBAE40"/>
          </p15:clr>
        </p15:guide>
        <p15:guide id="6" orient="horz" pos="600" userDrawn="1">
          <p15:clr>
            <a:srgbClr val="FBAE40"/>
          </p15:clr>
        </p15:guide>
        <p15:guide id="7" orient="horz" pos="408" userDrawn="1">
          <p15:clr>
            <a:srgbClr val="FBAE40"/>
          </p15:clr>
        </p15:guide>
        <p15:guide id="8" pos="7080" userDrawn="1">
          <p15:clr>
            <a:srgbClr val="FBAE40"/>
          </p15:clr>
        </p15:guide>
        <p15:guide id="9" orient="horz" pos="3720" userDrawn="1">
          <p15:clr>
            <a:srgbClr val="FBAE40"/>
          </p15:clr>
        </p15:guide>
        <p15:guide id="10" pos="792" userDrawn="1">
          <p15:clr>
            <a:srgbClr val="FBAE40"/>
          </p15:clr>
        </p15:guide>
        <p15:guide id="11" pos="465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solidFill>
            <a:srgbClr val="E9A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rot="10800000" flipV="1">
            <a:off x="-1" y="6593264"/>
            <a:ext cx="12192003" cy="266700"/>
          </a:xfrm>
          <a:prstGeom prst="rect">
            <a:avLst/>
          </a:prstGeom>
          <a:solidFill>
            <a:srgbClr val="E9A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exagon 1"/>
          <p:cNvSpPr/>
          <p:nvPr userDrawn="1"/>
        </p:nvSpPr>
        <p:spPr>
          <a:xfrm>
            <a:off x="10811784" y="5262418"/>
            <a:ext cx="1389077" cy="1604431"/>
          </a:xfrm>
          <a:custGeom>
            <a:avLst/>
            <a:gdLst>
              <a:gd name="connsiteX0" fmla="*/ 0 w 2124948"/>
              <a:gd name="connsiteY0" fmla="*/ 900641 h 1801281"/>
              <a:gd name="connsiteX1" fmla="*/ 450320 w 2124948"/>
              <a:gd name="connsiteY1" fmla="*/ 0 h 1801281"/>
              <a:gd name="connsiteX2" fmla="*/ 1674628 w 2124948"/>
              <a:gd name="connsiteY2" fmla="*/ 0 h 1801281"/>
              <a:gd name="connsiteX3" fmla="*/ 2124948 w 2124948"/>
              <a:gd name="connsiteY3" fmla="*/ 900641 h 1801281"/>
              <a:gd name="connsiteX4" fmla="*/ 1674628 w 2124948"/>
              <a:gd name="connsiteY4" fmla="*/ 1801281 h 1801281"/>
              <a:gd name="connsiteX5" fmla="*/ 450320 w 2124948"/>
              <a:gd name="connsiteY5" fmla="*/ 1801281 h 1801281"/>
              <a:gd name="connsiteX6" fmla="*/ 0 w 212494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674628 w 1712198"/>
              <a:gd name="connsiteY4" fmla="*/ 1801281 h 1801281"/>
              <a:gd name="connsiteX5" fmla="*/ 450320 w 1712198"/>
              <a:gd name="connsiteY5" fmla="*/ 1801281 h 1801281"/>
              <a:gd name="connsiteX6" fmla="*/ 0 w 171219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700028 w 1712198"/>
              <a:gd name="connsiteY4" fmla="*/ 1585381 h 1801281"/>
              <a:gd name="connsiteX5" fmla="*/ 450320 w 1712198"/>
              <a:gd name="connsiteY5" fmla="*/ 1801281 h 1801281"/>
              <a:gd name="connsiteX6" fmla="*/ 0 w 1712198"/>
              <a:gd name="connsiteY6" fmla="*/ 900641 h 1801281"/>
              <a:gd name="connsiteX0" fmla="*/ 0 w 1712198"/>
              <a:gd name="connsiteY0" fmla="*/ 900641 h 1604431"/>
              <a:gd name="connsiteX1" fmla="*/ 450320 w 1712198"/>
              <a:gd name="connsiteY1" fmla="*/ 0 h 1604431"/>
              <a:gd name="connsiteX2" fmla="*/ 1674628 w 1712198"/>
              <a:gd name="connsiteY2" fmla="*/ 0 h 1604431"/>
              <a:gd name="connsiteX3" fmla="*/ 1712198 w 1712198"/>
              <a:gd name="connsiteY3" fmla="*/ 919691 h 1604431"/>
              <a:gd name="connsiteX4" fmla="*/ 1700028 w 1712198"/>
              <a:gd name="connsiteY4" fmla="*/ 1585381 h 1604431"/>
              <a:gd name="connsiteX5" fmla="*/ 761470 w 1712198"/>
              <a:gd name="connsiteY5" fmla="*/ 1604431 h 1604431"/>
              <a:gd name="connsiteX6" fmla="*/ 0 w 1712198"/>
              <a:gd name="connsiteY6" fmla="*/ 900641 h 1604431"/>
              <a:gd name="connsiteX0" fmla="*/ 0 w 1445498"/>
              <a:gd name="connsiteY0" fmla="*/ 773641 h 1604431"/>
              <a:gd name="connsiteX1" fmla="*/ 183620 w 1445498"/>
              <a:gd name="connsiteY1" fmla="*/ 0 h 1604431"/>
              <a:gd name="connsiteX2" fmla="*/ 1407928 w 1445498"/>
              <a:gd name="connsiteY2" fmla="*/ 0 h 1604431"/>
              <a:gd name="connsiteX3" fmla="*/ 1445498 w 1445498"/>
              <a:gd name="connsiteY3" fmla="*/ 919691 h 1604431"/>
              <a:gd name="connsiteX4" fmla="*/ 1433328 w 1445498"/>
              <a:gd name="connsiteY4" fmla="*/ 1585381 h 1604431"/>
              <a:gd name="connsiteX5" fmla="*/ 494770 w 1445498"/>
              <a:gd name="connsiteY5" fmla="*/ 1604431 h 1604431"/>
              <a:gd name="connsiteX6" fmla="*/ 0 w 1445498"/>
              <a:gd name="connsiteY6" fmla="*/ 773641 h 1604431"/>
              <a:gd name="connsiteX0" fmla="*/ 0 w 1432798"/>
              <a:gd name="connsiteY0" fmla="*/ 792691 h 1604431"/>
              <a:gd name="connsiteX1" fmla="*/ 170920 w 1432798"/>
              <a:gd name="connsiteY1" fmla="*/ 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91731 h 1604431"/>
              <a:gd name="connsiteX5" fmla="*/ 482070 w 1432798"/>
              <a:gd name="connsiteY5" fmla="*/ 1604431 h 1604431"/>
              <a:gd name="connsiteX6" fmla="*/ 0 w 1432798"/>
              <a:gd name="connsiteY6" fmla="*/ 792691 h 1604431"/>
              <a:gd name="connsiteX0" fmla="*/ 0 w 1420628"/>
              <a:gd name="connsiteY0" fmla="*/ 792691 h 1604431"/>
              <a:gd name="connsiteX1" fmla="*/ 469370 w 1420628"/>
              <a:gd name="connsiteY1" fmla="*/ 12700 h 1604431"/>
              <a:gd name="connsiteX2" fmla="*/ 139522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20628"/>
              <a:gd name="connsiteY0" fmla="*/ 792691 h 1604431"/>
              <a:gd name="connsiteX1" fmla="*/ 469370 w 1420628"/>
              <a:gd name="connsiteY1" fmla="*/ 12700 h 1604431"/>
              <a:gd name="connsiteX2" fmla="*/ 138887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14477"/>
              <a:gd name="connsiteY0" fmla="*/ 792691 h 1604431"/>
              <a:gd name="connsiteX1" fmla="*/ 469370 w 1414477"/>
              <a:gd name="connsiteY1" fmla="*/ 12700 h 1604431"/>
              <a:gd name="connsiteX2" fmla="*/ 1388878 w 1414477"/>
              <a:gd name="connsiteY2" fmla="*/ 0 h 1604431"/>
              <a:gd name="connsiteX3" fmla="*/ 1413748 w 1414477"/>
              <a:gd name="connsiteY3" fmla="*/ 919691 h 1604431"/>
              <a:gd name="connsiteX4" fmla="*/ 1414278 w 1414477"/>
              <a:gd name="connsiteY4" fmla="*/ 1604431 h 1604431"/>
              <a:gd name="connsiteX5" fmla="*/ 482070 w 1414477"/>
              <a:gd name="connsiteY5" fmla="*/ 1604431 h 1604431"/>
              <a:gd name="connsiteX6" fmla="*/ 0 w 1414477"/>
              <a:gd name="connsiteY6" fmla="*/ 792691 h 1604431"/>
              <a:gd name="connsiteX0" fmla="*/ 0 w 1414278"/>
              <a:gd name="connsiteY0" fmla="*/ 792691 h 1604431"/>
              <a:gd name="connsiteX1" fmla="*/ 469370 w 1414278"/>
              <a:gd name="connsiteY1" fmla="*/ 12700 h 1604431"/>
              <a:gd name="connsiteX2" fmla="*/ 1388878 w 1414278"/>
              <a:gd name="connsiteY2" fmla="*/ 0 h 1604431"/>
              <a:gd name="connsiteX3" fmla="*/ 1388348 w 1414278"/>
              <a:gd name="connsiteY3" fmla="*/ 919691 h 1604431"/>
              <a:gd name="connsiteX4" fmla="*/ 1414278 w 1414278"/>
              <a:gd name="connsiteY4" fmla="*/ 1604431 h 1604431"/>
              <a:gd name="connsiteX5" fmla="*/ 482070 w 1414278"/>
              <a:gd name="connsiteY5" fmla="*/ 1604431 h 1604431"/>
              <a:gd name="connsiteX6" fmla="*/ 0 w 1414278"/>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82070 w 1389077"/>
              <a:gd name="connsiteY5" fmla="*/ 16044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75720 w 1389077"/>
              <a:gd name="connsiteY5" fmla="*/ 15917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69370 w 1389077"/>
              <a:gd name="connsiteY5" fmla="*/ 1604431 h 1604431"/>
              <a:gd name="connsiteX6" fmla="*/ 0 w 1389077"/>
              <a:gd name="connsiteY6" fmla="*/ 792691 h 160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077" h="1604431">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dpi="0" rotWithShape="0">
            <a:blip r:embed="rId2" cstate="email">
              <a:extLst>
                <a:ext uri="{28A0092B-C50C-407E-A947-70E740481C1C}">
                  <a14:useLocalDpi xmlns:a14="http://schemas.microsoft.com/office/drawing/2010/main"/>
                </a:ext>
              </a:extLst>
            </a:blip>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507332" y="442119"/>
            <a:ext cx="11189368" cy="510381"/>
          </a:xfrm>
        </p:spPr>
        <p:txBody>
          <a:bodyPr/>
          <a:lstStyle>
            <a:lvl1pPr>
              <a:defRPr b="1">
                <a:solidFill>
                  <a:srgbClr val="E9A14B"/>
                </a:solidFill>
              </a:defRPr>
            </a:lvl1pPr>
          </a:lstStyle>
          <a:p>
            <a:r>
              <a:rPr lang="en-US" dirty="0"/>
              <a:t>CLICK TO EDIT MASTER TITLE STYLE</a:t>
            </a:r>
          </a:p>
        </p:txBody>
      </p:sp>
      <p:sp>
        <p:nvSpPr>
          <p:cNvPr id="5" name="Content Placeholder 4"/>
          <p:cNvSpPr>
            <a:spLocks noGrp="1"/>
          </p:cNvSpPr>
          <p:nvPr>
            <p:ph sz="quarter" idx="10"/>
          </p:nvPr>
        </p:nvSpPr>
        <p:spPr>
          <a:xfrm>
            <a:off x="495300" y="1250950"/>
            <a:ext cx="11201400" cy="29003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6"/>
          <p:cNvSpPr>
            <a:spLocks noGrp="1"/>
          </p:cNvSpPr>
          <p:nvPr>
            <p:ph sz="quarter" idx="13"/>
          </p:nvPr>
        </p:nvSpPr>
        <p:spPr>
          <a:xfrm>
            <a:off x="507332" y="4511675"/>
            <a:ext cx="4485773" cy="1965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6"/>
          <p:cNvSpPr>
            <a:spLocks noGrp="1"/>
          </p:cNvSpPr>
          <p:nvPr>
            <p:ph sz="quarter" idx="14"/>
          </p:nvPr>
        </p:nvSpPr>
        <p:spPr>
          <a:xfrm>
            <a:off x="5659558" y="4511675"/>
            <a:ext cx="4485773" cy="1965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1913824"/>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95300" y="507338"/>
            <a:ext cx="11201400" cy="381000"/>
          </a:xfrm>
        </p:spPr>
        <p:txBody>
          <a:bodyPr/>
          <a:lstStyle>
            <a:lvl1pPr>
              <a:defRPr b="1">
                <a:solidFill>
                  <a:srgbClr val="E9A14B"/>
                </a:solidFill>
              </a:defRPr>
            </a:lvl1pPr>
          </a:lstStyle>
          <a:p>
            <a:r>
              <a:rPr lang="en-US" dirty="0"/>
              <a:t>CLICK TO EDIT MASTER TITLE STYLE</a:t>
            </a:r>
          </a:p>
        </p:txBody>
      </p:sp>
      <p:sp>
        <p:nvSpPr>
          <p:cNvPr id="16" name="Hexagon 15"/>
          <p:cNvSpPr/>
          <p:nvPr userDrawn="1"/>
        </p:nvSpPr>
        <p:spPr>
          <a:xfrm>
            <a:off x="9465270" y="5257798"/>
            <a:ext cx="1839440" cy="1600202"/>
          </a:xfrm>
          <a:prstGeom prst="hexagon">
            <a:avLst>
              <a:gd name="adj" fmla="val 28832"/>
              <a:gd name="vf" fmla="val 115470"/>
            </a:avLst>
          </a:prstGeom>
          <a:solidFill>
            <a:srgbClr val="E9A1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E9A14B">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cstate="email">
              <a:extLst>
                <a:ext uri="{28A0092B-C50C-407E-A947-70E740481C1C}">
                  <a14:useLocalDpi xmlns:a14="http://schemas.microsoft.com/office/drawing/2010/main"/>
                </a:ext>
              </a:extLst>
            </a:blip>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p:cNvSpPr>
            <a:spLocks noGrp="1"/>
          </p:cNvSpPr>
          <p:nvPr>
            <p:ph sz="quarter" idx="11"/>
          </p:nvPr>
        </p:nvSpPr>
        <p:spPr>
          <a:xfrm>
            <a:off x="495300" y="4082418"/>
            <a:ext cx="7248743" cy="239458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quarter" idx="13"/>
          </p:nvPr>
        </p:nvSpPr>
        <p:spPr>
          <a:xfrm>
            <a:off x="8381999"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p:cNvSpPr>
            <a:spLocks noGrp="1"/>
          </p:cNvSpPr>
          <p:nvPr>
            <p:ph sz="quarter" idx="14"/>
          </p:nvPr>
        </p:nvSpPr>
        <p:spPr>
          <a:xfrm>
            <a:off x="4438650"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p:cNvSpPr>
            <a:spLocks noGrp="1"/>
          </p:cNvSpPr>
          <p:nvPr>
            <p:ph sz="quarter" idx="15"/>
          </p:nvPr>
        </p:nvSpPr>
        <p:spPr>
          <a:xfrm>
            <a:off x="495300"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5558086"/>
      </p:ext>
    </p:extLst>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288" userDrawn="1">
          <p15:clr>
            <a:srgbClr val="FBAE40"/>
          </p15:clr>
        </p15:guide>
        <p15:guide id="6" orient="horz" pos="696" userDrawn="1">
          <p15:clr>
            <a:srgbClr val="FBAE40"/>
          </p15:clr>
        </p15:guide>
        <p15:guide id="7" orient="horz" pos="576" userDrawn="1">
          <p15:clr>
            <a:srgbClr val="FBAE40"/>
          </p15:clr>
        </p15:guide>
        <p15:guide id="8" pos="5280">
          <p15:clr>
            <a:srgbClr val="FBAE40"/>
          </p15:clr>
        </p15:guide>
        <p15:guide id="9" orient="horz" pos="4080">
          <p15:clr>
            <a:srgbClr val="FBAE40"/>
          </p15:clr>
        </p15:guide>
        <p15:guide id="10" pos="792">
          <p15:clr>
            <a:srgbClr val="FBAE40"/>
          </p15:clr>
        </p15:guide>
        <p15:guide id="11" pos="465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blipFill dpi="0" rotWithShape="1">
            <a:blip r:embed="rId2" cstate="email">
              <a:extLst>
                <a:ext uri="{28A0092B-C50C-407E-A947-70E740481C1C}">
                  <a14:useLocalDpi xmlns:a14="http://schemas.microsoft.com/office/drawing/2010/main"/>
                </a:ext>
              </a:extLst>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95300" y="419099"/>
            <a:ext cx="10515600" cy="457201"/>
          </a:xfrm>
        </p:spPr>
        <p:txBody>
          <a:bodyPr/>
          <a:lstStyle>
            <a:lvl1pPr>
              <a:defRPr b="1">
                <a:solidFill>
                  <a:srgbClr val="E9A14B"/>
                </a:solidFill>
              </a:defRPr>
            </a:lvl1pPr>
          </a:lstStyle>
          <a:p>
            <a:r>
              <a:rPr lang="en-US" dirty="0"/>
              <a:t>CLICK TO EDIT MASTER TITLE STYLE</a:t>
            </a:r>
          </a:p>
        </p:txBody>
      </p:sp>
      <p:sp>
        <p:nvSpPr>
          <p:cNvPr id="7" name="Content Placeholder 4"/>
          <p:cNvSpPr>
            <a:spLocks noGrp="1"/>
          </p:cNvSpPr>
          <p:nvPr>
            <p:ph sz="quarter" idx="11"/>
          </p:nvPr>
        </p:nvSpPr>
        <p:spPr>
          <a:xfrm>
            <a:off x="6701588" y="1104900"/>
            <a:ext cx="4995111" cy="2925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p:cNvSpPr>
            <a:spLocks noGrp="1"/>
          </p:cNvSpPr>
          <p:nvPr>
            <p:ph sz="quarter" idx="12"/>
          </p:nvPr>
        </p:nvSpPr>
        <p:spPr>
          <a:xfrm>
            <a:off x="507332" y="1104900"/>
            <a:ext cx="4995111" cy="2925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3"/>
          </p:nvPr>
        </p:nvSpPr>
        <p:spPr>
          <a:xfrm>
            <a:off x="508000" y="4330700"/>
            <a:ext cx="11188700" cy="214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6077404"/>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p15:clr>
            <a:srgbClr val="FBAE40"/>
          </p15:clr>
        </p15:guide>
        <p15:guide id="7" orient="horz" pos="552"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E9A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cstate="email">
              <a:extLst>
                <a:ext uri="{28A0092B-C50C-407E-A947-70E740481C1C}">
                  <a14:useLocalDpi xmlns:a14="http://schemas.microsoft.com/office/drawing/2010/main"/>
                </a:ext>
              </a:extLst>
            </a:blip>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quarter" idx="10"/>
          </p:nvPr>
        </p:nvSpPr>
        <p:spPr>
          <a:xfrm>
            <a:off x="1257300" y="1660524"/>
            <a:ext cx="6134100" cy="468011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11"/>
          </p:nvPr>
        </p:nvSpPr>
        <p:spPr>
          <a:xfrm>
            <a:off x="8382000" y="1660524"/>
            <a:ext cx="3314700" cy="46680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a:xfrm>
            <a:off x="1627997" y="266701"/>
            <a:ext cx="10515600" cy="685799"/>
          </a:xfrm>
        </p:spPr>
        <p:txBody>
          <a:bodyPr/>
          <a:lstStyle>
            <a:lvl1pPr>
              <a:defRPr b="1">
                <a:solidFill>
                  <a:srgbClr val="E9A14B"/>
                </a:solidFill>
              </a:defRPr>
            </a:lvl1pPr>
          </a:lstStyle>
          <a:p>
            <a:r>
              <a:rPr lang="en-US" dirty="0"/>
              <a:t>CLICK TO EDIT MASTER TITLE STYLE</a:t>
            </a:r>
          </a:p>
        </p:txBody>
      </p:sp>
    </p:spTree>
    <p:extLst>
      <p:ext uri="{BB962C8B-B14F-4D97-AF65-F5344CB8AC3E}">
        <p14:creationId xmlns:p14="http://schemas.microsoft.com/office/powerpoint/2010/main" val="673917571"/>
      </p:ext>
    </p:extLst>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userDrawn="1">
          <p15:clr>
            <a:srgbClr val="FBAE40"/>
          </p15:clr>
        </p15:guide>
        <p15:guide id="5" orient="horz" pos="240" userDrawn="1">
          <p15:clr>
            <a:srgbClr val="FBAE40"/>
          </p15:clr>
        </p15:guide>
        <p15:guide id="6" orient="horz" pos="720" userDrawn="1">
          <p15:clr>
            <a:srgbClr val="FBAE40"/>
          </p15:clr>
        </p15:guide>
        <p15:guide id="7" orient="horz" pos="504" userDrawn="1">
          <p15:clr>
            <a:srgbClr val="FBAE40"/>
          </p15:clr>
        </p15:guide>
        <p15:guide id="8" pos="5280">
          <p15:clr>
            <a:srgbClr val="FBAE40"/>
          </p15:clr>
        </p15:guide>
        <p15:guide id="9" orient="horz" pos="3984" userDrawn="1">
          <p15:clr>
            <a:srgbClr val="FBAE40"/>
          </p15:clr>
        </p15:guide>
        <p15:guide id="10" pos="792">
          <p15:clr>
            <a:srgbClr val="FBAE40"/>
          </p15:clr>
        </p15:guide>
        <p15:guide id="11" pos="465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E9A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cstate="email">
              <a:extLst>
                <a:ext uri="{28A0092B-C50C-407E-A947-70E740481C1C}">
                  <a14:useLocalDpi xmlns:a14="http://schemas.microsoft.com/office/drawing/2010/main"/>
                </a:ext>
              </a:extLst>
            </a:blip>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txBox="1">
            <a:spLocks/>
          </p:cNvSpPr>
          <p:nvPr userDrawn="1"/>
        </p:nvSpPr>
        <p:spPr>
          <a:xfrm>
            <a:off x="1483619" y="293042"/>
            <a:ext cx="9413277" cy="640408"/>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dirty="0">
                <a:solidFill>
                  <a:srgbClr val="E9A14B"/>
                </a:solidFill>
              </a:rPr>
              <a:t>ACKNOWLEDGEMENTS</a:t>
            </a:r>
          </a:p>
        </p:txBody>
      </p:sp>
      <p:sp>
        <p:nvSpPr>
          <p:cNvPr id="2" name="Rectangle 1"/>
          <p:cNvSpPr/>
          <p:nvPr userDrawn="1"/>
        </p:nvSpPr>
        <p:spPr>
          <a:xfrm>
            <a:off x="495300" y="6249808"/>
            <a:ext cx="1120139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800" i="1" dirty="0">
              <a:solidFill>
                <a:schemeClr val="bg2">
                  <a:lumMod val="50000"/>
                </a:schemeClr>
              </a:solidFill>
              <a:latin typeface="Arial" panose="020B0604020202020204" pitchFamily="34" charset="0"/>
              <a:cs typeface="Arial" panose="020B0604020202020204" pitchFamily="34" charset="0"/>
            </a:endParaRPr>
          </a:p>
        </p:txBody>
      </p:sp>
      <p:pic>
        <p:nvPicPr>
          <p:cNvPr id="5" name="Picture 4"/>
          <p:cNvPicPr>
            <a:picLocks noChangeAspect="1"/>
          </p:cNvPicPr>
          <p:nvPr userDrawn="1"/>
        </p:nvPicPr>
        <p:blipFill>
          <a:blip r:embed="rId3" cstate="email">
            <a:extLst>
              <a:ext uri="{BEBA8EAE-BF5A-486C-A8C5-ECC9F3942E4B}">
                <a14:imgProps xmlns:a14="http://schemas.microsoft.com/office/drawing/2010/main">
                  <a14:imgLayer r:embed="rId4">
                    <a14:imgEffect>
                      <a14:artisticPhotocopy trans="50000"/>
                    </a14:imgEffect>
                  </a14:imgLayer>
                </a14:imgProps>
              </a:ext>
              <a:ext uri="{28A0092B-C50C-407E-A947-70E740481C1C}">
                <a14:useLocalDpi xmlns:a14="http://schemas.microsoft.com/office/drawing/2010/main"/>
              </a:ext>
            </a:extLst>
          </a:blip>
          <a:stretch>
            <a:fillRect/>
          </a:stretch>
        </p:blipFill>
        <p:spPr>
          <a:xfrm>
            <a:off x="9585885" y="404637"/>
            <a:ext cx="2112264" cy="426040"/>
          </a:xfrm>
          <a:prstGeom prst="rect">
            <a:avLst/>
          </a:prstGeom>
        </p:spPr>
      </p:pic>
    </p:spTree>
    <p:extLst>
      <p:ext uri="{BB962C8B-B14F-4D97-AF65-F5344CB8AC3E}">
        <p14:creationId xmlns:p14="http://schemas.microsoft.com/office/powerpoint/2010/main" val="3308358493"/>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5" orient="horz" pos="240" userDrawn="1">
          <p15:clr>
            <a:srgbClr val="FBAE40"/>
          </p15:clr>
        </p15:guide>
        <p15:guide id="6" orient="horz" pos="768" userDrawn="1">
          <p15:clr>
            <a:srgbClr val="FBAE40"/>
          </p15:clr>
        </p15:guide>
        <p15:guide id="7" orient="horz" pos="504" userDrawn="1">
          <p15:clr>
            <a:srgbClr val="FBAE40"/>
          </p15:clr>
        </p15:guide>
        <p15:guide id="9" orient="horz" pos="3840" userDrawn="1">
          <p15:clr>
            <a:srgbClr val="FBAE40"/>
          </p15:clr>
        </p15:guide>
        <p15:guide id="10" pos="792">
          <p15:clr>
            <a:srgbClr val="FBAE40"/>
          </p15:clr>
        </p15:guide>
        <p15:guide id="11" pos="38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16" name="Rectangle 15"/>
          <p:cNvSpPr/>
          <p:nvPr userDrawn="1"/>
        </p:nvSpPr>
        <p:spPr>
          <a:xfrm>
            <a:off x="0" y="428625"/>
            <a:ext cx="12192000" cy="600075"/>
          </a:xfrm>
          <a:prstGeom prst="rect">
            <a:avLst/>
          </a:prstGeom>
          <a:solidFill>
            <a:srgbClr val="E9A14B"/>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4"/>
          <p:cNvSpPr/>
          <p:nvPr userDrawn="1"/>
        </p:nvSpPr>
        <p:spPr>
          <a:xfrm>
            <a:off x="1" y="5847908"/>
            <a:ext cx="1584252" cy="1020725"/>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6069 h 1020725"/>
              <a:gd name="connsiteX4" fmla="*/ 0 w 1584252"/>
              <a:gd name="connsiteY4" fmla="*/ 0 h 1020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252" h="1020725">
                <a:moveTo>
                  <a:pt x="0" y="0"/>
                </a:moveTo>
                <a:lnTo>
                  <a:pt x="1244009" y="0"/>
                </a:lnTo>
                <a:lnTo>
                  <a:pt x="1584252" y="1020725"/>
                </a:lnTo>
                <a:lnTo>
                  <a:pt x="0" y="1016069"/>
                </a:lnTo>
                <a:lnTo>
                  <a:pt x="0" y="0"/>
                </a:lnTo>
                <a:close/>
              </a:path>
            </a:pathLst>
          </a:custGeom>
          <a:blipFill dpi="0" rotWithShape="0">
            <a:blip r:embed="rId2" cstate="email">
              <a:extLst>
                <a:ext uri="{28A0092B-C50C-407E-A947-70E740481C1C}">
                  <a14:useLocalDpi xmlns:a14="http://schemas.microsoft.com/office/drawing/2010/main"/>
                </a:ext>
              </a:extLst>
            </a:blip>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57300" y="428625"/>
            <a:ext cx="10439400" cy="676275"/>
          </a:xfrm>
        </p:spPr>
        <p:txBody>
          <a:bodyPr/>
          <a:lstStyle>
            <a:lvl1pPr>
              <a:defRPr b="1">
                <a:solidFill>
                  <a:schemeClr val="bg1"/>
                </a:solidFill>
              </a:defRPr>
            </a:lvl1pPr>
          </a:lstStyle>
          <a:p>
            <a:r>
              <a:rPr lang="en-US" dirty="0"/>
              <a:t>CLICK TO EDIT MASTER TITLE STYLE</a:t>
            </a:r>
          </a:p>
        </p:txBody>
      </p:sp>
      <p:sp>
        <p:nvSpPr>
          <p:cNvPr id="4" name="Content Placeholder 3"/>
          <p:cNvSpPr>
            <a:spLocks noGrp="1"/>
          </p:cNvSpPr>
          <p:nvPr>
            <p:ph sz="quarter" idx="10"/>
          </p:nvPr>
        </p:nvSpPr>
        <p:spPr>
          <a:xfrm>
            <a:off x="1265320"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7" name="Content Placeholder 3"/>
          <p:cNvSpPr>
            <a:spLocks noGrp="1"/>
          </p:cNvSpPr>
          <p:nvPr>
            <p:ph sz="quarter" idx="11"/>
          </p:nvPr>
        </p:nvSpPr>
        <p:spPr>
          <a:xfrm>
            <a:off x="4847473"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8" name="Content Placeholder 3"/>
          <p:cNvSpPr>
            <a:spLocks noGrp="1"/>
          </p:cNvSpPr>
          <p:nvPr>
            <p:ph sz="quarter" idx="12"/>
          </p:nvPr>
        </p:nvSpPr>
        <p:spPr>
          <a:xfrm>
            <a:off x="8429625"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6" name="Content Placeholder 5"/>
          <p:cNvSpPr>
            <a:spLocks noGrp="1"/>
          </p:cNvSpPr>
          <p:nvPr>
            <p:ph sz="quarter" idx="13"/>
          </p:nvPr>
        </p:nvSpPr>
        <p:spPr>
          <a:xfrm>
            <a:off x="1265238" y="4535150"/>
            <a:ext cx="10431462" cy="1058862"/>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Tree>
    <p:extLst>
      <p:ext uri="{BB962C8B-B14F-4D97-AF65-F5344CB8AC3E}">
        <p14:creationId xmlns:p14="http://schemas.microsoft.com/office/powerpoint/2010/main" val="2255266607"/>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guide id="11" orient="horz" pos="1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34" name="Hexagon 33"/>
          <p:cNvSpPr/>
          <p:nvPr userDrawn="1"/>
        </p:nvSpPr>
        <p:spPr>
          <a:xfrm rot="7200000">
            <a:off x="277328" y="-2758"/>
            <a:ext cx="564654" cy="491214"/>
          </a:xfrm>
          <a:prstGeom prst="hexagon">
            <a:avLst>
              <a:gd name="adj" fmla="val 28832"/>
              <a:gd name="vf" fmla="val 115470"/>
            </a:avLst>
          </a:prstGeom>
          <a:solidFill>
            <a:srgbClr val="E9A14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exagon 31"/>
          <p:cNvSpPr/>
          <p:nvPr userDrawn="1"/>
        </p:nvSpPr>
        <p:spPr>
          <a:xfrm>
            <a:off x="9465270" y="5257798"/>
            <a:ext cx="1839440" cy="1600202"/>
          </a:xfrm>
          <a:prstGeom prst="hexagon">
            <a:avLst>
              <a:gd name="adj" fmla="val 28832"/>
              <a:gd name="vf" fmla="val 115470"/>
            </a:avLst>
          </a:prstGeom>
          <a:solidFill>
            <a:srgbClr val="E9A1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E9A14B">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cstate="email">
              <a:extLst>
                <a:ext uri="{28A0092B-C50C-407E-A947-70E740481C1C}">
                  <a14:useLocalDpi xmlns:a14="http://schemas.microsoft.com/office/drawing/2010/main"/>
                </a:ext>
              </a:extLst>
            </a:blip>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p:cNvSpPr/>
          <p:nvPr userDrawn="1"/>
        </p:nvSpPr>
        <p:spPr>
          <a:xfrm>
            <a:off x="-2159" y="241064"/>
            <a:ext cx="423938" cy="491799"/>
          </a:xfrm>
          <a:custGeom>
            <a:avLst/>
            <a:gdLst>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830730 w 1063812"/>
              <a:gd name="connsiteY4" fmla="*/ 932330 h 932330"/>
              <a:gd name="connsiteX5" fmla="*/ 233083 w 1063812"/>
              <a:gd name="connsiteY5" fmla="*/ 932330 h 932330"/>
              <a:gd name="connsiteX6" fmla="*/ 0 w 1063812"/>
              <a:gd name="connsiteY6" fmla="*/ 466165 h 932330"/>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514024 w 1063812"/>
              <a:gd name="connsiteY4" fmla="*/ 929949 h 932330"/>
              <a:gd name="connsiteX5" fmla="*/ 233083 w 1063812"/>
              <a:gd name="connsiteY5" fmla="*/ 932330 h 932330"/>
              <a:gd name="connsiteX6" fmla="*/ 0 w 1063812"/>
              <a:gd name="connsiteY6" fmla="*/ 466165 h 932330"/>
              <a:gd name="connsiteX0" fmla="*/ 0 w 830730"/>
              <a:gd name="connsiteY0" fmla="*/ 466165 h 932330"/>
              <a:gd name="connsiteX1" fmla="*/ 233083 w 830730"/>
              <a:gd name="connsiteY1" fmla="*/ 0 h 932330"/>
              <a:gd name="connsiteX2" fmla="*/ 830730 w 830730"/>
              <a:gd name="connsiteY2" fmla="*/ 0 h 932330"/>
              <a:gd name="connsiteX3" fmla="*/ 659000 w 830730"/>
              <a:gd name="connsiteY3" fmla="*/ 687621 h 932330"/>
              <a:gd name="connsiteX4" fmla="*/ 514024 w 830730"/>
              <a:gd name="connsiteY4" fmla="*/ 929949 h 932330"/>
              <a:gd name="connsiteX5" fmla="*/ 233083 w 830730"/>
              <a:gd name="connsiteY5" fmla="*/ 932330 h 932330"/>
              <a:gd name="connsiteX6" fmla="*/ 0 w 830730"/>
              <a:gd name="connsiteY6" fmla="*/ 466165 h 932330"/>
              <a:gd name="connsiteX0" fmla="*/ 0 w 659000"/>
              <a:gd name="connsiteY0" fmla="*/ 466165 h 932330"/>
              <a:gd name="connsiteX1" fmla="*/ 233083 w 659000"/>
              <a:gd name="connsiteY1" fmla="*/ 0 h 932330"/>
              <a:gd name="connsiteX2" fmla="*/ 521168 w 659000"/>
              <a:gd name="connsiteY2" fmla="*/ 445294 h 932330"/>
              <a:gd name="connsiteX3" fmla="*/ 659000 w 659000"/>
              <a:gd name="connsiteY3" fmla="*/ 687621 h 932330"/>
              <a:gd name="connsiteX4" fmla="*/ 514024 w 659000"/>
              <a:gd name="connsiteY4" fmla="*/ 929949 h 932330"/>
              <a:gd name="connsiteX5" fmla="*/ 233083 w 659000"/>
              <a:gd name="connsiteY5" fmla="*/ 932330 h 932330"/>
              <a:gd name="connsiteX6" fmla="*/ 0 w 659000"/>
              <a:gd name="connsiteY6" fmla="*/ 466165 h 932330"/>
              <a:gd name="connsiteX0" fmla="*/ 0 w 659000"/>
              <a:gd name="connsiteY0" fmla="*/ 28015 h 494180"/>
              <a:gd name="connsiteX1" fmla="*/ 240227 w 659000"/>
              <a:gd name="connsiteY1" fmla="*/ 0 h 494180"/>
              <a:gd name="connsiteX2" fmla="*/ 521168 w 659000"/>
              <a:gd name="connsiteY2" fmla="*/ 7144 h 494180"/>
              <a:gd name="connsiteX3" fmla="*/ 659000 w 659000"/>
              <a:gd name="connsiteY3" fmla="*/ 249471 h 494180"/>
              <a:gd name="connsiteX4" fmla="*/ 514024 w 659000"/>
              <a:gd name="connsiteY4" fmla="*/ 491799 h 494180"/>
              <a:gd name="connsiteX5" fmla="*/ 233083 w 659000"/>
              <a:gd name="connsiteY5" fmla="*/ 494180 h 494180"/>
              <a:gd name="connsiteX6" fmla="*/ 0 w 659000"/>
              <a:gd name="connsiteY6" fmla="*/ 28015 h 494180"/>
              <a:gd name="connsiteX0" fmla="*/ 279 w 425917"/>
              <a:gd name="connsiteY0" fmla="*/ 216134 h 494180"/>
              <a:gd name="connsiteX1" fmla="*/ 7144 w 425917"/>
              <a:gd name="connsiteY1" fmla="*/ 0 h 494180"/>
              <a:gd name="connsiteX2" fmla="*/ 288085 w 425917"/>
              <a:gd name="connsiteY2" fmla="*/ 7144 h 494180"/>
              <a:gd name="connsiteX3" fmla="*/ 425917 w 425917"/>
              <a:gd name="connsiteY3" fmla="*/ 249471 h 494180"/>
              <a:gd name="connsiteX4" fmla="*/ 280941 w 425917"/>
              <a:gd name="connsiteY4" fmla="*/ 491799 h 494180"/>
              <a:gd name="connsiteX5" fmla="*/ 0 w 425917"/>
              <a:gd name="connsiteY5" fmla="*/ 494180 h 494180"/>
              <a:gd name="connsiteX6" fmla="*/ 279 w 425917"/>
              <a:gd name="connsiteY6" fmla="*/ 216134 h 494180"/>
              <a:gd name="connsiteX0" fmla="*/ 279 w 425917"/>
              <a:gd name="connsiteY0" fmla="*/ 208990 h 487036"/>
              <a:gd name="connsiteX1" fmla="*/ 7144 w 425917"/>
              <a:gd name="connsiteY1" fmla="*/ 0 h 487036"/>
              <a:gd name="connsiteX2" fmla="*/ 288085 w 425917"/>
              <a:gd name="connsiteY2" fmla="*/ 0 h 487036"/>
              <a:gd name="connsiteX3" fmla="*/ 425917 w 425917"/>
              <a:gd name="connsiteY3" fmla="*/ 242327 h 487036"/>
              <a:gd name="connsiteX4" fmla="*/ 280941 w 425917"/>
              <a:gd name="connsiteY4" fmla="*/ 484655 h 487036"/>
              <a:gd name="connsiteX5" fmla="*/ 0 w 425917"/>
              <a:gd name="connsiteY5" fmla="*/ 487036 h 487036"/>
              <a:gd name="connsiteX6" fmla="*/ 279 w 425917"/>
              <a:gd name="connsiteY6" fmla="*/ 208990 h 487036"/>
              <a:gd name="connsiteX0" fmla="*/ 279 w 425917"/>
              <a:gd name="connsiteY0" fmla="*/ 211371 h 489417"/>
              <a:gd name="connsiteX1" fmla="*/ 7144 w 425917"/>
              <a:gd name="connsiteY1" fmla="*/ 0 h 489417"/>
              <a:gd name="connsiteX2" fmla="*/ 288085 w 425917"/>
              <a:gd name="connsiteY2" fmla="*/ 2381 h 489417"/>
              <a:gd name="connsiteX3" fmla="*/ 425917 w 425917"/>
              <a:gd name="connsiteY3" fmla="*/ 244708 h 489417"/>
              <a:gd name="connsiteX4" fmla="*/ 280941 w 425917"/>
              <a:gd name="connsiteY4" fmla="*/ 487036 h 489417"/>
              <a:gd name="connsiteX5" fmla="*/ 0 w 425917"/>
              <a:gd name="connsiteY5" fmla="*/ 489417 h 489417"/>
              <a:gd name="connsiteX6" fmla="*/ 279 w 425917"/>
              <a:gd name="connsiteY6" fmla="*/ 211371 h 489417"/>
              <a:gd name="connsiteX0" fmla="*/ 279 w 425917"/>
              <a:gd name="connsiteY0" fmla="*/ 213752 h 491798"/>
              <a:gd name="connsiteX1" fmla="*/ 4763 w 425917"/>
              <a:gd name="connsiteY1" fmla="*/ 0 h 491798"/>
              <a:gd name="connsiteX2" fmla="*/ 288085 w 425917"/>
              <a:gd name="connsiteY2" fmla="*/ 4762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2 h 491798"/>
              <a:gd name="connsiteX1" fmla="*/ 4763 w 425917"/>
              <a:gd name="connsiteY1" fmla="*/ 0 h 491798"/>
              <a:gd name="connsiteX2" fmla="*/ 288085 w 425917"/>
              <a:gd name="connsiteY2" fmla="*/ 2380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3 h 491799"/>
              <a:gd name="connsiteX1" fmla="*/ 4763 w 425917"/>
              <a:gd name="connsiteY1" fmla="*/ 1 h 491799"/>
              <a:gd name="connsiteX2" fmla="*/ 285703 w 425917"/>
              <a:gd name="connsiteY2" fmla="*/ 0 h 491799"/>
              <a:gd name="connsiteX3" fmla="*/ 425917 w 425917"/>
              <a:gd name="connsiteY3" fmla="*/ 247090 h 491799"/>
              <a:gd name="connsiteX4" fmla="*/ 280941 w 425917"/>
              <a:gd name="connsiteY4" fmla="*/ 489418 h 491799"/>
              <a:gd name="connsiteX5" fmla="*/ 0 w 425917"/>
              <a:gd name="connsiteY5" fmla="*/ 491799 h 491799"/>
              <a:gd name="connsiteX6" fmla="*/ 279 w 425917"/>
              <a:gd name="connsiteY6" fmla="*/ 213753 h 491799"/>
              <a:gd name="connsiteX0" fmla="*/ 0 w 425638"/>
              <a:gd name="connsiteY0" fmla="*/ 213753 h 491799"/>
              <a:gd name="connsiteX1" fmla="*/ 4484 w 425638"/>
              <a:gd name="connsiteY1" fmla="*/ 1 h 491799"/>
              <a:gd name="connsiteX2" fmla="*/ 285424 w 425638"/>
              <a:gd name="connsiteY2" fmla="*/ 0 h 491799"/>
              <a:gd name="connsiteX3" fmla="*/ 425638 w 425638"/>
              <a:gd name="connsiteY3" fmla="*/ 247090 h 491799"/>
              <a:gd name="connsiteX4" fmla="*/ 280662 w 425638"/>
              <a:gd name="connsiteY4" fmla="*/ 489418 h 491799"/>
              <a:gd name="connsiteX5" fmla="*/ 4745 w 425638"/>
              <a:gd name="connsiteY5" fmla="*/ 491799 h 491799"/>
              <a:gd name="connsiteX6" fmla="*/ 0 w 425638"/>
              <a:gd name="connsiteY6" fmla="*/ 213753 h 491799"/>
              <a:gd name="connsiteX0" fmla="*/ 680 w 426318"/>
              <a:gd name="connsiteY0" fmla="*/ 213753 h 491799"/>
              <a:gd name="connsiteX1" fmla="*/ 401 w 426318"/>
              <a:gd name="connsiteY1" fmla="*/ 1 h 491799"/>
              <a:gd name="connsiteX2" fmla="*/ 286104 w 426318"/>
              <a:gd name="connsiteY2" fmla="*/ 0 h 491799"/>
              <a:gd name="connsiteX3" fmla="*/ 426318 w 426318"/>
              <a:gd name="connsiteY3" fmla="*/ 247090 h 491799"/>
              <a:gd name="connsiteX4" fmla="*/ 281342 w 426318"/>
              <a:gd name="connsiteY4" fmla="*/ 489418 h 491799"/>
              <a:gd name="connsiteX5" fmla="*/ 5425 w 426318"/>
              <a:gd name="connsiteY5" fmla="*/ 491799 h 491799"/>
              <a:gd name="connsiteX6" fmla="*/ 680 w 426318"/>
              <a:gd name="connsiteY6" fmla="*/ 213753 h 491799"/>
              <a:gd name="connsiteX0" fmla="*/ 2915 w 426172"/>
              <a:gd name="connsiteY0" fmla="*/ 213753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13753 h 491799"/>
              <a:gd name="connsiteX0" fmla="*/ 2915 w 426172"/>
              <a:gd name="connsiteY0" fmla="*/ 275665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663 w 423938"/>
              <a:gd name="connsiteY5" fmla="*/ 491799 h 491799"/>
              <a:gd name="connsiteX6" fmla="*/ 681 w 423938"/>
              <a:gd name="connsiteY6" fmla="*/ 275665 h 49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38" h="491799">
                <a:moveTo>
                  <a:pt x="681" y="275665"/>
                </a:moveTo>
                <a:cubicBezTo>
                  <a:pt x="2176" y="204414"/>
                  <a:pt x="-1093" y="71252"/>
                  <a:pt x="402" y="1"/>
                </a:cubicBezTo>
                <a:lnTo>
                  <a:pt x="283724" y="0"/>
                </a:lnTo>
                <a:lnTo>
                  <a:pt x="423938" y="247090"/>
                </a:lnTo>
                <a:lnTo>
                  <a:pt x="278962" y="489418"/>
                </a:lnTo>
                <a:lnTo>
                  <a:pt x="663" y="491799"/>
                </a:lnTo>
                <a:cubicBezTo>
                  <a:pt x="-919" y="399117"/>
                  <a:pt x="2263" y="368347"/>
                  <a:pt x="681" y="275665"/>
                </a:cubicBezTo>
                <a:close/>
              </a:path>
            </a:pathLst>
          </a:custGeom>
          <a:solidFill>
            <a:srgbClr val="E9A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p:cNvSpPr/>
          <p:nvPr userDrawn="1"/>
        </p:nvSpPr>
        <p:spPr>
          <a:xfrm>
            <a:off x="-3832" y="-4199"/>
            <a:ext cx="423759" cy="245264"/>
          </a:xfrm>
          <a:custGeom>
            <a:avLst/>
            <a:gdLst>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14585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24588 w 665675"/>
              <a:gd name="connsiteY2" fmla="*/ 100013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196451 h 488151"/>
              <a:gd name="connsiteX1" fmla="*/ 245863 w 665675"/>
              <a:gd name="connsiteY1" fmla="*/ 0 h 488151"/>
              <a:gd name="connsiteX2" fmla="*/ 524588 w 665675"/>
              <a:gd name="connsiteY2" fmla="*/ 4763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526970 w 665675"/>
              <a:gd name="connsiteY2" fmla="*/ 2382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465057 w 665675"/>
              <a:gd name="connsiteY2" fmla="*/ 242889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0 h 291700"/>
              <a:gd name="connsiteX1" fmla="*/ 241100 w 665675"/>
              <a:gd name="connsiteY1" fmla="*/ 51199 h 291700"/>
              <a:gd name="connsiteX2" fmla="*/ 465057 w 665675"/>
              <a:gd name="connsiteY2" fmla="*/ 46438 h 291700"/>
              <a:gd name="connsiteX3" fmla="*/ 665675 w 665675"/>
              <a:gd name="connsiteY3" fmla="*/ 50007 h 291700"/>
              <a:gd name="connsiteX4" fmla="*/ 519825 w 665675"/>
              <a:gd name="connsiteY4" fmla="*/ 291700 h 291700"/>
              <a:gd name="connsiteX5" fmla="*/ 241100 w 665675"/>
              <a:gd name="connsiteY5" fmla="*/ 291700 h 291700"/>
              <a:gd name="connsiteX6" fmla="*/ 0 w 665675"/>
              <a:gd name="connsiteY6" fmla="*/ 0 h 291700"/>
              <a:gd name="connsiteX0" fmla="*/ 0 w 425168"/>
              <a:gd name="connsiteY0" fmla="*/ 84531 h 245262"/>
              <a:gd name="connsiteX1" fmla="*/ 593 w 425168"/>
              <a:gd name="connsiteY1" fmla="*/ 4761 h 245262"/>
              <a:gd name="connsiteX2" fmla="*/ 224550 w 425168"/>
              <a:gd name="connsiteY2" fmla="*/ 0 h 245262"/>
              <a:gd name="connsiteX3" fmla="*/ 425168 w 425168"/>
              <a:gd name="connsiteY3" fmla="*/ 3569 h 245262"/>
              <a:gd name="connsiteX4" fmla="*/ 279318 w 425168"/>
              <a:gd name="connsiteY4" fmla="*/ 245262 h 245262"/>
              <a:gd name="connsiteX5" fmla="*/ 593 w 425168"/>
              <a:gd name="connsiteY5" fmla="*/ 245262 h 245262"/>
              <a:gd name="connsiteX6" fmla="*/ 0 w 425168"/>
              <a:gd name="connsiteY6" fmla="*/ 84531 h 245262"/>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2394 w 426969"/>
              <a:gd name="connsiteY5" fmla="*/ 245264 h 245264"/>
              <a:gd name="connsiteX6" fmla="*/ 1801 w 426969"/>
              <a:gd name="connsiteY6" fmla="*/ 84533 h 245264"/>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13 w 426969"/>
              <a:gd name="connsiteY5" fmla="*/ 245264 h 245264"/>
              <a:gd name="connsiteX6" fmla="*/ 1801 w 426969"/>
              <a:gd name="connsiteY6" fmla="*/ 84533 h 245264"/>
              <a:gd name="connsiteX0" fmla="*/ 4176 w 429344"/>
              <a:gd name="connsiteY0" fmla="*/ 84533 h 245264"/>
              <a:gd name="connsiteX1" fmla="*/ 6 w 429344"/>
              <a:gd name="connsiteY1" fmla="*/ 0 h 245264"/>
              <a:gd name="connsiteX2" fmla="*/ 228726 w 429344"/>
              <a:gd name="connsiteY2" fmla="*/ 2 h 245264"/>
              <a:gd name="connsiteX3" fmla="*/ 429344 w 429344"/>
              <a:gd name="connsiteY3" fmla="*/ 3571 h 245264"/>
              <a:gd name="connsiteX4" fmla="*/ 283494 w 429344"/>
              <a:gd name="connsiteY4" fmla="*/ 245264 h 245264"/>
              <a:gd name="connsiteX5" fmla="*/ 2388 w 429344"/>
              <a:gd name="connsiteY5" fmla="*/ 245264 h 245264"/>
              <a:gd name="connsiteX6" fmla="*/ 4176 w 429344"/>
              <a:gd name="connsiteY6" fmla="*/ 84533 h 245264"/>
              <a:gd name="connsiteX0" fmla="*/ 1801 w 429350"/>
              <a:gd name="connsiteY0" fmla="*/ 86914 h 245264"/>
              <a:gd name="connsiteX1" fmla="*/ 12 w 429350"/>
              <a:gd name="connsiteY1" fmla="*/ 0 h 245264"/>
              <a:gd name="connsiteX2" fmla="*/ 228732 w 429350"/>
              <a:gd name="connsiteY2" fmla="*/ 2 h 245264"/>
              <a:gd name="connsiteX3" fmla="*/ 429350 w 429350"/>
              <a:gd name="connsiteY3" fmla="*/ 3571 h 245264"/>
              <a:gd name="connsiteX4" fmla="*/ 283500 w 429350"/>
              <a:gd name="connsiteY4" fmla="*/ 245264 h 245264"/>
              <a:gd name="connsiteX5" fmla="*/ 2394 w 429350"/>
              <a:gd name="connsiteY5" fmla="*/ 245264 h 245264"/>
              <a:gd name="connsiteX6" fmla="*/ 1801 w 429350"/>
              <a:gd name="connsiteY6" fmla="*/ 86914 h 245264"/>
              <a:gd name="connsiteX0" fmla="*/ 1801 w 424587"/>
              <a:gd name="connsiteY0" fmla="*/ 86914 h 245264"/>
              <a:gd name="connsiteX1" fmla="*/ 12 w 424587"/>
              <a:gd name="connsiteY1" fmla="*/ 0 h 245264"/>
              <a:gd name="connsiteX2" fmla="*/ 228732 w 424587"/>
              <a:gd name="connsiteY2" fmla="*/ 2 h 245264"/>
              <a:gd name="connsiteX3" fmla="*/ 424587 w 424587"/>
              <a:gd name="connsiteY3" fmla="*/ 3571 h 245264"/>
              <a:gd name="connsiteX4" fmla="*/ 283500 w 424587"/>
              <a:gd name="connsiteY4" fmla="*/ 245264 h 245264"/>
              <a:gd name="connsiteX5" fmla="*/ 2394 w 424587"/>
              <a:gd name="connsiteY5" fmla="*/ 245264 h 245264"/>
              <a:gd name="connsiteX6" fmla="*/ 1801 w 424587"/>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1190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5953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3572 h 245264"/>
              <a:gd name="connsiteX4" fmla="*/ 283500 w 422206"/>
              <a:gd name="connsiteY4" fmla="*/ 245264 h 245264"/>
              <a:gd name="connsiteX5" fmla="*/ 2394 w 422206"/>
              <a:gd name="connsiteY5" fmla="*/ 245264 h 245264"/>
              <a:gd name="connsiteX6" fmla="*/ 1801 w 422206"/>
              <a:gd name="connsiteY6" fmla="*/ 86914 h 245264"/>
              <a:gd name="connsiteX0" fmla="*/ 0 w 433284"/>
              <a:gd name="connsiteY0" fmla="*/ 86914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86914 h 245264"/>
              <a:gd name="connsiteX0" fmla="*/ 1802 w 422207"/>
              <a:gd name="connsiteY0" fmla="*/ 106233 h 245264"/>
              <a:gd name="connsiteX1" fmla="*/ 13 w 422207"/>
              <a:gd name="connsiteY1" fmla="*/ 0 h 245264"/>
              <a:gd name="connsiteX2" fmla="*/ 228733 w 422207"/>
              <a:gd name="connsiteY2" fmla="*/ 2 h 245264"/>
              <a:gd name="connsiteX3" fmla="*/ 422207 w 422207"/>
              <a:gd name="connsiteY3" fmla="*/ 3572 h 245264"/>
              <a:gd name="connsiteX4" fmla="*/ 283501 w 422207"/>
              <a:gd name="connsiteY4" fmla="*/ 245264 h 245264"/>
              <a:gd name="connsiteX5" fmla="*/ 2395 w 422207"/>
              <a:gd name="connsiteY5" fmla="*/ 245264 h 245264"/>
              <a:gd name="connsiteX6" fmla="*/ 1802 w 422207"/>
              <a:gd name="connsiteY6" fmla="*/ 106233 h 245264"/>
              <a:gd name="connsiteX0" fmla="*/ 0 w 433284"/>
              <a:gd name="connsiteY0" fmla="*/ 106233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106233 h 245264"/>
              <a:gd name="connsiteX0" fmla="*/ 0 w 423759"/>
              <a:gd name="connsiteY0" fmla="*/ 103851 h 245264"/>
              <a:gd name="connsiteX1" fmla="*/ 1565 w 423759"/>
              <a:gd name="connsiteY1" fmla="*/ 0 h 245264"/>
              <a:gd name="connsiteX2" fmla="*/ 230285 w 423759"/>
              <a:gd name="connsiteY2" fmla="*/ 2 h 245264"/>
              <a:gd name="connsiteX3" fmla="*/ 423759 w 423759"/>
              <a:gd name="connsiteY3" fmla="*/ 3572 h 245264"/>
              <a:gd name="connsiteX4" fmla="*/ 285053 w 423759"/>
              <a:gd name="connsiteY4" fmla="*/ 245264 h 245264"/>
              <a:gd name="connsiteX5" fmla="*/ 3947 w 423759"/>
              <a:gd name="connsiteY5" fmla="*/ 245264 h 245264"/>
              <a:gd name="connsiteX6" fmla="*/ 0 w 423759"/>
              <a:gd name="connsiteY6" fmla="*/ 103851 h 24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759" h="245264">
                <a:moveTo>
                  <a:pt x="0" y="103851"/>
                </a:moveTo>
                <a:cubicBezTo>
                  <a:pt x="198" y="77261"/>
                  <a:pt x="1367" y="26590"/>
                  <a:pt x="1565" y="0"/>
                </a:cubicBezTo>
                <a:lnTo>
                  <a:pt x="230285" y="2"/>
                </a:lnTo>
                <a:lnTo>
                  <a:pt x="423759" y="3572"/>
                </a:lnTo>
                <a:lnTo>
                  <a:pt x="285053" y="245264"/>
                </a:lnTo>
                <a:lnTo>
                  <a:pt x="3947" y="245264"/>
                </a:lnTo>
                <a:cubicBezTo>
                  <a:pt x="3749" y="191687"/>
                  <a:pt x="198" y="157428"/>
                  <a:pt x="0" y="103851"/>
                </a:cubicBezTo>
                <a:close/>
              </a:path>
            </a:pathLst>
          </a:custGeom>
          <a:solidFill>
            <a:srgbClr val="E9A14B">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p:cNvSpPr txBox="1">
            <a:spLocks/>
          </p:cNvSpPr>
          <p:nvPr userDrawn="1"/>
        </p:nvSpPr>
        <p:spPr>
          <a:xfrm>
            <a:off x="1128461" y="258181"/>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7EB761"/>
              </a:solidFill>
            </a:endParaRPr>
          </a:p>
        </p:txBody>
      </p:sp>
      <p:sp>
        <p:nvSpPr>
          <p:cNvPr id="3" name="Title 2"/>
          <p:cNvSpPr>
            <a:spLocks noGrp="1"/>
          </p:cNvSpPr>
          <p:nvPr>
            <p:ph type="title" hasCustomPrompt="1"/>
          </p:nvPr>
        </p:nvSpPr>
        <p:spPr>
          <a:xfrm>
            <a:off x="1257300" y="281965"/>
            <a:ext cx="10439400" cy="450898"/>
          </a:xfrm>
        </p:spPr>
        <p:txBody>
          <a:bodyPr/>
          <a:lstStyle>
            <a:lvl1pPr>
              <a:defRPr b="1">
                <a:solidFill>
                  <a:srgbClr val="E9A14B"/>
                </a:solidFill>
              </a:defRPr>
            </a:lvl1pPr>
          </a:lstStyle>
          <a:p>
            <a:r>
              <a:rPr lang="en-US" dirty="0"/>
              <a:t>CLICK TO EDIT MASTER TITLE STYLE</a:t>
            </a:r>
          </a:p>
        </p:txBody>
      </p:sp>
      <p:sp>
        <p:nvSpPr>
          <p:cNvPr id="6" name="Content Placeholder 5"/>
          <p:cNvSpPr>
            <a:spLocks noGrp="1"/>
          </p:cNvSpPr>
          <p:nvPr>
            <p:ph sz="quarter" idx="10"/>
          </p:nvPr>
        </p:nvSpPr>
        <p:spPr>
          <a:xfrm>
            <a:off x="1257300" y="1130300"/>
            <a:ext cx="4794584" cy="3104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5"/>
          <p:cNvSpPr>
            <a:spLocks noGrp="1"/>
          </p:cNvSpPr>
          <p:nvPr>
            <p:ph sz="quarter" idx="11"/>
          </p:nvPr>
        </p:nvSpPr>
        <p:spPr>
          <a:xfrm>
            <a:off x="6892809" y="1130300"/>
            <a:ext cx="4794584" cy="3104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2"/>
          </p:nvPr>
        </p:nvSpPr>
        <p:spPr>
          <a:xfrm>
            <a:off x="1257300" y="4535488"/>
            <a:ext cx="8032750" cy="1908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348603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userDrawn="1">
          <p15:clr>
            <a:srgbClr val="FBAE40"/>
          </p15:clr>
        </p15:guide>
        <p15:guide id="5" orient="horz" pos="168">
          <p15:clr>
            <a:srgbClr val="FBAE40"/>
          </p15:clr>
        </p15:guide>
        <p15:guide id="6" orient="horz" pos="600">
          <p15:clr>
            <a:srgbClr val="FBAE40"/>
          </p15:clr>
        </p15:guide>
        <p15:guide id="7" orient="horz" pos="432"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sp>
        <p:nvSpPr>
          <p:cNvPr id="12" name="Rectangle 11"/>
          <p:cNvSpPr/>
          <p:nvPr userDrawn="1"/>
        </p:nvSpPr>
        <p:spPr>
          <a:xfrm rot="10800000" flipV="1">
            <a:off x="-2" y="6484538"/>
            <a:ext cx="12192003" cy="265176"/>
          </a:xfrm>
          <a:prstGeom prst="rect">
            <a:avLst/>
          </a:prstGeom>
          <a:solidFill>
            <a:srgbClr val="E9A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13344" y="190501"/>
            <a:ext cx="11183356" cy="571499"/>
          </a:xfrm>
        </p:spPr>
        <p:txBody>
          <a:bodyPr/>
          <a:lstStyle>
            <a:lvl1pPr>
              <a:defRPr b="1">
                <a:solidFill>
                  <a:srgbClr val="E9A14B"/>
                </a:solidFill>
              </a:defRPr>
            </a:lvl1pPr>
          </a:lstStyle>
          <a:p>
            <a:r>
              <a:rPr lang="en-US" dirty="0"/>
              <a:t>CLICK TO EDIT MASTER TITLE STYLE</a:t>
            </a:r>
          </a:p>
        </p:txBody>
      </p:sp>
      <p:sp>
        <p:nvSpPr>
          <p:cNvPr id="4" name="Content Placeholder 3"/>
          <p:cNvSpPr>
            <a:spLocks noGrp="1"/>
          </p:cNvSpPr>
          <p:nvPr>
            <p:ph sz="quarter" idx="10"/>
          </p:nvPr>
        </p:nvSpPr>
        <p:spPr>
          <a:xfrm>
            <a:off x="495300" y="1104900"/>
            <a:ext cx="11201400" cy="27066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p:cNvSpPr>
            <a:spLocks noGrp="1"/>
          </p:cNvSpPr>
          <p:nvPr>
            <p:ph sz="quarter" idx="11"/>
          </p:nvPr>
        </p:nvSpPr>
        <p:spPr>
          <a:xfrm>
            <a:off x="513344" y="4010044"/>
            <a:ext cx="11201400" cy="22759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243393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480">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29" name="Hexagon 28"/>
          <p:cNvSpPr/>
          <p:nvPr userDrawn="1"/>
        </p:nvSpPr>
        <p:spPr>
          <a:xfrm rot="7200000">
            <a:off x="-168533" y="-1948"/>
            <a:ext cx="679504" cy="589869"/>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425517 w 678058"/>
              <a:gd name="connsiteY4" fmla="*/ 447028 h 589869"/>
              <a:gd name="connsiteX5" fmla="*/ 170071 w 678058"/>
              <a:gd name="connsiteY5" fmla="*/ 589869 h 589869"/>
              <a:gd name="connsiteX6" fmla="*/ 0 w 678058"/>
              <a:gd name="connsiteY6" fmla="*/ 294935 h 589869"/>
              <a:gd name="connsiteX0" fmla="*/ 0 w 679504"/>
              <a:gd name="connsiteY0" fmla="*/ 294935 h 589869"/>
              <a:gd name="connsiteX1" fmla="*/ 170071 w 679504"/>
              <a:gd name="connsiteY1" fmla="*/ 0 h 589869"/>
              <a:gd name="connsiteX2" fmla="*/ 507987 w 679504"/>
              <a:gd name="connsiteY2" fmla="*/ 0 h 589869"/>
              <a:gd name="connsiteX3" fmla="*/ 679504 w 679504"/>
              <a:gd name="connsiteY3" fmla="*/ 297440 h 589869"/>
              <a:gd name="connsiteX4" fmla="*/ 425517 w 679504"/>
              <a:gd name="connsiteY4" fmla="*/ 447028 h 589869"/>
              <a:gd name="connsiteX5" fmla="*/ 170071 w 679504"/>
              <a:gd name="connsiteY5" fmla="*/ 589869 h 589869"/>
              <a:gd name="connsiteX6" fmla="*/ 0 w 679504"/>
              <a:gd name="connsiteY6" fmla="*/ 294935 h 58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504" h="589869">
                <a:moveTo>
                  <a:pt x="0" y="294935"/>
                </a:moveTo>
                <a:lnTo>
                  <a:pt x="170071" y="0"/>
                </a:lnTo>
                <a:lnTo>
                  <a:pt x="507987" y="0"/>
                </a:lnTo>
                <a:lnTo>
                  <a:pt x="679504" y="297440"/>
                </a:lnTo>
                <a:lnTo>
                  <a:pt x="425517" y="447028"/>
                </a:lnTo>
                <a:lnTo>
                  <a:pt x="170071" y="589869"/>
                </a:lnTo>
                <a:lnTo>
                  <a:pt x="0" y="294935"/>
                </a:lnTo>
                <a:close/>
              </a:path>
            </a:pathLst>
          </a:custGeom>
          <a:blipFill dpi="0" rotWithShape="0">
            <a:blip r:embed="rId2" cstate="screen">
              <a:extLst>
                <a:ext uri="{28A0092B-C50C-407E-A947-70E740481C1C}">
                  <a14:useLocalDpi xmlns:a14="http://schemas.microsoft.com/office/drawing/2010/main"/>
                </a:ext>
              </a:extLst>
            </a:blip>
            <a:srcRect/>
            <a:tile tx="0" ty="0" sx="25000" sy="2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p:cNvSpPr/>
          <p:nvPr userDrawn="1"/>
        </p:nvSpPr>
        <p:spPr>
          <a:xfrm rot="7200000">
            <a:off x="375942" y="-225597"/>
            <a:ext cx="510064" cy="597456"/>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419997 w 678058"/>
              <a:gd name="connsiteY5" fmla="*/ 455597 h 589869"/>
              <a:gd name="connsiteX6" fmla="*/ 0 w 678058"/>
              <a:gd name="connsiteY6" fmla="*/ 294935 h 589869"/>
              <a:gd name="connsiteX0" fmla="*/ 91045 w 507987"/>
              <a:gd name="connsiteY0" fmla="*/ 174252 h 589869"/>
              <a:gd name="connsiteX1" fmla="*/ 0 w 507987"/>
              <a:gd name="connsiteY1" fmla="*/ 0 h 589869"/>
              <a:gd name="connsiteX2" fmla="*/ 337916 w 507987"/>
              <a:gd name="connsiteY2" fmla="*/ 0 h 589869"/>
              <a:gd name="connsiteX3" fmla="*/ 507987 w 507987"/>
              <a:gd name="connsiteY3" fmla="*/ 294935 h 589869"/>
              <a:gd name="connsiteX4" fmla="*/ 337916 w 507987"/>
              <a:gd name="connsiteY4" fmla="*/ 589869 h 589869"/>
              <a:gd name="connsiteX5" fmla="*/ 249926 w 507987"/>
              <a:gd name="connsiteY5" fmla="*/ 455597 h 589869"/>
              <a:gd name="connsiteX6" fmla="*/ 91045 w 507987"/>
              <a:gd name="connsiteY6" fmla="*/ 174252 h 589869"/>
              <a:gd name="connsiteX0" fmla="*/ 96056 w 512998"/>
              <a:gd name="connsiteY0" fmla="*/ 174252 h 589869"/>
              <a:gd name="connsiteX1" fmla="*/ 0 w 512998"/>
              <a:gd name="connsiteY1" fmla="*/ 2894 h 589869"/>
              <a:gd name="connsiteX2" fmla="*/ 342927 w 512998"/>
              <a:gd name="connsiteY2" fmla="*/ 0 h 589869"/>
              <a:gd name="connsiteX3" fmla="*/ 512998 w 512998"/>
              <a:gd name="connsiteY3" fmla="*/ 294935 h 589869"/>
              <a:gd name="connsiteX4" fmla="*/ 342927 w 512998"/>
              <a:gd name="connsiteY4" fmla="*/ 589869 h 589869"/>
              <a:gd name="connsiteX5" fmla="*/ 254937 w 512998"/>
              <a:gd name="connsiteY5" fmla="*/ 455597 h 589869"/>
              <a:gd name="connsiteX6" fmla="*/ 96056 w 512998"/>
              <a:gd name="connsiteY6" fmla="*/ 174252 h 589869"/>
              <a:gd name="connsiteX0" fmla="*/ 96056 w 512998"/>
              <a:gd name="connsiteY0" fmla="*/ 174252 h 597775"/>
              <a:gd name="connsiteX1" fmla="*/ 0 w 512998"/>
              <a:gd name="connsiteY1" fmla="*/ 2894 h 597775"/>
              <a:gd name="connsiteX2" fmla="*/ 342927 w 512998"/>
              <a:gd name="connsiteY2" fmla="*/ 0 h 597775"/>
              <a:gd name="connsiteX3" fmla="*/ 512998 w 512998"/>
              <a:gd name="connsiteY3" fmla="*/ 294935 h 597775"/>
              <a:gd name="connsiteX4" fmla="*/ 340808 w 512998"/>
              <a:gd name="connsiteY4" fmla="*/ 597775 h 597775"/>
              <a:gd name="connsiteX5" fmla="*/ 254937 w 512998"/>
              <a:gd name="connsiteY5" fmla="*/ 455597 h 597775"/>
              <a:gd name="connsiteX6" fmla="*/ 96056 w 512998"/>
              <a:gd name="connsiteY6" fmla="*/ 174252 h 597775"/>
              <a:gd name="connsiteX0" fmla="*/ 96056 w 512998"/>
              <a:gd name="connsiteY0" fmla="*/ 175124 h 598647"/>
              <a:gd name="connsiteX1" fmla="*/ 0 w 512998"/>
              <a:gd name="connsiteY1" fmla="*/ 3766 h 598647"/>
              <a:gd name="connsiteX2" fmla="*/ 339675 w 512998"/>
              <a:gd name="connsiteY2" fmla="*/ 0 h 598647"/>
              <a:gd name="connsiteX3" fmla="*/ 512998 w 512998"/>
              <a:gd name="connsiteY3" fmla="*/ 295807 h 598647"/>
              <a:gd name="connsiteX4" fmla="*/ 340808 w 512998"/>
              <a:gd name="connsiteY4" fmla="*/ 598647 h 598647"/>
              <a:gd name="connsiteX5" fmla="*/ 254937 w 512998"/>
              <a:gd name="connsiteY5" fmla="*/ 456469 h 598647"/>
              <a:gd name="connsiteX6" fmla="*/ 96056 w 512998"/>
              <a:gd name="connsiteY6" fmla="*/ 175124 h 598647"/>
              <a:gd name="connsiteX0" fmla="*/ 96056 w 512998"/>
              <a:gd name="connsiteY0" fmla="*/ 173933 h 597456"/>
              <a:gd name="connsiteX1" fmla="*/ 0 w 512998"/>
              <a:gd name="connsiteY1" fmla="*/ 2575 h 597456"/>
              <a:gd name="connsiteX2" fmla="*/ 337614 w 512998"/>
              <a:gd name="connsiteY2" fmla="*/ 0 h 597456"/>
              <a:gd name="connsiteX3" fmla="*/ 512998 w 512998"/>
              <a:gd name="connsiteY3" fmla="*/ 294616 h 597456"/>
              <a:gd name="connsiteX4" fmla="*/ 340808 w 512998"/>
              <a:gd name="connsiteY4" fmla="*/ 597456 h 597456"/>
              <a:gd name="connsiteX5" fmla="*/ 254937 w 512998"/>
              <a:gd name="connsiteY5" fmla="*/ 455278 h 597456"/>
              <a:gd name="connsiteX6" fmla="*/ 96056 w 512998"/>
              <a:gd name="connsiteY6" fmla="*/ 173933 h 597456"/>
              <a:gd name="connsiteX0" fmla="*/ 96056 w 510064"/>
              <a:gd name="connsiteY0" fmla="*/ 173933 h 597456"/>
              <a:gd name="connsiteX1" fmla="*/ 0 w 510064"/>
              <a:gd name="connsiteY1" fmla="*/ 2575 h 597456"/>
              <a:gd name="connsiteX2" fmla="*/ 337614 w 510064"/>
              <a:gd name="connsiteY2" fmla="*/ 0 h 597456"/>
              <a:gd name="connsiteX3" fmla="*/ 510064 w 510064"/>
              <a:gd name="connsiteY3" fmla="*/ 299059 h 597456"/>
              <a:gd name="connsiteX4" fmla="*/ 340808 w 510064"/>
              <a:gd name="connsiteY4" fmla="*/ 597456 h 597456"/>
              <a:gd name="connsiteX5" fmla="*/ 254937 w 510064"/>
              <a:gd name="connsiteY5" fmla="*/ 455278 h 597456"/>
              <a:gd name="connsiteX6" fmla="*/ 96056 w 510064"/>
              <a:gd name="connsiteY6" fmla="*/ 173933 h 59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064" h="597456">
                <a:moveTo>
                  <a:pt x="96056" y="173933"/>
                </a:moveTo>
                <a:lnTo>
                  <a:pt x="0" y="2575"/>
                </a:lnTo>
                <a:lnTo>
                  <a:pt x="337614" y="0"/>
                </a:lnTo>
                <a:lnTo>
                  <a:pt x="510064" y="299059"/>
                </a:lnTo>
                <a:lnTo>
                  <a:pt x="340808" y="597456"/>
                </a:lnTo>
                <a:lnTo>
                  <a:pt x="254937" y="455278"/>
                </a:lnTo>
                <a:lnTo>
                  <a:pt x="96056" y="173933"/>
                </a:lnTo>
                <a:close/>
              </a:path>
            </a:pathLst>
          </a:custGeom>
          <a:solidFill>
            <a:srgbClr val="E9A14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p:cNvSpPr/>
          <p:nvPr userDrawn="1"/>
        </p:nvSpPr>
        <p:spPr>
          <a:xfrm rot="7200000">
            <a:off x="342880" y="292874"/>
            <a:ext cx="678058" cy="589869"/>
          </a:xfrm>
          <a:prstGeom prst="hexagon">
            <a:avLst>
              <a:gd name="adj" fmla="val 28832"/>
              <a:gd name="vf" fmla="val 115470"/>
            </a:avLst>
          </a:prstGeom>
          <a:solidFill>
            <a:srgbClr val="E9A14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0" y="6172200"/>
            <a:ext cx="12192000" cy="337387"/>
          </a:xfrm>
          <a:prstGeom prst="rect">
            <a:avLst/>
          </a:prstGeom>
          <a:solidFill>
            <a:srgbClr val="E9A14B"/>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89384" y="366103"/>
            <a:ext cx="10515600" cy="395898"/>
          </a:xfrm>
        </p:spPr>
        <p:txBody>
          <a:bodyPr/>
          <a:lstStyle>
            <a:lvl1pPr>
              <a:defRPr b="1">
                <a:solidFill>
                  <a:srgbClr val="E9A14B"/>
                </a:solidFill>
              </a:defRPr>
            </a:lvl1pPr>
          </a:lstStyle>
          <a:p>
            <a:r>
              <a:rPr lang="en-US" dirty="0"/>
              <a:t>CLICK TO EDIT MASTER TITLE STYLE</a:t>
            </a:r>
          </a:p>
        </p:txBody>
      </p:sp>
      <p:sp>
        <p:nvSpPr>
          <p:cNvPr id="8" name="Content Placeholder 7"/>
          <p:cNvSpPr>
            <a:spLocks noGrp="1"/>
          </p:cNvSpPr>
          <p:nvPr>
            <p:ph sz="quarter" idx="11"/>
          </p:nvPr>
        </p:nvSpPr>
        <p:spPr>
          <a:xfrm>
            <a:off x="6196013" y="952500"/>
            <a:ext cx="5500687" cy="48704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2"/>
          </p:nvPr>
        </p:nvSpPr>
        <p:spPr>
          <a:xfrm>
            <a:off x="1289050" y="2784968"/>
            <a:ext cx="4040188" cy="1241676"/>
          </a:xfrm>
        </p:spPr>
        <p:txBody>
          <a:bodyPr/>
          <a:lstStyle/>
          <a:p>
            <a:pPr lvl="0"/>
            <a:r>
              <a:rPr lang="en-US" dirty="0"/>
              <a:t>Edit Master text styles</a:t>
            </a:r>
          </a:p>
        </p:txBody>
      </p:sp>
      <p:sp>
        <p:nvSpPr>
          <p:cNvPr id="14" name="Content Placeholder 3"/>
          <p:cNvSpPr>
            <a:spLocks noGrp="1"/>
          </p:cNvSpPr>
          <p:nvPr>
            <p:ph sz="quarter" idx="13"/>
          </p:nvPr>
        </p:nvSpPr>
        <p:spPr>
          <a:xfrm>
            <a:off x="1289050" y="4581274"/>
            <a:ext cx="4040188" cy="1241676"/>
          </a:xfrm>
        </p:spPr>
        <p:txBody>
          <a:bodyPr/>
          <a:lstStyle/>
          <a:p>
            <a:pPr lvl="0"/>
            <a:r>
              <a:rPr lang="en-US" dirty="0"/>
              <a:t>Edit Master text styles</a:t>
            </a:r>
          </a:p>
        </p:txBody>
      </p:sp>
      <p:sp>
        <p:nvSpPr>
          <p:cNvPr id="15" name="Content Placeholder 3"/>
          <p:cNvSpPr>
            <a:spLocks noGrp="1"/>
          </p:cNvSpPr>
          <p:nvPr>
            <p:ph sz="quarter" idx="14"/>
          </p:nvPr>
        </p:nvSpPr>
        <p:spPr>
          <a:xfrm>
            <a:off x="1289050" y="988662"/>
            <a:ext cx="4040188" cy="1241676"/>
          </a:xfrm>
        </p:spPr>
        <p:txBody>
          <a:bodyPr/>
          <a:lstStyle/>
          <a:p>
            <a:pPr lvl="0"/>
            <a:r>
              <a:rPr lang="en-US" dirty="0"/>
              <a:t>Edit Master text styles</a:t>
            </a:r>
          </a:p>
        </p:txBody>
      </p:sp>
    </p:spTree>
    <p:extLst>
      <p:ext uri="{BB962C8B-B14F-4D97-AF65-F5344CB8AC3E}">
        <p14:creationId xmlns:p14="http://schemas.microsoft.com/office/powerpoint/2010/main" val="3019106945"/>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16" userDrawn="1">
          <p15:clr>
            <a:srgbClr val="FBAE40"/>
          </p15:clr>
        </p15:guide>
        <p15:guide id="6" orient="horz" pos="600"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sp>
        <p:nvSpPr>
          <p:cNvPr id="24" name="Rectangle 23"/>
          <p:cNvSpPr/>
          <p:nvPr userDrawn="1"/>
        </p:nvSpPr>
        <p:spPr>
          <a:xfrm>
            <a:off x="0" y="6172200"/>
            <a:ext cx="12192000" cy="685800"/>
          </a:xfrm>
          <a:prstGeom prst="rect">
            <a:avLst/>
          </a:prstGeom>
          <a:solidFill>
            <a:srgbClr val="E9A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0" y="1186372"/>
            <a:ext cx="11696700" cy="114553"/>
          </a:xfrm>
          <a:prstGeom prst="rect">
            <a:avLst/>
          </a:prstGeom>
          <a:solidFill>
            <a:srgbClr val="E9A1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5B9BD5"/>
              </a:solidFill>
            </a:endParaRPr>
          </a:p>
        </p:txBody>
      </p:sp>
      <p:sp>
        <p:nvSpPr>
          <p:cNvPr id="13" name="Rectangle 4"/>
          <p:cNvSpPr/>
          <p:nvPr userDrawn="1"/>
        </p:nvSpPr>
        <p:spPr>
          <a:xfrm flipH="1" flipV="1">
            <a:off x="9969288" y="-9526"/>
            <a:ext cx="2223737" cy="1310450"/>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8199"/>
              <a:gd name="connsiteX1" fmla="*/ 1244740 w 1584983"/>
              <a:gd name="connsiteY1" fmla="*/ 0 h 1028199"/>
              <a:gd name="connsiteX2" fmla="*/ 1584983 w 1584983"/>
              <a:gd name="connsiteY2" fmla="*/ 1028199 h 1028199"/>
              <a:gd name="connsiteX3" fmla="*/ 361 w 1584983"/>
              <a:gd name="connsiteY3" fmla="*/ 1023386 h 1028199"/>
              <a:gd name="connsiteX4" fmla="*/ 731 w 1584983"/>
              <a:gd name="connsiteY4" fmla="*/ 0 h 1028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983" h="1028199">
                <a:moveTo>
                  <a:pt x="731" y="0"/>
                </a:moveTo>
                <a:lnTo>
                  <a:pt x="1244740" y="0"/>
                </a:lnTo>
                <a:lnTo>
                  <a:pt x="1584983" y="1028199"/>
                </a:lnTo>
                <a:lnTo>
                  <a:pt x="361" y="1023386"/>
                </a:lnTo>
                <a:cubicBezTo>
                  <a:pt x="-1024" y="683918"/>
                  <a:pt x="2116" y="339468"/>
                  <a:pt x="731" y="0"/>
                </a:cubicBezTo>
                <a:close/>
              </a:path>
            </a:pathLst>
          </a:custGeom>
          <a:blipFill dpi="0" rotWithShape="0">
            <a:blip r:embed="rId2" cstate="email">
              <a:extLst>
                <a:ext uri="{28A0092B-C50C-407E-A947-70E740481C1C}">
                  <a14:useLocalDpi xmlns:a14="http://schemas.microsoft.com/office/drawing/2010/main"/>
                </a:ext>
              </a:extLst>
            </a:blip>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495300" y="381001"/>
            <a:ext cx="9473988" cy="419100"/>
          </a:xfrm>
        </p:spPr>
        <p:txBody>
          <a:bodyPr/>
          <a:lstStyle>
            <a:lvl1pPr>
              <a:defRPr b="1">
                <a:solidFill>
                  <a:srgbClr val="E9A14B"/>
                </a:solidFill>
              </a:defRPr>
            </a:lvl1pPr>
          </a:lstStyle>
          <a:p>
            <a:r>
              <a:rPr lang="en-US" dirty="0"/>
              <a:t>CLICK TO EDIT MASTER TITLE STYLE</a:t>
            </a:r>
          </a:p>
        </p:txBody>
      </p:sp>
      <p:sp>
        <p:nvSpPr>
          <p:cNvPr id="5" name="Content Placeholder 4"/>
          <p:cNvSpPr>
            <a:spLocks noGrp="1"/>
          </p:cNvSpPr>
          <p:nvPr>
            <p:ph sz="quarter" idx="10"/>
          </p:nvPr>
        </p:nvSpPr>
        <p:spPr>
          <a:xfrm>
            <a:off x="495300" y="4451350"/>
            <a:ext cx="11201400" cy="1492250"/>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8" name="Content Placeholder 7"/>
          <p:cNvSpPr>
            <a:spLocks noGrp="1"/>
          </p:cNvSpPr>
          <p:nvPr>
            <p:ph sz="quarter" idx="11"/>
          </p:nvPr>
        </p:nvSpPr>
        <p:spPr>
          <a:xfrm>
            <a:off x="495300" y="1536032"/>
            <a:ext cx="3319463" cy="2627313"/>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2" name="Content Placeholder 7"/>
          <p:cNvSpPr>
            <a:spLocks noGrp="1"/>
          </p:cNvSpPr>
          <p:nvPr>
            <p:ph sz="quarter" idx="12"/>
          </p:nvPr>
        </p:nvSpPr>
        <p:spPr>
          <a:xfrm>
            <a:off x="4436269" y="1536032"/>
            <a:ext cx="3319463" cy="2627313"/>
          </a:xfrm>
        </p:spPr>
        <p:txBody>
          <a:bodyPr/>
          <a:lstStyle/>
          <a:p>
            <a:pPr lvl="0"/>
            <a:r>
              <a:rPr lang="en-US" dirty="0"/>
              <a:t>Edit Master text styles</a:t>
            </a:r>
          </a:p>
        </p:txBody>
      </p:sp>
      <p:sp>
        <p:nvSpPr>
          <p:cNvPr id="14" name="Content Placeholder 7"/>
          <p:cNvSpPr>
            <a:spLocks noGrp="1"/>
          </p:cNvSpPr>
          <p:nvPr>
            <p:ph sz="quarter" idx="13"/>
          </p:nvPr>
        </p:nvSpPr>
        <p:spPr>
          <a:xfrm>
            <a:off x="8377237" y="1536032"/>
            <a:ext cx="3319463" cy="2627313"/>
          </a:xfrm>
        </p:spPr>
        <p:txBody>
          <a:bodyPr/>
          <a:lstStyle/>
          <a:p>
            <a:pPr lvl="0"/>
            <a:r>
              <a:rPr lang="en-US" dirty="0"/>
              <a:t>Edit Master text styles</a:t>
            </a:r>
          </a:p>
        </p:txBody>
      </p:sp>
    </p:spTree>
    <p:extLst>
      <p:ext uri="{BB962C8B-B14F-4D97-AF65-F5344CB8AC3E}">
        <p14:creationId xmlns:p14="http://schemas.microsoft.com/office/powerpoint/2010/main" val="90406387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40" userDrawn="1">
          <p15:clr>
            <a:srgbClr val="FBAE40"/>
          </p15:clr>
        </p15:guide>
        <p15:guide id="6" orient="horz" pos="960" userDrawn="1">
          <p15:clr>
            <a:srgbClr val="FBAE40"/>
          </p15:clr>
        </p15:guide>
        <p15:guide id="7" orient="horz" pos="504" userDrawn="1">
          <p15:clr>
            <a:srgbClr val="FBAE40"/>
          </p15:clr>
        </p15:guide>
        <p15:guide id="9" orient="horz" pos="40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
    <p:spTree>
      <p:nvGrpSpPr>
        <p:cNvPr id="1" name=""/>
        <p:cNvGrpSpPr/>
        <p:nvPr/>
      </p:nvGrpSpPr>
      <p:grpSpPr>
        <a:xfrm>
          <a:off x="0" y="0"/>
          <a:ext cx="0" cy="0"/>
          <a:chOff x="0" y="0"/>
          <a:chExt cx="0" cy="0"/>
        </a:xfrm>
      </p:grpSpPr>
      <p:sp>
        <p:nvSpPr>
          <p:cNvPr id="16" name="Rectangle 15"/>
          <p:cNvSpPr/>
          <p:nvPr userDrawn="1"/>
        </p:nvSpPr>
        <p:spPr>
          <a:xfrm rot="10800000" flipV="1">
            <a:off x="-4" y="428625"/>
            <a:ext cx="12192003" cy="628650"/>
          </a:xfrm>
          <a:prstGeom prst="rect">
            <a:avLst/>
          </a:prstGeom>
          <a:solidFill>
            <a:srgbClr val="E9A14B"/>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userDrawn="1"/>
        </p:nvSpPr>
        <p:spPr>
          <a:xfrm>
            <a:off x="367110" y="419100"/>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endParaRPr>
          </a:p>
        </p:txBody>
      </p:sp>
      <p:sp>
        <p:nvSpPr>
          <p:cNvPr id="2" name="Title 1"/>
          <p:cNvSpPr>
            <a:spLocks noGrp="1"/>
          </p:cNvSpPr>
          <p:nvPr>
            <p:ph type="title" hasCustomPrompt="1"/>
          </p:nvPr>
        </p:nvSpPr>
        <p:spPr>
          <a:xfrm>
            <a:off x="393030" y="545432"/>
            <a:ext cx="10515600" cy="419100"/>
          </a:xfrm>
        </p:spPr>
        <p:txBody>
          <a:bodyPr/>
          <a:lstStyle>
            <a:lvl1pPr>
              <a:defRPr b="1">
                <a:solidFill>
                  <a:schemeClr val="bg1"/>
                </a:solidFill>
              </a:defRPr>
            </a:lvl1pPr>
          </a:lstStyle>
          <a:p>
            <a:r>
              <a:rPr lang="en-US" dirty="0"/>
              <a:t>CLICK TO EDIT MASTER TITLE STYLE</a:t>
            </a:r>
          </a:p>
        </p:txBody>
      </p:sp>
      <p:sp>
        <p:nvSpPr>
          <p:cNvPr id="5" name="Content Placeholder 4"/>
          <p:cNvSpPr>
            <a:spLocks noGrp="1"/>
          </p:cNvSpPr>
          <p:nvPr>
            <p:ph sz="quarter" idx="10"/>
          </p:nvPr>
        </p:nvSpPr>
        <p:spPr>
          <a:xfrm>
            <a:off x="495301"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p:cNvSpPr>
            <a:spLocks noGrp="1"/>
          </p:cNvSpPr>
          <p:nvPr>
            <p:ph sz="quarter" idx="11"/>
          </p:nvPr>
        </p:nvSpPr>
        <p:spPr>
          <a:xfrm>
            <a:off x="4406566"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4"/>
          <p:cNvSpPr>
            <a:spLocks noGrp="1"/>
          </p:cNvSpPr>
          <p:nvPr>
            <p:ph sz="quarter" idx="12"/>
          </p:nvPr>
        </p:nvSpPr>
        <p:spPr>
          <a:xfrm>
            <a:off x="8317832"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526282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336" userDrawn="1">
          <p15:clr>
            <a:srgbClr val="FBAE40"/>
          </p15:clr>
        </p15:guide>
        <p15:guide id="6" orient="horz" pos="864" userDrawn="1">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818D07-1FDF-4972-B6DB-8D82F4A8FECF}" type="datetimeFigureOut">
              <a:rPr lang="en-US" smtClean="0"/>
              <a:t>8/14/2019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20A82B-6FAE-4015-A6B5-487E2E338A5E}" type="slidenum">
              <a:rPr lang="en-US" smtClean="0"/>
              <a:t>‹#›</a:t>
            </a:fld>
            <a:endParaRPr lang="en-US"/>
          </a:p>
        </p:txBody>
      </p:sp>
    </p:spTree>
    <p:extLst>
      <p:ext uri="{BB962C8B-B14F-4D97-AF65-F5344CB8AC3E}">
        <p14:creationId xmlns:p14="http://schemas.microsoft.com/office/powerpoint/2010/main" val="88382188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2" r:id="rId3"/>
    <p:sldLayoutId id="2147483664" r:id="rId4"/>
    <p:sldLayoutId id="2147483662" r:id="rId5"/>
    <p:sldLayoutId id="2147483669" r:id="rId6"/>
    <p:sldLayoutId id="2147483663" r:id="rId7"/>
    <p:sldLayoutId id="2147483665" r:id="rId8"/>
    <p:sldLayoutId id="2147483667" r:id="rId9"/>
    <p:sldLayoutId id="2147483670" r:id="rId10"/>
    <p:sldLayoutId id="2147483666" r:id="rId11"/>
    <p:sldLayoutId id="214748366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png"/><Relationship Id="rId5" Type="http://schemas.microsoft.com/office/2007/relationships/hdphoto" Target="../media/hdphoto5.wdp"/><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hyperlink" Target="https://www.remix3d.com/details/G009SV15PVT9" TargetMode="External"/><Relationship Id="rId4" Type="http://schemas.microsoft.com/office/2017/06/relationships/model3d" Target="../media/model3d1.glb"/></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0.png"/><Relationship Id="rId7" Type="http://schemas.openxmlformats.org/officeDocument/2006/relationships/diagramColors" Target="../diagrams/colors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3.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3.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street&#10;&#10;Description automatically generated">
            <a:extLst>
              <a:ext uri="{FF2B5EF4-FFF2-40B4-BE49-F238E27FC236}">
                <a16:creationId xmlns:a16="http://schemas.microsoft.com/office/drawing/2014/main" id="{DBFE2CBC-CCCC-AC44-AEEB-F39F26F17A1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0800000">
            <a:off x="3174" y="0"/>
            <a:ext cx="7388225" cy="6858000"/>
          </a:xfrm>
          <a:prstGeom prst="rect">
            <a:avLst/>
          </a:prstGeom>
        </p:spPr>
      </p:pic>
      <p:sp>
        <p:nvSpPr>
          <p:cNvPr id="37" name="Title 1"/>
          <p:cNvSpPr txBox="1">
            <a:spLocks/>
          </p:cNvSpPr>
          <p:nvPr/>
        </p:nvSpPr>
        <p:spPr>
          <a:xfrm>
            <a:off x="7794625" y="1417552"/>
            <a:ext cx="3895726" cy="1076466"/>
          </a:xfrm>
          <a:prstGeom prst="rect">
            <a:avLst/>
          </a:prstGeom>
        </p:spPr>
        <p:txBody>
          <a:bodyPr anchor="ctr">
            <a:norm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baseline="0" dirty="0">
                <a:solidFill>
                  <a:srgbClr val="E9A14B"/>
                </a:solidFill>
              </a:rPr>
              <a:t>OHIO ENERGY</a:t>
            </a:r>
          </a:p>
        </p:txBody>
      </p:sp>
      <p:sp>
        <p:nvSpPr>
          <p:cNvPr id="38" name="Subtitle 2"/>
          <p:cNvSpPr txBox="1">
            <a:spLocks/>
          </p:cNvSpPr>
          <p:nvPr/>
        </p:nvSpPr>
        <p:spPr>
          <a:xfrm>
            <a:off x="7800974" y="2584884"/>
            <a:ext cx="3889377" cy="141810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tx1">
                    <a:lumMod val="75000"/>
                    <a:lumOff val="25000"/>
                  </a:schemeClr>
                </a:solidFill>
              </a:rPr>
              <a:t>Restructuring the Energy Balance in Ohio by Quantifying Energy Loss and Solar Potential Using NASA Earth Observations and LiDAR</a:t>
            </a:r>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065993"/>
            <a:ext cx="12192000" cy="715571"/>
          </a:xfrm>
          <a:prstGeom prst="rect">
            <a:avLst/>
          </a:prstGeom>
        </p:spPr>
      </p:pic>
      <p:sp>
        <p:nvSpPr>
          <p:cNvPr id="3" name="TextBox 2"/>
          <p:cNvSpPr txBox="1"/>
          <p:nvPr/>
        </p:nvSpPr>
        <p:spPr>
          <a:xfrm>
            <a:off x="3155090" y="6226703"/>
            <a:ext cx="7136613" cy="369332"/>
          </a:xfrm>
          <a:prstGeom prst="rect">
            <a:avLst/>
          </a:prstGeom>
          <a:noFill/>
        </p:spPr>
        <p:txBody>
          <a:bodyPr wrap="square" rtlCol="0" anchor="ctr">
            <a:spAutoFit/>
          </a:bodyPr>
          <a:lstStyle/>
          <a:p>
            <a:pPr algn="r"/>
            <a:r>
              <a:rPr lang="en-US" dirty="0">
                <a:solidFill>
                  <a:schemeClr val="bg1"/>
                </a:solidFill>
              </a:rPr>
              <a:t>Arizona – Tempe| Summer 2019</a:t>
            </a:r>
          </a:p>
        </p:txBody>
      </p:sp>
      <p:grpSp>
        <p:nvGrpSpPr>
          <p:cNvPr id="7" name="Group 6">
            <a:extLst>
              <a:ext uri="{FF2B5EF4-FFF2-40B4-BE49-F238E27FC236}">
                <a16:creationId xmlns:a16="http://schemas.microsoft.com/office/drawing/2014/main" id="{CA4B6DDD-E7FB-3D4C-82F8-D9E64DF00C59}"/>
              </a:ext>
            </a:extLst>
          </p:cNvPr>
          <p:cNvGrpSpPr/>
          <p:nvPr/>
        </p:nvGrpSpPr>
        <p:grpSpPr>
          <a:xfrm>
            <a:off x="7814761" y="4115906"/>
            <a:ext cx="1983692" cy="1677696"/>
            <a:chOff x="7814761" y="4115906"/>
            <a:chExt cx="1983692" cy="1677696"/>
          </a:xfrm>
        </p:grpSpPr>
        <p:grpSp>
          <p:nvGrpSpPr>
            <p:cNvPr id="14" name="Group 13"/>
            <p:cNvGrpSpPr/>
            <p:nvPr/>
          </p:nvGrpSpPr>
          <p:grpSpPr>
            <a:xfrm>
              <a:off x="7814761" y="4115906"/>
              <a:ext cx="1983692" cy="1628504"/>
              <a:chOff x="8025208" y="3531159"/>
              <a:chExt cx="1983692" cy="1628504"/>
            </a:xfrm>
          </p:grpSpPr>
          <p:sp>
            <p:nvSpPr>
              <p:cNvPr id="15" name="TextBox 14"/>
              <p:cNvSpPr txBox="1"/>
              <p:nvPr userDrawn="1"/>
            </p:nvSpPr>
            <p:spPr>
              <a:xfrm>
                <a:off x="8025208" y="3531159"/>
                <a:ext cx="1820749" cy="323165"/>
              </a:xfrm>
              <a:prstGeom prst="rect">
                <a:avLst/>
              </a:prstGeom>
              <a:noFill/>
            </p:spPr>
            <p:txBody>
              <a:bodyPr wrap="square" rtlCol="0">
                <a:spAutoFit/>
              </a:bodyPr>
              <a:lstStyle/>
              <a:p>
                <a:r>
                  <a:rPr lang="en-US" sz="1500" dirty="0">
                    <a:solidFill>
                      <a:schemeClr val="tx1">
                        <a:lumMod val="75000"/>
                        <a:lumOff val="25000"/>
                      </a:schemeClr>
                    </a:solidFill>
                    <a:latin typeface="Century Gothic" panose="020B0502020202020204" pitchFamily="34" charset="0"/>
                  </a:rPr>
                  <a:t>Hannah </a:t>
                </a:r>
                <a:r>
                  <a:rPr lang="en-US" sz="1500" dirty="0" err="1">
                    <a:solidFill>
                      <a:schemeClr val="tx1">
                        <a:lumMod val="75000"/>
                        <a:lumOff val="25000"/>
                      </a:schemeClr>
                    </a:solidFill>
                    <a:latin typeface="Century Gothic" panose="020B0502020202020204" pitchFamily="34" charset="0"/>
                  </a:rPr>
                  <a:t>Besso</a:t>
                </a:r>
                <a:endParaRPr lang="en-US" sz="1500" dirty="0">
                  <a:solidFill>
                    <a:schemeClr val="tx1">
                      <a:lumMod val="75000"/>
                      <a:lumOff val="25000"/>
                    </a:schemeClr>
                  </a:solidFill>
                  <a:latin typeface="Century Gothic" panose="020B0502020202020204" pitchFamily="34" charset="0"/>
                </a:endParaRPr>
              </a:p>
            </p:txBody>
          </p:sp>
          <p:sp>
            <p:nvSpPr>
              <p:cNvPr id="16" name="Rectangle 15"/>
              <p:cNvSpPr/>
              <p:nvPr userDrawn="1"/>
            </p:nvSpPr>
            <p:spPr>
              <a:xfrm>
                <a:off x="8032640" y="3966272"/>
                <a:ext cx="787395"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Yiyi He</a:t>
                </a:r>
              </a:p>
            </p:txBody>
          </p:sp>
          <p:sp>
            <p:nvSpPr>
              <p:cNvPr id="17" name="Rectangle 16"/>
              <p:cNvSpPr/>
              <p:nvPr userDrawn="1"/>
            </p:nvSpPr>
            <p:spPr>
              <a:xfrm>
                <a:off x="8046764" y="4836498"/>
                <a:ext cx="184731" cy="323165"/>
              </a:xfrm>
              <a:prstGeom prst="rect">
                <a:avLst/>
              </a:prstGeom>
            </p:spPr>
            <p:txBody>
              <a:bodyPr wrap="none">
                <a:spAutoFit/>
              </a:bodyPr>
              <a:lstStyle/>
              <a:p>
                <a:endParaRPr lang="en-US" sz="1500" dirty="0">
                  <a:solidFill>
                    <a:schemeClr val="tx1">
                      <a:lumMod val="75000"/>
                      <a:lumOff val="25000"/>
                    </a:schemeClr>
                  </a:solidFill>
                  <a:latin typeface="Century Gothic" panose="020B0502020202020204" pitchFamily="34" charset="0"/>
                </a:endParaRPr>
              </a:p>
            </p:txBody>
          </p:sp>
          <p:sp>
            <p:nvSpPr>
              <p:cNvPr id="18" name="Rectangle 17"/>
              <p:cNvSpPr/>
              <p:nvPr userDrawn="1"/>
            </p:nvSpPr>
            <p:spPr>
              <a:xfrm>
                <a:off x="8036885" y="4401385"/>
                <a:ext cx="1972015"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Crystal </a:t>
                </a:r>
                <a:r>
                  <a:rPr lang="en-US" sz="1500" dirty="0" err="1">
                    <a:solidFill>
                      <a:schemeClr val="tx1">
                        <a:lumMod val="75000"/>
                        <a:lumOff val="25000"/>
                      </a:schemeClr>
                    </a:solidFill>
                    <a:latin typeface="Century Gothic" panose="020B0502020202020204" pitchFamily="34" charset="0"/>
                  </a:rPr>
                  <a:t>Wespestad</a:t>
                </a:r>
                <a:endParaRPr lang="en-US" sz="1500" dirty="0">
                  <a:solidFill>
                    <a:schemeClr val="tx1">
                      <a:lumMod val="75000"/>
                      <a:lumOff val="25000"/>
                    </a:schemeClr>
                  </a:solidFill>
                  <a:latin typeface="Century Gothic" panose="020B0502020202020204" pitchFamily="34" charset="0"/>
                </a:endParaRPr>
              </a:p>
            </p:txBody>
          </p:sp>
        </p:grpSp>
        <p:sp>
          <p:nvSpPr>
            <p:cNvPr id="13" name="Rectangle 12">
              <a:extLst>
                <a:ext uri="{FF2B5EF4-FFF2-40B4-BE49-F238E27FC236}">
                  <a16:creationId xmlns:a16="http://schemas.microsoft.com/office/drawing/2014/main" id="{1664E3E3-9784-DE4A-8559-3FCD5FD22143}"/>
                </a:ext>
              </a:extLst>
            </p:cNvPr>
            <p:cNvSpPr/>
            <p:nvPr/>
          </p:nvSpPr>
          <p:spPr>
            <a:xfrm>
              <a:off x="7846293" y="5470437"/>
              <a:ext cx="1383712" cy="323165"/>
            </a:xfrm>
            <a:prstGeom prst="rect">
              <a:avLst/>
            </a:prstGeom>
          </p:spPr>
          <p:txBody>
            <a:bodyPr wrap="none">
              <a:spAutoFit/>
            </a:bodyPr>
            <a:lstStyle/>
            <a:p>
              <a:r>
                <a:rPr lang="en-US" sz="1500" dirty="0" err="1">
                  <a:solidFill>
                    <a:schemeClr val="tx1">
                      <a:lumMod val="75000"/>
                      <a:lumOff val="25000"/>
                    </a:schemeClr>
                  </a:solidFill>
                  <a:latin typeface="Century Gothic" panose="020B0502020202020204" pitchFamily="34" charset="0"/>
                </a:rPr>
                <a:t>Sihang</a:t>
              </a:r>
              <a:r>
                <a:rPr lang="en-US" sz="1500" dirty="0">
                  <a:solidFill>
                    <a:schemeClr val="tx1">
                      <a:lumMod val="75000"/>
                      <a:lumOff val="25000"/>
                    </a:schemeClr>
                  </a:solidFill>
                  <a:latin typeface="Century Gothic" panose="020B0502020202020204" pitchFamily="34" charset="0"/>
                </a:rPr>
                <a:t> Chen</a:t>
              </a:r>
            </a:p>
          </p:txBody>
        </p:sp>
      </p:grpSp>
    </p:spTree>
    <p:extLst>
      <p:ext uri="{BB962C8B-B14F-4D97-AF65-F5344CB8AC3E}">
        <p14:creationId xmlns:p14="http://schemas.microsoft.com/office/powerpoint/2010/main" val="1437393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CFAED6-C2D2-1642-91D9-8C3423A7561C}"/>
              </a:ext>
            </a:extLst>
          </p:cNvPr>
          <p:cNvSpPr>
            <a:spLocks noGrp="1"/>
          </p:cNvSpPr>
          <p:nvPr>
            <p:ph type="title"/>
          </p:nvPr>
        </p:nvSpPr>
        <p:spPr>
          <a:xfrm>
            <a:off x="1627997" y="266701"/>
            <a:ext cx="10515600" cy="685799"/>
          </a:xfrm>
        </p:spPr>
        <p:txBody>
          <a:bodyPr>
            <a:normAutofit fontScale="90000"/>
          </a:bodyPr>
          <a:lstStyle/>
          <a:p>
            <a:r>
              <a:rPr lang="en-US" dirty="0"/>
              <a:t>Methodology</a:t>
            </a:r>
          </a:p>
        </p:txBody>
      </p:sp>
      <p:grpSp>
        <p:nvGrpSpPr>
          <p:cNvPr id="2" name="Group 1">
            <a:extLst>
              <a:ext uri="{FF2B5EF4-FFF2-40B4-BE49-F238E27FC236}">
                <a16:creationId xmlns:a16="http://schemas.microsoft.com/office/drawing/2014/main" id="{8168E627-2437-9049-B0EE-03BCFC499A39}"/>
              </a:ext>
            </a:extLst>
          </p:cNvPr>
          <p:cNvGrpSpPr/>
          <p:nvPr/>
        </p:nvGrpSpPr>
        <p:grpSpPr>
          <a:xfrm>
            <a:off x="234968" y="1247815"/>
            <a:ext cx="5080648" cy="5054410"/>
            <a:chOff x="227064" y="1247815"/>
            <a:chExt cx="5080648" cy="5054410"/>
          </a:xfrm>
        </p:grpSpPr>
        <p:sp>
          <p:nvSpPr>
            <p:cNvPr id="61" name="Rectangle 60">
              <a:extLst>
                <a:ext uri="{FF2B5EF4-FFF2-40B4-BE49-F238E27FC236}">
                  <a16:creationId xmlns:a16="http://schemas.microsoft.com/office/drawing/2014/main" id="{9EF3D692-92EE-5C42-887E-42E912316513}"/>
                </a:ext>
              </a:extLst>
            </p:cNvPr>
            <p:cNvSpPr/>
            <p:nvPr/>
          </p:nvSpPr>
          <p:spPr>
            <a:xfrm>
              <a:off x="2989433" y="1247815"/>
              <a:ext cx="823608" cy="3469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rPr>
                <a:t>DSM</a:t>
              </a:r>
            </a:p>
          </p:txBody>
        </p:sp>
        <p:sp>
          <p:nvSpPr>
            <p:cNvPr id="62" name="Rectangle 61">
              <a:extLst>
                <a:ext uri="{FF2B5EF4-FFF2-40B4-BE49-F238E27FC236}">
                  <a16:creationId xmlns:a16="http://schemas.microsoft.com/office/drawing/2014/main" id="{1792370B-031A-3740-A0A6-E7D679148123}"/>
                </a:ext>
              </a:extLst>
            </p:cNvPr>
            <p:cNvSpPr/>
            <p:nvPr/>
          </p:nvSpPr>
          <p:spPr>
            <a:xfrm>
              <a:off x="2985699" y="2258410"/>
              <a:ext cx="823608" cy="3469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rPr>
                <a:t>Slope</a:t>
              </a:r>
            </a:p>
          </p:txBody>
        </p:sp>
        <p:sp>
          <p:nvSpPr>
            <p:cNvPr id="63" name="Rectangle 62">
              <a:extLst>
                <a:ext uri="{FF2B5EF4-FFF2-40B4-BE49-F238E27FC236}">
                  <a16:creationId xmlns:a16="http://schemas.microsoft.com/office/drawing/2014/main" id="{01A19A30-18AE-F84E-A0C5-E646B936EB0B}"/>
                </a:ext>
              </a:extLst>
            </p:cNvPr>
            <p:cNvSpPr/>
            <p:nvPr/>
          </p:nvSpPr>
          <p:spPr>
            <a:xfrm>
              <a:off x="4290775" y="2258410"/>
              <a:ext cx="1016937" cy="34694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rPr>
                <a:t>Aspect</a:t>
              </a:r>
            </a:p>
          </p:txBody>
        </p:sp>
        <p:sp>
          <p:nvSpPr>
            <p:cNvPr id="64" name="Rectangle 63">
              <a:extLst>
                <a:ext uri="{FF2B5EF4-FFF2-40B4-BE49-F238E27FC236}">
                  <a16:creationId xmlns:a16="http://schemas.microsoft.com/office/drawing/2014/main" id="{2C8A87E0-F2FB-4C4E-9A3A-D066046F8F37}"/>
                </a:ext>
              </a:extLst>
            </p:cNvPr>
            <p:cNvSpPr/>
            <p:nvPr/>
          </p:nvSpPr>
          <p:spPr>
            <a:xfrm>
              <a:off x="3314716" y="3416057"/>
              <a:ext cx="1637495" cy="5822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rPr>
                <a:t>Roof Segments</a:t>
              </a:r>
            </a:p>
          </p:txBody>
        </p:sp>
        <p:sp>
          <p:nvSpPr>
            <p:cNvPr id="65" name="Rectangle 64">
              <a:extLst>
                <a:ext uri="{FF2B5EF4-FFF2-40B4-BE49-F238E27FC236}">
                  <a16:creationId xmlns:a16="http://schemas.microsoft.com/office/drawing/2014/main" id="{0AD413F1-8447-E14C-85E7-7AB6C3E357D3}"/>
                </a:ext>
              </a:extLst>
            </p:cNvPr>
            <p:cNvSpPr/>
            <p:nvPr/>
          </p:nvSpPr>
          <p:spPr>
            <a:xfrm>
              <a:off x="1367422" y="2258409"/>
              <a:ext cx="1364299" cy="6636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rPr>
                <a:t>Sun</a:t>
              </a:r>
              <a:r>
                <a:rPr lang="en-US" dirty="0">
                  <a:solidFill>
                    <a:sysClr val="windowText" lastClr="000000"/>
                  </a:solidFill>
                </a:rPr>
                <a:t> </a:t>
              </a:r>
              <a:r>
                <a:rPr lang="en-US" dirty="0">
                  <a:solidFill>
                    <a:schemeClr val="tx1">
                      <a:lumMod val="75000"/>
                      <a:lumOff val="25000"/>
                    </a:schemeClr>
                  </a:solidFill>
                </a:rPr>
                <a:t>Exposure</a:t>
              </a:r>
            </a:p>
          </p:txBody>
        </p:sp>
        <p:sp>
          <p:nvSpPr>
            <p:cNvPr id="66" name="Rectangle 65">
              <a:extLst>
                <a:ext uri="{FF2B5EF4-FFF2-40B4-BE49-F238E27FC236}">
                  <a16:creationId xmlns:a16="http://schemas.microsoft.com/office/drawing/2014/main" id="{26C38E5F-259E-A944-88A0-82AFF3991AEB}"/>
                </a:ext>
              </a:extLst>
            </p:cNvPr>
            <p:cNvSpPr/>
            <p:nvPr/>
          </p:nvSpPr>
          <p:spPr>
            <a:xfrm>
              <a:off x="227064" y="1250801"/>
              <a:ext cx="1061455" cy="3469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rPr>
                <a:t>POWER</a:t>
              </a:r>
            </a:p>
          </p:txBody>
        </p:sp>
        <p:sp>
          <p:nvSpPr>
            <p:cNvPr id="67" name="Rectangle 66">
              <a:extLst>
                <a:ext uri="{FF2B5EF4-FFF2-40B4-BE49-F238E27FC236}">
                  <a16:creationId xmlns:a16="http://schemas.microsoft.com/office/drawing/2014/main" id="{0FCDE988-F58A-3A43-9841-240C1E8095DF}"/>
                </a:ext>
              </a:extLst>
            </p:cNvPr>
            <p:cNvSpPr/>
            <p:nvPr/>
          </p:nvSpPr>
          <p:spPr>
            <a:xfrm>
              <a:off x="526042" y="3420119"/>
              <a:ext cx="1637495" cy="51582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rPr>
                <a:t>Solar</a:t>
              </a:r>
              <a:r>
                <a:rPr lang="en-US" dirty="0">
                  <a:solidFill>
                    <a:sysClr val="windowText" lastClr="000000"/>
                  </a:solidFill>
                </a:rPr>
                <a:t> </a:t>
              </a:r>
              <a:r>
                <a:rPr lang="en-US" dirty="0">
                  <a:solidFill>
                    <a:schemeClr val="tx1">
                      <a:lumMod val="75000"/>
                      <a:lumOff val="25000"/>
                    </a:schemeClr>
                  </a:solidFill>
                </a:rPr>
                <a:t>Energy</a:t>
              </a:r>
            </a:p>
          </p:txBody>
        </p:sp>
        <p:sp>
          <p:nvSpPr>
            <p:cNvPr id="68" name="Rectangle 67">
              <a:extLst>
                <a:ext uri="{FF2B5EF4-FFF2-40B4-BE49-F238E27FC236}">
                  <a16:creationId xmlns:a16="http://schemas.microsoft.com/office/drawing/2014/main" id="{A4E8024A-0702-CB4D-9890-E166102B3698}"/>
                </a:ext>
              </a:extLst>
            </p:cNvPr>
            <p:cNvSpPr/>
            <p:nvPr/>
          </p:nvSpPr>
          <p:spPr>
            <a:xfrm>
              <a:off x="915590" y="4342405"/>
              <a:ext cx="1477753" cy="82045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rPr>
                <a:t>Solar Energy per Segment</a:t>
              </a:r>
            </a:p>
          </p:txBody>
        </p:sp>
        <p:sp>
          <p:nvSpPr>
            <p:cNvPr id="69" name="Rectangle 68">
              <a:extLst>
                <a:ext uri="{FF2B5EF4-FFF2-40B4-BE49-F238E27FC236}">
                  <a16:creationId xmlns:a16="http://schemas.microsoft.com/office/drawing/2014/main" id="{1E8C5D62-9AC5-6043-B3FF-D7013838FA83}"/>
                </a:ext>
              </a:extLst>
            </p:cNvPr>
            <p:cNvSpPr/>
            <p:nvPr/>
          </p:nvSpPr>
          <p:spPr>
            <a:xfrm>
              <a:off x="1360730" y="5678684"/>
              <a:ext cx="2772734" cy="623541"/>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rPr>
                <a:t>Solar Energy per Building</a:t>
              </a:r>
            </a:p>
          </p:txBody>
        </p:sp>
        <p:sp>
          <p:nvSpPr>
            <p:cNvPr id="70" name="Rectangle 69">
              <a:extLst>
                <a:ext uri="{FF2B5EF4-FFF2-40B4-BE49-F238E27FC236}">
                  <a16:creationId xmlns:a16="http://schemas.microsoft.com/office/drawing/2014/main" id="{BE11E73C-A300-1444-A4A7-31BF0CEC9B11}"/>
                </a:ext>
              </a:extLst>
            </p:cNvPr>
            <p:cNvSpPr/>
            <p:nvPr/>
          </p:nvSpPr>
          <p:spPr>
            <a:xfrm>
              <a:off x="3198303" y="4345203"/>
              <a:ext cx="1477753" cy="623541"/>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rPr>
                <a:t>Building Footprint</a:t>
              </a:r>
            </a:p>
          </p:txBody>
        </p:sp>
        <p:cxnSp>
          <p:nvCxnSpPr>
            <p:cNvPr id="71" name="Elbow Connector 70">
              <a:extLst>
                <a:ext uri="{FF2B5EF4-FFF2-40B4-BE49-F238E27FC236}">
                  <a16:creationId xmlns:a16="http://schemas.microsoft.com/office/drawing/2014/main" id="{85DAA437-7278-0C4F-9139-2D22B267AEC1}"/>
                </a:ext>
              </a:extLst>
            </p:cNvPr>
            <p:cNvCxnSpPr>
              <a:cxnSpLocks/>
              <a:stCxn id="61" idx="2"/>
              <a:endCxn id="65" idx="0"/>
            </p:cNvCxnSpPr>
            <p:nvPr/>
          </p:nvCxnSpPr>
          <p:spPr>
            <a:xfrm rot="5400000">
              <a:off x="2393580" y="1250752"/>
              <a:ext cx="663650" cy="1351665"/>
            </a:xfrm>
            <a:prstGeom prst="bentConnector3">
              <a:avLst/>
            </a:prstGeom>
            <a:ln w="12700">
              <a:tailEnd type="triangle"/>
            </a:ln>
          </p:spPr>
          <p:style>
            <a:lnRef idx="1">
              <a:schemeClr val="dk1"/>
            </a:lnRef>
            <a:fillRef idx="0">
              <a:schemeClr val="dk1"/>
            </a:fillRef>
            <a:effectRef idx="0">
              <a:schemeClr val="dk1"/>
            </a:effectRef>
            <a:fontRef idx="minor">
              <a:schemeClr val="tx1"/>
            </a:fontRef>
          </p:style>
        </p:cxnSp>
        <p:cxnSp>
          <p:nvCxnSpPr>
            <p:cNvPr id="72" name="Elbow Connector 71">
              <a:extLst>
                <a:ext uri="{FF2B5EF4-FFF2-40B4-BE49-F238E27FC236}">
                  <a16:creationId xmlns:a16="http://schemas.microsoft.com/office/drawing/2014/main" id="{FF84B1CC-C09A-9E44-90ED-7A8F7DCC1B2C}"/>
                </a:ext>
              </a:extLst>
            </p:cNvPr>
            <p:cNvCxnSpPr>
              <a:cxnSpLocks/>
              <a:stCxn id="66" idx="2"/>
              <a:endCxn id="67" idx="0"/>
            </p:cNvCxnSpPr>
            <p:nvPr/>
          </p:nvCxnSpPr>
          <p:spPr>
            <a:xfrm rot="16200000" flipH="1">
              <a:off x="140104" y="2215433"/>
              <a:ext cx="1822374" cy="586998"/>
            </a:xfrm>
            <a:prstGeom prst="bentConnector3">
              <a:avLst>
                <a:gd name="adj1" fmla="val 85689"/>
              </a:avLst>
            </a:prstGeom>
            <a:ln w="12700">
              <a:tailEnd type="triangle"/>
            </a:ln>
          </p:spPr>
          <p:style>
            <a:lnRef idx="1">
              <a:schemeClr val="dk1"/>
            </a:lnRef>
            <a:fillRef idx="0">
              <a:schemeClr val="dk1"/>
            </a:fillRef>
            <a:effectRef idx="0">
              <a:schemeClr val="dk1"/>
            </a:effectRef>
            <a:fontRef idx="minor">
              <a:schemeClr val="tx1"/>
            </a:fontRef>
          </p:style>
        </p:cxnSp>
        <p:cxnSp>
          <p:nvCxnSpPr>
            <p:cNvPr id="73" name="Elbow Connector 72">
              <a:extLst>
                <a:ext uri="{FF2B5EF4-FFF2-40B4-BE49-F238E27FC236}">
                  <a16:creationId xmlns:a16="http://schemas.microsoft.com/office/drawing/2014/main" id="{033F0F4F-7524-1D40-A0CE-51FC431F6ECA}"/>
                </a:ext>
              </a:extLst>
            </p:cNvPr>
            <p:cNvCxnSpPr>
              <a:cxnSpLocks/>
              <a:stCxn id="65" idx="2"/>
              <a:endCxn id="67" idx="0"/>
            </p:cNvCxnSpPr>
            <p:nvPr/>
          </p:nvCxnSpPr>
          <p:spPr>
            <a:xfrm rot="5400000">
              <a:off x="1448152" y="2818698"/>
              <a:ext cx="498059" cy="704782"/>
            </a:xfrm>
            <a:prstGeom prst="bentConnector3">
              <a:avLst>
                <a:gd name="adj1" fmla="val 50000"/>
              </a:avLst>
            </a:prstGeom>
            <a:ln w="12700">
              <a:tailEnd type="triangle"/>
            </a:ln>
          </p:spPr>
          <p:style>
            <a:lnRef idx="1">
              <a:schemeClr val="dk1"/>
            </a:lnRef>
            <a:fillRef idx="0">
              <a:schemeClr val="dk1"/>
            </a:fillRef>
            <a:effectRef idx="0">
              <a:schemeClr val="dk1"/>
            </a:effectRef>
            <a:fontRef idx="minor">
              <a:schemeClr val="tx1"/>
            </a:fontRef>
          </p:style>
        </p:cxnSp>
        <p:cxnSp>
          <p:nvCxnSpPr>
            <p:cNvPr id="74" name="Elbow Connector 73">
              <a:extLst>
                <a:ext uri="{FF2B5EF4-FFF2-40B4-BE49-F238E27FC236}">
                  <a16:creationId xmlns:a16="http://schemas.microsoft.com/office/drawing/2014/main" id="{CF258FD1-C4DF-A449-9E89-21C9726DF9AC}"/>
                </a:ext>
              </a:extLst>
            </p:cNvPr>
            <p:cNvCxnSpPr>
              <a:cxnSpLocks/>
              <a:stCxn id="61" idx="2"/>
              <a:endCxn id="62" idx="0"/>
            </p:cNvCxnSpPr>
            <p:nvPr/>
          </p:nvCxnSpPr>
          <p:spPr>
            <a:xfrm rot="5400000">
              <a:off x="3067545" y="1924717"/>
              <a:ext cx="663651" cy="3734"/>
            </a:xfrm>
            <a:prstGeom prst="bentConnector3">
              <a:avLst>
                <a:gd name="adj1" fmla="val 50000"/>
              </a:avLst>
            </a:prstGeom>
            <a:ln w="12700">
              <a:tailEnd type="triangle"/>
            </a:ln>
          </p:spPr>
          <p:style>
            <a:lnRef idx="1">
              <a:schemeClr val="dk1"/>
            </a:lnRef>
            <a:fillRef idx="0">
              <a:schemeClr val="dk1"/>
            </a:fillRef>
            <a:effectRef idx="0">
              <a:schemeClr val="dk1"/>
            </a:effectRef>
            <a:fontRef idx="minor">
              <a:schemeClr val="tx1"/>
            </a:fontRef>
          </p:style>
        </p:cxnSp>
        <p:cxnSp>
          <p:nvCxnSpPr>
            <p:cNvPr id="75" name="Elbow Connector 74">
              <a:extLst>
                <a:ext uri="{FF2B5EF4-FFF2-40B4-BE49-F238E27FC236}">
                  <a16:creationId xmlns:a16="http://schemas.microsoft.com/office/drawing/2014/main" id="{C2CED790-1F3F-8747-BD4A-F09FD825555E}"/>
                </a:ext>
              </a:extLst>
            </p:cNvPr>
            <p:cNvCxnSpPr>
              <a:cxnSpLocks/>
              <a:stCxn id="61" idx="2"/>
              <a:endCxn id="63" idx="0"/>
            </p:cNvCxnSpPr>
            <p:nvPr/>
          </p:nvCxnSpPr>
          <p:spPr>
            <a:xfrm rot="16200000" flipH="1">
              <a:off x="3768415" y="1227580"/>
              <a:ext cx="663651" cy="1398007"/>
            </a:xfrm>
            <a:prstGeom prst="bentConnector3">
              <a:avLst>
                <a:gd name="adj1" fmla="val 50000"/>
              </a:avLst>
            </a:prstGeom>
            <a:ln w="12700">
              <a:tailEnd type="triangle"/>
            </a:ln>
          </p:spPr>
          <p:style>
            <a:lnRef idx="1">
              <a:schemeClr val="dk1"/>
            </a:lnRef>
            <a:fillRef idx="0">
              <a:schemeClr val="dk1"/>
            </a:fillRef>
            <a:effectRef idx="0">
              <a:schemeClr val="dk1"/>
            </a:effectRef>
            <a:fontRef idx="minor">
              <a:schemeClr val="tx1"/>
            </a:fontRef>
          </p:style>
        </p:cxnSp>
        <p:cxnSp>
          <p:nvCxnSpPr>
            <p:cNvPr id="76" name="Elbow Connector 75">
              <a:extLst>
                <a:ext uri="{FF2B5EF4-FFF2-40B4-BE49-F238E27FC236}">
                  <a16:creationId xmlns:a16="http://schemas.microsoft.com/office/drawing/2014/main" id="{1F890CDD-7D01-8042-B1DC-F77603B83C83}"/>
                </a:ext>
              </a:extLst>
            </p:cNvPr>
            <p:cNvCxnSpPr>
              <a:cxnSpLocks/>
              <a:stCxn id="62" idx="2"/>
              <a:endCxn id="64" idx="0"/>
            </p:cNvCxnSpPr>
            <p:nvPr/>
          </p:nvCxnSpPr>
          <p:spPr>
            <a:xfrm rot="16200000" flipH="1">
              <a:off x="3360132" y="2642724"/>
              <a:ext cx="810703" cy="735961"/>
            </a:xfrm>
            <a:prstGeom prst="bentConnector3">
              <a:avLst>
                <a:gd name="adj1" fmla="val 50000"/>
              </a:avLst>
            </a:prstGeom>
            <a:ln w="12700">
              <a:tailEnd type="triangle"/>
            </a:ln>
          </p:spPr>
          <p:style>
            <a:lnRef idx="1">
              <a:schemeClr val="dk1"/>
            </a:lnRef>
            <a:fillRef idx="0">
              <a:schemeClr val="dk1"/>
            </a:fillRef>
            <a:effectRef idx="0">
              <a:schemeClr val="dk1"/>
            </a:effectRef>
            <a:fontRef idx="minor">
              <a:schemeClr val="tx1"/>
            </a:fontRef>
          </p:style>
        </p:cxnSp>
        <p:cxnSp>
          <p:nvCxnSpPr>
            <p:cNvPr id="77" name="Elbow Connector 76">
              <a:extLst>
                <a:ext uri="{FF2B5EF4-FFF2-40B4-BE49-F238E27FC236}">
                  <a16:creationId xmlns:a16="http://schemas.microsoft.com/office/drawing/2014/main" id="{A0DA0BCF-9989-4348-B40B-8EBEE97C592C}"/>
                </a:ext>
              </a:extLst>
            </p:cNvPr>
            <p:cNvCxnSpPr>
              <a:cxnSpLocks/>
              <a:stCxn id="63" idx="2"/>
              <a:endCxn id="64" idx="0"/>
            </p:cNvCxnSpPr>
            <p:nvPr/>
          </p:nvCxnSpPr>
          <p:spPr>
            <a:xfrm rot="5400000">
              <a:off x="4061002" y="2677815"/>
              <a:ext cx="810704" cy="665780"/>
            </a:xfrm>
            <a:prstGeom prst="bentConnector3">
              <a:avLst>
                <a:gd name="adj1" fmla="val 50000"/>
              </a:avLst>
            </a:prstGeom>
            <a:ln w="12700">
              <a:tailEnd type="triangle"/>
            </a:ln>
          </p:spPr>
          <p:style>
            <a:lnRef idx="1">
              <a:schemeClr val="dk1"/>
            </a:lnRef>
            <a:fillRef idx="0">
              <a:schemeClr val="dk1"/>
            </a:fillRef>
            <a:effectRef idx="0">
              <a:schemeClr val="dk1"/>
            </a:effectRef>
            <a:fontRef idx="minor">
              <a:schemeClr val="tx1"/>
            </a:fontRef>
          </p:style>
        </p:cxnSp>
        <p:cxnSp>
          <p:nvCxnSpPr>
            <p:cNvPr id="78" name="Elbow Connector 77">
              <a:extLst>
                <a:ext uri="{FF2B5EF4-FFF2-40B4-BE49-F238E27FC236}">
                  <a16:creationId xmlns:a16="http://schemas.microsoft.com/office/drawing/2014/main" id="{3F5AE27F-A0C6-5047-8211-9E3B6AFB505C}"/>
                </a:ext>
              </a:extLst>
            </p:cNvPr>
            <p:cNvCxnSpPr>
              <a:cxnSpLocks/>
              <a:stCxn id="64" idx="2"/>
              <a:endCxn id="68" idx="0"/>
            </p:cNvCxnSpPr>
            <p:nvPr/>
          </p:nvCxnSpPr>
          <p:spPr>
            <a:xfrm rot="5400000">
              <a:off x="2721893" y="2930833"/>
              <a:ext cx="344147" cy="2478997"/>
            </a:xfrm>
            <a:prstGeom prst="bentConnector3">
              <a:avLst>
                <a:gd name="adj1" fmla="val 50000"/>
              </a:avLst>
            </a:prstGeom>
            <a:ln w="28575">
              <a:tailEnd type="triangle"/>
            </a:ln>
          </p:spPr>
          <p:style>
            <a:lnRef idx="1">
              <a:schemeClr val="dk1"/>
            </a:lnRef>
            <a:fillRef idx="0">
              <a:schemeClr val="dk1"/>
            </a:fillRef>
            <a:effectRef idx="0">
              <a:schemeClr val="dk1"/>
            </a:effectRef>
            <a:fontRef idx="minor">
              <a:schemeClr val="tx1"/>
            </a:fontRef>
          </p:style>
        </p:cxnSp>
        <p:cxnSp>
          <p:nvCxnSpPr>
            <p:cNvPr id="79" name="Elbow Connector 78">
              <a:extLst>
                <a:ext uri="{FF2B5EF4-FFF2-40B4-BE49-F238E27FC236}">
                  <a16:creationId xmlns:a16="http://schemas.microsoft.com/office/drawing/2014/main" id="{1C88195F-6541-C142-8FB2-9F2B25D82480}"/>
                </a:ext>
              </a:extLst>
            </p:cNvPr>
            <p:cNvCxnSpPr>
              <a:cxnSpLocks/>
              <a:stCxn id="67" idx="2"/>
              <a:endCxn id="68" idx="0"/>
            </p:cNvCxnSpPr>
            <p:nvPr/>
          </p:nvCxnSpPr>
          <p:spPr>
            <a:xfrm rot="16200000" flipH="1">
              <a:off x="1296396" y="3984334"/>
              <a:ext cx="406464" cy="309677"/>
            </a:xfrm>
            <a:prstGeom prst="bentConnector3">
              <a:avLst>
                <a:gd name="adj1" fmla="val 57626"/>
              </a:avLst>
            </a:prstGeom>
            <a:ln w="28575">
              <a:tailEnd type="triangle"/>
            </a:ln>
          </p:spPr>
          <p:style>
            <a:lnRef idx="1">
              <a:schemeClr val="dk1"/>
            </a:lnRef>
            <a:fillRef idx="0">
              <a:schemeClr val="dk1"/>
            </a:fillRef>
            <a:effectRef idx="0">
              <a:schemeClr val="dk1"/>
            </a:effectRef>
            <a:fontRef idx="minor">
              <a:schemeClr val="tx1"/>
            </a:fontRef>
          </p:style>
        </p:cxnSp>
        <p:cxnSp>
          <p:nvCxnSpPr>
            <p:cNvPr id="80" name="Elbow Connector 79">
              <a:extLst>
                <a:ext uri="{FF2B5EF4-FFF2-40B4-BE49-F238E27FC236}">
                  <a16:creationId xmlns:a16="http://schemas.microsoft.com/office/drawing/2014/main" id="{E32973E3-C34F-2A48-B5FE-0C70D9DC7814}"/>
                </a:ext>
              </a:extLst>
            </p:cNvPr>
            <p:cNvCxnSpPr>
              <a:cxnSpLocks/>
              <a:stCxn id="70" idx="2"/>
              <a:endCxn id="69" idx="0"/>
            </p:cNvCxnSpPr>
            <p:nvPr/>
          </p:nvCxnSpPr>
          <p:spPr>
            <a:xfrm rot="5400000">
              <a:off x="2987169" y="4728673"/>
              <a:ext cx="709940" cy="1190083"/>
            </a:xfrm>
            <a:prstGeom prst="bentConnector3">
              <a:avLst>
                <a:gd name="adj1" fmla="val 63098"/>
              </a:avLst>
            </a:prstGeom>
            <a:ln w="28575">
              <a:tailEnd type="triangle"/>
            </a:ln>
          </p:spPr>
          <p:style>
            <a:lnRef idx="1">
              <a:schemeClr val="dk1"/>
            </a:lnRef>
            <a:fillRef idx="0">
              <a:schemeClr val="dk1"/>
            </a:fillRef>
            <a:effectRef idx="0">
              <a:schemeClr val="dk1"/>
            </a:effectRef>
            <a:fontRef idx="minor">
              <a:schemeClr val="tx1"/>
            </a:fontRef>
          </p:style>
        </p:cxnSp>
        <p:cxnSp>
          <p:nvCxnSpPr>
            <p:cNvPr id="81" name="Elbow Connector 80">
              <a:extLst>
                <a:ext uri="{FF2B5EF4-FFF2-40B4-BE49-F238E27FC236}">
                  <a16:creationId xmlns:a16="http://schemas.microsoft.com/office/drawing/2014/main" id="{CDBC1080-EE3E-5E44-9985-E894BDB16655}"/>
                </a:ext>
              </a:extLst>
            </p:cNvPr>
            <p:cNvCxnSpPr>
              <a:cxnSpLocks/>
              <a:stCxn id="68" idx="2"/>
              <a:endCxn id="69" idx="0"/>
            </p:cNvCxnSpPr>
            <p:nvPr/>
          </p:nvCxnSpPr>
          <p:spPr>
            <a:xfrm rot="16200000" flipH="1">
              <a:off x="1942872" y="4874458"/>
              <a:ext cx="515821" cy="1092630"/>
            </a:xfrm>
            <a:prstGeom prst="bentConnector3">
              <a:avLst>
                <a:gd name="adj1" fmla="val 50000"/>
              </a:avLst>
            </a:prstGeom>
            <a:ln w="28575">
              <a:tailEnd type="triangle"/>
            </a:ln>
          </p:spPr>
          <p:style>
            <a:lnRef idx="1">
              <a:schemeClr val="dk1"/>
            </a:lnRef>
            <a:fillRef idx="0">
              <a:schemeClr val="dk1"/>
            </a:fillRef>
            <a:effectRef idx="0">
              <a:schemeClr val="dk1"/>
            </a:effectRef>
            <a:fontRef idx="minor">
              <a:schemeClr val="tx1"/>
            </a:fontRef>
          </p:style>
        </p:cxnSp>
      </p:grpSp>
      <p:grpSp>
        <p:nvGrpSpPr>
          <p:cNvPr id="3" name="Group 2">
            <a:extLst>
              <a:ext uri="{FF2B5EF4-FFF2-40B4-BE49-F238E27FC236}">
                <a16:creationId xmlns:a16="http://schemas.microsoft.com/office/drawing/2014/main" id="{EF8F15E5-D6E1-7142-8129-ED452E0710F5}"/>
              </a:ext>
            </a:extLst>
          </p:cNvPr>
          <p:cNvGrpSpPr/>
          <p:nvPr/>
        </p:nvGrpSpPr>
        <p:grpSpPr>
          <a:xfrm>
            <a:off x="6556178" y="786063"/>
            <a:ext cx="4407542" cy="5700189"/>
            <a:chOff x="6568508" y="1301398"/>
            <a:chExt cx="3568251" cy="5184854"/>
          </a:xfrm>
        </p:grpSpPr>
        <p:pic>
          <p:nvPicPr>
            <p:cNvPr id="50" name="Picture 49">
              <a:extLst>
                <a:ext uri="{FF2B5EF4-FFF2-40B4-BE49-F238E27FC236}">
                  <a16:creationId xmlns:a16="http://schemas.microsoft.com/office/drawing/2014/main" id="{58D435B8-CE8F-DB4A-A026-1A94C9C54D6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134702" y="4488806"/>
              <a:ext cx="3002057" cy="1997446"/>
            </a:xfrm>
            <a:prstGeom prst="rect">
              <a:avLst/>
            </a:prstGeom>
            <a:effectLst>
              <a:outerShdw blurRad="50800" dist="38100" dir="2700000" algn="tl" rotWithShape="0">
                <a:prstClr val="black">
                  <a:alpha val="40000"/>
                </a:prstClr>
              </a:outerShdw>
            </a:effectLst>
            <a:scene3d>
              <a:camera prst="isometricOffAxis2Top">
                <a:rot lat="18075715" lon="3207254" rev="18144000"/>
              </a:camera>
              <a:lightRig rig="threePt" dir="t"/>
            </a:scene3d>
          </p:spPr>
        </p:pic>
        <p:sp>
          <p:nvSpPr>
            <p:cNvPr id="53" name="Right Arrow 52">
              <a:extLst>
                <a:ext uri="{FF2B5EF4-FFF2-40B4-BE49-F238E27FC236}">
                  <a16:creationId xmlns:a16="http://schemas.microsoft.com/office/drawing/2014/main" id="{5C6B67DA-7872-A64F-8E8A-B39C9CCA794D}"/>
                </a:ext>
              </a:extLst>
            </p:cNvPr>
            <p:cNvSpPr/>
            <p:nvPr/>
          </p:nvSpPr>
          <p:spPr>
            <a:xfrm rot="16200000">
              <a:off x="8453965" y="4235466"/>
              <a:ext cx="454080" cy="410078"/>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a:extLst>
                <a:ext uri="{FF2B5EF4-FFF2-40B4-BE49-F238E27FC236}">
                  <a16:creationId xmlns:a16="http://schemas.microsoft.com/office/drawing/2014/main" id="{F7D34DDA-1F0E-954F-86EB-57ACDFF06664}"/>
                </a:ext>
              </a:extLst>
            </p:cNvPr>
            <p:cNvPicPr>
              <a:picLocks noChangeAspect="1"/>
            </p:cNvPicPr>
            <p:nvPr/>
          </p:nvPicPr>
          <p:blipFill>
            <a:blip r:embed="rId4" cstate="email">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a:off x="7423124" y="2942629"/>
              <a:ext cx="2390244" cy="1422462"/>
            </a:xfrm>
            <a:prstGeom prst="rect">
              <a:avLst/>
            </a:prstGeom>
            <a:effectLst>
              <a:outerShdw blurRad="50800" dist="38100" dir="2700000" algn="tl" rotWithShape="0">
                <a:prstClr val="black">
                  <a:alpha val="40000"/>
                </a:prstClr>
              </a:outerShdw>
            </a:effectLst>
            <a:scene3d>
              <a:camera prst="orthographicFront">
                <a:rot lat="3000000" lon="0" rev="0"/>
              </a:camera>
              <a:lightRig rig="threePt" dir="t"/>
            </a:scene3d>
          </p:spPr>
        </p:pic>
        <p:pic>
          <p:nvPicPr>
            <p:cNvPr id="56" name="Picture 55">
              <a:extLst>
                <a:ext uri="{FF2B5EF4-FFF2-40B4-BE49-F238E27FC236}">
                  <a16:creationId xmlns:a16="http://schemas.microsoft.com/office/drawing/2014/main" id="{9DC48583-478C-2242-A461-ED8C9FBF7573}"/>
                </a:ext>
              </a:extLst>
            </p:cNvPr>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484615" y="1301398"/>
              <a:ext cx="2487990" cy="1429966"/>
            </a:xfrm>
            <a:prstGeom prst="rect">
              <a:avLst/>
            </a:prstGeom>
            <a:effectLst>
              <a:outerShdw blurRad="50800" dist="38100" dir="2700000" algn="tl" rotWithShape="0">
                <a:prstClr val="black">
                  <a:alpha val="40000"/>
                </a:prstClr>
              </a:outerShdw>
            </a:effectLst>
            <a:scene3d>
              <a:camera prst="orthographicFront">
                <a:rot lat="3000000" lon="0" rev="0"/>
              </a:camera>
              <a:lightRig rig="threePt" dir="t"/>
            </a:scene3d>
          </p:spPr>
        </p:pic>
        <p:sp>
          <p:nvSpPr>
            <p:cNvPr id="57" name="Rectangle 56">
              <a:extLst>
                <a:ext uri="{FF2B5EF4-FFF2-40B4-BE49-F238E27FC236}">
                  <a16:creationId xmlns:a16="http://schemas.microsoft.com/office/drawing/2014/main" id="{717AD340-BA6A-4344-89DE-DB71A2050648}"/>
                </a:ext>
              </a:extLst>
            </p:cNvPr>
            <p:cNvSpPr/>
            <p:nvPr/>
          </p:nvSpPr>
          <p:spPr>
            <a:xfrm>
              <a:off x="6714405" y="4150231"/>
              <a:ext cx="1765174" cy="587898"/>
            </a:xfrm>
            <a:prstGeom prst="rect">
              <a:avLst/>
            </a:prstGeom>
          </p:spPr>
          <p:txBody>
            <a:bodyPr wrap="square">
              <a:spAutoFit/>
            </a:bodyPr>
            <a:lstStyle/>
            <a:p>
              <a:pPr algn="r"/>
              <a:r>
                <a:rPr lang="en-US" dirty="0">
                  <a:solidFill>
                    <a:schemeClr val="tx1">
                      <a:lumMod val="75000"/>
                      <a:lumOff val="25000"/>
                    </a:schemeClr>
                  </a:solidFill>
                </a:rPr>
                <a:t>Aggregate to</a:t>
              </a:r>
            </a:p>
            <a:p>
              <a:pPr algn="r"/>
              <a:r>
                <a:rPr lang="en-US" dirty="0">
                  <a:solidFill>
                    <a:schemeClr val="tx1">
                      <a:lumMod val="75000"/>
                      <a:lumOff val="25000"/>
                    </a:schemeClr>
                  </a:solidFill>
                </a:rPr>
                <a:t>roof segments</a:t>
              </a:r>
            </a:p>
          </p:txBody>
        </p:sp>
        <p:sp>
          <p:nvSpPr>
            <p:cNvPr id="58" name="Rectangle 57">
              <a:extLst>
                <a:ext uri="{FF2B5EF4-FFF2-40B4-BE49-F238E27FC236}">
                  <a16:creationId xmlns:a16="http://schemas.microsoft.com/office/drawing/2014/main" id="{D1992ED1-EE0F-F44A-BA1E-F519801A76C6}"/>
                </a:ext>
              </a:extLst>
            </p:cNvPr>
            <p:cNvSpPr/>
            <p:nvPr/>
          </p:nvSpPr>
          <p:spPr>
            <a:xfrm>
              <a:off x="6568508" y="2466326"/>
              <a:ext cx="1911069" cy="587898"/>
            </a:xfrm>
            <a:prstGeom prst="rect">
              <a:avLst/>
            </a:prstGeom>
          </p:spPr>
          <p:txBody>
            <a:bodyPr wrap="square">
              <a:spAutoFit/>
            </a:bodyPr>
            <a:lstStyle/>
            <a:p>
              <a:pPr algn="r"/>
              <a:r>
                <a:rPr lang="en-US" dirty="0">
                  <a:solidFill>
                    <a:schemeClr val="tx1">
                      <a:lumMod val="75000"/>
                      <a:lumOff val="25000"/>
                    </a:schemeClr>
                  </a:solidFill>
                </a:rPr>
                <a:t>Aggregate to</a:t>
              </a:r>
            </a:p>
            <a:p>
              <a:pPr algn="r"/>
              <a:r>
                <a:rPr lang="en-US" dirty="0">
                  <a:solidFill>
                    <a:schemeClr val="tx1">
                      <a:lumMod val="75000"/>
                      <a:lumOff val="25000"/>
                    </a:schemeClr>
                  </a:solidFill>
                </a:rPr>
                <a:t>building footprints</a:t>
              </a:r>
            </a:p>
          </p:txBody>
        </p:sp>
        <p:sp>
          <p:nvSpPr>
            <p:cNvPr id="59" name="Rectangle 58">
              <a:extLst>
                <a:ext uri="{FF2B5EF4-FFF2-40B4-BE49-F238E27FC236}">
                  <a16:creationId xmlns:a16="http://schemas.microsoft.com/office/drawing/2014/main" id="{C7AA50AF-6D58-6343-A5C7-960B6E1B5350}"/>
                </a:ext>
              </a:extLst>
            </p:cNvPr>
            <p:cNvSpPr/>
            <p:nvPr/>
          </p:nvSpPr>
          <p:spPr>
            <a:xfrm rot="512866">
              <a:off x="6639383" y="5732715"/>
              <a:ext cx="3207722" cy="335942"/>
            </a:xfrm>
            <a:prstGeom prst="rect">
              <a:avLst/>
            </a:prstGeom>
          </p:spPr>
          <p:txBody>
            <a:bodyPr wrap="square">
              <a:spAutoFit/>
            </a:bodyPr>
            <a:lstStyle/>
            <a:p>
              <a:r>
                <a:rPr lang="en-US" dirty="0">
                  <a:solidFill>
                    <a:schemeClr val="tx1">
                      <a:lumMod val="75000"/>
                      <a:lumOff val="25000"/>
                    </a:schemeClr>
                  </a:solidFill>
                </a:rPr>
                <a:t>Pixel-based Solar Energy Potential</a:t>
              </a:r>
            </a:p>
          </p:txBody>
        </p:sp>
      </p:grpSp>
      <p:sp>
        <p:nvSpPr>
          <p:cNvPr id="36" name="Right Arrow 35">
            <a:extLst>
              <a:ext uri="{FF2B5EF4-FFF2-40B4-BE49-F238E27FC236}">
                <a16:creationId xmlns:a16="http://schemas.microsoft.com/office/drawing/2014/main" id="{5C6B67DA-7872-A64F-8E8A-B39C9CCA794D}"/>
              </a:ext>
            </a:extLst>
          </p:cNvPr>
          <p:cNvSpPr/>
          <p:nvPr/>
        </p:nvSpPr>
        <p:spPr>
          <a:xfrm rot="16200000">
            <a:off x="8931985" y="2152155"/>
            <a:ext cx="499212" cy="506532"/>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82967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47F4D550-AF07-844F-972B-739173B17AD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5316" y="2551419"/>
            <a:ext cx="5900581" cy="3920626"/>
          </a:xfrm>
          <a:prstGeom prst="rect">
            <a:avLst/>
          </a:prstGeom>
          <a:effectLst>
            <a:outerShdw blurRad="50800" dist="38100" dir="2700000" algn="tl" rotWithShape="0">
              <a:prstClr val="black">
                <a:alpha val="40000"/>
              </a:prstClr>
            </a:outerShdw>
          </a:effectLst>
        </p:spPr>
      </p:pic>
      <p:grpSp>
        <p:nvGrpSpPr>
          <p:cNvPr id="2" name="Group 1">
            <a:extLst>
              <a:ext uri="{FF2B5EF4-FFF2-40B4-BE49-F238E27FC236}">
                <a16:creationId xmlns:a16="http://schemas.microsoft.com/office/drawing/2014/main" id="{58D9B8BC-6B34-ED4E-91E7-974DD7F2DE74}"/>
              </a:ext>
            </a:extLst>
          </p:cNvPr>
          <p:cNvGrpSpPr/>
          <p:nvPr/>
        </p:nvGrpSpPr>
        <p:grpSpPr>
          <a:xfrm>
            <a:off x="6037953" y="1096212"/>
            <a:ext cx="6546672" cy="1721755"/>
            <a:chOff x="5347590" y="510223"/>
            <a:chExt cx="7288725" cy="1833919"/>
          </a:xfrm>
        </p:grpSpPr>
        <p:pic>
          <p:nvPicPr>
            <p:cNvPr id="21" name="Picture 20">
              <a:extLst>
                <a:ext uri="{FF2B5EF4-FFF2-40B4-BE49-F238E27FC236}">
                  <a16:creationId xmlns:a16="http://schemas.microsoft.com/office/drawing/2014/main" id="{27956BA1-00E5-CC40-B9C3-DCCAF9CAD706}"/>
                </a:ext>
              </a:extLst>
            </p:cNvPr>
            <p:cNvPicPr>
              <a:picLocks noChangeAspect="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16200000">
              <a:off x="8483985" y="-1756436"/>
              <a:ext cx="378229" cy="6636509"/>
            </a:xfrm>
            <a:prstGeom prst="rect">
              <a:avLst/>
            </a:prstGeom>
          </p:spPr>
        </p:pic>
        <p:sp>
          <p:nvSpPr>
            <p:cNvPr id="22" name="TextBox 21">
              <a:extLst>
                <a:ext uri="{FF2B5EF4-FFF2-40B4-BE49-F238E27FC236}">
                  <a16:creationId xmlns:a16="http://schemas.microsoft.com/office/drawing/2014/main" id="{67DEDA77-DF81-0444-BA02-A26C7BA69C91}"/>
                </a:ext>
              </a:extLst>
            </p:cNvPr>
            <p:cNvSpPr txBox="1"/>
            <p:nvPr/>
          </p:nvSpPr>
          <p:spPr>
            <a:xfrm>
              <a:off x="5347590" y="1392952"/>
              <a:ext cx="6781001" cy="361907"/>
            </a:xfrm>
            <a:prstGeom prst="rect">
              <a:avLst/>
            </a:prstGeom>
            <a:noFill/>
          </p:spPr>
          <p:txBody>
            <a:bodyPr wrap="square" rtlCol="0">
              <a:spAutoFit/>
            </a:bodyPr>
            <a:lstStyle/>
            <a:p>
              <a:pPr>
                <a:lnSpc>
                  <a:spcPts val="2120"/>
                </a:lnSpc>
              </a:pPr>
              <a:r>
                <a:rPr lang="en-US" sz="1400" dirty="0">
                  <a:solidFill>
                    <a:schemeClr val="tx1">
                      <a:lumMod val="75000"/>
                      <a:lumOff val="25000"/>
                    </a:schemeClr>
                  </a:solidFill>
                  <a:ea typeface="Garamond" charset="0"/>
                  <a:cs typeface="Garamond" charset="0"/>
                </a:rPr>
                <a:t>   0.7-5              5-6                6-7               7-8                8-9             9-10.8</a:t>
              </a:r>
            </a:p>
          </p:txBody>
        </p:sp>
        <p:sp>
          <p:nvSpPr>
            <p:cNvPr id="23" name="TextBox 22">
              <a:extLst>
                <a:ext uri="{FF2B5EF4-FFF2-40B4-BE49-F238E27FC236}">
                  <a16:creationId xmlns:a16="http://schemas.microsoft.com/office/drawing/2014/main" id="{43DCA9DE-9201-3A48-93C7-7BD8CBAE431D}"/>
                </a:ext>
              </a:extLst>
            </p:cNvPr>
            <p:cNvSpPr txBox="1"/>
            <p:nvPr/>
          </p:nvSpPr>
          <p:spPr>
            <a:xfrm>
              <a:off x="8248077" y="1688489"/>
              <a:ext cx="4388238" cy="655653"/>
            </a:xfrm>
            <a:prstGeom prst="rect">
              <a:avLst/>
            </a:prstGeom>
            <a:noFill/>
          </p:spPr>
          <p:txBody>
            <a:bodyPr wrap="square" rtlCol="0">
              <a:spAutoFit/>
            </a:bodyPr>
            <a:lstStyle/>
            <a:p>
              <a:r>
                <a:rPr lang="en-US" sz="1600" dirty="0">
                  <a:solidFill>
                    <a:schemeClr val="tx1">
                      <a:lumMod val="75000"/>
                      <a:lumOff val="25000"/>
                    </a:schemeClr>
                  </a:solidFill>
                  <a:ea typeface="Garamond" charset="0"/>
                  <a:cs typeface="Garamond" charset="0"/>
                </a:rPr>
                <a:t>Normalized by Area (kWh/yr・ft</a:t>
              </a:r>
              <a:r>
                <a:rPr lang="en-US" sz="1600" baseline="30000" dirty="0">
                  <a:solidFill>
                    <a:schemeClr val="tx1">
                      <a:lumMod val="75000"/>
                      <a:lumOff val="25000"/>
                    </a:schemeClr>
                  </a:solidFill>
                  <a:ea typeface="Garamond" charset="0"/>
                  <a:cs typeface="Garamond" charset="0"/>
                </a:rPr>
                <a:t>2</a:t>
              </a:r>
              <a:r>
                <a:rPr lang="en-US" sz="1600" dirty="0">
                  <a:solidFill>
                    <a:schemeClr val="tx1">
                      <a:lumMod val="75000"/>
                      <a:lumOff val="25000"/>
                    </a:schemeClr>
                  </a:solidFill>
                  <a:ea typeface="Garamond" charset="0"/>
                  <a:cs typeface="Garamond" charset="0"/>
                </a:rPr>
                <a:t>)</a:t>
              </a:r>
            </a:p>
            <a:p>
              <a:endParaRPr lang="en-US" dirty="0"/>
            </a:p>
          </p:txBody>
        </p:sp>
        <p:sp>
          <p:nvSpPr>
            <p:cNvPr id="28" name="TextBox 27">
              <a:extLst>
                <a:ext uri="{FF2B5EF4-FFF2-40B4-BE49-F238E27FC236}">
                  <a16:creationId xmlns:a16="http://schemas.microsoft.com/office/drawing/2014/main" id="{F213D9F7-D84E-F147-A9CF-A3E205E7EF10}"/>
                </a:ext>
              </a:extLst>
            </p:cNvPr>
            <p:cNvSpPr txBox="1"/>
            <p:nvPr/>
          </p:nvSpPr>
          <p:spPr>
            <a:xfrm>
              <a:off x="5415333" y="510223"/>
              <a:ext cx="6545794" cy="885132"/>
            </a:xfrm>
            <a:prstGeom prst="rect">
              <a:avLst/>
            </a:prstGeom>
            <a:noFill/>
          </p:spPr>
          <p:txBody>
            <a:bodyPr wrap="square" rtlCol="0">
              <a:spAutoFit/>
            </a:bodyPr>
            <a:lstStyle/>
            <a:p>
              <a:pPr algn="ctr"/>
              <a:r>
                <a:rPr lang="en-US" sz="2400" b="1" dirty="0">
                  <a:solidFill>
                    <a:schemeClr val="tx1">
                      <a:lumMod val="75000"/>
                      <a:lumOff val="25000"/>
                    </a:schemeClr>
                  </a:solidFill>
                  <a:ea typeface="Garamond" charset="0"/>
                  <a:cs typeface="Garamond" charset="0"/>
                </a:rPr>
                <a:t>Total Annual Solar Energy Normalized by Surface Area</a:t>
              </a:r>
            </a:p>
          </p:txBody>
        </p:sp>
      </p:grpSp>
      <p:pic>
        <p:nvPicPr>
          <p:cNvPr id="30" name="Picture 29">
            <a:extLst>
              <a:ext uri="{FF2B5EF4-FFF2-40B4-BE49-F238E27FC236}">
                <a16:creationId xmlns:a16="http://schemas.microsoft.com/office/drawing/2014/main" id="{2639FD12-1B09-3D44-AE2C-C71A7B123FD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7674705" y="16713403"/>
            <a:ext cx="6531391" cy="4343468"/>
          </a:xfrm>
          <a:prstGeom prst="rect">
            <a:avLst/>
          </a:prstGeom>
        </p:spPr>
      </p:pic>
      <p:pic>
        <p:nvPicPr>
          <p:cNvPr id="31" name="Picture 30">
            <a:extLst>
              <a:ext uri="{FF2B5EF4-FFF2-40B4-BE49-F238E27FC236}">
                <a16:creationId xmlns:a16="http://schemas.microsoft.com/office/drawing/2014/main" id="{EF42E206-2630-FE44-8FD6-482EB2C1B17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7827105" y="16865803"/>
            <a:ext cx="6531391" cy="4343468"/>
          </a:xfrm>
          <a:prstGeom prst="rect">
            <a:avLst/>
          </a:prstGeom>
        </p:spPr>
      </p:pic>
      <p:pic>
        <p:nvPicPr>
          <p:cNvPr id="32" name="Picture 31">
            <a:extLst>
              <a:ext uri="{FF2B5EF4-FFF2-40B4-BE49-F238E27FC236}">
                <a16:creationId xmlns:a16="http://schemas.microsoft.com/office/drawing/2014/main" id="{758316D4-87A9-F349-B02D-E6EEE9EECDA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7979505" y="17018203"/>
            <a:ext cx="6531391" cy="4343468"/>
          </a:xfrm>
          <a:prstGeom prst="rect">
            <a:avLst/>
          </a:prstGeom>
        </p:spPr>
      </p:pic>
      <p:pic>
        <p:nvPicPr>
          <p:cNvPr id="6" name="Picture 5" descr="A picture containing map, text&#10;&#10;Description automatically generated">
            <a:extLst>
              <a:ext uri="{FF2B5EF4-FFF2-40B4-BE49-F238E27FC236}">
                <a16:creationId xmlns:a16="http://schemas.microsoft.com/office/drawing/2014/main" id="{A8893C6E-2DAC-494B-9A60-EC2D96808BE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97297" y="2551419"/>
            <a:ext cx="5946857" cy="3933719"/>
          </a:xfrm>
          <a:prstGeom prst="rect">
            <a:avLst/>
          </a:prstGeom>
          <a:effectLst>
            <a:outerShdw blurRad="50800" dist="38100" dir="2700000" algn="tl" rotWithShape="0">
              <a:prstClr val="black">
                <a:alpha val="40000"/>
              </a:prstClr>
            </a:outerShdw>
          </a:effectLst>
        </p:spPr>
      </p:pic>
      <p:sp>
        <p:nvSpPr>
          <p:cNvPr id="35" name="Rectangle 34">
            <a:extLst>
              <a:ext uri="{FF2B5EF4-FFF2-40B4-BE49-F238E27FC236}">
                <a16:creationId xmlns:a16="http://schemas.microsoft.com/office/drawing/2014/main" id="{6C628838-5304-6E49-9DE3-D578D6814008}"/>
              </a:ext>
            </a:extLst>
          </p:cNvPr>
          <p:cNvSpPr/>
          <p:nvPr/>
        </p:nvSpPr>
        <p:spPr>
          <a:xfrm>
            <a:off x="10776217" y="6120489"/>
            <a:ext cx="436338" cy="261610"/>
          </a:xfrm>
          <a:prstGeom prst="rect">
            <a:avLst/>
          </a:prstGeom>
        </p:spPr>
        <p:txBody>
          <a:bodyPr wrap="none">
            <a:spAutoFit/>
          </a:bodyPr>
          <a:lstStyle/>
          <a:p>
            <a:r>
              <a:rPr lang="en-US" sz="1100" dirty="0">
                <a:solidFill>
                  <a:schemeClr val="bg1">
                    <a:lumMod val="85000"/>
                  </a:schemeClr>
                </a:solidFill>
              </a:rPr>
              <a:t>0.25</a:t>
            </a:r>
          </a:p>
        </p:txBody>
      </p:sp>
      <p:sp>
        <p:nvSpPr>
          <p:cNvPr id="36" name="Rectangle 35">
            <a:extLst>
              <a:ext uri="{FF2B5EF4-FFF2-40B4-BE49-F238E27FC236}">
                <a16:creationId xmlns:a16="http://schemas.microsoft.com/office/drawing/2014/main" id="{59EFACDB-90CD-094D-A626-89E73F72276E}"/>
              </a:ext>
            </a:extLst>
          </p:cNvPr>
          <p:cNvSpPr/>
          <p:nvPr/>
        </p:nvSpPr>
        <p:spPr>
          <a:xfrm>
            <a:off x="10356852" y="6120490"/>
            <a:ext cx="256802" cy="261610"/>
          </a:xfrm>
          <a:prstGeom prst="rect">
            <a:avLst/>
          </a:prstGeom>
        </p:spPr>
        <p:txBody>
          <a:bodyPr wrap="none">
            <a:spAutoFit/>
          </a:bodyPr>
          <a:lstStyle/>
          <a:p>
            <a:r>
              <a:rPr lang="en-US" sz="1100" dirty="0">
                <a:solidFill>
                  <a:schemeClr val="bg1">
                    <a:lumMod val="85000"/>
                  </a:schemeClr>
                </a:solidFill>
              </a:rPr>
              <a:t>0</a:t>
            </a:r>
          </a:p>
        </p:txBody>
      </p:sp>
      <p:sp>
        <p:nvSpPr>
          <p:cNvPr id="37" name="Rectangle 36">
            <a:extLst>
              <a:ext uri="{FF2B5EF4-FFF2-40B4-BE49-F238E27FC236}">
                <a16:creationId xmlns:a16="http://schemas.microsoft.com/office/drawing/2014/main" id="{23B4B41B-E58D-3A46-ADE9-D71C8F1AA4F2}"/>
              </a:ext>
            </a:extLst>
          </p:cNvPr>
          <p:cNvSpPr/>
          <p:nvPr/>
        </p:nvSpPr>
        <p:spPr>
          <a:xfrm>
            <a:off x="11321517" y="6120489"/>
            <a:ext cx="364202" cy="261610"/>
          </a:xfrm>
          <a:prstGeom prst="rect">
            <a:avLst/>
          </a:prstGeom>
        </p:spPr>
        <p:txBody>
          <a:bodyPr wrap="none">
            <a:spAutoFit/>
          </a:bodyPr>
          <a:lstStyle/>
          <a:p>
            <a:r>
              <a:rPr lang="en-US" sz="1100" dirty="0">
                <a:solidFill>
                  <a:schemeClr val="bg1">
                    <a:lumMod val="85000"/>
                  </a:schemeClr>
                </a:solidFill>
              </a:rPr>
              <a:t>0.5</a:t>
            </a:r>
          </a:p>
        </p:txBody>
      </p:sp>
      <p:sp>
        <p:nvSpPr>
          <p:cNvPr id="38" name="Rectangle 37">
            <a:extLst>
              <a:ext uri="{FF2B5EF4-FFF2-40B4-BE49-F238E27FC236}">
                <a16:creationId xmlns:a16="http://schemas.microsoft.com/office/drawing/2014/main" id="{3162BC20-0081-544A-ACB0-13AA3149F215}"/>
              </a:ext>
            </a:extLst>
          </p:cNvPr>
          <p:cNvSpPr/>
          <p:nvPr/>
        </p:nvSpPr>
        <p:spPr>
          <a:xfrm>
            <a:off x="11500323" y="6243311"/>
            <a:ext cx="328936" cy="261610"/>
          </a:xfrm>
          <a:prstGeom prst="rect">
            <a:avLst/>
          </a:prstGeom>
        </p:spPr>
        <p:txBody>
          <a:bodyPr wrap="none">
            <a:spAutoFit/>
          </a:bodyPr>
          <a:lstStyle/>
          <a:p>
            <a:r>
              <a:rPr lang="en-US" sz="1100" dirty="0">
                <a:solidFill>
                  <a:schemeClr val="bg1">
                    <a:lumMod val="85000"/>
                  </a:schemeClr>
                </a:solidFill>
              </a:rPr>
              <a:t>mi</a:t>
            </a:r>
          </a:p>
        </p:txBody>
      </p:sp>
      <p:grpSp>
        <p:nvGrpSpPr>
          <p:cNvPr id="43" name="Group 42">
            <a:extLst>
              <a:ext uri="{FF2B5EF4-FFF2-40B4-BE49-F238E27FC236}">
                <a16:creationId xmlns:a16="http://schemas.microsoft.com/office/drawing/2014/main" id="{08D5C2DC-667F-7049-815C-EC2E5A1A2CD5}"/>
              </a:ext>
            </a:extLst>
          </p:cNvPr>
          <p:cNvGrpSpPr/>
          <p:nvPr/>
        </p:nvGrpSpPr>
        <p:grpSpPr>
          <a:xfrm>
            <a:off x="-25618" y="1109130"/>
            <a:ext cx="6640807" cy="1721755"/>
            <a:chOff x="5260037" y="510223"/>
            <a:chExt cx="7393532" cy="1833919"/>
          </a:xfrm>
        </p:grpSpPr>
        <p:pic>
          <p:nvPicPr>
            <p:cNvPr id="44" name="Picture 43">
              <a:extLst>
                <a:ext uri="{FF2B5EF4-FFF2-40B4-BE49-F238E27FC236}">
                  <a16:creationId xmlns:a16="http://schemas.microsoft.com/office/drawing/2014/main" id="{E26993AC-701C-1448-84FD-ECC2A8858B22}"/>
                </a:ext>
              </a:extLst>
            </p:cNvPr>
            <p:cNvPicPr>
              <a:picLocks noChangeAspect="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16200000">
              <a:off x="8501238" y="-1756437"/>
              <a:ext cx="378229" cy="6636509"/>
            </a:xfrm>
            <a:prstGeom prst="rect">
              <a:avLst/>
            </a:prstGeom>
          </p:spPr>
        </p:pic>
        <p:sp>
          <p:nvSpPr>
            <p:cNvPr id="45" name="TextBox 44">
              <a:extLst>
                <a:ext uri="{FF2B5EF4-FFF2-40B4-BE49-F238E27FC236}">
                  <a16:creationId xmlns:a16="http://schemas.microsoft.com/office/drawing/2014/main" id="{5E4C52EF-197F-1140-B9E1-4979913ACEBC}"/>
                </a:ext>
              </a:extLst>
            </p:cNvPr>
            <p:cNvSpPr txBox="1"/>
            <p:nvPr/>
          </p:nvSpPr>
          <p:spPr>
            <a:xfrm>
              <a:off x="5364844" y="1376445"/>
              <a:ext cx="7288725" cy="361908"/>
            </a:xfrm>
            <a:prstGeom prst="rect">
              <a:avLst/>
            </a:prstGeom>
            <a:noFill/>
          </p:spPr>
          <p:txBody>
            <a:bodyPr wrap="square" rtlCol="0">
              <a:spAutoFit/>
            </a:bodyPr>
            <a:lstStyle/>
            <a:p>
              <a:pPr>
                <a:lnSpc>
                  <a:spcPts val="2120"/>
                </a:lnSpc>
              </a:pPr>
              <a:r>
                <a:rPr lang="en-US" sz="1600" dirty="0">
                  <a:solidFill>
                    <a:schemeClr val="tx1">
                      <a:lumMod val="75000"/>
                      <a:lumOff val="25000"/>
                    </a:schemeClr>
                  </a:solidFill>
                  <a:ea typeface="Garamond" charset="0"/>
                  <a:cs typeface="Garamond" charset="0"/>
                </a:rPr>
                <a:t>   </a:t>
              </a:r>
              <a:r>
                <a:rPr lang="en-US" sz="1400" dirty="0">
                  <a:solidFill>
                    <a:schemeClr val="tx1">
                      <a:lumMod val="75000"/>
                      <a:lumOff val="25000"/>
                    </a:schemeClr>
                  </a:solidFill>
                  <a:ea typeface="Garamond" charset="0"/>
                  <a:cs typeface="Garamond" charset="0"/>
                </a:rPr>
                <a:t>0-50</a:t>
              </a:r>
              <a:r>
                <a:rPr lang="en-US" sz="1600" dirty="0">
                  <a:solidFill>
                    <a:schemeClr val="tx1">
                      <a:lumMod val="75000"/>
                      <a:lumOff val="25000"/>
                    </a:schemeClr>
                  </a:solidFill>
                  <a:ea typeface="Garamond" charset="0"/>
                  <a:cs typeface="Garamond" charset="0"/>
                </a:rPr>
                <a:t>          </a:t>
              </a:r>
              <a:r>
                <a:rPr lang="en-US" sz="1400" dirty="0">
                  <a:solidFill>
                    <a:schemeClr val="tx1">
                      <a:lumMod val="75000"/>
                      <a:lumOff val="25000"/>
                    </a:schemeClr>
                  </a:solidFill>
                  <a:ea typeface="Garamond" charset="0"/>
                  <a:cs typeface="Garamond" charset="0"/>
                </a:rPr>
                <a:t>50-100</a:t>
              </a:r>
              <a:r>
                <a:rPr lang="en-US" sz="1600" dirty="0">
                  <a:solidFill>
                    <a:schemeClr val="tx1">
                      <a:lumMod val="75000"/>
                      <a:lumOff val="25000"/>
                    </a:schemeClr>
                  </a:solidFill>
                  <a:ea typeface="Garamond" charset="0"/>
                  <a:cs typeface="Garamond" charset="0"/>
                </a:rPr>
                <a:t>        </a:t>
              </a:r>
              <a:r>
                <a:rPr lang="en-US" sz="1400" dirty="0">
                  <a:solidFill>
                    <a:schemeClr val="tx1">
                      <a:lumMod val="75000"/>
                      <a:lumOff val="25000"/>
                    </a:schemeClr>
                  </a:solidFill>
                  <a:ea typeface="Garamond" charset="0"/>
                  <a:cs typeface="Garamond" charset="0"/>
                </a:rPr>
                <a:t>100-150</a:t>
              </a:r>
              <a:r>
                <a:rPr lang="en-US" sz="1600" dirty="0">
                  <a:solidFill>
                    <a:schemeClr val="tx1">
                      <a:lumMod val="75000"/>
                      <a:lumOff val="25000"/>
                    </a:schemeClr>
                  </a:solidFill>
                  <a:ea typeface="Garamond" charset="0"/>
                  <a:cs typeface="Garamond" charset="0"/>
                </a:rPr>
                <a:t>      </a:t>
              </a:r>
              <a:r>
                <a:rPr lang="en-US" sz="1400" dirty="0">
                  <a:solidFill>
                    <a:schemeClr val="tx1">
                      <a:lumMod val="75000"/>
                      <a:lumOff val="25000"/>
                    </a:schemeClr>
                  </a:solidFill>
                  <a:ea typeface="Garamond" charset="0"/>
                  <a:cs typeface="Garamond" charset="0"/>
                </a:rPr>
                <a:t>150-200</a:t>
              </a:r>
              <a:r>
                <a:rPr lang="en-US" sz="1600" dirty="0">
                  <a:solidFill>
                    <a:schemeClr val="tx1">
                      <a:lumMod val="75000"/>
                      <a:lumOff val="25000"/>
                    </a:schemeClr>
                  </a:solidFill>
                  <a:ea typeface="Garamond" charset="0"/>
                  <a:cs typeface="Garamond" charset="0"/>
                </a:rPr>
                <a:t>       </a:t>
              </a:r>
              <a:r>
                <a:rPr lang="en-US" sz="1400" dirty="0">
                  <a:solidFill>
                    <a:schemeClr val="tx1">
                      <a:lumMod val="75000"/>
                      <a:lumOff val="25000"/>
                    </a:schemeClr>
                  </a:solidFill>
                  <a:ea typeface="Garamond" charset="0"/>
                  <a:cs typeface="Garamond" charset="0"/>
                </a:rPr>
                <a:t>200-250</a:t>
              </a:r>
              <a:r>
                <a:rPr lang="en-US" sz="1600" dirty="0">
                  <a:solidFill>
                    <a:schemeClr val="tx1">
                      <a:lumMod val="75000"/>
                      <a:lumOff val="25000"/>
                    </a:schemeClr>
                  </a:solidFill>
                  <a:ea typeface="Garamond" charset="0"/>
                  <a:cs typeface="Garamond" charset="0"/>
                </a:rPr>
                <a:t>      </a:t>
              </a:r>
              <a:r>
                <a:rPr lang="en-US" sz="1400" dirty="0">
                  <a:solidFill>
                    <a:schemeClr val="tx1">
                      <a:lumMod val="75000"/>
                      <a:lumOff val="25000"/>
                    </a:schemeClr>
                  </a:solidFill>
                  <a:ea typeface="Garamond" charset="0"/>
                  <a:cs typeface="Garamond" charset="0"/>
                </a:rPr>
                <a:t>250-3500</a:t>
              </a:r>
            </a:p>
          </p:txBody>
        </p:sp>
        <p:sp>
          <p:nvSpPr>
            <p:cNvPr id="46" name="TextBox 45">
              <a:extLst>
                <a:ext uri="{FF2B5EF4-FFF2-40B4-BE49-F238E27FC236}">
                  <a16:creationId xmlns:a16="http://schemas.microsoft.com/office/drawing/2014/main" id="{F628D02C-D0F2-7B4A-8477-822AE6F0DD60}"/>
                </a:ext>
              </a:extLst>
            </p:cNvPr>
            <p:cNvSpPr txBox="1"/>
            <p:nvPr/>
          </p:nvSpPr>
          <p:spPr>
            <a:xfrm>
              <a:off x="9455928" y="1688489"/>
              <a:ext cx="2631100" cy="655653"/>
            </a:xfrm>
            <a:prstGeom prst="rect">
              <a:avLst/>
            </a:prstGeom>
            <a:noFill/>
          </p:spPr>
          <p:txBody>
            <a:bodyPr wrap="square" rtlCol="0">
              <a:spAutoFit/>
            </a:bodyPr>
            <a:lstStyle/>
            <a:p>
              <a:r>
                <a:rPr lang="en-US" sz="1600" dirty="0">
                  <a:solidFill>
                    <a:schemeClr val="tx1">
                      <a:lumMod val="75000"/>
                      <a:lumOff val="25000"/>
                    </a:schemeClr>
                  </a:solidFill>
                  <a:ea typeface="Garamond" charset="0"/>
                  <a:cs typeface="Garamond" charset="0"/>
                </a:rPr>
                <a:t>Total Energy (MWh/</a:t>
              </a:r>
              <a:r>
                <a:rPr lang="en-US" sz="1600" dirty="0" err="1">
                  <a:solidFill>
                    <a:schemeClr val="tx1">
                      <a:lumMod val="75000"/>
                      <a:lumOff val="25000"/>
                    </a:schemeClr>
                  </a:solidFill>
                  <a:ea typeface="Garamond" charset="0"/>
                  <a:cs typeface="Garamond" charset="0"/>
                </a:rPr>
                <a:t>yr</a:t>
              </a:r>
              <a:r>
                <a:rPr lang="en-US" sz="1600" dirty="0">
                  <a:solidFill>
                    <a:schemeClr val="tx1">
                      <a:lumMod val="75000"/>
                      <a:lumOff val="25000"/>
                    </a:schemeClr>
                  </a:solidFill>
                  <a:ea typeface="Garamond" charset="0"/>
                  <a:cs typeface="Garamond" charset="0"/>
                </a:rPr>
                <a:t>)</a:t>
              </a:r>
            </a:p>
            <a:p>
              <a:endParaRPr lang="en-US" dirty="0"/>
            </a:p>
          </p:txBody>
        </p:sp>
        <p:sp>
          <p:nvSpPr>
            <p:cNvPr id="47" name="TextBox 46">
              <a:extLst>
                <a:ext uri="{FF2B5EF4-FFF2-40B4-BE49-F238E27FC236}">
                  <a16:creationId xmlns:a16="http://schemas.microsoft.com/office/drawing/2014/main" id="{04976683-4DF7-C247-9D59-37ABC6A7F780}"/>
                </a:ext>
              </a:extLst>
            </p:cNvPr>
            <p:cNvSpPr txBox="1"/>
            <p:nvPr/>
          </p:nvSpPr>
          <p:spPr>
            <a:xfrm>
              <a:off x="5260037" y="510223"/>
              <a:ext cx="6781002" cy="885132"/>
            </a:xfrm>
            <a:prstGeom prst="rect">
              <a:avLst/>
            </a:prstGeom>
            <a:noFill/>
          </p:spPr>
          <p:txBody>
            <a:bodyPr wrap="square" rtlCol="0">
              <a:spAutoFit/>
            </a:bodyPr>
            <a:lstStyle/>
            <a:p>
              <a:pPr algn="ctr"/>
              <a:r>
                <a:rPr lang="en-US" sz="2400" b="1" dirty="0">
                  <a:solidFill>
                    <a:schemeClr val="tx1">
                      <a:lumMod val="75000"/>
                      <a:lumOff val="25000"/>
                    </a:schemeClr>
                  </a:solidFill>
                  <a:ea typeface="Garamond" charset="0"/>
                  <a:cs typeface="Garamond" charset="0"/>
                </a:rPr>
                <a:t>Total Annual Solar Energy Potential by Building</a:t>
              </a:r>
            </a:p>
          </p:txBody>
        </p:sp>
      </p:grpSp>
      <p:sp>
        <p:nvSpPr>
          <p:cNvPr id="49" name="Rectangle 48">
            <a:extLst>
              <a:ext uri="{FF2B5EF4-FFF2-40B4-BE49-F238E27FC236}">
                <a16:creationId xmlns:a16="http://schemas.microsoft.com/office/drawing/2014/main" id="{0070BCB8-3B8A-3A4A-8E92-AF7D661EBCFD}"/>
              </a:ext>
            </a:extLst>
          </p:cNvPr>
          <p:cNvSpPr/>
          <p:nvPr/>
        </p:nvSpPr>
        <p:spPr>
          <a:xfrm>
            <a:off x="4791289" y="6133407"/>
            <a:ext cx="436338" cy="261610"/>
          </a:xfrm>
          <a:prstGeom prst="rect">
            <a:avLst/>
          </a:prstGeom>
        </p:spPr>
        <p:txBody>
          <a:bodyPr wrap="none">
            <a:spAutoFit/>
          </a:bodyPr>
          <a:lstStyle/>
          <a:p>
            <a:r>
              <a:rPr lang="en-US" sz="1100" dirty="0">
                <a:solidFill>
                  <a:schemeClr val="bg1">
                    <a:lumMod val="85000"/>
                  </a:schemeClr>
                </a:solidFill>
              </a:rPr>
              <a:t>0.25</a:t>
            </a:r>
          </a:p>
        </p:txBody>
      </p:sp>
      <p:sp>
        <p:nvSpPr>
          <p:cNvPr id="50" name="Rectangle 49">
            <a:extLst>
              <a:ext uri="{FF2B5EF4-FFF2-40B4-BE49-F238E27FC236}">
                <a16:creationId xmlns:a16="http://schemas.microsoft.com/office/drawing/2014/main" id="{06436EE9-A56A-1646-AA8B-6C273938CFF8}"/>
              </a:ext>
            </a:extLst>
          </p:cNvPr>
          <p:cNvSpPr/>
          <p:nvPr/>
        </p:nvSpPr>
        <p:spPr>
          <a:xfrm>
            <a:off x="4371924" y="6133408"/>
            <a:ext cx="256802" cy="261610"/>
          </a:xfrm>
          <a:prstGeom prst="rect">
            <a:avLst/>
          </a:prstGeom>
        </p:spPr>
        <p:txBody>
          <a:bodyPr wrap="none">
            <a:spAutoFit/>
          </a:bodyPr>
          <a:lstStyle/>
          <a:p>
            <a:r>
              <a:rPr lang="en-US" sz="1100" dirty="0">
                <a:solidFill>
                  <a:schemeClr val="bg1">
                    <a:lumMod val="85000"/>
                  </a:schemeClr>
                </a:solidFill>
              </a:rPr>
              <a:t>0</a:t>
            </a:r>
          </a:p>
        </p:txBody>
      </p:sp>
      <p:sp>
        <p:nvSpPr>
          <p:cNvPr id="52" name="Rectangle 51">
            <a:extLst>
              <a:ext uri="{FF2B5EF4-FFF2-40B4-BE49-F238E27FC236}">
                <a16:creationId xmlns:a16="http://schemas.microsoft.com/office/drawing/2014/main" id="{1AE40177-434A-EF49-861C-1AFCDEEF6736}"/>
              </a:ext>
            </a:extLst>
          </p:cNvPr>
          <p:cNvSpPr/>
          <p:nvPr/>
        </p:nvSpPr>
        <p:spPr>
          <a:xfrm>
            <a:off x="5336589" y="6112506"/>
            <a:ext cx="364202" cy="261610"/>
          </a:xfrm>
          <a:prstGeom prst="rect">
            <a:avLst/>
          </a:prstGeom>
        </p:spPr>
        <p:txBody>
          <a:bodyPr wrap="none">
            <a:spAutoFit/>
          </a:bodyPr>
          <a:lstStyle/>
          <a:p>
            <a:r>
              <a:rPr lang="en-US" sz="1100" dirty="0">
                <a:solidFill>
                  <a:schemeClr val="bg1">
                    <a:lumMod val="85000"/>
                  </a:schemeClr>
                </a:solidFill>
              </a:rPr>
              <a:t>0.5</a:t>
            </a:r>
          </a:p>
        </p:txBody>
      </p:sp>
      <p:sp>
        <p:nvSpPr>
          <p:cNvPr id="53" name="Rectangle 52">
            <a:extLst>
              <a:ext uri="{FF2B5EF4-FFF2-40B4-BE49-F238E27FC236}">
                <a16:creationId xmlns:a16="http://schemas.microsoft.com/office/drawing/2014/main" id="{DDB7A8D8-650E-CC47-B367-87ADF5BFE33D}"/>
              </a:ext>
            </a:extLst>
          </p:cNvPr>
          <p:cNvSpPr/>
          <p:nvPr/>
        </p:nvSpPr>
        <p:spPr>
          <a:xfrm>
            <a:off x="5515395" y="6256229"/>
            <a:ext cx="328936" cy="261610"/>
          </a:xfrm>
          <a:prstGeom prst="rect">
            <a:avLst/>
          </a:prstGeom>
        </p:spPr>
        <p:txBody>
          <a:bodyPr wrap="none">
            <a:spAutoFit/>
          </a:bodyPr>
          <a:lstStyle/>
          <a:p>
            <a:r>
              <a:rPr lang="en-US" sz="1100" dirty="0">
                <a:solidFill>
                  <a:schemeClr val="bg1">
                    <a:lumMod val="85000"/>
                  </a:schemeClr>
                </a:solidFill>
              </a:rPr>
              <a:t>mi</a:t>
            </a:r>
          </a:p>
        </p:txBody>
      </p:sp>
      <p:cxnSp>
        <p:nvCxnSpPr>
          <p:cNvPr id="8" name="Straight Connector 7">
            <a:extLst>
              <a:ext uri="{FF2B5EF4-FFF2-40B4-BE49-F238E27FC236}">
                <a16:creationId xmlns:a16="http://schemas.microsoft.com/office/drawing/2014/main" id="{FB7DC2FF-01D5-9D49-9609-9A637828A4D1}"/>
              </a:ext>
            </a:extLst>
          </p:cNvPr>
          <p:cNvCxnSpPr>
            <a:cxnSpLocks/>
          </p:cNvCxnSpPr>
          <p:nvPr/>
        </p:nvCxnSpPr>
        <p:spPr>
          <a:xfrm>
            <a:off x="6059967" y="947765"/>
            <a:ext cx="5053" cy="5570074"/>
          </a:xfrm>
          <a:prstGeom prst="line">
            <a:avLst/>
          </a:prstGeom>
          <a:ln w="24130">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prstDash val="sysDash"/>
          </a:ln>
        </p:spPr>
        <p:style>
          <a:lnRef idx="1">
            <a:schemeClr val="dk1"/>
          </a:lnRef>
          <a:fillRef idx="0">
            <a:schemeClr val="dk1"/>
          </a:fillRef>
          <a:effectRef idx="0">
            <a:schemeClr val="dk1"/>
          </a:effectRef>
          <a:fontRef idx="minor">
            <a:schemeClr val="tx1"/>
          </a:fontRef>
        </p:style>
      </p:cxnSp>
      <p:sp>
        <p:nvSpPr>
          <p:cNvPr id="58" name="Title 3">
            <a:extLst>
              <a:ext uri="{FF2B5EF4-FFF2-40B4-BE49-F238E27FC236}">
                <a16:creationId xmlns:a16="http://schemas.microsoft.com/office/drawing/2014/main" id="{D6B0A557-CAD2-ED4F-9C03-51D1DD551190}"/>
              </a:ext>
            </a:extLst>
          </p:cNvPr>
          <p:cNvSpPr>
            <a:spLocks noGrp="1"/>
          </p:cNvSpPr>
          <p:nvPr>
            <p:ph type="title"/>
          </p:nvPr>
        </p:nvSpPr>
        <p:spPr>
          <a:xfrm>
            <a:off x="1620864" y="261966"/>
            <a:ext cx="10515600" cy="685799"/>
          </a:xfrm>
        </p:spPr>
        <p:txBody>
          <a:bodyPr>
            <a:normAutofit fontScale="90000"/>
          </a:bodyPr>
          <a:lstStyle/>
          <a:p>
            <a:r>
              <a:rPr lang="en-US" dirty="0"/>
              <a:t>Results</a:t>
            </a:r>
          </a:p>
        </p:txBody>
      </p:sp>
    </p:spTree>
    <p:extLst>
      <p:ext uri="{BB962C8B-B14F-4D97-AF65-F5344CB8AC3E}">
        <p14:creationId xmlns:p14="http://schemas.microsoft.com/office/powerpoint/2010/main" val="20467494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706994-3699-B444-AB08-29C4E2DA4C4F}"/>
              </a:ext>
            </a:extLst>
          </p:cNvPr>
          <p:cNvSpPr>
            <a:spLocks noGrp="1"/>
          </p:cNvSpPr>
          <p:nvPr>
            <p:ph type="title"/>
          </p:nvPr>
        </p:nvSpPr>
        <p:spPr>
          <a:xfrm>
            <a:off x="1620864" y="261966"/>
            <a:ext cx="10515600" cy="685799"/>
          </a:xfrm>
        </p:spPr>
        <p:txBody>
          <a:bodyPr>
            <a:normAutofit fontScale="90000"/>
          </a:bodyPr>
          <a:lstStyle/>
          <a:p>
            <a:r>
              <a:rPr lang="en-US" dirty="0"/>
              <a:t>Results</a:t>
            </a:r>
          </a:p>
        </p:txBody>
      </p:sp>
      <p:grpSp>
        <p:nvGrpSpPr>
          <p:cNvPr id="2" name="Group 1">
            <a:extLst>
              <a:ext uri="{FF2B5EF4-FFF2-40B4-BE49-F238E27FC236}">
                <a16:creationId xmlns:a16="http://schemas.microsoft.com/office/drawing/2014/main" id="{DF13F3BA-635D-304E-AC30-F1ECABCFDA90}"/>
              </a:ext>
            </a:extLst>
          </p:cNvPr>
          <p:cNvGrpSpPr/>
          <p:nvPr/>
        </p:nvGrpSpPr>
        <p:grpSpPr>
          <a:xfrm>
            <a:off x="-10021" y="1435033"/>
            <a:ext cx="9959933" cy="4711571"/>
            <a:chOff x="27136" y="2387604"/>
            <a:chExt cx="6001478" cy="2823832"/>
          </a:xfrm>
        </p:grpSpPr>
        <p:pic>
          <p:nvPicPr>
            <p:cNvPr id="51" name="Picture 50">
              <a:extLst>
                <a:ext uri="{FF2B5EF4-FFF2-40B4-BE49-F238E27FC236}">
                  <a16:creationId xmlns:a16="http://schemas.microsoft.com/office/drawing/2014/main" id="{62C06004-F8DC-A646-B699-4FE7490F39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4625" y="3133921"/>
              <a:ext cx="4567482" cy="1491438"/>
            </a:xfrm>
            <a:prstGeom prst="rect">
              <a:avLst/>
            </a:prstGeom>
          </p:spPr>
        </p:pic>
        <p:sp>
          <p:nvSpPr>
            <p:cNvPr id="62" name="TextBox 61">
              <a:extLst>
                <a:ext uri="{FF2B5EF4-FFF2-40B4-BE49-F238E27FC236}">
                  <a16:creationId xmlns:a16="http://schemas.microsoft.com/office/drawing/2014/main" id="{2469C9E6-7A86-B249-BF20-E3E75634E910}"/>
                </a:ext>
              </a:extLst>
            </p:cNvPr>
            <p:cNvSpPr txBox="1"/>
            <p:nvPr/>
          </p:nvSpPr>
          <p:spPr>
            <a:xfrm>
              <a:off x="486036" y="4458996"/>
              <a:ext cx="464950" cy="307777"/>
            </a:xfrm>
            <a:prstGeom prst="rect">
              <a:avLst/>
            </a:prstGeom>
            <a:noFill/>
          </p:spPr>
          <p:txBody>
            <a:bodyPr wrap="square" rtlCol="0">
              <a:spAutoFit/>
            </a:bodyPr>
            <a:lstStyle/>
            <a:p>
              <a:r>
                <a:rPr lang="en-US" sz="1400" dirty="0"/>
                <a:t>0.0</a:t>
              </a:r>
            </a:p>
          </p:txBody>
        </p:sp>
        <p:sp>
          <p:nvSpPr>
            <p:cNvPr id="63" name="TextBox 62">
              <a:extLst>
                <a:ext uri="{FF2B5EF4-FFF2-40B4-BE49-F238E27FC236}">
                  <a16:creationId xmlns:a16="http://schemas.microsoft.com/office/drawing/2014/main" id="{3F41D4D5-73FF-6F46-A870-32C905BC40CD}"/>
                </a:ext>
              </a:extLst>
            </p:cNvPr>
            <p:cNvSpPr txBox="1"/>
            <p:nvPr/>
          </p:nvSpPr>
          <p:spPr>
            <a:xfrm>
              <a:off x="498559" y="3980622"/>
              <a:ext cx="464950" cy="307777"/>
            </a:xfrm>
            <a:prstGeom prst="rect">
              <a:avLst/>
            </a:prstGeom>
            <a:noFill/>
          </p:spPr>
          <p:txBody>
            <a:bodyPr wrap="square" rtlCol="0">
              <a:spAutoFit/>
            </a:bodyPr>
            <a:lstStyle/>
            <a:p>
              <a:r>
                <a:rPr lang="en-US" sz="1400" dirty="0"/>
                <a:t>0.4</a:t>
              </a:r>
            </a:p>
          </p:txBody>
        </p:sp>
        <p:sp>
          <p:nvSpPr>
            <p:cNvPr id="64" name="TextBox 63">
              <a:extLst>
                <a:ext uri="{FF2B5EF4-FFF2-40B4-BE49-F238E27FC236}">
                  <a16:creationId xmlns:a16="http://schemas.microsoft.com/office/drawing/2014/main" id="{7F208BF6-88C4-8E43-8596-73A957E26AC2}"/>
                </a:ext>
              </a:extLst>
            </p:cNvPr>
            <p:cNvSpPr txBox="1"/>
            <p:nvPr/>
          </p:nvSpPr>
          <p:spPr>
            <a:xfrm>
              <a:off x="500019" y="3501227"/>
              <a:ext cx="464950" cy="307777"/>
            </a:xfrm>
            <a:prstGeom prst="rect">
              <a:avLst/>
            </a:prstGeom>
            <a:noFill/>
          </p:spPr>
          <p:txBody>
            <a:bodyPr wrap="square" rtlCol="0">
              <a:spAutoFit/>
            </a:bodyPr>
            <a:lstStyle/>
            <a:p>
              <a:r>
                <a:rPr lang="en-US" sz="1400" dirty="0"/>
                <a:t>0.8</a:t>
              </a:r>
            </a:p>
          </p:txBody>
        </p:sp>
        <p:sp>
          <p:nvSpPr>
            <p:cNvPr id="66" name="TextBox 65">
              <a:extLst>
                <a:ext uri="{FF2B5EF4-FFF2-40B4-BE49-F238E27FC236}">
                  <a16:creationId xmlns:a16="http://schemas.microsoft.com/office/drawing/2014/main" id="{E440048D-5BB0-0E4B-931B-947C5C776C9B}"/>
                </a:ext>
              </a:extLst>
            </p:cNvPr>
            <p:cNvSpPr txBox="1"/>
            <p:nvPr/>
          </p:nvSpPr>
          <p:spPr>
            <a:xfrm>
              <a:off x="475449" y="3025994"/>
              <a:ext cx="464950" cy="184463"/>
            </a:xfrm>
            <a:prstGeom prst="rect">
              <a:avLst/>
            </a:prstGeom>
            <a:noFill/>
          </p:spPr>
          <p:txBody>
            <a:bodyPr wrap="square" rtlCol="0">
              <a:spAutoFit/>
            </a:bodyPr>
            <a:lstStyle/>
            <a:p>
              <a:r>
                <a:rPr lang="en-US" sz="1400" dirty="0"/>
                <a:t>x10</a:t>
              </a:r>
              <a:r>
                <a:rPr lang="en-US" sz="1400" baseline="30000" dirty="0"/>
                <a:t>5</a:t>
              </a:r>
              <a:endParaRPr lang="en-US" sz="1400" dirty="0"/>
            </a:p>
          </p:txBody>
        </p:sp>
        <p:sp>
          <p:nvSpPr>
            <p:cNvPr id="67" name="TextBox 66">
              <a:extLst>
                <a:ext uri="{FF2B5EF4-FFF2-40B4-BE49-F238E27FC236}">
                  <a16:creationId xmlns:a16="http://schemas.microsoft.com/office/drawing/2014/main" id="{C62B5B40-5448-2242-85FB-05E2EE39EE3E}"/>
                </a:ext>
              </a:extLst>
            </p:cNvPr>
            <p:cNvSpPr txBox="1"/>
            <p:nvPr/>
          </p:nvSpPr>
          <p:spPr>
            <a:xfrm rot="16200000">
              <a:off x="-1075695" y="3741216"/>
              <a:ext cx="2736440" cy="204000"/>
            </a:xfrm>
            <a:prstGeom prst="rect">
              <a:avLst/>
            </a:prstGeom>
            <a:noFill/>
          </p:spPr>
          <p:txBody>
            <a:bodyPr wrap="square" rtlCol="0">
              <a:spAutoFit/>
            </a:bodyPr>
            <a:lstStyle/>
            <a:p>
              <a:pPr algn="ctr"/>
              <a:r>
                <a:rPr lang="en-US" sz="1600" dirty="0">
                  <a:solidFill>
                    <a:schemeClr val="tx1">
                      <a:lumMod val="75000"/>
                      <a:lumOff val="25000"/>
                    </a:schemeClr>
                  </a:solidFill>
                </a:rPr>
                <a:t>Cumulative Solar Energy (MWh/yr)</a:t>
              </a:r>
            </a:p>
          </p:txBody>
        </p:sp>
        <p:cxnSp>
          <p:nvCxnSpPr>
            <p:cNvPr id="68" name="Straight Connector 67">
              <a:extLst>
                <a:ext uri="{FF2B5EF4-FFF2-40B4-BE49-F238E27FC236}">
                  <a16:creationId xmlns:a16="http://schemas.microsoft.com/office/drawing/2014/main" id="{AD958913-D753-0841-892D-51AA8B9B5CF0}"/>
                </a:ext>
              </a:extLst>
            </p:cNvPr>
            <p:cNvCxnSpPr>
              <a:cxnSpLocks/>
            </p:cNvCxnSpPr>
            <p:nvPr/>
          </p:nvCxnSpPr>
          <p:spPr>
            <a:xfrm>
              <a:off x="1752334" y="3435188"/>
              <a:ext cx="593113" cy="153568"/>
            </a:xfrm>
            <a:prstGeom prst="line">
              <a:avLst/>
            </a:prstGeom>
            <a:ln w="9525">
              <a:solidFill>
                <a:schemeClr val="tx1">
                  <a:lumMod val="75000"/>
                  <a:lumOff val="25000"/>
                </a:schemeClr>
              </a:solidFill>
              <a:headEnd type="oval"/>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80121F20-07C1-DA4B-91A9-975C25CFE3AF}"/>
                </a:ext>
              </a:extLst>
            </p:cNvPr>
            <p:cNvSpPr txBox="1"/>
            <p:nvPr/>
          </p:nvSpPr>
          <p:spPr>
            <a:xfrm>
              <a:off x="2321472" y="3529092"/>
              <a:ext cx="1031684" cy="178314"/>
            </a:xfrm>
            <a:prstGeom prst="rect">
              <a:avLst/>
            </a:prstGeom>
            <a:solidFill>
              <a:schemeClr val="bg2"/>
            </a:solidFill>
          </p:spPr>
          <p:txBody>
            <a:bodyPr wrap="square" rtlCol="0">
              <a:spAutoFit/>
            </a:bodyPr>
            <a:lstStyle/>
            <a:p>
              <a:pPr algn="ctr">
                <a:lnSpc>
                  <a:spcPts val="1620"/>
                </a:lnSpc>
              </a:pPr>
              <a:r>
                <a:rPr lang="en-US" sz="1600" dirty="0">
                  <a:solidFill>
                    <a:schemeClr val="tx1">
                      <a:lumMod val="75000"/>
                      <a:lumOff val="25000"/>
                    </a:schemeClr>
                  </a:solidFill>
                </a:rPr>
                <a:t>94,363 MWh/</a:t>
              </a:r>
              <a:r>
                <a:rPr lang="en-US" sz="1600" dirty="0" err="1">
                  <a:solidFill>
                    <a:schemeClr val="tx1">
                      <a:lumMod val="75000"/>
                      <a:lumOff val="25000"/>
                    </a:schemeClr>
                  </a:solidFill>
                </a:rPr>
                <a:t>yr</a:t>
              </a:r>
              <a:endParaRPr lang="en-US" sz="1600" dirty="0">
                <a:solidFill>
                  <a:schemeClr val="tx1">
                    <a:lumMod val="75000"/>
                    <a:lumOff val="25000"/>
                  </a:schemeClr>
                </a:solidFill>
              </a:endParaRPr>
            </a:p>
          </p:txBody>
        </p:sp>
        <p:sp>
          <p:nvSpPr>
            <p:cNvPr id="71" name="TextBox 70">
              <a:extLst>
                <a:ext uri="{FF2B5EF4-FFF2-40B4-BE49-F238E27FC236}">
                  <a16:creationId xmlns:a16="http://schemas.microsoft.com/office/drawing/2014/main" id="{22459BFB-3EFB-A644-9887-9AF74FB7E134}"/>
                </a:ext>
              </a:extLst>
            </p:cNvPr>
            <p:cNvSpPr txBox="1"/>
            <p:nvPr/>
          </p:nvSpPr>
          <p:spPr>
            <a:xfrm>
              <a:off x="865105" y="4590177"/>
              <a:ext cx="5163509" cy="202909"/>
            </a:xfrm>
            <a:prstGeom prst="rect">
              <a:avLst/>
            </a:prstGeom>
            <a:noFill/>
          </p:spPr>
          <p:txBody>
            <a:bodyPr wrap="square" rtlCol="0">
              <a:spAutoFit/>
            </a:bodyPr>
            <a:lstStyle/>
            <a:p>
              <a:r>
                <a:rPr lang="en-US" sz="1600" dirty="0">
                  <a:solidFill>
                    <a:schemeClr val="tx1">
                      <a:lumMod val="75000"/>
                      <a:lumOff val="25000"/>
                    </a:schemeClr>
                  </a:solidFill>
                </a:rPr>
                <a:t> 0                                     1000                                 2000                                 3000</a:t>
              </a:r>
            </a:p>
          </p:txBody>
        </p:sp>
        <p:sp>
          <p:nvSpPr>
            <p:cNvPr id="72" name="TextBox 71">
              <a:extLst>
                <a:ext uri="{FF2B5EF4-FFF2-40B4-BE49-F238E27FC236}">
                  <a16:creationId xmlns:a16="http://schemas.microsoft.com/office/drawing/2014/main" id="{9F7A87EC-9833-9948-B0D9-4E4C7AD29261}"/>
                </a:ext>
              </a:extLst>
            </p:cNvPr>
            <p:cNvSpPr txBox="1"/>
            <p:nvPr/>
          </p:nvSpPr>
          <p:spPr>
            <a:xfrm>
              <a:off x="27136" y="4846587"/>
              <a:ext cx="6001478" cy="202909"/>
            </a:xfrm>
            <a:prstGeom prst="rect">
              <a:avLst/>
            </a:prstGeom>
            <a:noFill/>
          </p:spPr>
          <p:txBody>
            <a:bodyPr wrap="square" rtlCol="0">
              <a:spAutoFit/>
            </a:bodyPr>
            <a:lstStyle/>
            <a:p>
              <a:pPr algn="ctr"/>
              <a:r>
                <a:rPr lang="en-US" sz="1600" dirty="0">
                  <a:solidFill>
                    <a:schemeClr val="tx1">
                      <a:lumMod val="75000"/>
                      <a:lumOff val="25000"/>
                    </a:schemeClr>
                  </a:solidFill>
                </a:rPr>
                <a:t>Building Count (</a:t>
              </a:r>
              <a:r>
                <a:rPr lang="en-US" sz="1600" dirty="0">
                  <a:solidFill>
                    <a:schemeClr val="tx1">
                      <a:lumMod val="75000"/>
                      <a:lumOff val="25000"/>
                    </a:schemeClr>
                  </a:solidFill>
                  <a:ea typeface="Garamond" charset="0"/>
                  <a:cs typeface="Garamond" charset="0"/>
                </a:rPr>
                <a:t>Ordered Most to Least Productive)</a:t>
              </a:r>
            </a:p>
          </p:txBody>
        </p:sp>
        <p:sp>
          <p:nvSpPr>
            <p:cNvPr id="73" name="TextBox 72">
              <a:extLst>
                <a:ext uri="{FF2B5EF4-FFF2-40B4-BE49-F238E27FC236}">
                  <a16:creationId xmlns:a16="http://schemas.microsoft.com/office/drawing/2014/main" id="{7D7362A9-EC97-0640-B1D7-11F8F24DBAF2}"/>
                </a:ext>
              </a:extLst>
            </p:cNvPr>
            <p:cNvSpPr txBox="1"/>
            <p:nvPr/>
          </p:nvSpPr>
          <p:spPr>
            <a:xfrm>
              <a:off x="1592379" y="4590177"/>
              <a:ext cx="319909" cy="202909"/>
            </a:xfrm>
            <a:prstGeom prst="rect">
              <a:avLst/>
            </a:prstGeom>
            <a:noFill/>
            <a:ln>
              <a:noFill/>
            </a:ln>
          </p:spPr>
          <p:txBody>
            <a:bodyPr wrap="none" rtlCol="0">
              <a:spAutoFit/>
            </a:bodyPr>
            <a:lstStyle/>
            <a:p>
              <a:r>
                <a:rPr lang="en-US" sz="1600" b="1" dirty="0">
                  <a:solidFill>
                    <a:srgbClr val="FF0000"/>
                  </a:solidFill>
                </a:rPr>
                <a:t>560</a:t>
              </a:r>
            </a:p>
          </p:txBody>
        </p:sp>
        <p:sp>
          <p:nvSpPr>
            <p:cNvPr id="74" name="Rectangle 73">
              <a:extLst>
                <a:ext uri="{FF2B5EF4-FFF2-40B4-BE49-F238E27FC236}">
                  <a16:creationId xmlns:a16="http://schemas.microsoft.com/office/drawing/2014/main" id="{8A17BC0E-5113-F84E-A89D-005FF18EE693}"/>
                </a:ext>
              </a:extLst>
            </p:cNvPr>
            <p:cNvSpPr/>
            <p:nvPr/>
          </p:nvSpPr>
          <p:spPr>
            <a:xfrm>
              <a:off x="794545" y="2387604"/>
              <a:ext cx="4421598" cy="498050"/>
            </a:xfrm>
            <a:prstGeom prst="rect">
              <a:avLst/>
            </a:prstGeom>
          </p:spPr>
          <p:txBody>
            <a:bodyPr wrap="square">
              <a:spAutoFit/>
            </a:bodyPr>
            <a:lstStyle/>
            <a:p>
              <a:pPr algn="ctr"/>
              <a:r>
                <a:rPr lang="en-US" sz="2400" b="1" dirty="0">
                  <a:solidFill>
                    <a:schemeClr val="tx1">
                      <a:lumMod val="75000"/>
                      <a:lumOff val="25000"/>
                    </a:schemeClr>
                  </a:solidFill>
                </a:rPr>
                <a:t>85% of solar energy could be generated by 19% of buildings in test area</a:t>
              </a:r>
            </a:p>
          </p:txBody>
        </p:sp>
      </p:grpSp>
      <mc:AlternateContent xmlns:mc="http://schemas.openxmlformats.org/markup-compatibility/2006">
        <mc:Choice xmlns:am3d="http://schemas.microsoft.com/office/drawing/2017/model3d" xmlns="" Requires="am3d">
          <p:graphicFrame>
            <p:nvGraphicFramePr>
              <p:cNvPr id="8" name="3D Model 7" descr="Solar Panel Standing 1x1">
                <a:extLst>
                  <a:ext uri="{FF2B5EF4-FFF2-40B4-BE49-F238E27FC236}">
                    <a16:creationId xmlns:a16="http://schemas.microsoft.com/office/drawing/2014/main" id="{4CD62D72-7AF4-D243-BD1F-D6AA31C17598}"/>
                  </a:ext>
                </a:extLst>
              </p:cNvPr>
              <p:cNvGraphicFramePr>
                <a:graphicFrameLocks noChangeAspect="1"/>
              </p:cNvGraphicFramePr>
              <p:nvPr>
                <p:extLst>
                  <p:ext uri="{D42A27DB-BD31-4B8C-83A1-F6EECF244321}">
                    <p14:modId xmlns:p14="http://schemas.microsoft.com/office/powerpoint/2010/main" val="14139825"/>
                  </p:ext>
                </p:extLst>
              </p:nvPr>
            </p:nvGraphicFramePr>
            <p:xfrm>
              <a:off x="9147380" y="1536864"/>
              <a:ext cx="2695335" cy="3963508"/>
            </p:xfrm>
            <a:graphic>
              <a:graphicData uri="http://schemas.microsoft.com/office/drawing/2017/model3d">
                <am3d:model3d r:embed="rId4">
                  <am3d:spPr>
                    <a:xfrm>
                      <a:off x="0" y="0"/>
                      <a:ext cx="2695335" cy="3963508"/>
                    </a:xfrm>
                    <a:prstGeom prst="rect">
                      <a:avLst/>
                    </a:prstGeom>
                    <a:effectLst>
                      <a:outerShdw blurRad="50800" dist="38100" dir="2700000" algn="tl" rotWithShape="0">
                        <a:prstClr val="black">
                          <a:alpha val="40000"/>
                        </a:prstClr>
                      </a:outerShdw>
                    </a:effectLst>
                  </am3d:spPr>
                  <am3d:camera>
                    <am3d:pos x="0" y="0" z="62153117"/>
                    <am3d:up dx="0" dy="36000000" dz="0"/>
                    <am3d:lookAt x="0" y="0" z="0"/>
                    <am3d:perspective fov="2700000"/>
                  </am3d:camera>
                  <am3d:trans>
                    <am3d:meterPerModelUnit n="6794212" d="1000000"/>
                    <am3d:preTrans dx="27588" dy="-8450671" dz="-511634"/>
                    <am3d:scale>
                      <am3d:sx n="1000000" d="1000000"/>
                      <am3d:sy n="1000000" d="1000000"/>
                      <am3d:sz n="1000000" d="1000000"/>
                    </am3d:scale>
                    <am3d:rot ax="525125" ay="-4"/>
                    <am3d:postTrans dx="0" dy="0" dz="0"/>
                  </am3d:trans>
                  <am3d:attrSrcUrl r:id="rId5"/>
                  <am3d:raster rName="Office3DRenderer" rVer="16.0.8326">
                    <am3d:blip r:embed="rId6"/>
                  </am3d:raster>
                  <am3d:objViewport viewportSz="541866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descr="Solar Panel Standing 1x1">
                <a:extLst>
                  <a:ext uri="{FF2B5EF4-FFF2-40B4-BE49-F238E27FC236}">
                    <a16:creationId xmlns:a16="http://schemas.microsoft.com/office/drawing/2014/main" id="{4CD62D72-7AF4-D243-BD1F-D6AA31C17598}"/>
                  </a:ext>
                </a:extLst>
              </p:cNvPr>
              <p:cNvPicPr>
                <a:picLocks noGrp="1" noRot="1" noChangeAspect="1" noMove="1" noResize="1" noEditPoints="1" noAdjustHandles="1" noChangeArrowheads="1" noChangeShapeType="1" noCrop="1"/>
              </p:cNvPicPr>
              <p:nvPr/>
            </p:nvPicPr>
            <p:blipFill>
              <a:blip r:embed="rId7"/>
              <a:stretch>
                <a:fillRect/>
              </a:stretch>
            </p:blipFill>
            <p:spPr>
              <a:xfrm>
                <a:off x="9147380" y="1536864"/>
                <a:ext cx="2695335" cy="3963508"/>
              </a:xfrm>
              <a:prstGeom prst="rect">
                <a:avLst/>
              </a:prstGeom>
              <a:effectLst>
                <a:outerShdw blurRad="50800" dist="38100" dir="2700000" algn="tl" rotWithShape="0">
                  <a:prstClr val="black">
                    <a:alpha val="40000"/>
                  </a:prstClr>
                </a:outerShdw>
              </a:effectLst>
            </p:spPr>
          </p:pic>
        </mc:Fallback>
      </mc:AlternateContent>
    </p:spTree>
    <p:extLst>
      <p:ext uri="{BB962C8B-B14F-4D97-AF65-F5344CB8AC3E}">
        <p14:creationId xmlns:p14="http://schemas.microsoft.com/office/powerpoint/2010/main" val="32117542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706994-3699-B444-AB08-29C4E2DA4C4F}"/>
              </a:ext>
            </a:extLst>
          </p:cNvPr>
          <p:cNvSpPr>
            <a:spLocks noGrp="1"/>
          </p:cNvSpPr>
          <p:nvPr>
            <p:ph type="title"/>
          </p:nvPr>
        </p:nvSpPr>
        <p:spPr>
          <a:xfrm>
            <a:off x="1620864" y="261966"/>
            <a:ext cx="10515600" cy="685799"/>
          </a:xfrm>
        </p:spPr>
        <p:txBody>
          <a:bodyPr>
            <a:normAutofit fontScale="90000"/>
          </a:bodyPr>
          <a:lstStyle/>
          <a:p>
            <a:r>
              <a:rPr lang="en-US" dirty="0"/>
              <a:t>Results</a:t>
            </a:r>
          </a:p>
        </p:txBody>
      </p:sp>
      <p:pic>
        <p:nvPicPr>
          <p:cNvPr id="36" name="Picture 35">
            <a:extLst>
              <a:ext uri="{FF2B5EF4-FFF2-40B4-BE49-F238E27FC236}">
                <a16:creationId xmlns:a16="http://schemas.microsoft.com/office/drawing/2014/main" id="{4449F62B-9DA2-0645-9816-D3FACE9FC92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538" t="9307" r="2093" b="7325"/>
          <a:stretch/>
        </p:blipFill>
        <p:spPr>
          <a:xfrm>
            <a:off x="4072078" y="788198"/>
            <a:ext cx="8009880" cy="5354403"/>
          </a:xfrm>
          <a:prstGeom prst="rect">
            <a:avLst/>
          </a:prstGeom>
          <a:effectLst>
            <a:outerShdw blurRad="50800" dist="38100" dir="2700000" algn="tl" rotWithShape="0">
              <a:prstClr val="black">
                <a:alpha val="40000"/>
              </a:prstClr>
            </a:outerShdw>
          </a:effectLst>
        </p:spPr>
      </p:pic>
      <p:grpSp>
        <p:nvGrpSpPr>
          <p:cNvPr id="37" name="Group 36">
            <a:extLst>
              <a:ext uri="{FF2B5EF4-FFF2-40B4-BE49-F238E27FC236}">
                <a16:creationId xmlns:a16="http://schemas.microsoft.com/office/drawing/2014/main" id="{65EFA025-C7B8-5A44-9971-E1C4421E19E1}"/>
              </a:ext>
            </a:extLst>
          </p:cNvPr>
          <p:cNvGrpSpPr/>
          <p:nvPr/>
        </p:nvGrpSpPr>
        <p:grpSpPr>
          <a:xfrm>
            <a:off x="154800" y="4673649"/>
            <a:ext cx="3715907" cy="1922036"/>
            <a:chOff x="8839003" y="87658"/>
            <a:chExt cx="3754493" cy="2227363"/>
          </a:xfrm>
        </p:grpSpPr>
        <p:sp>
          <p:nvSpPr>
            <p:cNvPr id="38" name="Rectangle 37">
              <a:extLst>
                <a:ext uri="{FF2B5EF4-FFF2-40B4-BE49-F238E27FC236}">
                  <a16:creationId xmlns:a16="http://schemas.microsoft.com/office/drawing/2014/main" id="{230E8C4C-344E-8A4D-B6F4-265F096107EC}"/>
                </a:ext>
              </a:extLst>
            </p:cNvPr>
            <p:cNvSpPr/>
            <p:nvPr/>
          </p:nvSpPr>
          <p:spPr>
            <a:xfrm>
              <a:off x="8839003" y="87658"/>
              <a:ext cx="3284067" cy="215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9D08A294-1D87-C645-BE93-9C9FE9E9B200}"/>
                </a:ext>
              </a:extLst>
            </p:cNvPr>
            <p:cNvGrpSpPr/>
            <p:nvPr/>
          </p:nvGrpSpPr>
          <p:grpSpPr>
            <a:xfrm>
              <a:off x="8886857" y="87658"/>
              <a:ext cx="3706639" cy="2227363"/>
              <a:chOff x="8886857" y="87658"/>
              <a:chExt cx="3706639" cy="2227363"/>
            </a:xfrm>
          </p:grpSpPr>
          <p:pic>
            <p:nvPicPr>
              <p:cNvPr id="40" name="Picture 39">
                <a:extLst>
                  <a:ext uri="{FF2B5EF4-FFF2-40B4-BE49-F238E27FC236}">
                    <a16:creationId xmlns:a16="http://schemas.microsoft.com/office/drawing/2014/main" id="{CC260379-E0F1-5841-B264-B7FC62B4E63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886857" y="156021"/>
                <a:ext cx="421268" cy="2159000"/>
              </a:xfrm>
              <a:prstGeom prst="rect">
                <a:avLst/>
              </a:prstGeom>
              <a:solidFill>
                <a:schemeClr val="bg1"/>
              </a:solidFill>
            </p:spPr>
          </p:pic>
          <p:sp>
            <p:nvSpPr>
              <p:cNvPr id="41" name="TextBox 40">
                <a:extLst>
                  <a:ext uri="{FF2B5EF4-FFF2-40B4-BE49-F238E27FC236}">
                    <a16:creationId xmlns:a16="http://schemas.microsoft.com/office/drawing/2014/main" id="{AD57240A-F17C-BD4C-A3EC-D3BCEC8F09EE}"/>
                  </a:ext>
                </a:extLst>
              </p:cNvPr>
              <p:cNvSpPr txBox="1"/>
              <p:nvPr/>
            </p:nvSpPr>
            <p:spPr>
              <a:xfrm>
                <a:off x="9344873" y="87658"/>
                <a:ext cx="1747925" cy="463670"/>
              </a:xfrm>
              <a:prstGeom prst="rect">
                <a:avLst/>
              </a:prstGeom>
              <a:noFill/>
            </p:spPr>
            <p:txBody>
              <a:bodyPr wrap="none" rtlCol="0">
                <a:spAutoFit/>
              </a:bodyPr>
              <a:lstStyle/>
              <a:p>
                <a:r>
                  <a:rPr lang="en-US" sz="2000" dirty="0">
                    <a:solidFill>
                      <a:schemeClr val="tx1">
                        <a:lumMod val="75000"/>
                        <a:lumOff val="25000"/>
                      </a:schemeClr>
                    </a:solidFill>
                  </a:rPr>
                  <a:t>Commercial</a:t>
                </a:r>
              </a:p>
            </p:txBody>
          </p:sp>
          <p:sp>
            <p:nvSpPr>
              <p:cNvPr id="42" name="TextBox 41">
                <a:extLst>
                  <a:ext uri="{FF2B5EF4-FFF2-40B4-BE49-F238E27FC236}">
                    <a16:creationId xmlns:a16="http://schemas.microsoft.com/office/drawing/2014/main" id="{69F05DA1-C54C-4E4E-8077-AC205155B9C9}"/>
                  </a:ext>
                </a:extLst>
              </p:cNvPr>
              <p:cNvSpPr txBox="1"/>
              <p:nvPr/>
            </p:nvSpPr>
            <p:spPr>
              <a:xfrm>
                <a:off x="9344873" y="456990"/>
                <a:ext cx="1284705" cy="463670"/>
              </a:xfrm>
              <a:prstGeom prst="rect">
                <a:avLst/>
              </a:prstGeom>
              <a:noFill/>
            </p:spPr>
            <p:txBody>
              <a:bodyPr wrap="none" rtlCol="0">
                <a:spAutoFit/>
              </a:bodyPr>
              <a:lstStyle/>
              <a:p>
                <a:r>
                  <a:rPr lang="en-US" sz="2000" dirty="0">
                    <a:solidFill>
                      <a:schemeClr val="tx1">
                        <a:lumMod val="75000"/>
                        <a:lumOff val="25000"/>
                      </a:schemeClr>
                    </a:solidFill>
                  </a:rPr>
                  <a:t>Industrial</a:t>
                </a:r>
              </a:p>
            </p:txBody>
          </p:sp>
          <p:sp>
            <p:nvSpPr>
              <p:cNvPr id="43" name="TextBox 42">
                <a:extLst>
                  <a:ext uri="{FF2B5EF4-FFF2-40B4-BE49-F238E27FC236}">
                    <a16:creationId xmlns:a16="http://schemas.microsoft.com/office/drawing/2014/main" id="{891B7E8B-7C11-8845-AF3A-B6FD94651B11}"/>
                  </a:ext>
                </a:extLst>
              </p:cNvPr>
              <p:cNvSpPr txBox="1"/>
              <p:nvPr/>
            </p:nvSpPr>
            <p:spPr>
              <a:xfrm>
                <a:off x="9332819" y="805808"/>
                <a:ext cx="1584341" cy="463670"/>
              </a:xfrm>
              <a:prstGeom prst="rect">
                <a:avLst/>
              </a:prstGeom>
              <a:noFill/>
            </p:spPr>
            <p:txBody>
              <a:bodyPr wrap="none" rtlCol="0">
                <a:spAutoFit/>
              </a:bodyPr>
              <a:lstStyle/>
              <a:p>
                <a:r>
                  <a:rPr lang="en-US" sz="2000" dirty="0">
                    <a:solidFill>
                      <a:schemeClr val="tx1">
                        <a:lumMod val="75000"/>
                        <a:lumOff val="25000"/>
                      </a:schemeClr>
                    </a:solidFill>
                  </a:rPr>
                  <a:t>Institutional</a:t>
                </a:r>
              </a:p>
            </p:txBody>
          </p:sp>
          <p:sp>
            <p:nvSpPr>
              <p:cNvPr id="44" name="TextBox 43">
                <a:extLst>
                  <a:ext uri="{FF2B5EF4-FFF2-40B4-BE49-F238E27FC236}">
                    <a16:creationId xmlns:a16="http://schemas.microsoft.com/office/drawing/2014/main" id="{F0AFB6B6-60D1-9344-957A-86B495C12CD8}"/>
                  </a:ext>
                </a:extLst>
              </p:cNvPr>
              <p:cNvSpPr txBox="1"/>
              <p:nvPr/>
            </p:nvSpPr>
            <p:spPr>
              <a:xfrm>
                <a:off x="9344873" y="1166021"/>
                <a:ext cx="904089" cy="463670"/>
              </a:xfrm>
              <a:prstGeom prst="rect">
                <a:avLst/>
              </a:prstGeom>
              <a:noFill/>
            </p:spPr>
            <p:txBody>
              <a:bodyPr wrap="none" rtlCol="0">
                <a:spAutoFit/>
              </a:bodyPr>
              <a:lstStyle/>
              <a:p>
                <a:r>
                  <a:rPr lang="en-US" sz="2000" dirty="0">
                    <a:solidFill>
                      <a:schemeClr val="tx1">
                        <a:lumMod val="75000"/>
                        <a:lumOff val="25000"/>
                      </a:schemeClr>
                    </a:solidFill>
                  </a:rPr>
                  <a:t>Other</a:t>
                </a:r>
              </a:p>
            </p:txBody>
          </p:sp>
          <p:sp>
            <p:nvSpPr>
              <p:cNvPr id="45" name="TextBox 44">
                <a:extLst>
                  <a:ext uri="{FF2B5EF4-FFF2-40B4-BE49-F238E27FC236}">
                    <a16:creationId xmlns:a16="http://schemas.microsoft.com/office/drawing/2014/main" id="{08C5E786-25ED-984B-90ED-28C561316E7F}"/>
                  </a:ext>
                </a:extLst>
              </p:cNvPr>
              <p:cNvSpPr txBox="1"/>
              <p:nvPr/>
            </p:nvSpPr>
            <p:spPr>
              <a:xfrm>
                <a:off x="9332819" y="1482005"/>
                <a:ext cx="3215326" cy="463670"/>
              </a:xfrm>
              <a:prstGeom prst="rect">
                <a:avLst/>
              </a:prstGeom>
              <a:noFill/>
            </p:spPr>
            <p:txBody>
              <a:bodyPr wrap="none" rtlCol="0">
                <a:spAutoFit/>
              </a:bodyPr>
              <a:lstStyle/>
              <a:p>
                <a:r>
                  <a:rPr lang="en-US" sz="2000" dirty="0">
                    <a:solidFill>
                      <a:schemeClr val="tx1">
                        <a:lumMod val="75000"/>
                        <a:lumOff val="25000"/>
                      </a:schemeClr>
                    </a:solidFill>
                  </a:rPr>
                  <a:t>Residential (1-2 Families)</a:t>
                </a:r>
              </a:p>
            </p:txBody>
          </p:sp>
          <p:sp>
            <p:nvSpPr>
              <p:cNvPr id="46" name="TextBox 45">
                <a:extLst>
                  <a:ext uri="{FF2B5EF4-FFF2-40B4-BE49-F238E27FC236}">
                    <a16:creationId xmlns:a16="http://schemas.microsoft.com/office/drawing/2014/main" id="{5F25D49D-9D90-4547-A9EE-6A7FF61E53CF}"/>
                  </a:ext>
                </a:extLst>
              </p:cNvPr>
              <p:cNvSpPr txBox="1"/>
              <p:nvPr/>
            </p:nvSpPr>
            <p:spPr>
              <a:xfrm>
                <a:off x="9332819" y="1851337"/>
                <a:ext cx="3260677" cy="463670"/>
              </a:xfrm>
              <a:prstGeom prst="rect">
                <a:avLst/>
              </a:prstGeom>
              <a:noFill/>
            </p:spPr>
            <p:txBody>
              <a:bodyPr wrap="none" rtlCol="0">
                <a:spAutoFit/>
              </a:bodyPr>
              <a:lstStyle/>
              <a:p>
                <a:r>
                  <a:rPr lang="en-US" sz="2000" dirty="0">
                    <a:solidFill>
                      <a:schemeClr val="tx1">
                        <a:lumMod val="75000"/>
                        <a:lumOff val="25000"/>
                      </a:schemeClr>
                    </a:solidFill>
                  </a:rPr>
                  <a:t>Residential (Multi-Family)</a:t>
                </a:r>
              </a:p>
            </p:txBody>
          </p:sp>
        </p:grpSp>
      </p:grpSp>
      <p:grpSp>
        <p:nvGrpSpPr>
          <p:cNvPr id="47" name="Group 46">
            <a:extLst>
              <a:ext uri="{FF2B5EF4-FFF2-40B4-BE49-F238E27FC236}">
                <a16:creationId xmlns:a16="http://schemas.microsoft.com/office/drawing/2014/main" id="{9C3D968B-AB49-9941-A0A0-FD8EDAF12D8B}"/>
              </a:ext>
            </a:extLst>
          </p:cNvPr>
          <p:cNvGrpSpPr>
            <a:grpSpLocks noChangeAspect="1"/>
          </p:cNvGrpSpPr>
          <p:nvPr/>
        </p:nvGrpSpPr>
        <p:grpSpPr>
          <a:xfrm>
            <a:off x="688822" y="1931946"/>
            <a:ext cx="2769015" cy="2750389"/>
            <a:chOff x="9297199" y="1162085"/>
            <a:chExt cx="2631076" cy="2613378"/>
          </a:xfrm>
          <a:effectLst>
            <a:outerShdw blurRad="50800" dist="38100" dir="2700000" algn="tl" rotWithShape="0">
              <a:prstClr val="black">
                <a:alpha val="40000"/>
              </a:prstClr>
            </a:outerShdw>
          </a:effectLst>
        </p:grpSpPr>
        <p:pic>
          <p:nvPicPr>
            <p:cNvPr id="48" name="Picture 47">
              <a:extLst>
                <a:ext uri="{FF2B5EF4-FFF2-40B4-BE49-F238E27FC236}">
                  <a16:creationId xmlns:a16="http://schemas.microsoft.com/office/drawing/2014/main" id="{FE42572B-E0EE-1C48-8724-A5DCB75C1B2F}"/>
                </a:ext>
              </a:extLst>
            </p:cNvPr>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297199" y="1162085"/>
              <a:ext cx="2631076" cy="2613378"/>
            </a:xfrm>
            <a:prstGeom prst="rect">
              <a:avLst/>
            </a:prstGeom>
          </p:spPr>
        </p:pic>
        <p:sp>
          <p:nvSpPr>
            <p:cNvPr id="49" name="TextBox 48">
              <a:extLst>
                <a:ext uri="{FF2B5EF4-FFF2-40B4-BE49-F238E27FC236}">
                  <a16:creationId xmlns:a16="http://schemas.microsoft.com/office/drawing/2014/main" id="{E90165AB-61DA-6E4A-A5FB-B5A5E5D6F824}"/>
                </a:ext>
              </a:extLst>
            </p:cNvPr>
            <p:cNvSpPr txBox="1"/>
            <p:nvPr/>
          </p:nvSpPr>
          <p:spPr>
            <a:xfrm>
              <a:off x="9805747" y="1761067"/>
              <a:ext cx="758739" cy="350934"/>
            </a:xfrm>
            <a:prstGeom prst="rect">
              <a:avLst/>
            </a:prstGeom>
            <a:noFill/>
          </p:spPr>
          <p:txBody>
            <a:bodyPr wrap="square" rtlCol="0">
              <a:spAutoFit/>
            </a:bodyPr>
            <a:lstStyle/>
            <a:p>
              <a:r>
                <a:rPr lang="en-US" dirty="0">
                  <a:solidFill>
                    <a:schemeClr val="tx1">
                      <a:lumMod val="75000"/>
                      <a:lumOff val="25000"/>
                    </a:schemeClr>
                  </a:solidFill>
                </a:rPr>
                <a:t>21%</a:t>
              </a:r>
            </a:p>
          </p:txBody>
        </p:sp>
        <p:sp>
          <p:nvSpPr>
            <p:cNvPr id="50" name="TextBox 49">
              <a:extLst>
                <a:ext uri="{FF2B5EF4-FFF2-40B4-BE49-F238E27FC236}">
                  <a16:creationId xmlns:a16="http://schemas.microsoft.com/office/drawing/2014/main" id="{E785C32E-5CB7-334F-9682-B82B4F7AE15F}"/>
                </a:ext>
              </a:extLst>
            </p:cNvPr>
            <p:cNvSpPr txBox="1"/>
            <p:nvPr/>
          </p:nvSpPr>
          <p:spPr>
            <a:xfrm>
              <a:off x="10849132" y="1761067"/>
              <a:ext cx="799092" cy="350934"/>
            </a:xfrm>
            <a:prstGeom prst="rect">
              <a:avLst/>
            </a:prstGeom>
            <a:noFill/>
          </p:spPr>
          <p:txBody>
            <a:bodyPr wrap="square" rtlCol="0">
              <a:spAutoFit/>
            </a:bodyPr>
            <a:lstStyle/>
            <a:p>
              <a:r>
                <a:rPr lang="en-US" dirty="0">
                  <a:solidFill>
                    <a:schemeClr val="tx1">
                      <a:lumMod val="75000"/>
                      <a:lumOff val="25000"/>
                    </a:schemeClr>
                  </a:solidFill>
                </a:rPr>
                <a:t>26%</a:t>
              </a:r>
            </a:p>
          </p:txBody>
        </p:sp>
        <p:sp>
          <p:nvSpPr>
            <p:cNvPr id="52" name="TextBox 51">
              <a:extLst>
                <a:ext uri="{FF2B5EF4-FFF2-40B4-BE49-F238E27FC236}">
                  <a16:creationId xmlns:a16="http://schemas.microsoft.com/office/drawing/2014/main" id="{88446FED-4F81-D342-BC46-E9FBC2B31658}"/>
                </a:ext>
              </a:extLst>
            </p:cNvPr>
            <p:cNvSpPr txBox="1"/>
            <p:nvPr/>
          </p:nvSpPr>
          <p:spPr>
            <a:xfrm>
              <a:off x="9980673" y="2863537"/>
              <a:ext cx="690984" cy="350935"/>
            </a:xfrm>
            <a:prstGeom prst="rect">
              <a:avLst/>
            </a:prstGeom>
            <a:noFill/>
          </p:spPr>
          <p:txBody>
            <a:bodyPr wrap="square" rtlCol="0">
              <a:spAutoFit/>
            </a:bodyPr>
            <a:lstStyle/>
            <a:p>
              <a:r>
                <a:rPr lang="en-US" dirty="0">
                  <a:solidFill>
                    <a:schemeClr val="tx1">
                      <a:lumMod val="75000"/>
                      <a:lumOff val="25000"/>
                    </a:schemeClr>
                  </a:solidFill>
                </a:rPr>
                <a:t>38%</a:t>
              </a:r>
            </a:p>
          </p:txBody>
        </p:sp>
        <p:sp>
          <p:nvSpPr>
            <p:cNvPr id="53" name="TextBox 52">
              <a:extLst>
                <a:ext uri="{FF2B5EF4-FFF2-40B4-BE49-F238E27FC236}">
                  <a16:creationId xmlns:a16="http://schemas.microsoft.com/office/drawing/2014/main" id="{5B4FCB9A-BE5F-3F47-84DF-8CD3D931BF32}"/>
                </a:ext>
              </a:extLst>
            </p:cNvPr>
            <p:cNvSpPr txBox="1"/>
            <p:nvPr/>
          </p:nvSpPr>
          <p:spPr>
            <a:xfrm>
              <a:off x="11181430" y="3064443"/>
              <a:ext cx="466794" cy="350934"/>
            </a:xfrm>
            <a:prstGeom prst="rect">
              <a:avLst/>
            </a:prstGeom>
            <a:noFill/>
          </p:spPr>
          <p:txBody>
            <a:bodyPr wrap="square" rtlCol="0">
              <a:spAutoFit/>
            </a:bodyPr>
            <a:lstStyle/>
            <a:p>
              <a:r>
                <a:rPr lang="en-US" dirty="0">
                  <a:solidFill>
                    <a:schemeClr val="tx1">
                      <a:lumMod val="75000"/>
                      <a:lumOff val="25000"/>
                    </a:schemeClr>
                  </a:solidFill>
                </a:rPr>
                <a:t>5%</a:t>
              </a:r>
            </a:p>
          </p:txBody>
        </p:sp>
        <p:sp>
          <p:nvSpPr>
            <p:cNvPr id="54" name="TextBox 53">
              <a:extLst>
                <a:ext uri="{FF2B5EF4-FFF2-40B4-BE49-F238E27FC236}">
                  <a16:creationId xmlns:a16="http://schemas.microsoft.com/office/drawing/2014/main" id="{BD1D6CCE-D6E8-9149-AB0E-6CEE2055821C}"/>
                </a:ext>
              </a:extLst>
            </p:cNvPr>
            <p:cNvSpPr txBox="1"/>
            <p:nvPr/>
          </p:nvSpPr>
          <p:spPr>
            <a:xfrm>
              <a:off x="11240573" y="2583599"/>
              <a:ext cx="687702" cy="350934"/>
            </a:xfrm>
            <a:prstGeom prst="rect">
              <a:avLst/>
            </a:prstGeom>
            <a:noFill/>
          </p:spPr>
          <p:txBody>
            <a:bodyPr wrap="square" rtlCol="0">
              <a:spAutoFit/>
            </a:bodyPr>
            <a:lstStyle/>
            <a:p>
              <a:r>
                <a:rPr lang="en-US" dirty="0">
                  <a:solidFill>
                    <a:schemeClr val="tx1">
                      <a:lumMod val="75000"/>
                      <a:lumOff val="25000"/>
                    </a:schemeClr>
                  </a:solidFill>
                </a:rPr>
                <a:t>10%</a:t>
              </a:r>
            </a:p>
          </p:txBody>
        </p:sp>
      </p:grpSp>
      <p:sp>
        <p:nvSpPr>
          <p:cNvPr id="55" name="TextBox 54">
            <a:extLst>
              <a:ext uri="{FF2B5EF4-FFF2-40B4-BE49-F238E27FC236}">
                <a16:creationId xmlns:a16="http://schemas.microsoft.com/office/drawing/2014/main" id="{A4165AE1-4650-734A-AF4D-4F20E66EE58A}"/>
              </a:ext>
            </a:extLst>
          </p:cNvPr>
          <p:cNvSpPr txBox="1"/>
          <p:nvPr/>
        </p:nvSpPr>
        <p:spPr>
          <a:xfrm>
            <a:off x="10186644" y="5818664"/>
            <a:ext cx="830677" cy="338554"/>
          </a:xfrm>
          <a:prstGeom prst="rect">
            <a:avLst/>
          </a:prstGeom>
          <a:noFill/>
        </p:spPr>
        <p:txBody>
          <a:bodyPr wrap="none" rtlCol="0">
            <a:spAutoFit/>
          </a:bodyPr>
          <a:lstStyle/>
          <a:p>
            <a:r>
              <a:rPr lang="en-US" sz="1600" dirty="0">
                <a:solidFill>
                  <a:schemeClr val="bg1">
                    <a:lumMod val="50000"/>
                  </a:schemeClr>
                </a:solidFill>
              </a:rPr>
              <a:t>2,000 ft</a:t>
            </a:r>
          </a:p>
        </p:txBody>
      </p:sp>
      <p:sp>
        <p:nvSpPr>
          <p:cNvPr id="57" name="TextBox 56">
            <a:extLst>
              <a:ext uri="{FF2B5EF4-FFF2-40B4-BE49-F238E27FC236}">
                <a16:creationId xmlns:a16="http://schemas.microsoft.com/office/drawing/2014/main" id="{C782D003-7985-7843-B875-14645C492ECC}"/>
              </a:ext>
            </a:extLst>
          </p:cNvPr>
          <p:cNvSpPr txBox="1"/>
          <p:nvPr/>
        </p:nvSpPr>
        <p:spPr>
          <a:xfrm>
            <a:off x="8177851" y="6190552"/>
            <a:ext cx="4086162" cy="400110"/>
          </a:xfrm>
          <a:prstGeom prst="rect">
            <a:avLst/>
          </a:prstGeom>
          <a:noFill/>
        </p:spPr>
        <p:txBody>
          <a:bodyPr wrap="square" rtlCol="0">
            <a:spAutoFit/>
          </a:bodyPr>
          <a:lstStyle>
            <a:defPPr>
              <a:defRPr lang="en-US"/>
            </a:defPPr>
            <a:lvl1pPr algn="ctr">
              <a:defRPr sz="2000"/>
            </a:lvl1pPr>
          </a:lstStyle>
          <a:p>
            <a:r>
              <a:rPr lang="en-US" dirty="0">
                <a:solidFill>
                  <a:schemeClr val="tx1">
                    <a:lumMod val="75000"/>
                    <a:lumOff val="25000"/>
                  </a:schemeClr>
                </a:solidFill>
              </a:rPr>
              <a:t>Top 560 Buildings by Land Use</a:t>
            </a:r>
          </a:p>
        </p:txBody>
      </p:sp>
      <p:sp>
        <p:nvSpPr>
          <p:cNvPr id="58" name="TextBox 57">
            <a:extLst>
              <a:ext uri="{FF2B5EF4-FFF2-40B4-BE49-F238E27FC236}">
                <a16:creationId xmlns:a16="http://schemas.microsoft.com/office/drawing/2014/main" id="{F1FAA87A-0ACD-CA4C-AAE6-6712276AA38F}"/>
              </a:ext>
            </a:extLst>
          </p:cNvPr>
          <p:cNvSpPr txBox="1"/>
          <p:nvPr/>
        </p:nvSpPr>
        <p:spPr>
          <a:xfrm>
            <a:off x="214541" y="987148"/>
            <a:ext cx="3764652" cy="1015663"/>
          </a:xfrm>
          <a:prstGeom prst="rect">
            <a:avLst/>
          </a:prstGeom>
          <a:noFill/>
        </p:spPr>
        <p:txBody>
          <a:bodyPr wrap="square" rtlCol="0">
            <a:spAutoFit/>
          </a:bodyPr>
          <a:lstStyle/>
          <a:p>
            <a:pPr algn="ctr"/>
            <a:r>
              <a:rPr lang="en-US" sz="2000" b="1" dirty="0">
                <a:solidFill>
                  <a:schemeClr val="tx1">
                    <a:lumMod val="75000"/>
                    <a:lumOff val="25000"/>
                  </a:schemeClr>
                </a:solidFill>
              </a:rPr>
              <a:t>Potential Energy Distribution of the Top 560 Buildings by Land Use</a:t>
            </a:r>
          </a:p>
        </p:txBody>
      </p:sp>
    </p:spTree>
    <p:extLst>
      <p:ext uri="{BB962C8B-B14F-4D97-AF65-F5344CB8AC3E}">
        <p14:creationId xmlns:p14="http://schemas.microsoft.com/office/powerpoint/2010/main" val="16365205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C67E33-9A22-144C-8838-95D783DB54D7}"/>
              </a:ext>
            </a:extLst>
          </p:cNvPr>
          <p:cNvSpPr>
            <a:spLocks noGrp="1"/>
          </p:cNvSpPr>
          <p:nvPr>
            <p:ph type="title"/>
          </p:nvPr>
        </p:nvSpPr>
        <p:spPr/>
        <p:txBody>
          <a:bodyPr>
            <a:normAutofit fontScale="90000"/>
          </a:bodyPr>
          <a:lstStyle/>
          <a:p>
            <a:r>
              <a:rPr lang="en" dirty="0">
                <a:ea typeface="Century Gothic"/>
                <a:cs typeface="Century Gothic"/>
                <a:sym typeface="Century Gothic"/>
              </a:rPr>
              <a:t>Model Comparison</a:t>
            </a:r>
            <a:endParaRPr lang="en-US" dirty="0"/>
          </a:p>
        </p:txBody>
      </p:sp>
      <p:pic>
        <p:nvPicPr>
          <p:cNvPr id="6" name="Picture 5">
            <a:extLst>
              <a:ext uri="{FF2B5EF4-FFF2-40B4-BE49-F238E27FC236}">
                <a16:creationId xmlns:a16="http://schemas.microsoft.com/office/drawing/2014/main" id="{80693177-BE20-2A41-B448-453151195E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7956" y="1906862"/>
            <a:ext cx="6174253" cy="4317594"/>
          </a:xfrm>
          <a:prstGeom prst="rect">
            <a:avLst/>
          </a:prstGeom>
          <a:effectLst>
            <a:outerShdw blurRad="50800" dist="38100" dir="2700000" algn="tl" rotWithShape="0">
              <a:prstClr val="black">
                <a:alpha val="40000"/>
              </a:prstClr>
            </a:outerShdw>
          </a:effectLst>
        </p:spPr>
      </p:pic>
      <p:sp>
        <p:nvSpPr>
          <p:cNvPr id="7" name="Rectangle 6">
            <a:extLst>
              <a:ext uri="{FF2B5EF4-FFF2-40B4-BE49-F238E27FC236}">
                <a16:creationId xmlns:a16="http://schemas.microsoft.com/office/drawing/2014/main" id="{70FF2DA0-FDCF-2442-8E7F-4D4C19BE21DA}"/>
              </a:ext>
            </a:extLst>
          </p:cNvPr>
          <p:cNvSpPr/>
          <p:nvPr/>
        </p:nvSpPr>
        <p:spPr>
          <a:xfrm>
            <a:off x="4864322" y="5828796"/>
            <a:ext cx="284052" cy="307777"/>
          </a:xfrm>
          <a:prstGeom prst="rect">
            <a:avLst/>
          </a:prstGeom>
        </p:spPr>
        <p:txBody>
          <a:bodyPr wrap="none">
            <a:spAutoFit/>
          </a:bodyPr>
          <a:lstStyle/>
          <a:p>
            <a:r>
              <a:rPr lang="en-US" sz="1400" dirty="0">
                <a:solidFill>
                  <a:schemeClr val="tx1">
                    <a:lumMod val="75000"/>
                    <a:lumOff val="25000"/>
                  </a:schemeClr>
                </a:solidFill>
              </a:rPr>
              <a:t>0</a:t>
            </a:r>
          </a:p>
        </p:txBody>
      </p:sp>
      <p:sp>
        <p:nvSpPr>
          <p:cNvPr id="8" name="Rectangle 7">
            <a:extLst>
              <a:ext uri="{FF2B5EF4-FFF2-40B4-BE49-F238E27FC236}">
                <a16:creationId xmlns:a16="http://schemas.microsoft.com/office/drawing/2014/main" id="{B051BE83-D541-234D-9C0D-3B54DD6E2376}"/>
              </a:ext>
            </a:extLst>
          </p:cNvPr>
          <p:cNvSpPr/>
          <p:nvPr/>
        </p:nvSpPr>
        <p:spPr>
          <a:xfrm>
            <a:off x="5332944" y="5828796"/>
            <a:ext cx="532518" cy="307777"/>
          </a:xfrm>
          <a:prstGeom prst="rect">
            <a:avLst/>
          </a:prstGeom>
        </p:spPr>
        <p:txBody>
          <a:bodyPr wrap="none">
            <a:spAutoFit/>
          </a:bodyPr>
          <a:lstStyle/>
          <a:p>
            <a:r>
              <a:rPr lang="en-US" sz="1400" dirty="0">
                <a:solidFill>
                  <a:schemeClr val="tx1">
                    <a:lumMod val="75000"/>
                    <a:lumOff val="25000"/>
                  </a:schemeClr>
                </a:solidFill>
              </a:rPr>
              <a:t>0.25</a:t>
            </a:r>
          </a:p>
        </p:txBody>
      </p:sp>
      <p:sp>
        <p:nvSpPr>
          <p:cNvPr id="9" name="Rectangle 8">
            <a:extLst>
              <a:ext uri="{FF2B5EF4-FFF2-40B4-BE49-F238E27FC236}">
                <a16:creationId xmlns:a16="http://schemas.microsoft.com/office/drawing/2014/main" id="{22F4C320-C209-DA43-9E5F-DA362CD03E67}"/>
              </a:ext>
            </a:extLst>
          </p:cNvPr>
          <p:cNvSpPr/>
          <p:nvPr/>
        </p:nvSpPr>
        <p:spPr>
          <a:xfrm>
            <a:off x="5870003" y="5828796"/>
            <a:ext cx="433132" cy="307777"/>
          </a:xfrm>
          <a:prstGeom prst="rect">
            <a:avLst/>
          </a:prstGeom>
        </p:spPr>
        <p:txBody>
          <a:bodyPr wrap="none">
            <a:spAutoFit/>
          </a:bodyPr>
          <a:lstStyle/>
          <a:p>
            <a:r>
              <a:rPr lang="en-US" sz="1400" dirty="0">
                <a:solidFill>
                  <a:schemeClr val="tx1">
                    <a:lumMod val="75000"/>
                    <a:lumOff val="25000"/>
                  </a:schemeClr>
                </a:solidFill>
              </a:rPr>
              <a:t>0.5</a:t>
            </a:r>
          </a:p>
        </p:txBody>
      </p:sp>
      <p:sp>
        <p:nvSpPr>
          <p:cNvPr id="10" name="Rectangle 9">
            <a:extLst>
              <a:ext uri="{FF2B5EF4-FFF2-40B4-BE49-F238E27FC236}">
                <a16:creationId xmlns:a16="http://schemas.microsoft.com/office/drawing/2014/main" id="{E29B53D4-A7CA-E241-B558-CE18E2408F93}"/>
              </a:ext>
            </a:extLst>
          </p:cNvPr>
          <p:cNvSpPr/>
          <p:nvPr/>
        </p:nvSpPr>
        <p:spPr>
          <a:xfrm>
            <a:off x="6130390" y="5923450"/>
            <a:ext cx="388248" cy="307777"/>
          </a:xfrm>
          <a:prstGeom prst="rect">
            <a:avLst/>
          </a:prstGeom>
        </p:spPr>
        <p:txBody>
          <a:bodyPr wrap="none">
            <a:spAutoFit/>
          </a:bodyPr>
          <a:lstStyle/>
          <a:p>
            <a:r>
              <a:rPr lang="en-US" sz="1400" dirty="0">
                <a:solidFill>
                  <a:schemeClr val="tx1">
                    <a:lumMod val="75000"/>
                    <a:lumOff val="25000"/>
                  </a:schemeClr>
                </a:solidFill>
              </a:rPr>
              <a:t>mi</a:t>
            </a:r>
          </a:p>
        </p:txBody>
      </p:sp>
      <p:grpSp>
        <p:nvGrpSpPr>
          <p:cNvPr id="11" name="Group 10">
            <a:extLst>
              <a:ext uri="{FF2B5EF4-FFF2-40B4-BE49-F238E27FC236}">
                <a16:creationId xmlns:a16="http://schemas.microsoft.com/office/drawing/2014/main" id="{CB1F8EA6-97AC-8A42-AECF-C1B4AD85B701}"/>
              </a:ext>
            </a:extLst>
          </p:cNvPr>
          <p:cNvGrpSpPr/>
          <p:nvPr/>
        </p:nvGrpSpPr>
        <p:grpSpPr>
          <a:xfrm>
            <a:off x="6719837" y="4973716"/>
            <a:ext cx="1680434" cy="1374005"/>
            <a:chOff x="3185549" y="3820619"/>
            <a:chExt cx="1680434" cy="1063742"/>
          </a:xfrm>
        </p:grpSpPr>
        <p:pic>
          <p:nvPicPr>
            <p:cNvPr id="12" name="Picture 11">
              <a:extLst>
                <a:ext uri="{FF2B5EF4-FFF2-40B4-BE49-F238E27FC236}">
                  <a16:creationId xmlns:a16="http://schemas.microsoft.com/office/drawing/2014/main" id="{28292AB4-9B9B-CB46-BAAD-15D225BB2BD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251189" y="4253970"/>
              <a:ext cx="553036" cy="630391"/>
            </a:xfrm>
            <a:prstGeom prst="rect">
              <a:avLst/>
            </a:prstGeom>
          </p:spPr>
        </p:pic>
        <p:sp>
          <p:nvSpPr>
            <p:cNvPr id="13" name="TextBox 12">
              <a:extLst>
                <a:ext uri="{FF2B5EF4-FFF2-40B4-BE49-F238E27FC236}">
                  <a16:creationId xmlns:a16="http://schemas.microsoft.com/office/drawing/2014/main" id="{65C8D21E-4EB4-164A-9DD5-29F10592C86A}"/>
                </a:ext>
              </a:extLst>
            </p:cNvPr>
            <p:cNvSpPr txBox="1"/>
            <p:nvPr/>
          </p:nvSpPr>
          <p:spPr>
            <a:xfrm>
              <a:off x="3185549" y="3820619"/>
              <a:ext cx="1282723" cy="452727"/>
            </a:xfrm>
            <a:prstGeom prst="rect">
              <a:avLst/>
            </a:prstGeom>
            <a:noFill/>
          </p:spPr>
          <p:txBody>
            <a:bodyPr wrap="none" rtlCol="0">
              <a:spAutoFit/>
            </a:bodyPr>
            <a:lstStyle/>
            <a:p>
              <a:r>
                <a:rPr lang="en-US" sz="1600" dirty="0">
                  <a:solidFill>
                    <a:schemeClr val="tx1">
                      <a:lumMod val="75000"/>
                      <a:lumOff val="25000"/>
                    </a:schemeClr>
                  </a:solidFill>
                </a:rPr>
                <a:t>Difference </a:t>
              </a:r>
            </a:p>
            <a:p>
              <a:r>
                <a:rPr lang="en-US" sz="1600" dirty="0">
                  <a:solidFill>
                    <a:schemeClr val="tx1">
                      <a:lumMod val="75000"/>
                      <a:lumOff val="25000"/>
                    </a:schemeClr>
                  </a:solidFill>
                </a:rPr>
                <a:t>(kWh/yr)</a:t>
              </a:r>
            </a:p>
          </p:txBody>
        </p:sp>
        <p:sp>
          <p:nvSpPr>
            <p:cNvPr id="14" name="TextBox 13">
              <a:extLst>
                <a:ext uri="{FF2B5EF4-FFF2-40B4-BE49-F238E27FC236}">
                  <a16:creationId xmlns:a16="http://schemas.microsoft.com/office/drawing/2014/main" id="{78F0B74B-773E-2346-AEE2-A356F314E66D}"/>
                </a:ext>
              </a:extLst>
            </p:cNvPr>
            <p:cNvSpPr txBox="1"/>
            <p:nvPr/>
          </p:nvSpPr>
          <p:spPr>
            <a:xfrm>
              <a:off x="3725927" y="4214711"/>
              <a:ext cx="1019831" cy="238278"/>
            </a:xfrm>
            <a:prstGeom prst="rect">
              <a:avLst/>
            </a:prstGeom>
            <a:noFill/>
          </p:spPr>
          <p:txBody>
            <a:bodyPr wrap="none" rtlCol="0">
              <a:spAutoFit/>
            </a:bodyPr>
            <a:lstStyle/>
            <a:p>
              <a:r>
                <a:rPr lang="en-US" sz="1400" dirty="0">
                  <a:solidFill>
                    <a:schemeClr val="tx1">
                      <a:lumMod val="75000"/>
                      <a:lumOff val="25000"/>
                    </a:schemeClr>
                  </a:solidFill>
                </a:rPr>
                <a:t>High: 96.4</a:t>
              </a:r>
            </a:p>
          </p:txBody>
        </p:sp>
        <p:sp>
          <p:nvSpPr>
            <p:cNvPr id="15" name="TextBox 14">
              <a:extLst>
                <a:ext uri="{FF2B5EF4-FFF2-40B4-BE49-F238E27FC236}">
                  <a16:creationId xmlns:a16="http://schemas.microsoft.com/office/drawing/2014/main" id="{9ABC04F9-BFB3-8745-9595-B0A18ADB3EF0}"/>
                </a:ext>
              </a:extLst>
            </p:cNvPr>
            <p:cNvSpPr txBox="1"/>
            <p:nvPr/>
          </p:nvSpPr>
          <p:spPr>
            <a:xfrm>
              <a:off x="3725927" y="4586498"/>
              <a:ext cx="1140056" cy="238278"/>
            </a:xfrm>
            <a:prstGeom prst="rect">
              <a:avLst/>
            </a:prstGeom>
            <a:noFill/>
          </p:spPr>
          <p:txBody>
            <a:bodyPr wrap="none" rtlCol="0">
              <a:spAutoFit/>
            </a:bodyPr>
            <a:lstStyle/>
            <a:p>
              <a:r>
                <a:rPr lang="en-US" sz="1400" dirty="0">
                  <a:solidFill>
                    <a:schemeClr val="tx1">
                      <a:lumMod val="75000"/>
                      <a:lumOff val="25000"/>
                    </a:schemeClr>
                  </a:solidFill>
                </a:rPr>
                <a:t>Low: -105.8</a:t>
              </a:r>
            </a:p>
          </p:txBody>
        </p:sp>
      </p:grpSp>
      <p:sp>
        <p:nvSpPr>
          <p:cNvPr id="16" name="TextBox 15">
            <a:extLst>
              <a:ext uri="{FF2B5EF4-FFF2-40B4-BE49-F238E27FC236}">
                <a16:creationId xmlns:a16="http://schemas.microsoft.com/office/drawing/2014/main" id="{C140911D-3D9F-2D4F-9AAE-860746B13896}"/>
              </a:ext>
            </a:extLst>
          </p:cNvPr>
          <p:cNvSpPr txBox="1"/>
          <p:nvPr/>
        </p:nvSpPr>
        <p:spPr>
          <a:xfrm>
            <a:off x="1374753" y="947407"/>
            <a:ext cx="10142142" cy="830997"/>
          </a:xfrm>
          <a:prstGeom prst="rect">
            <a:avLst/>
          </a:prstGeom>
          <a:noFill/>
        </p:spPr>
        <p:txBody>
          <a:bodyPr wrap="square" rtlCol="0">
            <a:spAutoFit/>
          </a:bodyPr>
          <a:lstStyle/>
          <a:p>
            <a:pPr algn="ctr"/>
            <a:r>
              <a:rPr lang="en-US" sz="2400" b="1" dirty="0">
                <a:solidFill>
                  <a:schemeClr val="tx1">
                    <a:lumMod val="75000"/>
                    <a:lumOff val="25000"/>
                  </a:schemeClr>
                </a:solidFill>
              </a:rPr>
              <a:t>Solar Energy Difference by Pixel</a:t>
            </a:r>
          </a:p>
          <a:p>
            <a:pPr algn="ctr"/>
            <a:r>
              <a:rPr lang="en-US" sz="2400" b="1" dirty="0">
                <a:solidFill>
                  <a:schemeClr val="tx1">
                    <a:lumMod val="75000"/>
                    <a:lumOff val="25000"/>
                  </a:schemeClr>
                </a:solidFill>
              </a:rPr>
              <a:t>(Ohio Energy Team Estimate –  </a:t>
            </a:r>
            <a:r>
              <a:rPr lang="en-US" sz="2400" b="1" dirty="0" err="1">
                <a:solidFill>
                  <a:schemeClr val="tx1">
                    <a:lumMod val="75000"/>
                    <a:lumOff val="25000"/>
                  </a:schemeClr>
                </a:solidFill>
              </a:rPr>
              <a:t>Esri</a:t>
            </a:r>
            <a:r>
              <a:rPr lang="en-US" sz="2400" b="1" dirty="0">
                <a:solidFill>
                  <a:schemeClr val="tx1">
                    <a:lumMod val="75000"/>
                    <a:lumOff val="25000"/>
                  </a:schemeClr>
                </a:solidFill>
              </a:rPr>
              <a:t> Area Solar Radiation Estimate)</a:t>
            </a:r>
          </a:p>
        </p:txBody>
      </p:sp>
      <p:grpSp>
        <p:nvGrpSpPr>
          <p:cNvPr id="17" name="Group 16">
            <a:extLst>
              <a:ext uri="{FF2B5EF4-FFF2-40B4-BE49-F238E27FC236}">
                <a16:creationId xmlns:a16="http://schemas.microsoft.com/office/drawing/2014/main" id="{4C4D8AA0-DB48-F842-ABAA-205CB398E7D9}"/>
              </a:ext>
            </a:extLst>
          </p:cNvPr>
          <p:cNvGrpSpPr/>
          <p:nvPr/>
        </p:nvGrpSpPr>
        <p:grpSpPr>
          <a:xfrm>
            <a:off x="7497141" y="1784917"/>
            <a:ext cx="4328068" cy="3725004"/>
            <a:chOff x="7950554" y="1953060"/>
            <a:chExt cx="4328068" cy="3725004"/>
          </a:xfrm>
        </p:grpSpPr>
        <p:sp>
          <p:nvSpPr>
            <p:cNvPr id="18" name="TextBox 17">
              <a:extLst>
                <a:ext uri="{FF2B5EF4-FFF2-40B4-BE49-F238E27FC236}">
                  <a16:creationId xmlns:a16="http://schemas.microsoft.com/office/drawing/2014/main" id="{EBEA8C26-C4C3-D64B-B382-A6CBB2010439}"/>
                </a:ext>
              </a:extLst>
            </p:cNvPr>
            <p:cNvSpPr txBox="1"/>
            <p:nvPr/>
          </p:nvSpPr>
          <p:spPr>
            <a:xfrm>
              <a:off x="11784888" y="4572880"/>
              <a:ext cx="458789" cy="276999"/>
            </a:xfrm>
            <a:prstGeom prst="rect">
              <a:avLst/>
            </a:prstGeom>
            <a:noFill/>
          </p:spPr>
          <p:txBody>
            <a:bodyPr wrap="square" rtlCol="0">
              <a:spAutoFit/>
            </a:bodyPr>
            <a:lstStyle/>
            <a:p>
              <a:r>
                <a:rPr lang="en-US" sz="1200" dirty="0"/>
                <a:t>40</a:t>
              </a:r>
            </a:p>
          </p:txBody>
        </p:sp>
        <p:grpSp>
          <p:nvGrpSpPr>
            <p:cNvPr id="19" name="Group 18">
              <a:extLst>
                <a:ext uri="{FF2B5EF4-FFF2-40B4-BE49-F238E27FC236}">
                  <a16:creationId xmlns:a16="http://schemas.microsoft.com/office/drawing/2014/main" id="{C58CFD13-1590-8249-A53E-2659EC5D6644}"/>
                </a:ext>
              </a:extLst>
            </p:cNvPr>
            <p:cNvGrpSpPr/>
            <p:nvPr/>
          </p:nvGrpSpPr>
          <p:grpSpPr>
            <a:xfrm>
              <a:off x="7950554" y="1953060"/>
              <a:ext cx="4328068" cy="3725004"/>
              <a:chOff x="8052149" y="1953060"/>
              <a:chExt cx="4328068" cy="3725004"/>
            </a:xfrm>
          </p:grpSpPr>
          <p:pic>
            <p:nvPicPr>
              <p:cNvPr id="20" name="Picture 19">
                <a:extLst>
                  <a:ext uri="{FF2B5EF4-FFF2-40B4-BE49-F238E27FC236}">
                    <a16:creationId xmlns:a16="http://schemas.microsoft.com/office/drawing/2014/main" id="{DDF6A427-E516-7F4B-8FA7-00BE9B92B3B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624634" y="2047679"/>
                <a:ext cx="3486917" cy="2526948"/>
              </a:xfrm>
              <a:prstGeom prst="rect">
                <a:avLst/>
              </a:prstGeom>
            </p:spPr>
          </p:pic>
          <p:grpSp>
            <p:nvGrpSpPr>
              <p:cNvPr id="21" name="Group 20">
                <a:extLst>
                  <a:ext uri="{FF2B5EF4-FFF2-40B4-BE49-F238E27FC236}">
                    <a16:creationId xmlns:a16="http://schemas.microsoft.com/office/drawing/2014/main" id="{F27B8A05-C257-1E4A-A4E9-FE59440D357B}"/>
                  </a:ext>
                </a:extLst>
              </p:cNvPr>
              <p:cNvGrpSpPr/>
              <p:nvPr/>
            </p:nvGrpSpPr>
            <p:grpSpPr>
              <a:xfrm>
                <a:off x="8052149" y="1953060"/>
                <a:ext cx="4328068" cy="3725004"/>
                <a:chOff x="8052149" y="1953060"/>
                <a:chExt cx="4328068" cy="3725004"/>
              </a:xfrm>
            </p:grpSpPr>
            <p:sp>
              <p:nvSpPr>
                <p:cNvPr id="22" name="TextBox 21">
                  <a:extLst>
                    <a:ext uri="{FF2B5EF4-FFF2-40B4-BE49-F238E27FC236}">
                      <a16:creationId xmlns:a16="http://schemas.microsoft.com/office/drawing/2014/main" id="{38066698-9903-6D42-BEFD-172BB712D18A}"/>
                    </a:ext>
                  </a:extLst>
                </p:cNvPr>
                <p:cNvSpPr txBox="1"/>
                <p:nvPr/>
              </p:nvSpPr>
              <p:spPr>
                <a:xfrm>
                  <a:off x="8370415" y="1953060"/>
                  <a:ext cx="455240" cy="276999"/>
                </a:xfrm>
                <a:prstGeom prst="rect">
                  <a:avLst/>
                </a:prstGeom>
                <a:noFill/>
              </p:spPr>
              <p:txBody>
                <a:bodyPr wrap="square" rtlCol="0">
                  <a:spAutoFit/>
                </a:bodyPr>
                <a:lstStyle/>
                <a:p>
                  <a:r>
                    <a:rPr lang="en-US" sz="1200" dirty="0"/>
                    <a:t>4</a:t>
                  </a:r>
                </a:p>
              </p:txBody>
            </p:sp>
            <p:grpSp>
              <p:nvGrpSpPr>
                <p:cNvPr id="23" name="Group 22">
                  <a:extLst>
                    <a:ext uri="{FF2B5EF4-FFF2-40B4-BE49-F238E27FC236}">
                      <a16:creationId xmlns:a16="http://schemas.microsoft.com/office/drawing/2014/main" id="{3AE6FCB2-DF74-724C-AFDF-3751F3C1D097}"/>
                    </a:ext>
                  </a:extLst>
                </p:cNvPr>
                <p:cNvGrpSpPr/>
                <p:nvPr/>
              </p:nvGrpSpPr>
              <p:grpSpPr>
                <a:xfrm>
                  <a:off x="8052149" y="2358394"/>
                  <a:ext cx="4328068" cy="3319670"/>
                  <a:chOff x="8052149" y="2358394"/>
                  <a:chExt cx="4328068" cy="3319670"/>
                </a:xfrm>
              </p:grpSpPr>
              <p:sp>
                <p:nvSpPr>
                  <p:cNvPr id="24" name="TextBox 23">
                    <a:extLst>
                      <a:ext uri="{FF2B5EF4-FFF2-40B4-BE49-F238E27FC236}">
                        <a16:creationId xmlns:a16="http://schemas.microsoft.com/office/drawing/2014/main" id="{6702C4A9-42F4-914B-8038-604F48B1EC38}"/>
                      </a:ext>
                    </a:extLst>
                  </p:cNvPr>
                  <p:cNvSpPr txBox="1"/>
                  <p:nvPr/>
                </p:nvSpPr>
                <p:spPr>
                  <a:xfrm>
                    <a:off x="8442126" y="4572880"/>
                    <a:ext cx="507190" cy="276999"/>
                  </a:xfrm>
                  <a:prstGeom prst="rect">
                    <a:avLst/>
                  </a:prstGeom>
                  <a:noFill/>
                </p:spPr>
                <p:txBody>
                  <a:bodyPr wrap="square" rtlCol="0">
                    <a:spAutoFit/>
                  </a:bodyPr>
                  <a:lstStyle/>
                  <a:p>
                    <a:r>
                      <a:rPr lang="en-US" sz="1200" dirty="0"/>
                      <a:t>-100</a:t>
                    </a:r>
                  </a:p>
                </p:txBody>
              </p:sp>
              <p:sp>
                <p:nvSpPr>
                  <p:cNvPr id="25" name="TextBox 24">
                    <a:extLst>
                      <a:ext uri="{FF2B5EF4-FFF2-40B4-BE49-F238E27FC236}">
                        <a16:creationId xmlns:a16="http://schemas.microsoft.com/office/drawing/2014/main" id="{F122712D-7A83-BF48-BBD2-AB2299A66144}"/>
                      </a:ext>
                    </a:extLst>
                  </p:cNvPr>
                  <p:cNvSpPr txBox="1"/>
                  <p:nvPr/>
                </p:nvSpPr>
                <p:spPr>
                  <a:xfrm>
                    <a:off x="8929233" y="4572880"/>
                    <a:ext cx="424597" cy="276999"/>
                  </a:xfrm>
                  <a:prstGeom prst="rect">
                    <a:avLst/>
                  </a:prstGeom>
                  <a:noFill/>
                </p:spPr>
                <p:txBody>
                  <a:bodyPr wrap="square" rtlCol="0">
                    <a:spAutoFit/>
                  </a:bodyPr>
                  <a:lstStyle/>
                  <a:p>
                    <a:r>
                      <a:rPr lang="en-US" sz="1200" dirty="0"/>
                      <a:t>-80</a:t>
                    </a:r>
                  </a:p>
                </p:txBody>
              </p:sp>
              <p:sp>
                <p:nvSpPr>
                  <p:cNvPr id="26" name="TextBox 25">
                    <a:extLst>
                      <a:ext uri="{FF2B5EF4-FFF2-40B4-BE49-F238E27FC236}">
                        <a16:creationId xmlns:a16="http://schemas.microsoft.com/office/drawing/2014/main" id="{C4225B76-431B-9843-85A6-8017269AFF20}"/>
                      </a:ext>
                    </a:extLst>
                  </p:cNvPr>
                  <p:cNvSpPr txBox="1"/>
                  <p:nvPr/>
                </p:nvSpPr>
                <p:spPr>
                  <a:xfrm>
                    <a:off x="9431962" y="4572880"/>
                    <a:ext cx="424597" cy="276999"/>
                  </a:xfrm>
                  <a:prstGeom prst="rect">
                    <a:avLst/>
                  </a:prstGeom>
                  <a:noFill/>
                </p:spPr>
                <p:txBody>
                  <a:bodyPr wrap="square" rtlCol="0">
                    <a:spAutoFit/>
                  </a:bodyPr>
                  <a:lstStyle/>
                  <a:p>
                    <a:r>
                      <a:rPr lang="en-US" sz="1200" dirty="0"/>
                      <a:t>-60</a:t>
                    </a:r>
                  </a:p>
                </p:txBody>
              </p:sp>
              <p:sp>
                <p:nvSpPr>
                  <p:cNvPr id="27" name="TextBox 26">
                    <a:extLst>
                      <a:ext uri="{FF2B5EF4-FFF2-40B4-BE49-F238E27FC236}">
                        <a16:creationId xmlns:a16="http://schemas.microsoft.com/office/drawing/2014/main" id="{4DF9CF4E-E03A-B244-A92A-A80A91438431}"/>
                      </a:ext>
                    </a:extLst>
                  </p:cNvPr>
                  <p:cNvSpPr txBox="1"/>
                  <p:nvPr/>
                </p:nvSpPr>
                <p:spPr>
                  <a:xfrm>
                    <a:off x="9931608" y="4572880"/>
                    <a:ext cx="424597" cy="276999"/>
                  </a:xfrm>
                  <a:prstGeom prst="rect">
                    <a:avLst/>
                  </a:prstGeom>
                  <a:noFill/>
                </p:spPr>
                <p:txBody>
                  <a:bodyPr wrap="square" rtlCol="0">
                    <a:spAutoFit/>
                  </a:bodyPr>
                  <a:lstStyle/>
                  <a:p>
                    <a:r>
                      <a:rPr lang="en-US" sz="1200" dirty="0"/>
                      <a:t>-40</a:t>
                    </a:r>
                  </a:p>
                </p:txBody>
              </p:sp>
              <p:sp>
                <p:nvSpPr>
                  <p:cNvPr id="28" name="TextBox 27">
                    <a:extLst>
                      <a:ext uri="{FF2B5EF4-FFF2-40B4-BE49-F238E27FC236}">
                        <a16:creationId xmlns:a16="http://schemas.microsoft.com/office/drawing/2014/main" id="{4717B5CB-7967-0B45-9FEA-95BA21B120E0}"/>
                      </a:ext>
                    </a:extLst>
                  </p:cNvPr>
                  <p:cNvSpPr txBox="1"/>
                  <p:nvPr/>
                </p:nvSpPr>
                <p:spPr>
                  <a:xfrm>
                    <a:off x="10437421" y="4572880"/>
                    <a:ext cx="424597" cy="276999"/>
                  </a:xfrm>
                  <a:prstGeom prst="rect">
                    <a:avLst/>
                  </a:prstGeom>
                  <a:noFill/>
                </p:spPr>
                <p:txBody>
                  <a:bodyPr wrap="square" rtlCol="0">
                    <a:spAutoFit/>
                  </a:bodyPr>
                  <a:lstStyle/>
                  <a:p>
                    <a:r>
                      <a:rPr lang="en-US" sz="1200" dirty="0"/>
                      <a:t>-20</a:t>
                    </a:r>
                  </a:p>
                </p:txBody>
              </p:sp>
              <p:sp>
                <p:nvSpPr>
                  <p:cNvPr id="29" name="TextBox 28">
                    <a:extLst>
                      <a:ext uri="{FF2B5EF4-FFF2-40B4-BE49-F238E27FC236}">
                        <a16:creationId xmlns:a16="http://schemas.microsoft.com/office/drawing/2014/main" id="{E16555F6-1F10-BD4C-8C36-BCC7819E967D}"/>
                      </a:ext>
                    </a:extLst>
                  </p:cNvPr>
                  <p:cNvSpPr txBox="1"/>
                  <p:nvPr/>
                </p:nvSpPr>
                <p:spPr>
                  <a:xfrm>
                    <a:off x="10990097" y="4572880"/>
                    <a:ext cx="250939" cy="276999"/>
                  </a:xfrm>
                  <a:prstGeom prst="rect">
                    <a:avLst/>
                  </a:prstGeom>
                  <a:noFill/>
                </p:spPr>
                <p:txBody>
                  <a:bodyPr wrap="square" rtlCol="0">
                    <a:spAutoFit/>
                  </a:bodyPr>
                  <a:lstStyle/>
                  <a:p>
                    <a:r>
                      <a:rPr lang="en-US" sz="1200" dirty="0"/>
                      <a:t>0</a:t>
                    </a:r>
                  </a:p>
                </p:txBody>
              </p:sp>
              <p:sp>
                <p:nvSpPr>
                  <p:cNvPr id="30" name="TextBox 29">
                    <a:extLst>
                      <a:ext uri="{FF2B5EF4-FFF2-40B4-BE49-F238E27FC236}">
                        <a16:creationId xmlns:a16="http://schemas.microsoft.com/office/drawing/2014/main" id="{3E0F82B9-61E8-CE44-B67E-41A525E00F71}"/>
                      </a:ext>
                    </a:extLst>
                  </p:cNvPr>
                  <p:cNvSpPr txBox="1"/>
                  <p:nvPr/>
                </p:nvSpPr>
                <p:spPr>
                  <a:xfrm>
                    <a:off x="11440266" y="4572880"/>
                    <a:ext cx="356449" cy="276999"/>
                  </a:xfrm>
                  <a:prstGeom prst="rect">
                    <a:avLst/>
                  </a:prstGeom>
                  <a:noFill/>
                </p:spPr>
                <p:txBody>
                  <a:bodyPr wrap="square" rtlCol="0">
                    <a:spAutoFit/>
                  </a:bodyPr>
                  <a:lstStyle/>
                  <a:p>
                    <a:r>
                      <a:rPr lang="en-US" sz="1200" dirty="0"/>
                      <a:t>20</a:t>
                    </a:r>
                  </a:p>
                </p:txBody>
              </p:sp>
              <p:sp>
                <p:nvSpPr>
                  <p:cNvPr id="31" name="TextBox 30">
                    <a:extLst>
                      <a:ext uri="{FF2B5EF4-FFF2-40B4-BE49-F238E27FC236}">
                        <a16:creationId xmlns:a16="http://schemas.microsoft.com/office/drawing/2014/main" id="{910BDF91-8653-BD45-846E-09B274C41D02}"/>
                      </a:ext>
                    </a:extLst>
                  </p:cNvPr>
                  <p:cNvSpPr txBox="1"/>
                  <p:nvPr/>
                </p:nvSpPr>
                <p:spPr>
                  <a:xfrm>
                    <a:off x="8408251" y="4416841"/>
                    <a:ext cx="139101" cy="349592"/>
                  </a:xfrm>
                  <a:prstGeom prst="rect">
                    <a:avLst/>
                  </a:prstGeom>
                  <a:noFill/>
                </p:spPr>
                <p:txBody>
                  <a:bodyPr wrap="square" rtlCol="0">
                    <a:spAutoFit/>
                  </a:bodyPr>
                  <a:lstStyle/>
                  <a:p>
                    <a:r>
                      <a:rPr lang="en-US" sz="1200" dirty="0"/>
                      <a:t>0</a:t>
                    </a:r>
                  </a:p>
                </p:txBody>
              </p:sp>
              <p:sp>
                <p:nvSpPr>
                  <p:cNvPr id="32" name="TextBox 31">
                    <a:extLst>
                      <a:ext uri="{FF2B5EF4-FFF2-40B4-BE49-F238E27FC236}">
                        <a16:creationId xmlns:a16="http://schemas.microsoft.com/office/drawing/2014/main" id="{42856906-E5C4-2B46-B401-46F8BC08FDC6}"/>
                      </a:ext>
                    </a:extLst>
                  </p:cNvPr>
                  <p:cNvSpPr txBox="1"/>
                  <p:nvPr/>
                </p:nvSpPr>
                <p:spPr>
                  <a:xfrm>
                    <a:off x="8442126" y="3819763"/>
                    <a:ext cx="105226" cy="276999"/>
                  </a:xfrm>
                  <a:prstGeom prst="rect">
                    <a:avLst/>
                  </a:prstGeom>
                  <a:noFill/>
                </p:spPr>
                <p:txBody>
                  <a:bodyPr wrap="square" rtlCol="0">
                    <a:spAutoFit/>
                  </a:bodyPr>
                  <a:lstStyle/>
                  <a:p>
                    <a:r>
                      <a:rPr lang="en-US" sz="1200" dirty="0"/>
                      <a:t>1</a:t>
                    </a:r>
                  </a:p>
                </p:txBody>
              </p:sp>
              <p:sp>
                <p:nvSpPr>
                  <p:cNvPr id="33" name="TextBox 32">
                    <a:extLst>
                      <a:ext uri="{FF2B5EF4-FFF2-40B4-BE49-F238E27FC236}">
                        <a16:creationId xmlns:a16="http://schemas.microsoft.com/office/drawing/2014/main" id="{DC16591D-CA5E-864F-B9A1-B3172AA92DCD}"/>
                      </a:ext>
                    </a:extLst>
                  </p:cNvPr>
                  <p:cNvSpPr txBox="1"/>
                  <p:nvPr/>
                </p:nvSpPr>
                <p:spPr>
                  <a:xfrm>
                    <a:off x="8401373" y="3172963"/>
                    <a:ext cx="139101" cy="349592"/>
                  </a:xfrm>
                  <a:prstGeom prst="rect">
                    <a:avLst/>
                  </a:prstGeom>
                  <a:noFill/>
                </p:spPr>
                <p:txBody>
                  <a:bodyPr wrap="square" rtlCol="0">
                    <a:spAutoFit/>
                  </a:bodyPr>
                  <a:lstStyle/>
                  <a:p>
                    <a:r>
                      <a:rPr lang="en-US" sz="1200" dirty="0"/>
                      <a:t>2</a:t>
                    </a:r>
                  </a:p>
                </p:txBody>
              </p:sp>
              <p:sp>
                <p:nvSpPr>
                  <p:cNvPr id="34" name="TextBox 33">
                    <a:extLst>
                      <a:ext uri="{FF2B5EF4-FFF2-40B4-BE49-F238E27FC236}">
                        <a16:creationId xmlns:a16="http://schemas.microsoft.com/office/drawing/2014/main" id="{93A4B707-B971-0441-B878-817FDDE63DDC}"/>
                      </a:ext>
                    </a:extLst>
                  </p:cNvPr>
                  <p:cNvSpPr txBox="1"/>
                  <p:nvPr/>
                </p:nvSpPr>
                <p:spPr>
                  <a:xfrm>
                    <a:off x="8401373" y="2560358"/>
                    <a:ext cx="139101" cy="349592"/>
                  </a:xfrm>
                  <a:prstGeom prst="rect">
                    <a:avLst/>
                  </a:prstGeom>
                  <a:noFill/>
                </p:spPr>
                <p:txBody>
                  <a:bodyPr wrap="square" rtlCol="0">
                    <a:spAutoFit/>
                  </a:bodyPr>
                  <a:lstStyle/>
                  <a:p>
                    <a:r>
                      <a:rPr lang="en-US" sz="1200" dirty="0"/>
                      <a:t>3</a:t>
                    </a:r>
                  </a:p>
                </p:txBody>
              </p:sp>
              <p:sp>
                <p:nvSpPr>
                  <p:cNvPr id="35" name="TextBox 34">
                    <a:extLst>
                      <a:ext uri="{FF2B5EF4-FFF2-40B4-BE49-F238E27FC236}">
                        <a16:creationId xmlns:a16="http://schemas.microsoft.com/office/drawing/2014/main" id="{2E872FBB-B452-5442-8488-EE96ED8046C0}"/>
                      </a:ext>
                    </a:extLst>
                  </p:cNvPr>
                  <p:cNvSpPr txBox="1"/>
                  <p:nvPr/>
                </p:nvSpPr>
                <p:spPr>
                  <a:xfrm>
                    <a:off x="8443054" y="4761752"/>
                    <a:ext cx="3937163" cy="338554"/>
                  </a:xfrm>
                  <a:prstGeom prst="rect">
                    <a:avLst/>
                  </a:prstGeom>
                  <a:noFill/>
                </p:spPr>
                <p:txBody>
                  <a:bodyPr wrap="square" rtlCol="0">
                    <a:spAutoFit/>
                  </a:bodyPr>
                  <a:lstStyle/>
                  <a:p>
                    <a:pPr algn="ctr"/>
                    <a:r>
                      <a:rPr lang="en-US" sz="1600" dirty="0">
                        <a:solidFill>
                          <a:schemeClr val="tx1">
                            <a:lumMod val="75000"/>
                            <a:lumOff val="25000"/>
                          </a:schemeClr>
                        </a:solidFill>
                      </a:rPr>
                      <a:t>Estimated Energy Difference (kWh/</a:t>
                    </a:r>
                    <a:r>
                      <a:rPr lang="en-US" sz="1600" dirty="0" err="1">
                        <a:solidFill>
                          <a:schemeClr val="tx1">
                            <a:lumMod val="75000"/>
                            <a:lumOff val="25000"/>
                          </a:schemeClr>
                        </a:solidFill>
                      </a:rPr>
                      <a:t>yr</a:t>
                    </a:r>
                    <a:r>
                      <a:rPr lang="en-US" sz="1600" dirty="0">
                        <a:solidFill>
                          <a:schemeClr val="tx1">
                            <a:lumMod val="75000"/>
                            <a:lumOff val="25000"/>
                          </a:schemeClr>
                        </a:solidFill>
                      </a:rPr>
                      <a:t>)</a:t>
                    </a:r>
                  </a:p>
                </p:txBody>
              </p:sp>
              <p:sp>
                <p:nvSpPr>
                  <p:cNvPr id="36" name="Rectangle 35">
                    <a:extLst>
                      <a:ext uri="{FF2B5EF4-FFF2-40B4-BE49-F238E27FC236}">
                        <a16:creationId xmlns:a16="http://schemas.microsoft.com/office/drawing/2014/main" id="{0830A37A-1048-024F-9028-1B4920C20118}"/>
                      </a:ext>
                    </a:extLst>
                  </p:cNvPr>
                  <p:cNvSpPr/>
                  <p:nvPr/>
                </p:nvSpPr>
                <p:spPr>
                  <a:xfrm>
                    <a:off x="10896174" y="5093289"/>
                    <a:ext cx="1346844" cy="584775"/>
                  </a:xfrm>
                  <a:prstGeom prst="rect">
                    <a:avLst/>
                  </a:prstGeom>
                </p:spPr>
                <p:txBody>
                  <a:bodyPr wrap="none">
                    <a:spAutoFit/>
                  </a:bodyPr>
                  <a:lstStyle/>
                  <a:p>
                    <a:pPr algn="r"/>
                    <a:r>
                      <a:rPr lang="en-US" sz="1600" dirty="0">
                        <a:solidFill>
                          <a:schemeClr val="tx1">
                            <a:lumMod val="75000"/>
                            <a:lumOff val="25000"/>
                          </a:schemeClr>
                        </a:solidFill>
                      </a:rPr>
                      <a:t>Max: 96.32</a:t>
                    </a:r>
                  </a:p>
                  <a:p>
                    <a:pPr algn="r"/>
                    <a:r>
                      <a:rPr lang="en-US" sz="1600" dirty="0">
                        <a:solidFill>
                          <a:schemeClr val="tx1">
                            <a:lumMod val="75000"/>
                            <a:lumOff val="25000"/>
                          </a:schemeClr>
                        </a:solidFill>
                      </a:rPr>
                      <a:t>Min: -105.85</a:t>
                    </a:r>
                  </a:p>
                </p:txBody>
              </p:sp>
              <p:sp>
                <p:nvSpPr>
                  <p:cNvPr id="37" name="TextBox 36">
                    <a:extLst>
                      <a:ext uri="{FF2B5EF4-FFF2-40B4-BE49-F238E27FC236}">
                        <a16:creationId xmlns:a16="http://schemas.microsoft.com/office/drawing/2014/main" id="{3B94C719-8633-4447-97D6-0D3D30EE40AA}"/>
                      </a:ext>
                    </a:extLst>
                  </p:cNvPr>
                  <p:cNvSpPr txBox="1"/>
                  <p:nvPr/>
                </p:nvSpPr>
                <p:spPr>
                  <a:xfrm rot="16200000">
                    <a:off x="7304035" y="3106508"/>
                    <a:ext cx="1834781" cy="338554"/>
                  </a:xfrm>
                  <a:prstGeom prst="rect">
                    <a:avLst/>
                  </a:prstGeom>
                  <a:noFill/>
                </p:spPr>
                <p:txBody>
                  <a:bodyPr wrap="square" rtlCol="0">
                    <a:spAutoFit/>
                  </a:bodyPr>
                  <a:lstStyle/>
                  <a:p>
                    <a:r>
                      <a:rPr lang="en-US" sz="1600" dirty="0">
                        <a:solidFill>
                          <a:schemeClr val="tx1">
                            <a:lumMod val="75000"/>
                            <a:lumOff val="25000"/>
                          </a:schemeClr>
                        </a:solidFill>
                      </a:rPr>
                      <a:t>Frequency (1e7)</a:t>
                    </a:r>
                  </a:p>
                </p:txBody>
              </p:sp>
            </p:grpSp>
          </p:grpSp>
        </p:grpSp>
      </p:grpSp>
    </p:spTree>
    <p:extLst>
      <p:ext uri="{BB962C8B-B14F-4D97-AF65-F5344CB8AC3E}">
        <p14:creationId xmlns:p14="http://schemas.microsoft.com/office/powerpoint/2010/main" val="21141535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61000"/>
            <a:lum/>
            <a:extLst>
              <a:ext uri="{28A0092B-C50C-407E-A947-70E740481C1C}">
                <a14:useLocalDpi xmlns:a14="http://schemas.microsoft.com/office/drawing/2010/main"/>
              </a:ext>
            </a:extLst>
          </a:blip>
          <a:srcRect/>
          <a:stretch>
            <a:fillRect l="1000" t="16000" r="1000" b="6000"/>
          </a:stretch>
        </a:blipFill>
        <a:effectLst/>
      </p:bgPr>
    </p:bg>
    <p:spTree>
      <p:nvGrpSpPr>
        <p:cNvPr id="1" name=""/>
        <p:cNvGrpSpPr/>
        <p:nvPr/>
      </p:nvGrpSpPr>
      <p:grpSpPr>
        <a:xfrm>
          <a:off x="0" y="0"/>
          <a:ext cx="0" cy="0"/>
          <a:chOff x="0" y="0"/>
          <a:chExt cx="0" cy="0"/>
        </a:xfrm>
      </p:grpSpPr>
      <p:graphicFrame>
        <p:nvGraphicFramePr>
          <p:cNvPr id="9" name="Content Placeholder 1">
            <a:extLst>
              <a:ext uri="{FF2B5EF4-FFF2-40B4-BE49-F238E27FC236}">
                <a16:creationId xmlns:a16="http://schemas.microsoft.com/office/drawing/2014/main" id="{242A5FBD-541D-4E77-B4AA-4FB953116418}"/>
              </a:ext>
            </a:extLst>
          </p:cNvPr>
          <p:cNvGraphicFramePr>
            <a:graphicFrameLocks noGrp="1"/>
          </p:cNvGraphicFramePr>
          <p:nvPr>
            <p:ph sz="quarter" idx="10"/>
            <p:extLst>
              <p:ext uri="{D42A27DB-BD31-4B8C-83A1-F6EECF244321}">
                <p14:modId xmlns:p14="http://schemas.microsoft.com/office/powerpoint/2010/main" val="3009656473"/>
              </p:ext>
            </p:extLst>
          </p:nvPr>
        </p:nvGraphicFramePr>
        <p:xfrm>
          <a:off x="838200" y="1536869"/>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9" name="Title 3">
            <a:extLst>
              <a:ext uri="{FF2B5EF4-FFF2-40B4-BE49-F238E27FC236}">
                <a16:creationId xmlns:a16="http://schemas.microsoft.com/office/drawing/2014/main" id="{E6D18D13-E11C-8444-B528-A3D38CEAD5B0}"/>
              </a:ext>
            </a:extLst>
          </p:cNvPr>
          <p:cNvSpPr>
            <a:spLocks noGrp="1"/>
          </p:cNvSpPr>
          <p:nvPr>
            <p:ph type="title"/>
          </p:nvPr>
        </p:nvSpPr>
        <p:spPr>
          <a:xfrm>
            <a:off x="1627997" y="266701"/>
            <a:ext cx="10515600" cy="685799"/>
          </a:xfrm>
        </p:spPr>
        <p:txBody>
          <a:bodyPr>
            <a:normAutofit fontScale="90000"/>
          </a:bodyPr>
          <a:lstStyle/>
          <a:p>
            <a:r>
              <a:rPr lang="en-US" dirty="0"/>
              <a:t>Conclusions</a:t>
            </a:r>
          </a:p>
        </p:txBody>
      </p:sp>
    </p:spTree>
    <p:extLst>
      <p:ext uri="{BB962C8B-B14F-4D97-AF65-F5344CB8AC3E}">
        <p14:creationId xmlns:p14="http://schemas.microsoft.com/office/powerpoint/2010/main" val="19208923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486BD1-9A06-3E47-A1D9-9AC62B589242}"/>
              </a:ext>
            </a:extLst>
          </p:cNvPr>
          <p:cNvSpPr txBox="1"/>
          <p:nvPr/>
        </p:nvSpPr>
        <p:spPr>
          <a:xfrm>
            <a:off x="224590" y="1219199"/>
            <a:ext cx="6031831" cy="4844403"/>
          </a:xfrm>
          <a:prstGeom prst="rect">
            <a:avLst/>
          </a:prstGeom>
          <a:noFill/>
        </p:spPr>
        <p:txBody>
          <a:bodyPr wrap="square" rtlCol="0">
            <a:spAutoFit/>
          </a:bodyPr>
          <a:lstStyle/>
          <a:p>
            <a:pPr>
              <a:lnSpc>
                <a:spcPct val="120000"/>
              </a:lnSpc>
              <a:spcAft>
                <a:spcPts val="1200"/>
              </a:spcAft>
            </a:pPr>
            <a:r>
              <a:rPr lang="en-US" sz="1600" u="sng" dirty="0">
                <a:solidFill>
                  <a:schemeClr val="tx1">
                    <a:lumMod val="75000"/>
                    <a:lumOff val="25000"/>
                  </a:schemeClr>
                </a:solidFill>
                <a:ea typeface="Garamond" charset="0"/>
                <a:cs typeface="Garamond" charset="0"/>
              </a:rPr>
              <a:t>NASA DEVELOP:</a:t>
            </a:r>
          </a:p>
          <a:p>
            <a:pPr marL="285750" indent="-285750" fontAlgn="base">
              <a:lnSpc>
                <a:spcPct val="120000"/>
              </a:lnSpc>
              <a:spcBef>
                <a:spcPts val="0"/>
              </a:spcBef>
              <a:spcAft>
                <a:spcPts val="1200"/>
              </a:spcAft>
              <a:buClr>
                <a:schemeClr val="tx1"/>
              </a:buClr>
              <a:buFont typeface="Webdings" panose="05030102010509060703" pitchFamily="18" charset="2"/>
              <a:buChar char=""/>
            </a:pPr>
            <a:r>
              <a:rPr lang="en-US" sz="1400" b="1" dirty="0">
                <a:solidFill>
                  <a:schemeClr val="tx1">
                    <a:lumMod val="75000"/>
                    <a:lumOff val="25000"/>
                  </a:schemeClr>
                </a:solidFill>
                <a:ea typeface="Garamond" charset="0"/>
                <a:cs typeface="Garamond" charset="0"/>
              </a:rPr>
              <a:t>Dr. Nicholas B. </a:t>
            </a:r>
            <a:r>
              <a:rPr lang="en-US" sz="1400" b="1" dirty="0" err="1">
                <a:solidFill>
                  <a:schemeClr val="tx1">
                    <a:lumMod val="75000"/>
                    <a:lumOff val="25000"/>
                  </a:schemeClr>
                </a:solidFill>
                <a:ea typeface="Garamond" charset="0"/>
                <a:cs typeface="Garamond" charset="0"/>
              </a:rPr>
              <a:t>Rajkovich</a:t>
            </a:r>
            <a:r>
              <a:rPr lang="en-US" sz="1400" b="1" dirty="0">
                <a:solidFill>
                  <a:schemeClr val="tx1">
                    <a:lumMod val="75000"/>
                    <a:lumOff val="25000"/>
                  </a:schemeClr>
                </a:solidFill>
                <a:ea typeface="Garamond" charset="0"/>
                <a:cs typeface="Garamond" charset="0"/>
              </a:rPr>
              <a:t> </a:t>
            </a:r>
            <a:r>
              <a:rPr lang="mr-IN" sz="1400" dirty="0">
                <a:solidFill>
                  <a:schemeClr val="tx1">
                    <a:lumMod val="75000"/>
                    <a:lumOff val="25000"/>
                  </a:schemeClr>
                </a:solidFill>
                <a:ea typeface="Garamond" charset="0"/>
                <a:cs typeface="Garamond" charset="0"/>
              </a:rPr>
              <a:t>–</a:t>
            </a:r>
            <a:r>
              <a:rPr lang="en-US" sz="1400" dirty="0">
                <a:solidFill>
                  <a:schemeClr val="tx1">
                    <a:lumMod val="75000"/>
                    <a:lumOff val="25000"/>
                  </a:schemeClr>
                </a:solidFill>
                <a:ea typeface="Garamond" charset="0"/>
                <a:cs typeface="Garamond" charset="0"/>
              </a:rPr>
              <a:t> Science Advisor, University of Buffalo</a:t>
            </a:r>
          </a:p>
          <a:p>
            <a:pPr marL="285750" indent="-285750" fontAlgn="base">
              <a:lnSpc>
                <a:spcPct val="120000"/>
              </a:lnSpc>
              <a:spcBef>
                <a:spcPts val="0"/>
              </a:spcBef>
              <a:spcAft>
                <a:spcPts val="1200"/>
              </a:spcAft>
              <a:buFont typeface="Webdings" panose="05030102010509060703" pitchFamily="18" charset="2"/>
              <a:buChar char=""/>
            </a:pPr>
            <a:r>
              <a:rPr lang="en-US" sz="1400" b="1" dirty="0">
                <a:solidFill>
                  <a:schemeClr val="tx1">
                    <a:lumMod val="75000"/>
                    <a:lumOff val="25000"/>
                  </a:schemeClr>
                </a:solidFill>
                <a:ea typeface="Garamond" charset="0"/>
                <a:cs typeface="Garamond" charset="0"/>
              </a:rPr>
              <a:t>Dr. Dave </a:t>
            </a:r>
            <a:r>
              <a:rPr lang="en-US" sz="1400" b="1" dirty="0" err="1">
                <a:solidFill>
                  <a:schemeClr val="tx1">
                    <a:lumMod val="75000"/>
                    <a:lumOff val="25000"/>
                  </a:schemeClr>
                </a:solidFill>
                <a:ea typeface="Garamond" charset="0"/>
                <a:cs typeface="Garamond" charset="0"/>
              </a:rPr>
              <a:t>Hondula</a:t>
            </a:r>
            <a:r>
              <a:rPr lang="en-US" sz="1400" b="1" dirty="0">
                <a:solidFill>
                  <a:schemeClr val="tx1">
                    <a:lumMod val="75000"/>
                    <a:lumOff val="25000"/>
                  </a:schemeClr>
                </a:solidFill>
                <a:ea typeface="Garamond" charset="0"/>
                <a:cs typeface="Garamond" charset="0"/>
              </a:rPr>
              <a:t> </a:t>
            </a:r>
            <a:r>
              <a:rPr lang="mr-IN" sz="1400" dirty="0">
                <a:solidFill>
                  <a:schemeClr val="tx1">
                    <a:lumMod val="75000"/>
                    <a:lumOff val="25000"/>
                  </a:schemeClr>
                </a:solidFill>
                <a:ea typeface="Garamond" charset="0"/>
                <a:cs typeface="Garamond" charset="0"/>
              </a:rPr>
              <a:t>–</a:t>
            </a:r>
            <a:r>
              <a:rPr lang="en-US" sz="1400" dirty="0">
                <a:solidFill>
                  <a:schemeClr val="tx1">
                    <a:lumMod val="75000"/>
                    <a:lumOff val="25000"/>
                  </a:schemeClr>
                </a:solidFill>
                <a:ea typeface="Garamond" charset="0"/>
                <a:cs typeface="Garamond" charset="0"/>
              </a:rPr>
              <a:t> Science Advisor, Arizona State University</a:t>
            </a:r>
          </a:p>
          <a:p>
            <a:pPr marL="285750" indent="-285750" fontAlgn="base">
              <a:lnSpc>
                <a:spcPct val="120000"/>
              </a:lnSpc>
              <a:spcBef>
                <a:spcPts val="0"/>
              </a:spcBef>
              <a:spcAft>
                <a:spcPts val="1200"/>
              </a:spcAft>
              <a:buFont typeface="Webdings" panose="05030102010509060703" pitchFamily="18" charset="2"/>
              <a:buChar char=""/>
            </a:pPr>
            <a:r>
              <a:rPr lang="en-US" sz="1400" b="1" dirty="0">
                <a:solidFill>
                  <a:schemeClr val="tx1">
                    <a:lumMod val="75000"/>
                    <a:lumOff val="25000"/>
                  </a:schemeClr>
                </a:solidFill>
                <a:ea typeface="Garamond" charset="0"/>
                <a:cs typeface="Garamond" charset="0"/>
              </a:rPr>
              <a:t>Erika </a:t>
            </a:r>
            <a:r>
              <a:rPr lang="en-US" sz="1400" b="1" dirty="0" err="1">
                <a:solidFill>
                  <a:schemeClr val="tx1">
                    <a:lumMod val="75000"/>
                    <a:lumOff val="25000"/>
                  </a:schemeClr>
                </a:solidFill>
                <a:ea typeface="Garamond" charset="0"/>
                <a:cs typeface="Garamond" charset="0"/>
              </a:rPr>
              <a:t>Higa</a:t>
            </a:r>
            <a:r>
              <a:rPr lang="en-US" sz="1400" b="1" dirty="0">
                <a:solidFill>
                  <a:schemeClr val="tx1">
                    <a:lumMod val="75000"/>
                    <a:lumOff val="25000"/>
                  </a:schemeClr>
                </a:solidFill>
                <a:ea typeface="Garamond" charset="0"/>
                <a:cs typeface="Garamond" charset="0"/>
              </a:rPr>
              <a:t> </a:t>
            </a:r>
            <a:r>
              <a:rPr lang="mr-IN" sz="1400" dirty="0">
                <a:solidFill>
                  <a:schemeClr val="tx1">
                    <a:lumMod val="75000"/>
                    <a:lumOff val="25000"/>
                  </a:schemeClr>
                </a:solidFill>
                <a:ea typeface="Garamond" charset="0"/>
                <a:cs typeface="Garamond" charset="0"/>
              </a:rPr>
              <a:t>–</a:t>
            </a:r>
            <a:r>
              <a:rPr lang="en-US" sz="1400" dirty="0">
                <a:solidFill>
                  <a:schemeClr val="tx1">
                    <a:lumMod val="75000"/>
                    <a:lumOff val="25000"/>
                  </a:schemeClr>
                </a:solidFill>
                <a:ea typeface="Garamond" charset="0"/>
                <a:cs typeface="Garamond" charset="0"/>
              </a:rPr>
              <a:t> Center Lead</a:t>
            </a:r>
          </a:p>
          <a:p>
            <a:pPr marL="285750" indent="-285750" fontAlgn="base">
              <a:lnSpc>
                <a:spcPct val="120000"/>
              </a:lnSpc>
              <a:spcBef>
                <a:spcPts val="0"/>
              </a:spcBef>
              <a:spcAft>
                <a:spcPts val="1200"/>
              </a:spcAft>
              <a:buFont typeface="Webdings" panose="05030102010509060703" pitchFamily="18" charset="2"/>
              <a:buChar char=""/>
            </a:pPr>
            <a:r>
              <a:rPr lang="en-US" sz="1400" b="1" dirty="0">
                <a:solidFill>
                  <a:schemeClr val="tx1">
                    <a:lumMod val="75000"/>
                    <a:lumOff val="25000"/>
                  </a:schemeClr>
                </a:solidFill>
                <a:ea typeface="Garamond" charset="0"/>
                <a:cs typeface="Garamond" charset="0"/>
              </a:rPr>
              <a:t>Megan Seeley </a:t>
            </a:r>
            <a:r>
              <a:rPr lang="mr-IN" sz="1400" dirty="0">
                <a:solidFill>
                  <a:schemeClr val="tx1">
                    <a:lumMod val="75000"/>
                    <a:lumOff val="25000"/>
                  </a:schemeClr>
                </a:solidFill>
                <a:ea typeface="Garamond" charset="0"/>
                <a:cs typeface="Garamond" charset="0"/>
              </a:rPr>
              <a:t>–</a:t>
            </a:r>
            <a:r>
              <a:rPr lang="en-US" sz="1400" dirty="0">
                <a:solidFill>
                  <a:schemeClr val="tx1">
                    <a:lumMod val="75000"/>
                    <a:lumOff val="25000"/>
                  </a:schemeClr>
                </a:solidFill>
                <a:ea typeface="Garamond" charset="0"/>
                <a:cs typeface="Garamond" charset="0"/>
              </a:rPr>
              <a:t> Geoinformatics Fellow</a:t>
            </a:r>
          </a:p>
          <a:p>
            <a:pPr fontAlgn="base">
              <a:lnSpc>
                <a:spcPct val="120000"/>
              </a:lnSpc>
              <a:spcBef>
                <a:spcPts val="0"/>
              </a:spcBef>
              <a:spcAft>
                <a:spcPts val="1200"/>
              </a:spcAft>
            </a:pPr>
            <a:endParaRPr lang="en-US" sz="1400" dirty="0">
              <a:solidFill>
                <a:schemeClr val="tx1">
                  <a:lumMod val="75000"/>
                  <a:lumOff val="25000"/>
                </a:schemeClr>
              </a:solidFill>
              <a:ea typeface="Garamond" charset="0"/>
              <a:cs typeface="Garamond" charset="0"/>
            </a:endParaRPr>
          </a:p>
          <a:p>
            <a:pPr>
              <a:lnSpc>
                <a:spcPct val="120000"/>
              </a:lnSpc>
              <a:spcAft>
                <a:spcPts val="1200"/>
              </a:spcAft>
            </a:pPr>
            <a:r>
              <a:rPr lang="en-US" sz="1600" u="sng" dirty="0">
                <a:solidFill>
                  <a:schemeClr val="tx1">
                    <a:lumMod val="75000"/>
                    <a:lumOff val="25000"/>
                  </a:schemeClr>
                </a:solidFill>
                <a:ea typeface="Garamond" charset="0"/>
                <a:cs typeface="Garamond" charset="0"/>
              </a:rPr>
              <a:t>NASA POWER:</a:t>
            </a:r>
          </a:p>
          <a:p>
            <a:pPr marL="285750" indent="-285750" fontAlgn="base">
              <a:lnSpc>
                <a:spcPct val="120000"/>
              </a:lnSpc>
              <a:spcBef>
                <a:spcPts val="0"/>
              </a:spcBef>
              <a:spcAft>
                <a:spcPts val="1200"/>
              </a:spcAft>
              <a:buFont typeface="Webdings" panose="05030102010509060703" pitchFamily="18" charset="2"/>
              <a:buChar char=""/>
            </a:pPr>
            <a:r>
              <a:rPr lang="en-US" sz="1400" b="1" dirty="0">
                <a:solidFill>
                  <a:schemeClr val="tx1">
                    <a:lumMod val="75000"/>
                    <a:lumOff val="25000"/>
                  </a:schemeClr>
                </a:solidFill>
                <a:ea typeface="Garamond" charset="0"/>
                <a:cs typeface="Garamond" charset="0"/>
              </a:rPr>
              <a:t>Dr. Paul Stackhouse Jr. </a:t>
            </a:r>
            <a:r>
              <a:rPr lang="mr-IN" sz="1400" dirty="0">
                <a:solidFill>
                  <a:schemeClr val="tx1">
                    <a:lumMod val="75000"/>
                    <a:lumOff val="25000"/>
                  </a:schemeClr>
                </a:solidFill>
                <a:ea typeface="Garamond" charset="0"/>
                <a:cs typeface="Garamond" charset="0"/>
              </a:rPr>
              <a:t>–</a:t>
            </a:r>
            <a:r>
              <a:rPr lang="en-US" sz="1400" dirty="0">
                <a:solidFill>
                  <a:schemeClr val="tx1">
                    <a:lumMod val="75000"/>
                    <a:lumOff val="25000"/>
                  </a:schemeClr>
                </a:solidFill>
                <a:ea typeface="Garamond" charset="0"/>
                <a:cs typeface="Garamond" charset="0"/>
              </a:rPr>
              <a:t> Senior Research Scientist and Principal Investigator</a:t>
            </a:r>
          </a:p>
          <a:p>
            <a:pPr marL="285750" indent="-285750" fontAlgn="base">
              <a:lnSpc>
                <a:spcPct val="120000"/>
              </a:lnSpc>
              <a:spcBef>
                <a:spcPts val="0"/>
              </a:spcBef>
              <a:spcAft>
                <a:spcPts val="1200"/>
              </a:spcAft>
              <a:buFont typeface="Webdings" panose="05030102010509060703" pitchFamily="18" charset="2"/>
              <a:buChar char=""/>
            </a:pPr>
            <a:r>
              <a:rPr lang="en-US" sz="1400" b="1" dirty="0">
                <a:solidFill>
                  <a:schemeClr val="tx1">
                    <a:lumMod val="75000"/>
                    <a:lumOff val="25000"/>
                  </a:schemeClr>
                </a:solidFill>
                <a:ea typeface="Garamond" charset="0"/>
                <a:cs typeface="Garamond" charset="0"/>
              </a:rPr>
              <a:t>Bradley Macpherson </a:t>
            </a:r>
            <a:r>
              <a:rPr lang="mr-IN" sz="1400" dirty="0">
                <a:solidFill>
                  <a:schemeClr val="tx1">
                    <a:lumMod val="75000"/>
                    <a:lumOff val="25000"/>
                  </a:schemeClr>
                </a:solidFill>
                <a:ea typeface="Garamond" charset="0"/>
                <a:cs typeface="Garamond" charset="0"/>
              </a:rPr>
              <a:t>–</a:t>
            </a:r>
            <a:r>
              <a:rPr lang="en-US" sz="1400" dirty="0">
                <a:solidFill>
                  <a:schemeClr val="tx1">
                    <a:lumMod val="75000"/>
                    <a:lumOff val="25000"/>
                  </a:schemeClr>
                </a:solidFill>
                <a:ea typeface="Garamond" charset="0"/>
                <a:cs typeface="Garamond" charset="0"/>
              </a:rPr>
              <a:t>  Geospatial and Technology Developer</a:t>
            </a:r>
          </a:p>
          <a:p>
            <a:pPr marL="285750" indent="-285750" fontAlgn="base">
              <a:lnSpc>
                <a:spcPct val="120000"/>
              </a:lnSpc>
              <a:spcBef>
                <a:spcPts val="0"/>
              </a:spcBef>
              <a:spcAft>
                <a:spcPts val="1200"/>
              </a:spcAft>
              <a:buFont typeface="Webdings" panose="05030102010509060703" pitchFamily="18" charset="2"/>
              <a:buChar char=""/>
            </a:pPr>
            <a:r>
              <a:rPr lang="en-US" sz="1400" b="1" dirty="0">
                <a:solidFill>
                  <a:schemeClr val="tx1">
                    <a:lumMod val="75000"/>
                    <a:lumOff val="25000"/>
                  </a:schemeClr>
                </a:solidFill>
                <a:ea typeface="Garamond" charset="0"/>
                <a:cs typeface="Garamond" charset="0"/>
              </a:rPr>
              <a:t>Brian Tisdale </a:t>
            </a:r>
            <a:r>
              <a:rPr lang="mr-IN" sz="1400" dirty="0">
                <a:solidFill>
                  <a:schemeClr val="tx1">
                    <a:lumMod val="75000"/>
                    <a:lumOff val="25000"/>
                  </a:schemeClr>
                </a:solidFill>
                <a:ea typeface="Garamond" charset="0"/>
                <a:cs typeface="Garamond" charset="0"/>
              </a:rPr>
              <a:t>–</a:t>
            </a:r>
            <a:r>
              <a:rPr lang="en-US" sz="1400" dirty="0">
                <a:solidFill>
                  <a:schemeClr val="tx1">
                    <a:lumMod val="75000"/>
                    <a:lumOff val="25000"/>
                  </a:schemeClr>
                </a:solidFill>
                <a:ea typeface="Garamond" charset="0"/>
                <a:cs typeface="Garamond" charset="0"/>
              </a:rPr>
              <a:t> Booz-Allen and Hamilton, Inc.</a:t>
            </a:r>
          </a:p>
          <a:p>
            <a:pPr fontAlgn="base">
              <a:lnSpc>
                <a:spcPct val="120000"/>
              </a:lnSpc>
              <a:spcBef>
                <a:spcPts val="0"/>
              </a:spcBef>
              <a:spcAft>
                <a:spcPts val="1200"/>
              </a:spcAft>
            </a:pPr>
            <a:endParaRPr lang="en-US" dirty="0">
              <a:solidFill>
                <a:schemeClr val="tx1">
                  <a:lumMod val="75000"/>
                  <a:lumOff val="25000"/>
                </a:schemeClr>
              </a:solidFill>
              <a:ea typeface="Garamond" charset="0"/>
              <a:cs typeface="Garamond" charset="0"/>
            </a:endParaRPr>
          </a:p>
        </p:txBody>
      </p:sp>
      <p:sp>
        <p:nvSpPr>
          <p:cNvPr id="7" name="TextBox 6">
            <a:extLst>
              <a:ext uri="{FF2B5EF4-FFF2-40B4-BE49-F238E27FC236}">
                <a16:creationId xmlns:a16="http://schemas.microsoft.com/office/drawing/2014/main" id="{1AE0B56E-5EFB-F246-88BC-0C391315DE94}"/>
              </a:ext>
            </a:extLst>
          </p:cNvPr>
          <p:cNvSpPr txBox="1"/>
          <p:nvPr/>
        </p:nvSpPr>
        <p:spPr>
          <a:xfrm>
            <a:off x="6352672" y="1219199"/>
            <a:ext cx="6031831" cy="4949047"/>
          </a:xfrm>
          <a:prstGeom prst="rect">
            <a:avLst/>
          </a:prstGeom>
          <a:noFill/>
        </p:spPr>
        <p:txBody>
          <a:bodyPr wrap="square" rtlCol="0">
            <a:spAutoFit/>
          </a:bodyPr>
          <a:lstStyle/>
          <a:p>
            <a:pPr>
              <a:lnSpc>
                <a:spcPct val="120000"/>
              </a:lnSpc>
              <a:spcAft>
                <a:spcPts val="1200"/>
              </a:spcAft>
            </a:pPr>
            <a:r>
              <a:rPr lang="en-US" sz="1600" u="sng" dirty="0">
                <a:solidFill>
                  <a:schemeClr val="tx1">
                    <a:lumMod val="75000"/>
                    <a:lumOff val="25000"/>
                  </a:schemeClr>
                </a:solidFill>
                <a:ea typeface="Garamond" charset="0"/>
                <a:cs typeface="Garamond" charset="0"/>
              </a:rPr>
              <a:t>Partners:</a:t>
            </a:r>
          </a:p>
          <a:p>
            <a:pPr marL="285750" indent="-285750" fontAlgn="base">
              <a:lnSpc>
                <a:spcPct val="120000"/>
              </a:lnSpc>
              <a:spcBef>
                <a:spcPts val="0"/>
              </a:spcBef>
              <a:spcAft>
                <a:spcPts val="1200"/>
              </a:spcAft>
              <a:buFont typeface="Webdings" panose="05030102010509060703" pitchFamily="18" charset="2"/>
              <a:buChar char=""/>
            </a:pPr>
            <a:r>
              <a:rPr lang="en-US" sz="1400" b="1" dirty="0">
                <a:solidFill>
                  <a:schemeClr val="tx1">
                    <a:lumMod val="75000"/>
                    <a:lumOff val="25000"/>
                  </a:schemeClr>
                </a:solidFill>
                <a:ea typeface="Garamond" charset="0"/>
                <a:cs typeface="Garamond" charset="0"/>
              </a:rPr>
              <a:t>Mike Foley</a:t>
            </a:r>
            <a:r>
              <a:rPr lang="en-US" sz="1400" dirty="0">
                <a:solidFill>
                  <a:schemeClr val="tx1">
                    <a:lumMod val="75000"/>
                    <a:lumOff val="25000"/>
                  </a:schemeClr>
                </a:solidFill>
                <a:ea typeface="Garamond" charset="0"/>
                <a:cs typeface="Garamond" charset="0"/>
              </a:rPr>
              <a:t> </a:t>
            </a:r>
            <a:r>
              <a:rPr lang="mr-IN" sz="1400" dirty="0">
                <a:solidFill>
                  <a:schemeClr val="tx1">
                    <a:lumMod val="75000"/>
                    <a:lumOff val="25000"/>
                  </a:schemeClr>
                </a:solidFill>
                <a:ea typeface="Garamond" charset="0"/>
                <a:cs typeface="Garamond" charset="0"/>
              </a:rPr>
              <a:t>–</a:t>
            </a:r>
            <a:r>
              <a:rPr lang="en-US" sz="1400" dirty="0">
                <a:solidFill>
                  <a:schemeClr val="tx1">
                    <a:lumMod val="75000"/>
                    <a:lumOff val="25000"/>
                  </a:schemeClr>
                </a:solidFill>
                <a:ea typeface="Garamond" charset="0"/>
                <a:cs typeface="Garamond" charset="0"/>
              </a:rPr>
              <a:t> Department of Sustainability Director</a:t>
            </a:r>
          </a:p>
          <a:p>
            <a:pPr marL="285750" indent="-285750" fontAlgn="base">
              <a:lnSpc>
                <a:spcPct val="120000"/>
              </a:lnSpc>
              <a:spcBef>
                <a:spcPts val="0"/>
              </a:spcBef>
              <a:spcAft>
                <a:spcPts val="1200"/>
              </a:spcAft>
              <a:buFont typeface="Webdings" panose="05030102010509060703" pitchFamily="18" charset="2"/>
              <a:buChar char=""/>
            </a:pPr>
            <a:r>
              <a:rPr lang="en-US" sz="1400" b="1" dirty="0">
                <a:solidFill>
                  <a:schemeClr val="tx1">
                    <a:lumMod val="75000"/>
                    <a:lumOff val="25000"/>
                  </a:schemeClr>
                </a:solidFill>
                <a:ea typeface="Garamond" charset="0"/>
                <a:cs typeface="Garamond" charset="0"/>
              </a:rPr>
              <a:t>Dan Meaney </a:t>
            </a:r>
            <a:r>
              <a:rPr lang="mr-IN" sz="1400" dirty="0">
                <a:solidFill>
                  <a:schemeClr val="tx1">
                    <a:lumMod val="75000"/>
                    <a:lumOff val="25000"/>
                  </a:schemeClr>
                </a:solidFill>
                <a:ea typeface="Garamond" charset="0"/>
                <a:cs typeface="Garamond" charset="0"/>
              </a:rPr>
              <a:t>–</a:t>
            </a:r>
            <a:r>
              <a:rPr lang="en-US" sz="1400" dirty="0">
                <a:solidFill>
                  <a:schemeClr val="tx1">
                    <a:lumMod val="75000"/>
                    <a:lumOff val="25000"/>
                  </a:schemeClr>
                </a:solidFill>
                <a:ea typeface="Garamond" charset="0"/>
                <a:cs typeface="Garamond" charset="0"/>
              </a:rPr>
              <a:t> Cuyahoga County Planning Commission Manager</a:t>
            </a:r>
          </a:p>
          <a:p>
            <a:pPr marL="285750" indent="-285750" fontAlgn="base">
              <a:lnSpc>
                <a:spcPct val="120000"/>
              </a:lnSpc>
              <a:spcBef>
                <a:spcPts val="0"/>
              </a:spcBef>
              <a:spcAft>
                <a:spcPts val="1200"/>
              </a:spcAft>
              <a:buFont typeface="Webdings" panose="05030102010509060703" pitchFamily="18" charset="2"/>
              <a:buChar char=""/>
            </a:pPr>
            <a:r>
              <a:rPr lang="en-US" sz="1400" b="1" dirty="0">
                <a:solidFill>
                  <a:schemeClr val="tx1">
                    <a:lumMod val="75000"/>
                    <a:lumOff val="25000"/>
                  </a:schemeClr>
                </a:solidFill>
                <a:ea typeface="Garamond" charset="0"/>
                <a:cs typeface="Garamond" charset="0"/>
              </a:rPr>
              <a:t>Anand Natarajan</a:t>
            </a:r>
            <a:r>
              <a:rPr lang="en-US" sz="1400" dirty="0">
                <a:solidFill>
                  <a:schemeClr val="tx1">
                    <a:lumMod val="75000"/>
                    <a:lumOff val="25000"/>
                  </a:schemeClr>
                </a:solidFill>
                <a:ea typeface="Garamond" charset="0"/>
                <a:cs typeface="Garamond" charset="0"/>
              </a:rPr>
              <a:t> </a:t>
            </a:r>
            <a:r>
              <a:rPr lang="mr-IN" sz="1400" dirty="0">
                <a:solidFill>
                  <a:schemeClr val="tx1">
                    <a:lumMod val="75000"/>
                    <a:lumOff val="25000"/>
                  </a:schemeClr>
                </a:solidFill>
                <a:ea typeface="Garamond" charset="0"/>
                <a:cs typeface="Garamond" charset="0"/>
              </a:rPr>
              <a:t>–</a:t>
            </a:r>
            <a:r>
              <a:rPr lang="en-US" sz="1400" dirty="0">
                <a:solidFill>
                  <a:schemeClr val="tx1">
                    <a:lumMod val="75000"/>
                    <a:lumOff val="25000"/>
                  </a:schemeClr>
                </a:solidFill>
                <a:ea typeface="Garamond" charset="0"/>
                <a:cs typeface="Garamond" charset="0"/>
              </a:rPr>
              <a:t> Mayor’s Office of Sustainability Energy Manager</a:t>
            </a:r>
          </a:p>
          <a:p>
            <a:pPr marL="285750" indent="-285750" fontAlgn="base">
              <a:lnSpc>
                <a:spcPct val="120000"/>
              </a:lnSpc>
              <a:spcBef>
                <a:spcPts val="0"/>
              </a:spcBef>
              <a:spcAft>
                <a:spcPts val="1200"/>
              </a:spcAft>
              <a:buFont typeface="Webdings" panose="05030102010509060703" pitchFamily="18" charset="2"/>
              <a:buChar char=""/>
            </a:pPr>
            <a:r>
              <a:rPr lang="en-US" sz="1400" b="1" dirty="0">
                <a:solidFill>
                  <a:schemeClr val="tx1">
                    <a:lumMod val="75000"/>
                    <a:lumOff val="25000"/>
                  </a:schemeClr>
                </a:solidFill>
                <a:ea typeface="Garamond" charset="0"/>
                <a:cs typeface="Garamond" charset="0"/>
              </a:rPr>
              <a:t>Elizabeth Lehman</a:t>
            </a:r>
            <a:r>
              <a:rPr lang="en-US" sz="1400" dirty="0">
                <a:solidFill>
                  <a:schemeClr val="tx1">
                    <a:lumMod val="75000"/>
                    <a:lumOff val="25000"/>
                  </a:schemeClr>
                </a:solidFill>
                <a:ea typeface="Garamond" charset="0"/>
                <a:cs typeface="Garamond" charset="0"/>
              </a:rPr>
              <a:t> </a:t>
            </a:r>
            <a:r>
              <a:rPr lang="mr-IN" sz="1400" dirty="0">
                <a:solidFill>
                  <a:schemeClr val="tx1">
                    <a:lumMod val="75000"/>
                    <a:lumOff val="25000"/>
                  </a:schemeClr>
                </a:solidFill>
                <a:ea typeface="Garamond" charset="0"/>
                <a:cs typeface="Garamond" charset="0"/>
              </a:rPr>
              <a:t>–</a:t>
            </a:r>
            <a:r>
              <a:rPr lang="en-US" sz="1400" dirty="0">
                <a:solidFill>
                  <a:schemeClr val="tx1">
                    <a:lumMod val="75000"/>
                    <a:lumOff val="25000"/>
                  </a:schemeClr>
                </a:solidFill>
                <a:ea typeface="Garamond" charset="0"/>
                <a:cs typeface="Garamond" charset="0"/>
              </a:rPr>
              <a:t> Mayor’s Office of Sustainability Energy Analyst</a:t>
            </a:r>
          </a:p>
          <a:p>
            <a:pPr marL="285750" indent="-285750" fontAlgn="base">
              <a:lnSpc>
                <a:spcPct val="120000"/>
              </a:lnSpc>
              <a:spcBef>
                <a:spcPts val="0"/>
              </a:spcBef>
              <a:spcAft>
                <a:spcPts val="1200"/>
              </a:spcAft>
              <a:buFont typeface="Webdings" panose="05030102010509060703" pitchFamily="18" charset="2"/>
              <a:buChar char=""/>
            </a:pPr>
            <a:endParaRPr lang="en-US" sz="1400" dirty="0">
              <a:solidFill>
                <a:schemeClr val="tx1">
                  <a:lumMod val="75000"/>
                  <a:lumOff val="25000"/>
                </a:schemeClr>
              </a:solidFill>
              <a:ea typeface="Garamond" charset="0"/>
              <a:cs typeface="Garamond" charset="0"/>
            </a:endParaRPr>
          </a:p>
          <a:p>
            <a:pPr fontAlgn="base">
              <a:lnSpc>
                <a:spcPct val="120000"/>
              </a:lnSpc>
              <a:spcAft>
                <a:spcPts val="1200"/>
              </a:spcAft>
            </a:pPr>
            <a:r>
              <a:rPr lang="en-US" sz="1600" u="sng" dirty="0">
                <a:solidFill>
                  <a:schemeClr val="tx1">
                    <a:lumMod val="75000"/>
                    <a:lumOff val="25000"/>
                  </a:schemeClr>
                </a:solidFill>
                <a:ea typeface="Garamond" charset="0"/>
                <a:cs typeface="Garamond" charset="0"/>
              </a:rPr>
              <a:t>Solar Panel Experts:</a:t>
            </a:r>
          </a:p>
          <a:p>
            <a:pPr marL="285750" indent="-285750" fontAlgn="base">
              <a:lnSpc>
                <a:spcPct val="120000"/>
              </a:lnSpc>
              <a:spcBef>
                <a:spcPts val="0"/>
              </a:spcBef>
              <a:spcAft>
                <a:spcPts val="1200"/>
              </a:spcAft>
              <a:buFont typeface="Webdings" panose="05030102010509060703" pitchFamily="18" charset="2"/>
              <a:buChar char=""/>
            </a:pPr>
            <a:r>
              <a:rPr lang="en-US" sz="1400" b="1" dirty="0">
                <a:solidFill>
                  <a:schemeClr val="tx1">
                    <a:lumMod val="75000"/>
                    <a:lumOff val="25000"/>
                  </a:schemeClr>
                </a:solidFill>
                <a:ea typeface="Garamond" charset="0"/>
                <a:cs typeface="Garamond" charset="0"/>
              </a:rPr>
              <a:t>Robert Martens </a:t>
            </a:r>
            <a:r>
              <a:rPr lang="mr-IN" sz="1400" dirty="0">
                <a:solidFill>
                  <a:schemeClr val="tx1">
                    <a:lumMod val="75000"/>
                    <a:lumOff val="25000"/>
                  </a:schemeClr>
                </a:solidFill>
                <a:ea typeface="Garamond" charset="0"/>
                <a:cs typeface="Garamond" charset="0"/>
              </a:rPr>
              <a:t>–</a:t>
            </a:r>
            <a:r>
              <a:rPr lang="en-US" sz="1400" dirty="0">
                <a:solidFill>
                  <a:schemeClr val="tx1">
                    <a:lumMod val="75000"/>
                    <a:lumOff val="25000"/>
                  </a:schemeClr>
                </a:solidFill>
                <a:ea typeface="Garamond" charset="0"/>
                <a:cs typeface="Garamond" charset="0"/>
              </a:rPr>
              <a:t> Better Together Solar President/CEO</a:t>
            </a:r>
          </a:p>
          <a:p>
            <a:pPr marL="285750" indent="-285750" fontAlgn="base">
              <a:lnSpc>
                <a:spcPct val="120000"/>
              </a:lnSpc>
              <a:spcBef>
                <a:spcPts val="0"/>
              </a:spcBef>
              <a:spcAft>
                <a:spcPts val="1200"/>
              </a:spcAft>
              <a:buFont typeface="Webdings" panose="05030102010509060703" pitchFamily="18" charset="2"/>
              <a:buChar char=""/>
            </a:pPr>
            <a:r>
              <a:rPr lang="en-US" sz="1400" b="1" dirty="0">
                <a:solidFill>
                  <a:schemeClr val="tx1">
                    <a:lumMod val="75000"/>
                    <a:lumOff val="25000"/>
                  </a:schemeClr>
                </a:solidFill>
                <a:ea typeface="Garamond" charset="0"/>
                <a:cs typeface="Garamond" charset="0"/>
              </a:rPr>
              <a:t>Al </a:t>
            </a:r>
            <a:r>
              <a:rPr lang="en-US" sz="1400" b="1" dirty="0" err="1">
                <a:solidFill>
                  <a:schemeClr val="tx1">
                    <a:lumMod val="75000"/>
                    <a:lumOff val="25000"/>
                  </a:schemeClr>
                </a:solidFill>
                <a:ea typeface="Garamond" charset="0"/>
                <a:cs typeface="Garamond" charset="0"/>
              </a:rPr>
              <a:t>Frasz</a:t>
            </a:r>
            <a:r>
              <a:rPr lang="en-US" sz="1400" b="1" dirty="0">
                <a:solidFill>
                  <a:schemeClr val="tx1">
                    <a:lumMod val="75000"/>
                    <a:lumOff val="25000"/>
                  </a:schemeClr>
                </a:solidFill>
                <a:ea typeface="Garamond" charset="0"/>
                <a:cs typeface="Garamond" charset="0"/>
              </a:rPr>
              <a:t> </a:t>
            </a:r>
            <a:r>
              <a:rPr lang="mr-IN" sz="1400" dirty="0">
                <a:solidFill>
                  <a:schemeClr val="tx1">
                    <a:lumMod val="75000"/>
                    <a:lumOff val="25000"/>
                  </a:schemeClr>
                </a:solidFill>
                <a:ea typeface="Garamond" charset="0"/>
                <a:cs typeface="Garamond" charset="0"/>
              </a:rPr>
              <a:t>–</a:t>
            </a:r>
            <a:r>
              <a:rPr lang="en-US" sz="1400" dirty="0">
                <a:solidFill>
                  <a:schemeClr val="tx1">
                    <a:lumMod val="75000"/>
                    <a:lumOff val="25000"/>
                  </a:schemeClr>
                </a:solidFill>
                <a:ea typeface="Garamond" charset="0"/>
                <a:cs typeface="Garamond" charset="0"/>
              </a:rPr>
              <a:t> Dovetail Solar and Wind President</a:t>
            </a:r>
          </a:p>
          <a:p>
            <a:pPr fontAlgn="base">
              <a:lnSpc>
                <a:spcPct val="120000"/>
              </a:lnSpc>
              <a:spcBef>
                <a:spcPts val="0"/>
              </a:spcBef>
              <a:spcAft>
                <a:spcPts val="1200"/>
              </a:spcAft>
            </a:pPr>
            <a:endParaRPr lang="en-US" dirty="0">
              <a:solidFill>
                <a:schemeClr val="tx1">
                  <a:lumMod val="75000"/>
                  <a:lumOff val="25000"/>
                </a:schemeClr>
              </a:solidFill>
              <a:ea typeface="Garamond" charset="0"/>
              <a:cs typeface="Garamond" charset="0"/>
            </a:endParaRPr>
          </a:p>
        </p:txBody>
      </p:sp>
    </p:spTree>
    <p:extLst>
      <p:ext uri="{BB962C8B-B14F-4D97-AF65-F5344CB8AC3E}">
        <p14:creationId xmlns:p14="http://schemas.microsoft.com/office/powerpoint/2010/main" val="523762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3C3926-0D8C-814C-8077-13AE44BA9EF0}"/>
              </a:ext>
            </a:extLst>
          </p:cNvPr>
          <p:cNvSpPr>
            <a:spLocks noGrp="1"/>
          </p:cNvSpPr>
          <p:nvPr>
            <p:ph sz="quarter" idx="11"/>
          </p:nvPr>
        </p:nvSpPr>
        <p:spPr>
          <a:xfrm>
            <a:off x="8113342" y="1159042"/>
            <a:ext cx="3583358" cy="5185611"/>
          </a:xfrm>
        </p:spPr>
        <p:txBody>
          <a:bodyPr vert="horz" lIns="91440" tIns="45720" rIns="91440" bIns="45720" rtlCol="0">
            <a:normAutofit/>
          </a:bodyPr>
          <a:lstStyle/>
          <a:p>
            <a:pPr>
              <a:lnSpc>
                <a:spcPct val="100000"/>
              </a:lnSpc>
              <a:spcAft>
                <a:spcPts val="1200"/>
              </a:spcAft>
              <a:buClr>
                <a:srgbClr val="E9A14B"/>
              </a:buClr>
              <a:buFont typeface="Webdings" panose="05030102010509060703" pitchFamily="18" charset="2"/>
              <a:buChar char="4"/>
            </a:pPr>
            <a:r>
              <a:rPr lang="en-US" sz="2400" b="1" dirty="0">
                <a:solidFill>
                  <a:schemeClr val="tx1">
                    <a:lumMod val="75000"/>
                    <a:lumOff val="25000"/>
                  </a:schemeClr>
                </a:solidFill>
                <a:sym typeface="Century Gothic"/>
              </a:rPr>
              <a:t>Cleveland</a:t>
            </a:r>
            <a:r>
              <a:rPr lang="en-US" sz="2400" dirty="0">
                <a:solidFill>
                  <a:schemeClr val="tx1">
                    <a:lumMod val="75000"/>
                    <a:lumOff val="25000"/>
                  </a:schemeClr>
                </a:solidFill>
                <a:sym typeface="Century Gothic"/>
              </a:rPr>
              <a:t> </a:t>
            </a:r>
          </a:p>
          <a:p>
            <a:pPr marL="457200" lvl="1" indent="0">
              <a:spcAft>
                <a:spcPts val="1200"/>
              </a:spcAft>
              <a:buClr>
                <a:srgbClr val="E9A14B"/>
              </a:buClr>
              <a:buNone/>
            </a:pPr>
            <a:r>
              <a:rPr lang="en-US" sz="2000" dirty="0">
                <a:solidFill>
                  <a:schemeClr val="tx1">
                    <a:lumMod val="75000"/>
                    <a:lumOff val="25000"/>
                  </a:schemeClr>
                </a:solidFill>
                <a:sym typeface="Century Gothic"/>
              </a:rPr>
              <a:t>Land area: 77 mi²</a:t>
            </a:r>
          </a:p>
          <a:p>
            <a:pPr marL="457200" lvl="1" indent="0">
              <a:spcAft>
                <a:spcPts val="1200"/>
              </a:spcAft>
              <a:buClr>
                <a:srgbClr val="E9A14B"/>
              </a:buClr>
              <a:buNone/>
            </a:pPr>
            <a:r>
              <a:rPr lang="en-US" sz="2000" dirty="0">
                <a:solidFill>
                  <a:schemeClr val="tx1">
                    <a:lumMod val="75000"/>
                    <a:lumOff val="25000"/>
                  </a:schemeClr>
                </a:solidFill>
                <a:sym typeface="Century Gothic"/>
              </a:rPr>
              <a:t>Population: 383,793</a:t>
            </a:r>
          </a:p>
          <a:p>
            <a:pPr>
              <a:lnSpc>
                <a:spcPct val="100000"/>
              </a:lnSpc>
              <a:spcAft>
                <a:spcPts val="1200"/>
              </a:spcAft>
              <a:buClr>
                <a:srgbClr val="E9A14B"/>
              </a:buClr>
              <a:buFont typeface="Webdings" panose="05030102010509060703" pitchFamily="18" charset="2"/>
              <a:buChar char="4"/>
            </a:pPr>
            <a:r>
              <a:rPr lang="en-US" sz="2400" b="1" dirty="0">
                <a:solidFill>
                  <a:schemeClr val="tx1">
                    <a:lumMod val="75000"/>
                    <a:lumOff val="25000"/>
                  </a:schemeClr>
                </a:solidFill>
                <a:sym typeface="Century Gothic"/>
              </a:rPr>
              <a:t>Cuyahoga County</a:t>
            </a:r>
          </a:p>
          <a:p>
            <a:pPr marL="457200" lvl="1" indent="0">
              <a:spcAft>
                <a:spcPts val="1200"/>
              </a:spcAft>
              <a:buClr>
                <a:srgbClr val="E9A14B"/>
              </a:buClr>
              <a:buNone/>
            </a:pPr>
            <a:r>
              <a:rPr lang="en-US" sz="2000" dirty="0">
                <a:solidFill>
                  <a:schemeClr val="tx1">
                    <a:lumMod val="75000"/>
                    <a:lumOff val="25000"/>
                  </a:schemeClr>
                </a:solidFill>
                <a:sym typeface="Century Gothic"/>
              </a:rPr>
              <a:t>Land area: 457 mi²</a:t>
            </a:r>
          </a:p>
          <a:p>
            <a:pPr marL="457200" lvl="1" indent="0">
              <a:spcAft>
                <a:spcPts val="1200"/>
              </a:spcAft>
              <a:buClr>
                <a:srgbClr val="E9A14B"/>
              </a:buClr>
              <a:buNone/>
            </a:pPr>
            <a:r>
              <a:rPr lang="en-US" sz="2000" dirty="0">
                <a:solidFill>
                  <a:schemeClr val="tx1">
                    <a:lumMod val="75000"/>
                    <a:lumOff val="25000"/>
                  </a:schemeClr>
                </a:solidFill>
                <a:sym typeface="Century Gothic"/>
              </a:rPr>
              <a:t>Population: 1,248,371</a:t>
            </a:r>
          </a:p>
          <a:p>
            <a:pPr>
              <a:lnSpc>
                <a:spcPct val="100000"/>
              </a:lnSpc>
              <a:spcAft>
                <a:spcPts val="1200"/>
              </a:spcAft>
              <a:buClr>
                <a:srgbClr val="E9A14B"/>
              </a:buClr>
              <a:buFont typeface="Webdings" panose="05030102010509060703" pitchFamily="18" charset="2"/>
              <a:buChar char="4"/>
            </a:pPr>
            <a:r>
              <a:rPr lang="en-US" sz="2400" b="1" dirty="0">
                <a:solidFill>
                  <a:schemeClr val="tx1">
                    <a:lumMod val="75000"/>
                    <a:lumOff val="25000"/>
                  </a:schemeClr>
                </a:solidFill>
                <a:sym typeface="Century Gothic"/>
              </a:rPr>
              <a:t>Study Period</a:t>
            </a:r>
          </a:p>
          <a:p>
            <a:pPr marL="457200" lvl="1" indent="0">
              <a:lnSpc>
                <a:spcPct val="100000"/>
              </a:lnSpc>
              <a:spcAft>
                <a:spcPts val="1200"/>
              </a:spcAft>
              <a:buClr>
                <a:srgbClr val="E9A14B"/>
              </a:buClr>
              <a:buNone/>
            </a:pPr>
            <a:r>
              <a:rPr lang="en-US" sz="2000" dirty="0">
                <a:solidFill>
                  <a:schemeClr val="tx1">
                    <a:lumMod val="75000"/>
                    <a:lumOff val="25000"/>
                  </a:schemeClr>
                </a:solidFill>
                <a:sym typeface="Century Gothic"/>
              </a:rPr>
              <a:t>2017 to 2018</a:t>
            </a:r>
          </a:p>
        </p:txBody>
      </p:sp>
      <p:sp>
        <p:nvSpPr>
          <p:cNvPr id="4" name="Title 3">
            <a:extLst>
              <a:ext uri="{FF2B5EF4-FFF2-40B4-BE49-F238E27FC236}">
                <a16:creationId xmlns:a16="http://schemas.microsoft.com/office/drawing/2014/main" id="{1600043F-82B4-7B4D-A33E-09FD0E1471C1}"/>
              </a:ext>
            </a:extLst>
          </p:cNvPr>
          <p:cNvSpPr>
            <a:spLocks noGrp="1"/>
          </p:cNvSpPr>
          <p:nvPr>
            <p:ph type="title"/>
          </p:nvPr>
        </p:nvSpPr>
        <p:spPr>
          <a:xfrm>
            <a:off x="1627997" y="266701"/>
            <a:ext cx="10068703" cy="685799"/>
          </a:xfrm>
        </p:spPr>
        <p:txBody>
          <a:bodyPr>
            <a:normAutofit fontScale="90000"/>
          </a:bodyPr>
          <a:lstStyle/>
          <a:p>
            <a:r>
              <a:rPr lang="en-US" dirty="0"/>
              <a:t>Study Area &amp; Period</a:t>
            </a:r>
          </a:p>
        </p:txBody>
      </p:sp>
      <p:sp>
        <p:nvSpPr>
          <p:cNvPr id="9" name="Google Shape;171;p27">
            <a:extLst>
              <a:ext uri="{FF2B5EF4-FFF2-40B4-BE49-F238E27FC236}">
                <a16:creationId xmlns:a16="http://schemas.microsoft.com/office/drawing/2014/main" id="{F502731A-F9D4-F748-A2F4-921E3517B150}"/>
              </a:ext>
            </a:extLst>
          </p:cNvPr>
          <p:cNvSpPr txBox="1"/>
          <p:nvPr/>
        </p:nvSpPr>
        <p:spPr>
          <a:xfrm>
            <a:off x="1136130" y="5783141"/>
            <a:ext cx="416606" cy="48168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400" dirty="0">
                <a:solidFill>
                  <a:schemeClr val="bg1"/>
                </a:solidFill>
                <a:ea typeface="Century Gothic"/>
                <a:cs typeface="Century Gothic"/>
                <a:sym typeface="Century Gothic"/>
              </a:rPr>
              <a:t>0</a:t>
            </a:r>
            <a:endParaRPr sz="1400" dirty="0">
              <a:solidFill>
                <a:schemeClr val="bg1"/>
              </a:solidFill>
              <a:ea typeface="Century Gothic"/>
              <a:cs typeface="Century Gothic"/>
              <a:sym typeface="Century Gothic"/>
            </a:endParaRPr>
          </a:p>
        </p:txBody>
      </p:sp>
      <p:sp>
        <p:nvSpPr>
          <p:cNvPr id="10" name="Google Shape;172;p27">
            <a:extLst>
              <a:ext uri="{FF2B5EF4-FFF2-40B4-BE49-F238E27FC236}">
                <a16:creationId xmlns:a16="http://schemas.microsoft.com/office/drawing/2014/main" id="{6E37360D-0A0D-0C48-BC82-135301DB6B6D}"/>
              </a:ext>
            </a:extLst>
          </p:cNvPr>
          <p:cNvSpPr txBox="1"/>
          <p:nvPr/>
        </p:nvSpPr>
        <p:spPr>
          <a:xfrm>
            <a:off x="1443533" y="5783141"/>
            <a:ext cx="533505" cy="48168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400" dirty="0">
                <a:solidFill>
                  <a:schemeClr val="bg1"/>
                </a:solidFill>
                <a:ea typeface="Century Gothic"/>
                <a:cs typeface="Century Gothic"/>
                <a:sym typeface="Century Gothic"/>
              </a:rPr>
              <a:t>2.5</a:t>
            </a:r>
            <a:endParaRPr sz="1400" dirty="0">
              <a:solidFill>
                <a:schemeClr val="bg1"/>
              </a:solidFill>
              <a:ea typeface="Century Gothic"/>
              <a:cs typeface="Century Gothic"/>
              <a:sym typeface="Century Gothic"/>
            </a:endParaRPr>
          </a:p>
        </p:txBody>
      </p:sp>
      <p:sp>
        <p:nvSpPr>
          <p:cNvPr id="11" name="Google Shape;173;p27">
            <a:extLst>
              <a:ext uri="{FF2B5EF4-FFF2-40B4-BE49-F238E27FC236}">
                <a16:creationId xmlns:a16="http://schemas.microsoft.com/office/drawing/2014/main" id="{9630E3CC-C1DF-774C-9263-763676B4421B}"/>
              </a:ext>
            </a:extLst>
          </p:cNvPr>
          <p:cNvSpPr txBox="1"/>
          <p:nvPr/>
        </p:nvSpPr>
        <p:spPr>
          <a:xfrm>
            <a:off x="1948740" y="5783141"/>
            <a:ext cx="416607" cy="39049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400" dirty="0">
                <a:solidFill>
                  <a:schemeClr val="bg1"/>
                </a:solidFill>
                <a:ea typeface="Century Gothic"/>
                <a:cs typeface="Century Gothic"/>
                <a:sym typeface="Century Gothic"/>
              </a:rPr>
              <a:t>5</a:t>
            </a:r>
            <a:endParaRPr sz="1400" dirty="0">
              <a:solidFill>
                <a:schemeClr val="bg1"/>
              </a:solidFill>
              <a:ea typeface="Century Gothic"/>
              <a:cs typeface="Century Gothic"/>
              <a:sym typeface="Century Gothic"/>
            </a:endParaRPr>
          </a:p>
        </p:txBody>
      </p:sp>
      <p:sp>
        <p:nvSpPr>
          <p:cNvPr id="12" name="Google Shape;174;p27">
            <a:extLst>
              <a:ext uri="{FF2B5EF4-FFF2-40B4-BE49-F238E27FC236}">
                <a16:creationId xmlns:a16="http://schemas.microsoft.com/office/drawing/2014/main" id="{A2D84358-13C4-A147-8194-BF121CC25FC4}"/>
              </a:ext>
            </a:extLst>
          </p:cNvPr>
          <p:cNvSpPr txBox="1"/>
          <p:nvPr/>
        </p:nvSpPr>
        <p:spPr>
          <a:xfrm>
            <a:off x="2715692" y="5783141"/>
            <a:ext cx="533505" cy="39049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400" dirty="0">
                <a:solidFill>
                  <a:schemeClr val="bg1"/>
                </a:solidFill>
                <a:ea typeface="Century Gothic"/>
                <a:cs typeface="Century Gothic"/>
                <a:sym typeface="Century Gothic"/>
              </a:rPr>
              <a:t>10</a:t>
            </a:r>
            <a:endParaRPr sz="1400" dirty="0">
              <a:solidFill>
                <a:schemeClr val="bg1"/>
              </a:solidFill>
              <a:ea typeface="Century Gothic"/>
              <a:cs typeface="Century Gothic"/>
              <a:sym typeface="Century Gothic"/>
            </a:endParaRPr>
          </a:p>
        </p:txBody>
      </p:sp>
      <p:sp>
        <p:nvSpPr>
          <p:cNvPr id="13" name="Google Shape;173;p27">
            <a:extLst>
              <a:ext uri="{FF2B5EF4-FFF2-40B4-BE49-F238E27FC236}">
                <a16:creationId xmlns:a16="http://schemas.microsoft.com/office/drawing/2014/main" id="{0246BC44-F097-7946-A439-EE503A0F2FFA}"/>
              </a:ext>
            </a:extLst>
          </p:cNvPr>
          <p:cNvSpPr txBox="1"/>
          <p:nvPr/>
        </p:nvSpPr>
        <p:spPr>
          <a:xfrm>
            <a:off x="2305669" y="5783141"/>
            <a:ext cx="495213" cy="39049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400" dirty="0">
                <a:solidFill>
                  <a:schemeClr val="bg1"/>
                </a:solidFill>
                <a:ea typeface="Century Gothic"/>
                <a:cs typeface="Century Gothic"/>
                <a:sym typeface="Century Gothic"/>
              </a:rPr>
              <a:t>7.5</a:t>
            </a:r>
            <a:endParaRPr sz="1400" dirty="0">
              <a:solidFill>
                <a:schemeClr val="bg1"/>
              </a:solidFill>
              <a:ea typeface="Century Gothic"/>
              <a:cs typeface="Century Gothic"/>
              <a:sym typeface="Century Gothic"/>
            </a:endParaRPr>
          </a:p>
        </p:txBody>
      </p:sp>
      <p:sp>
        <p:nvSpPr>
          <p:cNvPr id="14" name="Google Shape;173;p27">
            <a:extLst>
              <a:ext uri="{FF2B5EF4-FFF2-40B4-BE49-F238E27FC236}">
                <a16:creationId xmlns:a16="http://schemas.microsoft.com/office/drawing/2014/main" id="{BAF413CF-0640-F241-809D-08FFC7E5E9CA}"/>
              </a:ext>
            </a:extLst>
          </p:cNvPr>
          <p:cNvSpPr txBox="1"/>
          <p:nvPr/>
        </p:nvSpPr>
        <p:spPr>
          <a:xfrm>
            <a:off x="2982444" y="5934109"/>
            <a:ext cx="642259" cy="39049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400" dirty="0">
                <a:solidFill>
                  <a:schemeClr val="bg1"/>
                </a:solidFill>
                <a:ea typeface="Century Gothic"/>
                <a:cs typeface="Century Gothic"/>
                <a:sym typeface="Century Gothic"/>
              </a:rPr>
              <a:t>Miles</a:t>
            </a:r>
            <a:endParaRPr sz="1400" dirty="0">
              <a:solidFill>
                <a:schemeClr val="bg1"/>
              </a:solidFill>
              <a:ea typeface="Century Gothic"/>
              <a:cs typeface="Century Gothic"/>
              <a:sym typeface="Century Gothic"/>
            </a:endParaRPr>
          </a:p>
        </p:txBody>
      </p:sp>
      <p:grpSp>
        <p:nvGrpSpPr>
          <p:cNvPr id="15" name="Group 14">
            <a:extLst>
              <a:ext uri="{FF2B5EF4-FFF2-40B4-BE49-F238E27FC236}">
                <a16:creationId xmlns:a16="http://schemas.microsoft.com/office/drawing/2014/main" id="{CE931BF6-ED0D-CC48-98CA-D95634CD6831}"/>
              </a:ext>
            </a:extLst>
          </p:cNvPr>
          <p:cNvGrpSpPr>
            <a:grpSpLocks noChangeAspect="1"/>
          </p:cNvGrpSpPr>
          <p:nvPr/>
        </p:nvGrpSpPr>
        <p:grpSpPr>
          <a:xfrm>
            <a:off x="601961" y="1153415"/>
            <a:ext cx="6614375" cy="5228763"/>
            <a:chOff x="4269427" y="19770028"/>
            <a:chExt cx="5548408" cy="4386101"/>
          </a:xfrm>
          <a:effectLst>
            <a:outerShdw blurRad="50800" dist="38100" dir="2700000" algn="tl" rotWithShape="0">
              <a:prstClr val="black">
                <a:alpha val="40000"/>
              </a:prstClr>
            </a:outerShdw>
          </a:effectLst>
        </p:grpSpPr>
        <p:pic>
          <p:nvPicPr>
            <p:cNvPr id="16" name="Picture 15">
              <a:extLst>
                <a:ext uri="{FF2B5EF4-FFF2-40B4-BE49-F238E27FC236}">
                  <a16:creationId xmlns:a16="http://schemas.microsoft.com/office/drawing/2014/main" id="{9BC3A32F-4787-6143-B07C-727DB52891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69427" y="19770028"/>
              <a:ext cx="5469859" cy="4386101"/>
            </a:xfrm>
            <a:prstGeom prst="rect">
              <a:avLst/>
            </a:prstGeom>
          </p:spPr>
        </p:pic>
        <p:sp>
          <p:nvSpPr>
            <p:cNvPr id="17" name="TextBox 16">
              <a:extLst>
                <a:ext uri="{FF2B5EF4-FFF2-40B4-BE49-F238E27FC236}">
                  <a16:creationId xmlns:a16="http://schemas.microsoft.com/office/drawing/2014/main" id="{189D724F-FDC4-CA49-A821-532436496062}"/>
                </a:ext>
              </a:extLst>
            </p:cNvPr>
            <p:cNvSpPr txBox="1"/>
            <p:nvPr/>
          </p:nvSpPr>
          <p:spPr>
            <a:xfrm>
              <a:off x="8240646" y="21679551"/>
              <a:ext cx="1577189" cy="360555"/>
            </a:xfrm>
            <a:prstGeom prst="rect">
              <a:avLst/>
            </a:prstGeom>
            <a:noFill/>
          </p:spPr>
          <p:txBody>
            <a:bodyPr wrap="square" rtlCol="0">
              <a:spAutoFit/>
            </a:bodyPr>
            <a:lstStyle/>
            <a:p>
              <a:r>
                <a:rPr lang="en-US" sz="2000" dirty="0">
                  <a:solidFill>
                    <a:schemeClr val="tx1">
                      <a:lumMod val="75000"/>
                      <a:lumOff val="25000"/>
                    </a:schemeClr>
                  </a:solidFill>
                  <a:ea typeface="Garamond" charset="0"/>
                  <a:cs typeface="Garamond" charset="0"/>
                </a:rPr>
                <a:t>Cleveland</a:t>
              </a:r>
            </a:p>
          </p:txBody>
        </p:sp>
        <p:sp>
          <p:nvSpPr>
            <p:cNvPr id="18" name="TextBox 17">
              <a:extLst>
                <a:ext uri="{FF2B5EF4-FFF2-40B4-BE49-F238E27FC236}">
                  <a16:creationId xmlns:a16="http://schemas.microsoft.com/office/drawing/2014/main" id="{7A2CA8DF-B420-884C-8EB4-EB8662A6EE3B}"/>
                </a:ext>
              </a:extLst>
            </p:cNvPr>
            <p:cNvSpPr txBox="1"/>
            <p:nvPr/>
          </p:nvSpPr>
          <p:spPr>
            <a:xfrm>
              <a:off x="8012079" y="21158926"/>
              <a:ext cx="1539686" cy="400110"/>
            </a:xfrm>
            <a:prstGeom prst="rect">
              <a:avLst/>
            </a:prstGeom>
            <a:noFill/>
          </p:spPr>
          <p:txBody>
            <a:bodyPr wrap="square" rtlCol="0">
              <a:spAutoFit/>
            </a:bodyPr>
            <a:lstStyle/>
            <a:p>
              <a:r>
                <a:rPr lang="en-US" sz="2000" dirty="0">
                  <a:solidFill>
                    <a:schemeClr val="tx1">
                      <a:lumMod val="75000"/>
                      <a:lumOff val="25000"/>
                    </a:schemeClr>
                  </a:solidFill>
                  <a:ea typeface="Garamond" charset="0"/>
                  <a:cs typeface="Garamond" charset="0"/>
                </a:rPr>
                <a:t>Test Area</a:t>
              </a:r>
            </a:p>
          </p:txBody>
        </p:sp>
        <p:cxnSp>
          <p:nvCxnSpPr>
            <p:cNvPr id="19" name="Straight Connector 18">
              <a:extLst>
                <a:ext uri="{FF2B5EF4-FFF2-40B4-BE49-F238E27FC236}">
                  <a16:creationId xmlns:a16="http://schemas.microsoft.com/office/drawing/2014/main" id="{9D53DB6C-B5BC-6146-9E42-C857D0F51439}"/>
                </a:ext>
              </a:extLst>
            </p:cNvPr>
            <p:cNvCxnSpPr/>
            <p:nvPr/>
          </p:nvCxnSpPr>
          <p:spPr>
            <a:xfrm>
              <a:off x="7236940" y="21479208"/>
              <a:ext cx="1764185"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6182155-A0C8-B84E-8CC0-2DDF33E4558F}"/>
                </a:ext>
              </a:extLst>
            </p:cNvPr>
            <p:cNvCxnSpPr/>
            <p:nvPr/>
          </p:nvCxnSpPr>
          <p:spPr>
            <a:xfrm>
              <a:off x="7818741" y="21991755"/>
              <a:ext cx="157989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75F8299-66F5-4746-B4CE-5DD4E2C99806}"/>
                </a:ext>
              </a:extLst>
            </p:cNvPr>
            <p:cNvSpPr txBox="1"/>
            <p:nvPr/>
          </p:nvSpPr>
          <p:spPr>
            <a:xfrm>
              <a:off x="5268154" y="23523959"/>
              <a:ext cx="2911316" cy="360555"/>
            </a:xfrm>
            <a:prstGeom prst="rect">
              <a:avLst/>
            </a:prstGeom>
            <a:noFill/>
          </p:spPr>
          <p:txBody>
            <a:bodyPr wrap="square" rtlCol="0">
              <a:spAutoFit/>
            </a:bodyPr>
            <a:lstStyle/>
            <a:p>
              <a:r>
                <a:rPr lang="en-US" sz="2000" dirty="0">
                  <a:solidFill>
                    <a:schemeClr val="tx1">
                      <a:lumMod val="75000"/>
                      <a:lumOff val="25000"/>
                    </a:schemeClr>
                  </a:solidFill>
                  <a:ea typeface="Garamond" charset="0"/>
                  <a:cs typeface="Garamond" charset="0"/>
                </a:rPr>
                <a:t>Cuyahoga County</a:t>
              </a:r>
            </a:p>
          </p:txBody>
        </p:sp>
        <p:sp>
          <p:nvSpPr>
            <p:cNvPr id="22" name="TextBox 21">
              <a:extLst>
                <a:ext uri="{FF2B5EF4-FFF2-40B4-BE49-F238E27FC236}">
                  <a16:creationId xmlns:a16="http://schemas.microsoft.com/office/drawing/2014/main" id="{5CD69E61-849E-4441-8D5B-E614E85A9B83}"/>
                </a:ext>
              </a:extLst>
            </p:cNvPr>
            <p:cNvSpPr txBox="1"/>
            <p:nvPr/>
          </p:nvSpPr>
          <p:spPr>
            <a:xfrm rot="19022856">
              <a:off x="6991675" y="20317092"/>
              <a:ext cx="1058303" cy="338554"/>
            </a:xfrm>
            <a:prstGeom prst="rect">
              <a:avLst/>
            </a:prstGeom>
            <a:noFill/>
            <a:scene3d>
              <a:camera prst="orthographicFront"/>
              <a:lightRig rig="threePt" dir="t"/>
            </a:scene3d>
            <a:sp3d/>
          </p:spPr>
          <p:txBody>
            <a:bodyPr wrap="none" rtlCol="0">
              <a:spAutoFit/>
            </a:bodyPr>
            <a:lstStyle/>
            <a:p>
              <a:pPr algn="ctr"/>
              <a:r>
                <a:rPr lang="en-US" sz="1600" i="1" dirty="0">
                  <a:solidFill>
                    <a:schemeClr val="bg1">
                      <a:lumMod val="65000"/>
                    </a:schemeClr>
                  </a:solidFill>
                  <a:ea typeface="Garamond" charset="0"/>
                  <a:cs typeface="Garamond" charset="0"/>
                </a:rPr>
                <a:t>Lake Erie</a:t>
              </a:r>
            </a:p>
          </p:txBody>
        </p:sp>
      </p:grpSp>
      <p:sp>
        <p:nvSpPr>
          <p:cNvPr id="31" name="TextBox 30">
            <a:extLst>
              <a:ext uri="{FF2B5EF4-FFF2-40B4-BE49-F238E27FC236}">
                <a16:creationId xmlns:a16="http://schemas.microsoft.com/office/drawing/2014/main" id="{A8868F8F-219D-FE47-9C04-7B646797C352}"/>
              </a:ext>
            </a:extLst>
          </p:cNvPr>
          <p:cNvSpPr txBox="1"/>
          <p:nvPr/>
        </p:nvSpPr>
        <p:spPr>
          <a:xfrm>
            <a:off x="5227750" y="5761909"/>
            <a:ext cx="291897" cy="307777"/>
          </a:xfrm>
          <a:prstGeom prst="rect">
            <a:avLst/>
          </a:prstGeom>
          <a:noFill/>
        </p:spPr>
        <p:txBody>
          <a:bodyPr wrap="square" rtlCol="0">
            <a:spAutoFit/>
          </a:bodyPr>
          <a:lstStyle/>
          <a:p>
            <a:r>
              <a:rPr lang="en-US" sz="1400" dirty="0">
                <a:solidFill>
                  <a:schemeClr val="bg1">
                    <a:lumMod val="85000"/>
                  </a:schemeClr>
                </a:solidFill>
                <a:ea typeface="Garamond" charset="0"/>
                <a:cs typeface="Garamond" charset="0"/>
              </a:rPr>
              <a:t>0</a:t>
            </a:r>
          </a:p>
        </p:txBody>
      </p:sp>
      <p:sp>
        <p:nvSpPr>
          <p:cNvPr id="32" name="TextBox 31">
            <a:extLst>
              <a:ext uri="{FF2B5EF4-FFF2-40B4-BE49-F238E27FC236}">
                <a16:creationId xmlns:a16="http://schemas.microsoft.com/office/drawing/2014/main" id="{092FD344-7F24-9D41-AF30-3CBFA3D3F749}"/>
              </a:ext>
            </a:extLst>
          </p:cNvPr>
          <p:cNvSpPr txBox="1"/>
          <p:nvPr/>
        </p:nvSpPr>
        <p:spPr>
          <a:xfrm>
            <a:off x="5804103" y="5780220"/>
            <a:ext cx="291897" cy="307777"/>
          </a:xfrm>
          <a:prstGeom prst="rect">
            <a:avLst/>
          </a:prstGeom>
          <a:noFill/>
        </p:spPr>
        <p:txBody>
          <a:bodyPr wrap="square" rtlCol="0">
            <a:spAutoFit/>
          </a:bodyPr>
          <a:lstStyle/>
          <a:p>
            <a:r>
              <a:rPr lang="en-US" sz="1400" dirty="0">
                <a:solidFill>
                  <a:schemeClr val="bg1">
                    <a:lumMod val="85000"/>
                  </a:schemeClr>
                </a:solidFill>
                <a:ea typeface="Garamond" charset="0"/>
                <a:cs typeface="Garamond" charset="0"/>
              </a:rPr>
              <a:t>3</a:t>
            </a:r>
          </a:p>
        </p:txBody>
      </p:sp>
      <p:sp>
        <p:nvSpPr>
          <p:cNvPr id="33" name="TextBox 32">
            <a:extLst>
              <a:ext uri="{FF2B5EF4-FFF2-40B4-BE49-F238E27FC236}">
                <a16:creationId xmlns:a16="http://schemas.microsoft.com/office/drawing/2014/main" id="{2E468138-9BCF-1048-9130-E4FF8A5370A7}"/>
              </a:ext>
            </a:extLst>
          </p:cNvPr>
          <p:cNvSpPr txBox="1"/>
          <p:nvPr/>
        </p:nvSpPr>
        <p:spPr>
          <a:xfrm>
            <a:off x="6389722" y="5780219"/>
            <a:ext cx="291897" cy="307777"/>
          </a:xfrm>
          <a:prstGeom prst="rect">
            <a:avLst/>
          </a:prstGeom>
          <a:noFill/>
        </p:spPr>
        <p:txBody>
          <a:bodyPr wrap="square" rtlCol="0">
            <a:spAutoFit/>
          </a:bodyPr>
          <a:lstStyle/>
          <a:p>
            <a:r>
              <a:rPr lang="en-US" sz="1400" dirty="0">
                <a:solidFill>
                  <a:schemeClr val="bg1">
                    <a:lumMod val="85000"/>
                  </a:schemeClr>
                </a:solidFill>
                <a:ea typeface="Garamond" charset="0"/>
                <a:cs typeface="Garamond" charset="0"/>
              </a:rPr>
              <a:t>6</a:t>
            </a:r>
          </a:p>
        </p:txBody>
      </p:sp>
      <p:sp>
        <p:nvSpPr>
          <p:cNvPr id="34" name="TextBox 33">
            <a:extLst>
              <a:ext uri="{FF2B5EF4-FFF2-40B4-BE49-F238E27FC236}">
                <a16:creationId xmlns:a16="http://schemas.microsoft.com/office/drawing/2014/main" id="{0B2423FC-781B-4F47-9899-33AA8DF4134E}"/>
              </a:ext>
            </a:extLst>
          </p:cNvPr>
          <p:cNvSpPr txBox="1"/>
          <p:nvPr/>
        </p:nvSpPr>
        <p:spPr>
          <a:xfrm>
            <a:off x="6535670" y="5978386"/>
            <a:ext cx="551877" cy="307777"/>
          </a:xfrm>
          <a:prstGeom prst="rect">
            <a:avLst/>
          </a:prstGeom>
          <a:noFill/>
        </p:spPr>
        <p:txBody>
          <a:bodyPr wrap="square" rtlCol="0">
            <a:spAutoFit/>
          </a:bodyPr>
          <a:lstStyle/>
          <a:p>
            <a:r>
              <a:rPr lang="en-US" sz="1400" dirty="0">
                <a:solidFill>
                  <a:schemeClr val="bg1">
                    <a:lumMod val="85000"/>
                  </a:schemeClr>
                </a:solidFill>
                <a:ea typeface="Garamond" charset="0"/>
                <a:cs typeface="Garamond" charset="0"/>
              </a:rPr>
              <a:t>mi</a:t>
            </a:r>
          </a:p>
        </p:txBody>
      </p:sp>
    </p:spTree>
    <p:extLst>
      <p:ext uri="{BB962C8B-B14F-4D97-AF65-F5344CB8AC3E}">
        <p14:creationId xmlns:p14="http://schemas.microsoft.com/office/powerpoint/2010/main" val="149169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Content Placeholder 1">
            <a:extLst>
              <a:ext uri="{FF2B5EF4-FFF2-40B4-BE49-F238E27FC236}">
                <a16:creationId xmlns:a16="http://schemas.microsoft.com/office/drawing/2014/main" id="{40685A93-1F29-408E-99ED-0162AB7116C6}"/>
              </a:ext>
            </a:extLst>
          </p:cNvPr>
          <p:cNvGraphicFramePr>
            <a:graphicFrameLocks noGrp="1"/>
          </p:cNvGraphicFramePr>
          <p:nvPr>
            <p:ph sz="quarter" idx="10"/>
            <p:extLst>
              <p:ext uri="{D42A27DB-BD31-4B8C-83A1-F6EECF244321}">
                <p14:modId xmlns:p14="http://schemas.microsoft.com/office/powerpoint/2010/main" val="2685125008"/>
              </p:ext>
            </p:extLst>
          </p:nvPr>
        </p:nvGraphicFramePr>
        <p:xfrm>
          <a:off x="838200" y="1562151"/>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itle 3">
            <a:extLst>
              <a:ext uri="{FF2B5EF4-FFF2-40B4-BE49-F238E27FC236}">
                <a16:creationId xmlns:a16="http://schemas.microsoft.com/office/drawing/2014/main" id="{76C61C07-2FA0-6640-B46C-7FA29D3115D8}"/>
              </a:ext>
            </a:extLst>
          </p:cNvPr>
          <p:cNvSpPr>
            <a:spLocks noGrp="1"/>
          </p:cNvSpPr>
          <p:nvPr>
            <p:ph type="title"/>
          </p:nvPr>
        </p:nvSpPr>
        <p:spPr>
          <a:xfrm>
            <a:off x="1627997" y="266701"/>
            <a:ext cx="10515600" cy="685799"/>
          </a:xfrm>
        </p:spPr>
        <p:txBody>
          <a:bodyPr>
            <a:normAutofit fontScale="90000"/>
          </a:bodyPr>
          <a:lstStyle/>
          <a:p>
            <a:r>
              <a:rPr lang="en-US"/>
              <a:t>Objectives</a:t>
            </a:r>
            <a:endParaRPr lang="en-US" dirty="0"/>
          </a:p>
        </p:txBody>
      </p:sp>
    </p:spTree>
    <p:extLst>
      <p:ext uri="{BB962C8B-B14F-4D97-AF65-F5344CB8AC3E}">
        <p14:creationId xmlns:p14="http://schemas.microsoft.com/office/powerpoint/2010/main" val="668891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2FF7E9-76F4-0C42-BC29-A8419F8D502E}"/>
              </a:ext>
            </a:extLst>
          </p:cNvPr>
          <p:cNvSpPr>
            <a:spLocks noGrp="1"/>
          </p:cNvSpPr>
          <p:nvPr>
            <p:ph sz="quarter" idx="10"/>
          </p:nvPr>
        </p:nvSpPr>
        <p:spPr>
          <a:xfrm>
            <a:off x="1440179" y="4920344"/>
            <a:ext cx="4673238" cy="827314"/>
          </a:xfrm>
        </p:spPr>
        <p:txBody>
          <a:bodyPr>
            <a:noAutofit/>
          </a:bodyPr>
          <a:lstStyle/>
          <a:p>
            <a:pPr marL="0" indent="0" algn="ctr">
              <a:buNone/>
            </a:pPr>
            <a:r>
              <a:rPr lang="en-US" sz="2400" dirty="0">
                <a:solidFill>
                  <a:schemeClr val="tx1">
                    <a:lumMod val="75000"/>
                    <a:lumOff val="25000"/>
                  </a:schemeClr>
                </a:solidFill>
              </a:rPr>
              <a:t>Cuyahoga County, Department of Sustainability</a:t>
            </a:r>
          </a:p>
        </p:txBody>
      </p:sp>
      <p:sp>
        <p:nvSpPr>
          <p:cNvPr id="4" name="Title 3">
            <a:extLst>
              <a:ext uri="{FF2B5EF4-FFF2-40B4-BE49-F238E27FC236}">
                <a16:creationId xmlns:a16="http://schemas.microsoft.com/office/drawing/2014/main" id="{3DB2C8F7-4A9E-CC40-B2EA-56C6C7297E83}"/>
              </a:ext>
            </a:extLst>
          </p:cNvPr>
          <p:cNvSpPr>
            <a:spLocks noGrp="1"/>
          </p:cNvSpPr>
          <p:nvPr>
            <p:ph type="title"/>
          </p:nvPr>
        </p:nvSpPr>
        <p:spPr/>
        <p:txBody>
          <a:bodyPr>
            <a:normAutofit fontScale="90000"/>
          </a:bodyPr>
          <a:lstStyle/>
          <a:p>
            <a:r>
              <a:rPr lang="en-US" dirty="0"/>
              <a:t>Partners</a:t>
            </a:r>
          </a:p>
        </p:txBody>
      </p:sp>
      <p:pic>
        <p:nvPicPr>
          <p:cNvPr id="9" name="Google Shape;193;p30">
            <a:extLst>
              <a:ext uri="{FF2B5EF4-FFF2-40B4-BE49-F238E27FC236}">
                <a16:creationId xmlns:a16="http://schemas.microsoft.com/office/drawing/2014/main" id="{321118C6-A998-E546-9C2B-7B8B0645F29A}"/>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991542" y="1143000"/>
            <a:ext cx="8208917" cy="3286029"/>
          </a:xfrm>
          <a:prstGeom prst="rect">
            <a:avLst/>
          </a:prstGeom>
          <a:noFill/>
          <a:ln>
            <a:noFill/>
          </a:ln>
          <a:effectLst>
            <a:outerShdw blurRad="50800" dist="38100" dir="2700000" algn="tl" rotWithShape="0">
              <a:prstClr val="black">
                <a:alpha val="40000"/>
              </a:prstClr>
            </a:outerShdw>
          </a:effectLst>
        </p:spPr>
      </p:pic>
      <p:sp>
        <p:nvSpPr>
          <p:cNvPr id="10" name="Content Placeholder 1">
            <a:extLst>
              <a:ext uri="{FF2B5EF4-FFF2-40B4-BE49-F238E27FC236}">
                <a16:creationId xmlns:a16="http://schemas.microsoft.com/office/drawing/2014/main" id="{E4D1C2A7-EFB9-AD48-9B4B-950905C594D8}"/>
              </a:ext>
            </a:extLst>
          </p:cNvPr>
          <p:cNvSpPr txBox="1">
            <a:spLocks/>
          </p:cNvSpPr>
          <p:nvPr/>
        </p:nvSpPr>
        <p:spPr>
          <a:xfrm>
            <a:off x="7105106" y="4924698"/>
            <a:ext cx="3693522" cy="818606"/>
          </a:xfrm>
          <a:prstGeom prst="rect">
            <a:avLst/>
          </a:prstGeom>
        </p:spPr>
        <p:txBody>
          <a:bodyPr vert="horz" lIns="91440" tIns="45720" rIns="91440" bIns="45720" rtlCol="0">
            <a:noAutofit/>
          </a:bodyPr>
          <a:lstStyle>
            <a:lvl1pPr indent="0">
              <a:lnSpc>
                <a:spcPct val="90000"/>
              </a:lnSpc>
              <a:spcBef>
                <a:spcPts val="1000"/>
              </a:spcBef>
              <a:buFont typeface="Arial" panose="020B0604020202020204" pitchFamily="34" charset="0"/>
              <a:buNone/>
              <a:defRPr sz="2800">
                <a:solidFill>
                  <a:schemeClr val="tx1">
                    <a:lumMod val="75000"/>
                    <a:lumOff val="25000"/>
                  </a:schemeClr>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en-US" sz="2400" dirty="0"/>
              <a:t>City of Cleveland, Office of Sustainability</a:t>
            </a:r>
          </a:p>
        </p:txBody>
      </p:sp>
      <p:sp>
        <p:nvSpPr>
          <p:cNvPr id="3" name="TextBox 2"/>
          <p:cNvSpPr txBox="1"/>
          <p:nvPr/>
        </p:nvSpPr>
        <p:spPr>
          <a:xfrm>
            <a:off x="-55016" y="6539682"/>
            <a:ext cx="3893806" cy="307777"/>
          </a:xfrm>
          <a:prstGeom prst="rect">
            <a:avLst/>
          </a:prstGeom>
          <a:noFill/>
        </p:spPr>
        <p:txBody>
          <a:bodyPr wrap="square" rtlCol="0">
            <a:spAutoFit/>
          </a:bodyPr>
          <a:lstStyle/>
          <a:p>
            <a:r>
              <a:rPr lang="en-US" sz="1400" dirty="0">
                <a:solidFill>
                  <a:schemeClr val="tx1">
                    <a:lumMod val="75000"/>
                    <a:lumOff val="25000"/>
                  </a:schemeClr>
                </a:solidFill>
              </a:rPr>
              <a:t>Image Credit: Cuyahoga County </a:t>
            </a:r>
          </a:p>
        </p:txBody>
      </p:sp>
    </p:spTree>
    <p:extLst>
      <p:ext uri="{BB962C8B-B14F-4D97-AF65-F5344CB8AC3E}">
        <p14:creationId xmlns:p14="http://schemas.microsoft.com/office/powerpoint/2010/main" val="4183729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Google Shape;210;p31">
            <a:extLst>
              <a:ext uri="{FF2B5EF4-FFF2-40B4-BE49-F238E27FC236}">
                <a16:creationId xmlns:a16="http://schemas.microsoft.com/office/drawing/2014/main" id="{1B113B7F-543E-1B4F-B8C3-4FB533F634B7}"/>
              </a:ext>
            </a:extLst>
          </p:cNvPr>
          <p:cNvPicPr preferRelativeResize="0"/>
          <p:nvPr/>
        </p:nvPicPr>
        <p:blipFill rotWithShape="1">
          <a:blip r:embed="rId3" cstate="email">
            <a:extLst>
              <a:ext uri="{28A0092B-C50C-407E-A947-70E740481C1C}">
                <a14:useLocalDpi xmlns:a14="http://schemas.microsoft.com/office/drawing/2010/main"/>
              </a:ext>
            </a:extLst>
          </a:blip>
          <a:srcRect/>
          <a:stretch/>
        </p:blipFill>
        <p:spPr>
          <a:xfrm>
            <a:off x="1725054" y="1470364"/>
            <a:ext cx="3797931" cy="3917272"/>
          </a:xfrm>
          <a:custGeom>
            <a:avLst/>
            <a:gdLst>
              <a:gd name="connsiteX0" fmla="*/ 2313823 w 4627646"/>
              <a:gd name="connsiteY0" fmla="*/ 0 h 4627648"/>
              <a:gd name="connsiteX1" fmla="*/ 4627646 w 4627646"/>
              <a:gd name="connsiteY1" fmla="*/ 2313824 h 4627648"/>
              <a:gd name="connsiteX2" fmla="*/ 2313823 w 4627646"/>
              <a:gd name="connsiteY2" fmla="*/ 4627648 h 4627648"/>
              <a:gd name="connsiteX3" fmla="*/ 0 w 4627646"/>
              <a:gd name="connsiteY3" fmla="*/ 2313824 h 4627648"/>
              <a:gd name="connsiteX4" fmla="*/ 2313823 w 4627646"/>
              <a:gd name="connsiteY4" fmla="*/ 0 h 4627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a:noFill/>
          <a:effectLst>
            <a:outerShdw blurRad="50800" dist="38100" dir="2700000" algn="tl" rotWithShape="0">
              <a:prstClr val="black">
                <a:alpha val="40000"/>
              </a:prstClr>
            </a:outerShdw>
          </a:effectLst>
        </p:spPr>
      </p:pic>
      <p:pic>
        <p:nvPicPr>
          <p:cNvPr id="9" name="Google Shape;203;p31">
            <a:extLst>
              <a:ext uri="{FF2B5EF4-FFF2-40B4-BE49-F238E27FC236}">
                <a16:creationId xmlns:a16="http://schemas.microsoft.com/office/drawing/2014/main" id="{F6B68CEA-19D7-234F-8D35-7D12677C05B9}"/>
              </a:ext>
            </a:extLst>
          </p:cNvPr>
          <p:cNvPicPr preferRelativeResize="0"/>
          <p:nvPr/>
        </p:nvPicPr>
        <p:blipFill>
          <a:blip r:embed="rId4">
            <a:extLst>
              <a:ext uri="{28A0092B-C50C-407E-A947-70E740481C1C}">
                <a14:useLocalDpi xmlns:a14="http://schemas.microsoft.com/office/drawing/2010/main"/>
              </a:ext>
            </a:extLst>
          </a:blip>
          <a:stretch>
            <a:fillRect/>
          </a:stretch>
        </p:blipFill>
        <p:spPr>
          <a:xfrm>
            <a:off x="6669015" y="1470364"/>
            <a:ext cx="3797931" cy="3917272"/>
          </a:xfrm>
          <a:custGeom>
            <a:avLst/>
            <a:gdLst>
              <a:gd name="connsiteX0" fmla="*/ 2313823 w 4627646"/>
              <a:gd name="connsiteY0" fmla="*/ 0 h 4627648"/>
              <a:gd name="connsiteX1" fmla="*/ 4627646 w 4627646"/>
              <a:gd name="connsiteY1" fmla="*/ 2313824 h 4627648"/>
              <a:gd name="connsiteX2" fmla="*/ 2313823 w 4627646"/>
              <a:gd name="connsiteY2" fmla="*/ 4627648 h 4627648"/>
              <a:gd name="connsiteX3" fmla="*/ 0 w 4627646"/>
              <a:gd name="connsiteY3" fmla="*/ 2313824 h 4627648"/>
              <a:gd name="connsiteX4" fmla="*/ 2313823 w 4627646"/>
              <a:gd name="connsiteY4" fmla="*/ 0 h 4627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a:noFill/>
          <a:effectLst>
            <a:outerShdw blurRad="50800" dist="38100" dir="2700000" algn="tl" rotWithShape="0">
              <a:prstClr val="black">
                <a:alpha val="40000"/>
              </a:prstClr>
            </a:outerShdw>
          </a:effectLst>
        </p:spPr>
      </p:pic>
      <p:sp>
        <p:nvSpPr>
          <p:cNvPr id="17" name="Title 3">
            <a:extLst>
              <a:ext uri="{FF2B5EF4-FFF2-40B4-BE49-F238E27FC236}">
                <a16:creationId xmlns:a16="http://schemas.microsoft.com/office/drawing/2014/main" id="{8EEC2361-9AA5-4D43-8BE4-E1B279AFFA56}"/>
              </a:ext>
            </a:extLst>
          </p:cNvPr>
          <p:cNvSpPr>
            <a:spLocks noGrp="1"/>
          </p:cNvSpPr>
          <p:nvPr>
            <p:ph type="title"/>
          </p:nvPr>
        </p:nvSpPr>
        <p:spPr>
          <a:xfrm>
            <a:off x="1627997" y="266701"/>
            <a:ext cx="10515600" cy="685799"/>
          </a:xfrm>
        </p:spPr>
        <p:txBody>
          <a:bodyPr>
            <a:normAutofit fontScale="90000"/>
          </a:bodyPr>
          <a:lstStyle/>
          <a:p>
            <a:r>
              <a:rPr lang="en-US" dirty="0"/>
              <a:t>Community Goals</a:t>
            </a:r>
          </a:p>
        </p:txBody>
      </p:sp>
      <p:sp>
        <p:nvSpPr>
          <p:cNvPr id="19" name="Google Shape;212;p31">
            <a:extLst>
              <a:ext uri="{FF2B5EF4-FFF2-40B4-BE49-F238E27FC236}">
                <a16:creationId xmlns:a16="http://schemas.microsoft.com/office/drawing/2014/main" id="{C41FDA8E-8669-2143-B051-85C3D71554EB}"/>
              </a:ext>
            </a:extLst>
          </p:cNvPr>
          <p:cNvSpPr txBox="1"/>
          <p:nvPr/>
        </p:nvSpPr>
        <p:spPr>
          <a:xfrm>
            <a:off x="1585571" y="5422582"/>
            <a:ext cx="4288285" cy="68579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chemeClr val="tx1">
                    <a:lumMod val="75000"/>
                    <a:lumOff val="25000"/>
                  </a:schemeClr>
                </a:solidFill>
                <a:latin typeface="+mj-lt"/>
                <a:ea typeface="Century Gothic"/>
                <a:cs typeface="Century Gothic"/>
                <a:sym typeface="Century Gothic"/>
              </a:rPr>
              <a:t>Cuyahoga County Climate Change Action Plan</a:t>
            </a:r>
            <a:endParaRPr sz="2400" dirty="0">
              <a:solidFill>
                <a:schemeClr val="tx1">
                  <a:lumMod val="75000"/>
                  <a:lumOff val="25000"/>
                </a:schemeClr>
              </a:solidFill>
              <a:latin typeface="+mj-lt"/>
              <a:ea typeface="Century Gothic"/>
              <a:cs typeface="Century Gothic"/>
              <a:sym typeface="Century Gothic"/>
            </a:endParaRPr>
          </a:p>
        </p:txBody>
      </p:sp>
      <p:sp>
        <p:nvSpPr>
          <p:cNvPr id="20" name="Google Shape;204;p31">
            <a:extLst>
              <a:ext uri="{FF2B5EF4-FFF2-40B4-BE49-F238E27FC236}">
                <a16:creationId xmlns:a16="http://schemas.microsoft.com/office/drawing/2014/main" id="{E0679915-3C55-864D-8B6D-D8A42C6D2792}"/>
              </a:ext>
            </a:extLst>
          </p:cNvPr>
          <p:cNvSpPr txBox="1"/>
          <p:nvPr/>
        </p:nvSpPr>
        <p:spPr>
          <a:xfrm>
            <a:off x="6412530" y="5422582"/>
            <a:ext cx="4622268" cy="81691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chemeClr val="tx1">
                    <a:lumMod val="75000"/>
                    <a:lumOff val="25000"/>
                  </a:schemeClr>
                </a:solidFill>
                <a:latin typeface="+mj-lt"/>
                <a:ea typeface="Century Gothic"/>
                <a:cs typeface="Century Gothic"/>
                <a:sym typeface="Century Gothic"/>
              </a:rPr>
              <a:t>100% Renewable Energy by 2035 (City) and 2050 (County)</a:t>
            </a:r>
            <a:endParaRPr sz="2400" dirty="0">
              <a:solidFill>
                <a:schemeClr val="tx1">
                  <a:lumMod val="75000"/>
                  <a:lumOff val="25000"/>
                </a:schemeClr>
              </a:solidFill>
              <a:latin typeface="+mj-lt"/>
              <a:ea typeface="Century Gothic"/>
              <a:cs typeface="Century Gothic"/>
              <a:sym typeface="Century Gothic"/>
            </a:endParaRPr>
          </a:p>
        </p:txBody>
      </p:sp>
      <p:cxnSp>
        <p:nvCxnSpPr>
          <p:cNvPr id="21" name="Straight Connector 20">
            <a:extLst>
              <a:ext uri="{FF2B5EF4-FFF2-40B4-BE49-F238E27FC236}">
                <a16:creationId xmlns:a16="http://schemas.microsoft.com/office/drawing/2014/main" id="{B683CC7E-9528-C843-B772-AE2EE0C64908}"/>
              </a:ext>
            </a:extLst>
          </p:cNvPr>
          <p:cNvCxnSpPr/>
          <p:nvPr/>
        </p:nvCxnSpPr>
        <p:spPr>
          <a:xfrm>
            <a:off x="6096000" y="1906292"/>
            <a:ext cx="0" cy="3115159"/>
          </a:xfrm>
          <a:prstGeom prst="line">
            <a:avLst/>
          </a:prstGeom>
          <a:ln w="50800">
            <a:solidFill>
              <a:schemeClr val="tx1">
                <a:lumMod val="65000"/>
                <a:lumOff val="35000"/>
                <a:alpha val="40000"/>
              </a:schemeClr>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3B8ADC56-6B92-1C4C-90ED-636A515F7A2F}"/>
              </a:ext>
            </a:extLst>
          </p:cNvPr>
          <p:cNvSpPr txBox="1"/>
          <p:nvPr/>
        </p:nvSpPr>
        <p:spPr>
          <a:xfrm>
            <a:off x="-46494" y="6544805"/>
            <a:ext cx="12352145" cy="307777"/>
          </a:xfrm>
          <a:prstGeom prst="rect">
            <a:avLst/>
          </a:prstGeom>
          <a:noFill/>
        </p:spPr>
        <p:txBody>
          <a:bodyPr wrap="square" rtlCol="0">
            <a:spAutoFit/>
          </a:bodyPr>
          <a:lstStyle/>
          <a:p>
            <a:r>
              <a:rPr lang="en-US" sz="1400" dirty="0">
                <a:solidFill>
                  <a:schemeClr val="tx1">
                    <a:lumMod val="75000"/>
                    <a:lumOff val="25000"/>
                  </a:schemeClr>
                </a:solidFill>
                <a:latin typeface="+mj-lt"/>
              </a:rPr>
              <a:t>Image Credit: Erik </a:t>
            </a:r>
            <a:r>
              <a:rPr lang="en-US" sz="1400" dirty="0" err="1">
                <a:solidFill>
                  <a:schemeClr val="tx1">
                    <a:lumMod val="75000"/>
                    <a:lumOff val="25000"/>
                  </a:schemeClr>
                </a:solidFill>
                <a:latin typeface="+mj-lt"/>
              </a:rPr>
              <a:t>Drost</a:t>
            </a:r>
            <a:r>
              <a:rPr lang="en-US" sz="1400" dirty="0">
                <a:solidFill>
                  <a:schemeClr val="tx1">
                    <a:lumMod val="75000"/>
                    <a:lumOff val="25000"/>
                  </a:schemeClr>
                </a:solidFill>
                <a:latin typeface="+mj-lt"/>
              </a:rPr>
              <a:t>; Cuyahoga County Climate Change Action Plan; J. Brian </a:t>
            </a:r>
            <a:r>
              <a:rPr lang="en-US" sz="1400" dirty="0" err="1">
                <a:solidFill>
                  <a:schemeClr val="tx1">
                    <a:lumMod val="75000"/>
                    <a:lumOff val="25000"/>
                  </a:schemeClr>
                </a:solidFill>
                <a:latin typeface="+mj-lt"/>
              </a:rPr>
              <a:t>Garmon</a:t>
            </a:r>
            <a:r>
              <a:rPr lang="en-US" sz="1400" dirty="0">
                <a:solidFill>
                  <a:schemeClr val="tx1">
                    <a:lumMod val="75000"/>
                    <a:lumOff val="25000"/>
                  </a:schemeClr>
                </a:solidFill>
                <a:latin typeface="+mj-lt"/>
              </a:rPr>
              <a:t>; Open Source </a:t>
            </a:r>
          </a:p>
        </p:txBody>
      </p:sp>
    </p:spTree>
    <p:extLst>
      <p:ext uri="{BB962C8B-B14F-4D97-AF65-F5344CB8AC3E}">
        <p14:creationId xmlns:p14="http://schemas.microsoft.com/office/powerpoint/2010/main" val="2781601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7B7FAE-B4A1-0640-BF82-13C615A09256}"/>
              </a:ext>
            </a:extLst>
          </p:cNvPr>
          <p:cNvSpPr>
            <a:spLocks noGrp="1"/>
          </p:cNvSpPr>
          <p:nvPr>
            <p:ph type="title"/>
          </p:nvPr>
        </p:nvSpPr>
        <p:spPr/>
        <p:txBody>
          <a:bodyPr>
            <a:normAutofit fontScale="90000"/>
          </a:bodyPr>
          <a:lstStyle/>
          <a:p>
            <a:r>
              <a:rPr lang="en" dirty="0">
                <a:ea typeface="Century Gothic"/>
                <a:cs typeface="Century Gothic"/>
                <a:sym typeface="Century Gothic"/>
              </a:rPr>
              <a:t>NASA Satellites and Sensors Used</a:t>
            </a:r>
            <a:endParaRPr lang="en-US" dirty="0"/>
          </a:p>
        </p:txBody>
      </p:sp>
      <p:pic>
        <p:nvPicPr>
          <p:cNvPr id="2" name="Picture 1">
            <a:extLst>
              <a:ext uri="{FF2B5EF4-FFF2-40B4-BE49-F238E27FC236}">
                <a16:creationId xmlns:a16="http://schemas.microsoft.com/office/drawing/2014/main" id="{EE3472E4-46C6-0943-B67B-C769CCCDA50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26764" y="1306014"/>
            <a:ext cx="4073477" cy="3710199"/>
          </a:xfrm>
          <a:prstGeom prst="rect">
            <a:avLst/>
          </a:prstGeom>
        </p:spPr>
      </p:pic>
      <p:sp>
        <p:nvSpPr>
          <p:cNvPr id="12" name="TextBox 11">
            <a:extLst>
              <a:ext uri="{FF2B5EF4-FFF2-40B4-BE49-F238E27FC236}">
                <a16:creationId xmlns:a16="http://schemas.microsoft.com/office/drawing/2014/main" id="{C1C71AEA-BBE1-AD43-963E-D1FDC7B6EEE3}"/>
              </a:ext>
            </a:extLst>
          </p:cNvPr>
          <p:cNvSpPr txBox="1"/>
          <p:nvPr/>
        </p:nvSpPr>
        <p:spPr>
          <a:xfrm>
            <a:off x="583588" y="5120989"/>
            <a:ext cx="5316564" cy="830997"/>
          </a:xfrm>
          <a:prstGeom prst="rect">
            <a:avLst/>
          </a:prstGeom>
          <a:noFill/>
        </p:spPr>
        <p:txBody>
          <a:bodyPr wrap="square" rtlCol="0">
            <a:spAutoFit/>
          </a:bodyPr>
          <a:lstStyle/>
          <a:p>
            <a:r>
              <a:rPr lang="en-US" sz="2400" dirty="0">
                <a:solidFill>
                  <a:schemeClr val="tx1">
                    <a:lumMod val="75000"/>
                    <a:lumOff val="25000"/>
                  </a:schemeClr>
                </a:solidFill>
              </a:rPr>
              <a:t>Shuttle Radar Topography Mission (SRTM) version 2</a:t>
            </a:r>
          </a:p>
        </p:txBody>
      </p:sp>
      <p:pic>
        <p:nvPicPr>
          <p:cNvPr id="13" name="Picture 12">
            <a:extLst>
              <a:ext uri="{FF2B5EF4-FFF2-40B4-BE49-F238E27FC236}">
                <a16:creationId xmlns:a16="http://schemas.microsoft.com/office/drawing/2014/main" id="{34C94C2E-B30A-0D4D-AE48-0713EC5BA4E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23406" y="1306014"/>
            <a:ext cx="4200903" cy="3710199"/>
          </a:xfrm>
          <a:prstGeom prst="rect">
            <a:avLst/>
          </a:prstGeom>
        </p:spPr>
      </p:pic>
      <p:sp>
        <p:nvSpPr>
          <p:cNvPr id="14" name="TextBox 13">
            <a:extLst>
              <a:ext uri="{FF2B5EF4-FFF2-40B4-BE49-F238E27FC236}">
                <a16:creationId xmlns:a16="http://schemas.microsoft.com/office/drawing/2014/main" id="{24CC359F-B86B-9D45-88CC-7CBE3DBB831C}"/>
              </a:ext>
            </a:extLst>
          </p:cNvPr>
          <p:cNvSpPr txBox="1"/>
          <p:nvPr/>
        </p:nvSpPr>
        <p:spPr>
          <a:xfrm>
            <a:off x="6291848" y="5120989"/>
            <a:ext cx="5316564" cy="830997"/>
          </a:xfrm>
          <a:prstGeom prst="rect">
            <a:avLst/>
          </a:prstGeom>
          <a:noFill/>
        </p:spPr>
        <p:txBody>
          <a:bodyPr wrap="square" rtlCol="0">
            <a:spAutoFit/>
          </a:bodyPr>
          <a:lstStyle/>
          <a:p>
            <a:r>
              <a:rPr lang="en-US" sz="2400" dirty="0">
                <a:solidFill>
                  <a:schemeClr val="tx1">
                    <a:lumMod val="75000"/>
                    <a:lumOff val="25000"/>
                  </a:schemeClr>
                </a:solidFill>
              </a:rPr>
              <a:t>NASA Prediction of Worldwide Energy Resources (NASA POWER)</a:t>
            </a:r>
          </a:p>
        </p:txBody>
      </p:sp>
      <p:sp>
        <p:nvSpPr>
          <p:cNvPr id="11" name="TextBox 10">
            <a:extLst>
              <a:ext uri="{FF2B5EF4-FFF2-40B4-BE49-F238E27FC236}">
                <a16:creationId xmlns:a16="http://schemas.microsoft.com/office/drawing/2014/main" id="{BA7E857D-A692-714A-BC94-D75B71144255}"/>
              </a:ext>
            </a:extLst>
          </p:cNvPr>
          <p:cNvSpPr txBox="1"/>
          <p:nvPr/>
        </p:nvSpPr>
        <p:spPr>
          <a:xfrm>
            <a:off x="-55016" y="6539682"/>
            <a:ext cx="3893806" cy="307777"/>
          </a:xfrm>
          <a:prstGeom prst="rect">
            <a:avLst/>
          </a:prstGeom>
          <a:noFill/>
        </p:spPr>
        <p:txBody>
          <a:bodyPr wrap="square" rtlCol="0">
            <a:spAutoFit/>
          </a:bodyPr>
          <a:lstStyle/>
          <a:p>
            <a:r>
              <a:rPr lang="en-US" sz="1400" dirty="0">
                <a:solidFill>
                  <a:schemeClr val="tx1">
                    <a:lumMod val="75000"/>
                    <a:lumOff val="25000"/>
                  </a:schemeClr>
                </a:solidFill>
              </a:rPr>
              <a:t>Image Credit: NASA</a:t>
            </a:r>
          </a:p>
        </p:txBody>
      </p:sp>
    </p:spTree>
    <p:extLst>
      <p:ext uri="{BB962C8B-B14F-4D97-AF65-F5344CB8AC3E}">
        <p14:creationId xmlns:p14="http://schemas.microsoft.com/office/powerpoint/2010/main" val="1821739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A5F8E4-2CF6-4D48-A900-DE03F1E5FF67}"/>
              </a:ext>
            </a:extLst>
          </p:cNvPr>
          <p:cNvSpPr>
            <a:spLocks noGrp="1"/>
          </p:cNvSpPr>
          <p:nvPr>
            <p:ph type="title"/>
          </p:nvPr>
        </p:nvSpPr>
        <p:spPr/>
        <p:txBody>
          <a:bodyPr>
            <a:normAutofit fontScale="90000"/>
          </a:bodyPr>
          <a:lstStyle/>
          <a:p>
            <a:r>
              <a:rPr lang="en-US" dirty="0"/>
              <a:t>NASA POWER</a:t>
            </a:r>
          </a:p>
        </p:txBody>
      </p:sp>
      <p:grpSp>
        <p:nvGrpSpPr>
          <p:cNvPr id="27" name="Group 26">
            <a:extLst>
              <a:ext uri="{FF2B5EF4-FFF2-40B4-BE49-F238E27FC236}">
                <a16:creationId xmlns:a16="http://schemas.microsoft.com/office/drawing/2014/main" id="{64F7B5F3-C602-F844-9465-B3FD87243F8B}"/>
              </a:ext>
            </a:extLst>
          </p:cNvPr>
          <p:cNvGrpSpPr/>
          <p:nvPr/>
        </p:nvGrpSpPr>
        <p:grpSpPr>
          <a:xfrm>
            <a:off x="144378" y="1267325"/>
            <a:ext cx="11991027" cy="4672410"/>
            <a:chOff x="272714" y="1267325"/>
            <a:chExt cx="11991027" cy="4672410"/>
          </a:xfrm>
        </p:grpSpPr>
        <p:pic>
          <p:nvPicPr>
            <p:cNvPr id="5" name="Picture 4">
              <a:extLst>
                <a:ext uri="{FF2B5EF4-FFF2-40B4-BE49-F238E27FC236}">
                  <a16:creationId xmlns:a16="http://schemas.microsoft.com/office/drawing/2014/main" id="{69380782-0499-974D-88C6-3DC3094D08F9}"/>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0" b="99783" l="0" r="100000"/>
                      </a14:imgEffect>
                    </a14:imgLayer>
                  </a14:imgProps>
                </a:ext>
                <a:ext uri="{28A0092B-C50C-407E-A947-70E740481C1C}">
                  <a14:useLocalDpi xmlns:a14="http://schemas.microsoft.com/office/drawing/2010/main"/>
                </a:ext>
              </a:extLst>
            </a:blip>
            <a:stretch>
              <a:fillRect/>
            </a:stretch>
          </p:blipFill>
          <p:spPr>
            <a:xfrm>
              <a:off x="1822665" y="3711645"/>
              <a:ext cx="1772176" cy="1875920"/>
            </a:xfrm>
            <a:prstGeom prst="rect">
              <a:avLst/>
            </a:prstGeom>
          </p:spPr>
        </p:pic>
        <p:pic>
          <p:nvPicPr>
            <p:cNvPr id="6" name="Picture 5">
              <a:extLst>
                <a:ext uri="{FF2B5EF4-FFF2-40B4-BE49-F238E27FC236}">
                  <a16:creationId xmlns:a16="http://schemas.microsoft.com/office/drawing/2014/main" id="{5C841DC4-A359-984D-B3E9-63CE526E6E0C}"/>
                </a:ext>
              </a:extLst>
            </p:cNvPr>
            <p:cNvPicPr>
              <a:picLocks noChangeAspect="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725476" y="1267325"/>
              <a:ext cx="1927712" cy="1447627"/>
            </a:xfrm>
            <a:prstGeom prst="rect">
              <a:avLst/>
            </a:prstGeom>
          </p:spPr>
        </p:pic>
        <p:pic>
          <p:nvPicPr>
            <p:cNvPr id="7" name="Picture 6">
              <a:extLst>
                <a:ext uri="{FF2B5EF4-FFF2-40B4-BE49-F238E27FC236}">
                  <a16:creationId xmlns:a16="http://schemas.microsoft.com/office/drawing/2014/main" id="{342A99F9-4C05-1D46-AC9D-D8D0DCFAD733}"/>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9906" b="89937" l="9884" r="89905"/>
                      </a14:imgEffect>
                    </a14:imgLayer>
                  </a14:imgProps>
                </a:ext>
                <a:ext uri="{28A0092B-C50C-407E-A947-70E740481C1C}">
                  <a14:useLocalDpi xmlns:a14="http://schemas.microsoft.com/office/drawing/2010/main"/>
                </a:ext>
              </a:extLst>
            </a:blip>
            <a:srcRect/>
            <a:stretch/>
          </p:blipFill>
          <p:spPr>
            <a:xfrm>
              <a:off x="2137987" y="2624962"/>
              <a:ext cx="1141531" cy="790776"/>
            </a:xfrm>
            <a:prstGeom prst="rect">
              <a:avLst/>
            </a:prstGeom>
          </p:spPr>
        </p:pic>
        <p:cxnSp>
          <p:nvCxnSpPr>
            <p:cNvPr id="8" name="Straight Arrow Connector 7">
              <a:extLst>
                <a:ext uri="{FF2B5EF4-FFF2-40B4-BE49-F238E27FC236}">
                  <a16:creationId xmlns:a16="http://schemas.microsoft.com/office/drawing/2014/main" id="{F7C61985-D3F5-984A-A085-69344049B179}"/>
                </a:ext>
              </a:extLst>
            </p:cNvPr>
            <p:cNvCxnSpPr>
              <a:cxnSpLocks/>
            </p:cNvCxnSpPr>
            <p:nvPr/>
          </p:nvCxnSpPr>
          <p:spPr>
            <a:xfrm>
              <a:off x="1469652" y="2654557"/>
              <a:ext cx="885314" cy="18413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9F4510A-5C45-234B-A361-F4D40B4DB8F0}"/>
                </a:ext>
              </a:extLst>
            </p:cNvPr>
            <p:cNvCxnSpPr>
              <a:cxnSpLocks/>
            </p:cNvCxnSpPr>
            <p:nvPr/>
          </p:nvCxnSpPr>
          <p:spPr>
            <a:xfrm>
              <a:off x="2788276" y="3272375"/>
              <a:ext cx="105762" cy="39354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8D7CDB5-8678-494E-AC04-2C62506480DD}"/>
                </a:ext>
              </a:extLst>
            </p:cNvPr>
            <p:cNvCxnSpPr>
              <a:cxnSpLocks/>
            </p:cNvCxnSpPr>
            <p:nvPr/>
          </p:nvCxnSpPr>
          <p:spPr>
            <a:xfrm flipV="1">
              <a:off x="3279518" y="2842986"/>
              <a:ext cx="741904" cy="94962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E7AE95D-254C-2141-A97A-3EF38C0BC81A}"/>
                </a:ext>
              </a:extLst>
            </p:cNvPr>
            <p:cNvSpPr txBox="1"/>
            <p:nvPr/>
          </p:nvSpPr>
          <p:spPr>
            <a:xfrm>
              <a:off x="1653507" y="2251610"/>
              <a:ext cx="2053767" cy="338554"/>
            </a:xfrm>
            <a:prstGeom prst="rect">
              <a:avLst/>
            </a:prstGeom>
            <a:noFill/>
          </p:spPr>
          <p:txBody>
            <a:bodyPr wrap="none" rtlCol="0">
              <a:spAutoFit/>
            </a:bodyPr>
            <a:lstStyle/>
            <a:p>
              <a:r>
                <a:rPr lang="en-US" sz="1600" dirty="0">
                  <a:solidFill>
                    <a:schemeClr val="tx1">
                      <a:lumMod val="75000"/>
                      <a:lumOff val="25000"/>
                    </a:schemeClr>
                  </a:solidFill>
                  <a:latin typeface="+mj-lt"/>
                </a:rPr>
                <a:t>Clouds, aerosols …</a:t>
              </a:r>
            </a:p>
          </p:txBody>
        </p:sp>
        <p:cxnSp>
          <p:nvCxnSpPr>
            <p:cNvPr id="12" name="Straight Arrow Connector 11">
              <a:extLst>
                <a:ext uri="{FF2B5EF4-FFF2-40B4-BE49-F238E27FC236}">
                  <a16:creationId xmlns:a16="http://schemas.microsoft.com/office/drawing/2014/main" id="{5EDEDCC5-DDE2-754B-B343-9B8D782CC30B}"/>
                </a:ext>
              </a:extLst>
            </p:cNvPr>
            <p:cNvCxnSpPr>
              <a:cxnSpLocks/>
            </p:cNvCxnSpPr>
            <p:nvPr/>
          </p:nvCxnSpPr>
          <p:spPr>
            <a:xfrm>
              <a:off x="1316405" y="2838692"/>
              <a:ext cx="1049800" cy="82723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7F2BE1E-FE14-5E4F-AAE4-E00632FEC484}"/>
                </a:ext>
              </a:extLst>
            </p:cNvPr>
            <p:cNvCxnSpPr>
              <a:cxnSpLocks/>
            </p:cNvCxnSpPr>
            <p:nvPr/>
          </p:nvCxnSpPr>
          <p:spPr>
            <a:xfrm flipV="1">
              <a:off x="2516949" y="3254496"/>
              <a:ext cx="120584" cy="41142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Sun 13">
              <a:extLst>
                <a:ext uri="{FF2B5EF4-FFF2-40B4-BE49-F238E27FC236}">
                  <a16:creationId xmlns:a16="http://schemas.microsoft.com/office/drawing/2014/main" id="{A7506A94-8D57-5F4C-9FA0-E67FDC54A2E2}"/>
                </a:ext>
              </a:extLst>
            </p:cNvPr>
            <p:cNvSpPr/>
            <p:nvPr/>
          </p:nvSpPr>
          <p:spPr>
            <a:xfrm rot="1358845">
              <a:off x="272714" y="1864489"/>
              <a:ext cx="1017892" cy="1054058"/>
            </a:xfrm>
            <a:prstGeom prst="su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un 14">
              <a:extLst>
                <a:ext uri="{FF2B5EF4-FFF2-40B4-BE49-F238E27FC236}">
                  <a16:creationId xmlns:a16="http://schemas.microsoft.com/office/drawing/2014/main" id="{9E746D2F-CCFF-CF4D-8883-31A8D76378C9}"/>
                </a:ext>
              </a:extLst>
            </p:cNvPr>
            <p:cNvSpPr/>
            <p:nvPr/>
          </p:nvSpPr>
          <p:spPr>
            <a:xfrm rot="1358845">
              <a:off x="6212519" y="1386833"/>
              <a:ext cx="1218323" cy="1261609"/>
            </a:xfrm>
            <a:prstGeom prst="su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52D0209-12D3-8A45-B4A3-D2A84F488717}"/>
                </a:ext>
              </a:extLst>
            </p:cNvPr>
            <p:cNvSpPr/>
            <p:nvPr/>
          </p:nvSpPr>
          <p:spPr>
            <a:xfrm rot="19800000">
              <a:off x="6717315" y="4637104"/>
              <a:ext cx="3850548" cy="566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567D189-3E5A-F04A-A03C-4C7EF898A17F}"/>
                </a:ext>
              </a:extLst>
            </p:cNvPr>
            <p:cNvSpPr/>
            <p:nvPr/>
          </p:nvSpPr>
          <p:spPr>
            <a:xfrm>
              <a:off x="6961577" y="5630148"/>
              <a:ext cx="3850548" cy="56647"/>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99BD183-BACE-CE4D-9C9C-5E9BF358E74F}"/>
                </a:ext>
              </a:extLst>
            </p:cNvPr>
            <p:cNvSpPr/>
            <p:nvPr/>
          </p:nvSpPr>
          <p:spPr>
            <a:xfrm rot="18000000">
              <a:off x="5933089" y="3918708"/>
              <a:ext cx="3987351" cy="54704"/>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c 18">
              <a:extLst>
                <a:ext uri="{FF2B5EF4-FFF2-40B4-BE49-F238E27FC236}">
                  <a16:creationId xmlns:a16="http://schemas.microsoft.com/office/drawing/2014/main" id="{9A6E6052-64C9-2C45-BC5E-7EE74DFD245A}"/>
                </a:ext>
              </a:extLst>
            </p:cNvPr>
            <p:cNvSpPr/>
            <p:nvPr/>
          </p:nvSpPr>
          <p:spPr>
            <a:xfrm rot="2092577">
              <a:off x="7497829" y="5122748"/>
              <a:ext cx="584207" cy="604963"/>
            </a:xfrm>
            <a:prstGeom prst="arc">
              <a:avLst/>
            </a:prstGeom>
            <a:ln w="127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a:extLst>
                <a:ext uri="{FF2B5EF4-FFF2-40B4-BE49-F238E27FC236}">
                  <a16:creationId xmlns:a16="http://schemas.microsoft.com/office/drawing/2014/main" id="{47D7661D-7D25-D747-BAB9-A3F9DEF7E146}"/>
                </a:ext>
              </a:extLst>
            </p:cNvPr>
            <p:cNvSpPr txBox="1"/>
            <p:nvPr/>
          </p:nvSpPr>
          <p:spPr>
            <a:xfrm>
              <a:off x="8127657" y="5170739"/>
              <a:ext cx="1276311" cy="400110"/>
            </a:xfrm>
            <a:prstGeom prst="rect">
              <a:avLst/>
            </a:prstGeom>
            <a:noFill/>
          </p:spPr>
          <p:txBody>
            <a:bodyPr wrap="none" rtlCol="0">
              <a:spAutoFit/>
            </a:bodyPr>
            <a:lstStyle/>
            <a:p>
              <a:r>
                <a:rPr lang="en-US" sz="2000" dirty="0">
                  <a:solidFill>
                    <a:schemeClr val="tx1">
                      <a:lumMod val="75000"/>
                      <a:lumOff val="25000"/>
                    </a:schemeClr>
                  </a:solidFill>
                  <a:latin typeface="+mj-lt"/>
                </a:rPr>
                <a:t>Tilt angle</a:t>
              </a:r>
            </a:p>
          </p:txBody>
        </p:sp>
        <p:sp>
          <p:nvSpPr>
            <p:cNvPr id="21" name="TextBox 20">
              <a:extLst>
                <a:ext uri="{FF2B5EF4-FFF2-40B4-BE49-F238E27FC236}">
                  <a16:creationId xmlns:a16="http://schemas.microsoft.com/office/drawing/2014/main" id="{E9BE5DA8-0ABE-C849-92CD-ECBE39E90F2F}"/>
                </a:ext>
              </a:extLst>
            </p:cNvPr>
            <p:cNvSpPr txBox="1"/>
            <p:nvPr/>
          </p:nvSpPr>
          <p:spPr>
            <a:xfrm>
              <a:off x="10214782" y="3269508"/>
              <a:ext cx="2048959" cy="338554"/>
            </a:xfrm>
            <a:prstGeom prst="rect">
              <a:avLst/>
            </a:prstGeom>
            <a:noFill/>
          </p:spPr>
          <p:txBody>
            <a:bodyPr wrap="none" rtlCol="0">
              <a:spAutoFit/>
            </a:bodyPr>
            <a:lstStyle/>
            <a:p>
              <a:r>
                <a:rPr lang="en-US" sz="1600" dirty="0">
                  <a:solidFill>
                    <a:schemeClr val="tx1">
                      <a:lumMod val="75000"/>
                      <a:lumOff val="25000"/>
                    </a:schemeClr>
                  </a:solidFill>
                  <a:latin typeface="+mj-lt"/>
                </a:rPr>
                <a:t>Optimal angle: 34</a:t>
              </a:r>
              <a:r>
                <a:rPr lang="en-US" sz="1600" baseline="30000" dirty="0">
                  <a:solidFill>
                    <a:schemeClr val="tx1">
                      <a:lumMod val="75000"/>
                      <a:lumOff val="25000"/>
                    </a:schemeClr>
                  </a:solidFill>
                </a:rPr>
                <a:t>o</a:t>
              </a:r>
              <a:endParaRPr lang="en-US" sz="1600" dirty="0">
                <a:solidFill>
                  <a:schemeClr val="tx1">
                    <a:lumMod val="75000"/>
                    <a:lumOff val="25000"/>
                  </a:schemeClr>
                </a:solidFill>
                <a:latin typeface="+mj-lt"/>
              </a:endParaRPr>
            </a:p>
          </p:txBody>
        </p:sp>
        <p:sp>
          <p:nvSpPr>
            <p:cNvPr id="22" name="TextBox 21">
              <a:extLst>
                <a:ext uri="{FF2B5EF4-FFF2-40B4-BE49-F238E27FC236}">
                  <a16:creationId xmlns:a16="http://schemas.microsoft.com/office/drawing/2014/main" id="{55F15F48-30F8-AA49-AF90-6DA0A7DA1BE4}"/>
                </a:ext>
              </a:extLst>
            </p:cNvPr>
            <p:cNvSpPr txBox="1"/>
            <p:nvPr/>
          </p:nvSpPr>
          <p:spPr>
            <a:xfrm>
              <a:off x="10925986" y="5507608"/>
              <a:ext cx="849913" cy="338554"/>
            </a:xfrm>
            <a:prstGeom prst="rect">
              <a:avLst/>
            </a:prstGeom>
            <a:noFill/>
          </p:spPr>
          <p:txBody>
            <a:bodyPr wrap="none" rtlCol="0">
              <a:spAutoFit/>
            </a:bodyPr>
            <a:lstStyle/>
            <a:p>
              <a:r>
                <a:rPr lang="en-US" sz="1600" dirty="0">
                  <a:solidFill>
                    <a:schemeClr val="tx1">
                      <a:lumMod val="75000"/>
                      <a:lumOff val="25000"/>
                    </a:schemeClr>
                  </a:solidFill>
                  <a:latin typeface="+mj-lt"/>
                </a:rPr>
                <a:t>Flat: 0</a:t>
              </a:r>
              <a:r>
                <a:rPr lang="en-US" sz="1600" baseline="30000" dirty="0">
                  <a:solidFill>
                    <a:schemeClr val="tx1">
                      <a:lumMod val="75000"/>
                      <a:lumOff val="25000"/>
                    </a:schemeClr>
                  </a:solidFill>
                </a:rPr>
                <a:t>o</a:t>
              </a:r>
              <a:endParaRPr lang="en-US" sz="1600" dirty="0">
                <a:solidFill>
                  <a:schemeClr val="tx1">
                    <a:lumMod val="75000"/>
                    <a:lumOff val="25000"/>
                  </a:schemeClr>
                </a:solidFill>
                <a:latin typeface="+mj-lt"/>
              </a:endParaRPr>
            </a:p>
          </p:txBody>
        </p:sp>
        <p:sp>
          <p:nvSpPr>
            <p:cNvPr id="23" name="TextBox 22">
              <a:extLst>
                <a:ext uri="{FF2B5EF4-FFF2-40B4-BE49-F238E27FC236}">
                  <a16:creationId xmlns:a16="http://schemas.microsoft.com/office/drawing/2014/main" id="{DBE186BC-5816-1740-A237-046E8E075758}"/>
                </a:ext>
              </a:extLst>
            </p:cNvPr>
            <p:cNvSpPr txBox="1"/>
            <p:nvPr/>
          </p:nvSpPr>
          <p:spPr>
            <a:xfrm>
              <a:off x="8886850" y="1912106"/>
              <a:ext cx="2225289" cy="338554"/>
            </a:xfrm>
            <a:prstGeom prst="rect">
              <a:avLst/>
            </a:prstGeom>
            <a:noFill/>
          </p:spPr>
          <p:txBody>
            <a:bodyPr wrap="none" rtlCol="0">
              <a:spAutoFit/>
            </a:bodyPr>
            <a:lstStyle/>
            <a:p>
              <a:r>
                <a:rPr lang="en-US" sz="1600" dirty="0">
                  <a:solidFill>
                    <a:schemeClr val="tx1">
                      <a:lumMod val="75000"/>
                      <a:lumOff val="25000"/>
                    </a:schemeClr>
                  </a:solidFill>
                  <a:latin typeface="+mj-lt"/>
                </a:rPr>
                <a:t>Maximum angle: 60</a:t>
              </a:r>
              <a:r>
                <a:rPr lang="en-US" sz="1600" baseline="30000" dirty="0">
                  <a:solidFill>
                    <a:schemeClr val="tx1">
                      <a:lumMod val="75000"/>
                      <a:lumOff val="25000"/>
                    </a:schemeClr>
                  </a:solidFill>
                  <a:latin typeface="+mj-lt"/>
                </a:rPr>
                <a:t>o</a:t>
              </a:r>
            </a:p>
          </p:txBody>
        </p:sp>
        <p:sp>
          <p:nvSpPr>
            <p:cNvPr id="24" name="Triangle 60">
              <a:extLst>
                <a:ext uri="{FF2B5EF4-FFF2-40B4-BE49-F238E27FC236}">
                  <a16:creationId xmlns:a16="http://schemas.microsoft.com/office/drawing/2014/main" id="{20622944-7266-AE40-B0EF-03A008F277A2}"/>
                </a:ext>
              </a:extLst>
            </p:cNvPr>
            <p:cNvSpPr/>
            <p:nvPr/>
          </p:nvSpPr>
          <p:spPr>
            <a:xfrm rot="19675339">
              <a:off x="6074699" y="2278546"/>
              <a:ext cx="3830310" cy="2616629"/>
            </a:xfrm>
            <a:custGeom>
              <a:avLst/>
              <a:gdLst>
                <a:gd name="connsiteX0" fmla="*/ 0 w 3397250"/>
                <a:gd name="connsiteY0" fmla="*/ 2609181 h 2609181"/>
                <a:gd name="connsiteX1" fmla="*/ 1709089 w 3397250"/>
                <a:gd name="connsiteY1" fmla="*/ 0 h 2609181"/>
                <a:gd name="connsiteX2" fmla="*/ 3397250 w 3397250"/>
                <a:gd name="connsiteY2" fmla="*/ 2609181 h 2609181"/>
                <a:gd name="connsiteX3" fmla="*/ 0 w 3397250"/>
                <a:gd name="connsiteY3" fmla="*/ 2609181 h 2609181"/>
                <a:gd name="connsiteX0" fmla="*/ 0 w 3712769"/>
                <a:gd name="connsiteY0" fmla="*/ 2609181 h 2739487"/>
                <a:gd name="connsiteX1" fmla="*/ 1709089 w 3712769"/>
                <a:gd name="connsiteY1" fmla="*/ 0 h 2739487"/>
                <a:gd name="connsiteX2" fmla="*/ 3712769 w 3712769"/>
                <a:gd name="connsiteY2" fmla="*/ 2739487 h 2739487"/>
                <a:gd name="connsiteX3" fmla="*/ 0 w 3712769"/>
                <a:gd name="connsiteY3" fmla="*/ 2609181 h 2739487"/>
                <a:gd name="connsiteX0" fmla="*/ 0 w 3712769"/>
                <a:gd name="connsiteY0" fmla="*/ 2250466 h 2380772"/>
                <a:gd name="connsiteX1" fmla="*/ 1671616 w 3712769"/>
                <a:gd name="connsiteY1" fmla="*/ 0 h 2380772"/>
                <a:gd name="connsiteX2" fmla="*/ 3712769 w 3712769"/>
                <a:gd name="connsiteY2" fmla="*/ 2380772 h 2380772"/>
                <a:gd name="connsiteX3" fmla="*/ 0 w 3712769"/>
                <a:gd name="connsiteY3" fmla="*/ 2250466 h 2380772"/>
                <a:gd name="connsiteX0" fmla="*/ 0 w 3712769"/>
                <a:gd name="connsiteY0" fmla="*/ 2309652 h 2439958"/>
                <a:gd name="connsiteX1" fmla="*/ 1708711 w 3712769"/>
                <a:gd name="connsiteY1" fmla="*/ 0 h 2439958"/>
                <a:gd name="connsiteX2" fmla="*/ 3712769 w 3712769"/>
                <a:gd name="connsiteY2" fmla="*/ 2439958 h 2439958"/>
                <a:gd name="connsiteX3" fmla="*/ 0 w 3712769"/>
                <a:gd name="connsiteY3" fmla="*/ 2309652 h 2439958"/>
                <a:gd name="connsiteX0" fmla="*/ 0 w 3722729"/>
                <a:gd name="connsiteY0" fmla="*/ 2309652 h 2471894"/>
                <a:gd name="connsiteX1" fmla="*/ 1708711 w 3722729"/>
                <a:gd name="connsiteY1" fmla="*/ 0 h 2471894"/>
                <a:gd name="connsiteX2" fmla="*/ 3722729 w 3722729"/>
                <a:gd name="connsiteY2" fmla="*/ 2471894 h 2471894"/>
                <a:gd name="connsiteX3" fmla="*/ 0 w 3722729"/>
                <a:gd name="connsiteY3" fmla="*/ 2309652 h 2471894"/>
                <a:gd name="connsiteX0" fmla="*/ 0 w 3747000"/>
                <a:gd name="connsiteY0" fmla="*/ 2341548 h 2471894"/>
                <a:gd name="connsiteX1" fmla="*/ 1732982 w 3747000"/>
                <a:gd name="connsiteY1" fmla="*/ 0 h 2471894"/>
                <a:gd name="connsiteX2" fmla="*/ 3747000 w 3747000"/>
                <a:gd name="connsiteY2" fmla="*/ 2471894 h 2471894"/>
                <a:gd name="connsiteX3" fmla="*/ 0 w 3747000"/>
                <a:gd name="connsiteY3" fmla="*/ 2341548 h 2471894"/>
              </a:gdLst>
              <a:ahLst/>
              <a:cxnLst>
                <a:cxn ang="0">
                  <a:pos x="connsiteX0" y="connsiteY0"/>
                </a:cxn>
                <a:cxn ang="0">
                  <a:pos x="connsiteX1" y="connsiteY1"/>
                </a:cxn>
                <a:cxn ang="0">
                  <a:pos x="connsiteX2" y="connsiteY2"/>
                </a:cxn>
                <a:cxn ang="0">
                  <a:pos x="connsiteX3" y="connsiteY3"/>
                </a:cxn>
              </a:cxnLst>
              <a:rect l="l" t="t" r="r" b="b"/>
              <a:pathLst>
                <a:path w="3747000" h="2471894">
                  <a:moveTo>
                    <a:pt x="0" y="2341548"/>
                  </a:moveTo>
                  <a:lnTo>
                    <a:pt x="1732982" y="0"/>
                  </a:lnTo>
                  <a:lnTo>
                    <a:pt x="3747000" y="2471894"/>
                  </a:lnTo>
                  <a:lnTo>
                    <a:pt x="0" y="2341548"/>
                  </a:lnTo>
                  <a:close/>
                </a:path>
              </a:pathLst>
            </a:cu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97DDF8EE-CF7D-3E46-BBE1-72174AC4EBE4}"/>
                </a:ext>
              </a:extLst>
            </p:cNvPr>
            <p:cNvSpPr txBox="1"/>
            <p:nvPr/>
          </p:nvSpPr>
          <p:spPr>
            <a:xfrm rot="19800000">
              <a:off x="7778457" y="4266482"/>
              <a:ext cx="1556836" cy="400110"/>
            </a:xfrm>
            <a:prstGeom prst="rect">
              <a:avLst/>
            </a:prstGeom>
            <a:noFill/>
          </p:spPr>
          <p:txBody>
            <a:bodyPr wrap="none" rtlCol="0">
              <a:spAutoFit/>
            </a:bodyPr>
            <a:lstStyle/>
            <a:p>
              <a:r>
                <a:rPr lang="en-US" sz="2000" dirty="0">
                  <a:solidFill>
                    <a:schemeClr val="tx1">
                      <a:lumMod val="75000"/>
                      <a:lumOff val="25000"/>
                    </a:schemeClr>
                  </a:solidFill>
                  <a:latin typeface="+mj-lt"/>
                </a:rPr>
                <a:t>Solar Panel</a:t>
              </a:r>
            </a:p>
          </p:txBody>
        </p:sp>
      </p:grpSp>
    </p:spTree>
    <p:extLst>
      <p:ext uri="{BB962C8B-B14F-4D97-AF65-F5344CB8AC3E}">
        <p14:creationId xmlns:p14="http://schemas.microsoft.com/office/powerpoint/2010/main" val="39097698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CFAED6-C2D2-1642-91D9-8C3423A7561C}"/>
              </a:ext>
            </a:extLst>
          </p:cNvPr>
          <p:cNvSpPr>
            <a:spLocks noGrp="1"/>
          </p:cNvSpPr>
          <p:nvPr>
            <p:ph type="title"/>
          </p:nvPr>
        </p:nvSpPr>
        <p:spPr>
          <a:xfrm>
            <a:off x="1627997" y="266701"/>
            <a:ext cx="10515600" cy="685799"/>
          </a:xfrm>
        </p:spPr>
        <p:txBody>
          <a:bodyPr>
            <a:normAutofit fontScale="90000"/>
          </a:bodyPr>
          <a:lstStyle/>
          <a:p>
            <a:r>
              <a:rPr lang="en-US" dirty="0"/>
              <a:t>Methodology</a:t>
            </a:r>
          </a:p>
        </p:txBody>
      </p:sp>
      <p:sp>
        <p:nvSpPr>
          <p:cNvPr id="40" name="Rectangle 39">
            <a:extLst>
              <a:ext uri="{FF2B5EF4-FFF2-40B4-BE49-F238E27FC236}">
                <a16:creationId xmlns:a16="http://schemas.microsoft.com/office/drawing/2014/main" id="{C8AD8632-09CA-C443-8A6E-BCC7BE9D43AD}"/>
              </a:ext>
            </a:extLst>
          </p:cNvPr>
          <p:cNvSpPr/>
          <p:nvPr/>
        </p:nvSpPr>
        <p:spPr>
          <a:xfrm>
            <a:off x="2989433" y="1247815"/>
            <a:ext cx="823608" cy="34694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rPr>
              <a:t>DSM</a:t>
            </a:r>
          </a:p>
        </p:txBody>
      </p:sp>
      <p:sp>
        <p:nvSpPr>
          <p:cNvPr id="41" name="Rectangle 40">
            <a:extLst>
              <a:ext uri="{FF2B5EF4-FFF2-40B4-BE49-F238E27FC236}">
                <a16:creationId xmlns:a16="http://schemas.microsoft.com/office/drawing/2014/main" id="{DCE192D1-8480-474C-9350-D69E4C837D5E}"/>
              </a:ext>
            </a:extLst>
          </p:cNvPr>
          <p:cNvSpPr/>
          <p:nvPr/>
        </p:nvSpPr>
        <p:spPr>
          <a:xfrm>
            <a:off x="2985699" y="2258410"/>
            <a:ext cx="823608" cy="3469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rPr>
              <a:t>Slope</a:t>
            </a:r>
          </a:p>
        </p:txBody>
      </p:sp>
      <p:sp>
        <p:nvSpPr>
          <p:cNvPr id="42" name="Rectangle 41">
            <a:extLst>
              <a:ext uri="{FF2B5EF4-FFF2-40B4-BE49-F238E27FC236}">
                <a16:creationId xmlns:a16="http://schemas.microsoft.com/office/drawing/2014/main" id="{AB798DD1-A9DC-9B49-AA0C-9E7B3900E4B8}"/>
              </a:ext>
            </a:extLst>
          </p:cNvPr>
          <p:cNvSpPr/>
          <p:nvPr/>
        </p:nvSpPr>
        <p:spPr>
          <a:xfrm>
            <a:off x="4290775" y="2258410"/>
            <a:ext cx="1016937" cy="34694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rPr>
              <a:t>Aspect</a:t>
            </a:r>
          </a:p>
        </p:txBody>
      </p:sp>
      <p:sp>
        <p:nvSpPr>
          <p:cNvPr id="43" name="Rectangle 42">
            <a:extLst>
              <a:ext uri="{FF2B5EF4-FFF2-40B4-BE49-F238E27FC236}">
                <a16:creationId xmlns:a16="http://schemas.microsoft.com/office/drawing/2014/main" id="{F0494229-BB7D-0F44-A3A1-5D56A0479BCC}"/>
              </a:ext>
            </a:extLst>
          </p:cNvPr>
          <p:cNvSpPr/>
          <p:nvPr/>
        </p:nvSpPr>
        <p:spPr>
          <a:xfrm>
            <a:off x="3314716" y="3416057"/>
            <a:ext cx="1637495" cy="5822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rPr>
              <a:t>Roof Segments</a:t>
            </a:r>
          </a:p>
        </p:txBody>
      </p:sp>
      <p:sp>
        <p:nvSpPr>
          <p:cNvPr id="44" name="Rectangle 43">
            <a:extLst>
              <a:ext uri="{FF2B5EF4-FFF2-40B4-BE49-F238E27FC236}">
                <a16:creationId xmlns:a16="http://schemas.microsoft.com/office/drawing/2014/main" id="{D66AF678-F030-A240-A3AE-09D048C8F549}"/>
              </a:ext>
            </a:extLst>
          </p:cNvPr>
          <p:cNvSpPr/>
          <p:nvPr/>
        </p:nvSpPr>
        <p:spPr>
          <a:xfrm>
            <a:off x="1367422" y="2258409"/>
            <a:ext cx="1364299" cy="663651"/>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rPr>
              <a:t>Sun Exposure</a:t>
            </a:r>
          </a:p>
        </p:txBody>
      </p:sp>
      <p:sp>
        <p:nvSpPr>
          <p:cNvPr id="45" name="Rectangle 44">
            <a:extLst>
              <a:ext uri="{FF2B5EF4-FFF2-40B4-BE49-F238E27FC236}">
                <a16:creationId xmlns:a16="http://schemas.microsoft.com/office/drawing/2014/main" id="{D1039F27-5896-C640-B948-E290BCA5A4F3}"/>
              </a:ext>
            </a:extLst>
          </p:cNvPr>
          <p:cNvSpPr/>
          <p:nvPr/>
        </p:nvSpPr>
        <p:spPr>
          <a:xfrm>
            <a:off x="227064" y="1250801"/>
            <a:ext cx="1061455" cy="34694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rPr>
              <a:t>POWER</a:t>
            </a:r>
          </a:p>
        </p:txBody>
      </p:sp>
      <p:sp>
        <p:nvSpPr>
          <p:cNvPr id="46" name="Rectangle 45">
            <a:extLst>
              <a:ext uri="{FF2B5EF4-FFF2-40B4-BE49-F238E27FC236}">
                <a16:creationId xmlns:a16="http://schemas.microsoft.com/office/drawing/2014/main" id="{AD354CF6-DF58-CA4E-B2EC-E9191FE77AC3}"/>
              </a:ext>
            </a:extLst>
          </p:cNvPr>
          <p:cNvSpPr/>
          <p:nvPr/>
        </p:nvSpPr>
        <p:spPr>
          <a:xfrm>
            <a:off x="526042" y="3420119"/>
            <a:ext cx="1637495" cy="515822"/>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rPr>
              <a:t>Solar Energy</a:t>
            </a:r>
          </a:p>
        </p:txBody>
      </p:sp>
      <p:sp>
        <p:nvSpPr>
          <p:cNvPr id="47" name="Rectangle 46">
            <a:extLst>
              <a:ext uri="{FF2B5EF4-FFF2-40B4-BE49-F238E27FC236}">
                <a16:creationId xmlns:a16="http://schemas.microsoft.com/office/drawing/2014/main" id="{763BCFEE-043B-2544-ACC8-1E93B1279152}"/>
              </a:ext>
            </a:extLst>
          </p:cNvPr>
          <p:cNvSpPr/>
          <p:nvPr/>
        </p:nvSpPr>
        <p:spPr>
          <a:xfrm>
            <a:off x="915590" y="4342405"/>
            <a:ext cx="1477753" cy="8204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rPr>
              <a:t>Solar Energy per Segment</a:t>
            </a:r>
          </a:p>
        </p:txBody>
      </p:sp>
      <p:sp>
        <p:nvSpPr>
          <p:cNvPr id="48" name="Rectangle 47">
            <a:extLst>
              <a:ext uri="{FF2B5EF4-FFF2-40B4-BE49-F238E27FC236}">
                <a16:creationId xmlns:a16="http://schemas.microsoft.com/office/drawing/2014/main" id="{0C6565E9-DA22-D245-84D1-EF06B456D91B}"/>
              </a:ext>
            </a:extLst>
          </p:cNvPr>
          <p:cNvSpPr/>
          <p:nvPr/>
        </p:nvSpPr>
        <p:spPr>
          <a:xfrm>
            <a:off x="1360730" y="5678684"/>
            <a:ext cx="2772734" cy="62354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rPr>
              <a:t>Solar Energy per Building</a:t>
            </a:r>
          </a:p>
        </p:txBody>
      </p:sp>
      <p:sp>
        <p:nvSpPr>
          <p:cNvPr id="49" name="Rectangle 48">
            <a:extLst>
              <a:ext uri="{FF2B5EF4-FFF2-40B4-BE49-F238E27FC236}">
                <a16:creationId xmlns:a16="http://schemas.microsoft.com/office/drawing/2014/main" id="{F4747E73-DBBA-704E-B418-0DF092D4E4DC}"/>
              </a:ext>
            </a:extLst>
          </p:cNvPr>
          <p:cNvSpPr/>
          <p:nvPr/>
        </p:nvSpPr>
        <p:spPr>
          <a:xfrm>
            <a:off x="3198303" y="4345203"/>
            <a:ext cx="1477753" cy="62354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rPr>
              <a:t>Building Footprint</a:t>
            </a:r>
          </a:p>
        </p:txBody>
      </p:sp>
      <p:cxnSp>
        <p:nvCxnSpPr>
          <p:cNvPr id="50" name="Elbow Connector 49">
            <a:extLst>
              <a:ext uri="{FF2B5EF4-FFF2-40B4-BE49-F238E27FC236}">
                <a16:creationId xmlns:a16="http://schemas.microsoft.com/office/drawing/2014/main" id="{112D7F87-B3C5-0144-A790-3C89B547552E}"/>
              </a:ext>
            </a:extLst>
          </p:cNvPr>
          <p:cNvCxnSpPr>
            <a:cxnSpLocks/>
            <a:stCxn id="40" idx="2"/>
            <a:endCxn id="44" idx="0"/>
          </p:cNvCxnSpPr>
          <p:nvPr/>
        </p:nvCxnSpPr>
        <p:spPr>
          <a:xfrm rot="5400000">
            <a:off x="2393580" y="1250752"/>
            <a:ext cx="663650" cy="1351665"/>
          </a:xfrm>
          <a:prstGeom prst="bentConnector3">
            <a:avLst/>
          </a:prstGeom>
          <a:ln w="28575">
            <a:tailEnd type="triangle"/>
          </a:ln>
        </p:spPr>
        <p:style>
          <a:lnRef idx="1">
            <a:schemeClr val="dk1"/>
          </a:lnRef>
          <a:fillRef idx="0">
            <a:schemeClr val="dk1"/>
          </a:fillRef>
          <a:effectRef idx="0">
            <a:schemeClr val="dk1"/>
          </a:effectRef>
          <a:fontRef idx="minor">
            <a:schemeClr val="tx1"/>
          </a:fontRef>
        </p:style>
      </p:cxnSp>
      <p:cxnSp>
        <p:nvCxnSpPr>
          <p:cNvPr id="51" name="Elbow Connector 50">
            <a:extLst>
              <a:ext uri="{FF2B5EF4-FFF2-40B4-BE49-F238E27FC236}">
                <a16:creationId xmlns:a16="http://schemas.microsoft.com/office/drawing/2014/main" id="{FB50D440-699C-7D4D-BAB3-E5184D8A2281}"/>
              </a:ext>
            </a:extLst>
          </p:cNvPr>
          <p:cNvCxnSpPr>
            <a:cxnSpLocks/>
            <a:stCxn id="45" idx="2"/>
            <a:endCxn id="46" idx="0"/>
          </p:cNvCxnSpPr>
          <p:nvPr/>
        </p:nvCxnSpPr>
        <p:spPr>
          <a:xfrm rot="16200000" flipH="1">
            <a:off x="140104" y="2215433"/>
            <a:ext cx="1822374" cy="586998"/>
          </a:xfrm>
          <a:prstGeom prst="bentConnector3">
            <a:avLst>
              <a:gd name="adj1" fmla="val 85689"/>
            </a:avLst>
          </a:prstGeom>
          <a:ln w="28575">
            <a:tailEnd type="triangle"/>
          </a:ln>
        </p:spPr>
        <p:style>
          <a:lnRef idx="1">
            <a:schemeClr val="dk1"/>
          </a:lnRef>
          <a:fillRef idx="0">
            <a:schemeClr val="dk1"/>
          </a:fillRef>
          <a:effectRef idx="0">
            <a:schemeClr val="dk1"/>
          </a:effectRef>
          <a:fontRef idx="minor">
            <a:schemeClr val="tx1"/>
          </a:fontRef>
        </p:style>
      </p:cxnSp>
      <p:cxnSp>
        <p:nvCxnSpPr>
          <p:cNvPr id="52" name="Elbow Connector 51">
            <a:extLst>
              <a:ext uri="{FF2B5EF4-FFF2-40B4-BE49-F238E27FC236}">
                <a16:creationId xmlns:a16="http://schemas.microsoft.com/office/drawing/2014/main" id="{B6D96DD4-715A-C44B-B4B6-BF2BFDC2455D}"/>
              </a:ext>
            </a:extLst>
          </p:cNvPr>
          <p:cNvCxnSpPr>
            <a:cxnSpLocks/>
            <a:stCxn id="44" idx="2"/>
            <a:endCxn id="46" idx="0"/>
          </p:cNvCxnSpPr>
          <p:nvPr/>
        </p:nvCxnSpPr>
        <p:spPr>
          <a:xfrm rot="5400000">
            <a:off x="1448152" y="2818698"/>
            <a:ext cx="498059" cy="704782"/>
          </a:xfrm>
          <a:prstGeom prst="bentConnector3">
            <a:avLst>
              <a:gd name="adj1" fmla="val 50000"/>
            </a:avLst>
          </a:prstGeom>
          <a:ln w="28575">
            <a:tailEnd type="triangle"/>
          </a:ln>
        </p:spPr>
        <p:style>
          <a:lnRef idx="1">
            <a:schemeClr val="dk1"/>
          </a:lnRef>
          <a:fillRef idx="0">
            <a:schemeClr val="dk1"/>
          </a:fillRef>
          <a:effectRef idx="0">
            <a:schemeClr val="dk1"/>
          </a:effectRef>
          <a:fontRef idx="minor">
            <a:schemeClr val="tx1"/>
          </a:fontRef>
        </p:style>
      </p:cxnSp>
      <p:cxnSp>
        <p:nvCxnSpPr>
          <p:cNvPr id="53" name="Elbow Connector 52">
            <a:extLst>
              <a:ext uri="{FF2B5EF4-FFF2-40B4-BE49-F238E27FC236}">
                <a16:creationId xmlns:a16="http://schemas.microsoft.com/office/drawing/2014/main" id="{ADC3D317-972E-5041-A849-724C33E8E81C}"/>
              </a:ext>
            </a:extLst>
          </p:cNvPr>
          <p:cNvCxnSpPr>
            <a:cxnSpLocks/>
            <a:stCxn id="40" idx="2"/>
            <a:endCxn id="41" idx="0"/>
          </p:cNvCxnSpPr>
          <p:nvPr/>
        </p:nvCxnSpPr>
        <p:spPr>
          <a:xfrm rot="5400000">
            <a:off x="3067545" y="1924717"/>
            <a:ext cx="663651" cy="3734"/>
          </a:xfrm>
          <a:prstGeom prst="bentConnector3">
            <a:avLst>
              <a:gd name="adj1" fmla="val 50000"/>
            </a:avLst>
          </a:prstGeom>
          <a:ln w="12700">
            <a:tailEnd type="triangle"/>
          </a:ln>
        </p:spPr>
        <p:style>
          <a:lnRef idx="1">
            <a:schemeClr val="dk1"/>
          </a:lnRef>
          <a:fillRef idx="0">
            <a:schemeClr val="dk1"/>
          </a:fillRef>
          <a:effectRef idx="0">
            <a:schemeClr val="dk1"/>
          </a:effectRef>
          <a:fontRef idx="minor">
            <a:schemeClr val="tx1"/>
          </a:fontRef>
        </p:style>
      </p:cxnSp>
      <p:cxnSp>
        <p:nvCxnSpPr>
          <p:cNvPr id="54" name="Elbow Connector 53">
            <a:extLst>
              <a:ext uri="{FF2B5EF4-FFF2-40B4-BE49-F238E27FC236}">
                <a16:creationId xmlns:a16="http://schemas.microsoft.com/office/drawing/2014/main" id="{E02E5A22-5C5B-FD46-A2F3-EB1833C3FA7C}"/>
              </a:ext>
            </a:extLst>
          </p:cNvPr>
          <p:cNvCxnSpPr>
            <a:cxnSpLocks/>
            <a:stCxn id="40" idx="2"/>
            <a:endCxn id="42" idx="0"/>
          </p:cNvCxnSpPr>
          <p:nvPr/>
        </p:nvCxnSpPr>
        <p:spPr>
          <a:xfrm rot="16200000" flipH="1">
            <a:off x="3768415" y="1227580"/>
            <a:ext cx="663651" cy="1398007"/>
          </a:xfrm>
          <a:prstGeom prst="bentConnector3">
            <a:avLst>
              <a:gd name="adj1" fmla="val 50000"/>
            </a:avLst>
          </a:prstGeom>
          <a:ln w="12700">
            <a:tailEnd type="triangle"/>
          </a:ln>
        </p:spPr>
        <p:style>
          <a:lnRef idx="1">
            <a:schemeClr val="dk1"/>
          </a:lnRef>
          <a:fillRef idx="0">
            <a:schemeClr val="dk1"/>
          </a:fillRef>
          <a:effectRef idx="0">
            <a:schemeClr val="dk1"/>
          </a:effectRef>
          <a:fontRef idx="minor">
            <a:schemeClr val="tx1"/>
          </a:fontRef>
        </p:style>
      </p:cxnSp>
      <p:cxnSp>
        <p:nvCxnSpPr>
          <p:cNvPr id="55" name="Elbow Connector 54">
            <a:extLst>
              <a:ext uri="{FF2B5EF4-FFF2-40B4-BE49-F238E27FC236}">
                <a16:creationId xmlns:a16="http://schemas.microsoft.com/office/drawing/2014/main" id="{9E9DFCC5-BA71-8D47-B429-513AB66E7201}"/>
              </a:ext>
            </a:extLst>
          </p:cNvPr>
          <p:cNvCxnSpPr>
            <a:cxnSpLocks/>
            <a:stCxn id="41" idx="2"/>
            <a:endCxn id="43" idx="0"/>
          </p:cNvCxnSpPr>
          <p:nvPr/>
        </p:nvCxnSpPr>
        <p:spPr>
          <a:xfrm rot="16200000" flipH="1">
            <a:off x="3360132" y="2642724"/>
            <a:ext cx="810703" cy="735961"/>
          </a:xfrm>
          <a:prstGeom prst="bentConnector3">
            <a:avLst>
              <a:gd name="adj1" fmla="val 50000"/>
            </a:avLst>
          </a:prstGeom>
          <a:ln w="12700">
            <a:tailEnd type="triangle"/>
          </a:ln>
        </p:spPr>
        <p:style>
          <a:lnRef idx="1">
            <a:schemeClr val="dk1"/>
          </a:lnRef>
          <a:fillRef idx="0">
            <a:schemeClr val="dk1"/>
          </a:fillRef>
          <a:effectRef idx="0">
            <a:schemeClr val="dk1"/>
          </a:effectRef>
          <a:fontRef idx="minor">
            <a:schemeClr val="tx1"/>
          </a:fontRef>
        </p:style>
      </p:cxnSp>
      <p:cxnSp>
        <p:nvCxnSpPr>
          <p:cNvPr id="56" name="Elbow Connector 55">
            <a:extLst>
              <a:ext uri="{FF2B5EF4-FFF2-40B4-BE49-F238E27FC236}">
                <a16:creationId xmlns:a16="http://schemas.microsoft.com/office/drawing/2014/main" id="{F95EE346-CB48-EC40-A44A-3E61E5F78EC6}"/>
              </a:ext>
            </a:extLst>
          </p:cNvPr>
          <p:cNvCxnSpPr>
            <a:cxnSpLocks/>
            <a:stCxn id="42" idx="2"/>
            <a:endCxn id="43" idx="0"/>
          </p:cNvCxnSpPr>
          <p:nvPr/>
        </p:nvCxnSpPr>
        <p:spPr>
          <a:xfrm rot="5400000">
            <a:off x="4061002" y="2677815"/>
            <a:ext cx="810704" cy="665780"/>
          </a:xfrm>
          <a:prstGeom prst="bentConnector3">
            <a:avLst>
              <a:gd name="adj1" fmla="val 50000"/>
            </a:avLst>
          </a:prstGeom>
          <a:ln w="12700">
            <a:tailEnd type="triangle"/>
          </a:ln>
        </p:spPr>
        <p:style>
          <a:lnRef idx="1">
            <a:schemeClr val="dk1"/>
          </a:lnRef>
          <a:fillRef idx="0">
            <a:schemeClr val="dk1"/>
          </a:fillRef>
          <a:effectRef idx="0">
            <a:schemeClr val="dk1"/>
          </a:effectRef>
          <a:fontRef idx="minor">
            <a:schemeClr val="tx1"/>
          </a:fontRef>
        </p:style>
      </p:cxnSp>
      <p:cxnSp>
        <p:nvCxnSpPr>
          <p:cNvPr id="57" name="Elbow Connector 56">
            <a:extLst>
              <a:ext uri="{FF2B5EF4-FFF2-40B4-BE49-F238E27FC236}">
                <a16:creationId xmlns:a16="http://schemas.microsoft.com/office/drawing/2014/main" id="{61AB82E6-DED6-DD4D-94B4-9DDFD4949333}"/>
              </a:ext>
            </a:extLst>
          </p:cNvPr>
          <p:cNvCxnSpPr>
            <a:cxnSpLocks/>
            <a:stCxn id="43" idx="2"/>
            <a:endCxn id="47" idx="0"/>
          </p:cNvCxnSpPr>
          <p:nvPr/>
        </p:nvCxnSpPr>
        <p:spPr>
          <a:xfrm rot="5400000">
            <a:off x="2721893" y="2930833"/>
            <a:ext cx="344147" cy="2478997"/>
          </a:xfrm>
          <a:prstGeom prst="bentConnector3">
            <a:avLst>
              <a:gd name="adj1" fmla="val 50000"/>
            </a:avLst>
          </a:prstGeom>
          <a:ln w="12700">
            <a:tailEnd type="triangle"/>
          </a:ln>
        </p:spPr>
        <p:style>
          <a:lnRef idx="1">
            <a:schemeClr val="dk1"/>
          </a:lnRef>
          <a:fillRef idx="0">
            <a:schemeClr val="dk1"/>
          </a:fillRef>
          <a:effectRef idx="0">
            <a:schemeClr val="dk1"/>
          </a:effectRef>
          <a:fontRef idx="minor">
            <a:schemeClr val="tx1"/>
          </a:fontRef>
        </p:style>
      </p:cxnSp>
      <p:cxnSp>
        <p:nvCxnSpPr>
          <p:cNvPr id="58" name="Elbow Connector 57">
            <a:extLst>
              <a:ext uri="{FF2B5EF4-FFF2-40B4-BE49-F238E27FC236}">
                <a16:creationId xmlns:a16="http://schemas.microsoft.com/office/drawing/2014/main" id="{35A7FDF2-B0E5-2545-BFF9-7887B6366F40}"/>
              </a:ext>
            </a:extLst>
          </p:cNvPr>
          <p:cNvCxnSpPr>
            <a:cxnSpLocks/>
            <a:stCxn id="46" idx="2"/>
            <a:endCxn id="47" idx="0"/>
          </p:cNvCxnSpPr>
          <p:nvPr/>
        </p:nvCxnSpPr>
        <p:spPr>
          <a:xfrm rot="16200000" flipH="1">
            <a:off x="1296396" y="3984334"/>
            <a:ext cx="406464" cy="309677"/>
          </a:xfrm>
          <a:prstGeom prst="bentConnector3">
            <a:avLst>
              <a:gd name="adj1" fmla="val 57626"/>
            </a:avLst>
          </a:prstGeom>
          <a:ln w="12700">
            <a:tailEnd type="triangle"/>
          </a:ln>
        </p:spPr>
        <p:style>
          <a:lnRef idx="1">
            <a:schemeClr val="dk1"/>
          </a:lnRef>
          <a:fillRef idx="0">
            <a:schemeClr val="dk1"/>
          </a:fillRef>
          <a:effectRef idx="0">
            <a:schemeClr val="dk1"/>
          </a:effectRef>
          <a:fontRef idx="minor">
            <a:schemeClr val="tx1"/>
          </a:fontRef>
        </p:style>
      </p:cxnSp>
      <p:cxnSp>
        <p:nvCxnSpPr>
          <p:cNvPr id="59" name="Elbow Connector 58">
            <a:extLst>
              <a:ext uri="{FF2B5EF4-FFF2-40B4-BE49-F238E27FC236}">
                <a16:creationId xmlns:a16="http://schemas.microsoft.com/office/drawing/2014/main" id="{E670A802-0F7A-3940-9823-8CDDCBDF4300}"/>
              </a:ext>
            </a:extLst>
          </p:cNvPr>
          <p:cNvCxnSpPr>
            <a:cxnSpLocks/>
            <a:stCxn id="49" idx="2"/>
            <a:endCxn id="48" idx="0"/>
          </p:cNvCxnSpPr>
          <p:nvPr/>
        </p:nvCxnSpPr>
        <p:spPr>
          <a:xfrm rot="5400000">
            <a:off x="2987169" y="4728673"/>
            <a:ext cx="709940" cy="1190083"/>
          </a:xfrm>
          <a:prstGeom prst="bentConnector3">
            <a:avLst>
              <a:gd name="adj1" fmla="val 63098"/>
            </a:avLst>
          </a:prstGeom>
          <a:ln w="12700">
            <a:tailEnd type="triangle"/>
          </a:ln>
        </p:spPr>
        <p:style>
          <a:lnRef idx="1">
            <a:schemeClr val="dk1"/>
          </a:lnRef>
          <a:fillRef idx="0">
            <a:schemeClr val="dk1"/>
          </a:fillRef>
          <a:effectRef idx="0">
            <a:schemeClr val="dk1"/>
          </a:effectRef>
          <a:fontRef idx="minor">
            <a:schemeClr val="tx1"/>
          </a:fontRef>
        </p:style>
      </p:cxnSp>
      <p:cxnSp>
        <p:nvCxnSpPr>
          <p:cNvPr id="60" name="Elbow Connector 59">
            <a:extLst>
              <a:ext uri="{FF2B5EF4-FFF2-40B4-BE49-F238E27FC236}">
                <a16:creationId xmlns:a16="http://schemas.microsoft.com/office/drawing/2014/main" id="{44059F18-6CAD-AC4D-AEF8-67DE9412EDEF}"/>
              </a:ext>
            </a:extLst>
          </p:cNvPr>
          <p:cNvCxnSpPr>
            <a:cxnSpLocks/>
            <a:stCxn id="47" idx="2"/>
            <a:endCxn id="48" idx="0"/>
          </p:cNvCxnSpPr>
          <p:nvPr/>
        </p:nvCxnSpPr>
        <p:spPr>
          <a:xfrm rot="16200000" flipH="1">
            <a:off x="1942872" y="4874458"/>
            <a:ext cx="515821" cy="1092630"/>
          </a:xfrm>
          <a:prstGeom prst="bentConnector3">
            <a:avLst>
              <a:gd name="adj1" fmla="val 50000"/>
            </a:avLst>
          </a:prstGeom>
          <a:ln w="12700">
            <a:tailEnd type="triangle"/>
          </a:ln>
        </p:spPr>
        <p:style>
          <a:lnRef idx="1">
            <a:schemeClr val="dk1"/>
          </a:lnRef>
          <a:fillRef idx="0">
            <a:schemeClr val="dk1"/>
          </a:fillRef>
          <a:effectRef idx="0">
            <a:schemeClr val="dk1"/>
          </a:effectRef>
          <a:fontRef idx="minor">
            <a:schemeClr val="tx1"/>
          </a:fontRef>
        </p:style>
      </p:cxnSp>
      <p:pic>
        <p:nvPicPr>
          <p:cNvPr id="107" name="Picture 106">
            <a:extLst>
              <a:ext uri="{FF2B5EF4-FFF2-40B4-BE49-F238E27FC236}">
                <a16:creationId xmlns:a16="http://schemas.microsoft.com/office/drawing/2014/main" id="{D68C4DA0-6AD8-A647-BAE7-290549980E9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08129" y="2311470"/>
            <a:ext cx="2944032" cy="1963481"/>
          </a:xfrm>
          <a:prstGeom prst="rect">
            <a:avLst/>
          </a:prstGeom>
          <a:effectLst>
            <a:outerShdw blurRad="50800" dist="38100" dir="2700000" algn="tl" rotWithShape="0">
              <a:prstClr val="black">
                <a:alpha val="40000"/>
              </a:prstClr>
            </a:outerShdw>
          </a:effectLst>
        </p:spPr>
      </p:pic>
      <p:pic>
        <p:nvPicPr>
          <p:cNvPr id="108" name="Picture 107">
            <a:extLst>
              <a:ext uri="{FF2B5EF4-FFF2-40B4-BE49-F238E27FC236}">
                <a16:creationId xmlns:a16="http://schemas.microsoft.com/office/drawing/2014/main" id="{774E4A34-C25D-244A-AEE9-CE52AFC2007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05676" y="161111"/>
            <a:ext cx="2948939" cy="1965960"/>
          </a:xfrm>
          <a:prstGeom prst="rect">
            <a:avLst/>
          </a:prstGeom>
          <a:effectLst>
            <a:outerShdw blurRad="50800" dist="38100" dir="2700000" algn="tl" rotWithShape="0">
              <a:prstClr val="black">
                <a:alpha val="40000"/>
              </a:prstClr>
            </a:outerShdw>
          </a:effectLst>
        </p:spPr>
      </p:pic>
      <p:pic>
        <p:nvPicPr>
          <p:cNvPr id="109" name="Picture 108">
            <a:extLst>
              <a:ext uri="{FF2B5EF4-FFF2-40B4-BE49-F238E27FC236}">
                <a16:creationId xmlns:a16="http://schemas.microsoft.com/office/drawing/2014/main" id="{91617546-9EA6-D449-905F-702440DF808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06270" y="4459350"/>
            <a:ext cx="2947749" cy="1965960"/>
          </a:xfrm>
          <a:prstGeom prst="rect">
            <a:avLst/>
          </a:prstGeom>
          <a:effectLst>
            <a:outerShdw blurRad="50800" dist="38100" dir="2700000" algn="tl" rotWithShape="0">
              <a:prstClr val="black">
                <a:alpha val="40000"/>
              </a:prstClr>
            </a:outerShdw>
          </a:effectLst>
        </p:spPr>
      </p:pic>
      <p:sp>
        <p:nvSpPr>
          <p:cNvPr id="110" name="TextBox 109">
            <a:extLst>
              <a:ext uri="{FF2B5EF4-FFF2-40B4-BE49-F238E27FC236}">
                <a16:creationId xmlns:a16="http://schemas.microsoft.com/office/drawing/2014/main" id="{5D057C31-E3ED-0641-B2BB-853E3C5B93AA}"/>
              </a:ext>
            </a:extLst>
          </p:cNvPr>
          <p:cNvSpPr txBox="1"/>
          <p:nvPr/>
        </p:nvSpPr>
        <p:spPr>
          <a:xfrm>
            <a:off x="9174856" y="164028"/>
            <a:ext cx="2977743" cy="1077218"/>
          </a:xfrm>
          <a:prstGeom prst="rect">
            <a:avLst/>
          </a:prstGeom>
          <a:noFill/>
        </p:spPr>
        <p:txBody>
          <a:bodyPr wrap="square" rtlCol="0">
            <a:spAutoFit/>
          </a:bodyPr>
          <a:lstStyle/>
          <a:p>
            <a:r>
              <a:rPr lang="en-US" sz="2400" b="1" dirty="0">
                <a:solidFill>
                  <a:schemeClr val="tx1">
                    <a:lumMod val="75000"/>
                    <a:lumOff val="25000"/>
                  </a:schemeClr>
                </a:solidFill>
                <a:ea typeface="Garamond" charset="0"/>
                <a:cs typeface="Garamond" charset="0"/>
              </a:rPr>
              <a:t>Digital Surface Model</a:t>
            </a:r>
          </a:p>
          <a:p>
            <a:r>
              <a:rPr lang="en-US" sz="2000" dirty="0">
                <a:solidFill>
                  <a:schemeClr val="tx1">
                    <a:lumMod val="75000"/>
                    <a:lumOff val="25000"/>
                  </a:schemeClr>
                </a:solidFill>
                <a:ea typeface="Garamond" charset="0"/>
                <a:cs typeface="Garamond" charset="0"/>
              </a:rPr>
              <a:t>1-ft resolution</a:t>
            </a:r>
          </a:p>
          <a:p>
            <a:r>
              <a:rPr lang="en-US" sz="2000" dirty="0">
                <a:solidFill>
                  <a:schemeClr val="tx1">
                    <a:lumMod val="75000"/>
                    <a:lumOff val="25000"/>
                  </a:schemeClr>
                </a:solidFill>
                <a:ea typeface="Garamond" charset="0"/>
                <a:cs typeface="Garamond" charset="0"/>
              </a:rPr>
              <a:t>(LiDAR)</a:t>
            </a:r>
          </a:p>
        </p:txBody>
      </p:sp>
      <p:sp>
        <p:nvSpPr>
          <p:cNvPr id="111" name="TextBox 110">
            <a:extLst>
              <a:ext uri="{FF2B5EF4-FFF2-40B4-BE49-F238E27FC236}">
                <a16:creationId xmlns:a16="http://schemas.microsoft.com/office/drawing/2014/main" id="{F213D9F7-D84E-F147-A9CF-A3E205E7EF10}"/>
              </a:ext>
            </a:extLst>
          </p:cNvPr>
          <p:cNvSpPr txBox="1"/>
          <p:nvPr/>
        </p:nvSpPr>
        <p:spPr>
          <a:xfrm>
            <a:off x="9174856" y="2311470"/>
            <a:ext cx="2788544" cy="1692771"/>
          </a:xfrm>
          <a:prstGeom prst="rect">
            <a:avLst/>
          </a:prstGeom>
          <a:noFill/>
        </p:spPr>
        <p:txBody>
          <a:bodyPr wrap="square" rtlCol="0">
            <a:spAutoFit/>
          </a:bodyPr>
          <a:lstStyle/>
          <a:p>
            <a:r>
              <a:rPr lang="en-US" sz="2400" b="1" dirty="0">
                <a:solidFill>
                  <a:schemeClr val="tx1">
                    <a:lumMod val="75000"/>
                    <a:lumOff val="25000"/>
                  </a:schemeClr>
                </a:solidFill>
                <a:ea typeface="Garamond" charset="0"/>
                <a:cs typeface="Garamond" charset="0"/>
              </a:rPr>
              <a:t>Sun Exposure</a:t>
            </a:r>
          </a:p>
          <a:p>
            <a:r>
              <a:rPr lang="en-US" sz="2000" dirty="0">
                <a:solidFill>
                  <a:schemeClr val="tx1">
                    <a:lumMod val="75000"/>
                    <a:lumOff val="25000"/>
                  </a:schemeClr>
                </a:solidFill>
                <a:ea typeface="Garamond" charset="0"/>
                <a:cs typeface="Garamond" charset="0"/>
              </a:rPr>
              <a:t>Duration of Direct Incoming Solar Radiation</a:t>
            </a:r>
          </a:p>
          <a:p>
            <a:r>
              <a:rPr lang="en-US" sz="2000" dirty="0">
                <a:solidFill>
                  <a:schemeClr val="tx1">
                    <a:lumMod val="75000"/>
                    <a:lumOff val="25000"/>
                  </a:schemeClr>
                </a:solidFill>
                <a:ea typeface="Garamond" charset="0"/>
                <a:cs typeface="Garamond" charset="0"/>
              </a:rPr>
              <a:t>(</a:t>
            </a:r>
            <a:r>
              <a:rPr lang="en-US" sz="2000" dirty="0" err="1">
                <a:solidFill>
                  <a:schemeClr val="tx1">
                    <a:lumMod val="75000"/>
                    <a:lumOff val="25000"/>
                  </a:schemeClr>
                </a:solidFill>
                <a:ea typeface="Garamond" charset="0"/>
                <a:cs typeface="Garamond" charset="0"/>
              </a:rPr>
              <a:t>Esri</a:t>
            </a:r>
            <a:r>
              <a:rPr lang="en-US" sz="2000" dirty="0">
                <a:solidFill>
                  <a:schemeClr val="tx1">
                    <a:lumMod val="75000"/>
                    <a:lumOff val="25000"/>
                  </a:schemeClr>
                </a:solidFill>
                <a:ea typeface="Garamond" charset="0"/>
                <a:cs typeface="Garamond" charset="0"/>
              </a:rPr>
              <a:t> Area Solar Radiation Tool)</a:t>
            </a:r>
          </a:p>
        </p:txBody>
      </p:sp>
      <p:sp>
        <p:nvSpPr>
          <p:cNvPr id="112" name="TextBox 111">
            <a:extLst>
              <a:ext uri="{FF2B5EF4-FFF2-40B4-BE49-F238E27FC236}">
                <a16:creationId xmlns:a16="http://schemas.microsoft.com/office/drawing/2014/main" id="{CDBDDC69-8F4D-0044-BDB8-97661941EE8E}"/>
              </a:ext>
            </a:extLst>
          </p:cNvPr>
          <p:cNvSpPr txBox="1"/>
          <p:nvPr/>
        </p:nvSpPr>
        <p:spPr>
          <a:xfrm>
            <a:off x="9172004" y="4458912"/>
            <a:ext cx="2465715" cy="1384995"/>
          </a:xfrm>
          <a:prstGeom prst="rect">
            <a:avLst/>
          </a:prstGeom>
          <a:noFill/>
        </p:spPr>
        <p:txBody>
          <a:bodyPr wrap="square" rtlCol="0">
            <a:spAutoFit/>
          </a:bodyPr>
          <a:lstStyle/>
          <a:p>
            <a:r>
              <a:rPr lang="en-US" sz="2400" b="1" dirty="0">
                <a:solidFill>
                  <a:schemeClr val="tx1">
                    <a:lumMod val="75000"/>
                    <a:lumOff val="25000"/>
                  </a:schemeClr>
                </a:solidFill>
                <a:ea typeface="Garamond" charset="0"/>
                <a:cs typeface="Garamond" charset="0"/>
              </a:rPr>
              <a:t>Solar Energy</a:t>
            </a:r>
            <a:endParaRPr lang="en-US" sz="2000" dirty="0">
              <a:solidFill>
                <a:schemeClr val="tx1">
                  <a:lumMod val="75000"/>
                  <a:lumOff val="25000"/>
                </a:schemeClr>
              </a:solidFill>
              <a:ea typeface="Garamond" charset="0"/>
              <a:cs typeface="Garamond" charset="0"/>
            </a:endParaRPr>
          </a:p>
          <a:p>
            <a:r>
              <a:rPr lang="en-US" sz="2000" dirty="0">
                <a:solidFill>
                  <a:schemeClr val="tx1">
                    <a:lumMod val="75000"/>
                    <a:lumOff val="25000"/>
                  </a:schemeClr>
                </a:solidFill>
                <a:ea typeface="Garamond" charset="0"/>
                <a:cs typeface="Garamond" charset="0"/>
              </a:rPr>
              <a:t>Irradiation on tilted surfaces</a:t>
            </a:r>
          </a:p>
          <a:p>
            <a:r>
              <a:rPr lang="en-US" sz="2000" dirty="0">
                <a:solidFill>
                  <a:schemeClr val="tx1">
                    <a:lumMod val="75000"/>
                    <a:lumOff val="25000"/>
                  </a:schemeClr>
                </a:solidFill>
                <a:ea typeface="Garamond" charset="0"/>
                <a:cs typeface="Garamond" charset="0"/>
              </a:rPr>
              <a:t>(POWER data)</a:t>
            </a:r>
            <a:endParaRPr lang="en-US" sz="2400" dirty="0">
              <a:solidFill>
                <a:schemeClr val="tx1">
                  <a:lumMod val="75000"/>
                  <a:lumOff val="25000"/>
                </a:schemeClr>
              </a:solidFill>
              <a:ea typeface="Garamond" charset="0"/>
              <a:cs typeface="Garamond" charset="0"/>
            </a:endParaRPr>
          </a:p>
        </p:txBody>
      </p:sp>
      <p:sp>
        <p:nvSpPr>
          <p:cNvPr id="113" name="Right Arrow 112">
            <a:extLst>
              <a:ext uri="{FF2B5EF4-FFF2-40B4-BE49-F238E27FC236}">
                <a16:creationId xmlns:a16="http://schemas.microsoft.com/office/drawing/2014/main" id="{49ED9B6D-1504-0544-BFB4-3DF74D1EF34B}"/>
              </a:ext>
            </a:extLst>
          </p:cNvPr>
          <p:cNvSpPr/>
          <p:nvPr/>
        </p:nvSpPr>
        <p:spPr>
          <a:xfrm rot="5400000">
            <a:off x="7324444" y="1924443"/>
            <a:ext cx="511401" cy="474784"/>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ight Arrow 113">
            <a:extLst>
              <a:ext uri="{FF2B5EF4-FFF2-40B4-BE49-F238E27FC236}">
                <a16:creationId xmlns:a16="http://schemas.microsoft.com/office/drawing/2014/main" id="{B41FC789-0F0D-944C-855D-A791966E3EFF}"/>
              </a:ext>
            </a:extLst>
          </p:cNvPr>
          <p:cNvSpPr/>
          <p:nvPr/>
        </p:nvSpPr>
        <p:spPr>
          <a:xfrm rot="5400000">
            <a:off x="7338857" y="4183500"/>
            <a:ext cx="511401" cy="474784"/>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5" name="Group 114">
            <a:extLst>
              <a:ext uri="{FF2B5EF4-FFF2-40B4-BE49-F238E27FC236}">
                <a16:creationId xmlns:a16="http://schemas.microsoft.com/office/drawing/2014/main" id="{B198A76C-C092-AD4B-8F4B-164453314E52}"/>
              </a:ext>
            </a:extLst>
          </p:cNvPr>
          <p:cNvGrpSpPr/>
          <p:nvPr/>
        </p:nvGrpSpPr>
        <p:grpSpPr>
          <a:xfrm>
            <a:off x="8090970" y="1858584"/>
            <a:ext cx="885598" cy="215444"/>
            <a:chOff x="6411114" y="5855901"/>
            <a:chExt cx="2201933" cy="363227"/>
          </a:xfrm>
        </p:grpSpPr>
        <p:sp>
          <p:nvSpPr>
            <p:cNvPr id="116" name="TextBox 115">
              <a:extLst>
                <a:ext uri="{FF2B5EF4-FFF2-40B4-BE49-F238E27FC236}">
                  <a16:creationId xmlns:a16="http://schemas.microsoft.com/office/drawing/2014/main" id="{85E2FEF7-74DA-3B4E-B3E5-BFBCFD656340}"/>
                </a:ext>
              </a:extLst>
            </p:cNvPr>
            <p:cNvSpPr txBox="1"/>
            <p:nvPr/>
          </p:nvSpPr>
          <p:spPr>
            <a:xfrm>
              <a:off x="6411114" y="5855901"/>
              <a:ext cx="598651" cy="363227"/>
            </a:xfrm>
            <a:prstGeom prst="rect">
              <a:avLst/>
            </a:prstGeom>
            <a:noFill/>
          </p:spPr>
          <p:txBody>
            <a:bodyPr wrap="none" rtlCol="0">
              <a:spAutoFit/>
            </a:bodyPr>
            <a:lstStyle/>
            <a:p>
              <a:pPr algn="ctr"/>
              <a:r>
                <a:rPr lang="en-US" sz="800" dirty="0">
                  <a:solidFill>
                    <a:schemeClr val="bg1">
                      <a:lumMod val="95000"/>
                    </a:schemeClr>
                  </a:solidFill>
                  <a:latin typeface="Century Gothic" panose="020B0502020202020204" pitchFamily="34" charset="0"/>
                </a:rPr>
                <a:t>0</a:t>
              </a:r>
            </a:p>
          </p:txBody>
        </p:sp>
        <p:sp>
          <p:nvSpPr>
            <p:cNvPr id="117" name="TextBox 116">
              <a:extLst>
                <a:ext uri="{FF2B5EF4-FFF2-40B4-BE49-F238E27FC236}">
                  <a16:creationId xmlns:a16="http://schemas.microsoft.com/office/drawing/2014/main" id="{B52867E1-6260-BC4A-B31C-4AE58CDBC163}"/>
                </a:ext>
              </a:extLst>
            </p:cNvPr>
            <p:cNvSpPr txBox="1"/>
            <p:nvPr/>
          </p:nvSpPr>
          <p:spPr>
            <a:xfrm>
              <a:off x="6952516" y="5855901"/>
              <a:ext cx="949389" cy="363227"/>
            </a:xfrm>
            <a:prstGeom prst="rect">
              <a:avLst/>
            </a:prstGeom>
            <a:noFill/>
          </p:spPr>
          <p:txBody>
            <a:bodyPr wrap="none" rtlCol="0">
              <a:spAutoFit/>
            </a:bodyPr>
            <a:lstStyle/>
            <a:p>
              <a:pPr algn="ctr"/>
              <a:r>
                <a:rPr lang="en-US" sz="800" dirty="0">
                  <a:solidFill>
                    <a:schemeClr val="bg1">
                      <a:lumMod val="95000"/>
                    </a:schemeClr>
                  </a:solidFill>
                  <a:latin typeface="Century Gothic" panose="020B0502020202020204" pitchFamily="34" charset="0"/>
                </a:rPr>
                <a:t>0.25</a:t>
              </a:r>
            </a:p>
          </p:txBody>
        </p:sp>
        <p:sp>
          <p:nvSpPr>
            <p:cNvPr id="118" name="TextBox 117">
              <a:extLst>
                <a:ext uri="{FF2B5EF4-FFF2-40B4-BE49-F238E27FC236}">
                  <a16:creationId xmlns:a16="http://schemas.microsoft.com/office/drawing/2014/main" id="{16FA5041-06D4-CE49-80FB-73FC174A0719}"/>
                </a:ext>
              </a:extLst>
            </p:cNvPr>
            <p:cNvSpPr txBox="1"/>
            <p:nvPr/>
          </p:nvSpPr>
          <p:spPr>
            <a:xfrm>
              <a:off x="7803156" y="5855901"/>
              <a:ext cx="809891" cy="363227"/>
            </a:xfrm>
            <a:prstGeom prst="rect">
              <a:avLst/>
            </a:prstGeom>
            <a:noFill/>
          </p:spPr>
          <p:txBody>
            <a:bodyPr wrap="none" rtlCol="0">
              <a:spAutoFit/>
            </a:bodyPr>
            <a:lstStyle/>
            <a:p>
              <a:pPr algn="ctr"/>
              <a:r>
                <a:rPr lang="en-US" sz="800" dirty="0">
                  <a:solidFill>
                    <a:schemeClr val="bg1">
                      <a:lumMod val="95000"/>
                    </a:schemeClr>
                  </a:solidFill>
                  <a:latin typeface="Century Gothic" panose="020B0502020202020204" pitchFamily="34" charset="0"/>
                </a:rPr>
                <a:t>0.5</a:t>
              </a:r>
            </a:p>
          </p:txBody>
        </p:sp>
      </p:grpSp>
      <p:sp>
        <p:nvSpPr>
          <p:cNvPr id="119" name="TextBox 118">
            <a:extLst>
              <a:ext uri="{FF2B5EF4-FFF2-40B4-BE49-F238E27FC236}">
                <a16:creationId xmlns:a16="http://schemas.microsoft.com/office/drawing/2014/main" id="{F5A718C4-9710-2244-864E-7298DEC0C4C3}"/>
              </a:ext>
            </a:extLst>
          </p:cNvPr>
          <p:cNvSpPr txBox="1"/>
          <p:nvPr/>
        </p:nvSpPr>
        <p:spPr>
          <a:xfrm>
            <a:off x="8712923" y="4088378"/>
            <a:ext cx="301686" cy="215444"/>
          </a:xfrm>
          <a:prstGeom prst="rect">
            <a:avLst/>
          </a:prstGeom>
          <a:noFill/>
        </p:spPr>
        <p:txBody>
          <a:bodyPr wrap="none" rtlCol="0">
            <a:spAutoFit/>
          </a:bodyPr>
          <a:lstStyle/>
          <a:p>
            <a:pPr algn="ctr"/>
            <a:r>
              <a:rPr lang="en-US" sz="800" dirty="0">
                <a:solidFill>
                  <a:schemeClr val="bg1">
                    <a:lumMod val="95000"/>
                  </a:schemeClr>
                </a:solidFill>
                <a:latin typeface="Century Gothic" panose="020B0502020202020204" pitchFamily="34" charset="0"/>
              </a:rPr>
              <a:t>mi</a:t>
            </a:r>
          </a:p>
        </p:txBody>
      </p:sp>
      <p:sp>
        <p:nvSpPr>
          <p:cNvPr id="120" name="TextBox 119">
            <a:extLst>
              <a:ext uri="{FF2B5EF4-FFF2-40B4-BE49-F238E27FC236}">
                <a16:creationId xmlns:a16="http://schemas.microsoft.com/office/drawing/2014/main" id="{AA7D3B25-92EE-A141-962D-E61A3B3B5A2D}"/>
              </a:ext>
            </a:extLst>
          </p:cNvPr>
          <p:cNvSpPr txBox="1"/>
          <p:nvPr/>
        </p:nvSpPr>
        <p:spPr>
          <a:xfrm>
            <a:off x="7594558" y="3528522"/>
            <a:ext cx="301686" cy="215444"/>
          </a:xfrm>
          <a:prstGeom prst="rect">
            <a:avLst/>
          </a:prstGeom>
          <a:noFill/>
        </p:spPr>
        <p:txBody>
          <a:bodyPr wrap="none" rtlCol="0">
            <a:spAutoFit/>
          </a:bodyPr>
          <a:lstStyle/>
          <a:p>
            <a:pPr algn="ctr"/>
            <a:r>
              <a:rPr lang="en-US" sz="800" dirty="0">
                <a:solidFill>
                  <a:schemeClr val="bg1">
                    <a:lumMod val="95000"/>
                  </a:schemeClr>
                </a:solidFill>
                <a:latin typeface="Century Gothic" panose="020B0502020202020204" pitchFamily="34" charset="0"/>
              </a:rPr>
              <a:t>mi</a:t>
            </a:r>
          </a:p>
        </p:txBody>
      </p:sp>
      <p:grpSp>
        <p:nvGrpSpPr>
          <p:cNvPr id="121" name="Group 120">
            <a:extLst>
              <a:ext uri="{FF2B5EF4-FFF2-40B4-BE49-F238E27FC236}">
                <a16:creationId xmlns:a16="http://schemas.microsoft.com/office/drawing/2014/main" id="{48BBA61A-522F-8041-A899-77F7323FBC46}"/>
              </a:ext>
            </a:extLst>
          </p:cNvPr>
          <p:cNvGrpSpPr/>
          <p:nvPr/>
        </p:nvGrpSpPr>
        <p:grpSpPr>
          <a:xfrm>
            <a:off x="8090970" y="3992794"/>
            <a:ext cx="885598" cy="215444"/>
            <a:chOff x="6411114" y="5855901"/>
            <a:chExt cx="2201933" cy="363227"/>
          </a:xfrm>
        </p:grpSpPr>
        <p:sp>
          <p:nvSpPr>
            <p:cNvPr id="122" name="TextBox 121">
              <a:extLst>
                <a:ext uri="{FF2B5EF4-FFF2-40B4-BE49-F238E27FC236}">
                  <a16:creationId xmlns:a16="http://schemas.microsoft.com/office/drawing/2014/main" id="{5D800982-02FA-B948-8083-19151C1652C8}"/>
                </a:ext>
              </a:extLst>
            </p:cNvPr>
            <p:cNvSpPr txBox="1"/>
            <p:nvPr/>
          </p:nvSpPr>
          <p:spPr>
            <a:xfrm>
              <a:off x="6411114" y="5855901"/>
              <a:ext cx="598651" cy="363227"/>
            </a:xfrm>
            <a:prstGeom prst="rect">
              <a:avLst/>
            </a:prstGeom>
            <a:noFill/>
          </p:spPr>
          <p:txBody>
            <a:bodyPr wrap="none" rtlCol="0">
              <a:spAutoFit/>
            </a:bodyPr>
            <a:lstStyle/>
            <a:p>
              <a:pPr algn="ctr"/>
              <a:r>
                <a:rPr lang="en-US" sz="800" dirty="0">
                  <a:solidFill>
                    <a:schemeClr val="bg1">
                      <a:lumMod val="95000"/>
                    </a:schemeClr>
                  </a:solidFill>
                  <a:latin typeface="Century Gothic" panose="020B0502020202020204" pitchFamily="34" charset="0"/>
                </a:rPr>
                <a:t>0</a:t>
              </a:r>
            </a:p>
          </p:txBody>
        </p:sp>
        <p:sp>
          <p:nvSpPr>
            <p:cNvPr id="123" name="TextBox 122">
              <a:extLst>
                <a:ext uri="{FF2B5EF4-FFF2-40B4-BE49-F238E27FC236}">
                  <a16:creationId xmlns:a16="http://schemas.microsoft.com/office/drawing/2014/main" id="{6FF5CEEE-684C-B14A-8965-E771A79AA44A}"/>
                </a:ext>
              </a:extLst>
            </p:cNvPr>
            <p:cNvSpPr txBox="1"/>
            <p:nvPr/>
          </p:nvSpPr>
          <p:spPr>
            <a:xfrm>
              <a:off x="6952516" y="5855901"/>
              <a:ext cx="949389" cy="363227"/>
            </a:xfrm>
            <a:prstGeom prst="rect">
              <a:avLst/>
            </a:prstGeom>
            <a:noFill/>
          </p:spPr>
          <p:txBody>
            <a:bodyPr wrap="none" rtlCol="0">
              <a:spAutoFit/>
            </a:bodyPr>
            <a:lstStyle/>
            <a:p>
              <a:pPr algn="ctr"/>
              <a:r>
                <a:rPr lang="en-US" sz="800" dirty="0">
                  <a:solidFill>
                    <a:schemeClr val="bg1">
                      <a:lumMod val="95000"/>
                    </a:schemeClr>
                  </a:solidFill>
                  <a:latin typeface="Century Gothic" panose="020B0502020202020204" pitchFamily="34" charset="0"/>
                </a:rPr>
                <a:t>0.25</a:t>
              </a:r>
            </a:p>
          </p:txBody>
        </p:sp>
        <p:sp>
          <p:nvSpPr>
            <p:cNvPr id="124" name="TextBox 123">
              <a:extLst>
                <a:ext uri="{FF2B5EF4-FFF2-40B4-BE49-F238E27FC236}">
                  <a16:creationId xmlns:a16="http://schemas.microsoft.com/office/drawing/2014/main" id="{39A5CF1F-67D7-7E41-8F58-34C0EE16D643}"/>
                </a:ext>
              </a:extLst>
            </p:cNvPr>
            <p:cNvSpPr txBox="1"/>
            <p:nvPr/>
          </p:nvSpPr>
          <p:spPr>
            <a:xfrm>
              <a:off x="7803156" y="5855901"/>
              <a:ext cx="809891" cy="363227"/>
            </a:xfrm>
            <a:prstGeom prst="rect">
              <a:avLst/>
            </a:prstGeom>
            <a:noFill/>
          </p:spPr>
          <p:txBody>
            <a:bodyPr wrap="none" rtlCol="0">
              <a:spAutoFit/>
            </a:bodyPr>
            <a:lstStyle/>
            <a:p>
              <a:pPr algn="ctr"/>
              <a:r>
                <a:rPr lang="en-US" sz="800" dirty="0">
                  <a:solidFill>
                    <a:schemeClr val="bg1">
                      <a:lumMod val="95000"/>
                    </a:schemeClr>
                  </a:solidFill>
                  <a:latin typeface="Century Gothic" panose="020B0502020202020204" pitchFamily="34" charset="0"/>
                </a:rPr>
                <a:t>0.5</a:t>
              </a:r>
            </a:p>
          </p:txBody>
        </p:sp>
      </p:grpSp>
      <p:sp>
        <p:nvSpPr>
          <p:cNvPr id="125" name="TextBox 124">
            <a:extLst>
              <a:ext uri="{FF2B5EF4-FFF2-40B4-BE49-F238E27FC236}">
                <a16:creationId xmlns:a16="http://schemas.microsoft.com/office/drawing/2014/main" id="{4AC2F77E-194B-F847-A687-2A905AAEA0F0}"/>
              </a:ext>
            </a:extLst>
          </p:cNvPr>
          <p:cNvSpPr txBox="1"/>
          <p:nvPr/>
        </p:nvSpPr>
        <p:spPr>
          <a:xfrm>
            <a:off x="8722852" y="1951739"/>
            <a:ext cx="301686" cy="215444"/>
          </a:xfrm>
          <a:prstGeom prst="rect">
            <a:avLst/>
          </a:prstGeom>
          <a:noFill/>
        </p:spPr>
        <p:txBody>
          <a:bodyPr wrap="none" rtlCol="0">
            <a:spAutoFit/>
          </a:bodyPr>
          <a:lstStyle/>
          <a:p>
            <a:pPr algn="ctr"/>
            <a:r>
              <a:rPr lang="en-US" sz="800" dirty="0">
                <a:solidFill>
                  <a:schemeClr val="bg1">
                    <a:lumMod val="95000"/>
                  </a:schemeClr>
                </a:solidFill>
                <a:latin typeface="Century Gothic" panose="020B0502020202020204" pitchFamily="34" charset="0"/>
              </a:rPr>
              <a:t>mi</a:t>
            </a:r>
          </a:p>
        </p:txBody>
      </p:sp>
      <p:sp>
        <p:nvSpPr>
          <p:cNvPr id="126" name="TextBox 125">
            <a:extLst>
              <a:ext uri="{FF2B5EF4-FFF2-40B4-BE49-F238E27FC236}">
                <a16:creationId xmlns:a16="http://schemas.microsoft.com/office/drawing/2014/main" id="{8012AD2E-077A-5649-9F7E-EFFCF85FA9EB}"/>
              </a:ext>
            </a:extLst>
          </p:cNvPr>
          <p:cNvSpPr txBox="1"/>
          <p:nvPr/>
        </p:nvSpPr>
        <p:spPr>
          <a:xfrm>
            <a:off x="8732010" y="6240270"/>
            <a:ext cx="301686" cy="215444"/>
          </a:xfrm>
          <a:prstGeom prst="rect">
            <a:avLst/>
          </a:prstGeom>
          <a:noFill/>
        </p:spPr>
        <p:txBody>
          <a:bodyPr wrap="none" rtlCol="0">
            <a:spAutoFit/>
          </a:bodyPr>
          <a:lstStyle/>
          <a:p>
            <a:pPr algn="ctr"/>
            <a:r>
              <a:rPr lang="en-US" sz="800" dirty="0">
                <a:solidFill>
                  <a:schemeClr val="bg1">
                    <a:lumMod val="95000"/>
                  </a:schemeClr>
                </a:solidFill>
                <a:latin typeface="Century Gothic" panose="020B0502020202020204" pitchFamily="34" charset="0"/>
              </a:rPr>
              <a:t>mi</a:t>
            </a:r>
          </a:p>
        </p:txBody>
      </p:sp>
      <p:grpSp>
        <p:nvGrpSpPr>
          <p:cNvPr id="127" name="Group 126">
            <a:extLst>
              <a:ext uri="{FF2B5EF4-FFF2-40B4-BE49-F238E27FC236}">
                <a16:creationId xmlns:a16="http://schemas.microsoft.com/office/drawing/2014/main" id="{B630FCFC-F8D9-1845-BA90-B06565BEACC1}"/>
              </a:ext>
            </a:extLst>
          </p:cNvPr>
          <p:cNvGrpSpPr/>
          <p:nvPr/>
        </p:nvGrpSpPr>
        <p:grpSpPr>
          <a:xfrm>
            <a:off x="8090970" y="6141348"/>
            <a:ext cx="885598" cy="215444"/>
            <a:chOff x="6411114" y="5855901"/>
            <a:chExt cx="2201933" cy="363227"/>
          </a:xfrm>
        </p:grpSpPr>
        <p:sp>
          <p:nvSpPr>
            <p:cNvPr id="128" name="TextBox 127">
              <a:extLst>
                <a:ext uri="{FF2B5EF4-FFF2-40B4-BE49-F238E27FC236}">
                  <a16:creationId xmlns:a16="http://schemas.microsoft.com/office/drawing/2014/main" id="{8F19F1DF-A5DB-594C-A020-52901DBA56FA}"/>
                </a:ext>
              </a:extLst>
            </p:cNvPr>
            <p:cNvSpPr txBox="1"/>
            <p:nvPr/>
          </p:nvSpPr>
          <p:spPr>
            <a:xfrm>
              <a:off x="6411114" y="5855901"/>
              <a:ext cx="598651" cy="363227"/>
            </a:xfrm>
            <a:prstGeom prst="rect">
              <a:avLst/>
            </a:prstGeom>
            <a:noFill/>
          </p:spPr>
          <p:txBody>
            <a:bodyPr wrap="none" rtlCol="0">
              <a:spAutoFit/>
            </a:bodyPr>
            <a:lstStyle/>
            <a:p>
              <a:pPr algn="ctr"/>
              <a:r>
                <a:rPr lang="en-US" sz="800" dirty="0">
                  <a:solidFill>
                    <a:schemeClr val="bg1">
                      <a:lumMod val="95000"/>
                    </a:schemeClr>
                  </a:solidFill>
                  <a:latin typeface="Century Gothic" panose="020B0502020202020204" pitchFamily="34" charset="0"/>
                </a:rPr>
                <a:t>0</a:t>
              </a:r>
            </a:p>
          </p:txBody>
        </p:sp>
        <p:sp>
          <p:nvSpPr>
            <p:cNvPr id="129" name="TextBox 128">
              <a:extLst>
                <a:ext uri="{FF2B5EF4-FFF2-40B4-BE49-F238E27FC236}">
                  <a16:creationId xmlns:a16="http://schemas.microsoft.com/office/drawing/2014/main" id="{7C13AD5A-40EC-074A-8CB2-B063DAD3D4DA}"/>
                </a:ext>
              </a:extLst>
            </p:cNvPr>
            <p:cNvSpPr txBox="1"/>
            <p:nvPr/>
          </p:nvSpPr>
          <p:spPr>
            <a:xfrm>
              <a:off x="6952516" y="5855901"/>
              <a:ext cx="949389" cy="363227"/>
            </a:xfrm>
            <a:prstGeom prst="rect">
              <a:avLst/>
            </a:prstGeom>
            <a:noFill/>
          </p:spPr>
          <p:txBody>
            <a:bodyPr wrap="none" rtlCol="0">
              <a:spAutoFit/>
            </a:bodyPr>
            <a:lstStyle/>
            <a:p>
              <a:pPr algn="ctr"/>
              <a:r>
                <a:rPr lang="en-US" sz="800" dirty="0">
                  <a:solidFill>
                    <a:schemeClr val="bg1">
                      <a:lumMod val="95000"/>
                    </a:schemeClr>
                  </a:solidFill>
                  <a:latin typeface="Century Gothic" panose="020B0502020202020204" pitchFamily="34" charset="0"/>
                </a:rPr>
                <a:t>0.25</a:t>
              </a:r>
            </a:p>
          </p:txBody>
        </p:sp>
        <p:sp>
          <p:nvSpPr>
            <p:cNvPr id="130" name="TextBox 129">
              <a:extLst>
                <a:ext uri="{FF2B5EF4-FFF2-40B4-BE49-F238E27FC236}">
                  <a16:creationId xmlns:a16="http://schemas.microsoft.com/office/drawing/2014/main" id="{30246B8F-ED9F-074A-B92E-9753F1FD060F}"/>
                </a:ext>
              </a:extLst>
            </p:cNvPr>
            <p:cNvSpPr txBox="1"/>
            <p:nvPr/>
          </p:nvSpPr>
          <p:spPr>
            <a:xfrm>
              <a:off x="7803156" y="5855901"/>
              <a:ext cx="809891" cy="363227"/>
            </a:xfrm>
            <a:prstGeom prst="rect">
              <a:avLst/>
            </a:prstGeom>
            <a:noFill/>
          </p:spPr>
          <p:txBody>
            <a:bodyPr wrap="none" rtlCol="0">
              <a:spAutoFit/>
            </a:bodyPr>
            <a:lstStyle/>
            <a:p>
              <a:pPr algn="ctr"/>
              <a:r>
                <a:rPr lang="en-US" sz="800" dirty="0">
                  <a:solidFill>
                    <a:schemeClr val="bg1">
                      <a:lumMod val="95000"/>
                    </a:schemeClr>
                  </a:solidFill>
                  <a:latin typeface="Century Gothic" panose="020B0502020202020204" pitchFamily="34" charset="0"/>
                </a:rPr>
                <a:t>0.5</a:t>
              </a:r>
            </a:p>
          </p:txBody>
        </p:sp>
      </p:grpSp>
    </p:spTree>
    <p:extLst>
      <p:ext uri="{BB962C8B-B14F-4D97-AF65-F5344CB8AC3E}">
        <p14:creationId xmlns:p14="http://schemas.microsoft.com/office/powerpoint/2010/main" val="13305397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CFAED6-C2D2-1642-91D9-8C3423A7561C}"/>
              </a:ext>
            </a:extLst>
          </p:cNvPr>
          <p:cNvSpPr>
            <a:spLocks noGrp="1"/>
          </p:cNvSpPr>
          <p:nvPr>
            <p:ph type="title"/>
          </p:nvPr>
        </p:nvSpPr>
        <p:spPr>
          <a:xfrm>
            <a:off x="1627997" y="266701"/>
            <a:ext cx="10515600" cy="685799"/>
          </a:xfrm>
        </p:spPr>
        <p:txBody>
          <a:bodyPr>
            <a:normAutofit fontScale="90000"/>
          </a:bodyPr>
          <a:lstStyle/>
          <a:p>
            <a:r>
              <a:rPr lang="en-US" dirty="0"/>
              <a:t>Methodology</a:t>
            </a:r>
          </a:p>
        </p:txBody>
      </p:sp>
      <p:sp>
        <p:nvSpPr>
          <p:cNvPr id="126" name="TextBox 125">
            <a:extLst>
              <a:ext uri="{FF2B5EF4-FFF2-40B4-BE49-F238E27FC236}">
                <a16:creationId xmlns:a16="http://schemas.microsoft.com/office/drawing/2014/main" id="{8012AD2E-077A-5649-9F7E-EFFCF85FA9EB}"/>
              </a:ext>
            </a:extLst>
          </p:cNvPr>
          <p:cNvSpPr txBox="1"/>
          <p:nvPr/>
        </p:nvSpPr>
        <p:spPr>
          <a:xfrm>
            <a:off x="8732010" y="6038795"/>
            <a:ext cx="301686" cy="215444"/>
          </a:xfrm>
          <a:prstGeom prst="rect">
            <a:avLst/>
          </a:prstGeom>
          <a:noFill/>
        </p:spPr>
        <p:txBody>
          <a:bodyPr wrap="none" rtlCol="0">
            <a:spAutoFit/>
          </a:bodyPr>
          <a:lstStyle/>
          <a:p>
            <a:pPr algn="ctr"/>
            <a:r>
              <a:rPr lang="en-US" sz="800" dirty="0">
                <a:solidFill>
                  <a:schemeClr val="bg1">
                    <a:lumMod val="95000"/>
                  </a:schemeClr>
                </a:solidFill>
                <a:latin typeface="Century Gothic" panose="020B0502020202020204" pitchFamily="34" charset="0"/>
              </a:rPr>
              <a:t>mi</a:t>
            </a:r>
          </a:p>
        </p:txBody>
      </p:sp>
      <p:grpSp>
        <p:nvGrpSpPr>
          <p:cNvPr id="127" name="Group 126">
            <a:extLst>
              <a:ext uri="{FF2B5EF4-FFF2-40B4-BE49-F238E27FC236}">
                <a16:creationId xmlns:a16="http://schemas.microsoft.com/office/drawing/2014/main" id="{B630FCFC-F8D9-1845-BA90-B06565BEACC1}"/>
              </a:ext>
            </a:extLst>
          </p:cNvPr>
          <p:cNvGrpSpPr/>
          <p:nvPr/>
        </p:nvGrpSpPr>
        <p:grpSpPr>
          <a:xfrm>
            <a:off x="8090970" y="5939873"/>
            <a:ext cx="885598" cy="215444"/>
            <a:chOff x="6411114" y="5855901"/>
            <a:chExt cx="2201933" cy="363227"/>
          </a:xfrm>
        </p:grpSpPr>
        <p:sp>
          <p:nvSpPr>
            <p:cNvPr id="128" name="TextBox 127">
              <a:extLst>
                <a:ext uri="{FF2B5EF4-FFF2-40B4-BE49-F238E27FC236}">
                  <a16:creationId xmlns:a16="http://schemas.microsoft.com/office/drawing/2014/main" id="{8F19F1DF-A5DB-594C-A020-52901DBA56FA}"/>
                </a:ext>
              </a:extLst>
            </p:cNvPr>
            <p:cNvSpPr txBox="1"/>
            <p:nvPr/>
          </p:nvSpPr>
          <p:spPr>
            <a:xfrm>
              <a:off x="6411114" y="5855901"/>
              <a:ext cx="598651" cy="363227"/>
            </a:xfrm>
            <a:prstGeom prst="rect">
              <a:avLst/>
            </a:prstGeom>
            <a:noFill/>
          </p:spPr>
          <p:txBody>
            <a:bodyPr wrap="none" rtlCol="0">
              <a:spAutoFit/>
            </a:bodyPr>
            <a:lstStyle/>
            <a:p>
              <a:pPr algn="ctr"/>
              <a:r>
                <a:rPr lang="en-US" sz="800" dirty="0">
                  <a:solidFill>
                    <a:schemeClr val="bg1">
                      <a:lumMod val="95000"/>
                    </a:schemeClr>
                  </a:solidFill>
                  <a:latin typeface="Century Gothic" panose="020B0502020202020204" pitchFamily="34" charset="0"/>
                </a:rPr>
                <a:t>0</a:t>
              </a:r>
            </a:p>
          </p:txBody>
        </p:sp>
        <p:sp>
          <p:nvSpPr>
            <p:cNvPr id="129" name="TextBox 128">
              <a:extLst>
                <a:ext uri="{FF2B5EF4-FFF2-40B4-BE49-F238E27FC236}">
                  <a16:creationId xmlns:a16="http://schemas.microsoft.com/office/drawing/2014/main" id="{7C13AD5A-40EC-074A-8CB2-B063DAD3D4DA}"/>
                </a:ext>
              </a:extLst>
            </p:cNvPr>
            <p:cNvSpPr txBox="1"/>
            <p:nvPr/>
          </p:nvSpPr>
          <p:spPr>
            <a:xfrm>
              <a:off x="6952516" y="5855901"/>
              <a:ext cx="949389" cy="363227"/>
            </a:xfrm>
            <a:prstGeom prst="rect">
              <a:avLst/>
            </a:prstGeom>
            <a:noFill/>
          </p:spPr>
          <p:txBody>
            <a:bodyPr wrap="none" rtlCol="0">
              <a:spAutoFit/>
            </a:bodyPr>
            <a:lstStyle/>
            <a:p>
              <a:pPr algn="ctr"/>
              <a:r>
                <a:rPr lang="en-US" sz="800" dirty="0">
                  <a:solidFill>
                    <a:schemeClr val="bg1">
                      <a:lumMod val="95000"/>
                    </a:schemeClr>
                  </a:solidFill>
                  <a:latin typeface="Century Gothic" panose="020B0502020202020204" pitchFamily="34" charset="0"/>
                </a:rPr>
                <a:t>0.25</a:t>
              </a:r>
            </a:p>
          </p:txBody>
        </p:sp>
        <p:sp>
          <p:nvSpPr>
            <p:cNvPr id="130" name="TextBox 129">
              <a:extLst>
                <a:ext uri="{FF2B5EF4-FFF2-40B4-BE49-F238E27FC236}">
                  <a16:creationId xmlns:a16="http://schemas.microsoft.com/office/drawing/2014/main" id="{30246B8F-ED9F-074A-B92E-9753F1FD060F}"/>
                </a:ext>
              </a:extLst>
            </p:cNvPr>
            <p:cNvSpPr txBox="1"/>
            <p:nvPr/>
          </p:nvSpPr>
          <p:spPr>
            <a:xfrm>
              <a:off x="7803156" y="5855901"/>
              <a:ext cx="809891" cy="363227"/>
            </a:xfrm>
            <a:prstGeom prst="rect">
              <a:avLst/>
            </a:prstGeom>
            <a:noFill/>
          </p:spPr>
          <p:txBody>
            <a:bodyPr wrap="none" rtlCol="0">
              <a:spAutoFit/>
            </a:bodyPr>
            <a:lstStyle/>
            <a:p>
              <a:pPr algn="ctr"/>
              <a:r>
                <a:rPr lang="en-US" sz="800" dirty="0">
                  <a:solidFill>
                    <a:schemeClr val="bg1">
                      <a:lumMod val="95000"/>
                    </a:schemeClr>
                  </a:solidFill>
                  <a:latin typeface="Century Gothic" panose="020B0502020202020204" pitchFamily="34" charset="0"/>
                </a:rPr>
                <a:t>0.5</a:t>
              </a:r>
            </a:p>
          </p:txBody>
        </p:sp>
      </p:grpSp>
      <p:sp>
        <p:nvSpPr>
          <p:cNvPr id="61" name="Rectangle 60">
            <a:extLst>
              <a:ext uri="{FF2B5EF4-FFF2-40B4-BE49-F238E27FC236}">
                <a16:creationId xmlns:a16="http://schemas.microsoft.com/office/drawing/2014/main" id="{9EF3D692-92EE-5C42-887E-42E912316513}"/>
              </a:ext>
            </a:extLst>
          </p:cNvPr>
          <p:cNvSpPr/>
          <p:nvPr/>
        </p:nvSpPr>
        <p:spPr>
          <a:xfrm>
            <a:off x="2989433" y="1247815"/>
            <a:ext cx="823608" cy="34694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rPr>
              <a:t>DSM</a:t>
            </a:r>
          </a:p>
        </p:txBody>
      </p:sp>
      <p:sp>
        <p:nvSpPr>
          <p:cNvPr id="62" name="Rectangle 61">
            <a:extLst>
              <a:ext uri="{FF2B5EF4-FFF2-40B4-BE49-F238E27FC236}">
                <a16:creationId xmlns:a16="http://schemas.microsoft.com/office/drawing/2014/main" id="{1792370B-031A-3740-A0A6-E7D679148123}"/>
              </a:ext>
            </a:extLst>
          </p:cNvPr>
          <p:cNvSpPr/>
          <p:nvPr/>
        </p:nvSpPr>
        <p:spPr>
          <a:xfrm>
            <a:off x="2985699" y="2258410"/>
            <a:ext cx="823608" cy="34694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rPr>
              <a:t>Slope</a:t>
            </a:r>
          </a:p>
        </p:txBody>
      </p:sp>
      <p:sp>
        <p:nvSpPr>
          <p:cNvPr id="63" name="Rectangle 62">
            <a:extLst>
              <a:ext uri="{FF2B5EF4-FFF2-40B4-BE49-F238E27FC236}">
                <a16:creationId xmlns:a16="http://schemas.microsoft.com/office/drawing/2014/main" id="{01A19A30-18AE-F84E-A0C5-E646B936EB0B}"/>
              </a:ext>
            </a:extLst>
          </p:cNvPr>
          <p:cNvSpPr/>
          <p:nvPr/>
        </p:nvSpPr>
        <p:spPr>
          <a:xfrm>
            <a:off x="4290775" y="2258410"/>
            <a:ext cx="1016937" cy="34694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rPr>
              <a:t>Aspect</a:t>
            </a:r>
          </a:p>
        </p:txBody>
      </p:sp>
      <p:sp>
        <p:nvSpPr>
          <p:cNvPr id="64" name="Rectangle 63">
            <a:extLst>
              <a:ext uri="{FF2B5EF4-FFF2-40B4-BE49-F238E27FC236}">
                <a16:creationId xmlns:a16="http://schemas.microsoft.com/office/drawing/2014/main" id="{2C8A87E0-F2FB-4C4E-9A3A-D066046F8F37}"/>
              </a:ext>
            </a:extLst>
          </p:cNvPr>
          <p:cNvSpPr/>
          <p:nvPr/>
        </p:nvSpPr>
        <p:spPr>
          <a:xfrm>
            <a:off x="3314716" y="3416057"/>
            <a:ext cx="1637495" cy="582201"/>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rPr>
              <a:t>Roof Segments</a:t>
            </a:r>
          </a:p>
        </p:txBody>
      </p:sp>
      <p:sp>
        <p:nvSpPr>
          <p:cNvPr id="65" name="Rectangle 64">
            <a:extLst>
              <a:ext uri="{FF2B5EF4-FFF2-40B4-BE49-F238E27FC236}">
                <a16:creationId xmlns:a16="http://schemas.microsoft.com/office/drawing/2014/main" id="{0AD413F1-8447-E14C-85E7-7AB6C3E357D3}"/>
              </a:ext>
            </a:extLst>
          </p:cNvPr>
          <p:cNvSpPr/>
          <p:nvPr/>
        </p:nvSpPr>
        <p:spPr>
          <a:xfrm>
            <a:off x="1367422" y="2258409"/>
            <a:ext cx="1364299" cy="6636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rPr>
              <a:t>Sun</a:t>
            </a:r>
            <a:r>
              <a:rPr lang="en-US" dirty="0">
                <a:solidFill>
                  <a:sysClr val="windowText" lastClr="000000"/>
                </a:solidFill>
              </a:rPr>
              <a:t> </a:t>
            </a:r>
            <a:r>
              <a:rPr lang="en-US" dirty="0">
                <a:solidFill>
                  <a:schemeClr val="tx1">
                    <a:lumMod val="75000"/>
                    <a:lumOff val="25000"/>
                  </a:schemeClr>
                </a:solidFill>
              </a:rPr>
              <a:t>Exposure</a:t>
            </a:r>
          </a:p>
        </p:txBody>
      </p:sp>
      <p:sp>
        <p:nvSpPr>
          <p:cNvPr id="66" name="Rectangle 65">
            <a:extLst>
              <a:ext uri="{FF2B5EF4-FFF2-40B4-BE49-F238E27FC236}">
                <a16:creationId xmlns:a16="http://schemas.microsoft.com/office/drawing/2014/main" id="{26C38E5F-259E-A944-88A0-82AFF3991AEB}"/>
              </a:ext>
            </a:extLst>
          </p:cNvPr>
          <p:cNvSpPr/>
          <p:nvPr/>
        </p:nvSpPr>
        <p:spPr>
          <a:xfrm>
            <a:off x="227064" y="1250801"/>
            <a:ext cx="1061455" cy="3469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rPr>
              <a:t>POWER</a:t>
            </a:r>
          </a:p>
        </p:txBody>
      </p:sp>
      <p:sp>
        <p:nvSpPr>
          <p:cNvPr id="67" name="Rectangle 66">
            <a:extLst>
              <a:ext uri="{FF2B5EF4-FFF2-40B4-BE49-F238E27FC236}">
                <a16:creationId xmlns:a16="http://schemas.microsoft.com/office/drawing/2014/main" id="{0FCDE988-F58A-3A43-9841-240C1E8095DF}"/>
              </a:ext>
            </a:extLst>
          </p:cNvPr>
          <p:cNvSpPr/>
          <p:nvPr/>
        </p:nvSpPr>
        <p:spPr>
          <a:xfrm>
            <a:off x="526042" y="3420119"/>
            <a:ext cx="1637495" cy="51582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rPr>
              <a:t>Solar</a:t>
            </a:r>
            <a:r>
              <a:rPr lang="en-US" dirty="0">
                <a:solidFill>
                  <a:sysClr val="windowText" lastClr="000000"/>
                </a:solidFill>
              </a:rPr>
              <a:t> </a:t>
            </a:r>
            <a:r>
              <a:rPr lang="en-US" dirty="0">
                <a:solidFill>
                  <a:schemeClr val="tx1">
                    <a:lumMod val="75000"/>
                    <a:lumOff val="25000"/>
                  </a:schemeClr>
                </a:solidFill>
              </a:rPr>
              <a:t>Energy</a:t>
            </a:r>
          </a:p>
        </p:txBody>
      </p:sp>
      <p:sp>
        <p:nvSpPr>
          <p:cNvPr id="68" name="Rectangle 67">
            <a:extLst>
              <a:ext uri="{FF2B5EF4-FFF2-40B4-BE49-F238E27FC236}">
                <a16:creationId xmlns:a16="http://schemas.microsoft.com/office/drawing/2014/main" id="{A4E8024A-0702-CB4D-9890-E166102B3698}"/>
              </a:ext>
            </a:extLst>
          </p:cNvPr>
          <p:cNvSpPr/>
          <p:nvPr/>
        </p:nvSpPr>
        <p:spPr>
          <a:xfrm>
            <a:off x="915590" y="4342405"/>
            <a:ext cx="1477753" cy="8204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rPr>
              <a:t>Solar Energy per Segment</a:t>
            </a:r>
          </a:p>
        </p:txBody>
      </p:sp>
      <p:sp>
        <p:nvSpPr>
          <p:cNvPr id="69" name="Rectangle 68">
            <a:extLst>
              <a:ext uri="{FF2B5EF4-FFF2-40B4-BE49-F238E27FC236}">
                <a16:creationId xmlns:a16="http://schemas.microsoft.com/office/drawing/2014/main" id="{1E8C5D62-9AC5-6043-B3FF-D7013838FA83}"/>
              </a:ext>
            </a:extLst>
          </p:cNvPr>
          <p:cNvSpPr/>
          <p:nvPr/>
        </p:nvSpPr>
        <p:spPr>
          <a:xfrm>
            <a:off x="1360730" y="5678684"/>
            <a:ext cx="2772734" cy="62354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rPr>
              <a:t>Solar Energy per Building</a:t>
            </a:r>
          </a:p>
        </p:txBody>
      </p:sp>
      <p:sp>
        <p:nvSpPr>
          <p:cNvPr id="70" name="Rectangle 69">
            <a:extLst>
              <a:ext uri="{FF2B5EF4-FFF2-40B4-BE49-F238E27FC236}">
                <a16:creationId xmlns:a16="http://schemas.microsoft.com/office/drawing/2014/main" id="{BE11E73C-A300-1444-A4A7-31BF0CEC9B11}"/>
              </a:ext>
            </a:extLst>
          </p:cNvPr>
          <p:cNvSpPr/>
          <p:nvPr/>
        </p:nvSpPr>
        <p:spPr>
          <a:xfrm>
            <a:off x="3198303" y="4345203"/>
            <a:ext cx="1477753" cy="62354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rPr>
              <a:t>Building Footprint</a:t>
            </a:r>
          </a:p>
        </p:txBody>
      </p:sp>
      <p:cxnSp>
        <p:nvCxnSpPr>
          <p:cNvPr id="71" name="Elbow Connector 70">
            <a:extLst>
              <a:ext uri="{FF2B5EF4-FFF2-40B4-BE49-F238E27FC236}">
                <a16:creationId xmlns:a16="http://schemas.microsoft.com/office/drawing/2014/main" id="{85DAA437-7278-0C4F-9139-2D22B267AEC1}"/>
              </a:ext>
            </a:extLst>
          </p:cNvPr>
          <p:cNvCxnSpPr>
            <a:cxnSpLocks/>
            <a:stCxn id="61" idx="2"/>
            <a:endCxn id="65" idx="0"/>
          </p:cNvCxnSpPr>
          <p:nvPr/>
        </p:nvCxnSpPr>
        <p:spPr>
          <a:xfrm rot="5400000">
            <a:off x="2393580" y="1250752"/>
            <a:ext cx="663650" cy="1351665"/>
          </a:xfrm>
          <a:prstGeom prst="bentConnector3">
            <a:avLst/>
          </a:prstGeom>
          <a:ln w="12700">
            <a:tailEnd type="triangle"/>
          </a:ln>
        </p:spPr>
        <p:style>
          <a:lnRef idx="1">
            <a:schemeClr val="dk1"/>
          </a:lnRef>
          <a:fillRef idx="0">
            <a:schemeClr val="dk1"/>
          </a:fillRef>
          <a:effectRef idx="0">
            <a:schemeClr val="dk1"/>
          </a:effectRef>
          <a:fontRef idx="minor">
            <a:schemeClr val="tx1"/>
          </a:fontRef>
        </p:style>
      </p:cxnSp>
      <p:cxnSp>
        <p:nvCxnSpPr>
          <p:cNvPr id="72" name="Elbow Connector 71">
            <a:extLst>
              <a:ext uri="{FF2B5EF4-FFF2-40B4-BE49-F238E27FC236}">
                <a16:creationId xmlns:a16="http://schemas.microsoft.com/office/drawing/2014/main" id="{FF84B1CC-C09A-9E44-90ED-7A8F7DCC1B2C}"/>
              </a:ext>
            </a:extLst>
          </p:cNvPr>
          <p:cNvCxnSpPr>
            <a:cxnSpLocks/>
            <a:stCxn id="66" idx="2"/>
            <a:endCxn id="67" idx="0"/>
          </p:cNvCxnSpPr>
          <p:nvPr/>
        </p:nvCxnSpPr>
        <p:spPr>
          <a:xfrm rot="16200000" flipH="1">
            <a:off x="140104" y="2215433"/>
            <a:ext cx="1822374" cy="586998"/>
          </a:xfrm>
          <a:prstGeom prst="bentConnector3">
            <a:avLst>
              <a:gd name="adj1" fmla="val 85689"/>
            </a:avLst>
          </a:prstGeom>
          <a:ln w="12700">
            <a:tailEnd type="triangle"/>
          </a:ln>
        </p:spPr>
        <p:style>
          <a:lnRef idx="1">
            <a:schemeClr val="dk1"/>
          </a:lnRef>
          <a:fillRef idx="0">
            <a:schemeClr val="dk1"/>
          </a:fillRef>
          <a:effectRef idx="0">
            <a:schemeClr val="dk1"/>
          </a:effectRef>
          <a:fontRef idx="minor">
            <a:schemeClr val="tx1"/>
          </a:fontRef>
        </p:style>
      </p:cxnSp>
      <p:cxnSp>
        <p:nvCxnSpPr>
          <p:cNvPr id="73" name="Elbow Connector 72">
            <a:extLst>
              <a:ext uri="{FF2B5EF4-FFF2-40B4-BE49-F238E27FC236}">
                <a16:creationId xmlns:a16="http://schemas.microsoft.com/office/drawing/2014/main" id="{033F0F4F-7524-1D40-A0CE-51FC431F6ECA}"/>
              </a:ext>
            </a:extLst>
          </p:cNvPr>
          <p:cNvCxnSpPr>
            <a:cxnSpLocks/>
            <a:stCxn id="65" idx="2"/>
            <a:endCxn id="67" idx="0"/>
          </p:cNvCxnSpPr>
          <p:nvPr/>
        </p:nvCxnSpPr>
        <p:spPr>
          <a:xfrm rot="5400000">
            <a:off x="1448152" y="2818698"/>
            <a:ext cx="498059" cy="704782"/>
          </a:xfrm>
          <a:prstGeom prst="bentConnector3">
            <a:avLst>
              <a:gd name="adj1" fmla="val 50000"/>
            </a:avLst>
          </a:prstGeom>
          <a:ln w="12700">
            <a:tailEnd type="triangle"/>
          </a:ln>
        </p:spPr>
        <p:style>
          <a:lnRef idx="1">
            <a:schemeClr val="dk1"/>
          </a:lnRef>
          <a:fillRef idx="0">
            <a:schemeClr val="dk1"/>
          </a:fillRef>
          <a:effectRef idx="0">
            <a:schemeClr val="dk1"/>
          </a:effectRef>
          <a:fontRef idx="minor">
            <a:schemeClr val="tx1"/>
          </a:fontRef>
        </p:style>
      </p:cxnSp>
      <p:cxnSp>
        <p:nvCxnSpPr>
          <p:cNvPr id="74" name="Elbow Connector 73">
            <a:extLst>
              <a:ext uri="{FF2B5EF4-FFF2-40B4-BE49-F238E27FC236}">
                <a16:creationId xmlns:a16="http://schemas.microsoft.com/office/drawing/2014/main" id="{CF258FD1-C4DF-A449-9E89-21C9726DF9AC}"/>
              </a:ext>
            </a:extLst>
          </p:cNvPr>
          <p:cNvCxnSpPr>
            <a:cxnSpLocks/>
            <a:stCxn id="61" idx="2"/>
            <a:endCxn id="62" idx="0"/>
          </p:cNvCxnSpPr>
          <p:nvPr/>
        </p:nvCxnSpPr>
        <p:spPr>
          <a:xfrm rot="5400000">
            <a:off x="3067545" y="1924717"/>
            <a:ext cx="663651" cy="3734"/>
          </a:xfrm>
          <a:prstGeom prst="bentConnector3">
            <a:avLst>
              <a:gd name="adj1" fmla="val 50000"/>
            </a:avLst>
          </a:prstGeom>
          <a:ln w="28575">
            <a:tailEnd type="triangle"/>
          </a:ln>
        </p:spPr>
        <p:style>
          <a:lnRef idx="1">
            <a:schemeClr val="dk1"/>
          </a:lnRef>
          <a:fillRef idx="0">
            <a:schemeClr val="dk1"/>
          </a:fillRef>
          <a:effectRef idx="0">
            <a:schemeClr val="dk1"/>
          </a:effectRef>
          <a:fontRef idx="minor">
            <a:schemeClr val="tx1"/>
          </a:fontRef>
        </p:style>
      </p:cxnSp>
      <p:cxnSp>
        <p:nvCxnSpPr>
          <p:cNvPr id="75" name="Elbow Connector 74">
            <a:extLst>
              <a:ext uri="{FF2B5EF4-FFF2-40B4-BE49-F238E27FC236}">
                <a16:creationId xmlns:a16="http://schemas.microsoft.com/office/drawing/2014/main" id="{C2CED790-1F3F-8747-BD4A-F09FD825555E}"/>
              </a:ext>
            </a:extLst>
          </p:cNvPr>
          <p:cNvCxnSpPr>
            <a:cxnSpLocks/>
            <a:stCxn id="61" idx="2"/>
            <a:endCxn id="63" idx="0"/>
          </p:cNvCxnSpPr>
          <p:nvPr/>
        </p:nvCxnSpPr>
        <p:spPr>
          <a:xfrm rot="16200000" flipH="1">
            <a:off x="3768415" y="1227580"/>
            <a:ext cx="663651" cy="1398007"/>
          </a:xfrm>
          <a:prstGeom prst="bentConnector3">
            <a:avLst>
              <a:gd name="adj1" fmla="val 50000"/>
            </a:avLst>
          </a:prstGeom>
          <a:ln w="28575">
            <a:tailEnd type="triangle"/>
          </a:ln>
        </p:spPr>
        <p:style>
          <a:lnRef idx="1">
            <a:schemeClr val="dk1"/>
          </a:lnRef>
          <a:fillRef idx="0">
            <a:schemeClr val="dk1"/>
          </a:fillRef>
          <a:effectRef idx="0">
            <a:schemeClr val="dk1"/>
          </a:effectRef>
          <a:fontRef idx="minor">
            <a:schemeClr val="tx1"/>
          </a:fontRef>
        </p:style>
      </p:cxnSp>
      <p:cxnSp>
        <p:nvCxnSpPr>
          <p:cNvPr id="76" name="Elbow Connector 75">
            <a:extLst>
              <a:ext uri="{FF2B5EF4-FFF2-40B4-BE49-F238E27FC236}">
                <a16:creationId xmlns:a16="http://schemas.microsoft.com/office/drawing/2014/main" id="{1F890CDD-7D01-8042-B1DC-F77603B83C83}"/>
              </a:ext>
            </a:extLst>
          </p:cNvPr>
          <p:cNvCxnSpPr>
            <a:cxnSpLocks/>
            <a:stCxn id="62" idx="2"/>
            <a:endCxn id="64" idx="0"/>
          </p:cNvCxnSpPr>
          <p:nvPr/>
        </p:nvCxnSpPr>
        <p:spPr>
          <a:xfrm rot="16200000" flipH="1">
            <a:off x="3360132" y="2642724"/>
            <a:ext cx="810703" cy="735961"/>
          </a:xfrm>
          <a:prstGeom prst="bentConnector3">
            <a:avLst>
              <a:gd name="adj1" fmla="val 50000"/>
            </a:avLst>
          </a:prstGeom>
          <a:ln w="28575">
            <a:tailEnd type="triangle"/>
          </a:ln>
        </p:spPr>
        <p:style>
          <a:lnRef idx="1">
            <a:schemeClr val="dk1"/>
          </a:lnRef>
          <a:fillRef idx="0">
            <a:schemeClr val="dk1"/>
          </a:fillRef>
          <a:effectRef idx="0">
            <a:schemeClr val="dk1"/>
          </a:effectRef>
          <a:fontRef idx="minor">
            <a:schemeClr val="tx1"/>
          </a:fontRef>
        </p:style>
      </p:cxnSp>
      <p:cxnSp>
        <p:nvCxnSpPr>
          <p:cNvPr id="77" name="Elbow Connector 76">
            <a:extLst>
              <a:ext uri="{FF2B5EF4-FFF2-40B4-BE49-F238E27FC236}">
                <a16:creationId xmlns:a16="http://schemas.microsoft.com/office/drawing/2014/main" id="{A0DA0BCF-9989-4348-B40B-8EBEE97C592C}"/>
              </a:ext>
            </a:extLst>
          </p:cNvPr>
          <p:cNvCxnSpPr>
            <a:cxnSpLocks/>
            <a:stCxn id="63" idx="2"/>
            <a:endCxn id="64" idx="0"/>
          </p:cNvCxnSpPr>
          <p:nvPr/>
        </p:nvCxnSpPr>
        <p:spPr>
          <a:xfrm rot="5400000">
            <a:off x="4061002" y="2677815"/>
            <a:ext cx="810704" cy="665780"/>
          </a:xfrm>
          <a:prstGeom prst="bentConnector3">
            <a:avLst>
              <a:gd name="adj1" fmla="val 50000"/>
            </a:avLst>
          </a:prstGeom>
          <a:ln w="28575">
            <a:tailEnd type="triangle"/>
          </a:ln>
        </p:spPr>
        <p:style>
          <a:lnRef idx="1">
            <a:schemeClr val="dk1"/>
          </a:lnRef>
          <a:fillRef idx="0">
            <a:schemeClr val="dk1"/>
          </a:fillRef>
          <a:effectRef idx="0">
            <a:schemeClr val="dk1"/>
          </a:effectRef>
          <a:fontRef idx="minor">
            <a:schemeClr val="tx1"/>
          </a:fontRef>
        </p:style>
      </p:cxnSp>
      <p:cxnSp>
        <p:nvCxnSpPr>
          <p:cNvPr id="78" name="Elbow Connector 77">
            <a:extLst>
              <a:ext uri="{FF2B5EF4-FFF2-40B4-BE49-F238E27FC236}">
                <a16:creationId xmlns:a16="http://schemas.microsoft.com/office/drawing/2014/main" id="{3F5AE27F-A0C6-5047-8211-9E3B6AFB505C}"/>
              </a:ext>
            </a:extLst>
          </p:cNvPr>
          <p:cNvCxnSpPr>
            <a:cxnSpLocks/>
            <a:stCxn id="64" idx="2"/>
            <a:endCxn id="68" idx="0"/>
          </p:cNvCxnSpPr>
          <p:nvPr/>
        </p:nvCxnSpPr>
        <p:spPr>
          <a:xfrm rot="5400000">
            <a:off x="2721893" y="2930833"/>
            <a:ext cx="344147" cy="2478997"/>
          </a:xfrm>
          <a:prstGeom prst="bentConnector3">
            <a:avLst>
              <a:gd name="adj1" fmla="val 50000"/>
            </a:avLst>
          </a:prstGeom>
          <a:ln w="12700">
            <a:tailEnd type="triangle"/>
          </a:ln>
        </p:spPr>
        <p:style>
          <a:lnRef idx="1">
            <a:schemeClr val="dk1"/>
          </a:lnRef>
          <a:fillRef idx="0">
            <a:schemeClr val="dk1"/>
          </a:fillRef>
          <a:effectRef idx="0">
            <a:schemeClr val="dk1"/>
          </a:effectRef>
          <a:fontRef idx="minor">
            <a:schemeClr val="tx1"/>
          </a:fontRef>
        </p:style>
      </p:cxnSp>
      <p:cxnSp>
        <p:nvCxnSpPr>
          <p:cNvPr id="79" name="Elbow Connector 78">
            <a:extLst>
              <a:ext uri="{FF2B5EF4-FFF2-40B4-BE49-F238E27FC236}">
                <a16:creationId xmlns:a16="http://schemas.microsoft.com/office/drawing/2014/main" id="{1C88195F-6541-C142-8FB2-9F2B25D82480}"/>
              </a:ext>
            </a:extLst>
          </p:cNvPr>
          <p:cNvCxnSpPr>
            <a:cxnSpLocks/>
            <a:stCxn id="67" idx="2"/>
            <a:endCxn id="68" idx="0"/>
          </p:cNvCxnSpPr>
          <p:nvPr/>
        </p:nvCxnSpPr>
        <p:spPr>
          <a:xfrm rot="16200000" flipH="1">
            <a:off x="1296396" y="3984334"/>
            <a:ext cx="406464" cy="309677"/>
          </a:xfrm>
          <a:prstGeom prst="bentConnector3">
            <a:avLst>
              <a:gd name="adj1" fmla="val 57626"/>
            </a:avLst>
          </a:prstGeom>
          <a:ln w="12700">
            <a:tailEnd type="triangle"/>
          </a:ln>
        </p:spPr>
        <p:style>
          <a:lnRef idx="1">
            <a:schemeClr val="dk1"/>
          </a:lnRef>
          <a:fillRef idx="0">
            <a:schemeClr val="dk1"/>
          </a:fillRef>
          <a:effectRef idx="0">
            <a:schemeClr val="dk1"/>
          </a:effectRef>
          <a:fontRef idx="minor">
            <a:schemeClr val="tx1"/>
          </a:fontRef>
        </p:style>
      </p:cxnSp>
      <p:cxnSp>
        <p:nvCxnSpPr>
          <p:cNvPr id="80" name="Elbow Connector 79">
            <a:extLst>
              <a:ext uri="{FF2B5EF4-FFF2-40B4-BE49-F238E27FC236}">
                <a16:creationId xmlns:a16="http://schemas.microsoft.com/office/drawing/2014/main" id="{E32973E3-C34F-2A48-B5FE-0C70D9DC7814}"/>
              </a:ext>
            </a:extLst>
          </p:cNvPr>
          <p:cNvCxnSpPr>
            <a:cxnSpLocks/>
            <a:stCxn id="70" idx="2"/>
            <a:endCxn id="69" idx="0"/>
          </p:cNvCxnSpPr>
          <p:nvPr/>
        </p:nvCxnSpPr>
        <p:spPr>
          <a:xfrm rot="5400000">
            <a:off x="2987169" y="4728673"/>
            <a:ext cx="709940" cy="1190083"/>
          </a:xfrm>
          <a:prstGeom prst="bentConnector3">
            <a:avLst>
              <a:gd name="adj1" fmla="val 63098"/>
            </a:avLst>
          </a:prstGeom>
          <a:ln w="12700">
            <a:tailEnd type="triangle"/>
          </a:ln>
        </p:spPr>
        <p:style>
          <a:lnRef idx="1">
            <a:schemeClr val="dk1"/>
          </a:lnRef>
          <a:fillRef idx="0">
            <a:schemeClr val="dk1"/>
          </a:fillRef>
          <a:effectRef idx="0">
            <a:schemeClr val="dk1"/>
          </a:effectRef>
          <a:fontRef idx="minor">
            <a:schemeClr val="tx1"/>
          </a:fontRef>
        </p:style>
      </p:cxnSp>
      <p:cxnSp>
        <p:nvCxnSpPr>
          <p:cNvPr id="81" name="Elbow Connector 80">
            <a:extLst>
              <a:ext uri="{FF2B5EF4-FFF2-40B4-BE49-F238E27FC236}">
                <a16:creationId xmlns:a16="http://schemas.microsoft.com/office/drawing/2014/main" id="{CDBC1080-EE3E-5E44-9985-E894BDB16655}"/>
              </a:ext>
            </a:extLst>
          </p:cNvPr>
          <p:cNvCxnSpPr>
            <a:cxnSpLocks/>
            <a:stCxn id="68" idx="2"/>
            <a:endCxn id="69" idx="0"/>
          </p:cNvCxnSpPr>
          <p:nvPr/>
        </p:nvCxnSpPr>
        <p:spPr>
          <a:xfrm rot="16200000" flipH="1">
            <a:off x="1942872" y="4874458"/>
            <a:ext cx="515821" cy="1092630"/>
          </a:xfrm>
          <a:prstGeom prst="bentConnector3">
            <a:avLst>
              <a:gd name="adj1" fmla="val 50000"/>
            </a:avLst>
          </a:prstGeom>
          <a:ln w="12700">
            <a:tailEnd type="triangle"/>
          </a:ln>
        </p:spPr>
        <p:style>
          <a:lnRef idx="1">
            <a:schemeClr val="dk1"/>
          </a:lnRef>
          <a:fillRef idx="0">
            <a:schemeClr val="dk1"/>
          </a:fillRef>
          <a:effectRef idx="0">
            <a:schemeClr val="dk1"/>
          </a:effectRef>
          <a:fontRef idx="minor">
            <a:schemeClr val="tx1"/>
          </a:fontRef>
        </p:style>
      </p:cxnSp>
      <p:sp>
        <p:nvSpPr>
          <p:cNvPr id="82" name="Content Placeholder 2">
            <a:extLst>
              <a:ext uri="{FF2B5EF4-FFF2-40B4-BE49-F238E27FC236}">
                <a16:creationId xmlns:a16="http://schemas.microsoft.com/office/drawing/2014/main" id="{1D745A17-CBA2-374B-859E-640B2EB8947D}"/>
              </a:ext>
            </a:extLst>
          </p:cNvPr>
          <p:cNvSpPr txBox="1">
            <a:spLocks/>
          </p:cNvSpPr>
          <p:nvPr/>
        </p:nvSpPr>
        <p:spPr>
          <a:xfrm>
            <a:off x="10028630" y="4103453"/>
            <a:ext cx="1075697" cy="430206"/>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Tx/>
              <a:buNone/>
              <a:defRPr/>
            </a:pPr>
            <a:r>
              <a:rPr lang="en-US" sz="2400" dirty="0">
                <a:solidFill>
                  <a:schemeClr val="tx1">
                    <a:lumMod val="75000"/>
                    <a:lumOff val="25000"/>
                  </a:schemeClr>
                </a:solidFill>
              </a:rPr>
              <a:t>Aspect </a:t>
            </a:r>
          </a:p>
        </p:txBody>
      </p:sp>
      <p:sp>
        <p:nvSpPr>
          <p:cNvPr id="83" name="Content Placeholder 2">
            <a:extLst>
              <a:ext uri="{FF2B5EF4-FFF2-40B4-BE49-F238E27FC236}">
                <a16:creationId xmlns:a16="http://schemas.microsoft.com/office/drawing/2014/main" id="{0F99008C-73D1-A647-B62F-46BAFE6300B7}"/>
              </a:ext>
            </a:extLst>
          </p:cNvPr>
          <p:cNvSpPr txBox="1">
            <a:spLocks/>
          </p:cNvSpPr>
          <p:nvPr/>
        </p:nvSpPr>
        <p:spPr>
          <a:xfrm>
            <a:off x="6535088" y="4103453"/>
            <a:ext cx="944202" cy="44866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buFontTx/>
              <a:buNone/>
            </a:pPr>
            <a:r>
              <a:rPr lang="en-US" sz="2400" dirty="0">
                <a:solidFill>
                  <a:schemeClr val="tx1">
                    <a:lumMod val="75000"/>
                    <a:lumOff val="25000"/>
                  </a:schemeClr>
                </a:solidFill>
              </a:rPr>
              <a:t>Slope </a:t>
            </a:r>
          </a:p>
        </p:txBody>
      </p:sp>
      <p:pic>
        <p:nvPicPr>
          <p:cNvPr id="84" name="Picture 83">
            <a:extLst>
              <a:ext uri="{FF2B5EF4-FFF2-40B4-BE49-F238E27FC236}">
                <a16:creationId xmlns:a16="http://schemas.microsoft.com/office/drawing/2014/main" id="{9C275F6D-D18E-4743-845B-3D34A42B420F}"/>
              </a:ext>
            </a:extLst>
          </p:cNvPr>
          <p:cNvPicPr>
            <a:picLocks noChangeAspect="1"/>
          </p:cNvPicPr>
          <p:nvPr/>
        </p:nvPicPr>
        <p:blipFill rotWithShape="1">
          <a:blip r:embed="rId3" cstate="email">
            <a:clrChange>
              <a:clrFrom>
                <a:srgbClr val="FEFFFF"/>
              </a:clrFrom>
              <a:clrTo>
                <a:srgbClr val="FEFFFF">
                  <a:alpha val="0"/>
                </a:srgbClr>
              </a:clrTo>
            </a:clrChange>
            <a:extLst>
              <a:ext uri="{BEBA8EAE-BF5A-486C-A8C5-ECC9F3942E4B}">
                <a14:imgProps xmlns:a14="http://schemas.microsoft.com/office/drawing/2010/main">
                  <a14:imgLayer r:embed="rId4">
                    <a14:imgEffect>
                      <a14:saturation sat="196000"/>
                    </a14:imgEffect>
                  </a14:imgLayer>
                </a14:imgProps>
              </a:ext>
              <a:ext uri="{28A0092B-C50C-407E-A947-70E740481C1C}">
                <a14:useLocalDpi xmlns:a14="http://schemas.microsoft.com/office/drawing/2010/main"/>
              </a:ext>
            </a:extLst>
          </a:blip>
          <a:srcRect/>
          <a:stretch/>
        </p:blipFill>
        <p:spPr>
          <a:xfrm>
            <a:off x="7316095" y="4635342"/>
            <a:ext cx="2854834" cy="1495080"/>
          </a:xfrm>
          <a:prstGeom prst="rect">
            <a:avLst/>
          </a:prstGeom>
          <a:effectLst>
            <a:outerShdw blurRad="50800" dist="38100" dir="2700000" algn="tl" rotWithShape="0">
              <a:prstClr val="black">
                <a:alpha val="40000"/>
              </a:prstClr>
            </a:outerShdw>
          </a:effectLst>
        </p:spPr>
      </p:pic>
      <p:sp>
        <p:nvSpPr>
          <p:cNvPr id="85" name="Content Placeholder 2">
            <a:extLst>
              <a:ext uri="{FF2B5EF4-FFF2-40B4-BE49-F238E27FC236}">
                <a16:creationId xmlns:a16="http://schemas.microsoft.com/office/drawing/2014/main" id="{B0926404-C1E4-7C4E-9DDF-887079FC2E6C}"/>
              </a:ext>
            </a:extLst>
          </p:cNvPr>
          <p:cNvSpPr txBox="1">
            <a:spLocks/>
          </p:cNvSpPr>
          <p:nvPr/>
        </p:nvSpPr>
        <p:spPr>
          <a:xfrm>
            <a:off x="7199998" y="6135722"/>
            <a:ext cx="3087029" cy="474354"/>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buFontTx/>
              <a:buNone/>
            </a:pPr>
            <a:r>
              <a:rPr lang="en-US" sz="2400" dirty="0">
                <a:solidFill>
                  <a:schemeClr val="tx1">
                    <a:lumMod val="75000"/>
                    <a:lumOff val="25000"/>
                  </a:schemeClr>
                </a:solidFill>
              </a:rPr>
              <a:t>Viable Roof Segments</a:t>
            </a:r>
          </a:p>
        </p:txBody>
      </p:sp>
      <p:grpSp>
        <p:nvGrpSpPr>
          <p:cNvPr id="86" name="Group 85">
            <a:extLst>
              <a:ext uri="{FF2B5EF4-FFF2-40B4-BE49-F238E27FC236}">
                <a16:creationId xmlns:a16="http://schemas.microsoft.com/office/drawing/2014/main" id="{77E84E46-6E6D-B34A-8BEC-A0961ED24C91}"/>
              </a:ext>
            </a:extLst>
          </p:cNvPr>
          <p:cNvGrpSpPr/>
          <p:nvPr/>
        </p:nvGrpSpPr>
        <p:grpSpPr>
          <a:xfrm>
            <a:off x="9636195" y="2197488"/>
            <a:ext cx="1860567" cy="1860913"/>
            <a:chOff x="2987407" y="2788269"/>
            <a:chExt cx="4279009" cy="4279805"/>
          </a:xfrm>
        </p:grpSpPr>
        <p:sp>
          <p:nvSpPr>
            <p:cNvPr id="87" name="Pie 86">
              <a:extLst>
                <a:ext uri="{FF2B5EF4-FFF2-40B4-BE49-F238E27FC236}">
                  <a16:creationId xmlns:a16="http://schemas.microsoft.com/office/drawing/2014/main" id="{DA233EC3-A400-F340-B627-ABF58DC779BD}"/>
                </a:ext>
              </a:extLst>
            </p:cNvPr>
            <p:cNvSpPr/>
            <p:nvPr/>
          </p:nvSpPr>
          <p:spPr>
            <a:xfrm rot="2084518">
              <a:off x="2988594" y="2788269"/>
              <a:ext cx="4277822" cy="4277822"/>
            </a:xfrm>
            <a:prstGeom prst="pie">
              <a:avLst>
                <a:gd name="adj1" fmla="val 12763490"/>
                <a:gd name="adj2" fmla="val 15454354"/>
              </a:avLst>
            </a:prstGeom>
            <a:solidFill>
              <a:schemeClr val="bg1">
                <a:lumMod val="50000"/>
                <a:alpha val="54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88" name="Pie 87">
              <a:extLst>
                <a:ext uri="{FF2B5EF4-FFF2-40B4-BE49-F238E27FC236}">
                  <a16:creationId xmlns:a16="http://schemas.microsoft.com/office/drawing/2014/main" id="{74E64FE1-816A-D149-BA44-51B42F9F8D6C}"/>
                </a:ext>
              </a:extLst>
            </p:cNvPr>
            <p:cNvSpPr/>
            <p:nvPr/>
          </p:nvSpPr>
          <p:spPr>
            <a:xfrm rot="5679074">
              <a:off x="2988593" y="2788269"/>
              <a:ext cx="4277822" cy="4277822"/>
            </a:xfrm>
            <a:prstGeom prst="pie">
              <a:avLst>
                <a:gd name="adj1" fmla="val 11861786"/>
                <a:gd name="adj2" fmla="val 14576789"/>
              </a:avLst>
            </a:prstGeom>
            <a:solidFill>
              <a:schemeClr val="bg1">
                <a:lumMod val="85000"/>
                <a:alpha val="54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89" name="Pie 88">
              <a:extLst>
                <a:ext uri="{FF2B5EF4-FFF2-40B4-BE49-F238E27FC236}">
                  <a16:creationId xmlns:a16="http://schemas.microsoft.com/office/drawing/2014/main" id="{2F7818B9-5C7C-D94D-900A-68244335BC09}"/>
                </a:ext>
              </a:extLst>
            </p:cNvPr>
            <p:cNvSpPr/>
            <p:nvPr/>
          </p:nvSpPr>
          <p:spPr>
            <a:xfrm rot="15920926" flipH="1">
              <a:off x="2988593" y="2788269"/>
              <a:ext cx="4277822" cy="4277822"/>
            </a:xfrm>
            <a:prstGeom prst="pie">
              <a:avLst>
                <a:gd name="adj1" fmla="val 11861786"/>
                <a:gd name="adj2" fmla="val 14576789"/>
              </a:avLst>
            </a:prstGeom>
            <a:solidFill>
              <a:schemeClr val="bg1">
                <a:lumMod val="85000"/>
                <a:alpha val="54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90" name="Pie 89">
              <a:extLst>
                <a:ext uri="{FF2B5EF4-FFF2-40B4-BE49-F238E27FC236}">
                  <a16:creationId xmlns:a16="http://schemas.microsoft.com/office/drawing/2014/main" id="{1491E500-4D96-384D-A6C4-4EE5C9D37677}"/>
                </a:ext>
              </a:extLst>
            </p:cNvPr>
            <p:cNvSpPr/>
            <p:nvPr/>
          </p:nvSpPr>
          <p:spPr>
            <a:xfrm rot="12448491">
              <a:off x="2987407" y="2790252"/>
              <a:ext cx="4277822" cy="4277822"/>
            </a:xfrm>
            <a:prstGeom prst="pie">
              <a:avLst>
                <a:gd name="adj1" fmla="val 7796893"/>
                <a:gd name="adj2" fmla="val 21295685"/>
              </a:avLst>
            </a:prstGeom>
            <a:solidFill>
              <a:srgbClr val="FFC000">
                <a:alpha val="54000"/>
              </a:srgb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91" name="TextBox 90">
              <a:extLst>
                <a:ext uri="{FF2B5EF4-FFF2-40B4-BE49-F238E27FC236}">
                  <a16:creationId xmlns:a16="http://schemas.microsoft.com/office/drawing/2014/main" id="{9847C6B5-89B2-DD49-A356-40336FA908F2}"/>
                </a:ext>
              </a:extLst>
            </p:cNvPr>
            <p:cNvSpPr txBox="1"/>
            <p:nvPr/>
          </p:nvSpPr>
          <p:spPr>
            <a:xfrm>
              <a:off x="4966956" y="5468557"/>
              <a:ext cx="370233" cy="920190"/>
            </a:xfrm>
            <a:prstGeom prst="rect">
              <a:avLst/>
            </a:prstGeom>
            <a:noFill/>
          </p:spPr>
          <p:txBody>
            <a:bodyPr wrap="square" rtlCol="0">
              <a:spAutoFit/>
            </a:bodyPr>
            <a:lstStyle/>
            <a:p>
              <a:pPr algn="ctr"/>
              <a:r>
                <a:rPr lang="en-US" sz="2000" b="1" dirty="0">
                  <a:solidFill>
                    <a:schemeClr val="tx1">
                      <a:lumMod val="75000"/>
                      <a:lumOff val="25000"/>
                    </a:schemeClr>
                  </a:solidFill>
                </a:rPr>
                <a:t>S</a:t>
              </a:r>
            </a:p>
          </p:txBody>
        </p:sp>
        <p:sp>
          <p:nvSpPr>
            <p:cNvPr id="92" name="TextBox 91">
              <a:extLst>
                <a:ext uri="{FF2B5EF4-FFF2-40B4-BE49-F238E27FC236}">
                  <a16:creationId xmlns:a16="http://schemas.microsoft.com/office/drawing/2014/main" id="{9F52D4FF-F793-0348-A9F7-0F1A7D2630FA}"/>
                </a:ext>
              </a:extLst>
            </p:cNvPr>
            <p:cNvSpPr txBox="1"/>
            <p:nvPr/>
          </p:nvSpPr>
          <p:spPr>
            <a:xfrm>
              <a:off x="4941205" y="3234565"/>
              <a:ext cx="370233" cy="778621"/>
            </a:xfrm>
            <a:prstGeom prst="rect">
              <a:avLst/>
            </a:prstGeom>
            <a:noFill/>
          </p:spPr>
          <p:txBody>
            <a:bodyPr wrap="square" rtlCol="0">
              <a:spAutoFit/>
            </a:bodyPr>
            <a:lstStyle/>
            <a:p>
              <a:pPr algn="ctr"/>
              <a:r>
                <a:rPr lang="en-US" sz="1600" b="1" dirty="0">
                  <a:solidFill>
                    <a:schemeClr val="tx1">
                      <a:lumMod val="75000"/>
                      <a:lumOff val="25000"/>
                    </a:schemeClr>
                  </a:solidFill>
                </a:rPr>
                <a:t>N</a:t>
              </a:r>
            </a:p>
          </p:txBody>
        </p:sp>
        <p:sp>
          <p:nvSpPr>
            <p:cNvPr id="93" name="TextBox 92">
              <a:extLst>
                <a:ext uri="{FF2B5EF4-FFF2-40B4-BE49-F238E27FC236}">
                  <a16:creationId xmlns:a16="http://schemas.microsoft.com/office/drawing/2014/main" id="{50EBA303-5BD3-6948-B998-B885EAD94BD1}"/>
                </a:ext>
              </a:extLst>
            </p:cNvPr>
            <p:cNvSpPr txBox="1"/>
            <p:nvPr/>
          </p:nvSpPr>
          <p:spPr>
            <a:xfrm>
              <a:off x="3411141" y="3602238"/>
              <a:ext cx="1271352" cy="778621"/>
            </a:xfrm>
            <a:prstGeom prst="rect">
              <a:avLst/>
            </a:prstGeom>
            <a:noFill/>
          </p:spPr>
          <p:txBody>
            <a:bodyPr wrap="square" rtlCol="0">
              <a:spAutoFit/>
            </a:bodyPr>
            <a:lstStyle/>
            <a:p>
              <a:pPr algn="ctr"/>
              <a:r>
                <a:rPr lang="en-US" sz="1600" b="1" dirty="0">
                  <a:solidFill>
                    <a:schemeClr val="tx1">
                      <a:lumMod val="75000"/>
                      <a:lumOff val="25000"/>
                    </a:schemeClr>
                  </a:solidFill>
                </a:rPr>
                <a:t>NW</a:t>
              </a:r>
            </a:p>
          </p:txBody>
        </p:sp>
        <p:sp>
          <p:nvSpPr>
            <p:cNvPr id="94" name="TextBox 93">
              <a:extLst>
                <a:ext uri="{FF2B5EF4-FFF2-40B4-BE49-F238E27FC236}">
                  <a16:creationId xmlns:a16="http://schemas.microsoft.com/office/drawing/2014/main" id="{F57B4896-78B9-E847-B8CF-8BA4A9D896BC}"/>
                </a:ext>
              </a:extLst>
            </p:cNvPr>
            <p:cNvSpPr txBox="1"/>
            <p:nvPr/>
          </p:nvSpPr>
          <p:spPr>
            <a:xfrm>
              <a:off x="5678389" y="3602236"/>
              <a:ext cx="1016486" cy="778621"/>
            </a:xfrm>
            <a:prstGeom prst="rect">
              <a:avLst/>
            </a:prstGeom>
            <a:noFill/>
          </p:spPr>
          <p:txBody>
            <a:bodyPr wrap="square" rtlCol="0">
              <a:spAutoFit/>
            </a:bodyPr>
            <a:lstStyle/>
            <a:p>
              <a:pPr algn="ctr"/>
              <a:r>
                <a:rPr lang="en-US" sz="1600" b="1" dirty="0">
                  <a:solidFill>
                    <a:schemeClr val="tx1">
                      <a:lumMod val="75000"/>
                      <a:lumOff val="25000"/>
                    </a:schemeClr>
                  </a:solidFill>
                </a:rPr>
                <a:t>NE</a:t>
              </a:r>
            </a:p>
          </p:txBody>
        </p:sp>
      </p:grpSp>
      <p:grpSp>
        <p:nvGrpSpPr>
          <p:cNvPr id="95" name="Group 94">
            <a:extLst>
              <a:ext uri="{FF2B5EF4-FFF2-40B4-BE49-F238E27FC236}">
                <a16:creationId xmlns:a16="http://schemas.microsoft.com/office/drawing/2014/main" id="{DD60E95E-2D63-E841-956A-6F3BBBBAC4D4}"/>
              </a:ext>
            </a:extLst>
          </p:cNvPr>
          <p:cNvGrpSpPr/>
          <p:nvPr/>
        </p:nvGrpSpPr>
        <p:grpSpPr>
          <a:xfrm>
            <a:off x="6204880" y="2197488"/>
            <a:ext cx="1794265" cy="1976674"/>
            <a:chOff x="4798982" y="2339804"/>
            <a:chExt cx="2916476" cy="3019637"/>
          </a:xfrm>
        </p:grpSpPr>
        <p:sp>
          <p:nvSpPr>
            <p:cNvPr id="96" name="Triangle 95">
              <a:extLst>
                <a:ext uri="{FF2B5EF4-FFF2-40B4-BE49-F238E27FC236}">
                  <a16:creationId xmlns:a16="http://schemas.microsoft.com/office/drawing/2014/main" id="{3F858E53-2E0B-8740-9A5C-460C37295F72}"/>
                </a:ext>
              </a:extLst>
            </p:cNvPr>
            <p:cNvSpPr/>
            <p:nvPr/>
          </p:nvSpPr>
          <p:spPr>
            <a:xfrm>
              <a:off x="4798982" y="2339804"/>
              <a:ext cx="2523783" cy="2671597"/>
            </a:xfrm>
            <a:prstGeom prst="triangle">
              <a:avLst>
                <a:gd name="adj" fmla="val 49669"/>
              </a:avLst>
            </a:prstGeom>
            <a:solidFill>
              <a:schemeClr val="bg2">
                <a:lumMod val="75000"/>
                <a:alpha val="9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riangle 96">
              <a:extLst>
                <a:ext uri="{FF2B5EF4-FFF2-40B4-BE49-F238E27FC236}">
                  <a16:creationId xmlns:a16="http://schemas.microsoft.com/office/drawing/2014/main" id="{0443B20D-E0D0-3345-852E-A29A74DA9E51}"/>
                </a:ext>
              </a:extLst>
            </p:cNvPr>
            <p:cNvSpPr/>
            <p:nvPr/>
          </p:nvSpPr>
          <p:spPr>
            <a:xfrm>
              <a:off x="4798982" y="2877782"/>
              <a:ext cx="2523783" cy="2133333"/>
            </a:xfrm>
            <a:prstGeom prst="triangle">
              <a:avLst/>
            </a:prstGeom>
            <a:solidFill>
              <a:srgbClr val="FFDD88"/>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8" name="Arc 97">
              <a:extLst>
                <a:ext uri="{FF2B5EF4-FFF2-40B4-BE49-F238E27FC236}">
                  <a16:creationId xmlns:a16="http://schemas.microsoft.com/office/drawing/2014/main" id="{C2C0C490-C0F4-C346-8925-C8618C068620}"/>
                </a:ext>
              </a:extLst>
            </p:cNvPr>
            <p:cNvSpPr/>
            <p:nvPr/>
          </p:nvSpPr>
          <p:spPr>
            <a:xfrm rot="16200000">
              <a:off x="6891659" y="4535641"/>
              <a:ext cx="745520" cy="902079"/>
            </a:xfrm>
            <a:prstGeom prst="arc">
              <a:avLst>
                <a:gd name="adj1" fmla="val 16200000"/>
                <a:gd name="adj2" fmla="val 19903522"/>
              </a:avLst>
            </a:prstGeom>
            <a:ln w="381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9" name="TextBox 98">
              <a:extLst>
                <a:ext uri="{FF2B5EF4-FFF2-40B4-BE49-F238E27FC236}">
                  <a16:creationId xmlns:a16="http://schemas.microsoft.com/office/drawing/2014/main" id="{C5B6D3F2-3FB6-CD42-BA8F-5CE36452A31B}"/>
                </a:ext>
              </a:extLst>
            </p:cNvPr>
            <p:cNvSpPr txBox="1"/>
            <p:nvPr/>
          </p:nvSpPr>
          <p:spPr>
            <a:xfrm>
              <a:off x="5127723" y="4436208"/>
              <a:ext cx="2006171" cy="564205"/>
            </a:xfrm>
            <a:prstGeom prst="rect">
              <a:avLst/>
            </a:prstGeom>
            <a:noFill/>
          </p:spPr>
          <p:txBody>
            <a:bodyPr wrap="square" rtlCol="0">
              <a:spAutoFit/>
            </a:bodyPr>
            <a:lstStyle/>
            <a:p>
              <a:r>
                <a:rPr lang="en-US" dirty="0">
                  <a:solidFill>
                    <a:schemeClr val="tx1">
                      <a:lumMod val="75000"/>
                      <a:lumOff val="25000"/>
                    </a:schemeClr>
                  </a:solidFill>
                </a:rPr>
                <a:t>Max 60◦</a:t>
              </a:r>
            </a:p>
          </p:txBody>
        </p:sp>
      </p:grpSp>
      <p:pic>
        <p:nvPicPr>
          <p:cNvPr id="100" name="Picture 99">
            <a:extLst>
              <a:ext uri="{FF2B5EF4-FFF2-40B4-BE49-F238E27FC236}">
                <a16:creationId xmlns:a16="http://schemas.microsoft.com/office/drawing/2014/main" id="{E95E9F9E-7E45-A844-9D5B-3886CC09198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614894" y="868310"/>
            <a:ext cx="2257237" cy="1086430"/>
          </a:xfrm>
          <a:prstGeom prst="rect">
            <a:avLst/>
          </a:prstGeom>
          <a:ln w="38100">
            <a:noFill/>
          </a:ln>
          <a:effectLst>
            <a:outerShdw blurRad="50800" dist="38100" dir="2700000" algn="tl" rotWithShape="0">
              <a:prstClr val="black">
                <a:alpha val="40000"/>
              </a:prstClr>
            </a:outerShdw>
          </a:effectLst>
        </p:spPr>
      </p:pic>
      <p:sp>
        <p:nvSpPr>
          <p:cNvPr id="101" name="Content Placeholder 2">
            <a:extLst>
              <a:ext uri="{FF2B5EF4-FFF2-40B4-BE49-F238E27FC236}">
                <a16:creationId xmlns:a16="http://schemas.microsoft.com/office/drawing/2014/main" id="{3E8EB967-35F8-1B49-909B-DB5000832445}"/>
              </a:ext>
            </a:extLst>
          </p:cNvPr>
          <p:cNvSpPr txBox="1">
            <a:spLocks/>
          </p:cNvSpPr>
          <p:nvPr/>
        </p:nvSpPr>
        <p:spPr>
          <a:xfrm>
            <a:off x="8205665" y="1957443"/>
            <a:ext cx="1075697" cy="43020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Tx/>
              <a:buNone/>
              <a:defRPr/>
            </a:pPr>
            <a:r>
              <a:rPr lang="en-US" sz="2400" dirty="0">
                <a:solidFill>
                  <a:schemeClr val="tx1">
                    <a:lumMod val="75000"/>
                    <a:lumOff val="25000"/>
                  </a:schemeClr>
                </a:solidFill>
              </a:rPr>
              <a:t>DSM </a:t>
            </a:r>
          </a:p>
        </p:txBody>
      </p:sp>
    </p:spTree>
    <p:extLst>
      <p:ext uri="{BB962C8B-B14F-4D97-AF65-F5344CB8AC3E}">
        <p14:creationId xmlns:p14="http://schemas.microsoft.com/office/powerpoint/2010/main" val="32135761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301</TotalTime>
  <Words>2372</Words>
  <Application>Microsoft Office PowerPoint</Application>
  <PresentationFormat>Widescreen</PresentationFormat>
  <Paragraphs>325</Paragraphs>
  <Slides>16</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Century Gothic</vt:lpstr>
      <vt:lpstr>Garamond</vt:lpstr>
      <vt:lpstr>Webdings</vt:lpstr>
      <vt:lpstr>Office Theme</vt:lpstr>
      <vt:lpstr>PowerPoint Presentation</vt:lpstr>
      <vt:lpstr>Study Area &amp; Period</vt:lpstr>
      <vt:lpstr>Objectives</vt:lpstr>
      <vt:lpstr>Partners</vt:lpstr>
      <vt:lpstr>Community Goals</vt:lpstr>
      <vt:lpstr>NASA Satellites and Sensors Used</vt:lpstr>
      <vt:lpstr>NASA POWER</vt:lpstr>
      <vt:lpstr>Methodology</vt:lpstr>
      <vt:lpstr>Methodology</vt:lpstr>
      <vt:lpstr>Methodology</vt:lpstr>
      <vt:lpstr>Results</vt:lpstr>
      <vt:lpstr>Results</vt:lpstr>
      <vt:lpstr>Results</vt:lpstr>
      <vt:lpstr>Model Comparison</vt:lpstr>
      <vt:lpstr>Conclusions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ChenSihang</dc:creator>
  <cp:lastModifiedBy>Clayton, Amanda L. (LARC-E3)[SSAI DEVELOP]</cp:lastModifiedBy>
  <cp:revision>34</cp:revision>
  <dcterms:created xsi:type="dcterms:W3CDTF">2019-07-30T22:45:21Z</dcterms:created>
  <dcterms:modified xsi:type="dcterms:W3CDTF">2019-08-14T23:30:12Z</dcterms:modified>
</cp:coreProperties>
</file>