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71"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6" clrIdx="0">
    <p:extLst>
      <p:ext uri="{19B8F6BF-5375-455C-9EA6-DF929625EA0E}">
        <p15:presenceInfo xmlns:p15="http://schemas.microsoft.com/office/powerpoint/2012/main" userId="S-1-5-21-330711430-3775241029-4075259233-721664" providerId="AD"/>
      </p:ext>
    </p:extLst>
  </p:cmAuthor>
  <p:cmAuthor id="2" name="Miller, Tiffani N. (LARC-E3)[SSAI DEVELOP]" initials="MTN(D" lastIdx="2"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FF"/>
    <a:srgbClr val="F3F3F3"/>
    <a:srgbClr val="75AADB"/>
    <a:srgbClr val="1C445C"/>
    <a:srgbClr val="73A9DB"/>
    <a:srgbClr val="0E4362"/>
    <a:srgbClr val="9EC4E6"/>
    <a:srgbClr val="6DA6D9"/>
    <a:srgbClr val="2A5F7F"/>
    <a:srgbClr val="BDC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296" autoAdjust="0"/>
    <p:restoredTop sz="95343" autoAdjust="0"/>
  </p:normalViewPr>
  <p:slideViewPr>
    <p:cSldViewPr snapToGrid="0">
      <p:cViewPr>
        <p:scale>
          <a:sx n="40" d="100"/>
          <a:sy n="40" d="100"/>
        </p:scale>
        <p:origin x="2076" y="30"/>
      </p:cViewPr>
      <p:guideLst>
        <p:guide pos="5400"/>
        <p:guide orient="horz" pos="1152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D98E9-C25E-4FE7-BF65-2B634E4F0B26}" type="datetimeFigureOut">
              <a:rPr lang="en-US" smtClean="0"/>
              <a:t>3/30/2017</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F4128-3A84-4356-B01B-085A5F3AAB89}" type="slidenum">
              <a:rPr lang="en-US" smtClean="0"/>
              <a:t>‹#›</a:t>
            </a:fld>
            <a:endParaRPr lang="en-US"/>
          </a:p>
        </p:txBody>
      </p:sp>
    </p:spTree>
    <p:extLst>
      <p:ext uri="{BB962C8B-B14F-4D97-AF65-F5344CB8AC3E}">
        <p14:creationId xmlns:p14="http://schemas.microsoft.com/office/powerpoint/2010/main" val="2392595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F4128-3A84-4356-B01B-085A5F3AAB89}" type="slidenum">
              <a:rPr lang="en-US" smtClean="0"/>
              <a:t>1</a:t>
            </a:fld>
            <a:endParaRPr lang="en-US"/>
          </a:p>
        </p:txBody>
      </p:sp>
    </p:spTree>
    <p:extLst>
      <p:ext uri="{BB962C8B-B14F-4D97-AF65-F5344CB8AC3E}">
        <p14:creationId xmlns:p14="http://schemas.microsoft.com/office/powerpoint/2010/main" val="1674381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8.tiff"/><Relationship Id="rId13" Type="http://schemas.openxmlformats.org/officeDocument/2006/relationships/image" Target="../media/image33.png"/><Relationship Id="rId18" Type="http://schemas.openxmlformats.org/officeDocument/2006/relationships/image" Target="../media/image38.jpg"/><Relationship Id="rId26" Type="http://schemas.openxmlformats.org/officeDocument/2006/relationships/image" Target="../media/image46.jpe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tiff"/><Relationship Id="rId12" Type="http://schemas.openxmlformats.org/officeDocument/2006/relationships/image" Target="../media/image32.png"/><Relationship Id="rId17" Type="http://schemas.openxmlformats.org/officeDocument/2006/relationships/image" Target="../media/image37.jpg"/><Relationship Id="rId25" Type="http://schemas.openxmlformats.org/officeDocument/2006/relationships/image" Target="../media/image45.emf"/><Relationship Id="rId2" Type="http://schemas.openxmlformats.org/officeDocument/2006/relationships/notesSlide" Target="../notesSlides/notesSlide1.xml"/><Relationship Id="rId16" Type="http://schemas.openxmlformats.org/officeDocument/2006/relationships/image" Target="../media/image36.jpg"/><Relationship Id="rId20"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26.tiff"/><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jpeg"/><Relationship Id="rId23" Type="http://schemas.openxmlformats.org/officeDocument/2006/relationships/image" Target="../media/image43.png"/><Relationship Id="rId10" Type="http://schemas.openxmlformats.org/officeDocument/2006/relationships/image" Target="../media/image30.tiff"/><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tiff"/><Relationship Id="rId14" Type="http://schemas.openxmlformats.org/officeDocument/2006/relationships/image" Target="../media/image34.png"/><Relationship Id="rId2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p:txBody>
          <a:bodyPr/>
          <a:lstStyle/>
          <a:p>
            <a:r>
              <a:rPr lang="en-US" dirty="0" smtClean="0"/>
              <a:t>Utilizing NASA Earth Observations to Delineate Riparian Corridors and Evaluate Invasive Species Cover in the Verde River Watershed</a:t>
            </a:r>
            <a:endParaRPr lang="en-US" dirty="0"/>
          </a:p>
        </p:txBody>
      </p:sp>
      <p:sp>
        <p:nvSpPr>
          <p:cNvPr id="5" name="Text Placeholder 4"/>
          <p:cNvSpPr>
            <a:spLocks noGrp="1"/>
          </p:cNvSpPr>
          <p:nvPr>
            <p:ph type="body" sz="quarter" idx="10"/>
          </p:nvPr>
        </p:nvSpPr>
        <p:spPr>
          <a:xfrm rot="16200000">
            <a:off x="11395220" y="18076757"/>
            <a:ext cx="28438686" cy="2314074"/>
          </a:xfrm>
        </p:spPr>
        <p:txBody>
          <a:bodyPr/>
          <a:lstStyle/>
          <a:p>
            <a:r>
              <a:rPr lang="en-US" b="1" dirty="0" smtClean="0"/>
              <a:t>Arizona</a:t>
            </a:r>
            <a:r>
              <a:rPr lang="en-US" dirty="0" smtClean="0"/>
              <a:t> Water Resources</a:t>
            </a:r>
            <a:endParaRPr lang="en-US" dirty="0"/>
          </a:p>
        </p:txBody>
      </p:sp>
      <p:sp>
        <p:nvSpPr>
          <p:cNvPr id="10" name="Text Placeholder 16"/>
          <p:cNvSpPr txBox="1">
            <a:spLocks/>
          </p:cNvSpPr>
          <p:nvPr/>
        </p:nvSpPr>
        <p:spPr>
          <a:xfrm>
            <a:off x="12834260" y="30300198"/>
            <a:ext cx="11551024" cy="173835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1200"/>
              </a:spcBef>
            </a:pPr>
            <a:r>
              <a:rPr lang="en-US" sz="2400" dirty="0" smtClean="0">
                <a:solidFill>
                  <a:schemeClr val="tx1">
                    <a:lumMod val="75000"/>
                  </a:schemeClr>
                </a:solidFill>
              </a:rPr>
              <a:t>Peter Skidmore, Program Officer, Walton Family Foundation </a:t>
            </a:r>
          </a:p>
          <a:p>
            <a:pPr>
              <a:lnSpc>
                <a:spcPct val="100000"/>
              </a:lnSpc>
              <a:spcBef>
                <a:spcPts val="1200"/>
              </a:spcBef>
            </a:pPr>
            <a:r>
              <a:rPr lang="en-US" sz="2400" dirty="0" smtClean="0">
                <a:solidFill>
                  <a:schemeClr val="tx1">
                    <a:lumMod val="75000"/>
                  </a:schemeClr>
                </a:solidFill>
              </a:rPr>
              <a:t>Dr. Catherine </a:t>
            </a:r>
            <a:r>
              <a:rPr lang="en-US" sz="2400" dirty="0" err="1" smtClean="0">
                <a:solidFill>
                  <a:schemeClr val="tx1">
                    <a:lumMod val="75000"/>
                  </a:schemeClr>
                </a:solidFill>
              </a:rPr>
              <a:t>Jarnevich</a:t>
            </a:r>
            <a:r>
              <a:rPr lang="en-US" sz="2400" dirty="0" smtClean="0">
                <a:solidFill>
                  <a:schemeClr val="tx1">
                    <a:lumMod val="75000"/>
                  </a:schemeClr>
                </a:solidFill>
              </a:rPr>
              <a:t>, Research Ecologist, USGS, Fort Collins Science Center</a:t>
            </a:r>
          </a:p>
          <a:p>
            <a:pPr>
              <a:lnSpc>
                <a:spcPct val="100000"/>
              </a:lnSpc>
              <a:spcBef>
                <a:spcPts val="1200"/>
              </a:spcBef>
            </a:pPr>
            <a:r>
              <a:rPr lang="en-US" sz="2400" dirty="0" smtClean="0">
                <a:solidFill>
                  <a:schemeClr val="tx1">
                    <a:lumMod val="75000"/>
                  </a:schemeClr>
                </a:solidFill>
              </a:rPr>
              <a:t>Dr. Gabriel </a:t>
            </a:r>
            <a:r>
              <a:rPr lang="en-US" sz="2400" dirty="0" err="1" smtClean="0">
                <a:solidFill>
                  <a:schemeClr val="tx1">
                    <a:lumMod val="75000"/>
                  </a:schemeClr>
                </a:solidFill>
              </a:rPr>
              <a:t>Senay</a:t>
            </a:r>
            <a:r>
              <a:rPr lang="en-US" sz="2400" dirty="0" smtClean="0">
                <a:solidFill>
                  <a:schemeClr val="tx1">
                    <a:lumMod val="75000"/>
                  </a:schemeClr>
                </a:solidFill>
              </a:rPr>
              <a:t>, Research Physical Scientist, USGS, North Central Climate Science Center</a:t>
            </a:r>
          </a:p>
        </p:txBody>
      </p:sp>
      <p:sp>
        <p:nvSpPr>
          <p:cNvPr id="11" name="Text Placeholder 16"/>
          <p:cNvSpPr txBox="1">
            <a:spLocks/>
          </p:cNvSpPr>
          <p:nvPr/>
        </p:nvSpPr>
        <p:spPr>
          <a:xfrm>
            <a:off x="12806867" y="32829567"/>
            <a:ext cx="11380829" cy="28169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solidFill>
                  <a:schemeClr val="tx1">
                    <a:lumMod val="75000"/>
                  </a:schemeClr>
                </a:solidFill>
              </a:rPr>
              <a:t>Dr. Paul Evangelista, Colorado State University, Natural Resource Ecology Lab</a:t>
            </a:r>
          </a:p>
          <a:p>
            <a:r>
              <a:rPr lang="en-US" sz="2400" dirty="0" smtClean="0">
                <a:solidFill>
                  <a:schemeClr val="tx1">
                    <a:lumMod val="75000"/>
                  </a:schemeClr>
                </a:solidFill>
              </a:rPr>
              <a:t>Dr. Amanda West, Colorado State University, Natural Resources Ecology Lab</a:t>
            </a:r>
          </a:p>
          <a:p>
            <a:r>
              <a:rPr lang="en-US" sz="2400" dirty="0" smtClean="0">
                <a:solidFill>
                  <a:schemeClr val="tx1">
                    <a:lumMod val="75000"/>
                  </a:schemeClr>
                </a:solidFill>
              </a:rPr>
              <a:t>Brian Woodward, Colorado State University, Natural Resources Ecology Lab</a:t>
            </a:r>
            <a:endParaRPr lang="en-US" sz="2400" dirty="0" smtClean="0"/>
          </a:p>
          <a:p>
            <a:endParaRPr lang="en-US" sz="2400" dirty="0" smtClean="0"/>
          </a:p>
        </p:txBody>
      </p:sp>
      <p:sp>
        <p:nvSpPr>
          <p:cNvPr id="6" name="Text Placeholder 16"/>
          <p:cNvSpPr txBox="1">
            <a:spLocks/>
          </p:cNvSpPr>
          <p:nvPr/>
        </p:nvSpPr>
        <p:spPr>
          <a:xfrm>
            <a:off x="914401" y="5027399"/>
            <a:ext cx="10796159" cy="63442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600" dirty="0"/>
              <a:t>Riparian corridors in the semiarid Colorado River Basin act as an interface between terrestrial and aquatic systems, play an important role in maintaining biodiversity and wildlife habitat, and contribute to controlling erosion and buffering pollutant and nutrient runoff. However, the proliferation of invasive species such as Tamarisk (</a:t>
            </a:r>
            <a:r>
              <a:rPr lang="en-US" sz="2600" i="1" dirty="0" err="1"/>
              <a:t>Tamarix</a:t>
            </a:r>
            <a:r>
              <a:rPr lang="en-US" sz="2600" i="1" dirty="0"/>
              <a:t> spp.</a:t>
            </a:r>
            <a:r>
              <a:rPr lang="en-US" sz="2600" dirty="0"/>
              <a:t>) within these corridors disrupts biodiversity and essential ecological and </a:t>
            </a:r>
            <a:r>
              <a:rPr lang="en-US" sz="2600" dirty="0" err="1"/>
              <a:t>hydrogeomorphic</a:t>
            </a:r>
            <a:r>
              <a:rPr lang="en-US" sz="2600" dirty="0"/>
              <a:t> processes, including water balance and sediment and nutrient loads. This project utilized terrain data from SRTM, spectral and thermal indices derived from NASA’s Landsat </a:t>
            </a:r>
            <a:r>
              <a:rPr lang="en-US" sz="2600" dirty="0" smtClean="0"/>
              <a:t>5 </a:t>
            </a:r>
            <a:r>
              <a:rPr lang="en-US" sz="2600" dirty="0"/>
              <a:t>and Landsat </a:t>
            </a:r>
            <a:r>
              <a:rPr lang="en-US" sz="2600" dirty="0" smtClean="0"/>
              <a:t>8 multispectral </a:t>
            </a:r>
            <a:r>
              <a:rPr lang="en-US" sz="2600" dirty="0"/>
              <a:t>imagery </a:t>
            </a:r>
            <a:r>
              <a:rPr lang="en-US" sz="2600" dirty="0" smtClean="0"/>
              <a:t>to </a:t>
            </a:r>
            <a:r>
              <a:rPr lang="en-US" sz="2600" dirty="0"/>
              <a:t>map the current maximum potential riparian corridor </a:t>
            </a:r>
            <a:r>
              <a:rPr lang="en-US" sz="2600" dirty="0" smtClean="0"/>
              <a:t>area and riparian vegetation cover in </a:t>
            </a:r>
            <a:r>
              <a:rPr lang="en-US" sz="2600" dirty="0"/>
              <a:t>the Verde River watershed, which feeds major Colorado river tributaries in the lower Colorado River Basin. Potential riparian corridors and </a:t>
            </a:r>
            <a:r>
              <a:rPr lang="en-US" sz="2600" dirty="0" smtClean="0"/>
              <a:t>riparian vegetation </a:t>
            </a:r>
            <a:r>
              <a:rPr lang="en-US" sz="2600" dirty="0"/>
              <a:t>cover were mapped for both </a:t>
            </a:r>
            <a:r>
              <a:rPr lang="en-US" sz="2600" dirty="0" smtClean="0"/>
              <a:t>2015 </a:t>
            </a:r>
            <a:r>
              <a:rPr lang="en-US" sz="2600" dirty="0"/>
              <a:t>and </a:t>
            </a:r>
            <a:r>
              <a:rPr lang="en-US" sz="2600" dirty="0" smtClean="0"/>
              <a:t>2010 </a:t>
            </a:r>
            <a:r>
              <a:rPr lang="en-US" sz="2600" dirty="0"/>
              <a:t>to enable partners at the Walton Family Foundation to prioritize future ecological restoration areas as well as to evaluate the efficacy of previous management efforts in the Verde watershed. In addition, </a:t>
            </a:r>
            <a:r>
              <a:rPr lang="en-US" sz="2600" dirty="0" smtClean="0"/>
              <a:t>this project methodology can be replicated by </a:t>
            </a:r>
            <a:r>
              <a:rPr lang="en-US" sz="2600" dirty="0"/>
              <a:t>partners to support their efforts to manage riparian habitat and invasive species across the entire Colorado River Basin and in future years.</a:t>
            </a:r>
          </a:p>
        </p:txBody>
      </p:sp>
      <p:sp>
        <p:nvSpPr>
          <p:cNvPr id="15" name="Text Placeholder 16"/>
          <p:cNvSpPr txBox="1">
            <a:spLocks/>
          </p:cNvSpPr>
          <p:nvPr/>
        </p:nvSpPr>
        <p:spPr>
          <a:xfrm>
            <a:off x="12718272" y="5214060"/>
            <a:ext cx="10582656" cy="301327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sz="2600" b="1" dirty="0" smtClean="0">
                <a:solidFill>
                  <a:srgbClr val="73A9DB"/>
                </a:solidFill>
              </a:rPr>
              <a:t>Delineate</a:t>
            </a:r>
            <a:r>
              <a:rPr lang="en-US" sz="2600" dirty="0" smtClean="0">
                <a:solidFill>
                  <a:schemeClr val="tx1">
                    <a:lumMod val="75000"/>
                  </a:schemeClr>
                </a:solidFill>
              </a:rPr>
              <a:t> the maximum potential riparian corridor area of the Verde River Watershed</a:t>
            </a:r>
          </a:p>
          <a:p>
            <a:pPr marL="347663" indent="-347663">
              <a:buClr>
                <a:srgbClr val="75AADB"/>
              </a:buClr>
            </a:pPr>
            <a:r>
              <a:rPr lang="en-US" sz="2600" b="1" dirty="0" smtClean="0">
                <a:solidFill>
                  <a:srgbClr val="73A9DB"/>
                </a:solidFill>
              </a:rPr>
              <a:t>Map</a:t>
            </a:r>
            <a:r>
              <a:rPr lang="en-US" sz="2600" b="1" dirty="0" smtClean="0">
                <a:solidFill>
                  <a:schemeClr val="tx1">
                    <a:lumMod val="75000"/>
                  </a:schemeClr>
                </a:solidFill>
              </a:rPr>
              <a:t> </a:t>
            </a:r>
            <a:r>
              <a:rPr lang="en-US" sz="2600" dirty="0" smtClean="0">
                <a:solidFill>
                  <a:schemeClr val="tx1">
                    <a:lumMod val="75000"/>
                  </a:schemeClr>
                </a:solidFill>
              </a:rPr>
              <a:t>riparian vegetation cover of the Verde River Watershed for the years 2010 and 2015</a:t>
            </a:r>
            <a:endParaRPr lang="en-US" sz="2600" b="1" dirty="0" smtClean="0">
              <a:solidFill>
                <a:schemeClr val="tx1">
                  <a:lumMod val="75000"/>
                </a:schemeClr>
              </a:solidFill>
            </a:endParaRPr>
          </a:p>
          <a:p>
            <a:pPr marL="347663" indent="-347663">
              <a:buClr>
                <a:srgbClr val="75AADB"/>
              </a:buClr>
            </a:pPr>
            <a:r>
              <a:rPr lang="en-US" sz="2600" b="1" dirty="0" smtClean="0">
                <a:solidFill>
                  <a:srgbClr val="73A9DB"/>
                </a:solidFill>
              </a:rPr>
              <a:t>Create</a:t>
            </a:r>
            <a:r>
              <a:rPr lang="en-US" sz="2600" dirty="0" smtClean="0">
                <a:solidFill>
                  <a:schemeClr val="tx1">
                    <a:lumMod val="75000"/>
                  </a:schemeClr>
                </a:solidFill>
              </a:rPr>
              <a:t> a decision-support tool for partners to prioritize future ecological restoration areas and evaluate the efficacy of previous management efforts</a:t>
            </a:r>
          </a:p>
        </p:txBody>
      </p:sp>
      <p:sp>
        <p:nvSpPr>
          <p:cNvPr id="16" name="TextBox 15"/>
          <p:cNvSpPr txBox="1"/>
          <p:nvPr/>
        </p:nvSpPr>
        <p:spPr>
          <a:xfrm>
            <a:off x="887514" y="4282752"/>
            <a:ext cx="11516347"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Abstract</a:t>
            </a:r>
          </a:p>
        </p:txBody>
      </p:sp>
      <p:sp>
        <p:nvSpPr>
          <p:cNvPr id="23" name="TextBox 22"/>
          <p:cNvSpPr txBox="1"/>
          <p:nvPr/>
        </p:nvSpPr>
        <p:spPr>
          <a:xfrm>
            <a:off x="12839700" y="4277836"/>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Objectives</a:t>
            </a:r>
          </a:p>
        </p:txBody>
      </p:sp>
      <p:sp>
        <p:nvSpPr>
          <p:cNvPr id="24" name="TextBox 23"/>
          <p:cNvSpPr txBox="1"/>
          <p:nvPr/>
        </p:nvSpPr>
        <p:spPr>
          <a:xfrm>
            <a:off x="12835317" y="11450253"/>
            <a:ext cx="11407715"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Methodology</a:t>
            </a:r>
          </a:p>
        </p:txBody>
      </p:sp>
      <p:sp>
        <p:nvSpPr>
          <p:cNvPr id="25" name="TextBox 24"/>
          <p:cNvSpPr txBox="1"/>
          <p:nvPr/>
        </p:nvSpPr>
        <p:spPr>
          <a:xfrm>
            <a:off x="919189" y="11455776"/>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Study Area</a:t>
            </a:r>
          </a:p>
        </p:txBody>
      </p:sp>
      <p:sp>
        <p:nvSpPr>
          <p:cNvPr id="26" name="TextBox 25"/>
          <p:cNvSpPr txBox="1"/>
          <p:nvPr/>
        </p:nvSpPr>
        <p:spPr>
          <a:xfrm>
            <a:off x="12857336" y="8333842"/>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Earth Observations</a:t>
            </a:r>
          </a:p>
        </p:txBody>
      </p:sp>
      <p:sp>
        <p:nvSpPr>
          <p:cNvPr id="27" name="TextBox 26"/>
          <p:cNvSpPr txBox="1"/>
          <p:nvPr/>
        </p:nvSpPr>
        <p:spPr>
          <a:xfrm>
            <a:off x="1066033" y="18499083"/>
            <a:ext cx="4338318"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Results</a:t>
            </a:r>
          </a:p>
        </p:txBody>
      </p:sp>
      <p:sp>
        <p:nvSpPr>
          <p:cNvPr id="28" name="TextBox 27"/>
          <p:cNvSpPr txBox="1"/>
          <p:nvPr/>
        </p:nvSpPr>
        <p:spPr>
          <a:xfrm>
            <a:off x="1080336" y="26321625"/>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Conclusions</a:t>
            </a:r>
          </a:p>
        </p:txBody>
      </p:sp>
      <p:sp>
        <p:nvSpPr>
          <p:cNvPr id="29" name="TextBox 28"/>
          <p:cNvSpPr txBox="1"/>
          <p:nvPr/>
        </p:nvSpPr>
        <p:spPr>
          <a:xfrm>
            <a:off x="12776200" y="32040786"/>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Acknowledgements</a:t>
            </a:r>
          </a:p>
        </p:txBody>
      </p:sp>
      <p:sp>
        <p:nvSpPr>
          <p:cNvPr id="30" name="TextBox 29"/>
          <p:cNvSpPr txBox="1"/>
          <p:nvPr/>
        </p:nvSpPr>
        <p:spPr>
          <a:xfrm>
            <a:off x="12771817" y="29477412"/>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Project Partners</a:t>
            </a:r>
          </a:p>
        </p:txBody>
      </p:sp>
      <p:sp>
        <p:nvSpPr>
          <p:cNvPr id="31" name="TextBox 30"/>
          <p:cNvSpPr txBox="1"/>
          <p:nvPr/>
        </p:nvSpPr>
        <p:spPr>
          <a:xfrm>
            <a:off x="993858" y="29477412"/>
            <a:ext cx="4542503"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Team Members</a:t>
            </a:r>
          </a:p>
        </p:txBody>
      </p:sp>
      <p:sp>
        <p:nvSpPr>
          <p:cNvPr id="38" name="TextBox 37"/>
          <p:cNvSpPr txBox="1"/>
          <p:nvPr/>
        </p:nvSpPr>
        <p:spPr>
          <a:xfrm>
            <a:off x="843099" y="34694241"/>
            <a:ext cx="18035451" cy="871515"/>
          </a:xfrm>
          <a:prstGeom prst="rect">
            <a:avLst/>
          </a:prstGeom>
          <a:noFill/>
        </p:spPr>
        <p:txBody>
          <a:bodyPr wrap="square" rtlCol="0">
            <a:noAutofit/>
          </a:bodyPr>
          <a:lstStyle/>
          <a:p>
            <a:r>
              <a:rPr lang="en-US" sz="4800" dirty="0" smtClean="0">
                <a:solidFill>
                  <a:schemeClr val="bg1"/>
                </a:solidFill>
                <a:latin typeface="+mj-lt"/>
              </a:rPr>
              <a:t>USGS at Colorado State University – Spring 2017</a:t>
            </a:r>
            <a:endParaRPr lang="en-US" sz="4800" dirty="0">
              <a:solidFill>
                <a:schemeClr val="bg1"/>
              </a:solidFill>
              <a:latin typeface="+mj-lt"/>
            </a:endParaRPr>
          </a:p>
        </p:txBody>
      </p:sp>
      <p:sp>
        <p:nvSpPr>
          <p:cNvPr id="101" name="Text Placeholder 16"/>
          <p:cNvSpPr txBox="1">
            <a:spLocks/>
          </p:cNvSpPr>
          <p:nvPr/>
        </p:nvSpPr>
        <p:spPr>
          <a:xfrm>
            <a:off x="1197344" y="27066949"/>
            <a:ext cx="22225012" cy="2293007"/>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buFont typeface="Webdings" panose="05030102010509060703" pitchFamily="18" charset="2"/>
              <a:buChar char="4"/>
            </a:pPr>
            <a:r>
              <a:rPr lang="en-US" sz="2600" dirty="0">
                <a:solidFill>
                  <a:schemeClr val="tx1">
                    <a:lumMod val="75000"/>
                  </a:schemeClr>
                </a:solidFill>
              </a:rPr>
              <a:t>The Valley Bottom Extraction Tool was utilized effectively to delineate current maximum riparian corridor extent in the topographically diverse Verde watershed. </a:t>
            </a:r>
          </a:p>
          <a:p>
            <a:pPr marL="347663" indent="-347663">
              <a:buClr>
                <a:srgbClr val="75AADB"/>
              </a:buClr>
              <a:buFont typeface="Webdings" panose="05030102010509060703" pitchFamily="18" charset="2"/>
              <a:buChar char="4"/>
            </a:pPr>
            <a:r>
              <a:rPr lang="en-US" sz="2600" dirty="0">
                <a:solidFill>
                  <a:schemeClr val="tx1">
                    <a:lumMod val="75000"/>
                  </a:schemeClr>
                </a:solidFill>
              </a:rPr>
              <a:t>Percent riparian vegetation cover in the Verde River Watershed was successfully mapped utilizing NASA Earth </a:t>
            </a:r>
            <a:r>
              <a:rPr lang="en-US" sz="2600" dirty="0" smtClean="0">
                <a:solidFill>
                  <a:schemeClr val="tx1">
                    <a:lumMod val="75000"/>
                  </a:schemeClr>
                </a:solidFill>
              </a:rPr>
              <a:t>observation </a:t>
            </a:r>
            <a:r>
              <a:rPr lang="en-US" sz="2600" dirty="0">
                <a:solidFill>
                  <a:schemeClr val="tx1">
                    <a:lumMod val="75000"/>
                  </a:schemeClr>
                </a:solidFill>
              </a:rPr>
              <a:t>data integrated into a two-step Random Forest land cover classification model.</a:t>
            </a:r>
          </a:p>
          <a:p>
            <a:pPr marL="347663" indent="-347663">
              <a:buClr>
                <a:srgbClr val="75AADB"/>
              </a:buClr>
              <a:buFont typeface="Webdings" panose="05030102010509060703" pitchFamily="18" charset="2"/>
              <a:buChar char="4"/>
            </a:pPr>
            <a:r>
              <a:rPr lang="en-US" sz="2600" dirty="0">
                <a:solidFill>
                  <a:schemeClr val="tx1">
                    <a:lumMod val="75000"/>
                  </a:schemeClr>
                </a:solidFill>
              </a:rPr>
              <a:t>The resulting map products will support riparian habitat management and restoration efforts by project partners at the Walton Family foundation. </a:t>
            </a:r>
          </a:p>
          <a:p>
            <a:pPr marL="347663" indent="-347663">
              <a:buClr>
                <a:srgbClr val="75AADB"/>
              </a:buClr>
              <a:buFont typeface="Webdings" panose="05030102010509060703" pitchFamily="18" charset="2"/>
              <a:buChar char="4"/>
            </a:pPr>
            <a:r>
              <a:rPr lang="en-US" sz="2600" dirty="0">
                <a:solidFill>
                  <a:schemeClr val="tx1">
                    <a:lumMod val="75000"/>
                  </a:schemeClr>
                </a:solidFill>
              </a:rPr>
              <a:t>This methodology can be utilized in future efforts to map riparian corridor extent </a:t>
            </a:r>
            <a:r>
              <a:rPr lang="en-US" sz="2600" dirty="0" smtClean="0">
                <a:solidFill>
                  <a:schemeClr val="tx1">
                    <a:lumMod val="75000"/>
                  </a:schemeClr>
                </a:solidFill>
              </a:rPr>
              <a:t>and conditions </a:t>
            </a:r>
            <a:r>
              <a:rPr lang="en-US" sz="2600" dirty="0">
                <a:solidFill>
                  <a:schemeClr val="tx1">
                    <a:lumMod val="75000"/>
                  </a:schemeClr>
                </a:solidFill>
              </a:rPr>
              <a:t>for the entire Colorado River Basin. </a:t>
            </a:r>
          </a:p>
        </p:txBody>
      </p:sp>
      <p:grpSp>
        <p:nvGrpSpPr>
          <p:cNvPr id="32" name="Group 31"/>
          <p:cNvGrpSpPr/>
          <p:nvPr/>
        </p:nvGrpSpPr>
        <p:grpSpPr>
          <a:xfrm>
            <a:off x="13351798" y="8458251"/>
            <a:ext cx="9967476" cy="2963931"/>
            <a:chOff x="11851726" y="9996591"/>
            <a:chExt cx="13593121" cy="4042054"/>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726" y="10881710"/>
              <a:ext cx="2540922" cy="245483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13249" y="11076111"/>
              <a:ext cx="2868121" cy="2344110"/>
            </a:xfrm>
            <a:prstGeom prst="rect">
              <a:avLst/>
            </a:prstGeom>
          </p:spPr>
        </p:pic>
        <p:sp>
          <p:nvSpPr>
            <p:cNvPr id="20" name="TextBox 19"/>
            <p:cNvSpPr txBox="1"/>
            <p:nvPr/>
          </p:nvSpPr>
          <p:spPr>
            <a:xfrm>
              <a:off x="13109914" y="11398525"/>
              <a:ext cx="3447904" cy="797485"/>
            </a:xfrm>
            <a:prstGeom prst="rect">
              <a:avLst/>
            </a:prstGeom>
            <a:noFill/>
          </p:spPr>
          <p:txBody>
            <a:bodyPr wrap="square" rtlCol="0">
              <a:spAutoFit/>
            </a:bodyPr>
            <a:lstStyle/>
            <a:p>
              <a:r>
                <a:rPr lang="en-US" sz="3200" dirty="0" smtClean="0"/>
                <a:t>Landsat 5 TM</a:t>
              </a:r>
              <a:endParaRPr lang="en-US" sz="3200" dirty="0"/>
            </a:p>
          </p:txBody>
        </p:sp>
        <p:sp>
          <p:nvSpPr>
            <p:cNvPr id="22" name="TextBox 21"/>
            <p:cNvSpPr txBox="1"/>
            <p:nvPr/>
          </p:nvSpPr>
          <p:spPr>
            <a:xfrm>
              <a:off x="16862042" y="13241159"/>
              <a:ext cx="6285008" cy="797486"/>
            </a:xfrm>
            <a:prstGeom prst="rect">
              <a:avLst/>
            </a:prstGeom>
            <a:noFill/>
          </p:spPr>
          <p:txBody>
            <a:bodyPr wrap="square" rtlCol="0">
              <a:spAutoFit/>
            </a:bodyPr>
            <a:lstStyle/>
            <a:p>
              <a:r>
                <a:rPr lang="en-US" sz="3200" dirty="0" smtClean="0"/>
                <a:t>Landsat 8 OLI &amp; TIRS</a:t>
              </a:r>
              <a:endParaRPr lang="en-US" sz="32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84504" y="9996591"/>
              <a:ext cx="3260343" cy="3608112"/>
            </a:xfrm>
            <a:prstGeom prst="rect">
              <a:avLst/>
            </a:prstGeom>
          </p:spPr>
        </p:pic>
        <p:sp>
          <p:nvSpPr>
            <p:cNvPr id="65" name="TextBox 64"/>
            <p:cNvSpPr txBox="1"/>
            <p:nvPr/>
          </p:nvSpPr>
          <p:spPr>
            <a:xfrm>
              <a:off x="21950604" y="10868779"/>
              <a:ext cx="1226040" cy="584775"/>
            </a:xfrm>
            <a:prstGeom prst="rect">
              <a:avLst/>
            </a:prstGeom>
            <a:noFill/>
          </p:spPr>
          <p:txBody>
            <a:bodyPr wrap="none" rtlCol="0">
              <a:spAutoFit/>
            </a:bodyPr>
            <a:lstStyle/>
            <a:p>
              <a:r>
                <a:rPr lang="en-US" sz="3200" dirty="0" smtClean="0"/>
                <a:t>SRTM</a:t>
              </a:r>
              <a:endParaRPr lang="en-US" sz="3200" dirty="0"/>
            </a:p>
          </p:txBody>
        </p:sp>
      </p:grpSp>
      <p:sp>
        <p:nvSpPr>
          <p:cNvPr id="69" name="TextBox 68"/>
          <p:cNvSpPr txBox="1"/>
          <p:nvPr/>
        </p:nvSpPr>
        <p:spPr>
          <a:xfrm>
            <a:off x="902222" y="35727273"/>
            <a:ext cx="2289810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11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1">
                  <a:lumMod val="50000"/>
                </a:schemeClr>
              </a:solidFill>
              <a:latin typeface="Arial" panose="020B0604020202020204" pitchFamily="34" charset="0"/>
              <a:cs typeface="Arial" panose="020B0604020202020204" pitchFamily="34" charset="0"/>
            </a:endParaRPr>
          </a:p>
        </p:txBody>
      </p:sp>
      <p:grpSp>
        <p:nvGrpSpPr>
          <p:cNvPr id="59" name="Group 58"/>
          <p:cNvGrpSpPr/>
          <p:nvPr/>
        </p:nvGrpSpPr>
        <p:grpSpPr>
          <a:xfrm>
            <a:off x="1066033" y="12320327"/>
            <a:ext cx="10708184" cy="5932217"/>
            <a:chOff x="1066033" y="12625224"/>
            <a:chExt cx="10708184" cy="5932217"/>
          </a:xfrm>
        </p:grpSpPr>
        <p:pic>
          <p:nvPicPr>
            <p:cNvPr id="177" name="Picture 176"/>
            <p:cNvPicPr>
              <a:picLocks noChangeAspect="1"/>
            </p:cNvPicPr>
            <p:nvPr/>
          </p:nvPicPr>
          <p:blipFill rotWithShape="1">
            <a:blip r:embed="rId6" cstate="print">
              <a:extLst>
                <a:ext uri="{28A0092B-C50C-407E-A947-70E740481C1C}">
                  <a14:useLocalDpi xmlns:a14="http://schemas.microsoft.com/office/drawing/2010/main" val="0"/>
                </a:ext>
              </a:extLst>
            </a:blip>
            <a:srcRect l="14114" t="7285" r="14721" b="3781"/>
            <a:stretch/>
          </p:blipFill>
          <p:spPr>
            <a:xfrm>
              <a:off x="5685284" y="12677530"/>
              <a:ext cx="6088933" cy="5879911"/>
            </a:xfrm>
            <a:prstGeom prst="rect">
              <a:avLst/>
            </a:prstGeom>
            <a:ln w="19050">
              <a:solidFill>
                <a:sysClr val="windowText" lastClr="000000"/>
              </a:solidFill>
            </a:ln>
          </p:spPr>
        </p:pic>
        <p:pic>
          <p:nvPicPr>
            <p:cNvPr id="178" name="Picture 177"/>
            <p:cNvPicPr>
              <a:picLocks noChangeAspect="1"/>
            </p:cNvPicPr>
            <p:nvPr/>
          </p:nvPicPr>
          <p:blipFill rotWithShape="1">
            <a:blip r:embed="rId7" cstate="print">
              <a:extLst>
                <a:ext uri="{28A0092B-C50C-407E-A947-70E740481C1C}">
                  <a14:useLocalDpi xmlns:a14="http://schemas.microsoft.com/office/drawing/2010/main" val="0"/>
                </a:ext>
              </a:extLst>
            </a:blip>
            <a:srcRect l="17553" t="30194" r="71755" b="55900"/>
            <a:stretch/>
          </p:blipFill>
          <p:spPr>
            <a:xfrm>
              <a:off x="11146399" y="12995564"/>
              <a:ext cx="546226" cy="919391"/>
            </a:xfrm>
            <a:prstGeom prst="rect">
              <a:avLst/>
            </a:prstGeom>
          </p:spPr>
        </p:pic>
        <p:grpSp>
          <p:nvGrpSpPr>
            <p:cNvPr id="179" name="Group 178"/>
            <p:cNvGrpSpPr/>
            <p:nvPr/>
          </p:nvGrpSpPr>
          <p:grpSpPr>
            <a:xfrm>
              <a:off x="1066033" y="12625224"/>
              <a:ext cx="3599643" cy="2345315"/>
              <a:chOff x="880477" y="310028"/>
              <a:chExt cx="3733856" cy="2432760"/>
            </a:xfrm>
          </p:grpSpPr>
          <p:pic>
            <p:nvPicPr>
              <p:cNvPr id="203" name="Picture 202"/>
              <p:cNvPicPr>
                <a:picLocks noChangeAspect="1"/>
              </p:cNvPicPr>
              <p:nvPr/>
            </p:nvPicPr>
            <p:blipFill rotWithShape="1">
              <a:blip r:embed="rId8" cstate="print">
                <a:extLst>
                  <a:ext uri="{28A0092B-C50C-407E-A947-70E740481C1C}">
                    <a14:useLocalDpi xmlns:a14="http://schemas.microsoft.com/office/drawing/2010/main" val="0"/>
                  </a:ext>
                </a:extLst>
              </a:blip>
              <a:srcRect l="1002" t="14702" b="1826"/>
              <a:stretch/>
            </p:blipFill>
            <p:spPr>
              <a:xfrm>
                <a:off x="880477" y="310028"/>
                <a:ext cx="3733856" cy="2432760"/>
              </a:xfrm>
              <a:prstGeom prst="rect">
                <a:avLst/>
              </a:prstGeom>
              <a:ln>
                <a:solidFill>
                  <a:sysClr val="windowText" lastClr="000000"/>
                </a:solidFill>
              </a:ln>
            </p:spPr>
          </p:pic>
          <p:grpSp>
            <p:nvGrpSpPr>
              <p:cNvPr id="204" name="Group 203"/>
              <p:cNvGrpSpPr/>
              <p:nvPr/>
            </p:nvGrpSpPr>
            <p:grpSpPr>
              <a:xfrm>
                <a:off x="1847040" y="341500"/>
                <a:ext cx="2641334" cy="1171761"/>
                <a:chOff x="1859451" y="482681"/>
                <a:chExt cx="2641334" cy="1171761"/>
              </a:xfrm>
            </p:grpSpPr>
            <p:grpSp>
              <p:nvGrpSpPr>
                <p:cNvPr id="205" name="Group 204"/>
                <p:cNvGrpSpPr/>
                <p:nvPr/>
              </p:nvGrpSpPr>
              <p:grpSpPr>
                <a:xfrm>
                  <a:off x="1859451" y="482681"/>
                  <a:ext cx="2603988" cy="1171761"/>
                  <a:chOff x="2219094" y="404955"/>
                  <a:chExt cx="2603988" cy="1171761"/>
                </a:xfrm>
              </p:grpSpPr>
              <p:grpSp>
                <p:nvGrpSpPr>
                  <p:cNvPr id="207" name="Group 206"/>
                  <p:cNvGrpSpPr/>
                  <p:nvPr/>
                </p:nvGrpSpPr>
                <p:grpSpPr>
                  <a:xfrm>
                    <a:off x="2779196" y="404955"/>
                    <a:ext cx="1166658" cy="1171761"/>
                    <a:chOff x="3681897" y="678393"/>
                    <a:chExt cx="1097872" cy="1102674"/>
                  </a:xfrm>
                </p:grpSpPr>
                <p:sp>
                  <p:nvSpPr>
                    <p:cNvPr id="210" name="TextBox 209"/>
                    <p:cNvSpPr txBox="1"/>
                    <p:nvPr/>
                  </p:nvSpPr>
                  <p:spPr>
                    <a:xfrm>
                      <a:off x="4300815" y="1520400"/>
                      <a:ext cx="366864" cy="260667"/>
                    </a:xfrm>
                    <a:prstGeom prst="rect">
                      <a:avLst/>
                    </a:prstGeom>
                    <a:noFill/>
                    <a:ln w="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E7E6E6">
                              <a:lumMod val="25000"/>
                            </a:srgbClr>
                          </a:solidFill>
                          <a:effectLst/>
                          <a:uLnTx/>
                          <a:uFillTx/>
                        </a:rPr>
                        <a:t>AZ</a:t>
                      </a:r>
                      <a:endParaRPr kumimoji="0" lang="en-US" sz="1800" b="0" i="0" u="none" strike="noStrike" kern="0" cap="none" spc="0" normalizeH="0" baseline="0" noProof="0" dirty="0" smtClean="0">
                        <a:ln>
                          <a:noFill/>
                        </a:ln>
                        <a:solidFill>
                          <a:srgbClr val="E7E6E6">
                            <a:lumMod val="25000"/>
                          </a:srgbClr>
                        </a:solidFill>
                        <a:effectLst/>
                        <a:uLnTx/>
                        <a:uFillTx/>
                      </a:endParaRPr>
                    </a:p>
                  </p:txBody>
                </p:sp>
                <p:sp>
                  <p:nvSpPr>
                    <p:cNvPr id="211" name="TextBox 210"/>
                    <p:cNvSpPr txBox="1"/>
                    <p:nvPr/>
                  </p:nvSpPr>
                  <p:spPr>
                    <a:xfrm>
                      <a:off x="4431006" y="686303"/>
                      <a:ext cx="348763" cy="246185"/>
                    </a:xfrm>
                    <a:prstGeom prst="rect">
                      <a:avLst/>
                    </a:prstGeom>
                    <a:noFill/>
                    <a:ln w="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E7E6E6">
                              <a:lumMod val="25000"/>
                            </a:srgbClr>
                          </a:solidFill>
                          <a:effectLst/>
                          <a:uLnTx/>
                          <a:uFillTx/>
                        </a:rPr>
                        <a:t>UT</a:t>
                      </a:r>
                      <a:endParaRPr kumimoji="0" lang="en-US" sz="2000" b="0" i="0" u="none" strike="noStrike" kern="0" cap="none" spc="0" normalizeH="0" baseline="0" noProof="0" dirty="0" smtClean="0">
                        <a:ln>
                          <a:noFill/>
                        </a:ln>
                        <a:solidFill>
                          <a:srgbClr val="E7E6E6">
                            <a:lumMod val="25000"/>
                          </a:srgbClr>
                        </a:solidFill>
                        <a:effectLst/>
                        <a:uLnTx/>
                        <a:uFillTx/>
                      </a:endParaRPr>
                    </a:p>
                  </p:txBody>
                </p:sp>
                <p:sp>
                  <p:nvSpPr>
                    <p:cNvPr id="212" name="TextBox 211"/>
                    <p:cNvSpPr txBox="1"/>
                    <p:nvPr/>
                  </p:nvSpPr>
                  <p:spPr>
                    <a:xfrm>
                      <a:off x="3681897" y="678393"/>
                      <a:ext cx="366865" cy="246185"/>
                    </a:xfrm>
                    <a:prstGeom prst="rect">
                      <a:avLst/>
                    </a:prstGeom>
                    <a:noFill/>
                    <a:ln w="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E7E6E6">
                              <a:lumMod val="25000"/>
                            </a:srgbClr>
                          </a:solidFill>
                          <a:effectLst/>
                          <a:uLnTx/>
                          <a:uFillTx/>
                        </a:rPr>
                        <a:t>NV</a:t>
                      </a:r>
                      <a:endParaRPr kumimoji="0" lang="en-US" sz="1800" b="0" i="0" u="none" strike="noStrike" kern="0" cap="none" spc="0" normalizeH="0" baseline="0" noProof="0" dirty="0" smtClean="0">
                        <a:ln>
                          <a:noFill/>
                        </a:ln>
                        <a:solidFill>
                          <a:srgbClr val="E7E6E6">
                            <a:lumMod val="25000"/>
                          </a:srgbClr>
                        </a:solidFill>
                        <a:effectLst/>
                        <a:uLnTx/>
                        <a:uFillTx/>
                      </a:endParaRPr>
                    </a:p>
                  </p:txBody>
                </p:sp>
              </p:grpSp>
              <p:sp>
                <p:nvSpPr>
                  <p:cNvPr id="208" name="TextBox 207"/>
                  <p:cNvSpPr txBox="1"/>
                  <p:nvPr/>
                </p:nvSpPr>
                <p:spPr>
                  <a:xfrm rot="3497257">
                    <a:off x="2164272" y="575178"/>
                    <a:ext cx="386644" cy="276999"/>
                  </a:xfrm>
                  <a:prstGeom prst="rect">
                    <a:avLst/>
                  </a:prstGeom>
                  <a:noFill/>
                  <a:ln w="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E7E6E6">
                            <a:lumMod val="25000"/>
                          </a:srgbClr>
                        </a:solidFill>
                        <a:effectLst/>
                        <a:uLnTx/>
                        <a:uFillTx/>
                      </a:rPr>
                      <a:t>CA</a:t>
                    </a:r>
                    <a:endParaRPr kumimoji="0" lang="en-US" sz="1800" b="0" i="0" u="none" strike="noStrike" kern="0" cap="none" spc="0" normalizeH="0" baseline="0" noProof="0" dirty="0" smtClean="0">
                      <a:ln>
                        <a:noFill/>
                      </a:ln>
                      <a:solidFill>
                        <a:srgbClr val="E7E6E6">
                          <a:lumMod val="25000"/>
                        </a:srgbClr>
                      </a:solidFill>
                      <a:effectLst/>
                      <a:uLnTx/>
                      <a:uFillTx/>
                    </a:endParaRPr>
                  </a:p>
                </p:txBody>
              </p:sp>
              <p:sp>
                <p:nvSpPr>
                  <p:cNvPr id="209" name="TextBox 208"/>
                  <p:cNvSpPr txBox="1"/>
                  <p:nvPr/>
                </p:nvSpPr>
                <p:spPr>
                  <a:xfrm>
                    <a:off x="4422010" y="1303565"/>
                    <a:ext cx="401072" cy="253917"/>
                  </a:xfrm>
                  <a:prstGeom prst="rect">
                    <a:avLst/>
                  </a:prstGeom>
                  <a:noFill/>
                  <a:ln w="0">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E7E6E6">
                            <a:lumMod val="50000"/>
                          </a:srgbClr>
                        </a:solidFill>
                        <a:effectLst/>
                        <a:uLnTx/>
                        <a:uFillTx/>
                      </a:rPr>
                      <a:t>NM</a:t>
                    </a:r>
                    <a:endParaRPr kumimoji="0" lang="en-US" sz="1600" b="0" i="0" u="none" strike="noStrike" kern="0" cap="none" spc="0" normalizeH="0" baseline="0" noProof="0" dirty="0" smtClean="0">
                      <a:ln>
                        <a:noFill/>
                      </a:ln>
                      <a:solidFill>
                        <a:srgbClr val="E7E6E6">
                          <a:lumMod val="50000"/>
                        </a:srgbClr>
                      </a:solidFill>
                      <a:effectLst/>
                      <a:uLnTx/>
                      <a:uFillTx/>
                    </a:endParaRPr>
                  </a:p>
                </p:txBody>
              </p:sp>
            </p:grpSp>
            <p:sp>
              <p:nvSpPr>
                <p:cNvPr id="206" name="TextBox 205"/>
                <p:cNvSpPr txBox="1"/>
                <p:nvPr/>
              </p:nvSpPr>
              <p:spPr>
                <a:xfrm>
                  <a:off x="4104523" y="554143"/>
                  <a:ext cx="396262" cy="261610"/>
                </a:xfrm>
                <a:prstGeom prst="rect">
                  <a:avLst/>
                </a:prstGeom>
                <a:noFill/>
                <a:ln w="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E7E6E6">
                          <a:lumMod val="50000"/>
                        </a:srgbClr>
                      </a:solidFill>
                      <a:effectLst/>
                      <a:uLnTx/>
                      <a:uFillTx/>
                    </a:rPr>
                    <a:t>CO</a:t>
                  </a:r>
                  <a:endParaRPr kumimoji="0" lang="en-US" sz="2000" b="0" i="0" u="none" strike="noStrike" kern="0" cap="none" spc="0" normalizeH="0" baseline="0" noProof="0" dirty="0" smtClean="0">
                    <a:ln>
                      <a:noFill/>
                    </a:ln>
                    <a:solidFill>
                      <a:srgbClr val="E7E6E6">
                        <a:lumMod val="50000"/>
                      </a:srgbClr>
                    </a:solidFill>
                    <a:effectLst/>
                    <a:uLnTx/>
                    <a:uFillTx/>
                  </a:endParaRPr>
                </a:p>
              </p:txBody>
            </p:sp>
          </p:grpSp>
        </p:grpSp>
        <p:grpSp>
          <p:nvGrpSpPr>
            <p:cNvPr id="180" name="Group 179"/>
            <p:cNvGrpSpPr/>
            <p:nvPr/>
          </p:nvGrpSpPr>
          <p:grpSpPr>
            <a:xfrm>
              <a:off x="1080336" y="12658902"/>
              <a:ext cx="4581450" cy="5879911"/>
              <a:chOff x="895313" y="344962"/>
              <a:chExt cx="4752269" cy="6099142"/>
            </a:xfrm>
          </p:grpSpPr>
          <p:pic>
            <p:nvPicPr>
              <p:cNvPr id="195" name="Picture 194"/>
              <p:cNvPicPr>
                <a:picLocks noChangeAspect="1"/>
              </p:cNvPicPr>
              <p:nvPr/>
            </p:nvPicPr>
            <p:blipFill rotWithShape="1">
              <a:blip r:embed="rId9" cstate="print">
                <a:extLst>
                  <a:ext uri="{28A0092B-C50C-407E-A947-70E740481C1C}">
                    <a14:useLocalDpi xmlns:a14="http://schemas.microsoft.com/office/drawing/2010/main" val="0"/>
                  </a:ext>
                </a:extLst>
              </a:blip>
              <a:srcRect l="1141" t="1309" r="1338" b="1342"/>
              <a:stretch/>
            </p:blipFill>
            <p:spPr>
              <a:xfrm>
                <a:off x="895313" y="2959031"/>
                <a:ext cx="4494418" cy="3466886"/>
              </a:xfrm>
              <a:prstGeom prst="rect">
                <a:avLst/>
              </a:prstGeom>
              <a:ln>
                <a:solidFill>
                  <a:sysClr val="windowText" lastClr="000000"/>
                </a:solidFill>
              </a:ln>
            </p:spPr>
          </p:pic>
          <p:cxnSp>
            <p:nvCxnSpPr>
              <p:cNvPr id="196" name="Straight Connector 195"/>
              <p:cNvCxnSpPr/>
              <p:nvPr/>
            </p:nvCxnSpPr>
            <p:spPr>
              <a:xfrm flipV="1">
                <a:off x="4323655" y="344962"/>
                <a:ext cx="1323927" cy="3988914"/>
              </a:xfrm>
              <a:prstGeom prst="line">
                <a:avLst/>
              </a:prstGeom>
              <a:noFill/>
              <a:ln w="6350" cap="flat" cmpd="sng" algn="ctr">
                <a:solidFill>
                  <a:sysClr val="windowText" lastClr="000000"/>
                </a:solidFill>
                <a:prstDash val="solid"/>
                <a:miter lim="800000"/>
              </a:ln>
              <a:effectLst/>
            </p:spPr>
          </p:cxnSp>
          <p:cxnSp>
            <p:nvCxnSpPr>
              <p:cNvPr id="197" name="Straight Connector 196"/>
              <p:cNvCxnSpPr/>
              <p:nvPr/>
            </p:nvCxnSpPr>
            <p:spPr>
              <a:xfrm>
                <a:off x="4323655" y="5244465"/>
                <a:ext cx="1323927" cy="1199639"/>
              </a:xfrm>
              <a:prstGeom prst="line">
                <a:avLst/>
              </a:prstGeom>
              <a:noFill/>
              <a:ln w="6350" cap="flat" cmpd="sng" algn="ctr">
                <a:solidFill>
                  <a:sysClr val="windowText" lastClr="000000"/>
                </a:solidFill>
                <a:prstDash val="solid"/>
                <a:miter lim="800000"/>
              </a:ln>
              <a:effectLst/>
            </p:spPr>
          </p:cxnSp>
          <p:sp>
            <p:nvSpPr>
              <p:cNvPr id="198" name="TextBox 197"/>
              <p:cNvSpPr txBox="1"/>
              <p:nvPr/>
            </p:nvSpPr>
            <p:spPr>
              <a:xfrm>
                <a:off x="3913500" y="4238632"/>
                <a:ext cx="70083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E7E6E6">
                        <a:lumMod val="25000"/>
                      </a:srgbClr>
                    </a:solidFill>
                    <a:effectLst/>
                    <a:uLnTx/>
                    <a:uFillTx/>
                  </a:rPr>
                  <a:t>Flagstaff</a:t>
                </a:r>
                <a:endParaRPr kumimoji="0" lang="en-US" sz="1100" b="0" i="0" u="none" strike="noStrike" kern="0" cap="none" spc="0" normalizeH="0" baseline="0" noProof="0" dirty="0" smtClean="0">
                  <a:ln>
                    <a:noFill/>
                  </a:ln>
                  <a:solidFill>
                    <a:srgbClr val="E7E6E6">
                      <a:lumMod val="25000"/>
                    </a:srgbClr>
                  </a:solidFill>
                  <a:effectLst/>
                  <a:uLnTx/>
                  <a:uFillTx/>
                </a:endParaRPr>
              </a:p>
            </p:txBody>
          </p:sp>
          <p:sp>
            <p:nvSpPr>
              <p:cNvPr id="199" name="TextBox 198"/>
              <p:cNvSpPr txBox="1"/>
              <p:nvPr/>
            </p:nvSpPr>
            <p:spPr>
              <a:xfrm>
                <a:off x="3161546" y="5571969"/>
                <a:ext cx="67678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E7E6E6">
                        <a:lumMod val="25000"/>
                      </a:srgbClr>
                    </a:solidFill>
                    <a:effectLst/>
                    <a:uLnTx/>
                    <a:uFillTx/>
                  </a:rPr>
                  <a:t>Pheonix</a:t>
                </a:r>
                <a:endParaRPr kumimoji="0" lang="en-US" sz="1050" b="0" i="0" u="none" strike="noStrike" kern="0" cap="none" spc="0" normalizeH="0" baseline="0" noProof="0" dirty="0" smtClean="0">
                  <a:ln>
                    <a:noFill/>
                  </a:ln>
                  <a:solidFill>
                    <a:srgbClr val="E7E6E6">
                      <a:lumMod val="25000"/>
                    </a:srgbClr>
                  </a:solidFill>
                  <a:effectLst/>
                  <a:uLnTx/>
                  <a:uFillTx/>
                </a:endParaRPr>
              </a:p>
            </p:txBody>
          </p:sp>
          <p:sp>
            <p:nvSpPr>
              <p:cNvPr id="200" name="TextBox 199"/>
              <p:cNvSpPr txBox="1"/>
              <p:nvPr/>
            </p:nvSpPr>
            <p:spPr>
              <a:xfrm>
                <a:off x="1132765" y="3280507"/>
                <a:ext cx="532069" cy="461665"/>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E7E6E6">
                        <a:lumMod val="25000"/>
                      </a:srgbClr>
                    </a:solidFill>
                    <a:effectLst/>
                    <a:uLnTx/>
                    <a:uFillTx/>
                  </a:rPr>
                  <a:t>Las</a:t>
                </a:r>
                <a:br>
                  <a:rPr kumimoji="0" lang="en-US" sz="1200" b="0" i="0" u="none" strike="noStrike" kern="0" cap="none" spc="0" normalizeH="0" baseline="0" noProof="0" dirty="0" smtClean="0">
                    <a:ln>
                      <a:noFill/>
                    </a:ln>
                    <a:solidFill>
                      <a:srgbClr val="E7E6E6">
                        <a:lumMod val="25000"/>
                      </a:srgbClr>
                    </a:solidFill>
                    <a:effectLst/>
                    <a:uLnTx/>
                    <a:uFillTx/>
                  </a:rPr>
                </a:br>
                <a:r>
                  <a:rPr kumimoji="0" lang="en-US" sz="1200" b="0" i="0" u="none" strike="noStrike" kern="0" cap="none" spc="0" normalizeH="0" baseline="0" noProof="0" dirty="0" smtClean="0">
                    <a:ln>
                      <a:noFill/>
                    </a:ln>
                    <a:solidFill>
                      <a:srgbClr val="E7E6E6">
                        <a:lumMod val="25000"/>
                      </a:srgbClr>
                    </a:solidFill>
                    <a:effectLst/>
                    <a:uLnTx/>
                    <a:uFillTx/>
                  </a:rPr>
                  <a:t>Vegas</a:t>
                </a:r>
                <a:endParaRPr kumimoji="0" lang="en-US" sz="1100" b="0" i="0" u="none" strike="noStrike" kern="0" cap="none" spc="0" normalizeH="0" baseline="0" noProof="0" dirty="0" smtClean="0">
                  <a:ln>
                    <a:noFill/>
                  </a:ln>
                  <a:solidFill>
                    <a:srgbClr val="E7E6E6">
                      <a:lumMod val="25000"/>
                    </a:srgbClr>
                  </a:solidFill>
                  <a:effectLst/>
                  <a:uLnTx/>
                  <a:uFillTx/>
                </a:endParaRPr>
              </a:p>
            </p:txBody>
          </p:sp>
          <p:sp>
            <p:nvSpPr>
              <p:cNvPr id="201" name="TextBox 200"/>
              <p:cNvSpPr txBox="1"/>
              <p:nvPr/>
            </p:nvSpPr>
            <p:spPr>
              <a:xfrm rot="1461913">
                <a:off x="3264896" y="2968204"/>
                <a:ext cx="642675" cy="461665"/>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E7E6E6">
                        <a:lumMod val="25000"/>
                      </a:srgbClr>
                    </a:solidFill>
                    <a:effectLst/>
                    <a:uLnTx/>
                    <a:uFillTx/>
                  </a:rPr>
                  <a:t>Grand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E7E6E6">
                        <a:lumMod val="25000"/>
                      </a:srgbClr>
                    </a:solidFill>
                    <a:effectLst/>
                    <a:uLnTx/>
                    <a:uFillTx/>
                  </a:rPr>
                  <a:t>Canyon</a:t>
                </a:r>
                <a:endParaRPr kumimoji="0" lang="en-US" sz="1100" b="0" i="0" u="none" strike="noStrike" kern="0" cap="none" spc="0" normalizeH="0" baseline="0" noProof="0" dirty="0" smtClean="0">
                  <a:ln>
                    <a:noFill/>
                  </a:ln>
                  <a:solidFill>
                    <a:srgbClr val="E7E6E6">
                      <a:lumMod val="25000"/>
                    </a:srgbClr>
                  </a:solidFill>
                  <a:effectLst/>
                  <a:uLnTx/>
                  <a:uFillTx/>
                </a:endParaRPr>
              </a:p>
            </p:txBody>
          </p:sp>
          <p:sp>
            <p:nvSpPr>
              <p:cNvPr id="202" name="TextBox 201"/>
              <p:cNvSpPr txBox="1"/>
              <p:nvPr/>
            </p:nvSpPr>
            <p:spPr>
              <a:xfrm>
                <a:off x="1888138" y="3560442"/>
                <a:ext cx="787395" cy="261610"/>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E7E6E6">
                        <a:lumMod val="25000"/>
                      </a:srgbClr>
                    </a:solidFill>
                    <a:effectLst/>
                    <a:uLnTx/>
                    <a:uFillTx/>
                  </a:rPr>
                  <a:t>Lake Mead</a:t>
                </a:r>
                <a:endParaRPr kumimoji="0" lang="en-US" sz="1050" b="0" i="0" u="none" strike="noStrike" kern="0" cap="none" spc="0" normalizeH="0" baseline="0" noProof="0" dirty="0" smtClean="0">
                  <a:ln>
                    <a:noFill/>
                  </a:ln>
                  <a:solidFill>
                    <a:srgbClr val="E7E6E6">
                      <a:lumMod val="25000"/>
                    </a:srgbClr>
                  </a:solidFill>
                  <a:effectLst/>
                  <a:uLnTx/>
                  <a:uFillTx/>
                </a:endParaRPr>
              </a:p>
            </p:txBody>
          </p:sp>
        </p:grpSp>
        <p:grpSp>
          <p:nvGrpSpPr>
            <p:cNvPr id="181" name="Group 180"/>
            <p:cNvGrpSpPr/>
            <p:nvPr/>
          </p:nvGrpSpPr>
          <p:grpSpPr>
            <a:xfrm>
              <a:off x="5634198" y="16807166"/>
              <a:ext cx="3332699" cy="1631085"/>
              <a:chOff x="6034452" y="4597727"/>
              <a:chExt cx="3456959" cy="1691900"/>
            </a:xfrm>
          </p:grpSpPr>
          <p:grpSp>
            <p:nvGrpSpPr>
              <p:cNvPr id="184" name="Group 183"/>
              <p:cNvGrpSpPr/>
              <p:nvPr/>
            </p:nvGrpSpPr>
            <p:grpSpPr>
              <a:xfrm>
                <a:off x="6034452" y="4597727"/>
                <a:ext cx="3456959" cy="1691900"/>
                <a:chOff x="5937734" y="4518175"/>
                <a:chExt cx="3456959" cy="1691900"/>
              </a:xfrm>
            </p:grpSpPr>
            <p:pic>
              <p:nvPicPr>
                <p:cNvPr id="187" name="Picture 186"/>
                <p:cNvPicPr>
                  <a:picLocks noChangeAspect="1"/>
                </p:cNvPicPr>
                <p:nvPr/>
              </p:nvPicPr>
              <p:blipFill rotWithShape="1">
                <a:blip r:embed="rId10" cstate="print">
                  <a:extLst>
                    <a:ext uri="{28A0092B-C50C-407E-A947-70E740481C1C}">
                      <a14:useLocalDpi xmlns:a14="http://schemas.microsoft.com/office/drawing/2010/main" val="0"/>
                    </a:ext>
                  </a:extLst>
                </a:blip>
                <a:srcRect l="18383" t="20230" r="60161" b="24400"/>
                <a:stretch/>
              </p:blipFill>
              <p:spPr>
                <a:xfrm>
                  <a:off x="6014430" y="4854210"/>
                  <a:ext cx="590217" cy="1279613"/>
                </a:xfrm>
                <a:prstGeom prst="rect">
                  <a:avLst/>
                </a:prstGeom>
              </p:spPr>
            </p:pic>
            <p:sp>
              <p:nvSpPr>
                <p:cNvPr id="188" name="TextBox 187"/>
                <p:cNvSpPr txBox="1"/>
                <p:nvPr/>
              </p:nvSpPr>
              <p:spPr>
                <a:xfrm>
                  <a:off x="5937734" y="4518175"/>
                  <a:ext cx="864019" cy="3693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smtClean="0">
                      <a:ln>
                        <a:noFill/>
                      </a:ln>
                      <a:solidFill>
                        <a:prstClr val="black"/>
                      </a:solidFill>
                      <a:effectLst/>
                      <a:uLnTx/>
                      <a:uFillTx/>
                    </a:rPr>
                    <a:t>Legend</a:t>
                  </a:r>
                </a:p>
              </p:txBody>
            </p:sp>
            <p:sp>
              <p:nvSpPr>
                <p:cNvPr id="189" name="TextBox 188"/>
                <p:cNvSpPr txBox="1"/>
                <p:nvPr/>
              </p:nvSpPr>
              <p:spPr>
                <a:xfrm>
                  <a:off x="6330807" y="4782254"/>
                  <a:ext cx="1312259" cy="351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Stream/River</a:t>
                  </a:r>
                </a:p>
              </p:txBody>
            </p:sp>
            <p:sp>
              <p:nvSpPr>
                <p:cNvPr id="190" name="TextBox 189"/>
                <p:cNvSpPr txBox="1"/>
                <p:nvPr/>
              </p:nvSpPr>
              <p:spPr>
                <a:xfrm>
                  <a:off x="6319896" y="5004027"/>
                  <a:ext cx="3074797" cy="351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USA National Wild &amp; Scenic River</a:t>
                  </a:r>
                </a:p>
              </p:txBody>
            </p:sp>
            <p:sp>
              <p:nvSpPr>
                <p:cNvPr id="191" name="TextBox 190"/>
                <p:cNvSpPr txBox="1"/>
                <p:nvPr/>
              </p:nvSpPr>
              <p:spPr>
                <a:xfrm>
                  <a:off x="6321879" y="5222590"/>
                  <a:ext cx="2462897" cy="351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Major Roads and Highways</a:t>
                  </a:r>
                </a:p>
              </p:txBody>
            </p:sp>
            <p:sp>
              <p:nvSpPr>
                <p:cNvPr id="192" name="TextBox 191"/>
                <p:cNvSpPr txBox="1"/>
                <p:nvPr/>
              </p:nvSpPr>
              <p:spPr>
                <a:xfrm>
                  <a:off x="6330807" y="5425043"/>
                  <a:ext cx="1097762" cy="351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Study Area</a:t>
                  </a:r>
                </a:p>
              </p:txBody>
            </p:sp>
            <p:sp>
              <p:nvSpPr>
                <p:cNvPr id="193" name="TextBox 192"/>
                <p:cNvSpPr txBox="1"/>
                <p:nvPr/>
              </p:nvSpPr>
              <p:spPr>
                <a:xfrm>
                  <a:off x="6310999" y="5639793"/>
                  <a:ext cx="2113714" cy="351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Verde River Watershed</a:t>
                  </a:r>
                </a:p>
              </p:txBody>
            </p:sp>
            <p:sp>
              <p:nvSpPr>
                <p:cNvPr id="194" name="TextBox 193"/>
                <p:cNvSpPr txBox="1"/>
                <p:nvPr/>
              </p:nvSpPr>
              <p:spPr>
                <a:xfrm>
                  <a:off x="6305652" y="5858898"/>
                  <a:ext cx="850008" cy="351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Arizona</a:t>
                  </a:r>
                </a:p>
              </p:txBody>
            </p:sp>
          </p:grpSp>
          <p:sp>
            <p:nvSpPr>
              <p:cNvPr id="185" name="Rectangle 184"/>
              <p:cNvSpPr/>
              <p:nvPr/>
            </p:nvSpPr>
            <p:spPr>
              <a:xfrm>
                <a:off x="6145050" y="5249455"/>
                <a:ext cx="300184" cy="45719"/>
              </a:xfrm>
              <a:prstGeom prst="rect">
                <a:avLst/>
              </a:prstGeom>
              <a:solidFill>
                <a:srgbClr val="0892FC"/>
              </a:solidFill>
              <a:ln w="28575"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186" name="Straight Connector 185"/>
              <p:cNvCxnSpPr/>
              <p:nvPr/>
            </p:nvCxnSpPr>
            <p:spPr>
              <a:xfrm flipV="1">
                <a:off x="6152044" y="5471634"/>
                <a:ext cx="287163" cy="1489"/>
              </a:xfrm>
              <a:prstGeom prst="line">
                <a:avLst/>
              </a:prstGeom>
              <a:noFill/>
              <a:ln w="6350" cap="flat" cmpd="sng" algn="ctr">
                <a:solidFill>
                  <a:srgbClr val="CD6666"/>
                </a:solidFill>
                <a:prstDash val="solid"/>
                <a:miter lim="800000"/>
              </a:ln>
              <a:effectLst/>
            </p:spPr>
          </p:cxnSp>
        </p:grpSp>
        <p:sp>
          <p:nvSpPr>
            <p:cNvPr id="182" name="TextBox 181"/>
            <p:cNvSpPr txBox="1"/>
            <p:nvPr/>
          </p:nvSpPr>
          <p:spPr>
            <a:xfrm rot="1137804">
              <a:off x="3555368" y="14487708"/>
              <a:ext cx="603009" cy="267042"/>
            </a:xfrm>
            <a:prstGeom prst="rect">
              <a:avLst/>
            </a:prstGeom>
            <a:noFill/>
            <a:ln w="0">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E7E6E6">
                      <a:lumMod val="25000"/>
                    </a:srgbClr>
                  </a:solidFill>
                  <a:effectLst/>
                  <a:uLnTx/>
                  <a:uFillTx/>
                </a:rPr>
                <a:t>Mexico</a:t>
              </a:r>
              <a:endParaRPr kumimoji="0" lang="en-US" sz="1800" b="0" i="0" u="none" strike="noStrike" kern="0" cap="none" spc="0" normalizeH="0" baseline="0" noProof="0" dirty="0" smtClean="0">
                <a:ln>
                  <a:noFill/>
                </a:ln>
                <a:solidFill>
                  <a:srgbClr val="E7E6E6">
                    <a:lumMod val="25000"/>
                  </a:srgbClr>
                </a:solidFill>
                <a:effectLst/>
                <a:uLnTx/>
                <a:uFillTx/>
              </a:endParaRPr>
            </a:p>
          </p:txBody>
        </p:sp>
        <p:sp>
          <p:nvSpPr>
            <p:cNvPr id="183" name="Text Box 47"/>
            <p:cNvSpPr txBox="1"/>
            <p:nvPr/>
          </p:nvSpPr>
          <p:spPr>
            <a:xfrm rot="3625740">
              <a:off x="1480664" y="16679598"/>
              <a:ext cx="1036373" cy="500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en-US" sz="1000" b="0" i="0" u="none" strike="noStrike" kern="0" cap="none" spc="0" normalizeH="0" baseline="0" noProof="0" dirty="0" smtClean="0">
                  <a:ln>
                    <a:noFill/>
                  </a:ln>
                  <a:solidFill>
                    <a:srgbClr val="3B3838"/>
                  </a:solidFill>
                  <a:effectLst/>
                  <a:uLnTx/>
                  <a:uFillTx/>
                  <a:ea typeface="Arial" panose="020B0604020202020204" pitchFamily="34" charset="0"/>
                </a:rPr>
                <a:t>Colorado River</a:t>
              </a:r>
              <a:endPar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endParaRPr>
            </a:p>
          </p:txBody>
        </p:sp>
      </p:grpSp>
      <p:grpSp>
        <p:nvGrpSpPr>
          <p:cNvPr id="2" name="Group 1"/>
          <p:cNvGrpSpPr/>
          <p:nvPr/>
        </p:nvGrpSpPr>
        <p:grpSpPr>
          <a:xfrm>
            <a:off x="914400" y="30695054"/>
            <a:ext cx="11002982" cy="3501119"/>
            <a:chOff x="1338489" y="30841194"/>
            <a:chExt cx="11002982" cy="3501119"/>
          </a:xfrm>
        </p:grpSpPr>
        <p:grpSp>
          <p:nvGrpSpPr>
            <p:cNvPr id="97" name="Group 96"/>
            <p:cNvGrpSpPr/>
            <p:nvPr/>
          </p:nvGrpSpPr>
          <p:grpSpPr>
            <a:xfrm>
              <a:off x="1338489" y="30841194"/>
              <a:ext cx="11002982" cy="3501119"/>
              <a:chOff x="818072" y="31131091"/>
              <a:chExt cx="11002982" cy="3501119"/>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0777" y="31139977"/>
                <a:ext cx="2057404" cy="2081788"/>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90073" y="31131091"/>
                <a:ext cx="2057404" cy="2081788"/>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4580" y="31139977"/>
                <a:ext cx="2057404" cy="2081788"/>
              </a:xfrm>
              <a:prstGeom prst="rect">
                <a:avLst/>
              </a:prstGeom>
            </p:spPr>
          </p:pic>
          <p:grpSp>
            <p:nvGrpSpPr>
              <p:cNvPr id="91" name="Group 90"/>
              <p:cNvGrpSpPr/>
              <p:nvPr/>
            </p:nvGrpSpPr>
            <p:grpSpPr>
              <a:xfrm>
                <a:off x="818072" y="31342614"/>
                <a:ext cx="11002982" cy="3289596"/>
                <a:chOff x="818072" y="31342614"/>
                <a:chExt cx="11002982" cy="3289596"/>
              </a:xfrm>
            </p:grpSpPr>
            <p:sp>
              <p:nvSpPr>
                <p:cNvPr id="9" name="Text Placeholder 16"/>
                <p:cNvSpPr txBox="1">
                  <a:spLocks/>
                </p:cNvSpPr>
                <p:nvPr/>
              </p:nvSpPr>
              <p:spPr>
                <a:xfrm>
                  <a:off x="818072" y="3338431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Sarah Carroll</a:t>
                  </a:r>
                </a:p>
                <a:p>
                  <a:pPr algn="ctr">
                    <a:lnSpc>
                      <a:spcPct val="100000"/>
                    </a:lnSpc>
                    <a:spcBef>
                      <a:spcPts val="0"/>
                    </a:spcBef>
                  </a:pPr>
                  <a:r>
                    <a:rPr lang="en-US" dirty="0" smtClean="0">
                      <a:solidFill>
                        <a:schemeClr val="tx1">
                          <a:lumMod val="75000"/>
                        </a:schemeClr>
                      </a:solidFill>
                    </a:rPr>
                    <a:t>(Team Lead)</a:t>
                  </a:r>
                </a:p>
              </p:txBody>
            </p:sp>
            <p:sp>
              <p:nvSpPr>
                <p:cNvPr id="34" name="Text Placeholder 16"/>
                <p:cNvSpPr txBox="1">
                  <a:spLocks/>
                </p:cNvSpPr>
                <p:nvPr/>
              </p:nvSpPr>
              <p:spPr>
                <a:xfrm>
                  <a:off x="8948803" y="3338431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smtClean="0">
                      <a:solidFill>
                        <a:schemeClr val="tx1">
                          <a:lumMod val="75000"/>
                        </a:schemeClr>
                      </a:solidFill>
                    </a:rPr>
                    <a:t>Chanin</a:t>
                  </a:r>
                  <a:r>
                    <a:rPr lang="en-US" dirty="0" smtClean="0">
                      <a:solidFill>
                        <a:schemeClr val="tx1">
                          <a:lumMod val="75000"/>
                        </a:schemeClr>
                      </a:solidFill>
                    </a:rPr>
                    <a:t> </a:t>
                  </a:r>
                  <a:r>
                    <a:rPr lang="en-US" dirty="0" err="1" smtClean="0">
                      <a:solidFill>
                        <a:schemeClr val="tx1">
                          <a:lumMod val="75000"/>
                        </a:schemeClr>
                      </a:solidFill>
                    </a:rPr>
                    <a:t>Tilakamonkul</a:t>
                  </a:r>
                  <a:endParaRPr lang="en-US" dirty="0" smtClean="0">
                    <a:solidFill>
                      <a:schemeClr val="tx1">
                        <a:lumMod val="75000"/>
                      </a:schemeClr>
                    </a:solidFill>
                  </a:endParaRPr>
                </a:p>
              </p:txBody>
            </p:sp>
            <p:sp>
              <p:nvSpPr>
                <p:cNvPr id="36" name="Text Placeholder 16"/>
                <p:cNvSpPr txBox="1">
                  <a:spLocks/>
                </p:cNvSpPr>
                <p:nvPr/>
              </p:nvSpPr>
              <p:spPr>
                <a:xfrm>
                  <a:off x="6222201" y="3338431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smtClean="0">
                      <a:solidFill>
                        <a:schemeClr val="tx1">
                          <a:lumMod val="75000"/>
                        </a:schemeClr>
                      </a:solidFill>
                    </a:rPr>
                    <a:t>Leana</a:t>
                  </a:r>
                  <a:r>
                    <a:rPr lang="en-US" dirty="0" smtClean="0">
                      <a:solidFill>
                        <a:schemeClr val="tx1">
                          <a:lumMod val="75000"/>
                        </a:schemeClr>
                      </a:solidFill>
                    </a:rPr>
                    <a:t> Schwartz</a:t>
                  </a:r>
                </a:p>
              </p:txBody>
            </p:sp>
            <p:pic>
              <p:nvPicPr>
                <p:cNvPr id="14" name="Picture 13"/>
                <p:cNvPicPr>
                  <a:picLocks noChangeAspect="1"/>
                </p:cNvPicPr>
                <p:nvPr/>
              </p:nvPicPr>
              <p:blipFill rotWithShape="1">
                <a:blip r:embed="rId12"/>
                <a:srcRect t="2632" b="2632"/>
                <a:stretch/>
              </p:blipFill>
              <p:spPr>
                <a:xfrm>
                  <a:off x="6900250" y="31372835"/>
                  <a:ext cx="1646063" cy="1646063"/>
                </a:xfrm>
                <a:prstGeom prst="rect">
                  <a:avLst/>
                </a:prstGeom>
              </p:spPr>
            </p:pic>
            <p:pic>
              <p:nvPicPr>
                <p:cNvPr id="21" name="Picture 20"/>
                <p:cNvPicPr>
                  <a:picLocks noChangeAspect="1"/>
                </p:cNvPicPr>
                <p:nvPr/>
              </p:nvPicPr>
              <p:blipFill>
                <a:blip r:embed="rId13"/>
                <a:stretch>
                  <a:fillRect/>
                </a:stretch>
              </p:blipFill>
              <p:spPr>
                <a:xfrm>
                  <a:off x="9600370" y="31342614"/>
                  <a:ext cx="1646063" cy="1682519"/>
                </a:xfrm>
                <a:prstGeom prst="rect">
                  <a:avLst/>
                </a:prstGeom>
              </p:spPr>
            </p:pic>
            <p:pic>
              <p:nvPicPr>
                <p:cNvPr id="40" name="Picture 39"/>
                <p:cNvPicPr>
                  <a:picLocks noChangeAspect="1"/>
                </p:cNvPicPr>
                <p:nvPr/>
              </p:nvPicPr>
              <p:blipFill>
                <a:blip r:embed="rId14"/>
                <a:stretch>
                  <a:fillRect/>
                </a:stretch>
              </p:blipFill>
              <p:spPr>
                <a:xfrm>
                  <a:off x="1446447" y="31357839"/>
                  <a:ext cx="1646063" cy="1646063"/>
                </a:xfrm>
                <a:prstGeom prst="rect">
                  <a:avLst/>
                </a:prstGeom>
              </p:spPr>
            </p:pic>
          </p:grpSp>
        </p:grpSp>
        <p:pic>
          <p:nvPicPr>
            <p:cNvPr id="216" name="Picture 2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5741" y="30862896"/>
              <a:ext cx="2057404" cy="2081788"/>
            </a:xfrm>
            <a:prstGeom prst="rect">
              <a:avLst/>
            </a:prstGeom>
          </p:spPr>
        </p:pic>
        <p:sp>
          <p:nvSpPr>
            <p:cNvPr id="217" name="Text Placeholder 16"/>
            <p:cNvSpPr txBox="1">
              <a:spLocks/>
            </p:cNvSpPr>
            <p:nvPr/>
          </p:nvSpPr>
          <p:spPr>
            <a:xfrm>
              <a:off x="4019805" y="33081604"/>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Amandeep</a:t>
              </a:r>
              <a:r>
                <a:rPr lang="en-US" dirty="0">
                  <a:solidFill>
                    <a:schemeClr val="tx1">
                      <a:lumMod val="75000"/>
                    </a:schemeClr>
                  </a:solidFill>
                </a:rPr>
                <a:t/>
              </a:r>
              <a:br>
                <a:rPr lang="en-US" dirty="0">
                  <a:solidFill>
                    <a:schemeClr val="tx1">
                      <a:lumMod val="75000"/>
                    </a:schemeClr>
                  </a:solidFill>
                </a:rPr>
              </a:br>
              <a:r>
                <a:rPr lang="en-US" dirty="0" err="1" smtClean="0">
                  <a:solidFill>
                    <a:schemeClr val="tx1">
                      <a:lumMod val="75000"/>
                    </a:schemeClr>
                  </a:solidFill>
                </a:rPr>
                <a:t>Vashisht</a:t>
              </a:r>
              <a:r>
                <a:rPr lang="en-US" dirty="0" smtClean="0">
                  <a:solidFill>
                    <a:schemeClr val="tx1">
                      <a:lumMod val="75000"/>
                    </a:schemeClr>
                  </a:solidFill>
                </a:rPr>
                <a:t/>
              </a:r>
              <a:br>
                <a:rPr lang="en-US" dirty="0" smtClean="0">
                  <a:solidFill>
                    <a:schemeClr val="tx1">
                      <a:lumMod val="75000"/>
                    </a:schemeClr>
                  </a:solidFill>
                </a:rPr>
              </a:br>
              <a:r>
                <a:rPr lang="en-US" dirty="0" smtClean="0">
                  <a:solidFill>
                    <a:schemeClr val="tx1">
                      <a:lumMod val="75000"/>
                    </a:schemeClr>
                  </a:solidFill>
                </a:rPr>
                <a:t>(Team Lead)</a:t>
              </a:r>
            </a:p>
          </p:txBody>
        </p:sp>
        <p:pic>
          <p:nvPicPr>
            <p:cNvPr id="218" name="Picture 217"/>
            <p:cNvPicPr>
              <a:picLocks noChangeAspect="1"/>
            </p:cNvPicPr>
            <p:nvPr/>
          </p:nvPicPr>
          <p:blipFill rotWithShape="1">
            <a:blip r:embed="rId15" cstate="print">
              <a:extLst>
                <a:ext uri="{28A0092B-C50C-407E-A947-70E740481C1C}">
                  <a14:useLocalDpi xmlns:a14="http://schemas.microsoft.com/office/drawing/2010/main" val="0"/>
                </a:ext>
              </a:extLst>
            </a:blip>
            <a:srcRect l="31153" t="21956" r="28871" b="23465"/>
            <a:stretch/>
          </p:blipFill>
          <p:spPr>
            <a:xfrm rot="5400000">
              <a:off x="4696453" y="31061091"/>
              <a:ext cx="1645920" cy="1685398"/>
            </a:xfrm>
            <a:prstGeom prst="ellipse">
              <a:avLst/>
            </a:prstGeom>
          </p:spPr>
        </p:pic>
      </p:grpSp>
      <p:grpSp>
        <p:nvGrpSpPr>
          <p:cNvPr id="18" name="Group 17"/>
          <p:cNvGrpSpPr/>
          <p:nvPr/>
        </p:nvGrpSpPr>
        <p:grpSpPr>
          <a:xfrm>
            <a:off x="12917036" y="12380776"/>
            <a:ext cx="10817497" cy="5879903"/>
            <a:chOff x="25110000" y="9937265"/>
            <a:chExt cx="11005142" cy="5981899"/>
          </a:xfrm>
        </p:grpSpPr>
        <p:grpSp>
          <p:nvGrpSpPr>
            <p:cNvPr id="7" name="Group 6"/>
            <p:cNvGrpSpPr/>
            <p:nvPr/>
          </p:nvGrpSpPr>
          <p:grpSpPr>
            <a:xfrm>
              <a:off x="25110000" y="9937265"/>
              <a:ext cx="11005142" cy="5981899"/>
              <a:chOff x="1025782" y="17786832"/>
              <a:chExt cx="11310880" cy="6186738"/>
            </a:xfrm>
          </p:grpSpPr>
          <p:sp>
            <p:nvSpPr>
              <p:cNvPr id="58" name="Freeform 57"/>
              <p:cNvSpPr/>
              <p:nvPr/>
            </p:nvSpPr>
            <p:spPr>
              <a:xfrm>
                <a:off x="1046177" y="17786832"/>
                <a:ext cx="3653540" cy="6146276"/>
              </a:xfrm>
              <a:custGeom>
                <a:avLst/>
                <a:gdLst>
                  <a:gd name="connsiteX0" fmla="*/ 0 w 3613176"/>
                  <a:gd name="connsiteY0" fmla="*/ 361318 h 7373978"/>
                  <a:gd name="connsiteX1" fmla="*/ 361318 w 3613176"/>
                  <a:gd name="connsiteY1" fmla="*/ 0 h 7373978"/>
                  <a:gd name="connsiteX2" fmla="*/ 3251858 w 3613176"/>
                  <a:gd name="connsiteY2" fmla="*/ 0 h 7373978"/>
                  <a:gd name="connsiteX3" fmla="*/ 3613176 w 3613176"/>
                  <a:gd name="connsiteY3" fmla="*/ 361318 h 7373978"/>
                  <a:gd name="connsiteX4" fmla="*/ 3613176 w 3613176"/>
                  <a:gd name="connsiteY4" fmla="*/ 7012660 h 7373978"/>
                  <a:gd name="connsiteX5" fmla="*/ 3251858 w 3613176"/>
                  <a:gd name="connsiteY5" fmla="*/ 7373978 h 7373978"/>
                  <a:gd name="connsiteX6" fmla="*/ 361318 w 3613176"/>
                  <a:gd name="connsiteY6" fmla="*/ 7373978 h 7373978"/>
                  <a:gd name="connsiteX7" fmla="*/ 0 w 3613176"/>
                  <a:gd name="connsiteY7" fmla="*/ 7012660 h 7373978"/>
                  <a:gd name="connsiteX8" fmla="*/ 0 w 3613176"/>
                  <a:gd name="connsiteY8" fmla="*/ 361318 h 737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176" h="7373978">
                    <a:moveTo>
                      <a:pt x="0" y="361318"/>
                    </a:moveTo>
                    <a:cubicBezTo>
                      <a:pt x="0" y="161768"/>
                      <a:pt x="161768" y="0"/>
                      <a:pt x="361318" y="0"/>
                    </a:cubicBezTo>
                    <a:lnTo>
                      <a:pt x="3251858" y="0"/>
                    </a:lnTo>
                    <a:cubicBezTo>
                      <a:pt x="3451408" y="0"/>
                      <a:pt x="3613176" y="161768"/>
                      <a:pt x="3613176" y="361318"/>
                    </a:cubicBezTo>
                    <a:lnTo>
                      <a:pt x="3613176" y="7012660"/>
                    </a:lnTo>
                    <a:cubicBezTo>
                      <a:pt x="3613176" y="7212210"/>
                      <a:pt x="3451408" y="7373978"/>
                      <a:pt x="3251858" y="7373978"/>
                    </a:cubicBezTo>
                    <a:lnTo>
                      <a:pt x="361318" y="7373978"/>
                    </a:lnTo>
                    <a:cubicBezTo>
                      <a:pt x="161768" y="7373978"/>
                      <a:pt x="0" y="7212210"/>
                      <a:pt x="0" y="7012660"/>
                    </a:cubicBezTo>
                    <a:lnTo>
                      <a:pt x="0" y="361318"/>
                    </a:lnTo>
                    <a:close/>
                  </a:path>
                </a:pathLst>
              </a:custGeom>
              <a:gradFill flip="none" rotWithShape="1">
                <a:gsLst>
                  <a:gs pos="0">
                    <a:schemeClr val="accent1">
                      <a:lumMod val="5000"/>
                      <a:lumOff val="95000"/>
                      <a:alpha val="0"/>
                    </a:schemeClr>
                  </a:gs>
                  <a:gs pos="28000">
                    <a:srgbClr val="9CC2E5">
                      <a:alpha val="85000"/>
                    </a:srgbClr>
                  </a:gs>
                  <a:gs pos="100000">
                    <a:srgbClr val="75AADB">
                      <a:alpha val="60000"/>
                    </a:srgbClr>
                  </a:gs>
                  <a:gs pos="57000">
                    <a:srgbClr val="75AADB"/>
                  </a:gs>
                </a:gsLst>
                <a:lin ang="5400000" scaled="1"/>
                <a:tileRect/>
              </a:gradFill>
              <a:ln w="12700">
                <a:solidFill>
                  <a:srgbClr val="0E4362"/>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376936" tIns="3326527" rIns="376936" bIns="1851732" numCol="1" spcCol="1270" anchor="ctr" anchorCtr="0">
                <a:noAutofit/>
              </a:bodyPr>
              <a:lstStyle/>
              <a:p>
                <a:pPr algn="ctr" defTabSz="2355850">
                  <a:lnSpc>
                    <a:spcPct val="400000"/>
                  </a:lnSpc>
                  <a:spcBef>
                    <a:spcPct val="0"/>
                  </a:spcBef>
                  <a:spcAft>
                    <a:spcPct val="35000"/>
                  </a:spcAft>
                </a:pPr>
                <a:endParaRPr lang="en-US" sz="3600" b="1" dirty="0">
                  <a:latin typeface="+mj-lt"/>
                </a:endParaRPr>
              </a:p>
            </p:txBody>
          </p:sp>
          <p:sp>
            <p:nvSpPr>
              <p:cNvPr id="61" name="Freeform 60"/>
              <p:cNvSpPr/>
              <p:nvPr/>
            </p:nvSpPr>
            <p:spPr>
              <a:xfrm>
                <a:off x="4865417" y="17786836"/>
                <a:ext cx="3653540" cy="6146277"/>
              </a:xfrm>
              <a:custGeom>
                <a:avLst/>
                <a:gdLst>
                  <a:gd name="connsiteX0" fmla="*/ 0 w 3613176"/>
                  <a:gd name="connsiteY0" fmla="*/ 361318 h 7373978"/>
                  <a:gd name="connsiteX1" fmla="*/ 361318 w 3613176"/>
                  <a:gd name="connsiteY1" fmla="*/ 0 h 7373978"/>
                  <a:gd name="connsiteX2" fmla="*/ 3251858 w 3613176"/>
                  <a:gd name="connsiteY2" fmla="*/ 0 h 7373978"/>
                  <a:gd name="connsiteX3" fmla="*/ 3613176 w 3613176"/>
                  <a:gd name="connsiteY3" fmla="*/ 361318 h 7373978"/>
                  <a:gd name="connsiteX4" fmla="*/ 3613176 w 3613176"/>
                  <a:gd name="connsiteY4" fmla="*/ 7012660 h 7373978"/>
                  <a:gd name="connsiteX5" fmla="*/ 3251858 w 3613176"/>
                  <a:gd name="connsiteY5" fmla="*/ 7373978 h 7373978"/>
                  <a:gd name="connsiteX6" fmla="*/ 361318 w 3613176"/>
                  <a:gd name="connsiteY6" fmla="*/ 7373978 h 7373978"/>
                  <a:gd name="connsiteX7" fmla="*/ 0 w 3613176"/>
                  <a:gd name="connsiteY7" fmla="*/ 7012660 h 7373978"/>
                  <a:gd name="connsiteX8" fmla="*/ 0 w 3613176"/>
                  <a:gd name="connsiteY8" fmla="*/ 361318 h 737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176" h="7373978">
                    <a:moveTo>
                      <a:pt x="0" y="361318"/>
                    </a:moveTo>
                    <a:cubicBezTo>
                      <a:pt x="0" y="161768"/>
                      <a:pt x="161768" y="0"/>
                      <a:pt x="361318" y="0"/>
                    </a:cubicBezTo>
                    <a:lnTo>
                      <a:pt x="3251858" y="0"/>
                    </a:lnTo>
                    <a:cubicBezTo>
                      <a:pt x="3451408" y="0"/>
                      <a:pt x="3613176" y="161768"/>
                      <a:pt x="3613176" y="361318"/>
                    </a:cubicBezTo>
                    <a:lnTo>
                      <a:pt x="3613176" y="7012660"/>
                    </a:lnTo>
                    <a:cubicBezTo>
                      <a:pt x="3613176" y="7212210"/>
                      <a:pt x="3451408" y="7373978"/>
                      <a:pt x="3251858" y="7373978"/>
                    </a:cubicBezTo>
                    <a:lnTo>
                      <a:pt x="361318" y="7373978"/>
                    </a:lnTo>
                    <a:cubicBezTo>
                      <a:pt x="161768" y="7373978"/>
                      <a:pt x="0" y="7212210"/>
                      <a:pt x="0" y="7012660"/>
                    </a:cubicBezTo>
                    <a:lnTo>
                      <a:pt x="0" y="361318"/>
                    </a:lnTo>
                    <a:close/>
                  </a:path>
                </a:pathLst>
              </a:custGeom>
              <a:gradFill flip="none" rotWithShape="1">
                <a:gsLst>
                  <a:gs pos="0">
                    <a:schemeClr val="accent1">
                      <a:lumMod val="5000"/>
                      <a:lumOff val="95000"/>
                      <a:alpha val="0"/>
                    </a:schemeClr>
                  </a:gs>
                  <a:gs pos="28000">
                    <a:srgbClr val="9CC2E5">
                      <a:alpha val="85000"/>
                    </a:srgbClr>
                  </a:gs>
                  <a:gs pos="100000">
                    <a:srgbClr val="75AADB">
                      <a:alpha val="60000"/>
                    </a:srgbClr>
                  </a:gs>
                  <a:gs pos="57000">
                    <a:srgbClr val="75AADB"/>
                  </a:gs>
                </a:gsLst>
                <a:lin ang="5400000" scaled="1"/>
                <a:tileRect/>
              </a:gradFill>
              <a:ln w="12700">
                <a:solidFill>
                  <a:srgbClr val="0E4362"/>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376936" tIns="3326527" rIns="376936" bIns="1851732" numCol="1" spcCol="1270" anchor="ctr" anchorCtr="0">
                <a:noAutofit/>
              </a:bodyPr>
              <a:lstStyle/>
              <a:p>
                <a:pPr algn="ctr" defTabSz="2355850">
                  <a:lnSpc>
                    <a:spcPct val="400000"/>
                  </a:lnSpc>
                  <a:spcBef>
                    <a:spcPct val="0"/>
                  </a:spcBef>
                  <a:spcAft>
                    <a:spcPct val="35000"/>
                  </a:spcAft>
                </a:pPr>
                <a:endParaRPr lang="en-US" sz="3600" b="1" dirty="0">
                  <a:latin typeface="+mj-lt"/>
                </a:endParaRPr>
              </a:p>
            </p:txBody>
          </p:sp>
          <p:sp>
            <p:nvSpPr>
              <p:cNvPr id="64" name="Freeform 63"/>
              <p:cNvSpPr/>
              <p:nvPr/>
            </p:nvSpPr>
            <p:spPr>
              <a:xfrm>
                <a:off x="8683122" y="17786836"/>
                <a:ext cx="3653540" cy="6146277"/>
              </a:xfrm>
              <a:custGeom>
                <a:avLst/>
                <a:gdLst>
                  <a:gd name="connsiteX0" fmla="*/ 0 w 3613176"/>
                  <a:gd name="connsiteY0" fmla="*/ 361318 h 7373978"/>
                  <a:gd name="connsiteX1" fmla="*/ 361318 w 3613176"/>
                  <a:gd name="connsiteY1" fmla="*/ 0 h 7373978"/>
                  <a:gd name="connsiteX2" fmla="*/ 3251858 w 3613176"/>
                  <a:gd name="connsiteY2" fmla="*/ 0 h 7373978"/>
                  <a:gd name="connsiteX3" fmla="*/ 3613176 w 3613176"/>
                  <a:gd name="connsiteY3" fmla="*/ 361318 h 7373978"/>
                  <a:gd name="connsiteX4" fmla="*/ 3613176 w 3613176"/>
                  <a:gd name="connsiteY4" fmla="*/ 7012660 h 7373978"/>
                  <a:gd name="connsiteX5" fmla="*/ 3251858 w 3613176"/>
                  <a:gd name="connsiteY5" fmla="*/ 7373978 h 7373978"/>
                  <a:gd name="connsiteX6" fmla="*/ 361318 w 3613176"/>
                  <a:gd name="connsiteY6" fmla="*/ 7373978 h 7373978"/>
                  <a:gd name="connsiteX7" fmla="*/ 0 w 3613176"/>
                  <a:gd name="connsiteY7" fmla="*/ 7012660 h 7373978"/>
                  <a:gd name="connsiteX8" fmla="*/ 0 w 3613176"/>
                  <a:gd name="connsiteY8" fmla="*/ 361318 h 737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176" h="7373978">
                    <a:moveTo>
                      <a:pt x="0" y="361318"/>
                    </a:moveTo>
                    <a:cubicBezTo>
                      <a:pt x="0" y="161768"/>
                      <a:pt x="161768" y="0"/>
                      <a:pt x="361318" y="0"/>
                    </a:cubicBezTo>
                    <a:lnTo>
                      <a:pt x="3251858" y="0"/>
                    </a:lnTo>
                    <a:cubicBezTo>
                      <a:pt x="3451408" y="0"/>
                      <a:pt x="3613176" y="161768"/>
                      <a:pt x="3613176" y="361318"/>
                    </a:cubicBezTo>
                    <a:lnTo>
                      <a:pt x="3613176" y="7012660"/>
                    </a:lnTo>
                    <a:cubicBezTo>
                      <a:pt x="3613176" y="7212210"/>
                      <a:pt x="3451408" y="7373978"/>
                      <a:pt x="3251858" y="7373978"/>
                    </a:cubicBezTo>
                    <a:lnTo>
                      <a:pt x="361318" y="7373978"/>
                    </a:lnTo>
                    <a:cubicBezTo>
                      <a:pt x="161768" y="7373978"/>
                      <a:pt x="0" y="7212210"/>
                      <a:pt x="0" y="7012660"/>
                    </a:cubicBezTo>
                    <a:lnTo>
                      <a:pt x="0" y="361318"/>
                    </a:lnTo>
                    <a:close/>
                  </a:path>
                </a:pathLst>
              </a:custGeom>
              <a:gradFill flip="none" rotWithShape="1">
                <a:gsLst>
                  <a:gs pos="0">
                    <a:schemeClr val="accent1">
                      <a:lumMod val="5000"/>
                      <a:lumOff val="95000"/>
                      <a:alpha val="0"/>
                    </a:schemeClr>
                  </a:gs>
                  <a:gs pos="28000">
                    <a:srgbClr val="9CC2E5">
                      <a:alpha val="85000"/>
                    </a:srgbClr>
                  </a:gs>
                  <a:gs pos="100000">
                    <a:srgbClr val="75AADB">
                      <a:alpha val="60000"/>
                    </a:srgbClr>
                  </a:gs>
                  <a:gs pos="57000">
                    <a:srgbClr val="75AADB"/>
                  </a:gs>
                </a:gsLst>
                <a:lin ang="5400000" scaled="1"/>
                <a:tileRect/>
              </a:gradFill>
              <a:ln w="12700">
                <a:solidFill>
                  <a:srgbClr val="0E4362"/>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376936" tIns="3326527" rIns="376936" bIns="1851732" numCol="1" spcCol="1270" anchor="ctr" anchorCtr="0">
                <a:noAutofit/>
              </a:bodyPr>
              <a:lstStyle/>
              <a:p>
                <a:pPr algn="ctr" defTabSz="2355850">
                  <a:lnSpc>
                    <a:spcPct val="400000"/>
                  </a:lnSpc>
                  <a:spcBef>
                    <a:spcPct val="0"/>
                  </a:spcBef>
                  <a:spcAft>
                    <a:spcPct val="35000"/>
                  </a:spcAft>
                </a:pPr>
                <a:endParaRPr lang="en-US" sz="3600" b="1" dirty="0">
                  <a:latin typeface="+mj-lt"/>
                </a:endParaRPr>
              </a:p>
            </p:txBody>
          </p:sp>
          <p:sp>
            <p:nvSpPr>
              <p:cNvPr id="90" name="TextBox 89"/>
              <p:cNvSpPr txBox="1"/>
              <p:nvPr/>
            </p:nvSpPr>
            <p:spPr>
              <a:xfrm>
                <a:off x="1025782" y="19945033"/>
                <a:ext cx="3676005" cy="4028537"/>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defTabSz="2355850">
                  <a:spcBef>
                    <a:spcPct val="0"/>
                  </a:spcBef>
                  <a:spcAft>
                    <a:spcPct val="35000"/>
                  </a:spcAft>
                </a:pPr>
                <a:r>
                  <a:rPr lang="en-US" sz="3200" b="1" u="sng" dirty="0" smtClean="0">
                    <a:solidFill>
                      <a:schemeClr val="bg1"/>
                    </a:solidFill>
                    <a:latin typeface="+mj-lt"/>
                  </a:rPr>
                  <a:t>Data Acquisition</a:t>
                </a:r>
                <a:r>
                  <a:rPr lang="en-US" sz="3600" b="1" u="sng" dirty="0" smtClean="0">
                    <a:solidFill>
                      <a:schemeClr val="bg1"/>
                    </a:solidFill>
                    <a:latin typeface="+mj-lt"/>
                  </a:rPr>
                  <a:t/>
                </a:r>
                <a:br>
                  <a:rPr lang="en-US" sz="3600" b="1" u="sng" dirty="0" smtClean="0">
                    <a:solidFill>
                      <a:schemeClr val="bg1"/>
                    </a:solidFill>
                    <a:latin typeface="+mj-lt"/>
                  </a:rPr>
                </a:br>
                <a:endParaRPr lang="en-US" sz="1200" b="1" u="sng" dirty="0">
                  <a:solidFill>
                    <a:schemeClr val="bg1"/>
                  </a:solidFill>
                  <a:latin typeface="+mj-lt"/>
                </a:endParaRPr>
              </a:p>
              <a:p>
                <a:pPr marL="571500" lvl="0" indent="-571500" defTabSz="2355850">
                  <a:spcBef>
                    <a:spcPct val="0"/>
                  </a:spcBef>
                  <a:spcAft>
                    <a:spcPct val="35000"/>
                  </a:spcAft>
                  <a:buFont typeface="Arial" panose="020B0604020202020204" pitchFamily="34" charset="0"/>
                  <a:buChar char="•"/>
                </a:pPr>
                <a:r>
                  <a:rPr lang="en-US" sz="2200" b="1" dirty="0" smtClean="0">
                    <a:solidFill>
                      <a:schemeClr val="bg1"/>
                    </a:solidFill>
                    <a:latin typeface="+mj-lt"/>
                  </a:rPr>
                  <a:t>Landsat 5 TM and </a:t>
                </a:r>
                <a:r>
                  <a:rPr lang="en-US" sz="2200" b="1" dirty="0" smtClean="0">
                    <a:solidFill>
                      <a:schemeClr val="bg1"/>
                    </a:solidFill>
                    <a:latin typeface="+mj-lt"/>
                  </a:rPr>
                  <a:t>Landsat 8 </a:t>
                </a:r>
                <a:r>
                  <a:rPr lang="en-US" sz="2200" b="1" dirty="0" smtClean="0">
                    <a:solidFill>
                      <a:schemeClr val="bg1"/>
                    </a:solidFill>
                    <a:latin typeface="+mj-lt"/>
                  </a:rPr>
                  <a:t>OLI + TIRS Imagery</a:t>
                </a:r>
                <a:r>
                  <a:rPr lang="en-US" sz="2400" b="1" dirty="0" smtClean="0">
                    <a:solidFill>
                      <a:schemeClr val="bg1"/>
                    </a:solidFill>
                    <a:latin typeface="+mj-lt"/>
                  </a:rPr>
                  <a:t/>
                </a:r>
                <a:br>
                  <a:rPr lang="en-US" sz="2400" b="1" dirty="0" smtClean="0">
                    <a:solidFill>
                      <a:schemeClr val="bg1"/>
                    </a:solidFill>
                    <a:latin typeface="+mj-lt"/>
                  </a:rPr>
                </a:br>
                <a:endParaRPr lang="en-US" sz="1400" b="1" dirty="0">
                  <a:solidFill>
                    <a:schemeClr val="bg1"/>
                  </a:solidFill>
                  <a:latin typeface="+mj-lt"/>
                </a:endParaRPr>
              </a:p>
              <a:p>
                <a:pPr marL="571500" lvl="0" indent="-571500" defTabSz="2355850">
                  <a:spcBef>
                    <a:spcPct val="0"/>
                  </a:spcBef>
                  <a:spcAft>
                    <a:spcPct val="35000"/>
                  </a:spcAft>
                  <a:buFont typeface="Arial" panose="020B0604020202020204" pitchFamily="34" charset="0"/>
                  <a:buChar char="•"/>
                </a:pPr>
                <a:r>
                  <a:rPr lang="en-US" sz="2200" b="1" dirty="0" smtClean="0">
                    <a:solidFill>
                      <a:schemeClr val="bg1"/>
                    </a:solidFill>
                    <a:latin typeface="+mj-lt"/>
                  </a:rPr>
                  <a:t>Elevation (10m DEM)</a:t>
                </a:r>
              </a:p>
              <a:p>
                <a:pPr marL="571500" lvl="0" indent="-571500" defTabSz="2355850">
                  <a:spcBef>
                    <a:spcPct val="0"/>
                  </a:spcBef>
                  <a:spcAft>
                    <a:spcPct val="35000"/>
                  </a:spcAft>
                  <a:buFont typeface="Arial" panose="020B0604020202020204" pitchFamily="34" charset="0"/>
                  <a:buChar char="•"/>
                </a:pPr>
                <a:r>
                  <a:rPr lang="en-US" sz="2200" b="1" dirty="0" smtClean="0">
                    <a:solidFill>
                      <a:schemeClr val="bg1"/>
                    </a:solidFill>
                    <a:latin typeface="+mj-lt"/>
                  </a:rPr>
                  <a:t>Hydrography Data (NHD)</a:t>
                </a:r>
                <a:r>
                  <a:rPr lang="en-US" sz="2400" b="1" dirty="0" smtClean="0">
                    <a:solidFill>
                      <a:schemeClr val="bg1"/>
                    </a:solidFill>
                    <a:latin typeface="+mj-lt"/>
                  </a:rPr>
                  <a:t/>
                </a:r>
                <a:br>
                  <a:rPr lang="en-US" sz="2400" b="1" dirty="0" smtClean="0">
                    <a:solidFill>
                      <a:schemeClr val="bg1"/>
                    </a:solidFill>
                    <a:latin typeface="+mj-lt"/>
                  </a:rPr>
                </a:br>
                <a:endParaRPr lang="en-US" sz="1400" b="1" dirty="0" smtClean="0">
                  <a:solidFill>
                    <a:schemeClr val="bg1"/>
                  </a:solidFill>
                  <a:latin typeface="+mj-lt"/>
                </a:endParaRPr>
              </a:p>
            </p:txBody>
          </p:sp>
          <p:sp>
            <p:nvSpPr>
              <p:cNvPr id="95" name="TextBox 94"/>
              <p:cNvSpPr txBox="1"/>
              <p:nvPr/>
            </p:nvSpPr>
            <p:spPr>
              <a:xfrm>
                <a:off x="4877644" y="19937031"/>
                <a:ext cx="3641313" cy="3764611"/>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defTabSz="2355850">
                  <a:spcBef>
                    <a:spcPct val="0"/>
                  </a:spcBef>
                  <a:spcAft>
                    <a:spcPct val="35000"/>
                  </a:spcAft>
                </a:pPr>
                <a:r>
                  <a:rPr lang="en-US" sz="3200" b="1" u="sng" dirty="0">
                    <a:solidFill>
                      <a:schemeClr val="bg1"/>
                    </a:solidFill>
                    <a:latin typeface="+mj-lt"/>
                  </a:rPr>
                  <a:t>Processing</a:t>
                </a:r>
                <a:r>
                  <a:rPr lang="en-US" sz="3600" b="1" u="sng" dirty="0" smtClean="0">
                    <a:solidFill>
                      <a:schemeClr val="bg1"/>
                    </a:solidFill>
                    <a:latin typeface="+mj-lt"/>
                  </a:rPr>
                  <a:t/>
                </a:r>
                <a:br>
                  <a:rPr lang="en-US" sz="3600" b="1" u="sng" dirty="0" smtClean="0">
                    <a:solidFill>
                      <a:schemeClr val="bg1"/>
                    </a:solidFill>
                    <a:latin typeface="+mj-lt"/>
                  </a:rPr>
                </a:br>
                <a:endParaRPr lang="en-US" sz="1200" b="1" u="sng" dirty="0">
                  <a:solidFill>
                    <a:schemeClr val="bg1"/>
                  </a:solidFill>
                  <a:latin typeface="+mj-lt"/>
                </a:endParaRPr>
              </a:p>
              <a:p>
                <a:pPr marL="571500" lvl="0" indent="-571500" defTabSz="2355850">
                  <a:spcBef>
                    <a:spcPct val="0"/>
                  </a:spcBef>
                  <a:spcAft>
                    <a:spcPct val="35000"/>
                  </a:spcAft>
                  <a:buFont typeface="Arial" panose="020B0604020202020204" pitchFamily="34" charset="0"/>
                  <a:buChar char="•"/>
                </a:pPr>
                <a:r>
                  <a:rPr lang="en-US" sz="2200" b="1" dirty="0" smtClean="0">
                    <a:solidFill>
                      <a:srgbClr val="FFFFFF"/>
                    </a:solidFill>
                    <a:latin typeface="Century Gothic"/>
                  </a:rPr>
                  <a:t>Derive terrain variables (slope, aspect, drainage area, etc.)</a:t>
                </a:r>
                <a:r>
                  <a:rPr lang="en-US" sz="2400" b="1" dirty="0" smtClean="0">
                    <a:solidFill>
                      <a:schemeClr val="bg1"/>
                    </a:solidFill>
                    <a:latin typeface="+mj-lt"/>
                  </a:rPr>
                  <a:t/>
                </a:r>
                <a:br>
                  <a:rPr lang="en-US" sz="2400" b="1" dirty="0" smtClean="0">
                    <a:solidFill>
                      <a:schemeClr val="bg1"/>
                    </a:solidFill>
                    <a:latin typeface="+mj-lt"/>
                  </a:rPr>
                </a:br>
                <a:endParaRPr lang="en-US" sz="1400" b="1" dirty="0" smtClean="0">
                  <a:solidFill>
                    <a:schemeClr val="bg1"/>
                  </a:solidFill>
                  <a:latin typeface="+mj-lt"/>
                </a:endParaRPr>
              </a:p>
              <a:p>
                <a:pPr marL="571500" lvl="0" indent="-571500" defTabSz="2355850">
                  <a:spcBef>
                    <a:spcPct val="0"/>
                  </a:spcBef>
                  <a:spcAft>
                    <a:spcPct val="35000"/>
                  </a:spcAft>
                  <a:buFont typeface="Arial" panose="020B0604020202020204" pitchFamily="34" charset="0"/>
                  <a:buChar char="•"/>
                </a:pPr>
                <a:r>
                  <a:rPr lang="en-US" sz="2200" b="1" dirty="0" smtClean="0">
                    <a:solidFill>
                      <a:srgbClr val="FFFFFF"/>
                    </a:solidFill>
                    <a:latin typeface="Century Gothic"/>
                  </a:rPr>
                  <a:t>Image analysis &amp; spectral indices derivation</a:t>
                </a:r>
                <a:endParaRPr lang="en-US" sz="2200" b="1" dirty="0">
                  <a:solidFill>
                    <a:srgbClr val="FFFFFF"/>
                  </a:solidFill>
                  <a:latin typeface="Century Gothic"/>
                </a:endParaRPr>
              </a:p>
            </p:txBody>
          </p:sp>
          <p:sp>
            <p:nvSpPr>
              <p:cNvPr id="96" name="TextBox 95"/>
              <p:cNvSpPr txBox="1"/>
              <p:nvPr/>
            </p:nvSpPr>
            <p:spPr>
              <a:xfrm>
                <a:off x="8682586" y="19942696"/>
                <a:ext cx="3605043" cy="3095886"/>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defTabSz="2355850">
                  <a:spcBef>
                    <a:spcPct val="0"/>
                  </a:spcBef>
                  <a:spcAft>
                    <a:spcPct val="35000"/>
                  </a:spcAft>
                </a:pPr>
                <a:r>
                  <a:rPr lang="en-US" sz="3200" b="1" u="sng" dirty="0" smtClean="0">
                    <a:solidFill>
                      <a:schemeClr val="bg1"/>
                    </a:solidFill>
                    <a:latin typeface="+mj-lt"/>
                  </a:rPr>
                  <a:t>Analysis</a:t>
                </a:r>
                <a:r>
                  <a:rPr lang="en-US" sz="3600" b="1" u="sng" dirty="0" smtClean="0">
                    <a:solidFill>
                      <a:schemeClr val="bg1"/>
                    </a:solidFill>
                    <a:latin typeface="+mj-lt"/>
                  </a:rPr>
                  <a:t/>
                </a:r>
                <a:br>
                  <a:rPr lang="en-US" sz="3600" b="1" u="sng" dirty="0" smtClean="0">
                    <a:solidFill>
                      <a:schemeClr val="bg1"/>
                    </a:solidFill>
                    <a:latin typeface="+mj-lt"/>
                  </a:rPr>
                </a:br>
                <a:endParaRPr lang="en-US" sz="1600" b="1" dirty="0" smtClean="0">
                  <a:solidFill>
                    <a:schemeClr val="bg1"/>
                  </a:solidFill>
                  <a:latin typeface="+mj-lt"/>
                </a:endParaRPr>
              </a:p>
              <a:p>
                <a:pPr marL="571500" lvl="0" indent="-571500" defTabSz="2355850">
                  <a:spcBef>
                    <a:spcPct val="0"/>
                  </a:spcBef>
                  <a:spcAft>
                    <a:spcPct val="35000"/>
                  </a:spcAft>
                  <a:buFont typeface="Arial" panose="020B0604020202020204" pitchFamily="34" charset="0"/>
                  <a:buChar char="•"/>
                </a:pPr>
                <a:r>
                  <a:rPr lang="en-US" sz="2200" b="1" dirty="0" smtClean="0">
                    <a:solidFill>
                      <a:srgbClr val="FFFFFF"/>
                    </a:solidFill>
                    <a:latin typeface="Century Gothic"/>
                  </a:rPr>
                  <a:t>Valley Bottom Extraction Tool (V-BET)</a:t>
                </a:r>
                <a:r>
                  <a:rPr lang="en-US" sz="2400" b="1" dirty="0" smtClean="0">
                    <a:solidFill>
                      <a:srgbClr val="FFFFFF"/>
                    </a:solidFill>
                    <a:latin typeface="Century Gothic"/>
                  </a:rPr>
                  <a:t/>
                </a:r>
                <a:br>
                  <a:rPr lang="en-US" sz="2400" b="1" dirty="0" smtClean="0">
                    <a:solidFill>
                      <a:srgbClr val="FFFFFF"/>
                    </a:solidFill>
                    <a:latin typeface="Century Gothic"/>
                  </a:rPr>
                </a:br>
                <a:endParaRPr lang="en-US" sz="1400" b="1" dirty="0" smtClean="0">
                  <a:solidFill>
                    <a:srgbClr val="FFFFFF"/>
                  </a:solidFill>
                  <a:latin typeface="Century Gothic"/>
                </a:endParaRPr>
              </a:p>
              <a:p>
                <a:pPr marL="571500" lvl="0" indent="-571500" defTabSz="2355850">
                  <a:spcBef>
                    <a:spcPct val="0"/>
                  </a:spcBef>
                  <a:spcAft>
                    <a:spcPct val="35000"/>
                  </a:spcAft>
                  <a:buFont typeface="Arial" panose="020B0604020202020204" pitchFamily="34" charset="0"/>
                  <a:buChar char="•"/>
                </a:pPr>
                <a:r>
                  <a:rPr lang="en-US" sz="2200" b="1" dirty="0" smtClean="0">
                    <a:solidFill>
                      <a:srgbClr val="FFFFFF"/>
                    </a:solidFill>
                    <a:latin typeface="Century Gothic"/>
                  </a:rPr>
                  <a:t>Classification modeling</a:t>
                </a:r>
              </a:p>
            </p:txBody>
          </p:sp>
        </p:grpSp>
        <p:sp>
          <p:nvSpPr>
            <p:cNvPr id="219" name="Oval 218"/>
            <p:cNvSpPr/>
            <p:nvPr/>
          </p:nvSpPr>
          <p:spPr>
            <a:xfrm>
              <a:off x="26140967" y="10255868"/>
              <a:ext cx="1562278" cy="1562278"/>
            </a:xfrm>
            <a:prstGeom prst="ellipse">
              <a:avLst/>
            </a:prstGeom>
            <a:blipFill>
              <a:blip r:embed="rId16"/>
              <a:stretch>
                <a:fillRect l="-4000" r="-4000"/>
              </a:stretch>
            </a:blipFill>
            <a:ln w="44450">
              <a:solidFill>
                <a:srgbClr val="0E4362"/>
              </a:solidFill>
            </a:ln>
            <a:effectLst>
              <a:innerShdw blurRad="114300">
                <a:prstClr val="black"/>
              </a:innerShdw>
            </a:effectLst>
          </p:spPr>
          <p:style>
            <a:lnRef idx="0">
              <a:scrgbClr r="0" g="0" b="0"/>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0" name="Oval 219"/>
            <p:cNvSpPr/>
            <p:nvPr/>
          </p:nvSpPr>
          <p:spPr>
            <a:xfrm>
              <a:off x="29780702" y="10255868"/>
              <a:ext cx="1683580" cy="1683580"/>
            </a:xfrm>
            <a:prstGeom prst="ellipse">
              <a:avLst/>
            </a:prstGeom>
            <a:blipFill>
              <a:blip r:embed="rId17"/>
              <a:stretch>
                <a:fillRect l="-4000" r="-4000"/>
              </a:stretch>
            </a:blipFill>
            <a:ln w="44450">
              <a:solidFill>
                <a:srgbClr val="0E4362"/>
              </a:solidFill>
            </a:ln>
            <a:effectLst>
              <a:innerShdw blurRad="114300">
                <a:prstClr val="black"/>
              </a:innerShdw>
            </a:effectLst>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1" name="Oval 220"/>
            <p:cNvSpPr/>
            <p:nvPr/>
          </p:nvSpPr>
          <p:spPr>
            <a:xfrm>
              <a:off x="33495960" y="10226976"/>
              <a:ext cx="1683580" cy="1683580"/>
            </a:xfrm>
            <a:prstGeom prst="ellipse">
              <a:avLst/>
            </a:prstGeom>
            <a:blipFill dpi="0" rotWithShape="1">
              <a:blip r:embed="rId18"/>
              <a:srcRect/>
              <a:stretch>
                <a:fillRect l="-4000" r="-4000" b="-23000"/>
              </a:stretch>
            </a:blipFill>
            <a:ln w="44450">
              <a:solidFill>
                <a:srgbClr val="0F4463"/>
              </a:solidFill>
            </a:ln>
            <a:effectLst>
              <a:innerShdw blurRad="114300">
                <a:prstClr val="black"/>
              </a:innerShdw>
            </a:effectLst>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57" name="Group 56"/>
          <p:cNvGrpSpPr/>
          <p:nvPr/>
        </p:nvGrpSpPr>
        <p:grpSpPr>
          <a:xfrm>
            <a:off x="1197344" y="19359665"/>
            <a:ext cx="14722882" cy="6681668"/>
            <a:chOff x="4135423" y="19639256"/>
            <a:chExt cx="14722882" cy="6681668"/>
          </a:xfrm>
        </p:grpSpPr>
        <p:grpSp>
          <p:nvGrpSpPr>
            <p:cNvPr id="104" name="Group 103"/>
            <p:cNvGrpSpPr/>
            <p:nvPr/>
          </p:nvGrpSpPr>
          <p:grpSpPr>
            <a:xfrm>
              <a:off x="4135423" y="19639256"/>
              <a:ext cx="14722882" cy="6681668"/>
              <a:chOff x="619493" y="-109976"/>
              <a:chExt cx="12508078" cy="5758617"/>
            </a:xfrm>
          </p:grpSpPr>
          <p:grpSp>
            <p:nvGrpSpPr>
              <p:cNvPr id="105" name="Group 104"/>
              <p:cNvGrpSpPr/>
              <p:nvPr/>
            </p:nvGrpSpPr>
            <p:grpSpPr>
              <a:xfrm>
                <a:off x="619493" y="-109976"/>
                <a:ext cx="12508078" cy="5758617"/>
                <a:chOff x="619493" y="-109976"/>
                <a:chExt cx="12508078" cy="5758617"/>
              </a:xfrm>
            </p:grpSpPr>
            <p:pic>
              <p:nvPicPr>
                <p:cNvPr id="109" name="Picture 10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23327" y="3295509"/>
                  <a:ext cx="3904244" cy="2336555"/>
                </a:xfrm>
                <a:prstGeom prst="rect">
                  <a:avLst/>
                </a:prstGeom>
                <a:ln w="38100" cap="sq">
                  <a:solidFill>
                    <a:srgbClr val="00C8FF"/>
                  </a:solidFill>
                  <a:prstDash val="solid"/>
                  <a:miter lim="800000"/>
                </a:ln>
                <a:effectLst>
                  <a:outerShdw blurRad="50800" dist="38100" dir="2700000" algn="tl" rotWithShape="0">
                    <a:srgbClr val="000000">
                      <a:alpha val="43000"/>
                    </a:srgbClr>
                  </a:outerShdw>
                </a:effectLst>
              </p:spPr>
            </p:pic>
            <p:pic>
              <p:nvPicPr>
                <p:cNvPr id="110" name="Picture 109"/>
                <p:cNvPicPr>
                  <a:picLocks noChangeAspect="1"/>
                </p:cNvPicPr>
                <p:nvPr/>
              </p:nvPicPr>
              <p:blipFill rotWithShape="1">
                <a:blip r:embed="rId20" cstate="print">
                  <a:extLst>
                    <a:ext uri="{28A0092B-C50C-407E-A947-70E740481C1C}">
                      <a14:useLocalDpi xmlns:a14="http://schemas.microsoft.com/office/drawing/2010/main" val="0"/>
                    </a:ext>
                  </a:extLst>
                </a:blip>
                <a:srcRect l="4921" t="23808" r="6282" b="35356"/>
                <a:stretch/>
              </p:blipFill>
              <p:spPr>
                <a:xfrm>
                  <a:off x="619493" y="-109976"/>
                  <a:ext cx="7819888" cy="2778844"/>
                </a:xfrm>
                <a:prstGeom prst="rect">
                  <a:avLst/>
                </a:prstGeom>
                <a:ln>
                  <a:noFill/>
                </a:ln>
                <a:effectLst>
                  <a:outerShdw blurRad="190500" algn="tl" rotWithShape="0">
                    <a:srgbClr val="000000">
                      <a:alpha val="70000"/>
                    </a:srgbClr>
                  </a:outerShdw>
                </a:effectLst>
              </p:spPr>
            </p:pic>
            <p:pic>
              <p:nvPicPr>
                <p:cNvPr id="111" name="Picture 1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76725" y="3295267"/>
                  <a:ext cx="3773407" cy="2337039"/>
                </a:xfrm>
                <a:prstGeom prst="rect">
                  <a:avLst/>
                </a:prstGeom>
                <a:ln w="38100" cap="sq">
                  <a:solidFill>
                    <a:srgbClr val="00C8FF"/>
                  </a:solidFill>
                  <a:prstDash val="solid"/>
                  <a:miter lim="800000"/>
                </a:ln>
                <a:effectLst>
                  <a:outerShdw blurRad="50800" dist="38100" dir="2700000" algn="tl" rotWithShape="0">
                    <a:srgbClr val="000000">
                      <a:alpha val="43000"/>
                    </a:srgbClr>
                  </a:outerShdw>
                </a:effectLst>
              </p:spPr>
            </p:pic>
            <p:pic>
              <p:nvPicPr>
                <p:cNvPr id="112" name="Picture 1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7390" y="3306425"/>
                  <a:ext cx="3773407" cy="2342216"/>
                </a:xfrm>
                <a:prstGeom prst="rect">
                  <a:avLst/>
                </a:prstGeom>
                <a:ln w="38100" cap="sq">
                  <a:solidFill>
                    <a:srgbClr val="02C7FD"/>
                  </a:solidFill>
                  <a:prstDash val="solid"/>
                  <a:miter lim="800000"/>
                </a:ln>
                <a:effectLst>
                  <a:outerShdw blurRad="50800" dist="38100" dir="2700000" algn="tl" rotWithShape="0">
                    <a:srgbClr val="000000">
                      <a:alpha val="43000"/>
                    </a:srgbClr>
                  </a:outerShdw>
                </a:effectLst>
              </p:spPr>
            </p:pic>
            <p:cxnSp>
              <p:nvCxnSpPr>
                <p:cNvPr id="113" name="Straight Connector 112"/>
                <p:cNvCxnSpPr/>
                <p:nvPr/>
              </p:nvCxnSpPr>
              <p:spPr>
                <a:xfrm flipH="1" flipV="1">
                  <a:off x="3490893" y="367328"/>
                  <a:ext cx="2372799" cy="202211"/>
                </a:xfrm>
                <a:prstGeom prst="line">
                  <a:avLst/>
                </a:prstGeom>
                <a:ln w="12700">
                  <a:solidFill>
                    <a:srgbClr val="30B1D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9493" y="2537218"/>
                  <a:ext cx="1561336" cy="758049"/>
                </a:xfrm>
                <a:prstGeom prst="line">
                  <a:avLst/>
                </a:prstGeom>
                <a:ln w="28575">
                  <a:solidFill>
                    <a:srgbClr val="00C8FF"/>
                  </a:solidFill>
                </a:ln>
              </p:spPr>
              <p:style>
                <a:lnRef idx="1">
                  <a:schemeClr val="accent1"/>
                </a:lnRef>
                <a:fillRef idx="0">
                  <a:schemeClr val="accent1"/>
                </a:fillRef>
                <a:effectRef idx="0">
                  <a:schemeClr val="accent1"/>
                </a:effectRef>
                <a:fontRef idx="minor">
                  <a:schemeClr val="tx1"/>
                </a:fontRef>
              </p:style>
            </p:cxnSp>
          </p:grpSp>
          <p:sp>
            <p:nvSpPr>
              <p:cNvPr id="106" name="TextBox 105"/>
              <p:cNvSpPr txBox="1"/>
              <p:nvPr/>
            </p:nvSpPr>
            <p:spPr>
              <a:xfrm>
                <a:off x="3852733" y="3340970"/>
                <a:ext cx="646331"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2010</a:t>
                </a:r>
                <a:endParaRPr lang="en-US" sz="1600" b="1" dirty="0">
                  <a:solidFill>
                    <a:schemeClr val="bg1"/>
                  </a:solidFill>
                  <a:effectLst>
                    <a:outerShdw blurRad="38100" dist="38100" dir="2700000" algn="tl">
                      <a:srgbClr val="000000">
                        <a:alpha val="43137"/>
                      </a:srgbClr>
                    </a:outerShdw>
                  </a:effectLst>
                </a:endParaRPr>
              </a:p>
            </p:txBody>
          </p:sp>
          <p:sp>
            <p:nvSpPr>
              <p:cNvPr id="107" name="TextBox 106"/>
              <p:cNvSpPr txBox="1"/>
              <p:nvPr/>
            </p:nvSpPr>
            <p:spPr>
              <a:xfrm>
                <a:off x="8227890" y="3340970"/>
                <a:ext cx="646331"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2015</a:t>
                </a:r>
                <a:endParaRPr lang="en-US" sz="1600" b="1" dirty="0">
                  <a:solidFill>
                    <a:schemeClr val="bg1"/>
                  </a:solidFill>
                  <a:effectLst>
                    <a:outerShdw blurRad="38100" dist="38100" dir="2700000" algn="tl">
                      <a:srgbClr val="000000">
                        <a:alpha val="43137"/>
                      </a:srgbClr>
                    </a:outerShdw>
                  </a:effectLst>
                </a:endParaRPr>
              </a:p>
            </p:txBody>
          </p:sp>
          <p:sp>
            <p:nvSpPr>
              <p:cNvPr id="108" name="TextBox 107"/>
              <p:cNvSpPr txBox="1"/>
              <p:nvPr/>
            </p:nvSpPr>
            <p:spPr>
              <a:xfrm>
                <a:off x="12014136" y="3324211"/>
                <a:ext cx="1048032" cy="291784"/>
              </a:xfrm>
              <a:prstGeom prst="rect">
                <a:avLst/>
              </a:prstGeom>
              <a:noFill/>
            </p:spPr>
            <p:txBody>
              <a:bodyPr wrap="none" rtlCol="0">
                <a:spAutoFit/>
              </a:bodyPr>
              <a:lstStyle/>
              <a:p>
                <a:pPr algn="r"/>
                <a:r>
                  <a:rPr lang="en-US" sz="1600" b="1" dirty="0" smtClean="0">
                    <a:solidFill>
                      <a:schemeClr val="bg1"/>
                    </a:solidFill>
                    <a:effectLst>
                      <a:outerShdw blurRad="38100" dist="38100" dir="2700000" algn="tl">
                        <a:srgbClr val="000000">
                          <a:alpha val="43137"/>
                        </a:srgbClr>
                      </a:outerShdw>
                    </a:effectLst>
                  </a:rPr>
                  <a:t>Veg Change</a:t>
                </a:r>
                <a:endParaRPr lang="en-US" sz="1600" b="1" dirty="0">
                  <a:solidFill>
                    <a:schemeClr val="bg1"/>
                  </a:solidFill>
                  <a:effectLst>
                    <a:outerShdw blurRad="38100" dist="38100" dir="2700000" algn="tl">
                      <a:srgbClr val="000000">
                        <a:alpha val="43137"/>
                      </a:srgbClr>
                    </a:outerShdw>
                  </a:effectLst>
                </a:endParaRPr>
              </a:p>
            </p:txBody>
          </p:sp>
        </p:grpSp>
        <p:pic>
          <p:nvPicPr>
            <p:cNvPr id="126" name="Picture 1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981548" y="20126842"/>
              <a:ext cx="4473732" cy="2571111"/>
            </a:xfrm>
            <a:prstGeom prst="rect">
              <a:avLst/>
            </a:prstGeom>
            <a:ln w="38100">
              <a:solidFill>
                <a:srgbClr val="00C8FF"/>
              </a:solidFill>
            </a:ln>
            <a:effectLst>
              <a:outerShdw blurRad="190500" algn="tl" rotWithShape="0">
                <a:srgbClr val="000000">
                  <a:alpha val="70000"/>
                </a:srgbClr>
              </a:outerShdw>
            </a:effectLst>
          </p:spPr>
        </p:pic>
      </p:grpSp>
      <p:graphicFrame>
        <p:nvGraphicFramePr>
          <p:cNvPr id="141" name="Table 140"/>
          <p:cNvGraphicFramePr>
            <a:graphicFrameLocks noGrp="1"/>
          </p:cNvGraphicFramePr>
          <p:nvPr>
            <p:extLst>
              <p:ext uri="{D42A27DB-BD31-4B8C-83A1-F6EECF244321}">
                <p14:modId xmlns:p14="http://schemas.microsoft.com/office/powerpoint/2010/main" val="627132740"/>
              </p:ext>
            </p:extLst>
          </p:nvPr>
        </p:nvGraphicFramePr>
        <p:xfrm>
          <a:off x="12618790" y="19293570"/>
          <a:ext cx="10443592" cy="3581860"/>
        </p:xfrm>
        <a:graphic>
          <a:graphicData uri="http://schemas.openxmlformats.org/drawingml/2006/table">
            <a:tbl>
              <a:tblPr firstRow="1" bandRow="1">
                <a:tableStyleId>{5C22544A-7EE6-4342-B048-85BDC9FD1C3A}</a:tableStyleId>
              </a:tblPr>
              <a:tblGrid>
                <a:gridCol w="2359559">
                  <a:extLst>
                    <a:ext uri="{9D8B030D-6E8A-4147-A177-3AD203B41FA5}">
                      <a16:colId xmlns:a16="http://schemas.microsoft.com/office/drawing/2014/main" xmlns="" val="20000"/>
                    </a:ext>
                  </a:extLst>
                </a:gridCol>
                <a:gridCol w="1733369">
                  <a:extLst>
                    <a:ext uri="{9D8B030D-6E8A-4147-A177-3AD203B41FA5}">
                      <a16:colId xmlns:a16="http://schemas.microsoft.com/office/drawing/2014/main" xmlns="" val="20001"/>
                    </a:ext>
                  </a:extLst>
                </a:gridCol>
                <a:gridCol w="2082004">
                  <a:extLst>
                    <a:ext uri="{9D8B030D-6E8A-4147-A177-3AD203B41FA5}">
                      <a16:colId xmlns:a16="http://schemas.microsoft.com/office/drawing/2014/main" xmlns="" val="20002"/>
                    </a:ext>
                  </a:extLst>
                </a:gridCol>
                <a:gridCol w="2105328">
                  <a:extLst>
                    <a:ext uri="{9D8B030D-6E8A-4147-A177-3AD203B41FA5}">
                      <a16:colId xmlns:a16="http://schemas.microsoft.com/office/drawing/2014/main" xmlns="" val="20003"/>
                    </a:ext>
                  </a:extLst>
                </a:gridCol>
                <a:gridCol w="2163332">
                  <a:extLst>
                    <a:ext uri="{9D8B030D-6E8A-4147-A177-3AD203B41FA5}">
                      <a16:colId xmlns:a16="http://schemas.microsoft.com/office/drawing/2014/main" xmlns="" val="20004"/>
                    </a:ext>
                  </a:extLst>
                </a:gridCol>
              </a:tblGrid>
              <a:tr h="283742">
                <a:tc>
                  <a:txBody>
                    <a:bodyPr/>
                    <a:lstStyle/>
                    <a:p>
                      <a:pPr algn="ctr"/>
                      <a:endParaRPr lang="en-US" sz="2200" dirty="0"/>
                    </a:p>
                  </a:txBody>
                  <a:tcPr marL="95903" marR="95903" marT="47951" marB="47951">
                    <a:solidFill>
                      <a:schemeClr val="accent1">
                        <a:alpha val="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Random Forest Regression</a:t>
                      </a:r>
                      <a:r>
                        <a:rPr lang="en-US" sz="2400" baseline="0" dirty="0" smtClean="0"/>
                        <a:t> </a:t>
                      </a:r>
                      <a:endParaRPr lang="en-US" sz="2400" dirty="0" smtClean="0"/>
                    </a:p>
                  </a:txBody>
                  <a:tcPr marL="95903" marR="95903" marT="47951" marB="47951" anchor="ctr">
                    <a:solidFill>
                      <a:srgbClr val="73A9DB"/>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xmlns="" val="10000"/>
                  </a:ext>
                </a:extLst>
              </a:tr>
              <a:tr h="295378">
                <a:tc>
                  <a:txBody>
                    <a:bodyPr/>
                    <a:lstStyle/>
                    <a:p>
                      <a:pPr algn="ctr"/>
                      <a:endParaRPr lang="en-US" sz="2200" b="1" dirty="0"/>
                    </a:p>
                  </a:txBody>
                  <a:tcPr marL="95903" marR="95903" marT="47951" marB="47951">
                    <a:solidFill>
                      <a:schemeClr val="accent1">
                        <a:tint val="40000"/>
                        <a:alpha val="0"/>
                      </a:schemeClr>
                    </a:solidFill>
                  </a:tcPr>
                </a:tc>
                <a:tc gridSpan="2">
                  <a:txBody>
                    <a:bodyPr/>
                    <a:lstStyle/>
                    <a:p>
                      <a:pPr algn="ctr"/>
                      <a:r>
                        <a:rPr lang="en-US" sz="2400" b="1" dirty="0" smtClean="0"/>
                        <a:t>2010</a:t>
                      </a:r>
                      <a:endParaRPr lang="en-US" sz="2400" b="1" dirty="0"/>
                    </a:p>
                  </a:txBody>
                  <a:tcPr marL="95903" marR="95903" marT="47951" marB="47951" anchor="ctr"/>
                </a:tc>
                <a:tc hMerge="1">
                  <a:txBody>
                    <a:bodyPr/>
                    <a:lstStyle/>
                    <a:p>
                      <a:endParaRPr lang="en-US" dirty="0"/>
                    </a:p>
                  </a:txBody>
                  <a:tcPr/>
                </a:tc>
                <a:tc gridSpan="2">
                  <a:txBody>
                    <a:bodyPr/>
                    <a:lstStyle/>
                    <a:p>
                      <a:pPr algn="ctr"/>
                      <a:r>
                        <a:rPr lang="en-US" sz="2400" b="1" dirty="0" smtClean="0"/>
                        <a:t>2015</a:t>
                      </a:r>
                      <a:endParaRPr lang="en-US" sz="2400" b="1" dirty="0"/>
                    </a:p>
                  </a:txBody>
                  <a:tcPr marL="95903" marR="95903" marT="47951" marB="47951" anchor="ctr">
                    <a:solidFill>
                      <a:schemeClr val="accent1">
                        <a:lumMod val="40000"/>
                        <a:lumOff val="60000"/>
                      </a:schemeClr>
                    </a:solidFill>
                  </a:tcPr>
                </a:tc>
                <a:tc hMerge="1">
                  <a:txBody>
                    <a:bodyPr/>
                    <a:lstStyle/>
                    <a:p>
                      <a:endParaRPr lang="en-US" dirty="0"/>
                    </a:p>
                  </a:txBody>
                  <a:tcPr/>
                </a:tc>
                <a:extLst>
                  <a:ext uri="{0D108BD9-81ED-4DB2-BD59-A6C34878D82A}">
                    <a16:rowId xmlns:a16="http://schemas.microsoft.com/office/drawing/2014/main" xmlns="" val="10001"/>
                  </a:ext>
                </a:extLst>
              </a:tr>
              <a:tr h="431750">
                <a:tc rowSpan="2">
                  <a:txBody>
                    <a:bodyPr/>
                    <a:lstStyle/>
                    <a:p>
                      <a:pPr algn="ctr"/>
                      <a:r>
                        <a:rPr lang="en-US" sz="2400" b="1" i="0" dirty="0" smtClean="0">
                          <a:solidFill>
                            <a:schemeClr val="bg1"/>
                          </a:solidFill>
                        </a:rPr>
                        <a:t>Continuous</a:t>
                      </a:r>
                      <a:r>
                        <a:rPr lang="en-US" sz="2400" b="1" i="0" baseline="0" dirty="0" smtClean="0">
                          <a:solidFill>
                            <a:schemeClr val="bg1"/>
                          </a:solidFill>
                        </a:rPr>
                        <a:t> Classification</a:t>
                      </a:r>
                      <a:endParaRPr lang="en-US" sz="2400" b="1" i="0" dirty="0">
                        <a:solidFill>
                          <a:schemeClr val="bg1"/>
                        </a:solidFill>
                      </a:endParaRPr>
                    </a:p>
                  </a:txBody>
                  <a:tcPr marL="95903" marR="95903" marT="47951" marB="47951" anchor="ctr">
                    <a:solidFill>
                      <a:srgbClr val="73A9DB"/>
                    </a:solidFill>
                  </a:tcPr>
                </a:tc>
                <a:tc>
                  <a:txBody>
                    <a:bodyPr/>
                    <a:lstStyle/>
                    <a:p>
                      <a:pPr algn="ctr"/>
                      <a:r>
                        <a:rPr lang="en-US" sz="2400" b="0" i="1" dirty="0" smtClean="0"/>
                        <a:t>R</a:t>
                      </a:r>
                      <a:r>
                        <a:rPr lang="en-US" sz="2400" b="0" i="1" baseline="30000" dirty="0" smtClean="0"/>
                        <a:t>2</a:t>
                      </a:r>
                      <a:endParaRPr lang="en-US" sz="2400" b="0" i="1" dirty="0"/>
                    </a:p>
                  </a:txBody>
                  <a:tcPr marL="95903" marR="95903" marT="47951" marB="47951" anchor="ctr"/>
                </a:tc>
                <a:tc>
                  <a:txBody>
                    <a:bodyPr/>
                    <a:lstStyle/>
                    <a:p>
                      <a:pPr algn="ctr"/>
                      <a:r>
                        <a:rPr lang="en-US" sz="2400" b="0" i="1" dirty="0" smtClean="0"/>
                        <a:t>RMSE</a:t>
                      </a:r>
                      <a:endParaRPr lang="en-US" sz="2400" b="0" i="1" dirty="0"/>
                    </a:p>
                  </a:txBody>
                  <a:tcPr marL="95903" marR="95903" marT="47951" marB="479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dirty="0" smtClean="0"/>
                        <a:t>R</a:t>
                      </a:r>
                      <a:r>
                        <a:rPr lang="en-US" sz="2400" b="0" i="1" baseline="30000" dirty="0" smtClean="0"/>
                        <a:t>2</a:t>
                      </a:r>
                      <a:endParaRPr lang="en-US" sz="2400" b="0" i="1" dirty="0" smtClean="0"/>
                    </a:p>
                  </a:txBody>
                  <a:tcPr marL="95903" marR="95903" marT="47951" marB="47951" anchor="ctr">
                    <a:solidFill>
                      <a:schemeClr val="accent1">
                        <a:lumMod val="20000"/>
                        <a:lumOff val="80000"/>
                      </a:schemeClr>
                    </a:solidFill>
                  </a:tcPr>
                </a:tc>
                <a:tc>
                  <a:txBody>
                    <a:bodyPr/>
                    <a:lstStyle/>
                    <a:p>
                      <a:pPr algn="ctr"/>
                      <a:r>
                        <a:rPr lang="en-US" sz="2400" b="0" i="1" dirty="0" smtClean="0"/>
                        <a:t>RMSE</a:t>
                      </a:r>
                      <a:endParaRPr lang="en-US" sz="2400" b="0" i="1" dirty="0"/>
                    </a:p>
                  </a:txBody>
                  <a:tcPr marL="95903" marR="95903" marT="47951" marB="47951" anchor="ctr">
                    <a:solidFill>
                      <a:schemeClr val="accent1">
                        <a:lumMod val="20000"/>
                        <a:lumOff val="80000"/>
                      </a:schemeClr>
                    </a:solidFill>
                  </a:tcPr>
                </a:tc>
                <a:extLst>
                  <a:ext uri="{0D108BD9-81ED-4DB2-BD59-A6C34878D82A}">
                    <a16:rowId xmlns:a16="http://schemas.microsoft.com/office/drawing/2014/main" xmlns="" val="10002"/>
                  </a:ext>
                </a:extLst>
              </a:tr>
              <a:tr h="610757">
                <a:tc vMerge="1">
                  <a:txBody>
                    <a:bodyPr/>
                    <a:lstStyle/>
                    <a:p>
                      <a:pPr algn="ctr"/>
                      <a:endParaRPr lang="en-US" dirty="0"/>
                    </a:p>
                  </a:txBody>
                  <a:tcPr/>
                </a:tc>
                <a:tc>
                  <a:txBody>
                    <a:bodyPr/>
                    <a:lstStyle/>
                    <a:p>
                      <a:pPr algn="ctr"/>
                      <a:r>
                        <a:rPr lang="en-US" sz="2400" b="1" dirty="0" smtClean="0"/>
                        <a:t>0.50</a:t>
                      </a:r>
                      <a:endParaRPr lang="en-US" sz="2400" b="1" dirty="0"/>
                    </a:p>
                  </a:txBody>
                  <a:tcPr marL="95903" marR="95903" marT="47951" marB="47951" anchor="ctr"/>
                </a:tc>
                <a:tc>
                  <a:txBody>
                    <a:bodyPr/>
                    <a:lstStyle/>
                    <a:p>
                      <a:pPr algn="ctr"/>
                      <a:r>
                        <a:rPr lang="en-US" sz="2400" b="1" dirty="0" smtClean="0"/>
                        <a:t>20.26%</a:t>
                      </a:r>
                      <a:endParaRPr lang="en-US" sz="2400" b="1" dirty="0"/>
                    </a:p>
                  </a:txBody>
                  <a:tcPr marL="95903" marR="95903" marT="47951" marB="47951" anchor="ctr"/>
                </a:tc>
                <a:tc>
                  <a:txBody>
                    <a:bodyPr/>
                    <a:lstStyle/>
                    <a:p>
                      <a:pPr algn="ctr"/>
                      <a:r>
                        <a:rPr lang="en-US" sz="2400" b="1" dirty="0" smtClean="0"/>
                        <a:t>0.54</a:t>
                      </a:r>
                      <a:endParaRPr lang="en-US" sz="2400" b="1" dirty="0"/>
                    </a:p>
                  </a:txBody>
                  <a:tcPr marL="95903" marR="95903" marT="47951" marB="47951" anchor="ctr">
                    <a:solidFill>
                      <a:schemeClr val="accent1">
                        <a:lumMod val="40000"/>
                        <a:lumOff val="60000"/>
                      </a:schemeClr>
                    </a:solidFill>
                  </a:tcPr>
                </a:tc>
                <a:tc>
                  <a:txBody>
                    <a:bodyPr/>
                    <a:lstStyle/>
                    <a:p>
                      <a:pPr algn="ctr"/>
                      <a:r>
                        <a:rPr lang="en-US" sz="2400" b="1" dirty="0" smtClean="0"/>
                        <a:t>19.2%</a:t>
                      </a:r>
                      <a:endParaRPr lang="en-US" sz="2400" b="1" dirty="0"/>
                    </a:p>
                  </a:txBody>
                  <a:tcPr marL="95903" marR="95903" marT="47951" marB="47951" anchor="ctr">
                    <a:solidFill>
                      <a:schemeClr val="accent1">
                        <a:lumMod val="40000"/>
                        <a:lumOff val="60000"/>
                      </a:schemeClr>
                    </a:solidFill>
                  </a:tcPr>
                </a:tc>
                <a:extLst>
                  <a:ext uri="{0D108BD9-81ED-4DB2-BD59-A6C34878D82A}">
                    <a16:rowId xmlns:a16="http://schemas.microsoft.com/office/drawing/2014/main" xmlns="" val="10003"/>
                  </a:ext>
                </a:extLst>
              </a:tr>
              <a:tr h="895563">
                <a:tc rowSpan="2">
                  <a:txBody>
                    <a:bodyPr/>
                    <a:lstStyle/>
                    <a:p>
                      <a:pPr algn="ctr"/>
                      <a:r>
                        <a:rPr lang="en-US" sz="2400" b="1" dirty="0" smtClean="0">
                          <a:solidFill>
                            <a:schemeClr val="bg1"/>
                          </a:solidFill>
                        </a:rPr>
                        <a:t>Binary Classification</a:t>
                      </a:r>
                      <a:endParaRPr lang="en-US" sz="2400" b="1" dirty="0">
                        <a:solidFill>
                          <a:schemeClr val="bg1"/>
                        </a:solidFill>
                      </a:endParaRPr>
                    </a:p>
                  </a:txBody>
                  <a:tcPr marL="95903" marR="95903" marT="47951" marB="47951" anchor="ctr">
                    <a:solidFill>
                      <a:srgbClr val="73A9DB"/>
                    </a:solidFill>
                  </a:tcPr>
                </a:tc>
                <a:tc>
                  <a:txBody>
                    <a:bodyPr/>
                    <a:lstStyle/>
                    <a:p>
                      <a:pPr marL="0" algn="ctr">
                        <a:spcBef>
                          <a:spcPts val="0"/>
                        </a:spcBef>
                      </a:pPr>
                      <a:r>
                        <a:rPr lang="en-US" sz="2400" dirty="0" smtClean="0"/>
                        <a:t>Presence Error</a:t>
                      </a:r>
                      <a:endParaRPr lang="en-US" sz="2400" dirty="0"/>
                    </a:p>
                  </a:txBody>
                  <a:tcPr marL="95903" marR="95903" marT="47951" marB="479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Absence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Error</a:t>
                      </a:r>
                    </a:p>
                  </a:txBody>
                  <a:tcPr marL="95903" marR="95903" marT="47951" marB="479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Presence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Error</a:t>
                      </a:r>
                    </a:p>
                  </a:txBody>
                  <a:tcPr marL="95903" marR="95903" marT="47951" marB="47951"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Absence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t>Error</a:t>
                      </a:r>
                    </a:p>
                  </a:txBody>
                  <a:tcPr marL="95903" marR="95903" marT="47951" marB="47951" anchor="ctr">
                    <a:solidFill>
                      <a:schemeClr val="accent1">
                        <a:lumMod val="20000"/>
                        <a:lumOff val="80000"/>
                      </a:schemeClr>
                    </a:solidFill>
                  </a:tcPr>
                </a:tc>
                <a:extLst>
                  <a:ext uri="{0D108BD9-81ED-4DB2-BD59-A6C34878D82A}">
                    <a16:rowId xmlns:a16="http://schemas.microsoft.com/office/drawing/2014/main" xmlns="" val="10004"/>
                  </a:ext>
                </a:extLst>
              </a:tr>
              <a:tr h="690554">
                <a:tc vMerge="1">
                  <a:txBody>
                    <a:bodyPr/>
                    <a:lstStyle/>
                    <a:p>
                      <a:pPr algn="ctr"/>
                      <a:endParaRPr lang="en-US" sz="1700" dirty="0"/>
                    </a:p>
                  </a:txBody>
                  <a:tcPr marL="87019" marR="87019" marT="43510" marB="43510"/>
                </a:tc>
                <a:tc>
                  <a:txBody>
                    <a:bodyPr/>
                    <a:lstStyle/>
                    <a:p>
                      <a:pPr algn="ctr"/>
                      <a:r>
                        <a:rPr lang="en-US" sz="2400" b="1" dirty="0" smtClean="0"/>
                        <a:t>16%</a:t>
                      </a:r>
                      <a:endParaRPr lang="en-US" sz="2400" b="1" dirty="0"/>
                    </a:p>
                  </a:txBody>
                  <a:tcPr marL="95903" marR="95903" marT="47951" marB="47951" anchor="ctr"/>
                </a:tc>
                <a:tc>
                  <a:txBody>
                    <a:bodyPr/>
                    <a:lstStyle/>
                    <a:p>
                      <a:pPr algn="ctr"/>
                      <a:r>
                        <a:rPr lang="en-US" sz="2400" b="1" dirty="0" smtClean="0"/>
                        <a:t>31%</a:t>
                      </a:r>
                      <a:endParaRPr lang="en-US" sz="2400" b="1" dirty="0"/>
                    </a:p>
                  </a:txBody>
                  <a:tcPr marL="95903" marR="95903" marT="47951" marB="47951" anchor="ctr"/>
                </a:tc>
                <a:tc>
                  <a:txBody>
                    <a:bodyPr/>
                    <a:lstStyle/>
                    <a:p>
                      <a:pPr algn="ctr"/>
                      <a:r>
                        <a:rPr lang="en-US" sz="2400" b="1" dirty="0" smtClean="0"/>
                        <a:t>15%</a:t>
                      </a:r>
                      <a:endParaRPr lang="en-US" sz="2400" b="1" dirty="0"/>
                    </a:p>
                  </a:txBody>
                  <a:tcPr marL="95903" marR="95903" marT="47951" marB="47951" anchor="ctr">
                    <a:solidFill>
                      <a:schemeClr val="accent1">
                        <a:lumMod val="40000"/>
                        <a:lumOff val="60000"/>
                      </a:schemeClr>
                    </a:solidFill>
                  </a:tcPr>
                </a:tc>
                <a:tc>
                  <a:txBody>
                    <a:bodyPr/>
                    <a:lstStyle/>
                    <a:p>
                      <a:pPr algn="ctr"/>
                      <a:r>
                        <a:rPr lang="en-US" sz="2400" b="1" dirty="0" smtClean="0"/>
                        <a:t>31%</a:t>
                      </a:r>
                      <a:endParaRPr lang="en-US" sz="2400" b="1" dirty="0"/>
                    </a:p>
                  </a:txBody>
                  <a:tcPr marL="95903" marR="95903" marT="47951" marB="47951" anchor="ctr">
                    <a:solidFill>
                      <a:schemeClr val="accent1">
                        <a:lumMod val="40000"/>
                        <a:lumOff val="60000"/>
                      </a:schemeClr>
                    </a:solidFill>
                  </a:tcPr>
                </a:tc>
                <a:extLst>
                  <a:ext uri="{0D108BD9-81ED-4DB2-BD59-A6C34878D82A}">
                    <a16:rowId xmlns:a16="http://schemas.microsoft.com/office/drawing/2014/main" xmlns="" val="10005"/>
                  </a:ext>
                </a:extLst>
              </a:tr>
            </a:tbl>
          </a:graphicData>
        </a:graphic>
      </p:graphicFrame>
      <p:cxnSp>
        <p:nvCxnSpPr>
          <p:cNvPr id="56" name="Straight Connector 55"/>
          <p:cNvCxnSpPr/>
          <p:nvPr/>
        </p:nvCxnSpPr>
        <p:spPr>
          <a:xfrm flipH="1">
            <a:off x="5690795" y="22431178"/>
            <a:ext cx="1851583" cy="879558"/>
          </a:xfrm>
          <a:prstGeom prst="line">
            <a:avLst/>
          </a:prstGeom>
          <a:ln w="28575">
            <a:solidFill>
              <a:srgbClr val="00C8FF"/>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16972136" y="23248092"/>
            <a:ext cx="7326504" cy="2905942"/>
            <a:chOff x="18279398" y="24428239"/>
            <a:chExt cx="6006325" cy="2561340"/>
          </a:xfrm>
        </p:grpSpPr>
        <p:grpSp>
          <p:nvGrpSpPr>
            <p:cNvPr id="42" name="Group 41"/>
            <p:cNvGrpSpPr/>
            <p:nvPr/>
          </p:nvGrpSpPr>
          <p:grpSpPr>
            <a:xfrm>
              <a:off x="18279398" y="24428239"/>
              <a:ext cx="6006325" cy="2561340"/>
              <a:chOff x="18011430" y="23908122"/>
              <a:chExt cx="6006325" cy="2561340"/>
            </a:xfrm>
          </p:grpSpPr>
          <p:sp>
            <p:nvSpPr>
              <p:cNvPr id="33" name="Rectangle 32"/>
              <p:cNvSpPr/>
              <p:nvPr/>
            </p:nvSpPr>
            <p:spPr>
              <a:xfrm>
                <a:off x="18011430" y="23908122"/>
                <a:ext cx="4965278" cy="252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18173256" y="25506422"/>
                <a:ext cx="1338226" cy="519261"/>
                <a:chOff x="9429576" y="25124583"/>
                <a:chExt cx="1308035" cy="507191"/>
              </a:xfrm>
            </p:grpSpPr>
            <p:sp>
              <p:nvSpPr>
                <p:cNvPr id="128" name="Rectangle 127"/>
                <p:cNvSpPr/>
                <p:nvPr/>
              </p:nvSpPr>
              <p:spPr>
                <a:xfrm>
                  <a:off x="9429576" y="25124583"/>
                  <a:ext cx="484632" cy="502920"/>
                </a:xfrm>
                <a:prstGeom prst="rect">
                  <a:avLst/>
                </a:prstGeom>
                <a:solidFill>
                  <a:schemeClr val="accent3">
                    <a:alpha val="3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9" name="TextBox 128"/>
                <p:cNvSpPr txBox="1"/>
                <p:nvPr/>
              </p:nvSpPr>
              <p:spPr>
                <a:xfrm>
                  <a:off x="9947383" y="25128326"/>
                  <a:ext cx="790228" cy="503448"/>
                </a:xfrm>
                <a:prstGeom prst="rect">
                  <a:avLst/>
                </a:prstGeom>
                <a:noFill/>
              </p:spPr>
              <p:txBody>
                <a:bodyPr wrap="none" rtlCol="0">
                  <a:spAutoFit/>
                </a:bodyPr>
                <a:lstStyle/>
                <a:p>
                  <a:r>
                    <a:rPr lang="en-US" sz="1600" dirty="0" smtClean="0"/>
                    <a:t>Predicted </a:t>
                  </a:r>
                </a:p>
                <a:p>
                  <a:r>
                    <a:rPr lang="en-US" sz="1600" dirty="0" smtClean="0"/>
                    <a:t>Absence</a:t>
                  </a:r>
                  <a:endParaRPr lang="en-US" sz="1600" dirty="0"/>
                </a:p>
              </p:txBody>
            </p:sp>
          </p:grpSp>
          <p:sp>
            <p:nvSpPr>
              <p:cNvPr id="130" name="TextBox 129"/>
              <p:cNvSpPr txBox="1"/>
              <p:nvPr/>
            </p:nvSpPr>
            <p:spPr>
              <a:xfrm>
                <a:off x="20350418" y="23975747"/>
                <a:ext cx="3667337" cy="950837"/>
              </a:xfrm>
              <a:prstGeom prst="rect">
                <a:avLst/>
              </a:prstGeom>
              <a:noFill/>
            </p:spPr>
            <p:txBody>
              <a:bodyPr wrap="square" rtlCol="0">
                <a:spAutoFit/>
              </a:bodyPr>
              <a:lstStyle/>
              <a:p>
                <a:r>
                  <a:rPr lang="en-US" sz="1800" b="1" dirty="0" smtClean="0"/>
                  <a:t>Percent Vegetation </a:t>
                </a:r>
              </a:p>
              <a:p>
                <a:r>
                  <a:rPr lang="en-US" sz="1800" b="1" dirty="0" smtClean="0"/>
                  <a:t>Cover Change</a:t>
                </a:r>
                <a:endParaRPr lang="en-US" sz="1800" b="1" dirty="0"/>
              </a:p>
              <a:p>
                <a:endParaRPr lang="en-US" sz="1800" dirty="0"/>
              </a:p>
            </p:txBody>
          </p:sp>
          <p:grpSp>
            <p:nvGrpSpPr>
              <p:cNvPr id="8" name="Group 7"/>
              <p:cNvGrpSpPr/>
              <p:nvPr/>
            </p:nvGrpSpPr>
            <p:grpSpPr>
              <a:xfrm>
                <a:off x="20317401" y="24523058"/>
                <a:ext cx="2676277" cy="1946404"/>
                <a:chOff x="17997903" y="24403635"/>
                <a:chExt cx="2676277" cy="1946404"/>
              </a:xfrm>
            </p:grpSpPr>
            <p:pic>
              <p:nvPicPr>
                <p:cNvPr id="13" name="Picture 12"/>
                <p:cNvPicPr>
                  <a:picLocks noChangeAspect="1"/>
                </p:cNvPicPr>
                <p:nvPr/>
              </p:nvPicPr>
              <p:blipFill rotWithShape="1">
                <a:blip r:embed="rId24" cstate="print">
                  <a:extLst>
                    <a:ext uri="{28A0092B-C50C-407E-A947-70E740481C1C}">
                      <a14:useLocalDpi xmlns:a14="http://schemas.microsoft.com/office/drawing/2010/main" val="0"/>
                    </a:ext>
                  </a:extLst>
                </a:blip>
                <a:srcRect l="17869" t="33693" r="73420" b="49493"/>
                <a:stretch/>
              </p:blipFill>
              <p:spPr>
                <a:xfrm>
                  <a:off x="17997903" y="24403635"/>
                  <a:ext cx="562223" cy="1726587"/>
                </a:xfrm>
                <a:prstGeom prst="rect">
                  <a:avLst/>
                </a:prstGeom>
              </p:spPr>
            </p:pic>
            <p:sp>
              <p:nvSpPr>
                <p:cNvPr id="41" name="TextBox 40"/>
                <p:cNvSpPr txBox="1"/>
                <p:nvPr/>
              </p:nvSpPr>
              <p:spPr>
                <a:xfrm>
                  <a:off x="18484638" y="24423960"/>
                  <a:ext cx="2189542" cy="1926079"/>
                </a:xfrm>
                <a:prstGeom prst="rect">
                  <a:avLst/>
                </a:prstGeom>
                <a:noFill/>
              </p:spPr>
              <p:txBody>
                <a:bodyPr wrap="square" rtlCol="0">
                  <a:spAutoFit/>
                </a:bodyPr>
                <a:lstStyle/>
                <a:p>
                  <a:pPr>
                    <a:spcBef>
                      <a:spcPts val="1100"/>
                    </a:spcBef>
                  </a:pPr>
                  <a:r>
                    <a:rPr lang="en-US" sz="1600" dirty="0" smtClean="0"/>
                    <a:t>&lt;-50 (high vegetation gain)</a:t>
                  </a:r>
                </a:p>
                <a:p>
                  <a:pPr>
                    <a:spcBef>
                      <a:spcPts val="1100"/>
                    </a:spcBef>
                  </a:pPr>
                  <a:r>
                    <a:rPr lang="en-US" sz="1600" dirty="0" smtClean="0"/>
                    <a:t>-50 to -25 (low vegetation gain)</a:t>
                  </a:r>
                </a:p>
                <a:p>
                  <a:pPr>
                    <a:spcBef>
                      <a:spcPts val="1100"/>
                    </a:spcBef>
                  </a:pPr>
                  <a:r>
                    <a:rPr lang="en-US" sz="1600" dirty="0" smtClean="0"/>
                    <a:t>No significant change </a:t>
                  </a:r>
                </a:p>
                <a:p>
                  <a:pPr>
                    <a:spcBef>
                      <a:spcPts val="1100"/>
                    </a:spcBef>
                  </a:pPr>
                  <a:r>
                    <a:rPr lang="en-US" sz="1600" dirty="0" smtClean="0"/>
                    <a:t>25 to 50 (low vegetation loss)</a:t>
                  </a:r>
                </a:p>
                <a:p>
                  <a:pPr>
                    <a:spcBef>
                      <a:spcPts val="1100"/>
                    </a:spcBef>
                  </a:pPr>
                  <a:r>
                    <a:rPr lang="en-US" sz="1600" dirty="0" smtClean="0"/>
                    <a:t>&gt;50 (high vegetation loss)</a:t>
                  </a:r>
                </a:p>
                <a:p>
                  <a:endParaRPr lang="en-US" sz="1600" dirty="0"/>
                </a:p>
              </p:txBody>
            </p:sp>
          </p:grpSp>
          <p:sp>
            <p:nvSpPr>
              <p:cNvPr id="119" name="TextBox 118"/>
              <p:cNvSpPr txBox="1"/>
              <p:nvPr/>
            </p:nvSpPr>
            <p:spPr>
              <a:xfrm>
                <a:off x="18059152" y="23970211"/>
                <a:ext cx="4362416" cy="950837"/>
              </a:xfrm>
              <a:prstGeom prst="rect">
                <a:avLst/>
              </a:prstGeom>
              <a:noFill/>
            </p:spPr>
            <p:txBody>
              <a:bodyPr wrap="square" rtlCol="0">
                <a:spAutoFit/>
              </a:bodyPr>
              <a:lstStyle/>
              <a:p>
                <a:r>
                  <a:rPr lang="en-US" sz="1800" b="1" dirty="0" smtClean="0"/>
                  <a:t>Percent Vegetation </a:t>
                </a:r>
              </a:p>
              <a:p>
                <a:r>
                  <a:rPr lang="en-US" sz="1800" b="1" dirty="0" smtClean="0"/>
                  <a:t>Cover</a:t>
                </a:r>
                <a:endParaRPr lang="en-US" sz="1800" b="1" dirty="0"/>
              </a:p>
              <a:p>
                <a:endParaRPr lang="en-US" sz="1800" dirty="0"/>
              </a:p>
            </p:txBody>
          </p:sp>
          <p:grpSp>
            <p:nvGrpSpPr>
              <p:cNvPr id="45" name="Group 44"/>
              <p:cNvGrpSpPr/>
              <p:nvPr/>
            </p:nvGrpSpPr>
            <p:grpSpPr>
              <a:xfrm>
                <a:off x="18173259" y="24639033"/>
                <a:ext cx="2481157" cy="1009490"/>
                <a:chOff x="4742591" y="26013429"/>
                <a:chExt cx="2425179" cy="986023"/>
              </a:xfrm>
            </p:grpSpPr>
            <p:pic>
              <p:nvPicPr>
                <p:cNvPr id="118" name="Picture 117"/>
                <p:cNvPicPr>
                  <a:picLocks noChangeAspect="1"/>
                </p:cNvPicPr>
                <p:nvPr/>
              </p:nvPicPr>
              <p:blipFill rotWithShape="1">
                <a:blip r:embed="rId25"/>
                <a:srcRect t="22517" r="71099"/>
                <a:stretch/>
              </p:blipFill>
              <p:spPr>
                <a:xfrm>
                  <a:off x="4742591" y="26013792"/>
                  <a:ext cx="481909" cy="985660"/>
                </a:xfrm>
                <a:prstGeom prst="rect">
                  <a:avLst/>
                </a:prstGeom>
              </p:spPr>
            </p:pic>
            <p:sp>
              <p:nvSpPr>
                <p:cNvPr id="120" name="TextBox 119"/>
                <p:cNvSpPr txBox="1"/>
                <p:nvPr/>
              </p:nvSpPr>
              <p:spPr>
                <a:xfrm>
                  <a:off x="5245923" y="26013429"/>
                  <a:ext cx="1921847" cy="738664"/>
                </a:xfrm>
                <a:prstGeom prst="rect">
                  <a:avLst/>
                </a:prstGeom>
                <a:noFill/>
              </p:spPr>
              <p:txBody>
                <a:bodyPr wrap="square" rtlCol="0">
                  <a:spAutoFit/>
                </a:bodyPr>
                <a:lstStyle/>
                <a:p>
                  <a:r>
                    <a:rPr lang="en-US" sz="1600" dirty="0" smtClean="0"/>
                    <a:t>High: 100%</a:t>
                  </a:r>
                </a:p>
                <a:p>
                  <a:endParaRPr lang="en-US" sz="1600" dirty="0"/>
                </a:p>
                <a:p>
                  <a:r>
                    <a:rPr lang="en-US" sz="1600" dirty="0" smtClean="0"/>
                    <a:t>Low: 25%</a:t>
                  </a:r>
                  <a:endParaRPr lang="en-US" sz="1600" dirty="0"/>
                </a:p>
              </p:txBody>
            </p:sp>
          </p:grpSp>
        </p:grpSp>
        <p:grpSp>
          <p:nvGrpSpPr>
            <p:cNvPr id="43" name="Group 42"/>
            <p:cNvGrpSpPr/>
            <p:nvPr/>
          </p:nvGrpSpPr>
          <p:grpSpPr>
            <a:xfrm>
              <a:off x="18487163" y="26617014"/>
              <a:ext cx="1708700" cy="315102"/>
              <a:chOff x="7281665" y="25895367"/>
              <a:chExt cx="1670149" cy="307777"/>
            </a:xfrm>
          </p:grpSpPr>
          <p:cxnSp>
            <p:nvCxnSpPr>
              <p:cNvPr id="125" name="Straight Connector 124"/>
              <p:cNvCxnSpPr/>
              <p:nvPr/>
            </p:nvCxnSpPr>
            <p:spPr>
              <a:xfrm>
                <a:off x="7281665" y="26044564"/>
                <a:ext cx="3921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7756550" y="25895367"/>
                <a:ext cx="1195264" cy="307777"/>
              </a:xfrm>
              <a:prstGeom prst="rect">
                <a:avLst/>
              </a:prstGeom>
              <a:noFill/>
            </p:spPr>
            <p:txBody>
              <a:bodyPr wrap="none" rtlCol="0">
                <a:spAutoFit/>
              </a:bodyPr>
              <a:lstStyle/>
              <a:p>
                <a:r>
                  <a:rPr lang="en-US" sz="1400" dirty="0" smtClean="0"/>
                  <a:t>V-BET output</a:t>
                </a:r>
                <a:endParaRPr lang="en-US" sz="1400" dirty="0"/>
              </a:p>
            </p:txBody>
          </p:sp>
        </p:grpSp>
      </p:grpSp>
      <p:sp>
        <p:nvSpPr>
          <p:cNvPr id="52" name="TextBox 51"/>
          <p:cNvSpPr txBox="1"/>
          <p:nvPr/>
        </p:nvSpPr>
        <p:spPr>
          <a:xfrm>
            <a:off x="8505429" y="22187603"/>
            <a:ext cx="1921616"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Image Credit: ESRI</a:t>
            </a:r>
            <a:endParaRPr lang="en-US" sz="1600" b="1" dirty="0">
              <a:solidFill>
                <a:schemeClr val="bg1"/>
              </a:solidFill>
              <a:effectLst>
                <a:outerShdw blurRad="38100" dist="38100" dir="2700000" algn="tl">
                  <a:srgbClr val="000000">
                    <a:alpha val="43137"/>
                  </a:srgbClr>
                </a:outerShdw>
              </a:effectLst>
            </a:endParaRPr>
          </a:p>
        </p:txBody>
      </p:sp>
      <p:pic>
        <p:nvPicPr>
          <p:cNvPr id="54" name="Picture 53"/>
          <p:cNvPicPr>
            <a:picLocks noChangeAspect="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95" t="45891" r="37332" b="36999"/>
          <a:stretch/>
        </p:blipFill>
        <p:spPr>
          <a:xfrm>
            <a:off x="9960903" y="19708043"/>
            <a:ext cx="433633" cy="782425"/>
          </a:xfrm>
          <a:prstGeom prst="rect">
            <a:avLst/>
          </a:prstGeom>
        </p:spPr>
      </p:pic>
    </p:spTree>
    <p:extLst>
      <p:ext uri="{BB962C8B-B14F-4D97-AF65-F5344CB8AC3E}">
        <p14:creationId xmlns:p14="http://schemas.microsoft.com/office/powerpoint/2010/main" val="2801379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3848</TotalTime>
  <Words>624</Words>
  <Application>Microsoft Office PowerPoint</Application>
  <PresentationFormat>Custom</PresentationFormat>
  <Paragraphs>111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270</cp:revision>
  <dcterms:created xsi:type="dcterms:W3CDTF">2015-06-02T14:58:58Z</dcterms:created>
  <dcterms:modified xsi:type="dcterms:W3CDTF">2017-03-30T15:51:56Z</dcterms:modified>
</cp:coreProperties>
</file>