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24"/>
  </p:notesMasterIdLst>
  <p:sldIdLst>
    <p:sldId id="256" r:id="rId2"/>
    <p:sldId id="278" r:id="rId3"/>
    <p:sldId id="258" r:id="rId4"/>
    <p:sldId id="259" r:id="rId5"/>
    <p:sldId id="260" r:id="rId6"/>
    <p:sldId id="285" r:id="rId7"/>
    <p:sldId id="280" r:id="rId8"/>
    <p:sldId id="261" r:id="rId9"/>
    <p:sldId id="262" r:id="rId10"/>
    <p:sldId id="263" r:id="rId11"/>
    <p:sldId id="287" r:id="rId12"/>
    <p:sldId id="264" r:id="rId13"/>
    <p:sldId id="269" r:id="rId14"/>
    <p:sldId id="268" r:id="rId15"/>
    <p:sldId id="277" r:id="rId16"/>
    <p:sldId id="283" r:id="rId17"/>
    <p:sldId id="286" r:id="rId18"/>
    <p:sldId id="279" r:id="rId19"/>
    <p:sldId id="265" r:id="rId20"/>
    <p:sldId id="266" r:id="rId21"/>
    <p:sldId id="267" r:id="rId22"/>
    <p:sldId id="270" r:id="rId23"/>
  </p:sldIdLst>
  <p:sldSz cx="12192000" cy="6858000"/>
  <p:notesSz cx="6858000" cy="9144000"/>
  <p:embeddedFontLst>
    <p:embeddedFont>
      <p:font typeface="Webdings" panose="05030102010509060703" pitchFamily="18" charset="2"/>
      <p:regular r:id="rId25"/>
    </p:embeddedFont>
    <p:embeddedFont>
      <p:font typeface="Calibri" panose="020F0502020204030204" pitchFamily="34" charset="0"/>
      <p:regular r:id="rId26"/>
      <p:bold r:id="rId27"/>
      <p:italic r:id="rId28"/>
      <p:boldItalic r:id="rId29"/>
    </p:embeddedFont>
    <p:embeddedFont>
      <p:font typeface="Century Gothic" panose="020B050202020202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very, Ryan B. (LARC-E3)[SSAI DEVELOP]" initials="ARB(D" lastIdx="1" clrIdx="0">
    <p:extLst/>
  </p:cmAuthor>
  <p:cmAuthor id="2" name="Miller, Tiffani N. (LARC-E3)[SSAI DEVELOP]" initials="MTN(D" lastIdx="2" clrIdx="1">
    <p:extLst/>
  </p:cmAuthor>
  <p:cmAuthor id="3" name="Maria Luisa Escobar Pardo" initials="MLEP"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F3BEC6-1D44-4280-A606-74994FC0CDD6}">
  <a:tblStyle styleId="{ADF3BEC6-1D44-4280-A606-74994FC0CDD6}"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818" autoAdjust="0"/>
  </p:normalViewPr>
  <p:slideViewPr>
    <p:cSldViewPr snapToGrid="0">
      <p:cViewPr>
        <p:scale>
          <a:sx n="90" d="100"/>
          <a:sy n="90" d="100"/>
        </p:scale>
        <p:origin x="1272"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ak68883\Downloads\LCM%20Chart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ak68883\Downloads\LCM%20Chart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400" dirty="0">
                <a:latin typeface="Century Gothic" panose="020B0502020202020204" pitchFamily="34" charset="0"/>
              </a:rPr>
              <a:t>Land Cover Gains</a:t>
            </a:r>
            <a:r>
              <a:rPr lang="en-US" sz="1400" baseline="0" dirty="0">
                <a:latin typeface="Century Gothic" panose="020B0502020202020204" pitchFamily="34" charset="0"/>
              </a:rPr>
              <a:t> and Losses in Bhitarkanika Wildlife Sanctuary from 2004 to 2017</a:t>
            </a:r>
            <a:endParaRPr lang="en-US" sz="1400" dirty="0">
              <a:latin typeface="Century Gothic" panose="020B0502020202020204" pitchFamily="34" charset="0"/>
            </a:endParaRPr>
          </a:p>
        </c:rich>
      </c:tx>
      <c:layout/>
      <c:overlay val="0"/>
    </c:title>
    <c:autoTitleDeleted val="0"/>
    <c:plotArea>
      <c:layout/>
      <c:barChart>
        <c:barDir val="bar"/>
        <c:grouping val="clustered"/>
        <c:varyColors val="0"/>
        <c:ser>
          <c:idx val="0"/>
          <c:order val="0"/>
          <c:tx>
            <c:v>Gain</c:v>
          </c:tx>
          <c:spPr>
            <a:solidFill>
              <a:srgbClr val="92D050"/>
            </a:solidFill>
          </c:spPr>
          <c:invertIfNegative val="0"/>
          <c:cat>
            <c:strRef>
              <c:f>'[LCM Charts.xlsx]2004-2017'!$A$2:$A$8</c:f>
              <c:strCache>
                <c:ptCount val="7"/>
                <c:pt idx="0">
                  <c:v>Plantation</c:v>
                </c:pt>
                <c:pt idx="1">
                  <c:v>Sand</c:v>
                </c:pt>
                <c:pt idx="2">
                  <c:v>Mudflats</c:v>
                </c:pt>
                <c:pt idx="3">
                  <c:v>Agriculture</c:v>
                </c:pt>
                <c:pt idx="4">
                  <c:v>Open Mangrove</c:v>
                </c:pt>
                <c:pt idx="5">
                  <c:v>Dense Mangrove</c:v>
                </c:pt>
                <c:pt idx="6">
                  <c:v>Water</c:v>
                </c:pt>
              </c:strCache>
            </c:strRef>
          </c:cat>
          <c:val>
            <c:numRef>
              <c:f>'[LCM Charts.xlsx]2004-2017'!$B$2:$B$8</c:f>
              <c:numCache>
                <c:formatCode>General</c:formatCode>
                <c:ptCount val="7"/>
                <c:pt idx="0">
                  <c:v>2.25</c:v>
                </c:pt>
                <c:pt idx="1">
                  <c:v>1.29</c:v>
                </c:pt>
                <c:pt idx="2">
                  <c:v>2.39</c:v>
                </c:pt>
                <c:pt idx="3">
                  <c:v>53.25</c:v>
                </c:pt>
                <c:pt idx="4">
                  <c:v>48.02</c:v>
                </c:pt>
                <c:pt idx="5">
                  <c:v>7.42</c:v>
                </c:pt>
                <c:pt idx="6">
                  <c:v>15.39</c:v>
                </c:pt>
              </c:numCache>
            </c:numRef>
          </c:val>
          <c:extLst xmlns:c16r2="http://schemas.microsoft.com/office/drawing/2015/06/chart">
            <c:ext xmlns:c16="http://schemas.microsoft.com/office/drawing/2014/chart" uri="{C3380CC4-5D6E-409C-BE32-E72D297353CC}">
              <c16:uniqueId val="{00000000-0CA5-43B8-9469-2EBDABD62004}"/>
            </c:ext>
          </c:extLst>
        </c:ser>
        <c:ser>
          <c:idx val="1"/>
          <c:order val="1"/>
          <c:tx>
            <c:v>Loss</c:v>
          </c:tx>
          <c:invertIfNegative val="0"/>
          <c:cat>
            <c:strRef>
              <c:f>'[LCM Charts.xlsx]2004-2017'!$A$2:$A$8</c:f>
              <c:strCache>
                <c:ptCount val="7"/>
                <c:pt idx="0">
                  <c:v>Plantation</c:v>
                </c:pt>
                <c:pt idx="1">
                  <c:v>Sand</c:v>
                </c:pt>
                <c:pt idx="2">
                  <c:v>Mudflats</c:v>
                </c:pt>
                <c:pt idx="3">
                  <c:v>Agriculture</c:v>
                </c:pt>
                <c:pt idx="4">
                  <c:v>Open Mangrove</c:v>
                </c:pt>
                <c:pt idx="5">
                  <c:v>Dense Mangrove</c:v>
                </c:pt>
                <c:pt idx="6">
                  <c:v>Water</c:v>
                </c:pt>
              </c:strCache>
            </c:strRef>
          </c:cat>
          <c:val>
            <c:numRef>
              <c:f>'[LCM Charts.xlsx]2004-2017'!$C$2:$C$8</c:f>
              <c:numCache>
                <c:formatCode>General</c:formatCode>
                <c:ptCount val="7"/>
                <c:pt idx="0">
                  <c:v>1.06</c:v>
                </c:pt>
                <c:pt idx="1">
                  <c:v>4.51</c:v>
                </c:pt>
                <c:pt idx="2">
                  <c:v>17.95</c:v>
                </c:pt>
                <c:pt idx="3">
                  <c:v>17.53</c:v>
                </c:pt>
                <c:pt idx="4">
                  <c:v>21.4</c:v>
                </c:pt>
                <c:pt idx="5">
                  <c:v>52.89</c:v>
                </c:pt>
                <c:pt idx="6">
                  <c:v>14.67</c:v>
                </c:pt>
              </c:numCache>
            </c:numRef>
          </c:val>
          <c:extLst xmlns:c16r2="http://schemas.microsoft.com/office/drawing/2015/06/chart">
            <c:ext xmlns:c16="http://schemas.microsoft.com/office/drawing/2014/chart" uri="{C3380CC4-5D6E-409C-BE32-E72D297353CC}">
              <c16:uniqueId val="{00000001-0CA5-43B8-9469-2EBDABD62004}"/>
            </c:ext>
          </c:extLst>
        </c:ser>
        <c:dLbls>
          <c:showLegendKey val="0"/>
          <c:showVal val="0"/>
          <c:showCatName val="0"/>
          <c:showSerName val="0"/>
          <c:showPercent val="0"/>
          <c:showBubbleSize val="0"/>
        </c:dLbls>
        <c:gapWidth val="150"/>
        <c:axId val="206965656"/>
        <c:axId val="206966048"/>
      </c:barChart>
      <c:catAx>
        <c:axId val="206965656"/>
        <c:scaling>
          <c:orientation val="minMax"/>
        </c:scaling>
        <c:delete val="0"/>
        <c:axPos val="l"/>
        <c:title>
          <c:tx>
            <c:rich>
              <a:bodyPr rot="-5400000" vert="horz"/>
              <a:lstStyle/>
              <a:p>
                <a:pPr>
                  <a:defRPr/>
                </a:pPr>
                <a:r>
                  <a:rPr lang="en-US" dirty="0">
                    <a:latin typeface="Century Gothic" panose="020B0502020202020204" pitchFamily="34" charset="0"/>
                  </a:rPr>
                  <a:t>Classes </a:t>
                </a:r>
              </a:p>
            </c:rich>
          </c:tx>
          <c:layout/>
          <c:overlay val="0"/>
        </c:title>
        <c:numFmt formatCode="General" sourceLinked="0"/>
        <c:majorTickMark val="out"/>
        <c:minorTickMark val="none"/>
        <c:tickLblPos val="nextTo"/>
        <c:txPr>
          <a:bodyPr/>
          <a:lstStyle/>
          <a:p>
            <a:pPr>
              <a:defRPr baseline="0">
                <a:latin typeface="Century Gothic" panose="020B0502020202020204" pitchFamily="34" charset="0"/>
              </a:defRPr>
            </a:pPr>
            <a:endParaRPr lang="en-US"/>
          </a:p>
        </c:txPr>
        <c:crossAx val="206966048"/>
        <c:crosses val="autoZero"/>
        <c:auto val="1"/>
        <c:lblAlgn val="ctr"/>
        <c:lblOffset val="100"/>
        <c:noMultiLvlLbl val="0"/>
      </c:catAx>
      <c:valAx>
        <c:axId val="206966048"/>
        <c:scaling>
          <c:orientation val="minMax"/>
        </c:scaling>
        <c:delete val="0"/>
        <c:axPos val="b"/>
        <c:majorGridlines/>
        <c:title>
          <c:tx>
            <c:rich>
              <a:bodyPr/>
              <a:lstStyle/>
              <a:p>
                <a:pPr>
                  <a:defRPr/>
                </a:pPr>
                <a:r>
                  <a:rPr lang="en-US" dirty="0">
                    <a:latin typeface="Century Gothic" panose="020B0502020202020204" pitchFamily="34" charset="0"/>
                  </a:rPr>
                  <a:t>Square</a:t>
                </a:r>
                <a:r>
                  <a:rPr lang="en-US" baseline="0" dirty="0">
                    <a:latin typeface="Century Gothic" panose="020B0502020202020204" pitchFamily="34" charset="0"/>
                  </a:rPr>
                  <a:t> Kilometers</a:t>
                </a:r>
                <a:endParaRPr lang="en-US" dirty="0">
                  <a:latin typeface="Century Gothic" panose="020B0502020202020204" pitchFamily="34" charset="0"/>
                </a:endParaRPr>
              </a:p>
            </c:rich>
          </c:tx>
          <c:layout/>
          <c:overlay val="0"/>
        </c:title>
        <c:numFmt formatCode="General" sourceLinked="1"/>
        <c:majorTickMark val="out"/>
        <c:minorTickMark val="none"/>
        <c:tickLblPos val="nextTo"/>
        <c:crossAx val="206965656"/>
        <c:crosses val="autoZero"/>
        <c:crossBetween val="between"/>
      </c:valAx>
      <c:spPr>
        <a:noFill/>
        <a:ln w="25400">
          <a:noFill/>
        </a:ln>
      </c:spPr>
    </c:plotArea>
    <c:legend>
      <c:legendPos val="r"/>
      <c:layout/>
      <c:overlay val="0"/>
      <c:txPr>
        <a:bodyPr/>
        <a:lstStyle/>
        <a:p>
          <a:pPr>
            <a:defRPr baseline="0">
              <a:latin typeface="Century Gothic" panose="020B0502020202020204" pitchFamily="34" charset="0"/>
            </a:defRPr>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400" dirty="0">
                <a:latin typeface="Century Gothic" panose="020B0502020202020204" pitchFamily="34" charset="0"/>
              </a:rPr>
              <a:t>Land Cover Gains</a:t>
            </a:r>
            <a:r>
              <a:rPr lang="en-US" sz="1400" baseline="0" dirty="0">
                <a:latin typeface="Century Gothic" panose="020B0502020202020204" pitchFamily="34" charset="0"/>
              </a:rPr>
              <a:t> and Losses in Bhitarkanika Wildlife Sanctuary from 1995 to 2004</a:t>
            </a:r>
            <a:endParaRPr lang="en-US" sz="1400" dirty="0">
              <a:latin typeface="Century Gothic" panose="020B0502020202020204" pitchFamily="34" charset="0"/>
            </a:endParaRPr>
          </a:p>
        </c:rich>
      </c:tx>
      <c:layout/>
      <c:overlay val="0"/>
    </c:title>
    <c:autoTitleDeleted val="0"/>
    <c:plotArea>
      <c:layout/>
      <c:barChart>
        <c:barDir val="bar"/>
        <c:grouping val="clustered"/>
        <c:varyColors val="0"/>
        <c:ser>
          <c:idx val="0"/>
          <c:order val="0"/>
          <c:tx>
            <c:v>Gain</c:v>
          </c:tx>
          <c:spPr>
            <a:solidFill>
              <a:srgbClr val="92D050"/>
            </a:solidFill>
          </c:spPr>
          <c:invertIfNegative val="0"/>
          <c:cat>
            <c:strRef>
              <c:f>'[LCM Charts.xlsx]1995-2004'!$B$2:$B$8</c:f>
              <c:strCache>
                <c:ptCount val="7"/>
                <c:pt idx="0">
                  <c:v>Plantation</c:v>
                </c:pt>
                <c:pt idx="1">
                  <c:v>Sand</c:v>
                </c:pt>
                <c:pt idx="2">
                  <c:v>Mudflats </c:v>
                </c:pt>
                <c:pt idx="3">
                  <c:v>Agriculture</c:v>
                </c:pt>
                <c:pt idx="4">
                  <c:v>Open Mangrove</c:v>
                </c:pt>
                <c:pt idx="5">
                  <c:v>Dense Mangrove</c:v>
                </c:pt>
                <c:pt idx="6">
                  <c:v>Water</c:v>
                </c:pt>
              </c:strCache>
            </c:strRef>
          </c:cat>
          <c:val>
            <c:numRef>
              <c:f>'[LCM Charts.xlsx]1995-2004'!$C$2:$C$8</c:f>
              <c:numCache>
                <c:formatCode>General</c:formatCode>
                <c:ptCount val="7"/>
                <c:pt idx="0">
                  <c:v>13.25</c:v>
                </c:pt>
                <c:pt idx="1">
                  <c:v>50.15</c:v>
                </c:pt>
                <c:pt idx="2">
                  <c:v>187.64</c:v>
                </c:pt>
                <c:pt idx="3">
                  <c:v>284.75</c:v>
                </c:pt>
                <c:pt idx="4">
                  <c:v>268.20999999999998</c:v>
                </c:pt>
                <c:pt idx="5">
                  <c:v>404.1</c:v>
                </c:pt>
                <c:pt idx="6">
                  <c:v>118.43</c:v>
                </c:pt>
              </c:numCache>
            </c:numRef>
          </c:val>
          <c:extLst xmlns:c16r2="http://schemas.microsoft.com/office/drawing/2015/06/chart">
            <c:ext xmlns:c16="http://schemas.microsoft.com/office/drawing/2014/chart" uri="{C3380CC4-5D6E-409C-BE32-E72D297353CC}">
              <c16:uniqueId val="{00000000-DB04-43C6-B8E7-FACD335BCE37}"/>
            </c:ext>
          </c:extLst>
        </c:ser>
        <c:ser>
          <c:idx val="1"/>
          <c:order val="1"/>
          <c:tx>
            <c:v>Loss</c:v>
          </c:tx>
          <c:invertIfNegative val="0"/>
          <c:cat>
            <c:strRef>
              <c:f>'[LCM Charts.xlsx]1995-2004'!$B$2:$B$8</c:f>
              <c:strCache>
                <c:ptCount val="7"/>
                <c:pt idx="0">
                  <c:v>Plantation</c:v>
                </c:pt>
                <c:pt idx="1">
                  <c:v>Sand</c:v>
                </c:pt>
                <c:pt idx="2">
                  <c:v>Mudflats </c:v>
                </c:pt>
                <c:pt idx="3">
                  <c:v>Agriculture</c:v>
                </c:pt>
                <c:pt idx="4">
                  <c:v>Open Mangrove</c:v>
                </c:pt>
                <c:pt idx="5">
                  <c:v>Dense Mangrove</c:v>
                </c:pt>
                <c:pt idx="6">
                  <c:v>Water</c:v>
                </c:pt>
              </c:strCache>
            </c:strRef>
          </c:cat>
          <c:val>
            <c:numRef>
              <c:f>'[LCM Charts.xlsx]1995-2004'!$D$2:$D$8</c:f>
              <c:numCache>
                <c:formatCode>General</c:formatCode>
                <c:ptCount val="7"/>
                <c:pt idx="0">
                  <c:v>25.14</c:v>
                </c:pt>
                <c:pt idx="1">
                  <c:v>16.98</c:v>
                </c:pt>
                <c:pt idx="2">
                  <c:v>130.06</c:v>
                </c:pt>
                <c:pt idx="3">
                  <c:v>494.81</c:v>
                </c:pt>
                <c:pt idx="4">
                  <c:v>291.69</c:v>
                </c:pt>
                <c:pt idx="5">
                  <c:v>110.72</c:v>
                </c:pt>
                <c:pt idx="6">
                  <c:v>257.13</c:v>
                </c:pt>
              </c:numCache>
            </c:numRef>
          </c:val>
          <c:extLst xmlns:c16r2="http://schemas.microsoft.com/office/drawing/2015/06/chart">
            <c:ext xmlns:c16="http://schemas.microsoft.com/office/drawing/2014/chart" uri="{C3380CC4-5D6E-409C-BE32-E72D297353CC}">
              <c16:uniqueId val="{00000001-DB04-43C6-B8E7-FACD335BCE37}"/>
            </c:ext>
          </c:extLst>
        </c:ser>
        <c:dLbls>
          <c:showLegendKey val="0"/>
          <c:showVal val="0"/>
          <c:showCatName val="0"/>
          <c:showSerName val="0"/>
          <c:showPercent val="0"/>
          <c:showBubbleSize val="0"/>
        </c:dLbls>
        <c:gapWidth val="150"/>
        <c:axId val="206964088"/>
        <c:axId val="206965264"/>
      </c:barChart>
      <c:catAx>
        <c:axId val="206964088"/>
        <c:scaling>
          <c:orientation val="minMax"/>
        </c:scaling>
        <c:delete val="0"/>
        <c:axPos val="l"/>
        <c:title>
          <c:tx>
            <c:rich>
              <a:bodyPr rot="-5400000" vert="horz"/>
              <a:lstStyle/>
              <a:p>
                <a:pPr>
                  <a:defRPr/>
                </a:pPr>
                <a:r>
                  <a:rPr lang="en-US" dirty="0">
                    <a:latin typeface="Century Gothic" panose="020B0502020202020204" pitchFamily="34" charset="0"/>
                  </a:rPr>
                  <a:t>Classes</a:t>
                </a:r>
                <a:r>
                  <a:rPr lang="en-US" dirty="0"/>
                  <a:t> </a:t>
                </a:r>
              </a:p>
            </c:rich>
          </c:tx>
          <c:layout/>
          <c:overlay val="0"/>
        </c:title>
        <c:numFmt formatCode="General" sourceLinked="0"/>
        <c:majorTickMark val="out"/>
        <c:minorTickMark val="none"/>
        <c:tickLblPos val="nextTo"/>
        <c:txPr>
          <a:bodyPr/>
          <a:lstStyle/>
          <a:p>
            <a:pPr>
              <a:defRPr baseline="0">
                <a:latin typeface="Century Gothic" panose="020B0502020202020204" pitchFamily="34" charset="0"/>
              </a:defRPr>
            </a:pPr>
            <a:endParaRPr lang="en-US"/>
          </a:p>
        </c:txPr>
        <c:crossAx val="206965264"/>
        <c:crosses val="autoZero"/>
        <c:auto val="1"/>
        <c:lblAlgn val="ctr"/>
        <c:lblOffset val="100"/>
        <c:noMultiLvlLbl val="0"/>
      </c:catAx>
      <c:valAx>
        <c:axId val="206965264"/>
        <c:scaling>
          <c:orientation val="minMax"/>
        </c:scaling>
        <c:delete val="0"/>
        <c:axPos val="b"/>
        <c:majorGridlines/>
        <c:title>
          <c:tx>
            <c:rich>
              <a:bodyPr/>
              <a:lstStyle/>
              <a:p>
                <a:pPr>
                  <a:defRPr/>
                </a:pPr>
                <a:r>
                  <a:rPr lang="en-US" dirty="0">
                    <a:latin typeface="Century Gothic" panose="020B0502020202020204" pitchFamily="34" charset="0"/>
                  </a:rPr>
                  <a:t>Square</a:t>
                </a:r>
                <a:r>
                  <a:rPr lang="en-US" baseline="0" dirty="0">
                    <a:latin typeface="Century Gothic" panose="020B0502020202020204" pitchFamily="34" charset="0"/>
                  </a:rPr>
                  <a:t> Kilometers</a:t>
                </a:r>
                <a:endParaRPr lang="en-US" dirty="0">
                  <a:latin typeface="Century Gothic" panose="020B0502020202020204" pitchFamily="34" charset="0"/>
                </a:endParaRPr>
              </a:p>
            </c:rich>
          </c:tx>
          <c:layout/>
          <c:overlay val="0"/>
        </c:title>
        <c:numFmt formatCode="General" sourceLinked="1"/>
        <c:majorTickMark val="out"/>
        <c:minorTickMark val="none"/>
        <c:tickLblPos val="nextTo"/>
        <c:crossAx val="206964088"/>
        <c:crosses val="autoZero"/>
        <c:crossBetween val="between"/>
      </c:valAx>
      <c:spPr>
        <a:noFill/>
        <a:ln w="25400">
          <a:noFill/>
        </a:ln>
      </c:spPr>
    </c:plotArea>
    <c:legend>
      <c:legendPos val="r"/>
      <c:layout/>
      <c:overlay val="0"/>
      <c:txPr>
        <a:bodyPr/>
        <a:lstStyle/>
        <a:p>
          <a:pPr>
            <a:defRPr baseline="0">
              <a:latin typeface="Century Gothic" panose="020B0502020202020204" pitchFamily="34" charset="0"/>
            </a:defRPr>
          </a:pPr>
          <a:endParaRPr lang="en-US"/>
        </a:p>
      </c:txPr>
    </c:legend>
    <c:plotVisOnly val="1"/>
    <c:dispBlanksAs val="gap"/>
    <c:showDLblsOverMax val="0"/>
  </c:chart>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3" dt="2017-07-27T14:53:03.778" idx="3">
    <p:pos x="10" y="-85"/>
    <p:text>add photo/ figure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309828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5" name="Shape 8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Calibri"/>
              <a:buNone/>
            </a:pPr>
            <a:endParaRPr lang="en-US" sz="1200" b="0" i="0" u="none" strike="noStrike" cap="none" dirty="0">
              <a:solidFill>
                <a:srgbClr val="FF0000"/>
              </a:solidFill>
              <a:latin typeface="Calibri"/>
              <a:ea typeface="Calibri"/>
              <a:cs typeface="Calibri"/>
              <a:sym typeface="Calibri"/>
            </a:endParaRPr>
          </a:p>
        </p:txBody>
      </p:sp>
      <p:sp>
        <p:nvSpPr>
          <p:cNvPr id="86" name="Shape 8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6119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2" name="Shape 26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lvl="0" rtl="0">
              <a:lnSpc>
                <a:spcPct val="115000"/>
              </a:lnSpc>
              <a:spcBef>
                <a:spcPts val="0"/>
              </a:spcBef>
              <a:buClr>
                <a:schemeClr val="dk1"/>
              </a:buClr>
              <a:buSzPct val="100000"/>
              <a:buFont typeface="Arial"/>
              <a:buNone/>
            </a:pPr>
            <a:r>
              <a:rPr lang="en-US" sz="1100" dirty="0">
                <a:latin typeface="Times New Roman"/>
                <a:ea typeface="Times New Roman"/>
                <a:cs typeface="Times New Roman"/>
                <a:sym typeface="Times New Roman"/>
              </a:rPr>
              <a:t>The land-cover maps were made using GEE explorer with a random forest algorithm. These are the classification results with an overall accuracy of 84%</a:t>
            </a:r>
            <a:r>
              <a:rPr lang="en-US" sz="1100" baseline="0" dirty="0">
                <a:latin typeface="Times New Roman"/>
                <a:ea typeface="Times New Roman"/>
                <a:cs typeface="Times New Roman"/>
                <a:sym typeface="Times New Roman"/>
              </a:rPr>
              <a:t> for 1995, 82% for 2004 and 86% for 2017</a:t>
            </a:r>
            <a:r>
              <a:rPr lang="en-US" sz="1100" dirty="0">
                <a:latin typeface="Times New Roman"/>
                <a:ea typeface="Times New Roman"/>
                <a:cs typeface="Times New Roman"/>
                <a:sym typeface="Times New Roman"/>
              </a:rPr>
              <a:t>.  An accuracy assessment was calculated in TerrSet to create an Error Matrix indicating the</a:t>
            </a:r>
            <a:r>
              <a:rPr lang="en-US" sz="1100" baseline="0" dirty="0">
                <a:latin typeface="Times New Roman"/>
                <a:ea typeface="Times New Roman"/>
                <a:cs typeface="Times New Roman"/>
                <a:sym typeface="Times New Roman"/>
              </a:rPr>
              <a:t> overall accuracy. Visually we can note significant fragmentation of dense mangrove and increases in agriculture and open mangrove land cover. </a:t>
            </a:r>
            <a:endParaRPr sz="1100" dirty="0">
              <a:latin typeface="Times New Roman"/>
              <a:ea typeface="Times New Roman"/>
              <a:cs typeface="Times New Roman"/>
              <a:sym typeface="Times New Roman"/>
            </a:endParaRPr>
          </a:p>
        </p:txBody>
      </p:sp>
      <p:sp>
        <p:nvSpPr>
          <p:cNvPr id="263" name="Shape 263"/>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9015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Since, radar data has higher resolution</a:t>
            </a:r>
            <a:r>
              <a:rPr lang="en-US" baseline="0" dirty="0"/>
              <a:t> compared to </a:t>
            </a:r>
            <a:r>
              <a:rPr lang="en-US" baseline="0" dirty="0" err="1"/>
              <a:t>landsat</a:t>
            </a:r>
            <a:r>
              <a:rPr lang="en-US" baseline="0" dirty="0"/>
              <a:t> data, w</a:t>
            </a:r>
            <a:r>
              <a:rPr lang="en-US" dirty="0"/>
              <a:t>e also conducted the classification using Radar data to compare accuracy and found them to be performing very similarly. The overall accuracy</a:t>
            </a:r>
            <a:r>
              <a:rPr lang="en-US" baseline="0" dirty="0"/>
              <a:t> for </a:t>
            </a:r>
            <a:r>
              <a:rPr lang="en-US" baseline="0" dirty="0" err="1"/>
              <a:t>landsat</a:t>
            </a:r>
            <a:r>
              <a:rPr lang="en-US" baseline="0" dirty="0"/>
              <a:t> 8 was 86% and the overall accuracy for Radar (Sentinel 1) was of 84.8%</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3234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8" name="Shape 278"/>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lvl="0" rtl="0">
              <a:lnSpc>
                <a:spcPct val="115000"/>
              </a:lnSpc>
              <a:spcBef>
                <a:spcPts val="0"/>
              </a:spcBef>
              <a:buClr>
                <a:schemeClr val="dk1"/>
              </a:buClr>
              <a:buSzPct val="100000"/>
              <a:buFont typeface="Arial"/>
              <a:buNone/>
            </a:pPr>
            <a:r>
              <a:rPr lang="en-US" sz="1100" dirty="0">
                <a:latin typeface="Times New Roman"/>
                <a:ea typeface="Times New Roman"/>
                <a:cs typeface="Times New Roman"/>
                <a:sym typeface="Times New Roman"/>
              </a:rPr>
              <a:t>Focusing on the</a:t>
            </a:r>
            <a:r>
              <a:rPr lang="en-US" sz="1100" baseline="0" dirty="0">
                <a:latin typeface="Times New Roman"/>
                <a:ea typeface="Times New Roman"/>
                <a:cs typeface="Times New Roman"/>
                <a:sym typeface="Times New Roman"/>
              </a:rPr>
              <a:t> land cover class dense mangrove we used the Land Change Modeler in TerrSet to map areas of gain, loss and persistence in Bhitarkanika.  The total amount of loss of dense mangrove is 9.28 square km from 1995 to 2004 and the total amount loss from 2004 to 2017 is 21.44 square km, indicating more loss occurred from 2004 to 2017. Focusing on a particular part of our study area we can note than in 1995 areas of open mangrove (red) in 2004 were replaced by dense mangrove. In 2017 we can note that locations of dense mangrove were again lost becoming open mangrove. In addition 70% of the total dense mangrove that was lost from 2004 and 2017 changed to open mangrove. There was also a 24.4% gain in dense mangrove from 1995 to 2004.  </a:t>
            </a:r>
          </a:p>
          <a:p>
            <a:pPr lvl="0" rtl="0">
              <a:lnSpc>
                <a:spcPct val="115000"/>
              </a:lnSpc>
              <a:spcBef>
                <a:spcPts val="0"/>
              </a:spcBef>
              <a:buClr>
                <a:schemeClr val="dk1"/>
              </a:buClr>
              <a:buSzPct val="100000"/>
              <a:buFont typeface="Arial"/>
              <a:buNone/>
            </a:pPr>
            <a:endParaRPr lang="en-US" sz="1100" b="1" baseline="0" dirty="0">
              <a:latin typeface="Times New Roman"/>
              <a:ea typeface="Times New Roman"/>
              <a:cs typeface="Times New Roman"/>
              <a:sym typeface="Times New Roman"/>
            </a:endParaRPr>
          </a:p>
          <a:p>
            <a:pPr lvl="0" rtl="0">
              <a:lnSpc>
                <a:spcPct val="115000"/>
              </a:lnSpc>
              <a:spcBef>
                <a:spcPts val="0"/>
              </a:spcBef>
              <a:buClr>
                <a:schemeClr val="dk1"/>
              </a:buClr>
              <a:buSzPct val="100000"/>
              <a:buFont typeface="Arial"/>
              <a:buNone/>
            </a:pPr>
            <a:r>
              <a:rPr lang="en-US" sz="1100" b="1" baseline="0" dirty="0">
                <a:latin typeface="Times New Roman"/>
                <a:ea typeface="Times New Roman"/>
                <a:cs typeface="Times New Roman"/>
                <a:sym typeface="Times New Roman"/>
              </a:rPr>
              <a:t>ADD WHY THERE WAS GAIN IN DENSE MANGROVE?</a:t>
            </a:r>
          </a:p>
        </p:txBody>
      </p:sp>
      <p:sp>
        <p:nvSpPr>
          <p:cNvPr id="279" name="Shape 279"/>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2084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2" name="Shape 26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lvl="0" rtl="0">
              <a:lnSpc>
                <a:spcPct val="115000"/>
              </a:lnSpc>
              <a:spcBef>
                <a:spcPts val="0"/>
              </a:spcBef>
              <a:buClr>
                <a:schemeClr val="dk1"/>
              </a:buClr>
              <a:buSzPct val="100000"/>
              <a:buFont typeface="Arial"/>
              <a:buNone/>
            </a:pPr>
            <a:r>
              <a:rPr lang="en-US" sz="1100" b="1" dirty="0">
                <a:latin typeface="Times New Roman"/>
                <a:ea typeface="Times New Roman"/>
                <a:cs typeface="Times New Roman"/>
                <a:sym typeface="Times New Roman"/>
              </a:rPr>
              <a:t>Predicting</a:t>
            </a:r>
            <a:r>
              <a:rPr lang="en-US" sz="1100" b="1" baseline="0" dirty="0">
                <a:latin typeface="Times New Roman"/>
                <a:ea typeface="Times New Roman"/>
                <a:cs typeface="Times New Roman"/>
                <a:sym typeface="Times New Roman"/>
              </a:rPr>
              <a:t> Future Mangrove Extent</a:t>
            </a:r>
            <a:endParaRPr lang="en-US" sz="1100" b="1" dirty="0">
              <a:latin typeface="Times New Roman"/>
              <a:ea typeface="Times New Roman"/>
              <a:cs typeface="Times New Roman"/>
              <a:sym typeface="Times New Roman"/>
            </a:endParaRPr>
          </a:p>
          <a:p>
            <a:pPr lvl="0" rtl="0">
              <a:lnSpc>
                <a:spcPct val="115000"/>
              </a:lnSpc>
              <a:spcBef>
                <a:spcPts val="0"/>
              </a:spcBef>
              <a:buClr>
                <a:schemeClr val="dk1"/>
              </a:buClr>
              <a:buSzPct val="100000"/>
              <a:buFont typeface="Arial"/>
              <a:buNone/>
            </a:pPr>
            <a:r>
              <a:rPr lang="en-US" sz="1100" dirty="0">
                <a:latin typeface="Times New Roman"/>
                <a:ea typeface="Times New Roman"/>
                <a:cs typeface="Times New Roman"/>
                <a:sym typeface="Times New Roman"/>
              </a:rPr>
              <a:t>To predict future land-cover</a:t>
            </a:r>
            <a:r>
              <a:rPr lang="en-US" sz="1100" baseline="0" dirty="0">
                <a:latin typeface="Times New Roman"/>
                <a:ea typeface="Times New Roman"/>
                <a:cs typeface="Times New Roman"/>
                <a:sym typeface="Times New Roman"/>
              </a:rPr>
              <a:t> transitions we used the Transition Potential tab in the Land Change Modeler.</a:t>
            </a:r>
          </a:p>
          <a:p>
            <a:pPr lvl="0" rtl="0">
              <a:lnSpc>
                <a:spcPct val="115000"/>
              </a:lnSpc>
              <a:spcBef>
                <a:spcPts val="0"/>
              </a:spcBef>
              <a:buClr>
                <a:schemeClr val="dk1"/>
              </a:buClr>
              <a:buSzPct val="100000"/>
              <a:buFont typeface="Arial"/>
              <a:buNone/>
            </a:pPr>
            <a:endParaRPr lang="en-US" sz="1100" baseline="0" dirty="0">
              <a:latin typeface="Times New Roman"/>
              <a:ea typeface="Times New Roman"/>
              <a:cs typeface="Times New Roman"/>
              <a:sym typeface="Times New Roman"/>
            </a:endParaRPr>
          </a:p>
          <a:p>
            <a:pPr lvl="0" rtl="0">
              <a:lnSpc>
                <a:spcPct val="115000"/>
              </a:lnSpc>
              <a:spcBef>
                <a:spcPts val="0"/>
              </a:spcBef>
              <a:buClr>
                <a:schemeClr val="dk1"/>
              </a:buClr>
              <a:buSzPct val="100000"/>
              <a:buFont typeface="Arial"/>
              <a:buNone/>
            </a:pPr>
            <a:r>
              <a:rPr lang="en-US" sz="1100" baseline="0" dirty="0">
                <a:latin typeface="Times New Roman"/>
                <a:ea typeface="Times New Roman"/>
                <a:cs typeface="Times New Roman"/>
                <a:sym typeface="Times New Roman"/>
              </a:rPr>
              <a:t>Only land cover transitions that were more than 1,500 hectares were included in our forecast, these land cover transition were Dense Mangrove to Open Mangrove and Open Mangrove to Agriculture. These are the main transition occurring within our study area from 2004 to 2017. </a:t>
            </a:r>
            <a:r>
              <a:rPr lang="en-US" sz="1200" b="0" i="0" u="none" strike="noStrike" kern="1200" cap="none" dirty="0">
                <a:solidFill>
                  <a:schemeClr val="dk1"/>
                </a:solidFill>
                <a:effectLst/>
                <a:latin typeface="Calibri"/>
                <a:ea typeface="Calibri"/>
                <a:cs typeface="Calibri"/>
                <a:sym typeface="Calibri"/>
              </a:rPr>
              <a:t>To predict future changes in mangrove</a:t>
            </a:r>
            <a:r>
              <a:rPr lang="en-US" sz="1200" b="0" i="0" u="none" strike="noStrike" kern="1200" cap="none" baseline="0" dirty="0">
                <a:solidFill>
                  <a:schemeClr val="dk1"/>
                </a:solidFill>
                <a:effectLst/>
                <a:latin typeface="Calibri"/>
                <a:ea typeface="Calibri"/>
                <a:cs typeface="Calibri"/>
                <a:sym typeface="Calibri"/>
              </a:rPr>
              <a:t> extent</a:t>
            </a:r>
            <a:r>
              <a:rPr lang="en-US" sz="1200" b="0" i="0" u="none" strike="noStrike" kern="1200" cap="none" dirty="0">
                <a:solidFill>
                  <a:schemeClr val="dk1"/>
                </a:solidFill>
                <a:effectLst/>
                <a:latin typeface="Calibri"/>
                <a:ea typeface="Calibri"/>
                <a:cs typeface="Calibri"/>
                <a:sym typeface="Calibri"/>
              </a:rPr>
              <a:t> it is necessary to empirically model each of these transitions, this was done using the Multilayered Perceptron (MLP) Neural Network.</a:t>
            </a:r>
            <a:r>
              <a:rPr lang="en-US" sz="1200" b="0" i="0" u="none" strike="noStrike" kern="1200" cap="none" baseline="0" dirty="0">
                <a:solidFill>
                  <a:schemeClr val="dk1"/>
                </a:solidFill>
                <a:effectLst/>
                <a:latin typeface="Calibri"/>
                <a:ea typeface="Calibri"/>
                <a:cs typeface="Calibri"/>
                <a:sym typeface="Calibri"/>
              </a:rPr>
              <a:t> </a:t>
            </a:r>
          </a:p>
          <a:p>
            <a:pPr lvl="0" rtl="0">
              <a:lnSpc>
                <a:spcPct val="115000"/>
              </a:lnSpc>
              <a:spcBef>
                <a:spcPts val="0"/>
              </a:spcBef>
              <a:buClr>
                <a:schemeClr val="dk1"/>
              </a:buClr>
              <a:buSzPct val="100000"/>
              <a:buFont typeface="Arial"/>
              <a:buNone/>
            </a:pPr>
            <a:endParaRPr lang="en-US" sz="1200" b="0" i="0" u="none" strike="noStrike" kern="1200" cap="none" baseline="0" dirty="0">
              <a:solidFill>
                <a:schemeClr val="dk1"/>
              </a:solidFill>
              <a:effectLst/>
              <a:latin typeface="Calibri"/>
              <a:ea typeface="Calibri"/>
              <a:cs typeface="Calibri"/>
              <a:sym typeface="Calibri"/>
            </a:endParaRPr>
          </a:p>
          <a:p>
            <a:pPr lvl="0" rtl="0">
              <a:lnSpc>
                <a:spcPct val="115000"/>
              </a:lnSpc>
              <a:spcBef>
                <a:spcPts val="0"/>
              </a:spcBef>
              <a:buClr>
                <a:schemeClr val="dk1"/>
              </a:buClr>
              <a:buSzPct val="100000"/>
              <a:buFont typeface="Arial"/>
              <a:buNone/>
            </a:pPr>
            <a:r>
              <a:rPr lang="en-US" sz="1200" b="0" i="0" u="none" strike="noStrike" kern="1200" cap="none" dirty="0">
                <a:solidFill>
                  <a:schemeClr val="dk1"/>
                </a:solidFill>
                <a:effectLst/>
                <a:latin typeface="Calibri"/>
                <a:ea typeface="Calibri"/>
                <a:cs typeface="Calibri"/>
                <a:sym typeface="Calibri"/>
              </a:rPr>
              <a:t>The MLP is creating a multivariate function that can predict the potential for a pixel to transition based on the values of the driver variables for that pixel. The</a:t>
            </a:r>
            <a:r>
              <a:rPr lang="en-US" sz="1200" b="0" i="0" u="none" strike="noStrike" kern="1200" cap="none" baseline="0" dirty="0">
                <a:solidFill>
                  <a:schemeClr val="dk1"/>
                </a:solidFill>
                <a:effectLst/>
                <a:latin typeface="Calibri"/>
                <a:ea typeface="Calibri"/>
                <a:cs typeface="Calibri"/>
                <a:sym typeface="Calibri"/>
              </a:rPr>
              <a:t> driver variables we used were different for each transition and were selected based on the strength for the variable to predict change for each transition. For example, pixels that are transitioning from dense mangrove to open mangrove are most influenced by distance to roads, towns channels, previous disturbance and elevation. </a:t>
            </a:r>
          </a:p>
          <a:p>
            <a:pPr lvl="0" rtl="0">
              <a:lnSpc>
                <a:spcPct val="115000"/>
              </a:lnSpc>
              <a:spcBef>
                <a:spcPts val="0"/>
              </a:spcBef>
              <a:buClr>
                <a:schemeClr val="dk1"/>
              </a:buClr>
              <a:buSzPct val="100000"/>
              <a:buFont typeface="Arial"/>
              <a:buNone/>
            </a:pPr>
            <a:endParaRPr lang="en-US" sz="1200" b="0" i="0" u="none" strike="noStrike" kern="1200" cap="none" baseline="0" dirty="0">
              <a:solidFill>
                <a:schemeClr val="dk1"/>
              </a:solidFill>
              <a:effectLst/>
              <a:latin typeface="Calibri"/>
              <a:ea typeface="Calibri"/>
              <a:cs typeface="Calibri"/>
              <a:sym typeface="Calibri"/>
            </a:endParaRPr>
          </a:p>
          <a:p>
            <a:pPr lvl="0" rtl="0">
              <a:lnSpc>
                <a:spcPct val="115000"/>
              </a:lnSpc>
              <a:spcBef>
                <a:spcPts val="0"/>
              </a:spcBef>
              <a:buClr>
                <a:schemeClr val="dk1"/>
              </a:buClr>
              <a:buSzPct val="100000"/>
              <a:buFont typeface="Arial"/>
              <a:buNone/>
            </a:pPr>
            <a:r>
              <a:rPr lang="en-US" sz="1200" b="0" i="0" u="none" strike="noStrike" kern="1200" cap="none" dirty="0">
                <a:solidFill>
                  <a:schemeClr val="dk1"/>
                </a:solidFill>
                <a:effectLst/>
                <a:latin typeface="Calibri"/>
                <a:ea typeface="Calibri"/>
                <a:cs typeface="Calibri"/>
                <a:sym typeface="Calibri"/>
              </a:rPr>
              <a:t>The MLP produces a transition potential image that describes the probability that a transition will occur in the landscape and is used to predict future land-cover change for 2050.</a:t>
            </a:r>
            <a:r>
              <a:rPr lang="en-US" sz="1200" b="0" i="0" u="none" strike="noStrike" kern="1200" cap="none" baseline="0" dirty="0">
                <a:solidFill>
                  <a:schemeClr val="dk1"/>
                </a:solidFill>
                <a:effectLst/>
                <a:latin typeface="Calibri"/>
                <a:ea typeface="Calibri"/>
                <a:cs typeface="Calibri"/>
                <a:sym typeface="Calibri"/>
              </a:rPr>
              <a:t> Finally using the Change Prediction Tab in the LCM allowed us to specify the date 2050 and use the Markov Chain Analysis to model our transitions in land cover. </a:t>
            </a:r>
          </a:p>
          <a:p>
            <a:pPr lvl="0" rtl="0">
              <a:lnSpc>
                <a:spcPct val="115000"/>
              </a:lnSpc>
              <a:spcBef>
                <a:spcPts val="0"/>
              </a:spcBef>
              <a:buClr>
                <a:schemeClr val="dk1"/>
              </a:buClr>
              <a:buSzPct val="100000"/>
              <a:buFont typeface="Arial"/>
              <a:buNone/>
            </a:pPr>
            <a:endParaRPr lang="en-US" sz="1200" b="0" i="0" u="none" strike="noStrike" kern="1200" cap="none" baseline="0" dirty="0">
              <a:solidFill>
                <a:schemeClr val="dk1"/>
              </a:solidFill>
              <a:effectLst/>
              <a:latin typeface="Calibri"/>
              <a:ea typeface="Calibri"/>
              <a:cs typeface="Calibri"/>
              <a:sym typeface="Calibri"/>
            </a:endParaRPr>
          </a:p>
          <a:p>
            <a:pPr lvl="0" rtl="0">
              <a:lnSpc>
                <a:spcPct val="115000"/>
              </a:lnSpc>
              <a:spcBef>
                <a:spcPts val="0"/>
              </a:spcBef>
              <a:buClr>
                <a:schemeClr val="dk1"/>
              </a:buClr>
              <a:buSzPct val="100000"/>
              <a:buFont typeface="Arial"/>
              <a:buNone/>
            </a:pPr>
            <a:r>
              <a:rPr lang="en-US" sz="1200" b="0" i="0" u="none" strike="noStrike" kern="1200" cap="none" baseline="0" dirty="0">
                <a:solidFill>
                  <a:schemeClr val="dk1"/>
                </a:solidFill>
                <a:effectLst/>
                <a:latin typeface="Calibri"/>
                <a:ea typeface="Calibri"/>
                <a:cs typeface="Calibri"/>
                <a:sym typeface="Calibri"/>
              </a:rPr>
              <a:t>One of the two models of change is a </a:t>
            </a:r>
            <a:r>
              <a:rPr lang="en-US" sz="1200" b="0" i="0" u="none" strike="noStrike" kern="1200" cap="none" dirty="0">
                <a:solidFill>
                  <a:schemeClr val="dk1"/>
                </a:solidFill>
                <a:effectLst/>
                <a:latin typeface="Calibri"/>
                <a:ea typeface="Calibri"/>
                <a:cs typeface="Calibri"/>
                <a:sym typeface="Calibri"/>
              </a:rPr>
              <a:t>soft prediction map that</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indicates a scale of vulnerability that</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shows the risk of mangroves to disturbance in the future and the area’s potential</a:t>
            </a:r>
            <a:r>
              <a:rPr lang="en-US" sz="1200" b="0" i="0" u="none" strike="noStrike" kern="1200" cap="none" baseline="0" dirty="0">
                <a:solidFill>
                  <a:schemeClr val="dk1"/>
                </a:solidFill>
                <a:effectLst/>
                <a:latin typeface="Calibri"/>
                <a:ea typeface="Calibri"/>
                <a:cs typeface="Calibri"/>
                <a:sym typeface="Calibri"/>
              </a:rPr>
              <a:t> to change to another land cover</a:t>
            </a:r>
            <a:r>
              <a:rPr lang="en-US" sz="1200" b="0" i="0" u="none" strike="noStrike" kern="1200" cap="none" dirty="0">
                <a:solidFill>
                  <a:schemeClr val="dk1"/>
                </a:solidFill>
                <a:effectLst/>
                <a:latin typeface="Calibri"/>
                <a:ea typeface="Calibri"/>
                <a:cs typeface="Calibri"/>
                <a:sym typeface="Calibri"/>
              </a:rPr>
              <a:t>. Red/orange</a:t>
            </a:r>
            <a:r>
              <a:rPr lang="en-US" sz="1200" b="0" i="0" u="none" strike="noStrike" kern="1200" cap="none" baseline="0" dirty="0">
                <a:solidFill>
                  <a:schemeClr val="dk1"/>
                </a:solidFill>
                <a:effectLst/>
                <a:latin typeface="Calibri"/>
                <a:ea typeface="Calibri"/>
                <a:cs typeface="Calibri"/>
                <a:sym typeface="Calibri"/>
              </a:rPr>
              <a:t> locations indicate medium to high vulnerability and locations of yellow and blue indicate lower vulnerability.</a:t>
            </a:r>
          </a:p>
          <a:p>
            <a:pPr lvl="0" rtl="0">
              <a:lnSpc>
                <a:spcPct val="115000"/>
              </a:lnSpc>
              <a:spcBef>
                <a:spcPts val="0"/>
              </a:spcBef>
              <a:buClr>
                <a:schemeClr val="dk1"/>
              </a:buClr>
              <a:buSzPct val="100000"/>
              <a:buFont typeface="Arial"/>
              <a:buNone/>
            </a:pPr>
            <a:endParaRPr lang="en-US" sz="1200" b="0" i="0" u="none" strike="noStrike" kern="1200" cap="none" baseline="0" dirty="0">
              <a:solidFill>
                <a:schemeClr val="dk1"/>
              </a:solidFill>
              <a:effectLst/>
              <a:latin typeface="Calibri"/>
              <a:ea typeface="Calibri"/>
              <a:cs typeface="Calibri"/>
              <a:sym typeface="Calibri"/>
            </a:endParaRPr>
          </a:p>
          <a:p>
            <a:pPr lvl="0" rtl="0">
              <a:lnSpc>
                <a:spcPct val="115000"/>
              </a:lnSpc>
              <a:spcBef>
                <a:spcPts val="0"/>
              </a:spcBef>
              <a:buClr>
                <a:schemeClr val="dk1"/>
              </a:buClr>
              <a:buSzPct val="100000"/>
              <a:buFont typeface="Arial"/>
              <a:buNone/>
            </a:pPr>
            <a:r>
              <a:rPr lang="en-US" sz="1200" b="1" i="0" u="none" strike="noStrike" kern="1200" cap="none" baseline="0" dirty="0">
                <a:solidFill>
                  <a:schemeClr val="dk1"/>
                </a:solidFill>
                <a:effectLst/>
                <a:latin typeface="Calibri"/>
                <a:ea typeface="Calibri"/>
                <a:cs typeface="Calibri"/>
                <a:sym typeface="Calibri"/>
              </a:rPr>
              <a:t>Results</a:t>
            </a:r>
          </a:p>
          <a:p>
            <a:pPr marL="0" marR="0" lvl="0" indent="0" algn="l" defTabSz="914400" rtl="0" eaLnBrk="1" fontAlgn="auto" latinLnBrk="0" hangingPunct="1">
              <a:lnSpc>
                <a:spcPct val="115000"/>
              </a:lnSpc>
              <a:spcBef>
                <a:spcPts val="0"/>
              </a:spcBef>
              <a:spcAft>
                <a:spcPts val="0"/>
              </a:spcAft>
              <a:buClr>
                <a:schemeClr val="dk1"/>
              </a:buClr>
              <a:buSzPct val="100000"/>
              <a:buFont typeface="Arial"/>
              <a:buNone/>
              <a:tabLst/>
              <a:defRPr/>
            </a:pPr>
            <a:endParaRPr lang="en-US" sz="1200" b="0" i="0" u="none" strike="noStrike" kern="1200" cap="none" baseline="0"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chemeClr val="dk1"/>
              </a:buClr>
              <a:buSzPct val="100000"/>
              <a:buFont typeface="Arial"/>
              <a:buNone/>
              <a:tabLst/>
              <a:defRPr/>
            </a:pPr>
            <a:r>
              <a:rPr lang="en-US" sz="1200" b="0" i="0" u="none" strike="noStrike" kern="1200" cap="none" baseline="0" dirty="0">
                <a:solidFill>
                  <a:schemeClr val="dk1"/>
                </a:solidFill>
                <a:effectLst/>
                <a:latin typeface="Calibri"/>
                <a:ea typeface="Calibri"/>
                <a:cs typeface="Calibri"/>
                <a:sym typeface="Calibri"/>
              </a:rPr>
              <a:t>A: Lower mangrove risk locations, seen in blue, are around the north western part of our study area which is the Bhitarkanika National Park. However the edges of the national park show increased mangrove risk indicated in yellow and red. Mangroves in the north east of the national park also face higher risk than further in the park and are also located closer to the town areas. </a:t>
            </a:r>
          </a:p>
          <a:p>
            <a:pPr marL="0" marR="0" lvl="0" indent="0" algn="l" defTabSz="914400" rtl="0" eaLnBrk="1" fontAlgn="auto" latinLnBrk="0" hangingPunct="1">
              <a:lnSpc>
                <a:spcPct val="115000"/>
              </a:lnSpc>
              <a:spcBef>
                <a:spcPts val="0"/>
              </a:spcBef>
              <a:spcAft>
                <a:spcPts val="0"/>
              </a:spcAft>
              <a:buClr>
                <a:schemeClr val="dk1"/>
              </a:buClr>
              <a:buSzPct val="100000"/>
              <a:buFont typeface="Arial"/>
              <a:buNone/>
              <a:tabLst/>
              <a:defRPr/>
            </a:pPr>
            <a:endParaRPr lang="en-US" sz="1200" b="0" i="0" u="none" strike="noStrike" kern="1200" cap="none" baseline="0" dirty="0">
              <a:solidFill>
                <a:schemeClr val="dk1"/>
              </a:solidFill>
              <a:effectLst/>
              <a:latin typeface="Calibri"/>
              <a:ea typeface="Calibri"/>
              <a:cs typeface="Calibri"/>
              <a:sym typeface="Calibri"/>
            </a:endParaRPr>
          </a:p>
          <a:p>
            <a:pPr lvl="0" rtl="0">
              <a:lnSpc>
                <a:spcPct val="115000"/>
              </a:lnSpc>
              <a:spcBef>
                <a:spcPts val="0"/>
              </a:spcBef>
              <a:buClr>
                <a:schemeClr val="dk1"/>
              </a:buClr>
              <a:buSzPct val="100000"/>
              <a:buFont typeface="Arial"/>
              <a:buNone/>
            </a:pPr>
            <a:r>
              <a:rPr lang="en-US" sz="1200" b="0" i="0" u="none" strike="noStrike" kern="1200" cap="none" baseline="0" dirty="0">
                <a:solidFill>
                  <a:schemeClr val="dk1"/>
                </a:solidFill>
                <a:effectLst/>
                <a:latin typeface="Calibri"/>
                <a:ea typeface="Calibri"/>
                <a:cs typeface="Calibri"/>
                <a:sym typeface="Calibri"/>
              </a:rPr>
              <a:t>B: Much of the medium to high Risk areas , seen in red and yellow, are located in the south eastern part of the study area by the Rajnagar-Pattamundai Road and along the river right below the road. Mangrove high risk locations also appear to be fragmented along the river. </a:t>
            </a:r>
          </a:p>
          <a:p>
            <a:pPr lvl="0" rtl="0">
              <a:lnSpc>
                <a:spcPct val="115000"/>
              </a:lnSpc>
              <a:spcBef>
                <a:spcPts val="0"/>
              </a:spcBef>
              <a:buClr>
                <a:schemeClr val="dk1"/>
              </a:buClr>
              <a:buSzPct val="100000"/>
              <a:buFont typeface="Arial"/>
              <a:buNone/>
            </a:pPr>
            <a:endParaRPr lang="en-US" sz="1200" b="0" i="0" u="none" strike="noStrike" kern="1200" cap="none" baseline="0" dirty="0">
              <a:solidFill>
                <a:schemeClr val="dk1"/>
              </a:solidFill>
              <a:effectLst/>
              <a:latin typeface="Calibri"/>
              <a:ea typeface="Calibri"/>
              <a:cs typeface="Calibri"/>
              <a:sym typeface="Calibri"/>
            </a:endParaRPr>
          </a:p>
        </p:txBody>
      </p:sp>
      <p:sp>
        <p:nvSpPr>
          <p:cNvPr id="263" name="Shape 263"/>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3839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2" name="Shape 26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lvl="0" rtl="0">
              <a:lnSpc>
                <a:spcPct val="115000"/>
              </a:lnSpc>
              <a:spcBef>
                <a:spcPts val="0"/>
              </a:spcBef>
              <a:buClr>
                <a:schemeClr val="dk1"/>
              </a:buClr>
              <a:buSzPct val="100000"/>
              <a:buFont typeface="Arial"/>
              <a:buNone/>
            </a:pPr>
            <a:r>
              <a:rPr lang="en-US" sz="1100" dirty="0">
                <a:latin typeface="Times New Roman"/>
                <a:ea typeface="Times New Roman"/>
                <a:cs typeface="Times New Roman"/>
                <a:sym typeface="Times New Roman"/>
              </a:rPr>
              <a:t>Another model that the Markov</a:t>
            </a:r>
            <a:r>
              <a:rPr lang="en-US" sz="1100" baseline="0" dirty="0">
                <a:latin typeface="Times New Roman"/>
                <a:ea typeface="Times New Roman"/>
                <a:cs typeface="Times New Roman"/>
                <a:sym typeface="Times New Roman"/>
              </a:rPr>
              <a:t> Chain analysis outputs is the hard prediction model, the hard prediction model is a “best guess” of the many plausible scenarios that land cover could have in the future. Therefore the chances of hard prediction to match the future conditions are slim and should be interpreted with caution. Therefore the soft prediction model provides a better indication for risks to habitat and biodiversity.</a:t>
            </a:r>
          </a:p>
          <a:p>
            <a:pPr lvl="0" rtl="0">
              <a:lnSpc>
                <a:spcPct val="115000"/>
              </a:lnSpc>
              <a:spcBef>
                <a:spcPts val="0"/>
              </a:spcBef>
              <a:buClr>
                <a:schemeClr val="dk1"/>
              </a:buClr>
              <a:buSzPct val="100000"/>
              <a:buFont typeface="Arial"/>
              <a:buNone/>
            </a:pPr>
            <a:endParaRPr lang="en-US" sz="1100" baseline="0" dirty="0">
              <a:latin typeface="Times New Roman"/>
              <a:ea typeface="Times New Roman"/>
              <a:cs typeface="Times New Roman"/>
              <a:sym typeface="Times New Roman"/>
            </a:endParaRPr>
          </a:p>
          <a:p>
            <a:pPr lvl="0" rtl="0">
              <a:lnSpc>
                <a:spcPct val="115000"/>
              </a:lnSpc>
              <a:spcBef>
                <a:spcPts val="0"/>
              </a:spcBef>
              <a:buClr>
                <a:schemeClr val="dk1"/>
              </a:buClr>
              <a:buSzPct val="100000"/>
              <a:buFont typeface="Arial"/>
              <a:buNone/>
            </a:pPr>
            <a:r>
              <a:rPr lang="en-US" sz="1100" baseline="0" dirty="0">
                <a:latin typeface="Times New Roman"/>
                <a:ea typeface="Times New Roman"/>
                <a:cs typeface="Times New Roman"/>
                <a:sym typeface="Times New Roman"/>
              </a:rPr>
              <a:t>We decided to compare the hard and soft prediction with our 2017 classification. In figure A we can note a portion of the study area along the river and outer edges of mangrove patches that is experiencing future mangrove degradation. Locations with high mangrove risk in the soft prediction coincide with locations of agriculture and open mangrove (red) in the 2050 hard prediction (figure B). The hard prediction compared to the 2017 classification shows greater increase in agriculture that was previously open mangrove. In addition the soft prediction locates areas of high mangrove risk that coincide with open mangrove areas in the 2017 classification. </a:t>
            </a:r>
          </a:p>
          <a:p>
            <a:pPr lvl="0" rtl="0">
              <a:lnSpc>
                <a:spcPct val="115000"/>
              </a:lnSpc>
              <a:spcBef>
                <a:spcPts val="0"/>
              </a:spcBef>
              <a:buClr>
                <a:schemeClr val="dk1"/>
              </a:buClr>
              <a:buSzPct val="100000"/>
              <a:buFont typeface="Arial"/>
              <a:buNone/>
            </a:pPr>
            <a:endParaRPr lang="en-US" sz="1100" baseline="0" dirty="0">
              <a:latin typeface="Times New Roman"/>
              <a:ea typeface="Times New Roman"/>
              <a:cs typeface="Times New Roman"/>
              <a:sym typeface="Times New Roman"/>
            </a:endParaRPr>
          </a:p>
          <a:p>
            <a:pPr lvl="0" rtl="0">
              <a:lnSpc>
                <a:spcPct val="115000"/>
              </a:lnSpc>
              <a:spcBef>
                <a:spcPts val="0"/>
              </a:spcBef>
              <a:buClr>
                <a:schemeClr val="dk1"/>
              </a:buClr>
              <a:buSzPct val="100000"/>
              <a:buFont typeface="Arial"/>
              <a:buNone/>
            </a:pPr>
            <a:r>
              <a:rPr lang="en-US" sz="1100" baseline="0" dirty="0">
                <a:latin typeface="Times New Roman"/>
                <a:ea typeface="Times New Roman"/>
                <a:cs typeface="Times New Roman"/>
                <a:sym typeface="Times New Roman"/>
              </a:rPr>
              <a:t>Therefore park managers* should focus on further monitoring open mangroves within the study area as well as the outer edges of dense mangrove patches. </a:t>
            </a:r>
          </a:p>
          <a:p>
            <a:pPr lvl="0" rtl="0">
              <a:lnSpc>
                <a:spcPct val="115000"/>
              </a:lnSpc>
              <a:spcBef>
                <a:spcPts val="0"/>
              </a:spcBef>
              <a:buClr>
                <a:schemeClr val="dk1"/>
              </a:buClr>
              <a:buSzPct val="100000"/>
              <a:buFont typeface="Arial"/>
              <a:buNone/>
            </a:pPr>
            <a:endParaRPr lang="en-US" sz="1100" baseline="0" dirty="0">
              <a:latin typeface="Times New Roman"/>
              <a:ea typeface="Times New Roman"/>
              <a:cs typeface="Times New Roman"/>
              <a:sym typeface="Times New Roman"/>
            </a:endParaRPr>
          </a:p>
          <a:p>
            <a:pPr lvl="0" rtl="0">
              <a:lnSpc>
                <a:spcPct val="115000"/>
              </a:lnSpc>
              <a:spcBef>
                <a:spcPts val="0"/>
              </a:spcBef>
              <a:buClr>
                <a:schemeClr val="dk1"/>
              </a:buClr>
              <a:buSzPct val="100000"/>
              <a:buFont typeface="Arial"/>
              <a:buNone/>
            </a:pPr>
            <a:r>
              <a:rPr lang="en-US" sz="1100" baseline="0" dirty="0">
                <a:latin typeface="Times New Roman"/>
                <a:ea typeface="Times New Roman"/>
                <a:cs typeface="Times New Roman"/>
                <a:sym typeface="Times New Roman"/>
              </a:rPr>
              <a:t>  </a:t>
            </a:r>
            <a:endParaRPr sz="1100" dirty="0">
              <a:latin typeface="Times New Roman"/>
              <a:ea typeface="Times New Roman"/>
              <a:cs typeface="Times New Roman"/>
              <a:sym typeface="Times New Roman"/>
            </a:endParaRPr>
          </a:p>
        </p:txBody>
      </p:sp>
      <p:sp>
        <p:nvSpPr>
          <p:cNvPr id="263" name="Shape 263"/>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4414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2" name="Shape 26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ct val="100000"/>
              <a:buFont typeface="Arial"/>
              <a:buNone/>
              <a:tabLst/>
              <a:defRPr/>
            </a:pPr>
            <a:r>
              <a:rPr lang="en-US" sz="1200" b="0" i="0" u="none" strike="noStrike" kern="1200" cap="none" baseline="0" dirty="0">
                <a:solidFill>
                  <a:schemeClr val="dk1"/>
                </a:solidFill>
                <a:effectLst/>
                <a:latin typeface="Calibri"/>
                <a:ea typeface="Calibri"/>
                <a:cs typeface="Calibri"/>
                <a:sym typeface="Calibri"/>
              </a:rPr>
              <a:t>We divided the mangroves within </a:t>
            </a:r>
            <a:r>
              <a:rPr lang="en-US" sz="1200" b="0" i="0" u="none" strike="noStrike" kern="1200" cap="none" baseline="0" dirty="0" err="1">
                <a:solidFill>
                  <a:schemeClr val="dk1"/>
                </a:solidFill>
                <a:effectLst/>
                <a:latin typeface="Calibri"/>
                <a:ea typeface="Calibri"/>
                <a:cs typeface="Calibri"/>
                <a:sym typeface="Calibri"/>
              </a:rPr>
              <a:t>Bhitarkanika</a:t>
            </a:r>
            <a:r>
              <a:rPr lang="en-US" sz="1200" b="0" i="0" u="none" strike="noStrike" kern="1200" cap="none" baseline="0" dirty="0">
                <a:solidFill>
                  <a:schemeClr val="dk1"/>
                </a:solidFill>
                <a:effectLst/>
                <a:latin typeface="Calibri"/>
                <a:ea typeface="Calibri"/>
                <a:cs typeface="Calibri"/>
                <a:sym typeface="Calibri"/>
              </a:rPr>
              <a:t> into 7 clusters </a:t>
            </a:r>
            <a:r>
              <a:rPr lang="en-US" dirty="0"/>
              <a:t>as some clusters were dense</a:t>
            </a:r>
            <a:r>
              <a:rPr lang="en-US" baseline="0" dirty="0"/>
              <a:t> and some were open and some were isolated. We thought to look at cluster-wise changes in GPP and LAI. The graph of temporal variability of GPP is shown. This graph helped us to identify that the cluster 4 was having the highest GPP and cluster 1,2 and 7 had relatively lowest GPP and these happened to be the isolated mangroves. This also helped us identify any outlier pixels that were behaving abnormally in terms of GPP. </a:t>
            </a:r>
          </a:p>
          <a:p>
            <a:pPr marL="0" marR="0" lvl="0" indent="0" algn="l" defTabSz="914400" rtl="0" eaLnBrk="1" fontAlgn="auto" latinLnBrk="0" hangingPunct="1">
              <a:lnSpc>
                <a:spcPct val="115000"/>
              </a:lnSpc>
              <a:spcBef>
                <a:spcPts val="0"/>
              </a:spcBef>
              <a:spcAft>
                <a:spcPts val="0"/>
              </a:spcAft>
              <a:buClr>
                <a:schemeClr val="dk1"/>
              </a:buClr>
              <a:buSzPct val="100000"/>
              <a:buFont typeface="Arial"/>
              <a:buNone/>
              <a:tabLst/>
              <a:defRPr/>
            </a:pPr>
            <a:endParaRPr lang="en-US" baseline="0" dirty="0"/>
          </a:p>
          <a:p>
            <a:pPr marL="0" marR="0" lvl="0" indent="0" algn="l" defTabSz="914400" rtl="0" eaLnBrk="1" fontAlgn="auto" latinLnBrk="0" hangingPunct="1">
              <a:lnSpc>
                <a:spcPct val="115000"/>
              </a:lnSpc>
              <a:spcBef>
                <a:spcPts val="0"/>
              </a:spcBef>
              <a:spcAft>
                <a:spcPts val="0"/>
              </a:spcAft>
              <a:buClr>
                <a:schemeClr val="dk1"/>
              </a:buClr>
              <a:buSzPct val="100000"/>
              <a:buFont typeface="Arial"/>
              <a:buNone/>
              <a:tabLst/>
              <a:defRPr/>
            </a:pPr>
            <a:r>
              <a:rPr lang="en-US" baseline="0" dirty="0"/>
              <a:t>Next, we are showing the mean annual GPP of year 2016 and the map showing forecasted mean annual GPP for year 2050. As can be seen, the GPP has reduced in year 2050. The area that were initially high GPP areas, the greener areas tended to show hints of yellow and red colors showing reduction in GPP. Parts of cluster 1, 7 and 6 will noticeably be facing reduction in GPP in year 2050. The reduction in GPP was 7.7% compared to mean annual GPP of year 2016.</a:t>
            </a:r>
            <a:endParaRPr lang="en-US" dirty="0"/>
          </a:p>
          <a:p>
            <a:pPr lvl="0" rtl="0">
              <a:lnSpc>
                <a:spcPct val="115000"/>
              </a:lnSpc>
              <a:spcBef>
                <a:spcPts val="0"/>
              </a:spcBef>
              <a:buClr>
                <a:schemeClr val="dk1"/>
              </a:buClr>
              <a:buSzPct val="100000"/>
              <a:buFont typeface="Arial"/>
              <a:buNone/>
            </a:pPr>
            <a:endParaRPr lang="en-US" sz="1200" b="0" i="0" u="none" strike="noStrike" kern="1200" cap="none" baseline="0" dirty="0">
              <a:solidFill>
                <a:schemeClr val="dk1"/>
              </a:solidFill>
              <a:effectLst/>
              <a:latin typeface="Calibri"/>
              <a:ea typeface="Calibri"/>
              <a:cs typeface="Calibri"/>
              <a:sym typeface="Calibri"/>
            </a:endParaRPr>
          </a:p>
        </p:txBody>
      </p:sp>
      <p:sp>
        <p:nvSpPr>
          <p:cNvPr id="263" name="Shape 263"/>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6391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2" name="Shape 26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ct val="100000"/>
              <a:buFont typeface="Arial"/>
              <a:buNone/>
              <a:tabLst/>
              <a:defRPr/>
            </a:pPr>
            <a:r>
              <a:rPr lang="en-US" baseline="0" dirty="0"/>
              <a:t>Here, we are showing the mean annual LAI of year 2016 and the map showing forecasted mean annual LAI for year 2050. As can be seen, the LAI has reduced in year 2050. The area that were initially high LAI areas, the greener areas tended to show hints of yellow and red colors showing reduction in LAI. Parts of cluster 1, 7 and 6 will noticeably be facing reduction in LAI in year 2050. The reduction in LAI was 20.83 % compared to mean annual LAI of year 2016.</a:t>
            </a:r>
            <a:endParaRPr lang="en-US" dirty="0"/>
          </a:p>
          <a:p>
            <a:pPr lvl="0" rtl="0">
              <a:lnSpc>
                <a:spcPct val="115000"/>
              </a:lnSpc>
              <a:spcBef>
                <a:spcPts val="0"/>
              </a:spcBef>
              <a:buClr>
                <a:schemeClr val="dk1"/>
              </a:buClr>
              <a:buSzPct val="100000"/>
              <a:buFont typeface="Arial"/>
              <a:buNone/>
            </a:pPr>
            <a:endParaRPr lang="en-US" sz="1200" b="0" i="0" u="none" strike="noStrike" kern="1200" cap="none" baseline="0" dirty="0">
              <a:solidFill>
                <a:schemeClr val="dk1"/>
              </a:solidFill>
              <a:effectLst/>
              <a:latin typeface="Calibri"/>
              <a:ea typeface="Calibri"/>
              <a:cs typeface="Calibri"/>
              <a:sym typeface="Calibri"/>
            </a:endParaRPr>
          </a:p>
        </p:txBody>
      </p:sp>
      <p:sp>
        <p:nvSpPr>
          <p:cNvPr id="263" name="Shape 263"/>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4138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2" name="Shape 26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ct val="100000"/>
              <a:buFont typeface="Arial"/>
              <a:buNone/>
              <a:tabLst/>
              <a:defRPr/>
            </a:pPr>
            <a:r>
              <a:rPr lang="en-US" baseline="0" dirty="0"/>
              <a:t>Here, we are showing the mean annual CHL of year 2016 and the map showing forecasted mean annual CHL for year 2050. As can be seen, the CHL has reduced in year 2050. The area that were initially high CHL areas, the greener areas tended to show hints of yellow and red colors showing reduction in CHL. Parts of cluster 1, 7 and 6 will noticeably be facing reduction in CHL in year 2050. The reduction in CHL was 25.96 % compared to mean annual GPP of year 2016.</a:t>
            </a:r>
            <a:endParaRPr lang="en-US" dirty="0"/>
          </a:p>
          <a:p>
            <a:pPr lvl="0" rtl="0">
              <a:lnSpc>
                <a:spcPct val="115000"/>
              </a:lnSpc>
              <a:spcBef>
                <a:spcPts val="0"/>
              </a:spcBef>
              <a:buClr>
                <a:schemeClr val="dk1"/>
              </a:buClr>
              <a:buSzPct val="100000"/>
              <a:buFont typeface="Arial"/>
              <a:buNone/>
            </a:pPr>
            <a:endParaRPr lang="en-US" sz="1200" b="0" i="0" u="none" strike="noStrike" kern="1200" cap="none" baseline="0" dirty="0">
              <a:solidFill>
                <a:schemeClr val="dk1"/>
              </a:solidFill>
              <a:effectLst/>
              <a:latin typeface="Calibri"/>
              <a:ea typeface="Calibri"/>
              <a:cs typeface="Calibri"/>
              <a:sym typeface="Calibri"/>
            </a:endParaRPr>
          </a:p>
        </p:txBody>
      </p:sp>
      <p:sp>
        <p:nvSpPr>
          <p:cNvPr id="263" name="Shape 263"/>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2032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9" name="Shape 28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290" name="Shape 290"/>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7451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3681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69850" algn="l" rtl="0">
              <a:spcBef>
                <a:spcPts val="0"/>
              </a:spcBef>
              <a:buClr>
                <a:schemeClr val="dk1"/>
              </a:buClr>
              <a:buSzPct val="91666"/>
              <a:buFont typeface="Arial"/>
              <a:buNone/>
            </a:pPr>
            <a:r>
              <a:rPr lang="en-US" dirty="0" err="1"/>
              <a:t>Chilika</a:t>
            </a:r>
            <a:r>
              <a:rPr lang="en-US" dirty="0"/>
              <a:t> Lagoon and Bhitarkanika Wildlife Sanctuary are two notable east coast wetland sites recognized by the </a:t>
            </a:r>
            <a:r>
              <a:rPr lang="en-US" dirty="0" err="1"/>
              <a:t>Ramsar</a:t>
            </a:r>
            <a:r>
              <a:rPr lang="en-US" dirty="0"/>
              <a:t> Convention on Wetlands and both situated in the state of Odisha. As the world’s second largest lagoon, </a:t>
            </a:r>
            <a:r>
              <a:rPr lang="en-US" dirty="0" err="1"/>
              <a:t>Chilika</a:t>
            </a:r>
            <a:r>
              <a:rPr lang="en-US" dirty="0"/>
              <a:t> Lagoon holds three small, but distinct mangrove patches near the opening to the Bay of Bengal. Bhitarkanika Wildlife Sanctuary lies north of </a:t>
            </a:r>
            <a:r>
              <a:rPr lang="en-US" dirty="0" err="1"/>
              <a:t>Chilika</a:t>
            </a:r>
            <a:r>
              <a:rPr lang="en-US" dirty="0"/>
              <a:t> Lagoon on a delta formed by </a:t>
            </a:r>
            <a:r>
              <a:rPr lang="en-US" dirty="0" err="1"/>
              <a:t>Brahmani</a:t>
            </a:r>
            <a:r>
              <a:rPr lang="en-US" dirty="0"/>
              <a:t> and Baitarani rivers and has several large and dense patches of mangroves. </a:t>
            </a:r>
          </a:p>
          <a:p>
            <a:pPr marL="0" marR="0" lvl="0" indent="-69850" algn="l" rtl="0">
              <a:spcBef>
                <a:spcPts val="0"/>
              </a:spcBef>
              <a:buClr>
                <a:schemeClr val="dk1"/>
              </a:buClr>
              <a:buSzPct val="91666"/>
              <a:buFont typeface="Arial"/>
              <a:buNone/>
            </a:pPr>
            <a:endParaRPr dirty="0"/>
          </a:p>
          <a:p>
            <a:pPr marL="0" marR="0" lvl="0" indent="-69850" algn="l" rtl="0">
              <a:spcBef>
                <a:spcPts val="0"/>
              </a:spcBef>
              <a:buClr>
                <a:schemeClr val="dk1"/>
              </a:buClr>
              <a:buSzPct val="91666"/>
              <a:buFont typeface="Arial"/>
              <a:buNone/>
            </a:pPr>
            <a:r>
              <a:rPr lang="en-US" dirty="0"/>
              <a:t>Image Source: India Eco Forecasting III Team </a:t>
            </a:r>
          </a:p>
          <a:p>
            <a:pPr marL="0" marR="0" lvl="0" indent="0" algn="l" rtl="0">
              <a:spcBef>
                <a:spcPts val="0"/>
              </a:spcBef>
              <a:buClr>
                <a:schemeClr val="dk1"/>
              </a:buClr>
              <a:buSzPct val="25000"/>
              <a:buFont typeface="Calibri"/>
              <a:buNone/>
            </a:pPr>
            <a:endParaRPr dirty="0"/>
          </a:p>
        </p:txBody>
      </p:sp>
      <p:sp>
        <p:nvSpPr>
          <p:cNvPr id="104" name="Shape 104"/>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4420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69850" algn="l" rtl="0">
              <a:spcBef>
                <a:spcPts val="0"/>
              </a:spcBef>
              <a:buClr>
                <a:schemeClr val="dk1"/>
              </a:buClr>
              <a:buSzPct val="91666"/>
              <a:buFont typeface="Arial"/>
              <a:buNone/>
            </a:pPr>
            <a:r>
              <a:rPr lang="en-US" dirty="0"/>
              <a:t>Residents from 36 nearby villages receive valuable resources and services from the mangroves, including food, raw materials, medicinal and ornamental products and vacation/leisure sites. </a:t>
            </a:r>
          </a:p>
          <a:p>
            <a:pPr marL="0" marR="0" lvl="0" indent="-69850" algn="l" rtl="0">
              <a:spcBef>
                <a:spcPts val="0"/>
              </a:spcBef>
              <a:buClr>
                <a:schemeClr val="dk1"/>
              </a:buClr>
              <a:buSzPct val="91666"/>
              <a:buFont typeface="Arial"/>
              <a:buNone/>
            </a:pPr>
            <a:r>
              <a:rPr lang="en-US" dirty="0"/>
              <a:t>Mangroves have been overexploited or converted to various other forms of land use, including agriculture, aquaculture, salt ponds, terrestrial forestry, and urban and industrial developments. </a:t>
            </a:r>
          </a:p>
          <a:p>
            <a:pPr marL="0" marR="0" lvl="0" indent="-69850" algn="l" rtl="0">
              <a:spcBef>
                <a:spcPts val="0"/>
              </a:spcBef>
              <a:buClr>
                <a:schemeClr val="dk1"/>
              </a:buClr>
              <a:buSzPct val="91666"/>
              <a:buFont typeface="Arial"/>
              <a:buNone/>
            </a:pPr>
            <a:r>
              <a:rPr lang="en-US" dirty="0"/>
              <a:t>Bhitarkanika Wildlife Sanctuary and </a:t>
            </a:r>
            <a:r>
              <a:rPr lang="en-US" dirty="0" err="1"/>
              <a:t>Chilika</a:t>
            </a:r>
            <a:r>
              <a:rPr lang="en-US" dirty="0"/>
              <a:t> Lagoon supports several populations of crocodiles, lizards, migratory birds, and several rare and endangered mammals. </a:t>
            </a:r>
          </a:p>
          <a:p>
            <a:pPr marL="0" marR="0" lvl="0" indent="-69850" algn="l" rtl="0">
              <a:spcBef>
                <a:spcPts val="0"/>
              </a:spcBef>
              <a:buClr>
                <a:schemeClr val="dk1"/>
              </a:buClr>
              <a:buSzPct val="91666"/>
              <a:buFont typeface="Arial"/>
              <a:buNone/>
            </a:pPr>
            <a:endParaRPr dirty="0"/>
          </a:p>
          <a:p>
            <a:pPr marL="0" marR="0" lvl="0" indent="-69850" algn="l" rtl="0">
              <a:spcBef>
                <a:spcPts val="0"/>
              </a:spcBef>
              <a:buClr>
                <a:schemeClr val="dk1"/>
              </a:buClr>
              <a:buSzPct val="91666"/>
              <a:buFont typeface="Arial"/>
              <a:buNone/>
            </a:pPr>
            <a:r>
              <a:rPr lang="en-US" dirty="0"/>
              <a:t>Image Source: http://irade.org/eerc/pdf/WB_FR_RuchiBadola.pdf</a:t>
            </a:r>
          </a:p>
          <a:p>
            <a:pPr marL="0" marR="0" lvl="0" indent="-69850" algn="l" rtl="0">
              <a:spcBef>
                <a:spcPts val="0"/>
              </a:spcBef>
              <a:buClr>
                <a:schemeClr val="dk1"/>
              </a:buClr>
              <a:buSzPct val="91666"/>
              <a:buFont typeface="Arial"/>
              <a:buNone/>
            </a:pPr>
            <a:endParaRPr dirty="0"/>
          </a:p>
          <a:p>
            <a:pPr marL="0" marR="0" lvl="0" indent="0" algn="l" rtl="0">
              <a:spcBef>
                <a:spcPts val="0"/>
              </a:spcBef>
              <a:buClr>
                <a:schemeClr val="dk1"/>
              </a:buClr>
              <a:buSzPct val="25000"/>
              <a:buFont typeface="Calibri"/>
              <a:buNone/>
            </a:pPr>
            <a:endParaRPr dirty="0"/>
          </a:p>
        </p:txBody>
      </p:sp>
      <p:sp>
        <p:nvSpPr>
          <p:cNvPr id="123" name="Shape 123"/>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5938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a:lnSpc>
                <a:spcPct val="115000"/>
              </a:lnSpc>
              <a:spcBef>
                <a:spcPts val="0"/>
              </a:spcBef>
              <a:buClr>
                <a:schemeClr val="dk1"/>
              </a:buClr>
              <a:buSzPct val="91666"/>
              <a:buFont typeface="Arial"/>
              <a:buNone/>
            </a:pPr>
            <a:r>
              <a:rPr lang="en-US" dirty="0"/>
              <a:t>The primary objective of the study is to refine previously created MODIS-based LAI and GPP models using  17 years of MODIS 8-day biophysical products. The secondary objective is to </a:t>
            </a:r>
            <a:r>
              <a:rPr lang="en-US" dirty="0">
                <a:solidFill>
                  <a:srgbClr val="767171"/>
                </a:solidFill>
              </a:rPr>
              <a:t>produce a biophysical forecasting tool by utilizing 17 years of time series MODIS derived LAI, CHL, and GPP data and meteorological data derived from NASA’s Giovanni and IPCC projected data. Lastly, this project aims to create a land change forecasting tool using Landsat 5 and Landsat 8 OLI data in TerrSet. </a:t>
            </a:r>
          </a:p>
          <a:p>
            <a:pPr lvl="0" rtl="0">
              <a:lnSpc>
                <a:spcPct val="115000"/>
              </a:lnSpc>
              <a:spcBef>
                <a:spcPts val="0"/>
              </a:spcBef>
              <a:buClr>
                <a:schemeClr val="dk1"/>
              </a:buClr>
              <a:buSzPct val="91666"/>
              <a:buFont typeface="Arial"/>
              <a:buNone/>
            </a:pPr>
            <a:r>
              <a:rPr lang="en-US" dirty="0"/>
              <a:t>The end-products and results will be used by the Ministry of Environment and Forests, Odisha and Chilika Development Authority to improve conservation efforts.</a:t>
            </a:r>
          </a:p>
          <a:p>
            <a:pPr lvl="0" rtl="0">
              <a:lnSpc>
                <a:spcPct val="115000"/>
              </a:lnSpc>
              <a:spcBef>
                <a:spcPts val="0"/>
              </a:spcBef>
              <a:buClr>
                <a:schemeClr val="dk1"/>
              </a:buClr>
              <a:buSzPct val="91666"/>
              <a:buFont typeface="Arial"/>
              <a:buNone/>
            </a:pPr>
            <a:endParaRPr dirty="0"/>
          </a:p>
          <a:p>
            <a:pPr lvl="0" rtl="0">
              <a:lnSpc>
                <a:spcPct val="115000"/>
              </a:lnSpc>
              <a:spcBef>
                <a:spcPts val="0"/>
              </a:spcBef>
              <a:buClr>
                <a:schemeClr val="dk1"/>
              </a:buClr>
              <a:buSzPct val="91666"/>
              <a:buFont typeface="Arial"/>
              <a:buNone/>
            </a:pPr>
            <a:r>
              <a:rPr lang="en-US" dirty="0"/>
              <a:t>Satellite Image Source: NASA’s </a:t>
            </a:r>
            <a:r>
              <a:rPr lang="en-US" dirty="0" err="1"/>
              <a:t>Developedia</a:t>
            </a:r>
            <a:endParaRPr lang="en-US" dirty="0"/>
          </a:p>
          <a:p>
            <a:pPr marL="0" marR="0" lvl="0" indent="0" algn="l" rtl="0">
              <a:spcBef>
                <a:spcPts val="0"/>
              </a:spcBef>
              <a:buClr>
                <a:schemeClr val="dk1"/>
              </a:buClr>
              <a:buSzPct val="25000"/>
              <a:buFont typeface="Calibri"/>
              <a:buNone/>
            </a:pPr>
            <a:endParaRPr dirty="0"/>
          </a:p>
        </p:txBody>
      </p:sp>
      <p:sp>
        <p:nvSpPr>
          <p:cNvPr id="132" name="Shape 132"/>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5610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a:lnSpc>
                <a:spcPct val="115000"/>
              </a:lnSpc>
              <a:spcBef>
                <a:spcPts val="0"/>
              </a:spcBef>
              <a:buClr>
                <a:schemeClr val="dk1"/>
              </a:buClr>
              <a:buSzPct val="100000"/>
              <a:buFont typeface="Arial"/>
              <a:buNone/>
            </a:pPr>
            <a:r>
              <a:rPr lang="en-US" sz="1100" b="1" dirty="0">
                <a:latin typeface="Times New Roman"/>
                <a:ea typeface="Times New Roman"/>
                <a:cs typeface="Times New Roman"/>
                <a:sym typeface="Times New Roman"/>
              </a:rPr>
              <a:t>Land Cover Classification</a:t>
            </a:r>
          </a:p>
          <a:p>
            <a:pPr lvl="0" rtl="0">
              <a:lnSpc>
                <a:spcPct val="115000"/>
              </a:lnSpc>
              <a:spcBef>
                <a:spcPts val="0"/>
              </a:spcBef>
              <a:buClr>
                <a:schemeClr val="dk1"/>
              </a:buClr>
              <a:buSzPct val="100000"/>
              <a:buFont typeface="Arial"/>
              <a:buNone/>
            </a:pPr>
            <a:endParaRPr lang="en-US" sz="1100" dirty="0">
              <a:latin typeface="Times New Roman"/>
              <a:ea typeface="Times New Roman"/>
              <a:cs typeface="Times New Roman"/>
              <a:sym typeface="Times New Roman"/>
            </a:endParaRPr>
          </a:p>
          <a:p>
            <a:pPr lvl="0" rtl="0">
              <a:lnSpc>
                <a:spcPct val="115000"/>
              </a:lnSpc>
              <a:spcBef>
                <a:spcPts val="0"/>
              </a:spcBef>
              <a:buClr>
                <a:schemeClr val="dk1"/>
              </a:buClr>
              <a:buSzPct val="100000"/>
              <a:buFont typeface="Arial"/>
              <a:buNone/>
            </a:pPr>
            <a:r>
              <a:rPr lang="en-US" sz="1100" dirty="0">
                <a:latin typeface="Times New Roman"/>
                <a:ea typeface="Times New Roman"/>
                <a:cs typeface="Times New Roman"/>
                <a:sym typeface="Times New Roman"/>
              </a:rPr>
              <a:t>Training site polygons were created for each time period for seven land cover classes: dense mangrove; open mangrove; water; agriculture; mudflat; sand; and plantation. Google Earth Engine Explorer was used to conduct a supervised classification on Landsat 5 and 8 Satellite Imagery for the years 1995, 2004 and 2017. Random Forests was used as the algorithm for the supervised classification for the Bhitarkanika and Chilika study areas. Random Forests is a machine learning technique that is being increasingly used for image classification of percentage tree cover and forest biomass (Horning 2010). Output Land-cover maps were validated visually with stratified sample points using Google Earth satellite imagery at the closest timestamp. In addition, published literature was reference to maximize the accuracy of the Land-cover classification (Reddy et al., 2007; </a:t>
            </a:r>
            <a:r>
              <a:rPr lang="en-US" sz="1100" dirty="0" err="1">
                <a:latin typeface="Times New Roman"/>
                <a:ea typeface="Times New Roman"/>
                <a:cs typeface="Times New Roman"/>
                <a:sym typeface="Times New Roman"/>
              </a:rPr>
              <a:t>Pattanaik</a:t>
            </a:r>
            <a:r>
              <a:rPr lang="en-US" sz="1100" dirty="0">
                <a:latin typeface="Times New Roman"/>
                <a:ea typeface="Times New Roman"/>
                <a:cs typeface="Times New Roman"/>
                <a:sym typeface="Times New Roman"/>
              </a:rPr>
              <a:t> 2008). </a:t>
            </a:r>
          </a:p>
          <a:p>
            <a:pPr lvl="0" rtl="0">
              <a:lnSpc>
                <a:spcPct val="115000"/>
              </a:lnSpc>
              <a:spcBef>
                <a:spcPts val="0"/>
              </a:spcBef>
              <a:buClr>
                <a:schemeClr val="dk1"/>
              </a:buClr>
              <a:buSzPct val="100000"/>
              <a:buFont typeface="Arial"/>
              <a:buNone/>
            </a:pPr>
            <a:endParaRPr lang="en-US" sz="1100" dirty="0">
              <a:latin typeface="Times New Roman"/>
              <a:ea typeface="Times New Roman"/>
              <a:cs typeface="Times New Roman"/>
              <a:sym typeface="Times New Roman"/>
            </a:endParaRPr>
          </a:p>
          <a:p>
            <a:pPr lvl="0" rtl="0">
              <a:lnSpc>
                <a:spcPct val="115000"/>
              </a:lnSpc>
              <a:spcBef>
                <a:spcPts val="0"/>
              </a:spcBef>
              <a:buClr>
                <a:schemeClr val="dk1"/>
              </a:buClr>
              <a:buSzPct val="100000"/>
              <a:buFont typeface="Arial"/>
              <a:buNone/>
            </a:pPr>
            <a:r>
              <a:rPr lang="en-US" sz="1100" b="1" dirty="0">
                <a:latin typeface="Times New Roman"/>
                <a:ea typeface="Times New Roman"/>
                <a:cs typeface="Times New Roman"/>
                <a:sym typeface="Times New Roman"/>
              </a:rPr>
              <a:t>Quantifying</a:t>
            </a:r>
            <a:r>
              <a:rPr lang="en-US" sz="1100" b="1" baseline="0" dirty="0">
                <a:latin typeface="Times New Roman"/>
                <a:ea typeface="Times New Roman"/>
                <a:cs typeface="Times New Roman"/>
                <a:sym typeface="Times New Roman"/>
              </a:rPr>
              <a:t> Land Cover Change and Forecasting</a:t>
            </a:r>
            <a:r>
              <a:rPr lang="en-US" sz="1100" dirty="0">
                <a:latin typeface="Times New Roman"/>
                <a:ea typeface="Times New Roman"/>
                <a:cs typeface="Times New Roman"/>
                <a:sym typeface="Times New Roman"/>
              </a:rPr>
              <a:t/>
            </a:r>
            <a:br>
              <a:rPr lang="en-US" sz="1100" dirty="0">
                <a:latin typeface="Times New Roman"/>
                <a:ea typeface="Times New Roman"/>
                <a:cs typeface="Times New Roman"/>
                <a:sym typeface="Times New Roman"/>
              </a:rPr>
            </a:br>
            <a:endParaRPr lang="en-US" sz="1100" dirty="0">
              <a:latin typeface="Times New Roman"/>
              <a:ea typeface="Times New Roman"/>
              <a:cs typeface="Times New Roman"/>
              <a:sym typeface="Times New Roman"/>
            </a:endParaRPr>
          </a:p>
          <a:p>
            <a:pPr lvl="0" rtl="0">
              <a:lnSpc>
                <a:spcPct val="115000"/>
              </a:lnSpc>
              <a:spcBef>
                <a:spcPts val="0"/>
              </a:spcBef>
              <a:buClr>
                <a:schemeClr val="dk1"/>
              </a:buClr>
              <a:buSzPct val="100000"/>
              <a:buFont typeface="Arial"/>
              <a:buNone/>
            </a:pPr>
            <a:r>
              <a:rPr lang="en-US" sz="1100" dirty="0">
                <a:latin typeface="Times New Roman"/>
                <a:ea typeface="Times New Roman"/>
                <a:cs typeface="Times New Roman"/>
                <a:sym typeface="Times New Roman"/>
              </a:rPr>
              <a:t>The Land-cover Classification was analyzed in TerrSet to calculate the total area in square kilometers for each Land-cover class. The Land Change Modeler (LCM) suite in TerrSet was run to quantify Land-cover category change in the study area from 1995 to 2004 and from 2004 to 2017.To predict future changes in Land-cover it is necessary to empirically model each of the land cover transitions of interest, in</a:t>
            </a:r>
            <a:r>
              <a:rPr lang="en-US" sz="1100" baseline="0" dirty="0">
                <a:latin typeface="Times New Roman"/>
                <a:ea typeface="Times New Roman"/>
                <a:cs typeface="Times New Roman"/>
                <a:sym typeface="Times New Roman"/>
              </a:rPr>
              <a:t> our cast we modeled the transitions Dense Mangrove to Open Mangrove and Open Mangrove to Agriculture because these land cover transitions were the most significant in terms of area (land cover change of 1500 hectares or more)</a:t>
            </a:r>
            <a:r>
              <a:rPr lang="en-US" sz="1100" dirty="0">
                <a:latin typeface="Times New Roman"/>
                <a:ea typeface="Times New Roman"/>
                <a:cs typeface="Times New Roman"/>
                <a:sym typeface="Times New Roman"/>
              </a:rPr>
              <a:t>.</a:t>
            </a:r>
            <a:r>
              <a:rPr lang="en-US" sz="1100" baseline="0" dirty="0">
                <a:latin typeface="Times New Roman"/>
                <a:ea typeface="Times New Roman"/>
                <a:cs typeface="Times New Roman"/>
                <a:sym typeface="Times New Roman"/>
              </a:rPr>
              <a:t>  T</a:t>
            </a:r>
            <a:r>
              <a:rPr lang="en-US" sz="1100" dirty="0">
                <a:latin typeface="Times New Roman"/>
                <a:ea typeface="Times New Roman"/>
                <a:cs typeface="Times New Roman"/>
                <a:sym typeface="Times New Roman"/>
              </a:rPr>
              <a:t>his was done using the Multilayered Perceptron (MLP) Neural Network within the LCM of TerrSet for the year 2050 using a set of driver variables that would cause a</a:t>
            </a:r>
            <a:r>
              <a:rPr lang="en-US" sz="1100" baseline="0" dirty="0">
                <a:latin typeface="Times New Roman"/>
                <a:ea typeface="Times New Roman"/>
                <a:cs typeface="Times New Roman"/>
                <a:sym typeface="Times New Roman"/>
              </a:rPr>
              <a:t> land cover class to transition to another land cover class</a:t>
            </a:r>
            <a:r>
              <a:rPr lang="en-US" sz="1100" dirty="0">
                <a:latin typeface="Times New Roman"/>
                <a:ea typeface="Times New Roman"/>
                <a:cs typeface="Times New Roman"/>
                <a:sym typeface="Times New Roman"/>
              </a:rPr>
              <a:t>. </a:t>
            </a:r>
          </a:p>
        </p:txBody>
      </p:sp>
      <p:sp>
        <p:nvSpPr>
          <p:cNvPr id="149" name="Shape 149"/>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7490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r>
              <a:rPr lang="en-US" sz="1100" dirty="0"/>
              <a:t>This flowchart shows how we forecasted</a:t>
            </a:r>
            <a:r>
              <a:rPr lang="en-US" sz="1100" baseline="0" dirty="0"/>
              <a:t> annual GPP/LAI/CHL. We developed models to predict GPP/LAI/CHL using climatic variables- temperature and precipitation for each month using multiple linear regression. </a:t>
            </a:r>
            <a:r>
              <a:rPr lang="en-US" sz="1100" dirty="0"/>
              <a:t>The model explained 73% of variation in GPP…</a:t>
            </a:r>
          </a:p>
          <a:p>
            <a:r>
              <a:rPr lang="en-US" sz="1100" baseline="0" dirty="0"/>
              <a:t>These monthly GPP were averaged to get annual GPP/LAI/CHL for current year as well as 2050. The difference between 2 GPP/LAI/CHL were then subtracted from MODIS derived GPP/LAI/CHL for year 2016. This gave us the 2050 GPP/LAI/CHL. Thus we made use of m</a:t>
            </a:r>
            <a:r>
              <a:rPr lang="en-US" sz="1100" dirty="0"/>
              <a:t>eteorological variables together with MODIS pixel to predict 2050 GPP</a:t>
            </a:r>
            <a:r>
              <a:rPr lang="en-US" sz="1100" baseline="0" dirty="0"/>
              <a:t>/LAI/CHL</a:t>
            </a:r>
            <a:r>
              <a:rPr lang="en-US" sz="1100" dirty="0"/>
              <a:t>.</a:t>
            </a:r>
          </a:p>
          <a:p>
            <a:endParaRPr lang="en-US" sz="1100" dirty="0"/>
          </a:p>
          <a:p>
            <a:pPr lvl="0" rtl="0">
              <a:lnSpc>
                <a:spcPct val="115000"/>
              </a:lnSpc>
              <a:spcBef>
                <a:spcPts val="0"/>
              </a:spcBef>
              <a:buClr>
                <a:schemeClr val="dk1"/>
              </a:buClr>
              <a:buSzPct val="100000"/>
              <a:buFont typeface="Arial"/>
              <a:buNone/>
            </a:pPr>
            <a:endParaRPr lang="en-US" sz="1100" dirty="0">
              <a:latin typeface="Times New Roman"/>
              <a:ea typeface="Times New Roman"/>
              <a:cs typeface="Times New Roman"/>
              <a:sym typeface="Times New Roman"/>
            </a:endParaRPr>
          </a:p>
        </p:txBody>
      </p:sp>
      <p:sp>
        <p:nvSpPr>
          <p:cNvPr id="149" name="Shape 149"/>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463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Over-estimation in both LAI and GPP were observed when compared with MODIS LAI and GPP data extracted from MOD15 and MOD17 products. </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6084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Arial"/>
              <a:buNone/>
            </a:pPr>
            <a:r>
              <a:rPr lang="en-US" dirty="0"/>
              <a:t>Therefore, we refined the LAI and GPP models by using 17 years (2000-2016) of data. We used average value of all pixels to compare between EVI and </a:t>
            </a:r>
            <a:r>
              <a:rPr lang="en-US" dirty="0" err="1"/>
              <a:t>modis</a:t>
            </a:r>
            <a:r>
              <a:rPr lang="en-US" dirty="0"/>
              <a:t> derived GPP/LAI. This showed clear trend of linear relationship and thus we obtained new</a:t>
            </a:r>
            <a:r>
              <a:rPr lang="en-US" baseline="0" dirty="0"/>
              <a:t> parameters by using linear regression. </a:t>
            </a:r>
            <a:endParaRPr lang="en-US" dirty="0"/>
          </a:p>
          <a:p>
            <a:pPr lvl="0" rtl="0">
              <a:spcBef>
                <a:spcPts val="0"/>
              </a:spcBef>
              <a:buClr>
                <a:schemeClr val="dk1"/>
              </a:buClr>
              <a:buSzPct val="25000"/>
              <a:buFont typeface="Arial"/>
              <a:buNone/>
            </a:pPr>
            <a:endParaRPr lang="en-US" dirty="0"/>
          </a:p>
          <a:p>
            <a:pPr lvl="0" rtl="0">
              <a:spcBef>
                <a:spcPts val="0"/>
              </a:spcBef>
              <a:buClr>
                <a:schemeClr val="dk1"/>
              </a:buClr>
              <a:buSzPct val="25000"/>
              <a:buFont typeface="Arial"/>
              <a:buNone/>
            </a:pPr>
            <a:r>
              <a:rPr lang="en-US" dirty="0"/>
              <a:t>The new model was validated by splitting the data into 12 years of data as</a:t>
            </a:r>
            <a:r>
              <a:rPr lang="en-US" baseline="0" dirty="0"/>
              <a:t> calibration dataset and 5 years of data as validation dataset. We looked at the plots of average GPP and LAI from MODIS Vs average GPP and LAI from new models. </a:t>
            </a:r>
            <a:r>
              <a:rPr lang="en-US" dirty="0"/>
              <a:t>Calibration and validation results showed improvement in the model with reduced normalized</a:t>
            </a:r>
            <a:r>
              <a:rPr lang="en-US" baseline="0" dirty="0"/>
              <a:t> root mean square errors of </a:t>
            </a:r>
            <a:r>
              <a:rPr lang="en-US" dirty="0"/>
              <a:t>8.56% for LAI model and 12.73%</a:t>
            </a:r>
            <a:r>
              <a:rPr lang="en-US" baseline="0" dirty="0"/>
              <a:t> for GPP model, </a:t>
            </a:r>
            <a:r>
              <a:rPr lang="en-US" dirty="0"/>
              <a:t> compared to previous term NRMSE which</a:t>
            </a:r>
            <a:r>
              <a:rPr lang="en-US" baseline="0" dirty="0"/>
              <a:t> was </a:t>
            </a:r>
            <a:r>
              <a:rPr lang="en-US" dirty="0"/>
              <a:t>19.54% for LAI and GPP 18.64% for GPP). Thus we obtained our new model to predict</a:t>
            </a:r>
            <a:r>
              <a:rPr lang="en-US" baseline="0" dirty="0"/>
              <a:t> GPP and LAI using EVI2.</a:t>
            </a:r>
            <a:endParaRPr lang="en-US" dirty="0"/>
          </a:p>
          <a:p>
            <a:pPr marL="0" marR="0" lvl="0" indent="0" algn="l" rtl="0">
              <a:spcBef>
                <a:spcPts val="0"/>
              </a:spcBef>
              <a:buClr>
                <a:schemeClr val="dk1"/>
              </a:buClr>
              <a:buSzPct val="25000"/>
              <a:buFont typeface="Calibri"/>
              <a:buNone/>
            </a:pPr>
            <a:endParaRPr dirty="0"/>
          </a:p>
        </p:txBody>
      </p:sp>
      <p:sp>
        <p:nvSpPr>
          <p:cNvPr id="231" name="Shape 231"/>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0555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Arial"/>
              <a:buNone/>
            </a:pPr>
            <a:r>
              <a:rPr lang="en-US" dirty="0"/>
              <a:t>Here,</a:t>
            </a:r>
            <a:r>
              <a:rPr lang="en-US" baseline="0" dirty="0"/>
              <a:t> I am showing how the LAI and GPP derived from our tuned model varied with time. </a:t>
            </a:r>
            <a:r>
              <a:rPr lang="en-US" dirty="0"/>
              <a:t>The time series of GPP and LAI from tuned model clearly showed to no-overestimation in prediction which was encountered using previous models.</a:t>
            </a:r>
          </a:p>
          <a:p>
            <a:pPr lvl="0" rtl="0">
              <a:spcBef>
                <a:spcPts val="0"/>
              </a:spcBef>
              <a:buClr>
                <a:schemeClr val="dk1"/>
              </a:buClr>
              <a:buSzPct val="25000"/>
              <a:buFont typeface="Arial"/>
              <a:buNone/>
            </a:pPr>
            <a:endParaRPr dirty="0"/>
          </a:p>
          <a:p>
            <a:pPr marL="0" marR="0" lvl="0" indent="0" algn="l" rtl="0">
              <a:spcBef>
                <a:spcPts val="0"/>
              </a:spcBef>
              <a:buClr>
                <a:schemeClr val="dk1"/>
              </a:buClr>
              <a:buSzPct val="25000"/>
              <a:buFont typeface="Calibri"/>
              <a:buNone/>
            </a:pPr>
            <a:endParaRPr dirty="0"/>
          </a:p>
        </p:txBody>
      </p:sp>
      <p:sp>
        <p:nvSpPr>
          <p:cNvPr id="253" name="Shape 253"/>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85152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10953750" y="238125"/>
            <a:ext cx="870608" cy="741585"/>
          </a:xfrm>
          <a:prstGeom prst="rect">
            <a:avLst/>
          </a:prstGeom>
          <a:noFill/>
          <a:ln>
            <a:noFill/>
          </a:ln>
        </p:spPr>
      </p:pic>
      <p:sp>
        <p:nvSpPr>
          <p:cNvPr id="14" name="Shape 14"/>
          <p:cNvSpPr txBox="1"/>
          <p:nvPr/>
        </p:nvSpPr>
        <p:spPr>
          <a:xfrm>
            <a:off x="8944500" y="442912"/>
            <a:ext cx="1962149" cy="4154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50" b="0" i="0" u="none" strike="noStrike" cap="none" dirty="0">
                <a:solidFill>
                  <a:schemeClr val="dk1"/>
                </a:solidFill>
                <a:latin typeface="Arial"/>
                <a:ea typeface="Arial"/>
                <a:cs typeface="Arial"/>
                <a:sym typeface="Arial"/>
              </a:rPr>
              <a:t>National Aeronautics and</a:t>
            </a:r>
          </a:p>
          <a:p>
            <a:pPr marL="0" marR="0" lvl="0" indent="0" algn="r" rtl="0">
              <a:lnSpc>
                <a:spcPct val="100000"/>
              </a:lnSpc>
              <a:spcBef>
                <a:spcPts val="0"/>
              </a:spcBef>
              <a:spcAft>
                <a:spcPts val="0"/>
              </a:spcAft>
              <a:buClr>
                <a:schemeClr val="dk1"/>
              </a:buClr>
              <a:buSzPct val="25000"/>
              <a:buFont typeface="Arial"/>
              <a:buNone/>
            </a:pPr>
            <a:r>
              <a:rPr lang="en-US" sz="1050" b="0" i="0" u="none" strike="noStrike" cap="none" dirty="0">
                <a:solidFill>
                  <a:schemeClr val="dk1"/>
                </a:solidFill>
                <a:latin typeface="Arial"/>
                <a:ea typeface="Arial"/>
                <a:cs typeface="Arial"/>
                <a:sym typeface="Arial"/>
              </a:rPr>
              <a:t>Space Administration</a:t>
            </a:r>
          </a:p>
        </p:txBody>
      </p:sp>
      <p:cxnSp>
        <p:nvCxnSpPr>
          <p:cNvPr id="15" name="Shape 15"/>
          <p:cNvCxnSpPr/>
          <p:nvPr/>
        </p:nvCxnSpPr>
        <p:spPr>
          <a:xfrm>
            <a:off x="10930200" y="304800"/>
            <a:ext cx="0" cy="616952"/>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pic>
        <p:nvPicPr>
          <p:cNvPr id="17" name="Shape 1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8" name="Shape 18"/>
          <p:cNvPicPr preferRelativeResize="0"/>
          <p:nvPr/>
        </p:nvPicPr>
        <p:blipFill rotWithShape="1">
          <a:blip r:embed="rId3">
            <a:alphaModFix/>
          </a:blip>
          <a:srcRect/>
          <a:stretch/>
        </p:blipFill>
        <p:spPr>
          <a:xfrm>
            <a:off x="11233003" y="133043"/>
            <a:ext cx="382561" cy="382561"/>
          </a:xfrm>
          <a:prstGeom prst="rect">
            <a:avLst/>
          </a:prstGeom>
          <a:noFill/>
          <a:ln>
            <a:noFill/>
          </a:ln>
        </p:spPr>
      </p:pic>
      <p:sp>
        <p:nvSpPr>
          <p:cNvPr id="19" name="Shape 19"/>
          <p:cNvSpPr txBox="1">
            <a:spLocks noGrp="1"/>
          </p:cNvSpPr>
          <p:nvPr>
            <p:ph type="title"/>
          </p:nvPr>
        </p:nvSpPr>
        <p:spPr>
          <a:xfrm>
            <a:off x="1000125" y="365122"/>
            <a:ext cx="9413276"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0" name="Shape 20"/>
          <p:cNvSpPr>
            <a:spLocks noGrp="1"/>
          </p:cNvSpPr>
          <p:nvPr>
            <p:ph type="pic" idx="2"/>
          </p:nvPr>
        </p:nvSpPr>
        <p:spPr>
          <a:xfrm>
            <a:off x="5183187" y="931498"/>
            <a:ext cx="7008813" cy="5880781"/>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1" name="Shape 21"/>
          <p:cNvSpPr txBox="1">
            <a:spLocks noGrp="1"/>
          </p:cNvSpPr>
          <p:nvPr>
            <p:ph type="body" idx="1"/>
          </p:nvPr>
        </p:nvSpPr>
        <p:spPr>
          <a:xfrm>
            <a:off x="1000125" y="931498"/>
            <a:ext cx="3743996" cy="5880781"/>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 name="Shape 22"/>
          <p:cNvSpPr/>
          <p:nvPr/>
        </p:nvSpPr>
        <p:spPr>
          <a:xfrm>
            <a:off x="0" y="6812281"/>
            <a:ext cx="12192000" cy="45718"/>
          </a:xfrm>
          <a:prstGeom prst="rect">
            <a:avLst/>
          </a:prstGeom>
          <a:solidFill>
            <a:srgbClr val="2E865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2">
    <p:spTree>
      <p:nvGrpSpPr>
        <p:cNvPr id="1" name="Shape 23"/>
        <p:cNvGrpSpPr/>
        <p:nvPr/>
      </p:nvGrpSpPr>
      <p:grpSpPr>
        <a:xfrm>
          <a:off x="0" y="0"/>
          <a:ext cx="0" cy="0"/>
          <a:chOff x="0" y="0"/>
          <a:chExt cx="0" cy="0"/>
        </a:xfrm>
      </p:grpSpPr>
      <p:pic>
        <p:nvPicPr>
          <p:cNvPr id="24" name="Shape 2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5" name="Shape 25"/>
          <p:cNvPicPr preferRelativeResize="0"/>
          <p:nvPr/>
        </p:nvPicPr>
        <p:blipFill rotWithShape="1">
          <a:blip r:embed="rId3">
            <a:alphaModFix/>
          </a:blip>
          <a:srcRect/>
          <a:stretch/>
        </p:blipFill>
        <p:spPr>
          <a:xfrm>
            <a:off x="11233003" y="133043"/>
            <a:ext cx="382561" cy="382561"/>
          </a:xfrm>
          <a:prstGeom prst="rect">
            <a:avLst/>
          </a:prstGeom>
          <a:noFill/>
          <a:ln>
            <a:noFill/>
          </a:ln>
        </p:spPr>
      </p:pic>
      <p:sp>
        <p:nvSpPr>
          <p:cNvPr id="26" name="Shape 26"/>
          <p:cNvSpPr txBox="1">
            <a:spLocks noGrp="1"/>
          </p:cNvSpPr>
          <p:nvPr>
            <p:ph type="title"/>
          </p:nvPr>
        </p:nvSpPr>
        <p:spPr>
          <a:xfrm>
            <a:off x="1000125" y="365122"/>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7" name="Shape 27"/>
          <p:cNvSpPr>
            <a:spLocks noGrp="1"/>
          </p:cNvSpPr>
          <p:nvPr>
            <p:ph type="pic" idx="2"/>
          </p:nvPr>
        </p:nvSpPr>
        <p:spPr>
          <a:xfrm>
            <a:off x="0" y="931498"/>
            <a:ext cx="7008813" cy="5880477"/>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8" name="Shape 28"/>
          <p:cNvSpPr txBox="1">
            <a:spLocks noGrp="1"/>
          </p:cNvSpPr>
          <p:nvPr>
            <p:ph type="body" idx="1"/>
          </p:nvPr>
        </p:nvSpPr>
        <p:spPr>
          <a:xfrm>
            <a:off x="7436064" y="931499"/>
            <a:ext cx="3797206" cy="5880476"/>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9" name="Shape 29"/>
          <p:cNvSpPr/>
          <p:nvPr/>
        </p:nvSpPr>
        <p:spPr>
          <a:xfrm>
            <a:off x="0" y="6812128"/>
            <a:ext cx="12192000" cy="45718"/>
          </a:xfrm>
          <a:prstGeom prst="rect">
            <a:avLst/>
          </a:prstGeom>
          <a:solidFill>
            <a:srgbClr val="2E865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Acknowledgements">
    <p:spTree>
      <p:nvGrpSpPr>
        <p:cNvPr id="1" name="Shape 30"/>
        <p:cNvGrpSpPr/>
        <p:nvPr/>
      </p:nvGrpSpPr>
      <p:grpSpPr>
        <a:xfrm>
          <a:off x="0" y="0"/>
          <a:ext cx="0" cy="0"/>
          <a:chOff x="0" y="0"/>
          <a:chExt cx="0" cy="0"/>
        </a:xfrm>
      </p:grpSpPr>
      <p:pic>
        <p:nvPicPr>
          <p:cNvPr id="31" name="Shape 3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2" name="Shape 32"/>
          <p:cNvSpPr txBox="1">
            <a:spLocks noGrp="1"/>
          </p:cNvSpPr>
          <p:nvPr>
            <p:ph type="title"/>
          </p:nvPr>
        </p:nvSpPr>
        <p:spPr>
          <a:xfrm>
            <a:off x="1000125" y="365122"/>
            <a:ext cx="9413276"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3" name="Shape 33"/>
          <p:cNvSpPr/>
          <p:nvPr/>
        </p:nvSpPr>
        <p:spPr>
          <a:xfrm>
            <a:off x="11144250" y="88726"/>
            <a:ext cx="577564" cy="495474"/>
          </a:xfrm>
          <a:prstGeom prst="hexagon">
            <a:avLst>
              <a:gd name="adj" fmla="val 25000"/>
              <a:gd name="vf" fmla="val 11547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4" name="Shape 34"/>
          <p:cNvSpPr/>
          <p:nvPr/>
        </p:nvSpPr>
        <p:spPr>
          <a:xfrm>
            <a:off x="0" y="6809900"/>
            <a:ext cx="12192000" cy="45718"/>
          </a:xfrm>
          <a:prstGeom prst="rect">
            <a:avLst/>
          </a:prstGeom>
          <a:solidFill>
            <a:srgbClr val="2E865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5" name="Shape 35"/>
          <p:cNvSpPr txBox="1">
            <a:spLocks noGrp="1"/>
          </p:cNvSpPr>
          <p:nvPr>
            <p:ph type="body" idx="1"/>
          </p:nvPr>
        </p:nvSpPr>
        <p:spPr>
          <a:xfrm>
            <a:off x="1172583" y="1697389"/>
            <a:ext cx="981892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6" name="Shape 36"/>
          <p:cNvSpPr txBox="1">
            <a:spLocks noGrp="1"/>
          </p:cNvSpPr>
          <p:nvPr>
            <p:ph type="body" idx="2"/>
          </p:nvPr>
        </p:nvSpPr>
        <p:spPr>
          <a:xfrm>
            <a:off x="1172582" y="3287942"/>
            <a:ext cx="981892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7" name="Shape 37"/>
          <p:cNvSpPr txBox="1">
            <a:spLocks noGrp="1"/>
          </p:cNvSpPr>
          <p:nvPr>
            <p:ph type="body" idx="3"/>
          </p:nvPr>
        </p:nvSpPr>
        <p:spPr>
          <a:xfrm>
            <a:off x="1172583" y="4904821"/>
            <a:ext cx="9818919"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8" name="Shape 38"/>
          <p:cNvSpPr/>
          <p:nvPr/>
        </p:nvSpPr>
        <p:spPr>
          <a:xfrm>
            <a:off x="0" y="6420217"/>
            <a:ext cx="12192000" cy="430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lnSpc>
                <a:spcPct val="100000"/>
              </a:lnSpc>
              <a:spcBef>
                <a:spcPts val="0"/>
              </a:spcBef>
              <a:spcAft>
                <a:spcPts val="0"/>
              </a:spcAft>
              <a:buClr>
                <a:srgbClr val="000000"/>
              </a:buClr>
              <a:buFont typeface="Arial"/>
              <a:buNone/>
            </a:pPr>
            <a:endParaRPr sz="600" b="0" i="1" u="none" strike="noStrike" cap="none">
              <a:solidFill>
                <a:srgbClr val="757070"/>
              </a:solidFill>
              <a:latin typeface="Arial"/>
              <a:ea typeface="Arial"/>
              <a:cs typeface="Arial"/>
              <a:sym typeface="Arial"/>
            </a:endParaRPr>
          </a:p>
        </p:txBody>
      </p:sp>
      <p:pic>
        <p:nvPicPr>
          <p:cNvPr id="39" name="Shape 39"/>
          <p:cNvPicPr preferRelativeResize="0"/>
          <p:nvPr/>
        </p:nvPicPr>
        <p:blipFill rotWithShape="1">
          <a:blip r:embed="rId3">
            <a:alphaModFix/>
          </a:blip>
          <a:srcRect/>
          <a:stretch/>
        </p:blipFill>
        <p:spPr>
          <a:xfrm>
            <a:off x="11212103" y="114547"/>
            <a:ext cx="422908" cy="42795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and Content H">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alphaModFix/>
          </a:blip>
          <a:srcRect/>
          <a:stretch/>
        </p:blipFill>
        <p:spPr>
          <a:xfrm>
            <a:off x="0" y="3437551"/>
            <a:ext cx="12192000" cy="6858000"/>
          </a:xfrm>
          <a:prstGeom prst="rect">
            <a:avLst/>
          </a:prstGeom>
          <a:noFill/>
          <a:ln>
            <a:noFill/>
          </a:ln>
        </p:spPr>
      </p:pic>
      <p:pic>
        <p:nvPicPr>
          <p:cNvPr id="42" name="Shape 42"/>
          <p:cNvPicPr preferRelativeResize="0"/>
          <p:nvPr/>
        </p:nvPicPr>
        <p:blipFill rotWithShape="1">
          <a:blip r:embed="rId3">
            <a:alphaModFix/>
          </a:blip>
          <a:srcRect/>
          <a:stretch/>
        </p:blipFill>
        <p:spPr>
          <a:xfrm>
            <a:off x="11233003" y="3570596"/>
            <a:ext cx="382561" cy="382561"/>
          </a:xfrm>
          <a:prstGeom prst="rect">
            <a:avLst/>
          </a:prstGeom>
          <a:noFill/>
          <a:ln>
            <a:noFill/>
          </a:ln>
        </p:spPr>
      </p:pic>
      <p:sp>
        <p:nvSpPr>
          <p:cNvPr id="43" name="Shape 43"/>
          <p:cNvSpPr txBox="1">
            <a:spLocks noGrp="1"/>
          </p:cNvSpPr>
          <p:nvPr>
            <p:ph type="title"/>
          </p:nvPr>
        </p:nvSpPr>
        <p:spPr>
          <a:xfrm>
            <a:off x="1000125" y="3794123"/>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4" name="Shape 44"/>
          <p:cNvSpPr>
            <a:spLocks noGrp="1"/>
          </p:cNvSpPr>
          <p:nvPr>
            <p:ph type="pic" idx="2"/>
          </p:nvPr>
        </p:nvSpPr>
        <p:spPr>
          <a:xfrm>
            <a:off x="0" y="46648"/>
            <a:ext cx="12192000" cy="3390904"/>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txBox="1">
            <a:spLocks noGrp="1"/>
          </p:cNvSpPr>
          <p:nvPr>
            <p:ph type="body" idx="1"/>
          </p:nvPr>
        </p:nvSpPr>
        <p:spPr>
          <a:xfrm>
            <a:off x="1000125" y="4432151"/>
            <a:ext cx="10233148" cy="219455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46" name="Shape 46"/>
          <p:cNvSpPr/>
          <p:nvPr/>
        </p:nvSpPr>
        <p:spPr>
          <a:xfrm>
            <a:off x="0" y="0"/>
            <a:ext cx="12192000" cy="45718"/>
          </a:xfrm>
          <a:prstGeom prst="rect">
            <a:avLst/>
          </a:prstGeom>
          <a:solidFill>
            <a:srgbClr val="2E865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and Content H2">
    <p:spTree>
      <p:nvGrpSpPr>
        <p:cNvPr id="1" name="Shape 47"/>
        <p:cNvGrpSpPr/>
        <p:nvPr/>
      </p:nvGrpSpPr>
      <p:grpSpPr>
        <a:xfrm>
          <a:off x="0" y="0"/>
          <a:ext cx="0" cy="0"/>
          <a:chOff x="0" y="0"/>
          <a:chExt cx="0" cy="0"/>
        </a:xfrm>
      </p:grpSpPr>
      <p:pic>
        <p:nvPicPr>
          <p:cNvPr id="48" name="Shape 4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49" name="Shape 49"/>
          <p:cNvPicPr preferRelativeResize="0"/>
          <p:nvPr/>
        </p:nvPicPr>
        <p:blipFill rotWithShape="1">
          <a:blip r:embed="rId3">
            <a:alphaModFix/>
          </a:blip>
          <a:srcRect/>
          <a:stretch/>
        </p:blipFill>
        <p:spPr>
          <a:xfrm>
            <a:off x="11233003" y="133043"/>
            <a:ext cx="382561" cy="382561"/>
          </a:xfrm>
          <a:prstGeom prst="rect">
            <a:avLst/>
          </a:prstGeom>
          <a:noFill/>
          <a:ln>
            <a:noFill/>
          </a:ln>
        </p:spPr>
      </p:pic>
      <p:sp>
        <p:nvSpPr>
          <p:cNvPr id="50" name="Shape 50"/>
          <p:cNvSpPr txBox="1">
            <a:spLocks noGrp="1"/>
          </p:cNvSpPr>
          <p:nvPr>
            <p:ph type="title"/>
          </p:nvPr>
        </p:nvSpPr>
        <p:spPr>
          <a:xfrm>
            <a:off x="1000125" y="365122"/>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1" name="Shape 51"/>
          <p:cNvSpPr>
            <a:spLocks noGrp="1"/>
          </p:cNvSpPr>
          <p:nvPr>
            <p:ph type="pic" idx="2"/>
          </p:nvPr>
        </p:nvSpPr>
        <p:spPr>
          <a:xfrm>
            <a:off x="0" y="3456417"/>
            <a:ext cx="12192000" cy="3354936"/>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2" name="Shape 52"/>
          <p:cNvSpPr txBox="1">
            <a:spLocks noGrp="1"/>
          </p:cNvSpPr>
          <p:nvPr>
            <p:ph type="body" idx="1"/>
          </p:nvPr>
        </p:nvSpPr>
        <p:spPr>
          <a:xfrm>
            <a:off x="1000125" y="993665"/>
            <a:ext cx="10233148" cy="21860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53" name="Shape 53"/>
          <p:cNvSpPr/>
          <p:nvPr/>
        </p:nvSpPr>
        <p:spPr>
          <a:xfrm>
            <a:off x="0" y="6809900"/>
            <a:ext cx="12192000" cy="45718"/>
          </a:xfrm>
          <a:prstGeom prst="rect">
            <a:avLst/>
          </a:prstGeom>
          <a:solidFill>
            <a:srgbClr val="2E865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Key Points">
    <p:spTree>
      <p:nvGrpSpPr>
        <p:cNvPr id="1" name="Shape 54"/>
        <p:cNvGrpSpPr/>
        <p:nvPr/>
      </p:nvGrpSpPr>
      <p:grpSpPr>
        <a:xfrm>
          <a:off x="0" y="0"/>
          <a:ext cx="0" cy="0"/>
          <a:chOff x="0" y="0"/>
          <a:chExt cx="0" cy="0"/>
        </a:xfrm>
      </p:grpSpPr>
      <p:pic>
        <p:nvPicPr>
          <p:cNvPr id="55" name="Shape 5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6" name="Shape 56"/>
          <p:cNvPicPr preferRelativeResize="0"/>
          <p:nvPr/>
        </p:nvPicPr>
        <p:blipFill rotWithShape="1">
          <a:blip r:embed="rId3">
            <a:alphaModFix/>
          </a:blip>
          <a:srcRect/>
          <a:stretch/>
        </p:blipFill>
        <p:spPr>
          <a:xfrm>
            <a:off x="11233003" y="133043"/>
            <a:ext cx="382561" cy="382561"/>
          </a:xfrm>
          <a:prstGeom prst="rect">
            <a:avLst/>
          </a:prstGeom>
          <a:noFill/>
          <a:ln>
            <a:noFill/>
          </a:ln>
        </p:spPr>
      </p:pic>
      <p:sp>
        <p:nvSpPr>
          <p:cNvPr id="57" name="Shape 57"/>
          <p:cNvSpPr txBox="1">
            <a:spLocks noGrp="1"/>
          </p:cNvSpPr>
          <p:nvPr>
            <p:ph type="body" idx="1"/>
          </p:nvPr>
        </p:nvSpPr>
        <p:spPr>
          <a:xfrm>
            <a:off x="4833257" y="5695687"/>
            <a:ext cx="6400015" cy="111421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8" name="Shape 58"/>
          <p:cNvSpPr txBox="1">
            <a:spLocks noGrp="1"/>
          </p:cNvSpPr>
          <p:nvPr>
            <p:ph type="body" idx="2"/>
          </p:nvPr>
        </p:nvSpPr>
        <p:spPr>
          <a:xfrm>
            <a:off x="1000125" y="1165799"/>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spcAft>
                <a:spcPts val="0"/>
              </a:spcAft>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9" name="Shape 59"/>
          <p:cNvSpPr txBox="1">
            <a:spLocks noGrp="1"/>
          </p:cNvSpPr>
          <p:nvPr>
            <p:ph type="body" idx="3"/>
          </p:nvPr>
        </p:nvSpPr>
        <p:spPr>
          <a:xfrm>
            <a:off x="4833257" y="1805049"/>
            <a:ext cx="6400015" cy="112784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0" name="Shape 60"/>
          <p:cNvSpPr txBox="1">
            <a:spLocks noGrp="1"/>
          </p:cNvSpPr>
          <p:nvPr>
            <p:ph type="body" idx="4"/>
          </p:nvPr>
        </p:nvSpPr>
        <p:spPr>
          <a:xfrm>
            <a:off x="1000125" y="5058580"/>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spcAft>
                <a:spcPts val="0"/>
              </a:spcAft>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1" name="Shape 61"/>
          <p:cNvSpPr txBox="1">
            <a:spLocks noGrp="1"/>
          </p:cNvSpPr>
          <p:nvPr>
            <p:ph type="body" idx="5"/>
          </p:nvPr>
        </p:nvSpPr>
        <p:spPr>
          <a:xfrm>
            <a:off x="1000125" y="3063682"/>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spcAft>
                <a:spcPts val="0"/>
              </a:spcAft>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2" name="Shape 62"/>
          <p:cNvSpPr txBox="1">
            <a:spLocks noGrp="1"/>
          </p:cNvSpPr>
          <p:nvPr>
            <p:ph type="body" idx="6"/>
          </p:nvPr>
        </p:nvSpPr>
        <p:spPr>
          <a:xfrm>
            <a:off x="4833257" y="3732285"/>
            <a:ext cx="6400015" cy="112784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3" name="Shape 63"/>
          <p:cNvSpPr/>
          <p:nvPr/>
        </p:nvSpPr>
        <p:spPr>
          <a:xfrm>
            <a:off x="0" y="6809900"/>
            <a:ext cx="12192000" cy="45718"/>
          </a:xfrm>
          <a:prstGeom prst="rect">
            <a:avLst/>
          </a:prstGeom>
          <a:solidFill>
            <a:srgbClr val="2E865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4" name="Shape 64"/>
          <p:cNvSpPr txBox="1">
            <a:spLocks noGrp="1"/>
          </p:cNvSpPr>
          <p:nvPr>
            <p:ph type="title"/>
          </p:nvPr>
        </p:nvSpPr>
        <p:spPr>
          <a:xfrm>
            <a:off x="1000125" y="365122"/>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New Section">
    <p:spTree>
      <p:nvGrpSpPr>
        <p:cNvPr id="1" name="Shape 65"/>
        <p:cNvGrpSpPr/>
        <p:nvPr/>
      </p:nvGrpSpPr>
      <p:grpSpPr>
        <a:xfrm>
          <a:off x="0" y="0"/>
          <a:ext cx="0" cy="0"/>
          <a:chOff x="0" y="0"/>
          <a:chExt cx="0" cy="0"/>
        </a:xfrm>
      </p:grpSpPr>
      <p:pic>
        <p:nvPicPr>
          <p:cNvPr id="66" name="Shape 6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7" name="Shape 67"/>
          <p:cNvPicPr preferRelativeResize="0"/>
          <p:nvPr/>
        </p:nvPicPr>
        <p:blipFill rotWithShape="1">
          <a:blip r:embed="rId3">
            <a:alphaModFix/>
          </a:blip>
          <a:srcRect/>
          <a:stretch/>
        </p:blipFill>
        <p:spPr>
          <a:xfrm>
            <a:off x="179743" y="657112"/>
            <a:ext cx="903642" cy="903642"/>
          </a:xfrm>
          <a:prstGeom prst="rect">
            <a:avLst/>
          </a:prstGeom>
          <a:noFill/>
          <a:ln>
            <a:noFill/>
          </a:ln>
        </p:spPr>
      </p:pic>
      <p:sp>
        <p:nvSpPr>
          <p:cNvPr id="68" name="Shape 68"/>
          <p:cNvSpPr txBox="1">
            <a:spLocks noGrp="1"/>
          </p:cNvSpPr>
          <p:nvPr>
            <p:ph type="title"/>
          </p:nvPr>
        </p:nvSpPr>
        <p:spPr>
          <a:xfrm>
            <a:off x="2291377" y="1129553"/>
            <a:ext cx="7562624" cy="1065007"/>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pic>
        <p:nvPicPr>
          <p:cNvPr id="69" name="Shape 69"/>
          <p:cNvPicPr preferRelativeResize="0"/>
          <p:nvPr/>
        </p:nvPicPr>
        <p:blipFill rotWithShape="1">
          <a:blip r:embed="rId4">
            <a:alphaModFix/>
          </a:blip>
          <a:srcRect/>
          <a:stretch/>
        </p:blipFill>
        <p:spPr>
          <a:xfrm>
            <a:off x="8680328" y="2622252"/>
            <a:ext cx="912019" cy="912019"/>
          </a:xfrm>
          <a:prstGeom prst="rect">
            <a:avLst/>
          </a:prstGeom>
          <a:noFill/>
          <a:ln>
            <a:noFill/>
          </a:ln>
        </p:spPr>
      </p:pic>
      <p:sp>
        <p:nvSpPr>
          <p:cNvPr id="70" name="Shape 70"/>
          <p:cNvSpPr txBox="1">
            <a:spLocks noGrp="1"/>
          </p:cNvSpPr>
          <p:nvPr>
            <p:ph type="body" idx="1"/>
          </p:nvPr>
        </p:nvSpPr>
        <p:spPr>
          <a:xfrm>
            <a:off x="2291377" y="2302134"/>
            <a:ext cx="7562624" cy="4055633"/>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71" name="Shape 71"/>
          <p:cNvSpPr/>
          <p:nvPr/>
        </p:nvSpPr>
        <p:spPr>
          <a:xfrm>
            <a:off x="0" y="6812671"/>
            <a:ext cx="12192000" cy="45718"/>
          </a:xfrm>
          <a:prstGeom prst="rect">
            <a:avLst/>
          </a:prstGeom>
          <a:solidFill>
            <a:srgbClr val="2E865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Key Points 2">
    <p:spTree>
      <p:nvGrpSpPr>
        <p:cNvPr id="1" name="Shape 72"/>
        <p:cNvGrpSpPr/>
        <p:nvPr/>
      </p:nvGrpSpPr>
      <p:grpSpPr>
        <a:xfrm>
          <a:off x="0" y="0"/>
          <a:ext cx="0" cy="0"/>
          <a:chOff x="0" y="0"/>
          <a:chExt cx="0" cy="0"/>
        </a:xfrm>
      </p:grpSpPr>
      <p:pic>
        <p:nvPicPr>
          <p:cNvPr id="73" name="Shape 73"/>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4" name="Shape 74"/>
          <p:cNvPicPr preferRelativeResize="0"/>
          <p:nvPr/>
        </p:nvPicPr>
        <p:blipFill rotWithShape="1">
          <a:blip r:embed="rId3">
            <a:alphaModFix/>
          </a:blip>
          <a:srcRect/>
          <a:stretch/>
        </p:blipFill>
        <p:spPr>
          <a:xfrm>
            <a:off x="11233003" y="133043"/>
            <a:ext cx="382561" cy="382561"/>
          </a:xfrm>
          <a:prstGeom prst="rect">
            <a:avLst/>
          </a:prstGeom>
          <a:noFill/>
          <a:ln>
            <a:noFill/>
          </a:ln>
        </p:spPr>
      </p:pic>
      <p:sp>
        <p:nvSpPr>
          <p:cNvPr id="75" name="Shape 75"/>
          <p:cNvSpPr txBox="1">
            <a:spLocks noGrp="1"/>
          </p:cNvSpPr>
          <p:nvPr>
            <p:ph type="title"/>
          </p:nvPr>
        </p:nvSpPr>
        <p:spPr>
          <a:xfrm>
            <a:off x="1000125" y="365122"/>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6" name="Shape 76"/>
          <p:cNvSpPr txBox="1">
            <a:spLocks noGrp="1"/>
          </p:cNvSpPr>
          <p:nvPr>
            <p:ph type="body" idx="1"/>
          </p:nvPr>
        </p:nvSpPr>
        <p:spPr>
          <a:xfrm>
            <a:off x="8261871" y="2383475"/>
            <a:ext cx="2961573" cy="442172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7" name="Shape 77"/>
          <p:cNvSpPr txBox="1">
            <a:spLocks noGrp="1"/>
          </p:cNvSpPr>
          <p:nvPr>
            <p:ph type="body" idx="2"/>
          </p:nvPr>
        </p:nvSpPr>
        <p:spPr>
          <a:xfrm>
            <a:off x="1000125" y="1102299"/>
            <a:ext cx="2958688" cy="1042732"/>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8" name="Shape 78"/>
          <p:cNvSpPr txBox="1">
            <a:spLocks noGrp="1"/>
          </p:cNvSpPr>
          <p:nvPr>
            <p:ph type="body" idx="3"/>
          </p:nvPr>
        </p:nvSpPr>
        <p:spPr>
          <a:xfrm>
            <a:off x="1000125" y="2376660"/>
            <a:ext cx="2958688" cy="442854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9" name="Shape 79"/>
          <p:cNvSpPr txBox="1">
            <a:spLocks noGrp="1"/>
          </p:cNvSpPr>
          <p:nvPr>
            <p:ph type="body" idx="4"/>
          </p:nvPr>
        </p:nvSpPr>
        <p:spPr>
          <a:xfrm>
            <a:off x="8261871" y="1097604"/>
            <a:ext cx="2961573" cy="1042732"/>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0" name="Shape 80"/>
          <p:cNvSpPr txBox="1">
            <a:spLocks noGrp="1"/>
          </p:cNvSpPr>
          <p:nvPr>
            <p:ph type="body" idx="5"/>
          </p:nvPr>
        </p:nvSpPr>
        <p:spPr>
          <a:xfrm>
            <a:off x="4496694" y="1097604"/>
            <a:ext cx="3227295" cy="1042732"/>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1" name="Shape 81"/>
          <p:cNvSpPr txBox="1">
            <a:spLocks noGrp="1"/>
          </p:cNvSpPr>
          <p:nvPr>
            <p:ph type="body" idx="6"/>
          </p:nvPr>
        </p:nvSpPr>
        <p:spPr>
          <a:xfrm>
            <a:off x="4496694" y="2376660"/>
            <a:ext cx="3227295" cy="442854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2" name="Shape 82"/>
          <p:cNvSpPr/>
          <p:nvPr/>
        </p:nvSpPr>
        <p:spPr>
          <a:xfrm>
            <a:off x="0" y="6809900"/>
            <a:ext cx="12192000" cy="45718"/>
          </a:xfrm>
          <a:prstGeom prst="rect">
            <a:avLst/>
          </a:prstGeom>
          <a:solidFill>
            <a:srgbClr val="2E865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entury Gothic"/>
              <a:buNone/>
              <a:defRPr sz="4400" b="0" i="0" u="none" strike="noStrike" cap="none">
                <a:solidFill>
                  <a:schemeClr val="dk1"/>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4.jpg"/><Relationship Id="rId5" Type="http://schemas.openxmlformats.org/officeDocument/2006/relationships/image" Target="../media/image53.jpe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1.png"/><Relationship Id="rId4" Type="http://schemas.openxmlformats.org/officeDocument/2006/relationships/image" Target="../media/image58.JPG"/></Relationships>
</file>

<file path=ppt/slides/_rels/slide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1.png"/><Relationship Id="rId4" Type="http://schemas.openxmlformats.org/officeDocument/2006/relationships/image" Target="../media/image60.JPG"/></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696" t="175" r="41101" b="-175"/>
          <a:stretch/>
        </p:blipFill>
        <p:spPr>
          <a:xfrm>
            <a:off x="2665" y="7374"/>
            <a:ext cx="5231072" cy="6858000"/>
          </a:xfrm>
          <a:prstGeom prst="rect">
            <a:avLst/>
          </a:prstGeom>
        </p:spPr>
      </p:pic>
      <p:pic>
        <p:nvPicPr>
          <p:cNvPr id="89" name="Shape 89"/>
          <p:cNvPicPr preferRelativeResize="0"/>
          <p:nvPr/>
        </p:nvPicPr>
        <p:blipFill rotWithShape="1">
          <a:blip r:embed="rId4">
            <a:alphaModFix/>
          </a:blip>
          <a:srcRect/>
          <a:stretch/>
        </p:blipFill>
        <p:spPr>
          <a:xfrm>
            <a:off x="-9729" y="-348"/>
            <a:ext cx="12192000" cy="6858000"/>
          </a:xfrm>
          <a:prstGeom prst="rect">
            <a:avLst/>
          </a:prstGeom>
          <a:noFill/>
          <a:ln>
            <a:noFill/>
          </a:ln>
        </p:spPr>
      </p:pic>
      <p:pic>
        <p:nvPicPr>
          <p:cNvPr id="90" name="Shape 90"/>
          <p:cNvPicPr preferRelativeResize="0"/>
          <p:nvPr/>
        </p:nvPicPr>
        <p:blipFill rotWithShape="1">
          <a:blip r:embed="rId5">
            <a:alphaModFix/>
          </a:blip>
          <a:srcRect/>
          <a:stretch/>
        </p:blipFill>
        <p:spPr>
          <a:xfrm>
            <a:off x="11102664" y="5916930"/>
            <a:ext cx="709961" cy="709961"/>
          </a:xfrm>
          <a:prstGeom prst="rect">
            <a:avLst/>
          </a:prstGeom>
          <a:noFill/>
          <a:ln>
            <a:noFill/>
          </a:ln>
        </p:spPr>
      </p:pic>
      <p:sp>
        <p:nvSpPr>
          <p:cNvPr id="91" name="Shape 91"/>
          <p:cNvSpPr txBox="1"/>
          <p:nvPr/>
        </p:nvSpPr>
        <p:spPr>
          <a:xfrm>
            <a:off x="5604732" y="1075961"/>
            <a:ext cx="5647800" cy="1437000"/>
          </a:xfrm>
          <a:prstGeom prst="rect">
            <a:avLst/>
          </a:prstGeom>
          <a:noFill/>
          <a:ln>
            <a:noFill/>
          </a:ln>
        </p:spPr>
        <p:txBody>
          <a:bodyPr lIns="91425" tIns="45700" rIns="91425" bIns="45700" anchor="ctr" anchorCtr="0">
            <a:noAutofit/>
          </a:bodyPr>
          <a:lstStyle/>
          <a:p>
            <a:pPr marL="0" marR="0" lvl="0" indent="0" algn="ctr" rtl="0">
              <a:lnSpc>
                <a:spcPct val="70000"/>
              </a:lnSpc>
              <a:spcBef>
                <a:spcPts val="0"/>
              </a:spcBef>
              <a:spcAft>
                <a:spcPts val="0"/>
              </a:spcAft>
              <a:buClr>
                <a:srgbClr val="2E8652"/>
              </a:buClr>
              <a:buSzPct val="25000"/>
              <a:buFont typeface="Century Gothic"/>
              <a:buNone/>
            </a:pPr>
            <a:r>
              <a:rPr lang="en-US" sz="4080" b="1" i="0" u="none" strike="noStrike" cap="none">
                <a:solidFill>
                  <a:srgbClr val="2E8652"/>
                </a:solidFill>
                <a:latin typeface="Century Gothic"/>
                <a:ea typeface="Century Gothic"/>
                <a:cs typeface="Century Gothic"/>
                <a:sym typeface="Century Gothic"/>
              </a:rPr>
              <a:t>Eastern India Ecological Forecasting III</a:t>
            </a:r>
          </a:p>
        </p:txBody>
      </p:sp>
      <p:sp>
        <p:nvSpPr>
          <p:cNvPr id="92" name="Shape 92"/>
          <p:cNvSpPr txBox="1"/>
          <p:nvPr/>
        </p:nvSpPr>
        <p:spPr>
          <a:xfrm>
            <a:off x="5604732" y="2719600"/>
            <a:ext cx="5647764" cy="1418105"/>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2E8652"/>
              </a:buClr>
              <a:buSzPct val="25000"/>
              <a:buFont typeface="Arial"/>
              <a:buNone/>
            </a:pPr>
            <a:r>
              <a:rPr lang="en-US" sz="2000" b="0" i="0" u="none" strike="noStrike" cap="none" dirty="0">
                <a:solidFill>
                  <a:srgbClr val="2E8652"/>
                </a:solidFill>
                <a:latin typeface="Century Gothic"/>
                <a:ea typeface="Century Gothic"/>
                <a:cs typeface="Century Gothic"/>
                <a:sym typeface="Century Gothic"/>
              </a:rPr>
              <a:t>A Multi-Sensor Approach to Enhance the Prediction of Mangrove Biophysical Characteristics in </a:t>
            </a:r>
            <a:r>
              <a:rPr lang="en-US" sz="2000" b="0" i="0" u="none" strike="noStrike" cap="none" dirty="0" err="1">
                <a:solidFill>
                  <a:srgbClr val="2E8652"/>
                </a:solidFill>
                <a:latin typeface="Century Gothic"/>
                <a:ea typeface="Century Gothic"/>
                <a:cs typeface="Century Gothic"/>
                <a:sym typeface="Century Gothic"/>
              </a:rPr>
              <a:t>Chilika</a:t>
            </a:r>
            <a:r>
              <a:rPr lang="en-US" sz="2000" b="0" i="0" u="none" strike="noStrike" cap="none" dirty="0">
                <a:solidFill>
                  <a:srgbClr val="2E8652"/>
                </a:solidFill>
                <a:latin typeface="Century Gothic"/>
                <a:ea typeface="Century Gothic"/>
                <a:cs typeface="Century Gothic"/>
                <a:sym typeface="Century Gothic"/>
              </a:rPr>
              <a:t> Lagoon and </a:t>
            </a:r>
            <a:r>
              <a:rPr lang="en-US" sz="2000" b="0" i="0" u="none" strike="noStrike" cap="none" dirty="0" err="1">
                <a:solidFill>
                  <a:srgbClr val="2E8652"/>
                </a:solidFill>
                <a:latin typeface="Century Gothic"/>
                <a:ea typeface="Century Gothic"/>
                <a:cs typeface="Century Gothic"/>
                <a:sym typeface="Century Gothic"/>
              </a:rPr>
              <a:t>Bhitarkanika</a:t>
            </a:r>
            <a:r>
              <a:rPr lang="en-US" sz="2000" b="0" i="0" u="none" strike="noStrike" cap="none" dirty="0">
                <a:solidFill>
                  <a:srgbClr val="2E8652"/>
                </a:solidFill>
                <a:latin typeface="Century Gothic"/>
                <a:ea typeface="Century Gothic"/>
                <a:cs typeface="Century Gothic"/>
                <a:sym typeface="Century Gothic"/>
              </a:rPr>
              <a:t> Wildlife Sanctuary, Odisha, India </a:t>
            </a:r>
          </a:p>
        </p:txBody>
      </p:sp>
      <p:sp>
        <p:nvSpPr>
          <p:cNvPr id="93" name="Shape 93"/>
          <p:cNvSpPr txBox="1"/>
          <p:nvPr/>
        </p:nvSpPr>
        <p:spPr>
          <a:xfrm>
            <a:off x="5221216" y="6102632"/>
            <a:ext cx="5628425" cy="33855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en-US" sz="1600" b="1" i="0" u="none" strike="noStrike" cap="none" dirty="0">
                <a:solidFill>
                  <a:schemeClr val="lt1"/>
                </a:solidFill>
                <a:latin typeface="Century Gothic"/>
                <a:ea typeface="Century Gothic"/>
                <a:cs typeface="Century Gothic"/>
                <a:sym typeface="Century Gothic"/>
              </a:rPr>
              <a:t>University of Georgia </a:t>
            </a:r>
          </a:p>
        </p:txBody>
      </p:sp>
      <p:sp>
        <p:nvSpPr>
          <p:cNvPr id="94" name="Shape 94"/>
          <p:cNvSpPr txBox="1"/>
          <p:nvPr/>
        </p:nvSpPr>
        <p:spPr>
          <a:xfrm>
            <a:off x="5326912" y="4745003"/>
            <a:ext cx="2114130" cy="27643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3F3F3F"/>
              </a:buClr>
              <a:buSzPct val="25000"/>
              <a:buFont typeface="Arial"/>
              <a:buNone/>
            </a:pPr>
            <a:r>
              <a:rPr lang="en-US" sz="1800" b="0" i="0" u="none" strike="noStrike" cap="none" dirty="0">
                <a:solidFill>
                  <a:srgbClr val="3F3F3F"/>
                </a:solidFill>
                <a:latin typeface="Century Gothic"/>
                <a:ea typeface="Century Gothic"/>
                <a:cs typeface="Century Gothic"/>
                <a:sym typeface="Century Gothic"/>
              </a:rPr>
              <a:t>Isabel Miranda </a:t>
            </a:r>
          </a:p>
        </p:txBody>
      </p:sp>
      <p:sp>
        <p:nvSpPr>
          <p:cNvPr id="95" name="Shape 95"/>
          <p:cNvSpPr txBox="1"/>
          <p:nvPr/>
        </p:nvSpPr>
        <p:spPr>
          <a:xfrm>
            <a:off x="5326912" y="5170319"/>
            <a:ext cx="3353824" cy="27643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3F3F3F"/>
              </a:buClr>
              <a:buSzPct val="25000"/>
              <a:buFont typeface="Arial"/>
              <a:buNone/>
            </a:pPr>
            <a:r>
              <a:rPr lang="en-US" sz="1800" b="0" i="0" u="none" strike="noStrike" cap="none" dirty="0">
                <a:solidFill>
                  <a:srgbClr val="3F3F3F"/>
                </a:solidFill>
                <a:latin typeface="Century Gothic"/>
                <a:ea typeface="Century Gothic"/>
                <a:cs typeface="Century Gothic"/>
                <a:sym typeface="Century Gothic"/>
              </a:rPr>
              <a:t>Maria Luisa Escobar Pardo </a:t>
            </a:r>
          </a:p>
        </p:txBody>
      </p:sp>
      <p:sp>
        <p:nvSpPr>
          <p:cNvPr id="96" name="Shape 96"/>
          <p:cNvSpPr txBox="1"/>
          <p:nvPr/>
        </p:nvSpPr>
        <p:spPr>
          <a:xfrm>
            <a:off x="8680735" y="4344425"/>
            <a:ext cx="2114130" cy="276435"/>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3F3F3F"/>
              </a:buClr>
              <a:buSzPct val="25000"/>
              <a:buFont typeface="Arial"/>
              <a:buNone/>
            </a:pPr>
            <a:r>
              <a:rPr lang="en-US" sz="1800" b="0" i="0" u="none" strike="noStrike" cap="none" dirty="0" err="1">
                <a:solidFill>
                  <a:srgbClr val="3F3F3F"/>
                </a:solidFill>
                <a:latin typeface="Century Gothic"/>
                <a:ea typeface="Century Gothic"/>
                <a:cs typeface="Century Gothic"/>
                <a:sym typeface="Century Gothic"/>
              </a:rPr>
              <a:t>Taufiq</a:t>
            </a:r>
            <a:r>
              <a:rPr lang="en-US" sz="1800" b="0" i="0" u="none" strike="noStrike" cap="none" dirty="0">
                <a:solidFill>
                  <a:srgbClr val="3F3F3F"/>
                </a:solidFill>
                <a:latin typeface="Century Gothic"/>
                <a:ea typeface="Century Gothic"/>
                <a:cs typeface="Century Gothic"/>
                <a:sym typeface="Century Gothic"/>
              </a:rPr>
              <a:t> Rashid </a:t>
            </a:r>
          </a:p>
        </p:txBody>
      </p:sp>
      <p:sp>
        <p:nvSpPr>
          <p:cNvPr id="97" name="Shape 97"/>
          <p:cNvSpPr txBox="1"/>
          <p:nvPr/>
        </p:nvSpPr>
        <p:spPr>
          <a:xfrm>
            <a:off x="8680735" y="4745003"/>
            <a:ext cx="2114130" cy="276435"/>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3F3F3F"/>
              </a:buClr>
              <a:buSzPct val="25000"/>
              <a:buFont typeface="Arial"/>
              <a:buNone/>
            </a:pPr>
            <a:r>
              <a:rPr lang="en-US" sz="1800" b="0" i="0" u="none" strike="noStrike" cap="none" dirty="0">
                <a:solidFill>
                  <a:srgbClr val="3F3F3F"/>
                </a:solidFill>
                <a:latin typeface="Century Gothic"/>
                <a:ea typeface="Century Gothic"/>
                <a:cs typeface="Century Gothic"/>
                <a:sym typeface="Century Gothic"/>
              </a:rPr>
              <a:t>Shanti Shrestha</a:t>
            </a:r>
          </a:p>
        </p:txBody>
      </p:sp>
      <p:sp>
        <p:nvSpPr>
          <p:cNvPr id="98" name="Shape 98"/>
          <p:cNvSpPr txBox="1"/>
          <p:nvPr/>
        </p:nvSpPr>
        <p:spPr>
          <a:xfrm>
            <a:off x="8680735" y="5145582"/>
            <a:ext cx="2114130" cy="276435"/>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dk1"/>
              </a:buClr>
              <a:buFont typeface="Arial"/>
              <a:buNone/>
            </a:pPr>
            <a:endParaRPr sz="1800" b="0" i="0" u="none" strike="noStrike" cap="none">
              <a:solidFill>
                <a:srgbClr val="3F3F3F"/>
              </a:solidFill>
              <a:latin typeface="Century Gothic"/>
              <a:ea typeface="Century Gothic"/>
              <a:cs typeface="Century Gothic"/>
              <a:sym typeface="Century Gothic"/>
            </a:endParaRPr>
          </a:p>
        </p:txBody>
      </p:sp>
      <p:sp>
        <p:nvSpPr>
          <p:cNvPr id="99" name="Shape 99"/>
          <p:cNvSpPr txBox="1"/>
          <p:nvPr/>
        </p:nvSpPr>
        <p:spPr>
          <a:xfrm>
            <a:off x="5221217" y="6465928"/>
            <a:ext cx="5628425" cy="33855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en-US" sz="1600" b="0" i="1" u="none" strike="noStrike" cap="none" dirty="0">
                <a:solidFill>
                  <a:schemeClr val="lt1"/>
                </a:solidFill>
                <a:latin typeface="Century Gothic"/>
                <a:ea typeface="Century Gothic"/>
                <a:cs typeface="Century Gothic"/>
                <a:sym typeface="Century Gothic"/>
              </a:rPr>
              <a:t>2017 Summer</a:t>
            </a:r>
          </a:p>
        </p:txBody>
      </p:sp>
      <p:sp>
        <p:nvSpPr>
          <p:cNvPr id="100" name="Shape 100"/>
          <p:cNvSpPr txBox="1"/>
          <p:nvPr/>
        </p:nvSpPr>
        <p:spPr>
          <a:xfrm>
            <a:off x="5326912" y="4344425"/>
            <a:ext cx="3353824" cy="27643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3F3F3F"/>
              </a:buClr>
              <a:buSzPct val="25000"/>
              <a:buFont typeface="Arial"/>
              <a:buNone/>
            </a:pPr>
            <a:r>
              <a:rPr lang="en-US" sz="1800" b="0" i="0" u="none" strike="noStrike" cap="none" dirty="0">
                <a:solidFill>
                  <a:srgbClr val="3F3F3F"/>
                </a:solidFill>
                <a:latin typeface="Century Gothic"/>
                <a:ea typeface="Century Gothic"/>
                <a:cs typeface="Century Gothic"/>
                <a:sym typeface="Century Gothic"/>
              </a:rPr>
              <a:t>Abhishek </a:t>
            </a:r>
            <a:r>
              <a:rPr lang="en-US" sz="1800" b="0" i="0" u="none" strike="noStrike" cap="none" dirty="0" smtClean="0">
                <a:solidFill>
                  <a:srgbClr val="3F3F3F"/>
                </a:solidFill>
                <a:latin typeface="Century Gothic"/>
                <a:ea typeface="Century Gothic"/>
                <a:cs typeface="Century Gothic"/>
                <a:sym typeface="Century Gothic"/>
              </a:rPr>
              <a:t>Kumar</a:t>
            </a:r>
            <a:endParaRPr lang="en-US" sz="18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1000125" y="365122"/>
            <a:ext cx="10233000" cy="479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2E8652"/>
              </a:buClr>
              <a:buSzPct val="25000"/>
              <a:buFont typeface="Century Gothic"/>
              <a:buNone/>
            </a:pPr>
            <a:r>
              <a:rPr lang="en-US" sz="4800" b="0" i="0" u="none" strike="noStrike" cap="none" dirty="0">
                <a:solidFill>
                  <a:srgbClr val="2E8652"/>
                </a:solidFill>
                <a:latin typeface="Century Gothic"/>
                <a:ea typeface="Century Gothic"/>
                <a:cs typeface="Century Gothic"/>
                <a:sym typeface="Century Gothic"/>
              </a:rPr>
              <a:t>Results  </a:t>
            </a:r>
          </a:p>
        </p:txBody>
      </p:sp>
      <p:sp>
        <p:nvSpPr>
          <p:cNvPr id="267" name="Shape 267"/>
          <p:cNvSpPr txBox="1"/>
          <p:nvPr/>
        </p:nvSpPr>
        <p:spPr>
          <a:xfrm>
            <a:off x="4311381" y="708118"/>
            <a:ext cx="3040800" cy="369300"/>
          </a:xfrm>
          <a:prstGeom prst="rect">
            <a:avLst/>
          </a:prstGeom>
          <a:solidFill>
            <a:schemeClr val="accent6"/>
          </a:solidFill>
          <a:ln>
            <a:noFill/>
          </a:ln>
        </p:spPr>
        <p:txBody>
          <a:bodyPr lIns="91425" tIns="45700" rIns="91425" bIns="45700" anchor="t" anchorCtr="0">
            <a:noAutofit/>
          </a:bodyPr>
          <a:lstStyle/>
          <a:p>
            <a:pPr marL="0" marR="0" lvl="0" indent="0" algn="ctr" rtl="0">
              <a:spcBef>
                <a:spcPts val="0"/>
              </a:spcBef>
              <a:buSzPct val="25000"/>
              <a:buNone/>
            </a:pPr>
            <a:r>
              <a:rPr lang="en-US" sz="1800" dirty="0">
                <a:solidFill>
                  <a:schemeClr val="bg1"/>
                </a:solidFill>
                <a:latin typeface="Century Gothic"/>
                <a:ea typeface="Century Gothic"/>
                <a:cs typeface="Century Gothic"/>
                <a:sym typeface="Century Gothic"/>
              </a:rPr>
              <a:t>Classification Results </a:t>
            </a:r>
          </a:p>
        </p:txBody>
      </p:sp>
      <p:sp>
        <p:nvSpPr>
          <p:cNvPr id="268" name="Shape 268"/>
          <p:cNvSpPr txBox="1"/>
          <p:nvPr/>
        </p:nvSpPr>
        <p:spPr>
          <a:xfrm>
            <a:off x="4311381" y="5171752"/>
            <a:ext cx="2203708" cy="555023"/>
          </a:xfrm>
          <a:prstGeom prst="rect">
            <a:avLst/>
          </a:prstGeom>
          <a:noFill/>
          <a:ln>
            <a:noFill/>
          </a:ln>
        </p:spPr>
        <p:txBody>
          <a:bodyPr lIns="91425" tIns="91425" rIns="91425" bIns="91425" anchor="ctr" anchorCtr="0">
            <a:noAutofit/>
          </a:bodyPr>
          <a:lstStyle/>
          <a:p>
            <a:pPr lvl="0" rtl="0">
              <a:spcBef>
                <a:spcPts val="0"/>
              </a:spcBef>
              <a:buNone/>
            </a:pPr>
            <a:r>
              <a:rPr lang="en-US" dirty="0">
                <a:solidFill>
                  <a:schemeClr val="dk1"/>
                </a:solidFill>
                <a:latin typeface="Century Gothic" panose="020B0502020202020204" pitchFamily="34" charset="0"/>
              </a:rPr>
              <a:t>Overall Accuracy: 82%  </a:t>
            </a:r>
          </a:p>
          <a:p>
            <a:pPr lvl="0" rtl="0">
              <a:spcBef>
                <a:spcPts val="0"/>
              </a:spcBef>
              <a:buNone/>
            </a:pPr>
            <a:endParaRPr dirty="0">
              <a:solidFill>
                <a:schemeClr val="dk1"/>
              </a:solidFill>
            </a:endParaRPr>
          </a:p>
        </p:txBody>
      </p:sp>
      <p:sp>
        <p:nvSpPr>
          <p:cNvPr id="269" name="Shape 269"/>
          <p:cNvSpPr txBox="1"/>
          <p:nvPr/>
        </p:nvSpPr>
        <p:spPr>
          <a:xfrm>
            <a:off x="721590" y="5045658"/>
            <a:ext cx="2359800" cy="575565"/>
          </a:xfrm>
          <a:prstGeom prst="rect">
            <a:avLst/>
          </a:prstGeom>
          <a:noFill/>
          <a:ln>
            <a:noFill/>
          </a:ln>
        </p:spPr>
        <p:txBody>
          <a:bodyPr lIns="91425" tIns="91425" rIns="91425" bIns="91425" anchor="ctr" anchorCtr="0">
            <a:noAutofit/>
          </a:bodyPr>
          <a:lstStyle/>
          <a:p>
            <a:pPr lvl="0" rtl="0">
              <a:spcBef>
                <a:spcPts val="0"/>
              </a:spcBef>
              <a:buNone/>
            </a:pPr>
            <a:r>
              <a:rPr lang="en-US" dirty="0">
                <a:solidFill>
                  <a:schemeClr val="dk1"/>
                </a:solidFill>
                <a:latin typeface="Century Gothic" panose="020B0502020202020204" pitchFamily="34" charset="0"/>
              </a:rPr>
              <a:t>Overall Accuracy: 84%  </a:t>
            </a:r>
          </a:p>
        </p:txBody>
      </p:sp>
      <p:sp>
        <p:nvSpPr>
          <p:cNvPr id="272" name="Shape 272"/>
          <p:cNvSpPr txBox="1"/>
          <p:nvPr/>
        </p:nvSpPr>
        <p:spPr>
          <a:xfrm>
            <a:off x="5436949" y="1674637"/>
            <a:ext cx="1206000" cy="334200"/>
          </a:xfrm>
          <a:prstGeom prst="rect">
            <a:avLst/>
          </a:prstGeom>
          <a:solidFill>
            <a:schemeClr val="lt1"/>
          </a:solidFill>
          <a:ln>
            <a:noFill/>
          </a:ln>
        </p:spPr>
        <p:txBody>
          <a:bodyPr lIns="91425" tIns="91425" rIns="91425" bIns="91425" anchor="t" anchorCtr="0">
            <a:noAutofit/>
          </a:bodyPr>
          <a:lstStyle/>
          <a:p>
            <a:pPr lvl="0" rtl="0">
              <a:spcBef>
                <a:spcPts val="0"/>
              </a:spcBef>
              <a:buNone/>
            </a:pPr>
            <a:r>
              <a:rPr lang="en-US" sz="1800" b="1" dirty="0">
                <a:latin typeface="Century Gothic"/>
                <a:ea typeface="Century Gothic"/>
                <a:cs typeface="Century Gothic"/>
                <a:sym typeface="Century Gothic"/>
              </a:rPr>
              <a:t>2004</a:t>
            </a:r>
          </a:p>
        </p:txBody>
      </p:sp>
      <p:sp>
        <p:nvSpPr>
          <p:cNvPr id="273" name="Shape 273"/>
          <p:cNvSpPr txBox="1"/>
          <p:nvPr/>
        </p:nvSpPr>
        <p:spPr>
          <a:xfrm>
            <a:off x="2049753" y="1703574"/>
            <a:ext cx="1206000" cy="334200"/>
          </a:xfrm>
          <a:prstGeom prst="rect">
            <a:avLst/>
          </a:prstGeom>
          <a:solidFill>
            <a:schemeClr val="lt1"/>
          </a:solidFill>
          <a:ln>
            <a:noFill/>
          </a:ln>
        </p:spPr>
        <p:txBody>
          <a:bodyPr lIns="91425" tIns="91425" rIns="91425" bIns="91425" anchor="t" anchorCtr="0">
            <a:noAutofit/>
          </a:bodyPr>
          <a:lstStyle/>
          <a:p>
            <a:pPr lvl="0">
              <a:spcBef>
                <a:spcPts val="0"/>
              </a:spcBef>
              <a:buNone/>
            </a:pPr>
            <a:r>
              <a:rPr lang="en-US" sz="1800" b="1" dirty="0">
                <a:latin typeface="Century Gothic"/>
                <a:ea typeface="Century Gothic"/>
                <a:cs typeface="Century Gothic"/>
                <a:sym typeface="Century Gothic"/>
              </a:rPr>
              <a:t>1995</a:t>
            </a:r>
          </a:p>
        </p:txBody>
      </p:sp>
      <p:pic>
        <p:nvPicPr>
          <p:cNvPr id="275" name="Shape 275"/>
          <p:cNvPicPr preferRelativeResize="0"/>
          <p:nvPr/>
        </p:nvPicPr>
        <p:blipFill>
          <a:blip r:embed="rId3">
            <a:alphaModFix/>
          </a:blip>
          <a:stretch>
            <a:fillRect/>
          </a:stretch>
        </p:blipFill>
        <p:spPr>
          <a:xfrm>
            <a:off x="244864" y="1358332"/>
            <a:ext cx="771525" cy="914400"/>
          </a:xfrm>
          <a:prstGeom prst="rect">
            <a:avLst/>
          </a:prstGeom>
          <a:noFill/>
          <a:ln>
            <a:noFill/>
          </a:ln>
        </p:spPr>
      </p:pic>
      <p:sp>
        <p:nvSpPr>
          <p:cNvPr id="16" name="Shape 268"/>
          <p:cNvSpPr txBox="1"/>
          <p:nvPr/>
        </p:nvSpPr>
        <p:spPr>
          <a:xfrm>
            <a:off x="7904801" y="5109097"/>
            <a:ext cx="2203708" cy="555023"/>
          </a:xfrm>
          <a:prstGeom prst="rect">
            <a:avLst/>
          </a:prstGeom>
          <a:noFill/>
          <a:ln>
            <a:noFill/>
          </a:ln>
        </p:spPr>
        <p:txBody>
          <a:bodyPr lIns="91425" tIns="91425" rIns="91425" bIns="91425" anchor="ctr" anchorCtr="0">
            <a:noAutofit/>
          </a:bodyPr>
          <a:lstStyle/>
          <a:p>
            <a:pPr lvl="0" rtl="0">
              <a:spcBef>
                <a:spcPts val="0"/>
              </a:spcBef>
              <a:buNone/>
            </a:pPr>
            <a:r>
              <a:rPr lang="en-US" dirty="0">
                <a:solidFill>
                  <a:schemeClr val="dk1"/>
                </a:solidFill>
                <a:latin typeface="Century Gothic" panose="020B0502020202020204" pitchFamily="34" charset="0"/>
              </a:rPr>
              <a:t>Overall Accuracy: 86%  </a:t>
            </a:r>
          </a:p>
          <a:p>
            <a:pPr lvl="0" rtl="0">
              <a:spcBef>
                <a:spcPts val="0"/>
              </a:spcBef>
              <a:buNone/>
            </a:pPr>
            <a:endParaRPr dirty="0">
              <a:solidFill>
                <a:schemeClr val="dk1"/>
              </a:solidFill>
            </a:endParaRPr>
          </a:p>
        </p:txBody>
      </p:sp>
      <p:sp>
        <p:nvSpPr>
          <p:cNvPr id="17" name="Shape 272"/>
          <p:cNvSpPr txBox="1"/>
          <p:nvPr/>
        </p:nvSpPr>
        <p:spPr>
          <a:xfrm>
            <a:off x="9746399" y="1674637"/>
            <a:ext cx="1206000" cy="334200"/>
          </a:xfrm>
          <a:prstGeom prst="rect">
            <a:avLst/>
          </a:prstGeom>
          <a:solidFill>
            <a:schemeClr val="lt1"/>
          </a:solidFill>
          <a:ln>
            <a:noFill/>
          </a:ln>
        </p:spPr>
        <p:txBody>
          <a:bodyPr lIns="91425" tIns="91425" rIns="91425" bIns="91425" anchor="t" anchorCtr="0">
            <a:noAutofit/>
          </a:bodyPr>
          <a:lstStyle/>
          <a:p>
            <a:pPr lvl="0" rtl="0">
              <a:spcBef>
                <a:spcPts val="0"/>
              </a:spcBef>
              <a:buNone/>
            </a:pPr>
            <a:r>
              <a:rPr lang="en-US" sz="1800" b="1" dirty="0">
                <a:latin typeface="Century Gothic"/>
                <a:ea typeface="Century Gothic"/>
                <a:cs typeface="Century Gothic"/>
                <a:sym typeface="Century Gothic"/>
              </a:rPr>
              <a:t>2017</a:t>
            </a:r>
          </a:p>
        </p:txBody>
      </p:sp>
      <p:pic>
        <p:nvPicPr>
          <p:cNvPr id="2" name="Picture 1"/>
          <p:cNvPicPr>
            <a:picLocks noChangeAspect="1"/>
          </p:cNvPicPr>
          <p:nvPr/>
        </p:nvPicPr>
        <p:blipFill>
          <a:blip r:embed="rId4"/>
          <a:stretch>
            <a:fillRect/>
          </a:stretch>
        </p:blipFill>
        <p:spPr>
          <a:xfrm>
            <a:off x="244864" y="2278372"/>
            <a:ext cx="11475589" cy="2767286"/>
          </a:xfrm>
          <a:prstGeom prst="rect">
            <a:avLst/>
          </a:prstGeom>
        </p:spPr>
      </p:pic>
      <p:pic>
        <p:nvPicPr>
          <p:cNvPr id="4" name="Picture 3"/>
          <p:cNvPicPr>
            <a:picLocks noChangeAspect="1"/>
          </p:cNvPicPr>
          <p:nvPr/>
        </p:nvPicPr>
        <p:blipFill rotWithShape="1">
          <a:blip r:embed="rId5"/>
          <a:srcRect t="2777" r="1924"/>
          <a:stretch/>
        </p:blipFill>
        <p:spPr>
          <a:xfrm>
            <a:off x="402732" y="2264676"/>
            <a:ext cx="3485564" cy="2881872"/>
          </a:xfrm>
          <a:prstGeom prst="rect">
            <a:avLst/>
          </a:prstGeom>
        </p:spPr>
      </p:pic>
      <p:pic>
        <p:nvPicPr>
          <p:cNvPr id="271" name="Shape 271"/>
          <p:cNvPicPr preferRelativeResize="0"/>
          <p:nvPr/>
        </p:nvPicPr>
        <p:blipFill>
          <a:blip r:embed="rId6">
            <a:alphaModFix/>
          </a:blip>
          <a:stretch>
            <a:fillRect/>
          </a:stretch>
        </p:blipFill>
        <p:spPr>
          <a:xfrm>
            <a:off x="10108509" y="4883245"/>
            <a:ext cx="1397692" cy="1536605"/>
          </a:xfrm>
          <a:prstGeom prst="rect">
            <a:avLst/>
          </a:prstGeom>
          <a:noFill/>
          <a:ln>
            <a:noFill/>
          </a:ln>
        </p:spPr>
      </p:pic>
      <p:sp>
        <p:nvSpPr>
          <p:cNvPr id="18" name="TextBox 17"/>
          <p:cNvSpPr txBox="1"/>
          <p:nvPr/>
        </p:nvSpPr>
        <p:spPr>
          <a:xfrm>
            <a:off x="445572" y="4781495"/>
            <a:ext cx="216395"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0</a:t>
            </a:r>
          </a:p>
        </p:txBody>
      </p:sp>
      <p:sp>
        <p:nvSpPr>
          <p:cNvPr id="19" name="TextBox 18"/>
          <p:cNvSpPr txBox="1"/>
          <p:nvPr/>
        </p:nvSpPr>
        <p:spPr>
          <a:xfrm>
            <a:off x="1847051" y="4781495"/>
            <a:ext cx="405403"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20</a:t>
            </a:r>
          </a:p>
        </p:txBody>
      </p:sp>
      <p:sp>
        <p:nvSpPr>
          <p:cNvPr id="20" name="TextBox 19"/>
          <p:cNvSpPr txBox="1"/>
          <p:nvPr/>
        </p:nvSpPr>
        <p:spPr>
          <a:xfrm>
            <a:off x="2133368" y="4883245"/>
            <a:ext cx="948021"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km</a:t>
            </a:r>
          </a:p>
        </p:txBody>
      </p:sp>
      <p:sp>
        <p:nvSpPr>
          <p:cNvPr id="21" name="TextBox 20"/>
          <p:cNvSpPr txBox="1"/>
          <p:nvPr/>
        </p:nvSpPr>
        <p:spPr>
          <a:xfrm>
            <a:off x="844951" y="4750717"/>
            <a:ext cx="792043"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3" name="TextBox 2"/>
          <p:cNvSpPr txBox="1"/>
          <p:nvPr/>
        </p:nvSpPr>
        <p:spPr>
          <a:xfrm>
            <a:off x="10530374" y="4959049"/>
            <a:ext cx="1590759" cy="1384995"/>
          </a:xfrm>
          <a:prstGeom prst="rect">
            <a:avLst/>
          </a:prstGeom>
          <a:solidFill>
            <a:schemeClr val="bg1"/>
          </a:solidFill>
        </p:spPr>
        <p:txBody>
          <a:bodyPr wrap="square" rtlCol="0">
            <a:spAutoFit/>
          </a:bodyPr>
          <a:lstStyle/>
          <a:p>
            <a:r>
              <a:rPr lang="en-US" sz="1200" dirty="0">
                <a:latin typeface="Century Gothic" panose="020B0502020202020204" pitchFamily="34" charset="0"/>
              </a:rPr>
              <a:t>Dense Mangrove</a:t>
            </a:r>
          </a:p>
          <a:p>
            <a:r>
              <a:rPr lang="en-US" sz="1200" dirty="0">
                <a:latin typeface="Century Gothic" panose="020B0502020202020204" pitchFamily="34" charset="0"/>
              </a:rPr>
              <a:t>Water</a:t>
            </a:r>
          </a:p>
          <a:p>
            <a:r>
              <a:rPr lang="en-US" sz="1200" dirty="0">
                <a:latin typeface="Century Gothic" panose="020B0502020202020204" pitchFamily="34" charset="0"/>
              </a:rPr>
              <a:t>Open Mangrove</a:t>
            </a:r>
          </a:p>
          <a:p>
            <a:r>
              <a:rPr lang="en-US" sz="1200" dirty="0">
                <a:latin typeface="Century Gothic" panose="020B0502020202020204" pitchFamily="34" charset="0"/>
              </a:rPr>
              <a:t>Mudflats</a:t>
            </a:r>
          </a:p>
          <a:p>
            <a:r>
              <a:rPr lang="en-US" sz="1200" dirty="0">
                <a:latin typeface="Century Gothic" panose="020B0502020202020204" pitchFamily="34" charset="0"/>
              </a:rPr>
              <a:t>Sand</a:t>
            </a:r>
          </a:p>
          <a:p>
            <a:r>
              <a:rPr lang="en-US" sz="1200" dirty="0">
                <a:latin typeface="Century Gothic" panose="020B0502020202020204" pitchFamily="34" charset="0"/>
              </a:rPr>
              <a:t>Agriculture</a:t>
            </a:r>
          </a:p>
          <a:p>
            <a:r>
              <a:rPr lang="en-US" sz="1200" dirty="0">
                <a:latin typeface="Century Gothic" panose="020B0502020202020204" pitchFamily="34" charset="0"/>
              </a:rPr>
              <a:t>Plantation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Shape 267"/>
          <p:cNvSpPr txBox="1"/>
          <p:nvPr/>
        </p:nvSpPr>
        <p:spPr>
          <a:xfrm>
            <a:off x="1936572" y="970370"/>
            <a:ext cx="3040800" cy="369300"/>
          </a:xfrm>
          <a:prstGeom prst="rect">
            <a:avLst/>
          </a:prstGeom>
          <a:solidFill>
            <a:schemeClr val="accent6"/>
          </a:solidFill>
          <a:ln>
            <a:noFill/>
          </a:ln>
        </p:spPr>
        <p:txBody>
          <a:bodyPr lIns="91425" tIns="45700" rIns="91425" bIns="45700" anchor="t" anchorCtr="0">
            <a:noAutofit/>
          </a:bodyPr>
          <a:lstStyle/>
          <a:p>
            <a:pPr marL="0" marR="0" lvl="0" indent="0" algn="ctr" rtl="0">
              <a:spcBef>
                <a:spcPts val="0"/>
              </a:spcBef>
              <a:buSzPct val="25000"/>
              <a:buNone/>
            </a:pPr>
            <a:r>
              <a:rPr lang="en-US" sz="1800" dirty="0">
                <a:solidFill>
                  <a:schemeClr val="bg1"/>
                </a:solidFill>
                <a:latin typeface="Century Gothic"/>
                <a:ea typeface="Century Gothic"/>
                <a:cs typeface="Century Gothic"/>
                <a:sym typeface="Century Gothic"/>
              </a:rPr>
              <a:t>Landsat 8 2017</a:t>
            </a:r>
          </a:p>
        </p:txBody>
      </p:sp>
      <p:sp>
        <p:nvSpPr>
          <p:cNvPr id="7" name="Shape 267"/>
          <p:cNvSpPr txBox="1"/>
          <p:nvPr/>
        </p:nvSpPr>
        <p:spPr>
          <a:xfrm>
            <a:off x="7352623" y="931498"/>
            <a:ext cx="3040800" cy="369300"/>
          </a:xfrm>
          <a:prstGeom prst="rect">
            <a:avLst/>
          </a:prstGeom>
          <a:solidFill>
            <a:schemeClr val="accent6"/>
          </a:solidFill>
          <a:ln>
            <a:noFill/>
          </a:ln>
        </p:spPr>
        <p:txBody>
          <a:bodyPr lIns="91425" tIns="45700" rIns="91425" bIns="45700" anchor="t" anchorCtr="0">
            <a:noAutofit/>
          </a:bodyPr>
          <a:lstStyle/>
          <a:p>
            <a:pPr marL="0" marR="0" lvl="0" indent="0" algn="ctr" rtl="0">
              <a:spcBef>
                <a:spcPts val="0"/>
              </a:spcBef>
              <a:buSzPct val="25000"/>
              <a:buNone/>
            </a:pPr>
            <a:r>
              <a:rPr lang="en-US" sz="1800" dirty="0">
                <a:solidFill>
                  <a:schemeClr val="bg1"/>
                </a:solidFill>
                <a:latin typeface="Century Gothic"/>
                <a:ea typeface="Century Gothic"/>
                <a:cs typeface="Century Gothic"/>
                <a:sym typeface="Century Gothic"/>
              </a:rPr>
              <a:t>Radar (Sentinel 1) 2017</a:t>
            </a:r>
          </a:p>
        </p:txBody>
      </p:sp>
      <p:pic>
        <p:nvPicPr>
          <p:cNvPr id="20" name="Picture 19"/>
          <p:cNvPicPr>
            <a:picLocks noChangeAspect="1"/>
          </p:cNvPicPr>
          <p:nvPr/>
        </p:nvPicPr>
        <p:blipFill>
          <a:blip r:embed="rId3"/>
          <a:stretch>
            <a:fillRect/>
          </a:stretch>
        </p:blipFill>
        <p:spPr>
          <a:xfrm>
            <a:off x="1000125" y="1528939"/>
            <a:ext cx="4771254" cy="4831649"/>
          </a:xfrm>
          <a:prstGeom prst="rect">
            <a:avLst/>
          </a:prstGeom>
        </p:spPr>
      </p:pic>
      <p:pic>
        <p:nvPicPr>
          <p:cNvPr id="31" name="Picture 30"/>
          <p:cNvPicPr>
            <a:picLocks noChangeAspect="1"/>
          </p:cNvPicPr>
          <p:nvPr/>
        </p:nvPicPr>
        <p:blipFill rotWithShape="1">
          <a:blip r:embed="rId4"/>
          <a:srcRect b="19098"/>
          <a:stretch/>
        </p:blipFill>
        <p:spPr>
          <a:xfrm>
            <a:off x="6508486" y="1452258"/>
            <a:ext cx="4378795" cy="3477232"/>
          </a:xfrm>
          <a:prstGeom prst="rect">
            <a:avLst/>
          </a:prstGeom>
        </p:spPr>
      </p:pic>
      <p:pic>
        <p:nvPicPr>
          <p:cNvPr id="32" name="Picture 31"/>
          <p:cNvPicPr>
            <a:picLocks noChangeAspect="1"/>
          </p:cNvPicPr>
          <p:nvPr/>
        </p:nvPicPr>
        <p:blipFill>
          <a:blip r:embed="rId5"/>
          <a:stretch>
            <a:fillRect/>
          </a:stretch>
        </p:blipFill>
        <p:spPr>
          <a:xfrm>
            <a:off x="8606756" y="5056336"/>
            <a:ext cx="2820919" cy="448782"/>
          </a:xfrm>
          <a:prstGeom prst="rect">
            <a:avLst/>
          </a:prstGeom>
        </p:spPr>
      </p:pic>
      <p:sp>
        <p:nvSpPr>
          <p:cNvPr id="33" name="Shape 269"/>
          <p:cNvSpPr txBox="1"/>
          <p:nvPr/>
        </p:nvSpPr>
        <p:spPr>
          <a:xfrm>
            <a:off x="7166856" y="5785023"/>
            <a:ext cx="3226567" cy="575565"/>
          </a:xfrm>
          <a:prstGeom prst="rect">
            <a:avLst/>
          </a:prstGeom>
          <a:noFill/>
          <a:ln>
            <a:noFill/>
          </a:ln>
        </p:spPr>
        <p:txBody>
          <a:bodyPr lIns="91425" tIns="91425" rIns="91425" bIns="91425" anchor="ctr" anchorCtr="0">
            <a:noAutofit/>
          </a:bodyPr>
          <a:lstStyle/>
          <a:p>
            <a:pPr lvl="0" rtl="0">
              <a:spcBef>
                <a:spcPts val="0"/>
              </a:spcBef>
              <a:buNone/>
            </a:pPr>
            <a:r>
              <a:rPr lang="en-US" dirty="0">
                <a:solidFill>
                  <a:schemeClr val="dk1"/>
                </a:solidFill>
                <a:latin typeface="Century Gothic" panose="020B0502020202020204" pitchFamily="34" charset="0"/>
              </a:rPr>
              <a:t>Overall Accuracy: 84.8%  </a:t>
            </a:r>
          </a:p>
        </p:txBody>
      </p:sp>
    </p:spTree>
    <p:extLst>
      <p:ext uri="{BB962C8B-B14F-4D97-AF65-F5344CB8AC3E}">
        <p14:creationId xmlns:p14="http://schemas.microsoft.com/office/powerpoint/2010/main" val="3705160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 name="Picture 1"/>
          <p:cNvPicPr>
            <a:picLocks noChangeAspect="1"/>
          </p:cNvPicPr>
          <p:nvPr/>
        </p:nvPicPr>
        <p:blipFill rotWithShape="1">
          <a:blip r:embed="rId3"/>
          <a:srcRect l="2388" r="2007"/>
          <a:stretch/>
        </p:blipFill>
        <p:spPr>
          <a:xfrm>
            <a:off x="4221543" y="2344504"/>
            <a:ext cx="4534929" cy="3533775"/>
          </a:xfrm>
          <a:prstGeom prst="rect">
            <a:avLst/>
          </a:prstGeom>
        </p:spPr>
      </p:pic>
      <p:pic>
        <p:nvPicPr>
          <p:cNvPr id="50" name="Picture 49"/>
          <p:cNvPicPr>
            <a:picLocks noChangeAspect="1"/>
          </p:cNvPicPr>
          <p:nvPr/>
        </p:nvPicPr>
        <p:blipFill rotWithShape="1">
          <a:blip r:embed="rId4"/>
          <a:srcRect l="3622" r="1214"/>
          <a:stretch/>
        </p:blipFill>
        <p:spPr>
          <a:xfrm>
            <a:off x="58778" y="2387959"/>
            <a:ext cx="4500224" cy="3987790"/>
          </a:xfrm>
          <a:prstGeom prst="rect">
            <a:avLst/>
          </a:prstGeom>
        </p:spPr>
      </p:pic>
      <p:sp>
        <p:nvSpPr>
          <p:cNvPr id="281" name="Shape 281"/>
          <p:cNvSpPr txBox="1">
            <a:spLocks noGrp="1"/>
          </p:cNvSpPr>
          <p:nvPr>
            <p:ph type="title"/>
          </p:nvPr>
        </p:nvSpPr>
        <p:spPr>
          <a:xfrm>
            <a:off x="1000125" y="365122"/>
            <a:ext cx="10233000" cy="479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2E8652"/>
              </a:buClr>
              <a:buSzPct val="25000"/>
              <a:buFont typeface="Century Gothic"/>
              <a:buNone/>
            </a:pPr>
            <a:r>
              <a:rPr lang="en-US" sz="4800" b="0" i="0" u="none" strike="noStrike" cap="none" dirty="0">
                <a:solidFill>
                  <a:srgbClr val="2E8652"/>
                </a:solidFill>
                <a:latin typeface="Century Gothic"/>
                <a:ea typeface="Century Gothic"/>
                <a:cs typeface="Century Gothic"/>
                <a:sym typeface="Century Gothic"/>
              </a:rPr>
              <a:t>Results  </a:t>
            </a:r>
          </a:p>
        </p:txBody>
      </p:sp>
      <p:sp>
        <p:nvSpPr>
          <p:cNvPr id="8" name="Shape 267"/>
          <p:cNvSpPr txBox="1"/>
          <p:nvPr/>
        </p:nvSpPr>
        <p:spPr>
          <a:xfrm>
            <a:off x="3341915" y="1203380"/>
            <a:ext cx="3389663" cy="369300"/>
          </a:xfrm>
          <a:prstGeom prst="rect">
            <a:avLst/>
          </a:prstGeom>
          <a:solidFill>
            <a:schemeClr val="accent6"/>
          </a:solidFill>
          <a:ln>
            <a:noFill/>
          </a:ln>
        </p:spPr>
        <p:txBody>
          <a:bodyPr lIns="91425" tIns="45700" rIns="91425" bIns="45700" anchor="t" anchorCtr="0">
            <a:noAutofit/>
          </a:bodyPr>
          <a:lstStyle/>
          <a:p>
            <a:pPr marL="0" marR="0" lvl="0" indent="0" algn="ctr" rtl="0">
              <a:spcBef>
                <a:spcPts val="0"/>
              </a:spcBef>
              <a:buSzPct val="25000"/>
              <a:buNone/>
            </a:pPr>
            <a:r>
              <a:rPr lang="en-US" sz="1800" dirty="0">
                <a:solidFill>
                  <a:schemeClr val="bg1"/>
                </a:solidFill>
                <a:latin typeface="Century Gothic"/>
                <a:ea typeface="Century Gothic"/>
                <a:cs typeface="Century Gothic"/>
                <a:sym typeface="Century Gothic"/>
              </a:rPr>
              <a:t>Dense Mangrove Change </a:t>
            </a:r>
          </a:p>
        </p:txBody>
      </p:sp>
      <p:sp>
        <p:nvSpPr>
          <p:cNvPr id="9" name="Shape 273"/>
          <p:cNvSpPr txBox="1"/>
          <p:nvPr/>
        </p:nvSpPr>
        <p:spPr>
          <a:xfrm>
            <a:off x="2554166" y="1926206"/>
            <a:ext cx="1950327" cy="510237"/>
          </a:xfrm>
          <a:prstGeom prst="rect">
            <a:avLst/>
          </a:prstGeom>
          <a:solidFill>
            <a:schemeClr val="lt1"/>
          </a:solidFill>
          <a:ln>
            <a:noFill/>
          </a:ln>
        </p:spPr>
        <p:txBody>
          <a:bodyPr lIns="91425" tIns="91425" rIns="91425" bIns="91425" anchor="t" anchorCtr="0">
            <a:noAutofit/>
          </a:bodyPr>
          <a:lstStyle/>
          <a:p>
            <a:pPr lvl="0">
              <a:spcBef>
                <a:spcPts val="0"/>
              </a:spcBef>
              <a:buNone/>
            </a:pPr>
            <a:r>
              <a:rPr lang="en-US" sz="1800" b="1" dirty="0">
                <a:latin typeface="Century Gothic"/>
                <a:ea typeface="Century Gothic"/>
                <a:cs typeface="Century Gothic"/>
                <a:sym typeface="Century Gothic"/>
              </a:rPr>
              <a:t>1995 – 2004 </a:t>
            </a:r>
          </a:p>
        </p:txBody>
      </p:sp>
      <p:sp>
        <p:nvSpPr>
          <p:cNvPr id="10" name="Shape 273"/>
          <p:cNvSpPr txBox="1"/>
          <p:nvPr/>
        </p:nvSpPr>
        <p:spPr>
          <a:xfrm>
            <a:off x="5552071" y="1867516"/>
            <a:ext cx="1950327" cy="510237"/>
          </a:xfrm>
          <a:prstGeom prst="rect">
            <a:avLst/>
          </a:prstGeom>
          <a:solidFill>
            <a:schemeClr val="lt1"/>
          </a:solidFill>
          <a:ln>
            <a:noFill/>
          </a:ln>
        </p:spPr>
        <p:txBody>
          <a:bodyPr lIns="91425" tIns="91425" rIns="91425" bIns="91425" anchor="t" anchorCtr="0">
            <a:noAutofit/>
          </a:bodyPr>
          <a:lstStyle/>
          <a:p>
            <a:pPr lvl="0">
              <a:spcBef>
                <a:spcPts val="0"/>
              </a:spcBef>
              <a:buNone/>
            </a:pPr>
            <a:r>
              <a:rPr lang="en-US" sz="1800" b="1" dirty="0">
                <a:latin typeface="Century Gothic"/>
                <a:ea typeface="Century Gothic"/>
                <a:cs typeface="Century Gothic"/>
                <a:sym typeface="Century Gothic"/>
              </a:rPr>
              <a:t>2004 - 2017</a:t>
            </a:r>
          </a:p>
        </p:txBody>
      </p:sp>
      <p:pic>
        <p:nvPicPr>
          <p:cNvPr id="5" name="Picture 4"/>
          <p:cNvPicPr>
            <a:picLocks noChangeAspect="1"/>
          </p:cNvPicPr>
          <p:nvPr/>
        </p:nvPicPr>
        <p:blipFill>
          <a:blip r:embed="rId5"/>
          <a:stretch>
            <a:fillRect/>
          </a:stretch>
        </p:blipFill>
        <p:spPr>
          <a:xfrm>
            <a:off x="132156" y="1713060"/>
            <a:ext cx="714375" cy="819150"/>
          </a:xfrm>
          <a:prstGeom prst="rect">
            <a:avLst/>
          </a:prstGeom>
        </p:spPr>
      </p:pic>
      <p:pic>
        <p:nvPicPr>
          <p:cNvPr id="6" name="Picture 5"/>
          <p:cNvPicPr>
            <a:picLocks noChangeAspect="1"/>
          </p:cNvPicPr>
          <p:nvPr/>
        </p:nvPicPr>
        <p:blipFill>
          <a:blip r:embed="rId6"/>
          <a:stretch>
            <a:fillRect/>
          </a:stretch>
        </p:blipFill>
        <p:spPr>
          <a:xfrm>
            <a:off x="766472" y="1756021"/>
            <a:ext cx="1127552" cy="850609"/>
          </a:xfrm>
          <a:prstGeom prst="rect">
            <a:avLst/>
          </a:prstGeom>
        </p:spPr>
      </p:pic>
      <p:sp>
        <p:nvSpPr>
          <p:cNvPr id="7" name="Rectangle 6"/>
          <p:cNvSpPr/>
          <p:nvPr/>
        </p:nvSpPr>
        <p:spPr>
          <a:xfrm>
            <a:off x="6713377" y="2807669"/>
            <a:ext cx="508288" cy="49397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noFill/>
            </a:endParaRPr>
          </a:p>
        </p:txBody>
      </p:sp>
      <p:sp>
        <p:nvSpPr>
          <p:cNvPr id="17" name="Rectangle 16"/>
          <p:cNvSpPr/>
          <p:nvPr/>
        </p:nvSpPr>
        <p:spPr>
          <a:xfrm>
            <a:off x="2554166" y="2891581"/>
            <a:ext cx="562403" cy="53409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noFill/>
            </a:endParaRPr>
          </a:p>
        </p:txBody>
      </p:sp>
      <p:cxnSp>
        <p:nvCxnSpPr>
          <p:cNvPr id="12" name="Straight Connector 11"/>
          <p:cNvCxnSpPr/>
          <p:nvPr/>
        </p:nvCxnSpPr>
        <p:spPr>
          <a:xfrm flipV="1">
            <a:off x="7221665" y="888188"/>
            <a:ext cx="1494882" cy="191948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36" name="Shape 273"/>
          <p:cNvSpPr txBox="1"/>
          <p:nvPr/>
        </p:nvSpPr>
        <p:spPr>
          <a:xfrm>
            <a:off x="10698969" y="805922"/>
            <a:ext cx="616156" cy="298081"/>
          </a:xfrm>
          <a:prstGeom prst="rect">
            <a:avLst/>
          </a:prstGeom>
          <a:noFill/>
          <a:ln>
            <a:noFill/>
          </a:ln>
        </p:spPr>
        <p:txBody>
          <a:bodyPr lIns="91425" tIns="91425" rIns="91425" bIns="91425" anchor="t" anchorCtr="0">
            <a:noAutofit/>
          </a:bodyPr>
          <a:lstStyle/>
          <a:p>
            <a:pPr lvl="0">
              <a:spcBef>
                <a:spcPts val="0"/>
              </a:spcBef>
              <a:buNone/>
            </a:pPr>
            <a:r>
              <a:rPr lang="en-US" sz="1200" b="1" dirty="0">
                <a:latin typeface="Century Gothic"/>
                <a:ea typeface="Century Gothic"/>
                <a:cs typeface="Century Gothic"/>
                <a:sym typeface="Century Gothic"/>
              </a:rPr>
              <a:t>1995</a:t>
            </a:r>
          </a:p>
        </p:txBody>
      </p:sp>
      <p:sp>
        <p:nvSpPr>
          <p:cNvPr id="37" name="Shape 273"/>
          <p:cNvSpPr txBox="1"/>
          <p:nvPr/>
        </p:nvSpPr>
        <p:spPr>
          <a:xfrm>
            <a:off x="10724880" y="2750178"/>
            <a:ext cx="616156" cy="298081"/>
          </a:xfrm>
          <a:prstGeom prst="rect">
            <a:avLst/>
          </a:prstGeom>
          <a:noFill/>
          <a:ln>
            <a:noFill/>
          </a:ln>
        </p:spPr>
        <p:txBody>
          <a:bodyPr lIns="91425" tIns="91425" rIns="91425" bIns="91425" anchor="t" anchorCtr="0">
            <a:noAutofit/>
          </a:bodyPr>
          <a:lstStyle/>
          <a:p>
            <a:pPr lvl="0">
              <a:spcBef>
                <a:spcPts val="0"/>
              </a:spcBef>
              <a:buNone/>
            </a:pPr>
            <a:r>
              <a:rPr lang="en-US" sz="1200" b="1" dirty="0">
                <a:latin typeface="Century Gothic"/>
                <a:ea typeface="Century Gothic"/>
                <a:cs typeface="Century Gothic"/>
                <a:sym typeface="Century Gothic"/>
              </a:rPr>
              <a:t>2004</a:t>
            </a:r>
          </a:p>
        </p:txBody>
      </p:sp>
      <p:sp>
        <p:nvSpPr>
          <p:cNvPr id="38" name="Shape 273"/>
          <p:cNvSpPr txBox="1"/>
          <p:nvPr/>
        </p:nvSpPr>
        <p:spPr>
          <a:xfrm>
            <a:off x="10743345" y="4598688"/>
            <a:ext cx="616156" cy="321991"/>
          </a:xfrm>
          <a:prstGeom prst="rect">
            <a:avLst/>
          </a:prstGeom>
          <a:noFill/>
          <a:ln>
            <a:noFill/>
          </a:ln>
        </p:spPr>
        <p:txBody>
          <a:bodyPr lIns="91425" tIns="91425" rIns="91425" bIns="91425" anchor="t" anchorCtr="0">
            <a:noAutofit/>
          </a:bodyPr>
          <a:lstStyle/>
          <a:p>
            <a:pPr lvl="0">
              <a:spcBef>
                <a:spcPts val="0"/>
              </a:spcBef>
              <a:buNone/>
            </a:pPr>
            <a:r>
              <a:rPr lang="en-US" sz="1200" b="1" dirty="0">
                <a:latin typeface="Century Gothic"/>
                <a:ea typeface="Century Gothic"/>
                <a:cs typeface="Century Gothic"/>
                <a:sym typeface="Century Gothic"/>
              </a:rPr>
              <a:t>2017</a:t>
            </a:r>
          </a:p>
        </p:txBody>
      </p:sp>
      <p:cxnSp>
        <p:nvCxnSpPr>
          <p:cNvPr id="21" name="Straight Connector 20"/>
          <p:cNvCxnSpPr/>
          <p:nvPr/>
        </p:nvCxnSpPr>
        <p:spPr>
          <a:xfrm>
            <a:off x="7221665" y="3301642"/>
            <a:ext cx="1494882" cy="319689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pic>
        <p:nvPicPr>
          <p:cNvPr id="39" name="Shape 271"/>
          <p:cNvPicPr preferRelativeResize="0"/>
          <p:nvPr/>
        </p:nvPicPr>
        <p:blipFill>
          <a:blip r:embed="rId7">
            <a:alphaModFix/>
          </a:blip>
          <a:stretch>
            <a:fillRect/>
          </a:stretch>
        </p:blipFill>
        <p:spPr>
          <a:xfrm>
            <a:off x="6105653" y="5154452"/>
            <a:ext cx="1335223" cy="1485765"/>
          </a:xfrm>
          <a:prstGeom prst="rect">
            <a:avLst/>
          </a:prstGeom>
          <a:noFill/>
          <a:ln>
            <a:noFill/>
          </a:ln>
        </p:spPr>
      </p:pic>
      <p:pic>
        <p:nvPicPr>
          <p:cNvPr id="47" name="Picture 46"/>
          <p:cNvPicPr>
            <a:picLocks noChangeAspect="1"/>
          </p:cNvPicPr>
          <p:nvPr/>
        </p:nvPicPr>
        <p:blipFill>
          <a:blip r:embed="rId8"/>
          <a:stretch>
            <a:fillRect/>
          </a:stretch>
        </p:blipFill>
        <p:spPr>
          <a:xfrm>
            <a:off x="8715618" y="536745"/>
            <a:ext cx="2095916" cy="6005946"/>
          </a:xfrm>
          <a:prstGeom prst="rect">
            <a:avLst/>
          </a:prstGeom>
        </p:spPr>
      </p:pic>
      <p:sp>
        <p:nvSpPr>
          <p:cNvPr id="20" name="TextBox 19"/>
          <p:cNvSpPr txBox="1"/>
          <p:nvPr/>
        </p:nvSpPr>
        <p:spPr>
          <a:xfrm>
            <a:off x="9991" y="5949346"/>
            <a:ext cx="176470"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0</a:t>
            </a:r>
          </a:p>
        </p:txBody>
      </p:sp>
      <p:sp>
        <p:nvSpPr>
          <p:cNvPr id="22" name="TextBox 21"/>
          <p:cNvSpPr txBox="1"/>
          <p:nvPr/>
        </p:nvSpPr>
        <p:spPr>
          <a:xfrm>
            <a:off x="953065" y="5949687"/>
            <a:ext cx="405403"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20</a:t>
            </a:r>
          </a:p>
        </p:txBody>
      </p:sp>
      <p:sp>
        <p:nvSpPr>
          <p:cNvPr id="23" name="TextBox 22"/>
          <p:cNvSpPr txBox="1"/>
          <p:nvPr/>
        </p:nvSpPr>
        <p:spPr>
          <a:xfrm>
            <a:off x="235248" y="5897905"/>
            <a:ext cx="792043"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4" name="TextBox 23"/>
          <p:cNvSpPr txBox="1"/>
          <p:nvPr/>
        </p:nvSpPr>
        <p:spPr>
          <a:xfrm>
            <a:off x="1330248" y="6080125"/>
            <a:ext cx="519866"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km</a:t>
            </a:r>
          </a:p>
        </p:txBody>
      </p:sp>
      <p:sp>
        <p:nvSpPr>
          <p:cNvPr id="25" name="TextBox 24"/>
          <p:cNvSpPr txBox="1"/>
          <p:nvPr/>
        </p:nvSpPr>
        <p:spPr>
          <a:xfrm>
            <a:off x="10048557" y="465468"/>
            <a:ext cx="1055712"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latin typeface="Century Gothic" panose="020B0502020202020204" pitchFamily="34" charset="0"/>
              </a:rPr>
              <a:t>km</a:t>
            </a:r>
            <a:endPar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6" name="TextBox 25"/>
          <p:cNvSpPr txBox="1"/>
          <p:nvPr/>
        </p:nvSpPr>
        <p:spPr>
          <a:xfrm flipH="1">
            <a:off x="8662394" y="440455"/>
            <a:ext cx="304799"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0</a:t>
            </a:r>
          </a:p>
        </p:txBody>
      </p:sp>
      <p:sp>
        <p:nvSpPr>
          <p:cNvPr id="27" name="TextBox 26"/>
          <p:cNvSpPr txBox="1"/>
          <p:nvPr/>
        </p:nvSpPr>
        <p:spPr>
          <a:xfrm>
            <a:off x="9763576" y="448832"/>
            <a:ext cx="284981"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4</a:t>
            </a:r>
            <a:endPar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8" name="TextBox 27"/>
          <p:cNvSpPr txBox="1"/>
          <p:nvPr/>
        </p:nvSpPr>
        <p:spPr>
          <a:xfrm>
            <a:off x="8967193" y="418054"/>
            <a:ext cx="464490"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9" name="TextBox 28"/>
          <p:cNvSpPr txBox="1"/>
          <p:nvPr/>
        </p:nvSpPr>
        <p:spPr>
          <a:xfrm>
            <a:off x="6489007" y="5205407"/>
            <a:ext cx="1590759" cy="1384995"/>
          </a:xfrm>
          <a:prstGeom prst="rect">
            <a:avLst/>
          </a:prstGeom>
          <a:solidFill>
            <a:schemeClr val="bg1"/>
          </a:solidFill>
        </p:spPr>
        <p:txBody>
          <a:bodyPr wrap="square" rtlCol="0">
            <a:spAutoFit/>
          </a:bodyPr>
          <a:lstStyle/>
          <a:p>
            <a:r>
              <a:rPr lang="en-US" sz="1200" dirty="0">
                <a:latin typeface="Century Gothic" panose="020B0502020202020204" pitchFamily="34" charset="0"/>
              </a:rPr>
              <a:t>Dense Mangrove</a:t>
            </a:r>
          </a:p>
          <a:p>
            <a:r>
              <a:rPr lang="en-US" sz="1200" dirty="0">
                <a:latin typeface="Century Gothic" panose="020B0502020202020204" pitchFamily="34" charset="0"/>
              </a:rPr>
              <a:t>Water</a:t>
            </a:r>
          </a:p>
          <a:p>
            <a:r>
              <a:rPr lang="en-US" sz="1200" dirty="0">
                <a:latin typeface="Century Gothic" panose="020B0502020202020204" pitchFamily="34" charset="0"/>
              </a:rPr>
              <a:t>Open Mangrove</a:t>
            </a:r>
          </a:p>
          <a:p>
            <a:r>
              <a:rPr lang="en-US" sz="1200" dirty="0">
                <a:latin typeface="Century Gothic" panose="020B0502020202020204" pitchFamily="34" charset="0"/>
              </a:rPr>
              <a:t>Mudflats</a:t>
            </a:r>
          </a:p>
          <a:p>
            <a:r>
              <a:rPr lang="en-US" sz="1200" dirty="0">
                <a:latin typeface="Century Gothic" panose="020B0502020202020204" pitchFamily="34" charset="0"/>
              </a:rPr>
              <a:t>Sand</a:t>
            </a:r>
          </a:p>
          <a:p>
            <a:r>
              <a:rPr lang="en-US" sz="1200" dirty="0">
                <a:latin typeface="Century Gothic" panose="020B0502020202020204" pitchFamily="34" charset="0"/>
              </a:rPr>
              <a:t>Agriculture</a:t>
            </a:r>
          </a:p>
          <a:p>
            <a:r>
              <a:rPr lang="en-US" sz="1200" dirty="0">
                <a:latin typeface="Century Gothic" panose="020B0502020202020204" pitchFamily="34" charset="0"/>
              </a:rPr>
              <a:t>Plantation   </a:t>
            </a:r>
          </a:p>
        </p:txBody>
      </p:sp>
      <p:sp>
        <p:nvSpPr>
          <p:cNvPr id="3" name="TextBox 2"/>
          <p:cNvSpPr txBox="1"/>
          <p:nvPr/>
        </p:nvSpPr>
        <p:spPr>
          <a:xfrm>
            <a:off x="1203760" y="1756021"/>
            <a:ext cx="1350406" cy="830997"/>
          </a:xfrm>
          <a:prstGeom prst="rect">
            <a:avLst/>
          </a:prstGeom>
          <a:solidFill>
            <a:schemeClr val="bg1"/>
          </a:solidFill>
        </p:spPr>
        <p:txBody>
          <a:bodyPr wrap="square" rtlCol="0">
            <a:spAutoFit/>
          </a:bodyPr>
          <a:lstStyle/>
          <a:p>
            <a:r>
              <a:rPr lang="en-US" sz="1200" dirty="0">
                <a:latin typeface="Century Gothic" panose="020B0502020202020204" pitchFamily="34" charset="0"/>
              </a:rPr>
              <a:t>Gains</a:t>
            </a:r>
          </a:p>
          <a:p>
            <a:r>
              <a:rPr lang="en-US" sz="1200" dirty="0">
                <a:latin typeface="Century Gothic" panose="020B0502020202020204" pitchFamily="34" charset="0"/>
              </a:rPr>
              <a:t>Losses</a:t>
            </a:r>
          </a:p>
          <a:p>
            <a:r>
              <a:rPr lang="en-US" sz="1200" dirty="0">
                <a:latin typeface="Century Gothic" panose="020B0502020202020204" pitchFamily="34" charset="0"/>
              </a:rPr>
              <a:t>Persistence</a:t>
            </a:r>
          </a:p>
          <a:p>
            <a:r>
              <a:rPr lang="en-US" sz="1200" dirty="0">
                <a:latin typeface="Century Gothic" panose="020B0502020202020204" pitchFamily="34" charset="0"/>
              </a:rPr>
              <a:t>Bhitarkanika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996281" y="393697"/>
            <a:ext cx="10233000" cy="479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2E8652"/>
              </a:buClr>
              <a:buSzPct val="25000"/>
              <a:buFont typeface="Century Gothic"/>
              <a:buNone/>
            </a:pPr>
            <a:r>
              <a:rPr lang="en-US" sz="4800" b="0" i="0" u="none" strike="noStrike" cap="none" dirty="0">
                <a:solidFill>
                  <a:srgbClr val="2E8652"/>
                </a:solidFill>
                <a:latin typeface="Century Gothic"/>
                <a:ea typeface="Century Gothic"/>
                <a:cs typeface="Century Gothic"/>
                <a:sym typeface="Century Gothic"/>
              </a:rPr>
              <a:t>Results  </a:t>
            </a:r>
          </a:p>
        </p:txBody>
      </p:sp>
      <p:sp>
        <p:nvSpPr>
          <p:cNvPr id="267" name="Shape 267"/>
          <p:cNvSpPr txBox="1"/>
          <p:nvPr/>
        </p:nvSpPr>
        <p:spPr>
          <a:xfrm>
            <a:off x="365493" y="1282490"/>
            <a:ext cx="3205609" cy="302869"/>
          </a:xfrm>
          <a:prstGeom prst="rect">
            <a:avLst/>
          </a:prstGeom>
          <a:solidFill>
            <a:schemeClr val="accent6"/>
          </a:solidFill>
          <a:ln>
            <a:noFill/>
          </a:ln>
        </p:spPr>
        <p:txBody>
          <a:bodyPr lIns="91425" tIns="45700" rIns="91425" bIns="45700" anchor="t" anchorCtr="0">
            <a:noAutofit/>
          </a:bodyPr>
          <a:lstStyle/>
          <a:p>
            <a:pPr marL="0" marR="0" lvl="0" indent="0" algn="ctr" rtl="0">
              <a:spcBef>
                <a:spcPts val="0"/>
              </a:spcBef>
              <a:buSzPct val="25000"/>
              <a:buNone/>
            </a:pPr>
            <a:r>
              <a:rPr lang="en-US" sz="1800" dirty="0">
                <a:solidFill>
                  <a:schemeClr val="bg1"/>
                </a:solidFill>
                <a:latin typeface="Century Gothic"/>
                <a:ea typeface="Century Gothic"/>
                <a:cs typeface="Century Gothic"/>
                <a:sym typeface="Century Gothic"/>
              </a:rPr>
              <a:t>Driver Variables</a:t>
            </a:r>
          </a:p>
        </p:txBody>
      </p:sp>
      <p:sp>
        <p:nvSpPr>
          <p:cNvPr id="3" name="Rectangle 2"/>
          <p:cNvSpPr/>
          <p:nvPr/>
        </p:nvSpPr>
        <p:spPr>
          <a:xfrm>
            <a:off x="469558" y="2125361"/>
            <a:ext cx="3101546" cy="134688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25041" y="1781985"/>
            <a:ext cx="3444901" cy="307777"/>
          </a:xfrm>
          <a:prstGeom prst="rect">
            <a:avLst/>
          </a:prstGeom>
          <a:noFill/>
        </p:spPr>
        <p:txBody>
          <a:bodyPr wrap="square" rtlCol="0">
            <a:spAutoFit/>
          </a:bodyPr>
          <a:lstStyle/>
          <a:p>
            <a:r>
              <a:rPr lang="en-US" dirty="0">
                <a:latin typeface="Century Gothic" panose="020B0502020202020204" pitchFamily="34" charset="0"/>
              </a:rPr>
              <a:t>Dense Mangrove to Open Mangrove</a:t>
            </a:r>
          </a:p>
        </p:txBody>
      </p:sp>
      <p:sp>
        <p:nvSpPr>
          <p:cNvPr id="18" name="Rectangle 17"/>
          <p:cNvSpPr/>
          <p:nvPr/>
        </p:nvSpPr>
        <p:spPr>
          <a:xfrm>
            <a:off x="469558" y="4266308"/>
            <a:ext cx="3101546" cy="134688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59819" y="3912357"/>
            <a:ext cx="3444901" cy="307777"/>
          </a:xfrm>
          <a:prstGeom prst="rect">
            <a:avLst/>
          </a:prstGeom>
          <a:noFill/>
        </p:spPr>
        <p:txBody>
          <a:bodyPr wrap="square" rtlCol="0">
            <a:spAutoFit/>
          </a:bodyPr>
          <a:lstStyle/>
          <a:p>
            <a:r>
              <a:rPr lang="en-US" dirty="0">
                <a:latin typeface="Century Gothic" panose="020B0502020202020204" pitchFamily="34" charset="0"/>
              </a:rPr>
              <a:t>Open Mangrove to Agriculture </a:t>
            </a:r>
          </a:p>
        </p:txBody>
      </p:sp>
      <p:sp>
        <p:nvSpPr>
          <p:cNvPr id="20" name="TextBox 19"/>
          <p:cNvSpPr txBox="1"/>
          <p:nvPr/>
        </p:nvSpPr>
        <p:spPr>
          <a:xfrm>
            <a:off x="506629" y="2207254"/>
            <a:ext cx="3444901" cy="1169551"/>
          </a:xfrm>
          <a:prstGeom prst="rect">
            <a:avLst/>
          </a:prstGeom>
          <a:noFill/>
        </p:spPr>
        <p:txBody>
          <a:bodyPr wrap="square" rtlCol="0">
            <a:spAutoFit/>
          </a:bodyPr>
          <a:lstStyle/>
          <a:p>
            <a:pPr marL="342900" indent="-342900">
              <a:buAutoNum type="arabicPeriod"/>
            </a:pPr>
            <a:r>
              <a:rPr lang="en-US" dirty="0">
                <a:latin typeface="Century Gothic" panose="020B0502020202020204" pitchFamily="34" charset="0"/>
              </a:rPr>
              <a:t>Distance from Roads</a:t>
            </a:r>
          </a:p>
          <a:p>
            <a:pPr marL="342900" indent="-342900">
              <a:buAutoNum type="arabicPeriod"/>
            </a:pPr>
            <a:r>
              <a:rPr lang="en-US" dirty="0">
                <a:latin typeface="Century Gothic" panose="020B0502020202020204" pitchFamily="34" charset="0"/>
              </a:rPr>
              <a:t>Distance from Towns</a:t>
            </a:r>
          </a:p>
          <a:p>
            <a:pPr marL="342900" indent="-342900">
              <a:buAutoNum type="arabicPeriod"/>
            </a:pPr>
            <a:r>
              <a:rPr lang="en-US" dirty="0">
                <a:latin typeface="Century Gothic" panose="020B0502020202020204" pitchFamily="34" charset="0"/>
              </a:rPr>
              <a:t>Distance from Channels</a:t>
            </a:r>
          </a:p>
          <a:p>
            <a:pPr marL="342900" indent="-342900">
              <a:buAutoNum type="arabicPeriod"/>
            </a:pPr>
            <a:r>
              <a:rPr lang="en-US" dirty="0">
                <a:latin typeface="Century Gothic" panose="020B0502020202020204" pitchFamily="34" charset="0"/>
              </a:rPr>
              <a:t>Elevation </a:t>
            </a:r>
          </a:p>
          <a:p>
            <a:pPr marL="342900" indent="-342900">
              <a:buAutoNum type="arabicPeriod"/>
            </a:pPr>
            <a:r>
              <a:rPr lang="en-US" dirty="0">
                <a:latin typeface="Century Gothic" panose="020B0502020202020204" pitchFamily="34" charset="0"/>
              </a:rPr>
              <a:t>Distance from disturbance </a:t>
            </a:r>
          </a:p>
        </p:txBody>
      </p:sp>
      <p:sp>
        <p:nvSpPr>
          <p:cNvPr id="21" name="TextBox 20"/>
          <p:cNvSpPr txBox="1"/>
          <p:nvPr/>
        </p:nvSpPr>
        <p:spPr>
          <a:xfrm>
            <a:off x="494271" y="4416760"/>
            <a:ext cx="3444901" cy="954107"/>
          </a:xfrm>
          <a:prstGeom prst="rect">
            <a:avLst/>
          </a:prstGeom>
          <a:noFill/>
        </p:spPr>
        <p:txBody>
          <a:bodyPr wrap="square" rtlCol="0">
            <a:spAutoFit/>
          </a:bodyPr>
          <a:lstStyle/>
          <a:p>
            <a:pPr marL="342900" indent="-342900">
              <a:buAutoNum type="arabicPeriod"/>
            </a:pPr>
            <a:r>
              <a:rPr lang="en-US" dirty="0">
                <a:latin typeface="Century Gothic" panose="020B0502020202020204" pitchFamily="34" charset="0"/>
              </a:rPr>
              <a:t>Distance from roads</a:t>
            </a:r>
          </a:p>
          <a:p>
            <a:pPr marL="342900" indent="-342900">
              <a:buAutoNum type="arabicPeriod"/>
            </a:pPr>
            <a:r>
              <a:rPr lang="en-US" dirty="0">
                <a:latin typeface="Century Gothic" panose="020B0502020202020204" pitchFamily="34" charset="0"/>
              </a:rPr>
              <a:t>Annual precipitation</a:t>
            </a:r>
          </a:p>
          <a:p>
            <a:pPr marL="342900" indent="-342900">
              <a:buAutoNum type="arabicPeriod"/>
            </a:pPr>
            <a:r>
              <a:rPr lang="en-US" dirty="0">
                <a:latin typeface="Century Gothic" panose="020B0502020202020204" pitchFamily="34" charset="0"/>
              </a:rPr>
              <a:t>Distance from disturbance</a:t>
            </a:r>
          </a:p>
          <a:p>
            <a:pPr marL="342900" indent="-342900">
              <a:buAutoNum type="arabicPeriod"/>
            </a:pPr>
            <a:r>
              <a:rPr lang="en-US" dirty="0">
                <a:latin typeface="Century Gothic" panose="020B0502020202020204" pitchFamily="34" charset="0"/>
              </a:rPr>
              <a:t>Distance from channels</a:t>
            </a:r>
          </a:p>
        </p:txBody>
      </p:sp>
      <p:cxnSp>
        <p:nvCxnSpPr>
          <p:cNvPr id="6" name="Elbow Connector 5"/>
          <p:cNvCxnSpPr/>
          <p:nvPr/>
        </p:nvCxnSpPr>
        <p:spPr>
          <a:xfrm>
            <a:off x="3571102" y="2762184"/>
            <a:ext cx="1421026" cy="840259"/>
          </a:xfrm>
          <a:prstGeom prst="bentConnector3">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Elbow Connector 7"/>
          <p:cNvCxnSpPr/>
          <p:nvPr/>
        </p:nvCxnSpPr>
        <p:spPr>
          <a:xfrm rot="5400000" flipH="1" flipV="1">
            <a:off x="3150626" y="3894811"/>
            <a:ext cx="1551468" cy="710512"/>
          </a:xfrm>
          <a:prstGeom prst="bentConnector3">
            <a:avLst>
              <a:gd name="adj1" fmla="val 3058"/>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327822" y="3294666"/>
            <a:ext cx="664306" cy="307777"/>
          </a:xfrm>
          <a:prstGeom prst="rect">
            <a:avLst/>
          </a:prstGeom>
          <a:noFill/>
        </p:spPr>
        <p:txBody>
          <a:bodyPr wrap="square" rtlCol="0">
            <a:spAutoFit/>
          </a:bodyPr>
          <a:lstStyle/>
          <a:p>
            <a:r>
              <a:rPr lang="en-US" dirty="0">
                <a:latin typeface="Century Gothic" panose="020B0502020202020204" pitchFamily="34" charset="0"/>
              </a:rPr>
              <a:t>MLP</a:t>
            </a:r>
          </a:p>
        </p:txBody>
      </p:sp>
      <p:pic>
        <p:nvPicPr>
          <p:cNvPr id="2" name="Picture 1"/>
          <p:cNvPicPr>
            <a:picLocks noChangeAspect="1"/>
          </p:cNvPicPr>
          <p:nvPr/>
        </p:nvPicPr>
        <p:blipFill>
          <a:blip r:embed="rId3"/>
          <a:stretch>
            <a:fillRect/>
          </a:stretch>
        </p:blipFill>
        <p:spPr>
          <a:xfrm>
            <a:off x="5015231" y="1702008"/>
            <a:ext cx="4552782" cy="3618747"/>
          </a:xfrm>
          <a:prstGeom prst="rect">
            <a:avLst/>
          </a:prstGeom>
        </p:spPr>
      </p:pic>
      <p:pic>
        <p:nvPicPr>
          <p:cNvPr id="5" name="Picture 4"/>
          <p:cNvPicPr>
            <a:picLocks noChangeAspect="1"/>
          </p:cNvPicPr>
          <p:nvPr/>
        </p:nvPicPr>
        <p:blipFill>
          <a:blip r:embed="rId4"/>
          <a:stretch>
            <a:fillRect/>
          </a:stretch>
        </p:blipFill>
        <p:spPr>
          <a:xfrm>
            <a:off x="4567556" y="2027362"/>
            <a:ext cx="447675" cy="666750"/>
          </a:xfrm>
          <a:prstGeom prst="rect">
            <a:avLst/>
          </a:prstGeom>
        </p:spPr>
      </p:pic>
      <p:sp>
        <p:nvSpPr>
          <p:cNvPr id="17" name="Rectangle 16"/>
          <p:cNvSpPr/>
          <p:nvPr/>
        </p:nvSpPr>
        <p:spPr>
          <a:xfrm>
            <a:off x="6992899" y="3554250"/>
            <a:ext cx="734627" cy="692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noFill/>
            </a:endParaRPr>
          </a:p>
        </p:txBody>
      </p:sp>
      <p:pic>
        <p:nvPicPr>
          <p:cNvPr id="10" name="Picture 9"/>
          <p:cNvPicPr>
            <a:picLocks noChangeAspect="1"/>
          </p:cNvPicPr>
          <p:nvPr/>
        </p:nvPicPr>
        <p:blipFill>
          <a:blip r:embed="rId5"/>
          <a:stretch>
            <a:fillRect/>
          </a:stretch>
        </p:blipFill>
        <p:spPr>
          <a:xfrm>
            <a:off x="9649342" y="4083264"/>
            <a:ext cx="2430942" cy="1934942"/>
          </a:xfrm>
          <a:prstGeom prst="rect">
            <a:avLst/>
          </a:prstGeom>
        </p:spPr>
      </p:pic>
      <p:cxnSp>
        <p:nvCxnSpPr>
          <p:cNvPr id="12" name="Straight Connector 11"/>
          <p:cNvCxnSpPr/>
          <p:nvPr/>
        </p:nvCxnSpPr>
        <p:spPr>
          <a:xfrm>
            <a:off x="7727526" y="3554250"/>
            <a:ext cx="1921816" cy="5290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727526" y="4246550"/>
            <a:ext cx="1921816" cy="16364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hape 267"/>
          <p:cNvSpPr txBox="1"/>
          <p:nvPr/>
        </p:nvSpPr>
        <p:spPr>
          <a:xfrm>
            <a:off x="4709961" y="920153"/>
            <a:ext cx="6102294" cy="332475"/>
          </a:xfrm>
          <a:prstGeom prst="rect">
            <a:avLst/>
          </a:prstGeom>
          <a:solidFill>
            <a:schemeClr val="accent6"/>
          </a:solidFill>
          <a:ln>
            <a:noFill/>
          </a:ln>
        </p:spPr>
        <p:txBody>
          <a:bodyPr lIns="91425" tIns="45700" rIns="91425" bIns="45700" anchor="t" anchorCtr="0">
            <a:noAutofit/>
          </a:bodyPr>
          <a:lstStyle/>
          <a:p>
            <a:pPr marL="0" marR="0" lvl="0" indent="0" algn="ctr" rtl="0">
              <a:spcBef>
                <a:spcPts val="0"/>
              </a:spcBef>
              <a:buSzPct val="25000"/>
              <a:buNone/>
            </a:pPr>
            <a:r>
              <a:rPr lang="en-US" sz="1800" dirty="0">
                <a:solidFill>
                  <a:schemeClr val="bg1"/>
                </a:solidFill>
                <a:latin typeface="Century Gothic"/>
                <a:ea typeface="Century Gothic"/>
                <a:cs typeface="Century Gothic"/>
                <a:sym typeface="Century Gothic"/>
              </a:rPr>
              <a:t>2050 Forecasted Mangrove Risk to Disturbance</a:t>
            </a:r>
          </a:p>
        </p:txBody>
      </p:sp>
      <p:sp>
        <p:nvSpPr>
          <p:cNvPr id="24" name="Rectangle 23"/>
          <p:cNvSpPr/>
          <p:nvPr/>
        </p:nvSpPr>
        <p:spPr>
          <a:xfrm>
            <a:off x="7440573" y="2126686"/>
            <a:ext cx="734627" cy="692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noFill/>
            </a:endParaRPr>
          </a:p>
        </p:txBody>
      </p:sp>
      <p:pic>
        <p:nvPicPr>
          <p:cNvPr id="13" name="Picture 12"/>
          <p:cNvPicPr>
            <a:picLocks noChangeAspect="1"/>
          </p:cNvPicPr>
          <p:nvPr/>
        </p:nvPicPr>
        <p:blipFill>
          <a:blip r:embed="rId6"/>
          <a:stretch>
            <a:fillRect/>
          </a:stretch>
        </p:blipFill>
        <p:spPr>
          <a:xfrm>
            <a:off x="9705194" y="1420121"/>
            <a:ext cx="2401656" cy="2336571"/>
          </a:xfrm>
          <a:prstGeom prst="rect">
            <a:avLst/>
          </a:prstGeom>
        </p:spPr>
      </p:pic>
      <p:cxnSp>
        <p:nvCxnSpPr>
          <p:cNvPr id="26" name="Straight Connector 25"/>
          <p:cNvCxnSpPr/>
          <p:nvPr/>
        </p:nvCxnSpPr>
        <p:spPr>
          <a:xfrm flipV="1">
            <a:off x="8175200" y="1676677"/>
            <a:ext cx="1609726" cy="4628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152097" y="2824549"/>
            <a:ext cx="1632829" cy="8835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Shape 273"/>
          <p:cNvSpPr txBox="1"/>
          <p:nvPr/>
        </p:nvSpPr>
        <p:spPr>
          <a:xfrm>
            <a:off x="11807731" y="1702008"/>
            <a:ext cx="459403" cy="298081"/>
          </a:xfrm>
          <a:prstGeom prst="rect">
            <a:avLst/>
          </a:prstGeom>
          <a:noFill/>
          <a:ln>
            <a:noFill/>
          </a:ln>
        </p:spPr>
        <p:txBody>
          <a:bodyPr lIns="91425" tIns="91425" rIns="91425" bIns="91425" anchor="t" anchorCtr="0">
            <a:noAutofit/>
          </a:bodyPr>
          <a:lstStyle/>
          <a:p>
            <a:pPr lvl="0">
              <a:spcBef>
                <a:spcPts val="0"/>
              </a:spcBef>
              <a:buNone/>
            </a:pPr>
            <a:r>
              <a:rPr lang="en-US" sz="1200" b="1" dirty="0">
                <a:latin typeface="Century Gothic"/>
                <a:ea typeface="Century Gothic"/>
                <a:cs typeface="Century Gothic"/>
                <a:sym typeface="Century Gothic"/>
              </a:rPr>
              <a:t>A</a:t>
            </a:r>
          </a:p>
        </p:txBody>
      </p:sp>
      <p:sp>
        <p:nvSpPr>
          <p:cNvPr id="32" name="Shape 273"/>
          <p:cNvSpPr txBox="1"/>
          <p:nvPr/>
        </p:nvSpPr>
        <p:spPr>
          <a:xfrm>
            <a:off x="11873685" y="4109306"/>
            <a:ext cx="459403" cy="298081"/>
          </a:xfrm>
          <a:prstGeom prst="rect">
            <a:avLst/>
          </a:prstGeom>
          <a:noFill/>
          <a:ln>
            <a:noFill/>
          </a:ln>
        </p:spPr>
        <p:txBody>
          <a:bodyPr lIns="91425" tIns="91425" rIns="91425" bIns="91425" anchor="t" anchorCtr="0">
            <a:noAutofit/>
          </a:bodyPr>
          <a:lstStyle/>
          <a:p>
            <a:pPr lvl="0">
              <a:spcBef>
                <a:spcPts val="0"/>
              </a:spcBef>
              <a:buNone/>
            </a:pPr>
            <a:r>
              <a:rPr lang="en-US" sz="1200" b="1" dirty="0">
                <a:latin typeface="Century Gothic"/>
                <a:ea typeface="Century Gothic"/>
                <a:cs typeface="Century Gothic"/>
                <a:sym typeface="Century Gothic"/>
              </a:rPr>
              <a:t>B</a:t>
            </a:r>
          </a:p>
        </p:txBody>
      </p:sp>
      <p:pic>
        <p:nvPicPr>
          <p:cNvPr id="33" name="Picture 32"/>
          <p:cNvPicPr>
            <a:picLocks noChangeAspect="1"/>
          </p:cNvPicPr>
          <p:nvPr/>
        </p:nvPicPr>
        <p:blipFill rotWithShape="1">
          <a:blip r:embed="rId7"/>
          <a:srcRect b="4963"/>
          <a:stretch/>
        </p:blipFill>
        <p:spPr>
          <a:xfrm>
            <a:off x="4992128" y="5110618"/>
            <a:ext cx="1423713" cy="1320835"/>
          </a:xfrm>
          <a:prstGeom prst="rect">
            <a:avLst/>
          </a:prstGeom>
        </p:spPr>
      </p:pic>
      <p:sp>
        <p:nvSpPr>
          <p:cNvPr id="36" name="TextBox 35"/>
          <p:cNvSpPr txBox="1"/>
          <p:nvPr/>
        </p:nvSpPr>
        <p:spPr>
          <a:xfrm>
            <a:off x="10467824" y="1275435"/>
            <a:ext cx="1055712"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latin typeface="Century Gothic" panose="020B0502020202020204" pitchFamily="34" charset="0"/>
              </a:rPr>
              <a:t>km</a:t>
            </a:r>
            <a:endPar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37" name="TextBox 36"/>
          <p:cNvSpPr txBox="1"/>
          <p:nvPr/>
        </p:nvSpPr>
        <p:spPr>
          <a:xfrm>
            <a:off x="9621847" y="1246655"/>
            <a:ext cx="284981"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0</a:t>
            </a:r>
          </a:p>
        </p:txBody>
      </p:sp>
      <p:sp>
        <p:nvSpPr>
          <p:cNvPr id="38" name="TextBox 37"/>
          <p:cNvSpPr txBox="1"/>
          <p:nvPr/>
        </p:nvSpPr>
        <p:spPr>
          <a:xfrm>
            <a:off x="10237256" y="1281621"/>
            <a:ext cx="284981"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2</a:t>
            </a:r>
            <a:endPar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39" name="TextBox 38"/>
          <p:cNvSpPr txBox="1"/>
          <p:nvPr/>
        </p:nvSpPr>
        <p:spPr>
          <a:xfrm>
            <a:off x="9842048" y="1266232"/>
            <a:ext cx="464490"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0791" y="5393561"/>
            <a:ext cx="1005114" cy="125639"/>
          </a:xfrm>
          <a:prstGeom prst="rect">
            <a:avLst/>
          </a:prstGeom>
        </p:spPr>
      </p:pic>
      <p:sp>
        <p:nvSpPr>
          <p:cNvPr id="40" name="TextBox 39"/>
          <p:cNvSpPr txBox="1"/>
          <p:nvPr/>
        </p:nvSpPr>
        <p:spPr>
          <a:xfrm>
            <a:off x="6528586" y="5142084"/>
            <a:ext cx="284981"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0</a:t>
            </a:r>
          </a:p>
        </p:txBody>
      </p:sp>
      <p:sp>
        <p:nvSpPr>
          <p:cNvPr id="41" name="TextBox 40"/>
          <p:cNvSpPr txBox="1"/>
          <p:nvPr/>
        </p:nvSpPr>
        <p:spPr>
          <a:xfrm>
            <a:off x="7414840" y="5142085"/>
            <a:ext cx="497889"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10</a:t>
            </a:r>
          </a:p>
        </p:txBody>
      </p:sp>
      <p:sp>
        <p:nvSpPr>
          <p:cNvPr id="43" name="TextBox 42"/>
          <p:cNvSpPr txBox="1"/>
          <p:nvPr/>
        </p:nvSpPr>
        <p:spPr>
          <a:xfrm>
            <a:off x="7761108" y="5142773"/>
            <a:ext cx="927326"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latin typeface="Century Gothic" panose="020B0502020202020204" pitchFamily="34" charset="0"/>
              </a:rPr>
              <a:t>km</a:t>
            </a:r>
            <a:endPar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7" name="TextBox 6"/>
          <p:cNvSpPr txBox="1"/>
          <p:nvPr/>
        </p:nvSpPr>
        <p:spPr>
          <a:xfrm>
            <a:off x="4992128" y="5119013"/>
            <a:ext cx="1536457" cy="307777"/>
          </a:xfrm>
          <a:prstGeom prst="rect">
            <a:avLst/>
          </a:prstGeom>
          <a:solidFill>
            <a:schemeClr val="bg1"/>
          </a:solidFill>
        </p:spPr>
        <p:txBody>
          <a:bodyPr wrap="square" rtlCol="0">
            <a:spAutoFit/>
          </a:bodyPr>
          <a:lstStyle/>
          <a:p>
            <a:r>
              <a:rPr lang="en-US" dirty="0">
                <a:latin typeface="Century Gothic" panose="020B0502020202020204" pitchFamily="34" charset="0"/>
              </a:rPr>
              <a:t>Mangrove Risk </a:t>
            </a:r>
          </a:p>
        </p:txBody>
      </p:sp>
      <p:sp>
        <p:nvSpPr>
          <p:cNvPr id="9" name="TextBox 8"/>
          <p:cNvSpPr txBox="1"/>
          <p:nvPr/>
        </p:nvSpPr>
        <p:spPr>
          <a:xfrm>
            <a:off x="5455556" y="5344320"/>
            <a:ext cx="800100" cy="677108"/>
          </a:xfrm>
          <a:prstGeom prst="rect">
            <a:avLst/>
          </a:prstGeom>
          <a:solidFill>
            <a:schemeClr val="bg1"/>
          </a:solidFill>
        </p:spPr>
        <p:txBody>
          <a:bodyPr wrap="square" rtlCol="0">
            <a:spAutoFit/>
          </a:bodyPr>
          <a:lstStyle/>
          <a:p>
            <a:r>
              <a:rPr lang="en-US" sz="1200" dirty="0">
                <a:latin typeface="Century Gothic" panose="020B0502020202020204" pitchFamily="34" charset="0"/>
              </a:rPr>
              <a:t>High</a:t>
            </a:r>
          </a:p>
          <a:p>
            <a:endParaRPr lang="en-US" dirty="0"/>
          </a:p>
          <a:p>
            <a:r>
              <a:rPr lang="en-US" sz="1200" dirty="0">
                <a:latin typeface="Century Gothic" panose="020B0502020202020204" pitchFamily="34" charset="0"/>
              </a:rPr>
              <a:t>Low</a:t>
            </a:r>
            <a:endParaRPr lang="en-US" dirty="0"/>
          </a:p>
        </p:txBody>
      </p:sp>
      <p:sp>
        <p:nvSpPr>
          <p:cNvPr id="11" name="TextBox 10"/>
          <p:cNvSpPr txBox="1"/>
          <p:nvPr/>
        </p:nvSpPr>
        <p:spPr>
          <a:xfrm>
            <a:off x="9647671" y="6230705"/>
            <a:ext cx="820153" cy="307777"/>
          </a:xfrm>
          <a:prstGeom prst="rect">
            <a:avLst/>
          </a:prstGeom>
          <a:solidFill>
            <a:schemeClr val="bg1"/>
          </a:solidFill>
        </p:spPr>
        <p:txBody>
          <a:bodyPr wrap="square" rtlCol="0">
            <a:spAutoFit/>
          </a:bodyPr>
          <a:lstStyle/>
          <a:p>
            <a:endParaRPr lang="en-US" dirty="0"/>
          </a:p>
        </p:txBody>
      </p:sp>
      <p:sp>
        <p:nvSpPr>
          <p:cNvPr id="16" name="TextBox 15"/>
          <p:cNvSpPr txBox="1"/>
          <p:nvPr/>
        </p:nvSpPr>
        <p:spPr>
          <a:xfrm>
            <a:off x="5455556" y="6123676"/>
            <a:ext cx="1314450"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Study Area</a:t>
            </a:r>
          </a:p>
        </p:txBody>
      </p:sp>
      <p:sp>
        <p:nvSpPr>
          <p:cNvPr id="23" name="TextBox 22"/>
          <p:cNvSpPr txBox="1"/>
          <p:nvPr/>
        </p:nvSpPr>
        <p:spPr>
          <a:xfrm>
            <a:off x="9594469" y="5882967"/>
            <a:ext cx="872895" cy="30777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56421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1000125" y="365122"/>
            <a:ext cx="10233000" cy="479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2E8652"/>
              </a:buClr>
              <a:buSzPct val="25000"/>
              <a:buFont typeface="Century Gothic"/>
              <a:buNone/>
            </a:pPr>
            <a:r>
              <a:rPr lang="en-US" sz="4800" b="0" i="0" u="none" strike="noStrike" cap="none" dirty="0">
                <a:solidFill>
                  <a:srgbClr val="2E8652"/>
                </a:solidFill>
                <a:latin typeface="Century Gothic"/>
                <a:ea typeface="Century Gothic"/>
                <a:cs typeface="Century Gothic"/>
                <a:sym typeface="Century Gothic"/>
              </a:rPr>
              <a:t>Results  </a:t>
            </a:r>
          </a:p>
        </p:txBody>
      </p:sp>
      <p:pic>
        <p:nvPicPr>
          <p:cNvPr id="5" name="Picture 4"/>
          <p:cNvPicPr>
            <a:picLocks noChangeAspect="1"/>
          </p:cNvPicPr>
          <p:nvPr/>
        </p:nvPicPr>
        <p:blipFill>
          <a:blip r:embed="rId3"/>
          <a:stretch>
            <a:fillRect/>
          </a:stretch>
        </p:blipFill>
        <p:spPr>
          <a:xfrm>
            <a:off x="9858215" y="5941282"/>
            <a:ext cx="447675" cy="666750"/>
          </a:xfrm>
          <a:prstGeom prst="rect">
            <a:avLst/>
          </a:prstGeom>
        </p:spPr>
      </p:pic>
      <p:sp>
        <p:nvSpPr>
          <p:cNvPr id="26" name="Shape 267"/>
          <p:cNvSpPr txBox="1"/>
          <p:nvPr/>
        </p:nvSpPr>
        <p:spPr>
          <a:xfrm>
            <a:off x="469232" y="1182065"/>
            <a:ext cx="2149094" cy="369050"/>
          </a:xfrm>
          <a:prstGeom prst="rect">
            <a:avLst/>
          </a:prstGeom>
          <a:solidFill>
            <a:schemeClr val="accent6"/>
          </a:solidFill>
          <a:ln>
            <a:noFill/>
          </a:ln>
        </p:spPr>
        <p:txBody>
          <a:bodyPr lIns="91425" tIns="45700" rIns="91425" bIns="45700" anchor="t" anchorCtr="0">
            <a:noAutofit/>
          </a:bodyPr>
          <a:lstStyle/>
          <a:p>
            <a:pPr marL="0" marR="0" lvl="0" indent="0" algn="ctr" rtl="0">
              <a:spcBef>
                <a:spcPts val="0"/>
              </a:spcBef>
              <a:buSzPct val="25000"/>
              <a:buNone/>
            </a:pPr>
            <a:r>
              <a:rPr lang="en-US" sz="1800" dirty="0">
                <a:solidFill>
                  <a:schemeClr val="bg1"/>
                </a:solidFill>
                <a:latin typeface="Century Gothic"/>
                <a:ea typeface="Century Gothic"/>
                <a:cs typeface="Century Gothic"/>
                <a:sym typeface="Century Gothic"/>
              </a:rPr>
              <a:t>2050 Hard Prediction</a:t>
            </a:r>
          </a:p>
        </p:txBody>
      </p:sp>
      <p:sp>
        <p:nvSpPr>
          <p:cNvPr id="31" name="Shape 267"/>
          <p:cNvSpPr txBox="1"/>
          <p:nvPr/>
        </p:nvSpPr>
        <p:spPr>
          <a:xfrm>
            <a:off x="2918689" y="1184212"/>
            <a:ext cx="2872511" cy="367252"/>
          </a:xfrm>
          <a:prstGeom prst="rect">
            <a:avLst/>
          </a:prstGeom>
          <a:solidFill>
            <a:schemeClr val="accent6"/>
          </a:solidFill>
          <a:ln>
            <a:noFill/>
          </a:ln>
        </p:spPr>
        <p:txBody>
          <a:bodyPr lIns="91425" tIns="45700" rIns="91425" bIns="45700" anchor="t" anchorCtr="0">
            <a:noAutofit/>
          </a:bodyPr>
          <a:lstStyle/>
          <a:p>
            <a:pPr marL="0" marR="0" lvl="0" indent="0" algn="ctr" rtl="0">
              <a:spcBef>
                <a:spcPts val="0"/>
              </a:spcBef>
              <a:buSzPct val="25000"/>
              <a:buNone/>
            </a:pPr>
            <a:r>
              <a:rPr lang="en-US" sz="1800" dirty="0">
                <a:solidFill>
                  <a:schemeClr val="bg1"/>
                </a:solidFill>
                <a:latin typeface="Century Gothic"/>
                <a:ea typeface="Century Gothic"/>
                <a:cs typeface="Century Gothic"/>
                <a:sym typeface="Century Gothic"/>
              </a:rPr>
              <a:t>2050 Soft Prediction</a:t>
            </a:r>
          </a:p>
        </p:txBody>
      </p:sp>
      <p:sp>
        <p:nvSpPr>
          <p:cNvPr id="34" name="Shape 267"/>
          <p:cNvSpPr txBox="1"/>
          <p:nvPr/>
        </p:nvSpPr>
        <p:spPr>
          <a:xfrm>
            <a:off x="704701" y="4250962"/>
            <a:ext cx="2275998" cy="293854"/>
          </a:xfrm>
          <a:prstGeom prst="rect">
            <a:avLst/>
          </a:prstGeom>
          <a:solidFill>
            <a:schemeClr val="accent6"/>
          </a:solidFill>
          <a:ln>
            <a:noFill/>
          </a:ln>
        </p:spPr>
        <p:txBody>
          <a:bodyPr lIns="91425" tIns="45700" rIns="91425" bIns="45700" anchor="t" anchorCtr="0">
            <a:noAutofit/>
          </a:bodyPr>
          <a:lstStyle/>
          <a:p>
            <a:pPr marL="0" marR="0" lvl="0" indent="0" algn="ctr" rtl="0">
              <a:spcBef>
                <a:spcPts val="0"/>
              </a:spcBef>
              <a:buSzPct val="25000"/>
              <a:buNone/>
            </a:pPr>
            <a:r>
              <a:rPr lang="en-US" sz="1800" dirty="0">
                <a:solidFill>
                  <a:schemeClr val="bg1"/>
                </a:solidFill>
                <a:latin typeface="Century Gothic"/>
                <a:ea typeface="Century Gothic"/>
                <a:cs typeface="Century Gothic"/>
                <a:sym typeface="Century Gothic"/>
              </a:rPr>
              <a:t>2017 Classification</a:t>
            </a:r>
          </a:p>
        </p:txBody>
      </p:sp>
      <p:pic>
        <p:nvPicPr>
          <p:cNvPr id="25" name="Picture 24"/>
          <p:cNvPicPr>
            <a:picLocks noChangeAspect="1"/>
          </p:cNvPicPr>
          <p:nvPr/>
        </p:nvPicPr>
        <p:blipFill>
          <a:blip r:embed="rId4"/>
          <a:stretch>
            <a:fillRect/>
          </a:stretch>
        </p:blipFill>
        <p:spPr>
          <a:xfrm>
            <a:off x="94036" y="1677368"/>
            <a:ext cx="5773326" cy="2544950"/>
          </a:xfrm>
          <a:prstGeom prst="rect">
            <a:avLst/>
          </a:prstGeom>
        </p:spPr>
      </p:pic>
      <p:pic>
        <p:nvPicPr>
          <p:cNvPr id="32" name="Picture 31"/>
          <p:cNvPicPr>
            <a:picLocks noChangeAspect="1"/>
          </p:cNvPicPr>
          <p:nvPr/>
        </p:nvPicPr>
        <p:blipFill>
          <a:blip r:embed="rId5"/>
          <a:stretch>
            <a:fillRect/>
          </a:stretch>
        </p:blipFill>
        <p:spPr>
          <a:xfrm>
            <a:off x="517906" y="4610964"/>
            <a:ext cx="2814381" cy="2117361"/>
          </a:xfrm>
          <a:prstGeom prst="rect">
            <a:avLst/>
          </a:prstGeom>
        </p:spPr>
      </p:pic>
      <p:sp>
        <p:nvSpPr>
          <p:cNvPr id="17" name="Rectangle 16"/>
          <p:cNvSpPr/>
          <p:nvPr/>
        </p:nvSpPr>
        <p:spPr>
          <a:xfrm>
            <a:off x="4561113" y="2046514"/>
            <a:ext cx="772233" cy="9252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noFill/>
            </a:endParaRPr>
          </a:p>
        </p:txBody>
      </p:sp>
      <p:pic>
        <p:nvPicPr>
          <p:cNvPr id="36" name="Picture 35"/>
          <p:cNvPicPr>
            <a:picLocks noChangeAspect="1"/>
          </p:cNvPicPr>
          <p:nvPr/>
        </p:nvPicPr>
        <p:blipFill>
          <a:blip r:embed="rId6"/>
          <a:stretch>
            <a:fillRect/>
          </a:stretch>
        </p:blipFill>
        <p:spPr>
          <a:xfrm>
            <a:off x="7466871" y="501188"/>
            <a:ext cx="2391344" cy="6252526"/>
          </a:xfrm>
          <a:prstGeom prst="rect">
            <a:avLst/>
          </a:prstGeom>
        </p:spPr>
      </p:pic>
      <p:cxnSp>
        <p:nvCxnSpPr>
          <p:cNvPr id="14" name="Straight Connector 13"/>
          <p:cNvCxnSpPr/>
          <p:nvPr/>
        </p:nvCxnSpPr>
        <p:spPr>
          <a:xfrm flipV="1">
            <a:off x="5333346" y="762000"/>
            <a:ext cx="2221955" cy="12845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33346" y="2971800"/>
            <a:ext cx="2221955" cy="35579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Shape 273"/>
          <p:cNvSpPr txBox="1"/>
          <p:nvPr/>
        </p:nvSpPr>
        <p:spPr>
          <a:xfrm>
            <a:off x="9795528" y="940895"/>
            <a:ext cx="1982552" cy="298081"/>
          </a:xfrm>
          <a:prstGeom prst="rect">
            <a:avLst/>
          </a:prstGeom>
          <a:noFill/>
          <a:ln>
            <a:noFill/>
          </a:ln>
        </p:spPr>
        <p:txBody>
          <a:bodyPr lIns="91425" tIns="91425" rIns="91425" bIns="91425" anchor="t" anchorCtr="0">
            <a:noAutofit/>
          </a:bodyPr>
          <a:lstStyle/>
          <a:p>
            <a:pPr lvl="0">
              <a:spcBef>
                <a:spcPts val="0"/>
              </a:spcBef>
              <a:buNone/>
            </a:pPr>
            <a:r>
              <a:rPr lang="en-US" b="1" dirty="0">
                <a:latin typeface="Century Gothic"/>
                <a:ea typeface="Century Gothic"/>
                <a:cs typeface="Century Gothic"/>
                <a:sym typeface="Century Gothic"/>
              </a:rPr>
              <a:t>2050 Soft Prediction</a:t>
            </a:r>
          </a:p>
        </p:txBody>
      </p:sp>
      <p:sp>
        <p:nvSpPr>
          <p:cNvPr id="51" name="Shape 273"/>
          <p:cNvSpPr txBox="1"/>
          <p:nvPr/>
        </p:nvSpPr>
        <p:spPr>
          <a:xfrm>
            <a:off x="9795528" y="3048041"/>
            <a:ext cx="1982552" cy="298081"/>
          </a:xfrm>
          <a:prstGeom prst="rect">
            <a:avLst/>
          </a:prstGeom>
          <a:noFill/>
          <a:ln>
            <a:noFill/>
          </a:ln>
        </p:spPr>
        <p:txBody>
          <a:bodyPr lIns="91425" tIns="91425" rIns="91425" bIns="91425" anchor="t" anchorCtr="0">
            <a:noAutofit/>
          </a:bodyPr>
          <a:lstStyle/>
          <a:p>
            <a:pPr lvl="0">
              <a:spcBef>
                <a:spcPts val="0"/>
              </a:spcBef>
              <a:buNone/>
            </a:pPr>
            <a:r>
              <a:rPr lang="en-US" b="1" dirty="0">
                <a:latin typeface="Century Gothic"/>
                <a:ea typeface="Century Gothic"/>
                <a:cs typeface="Century Gothic"/>
                <a:sym typeface="Century Gothic"/>
              </a:rPr>
              <a:t>2050 Hard Prediction</a:t>
            </a:r>
          </a:p>
        </p:txBody>
      </p:sp>
      <p:sp>
        <p:nvSpPr>
          <p:cNvPr id="52" name="Shape 273"/>
          <p:cNvSpPr txBox="1"/>
          <p:nvPr/>
        </p:nvSpPr>
        <p:spPr>
          <a:xfrm>
            <a:off x="9842544" y="4857106"/>
            <a:ext cx="1982552" cy="298081"/>
          </a:xfrm>
          <a:prstGeom prst="rect">
            <a:avLst/>
          </a:prstGeom>
          <a:noFill/>
          <a:ln>
            <a:noFill/>
          </a:ln>
        </p:spPr>
        <p:txBody>
          <a:bodyPr lIns="91425" tIns="91425" rIns="91425" bIns="91425" anchor="t" anchorCtr="0">
            <a:noAutofit/>
          </a:bodyPr>
          <a:lstStyle/>
          <a:p>
            <a:pPr lvl="0">
              <a:spcBef>
                <a:spcPts val="0"/>
              </a:spcBef>
              <a:buNone/>
            </a:pPr>
            <a:r>
              <a:rPr lang="en-US" b="1" dirty="0">
                <a:latin typeface="Century Gothic"/>
                <a:ea typeface="Century Gothic"/>
                <a:cs typeface="Century Gothic"/>
                <a:sym typeface="Century Gothic"/>
              </a:rPr>
              <a:t>2017 Classification</a:t>
            </a:r>
          </a:p>
        </p:txBody>
      </p:sp>
      <p:sp>
        <p:nvSpPr>
          <p:cNvPr id="56" name="Rectangle 55"/>
          <p:cNvSpPr/>
          <p:nvPr/>
        </p:nvSpPr>
        <p:spPr>
          <a:xfrm>
            <a:off x="2054139" y="4744358"/>
            <a:ext cx="772233" cy="9252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noFill/>
            </a:endParaRPr>
          </a:p>
        </p:txBody>
      </p:sp>
      <p:sp>
        <p:nvSpPr>
          <p:cNvPr id="57" name="Rectangle 56"/>
          <p:cNvSpPr/>
          <p:nvPr/>
        </p:nvSpPr>
        <p:spPr>
          <a:xfrm>
            <a:off x="1708229" y="2114642"/>
            <a:ext cx="772233" cy="9252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noFill/>
            </a:endParaRPr>
          </a:p>
        </p:txBody>
      </p:sp>
      <p:sp>
        <p:nvSpPr>
          <p:cNvPr id="21" name="Shape 273"/>
          <p:cNvSpPr txBox="1"/>
          <p:nvPr/>
        </p:nvSpPr>
        <p:spPr>
          <a:xfrm>
            <a:off x="9795528" y="675610"/>
            <a:ext cx="459403" cy="298081"/>
          </a:xfrm>
          <a:prstGeom prst="rect">
            <a:avLst/>
          </a:prstGeom>
          <a:noFill/>
          <a:ln>
            <a:noFill/>
          </a:ln>
        </p:spPr>
        <p:txBody>
          <a:bodyPr lIns="91425" tIns="91425" rIns="91425" bIns="91425" anchor="t" anchorCtr="0">
            <a:noAutofit/>
          </a:bodyPr>
          <a:lstStyle/>
          <a:p>
            <a:pPr lvl="0">
              <a:spcBef>
                <a:spcPts val="0"/>
              </a:spcBef>
              <a:buNone/>
            </a:pPr>
            <a:r>
              <a:rPr lang="en-US" b="1" dirty="0">
                <a:latin typeface="Century Gothic"/>
                <a:ea typeface="Century Gothic"/>
                <a:cs typeface="Century Gothic"/>
                <a:sym typeface="Century Gothic"/>
              </a:rPr>
              <a:t>A</a:t>
            </a:r>
          </a:p>
        </p:txBody>
      </p:sp>
      <p:sp>
        <p:nvSpPr>
          <p:cNvPr id="22" name="Shape 273"/>
          <p:cNvSpPr txBox="1"/>
          <p:nvPr/>
        </p:nvSpPr>
        <p:spPr>
          <a:xfrm>
            <a:off x="9826872" y="2749960"/>
            <a:ext cx="459403" cy="298081"/>
          </a:xfrm>
          <a:prstGeom prst="rect">
            <a:avLst/>
          </a:prstGeom>
          <a:noFill/>
          <a:ln>
            <a:noFill/>
          </a:ln>
        </p:spPr>
        <p:txBody>
          <a:bodyPr lIns="91425" tIns="91425" rIns="91425" bIns="91425" anchor="t" anchorCtr="0">
            <a:noAutofit/>
          </a:bodyPr>
          <a:lstStyle/>
          <a:p>
            <a:pPr lvl="0">
              <a:spcBef>
                <a:spcPts val="0"/>
              </a:spcBef>
              <a:buNone/>
            </a:pPr>
            <a:r>
              <a:rPr lang="en-US" b="1" dirty="0">
                <a:latin typeface="Century Gothic"/>
                <a:ea typeface="Century Gothic"/>
                <a:cs typeface="Century Gothic"/>
                <a:sym typeface="Century Gothic"/>
              </a:rPr>
              <a:t>B</a:t>
            </a:r>
          </a:p>
        </p:txBody>
      </p:sp>
      <p:sp>
        <p:nvSpPr>
          <p:cNvPr id="23" name="Shape 273"/>
          <p:cNvSpPr txBox="1"/>
          <p:nvPr/>
        </p:nvSpPr>
        <p:spPr>
          <a:xfrm>
            <a:off x="9842544" y="4610964"/>
            <a:ext cx="459403" cy="298081"/>
          </a:xfrm>
          <a:prstGeom prst="rect">
            <a:avLst/>
          </a:prstGeom>
          <a:noFill/>
          <a:ln>
            <a:noFill/>
          </a:ln>
        </p:spPr>
        <p:txBody>
          <a:bodyPr lIns="91425" tIns="91425" rIns="91425" bIns="91425" anchor="t" anchorCtr="0">
            <a:noAutofit/>
          </a:bodyPr>
          <a:lstStyle/>
          <a:p>
            <a:pPr lvl="0">
              <a:spcBef>
                <a:spcPts val="0"/>
              </a:spcBef>
              <a:buNone/>
            </a:pPr>
            <a:r>
              <a:rPr lang="en-US" b="1" dirty="0">
                <a:latin typeface="Century Gothic"/>
                <a:ea typeface="Century Gothic"/>
                <a:cs typeface="Century Gothic"/>
                <a:sym typeface="Century Gothic"/>
              </a:rPr>
              <a:t>C</a:t>
            </a:r>
          </a:p>
        </p:txBody>
      </p:sp>
      <p:sp>
        <p:nvSpPr>
          <p:cNvPr id="27" name="TextBox 26"/>
          <p:cNvSpPr txBox="1"/>
          <p:nvPr/>
        </p:nvSpPr>
        <p:spPr>
          <a:xfrm>
            <a:off x="7398080" y="398611"/>
            <a:ext cx="284981"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0</a:t>
            </a:r>
          </a:p>
        </p:txBody>
      </p:sp>
      <p:sp>
        <p:nvSpPr>
          <p:cNvPr id="28" name="TextBox 27"/>
          <p:cNvSpPr txBox="1"/>
          <p:nvPr/>
        </p:nvSpPr>
        <p:spPr>
          <a:xfrm>
            <a:off x="8117082" y="398610"/>
            <a:ext cx="176470"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5</a:t>
            </a:r>
          </a:p>
        </p:txBody>
      </p:sp>
      <p:sp>
        <p:nvSpPr>
          <p:cNvPr id="29" name="TextBox 28"/>
          <p:cNvSpPr txBox="1"/>
          <p:nvPr/>
        </p:nvSpPr>
        <p:spPr>
          <a:xfrm>
            <a:off x="7652593" y="383220"/>
            <a:ext cx="464490"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30" name="TextBox 29"/>
          <p:cNvSpPr txBox="1"/>
          <p:nvPr/>
        </p:nvSpPr>
        <p:spPr>
          <a:xfrm>
            <a:off x="8296084" y="446796"/>
            <a:ext cx="1055712"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latin typeface="Century Gothic" panose="020B0502020202020204" pitchFamily="34" charset="0"/>
              </a:rPr>
              <a:t>k</a:t>
            </a: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ilometers</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4729" y="4281740"/>
            <a:ext cx="1229497" cy="153687"/>
          </a:xfrm>
          <a:prstGeom prst="rect">
            <a:avLst/>
          </a:prstGeom>
        </p:spPr>
      </p:pic>
      <p:sp>
        <p:nvSpPr>
          <p:cNvPr id="37" name="TextBox 36"/>
          <p:cNvSpPr txBox="1"/>
          <p:nvPr/>
        </p:nvSpPr>
        <p:spPr>
          <a:xfrm>
            <a:off x="3990983" y="3973963"/>
            <a:ext cx="284981"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0</a:t>
            </a:r>
          </a:p>
        </p:txBody>
      </p:sp>
      <p:sp>
        <p:nvSpPr>
          <p:cNvPr id="38" name="TextBox 37"/>
          <p:cNvSpPr txBox="1"/>
          <p:nvPr/>
        </p:nvSpPr>
        <p:spPr>
          <a:xfrm>
            <a:off x="5128466" y="3987599"/>
            <a:ext cx="492598"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20</a:t>
            </a:r>
          </a:p>
        </p:txBody>
      </p:sp>
      <p:sp>
        <p:nvSpPr>
          <p:cNvPr id="39" name="TextBox 38"/>
          <p:cNvSpPr txBox="1"/>
          <p:nvPr/>
        </p:nvSpPr>
        <p:spPr>
          <a:xfrm>
            <a:off x="4247331" y="3987599"/>
            <a:ext cx="956001"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40" name="TextBox 39"/>
          <p:cNvSpPr txBox="1"/>
          <p:nvPr/>
        </p:nvSpPr>
        <p:spPr>
          <a:xfrm>
            <a:off x="5315074" y="4195463"/>
            <a:ext cx="703109"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latin typeface="Century Gothic" panose="020B0502020202020204" pitchFamily="34" charset="0"/>
              </a:rPr>
              <a:t>k</a:t>
            </a:r>
            <a:r>
              <a:rPr lang="en-US" sz="1200" dirty="0">
                <a:latin typeface="Century Gothic" panose="020B0502020202020204" pitchFamily="34" charset="0"/>
              </a:rPr>
              <a:t>m</a:t>
            </a:r>
            <a:endPar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3" name="TextBox 2"/>
          <p:cNvSpPr txBox="1"/>
          <p:nvPr/>
        </p:nvSpPr>
        <p:spPr>
          <a:xfrm>
            <a:off x="5585542" y="3987599"/>
            <a:ext cx="205658" cy="307777"/>
          </a:xfrm>
          <a:prstGeom prst="rect">
            <a:avLst/>
          </a:prstGeom>
          <a:solidFill>
            <a:schemeClr val="bg1"/>
          </a:solidFill>
        </p:spPr>
        <p:txBody>
          <a:bodyPr wrap="square" rtlCol="0">
            <a:spAutoFit/>
          </a:bodyPr>
          <a:lstStyle/>
          <a:p>
            <a:endParaRPr lang="en-US" dirty="0"/>
          </a:p>
        </p:txBody>
      </p:sp>
      <p:pic>
        <p:nvPicPr>
          <p:cNvPr id="35" name="Picture 34"/>
          <p:cNvPicPr>
            <a:picLocks noChangeAspect="1"/>
          </p:cNvPicPr>
          <p:nvPr/>
        </p:nvPicPr>
        <p:blipFill rotWithShape="1">
          <a:blip r:embed="rId8"/>
          <a:srcRect b="4963"/>
          <a:stretch/>
        </p:blipFill>
        <p:spPr>
          <a:xfrm>
            <a:off x="9858214" y="1216658"/>
            <a:ext cx="1332727" cy="1320835"/>
          </a:xfrm>
          <a:prstGeom prst="rect">
            <a:avLst/>
          </a:prstGeom>
        </p:spPr>
      </p:pic>
      <p:sp>
        <p:nvSpPr>
          <p:cNvPr id="41" name="TextBox 40"/>
          <p:cNvSpPr txBox="1"/>
          <p:nvPr/>
        </p:nvSpPr>
        <p:spPr>
          <a:xfrm>
            <a:off x="9854593" y="1274465"/>
            <a:ext cx="1438266"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Mangrove Risk </a:t>
            </a:r>
          </a:p>
        </p:txBody>
      </p:sp>
      <p:sp>
        <p:nvSpPr>
          <p:cNvPr id="42" name="TextBox 41"/>
          <p:cNvSpPr txBox="1"/>
          <p:nvPr/>
        </p:nvSpPr>
        <p:spPr>
          <a:xfrm>
            <a:off x="10254931" y="1486127"/>
            <a:ext cx="748968" cy="677108"/>
          </a:xfrm>
          <a:prstGeom prst="rect">
            <a:avLst/>
          </a:prstGeom>
          <a:solidFill>
            <a:schemeClr val="bg1"/>
          </a:solidFill>
        </p:spPr>
        <p:txBody>
          <a:bodyPr wrap="square" rtlCol="0">
            <a:spAutoFit/>
          </a:bodyPr>
          <a:lstStyle/>
          <a:p>
            <a:r>
              <a:rPr lang="en-US" sz="1200" dirty="0">
                <a:latin typeface="Century Gothic" panose="020B0502020202020204" pitchFamily="34" charset="0"/>
              </a:rPr>
              <a:t>High</a:t>
            </a:r>
          </a:p>
          <a:p>
            <a:endParaRPr lang="en-US" dirty="0"/>
          </a:p>
          <a:p>
            <a:r>
              <a:rPr lang="en-US" sz="1200" dirty="0">
                <a:latin typeface="Century Gothic" panose="020B0502020202020204" pitchFamily="34" charset="0"/>
              </a:rPr>
              <a:t>Low</a:t>
            </a:r>
            <a:endParaRPr lang="en-US" dirty="0"/>
          </a:p>
        </p:txBody>
      </p:sp>
      <p:sp>
        <p:nvSpPr>
          <p:cNvPr id="43" name="TextBox 42"/>
          <p:cNvSpPr txBox="1"/>
          <p:nvPr/>
        </p:nvSpPr>
        <p:spPr>
          <a:xfrm>
            <a:off x="10301947" y="2259157"/>
            <a:ext cx="1299503"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Study Area</a:t>
            </a:r>
          </a:p>
        </p:txBody>
      </p:sp>
      <p:pic>
        <p:nvPicPr>
          <p:cNvPr id="44" name="Shape 271"/>
          <p:cNvPicPr preferRelativeResize="0"/>
          <p:nvPr/>
        </p:nvPicPr>
        <p:blipFill>
          <a:blip r:embed="rId9">
            <a:alphaModFix/>
          </a:blip>
          <a:stretch>
            <a:fillRect/>
          </a:stretch>
        </p:blipFill>
        <p:spPr>
          <a:xfrm>
            <a:off x="3465861" y="5043984"/>
            <a:ext cx="1335223" cy="1485765"/>
          </a:xfrm>
          <a:prstGeom prst="rect">
            <a:avLst/>
          </a:prstGeom>
          <a:noFill/>
          <a:ln>
            <a:noFill/>
          </a:ln>
        </p:spPr>
      </p:pic>
      <p:sp>
        <p:nvSpPr>
          <p:cNvPr id="45" name="TextBox 44"/>
          <p:cNvSpPr txBox="1"/>
          <p:nvPr/>
        </p:nvSpPr>
        <p:spPr>
          <a:xfrm>
            <a:off x="3849215" y="5094939"/>
            <a:ext cx="1590759" cy="1384995"/>
          </a:xfrm>
          <a:prstGeom prst="rect">
            <a:avLst/>
          </a:prstGeom>
          <a:solidFill>
            <a:schemeClr val="bg1"/>
          </a:solidFill>
        </p:spPr>
        <p:txBody>
          <a:bodyPr wrap="square" rtlCol="0">
            <a:spAutoFit/>
          </a:bodyPr>
          <a:lstStyle/>
          <a:p>
            <a:r>
              <a:rPr lang="en-US" sz="1200" dirty="0">
                <a:latin typeface="Century Gothic" panose="020B0502020202020204" pitchFamily="34" charset="0"/>
              </a:rPr>
              <a:t>Dense Mangrove</a:t>
            </a:r>
          </a:p>
          <a:p>
            <a:r>
              <a:rPr lang="en-US" sz="1200" dirty="0">
                <a:latin typeface="Century Gothic" panose="020B0502020202020204" pitchFamily="34" charset="0"/>
              </a:rPr>
              <a:t>Water</a:t>
            </a:r>
          </a:p>
          <a:p>
            <a:r>
              <a:rPr lang="en-US" sz="1200" dirty="0">
                <a:latin typeface="Century Gothic" panose="020B0502020202020204" pitchFamily="34" charset="0"/>
              </a:rPr>
              <a:t>Open Mangrove</a:t>
            </a:r>
          </a:p>
          <a:p>
            <a:r>
              <a:rPr lang="en-US" sz="1200" dirty="0">
                <a:latin typeface="Century Gothic" panose="020B0502020202020204" pitchFamily="34" charset="0"/>
              </a:rPr>
              <a:t>Mudflats</a:t>
            </a:r>
          </a:p>
          <a:p>
            <a:r>
              <a:rPr lang="en-US" sz="1200" dirty="0">
                <a:latin typeface="Century Gothic" panose="020B0502020202020204" pitchFamily="34" charset="0"/>
              </a:rPr>
              <a:t>Sand</a:t>
            </a:r>
          </a:p>
          <a:p>
            <a:r>
              <a:rPr lang="en-US" sz="1200" dirty="0">
                <a:latin typeface="Century Gothic" panose="020B0502020202020204" pitchFamily="34" charset="0"/>
              </a:rPr>
              <a:t>Agriculture</a:t>
            </a:r>
          </a:p>
          <a:p>
            <a:r>
              <a:rPr lang="en-US" sz="1200" dirty="0">
                <a:latin typeface="Century Gothic" panose="020B0502020202020204" pitchFamily="34" charset="0"/>
              </a:rPr>
              <a:t>Plantation   </a:t>
            </a:r>
          </a:p>
        </p:txBody>
      </p:sp>
    </p:spTree>
    <p:extLst>
      <p:ext uri="{BB962C8B-B14F-4D97-AF65-F5344CB8AC3E}">
        <p14:creationId xmlns:p14="http://schemas.microsoft.com/office/powerpoint/2010/main" val="4192065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562077" y="5115084"/>
            <a:ext cx="1684852" cy="251332"/>
          </a:xfrm>
          <a:prstGeom prst="rect">
            <a:avLst/>
          </a:prstGeom>
        </p:spPr>
      </p:pic>
      <p:sp>
        <p:nvSpPr>
          <p:cNvPr id="3" name="Rectangle 2"/>
          <p:cNvSpPr/>
          <p:nvPr/>
        </p:nvSpPr>
        <p:spPr>
          <a:xfrm>
            <a:off x="4818129" y="5125842"/>
            <a:ext cx="449488" cy="12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5" name="Shape 265"/>
          <p:cNvSpPr txBox="1">
            <a:spLocks noGrp="1"/>
          </p:cNvSpPr>
          <p:nvPr>
            <p:ph type="title"/>
          </p:nvPr>
        </p:nvSpPr>
        <p:spPr>
          <a:xfrm>
            <a:off x="1000125" y="365122"/>
            <a:ext cx="10233000" cy="479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2E8652"/>
              </a:buClr>
              <a:buSzPct val="25000"/>
              <a:buFont typeface="Century Gothic"/>
              <a:buNone/>
            </a:pPr>
            <a:r>
              <a:rPr lang="en-US" sz="4800" b="0" i="0" u="none" strike="noStrike" cap="none" dirty="0">
                <a:solidFill>
                  <a:srgbClr val="2E8652"/>
                </a:solidFill>
                <a:latin typeface="Century Gothic"/>
                <a:ea typeface="Century Gothic"/>
                <a:cs typeface="Century Gothic"/>
                <a:sym typeface="Century Gothic"/>
              </a:rPr>
              <a:t>Results  </a:t>
            </a:r>
          </a:p>
        </p:txBody>
      </p:sp>
      <p:sp>
        <p:nvSpPr>
          <p:cNvPr id="266" name="Shape 266"/>
          <p:cNvSpPr txBox="1"/>
          <p:nvPr/>
        </p:nvSpPr>
        <p:spPr>
          <a:xfrm>
            <a:off x="942655" y="6257128"/>
            <a:ext cx="3444900" cy="274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1200" b="0" i="0" u="none" strike="noStrike" cap="none" dirty="0">
                <a:solidFill>
                  <a:srgbClr val="000000"/>
                </a:solidFill>
                <a:latin typeface="Century Gothic"/>
                <a:ea typeface="Century Gothic"/>
                <a:cs typeface="Century Gothic"/>
                <a:sym typeface="Century Gothic"/>
              </a:rPr>
              <a:t>Source: Eastern India Eco Forecasting III </a:t>
            </a:r>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75" y="1781156"/>
            <a:ext cx="3000710" cy="1952725"/>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675" y="3840022"/>
            <a:ext cx="2752311" cy="2126785"/>
          </a:xfrm>
          <a:prstGeom prst="rect">
            <a:avLst/>
          </a:prstGeom>
          <a:ln>
            <a:solidFill>
              <a:schemeClr val="bg1"/>
            </a:solidFill>
          </a:ln>
        </p:spPr>
      </p:pic>
      <p:sp>
        <p:nvSpPr>
          <p:cNvPr id="38" name="Shape 267"/>
          <p:cNvSpPr txBox="1"/>
          <p:nvPr/>
        </p:nvSpPr>
        <p:spPr>
          <a:xfrm>
            <a:off x="3570989" y="1206019"/>
            <a:ext cx="4092131" cy="310576"/>
          </a:xfrm>
          <a:prstGeom prst="rect">
            <a:avLst/>
          </a:prstGeom>
          <a:solidFill>
            <a:schemeClr val="accent6"/>
          </a:solidFill>
          <a:ln>
            <a:noFill/>
          </a:ln>
        </p:spPr>
        <p:txBody>
          <a:bodyPr lIns="91425" tIns="45700" rIns="91425" bIns="45700" anchor="t" anchorCtr="0">
            <a:noAutofit/>
          </a:bodyPr>
          <a:lstStyle/>
          <a:p>
            <a:pPr marL="0" marR="0" lvl="0" indent="0" algn="ctr" rtl="0">
              <a:spcBef>
                <a:spcPts val="0"/>
              </a:spcBef>
              <a:buSzPct val="25000"/>
              <a:buNone/>
            </a:pPr>
            <a:r>
              <a:rPr lang="en-US" sz="1800" dirty="0">
                <a:solidFill>
                  <a:schemeClr val="bg1"/>
                </a:solidFill>
                <a:latin typeface="Century Gothic"/>
                <a:ea typeface="Century Gothic"/>
                <a:cs typeface="Century Gothic"/>
                <a:sym typeface="Century Gothic"/>
              </a:rPr>
              <a:t>Mean Annual GPP (2016)</a:t>
            </a:r>
          </a:p>
        </p:txBody>
      </p:sp>
      <p:sp>
        <p:nvSpPr>
          <p:cNvPr id="39" name="Shape 267"/>
          <p:cNvSpPr txBox="1"/>
          <p:nvPr/>
        </p:nvSpPr>
        <p:spPr>
          <a:xfrm>
            <a:off x="7848082" y="1207726"/>
            <a:ext cx="4195296" cy="310576"/>
          </a:xfrm>
          <a:prstGeom prst="rect">
            <a:avLst/>
          </a:prstGeom>
          <a:solidFill>
            <a:schemeClr val="accent6"/>
          </a:solidFill>
          <a:ln>
            <a:noFill/>
          </a:ln>
        </p:spPr>
        <p:txBody>
          <a:bodyPr lIns="91425" tIns="45700" rIns="91425" bIns="45700" anchor="t" anchorCtr="0">
            <a:noAutofit/>
          </a:bodyPr>
          <a:lstStyle/>
          <a:p>
            <a:pPr lvl="0" algn="ctr">
              <a:buSzPct val="25000"/>
            </a:pPr>
            <a:r>
              <a:rPr lang="en-US" sz="1800" dirty="0">
                <a:solidFill>
                  <a:schemeClr val="bg1"/>
                </a:solidFill>
                <a:latin typeface="Century Gothic" panose="020B0502020202020204" pitchFamily="34" charset="0"/>
                <a:ea typeface="Century Gothic"/>
                <a:cs typeface="Century Gothic"/>
                <a:sym typeface="Century Gothic"/>
              </a:rPr>
              <a:t>Forecasted Mean Annual GPP (2050)</a:t>
            </a:r>
          </a:p>
        </p:txBody>
      </p:sp>
      <p:sp>
        <p:nvSpPr>
          <p:cNvPr id="40" name="Shape 267"/>
          <p:cNvSpPr txBox="1"/>
          <p:nvPr/>
        </p:nvSpPr>
        <p:spPr>
          <a:xfrm>
            <a:off x="532675" y="1206019"/>
            <a:ext cx="2752311" cy="635938"/>
          </a:xfrm>
          <a:prstGeom prst="rect">
            <a:avLst/>
          </a:prstGeom>
          <a:solidFill>
            <a:schemeClr val="accent6"/>
          </a:solidFill>
          <a:ln>
            <a:noFill/>
          </a:ln>
        </p:spPr>
        <p:txBody>
          <a:bodyPr lIns="91425" tIns="45700" rIns="91425" bIns="45700" anchor="t" anchorCtr="0">
            <a:noAutofit/>
          </a:bodyPr>
          <a:lstStyle/>
          <a:p>
            <a:pPr marL="0" marR="0" lvl="0" indent="0" algn="ctr" rtl="0">
              <a:spcBef>
                <a:spcPts val="0"/>
              </a:spcBef>
              <a:buSzPct val="25000"/>
              <a:buNone/>
            </a:pPr>
            <a:r>
              <a:rPr lang="en-US" sz="1800" dirty="0" err="1">
                <a:solidFill>
                  <a:schemeClr val="bg1"/>
                </a:solidFill>
                <a:latin typeface="Century Gothic"/>
                <a:ea typeface="Century Gothic"/>
                <a:cs typeface="Century Gothic"/>
                <a:sym typeface="Century Gothic"/>
              </a:rPr>
              <a:t>Spatio</a:t>
            </a:r>
            <a:r>
              <a:rPr lang="en-US" sz="1800" dirty="0">
                <a:solidFill>
                  <a:schemeClr val="bg1"/>
                </a:solidFill>
                <a:latin typeface="Century Gothic"/>
                <a:ea typeface="Century Gothic"/>
                <a:cs typeface="Century Gothic"/>
                <a:sym typeface="Century Gothic"/>
              </a:rPr>
              <a:t>-temporal Variability in GPP </a:t>
            </a: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6666" t="2255" r="2151" b="20535"/>
          <a:stretch/>
        </p:blipFill>
        <p:spPr>
          <a:xfrm>
            <a:off x="3562077" y="1971898"/>
            <a:ext cx="4101043" cy="3013852"/>
          </a:xfrm>
          <a:prstGeom prst="rect">
            <a:avLst/>
          </a:prstGeom>
        </p:spPr>
      </p:pic>
      <p:grpSp>
        <p:nvGrpSpPr>
          <p:cNvPr id="13" name="Group 12"/>
          <p:cNvGrpSpPr/>
          <p:nvPr/>
        </p:nvGrpSpPr>
        <p:grpSpPr>
          <a:xfrm>
            <a:off x="7848081" y="5022821"/>
            <a:ext cx="2995021" cy="1479686"/>
            <a:chOff x="9512220" y="31390300"/>
            <a:chExt cx="2995021" cy="1479686"/>
          </a:xfrm>
        </p:grpSpPr>
        <p:grpSp>
          <p:nvGrpSpPr>
            <p:cNvPr id="14" name="Group 13"/>
            <p:cNvGrpSpPr/>
            <p:nvPr/>
          </p:nvGrpSpPr>
          <p:grpSpPr>
            <a:xfrm>
              <a:off x="9548015" y="31390300"/>
              <a:ext cx="2959226" cy="1479686"/>
              <a:chOff x="9548015" y="31847500"/>
              <a:chExt cx="2959226" cy="1479686"/>
            </a:xfrm>
          </p:grpSpPr>
          <p:pic>
            <p:nvPicPr>
              <p:cNvPr id="16" name="Picture 15"/>
              <p:cNvPicPr>
                <a:picLocks noChangeAspect="1"/>
              </p:cNvPicPr>
              <p:nvPr/>
            </p:nvPicPr>
            <p:blipFill>
              <a:blip r:embed="rId7"/>
              <a:stretch>
                <a:fillRect/>
              </a:stretch>
            </p:blipFill>
            <p:spPr>
              <a:xfrm>
                <a:off x="9548015" y="32288920"/>
                <a:ext cx="1801163" cy="1030185"/>
              </a:xfrm>
              <a:prstGeom prst="rect">
                <a:avLst/>
              </a:prstGeom>
            </p:spPr>
          </p:pic>
          <p:sp>
            <p:nvSpPr>
              <p:cNvPr id="17" name="Rectangle 16"/>
              <p:cNvSpPr/>
              <p:nvPr/>
            </p:nvSpPr>
            <p:spPr>
              <a:xfrm>
                <a:off x="9993422" y="31847500"/>
                <a:ext cx="1310796" cy="1479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0015726" y="32368692"/>
                <a:ext cx="747764" cy="39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9947931" y="32224585"/>
                <a:ext cx="1660094" cy="307777"/>
              </a:xfrm>
              <a:prstGeom prst="rect">
                <a:avLst/>
              </a:prstGeom>
              <a:noFill/>
            </p:spPr>
            <p:txBody>
              <a:bodyPr wrap="square" rtlCol="0">
                <a:spAutoFit/>
              </a:bodyPr>
              <a:lstStyle/>
              <a:p>
                <a:r>
                  <a:rPr lang="en-US" dirty="0">
                    <a:latin typeface="Century Gothic" panose="020B0502020202020204" pitchFamily="34" charset="0"/>
                  </a:rPr>
                  <a:t>High: 1797.91</a:t>
                </a:r>
              </a:p>
            </p:txBody>
          </p:sp>
          <p:sp>
            <p:nvSpPr>
              <p:cNvPr id="20" name="TextBox 19"/>
              <p:cNvSpPr txBox="1"/>
              <p:nvPr/>
            </p:nvSpPr>
            <p:spPr>
              <a:xfrm>
                <a:off x="9919707" y="32544032"/>
                <a:ext cx="1660094" cy="307777"/>
              </a:xfrm>
              <a:prstGeom prst="rect">
                <a:avLst/>
              </a:prstGeom>
              <a:noFill/>
            </p:spPr>
            <p:txBody>
              <a:bodyPr wrap="square" rtlCol="0">
                <a:spAutoFit/>
              </a:bodyPr>
              <a:lstStyle/>
              <a:p>
                <a:r>
                  <a:rPr lang="en-US" dirty="0">
                    <a:latin typeface="Century Gothic" panose="020B0502020202020204" pitchFamily="34" charset="0"/>
                  </a:rPr>
                  <a:t>Low: 868.237</a:t>
                </a:r>
              </a:p>
            </p:txBody>
          </p:sp>
          <p:sp>
            <p:nvSpPr>
              <p:cNvPr id="21" name="TextBox 20"/>
              <p:cNvSpPr txBox="1"/>
              <p:nvPr/>
            </p:nvSpPr>
            <p:spPr>
              <a:xfrm>
                <a:off x="9952139" y="32991482"/>
                <a:ext cx="2555102" cy="307777"/>
              </a:xfrm>
              <a:prstGeom prst="rect">
                <a:avLst/>
              </a:prstGeom>
              <a:noFill/>
            </p:spPr>
            <p:txBody>
              <a:bodyPr wrap="square" rtlCol="0">
                <a:spAutoFit/>
              </a:bodyPr>
              <a:lstStyle/>
              <a:p>
                <a:r>
                  <a:rPr lang="en-US" dirty="0">
                    <a:latin typeface="Century Gothic" panose="020B0502020202020204" pitchFamily="34" charset="0"/>
                  </a:rPr>
                  <a:t>Mangrove Boundary</a:t>
                </a:r>
              </a:p>
            </p:txBody>
          </p:sp>
        </p:grpSp>
        <p:sp>
          <p:nvSpPr>
            <p:cNvPr id="15" name="Shape 273"/>
            <p:cNvSpPr txBox="1"/>
            <p:nvPr/>
          </p:nvSpPr>
          <p:spPr>
            <a:xfrm>
              <a:off x="9512220" y="31426027"/>
              <a:ext cx="2067581" cy="325742"/>
            </a:xfrm>
            <a:prstGeom prst="rect">
              <a:avLst/>
            </a:prstGeom>
            <a:noFill/>
            <a:ln>
              <a:noFill/>
            </a:ln>
          </p:spPr>
          <p:txBody>
            <a:bodyPr lIns="91425" tIns="91425" rIns="91425" bIns="91425" anchor="t" anchorCtr="0">
              <a:noAutofit/>
            </a:bodyPr>
            <a:lstStyle/>
            <a:p>
              <a:pPr lvl="0">
                <a:spcBef>
                  <a:spcPts val="0"/>
                </a:spcBef>
                <a:buNone/>
              </a:pPr>
              <a:r>
                <a:rPr lang="en-US" b="1" dirty="0">
                  <a:latin typeface="Century Gothic" panose="020B0502020202020204" pitchFamily="34" charset="0"/>
                  <a:ea typeface="Century Gothic"/>
                  <a:cs typeface="Century Gothic"/>
                  <a:sym typeface="Century Gothic"/>
                </a:rPr>
                <a:t>GPP (gm-C/m2/</a:t>
              </a:r>
              <a:r>
                <a:rPr lang="en-US" b="1" dirty="0" err="1">
                  <a:latin typeface="Century Gothic" panose="020B0502020202020204" pitchFamily="34" charset="0"/>
                  <a:ea typeface="Century Gothic"/>
                  <a:cs typeface="Century Gothic"/>
                  <a:sym typeface="Century Gothic"/>
                </a:rPr>
                <a:t>yr</a:t>
              </a:r>
              <a:r>
                <a:rPr lang="en-US" b="1" dirty="0">
                  <a:latin typeface="Century Gothic" panose="020B0502020202020204" pitchFamily="34" charset="0"/>
                  <a:ea typeface="Century Gothic"/>
                  <a:cs typeface="Century Gothic"/>
                  <a:sym typeface="Century Gothic"/>
                </a:rPr>
                <a:t>)</a:t>
              </a:r>
            </a:p>
          </p:txBody>
        </p:sp>
      </p:grpSp>
      <p:pic>
        <p:nvPicPr>
          <p:cNvPr id="22" name="Picture 21"/>
          <p:cNvPicPr>
            <a:picLocks noChangeAspect="1"/>
          </p:cNvPicPr>
          <p:nvPr/>
        </p:nvPicPr>
        <p:blipFill rotWithShape="1">
          <a:blip r:embed="rId8"/>
          <a:srcRect l="8432"/>
          <a:stretch/>
        </p:blipFill>
        <p:spPr>
          <a:xfrm>
            <a:off x="7848081" y="1959541"/>
            <a:ext cx="4195297" cy="3046701"/>
          </a:xfrm>
          <a:prstGeom prst="rect">
            <a:avLst/>
          </a:prstGeom>
        </p:spPr>
      </p:pic>
      <p:sp>
        <p:nvSpPr>
          <p:cNvPr id="2" name="TextBox 1"/>
          <p:cNvSpPr txBox="1"/>
          <p:nvPr/>
        </p:nvSpPr>
        <p:spPr>
          <a:xfrm>
            <a:off x="4780857" y="5032996"/>
            <a:ext cx="1133183" cy="276999"/>
          </a:xfrm>
          <a:prstGeom prst="rect">
            <a:avLst/>
          </a:prstGeom>
          <a:noFill/>
        </p:spPr>
        <p:txBody>
          <a:bodyPr wrap="square" rtlCol="0">
            <a:spAutoFit/>
          </a:bodyPr>
          <a:lstStyle/>
          <a:p>
            <a:r>
              <a:rPr lang="en-US" sz="1200" dirty="0">
                <a:latin typeface="Century Gothic" panose="020B0502020202020204" pitchFamily="34" charset="0"/>
              </a:rPr>
              <a:t>Kilometers</a:t>
            </a:r>
          </a:p>
        </p:txBody>
      </p:sp>
      <p:sp>
        <p:nvSpPr>
          <p:cNvPr id="5" name="Rectangle 4"/>
          <p:cNvSpPr/>
          <p:nvPr/>
        </p:nvSpPr>
        <p:spPr>
          <a:xfrm>
            <a:off x="3562078" y="5236483"/>
            <a:ext cx="1371714" cy="132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667551" y="5169626"/>
            <a:ext cx="96747" cy="276999"/>
          </a:xfrm>
          <a:prstGeom prst="rect">
            <a:avLst/>
          </a:prstGeom>
          <a:noFill/>
        </p:spPr>
        <p:txBody>
          <a:bodyPr wrap="square" rtlCol="0">
            <a:spAutoFit/>
          </a:bodyPr>
          <a:lstStyle/>
          <a:p>
            <a:r>
              <a:rPr lang="en-US" sz="1200" dirty="0">
                <a:latin typeface="Century Gothic" panose="020B0502020202020204" pitchFamily="34" charset="0"/>
              </a:rPr>
              <a:t>2</a:t>
            </a:r>
          </a:p>
        </p:txBody>
      </p:sp>
      <p:sp>
        <p:nvSpPr>
          <p:cNvPr id="30" name="TextBox 29"/>
          <p:cNvSpPr txBox="1"/>
          <p:nvPr/>
        </p:nvSpPr>
        <p:spPr>
          <a:xfrm>
            <a:off x="3845890" y="5164054"/>
            <a:ext cx="96747" cy="276999"/>
          </a:xfrm>
          <a:prstGeom prst="rect">
            <a:avLst/>
          </a:prstGeom>
          <a:noFill/>
        </p:spPr>
        <p:txBody>
          <a:bodyPr wrap="square" rtlCol="0">
            <a:spAutoFit/>
          </a:bodyPr>
          <a:lstStyle/>
          <a:p>
            <a:r>
              <a:rPr lang="en-US" sz="1200" dirty="0">
                <a:latin typeface="Century Gothic" panose="020B0502020202020204" pitchFamily="34" charset="0"/>
              </a:rPr>
              <a:t>4</a:t>
            </a:r>
          </a:p>
        </p:txBody>
      </p:sp>
      <p:sp>
        <p:nvSpPr>
          <p:cNvPr id="31" name="TextBox 30"/>
          <p:cNvSpPr txBox="1"/>
          <p:nvPr/>
        </p:nvSpPr>
        <p:spPr>
          <a:xfrm>
            <a:off x="4106493" y="5177692"/>
            <a:ext cx="96747" cy="276999"/>
          </a:xfrm>
          <a:prstGeom prst="rect">
            <a:avLst/>
          </a:prstGeom>
          <a:noFill/>
        </p:spPr>
        <p:txBody>
          <a:bodyPr wrap="square" rtlCol="0">
            <a:spAutoFit/>
          </a:bodyPr>
          <a:lstStyle/>
          <a:p>
            <a:r>
              <a:rPr lang="en-US" sz="1200" dirty="0">
                <a:latin typeface="Century Gothic" panose="020B0502020202020204" pitchFamily="34" charset="0"/>
              </a:rPr>
              <a:t>8</a:t>
            </a:r>
          </a:p>
        </p:txBody>
      </p:sp>
      <p:sp>
        <p:nvSpPr>
          <p:cNvPr id="32" name="TextBox 31"/>
          <p:cNvSpPr txBox="1"/>
          <p:nvPr/>
        </p:nvSpPr>
        <p:spPr>
          <a:xfrm>
            <a:off x="4288166" y="5172780"/>
            <a:ext cx="398377" cy="276999"/>
          </a:xfrm>
          <a:prstGeom prst="rect">
            <a:avLst/>
          </a:prstGeom>
          <a:noFill/>
        </p:spPr>
        <p:txBody>
          <a:bodyPr wrap="square" rtlCol="0">
            <a:spAutoFit/>
          </a:bodyPr>
          <a:lstStyle/>
          <a:p>
            <a:r>
              <a:rPr lang="en-US" sz="1200" dirty="0">
                <a:latin typeface="Century Gothic" panose="020B0502020202020204" pitchFamily="34" charset="0"/>
              </a:rPr>
              <a:t>12</a:t>
            </a:r>
          </a:p>
        </p:txBody>
      </p:sp>
      <p:sp>
        <p:nvSpPr>
          <p:cNvPr id="33" name="TextBox 32"/>
          <p:cNvSpPr txBox="1"/>
          <p:nvPr/>
        </p:nvSpPr>
        <p:spPr>
          <a:xfrm>
            <a:off x="4600619" y="5163664"/>
            <a:ext cx="398377" cy="276999"/>
          </a:xfrm>
          <a:prstGeom prst="rect">
            <a:avLst/>
          </a:prstGeom>
          <a:noFill/>
        </p:spPr>
        <p:txBody>
          <a:bodyPr wrap="square" rtlCol="0">
            <a:spAutoFit/>
          </a:bodyPr>
          <a:lstStyle/>
          <a:p>
            <a:r>
              <a:rPr lang="en-US" sz="1200" dirty="0">
                <a:latin typeface="Century Gothic" panose="020B0502020202020204" pitchFamily="34" charset="0"/>
              </a:rPr>
              <a:t>16</a:t>
            </a:r>
          </a:p>
        </p:txBody>
      </p:sp>
      <p:grpSp>
        <p:nvGrpSpPr>
          <p:cNvPr id="28" name="Group 27"/>
          <p:cNvGrpSpPr/>
          <p:nvPr/>
        </p:nvGrpSpPr>
        <p:grpSpPr>
          <a:xfrm>
            <a:off x="1500445" y="3794760"/>
            <a:ext cx="2077688" cy="1649166"/>
            <a:chOff x="1500445" y="3794760"/>
            <a:chExt cx="2077688" cy="1649166"/>
          </a:xfrm>
        </p:grpSpPr>
        <p:sp>
          <p:nvSpPr>
            <p:cNvPr id="6" name="TextBox 5"/>
            <p:cNvSpPr txBox="1"/>
            <p:nvPr/>
          </p:nvSpPr>
          <p:spPr>
            <a:xfrm>
              <a:off x="3496260" y="5166927"/>
              <a:ext cx="81873" cy="276999"/>
            </a:xfrm>
            <a:prstGeom prst="rect">
              <a:avLst/>
            </a:prstGeom>
            <a:noFill/>
          </p:spPr>
          <p:txBody>
            <a:bodyPr wrap="square" rtlCol="0">
              <a:spAutoFit/>
            </a:bodyPr>
            <a:lstStyle/>
            <a:p>
              <a:r>
                <a:rPr lang="en-US" sz="1200" dirty="0">
                  <a:latin typeface="Century Gothic" panose="020B0502020202020204" pitchFamily="34" charset="0"/>
                </a:rPr>
                <a:t>0</a:t>
              </a:r>
            </a:p>
          </p:txBody>
        </p:sp>
        <p:sp>
          <p:nvSpPr>
            <p:cNvPr id="4" name="Freeform: Shape 3"/>
            <p:cNvSpPr/>
            <p:nvPr/>
          </p:nvSpPr>
          <p:spPr>
            <a:xfrm>
              <a:off x="1669473" y="4246418"/>
              <a:ext cx="377536" cy="450273"/>
            </a:xfrm>
            <a:custGeom>
              <a:avLst/>
              <a:gdLst>
                <a:gd name="connsiteX0" fmla="*/ 76200 w 377536"/>
                <a:gd name="connsiteY0" fmla="*/ 0 h 450273"/>
                <a:gd name="connsiteX1" fmla="*/ 41563 w 377536"/>
                <a:gd name="connsiteY1" fmla="*/ 34637 h 450273"/>
                <a:gd name="connsiteX2" fmla="*/ 0 w 377536"/>
                <a:gd name="connsiteY2" fmla="*/ 114300 h 450273"/>
                <a:gd name="connsiteX3" fmla="*/ 45027 w 377536"/>
                <a:gd name="connsiteY3" fmla="*/ 159327 h 450273"/>
                <a:gd name="connsiteX4" fmla="*/ 38100 w 377536"/>
                <a:gd name="connsiteY4" fmla="*/ 187037 h 450273"/>
                <a:gd name="connsiteX5" fmla="*/ 20782 w 377536"/>
                <a:gd name="connsiteY5" fmla="*/ 235527 h 450273"/>
                <a:gd name="connsiteX6" fmla="*/ 0 w 377536"/>
                <a:gd name="connsiteY6" fmla="*/ 315191 h 450273"/>
                <a:gd name="connsiteX7" fmla="*/ 58882 w 377536"/>
                <a:gd name="connsiteY7" fmla="*/ 374073 h 450273"/>
                <a:gd name="connsiteX8" fmla="*/ 159327 w 377536"/>
                <a:gd name="connsiteY8" fmla="*/ 450273 h 450273"/>
                <a:gd name="connsiteX9" fmla="*/ 259772 w 377536"/>
                <a:gd name="connsiteY9" fmla="*/ 401782 h 450273"/>
                <a:gd name="connsiteX10" fmla="*/ 374072 w 377536"/>
                <a:gd name="connsiteY10" fmla="*/ 329046 h 450273"/>
                <a:gd name="connsiteX11" fmla="*/ 377536 w 377536"/>
                <a:gd name="connsiteY11" fmla="*/ 238991 h 450273"/>
                <a:gd name="connsiteX12" fmla="*/ 311727 w 377536"/>
                <a:gd name="connsiteY12" fmla="*/ 200891 h 450273"/>
                <a:gd name="connsiteX13" fmla="*/ 211282 w 377536"/>
                <a:gd name="connsiteY13" fmla="*/ 121227 h 450273"/>
                <a:gd name="connsiteX14" fmla="*/ 173182 w 377536"/>
                <a:gd name="connsiteY14" fmla="*/ 45027 h 450273"/>
                <a:gd name="connsiteX15" fmla="*/ 76200 w 377536"/>
                <a:gd name="connsiteY15" fmla="*/ 0 h 45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536" h="450273">
                  <a:moveTo>
                    <a:pt x="76200" y="0"/>
                  </a:moveTo>
                  <a:lnTo>
                    <a:pt x="41563" y="34637"/>
                  </a:lnTo>
                  <a:lnTo>
                    <a:pt x="0" y="114300"/>
                  </a:lnTo>
                  <a:lnTo>
                    <a:pt x="45027" y="159327"/>
                  </a:lnTo>
                  <a:lnTo>
                    <a:pt x="38100" y="187037"/>
                  </a:lnTo>
                  <a:lnTo>
                    <a:pt x="20782" y="235527"/>
                  </a:lnTo>
                  <a:lnTo>
                    <a:pt x="0" y="315191"/>
                  </a:lnTo>
                  <a:lnTo>
                    <a:pt x="58882" y="374073"/>
                  </a:lnTo>
                  <a:lnTo>
                    <a:pt x="159327" y="450273"/>
                  </a:lnTo>
                  <a:lnTo>
                    <a:pt x="259772" y="401782"/>
                  </a:lnTo>
                  <a:lnTo>
                    <a:pt x="374072" y="329046"/>
                  </a:lnTo>
                  <a:lnTo>
                    <a:pt x="377536" y="238991"/>
                  </a:lnTo>
                  <a:lnTo>
                    <a:pt x="311727" y="200891"/>
                  </a:lnTo>
                  <a:lnTo>
                    <a:pt x="211282" y="121227"/>
                  </a:lnTo>
                  <a:lnTo>
                    <a:pt x="173182" y="45027"/>
                  </a:lnTo>
                  <a:lnTo>
                    <a:pt x="76200" y="0"/>
                  </a:lnTo>
                  <a:close/>
                </a:path>
              </a:pathLst>
            </a:cu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688338" y="4029064"/>
              <a:ext cx="152400" cy="307777"/>
            </a:xfrm>
            <a:prstGeom prst="rect">
              <a:avLst/>
            </a:prstGeom>
            <a:noFill/>
          </p:spPr>
          <p:txBody>
            <a:bodyPr wrap="square" rtlCol="0">
              <a:spAutoFit/>
            </a:bodyPr>
            <a:lstStyle/>
            <a:p>
              <a:r>
                <a:rPr lang="en-US" dirty="0"/>
                <a:t>1</a:t>
              </a:r>
            </a:p>
          </p:txBody>
        </p:sp>
        <p:sp>
          <p:nvSpPr>
            <p:cNvPr id="8" name="TextBox 7"/>
            <p:cNvSpPr txBox="1"/>
            <p:nvPr/>
          </p:nvSpPr>
          <p:spPr>
            <a:xfrm>
              <a:off x="2122170" y="3794760"/>
              <a:ext cx="274320" cy="307777"/>
            </a:xfrm>
            <a:prstGeom prst="rect">
              <a:avLst/>
            </a:prstGeom>
            <a:noFill/>
          </p:spPr>
          <p:txBody>
            <a:bodyPr wrap="square" rtlCol="0">
              <a:spAutoFit/>
            </a:bodyPr>
            <a:lstStyle/>
            <a:p>
              <a:r>
                <a:rPr lang="en-US" dirty="0"/>
                <a:t>2</a:t>
              </a:r>
            </a:p>
          </p:txBody>
        </p:sp>
        <p:sp>
          <p:nvSpPr>
            <p:cNvPr id="23" name="TextBox 22"/>
            <p:cNvSpPr txBox="1"/>
            <p:nvPr/>
          </p:nvSpPr>
          <p:spPr>
            <a:xfrm>
              <a:off x="1817124" y="3986388"/>
              <a:ext cx="152400" cy="307777"/>
            </a:xfrm>
            <a:prstGeom prst="rect">
              <a:avLst/>
            </a:prstGeom>
            <a:noFill/>
          </p:spPr>
          <p:txBody>
            <a:bodyPr wrap="square" rtlCol="0">
              <a:spAutoFit/>
            </a:bodyPr>
            <a:lstStyle/>
            <a:p>
              <a:r>
                <a:rPr lang="en-US" dirty="0"/>
                <a:t>3</a:t>
              </a:r>
            </a:p>
          </p:txBody>
        </p:sp>
        <p:sp>
          <p:nvSpPr>
            <p:cNvPr id="24" name="TextBox 23"/>
            <p:cNvSpPr txBox="1"/>
            <p:nvPr/>
          </p:nvSpPr>
          <p:spPr>
            <a:xfrm>
              <a:off x="1500445" y="4294165"/>
              <a:ext cx="214745" cy="307777"/>
            </a:xfrm>
            <a:prstGeom prst="rect">
              <a:avLst/>
            </a:prstGeom>
            <a:noFill/>
          </p:spPr>
          <p:txBody>
            <a:bodyPr wrap="square" rtlCol="0">
              <a:spAutoFit/>
            </a:bodyPr>
            <a:lstStyle/>
            <a:p>
              <a:r>
                <a:rPr lang="en-US" dirty="0"/>
                <a:t>4</a:t>
              </a:r>
            </a:p>
          </p:txBody>
        </p:sp>
        <p:sp>
          <p:nvSpPr>
            <p:cNvPr id="25" name="TextBox 24"/>
            <p:cNvSpPr txBox="1"/>
            <p:nvPr/>
          </p:nvSpPr>
          <p:spPr>
            <a:xfrm>
              <a:off x="2803883" y="4533168"/>
              <a:ext cx="153788" cy="307777"/>
            </a:xfrm>
            <a:prstGeom prst="rect">
              <a:avLst/>
            </a:prstGeom>
            <a:noFill/>
          </p:spPr>
          <p:txBody>
            <a:bodyPr wrap="square" rtlCol="0">
              <a:spAutoFit/>
            </a:bodyPr>
            <a:lstStyle/>
            <a:p>
              <a:r>
                <a:rPr lang="en-US" dirty="0"/>
                <a:t>5</a:t>
              </a:r>
            </a:p>
          </p:txBody>
        </p:sp>
        <p:sp>
          <p:nvSpPr>
            <p:cNvPr id="26" name="TextBox 25"/>
            <p:cNvSpPr txBox="1"/>
            <p:nvPr/>
          </p:nvSpPr>
          <p:spPr>
            <a:xfrm>
              <a:off x="2413826" y="4750771"/>
              <a:ext cx="228600" cy="307777"/>
            </a:xfrm>
            <a:prstGeom prst="rect">
              <a:avLst/>
            </a:prstGeom>
            <a:noFill/>
          </p:spPr>
          <p:txBody>
            <a:bodyPr wrap="square" rtlCol="0">
              <a:spAutoFit/>
            </a:bodyPr>
            <a:lstStyle/>
            <a:p>
              <a:r>
                <a:rPr lang="en-US" dirty="0"/>
                <a:t>6</a:t>
              </a:r>
            </a:p>
          </p:txBody>
        </p:sp>
        <p:sp>
          <p:nvSpPr>
            <p:cNvPr id="27" name="TextBox 26"/>
            <p:cNvSpPr txBox="1"/>
            <p:nvPr/>
          </p:nvSpPr>
          <p:spPr>
            <a:xfrm>
              <a:off x="1904503" y="5067530"/>
              <a:ext cx="174885" cy="307777"/>
            </a:xfrm>
            <a:prstGeom prst="rect">
              <a:avLst/>
            </a:prstGeom>
            <a:noFill/>
          </p:spPr>
          <p:txBody>
            <a:bodyPr wrap="square" rtlCol="0">
              <a:spAutoFit/>
            </a:bodyPr>
            <a:lstStyle/>
            <a:p>
              <a:r>
                <a:rPr lang="en-US" dirty="0"/>
                <a:t>7</a:t>
              </a:r>
            </a:p>
          </p:txBody>
        </p:sp>
      </p:grpSp>
    </p:spTree>
    <p:extLst>
      <p:ext uri="{BB962C8B-B14F-4D97-AF65-F5344CB8AC3E}">
        <p14:creationId xmlns:p14="http://schemas.microsoft.com/office/powerpoint/2010/main" val="1649247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1000125" y="365122"/>
            <a:ext cx="10233000" cy="479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2E8652"/>
              </a:buClr>
              <a:buSzPct val="25000"/>
              <a:buFont typeface="Century Gothic"/>
              <a:buNone/>
            </a:pPr>
            <a:r>
              <a:rPr lang="en-US" sz="4800" b="0" i="0" u="none" strike="noStrike" cap="none" dirty="0">
                <a:solidFill>
                  <a:srgbClr val="2E8652"/>
                </a:solidFill>
                <a:latin typeface="Century Gothic"/>
                <a:ea typeface="Century Gothic"/>
                <a:cs typeface="Century Gothic"/>
                <a:sym typeface="Century Gothic"/>
              </a:rPr>
              <a:t>Results  </a:t>
            </a:r>
          </a:p>
        </p:txBody>
      </p:sp>
      <p:sp>
        <p:nvSpPr>
          <p:cNvPr id="266" name="Shape 266"/>
          <p:cNvSpPr txBox="1"/>
          <p:nvPr/>
        </p:nvSpPr>
        <p:spPr>
          <a:xfrm>
            <a:off x="942655" y="6257128"/>
            <a:ext cx="3444900" cy="274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1200" b="0" i="0" u="none" strike="noStrike" cap="none" dirty="0">
                <a:solidFill>
                  <a:srgbClr val="000000"/>
                </a:solidFill>
                <a:latin typeface="Century Gothic"/>
                <a:ea typeface="Century Gothic"/>
                <a:cs typeface="Century Gothic"/>
                <a:sym typeface="Century Gothic"/>
              </a:rPr>
              <a:t>Source: Eastern India Eco Forecasting III </a:t>
            </a:r>
          </a:p>
        </p:txBody>
      </p:sp>
      <p:sp>
        <p:nvSpPr>
          <p:cNvPr id="38" name="Shape 267"/>
          <p:cNvSpPr txBox="1"/>
          <p:nvPr/>
        </p:nvSpPr>
        <p:spPr>
          <a:xfrm>
            <a:off x="1211828" y="1213451"/>
            <a:ext cx="4092131" cy="310576"/>
          </a:xfrm>
          <a:prstGeom prst="rect">
            <a:avLst/>
          </a:prstGeom>
          <a:solidFill>
            <a:schemeClr val="accent6"/>
          </a:solidFill>
          <a:ln>
            <a:noFill/>
          </a:ln>
        </p:spPr>
        <p:txBody>
          <a:bodyPr lIns="91425" tIns="45700" rIns="91425" bIns="45700" anchor="t" anchorCtr="0">
            <a:noAutofit/>
          </a:bodyPr>
          <a:lstStyle/>
          <a:p>
            <a:pPr marL="0" marR="0" lvl="0" indent="0" algn="ctr" rtl="0">
              <a:spcBef>
                <a:spcPts val="0"/>
              </a:spcBef>
              <a:buSzPct val="25000"/>
              <a:buNone/>
            </a:pPr>
            <a:r>
              <a:rPr lang="en-US" sz="1800" dirty="0">
                <a:solidFill>
                  <a:schemeClr val="bg1"/>
                </a:solidFill>
                <a:latin typeface="Century Gothic"/>
                <a:ea typeface="Century Gothic"/>
                <a:cs typeface="Century Gothic"/>
                <a:sym typeface="Century Gothic"/>
              </a:rPr>
              <a:t>Mean Annual LAI (2016)</a:t>
            </a:r>
          </a:p>
        </p:txBody>
      </p:sp>
      <p:sp>
        <p:nvSpPr>
          <p:cNvPr id="39" name="Shape 267"/>
          <p:cNvSpPr txBox="1"/>
          <p:nvPr/>
        </p:nvSpPr>
        <p:spPr>
          <a:xfrm>
            <a:off x="6988124" y="1213451"/>
            <a:ext cx="4195296" cy="310576"/>
          </a:xfrm>
          <a:prstGeom prst="rect">
            <a:avLst/>
          </a:prstGeom>
          <a:solidFill>
            <a:schemeClr val="accent6"/>
          </a:solidFill>
          <a:ln>
            <a:noFill/>
          </a:ln>
        </p:spPr>
        <p:txBody>
          <a:bodyPr lIns="91425" tIns="45700" rIns="91425" bIns="45700" anchor="t" anchorCtr="0">
            <a:noAutofit/>
          </a:bodyPr>
          <a:lstStyle/>
          <a:p>
            <a:pPr lvl="0" algn="ctr">
              <a:buSzPct val="25000"/>
            </a:pPr>
            <a:r>
              <a:rPr lang="en-US" sz="1800" dirty="0">
                <a:solidFill>
                  <a:schemeClr val="bg1"/>
                </a:solidFill>
                <a:latin typeface="Century Gothic" panose="020B0502020202020204" pitchFamily="34" charset="0"/>
                <a:ea typeface="Century Gothic"/>
                <a:cs typeface="Century Gothic"/>
                <a:sym typeface="Century Gothic"/>
              </a:rPr>
              <a:t>Forecasted Mean Annual LAI (2050)</a:t>
            </a:r>
          </a:p>
        </p:txBody>
      </p:sp>
      <p:pic>
        <p:nvPicPr>
          <p:cNvPr id="10" name="Picture 9"/>
          <p:cNvPicPr>
            <a:picLocks noChangeAspect="1"/>
          </p:cNvPicPr>
          <p:nvPr/>
        </p:nvPicPr>
        <p:blipFill>
          <a:blip r:embed="rId3"/>
          <a:stretch>
            <a:fillRect/>
          </a:stretch>
        </p:blipFill>
        <p:spPr>
          <a:xfrm>
            <a:off x="514880" y="1697050"/>
            <a:ext cx="5389282" cy="3486431"/>
          </a:xfrm>
          <a:prstGeom prst="rect">
            <a:avLst/>
          </a:prstGeom>
        </p:spPr>
      </p:pic>
      <p:pic>
        <p:nvPicPr>
          <p:cNvPr id="22" name="Picture 21"/>
          <p:cNvPicPr>
            <a:picLocks noChangeAspect="1"/>
          </p:cNvPicPr>
          <p:nvPr/>
        </p:nvPicPr>
        <p:blipFill>
          <a:blip r:embed="rId4"/>
          <a:stretch>
            <a:fillRect/>
          </a:stretch>
        </p:blipFill>
        <p:spPr>
          <a:xfrm>
            <a:off x="6332726" y="1650143"/>
            <a:ext cx="5330702" cy="3520722"/>
          </a:xfrm>
          <a:prstGeom prst="rect">
            <a:avLst/>
          </a:prstGeom>
        </p:spPr>
      </p:pic>
      <p:grpSp>
        <p:nvGrpSpPr>
          <p:cNvPr id="258" name="Group 257"/>
          <p:cNvGrpSpPr/>
          <p:nvPr/>
        </p:nvGrpSpPr>
        <p:grpSpPr>
          <a:xfrm>
            <a:off x="2665105" y="5378736"/>
            <a:ext cx="2351963" cy="421695"/>
            <a:chOff x="3562077" y="5032996"/>
            <a:chExt cx="2351963" cy="421695"/>
          </a:xfrm>
        </p:grpSpPr>
        <p:pic>
          <p:nvPicPr>
            <p:cNvPr id="12" name="Picture 11"/>
            <p:cNvPicPr>
              <a:picLocks noChangeAspect="1"/>
            </p:cNvPicPr>
            <p:nvPr/>
          </p:nvPicPr>
          <p:blipFill>
            <a:blip r:embed="rId5"/>
            <a:stretch>
              <a:fillRect/>
            </a:stretch>
          </p:blipFill>
          <p:spPr>
            <a:xfrm>
              <a:off x="3562077" y="5115084"/>
              <a:ext cx="1684852" cy="251332"/>
            </a:xfrm>
            <a:prstGeom prst="rect">
              <a:avLst/>
            </a:prstGeom>
          </p:spPr>
        </p:pic>
        <p:sp>
          <p:nvSpPr>
            <p:cNvPr id="3" name="Rectangle 2"/>
            <p:cNvSpPr/>
            <p:nvPr/>
          </p:nvSpPr>
          <p:spPr>
            <a:xfrm>
              <a:off x="4818129" y="5125842"/>
              <a:ext cx="449488" cy="12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extBox 1"/>
            <p:cNvSpPr txBox="1"/>
            <p:nvPr/>
          </p:nvSpPr>
          <p:spPr>
            <a:xfrm>
              <a:off x="4780857" y="5032996"/>
              <a:ext cx="1133183" cy="276999"/>
            </a:xfrm>
            <a:prstGeom prst="rect">
              <a:avLst/>
            </a:prstGeom>
            <a:noFill/>
          </p:spPr>
          <p:txBody>
            <a:bodyPr wrap="square" rtlCol="0">
              <a:spAutoFit/>
            </a:bodyPr>
            <a:lstStyle/>
            <a:p>
              <a:r>
                <a:rPr lang="en-US" sz="1200" dirty="0">
                  <a:latin typeface="Century Gothic" panose="020B0502020202020204" pitchFamily="34" charset="0"/>
                </a:rPr>
                <a:t>Kilometers</a:t>
              </a:r>
            </a:p>
          </p:txBody>
        </p:sp>
        <p:sp>
          <p:nvSpPr>
            <p:cNvPr id="5" name="Rectangle 4"/>
            <p:cNvSpPr/>
            <p:nvPr/>
          </p:nvSpPr>
          <p:spPr>
            <a:xfrm>
              <a:off x="3562078" y="5236483"/>
              <a:ext cx="1371714" cy="132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667551" y="5169626"/>
              <a:ext cx="96747" cy="276999"/>
            </a:xfrm>
            <a:prstGeom prst="rect">
              <a:avLst/>
            </a:prstGeom>
            <a:noFill/>
          </p:spPr>
          <p:txBody>
            <a:bodyPr wrap="square" rtlCol="0">
              <a:spAutoFit/>
            </a:bodyPr>
            <a:lstStyle/>
            <a:p>
              <a:r>
                <a:rPr lang="en-US" sz="1200" dirty="0">
                  <a:latin typeface="Century Gothic" panose="020B0502020202020204" pitchFamily="34" charset="0"/>
                </a:rPr>
                <a:t>2</a:t>
              </a:r>
            </a:p>
          </p:txBody>
        </p:sp>
        <p:sp>
          <p:nvSpPr>
            <p:cNvPr id="30" name="TextBox 29"/>
            <p:cNvSpPr txBox="1"/>
            <p:nvPr/>
          </p:nvSpPr>
          <p:spPr>
            <a:xfrm>
              <a:off x="3845890" y="5164054"/>
              <a:ext cx="96747" cy="276999"/>
            </a:xfrm>
            <a:prstGeom prst="rect">
              <a:avLst/>
            </a:prstGeom>
            <a:noFill/>
          </p:spPr>
          <p:txBody>
            <a:bodyPr wrap="square" rtlCol="0">
              <a:spAutoFit/>
            </a:bodyPr>
            <a:lstStyle/>
            <a:p>
              <a:r>
                <a:rPr lang="en-US" sz="1200" dirty="0">
                  <a:latin typeface="Century Gothic" panose="020B0502020202020204" pitchFamily="34" charset="0"/>
                </a:rPr>
                <a:t>4</a:t>
              </a:r>
            </a:p>
          </p:txBody>
        </p:sp>
        <p:sp>
          <p:nvSpPr>
            <p:cNvPr id="31" name="TextBox 30"/>
            <p:cNvSpPr txBox="1"/>
            <p:nvPr/>
          </p:nvSpPr>
          <p:spPr>
            <a:xfrm>
              <a:off x="4106493" y="5177692"/>
              <a:ext cx="96747" cy="276999"/>
            </a:xfrm>
            <a:prstGeom prst="rect">
              <a:avLst/>
            </a:prstGeom>
            <a:noFill/>
          </p:spPr>
          <p:txBody>
            <a:bodyPr wrap="square" rtlCol="0">
              <a:spAutoFit/>
            </a:bodyPr>
            <a:lstStyle/>
            <a:p>
              <a:r>
                <a:rPr lang="en-US" sz="1200" dirty="0">
                  <a:latin typeface="Century Gothic" panose="020B0502020202020204" pitchFamily="34" charset="0"/>
                </a:rPr>
                <a:t>8</a:t>
              </a:r>
            </a:p>
          </p:txBody>
        </p:sp>
        <p:sp>
          <p:nvSpPr>
            <p:cNvPr id="32" name="TextBox 31"/>
            <p:cNvSpPr txBox="1"/>
            <p:nvPr/>
          </p:nvSpPr>
          <p:spPr>
            <a:xfrm>
              <a:off x="4288166" y="5172780"/>
              <a:ext cx="398377" cy="276999"/>
            </a:xfrm>
            <a:prstGeom prst="rect">
              <a:avLst/>
            </a:prstGeom>
            <a:noFill/>
          </p:spPr>
          <p:txBody>
            <a:bodyPr wrap="square" rtlCol="0">
              <a:spAutoFit/>
            </a:bodyPr>
            <a:lstStyle/>
            <a:p>
              <a:r>
                <a:rPr lang="en-US" sz="1200" dirty="0">
                  <a:latin typeface="Century Gothic" panose="020B0502020202020204" pitchFamily="34" charset="0"/>
                </a:rPr>
                <a:t>12</a:t>
              </a:r>
            </a:p>
          </p:txBody>
        </p:sp>
        <p:sp>
          <p:nvSpPr>
            <p:cNvPr id="33" name="TextBox 32"/>
            <p:cNvSpPr txBox="1"/>
            <p:nvPr/>
          </p:nvSpPr>
          <p:spPr>
            <a:xfrm>
              <a:off x="4600619" y="5163664"/>
              <a:ext cx="398377" cy="276999"/>
            </a:xfrm>
            <a:prstGeom prst="rect">
              <a:avLst/>
            </a:prstGeom>
            <a:noFill/>
          </p:spPr>
          <p:txBody>
            <a:bodyPr wrap="square" rtlCol="0">
              <a:spAutoFit/>
            </a:bodyPr>
            <a:lstStyle/>
            <a:p>
              <a:r>
                <a:rPr lang="en-US" sz="1200" dirty="0">
                  <a:latin typeface="Century Gothic" panose="020B0502020202020204" pitchFamily="34" charset="0"/>
                </a:rPr>
                <a:t>16</a:t>
              </a:r>
            </a:p>
          </p:txBody>
        </p:sp>
      </p:grpSp>
      <p:grpSp>
        <p:nvGrpSpPr>
          <p:cNvPr id="44" name="Group 43"/>
          <p:cNvGrpSpPr/>
          <p:nvPr/>
        </p:nvGrpSpPr>
        <p:grpSpPr>
          <a:xfrm>
            <a:off x="5887319" y="5148164"/>
            <a:ext cx="2959226" cy="1479686"/>
            <a:chOff x="9548015" y="31847500"/>
            <a:chExt cx="2959226" cy="1479686"/>
          </a:xfrm>
        </p:grpSpPr>
        <p:pic>
          <p:nvPicPr>
            <p:cNvPr id="46" name="Picture 45"/>
            <p:cNvPicPr>
              <a:picLocks noChangeAspect="1"/>
            </p:cNvPicPr>
            <p:nvPr/>
          </p:nvPicPr>
          <p:blipFill>
            <a:blip r:embed="rId6"/>
            <a:stretch>
              <a:fillRect/>
            </a:stretch>
          </p:blipFill>
          <p:spPr>
            <a:xfrm>
              <a:off x="9548015" y="32288920"/>
              <a:ext cx="1801163" cy="1030185"/>
            </a:xfrm>
            <a:prstGeom prst="rect">
              <a:avLst/>
            </a:prstGeom>
          </p:spPr>
        </p:pic>
        <p:sp>
          <p:nvSpPr>
            <p:cNvPr id="47" name="Rectangle 46"/>
            <p:cNvSpPr/>
            <p:nvPr/>
          </p:nvSpPr>
          <p:spPr>
            <a:xfrm>
              <a:off x="9993422" y="31847500"/>
              <a:ext cx="1310796" cy="1479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0015726" y="32368692"/>
              <a:ext cx="747764" cy="39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9947931" y="32224585"/>
              <a:ext cx="1660094" cy="307777"/>
            </a:xfrm>
            <a:prstGeom prst="rect">
              <a:avLst/>
            </a:prstGeom>
            <a:noFill/>
          </p:spPr>
          <p:txBody>
            <a:bodyPr wrap="square" rtlCol="0">
              <a:spAutoFit/>
            </a:bodyPr>
            <a:lstStyle/>
            <a:p>
              <a:r>
                <a:rPr lang="en-US" dirty="0">
                  <a:latin typeface="Century Gothic" panose="020B0502020202020204" pitchFamily="34" charset="0"/>
                </a:rPr>
                <a:t>High: 3.06251</a:t>
              </a:r>
            </a:p>
          </p:txBody>
        </p:sp>
        <p:sp>
          <p:nvSpPr>
            <p:cNvPr id="50" name="TextBox 49"/>
            <p:cNvSpPr txBox="1"/>
            <p:nvPr/>
          </p:nvSpPr>
          <p:spPr>
            <a:xfrm>
              <a:off x="9919707" y="32544032"/>
              <a:ext cx="1660094" cy="307777"/>
            </a:xfrm>
            <a:prstGeom prst="rect">
              <a:avLst/>
            </a:prstGeom>
            <a:noFill/>
          </p:spPr>
          <p:txBody>
            <a:bodyPr wrap="square" rtlCol="0">
              <a:spAutoFit/>
            </a:bodyPr>
            <a:lstStyle/>
            <a:p>
              <a:r>
                <a:rPr lang="en-US" dirty="0">
                  <a:latin typeface="Century Gothic" panose="020B0502020202020204" pitchFamily="34" charset="0"/>
                </a:rPr>
                <a:t>Low: 1.43122</a:t>
              </a:r>
            </a:p>
          </p:txBody>
        </p:sp>
        <p:sp>
          <p:nvSpPr>
            <p:cNvPr id="51" name="TextBox 50"/>
            <p:cNvSpPr txBox="1"/>
            <p:nvPr/>
          </p:nvSpPr>
          <p:spPr>
            <a:xfrm>
              <a:off x="9952139" y="32991482"/>
              <a:ext cx="2555102" cy="307777"/>
            </a:xfrm>
            <a:prstGeom prst="rect">
              <a:avLst/>
            </a:prstGeom>
            <a:noFill/>
          </p:spPr>
          <p:txBody>
            <a:bodyPr wrap="square" rtlCol="0">
              <a:spAutoFit/>
            </a:bodyPr>
            <a:lstStyle/>
            <a:p>
              <a:r>
                <a:rPr lang="en-US" dirty="0">
                  <a:latin typeface="Century Gothic" panose="020B0502020202020204" pitchFamily="34" charset="0"/>
                </a:rPr>
                <a:t>Mangrove Boundary</a:t>
              </a:r>
            </a:p>
          </p:txBody>
        </p:sp>
      </p:grpSp>
    </p:spTree>
    <p:extLst>
      <p:ext uri="{BB962C8B-B14F-4D97-AF65-F5344CB8AC3E}">
        <p14:creationId xmlns:p14="http://schemas.microsoft.com/office/powerpoint/2010/main" val="211868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1000125" y="365122"/>
            <a:ext cx="10233000" cy="479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2E8652"/>
              </a:buClr>
              <a:buSzPct val="25000"/>
              <a:buFont typeface="Century Gothic"/>
              <a:buNone/>
            </a:pPr>
            <a:r>
              <a:rPr lang="en-US" sz="4800" b="0" i="0" u="none" strike="noStrike" cap="none" dirty="0">
                <a:solidFill>
                  <a:srgbClr val="2E8652"/>
                </a:solidFill>
                <a:latin typeface="Century Gothic"/>
                <a:ea typeface="Century Gothic"/>
                <a:cs typeface="Century Gothic"/>
                <a:sym typeface="Century Gothic"/>
              </a:rPr>
              <a:t>Results  </a:t>
            </a:r>
          </a:p>
        </p:txBody>
      </p:sp>
      <p:sp>
        <p:nvSpPr>
          <p:cNvPr id="266" name="Shape 266"/>
          <p:cNvSpPr txBox="1"/>
          <p:nvPr/>
        </p:nvSpPr>
        <p:spPr>
          <a:xfrm>
            <a:off x="942655" y="6257128"/>
            <a:ext cx="3444900" cy="274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1200" b="0" i="0" u="none" strike="noStrike" cap="none" dirty="0">
                <a:solidFill>
                  <a:srgbClr val="000000"/>
                </a:solidFill>
                <a:latin typeface="Century Gothic"/>
                <a:ea typeface="Century Gothic"/>
                <a:cs typeface="Century Gothic"/>
                <a:sym typeface="Century Gothic"/>
              </a:rPr>
              <a:t>Source: Eastern India Eco Forecasting III </a:t>
            </a:r>
          </a:p>
        </p:txBody>
      </p:sp>
      <p:sp>
        <p:nvSpPr>
          <p:cNvPr id="38" name="Shape 267"/>
          <p:cNvSpPr txBox="1"/>
          <p:nvPr/>
        </p:nvSpPr>
        <p:spPr>
          <a:xfrm>
            <a:off x="1211828" y="1213451"/>
            <a:ext cx="4092131" cy="310576"/>
          </a:xfrm>
          <a:prstGeom prst="rect">
            <a:avLst/>
          </a:prstGeom>
          <a:solidFill>
            <a:schemeClr val="accent6"/>
          </a:solidFill>
          <a:ln>
            <a:noFill/>
          </a:ln>
        </p:spPr>
        <p:txBody>
          <a:bodyPr lIns="91425" tIns="45700" rIns="91425" bIns="45700" anchor="t" anchorCtr="0">
            <a:noAutofit/>
          </a:bodyPr>
          <a:lstStyle/>
          <a:p>
            <a:pPr marL="0" marR="0" lvl="0" indent="0" algn="ctr" rtl="0">
              <a:spcBef>
                <a:spcPts val="0"/>
              </a:spcBef>
              <a:buSzPct val="25000"/>
              <a:buNone/>
            </a:pPr>
            <a:r>
              <a:rPr lang="en-US" sz="1800" dirty="0">
                <a:solidFill>
                  <a:schemeClr val="bg1"/>
                </a:solidFill>
                <a:latin typeface="Century Gothic"/>
                <a:ea typeface="Century Gothic"/>
                <a:cs typeface="Century Gothic"/>
                <a:sym typeface="Century Gothic"/>
              </a:rPr>
              <a:t>Mean Annual CHL (2016)</a:t>
            </a:r>
          </a:p>
        </p:txBody>
      </p:sp>
      <p:sp>
        <p:nvSpPr>
          <p:cNvPr id="39" name="Shape 267"/>
          <p:cNvSpPr txBox="1"/>
          <p:nvPr/>
        </p:nvSpPr>
        <p:spPr>
          <a:xfrm>
            <a:off x="6988124" y="1213451"/>
            <a:ext cx="4412274" cy="310576"/>
          </a:xfrm>
          <a:prstGeom prst="rect">
            <a:avLst/>
          </a:prstGeom>
          <a:solidFill>
            <a:schemeClr val="accent6"/>
          </a:solidFill>
          <a:ln>
            <a:noFill/>
          </a:ln>
        </p:spPr>
        <p:txBody>
          <a:bodyPr lIns="91425" tIns="45700" rIns="91425" bIns="45700" anchor="t" anchorCtr="0">
            <a:noAutofit/>
          </a:bodyPr>
          <a:lstStyle/>
          <a:p>
            <a:pPr lvl="0" algn="ctr">
              <a:buSzPct val="25000"/>
            </a:pPr>
            <a:r>
              <a:rPr lang="en-US" sz="1800" dirty="0">
                <a:solidFill>
                  <a:schemeClr val="bg1"/>
                </a:solidFill>
                <a:latin typeface="Century Gothic" panose="020B0502020202020204" pitchFamily="34" charset="0"/>
                <a:ea typeface="Century Gothic"/>
                <a:cs typeface="Century Gothic"/>
                <a:sym typeface="Century Gothic"/>
              </a:rPr>
              <a:t>Forecasted Mean Annual CHL (2050) (2050)</a:t>
            </a:r>
          </a:p>
        </p:txBody>
      </p:sp>
      <p:pic>
        <p:nvPicPr>
          <p:cNvPr id="10" name="Picture 9"/>
          <p:cNvPicPr>
            <a:picLocks noChangeAspect="1"/>
          </p:cNvPicPr>
          <p:nvPr/>
        </p:nvPicPr>
        <p:blipFill>
          <a:blip r:embed="rId3"/>
          <a:stretch>
            <a:fillRect/>
          </a:stretch>
        </p:blipFill>
        <p:spPr>
          <a:xfrm>
            <a:off x="553226" y="1645427"/>
            <a:ext cx="5321301" cy="3466003"/>
          </a:xfrm>
          <a:prstGeom prst="rect">
            <a:avLst/>
          </a:prstGeom>
        </p:spPr>
      </p:pic>
      <p:pic>
        <p:nvPicPr>
          <p:cNvPr id="22" name="Picture 21"/>
          <p:cNvPicPr>
            <a:picLocks noChangeAspect="1"/>
          </p:cNvPicPr>
          <p:nvPr/>
        </p:nvPicPr>
        <p:blipFill>
          <a:blip r:embed="rId4"/>
          <a:stretch>
            <a:fillRect/>
          </a:stretch>
        </p:blipFill>
        <p:spPr>
          <a:xfrm>
            <a:off x="6290609" y="1645428"/>
            <a:ext cx="5323153" cy="3466002"/>
          </a:xfrm>
          <a:prstGeom prst="rect">
            <a:avLst/>
          </a:prstGeom>
        </p:spPr>
      </p:pic>
      <p:grpSp>
        <p:nvGrpSpPr>
          <p:cNvPr id="258" name="Group 257"/>
          <p:cNvGrpSpPr/>
          <p:nvPr/>
        </p:nvGrpSpPr>
        <p:grpSpPr>
          <a:xfrm>
            <a:off x="2665105" y="5378736"/>
            <a:ext cx="2351963" cy="421695"/>
            <a:chOff x="3562077" y="5032996"/>
            <a:chExt cx="2351963" cy="421695"/>
          </a:xfrm>
        </p:grpSpPr>
        <p:pic>
          <p:nvPicPr>
            <p:cNvPr id="12" name="Picture 11"/>
            <p:cNvPicPr>
              <a:picLocks noChangeAspect="1"/>
            </p:cNvPicPr>
            <p:nvPr/>
          </p:nvPicPr>
          <p:blipFill>
            <a:blip r:embed="rId5"/>
            <a:stretch>
              <a:fillRect/>
            </a:stretch>
          </p:blipFill>
          <p:spPr>
            <a:xfrm>
              <a:off x="3562077" y="5115084"/>
              <a:ext cx="1684852" cy="251332"/>
            </a:xfrm>
            <a:prstGeom prst="rect">
              <a:avLst/>
            </a:prstGeom>
          </p:spPr>
        </p:pic>
        <p:sp>
          <p:nvSpPr>
            <p:cNvPr id="3" name="Rectangle 2"/>
            <p:cNvSpPr/>
            <p:nvPr/>
          </p:nvSpPr>
          <p:spPr>
            <a:xfrm>
              <a:off x="4818129" y="5125842"/>
              <a:ext cx="449488" cy="12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extBox 1"/>
            <p:cNvSpPr txBox="1"/>
            <p:nvPr/>
          </p:nvSpPr>
          <p:spPr>
            <a:xfrm>
              <a:off x="4780857" y="5032996"/>
              <a:ext cx="1133183" cy="276999"/>
            </a:xfrm>
            <a:prstGeom prst="rect">
              <a:avLst/>
            </a:prstGeom>
            <a:noFill/>
          </p:spPr>
          <p:txBody>
            <a:bodyPr wrap="square" rtlCol="0">
              <a:spAutoFit/>
            </a:bodyPr>
            <a:lstStyle/>
            <a:p>
              <a:r>
                <a:rPr lang="en-US" sz="1200" dirty="0">
                  <a:latin typeface="Century Gothic" panose="020B0502020202020204" pitchFamily="34" charset="0"/>
                </a:rPr>
                <a:t>Kilometers</a:t>
              </a:r>
            </a:p>
          </p:txBody>
        </p:sp>
        <p:sp>
          <p:nvSpPr>
            <p:cNvPr id="5" name="Rectangle 4"/>
            <p:cNvSpPr/>
            <p:nvPr/>
          </p:nvSpPr>
          <p:spPr>
            <a:xfrm>
              <a:off x="3562078" y="5236483"/>
              <a:ext cx="1371714" cy="132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667551" y="5169626"/>
              <a:ext cx="96747" cy="276999"/>
            </a:xfrm>
            <a:prstGeom prst="rect">
              <a:avLst/>
            </a:prstGeom>
            <a:noFill/>
          </p:spPr>
          <p:txBody>
            <a:bodyPr wrap="square" rtlCol="0">
              <a:spAutoFit/>
            </a:bodyPr>
            <a:lstStyle/>
            <a:p>
              <a:r>
                <a:rPr lang="en-US" sz="1200" dirty="0">
                  <a:latin typeface="Century Gothic" panose="020B0502020202020204" pitchFamily="34" charset="0"/>
                </a:rPr>
                <a:t>2</a:t>
              </a:r>
            </a:p>
          </p:txBody>
        </p:sp>
        <p:sp>
          <p:nvSpPr>
            <p:cNvPr id="30" name="TextBox 29"/>
            <p:cNvSpPr txBox="1"/>
            <p:nvPr/>
          </p:nvSpPr>
          <p:spPr>
            <a:xfrm>
              <a:off x="3845890" y="5164054"/>
              <a:ext cx="96747" cy="276999"/>
            </a:xfrm>
            <a:prstGeom prst="rect">
              <a:avLst/>
            </a:prstGeom>
            <a:noFill/>
          </p:spPr>
          <p:txBody>
            <a:bodyPr wrap="square" rtlCol="0">
              <a:spAutoFit/>
            </a:bodyPr>
            <a:lstStyle/>
            <a:p>
              <a:r>
                <a:rPr lang="en-US" sz="1200" dirty="0">
                  <a:latin typeface="Century Gothic" panose="020B0502020202020204" pitchFamily="34" charset="0"/>
                </a:rPr>
                <a:t>4</a:t>
              </a:r>
            </a:p>
          </p:txBody>
        </p:sp>
        <p:sp>
          <p:nvSpPr>
            <p:cNvPr id="31" name="TextBox 30"/>
            <p:cNvSpPr txBox="1"/>
            <p:nvPr/>
          </p:nvSpPr>
          <p:spPr>
            <a:xfrm>
              <a:off x="4106493" y="5177692"/>
              <a:ext cx="96747" cy="276999"/>
            </a:xfrm>
            <a:prstGeom prst="rect">
              <a:avLst/>
            </a:prstGeom>
            <a:noFill/>
          </p:spPr>
          <p:txBody>
            <a:bodyPr wrap="square" rtlCol="0">
              <a:spAutoFit/>
            </a:bodyPr>
            <a:lstStyle/>
            <a:p>
              <a:r>
                <a:rPr lang="en-US" sz="1200" dirty="0">
                  <a:latin typeface="Century Gothic" panose="020B0502020202020204" pitchFamily="34" charset="0"/>
                </a:rPr>
                <a:t>8</a:t>
              </a:r>
            </a:p>
          </p:txBody>
        </p:sp>
        <p:sp>
          <p:nvSpPr>
            <p:cNvPr id="32" name="TextBox 31"/>
            <p:cNvSpPr txBox="1"/>
            <p:nvPr/>
          </p:nvSpPr>
          <p:spPr>
            <a:xfrm>
              <a:off x="4288166" y="5172780"/>
              <a:ext cx="398377" cy="276999"/>
            </a:xfrm>
            <a:prstGeom prst="rect">
              <a:avLst/>
            </a:prstGeom>
            <a:noFill/>
          </p:spPr>
          <p:txBody>
            <a:bodyPr wrap="square" rtlCol="0">
              <a:spAutoFit/>
            </a:bodyPr>
            <a:lstStyle/>
            <a:p>
              <a:r>
                <a:rPr lang="en-US" sz="1200" dirty="0">
                  <a:latin typeface="Century Gothic" panose="020B0502020202020204" pitchFamily="34" charset="0"/>
                </a:rPr>
                <a:t>12</a:t>
              </a:r>
            </a:p>
          </p:txBody>
        </p:sp>
        <p:sp>
          <p:nvSpPr>
            <p:cNvPr id="33" name="TextBox 32"/>
            <p:cNvSpPr txBox="1"/>
            <p:nvPr/>
          </p:nvSpPr>
          <p:spPr>
            <a:xfrm>
              <a:off x="4600619" y="5163664"/>
              <a:ext cx="398377" cy="276999"/>
            </a:xfrm>
            <a:prstGeom prst="rect">
              <a:avLst/>
            </a:prstGeom>
            <a:noFill/>
          </p:spPr>
          <p:txBody>
            <a:bodyPr wrap="square" rtlCol="0">
              <a:spAutoFit/>
            </a:bodyPr>
            <a:lstStyle/>
            <a:p>
              <a:r>
                <a:rPr lang="en-US" sz="1200" dirty="0">
                  <a:latin typeface="Century Gothic" panose="020B0502020202020204" pitchFamily="34" charset="0"/>
                </a:rPr>
                <a:t>16</a:t>
              </a:r>
            </a:p>
          </p:txBody>
        </p:sp>
      </p:grpSp>
      <p:grpSp>
        <p:nvGrpSpPr>
          <p:cNvPr id="44" name="Group 43"/>
          <p:cNvGrpSpPr/>
          <p:nvPr/>
        </p:nvGrpSpPr>
        <p:grpSpPr>
          <a:xfrm>
            <a:off x="5703123" y="5308327"/>
            <a:ext cx="2959226" cy="1479686"/>
            <a:chOff x="9548015" y="31847500"/>
            <a:chExt cx="2959226" cy="1479686"/>
          </a:xfrm>
        </p:grpSpPr>
        <p:pic>
          <p:nvPicPr>
            <p:cNvPr id="46" name="Picture 45"/>
            <p:cNvPicPr>
              <a:picLocks noChangeAspect="1"/>
            </p:cNvPicPr>
            <p:nvPr/>
          </p:nvPicPr>
          <p:blipFill>
            <a:blip r:embed="rId6"/>
            <a:stretch>
              <a:fillRect/>
            </a:stretch>
          </p:blipFill>
          <p:spPr>
            <a:xfrm>
              <a:off x="9548015" y="32288920"/>
              <a:ext cx="1801163" cy="1030185"/>
            </a:xfrm>
            <a:prstGeom prst="rect">
              <a:avLst/>
            </a:prstGeom>
          </p:spPr>
        </p:pic>
        <p:sp>
          <p:nvSpPr>
            <p:cNvPr id="47" name="Rectangle 46"/>
            <p:cNvSpPr/>
            <p:nvPr/>
          </p:nvSpPr>
          <p:spPr>
            <a:xfrm>
              <a:off x="9993422" y="31847500"/>
              <a:ext cx="1310796" cy="1479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0015726" y="32368692"/>
              <a:ext cx="747764" cy="39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9947931" y="32224585"/>
              <a:ext cx="1660094" cy="307777"/>
            </a:xfrm>
            <a:prstGeom prst="rect">
              <a:avLst/>
            </a:prstGeom>
            <a:noFill/>
          </p:spPr>
          <p:txBody>
            <a:bodyPr wrap="square" rtlCol="0">
              <a:spAutoFit/>
            </a:bodyPr>
            <a:lstStyle/>
            <a:p>
              <a:r>
                <a:rPr lang="en-US" dirty="0">
                  <a:latin typeface="Century Gothic" panose="020B0502020202020204" pitchFamily="34" charset="0"/>
                </a:rPr>
                <a:t>High: 39.6875</a:t>
              </a:r>
            </a:p>
          </p:txBody>
        </p:sp>
        <p:sp>
          <p:nvSpPr>
            <p:cNvPr id="50" name="TextBox 49"/>
            <p:cNvSpPr txBox="1"/>
            <p:nvPr/>
          </p:nvSpPr>
          <p:spPr>
            <a:xfrm>
              <a:off x="9919707" y="32544032"/>
              <a:ext cx="1660094" cy="307777"/>
            </a:xfrm>
            <a:prstGeom prst="rect">
              <a:avLst/>
            </a:prstGeom>
            <a:noFill/>
          </p:spPr>
          <p:txBody>
            <a:bodyPr wrap="square" rtlCol="0">
              <a:spAutoFit/>
            </a:bodyPr>
            <a:lstStyle/>
            <a:p>
              <a:r>
                <a:rPr lang="en-US" dirty="0">
                  <a:latin typeface="Century Gothic" panose="020B0502020202020204" pitchFamily="34" charset="0"/>
                </a:rPr>
                <a:t>Low: 15.6421</a:t>
              </a:r>
            </a:p>
          </p:txBody>
        </p:sp>
        <p:sp>
          <p:nvSpPr>
            <p:cNvPr id="51" name="TextBox 50"/>
            <p:cNvSpPr txBox="1"/>
            <p:nvPr/>
          </p:nvSpPr>
          <p:spPr>
            <a:xfrm>
              <a:off x="9952139" y="32991482"/>
              <a:ext cx="2555102" cy="307777"/>
            </a:xfrm>
            <a:prstGeom prst="rect">
              <a:avLst/>
            </a:prstGeom>
            <a:noFill/>
          </p:spPr>
          <p:txBody>
            <a:bodyPr wrap="square" rtlCol="0">
              <a:spAutoFit/>
            </a:bodyPr>
            <a:lstStyle/>
            <a:p>
              <a:r>
                <a:rPr lang="en-US" dirty="0">
                  <a:latin typeface="Century Gothic" panose="020B0502020202020204" pitchFamily="34" charset="0"/>
                </a:rPr>
                <a:t>Mangrove Boundary</a:t>
              </a:r>
            </a:p>
          </p:txBody>
        </p:sp>
      </p:grpSp>
    </p:spTree>
    <p:extLst>
      <p:ext uri="{BB962C8B-B14F-4D97-AF65-F5344CB8AC3E}">
        <p14:creationId xmlns:p14="http://schemas.microsoft.com/office/powerpoint/2010/main" val="2784516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 </a:t>
            </a:r>
          </a:p>
        </p:txBody>
      </p:sp>
      <p:sp>
        <p:nvSpPr>
          <p:cNvPr id="5" name="Rectangle 4"/>
          <p:cNvSpPr/>
          <p:nvPr/>
        </p:nvSpPr>
        <p:spPr>
          <a:xfrm>
            <a:off x="6381946" y="1329180"/>
            <a:ext cx="5124252" cy="4185761"/>
          </a:xfrm>
          <a:prstGeom prst="rect">
            <a:avLst/>
          </a:prstGeom>
        </p:spPr>
        <p:txBody>
          <a:bodyPr wrap="square">
            <a:spAutoFit/>
          </a:bodyPr>
          <a:lstStyle/>
          <a:p>
            <a:pPr marL="285750" indent="-285750">
              <a:buClr>
                <a:srgbClr val="2E8654"/>
              </a:buClr>
              <a:buFont typeface="Webdings" panose="05030102010509060703" pitchFamily="18" charset="2"/>
              <a:buChar char="4"/>
            </a:pPr>
            <a:r>
              <a:rPr lang="en-US" dirty="0">
                <a:latin typeface="Century Gothic" panose="020B0502020202020204" pitchFamily="34" charset="0"/>
              </a:rPr>
              <a:t>Despite conservation efforts, the current extent of dense mangrove in Bhitarkanika Wildlife Sanctuary is projected to decrease up to 10% by the year 2050.</a:t>
            </a:r>
          </a:p>
          <a:p>
            <a:pPr marL="285750" indent="-285750">
              <a:buClr>
                <a:srgbClr val="2E8654"/>
              </a:buClr>
              <a:buFont typeface="Webdings" panose="05030102010509060703" pitchFamily="18" charset="2"/>
              <a:buChar char="4"/>
            </a:pPr>
            <a:endParaRPr lang="en-US" dirty="0">
              <a:latin typeface="Century Gothic" panose="020B0502020202020204" pitchFamily="34" charset="0"/>
            </a:endParaRPr>
          </a:p>
          <a:p>
            <a:pPr marL="285750" indent="-285750">
              <a:buClr>
                <a:srgbClr val="2E8654"/>
              </a:buClr>
              <a:buFont typeface="Webdings" panose="05030102010509060703" pitchFamily="18" charset="2"/>
              <a:buChar char="4"/>
            </a:pPr>
            <a:r>
              <a:rPr lang="en-US" dirty="0">
                <a:latin typeface="Century Gothic" panose="020B0502020202020204" pitchFamily="34" charset="0"/>
              </a:rPr>
              <a:t>A comparison between the classification for 1995, 2004, 2017 and the projected classification for 2050 indicates that dense mangrove extent decreased while open mangrove and agriculture extents increased</a:t>
            </a:r>
            <a:r>
              <a:rPr lang="en-US" dirty="0" smtClean="0">
                <a:latin typeface="Century Gothic" panose="020B0502020202020204" pitchFamily="34" charset="0"/>
              </a:rPr>
              <a:t>.</a:t>
            </a:r>
            <a:endParaRPr lang="en-US" dirty="0">
              <a:latin typeface="Century Gothic" panose="020B0502020202020204" pitchFamily="34" charset="0"/>
            </a:endParaRPr>
          </a:p>
          <a:p>
            <a:pPr marL="285750" indent="-285750">
              <a:buClr>
                <a:srgbClr val="2E8654"/>
              </a:buClr>
              <a:buFont typeface="Webdings" panose="05030102010509060703" pitchFamily="18" charset="2"/>
              <a:buChar char="4"/>
            </a:pPr>
            <a:endParaRPr lang="en-US" dirty="0">
              <a:latin typeface="Century Gothic" panose="020B0502020202020204" pitchFamily="34" charset="0"/>
            </a:endParaRPr>
          </a:p>
          <a:p>
            <a:pPr marL="285750" indent="-285750">
              <a:buClr>
                <a:srgbClr val="2E8654"/>
              </a:buClr>
              <a:buFont typeface="Webdings" panose="05030102010509060703" pitchFamily="18" charset="2"/>
              <a:buChar char="4"/>
            </a:pPr>
            <a:r>
              <a:rPr lang="en-US" dirty="0">
                <a:latin typeface="Century Gothic" panose="020B0502020202020204" pitchFamily="34" charset="0"/>
              </a:rPr>
              <a:t>The forecasted GPP, LAI and CHL values for year 2050 was 7.7%, 20.83% and 25.96% less respectively compared to the mean annual value for 2016.</a:t>
            </a:r>
          </a:p>
          <a:p>
            <a:pPr marL="285750" indent="-285750">
              <a:buClr>
                <a:srgbClr val="2E8654"/>
              </a:buClr>
              <a:buFont typeface="Webdings" panose="05030102010509060703" pitchFamily="18" charset="2"/>
              <a:buChar char="4"/>
            </a:pPr>
            <a:endParaRPr lang="en-US" dirty="0">
              <a:latin typeface="Century Gothic" panose="020B0502020202020204" pitchFamily="34" charset="0"/>
            </a:endParaRPr>
          </a:p>
          <a:p>
            <a:pPr marL="285750" indent="-285750">
              <a:buClr>
                <a:srgbClr val="2E8654"/>
              </a:buClr>
              <a:buFont typeface="Webdings" panose="05030102010509060703" pitchFamily="18" charset="2"/>
              <a:buChar char="4"/>
            </a:pPr>
            <a:r>
              <a:rPr lang="en-US" dirty="0">
                <a:latin typeface="Century Gothic" panose="020B0502020202020204" pitchFamily="34" charset="0"/>
              </a:rPr>
              <a:t>By 2050, patches of mangrove along the south-west and northern coast of Bhitarkanika Wildlife Sanctuary are projected to decrease; and corresponding area are projected to decrease in GPP, LAI and CHL as well.</a:t>
            </a:r>
          </a:p>
        </p:txBody>
      </p:sp>
      <p:pic>
        <p:nvPicPr>
          <p:cNvPr id="1026" name="Picture 2" descr="C:\Users\me02819\Desktop\Mangrove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039" y="1404522"/>
            <a:ext cx="5825907" cy="3831898"/>
          </a:xfrm>
          <a:prstGeom prst="rect">
            <a:avLst/>
          </a:prstGeom>
          <a:noFill/>
          <a:extLst>
            <a:ext uri="{909E8E84-426E-40DD-AFC4-6F175D3DCCD1}">
              <a14:hiddenFill xmlns:a14="http://schemas.microsoft.com/office/drawing/2010/main">
                <a:solidFill>
                  <a:srgbClr val="FFFFFF"/>
                </a:solidFill>
              </a14:hiddenFill>
            </a:ext>
          </a:extLst>
        </p:spPr>
      </p:pic>
      <p:sp>
        <p:nvSpPr>
          <p:cNvPr id="6" name="Shape 127"/>
          <p:cNvSpPr txBox="1"/>
          <p:nvPr/>
        </p:nvSpPr>
        <p:spPr>
          <a:xfrm>
            <a:off x="487744" y="6426520"/>
            <a:ext cx="3445002" cy="274318"/>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rgbClr val="000000"/>
              </a:buClr>
              <a:buSzPct val="25000"/>
              <a:buFont typeface="Arial"/>
              <a:buNone/>
            </a:pPr>
            <a:r>
              <a:rPr lang="en-US" sz="1200" b="0" i="0" u="none" strike="noStrike" cap="none" dirty="0">
                <a:solidFill>
                  <a:srgbClr val="000000"/>
                </a:solidFill>
                <a:latin typeface="Century Gothic"/>
                <a:ea typeface="Century Gothic"/>
                <a:cs typeface="Century Gothic"/>
                <a:sym typeface="Century Gothic"/>
              </a:rPr>
              <a:t>Image Credit:  </a:t>
            </a:r>
            <a:r>
              <a:rPr lang="en-US" sz="1200" b="0" i="0" u="none" strike="noStrike" cap="none" dirty="0" err="1">
                <a:solidFill>
                  <a:srgbClr val="000000"/>
                </a:solidFill>
                <a:latin typeface="Century Gothic"/>
                <a:ea typeface="Century Gothic"/>
                <a:cs typeface="Century Gothic"/>
                <a:sym typeface="Century Gothic"/>
              </a:rPr>
              <a:t>Sarangib</a:t>
            </a:r>
            <a:r>
              <a:rPr lang="en-US" sz="1200" b="0" i="0" u="none" strike="noStrike" cap="none" dirty="0">
                <a:solidFill>
                  <a:srgbClr val="000000"/>
                </a:solidFill>
                <a:latin typeface="Century Gothic"/>
                <a:ea typeface="Century Gothic"/>
                <a:cs typeface="Century Gothic"/>
                <a:sym typeface="Century Gothic"/>
              </a:rPr>
              <a:t>, </a:t>
            </a:r>
            <a:r>
              <a:rPr lang="en-US" sz="1200" b="0" i="0" u="none" strike="noStrike" cap="none" dirty="0" err="1">
                <a:solidFill>
                  <a:srgbClr val="000000"/>
                </a:solidFill>
                <a:latin typeface="Century Gothic"/>
                <a:ea typeface="Century Gothic"/>
                <a:cs typeface="Century Gothic"/>
                <a:sym typeface="Century Gothic"/>
              </a:rPr>
              <a:t>Pixabay</a:t>
            </a:r>
            <a:endParaRPr lang="en-US" sz="1200" b="0" i="0" u="none" strike="noStrike" cap="none" dirty="0">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884754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1000125" y="377822"/>
            <a:ext cx="9413276"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2E8652"/>
              </a:buClr>
              <a:buSzPct val="25000"/>
              <a:buFont typeface="Century Gothic"/>
              <a:buNone/>
            </a:pPr>
            <a:r>
              <a:rPr lang="en-US" sz="4320" b="0" i="0" u="none" strike="noStrike" cap="none">
                <a:solidFill>
                  <a:srgbClr val="2E8652"/>
                </a:solidFill>
                <a:latin typeface="Century Gothic"/>
                <a:ea typeface="Century Gothic"/>
                <a:cs typeface="Century Gothic"/>
                <a:sym typeface="Century Gothic"/>
              </a:rPr>
              <a:t>Acknowledgements</a:t>
            </a:r>
          </a:p>
        </p:txBody>
      </p:sp>
      <p:sp>
        <p:nvSpPr>
          <p:cNvPr id="293" name="Shape 293"/>
          <p:cNvSpPr/>
          <p:nvPr/>
        </p:nvSpPr>
        <p:spPr>
          <a:xfrm>
            <a:off x="609600" y="1176866"/>
            <a:ext cx="10972799" cy="4504266"/>
          </a:xfrm>
          <a:prstGeom prst="rect">
            <a:avLst/>
          </a:prstGeom>
          <a:noFill/>
          <a:ln>
            <a:noFill/>
          </a:ln>
        </p:spPr>
        <p:txBody>
          <a:bodyPr lIns="91425" tIns="45700" rIns="91425" bIns="45700" anchor="t" anchorCtr="0">
            <a:noAutofit/>
          </a:bodyPr>
          <a:lstStyle/>
          <a:p>
            <a:pPr marL="342900" marR="0" lvl="0" indent="-342900" algn="ctr" rtl="0">
              <a:lnSpc>
                <a:spcPct val="90000"/>
              </a:lnSpc>
              <a:spcBef>
                <a:spcPts val="0"/>
              </a:spcBef>
              <a:spcAft>
                <a:spcPts val="0"/>
              </a:spcAft>
              <a:buClr>
                <a:srgbClr val="218754"/>
              </a:buClr>
              <a:buFont typeface="Arimo"/>
              <a:buNone/>
            </a:pPr>
            <a:endParaRPr sz="2000" b="0" i="0" u="none" strike="noStrike" cap="none">
              <a:solidFill>
                <a:srgbClr val="757070"/>
              </a:solidFill>
              <a:latin typeface="Century Gothic"/>
              <a:ea typeface="Century Gothic"/>
              <a:cs typeface="Century Gothic"/>
              <a:sym typeface="Century Gothic"/>
            </a:endParaRPr>
          </a:p>
          <a:p>
            <a:pPr marL="0" marR="0" lvl="0" indent="0" algn="ctr" rtl="0">
              <a:lnSpc>
                <a:spcPct val="90000"/>
              </a:lnSpc>
              <a:spcBef>
                <a:spcPts val="200"/>
              </a:spcBef>
              <a:spcAft>
                <a:spcPts val="0"/>
              </a:spcAft>
              <a:buClr>
                <a:srgbClr val="218754"/>
              </a:buClr>
              <a:buSzPct val="25000"/>
              <a:buFont typeface="Arial"/>
              <a:buNone/>
            </a:pPr>
            <a:r>
              <a:rPr lang="en-US" sz="2800" b="1" i="0" u="none" strike="noStrike" cap="none">
                <a:solidFill>
                  <a:srgbClr val="218754"/>
                </a:solidFill>
                <a:latin typeface="Century Gothic"/>
                <a:ea typeface="Century Gothic"/>
                <a:cs typeface="Century Gothic"/>
                <a:sym typeface="Century Gothic"/>
              </a:rPr>
              <a:t>Advisors</a:t>
            </a:r>
          </a:p>
          <a:p>
            <a:pPr marL="0" marR="0" lvl="0" indent="0" algn="ctr" rtl="0">
              <a:lnSpc>
                <a:spcPct val="90000"/>
              </a:lnSpc>
              <a:spcBef>
                <a:spcPts val="200"/>
              </a:spcBef>
              <a:spcAft>
                <a:spcPts val="0"/>
              </a:spcAft>
              <a:buClr>
                <a:srgbClr val="218754"/>
              </a:buClr>
              <a:buFont typeface="Arial"/>
              <a:buNone/>
            </a:pPr>
            <a:endParaRPr sz="900" b="1" i="0" u="none" strike="noStrike" cap="none">
              <a:solidFill>
                <a:srgbClr val="218754"/>
              </a:solidFill>
              <a:latin typeface="Century Gothic"/>
              <a:ea typeface="Century Gothic"/>
              <a:cs typeface="Century Gothic"/>
              <a:sym typeface="Century Gothic"/>
            </a:endParaRPr>
          </a:p>
          <a:p>
            <a:pPr marL="457200" marR="0" lvl="1" indent="0" algn="ctr" rtl="0">
              <a:lnSpc>
                <a:spcPct val="90000"/>
              </a:lnSpc>
              <a:spcBef>
                <a:spcPts val="200"/>
              </a:spcBef>
              <a:spcAft>
                <a:spcPts val="0"/>
              </a:spcAft>
              <a:buClr>
                <a:srgbClr val="218754"/>
              </a:buClr>
              <a:buSzPct val="25000"/>
              <a:buFont typeface="Arial"/>
              <a:buNone/>
            </a:pPr>
            <a:r>
              <a:rPr lang="en-US" sz="2000" b="1" i="0" u="none" strike="noStrike" cap="none">
                <a:solidFill>
                  <a:srgbClr val="757070"/>
                </a:solidFill>
                <a:latin typeface="Century Gothic"/>
                <a:ea typeface="Century Gothic"/>
                <a:cs typeface="Century Gothic"/>
                <a:sym typeface="Century Gothic"/>
              </a:rPr>
              <a:t>Dr. Deepak Mishra</a:t>
            </a:r>
            <a:r>
              <a:rPr lang="en-US" sz="2000" b="0" i="0" u="none" strike="noStrike" cap="none">
                <a:solidFill>
                  <a:srgbClr val="757070"/>
                </a:solidFill>
                <a:latin typeface="Century Gothic"/>
                <a:ea typeface="Century Gothic"/>
                <a:cs typeface="Century Gothic"/>
                <a:sym typeface="Century Gothic"/>
              </a:rPr>
              <a:t>, University of Georgia Department of Geography</a:t>
            </a:r>
          </a:p>
          <a:p>
            <a:pPr marL="800100" marR="0" lvl="1" indent="-342900" algn="ctr" rtl="0">
              <a:lnSpc>
                <a:spcPct val="90000"/>
              </a:lnSpc>
              <a:spcBef>
                <a:spcPts val="200"/>
              </a:spcBef>
              <a:spcAft>
                <a:spcPts val="0"/>
              </a:spcAft>
              <a:buClr>
                <a:srgbClr val="218754"/>
              </a:buClr>
              <a:buFont typeface="Arimo"/>
              <a:buNone/>
            </a:pPr>
            <a:endParaRPr sz="2400" b="0" i="0" u="none" strike="noStrike" cap="none">
              <a:solidFill>
                <a:srgbClr val="757070"/>
              </a:solidFill>
              <a:latin typeface="Century Gothic"/>
              <a:ea typeface="Century Gothic"/>
              <a:cs typeface="Century Gothic"/>
              <a:sym typeface="Century Gothic"/>
            </a:endParaRPr>
          </a:p>
          <a:p>
            <a:pPr marL="0" marR="0" lvl="0" indent="0" algn="ctr" rtl="0">
              <a:lnSpc>
                <a:spcPct val="90000"/>
              </a:lnSpc>
              <a:spcBef>
                <a:spcPts val="200"/>
              </a:spcBef>
              <a:spcAft>
                <a:spcPts val="0"/>
              </a:spcAft>
              <a:buClr>
                <a:srgbClr val="218754"/>
              </a:buClr>
              <a:buSzPct val="25000"/>
              <a:buFont typeface="Arial"/>
              <a:buNone/>
            </a:pPr>
            <a:r>
              <a:rPr lang="en-US" sz="2800" b="1" i="0" u="none" strike="noStrike" cap="none">
                <a:solidFill>
                  <a:srgbClr val="218754"/>
                </a:solidFill>
                <a:latin typeface="Century Gothic"/>
                <a:ea typeface="Century Gothic"/>
                <a:cs typeface="Century Gothic"/>
                <a:sym typeface="Century Gothic"/>
              </a:rPr>
              <a:t>Partners</a:t>
            </a:r>
          </a:p>
          <a:p>
            <a:pPr marL="0" marR="0" lvl="0" indent="0" algn="ctr" rtl="0">
              <a:lnSpc>
                <a:spcPct val="90000"/>
              </a:lnSpc>
              <a:spcBef>
                <a:spcPts val="200"/>
              </a:spcBef>
              <a:spcAft>
                <a:spcPts val="0"/>
              </a:spcAft>
              <a:buClr>
                <a:srgbClr val="218754"/>
              </a:buClr>
              <a:buFont typeface="Arial"/>
              <a:buNone/>
            </a:pPr>
            <a:endParaRPr sz="900" b="1" i="0" u="none" strike="noStrike" cap="none">
              <a:solidFill>
                <a:srgbClr val="218754"/>
              </a:solidFill>
              <a:latin typeface="Century Gothic"/>
              <a:ea typeface="Century Gothic"/>
              <a:cs typeface="Century Gothic"/>
              <a:sym typeface="Century Gothic"/>
            </a:endParaRPr>
          </a:p>
          <a:p>
            <a:pPr marL="457200" marR="0" lvl="1" indent="0" algn="ctr" rtl="0">
              <a:lnSpc>
                <a:spcPct val="90000"/>
              </a:lnSpc>
              <a:spcBef>
                <a:spcPts val="200"/>
              </a:spcBef>
              <a:spcAft>
                <a:spcPts val="0"/>
              </a:spcAft>
              <a:buClr>
                <a:srgbClr val="218754"/>
              </a:buClr>
              <a:buSzPct val="25000"/>
              <a:buFont typeface="Arial"/>
              <a:buNone/>
            </a:pPr>
            <a:r>
              <a:rPr lang="en-US" sz="2000" b="1" i="0" u="none" strike="noStrike" cap="none">
                <a:solidFill>
                  <a:srgbClr val="757070"/>
                </a:solidFill>
                <a:latin typeface="Century Gothic"/>
                <a:ea typeface="Century Gothic"/>
                <a:cs typeface="Century Gothic"/>
                <a:sym typeface="Century Gothic"/>
              </a:rPr>
              <a:t>Dr. Gurdeep Rastogi</a:t>
            </a:r>
            <a:r>
              <a:rPr lang="en-US" sz="2000" b="0" i="0" u="none" strike="noStrike" cap="none">
                <a:solidFill>
                  <a:srgbClr val="757070"/>
                </a:solidFill>
                <a:latin typeface="Century Gothic"/>
                <a:ea typeface="Century Gothic"/>
                <a:cs typeface="Century Gothic"/>
                <a:sym typeface="Century Gothic"/>
              </a:rPr>
              <a:t>, Senior Scientist, Wetland Research and Training Center</a:t>
            </a:r>
          </a:p>
          <a:p>
            <a:pPr marL="800100" marR="0" lvl="1" indent="-342900" algn="ctr" rtl="0">
              <a:lnSpc>
                <a:spcPct val="90000"/>
              </a:lnSpc>
              <a:spcBef>
                <a:spcPts val="200"/>
              </a:spcBef>
              <a:spcAft>
                <a:spcPts val="0"/>
              </a:spcAft>
              <a:buClr>
                <a:srgbClr val="218754"/>
              </a:buClr>
              <a:buFont typeface="Arimo"/>
              <a:buNone/>
            </a:pPr>
            <a:endParaRPr sz="2400" b="0" i="0" u="none" strike="noStrike" cap="none">
              <a:solidFill>
                <a:srgbClr val="757070"/>
              </a:solidFill>
              <a:latin typeface="Century Gothic"/>
              <a:ea typeface="Century Gothic"/>
              <a:cs typeface="Century Gothic"/>
              <a:sym typeface="Century Gothic"/>
            </a:endParaRPr>
          </a:p>
          <a:p>
            <a:pPr marL="0" marR="0" lvl="0" indent="0" algn="ctr" rtl="0">
              <a:lnSpc>
                <a:spcPct val="90000"/>
              </a:lnSpc>
              <a:spcBef>
                <a:spcPts val="200"/>
              </a:spcBef>
              <a:spcAft>
                <a:spcPts val="0"/>
              </a:spcAft>
              <a:buClr>
                <a:srgbClr val="218754"/>
              </a:buClr>
              <a:buSzPct val="25000"/>
              <a:buFont typeface="Arial"/>
              <a:buNone/>
            </a:pPr>
            <a:r>
              <a:rPr lang="en-US" sz="2800" b="1" i="0" u="none" strike="noStrike" cap="none">
                <a:solidFill>
                  <a:srgbClr val="218754"/>
                </a:solidFill>
                <a:latin typeface="Century Gothic"/>
                <a:ea typeface="Century Gothic"/>
                <a:cs typeface="Century Gothic"/>
                <a:sym typeface="Century Gothic"/>
              </a:rPr>
              <a:t>Others</a:t>
            </a:r>
          </a:p>
          <a:p>
            <a:pPr marL="0" marR="0" lvl="0" indent="0" algn="ctr" rtl="0">
              <a:lnSpc>
                <a:spcPct val="90000"/>
              </a:lnSpc>
              <a:spcBef>
                <a:spcPts val="200"/>
              </a:spcBef>
              <a:spcAft>
                <a:spcPts val="0"/>
              </a:spcAft>
              <a:buClr>
                <a:srgbClr val="218754"/>
              </a:buClr>
              <a:buFont typeface="Arial"/>
              <a:buNone/>
            </a:pPr>
            <a:endParaRPr sz="900" b="1" i="0" u="none" strike="noStrike" cap="none">
              <a:solidFill>
                <a:srgbClr val="218754"/>
              </a:solidFill>
              <a:latin typeface="Century Gothic"/>
              <a:ea typeface="Century Gothic"/>
              <a:cs typeface="Century Gothic"/>
              <a:sym typeface="Century Gothic"/>
            </a:endParaRPr>
          </a:p>
          <a:p>
            <a:pPr marL="457200" marR="0" lvl="1" indent="0" algn="ctr" rtl="0">
              <a:lnSpc>
                <a:spcPct val="90000"/>
              </a:lnSpc>
              <a:spcBef>
                <a:spcPts val="200"/>
              </a:spcBef>
              <a:spcAft>
                <a:spcPts val="0"/>
              </a:spcAft>
              <a:buClr>
                <a:srgbClr val="218754"/>
              </a:buClr>
              <a:buSzPct val="25000"/>
              <a:buFont typeface="Arial"/>
              <a:buNone/>
            </a:pPr>
            <a:r>
              <a:rPr lang="en-US" sz="2000" b="1" i="0" u="none" strike="noStrike" cap="none">
                <a:solidFill>
                  <a:srgbClr val="757070"/>
                </a:solidFill>
                <a:latin typeface="Century Gothic"/>
                <a:ea typeface="Century Gothic"/>
                <a:cs typeface="Century Gothic"/>
                <a:sym typeface="Century Gothic"/>
              </a:rPr>
              <a:t>Dr. Marguerite Madden</a:t>
            </a:r>
            <a:r>
              <a:rPr lang="en-US" sz="2000" b="0" i="0" u="none" strike="noStrike" cap="none">
                <a:solidFill>
                  <a:srgbClr val="757070"/>
                </a:solidFill>
                <a:latin typeface="Century Gothic"/>
                <a:ea typeface="Century Gothic"/>
                <a:cs typeface="Century Gothic"/>
                <a:sym typeface="Century Gothic"/>
              </a:rPr>
              <a:t>, UGA Lead Science Advisor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Shape 106"/>
          <p:cNvPicPr preferRelativeResize="0"/>
          <p:nvPr/>
        </p:nvPicPr>
        <p:blipFill rotWithShape="1">
          <a:blip r:embed="rId3">
            <a:alphaModFix/>
          </a:blip>
          <a:srcRect/>
          <a:stretch/>
        </p:blipFill>
        <p:spPr>
          <a:xfrm>
            <a:off x="4448919" y="818720"/>
            <a:ext cx="7724284" cy="5161683"/>
          </a:xfrm>
          <a:prstGeom prst="rect">
            <a:avLst/>
          </a:prstGeom>
          <a:noFill/>
          <a:ln>
            <a:noFill/>
          </a:ln>
        </p:spPr>
      </p:pic>
      <p:sp>
        <p:nvSpPr>
          <p:cNvPr id="107" name="Shape 107"/>
          <p:cNvSpPr txBox="1">
            <a:spLocks noGrp="1"/>
          </p:cNvSpPr>
          <p:nvPr>
            <p:ph type="title"/>
          </p:nvPr>
        </p:nvSpPr>
        <p:spPr>
          <a:xfrm>
            <a:off x="1000125" y="365122"/>
            <a:ext cx="9413276"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2E8652"/>
              </a:buClr>
              <a:buSzPct val="25000"/>
              <a:buFont typeface="Century Gothic"/>
              <a:buNone/>
            </a:pPr>
            <a:r>
              <a:rPr lang="en-US" sz="4800" b="0" i="0" u="none" strike="noStrike" cap="none" dirty="0">
                <a:solidFill>
                  <a:srgbClr val="2E8652"/>
                </a:solidFill>
                <a:latin typeface="Century Gothic"/>
                <a:ea typeface="Century Gothic"/>
                <a:cs typeface="Century Gothic"/>
                <a:sym typeface="Century Gothic"/>
              </a:rPr>
              <a:t>Study Area </a:t>
            </a:r>
          </a:p>
        </p:txBody>
      </p:sp>
      <p:sp>
        <p:nvSpPr>
          <p:cNvPr id="108" name="Shape 108"/>
          <p:cNvSpPr txBox="1">
            <a:spLocks noGrp="1"/>
          </p:cNvSpPr>
          <p:nvPr>
            <p:ph type="body" idx="1"/>
          </p:nvPr>
        </p:nvSpPr>
        <p:spPr>
          <a:xfrm>
            <a:off x="1000123" y="1193216"/>
            <a:ext cx="3743996" cy="4737781"/>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rgbClr val="2E8652"/>
              </a:buClr>
              <a:buSzPct val="100000"/>
              <a:buFont typeface="Webdings" panose="05030102010509060703" pitchFamily="18" charset="2"/>
              <a:buChar char="4"/>
            </a:pPr>
            <a:r>
              <a:rPr lang="en-US" sz="2000" b="0" i="0" u="none" strike="noStrike" cap="none" dirty="0">
                <a:solidFill>
                  <a:srgbClr val="2E8654"/>
                </a:solidFill>
                <a:latin typeface="Century Gothic"/>
                <a:ea typeface="Century Gothic"/>
                <a:cs typeface="Century Gothic"/>
                <a:sym typeface="Century Gothic"/>
              </a:rPr>
              <a:t>Bhitarkanika</a:t>
            </a:r>
          </a:p>
          <a:p>
            <a:pPr marL="0" marR="0" lvl="0" indent="0" algn="l" rtl="0">
              <a:lnSpc>
                <a:spcPct val="80000"/>
              </a:lnSpc>
              <a:spcBef>
                <a:spcPts val="1000"/>
              </a:spcBef>
              <a:spcAft>
                <a:spcPts val="0"/>
              </a:spcAft>
              <a:buClr>
                <a:srgbClr val="3F3F3F"/>
              </a:buClr>
              <a:buSzPct val="25000"/>
              <a:buFont typeface="Arial"/>
              <a:buNone/>
            </a:pPr>
            <a:r>
              <a:rPr lang="en-US" sz="2000" b="0" i="0" u="none" strike="noStrike" cap="none" dirty="0">
                <a:solidFill>
                  <a:srgbClr val="3F3F3F"/>
                </a:solidFill>
                <a:latin typeface="Century Gothic"/>
                <a:ea typeface="Century Gothic"/>
                <a:cs typeface="Century Gothic"/>
                <a:sym typeface="Century Gothic"/>
              </a:rPr>
              <a:t>Latitude: 20.71ºN</a:t>
            </a:r>
          </a:p>
          <a:p>
            <a:pPr marL="0" marR="0" lvl="0" indent="0" algn="l" rtl="0">
              <a:lnSpc>
                <a:spcPct val="80000"/>
              </a:lnSpc>
              <a:spcBef>
                <a:spcPts val="1000"/>
              </a:spcBef>
              <a:spcAft>
                <a:spcPts val="0"/>
              </a:spcAft>
              <a:buClr>
                <a:srgbClr val="3F3F3F"/>
              </a:buClr>
              <a:buSzPct val="25000"/>
              <a:buFont typeface="Arial"/>
              <a:buNone/>
            </a:pPr>
            <a:r>
              <a:rPr lang="en-US" sz="2000" b="0" i="0" u="none" strike="noStrike" cap="none" dirty="0">
                <a:solidFill>
                  <a:srgbClr val="3F3F3F"/>
                </a:solidFill>
                <a:latin typeface="Century Gothic"/>
                <a:ea typeface="Century Gothic"/>
                <a:cs typeface="Century Gothic"/>
                <a:sym typeface="Century Gothic"/>
              </a:rPr>
              <a:t>Longitude: 86.86ºE</a:t>
            </a:r>
          </a:p>
          <a:p>
            <a:pPr marL="0" marR="0" lvl="0" indent="0" algn="l" rtl="0">
              <a:lnSpc>
                <a:spcPct val="80000"/>
              </a:lnSpc>
              <a:spcBef>
                <a:spcPts val="1000"/>
              </a:spcBef>
              <a:spcAft>
                <a:spcPts val="0"/>
              </a:spcAft>
              <a:buClr>
                <a:srgbClr val="3F3F3F"/>
              </a:buClr>
              <a:buSzPct val="25000"/>
              <a:buFont typeface="Arial"/>
              <a:buNone/>
            </a:pPr>
            <a:r>
              <a:rPr lang="en-US" sz="2000" b="0" i="0" u="none" strike="noStrike" cap="none" dirty="0">
                <a:solidFill>
                  <a:srgbClr val="3F3F3F"/>
                </a:solidFill>
                <a:latin typeface="Century Gothic"/>
                <a:ea typeface="Century Gothic"/>
                <a:cs typeface="Century Gothic"/>
                <a:sym typeface="Century Gothic"/>
              </a:rPr>
              <a:t>Mangrove Types: Dense, Closed &amp; Open</a:t>
            </a:r>
          </a:p>
          <a:p>
            <a:pPr marL="0" marR="0" lvl="0" indent="0" algn="l" rtl="0">
              <a:lnSpc>
                <a:spcPct val="80000"/>
              </a:lnSpc>
              <a:spcBef>
                <a:spcPts val="1000"/>
              </a:spcBef>
              <a:spcAft>
                <a:spcPts val="0"/>
              </a:spcAft>
              <a:buClr>
                <a:srgbClr val="3F3F3F"/>
              </a:buClr>
              <a:buSzPct val="25000"/>
              <a:buFont typeface="Arial"/>
              <a:buNone/>
            </a:pPr>
            <a:r>
              <a:rPr lang="en-US" sz="2000" b="0" i="0" u="none" strike="noStrike" cap="none" dirty="0">
                <a:solidFill>
                  <a:srgbClr val="3F3F3F"/>
                </a:solidFill>
                <a:latin typeface="Century Gothic"/>
                <a:ea typeface="Century Gothic"/>
                <a:cs typeface="Century Gothic"/>
                <a:sym typeface="Century Gothic"/>
              </a:rPr>
              <a:t>Total Mangrove species: 55</a:t>
            </a:r>
          </a:p>
          <a:p>
            <a:pPr marL="0" marR="0" lvl="0" indent="0" algn="l" rtl="0">
              <a:lnSpc>
                <a:spcPct val="80000"/>
              </a:lnSpc>
              <a:spcBef>
                <a:spcPts val="1000"/>
              </a:spcBef>
              <a:spcAft>
                <a:spcPts val="0"/>
              </a:spcAft>
              <a:buClr>
                <a:srgbClr val="3F3F3F"/>
              </a:buClr>
              <a:buSzPct val="25000"/>
              <a:buFont typeface="Arial"/>
              <a:buNone/>
            </a:pPr>
            <a:r>
              <a:rPr lang="en-US" sz="2000" b="0" i="0" u="none" strike="noStrike" cap="none" dirty="0">
                <a:solidFill>
                  <a:srgbClr val="3F3F3F"/>
                </a:solidFill>
                <a:latin typeface="Century Gothic"/>
                <a:ea typeface="Century Gothic"/>
                <a:cs typeface="Century Gothic"/>
                <a:sym typeface="Century Gothic"/>
              </a:rPr>
              <a:t>Mangrove Area: 145 km</a:t>
            </a:r>
            <a:r>
              <a:rPr lang="en-US" sz="2000" b="0" i="0" u="none" strike="noStrike" cap="none" baseline="30000" dirty="0">
                <a:solidFill>
                  <a:srgbClr val="3F3F3F"/>
                </a:solidFill>
                <a:latin typeface="Century Gothic"/>
                <a:ea typeface="Century Gothic"/>
                <a:cs typeface="Century Gothic"/>
                <a:sym typeface="Century Gothic"/>
              </a:rPr>
              <a:t>2</a:t>
            </a:r>
          </a:p>
          <a:p>
            <a:pPr marL="0" marR="0" lvl="0" indent="0" algn="l" rtl="0">
              <a:lnSpc>
                <a:spcPct val="80000"/>
              </a:lnSpc>
              <a:spcBef>
                <a:spcPts val="1000"/>
              </a:spcBef>
              <a:spcAft>
                <a:spcPts val="0"/>
              </a:spcAft>
              <a:buClr>
                <a:srgbClr val="3F3F3F"/>
              </a:buClr>
              <a:buSzPct val="25000"/>
              <a:buFont typeface="Arial"/>
              <a:buNone/>
            </a:pPr>
            <a:endParaRPr sz="20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80000"/>
              </a:lnSpc>
              <a:spcBef>
                <a:spcPts val="200"/>
              </a:spcBef>
              <a:spcAft>
                <a:spcPts val="0"/>
              </a:spcAft>
              <a:buClr>
                <a:srgbClr val="2E8652"/>
              </a:buClr>
              <a:buSzPct val="100000"/>
              <a:buFont typeface="Webdings" panose="05030102010509060703" pitchFamily="18" charset="2"/>
              <a:buChar char="4"/>
            </a:pPr>
            <a:r>
              <a:rPr lang="en-US" sz="2000" b="0" i="0" u="none" strike="noStrike" cap="none" dirty="0" err="1">
                <a:solidFill>
                  <a:srgbClr val="2E8654"/>
                </a:solidFill>
                <a:latin typeface="Century Gothic"/>
                <a:ea typeface="Century Gothic"/>
                <a:cs typeface="Century Gothic"/>
                <a:sym typeface="Century Gothic"/>
              </a:rPr>
              <a:t>Chilika</a:t>
            </a:r>
            <a:r>
              <a:rPr lang="en-US" sz="2000" b="0" i="0" u="none" strike="noStrike" cap="none" dirty="0">
                <a:solidFill>
                  <a:srgbClr val="2E8654"/>
                </a:solidFill>
                <a:latin typeface="Century Gothic"/>
                <a:ea typeface="Century Gothic"/>
                <a:cs typeface="Century Gothic"/>
                <a:sym typeface="Century Gothic"/>
              </a:rPr>
              <a:t> </a:t>
            </a:r>
          </a:p>
          <a:p>
            <a:pPr marL="0" marR="0" lvl="0" indent="0" algn="l" rtl="0">
              <a:lnSpc>
                <a:spcPct val="80000"/>
              </a:lnSpc>
              <a:spcBef>
                <a:spcPts val="1000"/>
              </a:spcBef>
              <a:spcAft>
                <a:spcPts val="0"/>
              </a:spcAft>
              <a:buClr>
                <a:srgbClr val="3F3F3F"/>
              </a:buClr>
              <a:buSzPct val="25000"/>
              <a:buFont typeface="Arial"/>
              <a:buNone/>
            </a:pPr>
            <a:r>
              <a:rPr lang="en-US" sz="2000" b="0" i="0" u="none" strike="noStrike" cap="none" dirty="0">
                <a:solidFill>
                  <a:srgbClr val="3F3F3F"/>
                </a:solidFill>
                <a:latin typeface="Century Gothic"/>
                <a:ea typeface="Century Gothic"/>
                <a:cs typeface="Century Gothic"/>
                <a:sym typeface="Century Gothic"/>
              </a:rPr>
              <a:t>Latitude: 19.84º N</a:t>
            </a:r>
          </a:p>
          <a:p>
            <a:pPr marL="0" marR="0" lvl="0" indent="0" algn="l" rtl="0">
              <a:lnSpc>
                <a:spcPct val="80000"/>
              </a:lnSpc>
              <a:spcBef>
                <a:spcPts val="1000"/>
              </a:spcBef>
              <a:spcAft>
                <a:spcPts val="0"/>
              </a:spcAft>
              <a:buClr>
                <a:srgbClr val="3F3F3F"/>
              </a:buClr>
              <a:buSzPct val="25000"/>
              <a:buFont typeface="Arial"/>
              <a:buNone/>
            </a:pPr>
            <a:r>
              <a:rPr lang="en-US" sz="2000" b="0" i="0" u="none" strike="noStrike" cap="none" dirty="0">
                <a:solidFill>
                  <a:srgbClr val="3F3F3F"/>
                </a:solidFill>
                <a:latin typeface="Century Gothic"/>
                <a:ea typeface="Century Gothic"/>
                <a:cs typeface="Century Gothic"/>
                <a:sym typeface="Century Gothic"/>
              </a:rPr>
              <a:t>Longitude: 85.47º E</a:t>
            </a:r>
          </a:p>
          <a:p>
            <a:pPr marL="0" marR="0" lvl="0" indent="0" algn="l" rtl="0">
              <a:lnSpc>
                <a:spcPct val="80000"/>
              </a:lnSpc>
              <a:spcBef>
                <a:spcPts val="1000"/>
              </a:spcBef>
              <a:spcAft>
                <a:spcPts val="0"/>
              </a:spcAft>
              <a:buClr>
                <a:srgbClr val="3F3F3F"/>
              </a:buClr>
              <a:buSzPct val="25000"/>
              <a:buFont typeface="Arial"/>
              <a:buNone/>
            </a:pPr>
            <a:r>
              <a:rPr lang="en-US" sz="2000" b="0" i="0" u="none" strike="noStrike" cap="none" dirty="0">
                <a:solidFill>
                  <a:srgbClr val="3F3F3F"/>
                </a:solidFill>
                <a:latin typeface="Century Gothic"/>
                <a:ea typeface="Century Gothic"/>
                <a:cs typeface="Century Gothic"/>
                <a:sym typeface="Century Gothic"/>
              </a:rPr>
              <a:t>Mangrove Types: Open, small patches</a:t>
            </a:r>
          </a:p>
          <a:p>
            <a:pPr marL="0" marR="0" lvl="0" indent="0" algn="l" rtl="0">
              <a:lnSpc>
                <a:spcPct val="80000"/>
              </a:lnSpc>
              <a:spcBef>
                <a:spcPts val="200"/>
              </a:spcBef>
              <a:spcAft>
                <a:spcPts val="0"/>
              </a:spcAft>
              <a:buClr>
                <a:srgbClr val="2E8652"/>
              </a:buClr>
              <a:buSzPct val="25000"/>
              <a:buFont typeface="Arial"/>
              <a:buNone/>
            </a:pPr>
            <a:endParaRPr sz="2000" b="0" i="0" u="none" strike="noStrike" cap="none" dirty="0">
              <a:solidFill>
                <a:srgbClr val="2E8654"/>
              </a:solidFill>
              <a:latin typeface="Century Gothic"/>
              <a:ea typeface="Century Gothic"/>
              <a:cs typeface="Century Gothic"/>
              <a:sym typeface="Century Gothic"/>
            </a:endParaRPr>
          </a:p>
        </p:txBody>
      </p:sp>
      <p:sp>
        <p:nvSpPr>
          <p:cNvPr id="109" name="Shape 109"/>
          <p:cNvSpPr txBox="1"/>
          <p:nvPr/>
        </p:nvSpPr>
        <p:spPr>
          <a:xfrm>
            <a:off x="1000124" y="5771510"/>
            <a:ext cx="3743996" cy="748484"/>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757070"/>
              </a:solidFill>
              <a:effectLst/>
              <a:uLnTx/>
              <a:uFillTx/>
              <a:latin typeface="Century Gothic"/>
              <a:ea typeface="Century Gothic"/>
              <a:cs typeface="Century Gothic"/>
              <a:sym typeface="Century Gothic"/>
            </a:endParaRPr>
          </a:p>
        </p:txBody>
      </p:sp>
      <p:sp>
        <p:nvSpPr>
          <p:cNvPr id="111" name="Shape 111"/>
          <p:cNvSpPr txBox="1"/>
          <p:nvPr/>
        </p:nvSpPr>
        <p:spPr>
          <a:xfrm>
            <a:off x="4745560" y="1553591"/>
            <a:ext cx="961203" cy="369332"/>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Century Gothic"/>
              <a:buNone/>
              <a:tabLst/>
              <a:defRPr/>
            </a:pPr>
            <a:r>
              <a:rPr kumimoji="0" lang="en-US" sz="18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India</a:t>
            </a:r>
          </a:p>
        </p:txBody>
      </p:sp>
      <p:sp>
        <p:nvSpPr>
          <p:cNvPr id="112" name="Shape 112"/>
          <p:cNvSpPr txBox="1"/>
          <p:nvPr/>
        </p:nvSpPr>
        <p:spPr>
          <a:xfrm>
            <a:off x="5843921" y="2432481"/>
            <a:ext cx="1155523" cy="369332"/>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Century Gothic"/>
              <a:buNone/>
              <a:tabLst/>
              <a:defRPr/>
            </a:pPr>
            <a:r>
              <a:rPr kumimoji="0" lang="en-US" sz="18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Odisha</a:t>
            </a:r>
          </a:p>
        </p:txBody>
      </p:sp>
      <p:sp>
        <p:nvSpPr>
          <p:cNvPr id="113" name="Shape 113"/>
          <p:cNvSpPr txBox="1"/>
          <p:nvPr/>
        </p:nvSpPr>
        <p:spPr>
          <a:xfrm>
            <a:off x="8399967" y="3994951"/>
            <a:ext cx="3559945" cy="369332"/>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Century Gothic"/>
              <a:buNone/>
              <a:tabLst/>
              <a:defRPr/>
            </a:pPr>
            <a:r>
              <a:rPr kumimoji="0" lang="en-US" sz="18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Bhitarkanika Wildlife Sanctuary</a:t>
            </a:r>
          </a:p>
        </p:txBody>
      </p:sp>
      <p:sp>
        <p:nvSpPr>
          <p:cNvPr id="114" name="Shape 114"/>
          <p:cNvSpPr txBox="1"/>
          <p:nvPr/>
        </p:nvSpPr>
        <p:spPr>
          <a:xfrm>
            <a:off x="7989903" y="4693132"/>
            <a:ext cx="4057095" cy="523219"/>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Century Gothic"/>
              <a:buNone/>
              <a:tabLst/>
              <a:defRPr/>
            </a:pPr>
            <a:r>
              <a:rPr kumimoji="0" lang="en-US" sz="1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Green polygon with white outline represents mangrove area </a:t>
            </a:r>
          </a:p>
        </p:txBody>
      </p:sp>
      <p:sp>
        <p:nvSpPr>
          <p:cNvPr id="115" name="Shape 115"/>
          <p:cNvSpPr txBox="1"/>
          <p:nvPr/>
        </p:nvSpPr>
        <p:spPr>
          <a:xfrm>
            <a:off x="4616387" y="3835153"/>
            <a:ext cx="1402672" cy="369332"/>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Century Gothic"/>
              <a:buNone/>
              <a:tabLst/>
              <a:defRPr/>
            </a:pPr>
            <a:r>
              <a:rPr kumimoji="0" lang="en-US" sz="18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Chilika</a:t>
            </a:r>
            <a:endParaRPr kumimoji="0" lang="en-US" sz="18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pic>
        <p:nvPicPr>
          <p:cNvPr id="116" name="Shape 116"/>
          <p:cNvPicPr preferRelativeResize="0"/>
          <p:nvPr/>
        </p:nvPicPr>
        <p:blipFill rotWithShape="1">
          <a:blip r:embed="rId4">
            <a:alphaModFix/>
          </a:blip>
          <a:srcRect/>
          <a:stretch/>
        </p:blipFill>
        <p:spPr>
          <a:xfrm>
            <a:off x="9800815" y="3527260"/>
            <a:ext cx="1482635" cy="202178"/>
          </a:xfrm>
          <a:prstGeom prst="rect">
            <a:avLst/>
          </a:prstGeom>
          <a:noFill/>
          <a:ln>
            <a:noFill/>
          </a:ln>
        </p:spPr>
      </p:pic>
      <p:pic>
        <p:nvPicPr>
          <p:cNvPr id="117" name="Shape 117"/>
          <p:cNvPicPr preferRelativeResize="0"/>
          <p:nvPr/>
        </p:nvPicPr>
        <p:blipFill rotWithShape="1">
          <a:blip r:embed="rId5">
            <a:alphaModFix/>
          </a:blip>
          <a:srcRect/>
          <a:stretch/>
        </p:blipFill>
        <p:spPr>
          <a:xfrm>
            <a:off x="4503547" y="5945037"/>
            <a:ext cx="1628351" cy="200410"/>
          </a:xfrm>
          <a:prstGeom prst="rect">
            <a:avLst/>
          </a:prstGeom>
          <a:noFill/>
          <a:ln>
            <a:noFill/>
          </a:ln>
        </p:spPr>
      </p:pic>
      <p:pic>
        <p:nvPicPr>
          <p:cNvPr id="118" name="Shape 118"/>
          <p:cNvPicPr preferRelativeResize="0"/>
          <p:nvPr/>
        </p:nvPicPr>
        <p:blipFill rotWithShape="1">
          <a:blip r:embed="rId6">
            <a:alphaModFix/>
          </a:blip>
          <a:srcRect/>
          <a:stretch/>
        </p:blipFill>
        <p:spPr>
          <a:xfrm>
            <a:off x="11164389" y="2836141"/>
            <a:ext cx="238123" cy="495298"/>
          </a:xfrm>
          <a:prstGeom prst="rect">
            <a:avLst/>
          </a:prstGeom>
          <a:noFill/>
          <a:ln>
            <a:noFill/>
          </a:ln>
        </p:spPr>
      </p:pic>
      <p:pic>
        <p:nvPicPr>
          <p:cNvPr id="119" name="Shape 119"/>
          <p:cNvPicPr preferRelativeResize="0"/>
          <p:nvPr/>
        </p:nvPicPr>
        <p:blipFill rotWithShape="1">
          <a:blip r:embed="rId7">
            <a:alphaModFix/>
          </a:blip>
          <a:srcRect/>
          <a:stretch/>
        </p:blipFill>
        <p:spPr>
          <a:xfrm>
            <a:off x="7408878" y="4740430"/>
            <a:ext cx="581024" cy="428625"/>
          </a:xfrm>
          <a:prstGeom prst="rect">
            <a:avLst/>
          </a:prstGeom>
          <a:noFill/>
          <a:ln>
            <a:noFill/>
          </a:ln>
        </p:spPr>
      </p:pic>
      <p:sp>
        <p:nvSpPr>
          <p:cNvPr id="2" name="TextBox 1"/>
          <p:cNvSpPr txBox="1"/>
          <p:nvPr/>
        </p:nvSpPr>
        <p:spPr>
          <a:xfrm>
            <a:off x="9703105" y="3351350"/>
            <a:ext cx="216395"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0</a:t>
            </a:r>
          </a:p>
        </p:txBody>
      </p:sp>
      <p:sp>
        <p:nvSpPr>
          <p:cNvPr id="3" name="TextBox 2"/>
          <p:cNvSpPr txBox="1"/>
          <p:nvPr/>
        </p:nvSpPr>
        <p:spPr>
          <a:xfrm>
            <a:off x="9919500" y="3320572"/>
            <a:ext cx="792043"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4" name="TextBox 3"/>
          <p:cNvSpPr txBox="1"/>
          <p:nvPr/>
        </p:nvSpPr>
        <p:spPr>
          <a:xfrm>
            <a:off x="4479844" y="5810703"/>
            <a:ext cx="1085404"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0</a:t>
            </a:r>
          </a:p>
        </p:txBody>
      </p:sp>
      <p:sp>
        <p:nvSpPr>
          <p:cNvPr id="6" name="TextBox 5"/>
          <p:cNvSpPr txBox="1"/>
          <p:nvPr/>
        </p:nvSpPr>
        <p:spPr>
          <a:xfrm>
            <a:off x="5710003" y="5933216"/>
            <a:ext cx="1027127"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kilometers</a:t>
            </a:r>
          </a:p>
        </p:txBody>
      </p:sp>
      <p:sp>
        <p:nvSpPr>
          <p:cNvPr id="5" name="TextBox 4"/>
          <p:cNvSpPr txBox="1"/>
          <p:nvPr/>
        </p:nvSpPr>
        <p:spPr>
          <a:xfrm>
            <a:off x="5536051" y="5806537"/>
            <a:ext cx="248664"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6</a:t>
            </a:r>
          </a:p>
        </p:txBody>
      </p:sp>
      <p:sp>
        <p:nvSpPr>
          <p:cNvPr id="23" name="TextBox 22"/>
          <p:cNvSpPr txBox="1"/>
          <p:nvPr/>
        </p:nvSpPr>
        <p:spPr>
          <a:xfrm>
            <a:off x="10899776" y="3508038"/>
            <a:ext cx="962768"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kilometers</a:t>
            </a:r>
            <a:endPar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8" name="TextBox 17"/>
          <p:cNvSpPr txBox="1"/>
          <p:nvPr/>
        </p:nvSpPr>
        <p:spPr>
          <a:xfrm>
            <a:off x="10655846" y="3330469"/>
            <a:ext cx="452845"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12</a:t>
            </a:r>
          </a:p>
        </p:txBody>
      </p:sp>
    </p:spTree>
    <p:extLst>
      <p:ext uri="{BB962C8B-B14F-4D97-AF65-F5344CB8AC3E}">
        <p14:creationId xmlns:p14="http://schemas.microsoft.com/office/powerpoint/2010/main" val="2067349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Slides</a:t>
            </a:r>
          </a:p>
        </p:txBody>
      </p:sp>
      <p:sp>
        <p:nvSpPr>
          <p:cNvPr id="4" name="Text Placeholder 3"/>
          <p:cNvSpPr>
            <a:spLocks noGrp="1"/>
          </p:cNvSpPr>
          <p:nvPr>
            <p:ph type="body" idx="2"/>
          </p:nvPr>
        </p:nvSpPr>
        <p:spPr>
          <a:xfrm>
            <a:off x="1172582" y="1449118"/>
            <a:ext cx="9818921" cy="704088"/>
          </a:xfrm>
        </p:spPr>
        <p:txBody>
          <a:bodyPr/>
          <a:lstStyle/>
          <a:p>
            <a:r>
              <a:rPr lang="en-US" dirty="0"/>
              <a:t>What is Random Forests algorithm? </a:t>
            </a:r>
          </a:p>
        </p:txBody>
      </p:sp>
      <p:sp>
        <p:nvSpPr>
          <p:cNvPr id="6" name="Rectangle 5"/>
          <p:cNvSpPr/>
          <p:nvPr/>
        </p:nvSpPr>
        <p:spPr>
          <a:xfrm>
            <a:off x="1172582" y="2153206"/>
            <a:ext cx="10377734" cy="3323987"/>
          </a:xfrm>
          <a:prstGeom prst="rect">
            <a:avLst/>
          </a:prstGeom>
        </p:spPr>
        <p:txBody>
          <a:bodyPr wrap="square">
            <a:spAutoFit/>
          </a:bodyPr>
          <a:lstStyle/>
          <a:p>
            <a:pPr marL="285750" indent="-285750">
              <a:buClr>
                <a:srgbClr val="2E8654"/>
              </a:buClr>
              <a:buFont typeface="Webdings" panose="05030102010509060703" pitchFamily="18" charset="2"/>
              <a:buChar char="4"/>
            </a:pPr>
            <a:r>
              <a:rPr lang="en-US" dirty="0">
                <a:latin typeface="Century Gothic" panose="020B0502020202020204" pitchFamily="34" charset="0"/>
              </a:rPr>
              <a:t>Random Forests is a machine learning technique that is being increasingly used for image classification of percentage tree cover and forest biomass (Horning 2010). </a:t>
            </a:r>
          </a:p>
          <a:p>
            <a:pPr marL="285750" indent="-285750">
              <a:buClr>
                <a:srgbClr val="2E8654"/>
              </a:buClr>
              <a:buFont typeface="Webdings" panose="05030102010509060703" pitchFamily="18" charset="2"/>
              <a:buChar char="4"/>
            </a:pPr>
            <a:endParaRPr lang="en-US" dirty="0">
              <a:latin typeface="Century Gothic" panose="020B0502020202020204" pitchFamily="34" charset="0"/>
            </a:endParaRPr>
          </a:p>
          <a:p>
            <a:pPr marL="285750" indent="-285750">
              <a:buClr>
                <a:srgbClr val="2E8654"/>
              </a:buClr>
              <a:buFont typeface="Webdings" panose="05030102010509060703" pitchFamily="18" charset="2"/>
              <a:buChar char="4"/>
            </a:pPr>
            <a:r>
              <a:rPr lang="en-US" dirty="0">
                <a:latin typeface="Century Gothic" panose="020B0502020202020204" pitchFamily="34" charset="0"/>
              </a:rPr>
              <a:t>The Random Forests algorithm is good for dealing with outliers in training data.</a:t>
            </a:r>
          </a:p>
          <a:p>
            <a:pPr marL="285750" indent="-285750">
              <a:buClr>
                <a:srgbClr val="2E8654"/>
              </a:buClr>
              <a:buFont typeface="Webdings" panose="05030102010509060703" pitchFamily="18" charset="2"/>
              <a:buChar char="4"/>
            </a:pPr>
            <a:endParaRPr lang="en-US" dirty="0">
              <a:latin typeface="Century Gothic" panose="020B0502020202020204" pitchFamily="34" charset="0"/>
            </a:endParaRPr>
          </a:p>
          <a:p>
            <a:pPr marL="285750" indent="-285750">
              <a:buClr>
                <a:srgbClr val="2E8654"/>
              </a:buClr>
              <a:buFont typeface="Webdings" panose="05030102010509060703" pitchFamily="18" charset="2"/>
              <a:buChar char="4"/>
            </a:pPr>
            <a:r>
              <a:rPr lang="en-US" dirty="0">
                <a:latin typeface="Century Gothic" panose="020B0502020202020204" pitchFamily="34" charset="0"/>
              </a:rPr>
              <a:t>It calculates classification error using one third of the training data (out-of-the-bag samples) while the remaining two thirds of the data is used to build the Random Forests Model (Horning 2010). </a:t>
            </a:r>
          </a:p>
          <a:p>
            <a:pPr marL="285750" indent="-285750">
              <a:buClr>
                <a:srgbClr val="2E8654"/>
              </a:buClr>
              <a:buFont typeface="Webdings" panose="05030102010509060703" pitchFamily="18" charset="2"/>
              <a:buChar char="4"/>
            </a:pPr>
            <a:endParaRPr lang="en-US" dirty="0">
              <a:latin typeface="Century Gothic" panose="020B0502020202020204" pitchFamily="34" charset="0"/>
            </a:endParaRPr>
          </a:p>
          <a:p>
            <a:pPr marL="285750" indent="-285750">
              <a:buClr>
                <a:srgbClr val="2E8654"/>
              </a:buClr>
              <a:buFont typeface="Webdings" panose="05030102010509060703" pitchFamily="18" charset="2"/>
              <a:buChar char="4"/>
            </a:pPr>
            <a:r>
              <a:rPr lang="en-US" dirty="0">
                <a:latin typeface="Century Gothic" panose="020B0502020202020204" pitchFamily="34" charset="0"/>
              </a:rPr>
              <a:t>Random Forests provides and fast and higher accuracy compared to other well-known classifiers for remotely sensed data (</a:t>
            </a:r>
            <a:r>
              <a:rPr lang="en-US" dirty="0" err="1">
                <a:latin typeface="Century Gothic" panose="020B0502020202020204" pitchFamily="34" charset="0"/>
              </a:rPr>
              <a:t>Gislason</a:t>
            </a:r>
            <a:r>
              <a:rPr lang="en-US" dirty="0">
                <a:latin typeface="Century Gothic" panose="020B0502020202020204" pitchFamily="34" charset="0"/>
              </a:rPr>
              <a:t> et al., 2006). </a:t>
            </a:r>
          </a:p>
          <a:p>
            <a:endParaRPr lang="en-US" dirty="0">
              <a:latin typeface="Century Gothic" panose="020B0502020202020204" pitchFamily="34" charset="0"/>
            </a:endParaRPr>
          </a:p>
          <a:p>
            <a:r>
              <a:rPr lang="en-US" b="1" dirty="0">
                <a:latin typeface="Century Gothic" panose="020B0502020202020204" pitchFamily="34" charset="0"/>
              </a:rPr>
              <a:t>For more information see paper</a:t>
            </a:r>
            <a:r>
              <a:rPr lang="en-US" dirty="0">
                <a:latin typeface="Century Gothic" panose="020B0502020202020204" pitchFamily="34" charset="0"/>
              </a:rPr>
              <a:t>: Horning, N. (2010). Random Forests: An algorithm for image classification and generation of continuous fields data sets. </a:t>
            </a:r>
            <a:r>
              <a:rPr lang="en-US" i="1" dirty="0">
                <a:latin typeface="Century Gothic" panose="020B0502020202020204" pitchFamily="34" charset="0"/>
              </a:rPr>
              <a:t>New York</a:t>
            </a:r>
            <a:r>
              <a:rPr lang="en-US" dirty="0">
                <a:latin typeface="Century Gothic" panose="020B0502020202020204" pitchFamily="34" charset="0"/>
              </a:rPr>
              <a:t>.</a:t>
            </a:r>
          </a:p>
          <a:p>
            <a:r>
              <a:rPr lang="en-US" dirty="0"/>
              <a:t/>
            </a:r>
            <a:br>
              <a:rPr lang="en-US" dirty="0"/>
            </a:br>
            <a:endParaRPr lang="en-US" dirty="0">
              <a:latin typeface="Century Gothic" panose="020B0502020202020204" pitchFamily="34" charset="0"/>
            </a:endParaRPr>
          </a:p>
        </p:txBody>
      </p:sp>
    </p:spTree>
    <p:extLst>
      <p:ext uri="{BB962C8B-B14F-4D97-AF65-F5344CB8AC3E}">
        <p14:creationId xmlns:p14="http://schemas.microsoft.com/office/powerpoint/2010/main" val="3127983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Slides</a:t>
            </a:r>
          </a:p>
        </p:txBody>
      </p:sp>
      <p:sp>
        <p:nvSpPr>
          <p:cNvPr id="3" name="Text Placeholder 2"/>
          <p:cNvSpPr>
            <a:spLocks noGrp="1"/>
          </p:cNvSpPr>
          <p:nvPr>
            <p:ph type="body" idx="1"/>
          </p:nvPr>
        </p:nvSpPr>
        <p:spPr>
          <a:xfrm>
            <a:off x="1149723" y="1491649"/>
            <a:ext cx="9818921" cy="704088"/>
          </a:xfrm>
        </p:spPr>
        <p:txBody>
          <a:bodyPr/>
          <a:lstStyle/>
          <a:p>
            <a:r>
              <a:rPr lang="en-US" dirty="0"/>
              <a:t>What is MLP?</a:t>
            </a:r>
          </a:p>
        </p:txBody>
      </p:sp>
      <p:sp>
        <p:nvSpPr>
          <p:cNvPr id="4" name="Rectangle 3"/>
          <p:cNvSpPr/>
          <p:nvPr/>
        </p:nvSpPr>
        <p:spPr>
          <a:xfrm>
            <a:off x="1149723" y="1928757"/>
            <a:ext cx="10377734" cy="3539430"/>
          </a:xfrm>
          <a:prstGeom prst="rect">
            <a:avLst/>
          </a:prstGeom>
        </p:spPr>
        <p:txBody>
          <a:bodyPr wrap="square">
            <a:spAutoFit/>
          </a:bodyPr>
          <a:lstStyle/>
          <a:p>
            <a:pPr marL="285750" indent="-285750">
              <a:buClr>
                <a:srgbClr val="2E8654"/>
              </a:buClr>
              <a:buFont typeface="Webdings" panose="05030102010509060703" pitchFamily="18" charset="2"/>
              <a:buChar char="4"/>
            </a:pPr>
            <a:r>
              <a:rPr lang="en-US" dirty="0" smtClean="0">
                <a:latin typeface="Century Gothic" panose="020B0502020202020204" pitchFamily="34" charset="0"/>
              </a:rPr>
              <a:t>Multilayered </a:t>
            </a:r>
            <a:r>
              <a:rPr lang="en-US" dirty="0">
                <a:latin typeface="Century Gothic" panose="020B0502020202020204" pitchFamily="34" charset="0"/>
              </a:rPr>
              <a:t>Perceptron (MLP) Neural Network is used to empirically model each of the land cover transitions, Dense Mangrove to Open Mangrove and Open Mangrove to Agriculture that will be used to predict future mangrove extent</a:t>
            </a:r>
          </a:p>
          <a:p>
            <a:pPr marL="285750" indent="-285750">
              <a:buClr>
                <a:srgbClr val="2E8654"/>
              </a:buClr>
              <a:buFont typeface="Webdings" panose="05030102010509060703" pitchFamily="18" charset="2"/>
              <a:buChar char="4"/>
            </a:pPr>
            <a:endParaRPr lang="en-US" dirty="0">
              <a:latin typeface="Century Gothic" panose="020B0502020202020204" pitchFamily="34" charset="0"/>
            </a:endParaRPr>
          </a:p>
          <a:p>
            <a:pPr marL="285750" indent="-285750">
              <a:buClr>
                <a:srgbClr val="2E8654"/>
              </a:buClr>
              <a:buFont typeface="Webdings" panose="05030102010509060703" pitchFamily="18" charset="2"/>
              <a:buChar char="4"/>
            </a:pPr>
            <a:r>
              <a:rPr lang="en-US" dirty="0">
                <a:latin typeface="Century Gothic" panose="020B0502020202020204" pitchFamily="34" charset="0"/>
              </a:rPr>
              <a:t>The MLP Neural Network selects random samples of pixels that went through each transition you are modeling and pixels that could have gone through each transition but did not </a:t>
            </a:r>
          </a:p>
          <a:p>
            <a:pPr marL="285750" indent="-285750">
              <a:buClr>
                <a:srgbClr val="2E8654"/>
              </a:buClr>
              <a:buFont typeface="Webdings" panose="05030102010509060703" pitchFamily="18" charset="2"/>
              <a:buChar char="4"/>
            </a:pPr>
            <a:endParaRPr lang="en-US" dirty="0">
              <a:latin typeface="Century Gothic" panose="020B0502020202020204" pitchFamily="34" charset="0"/>
            </a:endParaRPr>
          </a:p>
          <a:p>
            <a:pPr marL="285750" indent="-285750">
              <a:buClr>
                <a:srgbClr val="2E8654"/>
              </a:buClr>
              <a:buFont typeface="Webdings" panose="05030102010509060703" pitchFamily="18" charset="2"/>
              <a:buChar char="4"/>
            </a:pPr>
            <a:r>
              <a:rPr lang="en-US" dirty="0">
                <a:latin typeface="Century Gothic" panose="020B0502020202020204" pitchFamily="34" charset="0"/>
              </a:rPr>
              <a:t>Half of the sample pixels are used to train the model and the other half will be used to test how well the model is doing at predicting change </a:t>
            </a:r>
          </a:p>
          <a:p>
            <a:pPr marL="285750" indent="-285750">
              <a:buClr>
                <a:srgbClr val="2E8654"/>
              </a:buClr>
              <a:buFont typeface="Webdings" panose="05030102010509060703" pitchFamily="18" charset="2"/>
              <a:buChar char="4"/>
            </a:pPr>
            <a:endParaRPr lang="en-US" dirty="0">
              <a:latin typeface="Century Gothic" panose="020B0502020202020204" pitchFamily="34" charset="0"/>
            </a:endParaRPr>
          </a:p>
          <a:p>
            <a:pPr marL="285750" indent="-285750">
              <a:buClr>
                <a:srgbClr val="2E8654"/>
              </a:buClr>
              <a:buFont typeface="Webdings" panose="05030102010509060703" pitchFamily="18" charset="2"/>
              <a:buChar char="4"/>
            </a:pPr>
            <a:r>
              <a:rPr lang="en-US" dirty="0">
                <a:latin typeface="Century Gothic" panose="020B0502020202020204" pitchFamily="34" charset="0"/>
              </a:rPr>
              <a:t>The MLP is creating a multivariate function that can predict the potential for a pixel to transition based on the values of the driver variables for that pixel.  The model produces an accuracy of how well the driver variables can predict change</a:t>
            </a:r>
          </a:p>
          <a:p>
            <a:pPr marL="285750" indent="-285750">
              <a:buClr>
                <a:srgbClr val="2E8654"/>
              </a:buClr>
              <a:buFont typeface="Webdings" panose="05030102010509060703" pitchFamily="18" charset="2"/>
              <a:buChar char="4"/>
            </a:pPr>
            <a:endParaRPr lang="en-US" dirty="0">
              <a:latin typeface="Century Gothic" panose="020B0502020202020204" pitchFamily="34" charset="0"/>
            </a:endParaRPr>
          </a:p>
          <a:p>
            <a:pPr marL="285750" indent="-285750">
              <a:buClr>
                <a:srgbClr val="2E8654"/>
              </a:buClr>
              <a:buFont typeface="Webdings" panose="05030102010509060703" pitchFamily="18" charset="2"/>
              <a:buChar char="4"/>
            </a:pPr>
            <a:r>
              <a:rPr lang="en-US" dirty="0">
                <a:latin typeface="Century Gothic" panose="020B0502020202020204" pitchFamily="34" charset="0"/>
              </a:rPr>
              <a:t>The MLP produces a transition potential image that describes the probability that a transition will occur in the landscape and is used to predict future Land-cover change</a:t>
            </a:r>
          </a:p>
        </p:txBody>
      </p:sp>
      <p:sp>
        <p:nvSpPr>
          <p:cNvPr id="7" name="Rectangle 6"/>
          <p:cNvSpPr/>
          <p:nvPr/>
        </p:nvSpPr>
        <p:spPr>
          <a:xfrm>
            <a:off x="1149723" y="5757148"/>
            <a:ext cx="10143117" cy="738664"/>
          </a:xfrm>
          <a:prstGeom prst="rect">
            <a:avLst/>
          </a:prstGeom>
        </p:spPr>
        <p:txBody>
          <a:bodyPr wrap="square">
            <a:spAutoFit/>
          </a:bodyPr>
          <a:lstStyle/>
          <a:p>
            <a:r>
              <a:rPr lang="en-US" b="1" dirty="0">
                <a:latin typeface="Century Gothic" panose="020B0502020202020204" pitchFamily="34" charset="0"/>
              </a:rPr>
              <a:t>For more information</a:t>
            </a:r>
            <a:r>
              <a:rPr lang="en-US" dirty="0">
                <a:latin typeface="Century Gothic" panose="020B0502020202020204" pitchFamily="34" charset="0"/>
              </a:rPr>
              <a:t>: Eastman, J. Ronald. "</a:t>
            </a:r>
            <a:r>
              <a:rPr lang="en-US" dirty="0" err="1">
                <a:latin typeface="Century Gothic" panose="020B0502020202020204" pitchFamily="34" charset="0"/>
              </a:rPr>
              <a:t>TerrSet</a:t>
            </a:r>
            <a:r>
              <a:rPr lang="en-US" dirty="0">
                <a:latin typeface="Century Gothic" panose="020B0502020202020204" pitchFamily="34" charset="0"/>
              </a:rPr>
              <a:t> manual." </a:t>
            </a:r>
            <a:r>
              <a:rPr lang="en-US" i="1" dirty="0">
                <a:latin typeface="Century Gothic" panose="020B0502020202020204" pitchFamily="34" charset="0"/>
              </a:rPr>
              <a:t>Accessed in </a:t>
            </a:r>
            <a:r>
              <a:rPr lang="en-US" i="1" dirty="0" err="1">
                <a:latin typeface="Century Gothic" panose="020B0502020202020204" pitchFamily="34" charset="0"/>
              </a:rPr>
              <a:t>TerrSet</a:t>
            </a:r>
            <a:r>
              <a:rPr lang="en-US" i="1" dirty="0">
                <a:latin typeface="Century Gothic" panose="020B0502020202020204" pitchFamily="34" charset="0"/>
              </a:rPr>
              <a:t> version</a:t>
            </a:r>
            <a:r>
              <a:rPr lang="en-US" dirty="0">
                <a:latin typeface="Century Gothic" panose="020B0502020202020204" pitchFamily="34" charset="0"/>
              </a:rPr>
              <a:t> 18 (2015): 1-390.</a:t>
            </a:r>
          </a:p>
          <a:p>
            <a:r>
              <a:rPr lang="en-US" dirty="0"/>
              <a:t/>
            </a:r>
            <a:br>
              <a:rPr lang="en-US" dirty="0"/>
            </a:br>
            <a:r>
              <a:rPr lang="en-US" dirty="0">
                <a:latin typeface="Century Gothic" panose="020B0502020202020204" pitchFamily="34" charset="0"/>
              </a:rPr>
              <a:t> </a:t>
            </a:r>
          </a:p>
        </p:txBody>
      </p:sp>
    </p:spTree>
    <p:extLst>
      <p:ext uri="{BB962C8B-B14F-4D97-AF65-F5344CB8AC3E}">
        <p14:creationId xmlns:p14="http://schemas.microsoft.com/office/powerpoint/2010/main" val="1023934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Slides</a:t>
            </a:r>
          </a:p>
        </p:txBody>
      </p:sp>
      <p:sp>
        <p:nvSpPr>
          <p:cNvPr id="3" name="Text Placeholder 2"/>
          <p:cNvSpPr>
            <a:spLocks noGrp="1"/>
          </p:cNvSpPr>
          <p:nvPr>
            <p:ph type="body" idx="1"/>
          </p:nvPr>
        </p:nvSpPr>
        <p:spPr>
          <a:xfrm>
            <a:off x="1000125" y="1251619"/>
            <a:ext cx="9818921" cy="704088"/>
          </a:xfrm>
        </p:spPr>
        <p:txBody>
          <a:bodyPr/>
          <a:lstStyle/>
          <a:p>
            <a:r>
              <a:rPr lang="en-US" dirty="0"/>
              <a:t>Land Cover Gains and Losses</a:t>
            </a:r>
          </a:p>
        </p:txBody>
      </p:sp>
      <p:graphicFrame>
        <p:nvGraphicFramePr>
          <p:cNvPr id="7" name="Chart 6"/>
          <p:cNvGraphicFramePr>
            <a:graphicFrameLocks/>
          </p:cNvGraphicFramePr>
          <p:nvPr>
            <p:extLst>
              <p:ext uri="{D42A27DB-BD31-4B8C-83A1-F6EECF244321}">
                <p14:modId xmlns:p14="http://schemas.microsoft.com/office/powerpoint/2010/main" val="390975515"/>
              </p:ext>
            </p:extLst>
          </p:nvPr>
        </p:nvGraphicFramePr>
        <p:xfrm>
          <a:off x="137813" y="2055944"/>
          <a:ext cx="5568950" cy="33413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3525132367"/>
              </p:ext>
            </p:extLst>
          </p:nvPr>
        </p:nvGraphicFramePr>
        <p:xfrm>
          <a:off x="6121316" y="2077627"/>
          <a:ext cx="5568950" cy="33413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59415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1000125" y="365122"/>
            <a:ext cx="9413276"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2E8652"/>
              </a:buClr>
              <a:buSzPct val="25000"/>
              <a:buFont typeface="Century Gothic"/>
              <a:buNone/>
            </a:pPr>
            <a:r>
              <a:rPr lang="en-US" sz="4800" b="0" i="0" u="none" strike="noStrike" cap="none">
                <a:solidFill>
                  <a:srgbClr val="2E8652"/>
                </a:solidFill>
                <a:latin typeface="Century Gothic"/>
                <a:ea typeface="Century Gothic"/>
                <a:cs typeface="Century Gothic"/>
                <a:sym typeface="Century Gothic"/>
              </a:rPr>
              <a:t>Community Concerns </a:t>
            </a:r>
          </a:p>
        </p:txBody>
      </p:sp>
      <p:sp>
        <p:nvSpPr>
          <p:cNvPr id="126" name="Shape 126"/>
          <p:cNvSpPr txBox="1">
            <a:spLocks noGrp="1"/>
          </p:cNvSpPr>
          <p:nvPr>
            <p:ph type="body" idx="1"/>
          </p:nvPr>
        </p:nvSpPr>
        <p:spPr>
          <a:xfrm>
            <a:off x="1021387" y="1264383"/>
            <a:ext cx="4225861" cy="4737781"/>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rgbClr val="2E8652"/>
              </a:buClr>
              <a:buSzPct val="100000"/>
              <a:buFont typeface="Webdings" panose="05030102010509060703" pitchFamily="18" charset="2"/>
              <a:buChar char="4"/>
            </a:pPr>
            <a:r>
              <a:rPr lang="en-US" sz="2000" b="0" i="0" u="none" strike="noStrike" cap="none" dirty="0">
                <a:solidFill>
                  <a:srgbClr val="3F3F3F"/>
                </a:solidFill>
                <a:latin typeface="Century Gothic"/>
                <a:ea typeface="Century Gothic"/>
                <a:cs typeface="Century Gothic"/>
                <a:sym typeface="Century Gothic"/>
              </a:rPr>
              <a:t>Residents from </a:t>
            </a:r>
            <a:r>
              <a:rPr lang="en-US" sz="2000" b="1" i="0" u="none" strike="noStrike" cap="none" dirty="0">
                <a:solidFill>
                  <a:srgbClr val="3F3F3F"/>
                </a:solidFill>
                <a:latin typeface="Century Gothic"/>
                <a:ea typeface="Century Gothic"/>
                <a:cs typeface="Century Gothic"/>
                <a:sym typeface="Century Gothic"/>
              </a:rPr>
              <a:t>36 nearby villages </a:t>
            </a:r>
            <a:r>
              <a:rPr lang="en-US" sz="2000" b="0" i="0" u="none" strike="noStrike" cap="none" dirty="0">
                <a:solidFill>
                  <a:srgbClr val="3F3F3F"/>
                </a:solidFill>
                <a:latin typeface="Century Gothic"/>
                <a:ea typeface="Century Gothic"/>
                <a:cs typeface="Century Gothic"/>
                <a:sym typeface="Century Gothic"/>
              </a:rPr>
              <a:t>receive valuable ecosystem services from the mangroves.</a:t>
            </a:r>
          </a:p>
          <a:p>
            <a:pPr marL="342900" marR="0" lvl="0" indent="-342900" algn="l" rtl="0">
              <a:lnSpc>
                <a:spcPct val="90000"/>
              </a:lnSpc>
              <a:spcBef>
                <a:spcPts val="0"/>
              </a:spcBef>
              <a:spcAft>
                <a:spcPts val="0"/>
              </a:spcAft>
              <a:buClr>
                <a:srgbClr val="2E8652"/>
              </a:buClr>
              <a:buSzPct val="100000"/>
              <a:buFont typeface="Webdings" panose="05030102010509060703" pitchFamily="18" charset="2"/>
              <a:buChar char="4"/>
            </a:pPr>
            <a:endParaRPr lang="en-US" sz="20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SzPct val="100000"/>
              <a:buFont typeface="Webdings" panose="05030102010509060703" pitchFamily="18" charset="2"/>
              <a:buChar char="4"/>
            </a:pPr>
            <a:r>
              <a:rPr lang="en-US" sz="2000" b="0" i="0" u="none" strike="noStrike" cap="none" dirty="0">
                <a:solidFill>
                  <a:srgbClr val="3F3F3F"/>
                </a:solidFill>
                <a:latin typeface="Century Gothic"/>
                <a:ea typeface="Century Gothic"/>
                <a:cs typeface="Century Gothic"/>
                <a:sym typeface="Century Gothic"/>
              </a:rPr>
              <a:t>Mangroves have been </a:t>
            </a:r>
            <a:r>
              <a:rPr lang="en-US" sz="2000" b="1" i="0" u="none" strike="noStrike" cap="none" dirty="0">
                <a:solidFill>
                  <a:srgbClr val="3F3F3F"/>
                </a:solidFill>
                <a:latin typeface="Century Gothic"/>
                <a:ea typeface="Century Gothic"/>
                <a:cs typeface="Century Gothic"/>
                <a:sym typeface="Century Gothic"/>
              </a:rPr>
              <a:t>overexploited</a:t>
            </a:r>
            <a:r>
              <a:rPr lang="en-US" sz="2000" b="0" i="0" u="none" strike="noStrike" cap="none" dirty="0">
                <a:solidFill>
                  <a:srgbClr val="3F3F3F"/>
                </a:solidFill>
                <a:latin typeface="Century Gothic"/>
                <a:ea typeface="Century Gothic"/>
                <a:cs typeface="Century Gothic"/>
                <a:sym typeface="Century Gothic"/>
              </a:rPr>
              <a:t> or </a:t>
            </a:r>
            <a:r>
              <a:rPr lang="en-US" sz="2000" b="1" i="0" u="none" strike="noStrike" cap="none" dirty="0">
                <a:solidFill>
                  <a:srgbClr val="3F3F3F"/>
                </a:solidFill>
                <a:latin typeface="Century Gothic"/>
                <a:ea typeface="Century Gothic"/>
                <a:cs typeface="Century Gothic"/>
                <a:sym typeface="Century Gothic"/>
              </a:rPr>
              <a:t>converted</a:t>
            </a:r>
            <a:r>
              <a:rPr lang="en-US" sz="2000" b="0" i="0" u="none" strike="noStrike" cap="none" dirty="0">
                <a:solidFill>
                  <a:srgbClr val="3F3F3F"/>
                </a:solidFill>
                <a:latin typeface="Century Gothic"/>
                <a:ea typeface="Century Gothic"/>
                <a:cs typeface="Century Gothic"/>
                <a:sym typeface="Century Gothic"/>
              </a:rPr>
              <a:t> to other forms of land use.</a:t>
            </a:r>
          </a:p>
          <a:p>
            <a:pPr marL="342900" marR="0" lvl="0" indent="-342900" algn="l" rtl="0">
              <a:lnSpc>
                <a:spcPct val="90000"/>
              </a:lnSpc>
              <a:spcBef>
                <a:spcPts val="200"/>
              </a:spcBef>
              <a:spcAft>
                <a:spcPts val="0"/>
              </a:spcAft>
              <a:buClr>
                <a:srgbClr val="2E8652"/>
              </a:buClr>
              <a:buSzPct val="100000"/>
              <a:buFont typeface="Webdings" panose="05030102010509060703" pitchFamily="18" charset="2"/>
              <a:buChar char="4"/>
            </a:pPr>
            <a:endParaRPr lang="en-US" sz="20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SzPct val="100000"/>
              <a:buFont typeface="Webdings" panose="05030102010509060703" pitchFamily="18" charset="2"/>
              <a:buChar char="4"/>
            </a:pPr>
            <a:r>
              <a:rPr lang="en-US" sz="2000" b="1" i="0" u="none" strike="noStrike" cap="none" dirty="0">
                <a:solidFill>
                  <a:srgbClr val="3F3F3F"/>
                </a:solidFill>
                <a:latin typeface="Century Gothic"/>
                <a:ea typeface="Century Gothic"/>
                <a:cs typeface="Century Gothic"/>
                <a:sym typeface="Century Gothic"/>
              </a:rPr>
              <a:t>Encroachment</a:t>
            </a:r>
            <a:r>
              <a:rPr lang="en-US" sz="2000" b="0" i="0" u="none" strike="noStrike" cap="none" dirty="0">
                <a:solidFill>
                  <a:srgbClr val="3F3F3F"/>
                </a:solidFill>
                <a:latin typeface="Century Gothic"/>
                <a:ea typeface="Century Gothic"/>
                <a:cs typeface="Century Gothic"/>
                <a:sym typeface="Century Gothic"/>
              </a:rPr>
              <a:t> upon forests, </a:t>
            </a:r>
            <a:r>
              <a:rPr lang="en-US" sz="2000" b="1" i="0" u="none" strike="noStrike" cap="none" dirty="0">
                <a:solidFill>
                  <a:srgbClr val="3F3F3F"/>
                </a:solidFill>
                <a:latin typeface="Century Gothic"/>
                <a:ea typeface="Century Gothic"/>
                <a:cs typeface="Century Gothic"/>
                <a:sym typeface="Century Gothic"/>
              </a:rPr>
              <a:t>unauthorized aquaculture practices</a:t>
            </a:r>
            <a:r>
              <a:rPr lang="en-US" sz="2000" b="0" i="0" u="none" strike="noStrike" cap="none" dirty="0">
                <a:solidFill>
                  <a:srgbClr val="3F3F3F"/>
                </a:solidFill>
                <a:latin typeface="Century Gothic"/>
                <a:ea typeface="Century Gothic"/>
                <a:cs typeface="Century Gothic"/>
                <a:sym typeface="Century Gothic"/>
              </a:rPr>
              <a:t>, and </a:t>
            </a:r>
            <a:r>
              <a:rPr lang="en-US" sz="2000" b="1" i="0" u="none" strike="noStrike" cap="none" dirty="0">
                <a:solidFill>
                  <a:srgbClr val="3F3F3F"/>
                </a:solidFill>
                <a:latin typeface="Century Gothic"/>
                <a:ea typeface="Century Gothic"/>
                <a:cs typeface="Century Gothic"/>
                <a:sym typeface="Century Gothic"/>
              </a:rPr>
              <a:t>discharge of effluent </a:t>
            </a:r>
            <a:r>
              <a:rPr lang="en-US" sz="2000" b="0" i="0" u="none" strike="noStrike" cap="none" dirty="0">
                <a:solidFill>
                  <a:srgbClr val="3F3F3F"/>
                </a:solidFill>
                <a:latin typeface="Century Gothic"/>
                <a:ea typeface="Century Gothic"/>
                <a:cs typeface="Century Gothic"/>
                <a:sym typeface="Century Gothic"/>
              </a:rPr>
              <a:t>place even more pressure on mangrove forests and biodiversity.</a:t>
            </a:r>
          </a:p>
          <a:p>
            <a:pPr marL="342900" marR="0" lvl="0" indent="-342900" algn="l" rtl="0">
              <a:lnSpc>
                <a:spcPct val="90000"/>
              </a:lnSpc>
              <a:spcBef>
                <a:spcPts val="200"/>
              </a:spcBef>
              <a:spcAft>
                <a:spcPts val="0"/>
              </a:spcAft>
              <a:buClr>
                <a:srgbClr val="2E8652"/>
              </a:buClr>
              <a:buSzPct val="25000"/>
              <a:buFont typeface="Webdings" panose="05030102010509060703" pitchFamily="18" charset="2"/>
              <a:buChar char="4"/>
            </a:pPr>
            <a:endParaRPr sz="2000" b="0" i="0" u="none" strike="noStrike" cap="none" dirty="0">
              <a:solidFill>
                <a:srgbClr val="757070"/>
              </a:solidFill>
              <a:latin typeface="Century Gothic"/>
              <a:ea typeface="Century Gothic"/>
              <a:cs typeface="Century Gothic"/>
              <a:sym typeface="Century Gothic"/>
            </a:endParaRPr>
          </a:p>
        </p:txBody>
      </p:sp>
      <p:sp>
        <p:nvSpPr>
          <p:cNvPr id="127" name="Shape 127"/>
          <p:cNvSpPr txBox="1"/>
          <p:nvPr/>
        </p:nvSpPr>
        <p:spPr>
          <a:xfrm>
            <a:off x="7898679" y="6532862"/>
            <a:ext cx="3445002" cy="274318"/>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000000"/>
              </a:buClr>
              <a:buSzPct val="25000"/>
              <a:buFont typeface="Arial"/>
              <a:buNone/>
            </a:pPr>
            <a:r>
              <a:rPr lang="en-US" sz="1200" b="0" i="0" u="none" strike="noStrike" cap="none" dirty="0">
                <a:solidFill>
                  <a:srgbClr val="000000"/>
                </a:solidFill>
                <a:latin typeface="Century Gothic"/>
                <a:ea typeface="Century Gothic"/>
                <a:cs typeface="Century Gothic"/>
                <a:sym typeface="Century Gothic"/>
              </a:rPr>
              <a:t>Image Credit: dslr99, </a:t>
            </a:r>
            <a:r>
              <a:rPr lang="en-US" sz="1200" b="0" i="0" u="none" strike="noStrike" cap="none" dirty="0" err="1">
                <a:solidFill>
                  <a:srgbClr val="000000"/>
                </a:solidFill>
                <a:latin typeface="Century Gothic"/>
                <a:ea typeface="Century Gothic"/>
                <a:cs typeface="Century Gothic"/>
                <a:sym typeface="Century Gothic"/>
              </a:rPr>
              <a:t>Pixabay</a:t>
            </a:r>
            <a:endParaRPr lang="en-US" sz="1200" b="0" i="0" u="none" strike="noStrike" cap="none" dirty="0">
              <a:solidFill>
                <a:srgbClr val="000000"/>
              </a:solidFill>
              <a:latin typeface="Century Gothic"/>
              <a:ea typeface="Century Gothic"/>
              <a:cs typeface="Century Gothic"/>
              <a:sym typeface="Century Gothic"/>
            </a:endParaRPr>
          </a:p>
        </p:txBody>
      </p:sp>
      <p:pic>
        <p:nvPicPr>
          <p:cNvPr id="2050" name="Picture 2" descr="C:\Users\me02819\Desktop\Mangrove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4932" y="1398016"/>
            <a:ext cx="6221091" cy="41344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000125" y="365122"/>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2E8652"/>
              </a:buClr>
              <a:buSzPct val="25000"/>
              <a:buFont typeface="Century Gothic"/>
              <a:buNone/>
            </a:pPr>
            <a:r>
              <a:rPr lang="en-US" sz="4800" b="0" i="0" u="none" strike="noStrike" cap="none" dirty="0">
                <a:solidFill>
                  <a:srgbClr val="2E8652"/>
                </a:solidFill>
                <a:latin typeface="Century Gothic"/>
                <a:ea typeface="Century Gothic"/>
                <a:cs typeface="Century Gothic"/>
                <a:sym typeface="Century Gothic"/>
              </a:rPr>
              <a:t>Objectives </a:t>
            </a:r>
          </a:p>
        </p:txBody>
      </p:sp>
      <p:sp>
        <p:nvSpPr>
          <p:cNvPr id="135" name="Shape 135"/>
          <p:cNvSpPr txBox="1">
            <a:spLocks noGrp="1"/>
          </p:cNvSpPr>
          <p:nvPr>
            <p:ph type="body" idx="1"/>
          </p:nvPr>
        </p:nvSpPr>
        <p:spPr>
          <a:xfrm>
            <a:off x="6116699" y="977524"/>
            <a:ext cx="5417288" cy="5880476"/>
          </a:xfrm>
          <a:prstGeom prst="rect">
            <a:avLst/>
          </a:prstGeom>
          <a:noFill/>
          <a:ln>
            <a:noFill/>
          </a:ln>
        </p:spPr>
        <p:txBody>
          <a:bodyPr lIns="91425" tIns="45700" rIns="91425" bIns="45700" anchor="t" anchorCtr="0">
            <a:noAutofit/>
          </a:bodyPr>
          <a:lstStyle/>
          <a:p>
            <a:pPr lvl="0">
              <a:spcBef>
                <a:spcPts val="0"/>
              </a:spcBef>
              <a:buClr>
                <a:srgbClr val="2E8654"/>
              </a:buClr>
            </a:pPr>
            <a:r>
              <a:rPr lang="en-US" b="1" dirty="0">
                <a:solidFill>
                  <a:srgbClr val="2E8654"/>
                </a:solidFill>
                <a:latin typeface="Century Gothic" panose="020B0502020202020204" pitchFamily="34" charset="0"/>
              </a:rPr>
              <a:t>Analyze</a:t>
            </a:r>
            <a:r>
              <a:rPr lang="en-US" dirty="0">
                <a:latin typeface="Century Gothic" panose="020B0502020202020204" pitchFamily="34" charset="0"/>
              </a:rPr>
              <a:t> </a:t>
            </a:r>
            <a:r>
              <a:rPr lang="en-US" dirty="0">
                <a:solidFill>
                  <a:srgbClr val="222222"/>
                </a:solidFill>
                <a:latin typeface="Century Gothic" panose="020B0502020202020204" pitchFamily="34" charset="0"/>
              </a:rPr>
              <a:t>long-term (2000-2016) </a:t>
            </a:r>
            <a:r>
              <a:rPr lang="en-US" dirty="0" err="1">
                <a:solidFill>
                  <a:srgbClr val="222222"/>
                </a:solidFill>
                <a:latin typeface="Century Gothic" panose="020B0502020202020204" pitchFamily="34" charset="0"/>
              </a:rPr>
              <a:t>spatio</a:t>
            </a:r>
            <a:r>
              <a:rPr lang="en-US" dirty="0">
                <a:solidFill>
                  <a:srgbClr val="222222"/>
                </a:solidFill>
                <a:latin typeface="Century Gothic" panose="020B0502020202020204" pitchFamily="34" charset="0"/>
              </a:rPr>
              <a:t>-temporal variability of biophysical parameters (GPP, LAI, CHL) using MODIS surface reflectance </a:t>
            </a:r>
            <a:r>
              <a:rPr lang="en-US" dirty="0" smtClean="0">
                <a:solidFill>
                  <a:srgbClr val="222222"/>
                </a:solidFill>
                <a:latin typeface="Century Gothic" panose="020B0502020202020204" pitchFamily="34" charset="0"/>
              </a:rPr>
              <a:t>data</a:t>
            </a:r>
            <a:endParaRPr lang="en-US" dirty="0">
              <a:solidFill>
                <a:srgbClr val="222222"/>
              </a:solidFill>
              <a:latin typeface="Century Gothic" panose="020B0502020202020204" pitchFamily="34" charset="0"/>
            </a:endParaRPr>
          </a:p>
          <a:p>
            <a:pPr lvl="0">
              <a:spcBef>
                <a:spcPts val="0"/>
              </a:spcBef>
              <a:buClr>
                <a:srgbClr val="2E8654"/>
              </a:buClr>
            </a:pPr>
            <a:endParaRPr lang="en-US" dirty="0">
              <a:latin typeface="Century Gothic" panose="020B0502020202020204" pitchFamily="34" charset="0"/>
            </a:endParaRPr>
          </a:p>
          <a:p>
            <a:pPr lvl="0">
              <a:spcBef>
                <a:spcPts val="0"/>
              </a:spcBef>
              <a:buClr>
                <a:srgbClr val="2E8654"/>
              </a:buClr>
            </a:pPr>
            <a:r>
              <a:rPr lang="en-US" b="1" dirty="0">
                <a:solidFill>
                  <a:srgbClr val="2E8654"/>
                </a:solidFill>
                <a:latin typeface="Century Gothic" panose="020B0502020202020204" pitchFamily="34" charset="0"/>
              </a:rPr>
              <a:t>Produce </a:t>
            </a:r>
            <a:r>
              <a:rPr lang="en-US" dirty="0">
                <a:latin typeface="Century Gothic" panose="020B0502020202020204" pitchFamily="34" charset="0"/>
              </a:rPr>
              <a:t>a biophys</a:t>
            </a:r>
            <a:r>
              <a:rPr lang="en-US" dirty="0">
                <a:solidFill>
                  <a:srgbClr val="222222"/>
                </a:solidFill>
                <a:latin typeface="Century Gothic" panose="020B0502020202020204" pitchFamily="34" charset="0"/>
              </a:rPr>
              <a:t>ical forecasting tool by utilizing 17 years of time series MODIS derived LAI, CHL, and GPP data and meteorological data derived from NASA’s Giovanni and </a:t>
            </a:r>
            <a:r>
              <a:rPr lang="en-US" dirty="0" err="1">
                <a:solidFill>
                  <a:srgbClr val="222222"/>
                </a:solidFill>
                <a:latin typeface="Century Gothic" panose="020B0502020202020204" pitchFamily="34" charset="0"/>
              </a:rPr>
              <a:t>WorldClim</a:t>
            </a:r>
            <a:r>
              <a:rPr lang="en-US" dirty="0">
                <a:solidFill>
                  <a:srgbClr val="222222"/>
                </a:solidFill>
                <a:latin typeface="Century Gothic" panose="020B0502020202020204" pitchFamily="34" charset="0"/>
              </a:rPr>
              <a:t> meteorological </a:t>
            </a:r>
            <a:r>
              <a:rPr lang="en-US" dirty="0" smtClean="0">
                <a:solidFill>
                  <a:srgbClr val="222222"/>
                </a:solidFill>
                <a:latin typeface="Century Gothic" panose="020B0502020202020204" pitchFamily="34" charset="0"/>
              </a:rPr>
              <a:t>data</a:t>
            </a:r>
            <a:endParaRPr lang="en-US" dirty="0">
              <a:solidFill>
                <a:srgbClr val="222222"/>
              </a:solidFill>
              <a:latin typeface="Century Gothic" panose="020B0502020202020204" pitchFamily="34" charset="0"/>
            </a:endParaRPr>
          </a:p>
          <a:p>
            <a:pPr lvl="0">
              <a:spcBef>
                <a:spcPts val="0"/>
              </a:spcBef>
              <a:buClr>
                <a:srgbClr val="2E8654"/>
              </a:buClr>
            </a:pPr>
            <a:endParaRPr lang="en-US" dirty="0">
              <a:solidFill>
                <a:srgbClr val="222222"/>
              </a:solidFill>
              <a:latin typeface="Century Gothic" panose="020B0502020202020204" pitchFamily="34" charset="0"/>
            </a:endParaRPr>
          </a:p>
          <a:p>
            <a:pPr lvl="0">
              <a:spcBef>
                <a:spcPts val="0"/>
              </a:spcBef>
              <a:buClr>
                <a:srgbClr val="2E8654"/>
              </a:buClr>
            </a:pPr>
            <a:r>
              <a:rPr lang="en-US" b="1" dirty="0">
                <a:solidFill>
                  <a:srgbClr val="2E8654"/>
                </a:solidFill>
                <a:latin typeface="Century Gothic" panose="020B0502020202020204" pitchFamily="34" charset="0"/>
              </a:rPr>
              <a:t>Create</a:t>
            </a:r>
            <a:r>
              <a:rPr lang="en-US" dirty="0">
                <a:latin typeface="Century Gothic" panose="020B0502020202020204" pitchFamily="34" charset="0"/>
              </a:rPr>
              <a:t> a</a:t>
            </a:r>
            <a:r>
              <a:rPr lang="en-US" dirty="0">
                <a:solidFill>
                  <a:srgbClr val="222222"/>
                </a:solidFill>
                <a:latin typeface="Century Gothic" panose="020B0502020202020204" pitchFamily="34" charset="0"/>
              </a:rPr>
              <a:t> mangrove extent forecasting</a:t>
            </a:r>
            <a:r>
              <a:rPr lang="en-US" dirty="0">
                <a:solidFill>
                  <a:srgbClr val="FF0000"/>
                </a:solidFill>
                <a:latin typeface="Century Gothic" panose="020B0502020202020204" pitchFamily="34" charset="0"/>
              </a:rPr>
              <a:t> </a:t>
            </a:r>
            <a:r>
              <a:rPr lang="en-US" dirty="0">
                <a:latin typeface="Century Gothic" panose="020B0502020202020204" pitchFamily="34" charset="0"/>
              </a:rPr>
              <a:t>tool using Landsat 5 TM and Landsat 8 OLI data in Land Change Modeler on </a:t>
            </a:r>
            <a:r>
              <a:rPr lang="en-US" dirty="0" err="1" smtClean="0">
                <a:latin typeface="Century Gothic" panose="020B0502020202020204" pitchFamily="34" charset="0"/>
              </a:rPr>
              <a:t>TerrSet</a:t>
            </a:r>
            <a:endParaRPr lang="en-US" dirty="0">
              <a:solidFill>
                <a:srgbClr val="222222"/>
              </a:solidFill>
              <a:latin typeface="Century Gothic" panose="020B0502020202020204" pitchFamily="34" charset="0"/>
            </a:endParaRPr>
          </a:p>
        </p:txBody>
      </p:sp>
      <p:sp>
        <p:nvSpPr>
          <p:cNvPr id="136" name="Shape 136"/>
          <p:cNvSpPr txBox="1"/>
          <p:nvPr/>
        </p:nvSpPr>
        <p:spPr>
          <a:xfrm>
            <a:off x="730661" y="6260459"/>
            <a:ext cx="3445002" cy="27431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1200" b="0" i="0" u="none" strike="noStrike" cap="none" dirty="0">
                <a:solidFill>
                  <a:srgbClr val="000000"/>
                </a:solidFill>
                <a:latin typeface="Century Gothic"/>
                <a:ea typeface="Century Gothic"/>
                <a:cs typeface="Century Gothic"/>
                <a:sym typeface="Century Gothic"/>
              </a:rPr>
              <a:t>Image Credit: NASA</a:t>
            </a:r>
          </a:p>
        </p:txBody>
      </p:sp>
      <p:pic>
        <p:nvPicPr>
          <p:cNvPr id="137" name="Shape 137"/>
          <p:cNvPicPr preferRelativeResize="0"/>
          <p:nvPr/>
        </p:nvPicPr>
        <p:blipFill rotWithShape="1">
          <a:blip r:embed="rId3">
            <a:alphaModFix/>
          </a:blip>
          <a:srcRect/>
          <a:stretch/>
        </p:blipFill>
        <p:spPr>
          <a:xfrm>
            <a:off x="759249" y="1149945"/>
            <a:ext cx="1926503" cy="1865538"/>
          </a:xfrm>
          <a:prstGeom prst="rect">
            <a:avLst/>
          </a:prstGeom>
          <a:noFill/>
          <a:ln>
            <a:noFill/>
          </a:ln>
        </p:spPr>
      </p:pic>
      <p:sp>
        <p:nvSpPr>
          <p:cNvPr id="138" name="Shape 138"/>
          <p:cNvSpPr txBox="1"/>
          <p:nvPr/>
        </p:nvSpPr>
        <p:spPr>
          <a:xfrm>
            <a:off x="837433" y="3094481"/>
            <a:ext cx="1704312"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entury Gothic"/>
              <a:buNone/>
            </a:pPr>
            <a:r>
              <a:rPr lang="en-US" sz="1800" b="0" i="0" u="none" strike="noStrike" cap="none">
                <a:solidFill>
                  <a:schemeClr val="dk1"/>
                </a:solidFill>
                <a:latin typeface="Century Gothic"/>
                <a:ea typeface="Century Gothic"/>
                <a:cs typeface="Century Gothic"/>
                <a:sym typeface="Century Gothic"/>
              </a:rPr>
              <a:t>Landsat 5 TM</a:t>
            </a:r>
          </a:p>
        </p:txBody>
      </p:sp>
      <p:pic>
        <p:nvPicPr>
          <p:cNvPr id="139" name="Shape 139"/>
          <p:cNvPicPr preferRelativeResize="0"/>
          <p:nvPr/>
        </p:nvPicPr>
        <p:blipFill rotWithShape="1">
          <a:blip r:embed="rId4">
            <a:alphaModFix/>
          </a:blip>
          <a:srcRect/>
          <a:stretch/>
        </p:blipFill>
        <p:spPr>
          <a:xfrm>
            <a:off x="3668310" y="1431337"/>
            <a:ext cx="1813273" cy="1481985"/>
          </a:xfrm>
          <a:prstGeom prst="rect">
            <a:avLst/>
          </a:prstGeom>
          <a:noFill/>
          <a:ln>
            <a:noFill/>
          </a:ln>
        </p:spPr>
      </p:pic>
      <p:sp>
        <p:nvSpPr>
          <p:cNvPr id="140" name="Shape 140"/>
          <p:cNvSpPr txBox="1"/>
          <p:nvPr/>
        </p:nvSpPr>
        <p:spPr>
          <a:xfrm>
            <a:off x="3906053" y="3107525"/>
            <a:ext cx="1704312"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entury Gothic"/>
              <a:buNone/>
            </a:pPr>
            <a:r>
              <a:rPr lang="en-US" sz="1800" b="0" i="0" u="none" strike="noStrike" cap="none">
                <a:solidFill>
                  <a:schemeClr val="dk1"/>
                </a:solidFill>
                <a:latin typeface="Century Gothic"/>
                <a:ea typeface="Century Gothic"/>
                <a:cs typeface="Century Gothic"/>
                <a:sym typeface="Century Gothic"/>
              </a:rPr>
              <a:t>Landsat 8 OLI</a:t>
            </a:r>
          </a:p>
        </p:txBody>
      </p:sp>
      <p:pic>
        <p:nvPicPr>
          <p:cNvPr id="141" name="Shape 141"/>
          <p:cNvPicPr preferRelativeResize="0"/>
          <p:nvPr/>
        </p:nvPicPr>
        <p:blipFill rotWithShape="1">
          <a:blip r:embed="rId5">
            <a:alphaModFix/>
          </a:blip>
          <a:srcRect/>
          <a:stretch/>
        </p:blipFill>
        <p:spPr>
          <a:xfrm>
            <a:off x="693166" y="3846423"/>
            <a:ext cx="1848580" cy="1391570"/>
          </a:xfrm>
          <a:prstGeom prst="rect">
            <a:avLst/>
          </a:prstGeom>
          <a:noFill/>
          <a:ln>
            <a:noFill/>
          </a:ln>
        </p:spPr>
      </p:pic>
      <p:sp>
        <p:nvSpPr>
          <p:cNvPr id="142" name="Shape 142"/>
          <p:cNvSpPr txBox="1"/>
          <p:nvPr/>
        </p:nvSpPr>
        <p:spPr>
          <a:xfrm>
            <a:off x="909150" y="5431255"/>
            <a:ext cx="1544012"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entury Gothic"/>
              <a:buNone/>
            </a:pPr>
            <a:r>
              <a:rPr lang="en-US" sz="1800" b="0" i="0" u="none" strike="noStrike" cap="none">
                <a:solidFill>
                  <a:schemeClr val="dk1"/>
                </a:solidFill>
                <a:latin typeface="Century Gothic"/>
                <a:ea typeface="Century Gothic"/>
                <a:cs typeface="Century Gothic"/>
                <a:sym typeface="Century Gothic"/>
              </a:rPr>
              <a:t>Terra MODIS</a:t>
            </a:r>
          </a:p>
        </p:txBody>
      </p:sp>
      <p:sp>
        <p:nvSpPr>
          <p:cNvPr id="143" name="Shape 143"/>
          <p:cNvSpPr txBox="1"/>
          <p:nvPr/>
        </p:nvSpPr>
        <p:spPr>
          <a:xfrm>
            <a:off x="3906053" y="5433185"/>
            <a:ext cx="2210646"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entury Gothic"/>
              <a:buNone/>
            </a:pPr>
            <a:r>
              <a:rPr lang="en-US" sz="1800" b="0" i="0" u="none" strike="noStrike" cap="none" dirty="0">
                <a:solidFill>
                  <a:schemeClr val="dk1"/>
                </a:solidFill>
                <a:latin typeface="Century Gothic"/>
                <a:ea typeface="Century Gothic"/>
                <a:cs typeface="Century Gothic"/>
                <a:sym typeface="Century Gothic"/>
              </a:rPr>
              <a:t>Sentinel-1 (C-SAR)</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8310" y="3846424"/>
            <a:ext cx="1813273" cy="158483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1000125" y="365122"/>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2E8652"/>
              </a:buClr>
              <a:buSzPct val="25000"/>
              <a:buFont typeface="Century Gothic"/>
              <a:buNone/>
            </a:pPr>
            <a:r>
              <a:rPr lang="en-US" sz="4800" b="0" i="0" u="none" strike="noStrike" cap="none" dirty="0">
                <a:solidFill>
                  <a:srgbClr val="2E8652"/>
                </a:solidFill>
                <a:latin typeface="Century Gothic"/>
                <a:ea typeface="Century Gothic"/>
                <a:cs typeface="Century Gothic"/>
                <a:sym typeface="Century Gothic"/>
              </a:rPr>
              <a:t>Methods  </a:t>
            </a:r>
          </a:p>
        </p:txBody>
      </p:sp>
      <p:pic>
        <p:nvPicPr>
          <p:cNvPr id="67" name="Picture 66"/>
          <p:cNvPicPr>
            <a:picLocks noChangeAspect="1"/>
          </p:cNvPicPr>
          <p:nvPr/>
        </p:nvPicPr>
        <p:blipFill>
          <a:blip r:embed="rId3"/>
          <a:stretch>
            <a:fillRect/>
          </a:stretch>
        </p:blipFill>
        <p:spPr>
          <a:xfrm>
            <a:off x="523876" y="401868"/>
            <a:ext cx="10442118" cy="6113232"/>
          </a:xfrm>
          <a:prstGeom prst="rect">
            <a:avLst/>
          </a:prstGeom>
        </p:spPr>
      </p:pic>
      <p:sp>
        <p:nvSpPr>
          <p:cNvPr id="2" name="TextBox 1"/>
          <p:cNvSpPr txBox="1"/>
          <p:nvPr/>
        </p:nvSpPr>
        <p:spPr>
          <a:xfrm>
            <a:off x="10182221" y="5429250"/>
            <a:ext cx="2009775" cy="954107"/>
          </a:xfrm>
          <a:prstGeom prst="rect">
            <a:avLst/>
          </a:prstGeom>
          <a:noFill/>
        </p:spPr>
        <p:txBody>
          <a:bodyPr wrap="square" rtlCol="0">
            <a:spAutoFit/>
          </a:bodyPr>
          <a:lstStyle/>
          <a:p>
            <a:r>
              <a:rPr lang="en-US" b="1" dirty="0">
                <a:latin typeface="Century Gothic" panose="020B0502020202020204" pitchFamily="34" charset="0"/>
              </a:rPr>
              <a:t>*MLP –</a:t>
            </a:r>
            <a:r>
              <a:rPr lang="en-US" dirty="0">
                <a:latin typeface="Century Gothic" panose="020B0502020202020204" pitchFamily="34" charset="0"/>
              </a:rPr>
              <a:t> </a:t>
            </a:r>
          </a:p>
          <a:p>
            <a:r>
              <a:rPr lang="en-US" dirty="0">
                <a:latin typeface="Century Gothic" panose="020B0502020202020204" pitchFamily="34" charset="0"/>
              </a:rPr>
              <a:t>Multi-Layered Perceptron Neural Network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1075628" y="82346"/>
            <a:ext cx="10233148" cy="80998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2E8652"/>
              </a:buClr>
              <a:buSzPct val="25000"/>
              <a:buFont typeface="Century Gothic"/>
              <a:buNone/>
            </a:pPr>
            <a:r>
              <a:rPr lang="en-US" sz="4800" b="0" i="0" u="none" strike="noStrike" cap="none" dirty="0">
                <a:solidFill>
                  <a:srgbClr val="2E8652"/>
                </a:solidFill>
                <a:latin typeface="Century Gothic"/>
                <a:ea typeface="Century Gothic"/>
                <a:cs typeface="Century Gothic"/>
                <a:sym typeface="Century Gothic"/>
              </a:rPr>
              <a:t>Methods </a:t>
            </a:r>
          </a:p>
        </p:txBody>
      </p:sp>
      <p:sp>
        <p:nvSpPr>
          <p:cNvPr id="26" name="Shape 267"/>
          <p:cNvSpPr txBox="1"/>
          <p:nvPr/>
        </p:nvSpPr>
        <p:spPr>
          <a:xfrm>
            <a:off x="4311381" y="708118"/>
            <a:ext cx="3040800" cy="369300"/>
          </a:xfrm>
          <a:prstGeom prst="rect">
            <a:avLst/>
          </a:prstGeom>
          <a:solidFill>
            <a:schemeClr val="accent6"/>
          </a:solidFill>
          <a:ln>
            <a:noFill/>
          </a:ln>
        </p:spPr>
        <p:txBody>
          <a:bodyPr lIns="91425" tIns="45700" rIns="91425" bIns="45700" anchor="t" anchorCtr="0">
            <a:noAutofit/>
          </a:bodyPr>
          <a:lstStyle/>
          <a:p>
            <a:pPr marL="0" marR="0" lvl="0" indent="0" algn="ctr" rtl="0">
              <a:spcBef>
                <a:spcPts val="0"/>
              </a:spcBef>
              <a:buSzPct val="25000"/>
              <a:buNone/>
            </a:pPr>
            <a:r>
              <a:rPr lang="en-US" sz="1800" dirty="0">
                <a:solidFill>
                  <a:schemeClr val="bg1"/>
                </a:solidFill>
                <a:latin typeface="Century Gothic"/>
                <a:ea typeface="Century Gothic"/>
                <a:cs typeface="Century Gothic"/>
                <a:sym typeface="Century Gothic"/>
              </a:rPr>
              <a:t>Forecasting GPP/LAI/CHL</a:t>
            </a:r>
          </a:p>
        </p:txBody>
      </p:sp>
      <p:grpSp>
        <p:nvGrpSpPr>
          <p:cNvPr id="85" name="Group 84"/>
          <p:cNvGrpSpPr/>
          <p:nvPr/>
        </p:nvGrpSpPr>
        <p:grpSpPr>
          <a:xfrm>
            <a:off x="1830916" y="1569169"/>
            <a:ext cx="8722572" cy="3999179"/>
            <a:chOff x="1830916" y="1569169"/>
            <a:chExt cx="8722572" cy="3999179"/>
          </a:xfrm>
        </p:grpSpPr>
        <p:grpSp>
          <p:nvGrpSpPr>
            <p:cNvPr id="36" name="Group 35"/>
            <p:cNvGrpSpPr/>
            <p:nvPr/>
          </p:nvGrpSpPr>
          <p:grpSpPr>
            <a:xfrm>
              <a:off x="1830916" y="1569169"/>
              <a:ext cx="8722572" cy="3999179"/>
              <a:chOff x="42837" y="1478411"/>
              <a:chExt cx="8722572" cy="3999179"/>
            </a:xfrm>
          </p:grpSpPr>
          <p:grpSp>
            <p:nvGrpSpPr>
              <p:cNvPr id="14" name="Group 13"/>
              <p:cNvGrpSpPr/>
              <p:nvPr/>
            </p:nvGrpSpPr>
            <p:grpSpPr>
              <a:xfrm>
                <a:off x="2986451" y="1478411"/>
                <a:ext cx="5778958" cy="3999179"/>
                <a:chOff x="961410" y="2128757"/>
                <a:chExt cx="5778958" cy="3999179"/>
              </a:xfrm>
            </p:grpSpPr>
            <p:grpSp>
              <p:nvGrpSpPr>
                <p:cNvPr id="40" name="Group 39"/>
                <p:cNvGrpSpPr/>
                <p:nvPr/>
              </p:nvGrpSpPr>
              <p:grpSpPr>
                <a:xfrm>
                  <a:off x="961410" y="2128757"/>
                  <a:ext cx="5778958" cy="3999179"/>
                  <a:chOff x="947515" y="3389922"/>
                  <a:chExt cx="5778958" cy="3999179"/>
                </a:xfrm>
              </p:grpSpPr>
              <p:sp>
                <p:nvSpPr>
                  <p:cNvPr id="42" name="Oval 41"/>
                  <p:cNvSpPr/>
                  <p:nvPr/>
                </p:nvSpPr>
                <p:spPr>
                  <a:xfrm>
                    <a:off x="947515" y="4643462"/>
                    <a:ext cx="1783973" cy="761774"/>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p:cNvGrpSpPr/>
                  <p:nvPr/>
                </p:nvGrpSpPr>
                <p:grpSpPr>
                  <a:xfrm>
                    <a:off x="965906" y="3389922"/>
                    <a:ext cx="5760567" cy="3999179"/>
                    <a:chOff x="965906" y="3389922"/>
                    <a:chExt cx="5760567" cy="3999179"/>
                  </a:xfrm>
                </p:grpSpPr>
                <p:sp>
                  <p:nvSpPr>
                    <p:cNvPr id="45" name="Oval 44"/>
                    <p:cNvSpPr/>
                    <p:nvPr/>
                  </p:nvSpPr>
                  <p:spPr>
                    <a:xfrm>
                      <a:off x="965906" y="5873858"/>
                      <a:ext cx="1720212" cy="6579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Precipitation</a:t>
                      </a:r>
                    </a:p>
                  </p:txBody>
                </p:sp>
                <p:sp>
                  <p:nvSpPr>
                    <p:cNvPr id="47" name="Oval 46"/>
                    <p:cNvSpPr/>
                    <p:nvPr/>
                  </p:nvSpPr>
                  <p:spPr>
                    <a:xfrm>
                      <a:off x="4734578" y="4884237"/>
                      <a:ext cx="1834208" cy="1199121"/>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GPP</a:t>
                      </a:r>
                    </a:p>
                    <a:p>
                      <a:pPr algn="ctr"/>
                      <a:endParaRPr lang="en-US" dirty="0"/>
                    </a:p>
                    <a:p>
                      <a:pPr algn="ctr"/>
                      <a:r>
                        <a:rPr lang="en-US" dirty="0"/>
                        <a:t>LAI</a:t>
                      </a:r>
                    </a:p>
                    <a:p>
                      <a:pPr algn="ctr"/>
                      <a:endParaRPr lang="en-US" dirty="0"/>
                    </a:p>
                    <a:p>
                      <a:pPr algn="ctr"/>
                      <a:r>
                        <a:rPr lang="en-US" dirty="0"/>
                        <a:t> CHL</a:t>
                      </a:r>
                    </a:p>
                  </p:txBody>
                </p:sp>
                <p:sp>
                  <p:nvSpPr>
                    <p:cNvPr id="50" name="Rectangle: Rounded Corners 49"/>
                    <p:cNvSpPr/>
                    <p:nvPr/>
                  </p:nvSpPr>
                  <p:spPr>
                    <a:xfrm>
                      <a:off x="4610992" y="3389922"/>
                      <a:ext cx="2081380" cy="79812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MODIS derived current GPP/LAI/CHL</a:t>
                      </a:r>
                    </a:p>
                  </p:txBody>
                </p:sp>
                <p:sp>
                  <p:nvSpPr>
                    <p:cNvPr id="51" name="Rectangle: Rounded Corners 50"/>
                    <p:cNvSpPr/>
                    <p:nvPr/>
                  </p:nvSpPr>
                  <p:spPr>
                    <a:xfrm>
                      <a:off x="4703363" y="6829031"/>
                      <a:ext cx="2023110" cy="56007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2050 GPP/ LAI/ CHL</a:t>
                      </a:r>
                    </a:p>
                  </p:txBody>
                </p:sp>
                <p:cxnSp>
                  <p:nvCxnSpPr>
                    <p:cNvPr id="59" name="Straight Arrow Connector 58"/>
                    <p:cNvCxnSpPr/>
                    <p:nvPr/>
                  </p:nvCxnSpPr>
                  <p:spPr>
                    <a:xfrm>
                      <a:off x="2512371" y="5072110"/>
                      <a:ext cx="2027110" cy="374195"/>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0" name="Arrow: Down 59"/>
                    <p:cNvSpPr/>
                    <p:nvPr/>
                  </p:nvSpPr>
                  <p:spPr>
                    <a:xfrm>
                      <a:off x="5588446" y="6181096"/>
                      <a:ext cx="126472" cy="518781"/>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Isosceles Triangle 1"/>
                <p:cNvSpPr/>
                <p:nvPr/>
              </p:nvSpPr>
              <p:spPr>
                <a:xfrm>
                  <a:off x="1197338" y="3646010"/>
                  <a:ext cx="183679" cy="160807"/>
                </a:xfrm>
                <a:prstGeom prst="triangle">
                  <a:avLst/>
                </a:prstGeom>
                <a:solidFill>
                  <a:schemeClr val="accent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a:off x="1051019" y="4826862"/>
                  <a:ext cx="183679" cy="160807"/>
                </a:xfrm>
                <a:prstGeom prst="triangle">
                  <a:avLst/>
                </a:prstGeom>
                <a:solidFill>
                  <a:schemeClr val="accent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7106" y="3620352"/>
                  <a:ext cx="1360566" cy="307777"/>
                </a:xfrm>
                <a:prstGeom prst="rect">
                  <a:avLst/>
                </a:prstGeom>
                <a:noFill/>
                <a:ln>
                  <a:noFill/>
                </a:ln>
              </p:spPr>
              <p:txBody>
                <a:bodyPr wrap="square" rtlCol="0">
                  <a:spAutoFit/>
                </a:bodyPr>
                <a:lstStyle/>
                <a:p>
                  <a:r>
                    <a:rPr lang="en-US" dirty="0">
                      <a:solidFill>
                        <a:schemeClr val="bg1"/>
                      </a:solidFill>
                    </a:rPr>
                    <a:t>Temperature</a:t>
                  </a:r>
                </a:p>
              </p:txBody>
            </p:sp>
            <p:cxnSp>
              <p:nvCxnSpPr>
                <p:cNvPr id="34" name="Straight Arrow Connector 33"/>
                <p:cNvCxnSpPr/>
                <p:nvPr/>
              </p:nvCxnSpPr>
              <p:spPr>
                <a:xfrm flipV="1">
                  <a:off x="2488942" y="4465828"/>
                  <a:ext cx="2135945" cy="469788"/>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55" name="Arrow: Down 54"/>
              <p:cNvSpPr/>
              <p:nvPr/>
            </p:nvSpPr>
            <p:spPr>
              <a:xfrm>
                <a:off x="7610643" y="2372200"/>
                <a:ext cx="126472" cy="518781"/>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7238116" y="3093104"/>
                <a:ext cx="183679" cy="160807"/>
              </a:xfrm>
              <a:prstGeom prst="triangle">
                <a:avLst/>
              </a:prstGeom>
              <a:solidFill>
                <a:schemeClr val="accent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7235625" y="3499934"/>
                <a:ext cx="183679" cy="160807"/>
              </a:xfrm>
              <a:prstGeom prst="triangle">
                <a:avLst/>
              </a:prstGeom>
              <a:solidFill>
                <a:schemeClr val="accent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p:cNvSpPr/>
              <p:nvPr/>
            </p:nvSpPr>
            <p:spPr>
              <a:xfrm>
                <a:off x="7244693" y="3886539"/>
                <a:ext cx="183679" cy="160807"/>
              </a:xfrm>
              <a:prstGeom prst="triangle">
                <a:avLst/>
              </a:prstGeom>
              <a:solidFill>
                <a:schemeClr val="accent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47832" y="2492557"/>
                <a:ext cx="1561636" cy="58041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Current year </a:t>
                </a:r>
              </a:p>
            </p:txBody>
          </p:sp>
          <p:sp>
            <p:nvSpPr>
              <p:cNvPr id="65" name="Oval 64"/>
              <p:cNvSpPr/>
              <p:nvPr/>
            </p:nvSpPr>
            <p:spPr>
              <a:xfrm>
                <a:off x="42837" y="4218027"/>
                <a:ext cx="1571625" cy="59002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2050</a:t>
                </a:r>
              </a:p>
            </p:txBody>
          </p:sp>
          <p:sp>
            <p:nvSpPr>
              <p:cNvPr id="33" name="Left Brace 32"/>
              <p:cNvSpPr/>
              <p:nvPr/>
            </p:nvSpPr>
            <p:spPr>
              <a:xfrm flipH="1">
                <a:off x="1719683" y="2970006"/>
                <a:ext cx="552859" cy="1499879"/>
              </a:xfrm>
              <a:prstGeom prst="leftBrace">
                <a:avLst>
                  <a:gd name="adj1" fmla="val 8333"/>
                  <a:gd name="adj2" fmla="val 43421"/>
                </a:avLst>
              </a:pr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p:cNvGrpSpPr/>
            <p:nvPr/>
          </p:nvGrpSpPr>
          <p:grpSpPr>
            <a:xfrm>
              <a:off x="4127207" y="3417685"/>
              <a:ext cx="690315" cy="667627"/>
              <a:chOff x="2630021" y="3238613"/>
              <a:chExt cx="690315" cy="707253"/>
            </a:xfrm>
          </p:grpSpPr>
          <p:cxnSp>
            <p:nvCxnSpPr>
              <p:cNvPr id="77" name="Straight Arrow Connector 76"/>
              <p:cNvCxnSpPr/>
              <p:nvPr/>
            </p:nvCxnSpPr>
            <p:spPr>
              <a:xfrm flipV="1">
                <a:off x="2630021" y="3238613"/>
                <a:ext cx="678846" cy="25547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2648744" y="3639665"/>
                <a:ext cx="671592" cy="30620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117028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Shape 249"/>
          <p:cNvPicPr preferRelativeResize="0"/>
          <p:nvPr/>
        </p:nvPicPr>
        <p:blipFill>
          <a:blip r:embed="rId3"/>
          <a:stretch>
            <a:fillRect/>
          </a:stretch>
        </p:blipFill>
        <p:spPr>
          <a:xfrm>
            <a:off x="6074039" y="1310327"/>
            <a:ext cx="5426662" cy="4079770"/>
          </a:xfrm>
          <a:prstGeom prst="rect">
            <a:avLst/>
          </a:prstGeom>
          <a:noFill/>
          <a:ln>
            <a:noFill/>
          </a:ln>
        </p:spPr>
      </p:pic>
      <p:sp>
        <p:nvSpPr>
          <p:cNvPr id="2" name="Title 1"/>
          <p:cNvSpPr>
            <a:spLocks noGrp="1"/>
          </p:cNvSpPr>
          <p:nvPr>
            <p:ph type="title"/>
          </p:nvPr>
        </p:nvSpPr>
        <p:spPr/>
        <p:txBody>
          <a:bodyPr/>
          <a:lstStyle/>
          <a:p>
            <a:r>
              <a:rPr lang="en-US" dirty="0"/>
              <a:t>Results</a:t>
            </a:r>
          </a:p>
        </p:txBody>
      </p:sp>
      <p:pic>
        <p:nvPicPr>
          <p:cNvPr id="5" name="Shape 248"/>
          <p:cNvPicPr preferRelativeResize="0"/>
          <p:nvPr/>
        </p:nvPicPr>
        <p:blipFill>
          <a:blip r:embed="rId4"/>
          <a:stretch>
            <a:fillRect/>
          </a:stretch>
        </p:blipFill>
        <p:spPr>
          <a:xfrm>
            <a:off x="293383" y="1390773"/>
            <a:ext cx="5419260" cy="3886725"/>
          </a:xfrm>
          <a:prstGeom prst="rect">
            <a:avLst/>
          </a:prstGeom>
          <a:noFill/>
          <a:ln>
            <a:noFill/>
          </a:ln>
        </p:spPr>
      </p:pic>
      <p:sp>
        <p:nvSpPr>
          <p:cNvPr id="8" name="Shape 246"/>
          <p:cNvSpPr txBox="1"/>
          <p:nvPr/>
        </p:nvSpPr>
        <p:spPr>
          <a:xfrm>
            <a:off x="4493825" y="1021473"/>
            <a:ext cx="2630400" cy="369300"/>
          </a:xfrm>
          <a:prstGeom prst="rect">
            <a:avLst/>
          </a:prstGeom>
          <a:solidFill>
            <a:schemeClr val="accent6"/>
          </a:solidFill>
          <a:ln>
            <a:noFill/>
          </a:ln>
        </p:spPr>
        <p:txBody>
          <a:bodyPr lIns="91425" tIns="45700" rIns="91425" bIns="45700" anchor="t" anchorCtr="0">
            <a:noAutofit/>
          </a:bodyPr>
          <a:lstStyle/>
          <a:p>
            <a:pPr lvl="0" algn="ctr">
              <a:buSzPct val="25000"/>
            </a:pPr>
            <a:r>
              <a:rPr lang="en-US" sz="1800" dirty="0">
                <a:solidFill>
                  <a:schemeClr val="bg1"/>
                </a:solidFill>
                <a:latin typeface="Century Gothic"/>
                <a:ea typeface="Century Gothic"/>
                <a:cs typeface="Century Gothic"/>
                <a:sym typeface="Century Gothic"/>
              </a:rPr>
              <a:t>From Previous Model</a:t>
            </a:r>
          </a:p>
        </p:txBody>
      </p:sp>
      <p:sp>
        <p:nvSpPr>
          <p:cNvPr id="9" name="TextBox 8"/>
          <p:cNvSpPr txBox="1"/>
          <p:nvPr/>
        </p:nvSpPr>
        <p:spPr>
          <a:xfrm rot="16200000">
            <a:off x="327011" y="4103671"/>
            <a:ext cx="319359"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1</a:t>
            </a:r>
          </a:p>
        </p:txBody>
      </p:sp>
      <p:sp>
        <p:nvSpPr>
          <p:cNvPr id="10" name="TextBox 9"/>
          <p:cNvSpPr txBox="1"/>
          <p:nvPr/>
        </p:nvSpPr>
        <p:spPr>
          <a:xfrm rot="16200000">
            <a:off x="316230" y="3773531"/>
            <a:ext cx="340923" cy="276999"/>
          </a:xfrm>
          <a:prstGeom prst="rect">
            <a:avLst/>
          </a:prstGeom>
          <a:solidFill>
            <a:schemeClr val="bg1"/>
          </a:solidFill>
        </p:spPr>
        <p:txBody>
          <a:bodyPr wrap="square" rtlCol="0">
            <a:spAutoFit/>
          </a:bodyPr>
          <a:lstStyle/>
          <a:p>
            <a:r>
              <a:rPr lang="en-US" sz="1200" dirty="0"/>
              <a:t>2</a:t>
            </a:r>
          </a:p>
        </p:txBody>
      </p:sp>
      <p:sp>
        <p:nvSpPr>
          <p:cNvPr id="11" name="TextBox 10"/>
          <p:cNvSpPr txBox="1"/>
          <p:nvPr/>
        </p:nvSpPr>
        <p:spPr>
          <a:xfrm rot="16200000">
            <a:off x="304004" y="3251935"/>
            <a:ext cx="365373" cy="276999"/>
          </a:xfrm>
          <a:prstGeom prst="rect">
            <a:avLst/>
          </a:prstGeom>
          <a:solidFill>
            <a:schemeClr val="bg1"/>
          </a:solidFill>
        </p:spPr>
        <p:txBody>
          <a:bodyPr wrap="square" rtlCol="0">
            <a:spAutoFit/>
          </a:bodyPr>
          <a:lstStyle/>
          <a:p>
            <a:r>
              <a:rPr lang="en-US" sz="1200" dirty="0"/>
              <a:t>3</a:t>
            </a:r>
            <a:endParaRPr lang="en-US" sz="1200" dirty="0">
              <a:latin typeface="Century Gothic" panose="020B0502020202020204" pitchFamily="34" charset="0"/>
            </a:endParaRPr>
          </a:p>
        </p:txBody>
      </p:sp>
      <p:sp>
        <p:nvSpPr>
          <p:cNvPr id="12" name="TextBox 11"/>
          <p:cNvSpPr txBox="1"/>
          <p:nvPr/>
        </p:nvSpPr>
        <p:spPr>
          <a:xfrm rot="16200000">
            <a:off x="308974" y="2907676"/>
            <a:ext cx="323143" cy="276999"/>
          </a:xfrm>
          <a:prstGeom prst="rect">
            <a:avLst/>
          </a:prstGeom>
          <a:solidFill>
            <a:schemeClr val="bg1"/>
          </a:solidFill>
        </p:spPr>
        <p:txBody>
          <a:bodyPr wrap="square" rtlCol="0">
            <a:spAutoFit/>
          </a:bodyPr>
          <a:lstStyle/>
          <a:p>
            <a:pPr algn="ctr"/>
            <a:r>
              <a:rPr lang="en-US" sz="1200" dirty="0"/>
              <a:t>4</a:t>
            </a:r>
          </a:p>
        </p:txBody>
      </p:sp>
      <p:sp>
        <p:nvSpPr>
          <p:cNvPr id="13" name="TextBox 12"/>
          <p:cNvSpPr txBox="1"/>
          <p:nvPr/>
        </p:nvSpPr>
        <p:spPr>
          <a:xfrm rot="16200000">
            <a:off x="361879" y="2512699"/>
            <a:ext cx="249621" cy="276999"/>
          </a:xfrm>
          <a:prstGeom prst="rect">
            <a:avLst/>
          </a:prstGeom>
          <a:solidFill>
            <a:schemeClr val="bg1"/>
          </a:solidFill>
        </p:spPr>
        <p:txBody>
          <a:bodyPr wrap="square" rtlCol="0">
            <a:spAutoFit/>
          </a:bodyPr>
          <a:lstStyle/>
          <a:p>
            <a:r>
              <a:rPr lang="en-US" sz="1200" dirty="0"/>
              <a:t>5</a:t>
            </a:r>
          </a:p>
        </p:txBody>
      </p:sp>
      <p:sp>
        <p:nvSpPr>
          <p:cNvPr id="14" name="TextBox 13"/>
          <p:cNvSpPr txBox="1"/>
          <p:nvPr/>
        </p:nvSpPr>
        <p:spPr>
          <a:xfrm rot="16200000">
            <a:off x="330372" y="4553687"/>
            <a:ext cx="312637"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0</a:t>
            </a:r>
          </a:p>
        </p:txBody>
      </p:sp>
      <p:sp>
        <p:nvSpPr>
          <p:cNvPr id="15" name="TextBox 14"/>
          <p:cNvSpPr txBox="1"/>
          <p:nvPr/>
        </p:nvSpPr>
        <p:spPr>
          <a:xfrm rot="16200000">
            <a:off x="314082" y="2126777"/>
            <a:ext cx="319359"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6</a:t>
            </a:r>
          </a:p>
        </p:txBody>
      </p:sp>
      <p:sp>
        <p:nvSpPr>
          <p:cNvPr id="16" name="TextBox 15"/>
          <p:cNvSpPr txBox="1"/>
          <p:nvPr/>
        </p:nvSpPr>
        <p:spPr>
          <a:xfrm rot="16200000">
            <a:off x="330648" y="1718577"/>
            <a:ext cx="267371" cy="276999"/>
          </a:xfrm>
          <a:prstGeom prst="rect">
            <a:avLst/>
          </a:prstGeom>
          <a:solidFill>
            <a:schemeClr val="bg1"/>
          </a:solidFill>
        </p:spPr>
        <p:txBody>
          <a:bodyPr wrap="square" rtlCol="0">
            <a:spAutoFit/>
          </a:bodyPr>
          <a:lstStyle/>
          <a:p>
            <a:r>
              <a:rPr lang="en-US" sz="1200" dirty="0"/>
              <a:t>7</a:t>
            </a:r>
          </a:p>
        </p:txBody>
      </p:sp>
      <p:sp>
        <p:nvSpPr>
          <p:cNvPr id="17" name="TextBox 16"/>
          <p:cNvSpPr txBox="1"/>
          <p:nvPr/>
        </p:nvSpPr>
        <p:spPr>
          <a:xfrm rot="16200000">
            <a:off x="-695064" y="3274903"/>
            <a:ext cx="1976897" cy="276999"/>
          </a:xfrm>
          <a:prstGeom prst="rect">
            <a:avLst/>
          </a:prstGeom>
          <a:solidFill>
            <a:schemeClr val="bg1"/>
          </a:solidFill>
        </p:spPr>
        <p:txBody>
          <a:bodyPr wrap="square" rtlCol="0">
            <a:spAutoFit/>
          </a:bodyPr>
          <a:lstStyle/>
          <a:p>
            <a:pPr algn="ctr"/>
            <a:r>
              <a:rPr lang="en-US" sz="1200" b="1" dirty="0">
                <a:latin typeface="Century Gothic" panose="020B0502020202020204" pitchFamily="34" charset="0"/>
              </a:rPr>
              <a:t>LAI</a:t>
            </a:r>
          </a:p>
        </p:txBody>
      </p:sp>
      <p:sp>
        <p:nvSpPr>
          <p:cNvPr id="18" name="TextBox 17"/>
          <p:cNvSpPr txBox="1"/>
          <p:nvPr/>
        </p:nvSpPr>
        <p:spPr>
          <a:xfrm flipH="1">
            <a:off x="625191" y="4879144"/>
            <a:ext cx="733736"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2000</a:t>
            </a:r>
          </a:p>
        </p:txBody>
      </p:sp>
      <p:sp>
        <p:nvSpPr>
          <p:cNvPr id="19" name="TextBox 18"/>
          <p:cNvSpPr txBox="1"/>
          <p:nvPr/>
        </p:nvSpPr>
        <p:spPr>
          <a:xfrm flipH="1">
            <a:off x="1820752" y="4892864"/>
            <a:ext cx="733736"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2005</a:t>
            </a:r>
          </a:p>
        </p:txBody>
      </p:sp>
      <p:sp>
        <p:nvSpPr>
          <p:cNvPr id="20" name="TextBox 19"/>
          <p:cNvSpPr txBox="1"/>
          <p:nvPr/>
        </p:nvSpPr>
        <p:spPr>
          <a:xfrm flipH="1">
            <a:off x="3200975" y="4894607"/>
            <a:ext cx="733736"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2010</a:t>
            </a:r>
          </a:p>
        </p:txBody>
      </p:sp>
      <p:sp>
        <p:nvSpPr>
          <p:cNvPr id="21" name="TextBox 20"/>
          <p:cNvSpPr txBox="1"/>
          <p:nvPr/>
        </p:nvSpPr>
        <p:spPr>
          <a:xfrm flipH="1">
            <a:off x="4578667" y="4897065"/>
            <a:ext cx="733736"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2015</a:t>
            </a:r>
          </a:p>
        </p:txBody>
      </p:sp>
      <p:sp>
        <p:nvSpPr>
          <p:cNvPr id="22" name="TextBox 21"/>
          <p:cNvSpPr txBox="1"/>
          <p:nvPr/>
        </p:nvSpPr>
        <p:spPr>
          <a:xfrm flipH="1">
            <a:off x="2658503" y="5251597"/>
            <a:ext cx="733736" cy="276999"/>
          </a:xfrm>
          <a:prstGeom prst="rect">
            <a:avLst/>
          </a:prstGeom>
          <a:solidFill>
            <a:schemeClr val="bg1"/>
          </a:solidFill>
        </p:spPr>
        <p:txBody>
          <a:bodyPr wrap="square" rtlCol="0">
            <a:spAutoFit/>
          </a:bodyPr>
          <a:lstStyle/>
          <a:p>
            <a:pPr algn="ctr"/>
            <a:r>
              <a:rPr lang="en-US" sz="1200" b="1" dirty="0">
                <a:latin typeface="Century Gothic" panose="020B0502020202020204" pitchFamily="34" charset="0"/>
              </a:rPr>
              <a:t>Date</a:t>
            </a:r>
          </a:p>
        </p:txBody>
      </p:sp>
      <p:sp>
        <p:nvSpPr>
          <p:cNvPr id="23" name="TextBox 22"/>
          <p:cNvSpPr txBox="1"/>
          <p:nvPr/>
        </p:nvSpPr>
        <p:spPr>
          <a:xfrm flipH="1">
            <a:off x="2741707" y="4974598"/>
            <a:ext cx="522612" cy="276999"/>
          </a:xfrm>
          <a:prstGeom prst="rect">
            <a:avLst/>
          </a:prstGeom>
          <a:solidFill>
            <a:schemeClr val="bg1"/>
          </a:solidFill>
        </p:spPr>
        <p:txBody>
          <a:bodyPr wrap="square" rtlCol="0">
            <a:spAutoFit/>
          </a:bodyPr>
          <a:lstStyle/>
          <a:p>
            <a:pPr algn="ctr"/>
            <a:endParaRPr lang="en-US" sz="1200" dirty="0"/>
          </a:p>
        </p:txBody>
      </p:sp>
      <p:sp>
        <p:nvSpPr>
          <p:cNvPr id="24" name="TextBox 23"/>
          <p:cNvSpPr txBox="1"/>
          <p:nvPr/>
        </p:nvSpPr>
        <p:spPr>
          <a:xfrm rot="16200000">
            <a:off x="5002771" y="3278485"/>
            <a:ext cx="1976897" cy="276999"/>
          </a:xfrm>
          <a:prstGeom prst="rect">
            <a:avLst/>
          </a:prstGeom>
          <a:solidFill>
            <a:schemeClr val="bg1"/>
          </a:solidFill>
        </p:spPr>
        <p:txBody>
          <a:bodyPr wrap="square" rtlCol="0">
            <a:spAutoFit/>
          </a:bodyPr>
          <a:lstStyle/>
          <a:p>
            <a:pPr algn="ctr"/>
            <a:r>
              <a:rPr lang="en-US" sz="1200" b="1" dirty="0"/>
              <a:t>GPP (</a:t>
            </a:r>
            <a:r>
              <a:rPr lang="en-US" sz="1200" b="1" dirty="0">
                <a:latin typeface="Century Gothic" panose="020B0502020202020204" pitchFamily="34" charset="0"/>
              </a:rPr>
              <a:t>kg-C/m2</a:t>
            </a:r>
            <a:r>
              <a:rPr lang="en-US" sz="1200" b="1" dirty="0"/>
              <a:t>)</a:t>
            </a:r>
          </a:p>
        </p:txBody>
      </p:sp>
      <p:sp>
        <p:nvSpPr>
          <p:cNvPr id="25" name="TextBox 24"/>
          <p:cNvSpPr txBox="1"/>
          <p:nvPr/>
        </p:nvSpPr>
        <p:spPr>
          <a:xfrm flipH="1">
            <a:off x="6452203" y="4974278"/>
            <a:ext cx="733736"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2000</a:t>
            </a:r>
          </a:p>
        </p:txBody>
      </p:sp>
      <p:sp>
        <p:nvSpPr>
          <p:cNvPr id="26" name="TextBox 25"/>
          <p:cNvSpPr txBox="1"/>
          <p:nvPr/>
        </p:nvSpPr>
        <p:spPr>
          <a:xfrm flipH="1">
            <a:off x="7599178" y="4989285"/>
            <a:ext cx="733736"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2005</a:t>
            </a:r>
          </a:p>
        </p:txBody>
      </p:sp>
      <p:sp>
        <p:nvSpPr>
          <p:cNvPr id="27" name="TextBox 26"/>
          <p:cNvSpPr txBox="1"/>
          <p:nvPr/>
        </p:nvSpPr>
        <p:spPr>
          <a:xfrm flipH="1">
            <a:off x="8947243" y="4971648"/>
            <a:ext cx="733736"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2010</a:t>
            </a:r>
          </a:p>
        </p:txBody>
      </p:sp>
      <p:sp>
        <p:nvSpPr>
          <p:cNvPr id="28" name="TextBox 27"/>
          <p:cNvSpPr txBox="1"/>
          <p:nvPr/>
        </p:nvSpPr>
        <p:spPr>
          <a:xfrm flipH="1">
            <a:off x="10263426" y="4988221"/>
            <a:ext cx="733736" cy="276999"/>
          </a:xfrm>
          <a:prstGeom prst="rect">
            <a:avLst/>
          </a:prstGeom>
          <a:solidFill>
            <a:schemeClr val="bg1"/>
          </a:solidFill>
        </p:spPr>
        <p:txBody>
          <a:bodyPr wrap="square" rtlCol="0">
            <a:spAutoFit/>
          </a:bodyPr>
          <a:lstStyle/>
          <a:p>
            <a:pPr algn="ctr"/>
            <a:r>
              <a:rPr lang="en-US" sz="1200" dirty="0"/>
              <a:t>2015</a:t>
            </a:r>
          </a:p>
        </p:txBody>
      </p:sp>
      <p:sp>
        <p:nvSpPr>
          <p:cNvPr id="29" name="TextBox 28"/>
          <p:cNvSpPr txBox="1"/>
          <p:nvPr/>
        </p:nvSpPr>
        <p:spPr>
          <a:xfrm flipH="1">
            <a:off x="8580375" y="5243709"/>
            <a:ext cx="733736" cy="276999"/>
          </a:xfrm>
          <a:prstGeom prst="rect">
            <a:avLst/>
          </a:prstGeom>
          <a:solidFill>
            <a:schemeClr val="bg1"/>
          </a:solidFill>
        </p:spPr>
        <p:txBody>
          <a:bodyPr wrap="square" rtlCol="0">
            <a:spAutoFit/>
          </a:bodyPr>
          <a:lstStyle/>
          <a:p>
            <a:pPr algn="ctr"/>
            <a:r>
              <a:rPr lang="en-US" sz="1200" b="1" dirty="0">
                <a:latin typeface="Century Gothic" panose="020B0502020202020204" pitchFamily="34" charset="0"/>
              </a:rPr>
              <a:t>Date</a:t>
            </a:r>
          </a:p>
        </p:txBody>
      </p:sp>
      <p:sp>
        <p:nvSpPr>
          <p:cNvPr id="30" name="TextBox 29"/>
          <p:cNvSpPr txBox="1"/>
          <p:nvPr/>
        </p:nvSpPr>
        <p:spPr>
          <a:xfrm flipH="1">
            <a:off x="8424631" y="4974597"/>
            <a:ext cx="522612" cy="276999"/>
          </a:xfrm>
          <a:prstGeom prst="rect">
            <a:avLst/>
          </a:prstGeom>
          <a:solidFill>
            <a:schemeClr val="bg1"/>
          </a:solidFill>
        </p:spPr>
        <p:txBody>
          <a:bodyPr wrap="square" rtlCol="0">
            <a:spAutoFit/>
          </a:bodyPr>
          <a:lstStyle/>
          <a:p>
            <a:pPr algn="ctr"/>
            <a:endParaRPr lang="en-US" sz="1200" dirty="0"/>
          </a:p>
        </p:txBody>
      </p:sp>
      <p:sp>
        <p:nvSpPr>
          <p:cNvPr id="31" name="TextBox 30"/>
          <p:cNvSpPr txBox="1"/>
          <p:nvPr/>
        </p:nvSpPr>
        <p:spPr>
          <a:xfrm rot="16200000">
            <a:off x="5579461" y="4991203"/>
            <a:ext cx="543363"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0.01</a:t>
            </a:r>
          </a:p>
        </p:txBody>
      </p:sp>
      <p:sp>
        <p:nvSpPr>
          <p:cNvPr id="32" name="TextBox 31"/>
          <p:cNvSpPr txBox="1"/>
          <p:nvPr/>
        </p:nvSpPr>
        <p:spPr>
          <a:xfrm rot="16200000">
            <a:off x="5857432" y="4438934"/>
            <a:ext cx="821574"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0.00</a:t>
            </a:r>
          </a:p>
        </p:txBody>
      </p:sp>
      <p:sp>
        <p:nvSpPr>
          <p:cNvPr id="33" name="TextBox 32"/>
          <p:cNvSpPr txBox="1"/>
          <p:nvPr/>
        </p:nvSpPr>
        <p:spPr>
          <a:xfrm rot="16200000">
            <a:off x="5788770" y="3548697"/>
            <a:ext cx="958898"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0.02</a:t>
            </a:r>
          </a:p>
        </p:txBody>
      </p:sp>
      <p:sp>
        <p:nvSpPr>
          <p:cNvPr id="34" name="TextBox 33"/>
          <p:cNvSpPr txBox="1"/>
          <p:nvPr/>
        </p:nvSpPr>
        <p:spPr>
          <a:xfrm rot="16200000">
            <a:off x="5808487" y="2831395"/>
            <a:ext cx="887013"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0.04</a:t>
            </a:r>
          </a:p>
        </p:txBody>
      </p:sp>
      <p:sp>
        <p:nvSpPr>
          <p:cNvPr id="35" name="TextBox 34"/>
          <p:cNvSpPr txBox="1"/>
          <p:nvPr/>
        </p:nvSpPr>
        <p:spPr>
          <a:xfrm rot="16200000">
            <a:off x="5848973" y="1938043"/>
            <a:ext cx="853703"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0.06</a:t>
            </a:r>
          </a:p>
        </p:txBody>
      </p:sp>
      <p:sp>
        <p:nvSpPr>
          <p:cNvPr id="36" name="TextBox 35"/>
          <p:cNvSpPr txBox="1"/>
          <p:nvPr/>
        </p:nvSpPr>
        <p:spPr>
          <a:xfrm>
            <a:off x="6997758" y="4389410"/>
            <a:ext cx="3999404" cy="461665"/>
          </a:xfrm>
          <a:prstGeom prst="rect">
            <a:avLst/>
          </a:prstGeom>
          <a:solidFill>
            <a:schemeClr val="bg1"/>
          </a:solidFill>
          <a:ln>
            <a:solidFill>
              <a:schemeClr val="tx1"/>
            </a:solidFill>
          </a:ln>
        </p:spPr>
        <p:txBody>
          <a:bodyPr wrap="square" rtlCol="0">
            <a:spAutoFit/>
          </a:bodyPr>
          <a:lstStyle/>
          <a:p>
            <a:r>
              <a:rPr lang="en-US" sz="1200" dirty="0">
                <a:latin typeface="Century Gothic" panose="020B0502020202020204" pitchFamily="34" charset="0"/>
              </a:rPr>
              <a:t>       Average of all pixels from previous GPP model</a:t>
            </a:r>
          </a:p>
          <a:p>
            <a:r>
              <a:rPr lang="en-US" sz="1200" dirty="0">
                <a:latin typeface="Century Gothic" panose="020B0502020202020204" pitchFamily="34" charset="0"/>
              </a:rPr>
              <a:t>       Average of all pixels from MODIS data</a:t>
            </a:r>
          </a:p>
        </p:txBody>
      </p:sp>
      <p:sp>
        <p:nvSpPr>
          <p:cNvPr id="37" name="Rectangle 36"/>
          <p:cNvSpPr/>
          <p:nvPr/>
        </p:nvSpPr>
        <p:spPr>
          <a:xfrm>
            <a:off x="7124225" y="4416459"/>
            <a:ext cx="183434" cy="923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8" name="Rectangle 37"/>
          <p:cNvSpPr/>
          <p:nvPr/>
        </p:nvSpPr>
        <p:spPr>
          <a:xfrm>
            <a:off x="7124225" y="4592715"/>
            <a:ext cx="183434" cy="9232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587577" y="4298560"/>
            <a:ext cx="3960531" cy="461665"/>
          </a:xfrm>
          <a:prstGeom prst="rect">
            <a:avLst/>
          </a:prstGeom>
          <a:solidFill>
            <a:schemeClr val="bg1"/>
          </a:solidFill>
          <a:ln>
            <a:solidFill>
              <a:schemeClr val="tx1"/>
            </a:solidFill>
          </a:ln>
        </p:spPr>
        <p:txBody>
          <a:bodyPr wrap="square" rtlCol="0">
            <a:spAutoFit/>
          </a:bodyPr>
          <a:lstStyle/>
          <a:p>
            <a:r>
              <a:rPr lang="en-US" sz="1200" dirty="0"/>
              <a:t>      </a:t>
            </a:r>
            <a:r>
              <a:rPr lang="en-US" sz="1200" dirty="0">
                <a:latin typeface="Century Gothic" panose="020B0502020202020204" pitchFamily="34" charset="0"/>
              </a:rPr>
              <a:t>Average of all pixels from previous LAI model</a:t>
            </a:r>
          </a:p>
          <a:p>
            <a:r>
              <a:rPr lang="en-US" sz="1200" dirty="0"/>
              <a:t>      </a:t>
            </a:r>
            <a:r>
              <a:rPr lang="en-US" sz="1200" dirty="0">
                <a:latin typeface="Century Gothic" panose="020B0502020202020204" pitchFamily="34" charset="0"/>
              </a:rPr>
              <a:t>Average of all pixels from MODIS data</a:t>
            </a:r>
          </a:p>
        </p:txBody>
      </p:sp>
      <p:sp>
        <p:nvSpPr>
          <p:cNvPr id="40" name="Rectangle 39"/>
          <p:cNvSpPr/>
          <p:nvPr/>
        </p:nvSpPr>
        <p:spPr>
          <a:xfrm>
            <a:off x="1660101" y="4399855"/>
            <a:ext cx="183434" cy="923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660101" y="4567176"/>
            <a:ext cx="183434" cy="9232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212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1000125" y="365122"/>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2E8652"/>
              </a:buClr>
              <a:buSzPct val="25000"/>
              <a:buFont typeface="Century Gothic"/>
              <a:buNone/>
            </a:pPr>
            <a:r>
              <a:rPr lang="en-US" sz="4800" b="0" i="0" u="none" strike="noStrike" cap="none" dirty="0">
                <a:solidFill>
                  <a:srgbClr val="2E8652"/>
                </a:solidFill>
                <a:latin typeface="Century Gothic"/>
                <a:ea typeface="Century Gothic"/>
                <a:cs typeface="Century Gothic"/>
                <a:sym typeface="Century Gothic"/>
              </a:rPr>
              <a:t>Results  </a:t>
            </a:r>
          </a:p>
        </p:txBody>
      </p:sp>
      <p:pic>
        <p:nvPicPr>
          <p:cNvPr id="236" name="Shape 236"/>
          <p:cNvPicPr preferRelativeResize="0"/>
          <p:nvPr/>
        </p:nvPicPr>
        <p:blipFill>
          <a:blip r:embed="rId3"/>
          <a:stretch>
            <a:fillRect/>
          </a:stretch>
        </p:blipFill>
        <p:spPr>
          <a:xfrm>
            <a:off x="29328" y="888121"/>
            <a:ext cx="5956693" cy="3129129"/>
          </a:xfrm>
          <a:prstGeom prst="rect">
            <a:avLst/>
          </a:prstGeom>
          <a:noFill/>
          <a:ln>
            <a:noFill/>
          </a:ln>
        </p:spPr>
      </p:pic>
      <p:pic>
        <p:nvPicPr>
          <p:cNvPr id="237" name="Shape 237"/>
          <p:cNvPicPr preferRelativeResize="0"/>
          <p:nvPr/>
        </p:nvPicPr>
        <p:blipFill>
          <a:blip r:embed="rId4"/>
          <a:stretch>
            <a:fillRect/>
          </a:stretch>
        </p:blipFill>
        <p:spPr>
          <a:xfrm>
            <a:off x="29328" y="3780556"/>
            <a:ext cx="6000057" cy="2959610"/>
          </a:xfrm>
          <a:prstGeom prst="rect">
            <a:avLst/>
          </a:prstGeom>
          <a:noFill/>
          <a:ln>
            <a:noFill/>
          </a:ln>
        </p:spPr>
      </p:pic>
      <p:sp>
        <p:nvSpPr>
          <p:cNvPr id="238" name="Shape 238"/>
          <p:cNvSpPr txBox="1"/>
          <p:nvPr/>
        </p:nvSpPr>
        <p:spPr>
          <a:xfrm>
            <a:off x="1090692" y="1291604"/>
            <a:ext cx="2081400" cy="400200"/>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1200" b="1" dirty="0">
                <a:solidFill>
                  <a:srgbClr val="000000"/>
                </a:solidFill>
                <a:latin typeface="Century Gothic" panose="020B0502020202020204" pitchFamily="34" charset="0"/>
                <a:ea typeface="Century Gothic"/>
                <a:cs typeface="Century Gothic"/>
                <a:sym typeface="Century Gothic"/>
              </a:rPr>
              <a:t>LAI = 11.8038*EVI – 1.0419</a:t>
            </a:r>
          </a:p>
          <a:p>
            <a:pPr marL="0" marR="0" lvl="0" indent="0" rtl="0">
              <a:spcBef>
                <a:spcPts val="0"/>
              </a:spcBef>
              <a:buSzPct val="25000"/>
              <a:buNone/>
            </a:pPr>
            <a:r>
              <a:rPr lang="en-US" sz="1200" b="1" dirty="0">
                <a:solidFill>
                  <a:srgbClr val="000000"/>
                </a:solidFill>
                <a:latin typeface="Century Gothic" panose="020B0502020202020204" pitchFamily="34" charset="0"/>
                <a:ea typeface="Century Gothic"/>
                <a:cs typeface="Century Gothic"/>
                <a:sym typeface="Century Gothic"/>
              </a:rPr>
              <a:t>R</a:t>
            </a:r>
            <a:r>
              <a:rPr lang="en-US" sz="1200" b="1" baseline="30000" dirty="0">
                <a:solidFill>
                  <a:srgbClr val="000000"/>
                </a:solidFill>
                <a:latin typeface="Century Gothic" panose="020B0502020202020204" pitchFamily="34" charset="0"/>
                <a:ea typeface="Century Gothic"/>
                <a:cs typeface="Century Gothic"/>
                <a:sym typeface="Century Gothic"/>
              </a:rPr>
              <a:t>2</a:t>
            </a:r>
            <a:r>
              <a:rPr lang="en-US" sz="1200" b="1" dirty="0">
                <a:solidFill>
                  <a:srgbClr val="000000"/>
                </a:solidFill>
                <a:latin typeface="Century Gothic" panose="020B0502020202020204" pitchFamily="34" charset="0"/>
                <a:ea typeface="Century Gothic"/>
                <a:cs typeface="Century Gothic"/>
                <a:sym typeface="Century Gothic"/>
              </a:rPr>
              <a:t> =0.72</a:t>
            </a:r>
          </a:p>
        </p:txBody>
      </p:sp>
      <p:pic>
        <p:nvPicPr>
          <p:cNvPr id="239" name="Shape 239"/>
          <p:cNvPicPr preferRelativeResize="0"/>
          <p:nvPr/>
        </p:nvPicPr>
        <p:blipFill>
          <a:blip r:embed="rId5"/>
          <a:stretch>
            <a:fillRect/>
          </a:stretch>
        </p:blipFill>
        <p:spPr>
          <a:xfrm>
            <a:off x="5910607" y="747138"/>
            <a:ext cx="5874708" cy="3142059"/>
          </a:xfrm>
          <a:prstGeom prst="rect">
            <a:avLst/>
          </a:prstGeom>
          <a:noFill/>
          <a:ln>
            <a:noFill/>
          </a:ln>
        </p:spPr>
      </p:pic>
      <p:pic>
        <p:nvPicPr>
          <p:cNvPr id="240" name="Shape 240"/>
          <p:cNvPicPr preferRelativeResize="0"/>
          <p:nvPr/>
        </p:nvPicPr>
        <p:blipFill>
          <a:blip r:embed="rId6"/>
          <a:stretch>
            <a:fillRect/>
          </a:stretch>
        </p:blipFill>
        <p:spPr>
          <a:xfrm>
            <a:off x="5895331" y="3720785"/>
            <a:ext cx="5874707" cy="2984283"/>
          </a:xfrm>
          <a:prstGeom prst="rect">
            <a:avLst/>
          </a:prstGeom>
          <a:noFill/>
          <a:ln>
            <a:noFill/>
          </a:ln>
        </p:spPr>
      </p:pic>
      <p:sp>
        <p:nvSpPr>
          <p:cNvPr id="241" name="Shape 241"/>
          <p:cNvSpPr txBox="1"/>
          <p:nvPr/>
        </p:nvSpPr>
        <p:spPr>
          <a:xfrm>
            <a:off x="1131228" y="4215449"/>
            <a:ext cx="3229285" cy="36840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dirty="0">
                <a:solidFill>
                  <a:srgbClr val="000000"/>
                </a:solidFill>
                <a:latin typeface="Century Gothic"/>
                <a:ea typeface="Century Gothic"/>
                <a:cs typeface="Century Gothic"/>
                <a:sym typeface="Century Gothic"/>
              </a:rPr>
              <a:t>GPP = 0.0969296*EVI + 0.0003819</a:t>
            </a:r>
          </a:p>
          <a:p>
            <a:pPr marL="0" marR="0" lvl="0" indent="0" algn="l" rtl="0">
              <a:spcBef>
                <a:spcPts val="0"/>
              </a:spcBef>
              <a:buSzPct val="25000"/>
              <a:buNone/>
            </a:pPr>
            <a:r>
              <a:rPr lang="en-US" sz="1200" b="1" dirty="0">
                <a:solidFill>
                  <a:srgbClr val="000000"/>
                </a:solidFill>
                <a:latin typeface="Century Gothic"/>
                <a:ea typeface="Century Gothic"/>
                <a:cs typeface="Century Gothic"/>
                <a:sym typeface="Century Gothic"/>
              </a:rPr>
              <a:t>R</a:t>
            </a:r>
            <a:r>
              <a:rPr lang="en-US" sz="1200" b="1" baseline="30000" dirty="0">
                <a:solidFill>
                  <a:srgbClr val="000000"/>
                </a:solidFill>
                <a:latin typeface="Century Gothic"/>
                <a:ea typeface="Century Gothic"/>
                <a:cs typeface="Century Gothic"/>
                <a:sym typeface="Century Gothic"/>
              </a:rPr>
              <a:t>2</a:t>
            </a:r>
            <a:r>
              <a:rPr lang="en-US" sz="1200" b="1" dirty="0">
                <a:solidFill>
                  <a:srgbClr val="000000"/>
                </a:solidFill>
                <a:latin typeface="Century Gothic"/>
                <a:ea typeface="Century Gothic"/>
                <a:cs typeface="Century Gothic"/>
                <a:sym typeface="Century Gothic"/>
              </a:rPr>
              <a:t> =0.44</a:t>
            </a:r>
          </a:p>
        </p:txBody>
      </p:sp>
      <p:sp>
        <p:nvSpPr>
          <p:cNvPr id="242" name="Shape 242"/>
          <p:cNvSpPr txBox="1"/>
          <p:nvPr/>
        </p:nvSpPr>
        <p:spPr>
          <a:xfrm>
            <a:off x="1160292" y="736204"/>
            <a:ext cx="20118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rgbClr val="000000"/>
                </a:solidFill>
                <a:latin typeface="Century Gothic"/>
                <a:ea typeface="Century Gothic"/>
                <a:cs typeface="Century Gothic"/>
                <a:sym typeface="Century Gothic"/>
              </a:rPr>
              <a:t>Calibration</a:t>
            </a:r>
          </a:p>
        </p:txBody>
      </p:sp>
      <p:sp>
        <p:nvSpPr>
          <p:cNvPr id="243" name="Shape 243"/>
          <p:cNvSpPr txBox="1"/>
          <p:nvPr/>
        </p:nvSpPr>
        <p:spPr>
          <a:xfrm>
            <a:off x="9869570" y="627277"/>
            <a:ext cx="16896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rgbClr val="000000"/>
                </a:solidFill>
                <a:latin typeface="Century Gothic"/>
                <a:ea typeface="Century Gothic"/>
                <a:cs typeface="Century Gothic"/>
                <a:sym typeface="Century Gothic"/>
              </a:rPr>
              <a:t>Validation</a:t>
            </a:r>
          </a:p>
        </p:txBody>
      </p:sp>
      <p:sp>
        <p:nvSpPr>
          <p:cNvPr id="244" name="Shape 244"/>
          <p:cNvSpPr txBox="1"/>
          <p:nvPr/>
        </p:nvSpPr>
        <p:spPr>
          <a:xfrm>
            <a:off x="7055552" y="1287380"/>
            <a:ext cx="1254000" cy="400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dirty="0">
                <a:solidFill>
                  <a:srgbClr val="000000"/>
                </a:solidFill>
                <a:latin typeface="Century Gothic"/>
                <a:ea typeface="Century Gothic"/>
                <a:cs typeface="Century Gothic"/>
                <a:sym typeface="Century Gothic"/>
              </a:rPr>
              <a:t>RMSE=0.371</a:t>
            </a:r>
          </a:p>
          <a:p>
            <a:pPr marL="0" marR="0" lvl="0" indent="0" algn="l" rtl="0">
              <a:spcBef>
                <a:spcPts val="0"/>
              </a:spcBef>
              <a:buSzPct val="25000"/>
              <a:buNone/>
            </a:pPr>
            <a:r>
              <a:rPr lang="en-US" sz="1200" b="1" dirty="0">
                <a:solidFill>
                  <a:srgbClr val="000000"/>
                </a:solidFill>
                <a:latin typeface="Century Gothic"/>
                <a:ea typeface="Century Gothic"/>
                <a:cs typeface="Century Gothic"/>
                <a:sym typeface="Century Gothic"/>
              </a:rPr>
              <a:t>NRMSE=8.56%</a:t>
            </a:r>
          </a:p>
        </p:txBody>
      </p:sp>
      <p:sp>
        <p:nvSpPr>
          <p:cNvPr id="245" name="Shape 245"/>
          <p:cNvSpPr txBox="1"/>
          <p:nvPr/>
        </p:nvSpPr>
        <p:spPr>
          <a:xfrm>
            <a:off x="7055552" y="4199549"/>
            <a:ext cx="1475706" cy="400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dirty="0">
                <a:solidFill>
                  <a:srgbClr val="000000"/>
                </a:solidFill>
                <a:latin typeface="Century Gothic"/>
                <a:ea typeface="Century Gothic"/>
                <a:cs typeface="Century Gothic"/>
                <a:sym typeface="Century Gothic"/>
              </a:rPr>
              <a:t>RMSE=0.0056</a:t>
            </a:r>
          </a:p>
          <a:p>
            <a:pPr marL="0" marR="0" lvl="0" indent="0" algn="l" rtl="0">
              <a:spcBef>
                <a:spcPts val="0"/>
              </a:spcBef>
              <a:buSzPct val="25000"/>
              <a:buNone/>
            </a:pPr>
            <a:r>
              <a:rPr lang="en-US" sz="1200" b="1" dirty="0">
                <a:solidFill>
                  <a:srgbClr val="000000"/>
                </a:solidFill>
                <a:latin typeface="Century Gothic"/>
                <a:ea typeface="Century Gothic"/>
                <a:cs typeface="Century Gothic"/>
                <a:sym typeface="Century Gothic"/>
              </a:rPr>
              <a:t>NRMSE=12.73%</a:t>
            </a:r>
          </a:p>
        </p:txBody>
      </p:sp>
      <p:sp>
        <p:nvSpPr>
          <p:cNvPr id="247" name="Shape 247"/>
          <p:cNvSpPr txBox="1"/>
          <p:nvPr/>
        </p:nvSpPr>
        <p:spPr>
          <a:xfrm>
            <a:off x="4917967" y="627277"/>
            <a:ext cx="1750200" cy="369300"/>
          </a:xfrm>
          <a:prstGeom prst="rect">
            <a:avLst/>
          </a:prstGeom>
          <a:solidFill>
            <a:schemeClr val="accent6"/>
          </a:solidFill>
          <a:ln>
            <a:noFill/>
          </a:ln>
        </p:spPr>
        <p:txBody>
          <a:bodyPr lIns="91425" tIns="45700" rIns="91425" bIns="45700" anchor="t" anchorCtr="0">
            <a:noAutofit/>
          </a:bodyPr>
          <a:lstStyle/>
          <a:p>
            <a:pPr marL="0" marR="0" lvl="0" indent="0" algn="ctr" rtl="0">
              <a:spcBef>
                <a:spcPts val="0"/>
              </a:spcBef>
              <a:buSzPct val="25000"/>
              <a:buNone/>
            </a:pPr>
            <a:r>
              <a:rPr lang="en-US" sz="1800" dirty="0">
                <a:solidFill>
                  <a:schemeClr val="bg1"/>
                </a:solidFill>
                <a:latin typeface="Century Gothic"/>
                <a:ea typeface="Century Gothic"/>
                <a:cs typeface="Century Gothic"/>
                <a:sym typeface="Century Gothic"/>
              </a:rPr>
              <a:t>New Model</a:t>
            </a:r>
          </a:p>
        </p:txBody>
      </p:sp>
      <p:sp>
        <p:nvSpPr>
          <p:cNvPr id="3" name="TextBox 2"/>
          <p:cNvSpPr txBox="1"/>
          <p:nvPr/>
        </p:nvSpPr>
        <p:spPr>
          <a:xfrm rot="16200000">
            <a:off x="-896163" y="2034486"/>
            <a:ext cx="2504262"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Average LAI from MODIS</a:t>
            </a:r>
          </a:p>
        </p:txBody>
      </p:sp>
      <p:sp>
        <p:nvSpPr>
          <p:cNvPr id="16" name="TextBox 15"/>
          <p:cNvSpPr txBox="1"/>
          <p:nvPr/>
        </p:nvSpPr>
        <p:spPr>
          <a:xfrm rot="16200000">
            <a:off x="-908796" y="4972918"/>
            <a:ext cx="2504262"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Average GPP from MODIS</a:t>
            </a:r>
          </a:p>
        </p:txBody>
      </p:sp>
      <p:sp>
        <p:nvSpPr>
          <p:cNvPr id="17" name="TextBox 16"/>
          <p:cNvSpPr txBox="1"/>
          <p:nvPr/>
        </p:nvSpPr>
        <p:spPr>
          <a:xfrm rot="16200000">
            <a:off x="4749210" y="4984831"/>
            <a:ext cx="2983046"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Average GPP from New Model</a:t>
            </a:r>
          </a:p>
        </p:txBody>
      </p:sp>
      <p:sp>
        <p:nvSpPr>
          <p:cNvPr id="18" name="TextBox 17"/>
          <p:cNvSpPr txBox="1"/>
          <p:nvPr/>
        </p:nvSpPr>
        <p:spPr>
          <a:xfrm rot="16200000">
            <a:off x="4966837" y="2156120"/>
            <a:ext cx="2505608"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Average LAI from New Model</a:t>
            </a:r>
          </a:p>
        </p:txBody>
      </p:sp>
      <p:sp>
        <p:nvSpPr>
          <p:cNvPr id="19" name="TextBox 18"/>
          <p:cNvSpPr txBox="1"/>
          <p:nvPr/>
        </p:nvSpPr>
        <p:spPr>
          <a:xfrm>
            <a:off x="7989232" y="3720786"/>
            <a:ext cx="2504262"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Average LAI from MODIS</a:t>
            </a:r>
          </a:p>
        </p:txBody>
      </p:sp>
      <p:sp>
        <p:nvSpPr>
          <p:cNvPr id="21" name="TextBox 20"/>
          <p:cNvSpPr txBox="1"/>
          <p:nvPr/>
        </p:nvSpPr>
        <p:spPr>
          <a:xfrm>
            <a:off x="2057872" y="3777897"/>
            <a:ext cx="2504262"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Average EVI from Model</a:t>
            </a:r>
          </a:p>
        </p:txBody>
      </p:sp>
      <p:sp>
        <p:nvSpPr>
          <p:cNvPr id="23" name="TextBox 22"/>
          <p:cNvSpPr txBox="1"/>
          <p:nvPr/>
        </p:nvSpPr>
        <p:spPr>
          <a:xfrm rot="16200000" flipH="1">
            <a:off x="462819" y="2992549"/>
            <a:ext cx="283332"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1</a:t>
            </a:r>
          </a:p>
        </p:txBody>
      </p:sp>
      <p:sp>
        <p:nvSpPr>
          <p:cNvPr id="24" name="TextBox 23"/>
          <p:cNvSpPr txBox="1"/>
          <p:nvPr/>
        </p:nvSpPr>
        <p:spPr>
          <a:xfrm rot="16200000" flipH="1">
            <a:off x="469103" y="2465095"/>
            <a:ext cx="302463"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2</a:t>
            </a:r>
          </a:p>
        </p:txBody>
      </p:sp>
      <p:sp>
        <p:nvSpPr>
          <p:cNvPr id="25" name="TextBox 24"/>
          <p:cNvSpPr txBox="1"/>
          <p:nvPr/>
        </p:nvSpPr>
        <p:spPr>
          <a:xfrm rot="16200000" flipH="1">
            <a:off x="461466" y="2017591"/>
            <a:ext cx="324155"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3</a:t>
            </a:r>
          </a:p>
        </p:txBody>
      </p:sp>
      <p:sp>
        <p:nvSpPr>
          <p:cNvPr id="26" name="TextBox 25"/>
          <p:cNvSpPr txBox="1"/>
          <p:nvPr/>
        </p:nvSpPr>
        <p:spPr>
          <a:xfrm rot="16200000" flipH="1">
            <a:off x="480200" y="1522314"/>
            <a:ext cx="286689" cy="276999"/>
          </a:xfrm>
          <a:prstGeom prst="rect">
            <a:avLst/>
          </a:prstGeom>
          <a:solidFill>
            <a:schemeClr val="bg1"/>
          </a:solidFill>
        </p:spPr>
        <p:txBody>
          <a:bodyPr wrap="square" rtlCol="0">
            <a:spAutoFit/>
          </a:bodyPr>
          <a:lstStyle/>
          <a:p>
            <a:pPr algn="ctr"/>
            <a:r>
              <a:rPr lang="en-US" sz="1200" dirty="0"/>
              <a:t>4</a:t>
            </a:r>
          </a:p>
        </p:txBody>
      </p:sp>
      <p:sp>
        <p:nvSpPr>
          <p:cNvPr id="27" name="TextBox 26"/>
          <p:cNvSpPr txBox="1"/>
          <p:nvPr/>
        </p:nvSpPr>
        <p:spPr>
          <a:xfrm rot="16200000" flipH="1">
            <a:off x="522238" y="1086968"/>
            <a:ext cx="221461"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5</a:t>
            </a:r>
          </a:p>
        </p:txBody>
      </p:sp>
      <p:sp>
        <p:nvSpPr>
          <p:cNvPr id="28" name="TextBox 27"/>
          <p:cNvSpPr txBox="1"/>
          <p:nvPr/>
        </p:nvSpPr>
        <p:spPr>
          <a:xfrm rot="16200000" flipH="1">
            <a:off x="6388002" y="2876642"/>
            <a:ext cx="283332"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1</a:t>
            </a:r>
          </a:p>
        </p:txBody>
      </p:sp>
      <p:sp>
        <p:nvSpPr>
          <p:cNvPr id="29" name="TextBox 28"/>
          <p:cNvSpPr txBox="1"/>
          <p:nvPr/>
        </p:nvSpPr>
        <p:spPr>
          <a:xfrm rot="16200000" flipH="1">
            <a:off x="6378435" y="2441289"/>
            <a:ext cx="302463"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2</a:t>
            </a:r>
          </a:p>
        </p:txBody>
      </p:sp>
      <p:sp>
        <p:nvSpPr>
          <p:cNvPr id="30" name="TextBox 29"/>
          <p:cNvSpPr txBox="1"/>
          <p:nvPr/>
        </p:nvSpPr>
        <p:spPr>
          <a:xfrm rot="16200000" flipH="1">
            <a:off x="6386323" y="1553304"/>
            <a:ext cx="286689" cy="276999"/>
          </a:xfrm>
          <a:prstGeom prst="rect">
            <a:avLst/>
          </a:prstGeom>
          <a:solidFill>
            <a:schemeClr val="bg1"/>
          </a:solidFill>
        </p:spPr>
        <p:txBody>
          <a:bodyPr wrap="square" rtlCol="0">
            <a:spAutoFit/>
          </a:bodyPr>
          <a:lstStyle/>
          <a:p>
            <a:pPr algn="ctr"/>
            <a:r>
              <a:rPr lang="en-US" sz="1200" dirty="0"/>
              <a:t>4</a:t>
            </a:r>
          </a:p>
        </p:txBody>
      </p:sp>
      <p:sp>
        <p:nvSpPr>
          <p:cNvPr id="31" name="TextBox 30"/>
          <p:cNvSpPr txBox="1"/>
          <p:nvPr/>
        </p:nvSpPr>
        <p:spPr>
          <a:xfrm rot="16200000" flipH="1">
            <a:off x="6443380" y="1044895"/>
            <a:ext cx="221461"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5</a:t>
            </a:r>
          </a:p>
        </p:txBody>
      </p:sp>
      <p:sp>
        <p:nvSpPr>
          <p:cNvPr id="32" name="TextBox 31"/>
          <p:cNvSpPr txBox="1"/>
          <p:nvPr/>
        </p:nvSpPr>
        <p:spPr>
          <a:xfrm rot="16200000" flipH="1">
            <a:off x="6367588" y="1991188"/>
            <a:ext cx="324155"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3</a:t>
            </a:r>
          </a:p>
        </p:txBody>
      </p:sp>
      <p:sp>
        <p:nvSpPr>
          <p:cNvPr id="33" name="TextBox 32"/>
          <p:cNvSpPr txBox="1"/>
          <p:nvPr/>
        </p:nvSpPr>
        <p:spPr>
          <a:xfrm rot="16200000" flipH="1">
            <a:off x="6388000" y="3286617"/>
            <a:ext cx="283332"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0</a:t>
            </a:r>
          </a:p>
        </p:txBody>
      </p:sp>
      <p:sp>
        <p:nvSpPr>
          <p:cNvPr id="34" name="TextBox 33"/>
          <p:cNvSpPr txBox="1"/>
          <p:nvPr/>
        </p:nvSpPr>
        <p:spPr>
          <a:xfrm rot="16200000">
            <a:off x="5965642" y="5686868"/>
            <a:ext cx="1069180" cy="284181"/>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0.01</a:t>
            </a:r>
          </a:p>
        </p:txBody>
      </p:sp>
      <p:sp>
        <p:nvSpPr>
          <p:cNvPr id="36" name="TextBox 35"/>
          <p:cNvSpPr txBox="1"/>
          <p:nvPr/>
        </p:nvSpPr>
        <p:spPr>
          <a:xfrm rot="16200000">
            <a:off x="6067503" y="4726731"/>
            <a:ext cx="858276"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  0.03</a:t>
            </a:r>
          </a:p>
        </p:txBody>
      </p:sp>
      <p:sp>
        <p:nvSpPr>
          <p:cNvPr id="38" name="TextBox 37"/>
          <p:cNvSpPr txBox="1"/>
          <p:nvPr/>
        </p:nvSpPr>
        <p:spPr>
          <a:xfrm rot="16200000">
            <a:off x="6221857" y="3992163"/>
            <a:ext cx="610861"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  0.05</a:t>
            </a:r>
          </a:p>
        </p:txBody>
      </p:sp>
      <p:sp>
        <p:nvSpPr>
          <p:cNvPr id="39" name="TextBox 38"/>
          <p:cNvSpPr txBox="1"/>
          <p:nvPr/>
        </p:nvSpPr>
        <p:spPr>
          <a:xfrm rot="16200000">
            <a:off x="140914" y="5912983"/>
            <a:ext cx="1019416" cy="284181"/>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0.01</a:t>
            </a:r>
          </a:p>
        </p:txBody>
      </p:sp>
      <p:sp>
        <p:nvSpPr>
          <p:cNvPr id="40" name="TextBox 39"/>
          <p:cNvSpPr txBox="1"/>
          <p:nvPr/>
        </p:nvSpPr>
        <p:spPr>
          <a:xfrm rot="16200000">
            <a:off x="230069" y="4947627"/>
            <a:ext cx="818951"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  0.03</a:t>
            </a:r>
          </a:p>
        </p:txBody>
      </p:sp>
      <p:sp>
        <p:nvSpPr>
          <p:cNvPr id="41" name="TextBox 40"/>
          <p:cNvSpPr txBox="1"/>
          <p:nvPr/>
        </p:nvSpPr>
        <p:spPr>
          <a:xfrm rot="16200000">
            <a:off x="341754" y="4207611"/>
            <a:ext cx="582429"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  0.05</a:t>
            </a:r>
          </a:p>
        </p:txBody>
      </p:sp>
      <p:sp>
        <p:nvSpPr>
          <p:cNvPr id="43" name="TextBox 42"/>
          <p:cNvSpPr txBox="1"/>
          <p:nvPr/>
        </p:nvSpPr>
        <p:spPr>
          <a:xfrm flipH="1">
            <a:off x="7705937" y="3503556"/>
            <a:ext cx="901547"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1</a:t>
            </a:r>
          </a:p>
        </p:txBody>
      </p:sp>
      <p:sp>
        <p:nvSpPr>
          <p:cNvPr id="44" name="TextBox 43"/>
          <p:cNvSpPr txBox="1"/>
          <p:nvPr/>
        </p:nvSpPr>
        <p:spPr>
          <a:xfrm flipH="1">
            <a:off x="8603866" y="3525635"/>
            <a:ext cx="941548"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2</a:t>
            </a:r>
          </a:p>
        </p:txBody>
      </p:sp>
      <p:sp>
        <p:nvSpPr>
          <p:cNvPr id="45" name="TextBox 44"/>
          <p:cNvSpPr txBox="1"/>
          <p:nvPr/>
        </p:nvSpPr>
        <p:spPr>
          <a:xfrm flipH="1">
            <a:off x="10380547" y="3525645"/>
            <a:ext cx="286689" cy="276999"/>
          </a:xfrm>
          <a:prstGeom prst="rect">
            <a:avLst/>
          </a:prstGeom>
          <a:solidFill>
            <a:schemeClr val="bg1"/>
          </a:solidFill>
        </p:spPr>
        <p:txBody>
          <a:bodyPr wrap="square" rtlCol="0">
            <a:spAutoFit/>
          </a:bodyPr>
          <a:lstStyle/>
          <a:p>
            <a:pPr algn="ctr"/>
            <a:r>
              <a:rPr lang="en-US" sz="1200" dirty="0"/>
              <a:t>4</a:t>
            </a:r>
          </a:p>
        </p:txBody>
      </p:sp>
      <p:sp>
        <p:nvSpPr>
          <p:cNvPr id="46" name="TextBox 45"/>
          <p:cNvSpPr txBox="1"/>
          <p:nvPr/>
        </p:nvSpPr>
        <p:spPr>
          <a:xfrm flipH="1">
            <a:off x="11337709" y="3525489"/>
            <a:ext cx="221461"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5</a:t>
            </a:r>
          </a:p>
        </p:txBody>
      </p:sp>
      <p:sp>
        <p:nvSpPr>
          <p:cNvPr id="47" name="TextBox 46"/>
          <p:cNvSpPr txBox="1"/>
          <p:nvPr/>
        </p:nvSpPr>
        <p:spPr>
          <a:xfrm flipH="1">
            <a:off x="9545414" y="3525645"/>
            <a:ext cx="835132"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3</a:t>
            </a:r>
          </a:p>
        </p:txBody>
      </p:sp>
      <p:sp>
        <p:nvSpPr>
          <p:cNvPr id="48" name="TextBox 47"/>
          <p:cNvSpPr txBox="1"/>
          <p:nvPr/>
        </p:nvSpPr>
        <p:spPr>
          <a:xfrm flipH="1">
            <a:off x="6776523" y="3525490"/>
            <a:ext cx="283332"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0</a:t>
            </a:r>
          </a:p>
        </p:txBody>
      </p:sp>
      <p:sp>
        <p:nvSpPr>
          <p:cNvPr id="49" name="TextBox 48"/>
          <p:cNvSpPr txBox="1"/>
          <p:nvPr/>
        </p:nvSpPr>
        <p:spPr>
          <a:xfrm flipH="1">
            <a:off x="7579151" y="6331265"/>
            <a:ext cx="1028333"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0.01</a:t>
            </a:r>
          </a:p>
        </p:txBody>
      </p:sp>
      <p:sp>
        <p:nvSpPr>
          <p:cNvPr id="50" name="TextBox 49"/>
          <p:cNvSpPr txBox="1"/>
          <p:nvPr/>
        </p:nvSpPr>
        <p:spPr>
          <a:xfrm flipH="1">
            <a:off x="8607484" y="6293661"/>
            <a:ext cx="937930" cy="276999"/>
          </a:xfrm>
          <a:prstGeom prst="rect">
            <a:avLst/>
          </a:prstGeom>
          <a:solidFill>
            <a:schemeClr val="bg1"/>
          </a:solidFill>
        </p:spPr>
        <p:txBody>
          <a:bodyPr wrap="square" rtlCol="0">
            <a:spAutoFit/>
          </a:bodyPr>
          <a:lstStyle/>
          <a:p>
            <a:r>
              <a:rPr lang="en-US" sz="1150" dirty="0">
                <a:latin typeface="Century Gothic" panose="020B0502020202020204" pitchFamily="34" charset="0"/>
              </a:rPr>
              <a:t>0.02</a:t>
            </a:r>
          </a:p>
        </p:txBody>
      </p:sp>
      <p:sp>
        <p:nvSpPr>
          <p:cNvPr id="51" name="TextBox 50"/>
          <p:cNvSpPr txBox="1"/>
          <p:nvPr/>
        </p:nvSpPr>
        <p:spPr>
          <a:xfrm flipH="1">
            <a:off x="10367213" y="6356174"/>
            <a:ext cx="530172"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0.04</a:t>
            </a:r>
          </a:p>
        </p:txBody>
      </p:sp>
      <p:sp>
        <p:nvSpPr>
          <p:cNvPr id="52" name="TextBox 51"/>
          <p:cNvSpPr txBox="1"/>
          <p:nvPr/>
        </p:nvSpPr>
        <p:spPr>
          <a:xfrm flipH="1">
            <a:off x="9506408" y="6293661"/>
            <a:ext cx="852839" cy="276999"/>
          </a:xfrm>
          <a:prstGeom prst="rect">
            <a:avLst/>
          </a:prstGeom>
          <a:solidFill>
            <a:schemeClr val="bg1"/>
          </a:solidFill>
        </p:spPr>
        <p:txBody>
          <a:bodyPr wrap="square" rtlCol="0">
            <a:spAutoFit/>
          </a:bodyPr>
          <a:lstStyle/>
          <a:p>
            <a:r>
              <a:rPr lang="en-US" sz="1150" dirty="0">
                <a:latin typeface="Century Gothic" panose="020B0502020202020204" pitchFamily="34" charset="0"/>
              </a:rPr>
              <a:t>0.03</a:t>
            </a:r>
          </a:p>
        </p:txBody>
      </p:sp>
      <p:sp>
        <p:nvSpPr>
          <p:cNvPr id="53" name="TextBox 52"/>
          <p:cNvSpPr txBox="1"/>
          <p:nvPr/>
        </p:nvSpPr>
        <p:spPr>
          <a:xfrm flipH="1">
            <a:off x="6692610" y="6331266"/>
            <a:ext cx="584883"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0.00</a:t>
            </a:r>
          </a:p>
        </p:txBody>
      </p:sp>
      <p:sp>
        <p:nvSpPr>
          <p:cNvPr id="54" name="TextBox 53"/>
          <p:cNvSpPr txBox="1"/>
          <p:nvPr/>
        </p:nvSpPr>
        <p:spPr>
          <a:xfrm flipH="1">
            <a:off x="11255143" y="6349474"/>
            <a:ext cx="530172"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0.05</a:t>
            </a:r>
          </a:p>
        </p:txBody>
      </p:sp>
      <p:sp>
        <p:nvSpPr>
          <p:cNvPr id="20" name="TextBox 19"/>
          <p:cNvSpPr txBox="1"/>
          <p:nvPr/>
        </p:nvSpPr>
        <p:spPr>
          <a:xfrm>
            <a:off x="8178786" y="6511739"/>
            <a:ext cx="2131659"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Average GPP from MODIS</a:t>
            </a:r>
          </a:p>
        </p:txBody>
      </p:sp>
      <p:sp>
        <p:nvSpPr>
          <p:cNvPr id="55" name="TextBox 54"/>
          <p:cNvSpPr txBox="1"/>
          <p:nvPr/>
        </p:nvSpPr>
        <p:spPr>
          <a:xfrm flipH="1">
            <a:off x="1717537" y="6383517"/>
            <a:ext cx="514166"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0.25</a:t>
            </a:r>
          </a:p>
        </p:txBody>
      </p:sp>
      <p:sp>
        <p:nvSpPr>
          <p:cNvPr id="56" name="TextBox 55"/>
          <p:cNvSpPr txBox="1"/>
          <p:nvPr/>
        </p:nvSpPr>
        <p:spPr>
          <a:xfrm flipH="1">
            <a:off x="2475109" y="6328644"/>
            <a:ext cx="696981" cy="276999"/>
          </a:xfrm>
          <a:prstGeom prst="rect">
            <a:avLst/>
          </a:prstGeom>
          <a:solidFill>
            <a:schemeClr val="bg1"/>
          </a:solidFill>
        </p:spPr>
        <p:txBody>
          <a:bodyPr wrap="square" rtlCol="0">
            <a:spAutoFit/>
          </a:bodyPr>
          <a:lstStyle/>
          <a:p>
            <a:r>
              <a:rPr lang="en-US" sz="1150" dirty="0">
                <a:latin typeface="Century Gothic" panose="020B0502020202020204" pitchFamily="34" charset="0"/>
              </a:rPr>
              <a:t>0.30</a:t>
            </a:r>
          </a:p>
        </p:txBody>
      </p:sp>
      <p:sp>
        <p:nvSpPr>
          <p:cNvPr id="57" name="TextBox 56"/>
          <p:cNvSpPr txBox="1"/>
          <p:nvPr/>
        </p:nvSpPr>
        <p:spPr>
          <a:xfrm flipH="1">
            <a:off x="3744711" y="6324918"/>
            <a:ext cx="530172" cy="276999"/>
          </a:xfrm>
          <a:prstGeom prst="rect">
            <a:avLst/>
          </a:prstGeom>
          <a:solidFill>
            <a:schemeClr val="bg1"/>
          </a:solidFill>
        </p:spPr>
        <p:txBody>
          <a:bodyPr wrap="square" rtlCol="0">
            <a:spAutoFit/>
          </a:bodyPr>
          <a:lstStyle/>
          <a:p>
            <a:pPr algn="ctr"/>
            <a:r>
              <a:rPr lang="en-US" sz="1150" dirty="0">
                <a:latin typeface="Century Gothic" panose="020B0502020202020204" pitchFamily="34" charset="0"/>
              </a:rPr>
              <a:t>0.40</a:t>
            </a:r>
          </a:p>
        </p:txBody>
      </p:sp>
      <p:sp>
        <p:nvSpPr>
          <p:cNvPr id="59" name="TextBox 58"/>
          <p:cNvSpPr txBox="1"/>
          <p:nvPr/>
        </p:nvSpPr>
        <p:spPr>
          <a:xfrm flipH="1">
            <a:off x="1090690" y="6378195"/>
            <a:ext cx="538835"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0.20</a:t>
            </a:r>
          </a:p>
        </p:txBody>
      </p:sp>
      <p:sp>
        <p:nvSpPr>
          <p:cNvPr id="60" name="TextBox 59"/>
          <p:cNvSpPr txBox="1"/>
          <p:nvPr/>
        </p:nvSpPr>
        <p:spPr>
          <a:xfrm flipH="1">
            <a:off x="4360513" y="6379765"/>
            <a:ext cx="636192"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0.45</a:t>
            </a:r>
          </a:p>
        </p:txBody>
      </p:sp>
      <p:sp>
        <p:nvSpPr>
          <p:cNvPr id="61" name="TextBox 60"/>
          <p:cNvSpPr txBox="1"/>
          <p:nvPr/>
        </p:nvSpPr>
        <p:spPr>
          <a:xfrm flipH="1">
            <a:off x="5064264" y="6371354"/>
            <a:ext cx="530172"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0.50</a:t>
            </a:r>
          </a:p>
        </p:txBody>
      </p:sp>
      <p:sp>
        <p:nvSpPr>
          <p:cNvPr id="58" name="TextBox 57"/>
          <p:cNvSpPr txBox="1"/>
          <p:nvPr/>
        </p:nvSpPr>
        <p:spPr>
          <a:xfrm flipH="1">
            <a:off x="3083087" y="6324919"/>
            <a:ext cx="640499" cy="276999"/>
          </a:xfrm>
          <a:prstGeom prst="rect">
            <a:avLst/>
          </a:prstGeom>
          <a:solidFill>
            <a:schemeClr val="bg1"/>
          </a:solidFill>
        </p:spPr>
        <p:txBody>
          <a:bodyPr wrap="square" rtlCol="0">
            <a:spAutoFit/>
          </a:bodyPr>
          <a:lstStyle/>
          <a:p>
            <a:r>
              <a:rPr lang="en-US" sz="1150" dirty="0">
                <a:latin typeface="Century Gothic" panose="020B0502020202020204" pitchFamily="34" charset="0"/>
              </a:rPr>
              <a:t>0.35</a:t>
            </a:r>
          </a:p>
        </p:txBody>
      </p:sp>
      <p:sp>
        <p:nvSpPr>
          <p:cNvPr id="22" name="TextBox 21"/>
          <p:cNvSpPr txBox="1"/>
          <p:nvPr/>
        </p:nvSpPr>
        <p:spPr>
          <a:xfrm>
            <a:off x="2147338" y="6525171"/>
            <a:ext cx="2351882"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Average EVI from Model</a:t>
            </a:r>
          </a:p>
        </p:txBody>
      </p:sp>
      <p:sp>
        <p:nvSpPr>
          <p:cNvPr id="62" name="TextBox 61"/>
          <p:cNvSpPr txBox="1"/>
          <p:nvPr/>
        </p:nvSpPr>
        <p:spPr>
          <a:xfrm flipH="1">
            <a:off x="1696412" y="3640886"/>
            <a:ext cx="514166"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0.25</a:t>
            </a:r>
          </a:p>
        </p:txBody>
      </p:sp>
      <p:sp>
        <p:nvSpPr>
          <p:cNvPr id="63" name="TextBox 62"/>
          <p:cNvSpPr txBox="1"/>
          <p:nvPr/>
        </p:nvSpPr>
        <p:spPr>
          <a:xfrm flipH="1">
            <a:off x="2453984" y="3586013"/>
            <a:ext cx="696981" cy="276999"/>
          </a:xfrm>
          <a:prstGeom prst="rect">
            <a:avLst/>
          </a:prstGeom>
          <a:solidFill>
            <a:schemeClr val="bg1"/>
          </a:solidFill>
        </p:spPr>
        <p:txBody>
          <a:bodyPr wrap="square" rtlCol="0">
            <a:spAutoFit/>
          </a:bodyPr>
          <a:lstStyle/>
          <a:p>
            <a:r>
              <a:rPr lang="en-US" sz="1150" dirty="0">
                <a:latin typeface="Century Gothic" panose="020B0502020202020204" pitchFamily="34" charset="0"/>
              </a:rPr>
              <a:t>0.30</a:t>
            </a:r>
          </a:p>
        </p:txBody>
      </p:sp>
      <p:sp>
        <p:nvSpPr>
          <p:cNvPr id="64" name="TextBox 63"/>
          <p:cNvSpPr txBox="1"/>
          <p:nvPr/>
        </p:nvSpPr>
        <p:spPr>
          <a:xfrm flipH="1">
            <a:off x="3723586" y="3582287"/>
            <a:ext cx="530172" cy="276999"/>
          </a:xfrm>
          <a:prstGeom prst="rect">
            <a:avLst/>
          </a:prstGeom>
          <a:solidFill>
            <a:schemeClr val="bg1"/>
          </a:solidFill>
        </p:spPr>
        <p:txBody>
          <a:bodyPr wrap="square" rtlCol="0">
            <a:spAutoFit/>
          </a:bodyPr>
          <a:lstStyle/>
          <a:p>
            <a:pPr algn="ctr"/>
            <a:r>
              <a:rPr lang="en-US" sz="1150" dirty="0">
                <a:latin typeface="Century Gothic" panose="020B0502020202020204" pitchFamily="34" charset="0"/>
              </a:rPr>
              <a:t>0.40</a:t>
            </a:r>
          </a:p>
        </p:txBody>
      </p:sp>
      <p:sp>
        <p:nvSpPr>
          <p:cNvPr id="65" name="TextBox 64"/>
          <p:cNvSpPr txBox="1"/>
          <p:nvPr/>
        </p:nvSpPr>
        <p:spPr>
          <a:xfrm flipH="1">
            <a:off x="1069565" y="3635564"/>
            <a:ext cx="538835"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0.20</a:t>
            </a:r>
          </a:p>
        </p:txBody>
      </p:sp>
      <p:sp>
        <p:nvSpPr>
          <p:cNvPr id="66" name="TextBox 65"/>
          <p:cNvSpPr txBox="1"/>
          <p:nvPr/>
        </p:nvSpPr>
        <p:spPr>
          <a:xfrm flipH="1">
            <a:off x="4339388" y="3637134"/>
            <a:ext cx="636192"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0.45</a:t>
            </a:r>
          </a:p>
        </p:txBody>
      </p:sp>
      <p:sp>
        <p:nvSpPr>
          <p:cNvPr id="67" name="TextBox 66"/>
          <p:cNvSpPr txBox="1"/>
          <p:nvPr/>
        </p:nvSpPr>
        <p:spPr>
          <a:xfrm flipH="1">
            <a:off x="5043139" y="3628723"/>
            <a:ext cx="530172"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0.50</a:t>
            </a:r>
          </a:p>
        </p:txBody>
      </p:sp>
      <p:sp>
        <p:nvSpPr>
          <p:cNvPr id="68" name="TextBox 67"/>
          <p:cNvSpPr txBox="1"/>
          <p:nvPr/>
        </p:nvSpPr>
        <p:spPr>
          <a:xfrm flipH="1">
            <a:off x="3061962" y="3582288"/>
            <a:ext cx="640499" cy="276999"/>
          </a:xfrm>
          <a:prstGeom prst="rect">
            <a:avLst/>
          </a:prstGeom>
          <a:solidFill>
            <a:schemeClr val="bg1"/>
          </a:solidFill>
        </p:spPr>
        <p:txBody>
          <a:bodyPr wrap="square" rtlCol="0">
            <a:spAutoFit/>
          </a:bodyPr>
          <a:lstStyle/>
          <a:p>
            <a:r>
              <a:rPr lang="en-US" sz="1150" dirty="0">
                <a:latin typeface="Century Gothic" panose="020B0502020202020204" pitchFamily="34" charset="0"/>
              </a:rPr>
              <a:t>0.35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1000125" y="365122"/>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2E8652"/>
              </a:buClr>
              <a:buSzPct val="25000"/>
              <a:buFont typeface="Century Gothic"/>
              <a:buNone/>
            </a:pPr>
            <a:r>
              <a:rPr lang="en-US" sz="4800" b="0" i="0" u="none" strike="noStrike" cap="none" dirty="0">
                <a:solidFill>
                  <a:srgbClr val="2E8652"/>
                </a:solidFill>
                <a:latin typeface="Century Gothic"/>
                <a:ea typeface="Century Gothic"/>
                <a:cs typeface="Century Gothic"/>
                <a:sym typeface="Century Gothic"/>
              </a:rPr>
              <a:t>Results  </a:t>
            </a:r>
          </a:p>
        </p:txBody>
      </p:sp>
      <p:sp>
        <p:nvSpPr>
          <p:cNvPr id="257" name="Shape 257"/>
          <p:cNvSpPr txBox="1"/>
          <p:nvPr/>
        </p:nvSpPr>
        <p:spPr>
          <a:xfrm>
            <a:off x="4166594" y="1182254"/>
            <a:ext cx="4783500" cy="369300"/>
          </a:xfrm>
          <a:prstGeom prst="rect">
            <a:avLst/>
          </a:prstGeom>
          <a:solidFill>
            <a:schemeClr val="accent6"/>
          </a:solidFill>
          <a:ln>
            <a:noFill/>
          </a:ln>
        </p:spPr>
        <p:txBody>
          <a:bodyPr lIns="91425" tIns="45700" rIns="91425" bIns="45700" anchor="t" anchorCtr="0">
            <a:noAutofit/>
          </a:bodyPr>
          <a:lstStyle/>
          <a:p>
            <a:pPr marL="0" marR="0" lvl="0" indent="0" algn="ctr" rtl="0">
              <a:spcBef>
                <a:spcPts val="0"/>
              </a:spcBef>
              <a:buSzPct val="25000"/>
              <a:buNone/>
            </a:pPr>
            <a:r>
              <a:rPr lang="en-US" sz="1800" dirty="0">
                <a:solidFill>
                  <a:schemeClr val="bg1"/>
                </a:solidFill>
                <a:latin typeface="Century Gothic"/>
                <a:ea typeface="Century Gothic"/>
                <a:cs typeface="Century Gothic"/>
                <a:sym typeface="Century Gothic"/>
              </a:rPr>
              <a:t>Results from tuned LAI and GPP Models</a:t>
            </a:r>
          </a:p>
        </p:txBody>
      </p:sp>
      <p:pic>
        <p:nvPicPr>
          <p:cNvPr id="258" name="Shape 258"/>
          <p:cNvPicPr preferRelativeResize="0"/>
          <p:nvPr/>
        </p:nvPicPr>
        <p:blipFill>
          <a:blip r:embed="rId3"/>
          <a:stretch>
            <a:fillRect/>
          </a:stretch>
        </p:blipFill>
        <p:spPr>
          <a:xfrm>
            <a:off x="5938887" y="1787224"/>
            <a:ext cx="5941976" cy="4266804"/>
          </a:xfrm>
          <a:prstGeom prst="rect">
            <a:avLst/>
          </a:prstGeom>
          <a:noFill/>
          <a:ln>
            <a:noFill/>
          </a:ln>
        </p:spPr>
      </p:pic>
      <p:pic>
        <p:nvPicPr>
          <p:cNvPr id="259" name="Shape 259"/>
          <p:cNvPicPr preferRelativeResize="0"/>
          <p:nvPr/>
        </p:nvPicPr>
        <p:blipFill>
          <a:blip r:embed="rId4"/>
          <a:stretch>
            <a:fillRect/>
          </a:stretch>
        </p:blipFill>
        <p:spPr>
          <a:xfrm>
            <a:off x="230603" y="1787224"/>
            <a:ext cx="5788722" cy="4266804"/>
          </a:xfrm>
          <a:prstGeom prst="rect">
            <a:avLst/>
          </a:prstGeom>
          <a:noFill/>
          <a:ln>
            <a:noFill/>
          </a:ln>
        </p:spPr>
      </p:pic>
      <p:sp>
        <p:nvSpPr>
          <p:cNvPr id="6" name="TextBox 5"/>
          <p:cNvSpPr txBox="1"/>
          <p:nvPr/>
        </p:nvSpPr>
        <p:spPr>
          <a:xfrm flipH="1">
            <a:off x="2009608" y="5482699"/>
            <a:ext cx="733736"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2005</a:t>
            </a:r>
          </a:p>
        </p:txBody>
      </p:sp>
      <p:sp>
        <p:nvSpPr>
          <p:cNvPr id="7" name="TextBox 6"/>
          <p:cNvSpPr txBox="1"/>
          <p:nvPr/>
        </p:nvSpPr>
        <p:spPr>
          <a:xfrm flipH="1">
            <a:off x="3432858" y="5482698"/>
            <a:ext cx="733736"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2010</a:t>
            </a:r>
          </a:p>
        </p:txBody>
      </p:sp>
      <p:sp>
        <p:nvSpPr>
          <p:cNvPr id="8" name="TextBox 7"/>
          <p:cNvSpPr txBox="1"/>
          <p:nvPr/>
        </p:nvSpPr>
        <p:spPr>
          <a:xfrm flipH="1">
            <a:off x="4758096" y="5485970"/>
            <a:ext cx="733736"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2015</a:t>
            </a:r>
          </a:p>
        </p:txBody>
      </p:sp>
      <p:sp>
        <p:nvSpPr>
          <p:cNvPr id="9" name="TextBox 8"/>
          <p:cNvSpPr txBox="1"/>
          <p:nvPr/>
        </p:nvSpPr>
        <p:spPr>
          <a:xfrm flipH="1">
            <a:off x="2922774" y="5891526"/>
            <a:ext cx="733736" cy="276999"/>
          </a:xfrm>
          <a:prstGeom prst="rect">
            <a:avLst/>
          </a:prstGeom>
          <a:solidFill>
            <a:schemeClr val="bg1"/>
          </a:solidFill>
        </p:spPr>
        <p:txBody>
          <a:bodyPr wrap="square" rtlCol="0">
            <a:spAutoFit/>
          </a:bodyPr>
          <a:lstStyle/>
          <a:p>
            <a:pPr algn="ctr"/>
            <a:r>
              <a:rPr lang="en-US" sz="1200" b="1" dirty="0">
                <a:latin typeface="Century Gothic" panose="020B0502020202020204" pitchFamily="34" charset="0"/>
              </a:rPr>
              <a:t>Date</a:t>
            </a:r>
          </a:p>
        </p:txBody>
      </p:sp>
      <p:sp>
        <p:nvSpPr>
          <p:cNvPr id="10" name="TextBox 9"/>
          <p:cNvSpPr txBox="1"/>
          <p:nvPr/>
        </p:nvSpPr>
        <p:spPr>
          <a:xfrm flipH="1">
            <a:off x="2863658" y="5621199"/>
            <a:ext cx="718528" cy="276999"/>
          </a:xfrm>
          <a:prstGeom prst="rect">
            <a:avLst/>
          </a:prstGeom>
          <a:solidFill>
            <a:schemeClr val="bg1"/>
          </a:solidFill>
        </p:spPr>
        <p:txBody>
          <a:bodyPr wrap="square" rtlCol="0">
            <a:spAutoFit/>
          </a:bodyPr>
          <a:lstStyle/>
          <a:p>
            <a:pPr algn="ctr"/>
            <a:endParaRPr lang="en-US" sz="1200" dirty="0"/>
          </a:p>
        </p:txBody>
      </p:sp>
      <p:sp>
        <p:nvSpPr>
          <p:cNvPr id="11" name="TextBox 10"/>
          <p:cNvSpPr txBox="1"/>
          <p:nvPr/>
        </p:nvSpPr>
        <p:spPr>
          <a:xfrm rot="16200000">
            <a:off x="490566" y="4809687"/>
            <a:ext cx="319359"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1</a:t>
            </a:r>
          </a:p>
        </p:txBody>
      </p:sp>
      <p:sp>
        <p:nvSpPr>
          <p:cNvPr id="12" name="TextBox 11"/>
          <p:cNvSpPr txBox="1"/>
          <p:nvPr/>
        </p:nvSpPr>
        <p:spPr>
          <a:xfrm rot="16200000">
            <a:off x="479783" y="4120762"/>
            <a:ext cx="340923"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2</a:t>
            </a:r>
          </a:p>
        </p:txBody>
      </p:sp>
      <p:sp>
        <p:nvSpPr>
          <p:cNvPr id="13" name="TextBox 12"/>
          <p:cNvSpPr txBox="1"/>
          <p:nvPr/>
        </p:nvSpPr>
        <p:spPr>
          <a:xfrm rot="16200000">
            <a:off x="448498" y="3414113"/>
            <a:ext cx="365373"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3</a:t>
            </a:r>
          </a:p>
        </p:txBody>
      </p:sp>
      <p:sp>
        <p:nvSpPr>
          <p:cNvPr id="14" name="TextBox 13"/>
          <p:cNvSpPr txBox="1"/>
          <p:nvPr/>
        </p:nvSpPr>
        <p:spPr>
          <a:xfrm rot="16200000">
            <a:off x="488674" y="2829847"/>
            <a:ext cx="323143" cy="276999"/>
          </a:xfrm>
          <a:prstGeom prst="rect">
            <a:avLst/>
          </a:prstGeom>
          <a:solidFill>
            <a:schemeClr val="bg1"/>
          </a:solidFill>
        </p:spPr>
        <p:txBody>
          <a:bodyPr wrap="square" rtlCol="0">
            <a:spAutoFit/>
          </a:bodyPr>
          <a:lstStyle/>
          <a:p>
            <a:pPr algn="ctr"/>
            <a:r>
              <a:rPr lang="en-US" sz="1200" dirty="0"/>
              <a:t>4</a:t>
            </a:r>
          </a:p>
        </p:txBody>
      </p:sp>
      <p:sp>
        <p:nvSpPr>
          <p:cNvPr id="15" name="TextBox 14"/>
          <p:cNvSpPr txBox="1"/>
          <p:nvPr/>
        </p:nvSpPr>
        <p:spPr>
          <a:xfrm rot="16200000">
            <a:off x="506375" y="2181921"/>
            <a:ext cx="249621"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5</a:t>
            </a:r>
          </a:p>
        </p:txBody>
      </p:sp>
      <p:sp>
        <p:nvSpPr>
          <p:cNvPr id="16" name="TextBox 15"/>
          <p:cNvSpPr txBox="1"/>
          <p:nvPr/>
        </p:nvSpPr>
        <p:spPr>
          <a:xfrm rot="16200000">
            <a:off x="-568541" y="3943366"/>
            <a:ext cx="1976897" cy="276999"/>
          </a:xfrm>
          <a:prstGeom prst="rect">
            <a:avLst/>
          </a:prstGeom>
          <a:solidFill>
            <a:schemeClr val="bg1"/>
          </a:solidFill>
        </p:spPr>
        <p:txBody>
          <a:bodyPr wrap="square" rtlCol="0">
            <a:spAutoFit/>
          </a:bodyPr>
          <a:lstStyle/>
          <a:p>
            <a:pPr algn="ctr"/>
            <a:r>
              <a:rPr lang="en-US" sz="1200" b="1" dirty="0">
                <a:latin typeface="Century Gothic" panose="020B0502020202020204" pitchFamily="34" charset="0"/>
              </a:rPr>
              <a:t>LAI</a:t>
            </a:r>
          </a:p>
        </p:txBody>
      </p:sp>
      <p:sp>
        <p:nvSpPr>
          <p:cNvPr id="17" name="TextBox 16"/>
          <p:cNvSpPr txBox="1"/>
          <p:nvPr/>
        </p:nvSpPr>
        <p:spPr>
          <a:xfrm flipH="1">
            <a:off x="769684" y="5491549"/>
            <a:ext cx="733736"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2000</a:t>
            </a:r>
          </a:p>
        </p:txBody>
      </p:sp>
      <p:sp>
        <p:nvSpPr>
          <p:cNvPr id="18" name="TextBox 17"/>
          <p:cNvSpPr txBox="1"/>
          <p:nvPr/>
        </p:nvSpPr>
        <p:spPr>
          <a:xfrm flipH="1">
            <a:off x="7798268" y="5506702"/>
            <a:ext cx="733736"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2005</a:t>
            </a:r>
          </a:p>
        </p:txBody>
      </p:sp>
      <p:sp>
        <p:nvSpPr>
          <p:cNvPr id="19" name="TextBox 18"/>
          <p:cNvSpPr txBox="1"/>
          <p:nvPr/>
        </p:nvSpPr>
        <p:spPr>
          <a:xfrm flipH="1">
            <a:off x="10669305" y="5477415"/>
            <a:ext cx="733736"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2015</a:t>
            </a:r>
          </a:p>
        </p:txBody>
      </p:sp>
      <p:sp>
        <p:nvSpPr>
          <p:cNvPr id="20" name="TextBox 19"/>
          <p:cNvSpPr txBox="1"/>
          <p:nvPr/>
        </p:nvSpPr>
        <p:spPr>
          <a:xfrm flipH="1">
            <a:off x="8681876" y="5891525"/>
            <a:ext cx="733736" cy="276999"/>
          </a:xfrm>
          <a:prstGeom prst="rect">
            <a:avLst/>
          </a:prstGeom>
          <a:solidFill>
            <a:schemeClr val="bg1"/>
          </a:solidFill>
        </p:spPr>
        <p:txBody>
          <a:bodyPr wrap="square" rtlCol="0">
            <a:spAutoFit/>
          </a:bodyPr>
          <a:lstStyle/>
          <a:p>
            <a:pPr algn="ctr"/>
            <a:r>
              <a:rPr lang="en-US" sz="1200" b="1" dirty="0">
                <a:latin typeface="Century Gothic" panose="020B0502020202020204" pitchFamily="34" charset="0"/>
              </a:rPr>
              <a:t>Date</a:t>
            </a:r>
          </a:p>
        </p:txBody>
      </p:sp>
      <p:sp>
        <p:nvSpPr>
          <p:cNvPr id="21" name="TextBox 20"/>
          <p:cNvSpPr txBox="1"/>
          <p:nvPr/>
        </p:nvSpPr>
        <p:spPr>
          <a:xfrm flipH="1">
            <a:off x="8652318" y="5645202"/>
            <a:ext cx="792852" cy="276999"/>
          </a:xfrm>
          <a:prstGeom prst="rect">
            <a:avLst/>
          </a:prstGeom>
          <a:solidFill>
            <a:schemeClr val="bg1"/>
          </a:solidFill>
        </p:spPr>
        <p:txBody>
          <a:bodyPr wrap="square" rtlCol="0">
            <a:spAutoFit/>
          </a:bodyPr>
          <a:lstStyle/>
          <a:p>
            <a:pPr algn="ctr"/>
            <a:endParaRPr lang="en-US" sz="1200" dirty="0"/>
          </a:p>
        </p:txBody>
      </p:sp>
      <p:sp>
        <p:nvSpPr>
          <p:cNvPr id="22" name="TextBox 21"/>
          <p:cNvSpPr txBox="1"/>
          <p:nvPr/>
        </p:nvSpPr>
        <p:spPr>
          <a:xfrm flipH="1">
            <a:off x="6558344" y="5486842"/>
            <a:ext cx="733736"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2000</a:t>
            </a:r>
          </a:p>
        </p:txBody>
      </p:sp>
      <p:sp>
        <p:nvSpPr>
          <p:cNvPr id="23" name="TextBox 22"/>
          <p:cNvSpPr txBox="1"/>
          <p:nvPr/>
        </p:nvSpPr>
        <p:spPr>
          <a:xfrm flipH="1">
            <a:off x="9213061" y="5506272"/>
            <a:ext cx="733736"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2010</a:t>
            </a:r>
          </a:p>
        </p:txBody>
      </p:sp>
      <p:sp>
        <p:nvSpPr>
          <p:cNvPr id="24" name="TextBox 23"/>
          <p:cNvSpPr txBox="1"/>
          <p:nvPr/>
        </p:nvSpPr>
        <p:spPr>
          <a:xfrm rot="16200000">
            <a:off x="5261800" y="3713989"/>
            <a:ext cx="1768285" cy="276999"/>
          </a:xfrm>
          <a:prstGeom prst="rect">
            <a:avLst/>
          </a:prstGeom>
          <a:solidFill>
            <a:schemeClr val="bg1"/>
          </a:solidFill>
        </p:spPr>
        <p:txBody>
          <a:bodyPr wrap="square" rtlCol="0">
            <a:spAutoFit/>
          </a:bodyPr>
          <a:lstStyle/>
          <a:p>
            <a:pPr algn="ctr"/>
            <a:r>
              <a:rPr lang="en-US" sz="1200" b="1" dirty="0"/>
              <a:t>GPP (</a:t>
            </a:r>
            <a:r>
              <a:rPr lang="en-US" sz="1200" b="1" dirty="0">
                <a:latin typeface="Century Gothic" panose="020B0502020202020204" pitchFamily="34" charset="0"/>
              </a:rPr>
              <a:t>kg-C/m2</a:t>
            </a:r>
            <a:r>
              <a:rPr lang="en-US" sz="1200" b="1" dirty="0"/>
              <a:t>)</a:t>
            </a:r>
          </a:p>
        </p:txBody>
      </p:sp>
      <p:sp>
        <p:nvSpPr>
          <p:cNvPr id="25" name="TextBox 24"/>
          <p:cNvSpPr txBox="1"/>
          <p:nvPr/>
        </p:nvSpPr>
        <p:spPr>
          <a:xfrm rot="16200000">
            <a:off x="6130505" y="5081367"/>
            <a:ext cx="543363"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0.01</a:t>
            </a:r>
          </a:p>
        </p:txBody>
      </p:sp>
      <p:sp>
        <p:nvSpPr>
          <p:cNvPr id="26" name="TextBox 25"/>
          <p:cNvSpPr txBox="1"/>
          <p:nvPr/>
        </p:nvSpPr>
        <p:spPr>
          <a:xfrm rot="16200000">
            <a:off x="6045906" y="4258560"/>
            <a:ext cx="747877"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0.02</a:t>
            </a:r>
          </a:p>
        </p:txBody>
      </p:sp>
      <p:sp>
        <p:nvSpPr>
          <p:cNvPr id="27" name="TextBox 26"/>
          <p:cNvSpPr txBox="1"/>
          <p:nvPr/>
        </p:nvSpPr>
        <p:spPr>
          <a:xfrm rot="16200000">
            <a:off x="6039722" y="3513325"/>
            <a:ext cx="742594" cy="276999"/>
          </a:xfrm>
          <a:prstGeom prst="rect">
            <a:avLst/>
          </a:prstGeom>
          <a:solidFill>
            <a:schemeClr val="bg1"/>
          </a:solidFill>
        </p:spPr>
        <p:txBody>
          <a:bodyPr wrap="square" rtlCol="0">
            <a:spAutoFit/>
          </a:bodyPr>
          <a:lstStyle/>
          <a:p>
            <a:r>
              <a:rPr lang="en-US" sz="1200" dirty="0"/>
              <a:t>0.03</a:t>
            </a:r>
          </a:p>
        </p:txBody>
      </p:sp>
      <p:sp>
        <p:nvSpPr>
          <p:cNvPr id="28" name="TextBox 27"/>
          <p:cNvSpPr txBox="1"/>
          <p:nvPr/>
        </p:nvSpPr>
        <p:spPr>
          <a:xfrm rot="16200000">
            <a:off x="6122191" y="2914903"/>
            <a:ext cx="613109" cy="276999"/>
          </a:xfrm>
          <a:prstGeom prst="rect">
            <a:avLst/>
          </a:prstGeom>
          <a:solidFill>
            <a:schemeClr val="bg1"/>
          </a:solidFill>
        </p:spPr>
        <p:txBody>
          <a:bodyPr wrap="square" rtlCol="0">
            <a:spAutoFit/>
          </a:bodyPr>
          <a:lstStyle/>
          <a:p>
            <a:pPr algn="ctr"/>
            <a:r>
              <a:rPr lang="en-US" sz="1200" dirty="0">
                <a:latin typeface="Century Gothic" panose="020B0502020202020204" pitchFamily="34" charset="0"/>
              </a:rPr>
              <a:t>0.04</a:t>
            </a:r>
          </a:p>
        </p:txBody>
      </p:sp>
      <p:sp>
        <p:nvSpPr>
          <p:cNvPr id="29" name="TextBox 28"/>
          <p:cNvSpPr txBox="1"/>
          <p:nvPr/>
        </p:nvSpPr>
        <p:spPr>
          <a:xfrm rot="16200000">
            <a:off x="6168538" y="2120717"/>
            <a:ext cx="502618" cy="276999"/>
          </a:xfrm>
          <a:prstGeom prst="rect">
            <a:avLst/>
          </a:prstGeom>
          <a:solidFill>
            <a:schemeClr val="bg1"/>
          </a:solidFill>
        </p:spPr>
        <p:txBody>
          <a:bodyPr wrap="square" rtlCol="0">
            <a:spAutoFit/>
          </a:bodyPr>
          <a:lstStyle/>
          <a:p>
            <a:r>
              <a:rPr lang="en-US" sz="1200" dirty="0">
                <a:latin typeface="Century Gothic" panose="020B0502020202020204" pitchFamily="34" charset="0"/>
              </a:rPr>
              <a:t>0.05</a:t>
            </a:r>
          </a:p>
        </p:txBody>
      </p:sp>
      <p:sp>
        <p:nvSpPr>
          <p:cNvPr id="2" name="TextBox 1"/>
          <p:cNvSpPr txBox="1"/>
          <p:nvPr/>
        </p:nvSpPr>
        <p:spPr>
          <a:xfrm>
            <a:off x="2640323" y="4916482"/>
            <a:ext cx="1585070" cy="461665"/>
          </a:xfrm>
          <a:prstGeom prst="rect">
            <a:avLst/>
          </a:prstGeom>
          <a:solidFill>
            <a:schemeClr val="bg1"/>
          </a:solidFill>
          <a:ln>
            <a:solidFill>
              <a:schemeClr val="tx1"/>
            </a:solidFill>
          </a:ln>
        </p:spPr>
        <p:txBody>
          <a:bodyPr wrap="square" rtlCol="0">
            <a:spAutoFit/>
          </a:bodyPr>
          <a:lstStyle/>
          <a:p>
            <a:r>
              <a:rPr lang="en-US" sz="1200" dirty="0"/>
              <a:t>      </a:t>
            </a:r>
            <a:r>
              <a:rPr lang="en-US" sz="1200" dirty="0">
                <a:latin typeface="Century Gothic" panose="020B0502020202020204" pitchFamily="34" charset="0"/>
              </a:rPr>
              <a:t>Tuned Model</a:t>
            </a:r>
          </a:p>
          <a:p>
            <a:r>
              <a:rPr lang="en-US" sz="1200" dirty="0"/>
              <a:t>      </a:t>
            </a:r>
            <a:r>
              <a:rPr lang="en-US" sz="1200" dirty="0">
                <a:latin typeface="Century Gothic" panose="020B0502020202020204" pitchFamily="34" charset="0"/>
              </a:rPr>
              <a:t>Previous Model</a:t>
            </a:r>
          </a:p>
        </p:txBody>
      </p:sp>
      <p:sp>
        <p:nvSpPr>
          <p:cNvPr id="3" name="Rectangle 2"/>
          <p:cNvSpPr/>
          <p:nvPr/>
        </p:nvSpPr>
        <p:spPr>
          <a:xfrm>
            <a:off x="2728036" y="5007856"/>
            <a:ext cx="183434" cy="923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728036" y="5175177"/>
            <a:ext cx="183434" cy="9232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8447818" y="4928467"/>
            <a:ext cx="1585070" cy="461665"/>
          </a:xfrm>
          <a:prstGeom prst="rect">
            <a:avLst/>
          </a:prstGeom>
          <a:solidFill>
            <a:schemeClr val="bg1"/>
          </a:solidFill>
          <a:ln>
            <a:solidFill>
              <a:schemeClr val="tx1"/>
            </a:solidFill>
          </a:ln>
        </p:spPr>
        <p:txBody>
          <a:bodyPr wrap="square" rtlCol="0">
            <a:spAutoFit/>
          </a:bodyPr>
          <a:lstStyle/>
          <a:p>
            <a:r>
              <a:rPr lang="en-US" sz="1200" dirty="0"/>
              <a:t>      </a:t>
            </a:r>
            <a:r>
              <a:rPr lang="en-US" sz="1200" dirty="0">
                <a:latin typeface="Century Gothic" panose="020B0502020202020204" pitchFamily="34" charset="0"/>
              </a:rPr>
              <a:t>Tuned Model</a:t>
            </a:r>
          </a:p>
          <a:p>
            <a:r>
              <a:rPr lang="en-US" sz="1200" dirty="0"/>
              <a:t>      </a:t>
            </a:r>
            <a:r>
              <a:rPr lang="en-US" sz="1200" dirty="0">
                <a:latin typeface="Century Gothic" panose="020B0502020202020204" pitchFamily="34" charset="0"/>
              </a:rPr>
              <a:t>Previous Model</a:t>
            </a:r>
          </a:p>
        </p:txBody>
      </p:sp>
      <p:sp>
        <p:nvSpPr>
          <p:cNvPr id="35" name="Rectangle 34"/>
          <p:cNvSpPr/>
          <p:nvPr/>
        </p:nvSpPr>
        <p:spPr>
          <a:xfrm>
            <a:off x="8530516" y="5007856"/>
            <a:ext cx="183434" cy="923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8530516" y="5175177"/>
            <a:ext cx="183434" cy="9232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3761</TotalTime>
  <Words>3350</Words>
  <Application>Microsoft Office PowerPoint</Application>
  <PresentationFormat>Widescreen</PresentationFormat>
  <Paragraphs>471</Paragraphs>
  <Slides>22</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Webdings</vt:lpstr>
      <vt:lpstr>Times New Roman</vt:lpstr>
      <vt:lpstr>Calibri</vt:lpstr>
      <vt:lpstr>Century Gothic</vt:lpstr>
      <vt:lpstr>Arial</vt:lpstr>
      <vt:lpstr>Arimo</vt:lpstr>
      <vt:lpstr>Office Theme</vt:lpstr>
      <vt:lpstr>PowerPoint Presentation</vt:lpstr>
      <vt:lpstr>Study Area </vt:lpstr>
      <vt:lpstr>Community Concerns </vt:lpstr>
      <vt:lpstr>Objectives </vt:lpstr>
      <vt:lpstr>Methods  </vt:lpstr>
      <vt:lpstr>Methods </vt:lpstr>
      <vt:lpstr>Results</vt:lpstr>
      <vt:lpstr>Results  </vt:lpstr>
      <vt:lpstr>Results  </vt:lpstr>
      <vt:lpstr>Results  </vt:lpstr>
      <vt:lpstr>PowerPoint Presentation</vt:lpstr>
      <vt:lpstr>Results  </vt:lpstr>
      <vt:lpstr>Results  </vt:lpstr>
      <vt:lpstr>Results  </vt:lpstr>
      <vt:lpstr>Results  </vt:lpstr>
      <vt:lpstr>Results  </vt:lpstr>
      <vt:lpstr>Results  </vt:lpstr>
      <vt:lpstr>Conclusions </vt:lpstr>
      <vt:lpstr>Acknowledgements</vt:lpstr>
      <vt:lpstr>Additional Slides</vt:lpstr>
      <vt:lpstr>Additional Slides</vt:lpstr>
      <vt:lpstr>Additional Slides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Abhishek Kumar</dc:creator>
  <cp:lastModifiedBy>Miller, Tiffani N. (LARC-E3)[SSAI DEVELOP]</cp:lastModifiedBy>
  <cp:revision>200</cp:revision>
  <dcterms:modified xsi:type="dcterms:W3CDTF">2017-08-28T20:49:42Z</dcterms:modified>
</cp:coreProperties>
</file>