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4" clrIdx="0">
    <p:extLst/>
  </p:cmAuthor>
  <p:cmAuthor id="2" name="Emma Baghel"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27" autoAdjust="0"/>
    <p:restoredTop sz="94660"/>
  </p:normalViewPr>
  <p:slideViewPr>
    <p:cSldViewPr snapToGrid="0">
      <p:cViewPr varScale="1">
        <p:scale>
          <a:sx n="25" d="100"/>
          <a:sy n="25" d="100"/>
        </p:scale>
        <p:origin x="1560"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6T10:50:46.450" idx="1">
    <p:pos x="10738" y="2901"/>
    <p:text>Please change the Affiliation to "DEVELOP National Program at the International Research Institute for Climate and Society."</p:text>
    <p:extLst>
      <p:ext uri="{C676402C-5697-4E1C-873F-D02D1690AC5C}">
        <p15:threadingInfo xmlns:p15="http://schemas.microsoft.com/office/powerpoint/2012/main" timeZoneBias="300"/>
      </p:ext>
    </p:extLst>
  </p:cm>
  <p:cm authorId="1" dt="2016-02-26T10:52:28.835" idx="2">
    <p:pos x="15480" y="7161"/>
    <p:text>All text and inset maps must be separate from the map so that they can be editted independently from powerpoint.</p:text>
    <p:extLst>
      <p:ext uri="{C676402C-5697-4E1C-873F-D02D1690AC5C}">
        <p15:threadingInfo xmlns:p15="http://schemas.microsoft.com/office/powerpoint/2012/main" timeZoneBias="300"/>
      </p:ext>
    </p:extLst>
  </p:cm>
  <p:cm authorId="1" dt="2016-02-26T11:01:33.772" idx="3">
    <p:pos x="10786" y="9902"/>
    <p:text>Add a legend to the DSI map.</p:text>
    <p:extLst>
      <p:ext uri="{C676402C-5697-4E1C-873F-D02D1690AC5C}">
        <p15:threadingInfo xmlns:p15="http://schemas.microsoft.com/office/powerpoint/2012/main" timeZoneBias="300"/>
      </p:ext>
    </p:extLst>
  </p:cm>
  <p:cm authorId="1" dt="2016-02-26T11:02:33.922" idx="4">
    <p:pos x="10786" y="10711"/>
    <p:text>Add larger labels to each side of the ternary diagram.</p:text>
    <p:extLst mod="1">
      <p:ext uri="{C676402C-5697-4E1C-873F-D02D1690AC5C}">
        <p15:threadingInfo xmlns:p15="http://schemas.microsoft.com/office/powerpoint/2012/main" timeZoneBias="300">
          <p15:parentCm authorId="1" idx="3"/>
        </p15:threadingInfo>
      </p:ext>
    </p:extLst>
  </p:cm>
  <p:cm authorId="2" dt="2016-02-29T15:11:15.936" idx="1">
    <p:pos x="2880" y="8474"/>
    <p:text>If possible, turn these sentences into shorter bullet points that you can explain during your Close-Out and/or presentations.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6D32C-F14B-FF43-AFC7-DFFE107490ED}" type="doc">
      <dgm:prSet loTypeId="urn:microsoft.com/office/officeart/2008/layout/VerticalCurvedList" loCatId="" qsTypeId="urn:microsoft.com/office/officeart/2005/8/quickstyle/simple5" qsCatId="simple" csTypeId="urn:microsoft.com/office/officeart/2005/8/colors/accent1_2" csCatId="accent1" phldr="1"/>
      <dgm:spPr/>
      <dgm:t>
        <a:bodyPr/>
        <a:lstStyle/>
        <a:p>
          <a:endParaRPr lang="en-US"/>
        </a:p>
      </dgm:t>
    </dgm:pt>
    <dgm:pt modelId="{B6A94406-1391-9B4F-A9D9-BE671BC1B206}">
      <dgm:prSet phldrT="[Text]"/>
      <dgm:spPr/>
      <dgm:t>
        <a:bodyPr/>
        <a:lstStyle/>
        <a:p>
          <a:pPr lvl="0" algn="l" defTabSz="1377950">
            <a:lnSpc>
              <a:spcPct val="90000"/>
            </a:lnSpc>
            <a:spcBef>
              <a:spcPct val="0"/>
            </a:spcBef>
            <a:spcAft>
              <a:spcPct val="35000"/>
            </a:spcAft>
          </a:pPr>
          <a:r>
            <a:rPr lang="en-US" dirty="0" smtClean="0"/>
            <a:t>Test</a:t>
          </a:r>
          <a:endParaRPr lang="en-US" dirty="0"/>
        </a:p>
      </dgm:t>
    </dgm:pt>
    <dgm:pt modelId="{08C6779C-2A76-4145-908D-7CB6E6F7CEDA}" type="parTrans" cxnId="{8DC1E8BF-A6B4-AF4D-B152-815FF6BC0212}">
      <dgm:prSet/>
      <dgm:spPr/>
      <dgm:t>
        <a:bodyPr/>
        <a:lstStyle/>
        <a:p>
          <a:endParaRPr lang="en-US"/>
        </a:p>
      </dgm:t>
    </dgm:pt>
    <dgm:pt modelId="{7877C88D-A986-8242-AB29-87CD50657BC3}" type="sibTrans" cxnId="{8DC1E8BF-A6B4-AF4D-B152-815FF6BC0212}">
      <dgm:prSet/>
      <dgm:spPr/>
      <dgm:t>
        <a:bodyPr/>
        <a:lstStyle/>
        <a:p>
          <a:endParaRPr lang="en-US"/>
        </a:p>
      </dgm:t>
    </dgm:pt>
    <dgm:pt modelId="{2A775914-4DA0-B344-B245-6C0F6B3BDA95}">
      <dgm:prSet phldrT="[Text]"/>
      <dgm:spPr/>
      <dgm:t>
        <a:bodyPr/>
        <a:lstStyle/>
        <a:p>
          <a:pPr marL="228600" lvl="1" indent="0" algn="l" defTabSz="1066800">
            <a:lnSpc>
              <a:spcPct val="100000"/>
            </a:lnSpc>
            <a:spcBef>
              <a:spcPct val="0"/>
            </a:spcBef>
            <a:spcAft>
              <a:spcPct val="15000"/>
            </a:spcAft>
            <a:buNone/>
          </a:pPr>
          <a:r>
            <a:rPr lang="en-US" dirty="0" smtClean="0"/>
            <a:t>Change scaling method in the DSI from (CMORPH-</a:t>
          </a:r>
          <a:r>
            <a:rPr lang="en-US" dirty="0" err="1" smtClean="0"/>
            <a:t>CMORPH</a:t>
          </a:r>
          <a:r>
            <a:rPr lang="en-US" baseline="-25000" dirty="0" err="1" smtClean="0"/>
            <a:t>min</a:t>
          </a:r>
          <a:r>
            <a:rPr lang="en-US" baseline="0" dirty="0" smtClean="0"/>
            <a:t>)/(</a:t>
          </a:r>
          <a:r>
            <a:rPr lang="en-US" b="1" baseline="0" dirty="0" err="1" smtClean="0"/>
            <a:t>CMORPH</a:t>
          </a:r>
          <a:r>
            <a:rPr lang="en-US" b="1" baseline="-25000" dirty="0" err="1" smtClean="0"/>
            <a:t>max</a:t>
          </a:r>
          <a:r>
            <a:rPr lang="en-US" baseline="0" dirty="0" err="1" smtClean="0"/>
            <a:t>+CMORPH</a:t>
          </a:r>
          <a:r>
            <a:rPr lang="en-US" baseline="-25000" dirty="0" err="1" smtClean="0"/>
            <a:t>min</a:t>
          </a:r>
          <a:r>
            <a:rPr lang="en-US" baseline="0" dirty="0" smtClean="0"/>
            <a:t>) to </a:t>
          </a:r>
          <a:r>
            <a:rPr lang="en-US" dirty="0" smtClean="0"/>
            <a:t>(CMORPH-</a:t>
          </a:r>
          <a:r>
            <a:rPr lang="en-US" dirty="0" err="1" smtClean="0"/>
            <a:t>CMORPH</a:t>
          </a:r>
          <a:r>
            <a:rPr lang="en-US" baseline="-25000" dirty="0" err="1" smtClean="0"/>
            <a:t>min</a:t>
          </a:r>
          <a:r>
            <a:rPr lang="en-US" baseline="0" dirty="0" smtClean="0"/>
            <a:t>)/(</a:t>
          </a:r>
          <a:r>
            <a:rPr lang="en-US" b="1" baseline="0" dirty="0" smtClean="0"/>
            <a:t>-</a:t>
          </a:r>
          <a:r>
            <a:rPr lang="en-US" b="1" baseline="0" dirty="0" err="1" smtClean="0"/>
            <a:t>CMORPH</a:t>
          </a:r>
          <a:r>
            <a:rPr lang="en-US" b="1" baseline="-25000" dirty="0" err="1" smtClean="0"/>
            <a:t>min</a:t>
          </a:r>
          <a:r>
            <a:rPr lang="en-US" baseline="0" dirty="0" err="1" smtClean="0"/>
            <a:t>+CMORPH</a:t>
          </a:r>
          <a:r>
            <a:rPr lang="en-US" baseline="-25000" dirty="0" err="1" smtClean="0"/>
            <a:t>min</a:t>
          </a:r>
          <a:r>
            <a:rPr lang="en-US" baseline="0" dirty="0" smtClean="0"/>
            <a:t>) </a:t>
          </a:r>
          <a:endParaRPr lang="en-US" dirty="0"/>
        </a:p>
      </dgm:t>
    </dgm:pt>
    <dgm:pt modelId="{8CDB0DE3-AEFB-C44B-8B8C-5B3A75FE6923}" type="parTrans" cxnId="{5B8083BC-E6A9-7643-B6A5-F7B0B247C641}">
      <dgm:prSet/>
      <dgm:spPr/>
      <dgm:t>
        <a:bodyPr/>
        <a:lstStyle/>
        <a:p>
          <a:endParaRPr lang="en-US"/>
        </a:p>
      </dgm:t>
    </dgm:pt>
    <dgm:pt modelId="{0D82EC66-3F22-EE49-9BD2-9B143662AE30}" type="sibTrans" cxnId="{5B8083BC-E6A9-7643-B6A5-F7B0B247C641}">
      <dgm:prSet/>
      <dgm:spPr/>
      <dgm:t>
        <a:bodyPr/>
        <a:lstStyle/>
        <a:p>
          <a:endParaRPr lang="en-US"/>
        </a:p>
      </dgm:t>
    </dgm:pt>
    <dgm:pt modelId="{61ACB803-BAED-EE44-9165-697C94898A40}">
      <dgm:prSet phldrT="[Text]"/>
      <dgm:spPr/>
      <dgm:t>
        <a:bodyPr/>
        <a:lstStyle/>
        <a:p>
          <a:r>
            <a:rPr lang="en-US" dirty="0" smtClean="0"/>
            <a:t>Create</a:t>
          </a:r>
          <a:endParaRPr lang="en-US" dirty="0"/>
        </a:p>
      </dgm:t>
    </dgm:pt>
    <dgm:pt modelId="{1F8D238A-6FF4-084E-A85F-046F80607243}" type="parTrans" cxnId="{C0B7E532-B9DA-6A43-AC49-B02BB83370A4}">
      <dgm:prSet/>
      <dgm:spPr/>
      <dgm:t>
        <a:bodyPr/>
        <a:lstStyle/>
        <a:p>
          <a:endParaRPr lang="en-US"/>
        </a:p>
      </dgm:t>
    </dgm:pt>
    <dgm:pt modelId="{CA71CEEB-6F13-2F40-878C-3F1197FC5C4E}" type="sibTrans" cxnId="{C0B7E532-B9DA-6A43-AC49-B02BB83370A4}">
      <dgm:prSet/>
      <dgm:spPr/>
      <dgm:t>
        <a:bodyPr/>
        <a:lstStyle/>
        <a:p>
          <a:endParaRPr lang="en-US"/>
        </a:p>
      </dgm:t>
    </dgm:pt>
    <dgm:pt modelId="{72F49394-085B-B140-A06F-4600FAB47949}">
      <dgm:prSet phldrT="[Text]"/>
      <dgm:spPr/>
      <dgm:t>
        <a:bodyPr/>
        <a:lstStyle/>
        <a:p>
          <a:r>
            <a:rPr lang="en-US" dirty="0" smtClean="0"/>
            <a:t>Present</a:t>
          </a:r>
          <a:r>
            <a:rPr lang="en-US" baseline="0" dirty="0" smtClean="0"/>
            <a:t> ternary diagrams of the principle components of the DSI in order to see how the three variables of the DSI impact drought in the region of interest</a:t>
          </a:r>
          <a:endParaRPr lang="en-US" dirty="0"/>
        </a:p>
      </dgm:t>
    </dgm:pt>
    <dgm:pt modelId="{659EEAB7-48A4-6D4C-80AB-2BCEB26DE2DC}" type="parTrans" cxnId="{5710E884-60BA-3441-B4D6-D4B0178E9A4F}">
      <dgm:prSet/>
      <dgm:spPr/>
      <dgm:t>
        <a:bodyPr/>
        <a:lstStyle/>
        <a:p>
          <a:endParaRPr lang="en-US"/>
        </a:p>
      </dgm:t>
    </dgm:pt>
    <dgm:pt modelId="{ED6E518B-8F4E-3046-AB09-1C3D3BF8B0B4}" type="sibTrans" cxnId="{5710E884-60BA-3441-B4D6-D4B0178E9A4F}">
      <dgm:prSet/>
      <dgm:spPr/>
      <dgm:t>
        <a:bodyPr/>
        <a:lstStyle/>
        <a:p>
          <a:endParaRPr lang="en-US"/>
        </a:p>
      </dgm:t>
    </dgm:pt>
    <dgm:pt modelId="{9FB41429-6750-D846-BF35-D5B3D0DF4661}">
      <dgm:prSet phldrT="[Text]"/>
      <dgm:spPr/>
      <dgm:t>
        <a:bodyPr/>
        <a:lstStyle/>
        <a:p>
          <a:r>
            <a:rPr lang="en-US" dirty="0" smtClean="0"/>
            <a:t>Study</a:t>
          </a:r>
          <a:endParaRPr lang="en-US" dirty="0"/>
        </a:p>
      </dgm:t>
    </dgm:pt>
    <dgm:pt modelId="{09A46213-945E-AB45-A959-7AF63E600594}" type="parTrans" cxnId="{8567D951-3C91-2B4C-AEDD-1ECE3BDE66DB}">
      <dgm:prSet/>
      <dgm:spPr/>
      <dgm:t>
        <a:bodyPr/>
        <a:lstStyle/>
        <a:p>
          <a:endParaRPr lang="en-US"/>
        </a:p>
      </dgm:t>
    </dgm:pt>
    <dgm:pt modelId="{4E13938D-ED57-1343-8723-8E5CDAEE12C2}" type="sibTrans" cxnId="{8567D951-3C91-2B4C-AEDD-1ECE3BDE66DB}">
      <dgm:prSet/>
      <dgm:spPr/>
      <dgm:t>
        <a:bodyPr/>
        <a:lstStyle/>
        <a:p>
          <a:endParaRPr lang="en-US"/>
        </a:p>
      </dgm:t>
    </dgm:pt>
    <dgm:pt modelId="{66B0C2B9-E7C1-7449-87AB-5D8AED8312EF}">
      <dgm:prSet phldrT="[Text]"/>
      <dgm:spPr/>
      <dgm:t>
        <a:bodyPr/>
        <a:lstStyle/>
        <a:p>
          <a:r>
            <a:rPr lang="en-US" dirty="0" smtClean="0"/>
            <a:t>Research the outputs of the ternary diagrams in order to better understand how to read the diagrams to help end-users use the results for better decision making </a:t>
          </a:r>
          <a:endParaRPr lang="en-US" dirty="0"/>
        </a:p>
      </dgm:t>
    </dgm:pt>
    <dgm:pt modelId="{88D11665-C152-304E-913C-BEB6D3D86FB0}" type="parTrans" cxnId="{32B9E32C-5FA1-CF49-BDD6-0A856241163F}">
      <dgm:prSet/>
      <dgm:spPr/>
      <dgm:t>
        <a:bodyPr/>
        <a:lstStyle/>
        <a:p>
          <a:endParaRPr lang="en-US"/>
        </a:p>
      </dgm:t>
    </dgm:pt>
    <dgm:pt modelId="{BEB57633-66E2-F34C-8EB1-D18CF8BC500F}" type="sibTrans" cxnId="{32B9E32C-5FA1-CF49-BDD6-0A856241163F}">
      <dgm:prSet/>
      <dgm:spPr/>
      <dgm:t>
        <a:bodyPr/>
        <a:lstStyle/>
        <a:p>
          <a:endParaRPr lang="en-US"/>
        </a:p>
      </dgm:t>
    </dgm:pt>
    <dgm:pt modelId="{CDDAD661-B7C3-654F-8D9C-3A1DC2F7CC6A}" type="pres">
      <dgm:prSet presAssocID="{CF06D32C-F14B-FF43-AFC7-DFFE107490ED}" presName="Name0" presStyleCnt="0">
        <dgm:presLayoutVars>
          <dgm:chMax val="7"/>
          <dgm:chPref val="7"/>
          <dgm:dir/>
        </dgm:presLayoutVars>
      </dgm:prSet>
      <dgm:spPr/>
      <dgm:t>
        <a:bodyPr/>
        <a:lstStyle/>
        <a:p>
          <a:endParaRPr lang="en-US"/>
        </a:p>
      </dgm:t>
    </dgm:pt>
    <dgm:pt modelId="{B5799C5A-CD00-C545-8696-E639F20B979B}" type="pres">
      <dgm:prSet presAssocID="{CF06D32C-F14B-FF43-AFC7-DFFE107490ED}" presName="Name1" presStyleCnt="0"/>
      <dgm:spPr/>
    </dgm:pt>
    <dgm:pt modelId="{CF5E8112-61E5-4248-B735-9505D4322AE3}" type="pres">
      <dgm:prSet presAssocID="{CF06D32C-F14B-FF43-AFC7-DFFE107490ED}" presName="cycle" presStyleCnt="0"/>
      <dgm:spPr/>
    </dgm:pt>
    <dgm:pt modelId="{6B77E175-DA50-3446-89EB-8F775C016E4D}" type="pres">
      <dgm:prSet presAssocID="{CF06D32C-F14B-FF43-AFC7-DFFE107490ED}" presName="srcNode" presStyleLbl="node1" presStyleIdx="0" presStyleCnt="3"/>
      <dgm:spPr/>
    </dgm:pt>
    <dgm:pt modelId="{D9125CE9-8158-7542-84C2-967B82942B9B}" type="pres">
      <dgm:prSet presAssocID="{CF06D32C-F14B-FF43-AFC7-DFFE107490ED}" presName="conn" presStyleLbl="parChTrans1D2" presStyleIdx="0" presStyleCnt="1"/>
      <dgm:spPr/>
      <dgm:t>
        <a:bodyPr/>
        <a:lstStyle/>
        <a:p>
          <a:endParaRPr lang="en-US"/>
        </a:p>
      </dgm:t>
    </dgm:pt>
    <dgm:pt modelId="{57363A18-EA1D-3242-9F01-90ACBD1ADEEE}" type="pres">
      <dgm:prSet presAssocID="{CF06D32C-F14B-FF43-AFC7-DFFE107490ED}" presName="extraNode" presStyleLbl="node1" presStyleIdx="0" presStyleCnt="3"/>
      <dgm:spPr/>
    </dgm:pt>
    <dgm:pt modelId="{68149BE9-EA5A-1446-8B1B-A6B0862C8D4A}" type="pres">
      <dgm:prSet presAssocID="{CF06D32C-F14B-FF43-AFC7-DFFE107490ED}" presName="dstNode" presStyleLbl="node1" presStyleIdx="0" presStyleCnt="3"/>
      <dgm:spPr/>
    </dgm:pt>
    <dgm:pt modelId="{559461C4-E59F-154F-9852-E031D9FA289F}" type="pres">
      <dgm:prSet presAssocID="{B6A94406-1391-9B4F-A9D9-BE671BC1B206}" presName="text_1" presStyleLbl="node1" presStyleIdx="0" presStyleCnt="3">
        <dgm:presLayoutVars>
          <dgm:bulletEnabled val="1"/>
        </dgm:presLayoutVars>
      </dgm:prSet>
      <dgm:spPr/>
      <dgm:t>
        <a:bodyPr/>
        <a:lstStyle/>
        <a:p>
          <a:endParaRPr lang="en-US"/>
        </a:p>
      </dgm:t>
    </dgm:pt>
    <dgm:pt modelId="{28CF9A60-3D1C-DF4D-95F5-F2F6155DCBB1}" type="pres">
      <dgm:prSet presAssocID="{B6A94406-1391-9B4F-A9D9-BE671BC1B206}" presName="accent_1" presStyleCnt="0"/>
      <dgm:spPr/>
    </dgm:pt>
    <dgm:pt modelId="{35933D26-D52A-BC4E-BA8B-9E098A2CDFD4}" type="pres">
      <dgm:prSet presAssocID="{B6A94406-1391-9B4F-A9D9-BE671BC1B206}" presName="accentRepeatNode" presStyleLbl="solidFgAcc1" presStyleIdx="0" presStyleCnt="3"/>
      <dgm:spPr/>
    </dgm:pt>
    <dgm:pt modelId="{E2E6949C-3D08-AC44-A7C7-F789B77ADA86}" type="pres">
      <dgm:prSet presAssocID="{61ACB803-BAED-EE44-9165-697C94898A40}" presName="text_2" presStyleLbl="node1" presStyleIdx="1" presStyleCnt="3">
        <dgm:presLayoutVars>
          <dgm:bulletEnabled val="1"/>
        </dgm:presLayoutVars>
      </dgm:prSet>
      <dgm:spPr/>
      <dgm:t>
        <a:bodyPr/>
        <a:lstStyle/>
        <a:p>
          <a:endParaRPr lang="en-US"/>
        </a:p>
      </dgm:t>
    </dgm:pt>
    <dgm:pt modelId="{1B8CD631-844D-3C4E-A89F-DDAA608909D0}" type="pres">
      <dgm:prSet presAssocID="{61ACB803-BAED-EE44-9165-697C94898A40}" presName="accent_2" presStyleCnt="0"/>
      <dgm:spPr/>
    </dgm:pt>
    <dgm:pt modelId="{F67EBA69-60F2-FB41-97D2-48ED9F710E00}" type="pres">
      <dgm:prSet presAssocID="{61ACB803-BAED-EE44-9165-697C94898A40}" presName="accentRepeatNode" presStyleLbl="solidFgAcc1" presStyleIdx="1" presStyleCnt="3"/>
      <dgm:spPr/>
    </dgm:pt>
    <dgm:pt modelId="{6A2BEEF8-F2B2-CE4A-92CB-AE76380A6BEF}" type="pres">
      <dgm:prSet presAssocID="{9FB41429-6750-D846-BF35-D5B3D0DF4661}" presName="text_3" presStyleLbl="node1" presStyleIdx="2" presStyleCnt="3">
        <dgm:presLayoutVars>
          <dgm:bulletEnabled val="1"/>
        </dgm:presLayoutVars>
      </dgm:prSet>
      <dgm:spPr/>
      <dgm:t>
        <a:bodyPr/>
        <a:lstStyle/>
        <a:p>
          <a:endParaRPr lang="en-US"/>
        </a:p>
      </dgm:t>
    </dgm:pt>
    <dgm:pt modelId="{593D4115-B98E-7A48-86EC-FC9BC577D19E}" type="pres">
      <dgm:prSet presAssocID="{9FB41429-6750-D846-BF35-D5B3D0DF4661}" presName="accent_3" presStyleCnt="0"/>
      <dgm:spPr/>
    </dgm:pt>
    <dgm:pt modelId="{47C2C3EF-AABA-4C44-8E8E-C2F816D3F343}" type="pres">
      <dgm:prSet presAssocID="{9FB41429-6750-D846-BF35-D5B3D0DF4661}" presName="accentRepeatNode" presStyleLbl="solidFgAcc1" presStyleIdx="2" presStyleCnt="3"/>
      <dgm:spPr/>
    </dgm:pt>
  </dgm:ptLst>
  <dgm:cxnLst>
    <dgm:cxn modelId="{8073FE6A-E137-9E4F-829B-A8B474765CA3}" type="presOf" srcId="{61ACB803-BAED-EE44-9165-697C94898A40}" destId="{E2E6949C-3D08-AC44-A7C7-F789B77ADA86}" srcOrd="0" destOrd="0" presId="urn:microsoft.com/office/officeart/2008/layout/VerticalCurvedList"/>
    <dgm:cxn modelId="{332E1455-0184-224B-BB80-E7D58612E71F}" type="presOf" srcId="{9FB41429-6750-D846-BF35-D5B3D0DF4661}" destId="{6A2BEEF8-F2B2-CE4A-92CB-AE76380A6BEF}" srcOrd="0" destOrd="0" presId="urn:microsoft.com/office/officeart/2008/layout/VerticalCurvedList"/>
    <dgm:cxn modelId="{3B9313A6-C2DF-3244-98D5-FD4F82414166}" type="presOf" srcId="{0D82EC66-3F22-EE49-9BD2-9B143662AE30}" destId="{D9125CE9-8158-7542-84C2-967B82942B9B}" srcOrd="0" destOrd="0" presId="urn:microsoft.com/office/officeart/2008/layout/VerticalCurvedList"/>
    <dgm:cxn modelId="{07800BF4-81AA-E14D-9037-AEA985BEFEED}" type="presOf" srcId="{66B0C2B9-E7C1-7449-87AB-5D8AED8312EF}" destId="{6A2BEEF8-F2B2-CE4A-92CB-AE76380A6BEF}" srcOrd="0" destOrd="1" presId="urn:microsoft.com/office/officeart/2008/layout/VerticalCurvedList"/>
    <dgm:cxn modelId="{BE8870C3-5C74-164B-9E34-1ECF969F64ED}" type="presOf" srcId="{B6A94406-1391-9B4F-A9D9-BE671BC1B206}" destId="{559461C4-E59F-154F-9852-E031D9FA289F}" srcOrd="0" destOrd="0" presId="urn:microsoft.com/office/officeart/2008/layout/VerticalCurvedList"/>
    <dgm:cxn modelId="{5B8083BC-E6A9-7643-B6A5-F7B0B247C641}" srcId="{B6A94406-1391-9B4F-A9D9-BE671BC1B206}" destId="{2A775914-4DA0-B344-B245-6C0F6B3BDA95}" srcOrd="0" destOrd="0" parTransId="{8CDB0DE3-AEFB-C44B-8B8C-5B3A75FE6923}" sibTransId="{0D82EC66-3F22-EE49-9BD2-9B143662AE30}"/>
    <dgm:cxn modelId="{32B9E32C-5FA1-CF49-BDD6-0A856241163F}" srcId="{9FB41429-6750-D846-BF35-D5B3D0DF4661}" destId="{66B0C2B9-E7C1-7449-87AB-5D8AED8312EF}" srcOrd="0" destOrd="0" parTransId="{88D11665-C152-304E-913C-BEB6D3D86FB0}" sibTransId="{BEB57633-66E2-F34C-8EB1-D18CF8BC500F}"/>
    <dgm:cxn modelId="{A0C8E5B8-4D0D-0E4E-86DE-266391C77F37}" type="presOf" srcId="{CF06D32C-F14B-FF43-AFC7-DFFE107490ED}" destId="{CDDAD661-B7C3-654F-8D9C-3A1DC2F7CC6A}" srcOrd="0" destOrd="0" presId="urn:microsoft.com/office/officeart/2008/layout/VerticalCurvedList"/>
    <dgm:cxn modelId="{0B3F80AF-1598-1049-8AA1-8362A573C48A}" type="presOf" srcId="{2A775914-4DA0-B344-B245-6C0F6B3BDA95}" destId="{559461C4-E59F-154F-9852-E031D9FA289F}" srcOrd="0" destOrd="1" presId="urn:microsoft.com/office/officeart/2008/layout/VerticalCurvedList"/>
    <dgm:cxn modelId="{8567D951-3C91-2B4C-AEDD-1ECE3BDE66DB}" srcId="{CF06D32C-F14B-FF43-AFC7-DFFE107490ED}" destId="{9FB41429-6750-D846-BF35-D5B3D0DF4661}" srcOrd="2" destOrd="0" parTransId="{09A46213-945E-AB45-A959-7AF63E600594}" sibTransId="{4E13938D-ED57-1343-8723-8E5CDAEE12C2}"/>
    <dgm:cxn modelId="{8169E797-3530-8844-9ADE-8E2836228702}" type="presOf" srcId="{72F49394-085B-B140-A06F-4600FAB47949}" destId="{E2E6949C-3D08-AC44-A7C7-F789B77ADA86}" srcOrd="0" destOrd="1" presId="urn:microsoft.com/office/officeart/2008/layout/VerticalCurvedList"/>
    <dgm:cxn modelId="{8DC1E8BF-A6B4-AF4D-B152-815FF6BC0212}" srcId="{CF06D32C-F14B-FF43-AFC7-DFFE107490ED}" destId="{B6A94406-1391-9B4F-A9D9-BE671BC1B206}" srcOrd="0" destOrd="0" parTransId="{08C6779C-2A76-4145-908D-7CB6E6F7CEDA}" sibTransId="{7877C88D-A986-8242-AB29-87CD50657BC3}"/>
    <dgm:cxn modelId="{C0B7E532-B9DA-6A43-AC49-B02BB83370A4}" srcId="{CF06D32C-F14B-FF43-AFC7-DFFE107490ED}" destId="{61ACB803-BAED-EE44-9165-697C94898A40}" srcOrd="1" destOrd="0" parTransId="{1F8D238A-6FF4-084E-A85F-046F80607243}" sibTransId="{CA71CEEB-6F13-2F40-878C-3F1197FC5C4E}"/>
    <dgm:cxn modelId="{5710E884-60BA-3441-B4D6-D4B0178E9A4F}" srcId="{61ACB803-BAED-EE44-9165-697C94898A40}" destId="{72F49394-085B-B140-A06F-4600FAB47949}" srcOrd="0" destOrd="0" parTransId="{659EEAB7-48A4-6D4C-80AB-2BCEB26DE2DC}" sibTransId="{ED6E518B-8F4E-3046-AB09-1C3D3BF8B0B4}"/>
    <dgm:cxn modelId="{792D5952-2B48-924C-8B18-495FC51AF638}" type="presParOf" srcId="{CDDAD661-B7C3-654F-8D9C-3A1DC2F7CC6A}" destId="{B5799C5A-CD00-C545-8696-E639F20B979B}" srcOrd="0" destOrd="0" presId="urn:microsoft.com/office/officeart/2008/layout/VerticalCurvedList"/>
    <dgm:cxn modelId="{6468E9CB-2783-E74B-84CD-6F230E1E4635}" type="presParOf" srcId="{B5799C5A-CD00-C545-8696-E639F20B979B}" destId="{CF5E8112-61E5-4248-B735-9505D4322AE3}" srcOrd="0" destOrd="0" presId="urn:microsoft.com/office/officeart/2008/layout/VerticalCurvedList"/>
    <dgm:cxn modelId="{30A26A81-98AE-9847-BAF3-51897BD3C856}" type="presParOf" srcId="{CF5E8112-61E5-4248-B735-9505D4322AE3}" destId="{6B77E175-DA50-3446-89EB-8F775C016E4D}" srcOrd="0" destOrd="0" presId="urn:microsoft.com/office/officeart/2008/layout/VerticalCurvedList"/>
    <dgm:cxn modelId="{3A07144C-401C-6E42-8C00-EBB799DCE89C}" type="presParOf" srcId="{CF5E8112-61E5-4248-B735-9505D4322AE3}" destId="{D9125CE9-8158-7542-84C2-967B82942B9B}" srcOrd="1" destOrd="0" presId="urn:microsoft.com/office/officeart/2008/layout/VerticalCurvedList"/>
    <dgm:cxn modelId="{E82F39C3-F99C-8F4D-93AF-506B42931FC4}" type="presParOf" srcId="{CF5E8112-61E5-4248-B735-9505D4322AE3}" destId="{57363A18-EA1D-3242-9F01-90ACBD1ADEEE}" srcOrd="2" destOrd="0" presId="urn:microsoft.com/office/officeart/2008/layout/VerticalCurvedList"/>
    <dgm:cxn modelId="{1B1DBD6D-C288-6A4F-AA0D-3308CDD819E2}" type="presParOf" srcId="{CF5E8112-61E5-4248-B735-9505D4322AE3}" destId="{68149BE9-EA5A-1446-8B1B-A6B0862C8D4A}" srcOrd="3" destOrd="0" presId="urn:microsoft.com/office/officeart/2008/layout/VerticalCurvedList"/>
    <dgm:cxn modelId="{BE7C0EDF-7A86-6249-86C1-4843D35B4041}" type="presParOf" srcId="{B5799C5A-CD00-C545-8696-E639F20B979B}" destId="{559461C4-E59F-154F-9852-E031D9FA289F}" srcOrd="1" destOrd="0" presId="urn:microsoft.com/office/officeart/2008/layout/VerticalCurvedList"/>
    <dgm:cxn modelId="{390B86E6-6822-CB4A-924D-1D711A7A74E2}" type="presParOf" srcId="{B5799C5A-CD00-C545-8696-E639F20B979B}" destId="{28CF9A60-3D1C-DF4D-95F5-F2F6155DCBB1}" srcOrd="2" destOrd="0" presId="urn:microsoft.com/office/officeart/2008/layout/VerticalCurvedList"/>
    <dgm:cxn modelId="{F54B0C3D-1251-264A-94A3-E6CC33EDCA65}" type="presParOf" srcId="{28CF9A60-3D1C-DF4D-95F5-F2F6155DCBB1}" destId="{35933D26-D52A-BC4E-BA8B-9E098A2CDFD4}" srcOrd="0" destOrd="0" presId="urn:microsoft.com/office/officeart/2008/layout/VerticalCurvedList"/>
    <dgm:cxn modelId="{9EB6EB3A-B85F-2B4C-9DCD-2E0C7EA5582B}" type="presParOf" srcId="{B5799C5A-CD00-C545-8696-E639F20B979B}" destId="{E2E6949C-3D08-AC44-A7C7-F789B77ADA86}" srcOrd="3" destOrd="0" presId="urn:microsoft.com/office/officeart/2008/layout/VerticalCurvedList"/>
    <dgm:cxn modelId="{46B91047-DE72-D947-BA61-592E0FC840D8}" type="presParOf" srcId="{B5799C5A-CD00-C545-8696-E639F20B979B}" destId="{1B8CD631-844D-3C4E-A89F-DDAA608909D0}" srcOrd="4" destOrd="0" presId="urn:microsoft.com/office/officeart/2008/layout/VerticalCurvedList"/>
    <dgm:cxn modelId="{62D53AB5-D905-374B-8592-8ACC4830D540}" type="presParOf" srcId="{1B8CD631-844D-3C4E-A89F-DDAA608909D0}" destId="{F67EBA69-60F2-FB41-97D2-48ED9F710E00}" srcOrd="0" destOrd="0" presId="urn:microsoft.com/office/officeart/2008/layout/VerticalCurvedList"/>
    <dgm:cxn modelId="{CFEDF042-1B1E-264D-B43C-ADA9E85534C4}" type="presParOf" srcId="{B5799C5A-CD00-C545-8696-E639F20B979B}" destId="{6A2BEEF8-F2B2-CE4A-92CB-AE76380A6BEF}" srcOrd="5" destOrd="0" presId="urn:microsoft.com/office/officeart/2008/layout/VerticalCurvedList"/>
    <dgm:cxn modelId="{C169A3EF-E7D7-4E41-8660-ACF4449B33EF}" type="presParOf" srcId="{B5799C5A-CD00-C545-8696-E639F20B979B}" destId="{593D4115-B98E-7A48-86EC-FC9BC577D19E}" srcOrd="6" destOrd="0" presId="urn:microsoft.com/office/officeart/2008/layout/VerticalCurvedList"/>
    <dgm:cxn modelId="{5CBB2ED9-E5FA-EE43-8DCC-45820DDAC002}" type="presParOf" srcId="{593D4115-B98E-7A48-86EC-FC9BC577D19E}" destId="{47C2C3EF-AABA-4C44-8E8E-C2F816D3F34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25CE9-8158-7542-84C2-967B82942B9B}">
      <dsp:nvSpPr>
        <dsp:cNvPr id="0" name=""/>
        <dsp:cNvSpPr/>
      </dsp:nvSpPr>
      <dsp:spPr>
        <a:xfrm>
          <a:off x="-9878111" y="-1508963"/>
          <a:ext cx="11759574" cy="11759574"/>
        </a:xfrm>
        <a:prstGeom prst="blockArc">
          <a:avLst>
            <a:gd name="adj1" fmla="val 18900000"/>
            <a:gd name="adj2" fmla="val 2700000"/>
            <a:gd name="adj3" fmla="val 18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9461C4-E59F-154F-9852-E031D9FA289F}">
      <dsp:nvSpPr>
        <dsp:cNvPr id="0" name=""/>
        <dsp:cNvSpPr/>
      </dsp:nvSpPr>
      <dsp:spPr>
        <a:xfrm>
          <a:off x="1213340" y="874164"/>
          <a:ext cx="8343423" cy="17483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7737" tIns="71120" rIns="71120" bIns="71120" numCol="1" spcCol="1270" anchor="t" anchorCtr="0">
          <a:noAutofit/>
        </a:bodyPr>
        <a:lstStyle/>
        <a:p>
          <a:pPr lvl="0" algn="l" defTabSz="1377950">
            <a:lnSpc>
              <a:spcPct val="90000"/>
            </a:lnSpc>
            <a:spcBef>
              <a:spcPct val="0"/>
            </a:spcBef>
            <a:spcAft>
              <a:spcPct val="35000"/>
            </a:spcAft>
          </a:pPr>
          <a:r>
            <a:rPr lang="en-US" sz="2800" kern="1200" dirty="0" smtClean="0"/>
            <a:t>Test</a:t>
          </a:r>
          <a:endParaRPr lang="en-US" sz="2800" kern="1200" dirty="0"/>
        </a:p>
        <a:p>
          <a:pPr marL="228600" lvl="1" indent="0" algn="l" defTabSz="1066800">
            <a:lnSpc>
              <a:spcPct val="100000"/>
            </a:lnSpc>
            <a:spcBef>
              <a:spcPct val="0"/>
            </a:spcBef>
            <a:spcAft>
              <a:spcPct val="15000"/>
            </a:spcAft>
            <a:buChar char="••"/>
          </a:pPr>
          <a:r>
            <a:rPr lang="en-US" sz="2200" kern="1200" dirty="0" smtClean="0"/>
            <a:t>Change scaling method in the DSI from (CMORPH-</a:t>
          </a:r>
          <a:r>
            <a:rPr lang="en-US" sz="2200" kern="1200" dirty="0" err="1" smtClean="0"/>
            <a:t>CMORPH</a:t>
          </a:r>
          <a:r>
            <a:rPr lang="en-US" sz="2200" kern="1200" baseline="-25000" dirty="0" err="1" smtClean="0"/>
            <a:t>min</a:t>
          </a:r>
          <a:r>
            <a:rPr lang="en-US" sz="2200" kern="1200" baseline="0" dirty="0" smtClean="0"/>
            <a:t>)/(</a:t>
          </a:r>
          <a:r>
            <a:rPr lang="en-US" sz="2200" b="1" kern="1200" baseline="0" dirty="0" err="1" smtClean="0"/>
            <a:t>CMORPH</a:t>
          </a:r>
          <a:r>
            <a:rPr lang="en-US" sz="2200" b="1" kern="1200" baseline="-25000" dirty="0" err="1" smtClean="0"/>
            <a:t>max</a:t>
          </a:r>
          <a:r>
            <a:rPr lang="en-US" sz="2200" kern="1200" baseline="0" dirty="0" err="1" smtClean="0"/>
            <a:t>+CMORPH</a:t>
          </a:r>
          <a:r>
            <a:rPr lang="en-US" sz="2200" kern="1200" baseline="-25000" dirty="0" err="1" smtClean="0"/>
            <a:t>min</a:t>
          </a:r>
          <a:r>
            <a:rPr lang="en-US" sz="2200" kern="1200" baseline="0" dirty="0" smtClean="0"/>
            <a:t>) to </a:t>
          </a:r>
          <a:r>
            <a:rPr lang="en-US" sz="2200" kern="1200" dirty="0" smtClean="0"/>
            <a:t>(CMORPH-</a:t>
          </a:r>
          <a:r>
            <a:rPr lang="en-US" sz="2200" kern="1200" dirty="0" err="1" smtClean="0"/>
            <a:t>CMORPH</a:t>
          </a:r>
          <a:r>
            <a:rPr lang="en-US" sz="2200" kern="1200" baseline="-25000" dirty="0" err="1" smtClean="0"/>
            <a:t>min</a:t>
          </a:r>
          <a:r>
            <a:rPr lang="en-US" sz="2200" kern="1200" baseline="0" dirty="0" smtClean="0"/>
            <a:t>)/(</a:t>
          </a:r>
          <a:r>
            <a:rPr lang="en-US" sz="2200" b="1" kern="1200" baseline="0" dirty="0" smtClean="0"/>
            <a:t>-</a:t>
          </a:r>
          <a:r>
            <a:rPr lang="en-US" sz="2200" b="1" kern="1200" baseline="0" dirty="0" err="1" smtClean="0"/>
            <a:t>CMORPH</a:t>
          </a:r>
          <a:r>
            <a:rPr lang="en-US" sz="2200" b="1" kern="1200" baseline="-25000" dirty="0" err="1" smtClean="0"/>
            <a:t>min</a:t>
          </a:r>
          <a:r>
            <a:rPr lang="en-US" sz="2200" kern="1200" baseline="0" dirty="0" err="1" smtClean="0"/>
            <a:t>+CMORPH</a:t>
          </a:r>
          <a:r>
            <a:rPr lang="en-US" sz="2200" kern="1200" baseline="-25000" dirty="0" err="1" smtClean="0"/>
            <a:t>min</a:t>
          </a:r>
          <a:r>
            <a:rPr lang="en-US" sz="2200" kern="1200" baseline="0" dirty="0" smtClean="0"/>
            <a:t>) </a:t>
          </a:r>
          <a:endParaRPr lang="en-US" sz="2200" kern="1200" dirty="0"/>
        </a:p>
      </dsp:txBody>
      <dsp:txXfrm>
        <a:off x="1213340" y="874164"/>
        <a:ext cx="8343423" cy="1748329"/>
      </dsp:txXfrm>
    </dsp:sp>
    <dsp:sp modelId="{35933D26-D52A-BC4E-BA8B-9E098A2CDFD4}">
      <dsp:nvSpPr>
        <dsp:cNvPr id="0" name=""/>
        <dsp:cNvSpPr/>
      </dsp:nvSpPr>
      <dsp:spPr>
        <a:xfrm>
          <a:off x="120634" y="655623"/>
          <a:ext cx="2185412" cy="218541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2E6949C-3D08-AC44-A7C7-F789B77ADA86}">
      <dsp:nvSpPr>
        <dsp:cNvPr id="0" name=""/>
        <dsp:cNvSpPr/>
      </dsp:nvSpPr>
      <dsp:spPr>
        <a:xfrm>
          <a:off x="1848858" y="3496659"/>
          <a:ext cx="7707905" cy="17483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7737"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t>Create</a:t>
          </a:r>
          <a:endParaRPr lang="en-US" sz="2800" kern="1200" dirty="0"/>
        </a:p>
        <a:p>
          <a:pPr marL="228600" lvl="1" indent="-228600" algn="l" defTabSz="977900">
            <a:lnSpc>
              <a:spcPct val="90000"/>
            </a:lnSpc>
            <a:spcBef>
              <a:spcPct val="0"/>
            </a:spcBef>
            <a:spcAft>
              <a:spcPct val="15000"/>
            </a:spcAft>
            <a:buChar char="••"/>
          </a:pPr>
          <a:r>
            <a:rPr lang="en-US" sz="2200" kern="1200" dirty="0" smtClean="0"/>
            <a:t>Present</a:t>
          </a:r>
          <a:r>
            <a:rPr lang="en-US" sz="2200" kern="1200" baseline="0" dirty="0" smtClean="0"/>
            <a:t> ternary diagrams of the principle components of the DSI in order to see how the three variables of the DSI impact drought in the region of interest</a:t>
          </a:r>
          <a:endParaRPr lang="en-US" sz="2200" kern="1200" dirty="0"/>
        </a:p>
      </dsp:txBody>
      <dsp:txXfrm>
        <a:off x="1848858" y="3496659"/>
        <a:ext cx="7707905" cy="1748329"/>
      </dsp:txXfrm>
    </dsp:sp>
    <dsp:sp modelId="{F67EBA69-60F2-FB41-97D2-48ED9F710E00}">
      <dsp:nvSpPr>
        <dsp:cNvPr id="0" name=""/>
        <dsp:cNvSpPr/>
      </dsp:nvSpPr>
      <dsp:spPr>
        <a:xfrm>
          <a:off x="756152" y="3278117"/>
          <a:ext cx="2185412" cy="218541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A2BEEF8-F2B2-CE4A-92CB-AE76380A6BEF}">
      <dsp:nvSpPr>
        <dsp:cNvPr id="0" name=""/>
        <dsp:cNvSpPr/>
      </dsp:nvSpPr>
      <dsp:spPr>
        <a:xfrm>
          <a:off x="1213340" y="6119153"/>
          <a:ext cx="8343423" cy="17483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7737"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t>Study</a:t>
          </a:r>
          <a:endParaRPr lang="en-US" sz="2800" kern="1200" dirty="0"/>
        </a:p>
        <a:p>
          <a:pPr marL="228600" lvl="1" indent="-228600" algn="l" defTabSz="977900">
            <a:lnSpc>
              <a:spcPct val="90000"/>
            </a:lnSpc>
            <a:spcBef>
              <a:spcPct val="0"/>
            </a:spcBef>
            <a:spcAft>
              <a:spcPct val="15000"/>
            </a:spcAft>
            <a:buChar char="••"/>
          </a:pPr>
          <a:r>
            <a:rPr lang="en-US" sz="2200" kern="1200" dirty="0" smtClean="0"/>
            <a:t>Research the outputs of the ternary diagrams in order to better understand how to read the diagrams to help end-users use the results for better decision making </a:t>
          </a:r>
          <a:endParaRPr lang="en-US" sz="2200" kern="1200" dirty="0"/>
        </a:p>
      </dsp:txBody>
      <dsp:txXfrm>
        <a:off x="1213340" y="6119153"/>
        <a:ext cx="8343423" cy="1748329"/>
      </dsp:txXfrm>
    </dsp:sp>
    <dsp:sp modelId="{47C2C3EF-AABA-4C44-8E8E-C2F816D3F343}">
      <dsp:nvSpPr>
        <dsp:cNvPr id="0" name=""/>
        <dsp:cNvSpPr/>
      </dsp:nvSpPr>
      <dsp:spPr>
        <a:xfrm>
          <a:off x="120634" y="5900612"/>
          <a:ext cx="2185412" cy="218541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12" Type="http://schemas.openxmlformats.org/officeDocument/2006/relationships/comments" Target="../comments/comment1.xml"/><Relationship Id="rId2" Type="http://schemas.openxmlformats.org/officeDocument/2006/relationships/image" Target="../media/image3.tif"/><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7.tiff"/><Relationship Id="rId5" Type="http://schemas.openxmlformats.org/officeDocument/2006/relationships/diagramData" Target="../diagrams/data1.xml"/><Relationship Id="rId10" Type="http://schemas.openxmlformats.org/officeDocument/2006/relationships/image" Target="../media/image6.jpg"/><Relationship Id="rId4" Type="http://schemas.openxmlformats.org/officeDocument/2006/relationships/image" Target="../media/image5.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International Research Institute for Climate and Society</a:t>
            </a:r>
            <a:endParaRPr lang="en-US" dirty="0"/>
          </a:p>
        </p:txBody>
      </p:sp>
      <p:sp>
        <p:nvSpPr>
          <p:cNvPr id="4" name="Text Placeholder 3"/>
          <p:cNvSpPr>
            <a:spLocks noGrp="1"/>
          </p:cNvSpPr>
          <p:nvPr>
            <p:ph type="body" sz="quarter" idx="11"/>
          </p:nvPr>
        </p:nvSpPr>
        <p:spPr/>
        <p:txBody>
          <a:bodyPr/>
          <a:lstStyle/>
          <a:p>
            <a:r>
              <a:rPr lang="en-US" dirty="0"/>
              <a:t>Deconstructing a </a:t>
            </a:r>
            <a:r>
              <a:rPr lang="en-US" dirty="0" smtClean="0"/>
              <a:t>drought </a:t>
            </a:r>
            <a:r>
              <a:rPr lang="en-US" dirty="0"/>
              <a:t>s</a:t>
            </a:r>
            <a:r>
              <a:rPr lang="en-US" dirty="0" smtClean="0"/>
              <a:t>everity </a:t>
            </a:r>
            <a:r>
              <a:rPr lang="en-US" dirty="0"/>
              <a:t>i</a:t>
            </a:r>
            <a:r>
              <a:rPr lang="en-US" dirty="0" smtClean="0"/>
              <a:t>ndex </a:t>
            </a:r>
            <a:r>
              <a:rPr lang="en-US" dirty="0"/>
              <a:t>b</a:t>
            </a:r>
            <a:r>
              <a:rPr lang="en-US" dirty="0" smtClean="0"/>
              <a:t>ased </a:t>
            </a:r>
            <a:r>
              <a:rPr lang="en-US" dirty="0"/>
              <a:t>on NASA </a:t>
            </a:r>
            <a:r>
              <a:rPr lang="en-US" dirty="0" smtClean="0"/>
              <a:t>earth </a:t>
            </a:r>
            <a:r>
              <a:rPr lang="en-US" dirty="0"/>
              <a:t>o</a:t>
            </a:r>
            <a:r>
              <a:rPr lang="en-US" dirty="0" smtClean="0"/>
              <a:t>bservations </a:t>
            </a:r>
            <a:r>
              <a:rPr lang="en-US" dirty="0"/>
              <a:t>into </a:t>
            </a:r>
            <a:r>
              <a:rPr lang="en-US" dirty="0" smtClean="0"/>
              <a:t>its principle components </a:t>
            </a:r>
            <a:r>
              <a:rPr lang="en-US" dirty="0"/>
              <a:t>for </a:t>
            </a:r>
            <a:r>
              <a:rPr lang="en-US" dirty="0" smtClean="0"/>
              <a:t>better end-user </a:t>
            </a:r>
            <a:r>
              <a:rPr lang="en-US" dirty="0"/>
              <a:t>a</a:t>
            </a:r>
            <a:r>
              <a:rPr lang="en-US" dirty="0" smtClean="0"/>
              <a:t>ssessment </a:t>
            </a:r>
            <a:r>
              <a:rPr lang="en-US" dirty="0"/>
              <a:t>of the </a:t>
            </a:r>
            <a:r>
              <a:rPr lang="en-US" dirty="0" smtClean="0"/>
              <a:t>driving </a:t>
            </a:r>
            <a:r>
              <a:rPr lang="en-US" dirty="0"/>
              <a:t>f</a:t>
            </a:r>
            <a:r>
              <a:rPr lang="en-US" dirty="0" smtClean="0"/>
              <a:t>actors </a:t>
            </a:r>
            <a:r>
              <a:rPr lang="en-US" dirty="0"/>
              <a:t>b</a:t>
            </a:r>
            <a:r>
              <a:rPr lang="en-US" dirty="0" smtClean="0"/>
              <a:t>ehind </a:t>
            </a:r>
            <a:r>
              <a:rPr lang="en-US" dirty="0"/>
              <a:t>l</a:t>
            </a:r>
            <a:r>
              <a:rPr lang="en-US" dirty="0" smtClean="0"/>
              <a:t>ocal </a:t>
            </a:r>
            <a:r>
              <a:rPr lang="en-US" dirty="0"/>
              <a:t>s</a:t>
            </a:r>
            <a:r>
              <a:rPr lang="en-US" dirty="0" smtClean="0"/>
              <a:t>cale </a:t>
            </a:r>
            <a:r>
              <a:rPr lang="en-US" dirty="0"/>
              <a:t>d</a:t>
            </a:r>
            <a:r>
              <a:rPr lang="en-US" dirty="0" smtClean="0"/>
              <a:t>rought </a:t>
            </a:r>
            <a:endParaRPr lang="en-US" dirty="0"/>
          </a:p>
        </p:txBody>
      </p:sp>
      <p:sp>
        <p:nvSpPr>
          <p:cNvPr id="5" name="Text Placeholder 4"/>
          <p:cNvSpPr>
            <a:spLocks noGrp="1"/>
          </p:cNvSpPr>
          <p:nvPr>
            <p:ph type="body" sz="quarter" idx="10"/>
          </p:nvPr>
        </p:nvSpPr>
        <p:spPr/>
        <p:txBody>
          <a:bodyPr/>
          <a:lstStyle/>
          <a:p>
            <a:r>
              <a:rPr lang="en-US" dirty="0" smtClean="0"/>
              <a:t>Uruguay Agriculture III</a:t>
            </a:r>
            <a:endParaRPr lang="en-US" dirty="0"/>
          </a:p>
        </p:txBody>
      </p:sp>
      <p:sp>
        <p:nvSpPr>
          <p:cNvPr id="9" name="Text Placeholder 16"/>
          <p:cNvSpPr txBox="1">
            <a:spLocks/>
          </p:cNvSpPr>
          <p:nvPr/>
        </p:nvSpPr>
        <p:spPr>
          <a:xfrm>
            <a:off x="914400" y="32082008"/>
            <a:ext cx="8229600" cy="27631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Jerrod Lessel</a:t>
            </a:r>
          </a:p>
          <a:p>
            <a:r>
              <a:rPr lang="en-US" dirty="0" smtClean="0"/>
              <a:t>Andrew </a:t>
            </a:r>
            <a:r>
              <a:rPr lang="en-US" dirty="0" err="1" smtClean="0"/>
              <a:t>Kruczkiewicz</a:t>
            </a:r>
            <a:endParaRPr lang="en-US" dirty="0" smtClean="0"/>
          </a:p>
        </p:txBody>
      </p:sp>
      <p:sp>
        <p:nvSpPr>
          <p:cNvPr id="10" name="Text Placeholder 16"/>
          <p:cNvSpPr txBox="1">
            <a:spLocks/>
          </p:cNvSpPr>
          <p:nvPr/>
        </p:nvSpPr>
        <p:spPr>
          <a:xfrm>
            <a:off x="9601200" y="32488408"/>
            <a:ext cx="8229600" cy="27631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5400" b="1" dirty="0" smtClean="0"/>
              <a:t>INIA</a:t>
            </a:r>
            <a:endParaRPr lang="en-US" b="1" dirty="0" smtClean="0"/>
          </a:p>
          <a:p>
            <a:pPr algn="ctr"/>
            <a:r>
              <a:rPr lang="en-US" dirty="0" err="1" smtClean="0"/>
              <a:t>Instituto</a:t>
            </a:r>
            <a:r>
              <a:rPr lang="en-US" dirty="0" smtClean="0"/>
              <a:t> </a:t>
            </a:r>
            <a:r>
              <a:rPr lang="en-US" dirty="0"/>
              <a:t>Nacional de </a:t>
            </a:r>
            <a:r>
              <a:rPr lang="en-US" dirty="0" err="1"/>
              <a:t>Investigacion</a:t>
            </a:r>
            <a:r>
              <a:rPr lang="en-US" dirty="0"/>
              <a:t> </a:t>
            </a:r>
            <a:r>
              <a:rPr lang="en-US" dirty="0" err="1"/>
              <a:t>Agropecuaria</a:t>
            </a:r>
            <a:r>
              <a:rPr lang="en-US" dirty="0"/>
              <a:t> </a:t>
            </a:r>
            <a:endParaRPr lang="en-US" dirty="0" smtClean="0"/>
          </a:p>
        </p:txBody>
      </p:sp>
      <p:sp>
        <p:nvSpPr>
          <p:cNvPr id="11" name="Text Placeholder 16"/>
          <p:cNvSpPr txBox="1">
            <a:spLocks/>
          </p:cNvSpPr>
          <p:nvPr/>
        </p:nvSpPr>
        <p:spPr>
          <a:xfrm>
            <a:off x="18288000" y="32869409"/>
            <a:ext cx="8229600" cy="1986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wish to give special thanks to our outstanding science advisor Dr. Pietro </a:t>
            </a:r>
            <a:r>
              <a:rPr lang="en-US" dirty="0" err="1" smtClean="0"/>
              <a:t>Ceccato</a:t>
            </a:r>
            <a:r>
              <a:rPr lang="en-US" dirty="0" smtClean="0"/>
              <a:t> for his counseling and insights throughout the term. We also wish to thank Walter </a:t>
            </a:r>
            <a:r>
              <a:rPr lang="en-US" dirty="0" err="1" smtClean="0"/>
              <a:t>Beathgen</a:t>
            </a:r>
            <a:r>
              <a:rPr lang="en-US" dirty="0" smtClean="0"/>
              <a:t> and Guadalupe </a:t>
            </a:r>
            <a:r>
              <a:rPr lang="en-US" dirty="0" err="1" smtClean="0"/>
              <a:t>Tiscornia</a:t>
            </a:r>
            <a:r>
              <a:rPr lang="en-US" dirty="0" smtClean="0"/>
              <a:t> for all of their extensive help throughout the term.  </a:t>
            </a:r>
          </a:p>
        </p:txBody>
      </p:sp>
      <p:sp>
        <p:nvSpPr>
          <p:cNvPr id="8" name="Text Placeholder 16"/>
          <p:cNvSpPr txBox="1">
            <a:spLocks/>
          </p:cNvSpPr>
          <p:nvPr/>
        </p:nvSpPr>
        <p:spPr>
          <a:xfrm>
            <a:off x="914400" y="228935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Forthcoming in final draft</a:t>
            </a:r>
          </a:p>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93193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Forthcoming in final draft</a:t>
            </a:r>
          </a:p>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7177263"/>
            <a:ext cx="8229600" cy="7527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Study Period: </a:t>
            </a:r>
            <a:r>
              <a:rPr lang="en-US" dirty="0" smtClean="0"/>
              <a:t>January 2003 through December 2014</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Keep this blank for now.</a:t>
            </a:r>
          </a:p>
          <a:p>
            <a:r>
              <a:rPr lang="en-US" dirty="0" smtClean="0"/>
              <a:t>Body text point size should be at least 24.</a:t>
            </a:r>
          </a:p>
          <a:p>
            <a:r>
              <a:rPr lang="en-US" dirty="0" smtClean="0"/>
              <a:t>Caption text point size should be at least 16.</a:t>
            </a:r>
          </a:p>
        </p:txBody>
      </p:sp>
      <p:sp>
        <p:nvSpPr>
          <p:cNvPr id="15" name="Text Placeholder 16"/>
          <p:cNvSpPr txBox="1">
            <a:spLocks/>
          </p:cNvSpPr>
          <p:nvPr/>
        </p:nvSpPr>
        <p:spPr>
          <a:xfrm>
            <a:off x="18288000" y="63196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Test </a:t>
            </a:r>
            <a:r>
              <a:rPr lang="en-US" dirty="0" smtClean="0"/>
              <a:t>whether a different scaling method would resolve the end-user described issue of over estimating the  degree of drought severity from the drought severity index (DSI) </a:t>
            </a:r>
          </a:p>
          <a:p>
            <a:pPr marL="347663" indent="-347663"/>
            <a:r>
              <a:rPr lang="en-US" b="1" dirty="0" smtClean="0">
                <a:solidFill>
                  <a:schemeClr val="accent1"/>
                </a:solidFill>
              </a:rPr>
              <a:t>Create </a:t>
            </a:r>
            <a:r>
              <a:rPr lang="en-US" dirty="0" smtClean="0"/>
              <a:t>ternary diagrams for the principle components of the DSI in order to better understand the driver of the drought</a:t>
            </a:r>
          </a:p>
          <a:p>
            <a:pPr marL="347663" indent="-347663"/>
            <a:r>
              <a:rPr lang="en-US" b="1" dirty="0" smtClean="0">
                <a:solidFill>
                  <a:schemeClr val="accent1"/>
                </a:solidFill>
              </a:rPr>
              <a:t>Study </a:t>
            </a:r>
            <a:r>
              <a:rPr lang="en-US" dirty="0" smtClean="0"/>
              <a:t>the relationship of the DSI components displayed within the ternary diagrams to help understanding of the drivers of specific drought types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99512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552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695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21767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2094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20817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3705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13705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Jerrod Lessel (Project Lead), Andrew </a:t>
            </a:r>
            <a:r>
              <a:rPr lang="en-US" dirty="0" err="1" smtClean="0"/>
              <a:t>Kruczkiewicz</a:t>
            </a:r>
            <a:endParaRPr lang="en-US" dirty="0" smtClean="0"/>
          </a:p>
          <a:p>
            <a:r>
              <a:rPr lang="en-US" sz="2400" dirty="0" smtClean="0"/>
              <a:t>International Research Institute for Climate and Society</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8" y="11368215"/>
            <a:ext cx="6286500" cy="5543823"/>
          </a:xfrm>
          <a:prstGeom prst="rect">
            <a:avLst/>
          </a:prstGeom>
        </p:spPr>
      </p:pic>
      <p:sp>
        <p:nvSpPr>
          <p:cNvPr id="17" name="Rounded Rectangle 16"/>
          <p:cNvSpPr/>
          <p:nvPr/>
        </p:nvSpPr>
        <p:spPr>
          <a:xfrm>
            <a:off x="4572000" y="32140007"/>
            <a:ext cx="3327400" cy="2454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76800" y="33088003"/>
            <a:ext cx="2748060" cy="461665"/>
          </a:xfrm>
          <a:prstGeom prst="rect">
            <a:avLst/>
          </a:prstGeom>
          <a:noFill/>
        </p:spPr>
        <p:txBody>
          <a:bodyPr wrap="none" rtlCol="0">
            <a:spAutoFit/>
          </a:bodyPr>
          <a:lstStyle/>
          <a:p>
            <a:r>
              <a:rPr lang="en-US" sz="2400" b="1" dirty="0" smtClean="0"/>
              <a:t>Photo Forthcoming</a:t>
            </a:r>
            <a:endParaRPr lang="en-US" sz="2400" b="1"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5769" y="18507041"/>
            <a:ext cx="3751830" cy="1965542"/>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27128" y="18507041"/>
            <a:ext cx="2611052" cy="1965542"/>
          </a:xfrm>
          <a:prstGeom prst="rect">
            <a:avLst/>
          </a:prstGeom>
        </p:spPr>
      </p:pic>
      <p:sp>
        <p:nvSpPr>
          <p:cNvPr id="20" name="TextBox 19"/>
          <p:cNvSpPr txBox="1"/>
          <p:nvPr/>
        </p:nvSpPr>
        <p:spPr>
          <a:xfrm>
            <a:off x="19608800" y="20457434"/>
            <a:ext cx="1352806" cy="769441"/>
          </a:xfrm>
          <a:prstGeom prst="rect">
            <a:avLst/>
          </a:prstGeom>
          <a:noFill/>
        </p:spPr>
        <p:txBody>
          <a:bodyPr wrap="none" rtlCol="0">
            <a:spAutoFit/>
          </a:bodyPr>
          <a:lstStyle/>
          <a:p>
            <a:r>
              <a:rPr lang="en-US" sz="4400" dirty="0" smtClean="0"/>
              <a:t>Terra</a:t>
            </a:r>
            <a:endParaRPr lang="en-US" sz="4400" dirty="0"/>
          </a:p>
        </p:txBody>
      </p:sp>
      <p:sp>
        <p:nvSpPr>
          <p:cNvPr id="34" name="TextBox 33"/>
          <p:cNvSpPr txBox="1"/>
          <p:nvPr/>
        </p:nvSpPr>
        <p:spPr>
          <a:xfrm>
            <a:off x="23630128" y="20457434"/>
            <a:ext cx="1346844" cy="769441"/>
          </a:xfrm>
          <a:prstGeom prst="rect">
            <a:avLst/>
          </a:prstGeom>
          <a:noFill/>
        </p:spPr>
        <p:txBody>
          <a:bodyPr wrap="none" rtlCol="0">
            <a:spAutoFit/>
          </a:bodyPr>
          <a:lstStyle/>
          <a:p>
            <a:r>
              <a:rPr lang="en-US" sz="4400" dirty="0" smtClean="0"/>
              <a:t>Aqua</a:t>
            </a:r>
            <a:endParaRPr lang="en-US" sz="4400" dirty="0"/>
          </a:p>
        </p:txBody>
      </p:sp>
      <p:graphicFrame>
        <p:nvGraphicFramePr>
          <p:cNvPr id="21" name="Diagram 20"/>
          <p:cNvGraphicFramePr/>
          <p:nvPr>
            <p:extLst>
              <p:ext uri="{D42A27DB-BD31-4B8C-83A1-F6EECF244321}">
                <p14:modId xmlns:p14="http://schemas.microsoft.com/office/powerpoint/2010/main" val="452404660"/>
              </p:ext>
            </p:extLst>
          </p:nvPr>
        </p:nvGraphicFramePr>
        <p:xfrm>
          <a:off x="965201" y="13072198"/>
          <a:ext cx="9677399" cy="8741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2600" y="12887450"/>
            <a:ext cx="5551011" cy="454539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83739" y="16197024"/>
            <a:ext cx="6044133" cy="5368947"/>
          </a:xfrm>
          <a:prstGeom prst="rect">
            <a:avLst/>
          </a:prstGeom>
          <a:ln w="25400">
            <a:solidFill>
              <a:schemeClr val="accent1"/>
            </a:solidFill>
          </a:ln>
        </p:spPr>
      </p:pic>
      <p:cxnSp>
        <p:nvCxnSpPr>
          <p:cNvPr id="35" name="Straight Connector 34"/>
          <p:cNvCxnSpPr/>
          <p:nvPr/>
        </p:nvCxnSpPr>
        <p:spPr>
          <a:xfrm flipH="1" flipV="1">
            <a:off x="12446000" y="14338300"/>
            <a:ext cx="5081872" cy="1846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1483739" y="14338300"/>
            <a:ext cx="962261" cy="184602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1850</TotalTime>
  <Words>349</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102</cp:revision>
  <dcterms:created xsi:type="dcterms:W3CDTF">2015-06-02T14:58:58Z</dcterms:created>
  <dcterms:modified xsi:type="dcterms:W3CDTF">2016-03-03T21:22:59Z</dcterms:modified>
</cp:coreProperties>
</file>