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6"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pos="5400" userDrawn="1">
          <p15:clr>
            <a:srgbClr val="A4A3A4"/>
          </p15:clr>
        </p15:guide>
        <p15:guide id="2" orient="horz" pos="1149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very, Ryan B. (LARC-E3)[SSAI DEVELOP]" initials="ARB(D" lastIdx="5" clrIdx="0">
    <p:extLst/>
  </p:cmAuthor>
  <p:cmAuthor id="2" name="Clayton, Amanda L. (LARC)[SSAI DEVELOP]" initials="CAL(D" lastIdx="1" clrIdx="1">
    <p:extLst/>
  </p:cmAuthor>
  <p:cmAuthor id="3" name="Childs, Lauren M. (LARC-E3)[DEVELOP]" initials="LCG"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18754"/>
    <a:srgbClr val="7DB862"/>
    <a:srgbClr val="E9A149"/>
    <a:srgbClr val="EA7845"/>
    <a:srgbClr val="87272B"/>
    <a:srgbClr val="586991"/>
    <a:srgbClr val="F04E1C"/>
    <a:srgbClr val="52B37B"/>
    <a:srgbClr val="C154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3869" autoAdjust="0"/>
  </p:normalViewPr>
  <p:slideViewPr>
    <p:cSldViewPr snapToGrid="0">
      <p:cViewPr>
        <p:scale>
          <a:sx n="24" d="100"/>
          <a:sy n="24" d="100"/>
        </p:scale>
        <p:origin x="926" y="-763"/>
      </p:cViewPr>
      <p:guideLst>
        <p:guide pos="5400"/>
        <p:guide orient="horz" pos="1149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rel\Downloads\area_severetoextremedrough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9585028637945"/>
          <c:y val="0.27445032626641158"/>
          <c:w val="0.85029702311695576"/>
          <c:h val="0.53884213692038496"/>
        </c:manualLayout>
      </c:layout>
      <c:barChart>
        <c:barDir val="col"/>
        <c:grouping val="clustered"/>
        <c:varyColors val="0"/>
        <c:ser>
          <c:idx val="0"/>
          <c:order val="0"/>
          <c:tx>
            <c:strRef>
              <c:f>[area_severetoextremedrought.xlsx]NEH!$E$1</c:f>
              <c:strCache>
                <c:ptCount val="1"/>
                <c:pt idx="0">
                  <c:v>Area Under Severe Drought (sq. km)</c:v>
                </c:pt>
              </c:strCache>
            </c:strRef>
          </c:tx>
          <c:spPr>
            <a:solidFill>
              <a:srgbClr val="87272B"/>
            </a:solidFill>
            <a:ln>
              <a:solidFill>
                <a:srgbClr val="C00000"/>
              </a:solidFill>
            </a:ln>
            <a:effectLst/>
          </c:spPr>
          <c:invertIfNegative val="0"/>
          <c:cat>
            <c:numRef>
              <c:f>[area_severetoextremedrought.xlsx]NEH!$D$2:$D$11</c:f>
              <c:numCache>
                <c:formatCode>General</c:formatCode>
                <c:ptCount val="10"/>
                <c:pt idx="0">
                  <c:v>2006</c:v>
                </c:pt>
                <c:pt idx="1">
                  <c:v>2007</c:v>
                </c:pt>
                <c:pt idx="2">
                  <c:v>2008</c:v>
                </c:pt>
                <c:pt idx="3">
                  <c:v>2009</c:v>
                </c:pt>
                <c:pt idx="4">
                  <c:v>2010</c:v>
                </c:pt>
                <c:pt idx="5">
                  <c:v>2011</c:v>
                </c:pt>
                <c:pt idx="6">
                  <c:v>2012</c:v>
                </c:pt>
                <c:pt idx="7">
                  <c:v>2013</c:v>
                </c:pt>
                <c:pt idx="8">
                  <c:v>2014</c:v>
                </c:pt>
                <c:pt idx="9">
                  <c:v>2015</c:v>
                </c:pt>
              </c:numCache>
            </c:numRef>
          </c:cat>
          <c:val>
            <c:numRef>
              <c:f>[area_severetoextremedrought.xlsx]NEH!$E$2:$E$11</c:f>
              <c:numCache>
                <c:formatCode>General</c:formatCode>
                <c:ptCount val="10"/>
                <c:pt idx="0">
                  <c:v>3</c:v>
                </c:pt>
                <c:pt idx="1">
                  <c:v>1267</c:v>
                </c:pt>
                <c:pt idx="2">
                  <c:v>142</c:v>
                </c:pt>
                <c:pt idx="3">
                  <c:v>23037</c:v>
                </c:pt>
                <c:pt idx="4">
                  <c:v>535</c:v>
                </c:pt>
                <c:pt idx="5">
                  <c:v>6040</c:v>
                </c:pt>
                <c:pt idx="6">
                  <c:v>3415</c:v>
                </c:pt>
                <c:pt idx="7">
                  <c:v>272</c:v>
                </c:pt>
                <c:pt idx="8">
                  <c:v>207</c:v>
                </c:pt>
                <c:pt idx="9">
                  <c:v>31435</c:v>
                </c:pt>
              </c:numCache>
            </c:numRef>
          </c:val>
        </c:ser>
        <c:dLbls>
          <c:showLegendKey val="0"/>
          <c:showVal val="0"/>
          <c:showCatName val="0"/>
          <c:showSerName val="0"/>
          <c:showPercent val="0"/>
          <c:showBubbleSize val="0"/>
        </c:dLbls>
        <c:gapWidth val="219"/>
        <c:overlap val="-27"/>
        <c:axId val="581029416"/>
        <c:axId val="581031768"/>
      </c:barChart>
      <c:catAx>
        <c:axId val="581029416"/>
        <c:scaling>
          <c:orientation val="minMax"/>
        </c:scaling>
        <c:delete val="0"/>
        <c:axPos val="b"/>
        <c:title>
          <c:tx>
            <c:rich>
              <a:bodyPr rot="0" spcFirstLastPara="1" vertOverflow="ellipsis" vert="horz" wrap="square" anchor="ctr" anchorCtr="1"/>
              <a:lstStyle/>
              <a:p>
                <a:pPr>
                  <a:defRPr sz="1800" b="0" i="0" u="none" strike="noStrike" kern="1200" baseline="0">
                    <a:solidFill>
                      <a:srgbClr val="000000"/>
                    </a:solidFill>
                    <a:latin typeface="+mn-lt"/>
                    <a:ea typeface="+mn-ea"/>
                    <a:cs typeface="+mn-cs"/>
                  </a:defRPr>
                </a:pPr>
                <a:r>
                  <a:rPr lang="en-US" sz="1800">
                    <a:solidFill>
                      <a:srgbClr val="000000"/>
                    </a:solidFill>
                  </a:rPr>
                  <a:t>Year</a:t>
                </a:r>
              </a:p>
            </c:rich>
          </c:tx>
          <c:layout/>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50000"/>
                  </a:schemeClr>
                </a:solidFill>
                <a:latin typeface="+mn-lt"/>
                <a:ea typeface="+mn-ea"/>
                <a:cs typeface="+mn-cs"/>
              </a:defRPr>
            </a:pPr>
            <a:endParaRPr lang="en-US"/>
          </a:p>
        </c:txPr>
        <c:crossAx val="581031768"/>
        <c:crosses val="autoZero"/>
        <c:auto val="1"/>
        <c:lblAlgn val="ctr"/>
        <c:lblOffset val="100"/>
        <c:noMultiLvlLbl val="0"/>
      </c:catAx>
      <c:valAx>
        <c:axId val="581031768"/>
        <c:scaling>
          <c:orientation val="minMax"/>
          <c:max val="25000"/>
          <c:min val="0"/>
        </c:scaling>
        <c:delete val="0"/>
        <c:axPos val="l"/>
        <c:title>
          <c:tx>
            <c:rich>
              <a:bodyPr rot="-5400000" spcFirstLastPara="1" vertOverflow="ellipsis" vert="horz" wrap="square" anchor="ctr" anchorCtr="1"/>
              <a:lstStyle/>
              <a:p>
                <a:pPr>
                  <a:defRPr sz="1800" b="0" i="0" u="none" strike="noStrike" kern="1200" baseline="0">
                    <a:solidFill>
                      <a:schemeClr val="tx1">
                        <a:lumMod val="50000"/>
                      </a:schemeClr>
                    </a:solidFill>
                    <a:latin typeface="+mn-lt"/>
                    <a:ea typeface="+mn-ea"/>
                    <a:cs typeface="+mn-cs"/>
                  </a:defRPr>
                </a:pPr>
                <a:r>
                  <a:rPr lang="en-US" sz="1800">
                    <a:solidFill>
                      <a:schemeClr val="tx1">
                        <a:lumMod val="50000"/>
                      </a:schemeClr>
                    </a:solidFill>
                  </a:rPr>
                  <a:t>Area</a:t>
                </a:r>
                <a:r>
                  <a:rPr lang="en-US" sz="1800" baseline="0">
                    <a:solidFill>
                      <a:schemeClr val="tx1">
                        <a:lumMod val="50000"/>
                      </a:schemeClr>
                    </a:solidFill>
                  </a:rPr>
                  <a:t> (sq. km)</a:t>
                </a:r>
              </a:p>
            </c:rich>
          </c:tx>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50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50000"/>
                  </a:schemeClr>
                </a:solidFill>
                <a:latin typeface="+mn-lt"/>
                <a:ea typeface="+mn-ea"/>
                <a:cs typeface="+mn-cs"/>
              </a:defRPr>
            </a:pPr>
            <a:endParaRPr lang="en-US"/>
          </a:p>
        </c:txPr>
        <c:crossAx val="581029416"/>
        <c:crosses val="autoZero"/>
        <c:crossBetween val="between"/>
      </c:valAx>
      <c:spPr>
        <a:noFill/>
        <a:ln>
          <a:noFill/>
        </a:ln>
        <a:effectLst/>
      </c:spPr>
    </c:plotArea>
    <c:plotVisOnly val="1"/>
    <c:dispBlanksAs val="gap"/>
    <c:showDLblsOverMax val="0"/>
  </c:chart>
  <c:spPr>
    <a:gradFill flip="none" rotWithShape="1">
      <a:gsLst>
        <a:gs pos="34000">
          <a:schemeClr val="accent1">
            <a:tint val="66000"/>
            <a:satMod val="160000"/>
            <a:alpha val="50000"/>
          </a:schemeClr>
        </a:gs>
        <a:gs pos="61000">
          <a:schemeClr val="accent1">
            <a:tint val="44500"/>
            <a:satMod val="160000"/>
          </a:schemeClr>
        </a:gs>
        <a:gs pos="100000">
          <a:schemeClr val="accent1">
            <a:tint val="23500"/>
            <a:satMod val="160000"/>
          </a:schemeClr>
        </a:gs>
      </a:gsLst>
      <a:lin ang="13500000" scaled="1"/>
      <a:tileRect/>
    </a:gradFill>
    <a:ln>
      <a:solidFill>
        <a:srgbClr val="000000"/>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5827452754689264E-2"/>
          <c:y val="0.12728269690522667"/>
          <c:w val="0.91409222596017004"/>
          <c:h val="0.75510616883196013"/>
        </c:manualLayout>
      </c:layout>
      <c:scatterChart>
        <c:scatterStyle val="lineMarker"/>
        <c:varyColors val="0"/>
        <c:ser>
          <c:idx val="0"/>
          <c:order val="0"/>
          <c:tx>
            <c:strRef>
              <c:f>'all (2)'!$H$1:$H$2</c:f>
              <c:strCache>
                <c:ptCount val="2"/>
                <c:pt idx="0">
                  <c:v>Scaled Drought Index</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Pt>
            <c:idx val="0"/>
            <c:marker>
              <c:symbol val="triangle"/>
              <c:size val="8"/>
              <c:spPr>
                <a:solidFill>
                  <a:schemeClr val="accent1"/>
                </a:solidFill>
                <a:ln w="9525">
                  <a:solidFill>
                    <a:schemeClr val="accent1"/>
                  </a:solidFill>
                </a:ln>
                <a:effectLst/>
              </c:spPr>
            </c:marker>
            <c:bubble3D val="0"/>
          </c:dPt>
          <c:dPt>
            <c:idx val="2"/>
            <c:marker>
              <c:symbol val="x"/>
              <c:size val="8"/>
              <c:spPr>
                <a:noFill/>
                <a:ln w="9525">
                  <a:solidFill>
                    <a:schemeClr val="accent1"/>
                  </a:solidFill>
                </a:ln>
                <a:effectLst/>
              </c:spPr>
            </c:marker>
            <c:bubble3D val="0"/>
          </c:dPt>
          <c:dPt>
            <c:idx val="3"/>
            <c:marker>
              <c:symbol val="square"/>
              <c:size val="8"/>
              <c:spPr>
                <a:solidFill>
                  <a:schemeClr val="accent1"/>
                </a:solidFill>
                <a:ln w="9525">
                  <a:solidFill>
                    <a:schemeClr val="accent1"/>
                  </a:solidFill>
                </a:ln>
                <a:effectLst/>
              </c:spPr>
            </c:marker>
            <c:bubble3D val="0"/>
          </c:dPt>
          <c:dPt>
            <c:idx val="4"/>
            <c:marker>
              <c:symbol val="triangle"/>
              <c:size val="8"/>
              <c:spPr>
                <a:solidFill>
                  <a:schemeClr val="accent1"/>
                </a:solidFill>
                <a:ln w="9525">
                  <a:solidFill>
                    <a:schemeClr val="accent1"/>
                  </a:solidFill>
                </a:ln>
                <a:effectLst/>
              </c:spPr>
            </c:marker>
            <c:bubble3D val="0"/>
          </c:dPt>
          <c:dPt>
            <c:idx val="6"/>
            <c:marker>
              <c:symbol val="x"/>
              <c:size val="8"/>
              <c:spPr>
                <a:noFill/>
                <a:ln w="9525">
                  <a:solidFill>
                    <a:schemeClr val="accent1"/>
                  </a:solidFill>
                </a:ln>
                <a:effectLst/>
              </c:spPr>
            </c:marker>
            <c:bubble3D val="0"/>
          </c:dPt>
          <c:dPt>
            <c:idx val="7"/>
            <c:marker>
              <c:symbol val="square"/>
              <c:size val="8"/>
              <c:spPr>
                <a:solidFill>
                  <a:schemeClr val="accent1"/>
                </a:solidFill>
                <a:ln w="9525">
                  <a:solidFill>
                    <a:schemeClr val="accent1"/>
                  </a:solidFill>
                </a:ln>
                <a:effectLst/>
              </c:spPr>
            </c:marker>
            <c:bubble3D val="0"/>
          </c:dPt>
          <c:dPt>
            <c:idx val="8"/>
            <c:marker>
              <c:symbol val="triangle"/>
              <c:size val="8"/>
              <c:spPr>
                <a:solidFill>
                  <a:schemeClr val="accent1"/>
                </a:solidFill>
                <a:ln w="9525">
                  <a:solidFill>
                    <a:schemeClr val="accent1"/>
                  </a:solidFill>
                </a:ln>
                <a:effectLst/>
              </c:spPr>
            </c:marker>
            <c:bubble3D val="0"/>
          </c:dPt>
          <c:dPt>
            <c:idx val="10"/>
            <c:marker>
              <c:symbol val="x"/>
              <c:size val="8"/>
              <c:spPr>
                <a:noFill/>
                <a:ln w="9525">
                  <a:solidFill>
                    <a:schemeClr val="accent1"/>
                  </a:solidFill>
                </a:ln>
                <a:effectLst/>
              </c:spPr>
            </c:marker>
            <c:bubble3D val="0"/>
          </c:dPt>
          <c:dPt>
            <c:idx val="11"/>
            <c:marker>
              <c:symbol val="square"/>
              <c:size val="8"/>
              <c:spPr>
                <a:solidFill>
                  <a:schemeClr val="accent1"/>
                </a:solidFill>
                <a:ln w="9525">
                  <a:solidFill>
                    <a:schemeClr val="accent1"/>
                  </a:solidFill>
                </a:ln>
                <a:effectLst/>
              </c:spPr>
            </c:marker>
            <c:bubble3D val="0"/>
          </c:dPt>
          <c:dPt>
            <c:idx val="12"/>
            <c:marker>
              <c:symbol val="triangle"/>
              <c:size val="8"/>
              <c:spPr>
                <a:solidFill>
                  <a:schemeClr val="accent1"/>
                </a:solidFill>
                <a:ln w="9525">
                  <a:solidFill>
                    <a:schemeClr val="accent1"/>
                  </a:solidFill>
                </a:ln>
                <a:effectLst/>
              </c:spPr>
            </c:marker>
            <c:bubble3D val="0"/>
          </c:dPt>
          <c:dPt>
            <c:idx val="14"/>
            <c:marker>
              <c:symbol val="x"/>
              <c:size val="8"/>
              <c:spPr>
                <a:noFill/>
                <a:ln w="9525">
                  <a:solidFill>
                    <a:schemeClr val="accent1"/>
                  </a:solidFill>
                </a:ln>
                <a:effectLst/>
              </c:spPr>
            </c:marker>
            <c:bubble3D val="0"/>
          </c:dPt>
          <c:dPt>
            <c:idx val="15"/>
            <c:marker>
              <c:symbol val="square"/>
              <c:size val="8"/>
              <c:spPr>
                <a:solidFill>
                  <a:schemeClr val="accent1"/>
                </a:solidFill>
                <a:ln w="9525">
                  <a:solidFill>
                    <a:schemeClr val="accent1"/>
                  </a:solidFill>
                </a:ln>
                <a:effectLst/>
              </c:spPr>
            </c:marker>
            <c:bubble3D val="0"/>
          </c:dPt>
          <c:dPt>
            <c:idx val="16"/>
            <c:marker>
              <c:symbol val="triangle"/>
              <c:size val="8"/>
              <c:spPr>
                <a:solidFill>
                  <a:schemeClr val="accent1"/>
                </a:solidFill>
                <a:ln w="9525">
                  <a:solidFill>
                    <a:schemeClr val="accent1"/>
                  </a:solidFill>
                </a:ln>
                <a:effectLst/>
              </c:spPr>
            </c:marker>
            <c:bubble3D val="0"/>
          </c:dPt>
          <c:dPt>
            <c:idx val="18"/>
            <c:marker>
              <c:symbol val="x"/>
              <c:size val="8"/>
              <c:spPr>
                <a:noFill/>
                <a:ln w="9525">
                  <a:solidFill>
                    <a:schemeClr val="accent1"/>
                  </a:solidFill>
                </a:ln>
                <a:effectLst/>
              </c:spPr>
            </c:marker>
            <c:bubble3D val="0"/>
          </c:dPt>
          <c:dPt>
            <c:idx val="19"/>
            <c:marker>
              <c:symbol val="square"/>
              <c:size val="8"/>
              <c:spPr>
                <a:solidFill>
                  <a:schemeClr val="accent1"/>
                </a:solidFill>
                <a:ln w="9525">
                  <a:solidFill>
                    <a:schemeClr val="accent1"/>
                  </a:solidFill>
                </a:ln>
                <a:effectLst/>
              </c:spPr>
            </c:marker>
            <c:bubble3D val="0"/>
          </c:dPt>
          <c:dPt>
            <c:idx val="20"/>
            <c:marker>
              <c:symbol val="triangle"/>
              <c:size val="8"/>
              <c:spPr>
                <a:solidFill>
                  <a:schemeClr val="accent1"/>
                </a:solidFill>
                <a:ln w="9525">
                  <a:solidFill>
                    <a:schemeClr val="accent1"/>
                  </a:solidFill>
                </a:ln>
                <a:effectLst/>
              </c:spPr>
            </c:marker>
            <c:bubble3D val="0"/>
          </c:dPt>
          <c:dPt>
            <c:idx val="22"/>
            <c:marker>
              <c:symbol val="x"/>
              <c:size val="8"/>
              <c:spPr>
                <a:noFill/>
                <a:ln w="9525">
                  <a:solidFill>
                    <a:schemeClr val="accent1"/>
                  </a:solidFill>
                </a:ln>
                <a:effectLst/>
              </c:spPr>
            </c:marker>
            <c:bubble3D val="0"/>
          </c:dPt>
          <c:dPt>
            <c:idx val="23"/>
            <c:marker>
              <c:symbol val="square"/>
              <c:size val="8"/>
              <c:spPr>
                <a:solidFill>
                  <a:schemeClr val="accent1"/>
                </a:solidFill>
                <a:ln w="9525">
                  <a:solidFill>
                    <a:schemeClr val="accent1"/>
                  </a:solidFill>
                </a:ln>
                <a:effectLst/>
              </c:spPr>
            </c:marker>
            <c:bubble3D val="0"/>
          </c:dPt>
          <c:dPt>
            <c:idx val="24"/>
            <c:marker>
              <c:symbol val="triangle"/>
              <c:size val="8"/>
              <c:spPr>
                <a:solidFill>
                  <a:schemeClr val="accent1"/>
                </a:solidFill>
                <a:ln w="9525">
                  <a:solidFill>
                    <a:schemeClr val="accent1"/>
                  </a:solidFill>
                </a:ln>
                <a:effectLst/>
              </c:spPr>
            </c:marker>
            <c:bubble3D val="0"/>
          </c:dPt>
          <c:dPt>
            <c:idx val="26"/>
            <c:marker>
              <c:symbol val="x"/>
              <c:size val="8"/>
              <c:spPr>
                <a:noFill/>
                <a:ln w="9525">
                  <a:solidFill>
                    <a:schemeClr val="accent1"/>
                  </a:solidFill>
                </a:ln>
                <a:effectLst/>
              </c:spPr>
            </c:marker>
            <c:bubble3D val="0"/>
          </c:dPt>
          <c:dPt>
            <c:idx val="27"/>
            <c:marker>
              <c:symbol val="square"/>
              <c:size val="8"/>
              <c:spPr>
                <a:solidFill>
                  <a:schemeClr val="accent1"/>
                </a:solidFill>
                <a:ln w="9525">
                  <a:solidFill>
                    <a:schemeClr val="accent1"/>
                  </a:solidFill>
                </a:ln>
                <a:effectLst/>
              </c:spPr>
            </c:marker>
            <c:bubble3D val="0"/>
          </c:dPt>
          <c:dPt>
            <c:idx val="28"/>
            <c:marker>
              <c:symbol val="triangle"/>
              <c:size val="8"/>
              <c:spPr>
                <a:solidFill>
                  <a:schemeClr val="accent1"/>
                </a:solidFill>
                <a:ln w="9525">
                  <a:solidFill>
                    <a:schemeClr val="accent1"/>
                  </a:solidFill>
                </a:ln>
                <a:effectLst/>
              </c:spPr>
            </c:marker>
            <c:bubble3D val="0"/>
          </c:dPt>
          <c:dPt>
            <c:idx val="30"/>
            <c:marker>
              <c:symbol val="x"/>
              <c:size val="8"/>
              <c:spPr>
                <a:noFill/>
                <a:ln w="9525">
                  <a:solidFill>
                    <a:schemeClr val="accent1"/>
                  </a:solidFill>
                </a:ln>
                <a:effectLst/>
              </c:spPr>
            </c:marker>
            <c:bubble3D val="0"/>
          </c:dPt>
          <c:dPt>
            <c:idx val="31"/>
            <c:marker>
              <c:symbol val="square"/>
              <c:size val="8"/>
              <c:spPr>
                <a:solidFill>
                  <a:schemeClr val="accent1"/>
                </a:solidFill>
                <a:ln w="9525">
                  <a:solidFill>
                    <a:schemeClr val="accent1"/>
                  </a:solidFill>
                </a:ln>
                <a:effectLst/>
              </c:spPr>
            </c:marker>
            <c:bubble3D val="0"/>
          </c:dPt>
          <c:dPt>
            <c:idx val="32"/>
            <c:marker>
              <c:symbol val="triangle"/>
              <c:size val="8"/>
              <c:spPr>
                <a:solidFill>
                  <a:schemeClr val="accent1"/>
                </a:solidFill>
                <a:ln w="9525">
                  <a:solidFill>
                    <a:schemeClr val="accent1"/>
                  </a:solidFill>
                </a:ln>
                <a:effectLst/>
              </c:spPr>
            </c:marker>
            <c:bubble3D val="0"/>
          </c:dPt>
          <c:dPt>
            <c:idx val="34"/>
            <c:marker>
              <c:symbol val="x"/>
              <c:size val="9"/>
              <c:spPr>
                <a:noFill/>
                <a:ln w="9525">
                  <a:solidFill>
                    <a:schemeClr val="accent1"/>
                  </a:solidFill>
                </a:ln>
                <a:effectLst/>
              </c:spPr>
            </c:marker>
            <c:bubble3D val="0"/>
          </c:dPt>
          <c:dPt>
            <c:idx val="35"/>
            <c:marker>
              <c:symbol val="square"/>
              <c:size val="8"/>
              <c:spPr>
                <a:solidFill>
                  <a:schemeClr val="accent1"/>
                </a:solidFill>
                <a:ln w="9525">
                  <a:solidFill>
                    <a:schemeClr val="accent1"/>
                  </a:solidFill>
                </a:ln>
                <a:effectLst/>
              </c:spPr>
            </c:marker>
            <c:bubble3D val="0"/>
          </c:dPt>
          <c:xVal>
            <c:numRef>
              <c:f>'all (2)'!$G$3:$G$149</c:f>
              <c:numCache>
                <c:formatCode>General</c:formatCode>
                <c:ptCount val="14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numCache>
            </c:numRef>
          </c:xVal>
          <c:yVal>
            <c:numRef>
              <c:f>'all (2)'!$H$3:$H$149</c:f>
              <c:numCache>
                <c:formatCode>General</c:formatCode>
                <c:ptCount val="147"/>
                <c:pt idx="0">
                  <c:v>0.22104750000000001</c:v>
                </c:pt>
                <c:pt idx="1">
                  <c:v>0.26415850000000002</c:v>
                </c:pt>
                <c:pt idx="2">
                  <c:v>0.10349132500000001</c:v>
                </c:pt>
                <c:pt idx="3">
                  <c:v>9.8371149999999991E-2</c:v>
                </c:pt>
                <c:pt idx="4">
                  <c:v>0.64917099999999994</c:v>
                </c:pt>
                <c:pt idx="5">
                  <c:v>0.70002474999999997</c:v>
                </c:pt>
                <c:pt idx="6">
                  <c:v>0.68112975000000009</c:v>
                </c:pt>
                <c:pt idx="7">
                  <c:v>0.641787</c:v>
                </c:pt>
                <c:pt idx="8">
                  <c:v>0.34082599999999996</c:v>
                </c:pt>
                <c:pt idx="9">
                  <c:v>0.40203549999999999</c:v>
                </c:pt>
                <c:pt idx="10">
                  <c:v>0.37332650000000001</c:v>
                </c:pt>
                <c:pt idx="11">
                  <c:v>0.35713200000000001</c:v>
                </c:pt>
                <c:pt idx="12">
                  <c:v>0.27019300000000002</c:v>
                </c:pt>
                <c:pt idx="13">
                  <c:v>0.33533000000000002</c:v>
                </c:pt>
                <c:pt idx="14">
                  <c:v>0.230264</c:v>
                </c:pt>
                <c:pt idx="15">
                  <c:v>8.4755225000000003E-2</c:v>
                </c:pt>
                <c:pt idx="16">
                  <c:v>0.33736074999999999</c:v>
                </c:pt>
                <c:pt idx="17">
                  <c:v>0.31731775000000001</c:v>
                </c:pt>
                <c:pt idx="18">
                  <c:v>0.242173</c:v>
                </c:pt>
                <c:pt idx="19">
                  <c:v>0.1122866</c:v>
                </c:pt>
                <c:pt idx="20">
                  <c:v>0.70911725000000003</c:v>
                </c:pt>
                <c:pt idx="21">
                  <c:v>0.59863275000000005</c:v>
                </c:pt>
                <c:pt idx="22">
                  <c:v>0.21990625</c:v>
                </c:pt>
                <c:pt idx="23">
                  <c:v>0.30188599999999999</c:v>
                </c:pt>
                <c:pt idx="24">
                  <c:v>0.45327600000000001</c:v>
                </c:pt>
                <c:pt idx="25">
                  <c:v>0.33011574999999999</c:v>
                </c:pt>
                <c:pt idx="26">
                  <c:v>0.139614725</c:v>
                </c:pt>
                <c:pt idx="27">
                  <c:v>0.116464975</c:v>
                </c:pt>
                <c:pt idx="28">
                  <c:v>0.74935174999999998</c:v>
                </c:pt>
                <c:pt idx="29">
                  <c:v>0.68405550000000004</c:v>
                </c:pt>
                <c:pt idx="30">
                  <c:v>0.374966625</c:v>
                </c:pt>
                <c:pt idx="31">
                  <c:v>0.29780240000000002</c:v>
                </c:pt>
                <c:pt idx="32">
                  <c:v>0.71681399999999995</c:v>
                </c:pt>
                <c:pt idx="33">
                  <c:v>0.57216975000000003</c:v>
                </c:pt>
                <c:pt idx="34">
                  <c:v>0.28790282500000003</c:v>
                </c:pt>
                <c:pt idx="35">
                  <c:v>0.25273875000000001</c:v>
                </c:pt>
              </c:numCache>
            </c:numRef>
          </c:yVal>
          <c:smooth val="0"/>
        </c:ser>
        <c:ser>
          <c:idx val="1"/>
          <c:order val="1"/>
          <c:tx>
            <c:strRef>
              <c:f>'all (2)'!$I$1:$I$2</c:f>
              <c:strCache>
                <c:ptCount val="2"/>
                <c:pt idx="0">
                  <c:v>Scaled SMAP surface soil moisture</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dPt>
            <c:idx val="0"/>
            <c:marker>
              <c:symbol val="triangle"/>
              <c:size val="8"/>
              <c:spPr>
                <a:solidFill>
                  <a:schemeClr val="accent2"/>
                </a:solidFill>
                <a:ln w="9525">
                  <a:solidFill>
                    <a:schemeClr val="accent2"/>
                  </a:solidFill>
                </a:ln>
                <a:effectLst/>
              </c:spPr>
            </c:marker>
            <c:bubble3D val="0"/>
          </c:dPt>
          <c:dPt>
            <c:idx val="1"/>
            <c:marker>
              <c:symbol val="circle"/>
              <c:size val="5"/>
              <c:spPr>
                <a:solidFill>
                  <a:schemeClr val="accent2"/>
                </a:solidFill>
                <a:ln w="9525">
                  <a:solidFill>
                    <a:schemeClr val="accent2"/>
                  </a:solidFill>
                </a:ln>
                <a:effectLst/>
              </c:spPr>
            </c:marker>
            <c:bubble3D val="0"/>
          </c:dPt>
          <c:dPt>
            <c:idx val="2"/>
            <c:marker>
              <c:symbol val="x"/>
              <c:size val="8"/>
              <c:spPr>
                <a:noFill/>
                <a:ln w="9525">
                  <a:solidFill>
                    <a:schemeClr val="accent2"/>
                  </a:solidFill>
                </a:ln>
                <a:effectLst/>
              </c:spPr>
            </c:marker>
            <c:bubble3D val="0"/>
          </c:dPt>
          <c:dPt>
            <c:idx val="3"/>
            <c:marker>
              <c:symbol val="square"/>
              <c:size val="8"/>
              <c:spPr>
                <a:solidFill>
                  <a:schemeClr val="accent2"/>
                </a:solidFill>
                <a:ln w="9525">
                  <a:solidFill>
                    <a:schemeClr val="accent2"/>
                  </a:solidFill>
                </a:ln>
                <a:effectLst/>
              </c:spPr>
            </c:marker>
            <c:bubble3D val="0"/>
          </c:dPt>
          <c:dPt>
            <c:idx val="4"/>
            <c:marker>
              <c:symbol val="triangle"/>
              <c:size val="8"/>
              <c:spPr>
                <a:solidFill>
                  <a:schemeClr val="accent2"/>
                </a:solidFill>
                <a:ln w="9525">
                  <a:solidFill>
                    <a:schemeClr val="accent2"/>
                  </a:solidFill>
                </a:ln>
                <a:effectLst/>
              </c:spPr>
            </c:marker>
            <c:bubble3D val="0"/>
          </c:dPt>
          <c:dPt>
            <c:idx val="6"/>
            <c:marker>
              <c:symbol val="x"/>
              <c:size val="8"/>
              <c:spPr>
                <a:noFill/>
                <a:ln w="9525">
                  <a:solidFill>
                    <a:schemeClr val="accent2"/>
                  </a:solidFill>
                </a:ln>
                <a:effectLst/>
              </c:spPr>
            </c:marker>
            <c:bubble3D val="0"/>
          </c:dPt>
          <c:dPt>
            <c:idx val="7"/>
            <c:marker>
              <c:symbol val="square"/>
              <c:size val="8"/>
              <c:spPr>
                <a:solidFill>
                  <a:schemeClr val="accent2"/>
                </a:solidFill>
                <a:ln w="9525">
                  <a:solidFill>
                    <a:schemeClr val="accent2"/>
                  </a:solidFill>
                </a:ln>
                <a:effectLst/>
              </c:spPr>
            </c:marker>
            <c:bubble3D val="0"/>
          </c:dPt>
          <c:dPt>
            <c:idx val="8"/>
            <c:marker>
              <c:symbol val="triangle"/>
              <c:size val="8"/>
              <c:spPr>
                <a:solidFill>
                  <a:schemeClr val="accent2"/>
                </a:solidFill>
                <a:ln w="9525">
                  <a:solidFill>
                    <a:schemeClr val="accent2"/>
                  </a:solidFill>
                </a:ln>
                <a:effectLst/>
              </c:spPr>
            </c:marker>
            <c:bubble3D val="0"/>
          </c:dPt>
          <c:dPt>
            <c:idx val="10"/>
            <c:marker>
              <c:symbol val="x"/>
              <c:size val="8"/>
              <c:spPr>
                <a:noFill/>
                <a:ln w="9525">
                  <a:solidFill>
                    <a:schemeClr val="accent2"/>
                  </a:solidFill>
                </a:ln>
                <a:effectLst/>
              </c:spPr>
            </c:marker>
            <c:bubble3D val="0"/>
          </c:dPt>
          <c:dPt>
            <c:idx val="11"/>
            <c:marker>
              <c:symbol val="square"/>
              <c:size val="8"/>
              <c:spPr>
                <a:solidFill>
                  <a:schemeClr val="accent2"/>
                </a:solidFill>
                <a:ln w="9525">
                  <a:solidFill>
                    <a:schemeClr val="accent2"/>
                  </a:solidFill>
                </a:ln>
                <a:effectLst/>
              </c:spPr>
            </c:marker>
            <c:bubble3D val="0"/>
          </c:dPt>
          <c:dPt>
            <c:idx val="12"/>
            <c:marker>
              <c:symbol val="triangle"/>
              <c:size val="8"/>
              <c:spPr>
                <a:solidFill>
                  <a:schemeClr val="accent2"/>
                </a:solidFill>
                <a:ln w="9525">
                  <a:solidFill>
                    <a:schemeClr val="accent2"/>
                  </a:solidFill>
                </a:ln>
                <a:effectLst/>
              </c:spPr>
            </c:marker>
            <c:bubble3D val="0"/>
          </c:dPt>
          <c:dPt>
            <c:idx val="14"/>
            <c:marker>
              <c:symbol val="x"/>
              <c:size val="8"/>
              <c:spPr>
                <a:noFill/>
                <a:ln w="9525">
                  <a:solidFill>
                    <a:schemeClr val="accent2"/>
                  </a:solidFill>
                </a:ln>
                <a:effectLst/>
              </c:spPr>
            </c:marker>
            <c:bubble3D val="0"/>
          </c:dPt>
          <c:dPt>
            <c:idx val="15"/>
            <c:marker>
              <c:symbol val="square"/>
              <c:size val="8"/>
              <c:spPr>
                <a:solidFill>
                  <a:schemeClr val="accent2"/>
                </a:solidFill>
                <a:ln w="9525">
                  <a:solidFill>
                    <a:schemeClr val="accent2"/>
                  </a:solidFill>
                </a:ln>
                <a:effectLst/>
              </c:spPr>
            </c:marker>
            <c:bubble3D val="0"/>
          </c:dPt>
          <c:dPt>
            <c:idx val="16"/>
            <c:marker>
              <c:symbol val="triangle"/>
              <c:size val="8"/>
              <c:spPr>
                <a:solidFill>
                  <a:schemeClr val="accent2"/>
                </a:solidFill>
                <a:ln w="9525">
                  <a:solidFill>
                    <a:schemeClr val="accent2"/>
                  </a:solidFill>
                </a:ln>
                <a:effectLst/>
              </c:spPr>
            </c:marker>
            <c:bubble3D val="0"/>
          </c:dPt>
          <c:dPt>
            <c:idx val="18"/>
            <c:marker>
              <c:symbol val="x"/>
              <c:size val="8"/>
              <c:spPr>
                <a:noFill/>
                <a:ln w="9525">
                  <a:solidFill>
                    <a:schemeClr val="accent2"/>
                  </a:solidFill>
                </a:ln>
                <a:effectLst/>
              </c:spPr>
            </c:marker>
            <c:bubble3D val="0"/>
          </c:dPt>
          <c:dPt>
            <c:idx val="19"/>
            <c:marker>
              <c:symbol val="square"/>
              <c:size val="8"/>
              <c:spPr>
                <a:solidFill>
                  <a:schemeClr val="accent2"/>
                </a:solidFill>
                <a:ln w="9525">
                  <a:solidFill>
                    <a:schemeClr val="accent2"/>
                  </a:solidFill>
                </a:ln>
                <a:effectLst/>
              </c:spPr>
            </c:marker>
            <c:bubble3D val="0"/>
            <c:spPr>
              <a:ln w="19050" cap="rnd">
                <a:solidFill>
                  <a:schemeClr val="accent2"/>
                </a:solidFill>
                <a:round/>
              </a:ln>
              <a:effectLst/>
            </c:spPr>
          </c:dPt>
          <c:dPt>
            <c:idx val="20"/>
            <c:marker>
              <c:symbol val="triangle"/>
              <c:size val="8"/>
              <c:spPr>
                <a:solidFill>
                  <a:schemeClr val="accent2"/>
                </a:solidFill>
                <a:ln w="9525">
                  <a:solidFill>
                    <a:schemeClr val="accent2"/>
                  </a:solidFill>
                </a:ln>
                <a:effectLst/>
              </c:spPr>
            </c:marker>
            <c:bubble3D val="0"/>
          </c:dPt>
          <c:dPt>
            <c:idx val="22"/>
            <c:marker>
              <c:symbol val="x"/>
              <c:size val="8"/>
              <c:spPr>
                <a:noFill/>
                <a:ln w="9525">
                  <a:solidFill>
                    <a:schemeClr val="accent2"/>
                  </a:solidFill>
                </a:ln>
                <a:effectLst/>
              </c:spPr>
            </c:marker>
            <c:bubble3D val="0"/>
          </c:dPt>
          <c:dPt>
            <c:idx val="23"/>
            <c:marker>
              <c:symbol val="square"/>
              <c:size val="8"/>
              <c:spPr>
                <a:solidFill>
                  <a:schemeClr val="accent2"/>
                </a:solidFill>
                <a:ln w="9525">
                  <a:solidFill>
                    <a:schemeClr val="accent2"/>
                  </a:solidFill>
                </a:ln>
                <a:effectLst/>
              </c:spPr>
            </c:marker>
            <c:bubble3D val="0"/>
          </c:dPt>
          <c:dPt>
            <c:idx val="24"/>
            <c:marker>
              <c:symbol val="triangle"/>
              <c:size val="8"/>
              <c:spPr>
                <a:solidFill>
                  <a:schemeClr val="accent2"/>
                </a:solidFill>
                <a:ln w="9525">
                  <a:solidFill>
                    <a:schemeClr val="accent2"/>
                  </a:solidFill>
                </a:ln>
                <a:effectLst/>
              </c:spPr>
            </c:marker>
            <c:bubble3D val="0"/>
          </c:dPt>
          <c:dPt>
            <c:idx val="26"/>
            <c:marker>
              <c:symbol val="x"/>
              <c:size val="8"/>
              <c:spPr>
                <a:noFill/>
                <a:ln w="9525">
                  <a:solidFill>
                    <a:schemeClr val="accent2"/>
                  </a:solidFill>
                </a:ln>
                <a:effectLst/>
              </c:spPr>
            </c:marker>
            <c:bubble3D val="0"/>
          </c:dPt>
          <c:dPt>
            <c:idx val="27"/>
            <c:marker>
              <c:symbol val="square"/>
              <c:size val="8"/>
              <c:spPr>
                <a:solidFill>
                  <a:schemeClr val="accent2"/>
                </a:solidFill>
                <a:ln w="9525">
                  <a:solidFill>
                    <a:schemeClr val="accent2"/>
                  </a:solidFill>
                </a:ln>
                <a:effectLst/>
              </c:spPr>
            </c:marker>
            <c:bubble3D val="0"/>
          </c:dPt>
          <c:dPt>
            <c:idx val="28"/>
            <c:marker>
              <c:symbol val="triangle"/>
              <c:size val="8"/>
              <c:spPr>
                <a:solidFill>
                  <a:schemeClr val="accent2"/>
                </a:solidFill>
                <a:ln w="9525">
                  <a:solidFill>
                    <a:schemeClr val="accent2"/>
                  </a:solidFill>
                </a:ln>
                <a:effectLst/>
              </c:spPr>
            </c:marker>
            <c:bubble3D val="0"/>
          </c:dPt>
          <c:dPt>
            <c:idx val="30"/>
            <c:marker>
              <c:symbol val="x"/>
              <c:size val="8"/>
              <c:spPr>
                <a:noFill/>
                <a:ln w="9525">
                  <a:solidFill>
                    <a:schemeClr val="accent2"/>
                  </a:solidFill>
                </a:ln>
                <a:effectLst/>
              </c:spPr>
            </c:marker>
            <c:bubble3D val="0"/>
          </c:dPt>
          <c:dPt>
            <c:idx val="31"/>
            <c:marker>
              <c:symbol val="square"/>
              <c:size val="8"/>
              <c:spPr>
                <a:solidFill>
                  <a:schemeClr val="accent2"/>
                </a:solidFill>
                <a:ln w="9525">
                  <a:solidFill>
                    <a:schemeClr val="accent2"/>
                  </a:solidFill>
                </a:ln>
                <a:effectLst/>
              </c:spPr>
            </c:marker>
            <c:bubble3D val="0"/>
          </c:dPt>
          <c:dPt>
            <c:idx val="32"/>
            <c:marker>
              <c:symbol val="triangle"/>
              <c:size val="8"/>
              <c:spPr>
                <a:solidFill>
                  <a:schemeClr val="accent2"/>
                </a:solidFill>
                <a:ln w="9525">
                  <a:solidFill>
                    <a:schemeClr val="accent2"/>
                  </a:solidFill>
                </a:ln>
                <a:effectLst/>
              </c:spPr>
            </c:marker>
            <c:bubble3D val="0"/>
          </c:dPt>
          <c:dPt>
            <c:idx val="34"/>
            <c:marker>
              <c:symbol val="x"/>
              <c:size val="8"/>
              <c:spPr>
                <a:noFill/>
                <a:ln w="9525">
                  <a:solidFill>
                    <a:schemeClr val="accent2"/>
                  </a:solidFill>
                </a:ln>
                <a:effectLst/>
              </c:spPr>
            </c:marker>
            <c:bubble3D val="0"/>
          </c:dPt>
          <c:dPt>
            <c:idx val="35"/>
            <c:marker>
              <c:symbol val="square"/>
              <c:size val="8"/>
              <c:spPr>
                <a:solidFill>
                  <a:schemeClr val="accent2"/>
                </a:solidFill>
                <a:ln w="9525">
                  <a:solidFill>
                    <a:schemeClr val="accent2"/>
                  </a:solidFill>
                </a:ln>
                <a:effectLst/>
              </c:spPr>
            </c:marker>
            <c:bubble3D val="0"/>
          </c:dPt>
          <c:xVal>
            <c:numRef>
              <c:f>'all (2)'!$G$3:$G$149</c:f>
              <c:numCache>
                <c:formatCode>General</c:formatCode>
                <c:ptCount val="14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numCache>
            </c:numRef>
          </c:xVal>
          <c:yVal>
            <c:numRef>
              <c:f>'all (2)'!$I$3:$I$149</c:f>
              <c:numCache>
                <c:formatCode>General</c:formatCode>
                <c:ptCount val="147"/>
                <c:pt idx="0">
                  <c:v>0.23804842241379309</c:v>
                </c:pt>
                <c:pt idx="1">
                  <c:v>0.19005012701149426</c:v>
                </c:pt>
                <c:pt idx="2">
                  <c:v>0.17231520689655175</c:v>
                </c:pt>
                <c:pt idx="3">
                  <c:v>3.6590947701149429E-2</c:v>
                </c:pt>
                <c:pt idx="4">
                  <c:v>0.32275197413793105</c:v>
                </c:pt>
                <c:pt idx="5">
                  <c:v>0.3961283189655172</c:v>
                </c:pt>
                <c:pt idx="6">
                  <c:v>0.32990658045977012</c:v>
                </c:pt>
                <c:pt idx="7">
                  <c:v>0.16111133045977011</c:v>
                </c:pt>
                <c:pt idx="8">
                  <c:v>0.42784248275862069</c:v>
                </c:pt>
                <c:pt idx="9">
                  <c:v>0.48758049425287353</c:v>
                </c:pt>
                <c:pt idx="10">
                  <c:v>0.33193265517241377</c:v>
                </c:pt>
                <c:pt idx="11">
                  <c:v>0.15231407758620691</c:v>
                </c:pt>
                <c:pt idx="12">
                  <c:v>0.52075206896551718</c:v>
                </c:pt>
                <c:pt idx="13">
                  <c:v>0.59192190229885044</c:v>
                </c:pt>
                <c:pt idx="14">
                  <c:v>0.44980490229885051</c:v>
                </c:pt>
                <c:pt idx="15">
                  <c:v>0.14801718678160922</c:v>
                </c:pt>
                <c:pt idx="16">
                  <c:v>0.67066432183908042</c:v>
                </c:pt>
                <c:pt idx="17">
                  <c:v>0.69201104885057463</c:v>
                </c:pt>
                <c:pt idx="18">
                  <c:v>0.61734909195402299</c:v>
                </c:pt>
                <c:pt idx="19">
                  <c:v>0.31197615517241378</c:v>
                </c:pt>
                <c:pt idx="20">
                  <c:v>0.68935152586206905</c:v>
                </c:pt>
                <c:pt idx="21">
                  <c:v>0.72940609195402306</c:v>
                </c:pt>
                <c:pt idx="22">
                  <c:v>0.65781252011494251</c:v>
                </c:pt>
                <c:pt idx="23">
                  <c:v>0.37411791091954022</c:v>
                </c:pt>
                <c:pt idx="24">
                  <c:v>0.59316384482758611</c:v>
                </c:pt>
                <c:pt idx="25">
                  <c:v>0.65876509195402289</c:v>
                </c:pt>
                <c:pt idx="26">
                  <c:v>0.55814327298850575</c:v>
                </c:pt>
                <c:pt idx="27">
                  <c:v>0.21100162068965517</c:v>
                </c:pt>
                <c:pt idx="28">
                  <c:v>0.60121199712643669</c:v>
                </c:pt>
                <c:pt idx="29">
                  <c:v>0.6328417011494254</c:v>
                </c:pt>
                <c:pt idx="30">
                  <c:v>0.52417029022988504</c:v>
                </c:pt>
                <c:pt idx="31">
                  <c:v>0.17410565804597702</c:v>
                </c:pt>
                <c:pt idx="32">
                  <c:v>0.54665242528735636</c:v>
                </c:pt>
                <c:pt idx="33">
                  <c:v>0.53559251436781596</c:v>
                </c:pt>
                <c:pt idx="34">
                  <c:v>0.4846767097701149</c:v>
                </c:pt>
                <c:pt idx="35">
                  <c:v>0.14911564367816091</c:v>
                </c:pt>
              </c:numCache>
            </c:numRef>
          </c:yVal>
          <c:smooth val="0"/>
        </c:ser>
        <c:dLbls>
          <c:showLegendKey val="0"/>
          <c:showVal val="0"/>
          <c:showCatName val="0"/>
          <c:showSerName val="0"/>
          <c:showPercent val="0"/>
          <c:showBubbleSize val="0"/>
        </c:dLbls>
        <c:axId val="583416856"/>
        <c:axId val="583417248"/>
      </c:scatterChart>
      <c:valAx>
        <c:axId val="583416856"/>
        <c:scaling>
          <c:orientation val="minMax"/>
          <c:max val="36"/>
        </c:scaling>
        <c:delete val="1"/>
        <c:axPos val="b"/>
        <c:majorGridlines>
          <c:spPr>
            <a:ln w="9525" cap="flat" cmpd="sng" algn="ctr">
              <a:solidFill>
                <a:srgbClr val="767171">
                  <a:lumMod val="75000"/>
                </a:srgbClr>
              </a:solidFill>
              <a:round/>
            </a:ln>
            <a:effectLst/>
          </c:spPr>
        </c:majorGridlines>
        <c:numFmt formatCode="General" sourceLinked="1"/>
        <c:majorTickMark val="none"/>
        <c:minorTickMark val="none"/>
        <c:tickLblPos val="nextTo"/>
        <c:crossAx val="583417248"/>
        <c:crosses val="autoZero"/>
        <c:crossBetween val="midCat"/>
        <c:majorUnit val="4"/>
      </c:valAx>
      <c:valAx>
        <c:axId val="583417248"/>
        <c:scaling>
          <c:orientation val="minMax"/>
        </c:scaling>
        <c:delete val="0"/>
        <c:axPos val="l"/>
        <c:majorGridlines>
          <c:spPr>
            <a:ln w="9525" cap="flat" cmpd="sng" algn="ctr">
              <a:solidFill>
                <a:srgbClr val="767171">
                  <a:lumMod val="60000"/>
                  <a:lumOff val="40000"/>
                </a:srgb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Garamond" panose="02020404030301010803" pitchFamily="18" charset="0"/>
                <a:ea typeface="+mn-ea"/>
                <a:cs typeface="+mn-cs"/>
              </a:defRPr>
            </a:pPr>
            <a:endParaRPr lang="en-US"/>
          </a:p>
        </c:txPr>
        <c:crossAx val="583416856"/>
        <c:crosses val="autoZero"/>
        <c:crossBetween val="midCat"/>
      </c:valAx>
      <c:spPr>
        <a:noFill/>
        <a:ln>
          <a:solidFill>
            <a:srgbClr val="000000"/>
          </a:solidFill>
        </a:ln>
        <a:effectLst/>
      </c:spPr>
    </c:plotArea>
    <c:legend>
      <c:legendPos val="b"/>
      <c:layout>
        <c:manualLayout>
          <c:xMode val="edge"/>
          <c:yMode val="edge"/>
          <c:x val="4.950371908864902E-2"/>
          <c:y val="0.94777131417384686"/>
          <c:w val="0.88421395550615123"/>
          <c:h val="5.2228777809459052E-2"/>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Garamond" panose="02020404030301010803" pitchFamily="18" charset="0"/>
              <a:ea typeface="+mn-ea"/>
              <a:cs typeface="+mn-cs"/>
            </a:defRPr>
          </a:pPr>
          <a:endParaRPr lang="en-US"/>
        </a:p>
      </c:txPr>
    </c:legend>
    <c:plotVisOnly val="1"/>
    <c:dispBlanksAs val="gap"/>
    <c:showDLblsOverMax val="0"/>
  </c:chart>
  <c:spPr>
    <a:gradFill>
      <a:gsLst>
        <a:gs pos="34000">
          <a:srgbClr val="2A5F7F">
            <a:tint val="66000"/>
            <a:satMod val="160000"/>
            <a:alpha val="50000"/>
          </a:srgbClr>
        </a:gs>
        <a:gs pos="61000">
          <a:srgbClr val="2A5F7F">
            <a:tint val="44500"/>
            <a:satMod val="160000"/>
          </a:srgbClr>
        </a:gs>
        <a:gs pos="100000">
          <a:srgbClr val="2A5F7F">
            <a:tint val="23500"/>
            <a:satMod val="160000"/>
          </a:srgbClr>
        </a:gs>
      </a:gsLst>
      <a:lin ang="13500000" scaled="1"/>
    </a:gradFill>
    <a:ln>
      <a:solidFill>
        <a:srgbClr val="000000"/>
      </a:solid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0.06925</cdr:x>
      <cdr:y>0.86497</cdr:y>
    </cdr:from>
    <cdr:to>
      <cdr:x>0.15837</cdr:x>
      <cdr:y>0.9438</cdr:y>
    </cdr:to>
    <cdr:sp macro="" textlink="">
      <cdr:nvSpPr>
        <cdr:cNvPr id="2" name="TextBox 1"/>
        <cdr:cNvSpPr txBox="1"/>
      </cdr:nvSpPr>
      <cdr:spPr>
        <a:xfrm xmlns:a="http://schemas.openxmlformats.org/drawingml/2006/main">
          <a:off x="571978" y="3689160"/>
          <a:ext cx="736131" cy="3362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smtClean="0">
              <a:latin typeface="Garamond" panose="02020404030301010803" pitchFamily="18" charset="0"/>
            </a:rPr>
            <a:t>April</a:t>
          </a:r>
          <a:endParaRPr lang="en-US" sz="1600" dirty="0">
            <a:latin typeface="Garamond" panose="02020404030301010803" pitchFamily="18" charset="0"/>
          </a:endParaRPr>
        </a:p>
      </cdr:txBody>
    </cdr:sp>
  </cdr:relSizeAnchor>
  <cdr:relSizeAnchor xmlns:cdr="http://schemas.openxmlformats.org/drawingml/2006/chartDrawing">
    <cdr:from>
      <cdr:x>0.1823</cdr:x>
      <cdr:y>0.86762</cdr:y>
    </cdr:from>
    <cdr:to>
      <cdr:x>0.26335</cdr:x>
      <cdr:y>0.9266</cdr:y>
    </cdr:to>
    <cdr:sp macro="" textlink="">
      <cdr:nvSpPr>
        <cdr:cNvPr id="3" name="TextBox 1"/>
        <cdr:cNvSpPr txBox="1"/>
      </cdr:nvSpPr>
      <cdr:spPr>
        <a:xfrm xmlns:a="http://schemas.openxmlformats.org/drawingml/2006/main">
          <a:off x="1505796" y="3700452"/>
          <a:ext cx="669458" cy="2515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smtClean="0">
              <a:latin typeface="Garamond" panose="02020404030301010803" pitchFamily="18" charset="0"/>
            </a:rPr>
            <a:t>May</a:t>
          </a:r>
          <a:endParaRPr lang="en-US" sz="1600" dirty="0">
            <a:latin typeface="Garamond" panose="02020404030301010803" pitchFamily="18" charset="0"/>
          </a:endParaRPr>
        </a:p>
      </cdr:txBody>
    </cdr:sp>
  </cdr:relSizeAnchor>
  <cdr:relSizeAnchor xmlns:cdr="http://schemas.openxmlformats.org/drawingml/2006/chartDrawing">
    <cdr:from>
      <cdr:x>0.89983</cdr:x>
      <cdr:y>0.86726</cdr:y>
    </cdr:from>
    <cdr:to>
      <cdr:x>0.97748</cdr:x>
      <cdr:y>0.94249</cdr:y>
    </cdr:to>
    <cdr:sp macro="" textlink="">
      <cdr:nvSpPr>
        <cdr:cNvPr id="4" name="TextBox 3"/>
        <cdr:cNvSpPr txBox="1"/>
      </cdr:nvSpPr>
      <cdr:spPr>
        <a:xfrm xmlns:a="http://schemas.openxmlformats.org/drawingml/2006/main">
          <a:off x="7432384" y="3698907"/>
          <a:ext cx="641404" cy="32086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smtClean="0">
              <a:latin typeface="Garamond" panose="02020404030301010803" pitchFamily="18" charset="0"/>
            </a:rPr>
            <a:t>Dec</a:t>
          </a:r>
          <a:endParaRPr lang="en-US" sz="1600" dirty="0">
            <a:latin typeface="Garamond" panose="02020404030301010803" pitchFamily="18" charset="0"/>
          </a:endParaRPr>
        </a:p>
      </cdr:txBody>
    </cdr:sp>
  </cdr:relSizeAnchor>
</c:userShap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riculture">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7DB862"/>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4927847" y="21990384"/>
            <a:ext cx="21373432" cy="2314074"/>
          </a:xfrm>
          <a:prstGeom prst="rect">
            <a:avLst/>
          </a:prstGeom>
        </p:spPr>
        <p:txBody>
          <a:bodyPr/>
          <a:lstStyle>
            <a:lvl1pPr marL="0" indent="0" algn="l">
              <a:buNone/>
              <a:defRPr sz="16000" b="0" baseline="0">
                <a:solidFill>
                  <a:srgbClr val="7EB761"/>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3771900"/>
            <a:ext cx="27432001"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28729"/>
            <a:ext cx="27432000" cy="1878944"/>
          </a:xfrm>
          <a:prstGeom prst="rect">
            <a:avLst/>
          </a:prstGeom>
        </p:spPr>
      </p:pic>
    </p:spTree>
    <p:extLst>
      <p:ext uri="{BB962C8B-B14F-4D97-AF65-F5344CB8AC3E}">
        <p14:creationId xmlns:p14="http://schemas.microsoft.com/office/powerpoint/2010/main" val="341177245"/>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eather">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94A3D3"/>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94A3D4"/>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571321680"/>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imate">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E9A149"/>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120352" y="22182889"/>
            <a:ext cx="20988422" cy="2314074"/>
          </a:xfrm>
          <a:prstGeom prst="rect">
            <a:avLst/>
          </a:prstGeom>
        </p:spPr>
        <p:txBody>
          <a:bodyPr/>
          <a:lstStyle>
            <a:lvl1pPr marL="0" indent="0" algn="l">
              <a:buNone/>
              <a:defRPr sz="16000" b="0" baseline="0">
                <a:solidFill>
                  <a:srgbClr val="E9A149"/>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3382560518"/>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ross Cutting">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EA7845"/>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4903784" y="21966321"/>
            <a:ext cx="21421558" cy="2314074"/>
          </a:xfrm>
          <a:prstGeom prst="rect">
            <a:avLst/>
          </a:prstGeom>
        </p:spPr>
        <p:txBody>
          <a:bodyPr/>
          <a:lstStyle>
            <a:lvl1pPr marL="0" indent="0" algn="l">
              <a:buNone/>
              <a:defRPr sz="16000" b="0" baseline="0">
                <a:solidFill>
                  <a:srgbClr val="E97845"/>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2186971387"/>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aster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586991"/>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57688F"/>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1307413801"/>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coForecasting">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218754"/>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144415" y="22206952"/>
            <a:ext cx="20940296" cy="2314074"/>
          </a:xfrm>
          <a:prstGeom prst="rect">
            <a:avLst/>
          </a:prstGeom>
        </p:spPr>
        <p:txBody>
          <a:bodyPr/>
          <a:lstStyle>
            <a:lvl1pPr marL="0" indent="0" algn="l">
              <a:buNone/>
              <a:defRPr sz="16000" b="0" baseline="0">
                <a:solidFill>
                  <a:srgbClr val="2E8652"/>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1765088460"/>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ergy">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52B37B"/>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072225" y="22134763"/>
            <a:ext cx="21084675" cy="2314074"/>
          </a:xfrm>
          <a:prstGeom prst="rect">
            <a:avLst/>
          </a:prstGeom>
        </p:spPr>
        <p:txBody>
          <a:bodyPr/>
          <a:lstStyle>
            <a:lvl1pPr marL="0" indent="0" algn="l">
              <a:buNone/>
              <a:defRPr sz="16000" b="0" baseline="0">
                <a:solidFill>
                  <a:srgbClr val="56B27B"/>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771901"/>
            <a:ext cx="27432000" cy="335280"/>
          </a:xfrm>
          <a:prstGeom prst="rect">
            <a:avLst/>
          </a:prstGeom>
        </p:spPr>
      </p:pic>
    </p:spTree>
    <p:extLst>
      <p:ext uri="{BB962C8B-B14F-4D97-AF65-F5344CB8AC3E}">
        <p14:creationId xmlns:p14="http://schemas.microsoft.com/office/powerpoint/2010/main" val="2161174045"/>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lth &amp; Air Quality">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C15442"/>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BE5341"/>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0" y="3771900"/>
            <a:ext cx="27432000" cy="335281"/>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102227128"/>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cean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2F8AB4"/>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3289B4"/>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80615"/>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1" y="3771900"/>
            <a:ext cx="27432000" cy="335280"/>
          </a:xfrm>
          <a:prstGeom prst="rect">
            <a:avLst/>
          </a:prstGeom>
        </p:spPr>
      </p:pic>
    </p:spTree>
    <p:extLst>
      <p:ext uri="{BB962C8B-B14F-4D97-AF65-F5344CB8AC3E}">
        <p14:creationId xmlns:p14="http://schemas.microsoft.com/office/powerpoint/2010/main" val="2832765254"/>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ater Resource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73A9DB"/>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75AADB"/>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3112809566"/>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3827528" y="549033"/>
            <a:ext cx="3300448" cy="2811330"/>
          </a:xfrm>
          <a:prstGeom prst="rect">
            <a:avLst/>
          </a:prstGeom>
        </p:spPr>
      </p:pic>
      <p:pic>
        <p:nvPicPr>
          <p:cNvPr id="5" name="Picture 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23028" y="698499"/>
            <a:ext cx="2482776" cy="2512397"/>
          </a:xfrm>
          <a:prstGeom prst="rect">
            <a:avLst/>
          </a:prstGeom>
        </p:spPr>
      </p:pic>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8088" userDrawn="1">
          <p15:clr>
            <a:srgbClr val="F26B43"/>
          </p15:clr>
        </p15:guide>
        <p15:guide id="2" orient="horz" pos="2376" userDrawn="1">
          <p15:clr>
            <a:srgbClr val="F26B43"/>
          </p15:clr>
        </p15:guide>
        <p15:guide id="3" pos="576" userDrawn="1">
          <p15:clr>
            <a:srgbClr val="F26B43"/>
          </p15:clr>
        </p15:guide>
        <p15:guide id="4" pos="15000" userDrawn="1">
          <p15:clr>
            <a:srgbClr val="F26B43"/>
          </p15:clr>
        </p15:guide>
        <p15:guide id="5" orient="horz" pos="21624" userDrawn="1">
          <p15:clr>
            <a:srgbClr val="F26B43"/>
          </p15:clr>
        </p15:guide>
        <p15:guide id="6" orient="horz" pos="2784" userDrawn="1">
          <p15:clr>
            <a:srgbClr val="F26B43"/>
          </p15:clr>
        </p15:guide>
        <p15:guide id="7" pos="4224" userDrawn="1">
          <p15:clr>
            <a:srgbClr val="A4A3A4"/>
          </p15:clr>
        </p15:guide>
        <p15:guide id="8" pos="4512" userDrawn="1">
          <p15:clr>
            <a:srgbClr val="A4A3A4"/>
          </p15:clr>
        </p15:guide>
        <p15:guide id="9" pos="11736" userDrawn="1">
          <p15:clr>
            <a:srgbClr val="A4A3A4"/>
          </p15:clr>
        </p15:guide>
        <p15:guide id="10" pos="11424" userDrawn="1">
          <p15:clr>
            <a:srgbClr val="A4A3A4"/>
          </p15:clr>
        </p15:guide>
        <p15:guide id="11" orient="horz" pos="22416" userDrawn="1">
          <p15:clr>
            <a:srgbClr val="F26B43"/>
          </p15:clr>
        </p15:guide>
        <p15:guide id="12" orient="horz" pos="1152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jpeg"/><Relationship Id="rId18" Type="http://schemas.openxmlformats.org/officeDocument/2006/relationships/chart" Target="../charts/chart1.xml"/><Relationship Id="rId26" Type="http://schemas.openxmlformats.org/officeDocument/2006/relationships/image" Target="../media/image46.png"/><Relationship Id="rId3" Type="http://schemas.openxmlformats.org/officeDocument/2006/relationships/image" Target="../media/image24.png"/><Relationship Id="rId21" Type="http://schemas.openxmlformats.org/officeDocument/2006/relationships/image" Target="../media/image41.png"/><Relationship Id="rId34" Type="http://schemas.openxmlformats.org/officeDocument/2006/relationships/image" Target="../media/image54.png"/><Relationship Id="rId7" Type="http://schemas.openxmlformats.org/officeDocument/2006/relationships/image" Target="../media/image28.jpeg"/><Relationship Id="rId12" Type="http://schemas.openxmlformats.org/officeDocument/2006/relationships/image" Target="../media/image33.jpeg"/><Relationship Id="rId17" Type="http://schemas.openxmlformats.org/officeDocument/2006/relationships/image" Target="../media/image38.png"/><Relationship Id="rId25" Type="http://schemas.openxmlformats.org/officeDocument/2006/relationships/image" Target="../media/image45.png"/><Relationship Id="rId33" Type="http://schemas.openxmlformats.org/officeDocument/2006/relationships/image" Target="../media/image53.png"/><Relationship Id="rId2" Type="http://schemas.openxmlformats.org/officeDocument/2006/relationships/image" Target="../media/image23.png"/><Relationship Id="rId16" Type="http://schemas.openxmlformats.org/officeDocument/2006/relationships/image" Target="../media/image37.png"/><Relationship Id="rId20" Type="http://schemas.openxmlformats.org/officeDocument/2006/relationships/image" Target="../media/image40.png"/><Relationship Id="rId29"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image" Target="../media/image44.png"/><Relationship Id="rId32" Type="http://schemas.openxmlformats.org/officeDocument/2006/relationships/image" Target="../media/image52.png"/><Relationship Id="rId37" Type="http://schemas.openxmlformats.org/officeDocument/2006/relationships/chart" Target="../charts/chart2.xml"/><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43.png"/><Relationship Id="rId28" Type="http://schemas.openxmlformats.org/officeDocument/2006/relationships/image" Target="../media/image48.png"/><Relationship Id="rId36" Type="http://schemas.openxmlformats.org/officeDocument/2006/relationships/image" Target="../media/image56.png"/><Relationship Id="rId10" Type="http://schemas.openxmlformats.org/officeDocument/2006/relationships/image" Target="../media/image31.jpeg"/><Relationship Id="rId19" Type="http://schemas.openxmlformats.org/officeDocument/2006/relationships/image" Target="../media/image39.png"/><Relationship Id="rId31" Type="http://schemas.openxmlformats.org/officeDocument/2006/relationships/image" Target="../media/image5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2.png"/><Relationship Id="rId27" Type="http://schemas.openxmlformats.org/officeDocument/2006/relationships/image" Target="../media/image47.png"/><Relationship Id="rId30" Type="http://schemas.openxmlformats.org/officeDocument/2006/relationships/image" Target="../media/image50.png"/><Relationship Id="rId35"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sp>
        <p:nvSpPr>
          <p:cNvPr id="1031" name="TextBox 1030"/>
          <p:cNvSpPr txBox="1"/>
          <p:nvPr/>
        </p:nvSpPr>
        <p:spPr>
          <a:xfrm>
            <a:off x="12977717" y="26255862"/>
            <a:ext cx="3255776" cy="1389894"/>
          </a:xfrm>
          <a:prstGeom prst="rect">
            <a:avLst/>
          </a:prstGeom>
          <a:gradFill>
            <a:gsLst>
              <a:gs pos="0">
                <a:schemeClr val="accent1">
                  <a:tint val="66000"/>
                  <a:satMod val="160000"/>
                </a:schemeClr>
              </a:gs>
              <a:gs pos="0">
                <a:schemeClr val="accent1">
                  <a:tint val="44500"/>
                  <a:satMod val="160000"/>
                </a:schemeClr>
              </a:gs>
              <a:gs pos="100000">
                <a:schemeClr val="accent1">
                  <a:tint val="23500"/>
                  <a:satMod val="160000"/>
                </a:schemeClr>
              </a:gs>
            </a:gsLst>
            <a:path path="circle">
              <a:fillToRect l="50000" t="50000" r="50000" b="50000"/>
            </a:path>
          </a:gradFill>
          <a:ln>
            <a:solidFill>
              <a:srgbClr val="000000"/>
            </a:solidFill>
          </a:ln>
        </p:spPr>
        <p:txBody>
          <a:bodyPr wrap="square" rtlCol="0">
            <a:spAutoFit/>
          </a:bodyPr>
          <a:lstStyle/>
          <a:p>
            <a:endParaRPr lang="en-US" dirty="0"/>
          </a:p>
        </p:txBody>
      </p:sp>
      <p:sp>
        <p:nvSpPr>
          <p:cNvPr id="3" name="Text Placeholder 2"/>
          <p:cNvSpPr>
            <a:spLocks noGrp="1"/>
          </p:cNvSpPr>
          <p:nvPr>
            <p:ph type="body" sz="quarter" idx="11"/>
          </p:nvPr>
        </p:nvSpPr>
        <p:spPr>
          <a:xfrm>
            <a:off x="4009644" y="787399"/>
            <a:ext cx="19412712" cy="2695437"/>
          </a:xfrm>
        </p:spPr>
        <p:txBody>
          <a:bodyPr anchor="ctr"/>
          <a:lstStyle/>
          <a:p>
            <a:endParaRPr lang="en-US" dirty="0" smtClean="0"/>
          </a:p>
          <a:p>
            <a:r>
              <a:rPr lang="en-US" dirty="0" smtClean="0"/>
              <a:t>Utilizing </a:t>
            </a:r>
            <a:r>
              <a:rPr lang="en-US" dirty="0"/>
              <a:t>NASA Earth Observations to Assess Agricultural Drought Severity in Ethiopia and Provide a Tool for Monitoring Drought at the Regional Level</a:t>
            </a:r>
          </a:p>
          <a:p>
            <a:endParaRPr lang="en-US" dirty="0"/>
          </a:p>
        </p:txBody>
      </p:sp>
      <p:sp>
        <p:nvSpPr>
          <p:cNvPr id="2" name="Text Placeholder 1"/>
          <p:cNvSpPr>
            <a:spLocks noGrp="1"/>
          </p:cNvSpPr>
          <p:nvPr>
            <p:ph type="body" sz="quarter" idx="10"/>
          </p:nvPr>
        </p:nvSpPr>
        <p:spPr>
          <a:xfrm rot="16200000">
            <a:off x="11395220" y="18076757"/>
            <a:ext cx="28438686" cy="2314074"/>
          </a:xfrm>
        </p:spPr>
        <p:txBody>
          <a:bodyPr/>
          <a:lstStyle/>
          <a:p>
            <a:pPr algn="ctr"/>
            <a:r>
              <a:rPr lang="en-US" b="1" dirty="0"/>
              <a:t>ETHIOPIA</a:t>
            </a:r>
            <a:r>
              <a:rPr lang="en-US" dirty="0"/>
              <a:t> DISASTERS</a:t>
            </a:r>
          </a:p>
          <a:p>
            <a:endParaRPr lang="en-US" dirty="0"/>
          </a:p>
        </p:txBody>
      </p:sp>
      <p:sp>
        <p:nvSpPr>
          <p:cNvPr id="9" name="Text Placeholder 16"/>
          <p:cNvSpPr txBox="1">
            <a:spLocks/>
          </p:cNvSpPr>
          <p:nvPr/>
        </p:nvSpPr>
        <p:spPr>
          <a:xfrm>
            <a:off x="821699" y="33657590"/>
            <a:ext cx="2498352" cy="71223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fontAlgn="auto">
              <a:lnSpc>
                <a:spcPct val="100000"/>
              </a:lnSpc>
              <a:spcBef>
                <a:spcPts val="0"/>
              </a:spcBef>
              <a:spcAft>
                <a:spcPts val="0"/>
              </a:spcAft>
              <a:defRPr/>
            </a:pPr>
            <a:r>
              <a:rPr lang="en-US" sz="2000" dirty="0">
                <a:solidFill>
                  <a:schemeClr val="tx1">
                    <a:lumMod val="75000"/>
                  </a:schemeClr>
                </a:solidFill>
              </a:rPr>
              <a:t>Amandeep </a:t>
            </a:r>
            <a:r>
              <a:rPr lang="en-US" sz="2000" dirty="0" err="1" smtClean="0">
                <a:solidFill>
                  <a:schemeClr val="tx1">
                    <a:lumMod val="75000"/>
                  </a:schemeClr>
                </a:solidFill>
              </a:rPr>
              <a:t>Vashisht</a:t>
            </a:r>
            <a:r>
              <a:rPr lang="en-US" sz="2000" dirty="0" smtClean="0">
                <a:solidFill>
                  <a:schemeClr val="tx1">
                    <a:lumMod val="75000"/>
                  </a:schemeClr>
                </a:solidFill>
              </a:rPr>
              <a:t>         (Team Lead)</a:t>
            </a:r>
            <a:endParaRPr lang="en-US" sz="2000" dirty="0">
              <a:solidFill>
                <a:schemeClr val="tx1">
                  <a:lumMod val="75000"/>
                </a:schemeClr>
              </a:solidFill>
            </a:endParaRPr>
          </a:p>
        </p:txBody>
      </p:sp>
      <p:sp>
        <p:nvSpPr>
          <p:cNvPr id="11" name="Text Placeholder 16"/>
          <p:cNvSpPr txBox="1">
            <a:spLocks/>
          </p:cNvSpPr>
          <p:nvPr/>
        </p:nvSpPr>
        <p:spPr>
          <a:xfrm>
            <a:off x="12724635" y="32698350"/>
            <a:ext cx="11575076" cy="263070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fontAlgn="auto">
              <a:lnSpc>
                <a:spcPct val="100000"/>
              </a:lnSpc>
              <a:spcBef>
                <a:spcPts val="600"/>
              </a:spcBef>
              <a:spcAft>
                <a:spcPts val="0"/>
              </a:spcAft>
              <a:defRPr/>
            </a:pPr>
            <a:r>
              <a:rPr lang="en-US" sz="3000" dirty="0">
                <a:solidFill>
                  <a:schemeClr val="tx1">
                    <a:lumMod val="75000"/>
                  </a:schemeClr>
                </a:solidFill>
              </a:rPr>
              <a:t>We would like to </a:t>
            </a:r>
            <a:r>
              <a:rPr lang="en-US" sz="3000" dirty="0" smtClean="0">
                <a:solidFill>
                  <a:schemeClr val="tx1">
                    <a:lumMod val="75000"/>
                  </a:schemeClr>
                </a:solidFill>
              </a:rPr>
              <a:t>thank Dr. Paul Evangelista, Dr. Amanda West, Ryan Anderson, and Brian Woodward of Colorado State </a:t>
            </a:r>
            <a:r>
              <a:rPr lang="en-US" sz="3000" dirty="0" smtClean="0">
                <a:solidFill>
                  <a:schemeClr val="tx1">
                    <a:lumMod val="75000"/>
                  </a:schemeClr>
                </a:solidFill>
              </a:rPr>
              <a:t>University.</a:t>
            </a:r>
            <a:endParaRPr lang="en-US" sz="3000" b="1" dirty="0" smtClean="0">
              <a:solidFill>
                <a:schemeClr val="tx1">
                  <a:lumMod val="75000"/>
                </a:schemeClr>
              </a:solidFill>
            </a:endParaRPr>
          </a:p>
          <a:p>
            <a:pPr>
              <a:lnSpc>
                <a:spcPct val="100000"/>
              </a:lnSpc>
              <a:spcBef>
                <a:spcPts val="0"/>
              </a:spcBef>
              <a:defRPr/>
            </a:pPr>
            <a:r>
              <a:rPr lang="en-US" sz="1300" i="1" dirty="0" smtClean="0">
                <a:solidFill>
                  <a:srgbClr val="767171"/>
                </a:solidFill>
              </a:rPr>
              <a:t>This </a:t>
            </a:r>
            <a:r>
              <a:rPr lang="en-US" sz="1300" i="1" dirty="0">
                <a:solidFill>
                  <a:srgbClr val="767171"/>
                </a:solidFill>
              </a:rPr>
              <a:t>material is based upon work supported by NASA through contract NNL11AA00B and cooperative agreement NNX14AB60A. Any mention of a commercial product, service, or </a:t>
            </a:r>
            <a:endParaRPr lang="en-US" sz="1300" i="1" dirty="0" smtClean="0">
              <a:solidFill>
                <a:srgbClr val="767171"/>
              </a:solidFill>
            </a:endParaRPr>
          </a:p>
          <a:p>
            <a:pPr>
              <a:lnSpc>
                <a:spcPct val="100000"/>
              </a:lnSpc>
              <a:spcBef>
                <a:spcPts val="0"/>
              </a:spcBef>
              <a:defRPr/>
            </a:pPr>
            <a:r>
              <a:rPr lang="en-US" sz="1300" i="1" dirty="0" smtClean="0">
                <a:solidFill>
                  <a:srgbClr val="767171"/>
                </a:solidFill>
              </a:rPr>
              <a:t>activity </a:t>
            </a:r>
            <a:r>
              <a:rPr lang="en-US" sz="1300" i="1" dirty="0">
                <a:solidFill>
                  <a:srgbClr val="767171"/>
                </a:solidFill>
              </a:rPr>
              <a:t>in this material does not constitute NASA endorsement. Any opinions, findings, and conclusions or recommendations expressed in this material are those of the author(s) and do not necessarily </a:t>
            </a:r>
            <a:endParaRPr lang="en-US" sz="1300" i="1" dirty="0" smtClean="0">
              <a:solidFill>
                <a:srgbClr val="767171"/>
              </a:solidFill>
            </a:endParaRPr>
          </a:p>
          <a:p>
            <a:pPr>
              <a:lnSpc>
                <a:spcPct val="100000"/>
              </a:lnSpc>
              <a:spcBef>
                <a:spcPts val="0"/>
              </a:spcBef>
              <a:defRPr/>
            </a:pPr>
            <a:r>
              <a:rPr lang="en-US" sz="1300" i="1" dirty="0" smtClean="0">
                <a:solidFill>
                  <a:srgbClr val="767171"/>
                </a:solidFill>
              </a:rPr>
              <a:t>reflect </a:t>
            </a:r>
            <a:r>
              <a:rPr lang="en-US" sz="1300" i="1" dirty="0">
                <a:solidFill>
                  <a:srgbClr val="767171"/>
                </a:solidFill>
              </a:rPr>
              <a:t>the views of the National Aeronautics and Space Administration and partner organizations. </a:t>
            </a:r>
          </a:p>
          <a:p>
            <a:pPr>
              <a:lnSpc>
                <a:spcPct val="100000"/>
              </a:lnSpc>
              <a:spcBef>
                <a:spcPts val="600"/>
              </a:spcBef>
              <a:defRPr/>
            </a:pPr>
            <a:endParaRPr lang="en-US" sz="3000" dirty="0">
              <a:solidFill>
                <a:schemeClr val="tx1">
                  <a:lumMod val="50000"/>
                </a:schemeClr>
              </a:solidFill>
            </a:endParaRPr>
          </a:p>
          <a:p>
            <a:pPr fontAlgn="auto">
              <a:lnSpc>
                <a:spcPct val="100000"/>
              </a:lnSpc>
              <a:spcBef>
                <a:spcPts val="600"/>
              </a:spcBef>
              <a:spcAft>
                <a:spcPts val="0"/>
              </a:spcAft>
              <a:defRPr/>
            </a:pPr>
            <a:endParaRPr lang="en-US" sz="3000" dirty="0">
              <a:solidFill>
                <a:schemeClr val="tx1">
                  <a:lumMod val="50000"/>
                </a:schemeClr>
              </a:solidFill>
            </a:endParaRPr>
          </a:p>
          <a:p>
            <a:pPr lvl="0" defTabSz="3072384">
              <a:lnSpc>
                <a:spcPct val="100000"/>
              </a:lnSpc>
              <a:spcBef>
                <a:spcPts val="0"/>
              </a:spcBef>
            </a:pPr>
            <a:r>
              <a:rPr lang="en-US" sz="1600" i="1" dirty="0" smtClean="0">
                <a:solidFill>
                  <a:srgbClr val="767171"/>
                </a:solidFill>
              </a:rPr>
              <a:t>. </a:t>
            </a:r>
            <a:endParaRPr lang="en-US" sz="1600" i="1" dirty="0">
              <a:solidFill>
                <a:srgbClr val="767171"/>
              </a:solidFill>
            </a:endParaRPr>
          </a:p>
        </p:txBody>
      </p:sp>
      <p:sp>
        <p:nvSpPr>
          <p:cNvPr id="14" name="Text Placeholder 16"/>
          <p:cNvSpPr txBox="1">
            <a:spLocks/>
          </p:cNvSpPr>
          <p:nvPr/>
        </p:nvSpPr>
        <p:spPr>
          <a:xfrm>
            <a:off x="12839699" y="17128081"/>
            <a:ext cx="10972801" cy="163120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dirty="0" smtClean="0">
              <a:solidFill>
                <a:schemeClr val="tx1">
                  <a:lumMod val="75000"/>
                </a:schemeClr>
              </a:solidFill>
            </a:endParaRPr>
          </a:p>
        </p:txBody>
      </p:sp>
      <p:sp>
        <p:nvSpPr>
          <p:cNvPr id="6" name="Text Placeholder 16"/>
          <p:cNvSpPr txBox="1">
            <a:spLocks/>
          </p:cNvSpPr>
          <p:nvPr/>
        </p:nvSpPr>
        <p:spPr>
          <a:xfrm>
            <a:off x="930921" y="5436280"/>
            <a:ext cx="22924986" cy="333153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fontAlgn="auto">
              <a:spcAft>
                <a:spcPts val="0"/>
              </a:spcAft>
              <a:defRPr/>
            </a:pPr>
            <a:r>
              <a:rPr lang="en-US" sz="3000" dirty="0">
                <a:solidFill>
                  <a:schemeClr val="tx1">
                    <a:lumMod val="75000"/>
                  </a:schemeClr>
                </a:solidFill>
              </a:rPr>
              <a:t>Ethiopia has recently been affected by several droughts, with the latest 2015 drought being the worst in half a century. Agriculture, being the predominant sector of the country’s economy, is rain-fed and is therefore most susceptible to droughts. Developing a reliable remotely sensed tool that incorporates a combination of drought-related parameters can help in better detection of drought events with respect to their </a:t>
            </a:r>
            <a:r>
              <a:rPr lang="en-US" sz="3000" dirty="0" smtClean="0">
                <a:solidFill>
                  <a:schemeClr val="tx1">
                    <a:lumMod val="75000"/>
                  </a:schemeClr>
                </a:solidFill>
              </a:rPr>
              <a:t>spatiotemporal </a:t>
            </a:r>
            <a:r>
              <a:rPr lang="en-US" sz="3000" dirty="0">
                <a:solidFill>
                  <a:schemeClr val="tx1">
                    <a:lumMod val="75000"/>
                  </a:schemeClr>
                </a:solidFill>
              </a:rPr>
              <a:t>extent, duration and severity. This project implemented a scaled drought index utilizing NASA’s Terra Moderate Resolution Imaging Spectroradiometer (MODIS), </a:t>
            </a:r>
            <a:r>
              <a:rPr lang="en-US" sz="3000" dirty="0" smtClean="0">
                <a:solidFill>
                  <a:schemeClr val="tx1">
                    <a:lumMod val="75000"/>
                  </a:schemeClr>
                </a:solidFill>
              </a:rPr>
              <a:t>Tropical </a:t>
            </a:r>
            <a:r>
              <a:rPr lang="en-US" sz="3000" dirty="0">
                <a:solidFill>
                  <a:schemeClr val="tx1">
                    <a:lumMod val="75000"/>
                  </a:schemeClr>
                </a:solidFill>
              </a:rPr>
              <a:t>Rainfall Measuring Mission (TRMM) and Global Precipitation Measurement (GPM) Integrated Multi-satellite Retrievals for GPM (IMERG) data to assess drought at a regional scale over the last 10 years. The index maps and decision support tools were provided to the project partners to supply timely information for humanitarian aid, and to build their capacity to monitor droughts in the future.</a:t>
            </a:r>
          </a:p>
        </p:txBody>
      </p:sp>
      <p:sp>
        <p:nvSpPr>
          <p:cNvPr id="15" name="Text Placeholder 16"/>
          <p:cNvSpPr txBox="1">
            <a:spLocks/>
          </p:cNvSpPr>
          <p:nvPr/>
        </p:nvSpPr>
        <p:spPr>
          <a:xfrm>
            <a:off x="865587" y="9311907"/>
            <a:ext cx="11980015" cy="288036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fontAlgn="auto">
              <a:spcAft>
                <a:spcPts val="0"/>
              </a:spcAft>
              <a:buClr>
                <a:srgbClr val="586991"/>
              </a:buClr>
              <a:defRPr/>
            </a:pPr>
            <a:r>
              <a:rPr lang="en-US" sz="3000" b="1" dirty="0" smtClean="0">
                <a:solidFill>
                  <a:srgbClr val="586991"/>
                </a:solidFill>
              </a:rPr>
              <a:t>Develop</a:t>
            </a:r>
            <a:r>
              <a:rPr lang="en-US" sz="3000" dirty="0" smtClean="0">
                <a:solidFill>
                  <a:schemeClr val="tx1">
                    <a:lumMod val="50000"/>
                  </a:schemeClr>
                </a:solidFill>
              </a:rPr>
              <a:t> </a:t>
            </a:r>
            <a:r>
              <a:rPr lang="en-US" sz="3000" dirty="0" smtClean="0">
                <a:solidFill>
                  <a:schemeClr val="tx1">
                    <a:lumMod val="75000"/>
                  </a:schemeClr>
                </a:solidFill>
              </a:rPr>
              <a:t>a </a:t>
            </a:r>
            <a:r>
              <a:rPr lang="en-US" sz="3000" dirty="0" smtClean="0">
                <a:solidFill>
                  <a:schemeClr val="tx1">
                    <a:lumMod val="75000"/>
                  </a:schemeClr>
                </a:solidFill>
              </a:rPr>
              <a:t>scaled </a:t>
            </a:r>
            <a:r>
              <a:rPr lang="en-US" sz="3000" dirty="0">
                <a:solidFill>
                  <a:schemeClr val="tx1">
                    <a:lumMod val="75000"/>
                  </a:schemeClr>
                </a:solidFill>
              </a:rPr>
              <a:t>drought </a:t>
            </a:r>
            <a:r>
              <a:rPr lang="en-US" sz="3000" dirty="0" smtClean="0">
                <a:solidFill>
                  <a:schemeClr val="tx1">
                    <a:lumMod val="75000"/>
                  </a:schemeClr>
                </a:solidFill>
              </a:rPr>
              <a:t>index to characterize drought conditions </a:t>
            </a:r>
            <a:endParaRPr lang="en-US" sz="3000" dirty="0" smtClean="0">
              <a:solidFill>
                <a:schemeClr val="tx1">
                  <a:lumMod val="75000"/>
                </a:schemeClr>
              </a:solidFill>
            </a:endParaRPr>
          </a:p>
          <a:p>
            <a:pPr marL="347663" indent="-347663">
              <a:buClr>
                <a:srgbClr val="586991"/>
              </a:buClr>
              <a:defRPr/>
            </a:pPr>
            <a:r>
              <a:rPr lang="en-US" sz="3000" b="1" dirty="0">
                <a:solidFill>
                  <a:srgbClr val="586991"/>
                </a:solidFill>
              </a:rPr>
              <a:t>Analyze</a:t>
            </a:r>
            <a:r>
              <a:rPr lang="en-US" sz="3000" dirty="0">
                <a:solidFill>
                  <a:schemeClr val="tx1">
                    <a:lumMod val="50000"/>
                  </a:schemeClr>
                </a:solidFill>
              </a:rPr>
              <a:t> </a:t>
            </a:r>
            <a:r>
              <a:rPr lang="en-US" sz="3000" dirty="0">
                <a:solidFill>
                  <a:schemeClr val="tx1">
                    <a:lumMod val="75000"/>
                  </a:schemeClr>
                </a:solidFill>
              </a:rPr>
              <a:t>drought severity and </a:t>
            </a:r>
            <a:r>
              <a:rPr lang="en-US" sz="3000" dirty="0" smtClean="0">
                <a:solidFill>
                  <a:schemeClr val="tx1">
                    <a:lumMod val="75000"/>
                  </a:schemeClr>
                </a:solidFill>
              </a:rPr>
              <a:t>spatiotemporal variation across the study area</a:t>
            </a:r>
            <a:endParaRPr lang="en-US" sz="3000" dirty="0">
              <a:solidFill>
                <a:schemeClr val="tx1">
                  <a:lumMod val="75000"/>
                </a:schemeClr>
              </a:solidFill>
            </a:endParaRPr>
          </a:p>
          <a:p>
            <a:pPr marL="347663" indent="-347663" fontAlgn="auto">
              <a:spcAft>
                <a:spcPts val="0"/>
              </a:spcAft>
              <a:buClr>
                <a:srgbClr val="586991"/>
              </a:buClr>
              <a:defRPr/>
            </a:pPr>
            <a:r>
              <a:rPr lang="en-US" sz="3000" b="1" dirty="0">
                <a:solidFill>
                  <a:srgbClr val="586991"/>
                </a:solidFill>
              </a:rPr>
              <a:t>Create</a:t>
            </a:r>
            <a:r>
              <a:rPr lang="en-US" sz="3000" dirty="0">
                <a:solidFill>
                  <a:schemeClr val="tx1">
                    <a:lumMod val="50000"/>
                  </a:schemeClr>
                </a:solidFill>
              </a:rPr>
              <a:t> </a:t>
            </a:r>
            <a:r>
              <a:rPr lang="en-US" sz="3000" dirty="0" smtClean="0">
                <a:solidFill>
                  <a:schemeClr val="tx1">
                    <a:lumMod val="75000"/>
                  </a:schemeClr>
                </a:solidFill>
              </a:rPr>
              <a:t>tutorials for </a:t>
            </a:r>
            <a:r>
              <a:rPr lang="en-US" sz="3000" dirty="0">
                <a:solidFill>
                  <a:schemeClr val="tx1">
                    <a:lumMod val="75000"/>
                  </a:schemeClr>
                </a:solidFill>
              </a:rPr>
              <a:t>partner organizations </a:t>
            </a:r>
            <a:r>
              <a:rPr lang="en-US" sz="3000" dirty="0" smtClean="0">
                <a:solidFill>
                  <a:schemeClr val="tx1">
                    <a:lumMod val="75000"/>
                  </a:schemeClr>
                </a:solidFill>
              </a:rPr>
              <a:t>to build their capacity to monitor drought in the future</a:t>
            </a:r>
            <a:endParaRPr lang="en-US" sz="3000" dirty="0">
              <a:solidFill>
                <a:schemeClr val="tx1">
                  <a:lumMod val="75000"/>
                </a:schemeClr>
              </a:solidFill>
            </a:endParaRPr>
          </a:p>
        </p:txBody>
      </p:sp>
      <p:sp>
        <p:nvSpPr>
          <p:cNvPr id="16" name="TextBox 15"/>
          <p:cNvSpPr txBox="1"/>
          <p:nvPr/>
        </p:nvSpPr>
        <p:spPr>
          <a:xfrm>
            <a:off x="887514" y="4493747"/>
            <a:ext cx="11516347" cy="769441"/>
          </a:xfrm>
          <a:prstGeom prst="rect">
            <a:avLst/>
          </a:prstGeom>
          <a:noFill/>
        </p:spPr>
        <p:txBody>
          <a:bodyPr wrap="square" rtlCol="0">
            <a:spAutoFit/>
          </a:bodyPr>
          <a:lstStyle/>
          <a:p>
            <a:r>
              <a:rPr lang="en-US" sz="4400" b="1" dirty="0" smtClean="0">
                <a:solidFill>
                  <a:srgbClr val="57688F"/>
                </a:solidFill>
                <a:latin typeface="Century Gothic" panose="020B0502020202020204" pitchFamily="34" charset="0"/>
              </a:rPr>
              <a:t>Abstract</a:t>
            </a:r>
          </a:p>
        </p:txBody>
      </p:sp>
      <p:sp>
        <p:nvSpPr>
          <p:cNvPr id="23" name="TextBox 22"/>
          <p:cNvSpPr txBox="1"/>
          <p:nvPr/>
        </p:nvSpPr>
        <p:spPr>
          <a:xfrm>
            <a:off x="851232" y="8532676"/>
            <a:ext cx="8229600" cy="769441"/>
          </a:xfrm>
          <a:prstGeom prst="rect">
            <a:avLst/>
          </a:prstGeom>
          <a:noFill/>
        </p:spPr>
        <p:txBody>
          <a:bodyPr wrap="square" rtlCol="0">
            <a:spAutoFit/>
          </a:bodyPr>
          <a:lstStyle/>
          <a:p>
            <a:r>
              <a:rPr lang="en-US" sz="4400" b="1" dirty="0" smtClean="0">
                <a:solidFill>
                  <a:srgbClr val="57688F"/>
                </a:solidFill>
                <a:latin typeface="Century Gothic" panose="020B0502020202020204" pitchFamily="34" charset="0"/>
              </a:rPr>
              <a:t>Objectives</a:t>
            </a:r>
          </a:p>
        </p:txBody>
      </p:sp>
      <p:sp>
        <p:nvSpPr>
          <p:cNvPr id="26" name="TextBox 25"/>
          <p:cNvSpPr txBox="1"/>
          <p:nvPr/>
        </p:nvSpPr>
        <p:spPr>
          <a:xfrm>
            <a:off x="12767814" y="8513266"/>
            <a:ext cx="8229600" cy="769441"/>
          </a:xfrm>
          <a:prstGeom prst="rect">
            <a:avLst/>
          </a:prstGeom>
          <a:noFill/>
        </p:spPr>
        <p:txBody>
          <a:bodyPr wrap="square" rtlCol="0">
            <a:spAutoFit/>
          </a:bodyPr>
          <a:lstStyle/>
          <a:p>
            <a:r>
              <a:rPr lang="en-US" sz="4400" b="1" dirty="0" smtClean="0">
                <a:solidFill>
                  <a:srgbClr val="57688F"/>
                </a:solidFill>
                <a:latin typeface="Century Gothic" panose="020B0502020202020204" pitchFamily="34" charset="0"/>
              </a:rPr>
              <a:t>Earth Observations</a:t>
            </a:r>
          </a:p>
        </p:txBody>
      </p:sp>
      <p:sp>
        <p:nvSpPr>
          <p:cNvPr id="27" name="TextBox 26"/>
          <p:cNvSpPr txBox="1"/>
          <p:nvPr/>
        </p:nvSpPr>
        <p:spPr>
          <a:xfrm>
            <a:off x="865587" y="19377084"/>
            <a:ext cx="11550315" cy="769441"/>
          </a:xfrm>
          <a:prstGeom prst="rect">
            <a:avLst/>
          </a:prstGeom>
          <a:noFill/>
        </p:spPr>
        <p:txBody>
          <a:bodyPr wrap="square" rtlCol="0">
            <a:spAutoFit/>
          </a:bodyPr>
          <a:lstStyle/>
          <a:p>
            <a:r>
              <a:rPr lang="en-US" sz="4400" b="1" dirty="0" smtClean="0">
                <a:solidFill>
                  <a:srgbClr val="57688F"/>
                </a:solidFill>
                <a:latin typeface="Century Gothic" panose="020B0502020202020204" pitchFamily="34" charset="0"/>
              </a:rPr>
              <a:t>Results</a:t>
            </a:r>
          </a:p>
        </p:txBody>
      </p:sp>
      <p:sp>
        <p:nvSpPr>
          <p:cNvPr id="28" name="TextBox 27"/>
          <p:cNvSpPr txBox="1"/>
          <p:nvPr/>
        </p:nvSpPr>
        <p:spPr>
          <a:xfrm>
            <a:off x="843099" y="26956055"/>
            <a:ext cx="8229600" cy="769441"/>
          </a:xfrm>
          <a:prstGeom prst="rect">
            <a:avLst/>
          </a:prstGeom>
          <a:noFill/>
        </p:spPr>
        <p:txBody>
          <a:bodyPr wrap="square" rtlCol="0">
            <a:spAutoFit/>
          </a:bodyPr>
          <a:lstStyle/>
          <a:p>
            <a:r>
              <a:rPr lang="en-US" sz="4400" b="1" dirty="0" smtClean="0">
                <a:solidFill>
                  <a:srgbClr val="57688F"/>
                </a:solidFill>
                <a:latin typeface="Century Gothic" panose="020B0502020202020204" pitchFamily="34" charset="0"/>
              </a:rPr>
              <a:t>Conclusions</a:t>
            </a:r>
          </a:p>
        </p:txBody>
      </p:sp>
      <p:sp>
        <p:nvSpPr>
          <p:cNvPr id="29" name="TextBox 28"/>
          <p:cNvSpPr txBox="1"/>
          <p:nvPr/>
        </p:nvSpPr>
        <p:spPr>
          <a:xfrm>
            <a:off x="12749247" y="32019478"/>
            <a:ext cx="8229600" cy="769441"/>
          </a:xfrm>
          <a:prstGeom prst="rect">
            <a:avLst/>
          </a:prstGeom>
          <a:noFill/>
        </p:spPr>
        <p:txBody>
          <a:bodyPr wrap="square" rtlCol="0">
            <a:spAutoFit/>
          </a:bodyPr>
          <a:lstStyle/>
          <a:p>
            <a:r>
              <a:rPr lang="en-US" sz="4400" b="1" dirty="0" smtClean="0">
                <a:solidFill>
                  <a:srgbClr val="57688F"/>
                </a:solidFill>
                <a:latin typeface="Century Gothic" panose="020B0502020202020204" pitchFamily="34" charset="0"/>
              </a:rPr>
              <a:t>Acknowledgements</a:t>
            </a:r>
          </a:p>
        </p:txBody>
      </p:sp>
      <p:sp>
        <p:nvSpPr>
          <p:cNvPr id="30" name="TextBox 29"/>
          <p:cNvSpPr txBox="1"/>
          <p:nvPr/>
        </p:nvSpPr>
        <p:spPr>
          <a:xfrm>
            <a:off x="12850976" y="28664108"/>
            <a:ext cx="8229600" cy="769441"/>
          </a:xfrm>
          <a:prstGeom prst="rect">
            <a:avLst/>
          </a:prstGeom>
          <a:noFill/>
        </p:spPr>
        <p:txBody>
          <a:bodyPr wrap="square" rtlCol="0">
            <a:spAutoFit/>
          </a:bodyPr>
          <a:lstStyle/>
          <a:p>
            <a:r>
              <a:rPr lang="en-US" sz="4400" b="1" dirty="0" smtClean="0">
                <a:solidFill>
                  <a:srgbClr val="57688F"/>
                </a:solidFill>
                <a:latin typeface="Century Gothic" panose="020B0502020202020204" pitchFamily="34" charset="0"/>
              </a:rPr>
              <a:t>Project Partners</a:t>
            </a:r>
          </a:p>
        </p:txBody>
      </p:sp>
      <p:sp>
        <p:nvSpPr>
          <p:cNvPr id="31" name="TextBox 30"/>
          <p:cNvSpPr txBox="1"/>
          <p:nvPr/>
        </p:nvSpPr>
        <p:spPr>
          <a:xfrm>
            <a:off x="887514" y="31211917"/>
            <a:ext cx="4999311" cy="769441"/>
          </a:xfrm>
          <a:prstGeom prst="rect">
            <a:avLst/>
          </a:prstGeom>
          <a:noFill/>
        </p:spPr>
        <p:txBody>
          <a:bodyPr wrap="square" rtlCol="0">
            <a:spAutoFit/>
          </a:bodyPr>
          <a:lstStyle/>
          <a:p>
            <a:r>
              <a:rPr lang="en-US" sz="4400" b="1" dirty="0" smtClean="0">
                <a:solidFill>
                  <a:srgbClr val="57688F"/>
                </a:solidFill>
                <a:latin typeface="Century Gothic" panose="020B0502020202020204" pitchFamily="34" charset="0"/>
              </a:rPr>
              <a:t>Team Members</a:t>
            </a:r>
          </a:p>
        </p:txBody>
      </p:sp>
      <p:sp>
        <p:nvSpPr>
          <p:cNvPr id="34" name="Text Placeholder 16"/>
          <p:cNvSpPr txBox="1">
            <a:spLocks/>
          </p:cNvSpPr>
          <p:nvPr/>
        </p:nvSpPr>
        <p:spPr>
          <a:xfrm>
            <a:off x="3093224" y="33657590"/>
            <a:ext cx="1932777" cy="83309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ltLang="en-US" sz="2000" dirty="0" smtClean="0">
                <a:solidFill>
                  <a:schemeClr val="tx1">
                    <a:lumMod val="75000"/>
                  </a:schemeClr>
                </a:solidFill>
              </a:rPr>
              <a:t>Sarah </a:t>
            </a:r>
            <a:r>
              <a:rPr lang="en-US" altLang="en-US" sz="2000" dirty="0">
                <a:solidFill>
                  <a:schemeClr val="tx1">
                    <a:lumMod val="75000"/>
                  </a:schemeClr>
                </a:solidFill>
              </a:rPr>
              <a:t>Carroll</a:t>
            </a:r>
            <a:endParaRPr lang="en-US" sz="2000" dirty="0" smtClean="0">
              <a:solidFill>
                <a:schemeClr val="tx1">
                  <a:lumMod val="75000"/>
                </a:schemeClr>
              </a:solidFill>
            </a:endParaRPr>
          </a:p>
        </p:txBody>
      </p:sp>
      <p:sp>
        <p:nvSpPr>
          <p:cNvPr id="36" name="Text Placeholder 16"/>
          <p:cNvSpPr txBox="1">
            <a:spLocks/>
          </p:cNvSpPr>
          <p:nvPr/>
        </p:nvSpPr>
        <p:spPr>
          <a:xfrm>
            <a:off x="5056759" y="33658996"/>
            <a:ext cx="2178805" cy="83309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altLang="en-US" sz="2000" dirty="0">
                <a:solidFill>
                  <a:schemeClr val="tx1">
                    <a:lumMod val="75000"/>
                  </a:schemeClr>
                </a:solidFill>
              </a:rPr>
              <a:t>Rebecca </a:t>
            </a:r>
            <a:r>
              <a:rPr lang="en-US" altLang="en-US" sz="2000" dirty="0" err="1">
                <a:solidFill>
                  <a:schemeClr val="tx1">
                    <a:lumMod val="75000"/>
                  </a:schemeClr>
                </a:solidFill>
              </a:rPr>
              <a:t>Girma</a:t>
            </a:r>
            <a:endParaRPr lang="en-US" altLang="en-US" sz="2000" dirty="0">
              <a:solidFill>
                <a:schemeClr val="tx1">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2489" y="3716790"/>
            <a:ext cx="622520" cy="320865"/>
          </a:xfrm>
          <a:prstGeom prst="rect">
            <a:avLst/>
          </a:prstGeom>
        </p:spPr>
      </p:pic>
      <p:sp>
        <p:nvSpPr>
          <p:cNvPr id="35" name="TextBox 34"/>
          <p:cNvSpPr txBox="1"/>
          <p:nvPr/>
        </p:nvSpPr>
        <p:spPr>
          <a:xfrm>
            <a:off x="843099" y="34690141"/>
            <a:ext cx="18035451" cy="875615"/>
          </a:xfrm>
          <a:prstGeom prst="rect">
            <a:avLst/>
          </a:prstGeom>
          <a:noFill/>
        </p:spPr>
        <p:txBody>
          <a:bodyPr wrap="square" rtlCol="0">
            <a:noAutofit/>
          </a:bodyPr>
          <a:lstStyle/>
          <a:p>
            <a:r>
              <a:rPr lang="en-US" sz="4800" dirty="0" smtClean="0">
                <a:solidFill>
                  <a:schemeClr val="bg1"/>
                </a:solidFill>
                <a:latin typeface="+mj-lt"/>
              </a:rPr>
              <a:t>USGS at Colorado State University – Fall 2016</a:t>
            </a:r>
            <a:endParaRPr lang="en-US" sz="4800" dirty="0">
              <a:solidFill>
                <a:schemeClr val="bg1"/>
              </a:solidFill>
              <a:latin typeface="+mj-lt"/>
            </a:endParaRPr>
          </a:p>
        </p:txBody>
      </p:sp>
      <p:grpSp>
        <p:nvGrpSpPr>
          <p:cNvPr id="42" name="Group 41"/>
          <p:cNvGrpSpPr/>
          <p:nvPr/>
        </p:nvGrpSpPr>
        <p:grpSpPr>
          <a:xfrm>
            <a:off x="12989135" y="13286885"/>
            <a:ext cx="10587082" cy="6277972"/>
            <a:chOff x="12926144" y="13727317"/>
            <a:chExt cx="10587082" cy="6277972"/>
          </a:xfrm>
        </p:grpSpPr>
        <p:sp>
          <p:nvSpPr>
            <p:cNvPr id="43" name="Rounded Rectangle 42"/>
            <p:cNvSpPr/>
            <p:nvPr/>
          </p:nvSpPr>
          <p:spPr>
            <a:xfrm>
              <a:off x="12926144" y="13746893"/>
              <a:ext cx="2658670" cy="2519845"/>
            </a:xfrm>
            <a:prstGeom prst="roundRect">
              <a:avLst>
                <a:gd name="adj" fmla="val 10000"/>
              </a:avLst>
            </a:prstGeom>
            <a:blipFill rotWithShape="1">
              <a:blip r:embed="rId3"/>
              <a:stretch>
                <a:fillRect/>
              </a:stretch>
            </a:blipFill>
            <a:scene3d>
              <a:camera prst="orthographicFront"/>
              <a:lightRig rig="chilly" dir="t"/>
            </a:scene3d>
            <a:sp3d z="-25700" extrusionH="63500" contourW="12700" prstMaterial="matte">
              <a:contourClr>
                <a:schemeClr val="lt1"/>
              </a:contourClr>
            </a:sp3d>
          </p:spPr>
          <p:style>
            <a:lnRef idx="0">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4" name="Freeform 43"/>
            <p:cNvSpPr/>
            <p:nvPr/>
          </p:nvSpPr>
          <p:spPr>
            <a:xfrm>
              <a:off x="13158963" y="14042180"/>
              <a:ext cx="2880360" cy="5943600"/>
            </a:xfrm>
            <a:custGeom>
              <a:avLst/>
              <a:gdLst>
                <a:gd name="connsiteX0" fmla="*/ 0 w 2865788"/>
                <a:gd name="connsiteY0" fmla="*/ 286579 h 5480131"/>
                <a:gd name="connsiteX1" fmla="*/ 286579 w 2865788"/>
                <a:gd name="connsiteY1" fmla="*/ 0 h 5480131"/>
                <a:gd name="connsiteX2" fmla="*/ 2579209 w 2865788"/>
                <a:gd name="connsiteY2" fmla="*/ 0 h 5480131"/>
                <a:gd name="connsiteX3" fmla="*/ 2865788 w 2865788"/>
                <a:gd name="connsiteY3" fmla="*/ 286579 h 5480131"/>
                <a:gd name="connsiteX4" fmla="*/ 2865788 w 2865788"/>
                <a:gd name="connsiteY4" fmla="*/ 5193552 h 5480131"/>
                <a:gd name="connsiteX5" fmla="*/ 2579209 w 2865788"/>
                <a:gd name="connsiteY5" fmla="*/ 5480131 h 5480131"/>
                <a:gd name="connsiteX6" fmla="*/ 286579 w 2865788"/>
                <a:gd name="connsiteY6" fmla="*/ 5480131 h 5480131"/>
                <a:gd name="connsiteX7" fmla="*/ 0 w 2865788"/>
                <a:gd name="connsiteY7" fmla="*/ 5193552 h 5480131"/>
                <a:gd name="connsiteX8" fmla="*/ 0 w 2865788"/>
                <a:gd name="connsiteY8" fmla="*/ 286579 h 548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5788" h="5480131">
                  <a:moveTo>
                    <a:pt x="0" y="286579"/>
                  </a:moveTo>
                  <a:cubicBezTo>
                    <a:pt x="0" y="128306"/>
                    <a:pt x="128306" y="0"/>
                    <a:pt x="286579" y="0"/>
                  </a:cubicBezTo>
                  <a:lnTo>
                    <a:pt x="2579209" y="0"/>
                  </a:lnTo>
                  <a:cubicBezTo>
                    <a:pt x="2737482" y="0"/>
                    <a:pt x="2865788" y="128306"/>
                    <a:pt x="2865788" y="286579"/>
                  </a:cubicBezTo>
                  <a:lnTo>
                    <a:pt x="2865788" y="5193552"/>
                  </a:lnTo>
                  <a:cubicBezTo>
                    <a:pt x="2865788" y="5351825"/>
                    <a:pt x="2737482" y="5480131"/>
                    <a:pt x="2579209" y="5480131"/>
                  </a:cubicBezTo>
                  <a:lnTo>
                    <a:pt x="286579" y="5480131"/>
                  </a:lnTo>
                  <a:cubicBezTo>
                    <a:pt x="128306" y="5480131"/>
                    <a:pt x="0" y="5351825"/>
                    <a:pt x="0" y="5193552"/>
                  </a:cubicBezTo>
                  <a:lnTo>
                    <a:pt x="0" y="286579"/>
                  </a:lnTo>
                  <a:close/>
                </a:path>
              </a:pathLst>
            </a:custGeom>
            <a:solidFill>
              <a:schemeClr val="accent1">
                <a:hueOff val="0"/>
                <a:satOff val="0"/>
                <a:lumOff val="0"/>
                <a:alpha val="40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29656" rIns="91440" bIns="91440" numCol="1" spcCol="1270" anchor="t" anchorCtr="0">
              <a:noAutofit/>
            </a:bodyPr>
            <a:lstStyle/>
            <a:p>
              <a:pPr lvl="0" algn="l" defTabSz="1511300">
                <a:lnSpc>
                  <a:spcPct val="90000"/>
                </a:lnSpc>
                <a:spcBef>
                  <a:spcPct val="0"/>
                </a:spcBef>
                <a:spcAft>
                  <a:spcPct val="35000"/>
                </a:spcAft>
              </a:pPr>
              <a:endParaRPr lang="en-US" sz="3400" b="1" dirty="0">
                <a:solidFill>
                  <a:schemeClr val="bg1"/>
                </a:solidFill>
              </a:endParaRPr>
            </a:p>
            <a:p>
              <a:pPr lvl="0" algn="l" defTabSz="1511300">
                <a:lnSpc>
                  <a:spcPct val="90000"/>
                </a:lnSpc>
                <a:spcBef>
                  <a:spcPct val="0"/>
                </a:spcBef>
                <a:spcAft>
                  <a:spcPts val="50"/>
                </a:spcAft>
              </a:pPr>
              <a:r>
                <a:rPr lang="en-US" sz="3400" b="1" kern="1200" dirty="0" smtClean="0">
                  <a:solidFill>
                    <a:schemeClr val="bg1"/>
                  </a:solidFill>
                </a:rPr>
                <a:t>Data Acquisition</a:t>
              </a:r>
            </a:p>
            <a:p>
              <a:pPr lvl="0" algn="l" defTabSz="1511300">
                <a:lnSpc>
                  <a:spcPct val="90000"/>
                </a:lnSpc>
                <a:spcBef>
                  <a:spcPct val="0"/>
                </a:spcBef>
                <a:spcAft>
                  <a:spcPct val="35000"/>
                </a:spcAft>
              </a:pPr>
              <a:endParaRPr lang="en-US" sz="3000" b="0" kern="1200" dirty="0" smtClean="0">
                <a:solidFill>
                  <a:srgbClr val="000000"/>
                </a:solidFill>
              </a:endParaRPr>
            </a:p>
            <a:p>
              <a:pPr marL="285750" lvl="1" indent="-285750" algn="l" defTabSz="1600200">
                <a:lnSpc>
                  <a:spcPct val="90000"/>
                </a:lnSpc>
                <a:spcBef>
                  <a:spcPct val="0"/>
                </a:spcBef>
                <a:spcAft>
                  <a:spcPct val="15000"/>
                </a:spcAft>
                <a:buChar char="••"/>
              </a:pPr>
              <a:r>
                <a:rPr lang="en-US" sz="2800" kern="1200" dirty="0" smtClean="0">
                  <a:solidFill>
                    <a:srgbClr val="000000"/>
                  </a:solidFill>
                </a:rPr>
                <a:t>Vegetation </a:t>
              </a:r>
              <a:r>
                <a:rPr lang="en-US" sz="2800" dirty="0" smtClean="0">
                  <a:solidFill>
                    <a:srgbClr val="000000"/>
                  </a:solidFill>
                </a:rPr>
                <a:t>index </a:t>
              </a:r>
              <a:r>
                <a:rPr lang="en-US" sz="2800" dirty="0" smtClean="0">
                  <a:solidFill>
                    <a:srgbClr val="000000"/>
                  </a:solidFill>
                </a:rPr>
                <a:t>and</a:t>
              </a:r>
              <a:r>
                <a:rPr lang="en-US" sz="2800" dirty="0" smtClean="0">
                  <a:solidFill>
                    <a:srgbClr val="000000"/>
                  </a:solidFill>
                </a:rPr>
                <a:t> </a:t>
              </a:r>
              <a:r>
                <a:rPr lang="en-US" sz="2800" dirty="0" smtClean="0">
                  <a:solidFill>
                    <a:srgbClr val="000000"/>
                  </a:solidFill>
                </a:rPr>
                <a:t>land </a:t>
              </a:r>
              <a:r>
                <a:rPr lang="en-US" sz="2800" kern="1200" dirty="0" smtClean="0">
                  <a:solidFill>
                    <a:srgbClr val="000000"/>
                  </a:solidFill>
                </a:rPr>
                <a:t> </a:t>
              </a:r>
              <a:r>
                <a:rPr lang="en-US" sz="2800" dirty="0" smtClean="0">
                  <a:solidFill>
                    <a:srgbClr val="000000"/>
                  </a:solidFill>
                </a:rPr>
                <a:t>t</a:t>
              </a:r>
              <a:r>
                <a:rPr lang="en-US" sz="2800" kern="1200" dirty="0" smtClean="0">
                  <a:solidFill>
                    <a:srgbClr val="000000"/>
                  </a:solidFill>
                </a:rPr>
                <a:t>emperature from MODIS</a:t>
              </a:r>
            </a:p>
            <a:p>
              <a:pPr marL="285750" lvl="1" indent="-285750" algn="l" defTabSz="1600200">
                <a:lnSpc>
                  <a:spcPct val="90000"/>
                </a:lnSpc>
                <a:spcBef>
                  <a:spcPct val="0"/>
                </a:spcBef>
                <a:spcAft>
                  <a:spcPct val="15000"/>
                </a:spcAft>
                <a:buChar char="••"/>
              </a:pPr>
              <a:r>
                <a:rPr lang="en-US" sz="2800" kern="1200" dirty="0" smtClean="0">
                  <a:solidFill>
                    <a:srgbClr val="000000"/>
                  </a:solidFill>
                </a:rPr>
                <a:t> Rainfall from TRMM</a:t>
              </a:r>
            </a:p>
            <a:p>
              <a:pPr marL="285750" lvl="1" indent="-285750" algn="l" defTabSz="1600200">
                <a:lnSpc>
                  <a:spcPct val="90000"/>
                </a:lnSpc>
                <a:spcBef>
                  <a:spcPct val="0"/>
                </a:spcBef>
                <a:spcAft>
                  <a:spcPct val="15000"/>
                </a:spcAft>
                <a:buChar char="••"/>
              </a:pPr>
              <a:r>
                <a:rPr lang="en-US" sz="2800" dirty="0" smtClean="0">
                  <a:solidFill>
                    <a:srgbClr val="000000"/>
                  </a:solidFill>
                </a:rPr>
                <a:t>Soil moisture from SMAP</a:t>
              </a:r>
            </a:p>
            <a:p>
              <a:pPr marL="285750" lvl="1" indent="-285750" algn="l" defTabSz="1600200">
                <a:lnSpc>
                  <a:spcPct val="90000"/>
                </a:lnSpc>
                <a:spcBef>
                  <a:spcPct val="0"/>
                </a:spcBef>
                <a:spcAft>
                  <a:spcPct val="15000"/>
                </a:spcAft>
                <a:buChar char="••"/>
              </a:pPr>
              <a:endParaRPr lang="en-US" sz="3000" kern="1200" dirty="0"/>
            </a:p>
          </p:txBody>
        </p:sp>
        <p:sp>
          <p:nvSpPr>
            <p:cNvPr id="46" name="Freeform 45"/>
            <p:cNvSpPr/>
            <p:nvPr/>
          </p:nvSpPr>
          <p:spPr>
            <a:xfrm rot="7244">
              <a:off x="15839473" y="14334036"/>
              <a:ext cx="677319" cy="570403"/>
            </a:xfrm>
            <a:custGeom>
              <a:avLst/>
              <a:gdLst>
                <a:gd name="connsiteX0" fmla="*/ 0 w 677319"/>
                <a:gd name="connsiteY0" fmla="*/ 114081 h 570403"/>
                <a:gd name="connsiteX1" fmla="*/ 392118 w 677319"/>
                <a:gd name="connsiteY1" fmla="*/ 114081 h 570403"/>
                <a:gd name="connsiteX2" fmla="*/ 392118 w 677319"/>
                <a:gd name="connsiteY2" fmla="*/ 0 h 570403"/>
                <a:gd name="connsiteX3" fmla="*/ 677319 w 677319"/>
                <a:gd name="connsiteY3" fmla="*/ 285202 h 570403"/>
                <a:gd name="connsiteX4" fmla="*/ 392118 w 677319"/>
                <a:gd name="connsiteY4" fmla="*/ 570403 h 570403"/>
                <a:gd name="connsiteX5" fmla="*/ 392118 w 677319"/>
                <a:gd name="connsiteY5" fmla="*/ 456322 h 570403"/>
                <a:gd name="connsiteX6" fmla="*/ 0 w 677319"/>
                <a:gd name="connsiteY6" fmla="*/ 456322 h 570403"/>
                <a:gd name="connsiteX7" fmla="*/ 0 w 677319"/>
                <a:gd name="connsiteY7" fmla="*/ 114081 h 570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7319" h="570403">
                  <a:moveTo>
                    <a:pt x="0" y="114081"/>
                  </a:moveTo>
                  <a:lnTo>
                    <a:pt x="392118" y="114081"/>
                  </a:lnTo>
                  <a:lnTo>
                    <a:pt x="392118" y="0"/>
                  </a:lnTo>
                  <a:lnTo>
                    <a:pt x="677319" y="285202"/>
                  </a:lnTo>
                  <a:lnTo>
                    <a:pt x="392118" y="570403"/>
                  </a:lnTo>
                  <a:lnTo>
                    <a:pt x="392118" y="456322"/>
                  </a:lnTo>
                  <a:lnTo>
                    <a:pt x="0" y="456322"/>
                  </a:lnTo>
                  <a:lnTo>
                    <a:pt x="0" y="114081"/>
                  </a:lnTo>
                  <a:close/>
                </a:path>
              </a:pathLst>
            </a:custGeom>
            <a:solidFill>
              <a:schemeClr val="accent2">
                <a:lumMod val="50000"/>
              </a:schemeClr>
            </a:solidFill>
            <a:scene3d>
              <a:camera prst="orthographicFront"/>
              <a:lightRig rig="chilly" dir="t"/>
            </a:scene3d>
            <a:sp3d z="-70000" extrusionH="1700" prstMaterial="translucentPowder">
              <a:bevelT w="25400" h="6350" prst="softRound"/>
              <a:bevelB w="0" h="0" prst="convex"/>
            </a:sp3d>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1" tIns="114081" rIns="171121" bIns="114080" numCol="1" spcCol="1270" anchor="ctr" anchorCtr="0">
              <a:noAutofit/>
            </a:bodyPr>
            <a:lstStyle/>
            <a:p>
              <a:pPr lvl="0" algn="ctr" defTabSz="1155700">
                <a:lnSpc>
                  <a:spcPct val="90000"/>
                </a:lnSpc>
                <a:spcBef>
                  <a:spcPct val="0"/>
                </a:spcBef>
                <a:spcAft>
                  <a:spcPct val="35000"/>
                </a:spcAft>
              </a:pPr>
              <a:endParaRPr lang="en-US" sz="2600" kern="1200" dirty="0"/>
            </a:p>
          </p:txBody>
        </p:sp>
        <p:sp>
          <p:nvSpPr>
            <p:cNvPr id="47" name="Rounded Rectangle 46"/>
            <p:cNvSpPr/>
            <p:nvPr/>
          </p:nvSpPr>
          <p:spPr>
            <a:xfrm>
              <a:off x="16675046" y="13727317"/>
              <a:ext cx="2658115" cy="2518220"/>
            </a:xfrm>
            <a:prstGeom prst="roundRect">
              <a:avLst>
                <a:gd name="adj" fmla="val 10000"/>
              </a:avLst>
            </a:prstGeom>
            <a:blipFill rotWithShape="1">
              <a:blip r:embed="rId4"/>
              <a:stretch>
                <a:fillRect/>
              </a:stretch>
            </a:blipFill>
            <a:scene3d>
              <a:camera prst="orthographicFront"/>
              <a:lightRig rig="chilly" dir="t"/>
            </a:scene3d>
            <a:sp3d z="-25700" extrusionH="63500" contourW="12700" prstMaterial="matte">
              <a:contourClr>
                <a:schemeClr val="lt1"/>
              </a:contourClr>
            </a:sp3d>
          </p:spPr>
          <p:style>
            <a:lnRef idx="0">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8" name="Freeform 47"/>
            <p:cNvSpPr/>
            <p:nvPr/>
          </p:nvSpPr>
          <p:spPr>
            <a:xfrm>
              <a:off x="16913329" y="14042180"/>
              <a:ext cx="2880366" cy="5943600"/>
            </a:xfrm>
            <a:custGeom>
              <a:avLst/>
              <a:gdLst>
                <a:gd name="connsiteX0" fmla="*/ 0 w 2880366"/>
                <a:gd name="connsiteY0" fmla="*/ 288037 h 5480131"/>
                <a:gd name="connsiteX1" fmla="*/ 288037 w 2880366"/>
                <a:gd name="connsiteY1" fmla="*/ 0 h 5480131"/>
                <a:gd name="connsiteX2" fmla="*/ 2592329 w 2880366"/>
                <a:gd name="connsiteY2" fmla="*/ 0 h 5480131"/>
                <a:gd name="connsiteX3" fmla="*/ 2880366 w 2880366"/>
                <a:gd name="connsiteY3" fmla="*/ 288037 h 5480131"/>
                <a:gd name="connsiteX4" fmla="*/ 2880366 w 2880366"/>
                <a:gd name="connsiteY4" fmla="*/ 5192094 h 5480131"/>
                <a:gd name="connsiteX5" fmla="*/ 2592329 w 2880366"/>
                <a:gd name="connsiteY5" fmla="*/ 5480131 h 5480131"/>
                <a:gd name="connsiteX6" fmla="*/ 288037 w 2880366"/>
                <a:gd name="connsiteY6" fmla="*/ 5480131 h 5480131"/>
                <a:gd name="connsiteX7" fmla="*/ 0 w 2880366"/>
                <a:gd name="connsiteY7" fmla="*/ 5192094 h 5480131"/>
                <a:gd name="connsiteX8" fmla="*/ 0 w 2880366"/>
                <a:gd name="connsiteY8" fmla="*/ 288037 h 548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0366" h="5480131">
                  <a:moveTo>
                    <a:pt x="0" y="288037"/>
                  </a:moveTo>
                  <a:cubicBezTo>
                    <a:pt x="0" y="128959"/>
                    <a:pt x="128959" y="0"/>
                    <a:pt x="288037" y="0"/>
                  </a:cubicBezTo>
                  <a:lnTo>
                    <a:pt x="2592329" y="0"/>
                  </a:lnTo>
                  <a:cubicBezTo>
                    <a:pt x="2751407" y="0"/>
                    <a:pt x="2880366" y="128959"/>
                    <a:pt x="2880366" y="288037"/>
                  </a:cubicBezTo>
                  <a:lnTo>
                    <a:pt x="2880366" y="5192094"/>
                  </a:lnTo>
                  <a:cubicBezTo>
                    <a:pt x="2880366" y="5351172"/>
                    <a:pt x="2751407" y="5480131"/>
                    <a:pt x="2592329" y="5480131"/>
                  </a:cubicBezTo>
                  <a:lnTo>
                    <a:pt x="288037" y="5480131"/>
                  </a:lnTo>
                  <a:cubicBezTo>
                    <a:pt x="128959" y="5480131"/>
                    <a:pt x="0" y="5351172"/>
                    <a:pt x="0" y="5192094"/>
                  </a:cubicBezTo>
                  <a:lnTo>
                    <a:pt x="0" y="288037"/>
                  </a:lnTo>
                  <a:close/>
                </a:path>
              </a:pathLst>
            </a:custGeom>
            <a:solidFill>
              <a:schemeClr val="accent1">
                <a:hueOff val="0"/>
                <a:satOff val="0"/>
                <a:lumOff val="0"/>
                <a:alpha val="40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30083" rIns="91440" bIns="91440" numCol="1" spcCol="1270" anchor="t" anchorCtr="0">
              <a:noAutofit/>
            </a:bodyPr>
            <a:lstStyle/>
            <a:p>
              <a:pPr lvl="0" algn="l" defTabSz="1511300">
                <a:lnSpc>
                  <a:spcPct val="90000"/>
                </a:lnSpc>
                <a:spcBef>
                  <a:spcPct val="0"/>
                </a:spcBef>
                <a:spcAft>
                  <a:spcPct val="35000"/>
                </a:spcAft>
              </a:pPr>
              <a:endParaRPr lang="en-US" sz="3400" b="1" kern="1200" dirty="0" smtClean="0"/>
            </a:p>
            <a:p>
              <a:pPr lvl="0" algn="l" defTabSz="1511300">
                <a:lnSpc>
                  <a:spcPct val="90000"/>
                </a:lnSpc>
                <a:spcBef>
                  <a:spcPct val="0"/>
                </a:spcBef>
                <a:spcAft>
                  <a:spcPts val="50"/>
                </a:spcAft>
              </a:pPr>
              <a:r>
                <a:rPr lang="en-US" sz="3400" b="1" kern="1200" dirty="0" smtClean="0"/>
                <a:t>Data Processing</a:t>
              </a:r>
              <a:endParaRPr lang="en-US" sz="3400" b="1" kern="1200" dirty="0"/>
            </a:p>
            <a:p>
              <a:pPr marL="0" lvl="1" algn="l" defTabSz="1422400">
                <a:lnSpc>
                  <a:spcPct val="90000"/>
                </a:lnSpc>
                <a:spcBef>
                  <a:spcPct val="0"/>
                </a:spcBef>
                <a:spcAft>
                  <a:spcPct val="15000"/>
                </a:spcAft>
              </a:pPr>
              <a:endParaRPr lang="en-US" sz="3200" b="0" kern="1200" dirty="0"/>
            </a:p>
            <a:p>
              <a:pPr marL="285750" lvl="1" indent="-285750" algn="l" defTabSz="1422400">
                <a:spcBef>
                  <a:spcPct val="0"/>
                </a:spcBef>
                <a:spcAft>
                  <a:spcPct val="15000"/>
                </a:spcAft>
                <a:buChar char="••"/>
              </a:pPr>
              <a:r>
                <a:rPr lang="en-US" sz="2800" b="0" kern="1200" dirty="0" smtClean="0">
                  <a:solidFill>
                    <a:srgbClr val="000000"/>
                  </a:solidFill>
                </a:rPr>
                <a:t>Resample data </a:t>
              </a:r>
              <a:endParaRPr lang="en-US" sz="2800" b="0" kern="1200" dirty="0">
                <a:solidFill>
                  <a:srgbClr val="000000"/>
                </a:solidFill>
              </a:endParaRPr>
            </a:p>
            <a:p>
              <a:pPr marL="285750" lvl="1" indent="-285750" algn="l" defTabSz="1422400">
                <a:spcBef>
                  <a:spcPct val="0"/>
                </a:spcBef>
                <a:spcAft>
                  <a:spcPct val="15000"/>
                </a:spcAft>
                <a:buChar char="••"/>
              </a:pPr>
              <a:r>
                <a:rPr lang="en-US" sz="2800" b="0" kern="1200" dirty="0" smtClean="0">
                  <a:solidFill>
                    <a:srgbClr val="000000"/>
                  </a:solidFill>
                </a:rPr>
                <a:t>Aggregate to monthly values</a:t>
              </a:r>
              <a:endParaRPr lang="en-US" sz="2800" b="0" kern="1200" dirty="0">
                <a:solidFill>
                  <a:srgbClr val="000000"/>
                </a:solidFill>
              </a:endParaRPr>
            </a:p>
            <a:p>
              <a:pPr marL="285750" lvl="1" indent="-285750" algn="l" defTabSz="1422400">
                <a:spcBef>
                  <a:spcPct val="0"/>
                </a:spcBef>
                <a:spcAft>
                  <a:spcPct val="15000"/>
                </a:spcAft>
                <a:buChar char="••"/>
              </a:pPr>
              <a:r>
                <a:rPr lang="en-US" sz="2800" b="0" kern="1200" dirty="0" smtClean="0">
                  <a:solidFill>
                    <a:srgbClr val="000000"/>
                  </a:solidFill>
                </a:rPr>
                <a:t>Scale values</a:t>
              </a:r>
              <a:endParaRPr lang="en-US" sz="2800" b="0" kern="1200" dirty="0">
                <a:solidFill>
                  <a:srgbClr val="000000"/>
                </a:solidFill>
              </a:endParaRPr>
            </a:p>
            <a:p>
              <a:pPr marL="285750" lvl="1" indent="-285750" algn="l" defTabSz="1422400">
                <a:spcBef>
                  <a:spcPct val="0"/>
                </a:spcBef>
                <a:spcAft>
                  <a:spcPct val="15000"/>
                </a:spcAft>
                <a:buChar char="••"/>
              </a:pPr>
              <a:r>
                <a:rPr lang="en-US" sz="2800" b="0" kern="1200" dirty="0" smtClean="0">
                  <a:solidFill>
                    <a:srgbClr val="000000"/>
                  </a:solidFill>
                </a:rPr>
                <a:t>Weight </a:t>
              </a:r>
              <a:r>
                <a:rPr lang="en-US" sz="2800" b="0" kern="1200" dirty="0" smtClean="0">
                  <a:solidFill>
                    <a:srgbClr val="000000"/>
                  </a:solidFill>
                </a:rPr>
                <a:t>drought </a:t>
              </a:r>
              <a:r>
                <a:rPr lang="en-US" sz="2800" b="0" kern="1200" dirty="0" smtClean="0">
                  <a:solidFill>
                    <a:srgbClr val="000000"/>
                  </a:solidFill>
                </a:rPr>
                <a:t>parameters</a:t>
              </a:r>
            </a:p>
            <a:p>
              <a:pPr marL="285750" lvl="1" indent="-285750" algn="l" defTabSz="1422400">
                <a:spcBef>
                  <a:spcPct val="0"/>
                </a:spcBef>
                <a:spcAft>
                  <a:spcPct val="15000"/>
                </a:spcAft>
                <a:buChar char="••"/>
              </a:pPr>
              <a:r>
                <a:rPr lang="en-US" sz="2800" dirty="0" smtClean="0">
                  <a:solidFill>
                    <a:srgbClr val="000000"/>
                  </a:solidFill>
                </a:rPr>
                <a:t>Combine parameters</a:t>
              </a:r>
              <a:endParaRPr lang="en-US" sz="2800" b="0" kern="1200" dirty="0">
                <a:solidFill>
                  <a:srgbClr val="000000"/>
                </a:solidFill>
              </a:endParaRPr>
            </a:p>
          </p:txBody>
        </p:sp>
        <p:sp>
          <p:nvSpPr>
            <p:cNvPr id="52" name="Freeform 51"/>
            <p:cNvSpPr/>
            <p:nvPr/>
          </p:nvSpPr>
          <p:spPr>
            <a:xfrm rot="21580683">
              <a:off x="19586661" y="14362160"/>
              <a:ext cx="657983" cy="575414"/>
            </a:xfrm>
            <a:custGeom>
              <a:avLst/>
              <a:gdLst>
                <a:gd name="connsiteX0" fmla="*/ 0 w 657983"/>
                <a:gd name="connsiteY0" fmla="*/ 115083 h 575414"/>
                <a:gd name="connsiteX1" fmla="*/ 370276 w 657983"/>
                <a:gd name="connsiteY1" fmla="*/ 115083 h 575414"/>
                <a:gd name="connsiteX2" fmla="*/ 370276 w 657983"/>
                <a:gd name="connsiteY2" fmla="*/ 0 h 575414"/>
                <a:gd name="connsiteX3" fmla="*/ 657983 w 657983"/>
                <a:gd name="connsiteY3" fmla="*/ 287707 h 575414"/>
                <a:gd name="connsiteX4" fmla="*/ 370276 w 657983"/>
                <a:gd name="connsiteY4" fmla="*/ 575414 h 575414"/>
                <a:gd name="connsiteX5" fmla="*/ 370276 w 657983"/>
                <a:gd name="connsiteY5" fmla="*/ 460331 h 575414"/>
                <a:gd name="connsiteX6" fmla="*/ 0 w 657983"/>
                <a:gd name="connsiteY6" fmla="*/ 460331 h 575414"/>
                <a:gd name="connsiteX7" fmla="*/ 0 w 657983"/>
                <a:gd name="connsiteY7" fmla="*/ 115083 h 57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983" h="575414">
                  <a:moveTo>
                    <a:pt x="0" y="115083"/>
                  </a:moveTo>
                  <a:lnTo>
                    <a:pt x="370276" y="115083"/>
                  </a:lnTo>
                  <a:lnTo>
                    <a:pt x="370276" y="0"/>
                  </a:lnTo>
                  <a:lnTo>
                    <a:pt x="657983" y="287707"/>
                  </a:lnTo>
                  <a:lnTo>
                    <a:pt x="370276" y="575414"/>
                  </a:lnTo>
                  <a:lnTo>
                    <a:pt x="370276" y="460331"/>
                  </a:lnTo>
                  <a:lnTo>
                    <a:pt x="0" y="460331"/>
                  </a:lnTo>
                  <a:lnTo>
                    <a:pt x="0" y="115083"/>
                  </a:lnTo>
                  <a:close/>
                </a:path>
              </a:pathLst>
            </a:custGeom>
            <a:solidFill>
              <a:schemeClr val="accent2">
                <a:lumMod val="50000"/>
              </a:schemeClr>
            </a:solidFill>
            <a:scene3d>
              <a:camera prst="orthographicFront"/>
              <a:lightRig rig="chilly" dir="t"/>
            </a:scene3d>
            <a:sp3d z="-70000" extrusionH="1700" prstMaterial="translucentPowder">
              <a:bevelT w="25400" h="6350" prst="softRound"/>
              <a:bevelB w="0" h="0" prst="convex"/>
            </a:sp3d>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1" tIns="115083" rIns="172624" bIns="115082" numCol="1" spcCol="1270" anchor="ctr" anchorCtr="0">
              <a:noAutofit/>
            </a:bodyPr>
            <a:lstStyle/>
            <a:p>
              <a:pPr lvl="0" algn="ctr" defTabSz="1155700">
                <a:lnSpc>
                  <a:spcPct val="90000"/>
                </a:lnSpc>
                <a:spcBef>
                  <a:spcPct val="0"/>
                </a:spcBef>
                <a:spcAft>
                  <a:spcPct val="35000"/>
                </a:spcAft>
              </a:pPr>
              <a:endParaRPr lang="en-US" sz="2600" kern="1200"/>
            </a:p>
          </p:txBody>
        </p:sp>
        <p:sp>
          <p:nvSpPr>
            <p:cNvPr id="53" name="Rounded Rectangle 52"/>
            <p:cNvSpPr/>
            <p:nvPr/>
          </p:nvSpPr>
          <p:spPr>
            <a:xfrm>
              <a:off x="20395155" y="13781517"/>
              <a:ext cx="2624741" cy="2511724"/>
            </a:xfrm>
            <a:prstGeom prst="roundRect">
              <a:avLst>
                <a:gd name="adj" fmla="val 10000"/>
              </a:avLst>
            </a:prstGeom>
            <a:blipFill rotWithShape="1">
              <a:blip r:embed="rId5"/>
              <a:stretch>
                <a:fillRect/>
              </a:stretch>
            </a:blipFill>
            <a:scene3d>
              <a:camera prst="orthographicFront"/>
              <a:lightRig rig="chilly" dir="t"/>
            </a:scene3d>
            <a:sp3d z="-25700" extrusionH="63500" contourW="12700" prstMaterial="matte">
              <a:contourClr>
                <a:schemeClr val="lt1"/>
              </a:contourClr>
            </a:sp3d>
          </p:spPr>
          <p:style>
            <a:lnRef idx="0">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4" name="Freeform 53"/>
            <p:cNvSpPr/>
            <p:nvPr/>
          </p:nvSpPr>
          <p:spPr>
            <a:xfrm>
              <a:off x="20636168" y="14061689"/>
              <a:ext cx="2877058" cy="5943600"/>
            </a:xfrm>
            <a:custGeom>
              <a:avLst/>
              <a:gdLst>
                <a:gd name="connsiteX0" fmla="*/ 0 w 2877058"/>
                <a:gd name="connsiteY0" fmla="*/ 287706 h 5480131"/>
                <a:gd name="connsiteX1" fmla="*/ 287706 w 2877058"/>
                <a:gd name="connsiteY1" fmla="*/ 0 h 5480131"/>
                <a:gd name="connsiteX2" fmla="*/ 2589352 w 2877058"/>
                <a:gd name="connsiteY2" fmla="*/ 0 h 5480131"/>
                <a:gd name="connsiteX3" fmla="*/ 2877058 w 2877058"/>
                <a:gd name="connsiteY3" fmla="*/ 287706 h 5480131"/>
                <a:gd name="connsiteX4" fmla="*/ 2877058 w 2877058"/>
                <a:gd name="connsiteY4" fmla="*/ 5192425 h 5480131"/>
                <a:gd name="connsiteX5" fmla="*/ 2589352 w 2877058"/>
                <a:gd name="connsiteY5" fmla="*/ 5480131 h 5480131"/>
                <a:gd name="connsiteX6" fmla="*/ 287706 w 2877058"/>
                <a:gd name="connsiteY6" fmla="*/ 5480131 h 5480131"/>
                <a:gd name="connsiteX7" fmla="*/ 0 w 2877058"/>
                <a:gd name="connsiteY7" fmla="*/ 5192425 h 5480131"/>
                <a:gd name="connsiteX8" fmla="*/ 0 w 2877058"/>
                <a:gd name="connsiteY8" fmla="*/ 287706 h 548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7058" h="5480131">
                  <a:moveTo>
                    <a:pt x="0" y="287706"/>
                  </a:moveTo>
                  <a:cubicBezTo>
                    <a:pt x="0" y="128810"/>
                    <a:pt x="128810" y="0"/>
                    <a:pt x="287706" y="0"/>
                  </a:cubicBezTo>
                  <a:lnTo>
                    <a:pt x="2589352" y="0"/>
                  </a:lnTo>
                  <a:cubicBezTo>
                    <a:pt x="2748248" y="0"/>
                    <a:pt x="2877058" y="128810"/>
                    <a:pt x="2877058" y="287706"/>
                  </a:cubicBezTo>
                  <a:lnTo>
                    <a:pt x="2877058" y="5192425"/>
                  </a:lnTo>
                  <a:cubicBezTo>
                    <a:pt x="2877058" y="5351321"/>
                    <a:pt x="2748248" y="5480131"/>
                    <a:pt x="2589352" y="5480131"/>
                  </a:cubicBezTo>
                  <a:lnTo>
                    <a:pt x="287706" y="5480131"/>
                  </a:lnTo>
                  <a:cubicBezTo>
                    <a:pt x="128810" y="5480131"/>
                    <a:pt x="0" y="5351321"/>
                    <a:pt x="0" y="5192425"/>
                  </a:cubicBezTo>
                  <a:lnTo>
                    <a:pt x="0" y="287706"/>
                  </a:lnTo>
                  <a:close/>
                </a:path>
              </a:pathLst>
            </a:custGeom>
            <a:solidFill>
              <a:schemeClr val="accent1">
                <a:hueOff val="0"/>
                <a:satOff val="0"/>
                <a:lumOff val="0"/>
                <a:alpha val="40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29986" rIns="91440" bIns="91440" numCol="1" spcCol="1270" anchor="t" anchorCtr="0">
              <a:noAutofit/>
            </a:bodyPr>
            <a:lstStyle/>
            <a:p>
              <a:pPr lvl="0" algn="l" defTabSz="1511300">
                <a:lnSpc>
                  <a:spcPct val="90000"/>
                </a:lnSpc>
                <a:spcBef>
                  <a:spcPct val="0"/>
                </a:spcBef>
                <a:spcAft>
                  <a:spcPct val="35000"/>
                </a:spcAft>
              </a:pPr>
              <a:endParaRPr lang="en-US" sz="3400" b="1" kern="1200" dirty="0" smtClean="0"/>
            </a:p>
            <a:p>
              <a:pPr lvl="0" algn="l" defTabSz="1511300">
                <a:lnSpc>
                  <a:spcPct val="90000"/>
                </a:lnSpc>
                <a:spcBef>
                  <a:spcPct val="0"/>
                </a:spcBef>
              </a:pPr>
              <a:r>
                <a:rPr lang="en-US" sz="3400" b="1" kern="1200" dirty="0" smtClean="0"/>
                <a:t>Data </a:t>
              </a:r>
            </a:p>
            <a:p>
              <a:pPr lvl="0" algn="l" defTabSz="1511300">
                <a:lnSpc>
                  <a:spcPct val="90000"/>
                </a:lnSpc>
                <a:spcBef>
                  <a:spcPct val="0"/>
                </a:spcBef>
                <a:spcAft>
                  <a:spcPts val="60"/>
                </a:spcAft>
              </a:pPr>
              <a:r>
                <a:rPr lang="en-US" sz="3400" b="1" kern="1200" dirty="0" smtClean="0"/>
                <a:t>Analysis</a:t>
              </a:r>
            </a:p>
            <a:p>
              <a:pPr marL="80010" lvl="1" algn="l" defTabSz="1422400">
                <a:spcBef>
                  <a:spcPct val="0"/>
                </a:spcBef>
                <a:spcAft>
                  <a:spcPct val="15000"/>
                </a:spcAft>
              </a:pPr>
              <a:endParaRPr lang="en-US" sz="2800" b="0" kern="1200" dirty="0">
                <a:solidFill>
                  <a:srgbClr val="000000"/>
                </a:solidFill>
              </a:endParaRPr>
            </a:p>
            <a:p>
              <a:pPr marL="285750" lvl="1" indent="-285750" algn="l" defTabSz="1422400">
                <a:lnSpc>
                  <a:spcPct val="90000"/>
                </a:lnSpc>
                <a:spcBef>
                  <a:spcPct val="0"/>
                </a:spcBef>
                <a:spcAft>
                  <a:spcPct val="15000"/>
                </a:spcAft>
                <a:buChar char="••"/>
              </a:pPr>
              <a:r>
                <a:rPr lang="en-US" sz="2800" b="0" kern="1200" dirty="0" smtClean="0">
                  <a:solidFill>
                    <a:srgbClr val="000000"/>
                  </a:solidFill>
                </a:rPr>
                <a:t>Create </a:t>
              </a:r>
              <a:r>
                <a:rPr lang="en-US" sz="2800" kern="1200" dirty="0" smtClean="0">
                  <a:solidFill>
                    <a:srgbClr val="000000"/>
                  </a:solidFill>
                </a:rPr>
                <a:t>drought </a:t>
              </a:r>
              <a:r>
                <a:rPr lang="en-US" sz="2800" kern="1200" dirty="0" smtClean="0">
                  <a:solidFill>
                    <a:srgbClr val="000000"/>
                  </a:solidFill>
                </a:rPr>
                <a:t>index</a:t>
              </a:r>
            </a:p>
            <a:p>
              <a:pPr marL="285750" lvl="1" indent="-285750" algn="l" defTabSz="1422400">
                <a:lnSpc>
                  <a:spcPct val="90000"/>
                </a:lnSpc>
                <a:spcBef>
                  <a:spcPct val="0"/>
                </a:spcBef>
                <a:spcAft>
                  <a:spcPct val="15000"/>
                </a:spcAft>
                <a:buChar char="••"/>
              </a:pPr>
              <a:r>
                <a:rPr lang="en-US" sz="2800" dirty="0" smtClean="0">
                  <a:solidFill>
                    <a:srgbClr val="000000"/>
                  </a:solidFill>
                </a:rPr>
                <a:t>Analyze spatial variation across climate zones</a:t>
              </a:r>
              <a:endParaRPr lang="en-US" sz="2800" kern="1200" dirty="0">
                <a:solidFill>
                  <a:srgbClr val="000000"/>
                </a:solidFill>
              </a:endParaRPr>
            </a:p>
            <a:p>
              <a:pPr marL="285750" lvl="1" indent="-285750" algn="l" defTabSz="1422400">
                <a:lnSpc>
                  <a:spcPct val="90000"/>
                </a:lnSpc>
                <a:spcBef>
                  <a:spcPct val="0"/>
                </a:spcBef>
                <a:spcAft>
                  <a:spcPct val="15000"/>
                </a:spcAft>
                <a:buChar char="••"/>
              </a:pPr>
              <a:r>
                <a:rPr lang="en-US" sz="2800" b="0" kern="1200" dirty="0" smtClean="0">
                  <a:solidFill>
                    <a:srgbClr val="000000"/>
                  </a:solidFill>
                </a:rPr>
                <a:t>Compare results to soil moisture trends</a:t>
              </a:r>
              <a:endParaRPr lang="en-US" sz="2800" kern="1200" dirty="0">
                <a:solidFill>
                  <a:srgbClr val="000000"/>
                </a:solidFill>
              </a:endParaRPr>
            </a:p>
          </p:txBody>
        </p:sp>
      </p:grpSp>
      <p:grpSp>
        <p:nvGrpSpPr>
          <p:cNvPr id="126" name="Group 125"/>
          <p:cNvGrpSpPr/>
          <p:nvPr/>
        </p:nvGrpSpPr>
        <p:grpSpPr>
          <a:xfrm>
            <a:off x="1150385" y="32034436"/>
            <a:ext cx="1645920" cy="1653917"/>
            <a:chOff x="1056588" y="31487526"/>
            <a:chExt cx="1645920" cy="1653917"/>
          </a:xfrm>
        </p:grpSpPr>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6588" y="31487526"/>
              <a:ext cx="1626641" cy="1645920"/>
            </a:xfrm>
            <a:prstGeom prst="rect">
              <a:avLst/>
            </a:prstGeom>
          </p:spPr>
        </p:pic>
        <p:pic>
          <p:nvPicPr>
            <p:cNvPr id="62" name="Picture 7" descr="C:\Users\bethyabebe\Downloads\tuxpi.com.1476507776.jpg"/>
            <p:cNvPicPr>
              <a:picLocks noChangeAspect="1" noChangeArrowheads="1"/>
            </p:cNvPicPr>
            <p:nvPr/>
          </p:nvPicPr>
          <p:blipFill>
            <a:blip r:embed="rId7" cstate="print"/>
            <a:srcRect/>
            <a:stretch>
              <a:fillRect/>
            </a:stretch>
          </p:blipFill>
          <p:spPr bwMode="auto">
            <a:xfrm>
              <a:off x="1056588" y="31495523"/>
              <a:ext cx="1645920" cy="1645920"/>
            </a:xfrm>
            <a:prstGeom prst="ellipse">
              <a:avLst/>
            </a:prstGeom>
            <a:ln>
              <a:noFill/>
            </a:ln>
            <a:effectLst>
              <a:softEdge rad="112500"/>
            </a:effectLst>
          </p:spPr>
        </p:pic>
      </p:grpSp>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84725" y="32096374"/>
            <a:ext cx="1630844" cy="16459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1024" name="Group 1023"/>
          <p:cNvGrpSpPr/>
          <p:nvPr/>
        </p:nvGrpSpPr>
        <p:grpSpPr>
          <a:xfrm>
            <a:off x="3190228" y="32051324"/>
            <a:ext cx="1626641" cy="1645920"/>
            <a:chOff x="3253820" y="31673501"/>
            <a:chExt cx="1626641" cy="1645920"/>
          </a:xfrm>
        </p:grpSpPr>
        <p:pic>
          <p:nvPicPr>
            <p:cNvPr id="194" name="Picture 19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53820" y="31673501"/>
              <a:ext cx="1626641" cy="1645920"/>
            </a:xfrm>
            <a:prstGeom prst="rect">
              <a:avLst/>
            </a:prstGeom>
          </p:spPr>
        </p:pic>
        <p:pic>
          <p:nvPicPr>
            <p:cNvPr id="103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83531" y="31710408"/>
              <a:ext cx="1590484" cy="15904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486" y="32042433"/>
            <a:ext cx="1626641" cy="1645920"/>
          </a:xfrm>
          <a:prstGeom prst="rect">
            <a:avLst/>
          </a:prstGeom>
        </p:spPr>
      </p:pic>
      <p:pic>
        <p:nvPicPr>
          <p:cNvPr id="70" name="Picture 12" descr="C:\Users\bethyabebe\Downloads\tuxpi.com.1476508641.jpg"/>
          <p:cNvPicPr>
            <a:picLocks noChangeAspect="1" noChangeArrowheads="1"/>
          </p:cNvPicPr>
          <p:nvPr/>
        </p:nvPicPr>
        <p:blipFill>
          <a:blip r:embed="rId10" cstate="print"/>
          <a:srcRect/>
          <a:stretch>
            <a:fillRect/>
          </a:stretch>
        </p:blipFill>
        <p:spPr bwMode="auto">
          <a:xfrm>
            <a:off x="5195597" y="32029044"/>
            <a:ext cx="1645920" cy="1645920"/>
          </a:xfrm>
          <a:prstGeom prst="ellipse">
            <a:avLst/>
          </a:prstGeom>
          <a:ln>
            <a:noFill/>
          </a:ln>
          <a:effectLst>
            <a:softEdge rad="112500"/>
          </a:effectLst>
        </p:spPr>
      </p:pic>
      <p:grpSp>
        <p:nvGrpSpPr>
          <p:cNvPr id="1029" name="Group 1028"/>
          <p:cNvGrpSpPr/>
          <p:nvPr/>
        </p:nvGrpSpPr>
        <p:grpSpPr>
          <a:xfrm>
            <a:off x="7310613" y="32073521"/>
            <a:ext cx="1656367" cy="1668773"/>
            <a:chOff x="7219046" y="31682746"/>
            <a:chExt cx="1656367" cy="1668773"/>
          </a:xfrm>
        </p:grpSpPr>
        <p:pic>
          <p:nvPicPr>
            <p:cNvPr id="1032" name="Picture 8"/>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7219046" y="31682746"/>
              <a:ext cx="1645920" cy="16605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 name="Picture 13" descr="C:\Users\bethyabebe\Downloads\tuxpi.com.1476509225.jpg"/>
            <p:cNvPicPr>
              <a:picLocks noChangeAspect="1" noChangeArrowheads="1"/>
            </p:cNvPicPr>
            <p:nvPr/>
          </p:nvPicPr>
          <p:blipFill>
            <a:blip r:embed="rId12" cstate="print"/>
            <a:srcRect/>
            <a:stretch>
              <a:fillRect/>
            </a:stretch>
          </p:blipFill>
          <p:spPr bwMode="auto">
            <a:xfrm>
              <a:off x="7229493" y="31705599"/>
              <a:ext cx="1645920" cy="1645920"/>
            </a:xfrm>
            <a:prstGeom prst="ellipse">
              <a:avLst/>
            </a:prstGeom>
            <a:ln>
              <a:noFill/>
            </a:ln>
            <a:effectLst>
              <a:softEdge rad="112500"/>
            </a:effectLst>
          </p:spPr>
        </p:pic>
      </p:grpSp>
      <p:sp>
        <p:nvSpPr>
          <p:cNvPr id="73" name="Text Placeholder 16"/>
          <p:cNvSpPr txBox="1">
            <a:spLocks/>
          </p:cNvSpPr>
          <p:nvPr/>
        </p:nvSpPr>
        <p:spPr>
          <a:xfrm>
            <a:off x="6871633" y="33734050"/>
            <a:ext cx="2671135" cy="83309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altLang="en-US" sz="2000" dirty="0" smtClean="0">
                <a:solidFill>
                  <a:schemeClr val="tx1">
                    <a:lumMod val="75000"/>
                  </a:schemeClr>
                </a:solidFill>
              </a:rPr>
              <a:t>Bethlehem </a:t>
            </a:r>
            <a:r>
              <a:rPr lang="en-US" altLang="en-US" sz="2000" dirty="0" err="1" smtClean="0">
                <a:solidFill>
                  <a:schemeClr val="tx1">
                    <a:lumMod val="75000"/>
                  </a:schemeClr>
                </a:solidFill>
              </a:rPr>
              <a:t>Astella</a:t>
            </a:r>
            <a:endParaRPr lang="en-US" altLang="en-US" sz="2000" dirty="0">
              <a:solidFill>
                <a:schemeClr val="tx1">
                  <a:lumMod val="75000"/>
                </a:schemeClr>
              </a:solidFill>
            </a:endParaRPr>
          </a:p>
        </p:txBody>
      </p:sp>
      <p:pic>
        <p:nvPicPr>
          <p:cNvPr id="78" name="Picture 14" descr="C:\Users\bethyabebe\Downloads\tuxpi.com.1476509428.jpg"/>
          <p:cNvPicPr>
            <a:picLocks noChangeAspect="1" noChangeArrowheads="1"/>
          </p:cNvPicPr>
          <p:nvPr/>
        </p:nvPicPr>
        <p:blipFill>
          <a:blip r:embed="rId13" cstate="print"/>
          <a:srcRect/>
          <a:stretch>
            <a:fillRect/>
          </a:stretch>
        </p:blipFill>
        <p:spPr bwMode="auto">
          <a:xfrm>
            <a:off x="9476630" y="32071578"/>
            <a:ext cx="1645920" cy="1645920"/>
          </a:xfrm>
          <a:prstGeom prst="ellipse">
            <a:avLst/>
          </a:prstGeom>
          <a:ln>
            <a:noFill/>
          </a:ln>
          <a:effectLst>
            <a:softEdge rad="112500"/>
          </a:effectLst>
        </p:spPr>
      </p:pic>
      <p:sp>
        <p:nvSpPr>
          <p:cNvPr id="66" name="Rectangle 65"/>
          <p:cNvSpPr/>
          <p:nvPr/>
        </p:nvSpPr>
        <p:spPr>
          <a:xfrm>
            <a:off x="9557929" y="33742294"/>
            <a:ext cx="1554644" cy="400110"/>
          </a:xfrm>
          <a:prstGeom prst="rect">
            <a:avLst/>
          </a:prstGeom>
        </p:spPr>
        <p:txBody>
          <a:bodyPr wrap="square">
            <a:spAutoFit/>
          </a:bodyPr>
          <a:lstStyle/>
          <a:p>
            <a:pPr algn="ctr"/>
            <a:r>
              <a:rPr lang="en-US" sz="2000" dirty="0">
                <a:solidFill>
                  <a:schemeClr val="tx1">
                    <a:lumMod val="75000"/>
                  </a:schemeClr>
                </a:solidFill>
              </a:rPr>
              <a:t>Cara Steger</a:t>
            </a:r>
          </a:p>
        </p:txBody>
      </p:sp>
      <p:sp>
        <p:nvSpPr>
          <p:cNvPr id="59" name="TextBox 58"/>
          <p:cNvSpPr txBox="1"/>
          <p:nvPr/>
        </p:nvSpPr>
        <p:spPr>
          <a:xfrm>
            <a:off x="787015" y="11695314"/>
            <a:ext cx="8229600" cy="769441"/>
          </a:xfrm>
          <a:prstGeom prst="rect">
            <a:avLst/>
          </a:prstGeom>
          <a:noFill/>
        </p:spPr>
        <p:txBody>
          <a:bodyPr wrap="square" rtlCol="0">
            <a:spAutoFit/>
          </a:bodyPr>
          <a:lstStyle/>
          <a:p>
            <a:r>
              <a:rPr lang="en-US" sz="4400" b="1" dirty="0" smtClean="0">
                <a:solidFill>
                  <a:srgbClr val="57688F"/>
                </a:solidFill>
                <a:latin typeface="Century Gothic" panose="020B0502020202020204" pitchFamily="34" charset="0"/>
              </a:rPr>
              <a:t>Study Area</a:t>
            </a:r>
          </a:p>
        </p:txBody>
      </p:sp>
      <p:sp>
        <p:nvSpPr>
          <p:cNvPr id="60" name="TextBox 59"/>
          <p:cNvSpPr txBox="1"/>
          <p:nvPr/>
        </p:nvSpPr>
        <p:spPr>
          <a:xfrm>
            <a:off x="12793049" y="12464755"/>
            <a:ext cx="11407715" cy="769441"/>
          </a:xfrm>
          <a:prstGeom prst="rect">
            <a:avLst/>
          </a:prstGeom>
          <a:noFill/>
        </p:spPr>
        <p:txBody>
          <a:bodyPr wrap="square" rtlCol="0">
            <a:spAutoFit/>
          </a:bodyPr>
          <a:lstStyle/>
          <a:p>
            <a:r>
              <a:rPr lang="en-US" sz="4400" b="1" dirty="0" smtClean="0">
                <a:solidFill>
                  <a:srgbClr val="57688F"/>
                </a:solidFill>
                <a:latin typeface="Century Gothic" panose="020B0502020202020204" pitchFamily="34" charset="0"/>
              </a:rPr>
              <a:t>Methodology</a:t>
            </a:r>
          </a:p>
        </p:txBody>
      </p:sp>
      <p:grpSp>
        <p:nvGrpSpPr>
          <p:cNvPr id="99" name="Group 98"/>
          <p:cNvGrpSpPr/>
          <p:nvPr/>
        </p:nvGrpSpPr>
        <p:grpSpPr>
          <a:xfrm>
            <a:off x="12897689" y="9299308"/>
            <a:ext cx="11334209" cy="3840153"/>
            <a:chOff x="12985547" y="9718811"/>
            <a:chExt cx="11334209" cy="3840153"/>
          </a:xfrm>
        </p:grpSpPr>
        <p:pic>
          <p:nvPicPr>
            <p:cNvPr id="102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985547" y="9781182"/>
              <a:ext cx="2073275" cy="1085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ectangle 6"/>
            <p:cNvSpPr/>
            <p:nvPr/>
          </p:nvSpPr>
          <p:spPr>
            <a:xfrm>
              <a:off x="14962418" y="9718811"/>
              <a:ext cx="3978974" cy="1815882"/>
            </a:xfrm>
            <a:prstGeom prst="rect">
              <a:avLst/>
            </a:prstGeom>
          </p:spPr>
          <p:txBody>
            <a:bodyPr wrap="none">
              <a:spAutoFit/>
            </a:bodyPr>
            <a:lstStyle/>
            <a:p>
              <a:r>
                <a:rPr lang="en-US" sz="2800" dirty="0" smtClean="0">
                  <a:solidFill>
                    <a:schemeClr val="tx1">
                      <a:lumMod val="75000"/>
                    </a:schemeClr>
                  </a:solidFill>
                </a:rPr>
                <a:t>Terra Moderate Resolution</a:t>
              </a:r>
            </a:p>
            <a:p>
              <a:r>
                <a:rPr lang="en-US" sz="2800" dirty="0" smtClean="0">
                  <a:solidFill>
                    <a:schemeClr val="tx1">
                      <a:lumMod val="75000"/>
                    </a:schemeClr>
                  </a:solidFill>
                </a:rPr>
                <a:t>Imaging </a:t>
              </a:r>
              <a:r>
                <a:rPr lang="en-US" sz="2800" dirty="0" err="1" smtClean="0">
                  <a:solidFill>
                    <a:schemeClr val="tx1">
                      <a:lumMod val="75000"/>
                    </a:schemeClr>
                  </a:solidFill>
                </a:rPr>
                <a:t>Spectroradiometer</a:t>
              </a:r>
              <a:endParaRPr lang="en-US" sz="2800" dirty="0" smtClean="0">
                <a:solidFill>
                  <a:schemeClr val="tx1">
                    <a:lumMod val="75000"/>
                  </a:schemeClr>
                </a:solidFill>
              </a:endParaRPr>
            </a:p>
            <a:p>
              <a:r>
                <a:rPr lang="en-US" sz="2800" dirty="0" smtClean="0">
                  <a:solidFill>
                    <a:schemeClr val="tx1">
                      <a:lumMod val="75000"/>
                    </a:schemeClr>
                  </a:solidFill>
                </a:rPr>
                <a:t>(Terra MODIS)</a:t>
              </a:r>
            </a:p>
            <a:p>
              <a:endParaRPr lang="en-US" sz="2800" dirty="0">
                <a:solidFill>
                  <a:schemeClr val="tx1">
                    <a:lumMod val="75000"/>
                  </a:schemeClr>
                </a:solidFill>
              </a:endParaRPr>
            </a:p>
          </p:txBody>
        </p:sp>
        <p:pic>
          <p:nvPicPr>
            <p:cNvPr id="1027"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861921" y="9734580"/>
              <a:ext cx="1658937" cy="1255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 name="Rectangle 16"/>
            <p:cNvSpPr/>
            <p:nvPr/>
          </p:nvSpPr>
          <p:spPr>
            <a:xfrm>
              <a:off x="20495104" y="9725053"/>
              <a:ext cx="3824652" cy="1815882"/>
            </a:xfrm>
            <a:prstGeom prst="rect">
              <a:avLst/>
            </a:prstGeom>
          </p:spPr>
          <p:txBody>
            <a:bodyPr wrap="square">
              <a:spAutoFit/>
            </a:bodyPr>
            <a:lstStyle/>
            <a:p>
              <a:r>
                <a:rPr lang="en-US" sz="2800" dirty="0">
                  <a:solidFill>
                    <a:schemeClr val="tx1">
                      <a:lumMod val="75000"/>
                    </a:schemeClr>
                  </a:solidFill>
                </a:rPr>
                <a:t>Aqua Moderate </a:t>
              </a:r>
              <a:r>
                <a:rPr lang="en-US" sz="2800" dirty="0" smtClean="0">
                  <a:solidFill>
                    <a:schemeClr val="tx1">
                      <a:lumMod val="75000"/>
                    </a:schemeClr>
                  </a:solidFill>
                </a:rPr>
                <a:t>Resolution </a:t>
              </a:r>
              <a:r>
                <a:rPr lang="en-US" sz="2800" dirty="0" smtClean="0">
                  <a:solidFill>
                    <a:schemeClr val="tx1">
                      <a:lumMod val="75000"/>
                    </a:schemeClr>
                  </a:solidFill>
                </a:rPr>
                <a:t>Imaging </a:t>
              </a:r>
              <a:r>
                <a:rPr lang="en-US" sz="2800" dirty="0" err="1" smtClean="0">
                  <a:solidFill>
                    <a:schemeClr val="tx1">
                      <a:lumMod val="75000"/>
                    </a:schemeClr>
                  </a:solidFill>
                </a:rPr>
                <a:t>Spectroradiometer</a:t>
              </a:r>
              <a:r>
                <a:rPr lang="en-US" sz="2800" dirty="0" smtClean="0">
                  <a:solidFill>
                    <a:schemeClr val="tx1">
                      <a:lumMod val="75000"/>
                    </a:schemeClr>
                  </a:solidFill>
                </a:rPr>
                <a:t> </a:t>
              </a:r>
            </a:p>
            <a:p>
              <a:r>
                <a:rPr lang="en-US" sz="2800" dirty="0" smtClean="0">
                  <a:solidFill>
                    <a:schemeClr val="tx1">
                      <a:lumMod val="75000"/>
                    </a:schemeClr>
                  </a:solidFill>
                </a:rPr>
                <a:t>( Aqua MODIS)</a:t>
              </a:r>
              <a:endParaRPr lang="en-US" sz="2800" dirty="0">
                <a:solidFill>
                  <a:schemeClr val="tx1">
                    <a:lumMod val="75000"/>
                  </a:schemeClr>
                </a:solidFill>
              </a:endParaRPr>
            </a:p>
          </p:txBody>
        </p:sp>
        <p:pic>
          <p:nvPicPr>
            <p:cNvPr id="1028"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098448" y="11231888"/>
              <a:ext cx="1646237" cy="1401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8" name="Rectangle 17"/>
            <p:cNvSpPr/>
            <p:nvPr/>
          </p:nvSpPr>
          <p:spPr>
            <a:xfrm>
              <a:off x="14899917" y="11359009"/>
              <a:ext cx="2813591" cy="1815882"/>
            </a:xfrm>
            <a:prstGeom prst="rect">
              <a:avLst/>
            </a:prstGeom>
          </p:spPr>
          <p:txBody>
            <a:bodyPr wrap="none">
              <a:spAutoFit/>
            </a:bodyPr>
            <a:lstStyle/>
            <a:p>
              <a:r>
                <a:rPr lang="en-US" sz="2800" dirty="0" smtClean="0">
                  <a:solidFill>
                    <a:schemeClr val="tx1">
                      <a:lumMod val="75000"/>
                    </a:schemeClr>
                  </a:solidFill>
                </a:rPr>
                <a:t>Tropical Rainfall </a:t>
              </a:r>
            </a:p>
            <a:p>
              <a:r>
                <a:rPr lang="en-US" sz="2800" dirty="0" smtClean="0">
                  <a:solidFill>
                    <a:schemeClr val="tx1">
                      <a:lumMod val="75000"/>
                    </a:schemeClr>
                  </a:solidFill>
                </a:rPr>
                <a:t>Measuring Mission</a:t>
              </a:r>
            </a:p>
            <a:p>
              <a:r>
                <a:rPr lang="en-US" sz="2800" dirty="0" smtClean="0">
                  <a:solidFill>
                    <a:schemeClr val="tx1">
                      <a:lumMod val="75000"/>
                    </a:schemeClr>
                  </a:solidFill>
                </a:rPr>
                <a:t>(TRMM)</a:t>
              </a:r>
            </a:p>
            <a:p>
              <a:r>
                <a:rPr lang="en-US" sz="2800" dirty="0" smtClean="0">
                  <a:solidFill>
                    <a:schemeClr val="tx1">
                      <a:lumMod val="75000"/>
                    </a:schemeClr>
                  </a:solidFill>
                </a:rPr>
                <a:t> </a:t>
              </a:r>
              <a:endParaRPr lang="en-US" dirty="0">
                <a:solidFill>
                  <a:schemeClr val="tx1">
                    <a:lumMod val="75000"/>
                  </a:schemeClr>
                </a:solidFill>
              </a:endParaRPr>
            </a:p>
          </p:txBody>
        </p:sp>
        <p:pic>
          <p:nvPicPr>
            <p:cNvPr id="65" name="Picture 64"/>
            <p:cNvPicPr>
              <a:picLocks noChangeAspect="1"/>
            </p:cNvPicPr>
            <p:nvPr/>
          </p:nvPicPr>
          <p:blipFill>
            <a:blip r:embed="rId17"/>
            <a:stretch>
              <a:fillRect/>
            </a:stretch>
          </p:blipFill>
          <p:spPr>
            <a:xfrm rot="21037205">
              <a:off x="18964241" y="11456737"/>
              <a:ext cx="855377" cy="1009194"/>
            </a:xfrm>
            <a:prstGeom prst="rect">
              <a:avLst/>
            </a:prstGeom>
          </p:spPr>
        </p:pic>
        <p:sp>
          <p:nvSpPr>
            <p:cNvPr id="67" name="Rectangle 66"/>
            <p:cNvSpPr/>
            <p:nvPr/>
          </p:nvSpPr>
          <p:spPr>
            <a:xfrm>
              <a:off x="19812777" y="11674153"/>
              <a:ext cx="4089004" cy="1884811"/>
            </a:xfrm>
            <a:prstGeom prst="rect">
              <a:avLst/>
            </a:prstGeom>
          </p:spPr>
          <p:txBody>
            <a:bodyPr wrap="none">
              <a:spAutoFit/>
            </a:bodyPr>
            <a:lstStyle/>
            <a:p>
              <a:r>
                <a:rPr lang="en-US" sz="2800" dirty="0" smtClean="0">
                  <a:solidFill>
                    <a:schemeClr val="tx1">
                      <a:lumMod val="75000"/>
                    </a:schemeClr>
                  </a:solidFill>
                </a:rPr>
                <a:t>Soil Moisture Active Passive</a:t>
              </a:r>
            </a:p>
            <a:p>
              <a:r>
                <a:rPr lang="en-US" sz="2800" dirty="0" smtClean="0">
                  <a:solidFill>
                    <a:schemeClr val="tx1">
                      <a:lumMod val="75000"/>
                    </a:schemeClr>
                  </a:solidFill>
                </a:rPr>
                <a:t>(SMAP)</a:t>
              </a:r>
            </a:p>
            <a:p>
              <a:endParaRPr lang="en-US" dirty="0">
                <a:solidFill>
                  <a:schemeClr val="tx1">
                    <a:lumMod val="75000"/>
                  </a:schemeClr>
                </a:solidFill>
              </a:endParaRPr>
            </a:p>
          </p:txBody>
        </p:sp>
      </p:grpSp>
      <p:sp>
        <p:nvSpPr>
          <p:cNvPr id="64" name="Text Placeholder 16"/>
          <p:cNvSpPr txBox="1">
            <a:spLocks/>
          </p:cNvSpPr>
          <p:nvPr/>
        </p:nvSpPr>
        <p:spPr>
          <a:xfrm>
            <a:off x="12744199" y="29433549"/>
            <a:ext cx="11044398" cy="3340033"/>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586991"/>
              </a:buClr>
              <a:defRPr/>
            </a:pPr>
            <a:r>
              <a:rPr lang="en-US" sz="3000" dirty="0">
                <a:solidFill>
                  <a:schemeClr val="tx1">
                    <a:lumMod val="75000"/>
                  </a:schemeClr>
                </a:solidFill>
              </a:rPr>
              <a:t>US Department of State Office of Space and Advanced Technology (OES/SAT) and Humanitarian Information Unit (</a:t>
            </a:r>
            <a:r>
              <a:rPr lang="en-US" sz="3000" dirty="0" smtClean="0">
                <a:solidFill>
                  <a:schemeClr val="tx1">
                    <a:lumMod val="75000"/>
                  </a:schemeClr>
                </a:solidFill>
              </a:rPr>
              <a:t>HIU)</a:t>
            </a:r>
            <a:endParaRPr lang="en-US" sz="3000" dirty="0">
              <a:solidFill>
                <a:schemeClr val="tx1">
                  <a:lumMod val="75000"/>
                </a:schemeClr>
              </a:solidFill>
            </a:endParaRPr>
          </a:p>
          <a:p>
            <a:pPr marL="347663" indent="-347663">
              <a:buClr>
                <a:srgbClr val="586991"/>
              </a:buClr>
              <a:defRPr/>
            </a:pPr>
            <a:r>
              <a:rPr lang="en-US" sz="3000" dirty="0" smtClean="0">
                <a:solidFill>
                  <a:schemeClr val="tx1">
                    <a:lumMod val="75000"/>
                  </a:schemeClr>
                </a:solidFill>
              </a:rPr>
              <a:t>Institute of </a:t>
            </a:r>
            <a:r>
              <a:rPr lang="en-US" sz="3000" dirty="0">
                <a:solidFill>
                  <a:schemeClr val="tx1">
                    <a:lumMod val="75000"/>
                  </a:schemeClr>
                </a:solidFill>
              </a:rPr>
              <a:t>Geo-Information and Earth Observation </a:t>
            </a:r>
            <a:r>
              <a:rPr lang="en-US" sz="3000" dirty="0" smtClean="0">
                <a:solidFill>
                  <a:schemeClr val="tx1">
                    <a:lumMod val="75000"/>
                  </a:schemeClr>
                </a:solidFill>
              </a:rPr>
              <a:t>Sciences (I-GEOS)</a:t>
            </a:r>
          </a:p>
          <a:p>
            <a:pPr marL="347663" indent="-347663">
              <a:buClr>
                <a:srgbClr val="586991"/>
              </a:buClr>
              <a:defRPr/>
            </a:pPr>
            <a:r>
              <a:rPr lang="en-US" sz="3000" dirty="0" smtClean="0">
                <a:solidFill>
                  <a:schemeClr val="tx1">
                    <a:lumMod val="75000"/>
                  </a:schemeClr>
                </a:solidFill>
              </a:rPr>
              <a:t>USGS North Central Climate Science Center</a:t>
            </a:r>
            <a:endParaRPr lang="en-US" sz="3000" dirty="0">
              <a:solidFill>
                <a:schemeClr val="tx1">
                  <a:lumMod val="75000"/>
                </a:schemeClr>
              </a:solidFill>
            </a:endParaRPr>
          </a:p>
        </p:txBody>
      </p:sp>
      <p:graphicFrame>
        <p:nvGraphicFramePr>
          <p:cNvPr id="80" name="Chart 79"/>
          <p:cNvGraphicFramePr>
            <a:graphicFrameLocks/>
          </p:cNvGraphicFramePr>
          <p:nvPr>
            <p:extLst>
              <p:ext uri="{D42A27DB-BD31-4B8C-83A1-F6EECF244321}">
                <p14:modId xmlns:p14="http://schemas.microsoft.com/office/powerpoint/2010/main" val="2113628194"/>
              </p:ext>
            </p:extLst>
          </p:nvPr>
        </p:nvGraphicFramePr>
        <p:xfrm>
          <a:off x="17169442" y="20840129"/>
          <a:ext cx="6598703" cy="3534180"/>
        </p:xfrm>
        <a:graphic>
          <a:graphicData uri="http://schemas.openxmlformats.org/drawingml/2006/chart">
            <c:chart xmlns:c="http://schemas.openxmlformats.org/drawingml/2006/chart" xmlns:r="http://schemas.openxmlformats.org/officeDocument/2006/relationships" r:id="rId18"/>
          </a:graphicData>
        </a:graphic>
      </p:graphicFrame>
      <p:sp>
        <p:nvSpPr>
          <p:cNvPr id="41" name="TextBox 40"/>
          <p:cNvSpPr txBox="1"/>
          <p:nvPr/>
        </p:nvSpPr>
        <p:spPr>
          <a:xfrm>
            <a:off x="9043249" y="20224953"/>
            <a:ext cx="7922527" cy="523220"/>
          </a:xfrm>
          <a:prstGeom prst="rect">
            <a:avLst/>
          </a:prstGeom>
          <a:noFill/>
        </p:spPr>
        <p:txBody>
          <a:bodyPr wrap="square" rtlCol="0">
            <a:spAutoFit/>
          </a:bodyPr>
          <a:lstStyle/>
          <a:p>
            <a:r>
              <a:rPr lang="en-US" sz="2800" b="1" dirty="0" smtClean="0">
                <a:solidFill>
                  <a:srgbClr val="000000"/>
                </a:solidFill>
              </a:rPr>
              <a:t> Drought Index Time Series </a:t>
            </a:r>
            <a:r>
              <a:rPr lang="en-US" sz="2800" b="1" dirty="0">
                <a:solidFill>
                  <a:srgbClr val="000000"/>
                </a:solidFill>
              </a:rPr>
              <a:t>Across Climatic Zones</a:t>
            </a:r>
            <a:r>
              <a:rPr lang="en-US" sz="2800" b="1" dirty="0" smtClean="0">
                <a:solidFill>
                  <a:srgbClr val="000000"/>
                </a:solidFill>
              </a:rPr>
              <a:t> </a:t>
            </a:r>
            <a:endParaRPr lang="en-US" sz="2800" b="1" dirty="0">
              <a:solidFill>
                <a:srgbClr val="000000"/>
              </a:solidFill>
            </a:endParaRPr>
          </a:p>
        </p:txBody>
      </p:sp>
      <p:grpSp>
        <p:nvGrpSpPr>
          <p:cNvPr id="102" name="Group 101"/>
          <p:cNvGrpSpPr/>
          <p:nvPr/>
        </p:nvGrpSpPr>
        <p:grpSpPr>
          <a:xfrm>
            <a:off x="9242477" y="20769177"/>
            <a:ext cx="7762853" cy="4545193"/>
            <a:chOff x="8560325" y="20743497"/>
            <a:chExt cx="7764765" cy="4251874"/>
          </a:xfrm>
        </p:grpSpPr>
        <p:pic>
          <p:nvPicPr>
            <p:cNvPr id="68" name="Picture 67"/>
            <p:cNvPicPr>
              <a:picLocks noChangeAspect="1"/>
            </p:cNvPicPr>
            <p:nvPr/>
          </p:nvPicPr>
          <p:blipFill>
            <a:blip r:embed="rId19"/>
            <a:stretch>
              <a:fillRect/>
            </a:stretch>
          </p:blipFill>
          <p:spPr>
            <a:xfrm>
              <a:off x="10535376" y="21036437"/>
              <a:ext cx="1822980" cy="1097280"/>
            </a:xfrm>
            <a:prstGeom prst="rect">
              <a:avLst/>
            </a:prstGeom>
          </p:spPr>
        </p:pic>
        <p:sp>
          <p:nvSpPr>
            <p:cNvPr id="85" name="TextBox 84"/>
            <p:cNvSpPr txBox="1"/>
            <p:nvPr/>
          </p:nvSpPr>
          <p:spPr>
            <a:xfrm>
              <a:off x="11186901" y="20747923"/>
              <a:ext cx="617477" cy="369332"/>
            </a:xfrm>
            <a:prstGeom prst="rect">
              <a:avLst/>
            </a:prstGeom>
            <a:noFill/>
          </p:spPr>
          <p:txBody>
            <a:bodyPr wrap="none" rtlCol="0">
              <a:spAutoFit/>
            </a:bodyPr>
            <a:lstStyle/>
            <a:p>
              <a:r>
                <a:rPr lang="en-US" sz="1800" b="1" dirty="0" smtClean="0">
                  <a:solidFill>
                    <a:srgbClr val="000000"/>
                  </a:solidFill>
                </a:rPr>
                <a:t>2007</a:t>
              </a:r>
            </a:p>
          </p:txBody>
        </p:sp>
        <p:sp>
          <p:nvSpPr>
            <p:cNvPr id="86" name="TextBox 85"/>
            <p:cNvSpPr txBox="1"/>
            <p:nvPr/>
          </p:nvSpPr>
          <p:spPr>
            <a:xfrm>
              <a:off x="9176171" y="20743497"/>
              <a:ext cx="617477" cy="369332"/>
            </a:xfrm>
            <a:prstGeom prst="rect">
              <a:avLst/>
            </a:prstGeom>
            <a:noFill/>
          </p:spPr>
          <p:txBody>
            <a:bodyPr wrap="none" rtlCol="0">
              <a:spAutoFit/>
            </a:bodyPr>
            <a:lstStyle/>
            <a:p>
              <a:r>
                <a:rPr lang="en-US" sz="1800" b="1" dirty="0" smtClean="0">
                  <a:solidFill>
                    <a:srgbClr val="000000"/>
                  </a:solidFill>
                </a:rPr>
                <a:t>2006</a:t>
              </a:r>
            </a:p>
          </p:txBody>
        </p:sp>
        <p:sp>
          <p:nvSpPr>
            <p:cNvPr id="84" name="TextBox 83"/>
            <p:cNvSpPr txBox="1"/>
            <p:nvPr/>
          </p:nvSpPr>
          <p:spPr>
            <a:xfrm>
              <a:off x="13126622" y="20759393"/>
              <a:ext cx="617477" cy="369332"/>
            </a:xfrm>
            <a:prstGeom prst="rect">
              <a:avLst/>
            </a:prstGeom>
            <a:noFill/>
          </p:spPr>
          <p:txBody>
            <a:bodyPr wrap="none" rtlCol="0">
              <a:spAutoFit/>
            </a:bodyPr>
            <a:lstStyle/>
            <a:p>
              <a:r>
                <a:rPr lang="en-US" sz="1800" b="1" dirty="0" smtClean="0">
                  <a:solidFill>
                    <a:srgbClr val="000000"/>
                  </a:solidFill>
                </a:rPr>
                <a:t>2008</a:t>
              </a:r>
            </a:p>
          </p:txBody>
        </p:sp>
        <p:pic>
          <p:nvPicPr>
            <p:cNvPr id="87" name="Picture 86"/>
            <p:cNvPicPr>
              <a:picLocks noChangeAspect="1"/>
            </p:cNvPicPr>
            <p:nvPr/>
          </p:nvPicPr>
          <p:blipFill>
            <a:blip r:embed="rId20"/>
            <a:stretch>
              <a:fillRect/>
            </a:stretch>
          </p:blipFill>
          <p:spPr>
            <a:xfrm>
              <a:off x="12518901" y="21036437"/>
              <a:ext cx="1824628" cy="1097280"/>
            </a:xfrm>
            <a:prstGeom prst="rect">
              <a:avLst/>
            </a:prstGeom>
          </p:spPr>
        </p:pic>
        <p:sp>
          <p:nvSpPr>
            <p:cNvPr id="83" name="TextBox 82"/>
            <p:cNvSpPr txBox="1"/>
            <p:nvPr/>
          </p:nvSpPr>
          <p:spPr>
            <a:xfrm>
              <a:off x="15261259" y="20764563"/>
              <a:ext cx="617477" cy="369332"/>
            </a:xfrm>
            <a:prstGeom prst="rect">
              <a:avLst/>
            </a:prstGeom>
            <a:noFill/>
          </p:spPr>
          <p:txBody>
            <a:bodyPr wrap="none" rtlCol="0">
              <a:spAutoFit/>
            </a:bodyPr>
            <a:lstStyle/>
            <a:p>
              <a:r>
                <a:rPr lang="en-US" sz="1800" b="1" dirty="0" smtClean="0">
                  <a:solidFill>
                    <a:srgbClr val="000000"/>
                  </a:solidFill>
                </a:rPr>
                <a:t>2009</a:t>
              </a:r>
            </a:p>
          </p:txBody>
        </p:sp>
        <p:pic>
          <p:nvPicPr>
            <p:cNvPr id="88" name="Picture 87"/>
            <p:cNvPicPr>
              <a:picLocks noChangeAspect="1"/>
            </p:cNvPicPr>
            <p:nvPr/>
          </p:nvPicPr>
          <p:blipFill>
            <a:blip r:embed="rId21"/>
            <a:stretch>
              <a:fillRect/>
            </a:stretch>
          </p:blipFill>
          <p:spPr>
            <a:xfrm>
              <a:off x="14492993" y="21043961"/>
              <a:ext cx="1827133" cy="1097280"/>
            </a:xfrm>
            <a:prstGeom prst="rect">
              <a:avLst/>
            </a:prstGeom>
          </p:spPr>
        </p:pic>
        <p:sp>
          <p:nvSpPr>
            <p:cNvPr id="82" name="TextBox 81"/>
            <p:cNvSpPr txBox="1"/>
            <p:nvPr/>
          </p:nvSpPr>
          <p:spPr>
            <a:xfrm>
              <a:off x="9169022" y="22130845"/>
              <a:ext cx="617477" cy="369332"/>
            </a:xfrm>
            <a:prstGeom prst="rect">
              <a:avLst/>
            </a:prstGeom>
            <a:noFill/>
          </p:spPr>
          <p:txBody>
            <a:bodyPr wrap="none" rtlCol="0">
              <a:spAutoFit/>
            </a:bodyPr>
            <a:lstStyle/>
            <a:p>
              <a:r>
                <a:rPr lang="en-US" sz="1800" b="1" dirty="0" smtClean="0">
                  <a:solidFill>
                    <a:srgbClr val="000000"/>
                  </a:solidFill>
                </a:rPr>
                <a:t>2010</a:t>
              </a:r>
            </a:p>
          </p:txBody>
        </p:sp>
        <p:pic>
          <p:nvPicPr>
            <p:cNvPr id="89" name="Picture 88"/>
            <p:cNvPicPr>
              <a:picLocks noChangeAspect="1"/>
            </p:cNvPicPr>
            <p:nvPr/>
          </p:nvPicPr>
          <p:blipFill>
            <a:blip r:embed="rId22"/>
            <a:stretch>
              <a:fillRect/>
            </a:stretch>
          </p:blipFill>
          <p:spPr>
            <a:xfrm>
              <a:off x="8560325" y="22435828"/>
              <a:ext cx="1829634" cy="1097280"/>
            </a:xfrm>
            <a:prstGeom prst="rect">
              <a:avLst/>
            </a:prstGeom>
          </p:spPr>
        </p:pic>
        <p:sp>
          <p:nvSpPr>
            <p:cNvPr id="81" name="TextBox 80"/>
            <p:cNvSpPr txBox="1"/>
            <p:nvPr/>
          </p:nvSpPr>
          <p:spPr>
            <a:xfrm>
              <a:off x="11199324" y="22125824"/>
              <a:ext cx="585417" cy="369332"/>
            </a:xfrm>
            <a:prstGeom prst="rect">
              <a:avLst/>
            </a:prstGeom>
            <a:noFill/>
          </p:spPr>
          <p:txBody>
            <a:bodyPr wrap="none" rtlCol="0">
              <a:spAutoFit/>
            </a:bodyPr>
            <a:lstStyle/>
            <a:p>
              <a:r>
                <a:rPr lang="en-US" sz="1800" b="1" dirty="0" smtClean="0">
                  <a:solidFill>
                    <a:srgbClr val="000000"/>
                  </a:solidFill>
                </a:rPr>
                <a:t>2011</a:t>
              </a:r>
            </a:p>
          </p:txBody>
        </p:sp>
        <p:pic>
          <p:nvPicPr>
            <p:cNvPr id="90" name="Picture 89"/>
            <p:cNvPicPr>
              <a:picLocks noChangeAspect="1"/>
            </p:cNvPicPr>
            <p:nvPr/>
          </p:nvPicPr>
          <p:blipFill>
            <a:blip r:embed="rId23"/>
            <a:stretch>
              <a:fillRect/>
            </a:stretch>
          </p:blipFill>
          <p:spPr>
            <a:xfrm>
              <a:off x="10546778" y="22432881"/>
              <a:ext cx="1827133" cy="1097280"/>
            </a:xfrm>
            <a:prstGeom prst="rect">
              <a:avLst/>
            </a:prstGeom>
          </p:spPr>
        </p:pic>
        <p:sp>
          <p:nvSpPr>
            <p:cNvPr id="79" name="TextBox 78"/>
            <p:cNvSpPr txBox="1"/>
            <p:nvPr/>
          </p:nvSpPr>
          <p:spPr>
            <a:xfrm>
              <a:off x="13147495" y="22156209"/>
              <a:ext cx="617477" cy="369332"/>
            </a:xfrm>
            <a:prstGeom prst="rect">
              <a:avLst/>
            </a:prstGeom>
            <a:noFill/>
          </p:spPr>
          <p:txBody>
            <a:bodyPr wrap="none" rtlCol="0">
              <a:spAutoFit/>
            </a:bodyPr>
            <a:lstStyle/>
            <a:p>
              <a:r>
                <a:rPr lang="en-US" sz="1800" b="1" dirty="0" smtClean="0">
                  <a:solidFill>
                    <a:srgbClr val="000000"/>
                  </a:solidFill>
                </a:rPr>
                <a:t>2012</a:t>
              </a:r>
            </a:p>
          </p:txBody>
        </p:sp>
        <p:pic>
          <p:nvPicPr>
            <p:cNvPr id="91" name="Picture 90"/>
            <p:cNvPicPr>
              <a:picLocks noChangeAspect="1"/>
            </p:cNvPicPr>
            <p:nvPr/>
          </p:nvPicPr>
          <p:blipFill>
            <a:blip r:embed="rId24"/>
            <a:stretch>
              <a:fillRect/>
            </a:stretch>
          </p:blipFill>
          <p:spPr>
            <a:xfrm>
              <a:off x="12528812" y="22441319"/>
              <a:ext cx="1823824" cy="1097280"/>
            </a:xfrm>
            <a:prstGeom prst="rect">
              <a:avLst/>
            </a:prstGeom>
          </p:spPr>
        </p:pic>
        <p:sp>
          <p:nvSpPr>
            <p:cNvPr id="77" name="TextBox 76"/>
            <p:cNvSpPr txBox="1"/>
            <p:nvPr/>
          </p:nvSpPr>
          <p:spPr>
            <a:xfrm>
              <a:off x="15126220" y="22166310"/>
              <a:ext cx="617477" cy="369332"/>
            </a:xfrm>
            <a:prstGeom prst="rect">
              <a:avLst/>
            </a:prstGeom>
            <a:noFill/>
          </p:spPr>
          <p:txBody>
            <a:bodyPr wrap="none" rtlCol="0">
              <a:spAutoFit/>
            </a:bodyPr>
            <a:lstStyle/>
            <a:p>
              <a:r>
                <a:rPr lang="en-US" sz="1800" b="1" dirty="0" smtClean="0">
                  <a:solidFill>
                    <a:srgbClr val="000000"/>
                  </a:solidFill>
                </a:rPr>
                <a:t>2013</a:t>
              </a:r>
            </a:p>
          </p:txBody>
        </p:sp>
        <p:pic>
          <p:nvPicPr>
            <p:cNvPr id="92" name="Picture 91"/>
            <p:cNvPicPr>
              <a:picLocks noChangeAspect="1"/>
            </p:cNvPicPr>
            <p:nvPr/>
          </p:nvPicPr>
          <p:blipFill>
            <a:blip r:embed="rId25"/>
            <a:stretch>
              <a:fillRect/>
            </a:stretch>
          </p:blipFill>
          <p:spPr>
            <a:xfrm>
              <a:off x="14502108" y="22467401"/>
              <a:ext cx="1822982" cy="1097280"/>
            </a:xfrm>
            <a:prstGeom prst="rect">
              <a:avLst/>
            </a:prstGeom>
          </p:spPr>
        </p:pic>
        <p:sp>
          <p:nvSpPr>
            <p:cNvPr id="76" name="TextBox 75"/>
            <p:cNvSpPr txBox="1"/>
            <p:nvPr/>
          </p:nvSpPr>
          <p:spPr>
            <a:xfrm>
              <a:off x="9248243" y="23584725"/>
              <a:ext cx="617477" cy="369332"/>
            </a:xfrm>
            <a:prstGeom prst="rect">
              <a:avLst/>
            </a:prstGeom>
            <a:noFill/>
          </p:spPr>
          <p:txBody>
            <a:bodyPr wrap="none" rtlCol="0">
              <a:spAutoFit/>
            </a:bodyPr>
            <a:lstStyle/>
            <a:p>
              <a:r>
                <a:rPr lang="en-US" sz="1800" b="1" dirty="0" smtClean="0">
                  <a:solidFill>
                    <a:srgbClr val="000000"/>
                  </a:solidFill>
                </a:rPr>
                <a:t>2014</a:t>
              </a:r>
            </a:p>
          </p:txBody>
        </p:sp>
        <p:pic>
          <p:nvPicPr>
            <p:cNvPr id="93" name="Picture 92"/>
            <p:cNvPicPr>
              <a:picLocks noChangeAspect="1"/>
            </p:cNvPicPr>
            <p:nvPr/>
          </p:nvPicPr>
          <p:blipFill>
            <a:blip r:embed="rId26"/>
            <a:stretch>
              <a:fillRect/>
            </a:stretch>
          </p:blipFill>
          <p:spPr>
            <a:xfrm>
              <a:off x="8603739" y="23877395"/>
              <a:ext cx="1830463" cy="1097280"/>
            </a:xfrm>
            <a:prstGeom prst="rect">
              <a:avLst/>
            </a:prstGeom>
          </p:spPr>
        </p:pic>
        <p:sp>
          <p:nvSpPr>
            <p:cNvPr id="75" name="TextBox 74"/>
            <p:cNvSpPr txBox="1"/>
            <p:nvPr/>
          </p:nvSpPr>
          <p:spPr>
            <a:xfrm>
              <a:off x="11167264" y="23584725"/>
              <a:ext cx="617477" cy="369332"/>
            </a:xfrm>
            <a:prstGeom prst="rect">
              <a:avLst/>
            </a:prstGeom>
            <a:noFill/>
          </p:spPr>
          <p:txBody>
            <a:bodyPr wrap="none" rtlCol="0">
              <a:spAutoFit/>
            </a:bodyPr>
            <a:lstStyle/>
            <a:p>
              <a:r>
                <a:rPr lang="en-US" sz="1800" b="1" dirty="0" smtClean="0">
                  <a:solidFill>
                    <a:srgbClr val="000000"/>
                  </a:solidFill>
                </a:rPr>
                <a:t>2015</a:t>
              </a:r>
            </a:p>
          </p:txBody>
        </p:sp>
        <p:pic>
          <p:nvPicPr>
            <p:cNvPr id="94" name="Picture 93"/>
            <p:cNvPicPr>
              <a:picLocks noChangeAspect="1"/>
            </p:cNvPicPr>
            <p:nvPr/>
          </p:nvPicPr>
          <p:blipFill>
            <a:blip r:embed="rId27"/>
            <a:stretch>
              <a:fillRect/>
            </a:stretch>
          </p:blipFill>
          <p:spPr>
            <a:xfrm>
              <a:off x="10571235" y="23898091"/>
              <a:ext cx="1828800" cy="1097280"/>
            </a:xfrm>
            <a:prstGeom prst="rect">
              <a:avLst/>
            </a:prstGeom>
          </p:spPr>
        </p:pic>
        <p:grpSp>
          <p:nvGrpSpPr>
            <p:cNvPr id="74" name="Group 73"/>
            <p:cNvGrpSpPr/>
            <p:nvPr/>
          </p:nvGrpSpPr>
          <p:grpSpPr>
            <a:xfrm>
              <a:off x="8563569" y="21050436"/>
              <a:ext cx="2120222" cy="1097280"/>
              <a:chOff x="8563569" y="21050436"/>
              <a:chExt cx="2120222" cy="1097280"/>
            </a:xfrm>
          </p:grpSpPr>
          <p:pic>
            <p:nvPicPr>
              <p:cNvPr id="63" name="Picture 62"/>
              <p:cNvPicPr>
                <a:picLocks noChangeAspect="1"/>
              </p:cNvPicPr>
              <p:nvPr/>
            </p:nvPicPr>
            <p:blipFill>
              <a:blip r:embed="rId28"/>
              <a:stretch>
                <a:fillRect/>
              </a:stretch>
            </p:blipFill>
            <p:spPr>
              <a:xfrm>
                <a:off x="8564485" y="21050436"/>
                <a:ext cx="1825474" cy="1097280"/>
              </a:xfrm>
              <a:prstGeom prst="rect">
                <a:avLst/>
              </a:prstGeom>
            </p:spPr>
          </p:pic>
          <p:sp>
            <p:nvSpPr>
              <p:cNvPr id="58" name="TextBox 57"/>
              <p:cNvSpPr txBox="1"/>
              <p:nvPr/>
            </p:nvSpPr>
            <p:spPr>
              <a:xfrm>
                <a:off x="8953357" y="21153749"/>
                <a:ext cx="842954" cy="369332"/>
              </a:xfrm>
              <a:prstGeom prst="rect">
                <a:avLst/>
              </a:prstGeom>
              <a:noFill/>
            </p:spPr>
            <p:txBody>
              <a:bodyPr wrap="square" rtlCol="0">
                <a:spAutoFit/>
              </a:bodyPr>
              <a:lstStyle/>
              <a:p>
                <a:r>
                  <a:rPr lang="en-US" sz="1800" b="1" dirty="0">
                    <a:solidFill>
                      <a:srgbClr val="000000"/>
                    </a:solidFill>
                  </a:rPr>
                  <a:t>I</a:t>
                </a:r>
              </a:p>
            </p:txBody>
          </p:sp>
          <p:sp>
            <p:nvSpPr>
              <p:cNvPr id="109" name="TextBox 108"/>
              <p:cNvSpPr txBox="1"/>
              <p:nvPr/>
            </p:nvSpPr>
            <p:spPr>
              <a:xfrm>
                <a:off x="9831217" y="21229744"/>
                <a:ext cx="852574" cy="369332"/>
              </a:xfrm>
              <a:prstGeom prst="rect">
                <a:avLst/>
              </a:prstGeom>
              <a:noFill/>
            </p:spPr>
            <p:txBody>
              <a:bodyPr wrap="square" rtlCol="0">
                <a:spAutoFit/>
              </a:bodyPr>
              <a:lstStyle/>
              <a:p>
                <a:r>
                  <a:rPr lang="en-US" sz="1800" b="1" dirty="0" smtClean="0">
                    <a:solidFill>
                      <a:srgbClr val="000000"/>
                    </a:solidFill>
                  </a:rPr>
                  <a:t>II</a:t>
                </a:r>
                <a:endParaRPr lang="en-US" sz="1800" b="1" dirty="0">
                  <a:solidFill>
                    <a:srgbClr val="000000"/>
                  </a:solidFill>
                </a:endParaRPr>
              </a:p>
            </p:txBody>
          </p:sp>
          <p:sp>
            <p:nvSpPr>
              <p:cNvPr id="110" name="TextBox 109"/>
              <p:cNvSpPr txBox="1"/>
              <p:nvPr/>
            </p:nvSpPr>
            <p:spPr>
              <a:xfrm>
                <a:off x="9267119" y="21695806"/>
                <a:ext cx="752881" cy="369332"/>
              </a:xfrm>
              <a:prstGeom prst="rect">
                <a:avLst/>
              </a:prstGeom>
              <a:noFill/>
            </p:spPr>
            <p:txBody>
              <a:bodyPr wrap="square" rtlCol="0">
                <a:spAutoFit/>
              </a:bodyPr>
              <a:lstStyle/>
              <a:p>
                <a:r>
                  <a:rPr lang="en-US" sz="1800" b="1" dirty="0" smtClean="0">
                    <a:solidFill>
                      <a:srgbClr val="000000"/>
                    </a:solidFill>
                  </a:rPr>
                  <a:t>IV</a:t>
                </a:r>
                <a:endParaRPr lang="en-US" sz="1800" b="1" dirty="0">
                  <a:solidFill>
                    <a:srgbClr val="000000"/>
                  </a:solidFill>
                </a:endParaRPr>
              </a:p>
            </p:txBody>
          </p:sp>
          <p:sp>
            <p:nvSpPr>
              <p:cNvPr id="111" name="TextBox 110"/>
              <p:cNvSpPr txBox="1"/>
              <p:nvPr/>
            </p:nvSpPr>
            <p:spPr>
              <a:xfrm>
                <a:off x="8563569" y="21689458"/>
                <a:ext cx="612602" cy="381329"/>
              </a:xfrm>
              <a:prstGeom prst="rect">
                <a:avLst/>
              </a:prstGeom>
              <a:noFill/>
            </p:spPr>
            <p:txBody>
              <a:bodyPr wrap="square" rtlCol="0">
                <a:spAutoFit/>
              </a:bodyPr>
              <a:lstStyle/>
              <a:p>
                <a:r>
                  <a:rPr lang="en-US" sz="1800" b="1" dirty="0" smtClean="0">
                    <a:solidFill>
                      <a:srgbClr val="000000"/>
                    </a:solidFill>
                  </a:rPr>
                  <a:t>III</a:t>
                </a:r>
                <a:endParaRPr lang="en-US" sz="1800" b="1" dirty="0">
                  <a:solidFill>
                    <a:srgbClr val="000000"/>
                  </a:solidFill>
                </a:endParaRPr>
              </a:p>
            </p:txBody>
          </p:sp>
        </p:grpSp>
      </p:grpSp>
      <p:sp>
        <p:nvSpPr>
          <p:cNvPr id="69" name="TextBox 68"/>
          <p:cNvSpPr txBox="1"/>
          <p:nvPr/>
        </p:nvSpPr>
        <p:spPr>
          <a:xfrm>
            <a:off x="13239737" y="23909203"/>
            <a:ext cx="3529441" cy="2277547"/>
          </a:xfrm>
          <a:prstGeom prst="rect">
            <a:avLst/>
          </a:prstGeom>
          <a:noFill/>
        </p:spPr>
        <p:txBody>
          <a:bodyPr wrap="square" rtlCol="0">
            <a:spAutoFit/>
          </a:bodyPr>
          <a:lstStyle/>
          <a:p>
            <a:r>
              <a:rPr lang="en-US" sz="2000" b="1" dirty="0" smtClean="0">
                <a:solidFill>
                  <a:srgbClr val="000000"/>
                </a:solidFill>
              </a:rPr>
              <a:t>Climatic Zones:  </a:t>
            </a:r>
            <a:endParaRPr lang="en-US" sz="2000" b="1" dirty="0" smtClean="0">
              <a:solidFill>
                <a:srgbClr val="000000"/>
              </a:solidFill>
            </a:endParaRPr>
          </a:p>
          <a:p>
            <a:r>
              <a:rPr lang="en-US" sz="2000" b="1" dirty="0" smtClean="0">
                <a:solidFill>
                  <a:srgbClr val="000000"/>
                </a:solidFill>
              </a:rPr>
              <a:t>I</a:t>
            </a:r>
            <a:r>
              <a:rPr lang="en-US" sz="2000" dirty="0" smtClean="0">
                <a:solidFill>
                  <a:srgbClr val="000000"/>
                </a:solidFill>
              </a:rPr>
              <a:t>.  </a:t>
            </a:r>
            <a:r>
              <a:rPr lang="en-US" sz="2000" dirty="0" smtClean="0">
                <a:solidFill>
                  <a:srgbClr val="000000"/>
                </a:solidFill>
              </a:rPr>
              <a:t>  North </a:t>
            </a:r>
            <a:r>
              <a:rPr lang="en-US" sz="2200" dirty="0" smtClean="0">
                <a:solidFill>
                  <a:srgbClr val="000000"/>
                </a:solidFill>
              </a:rPr>
              <a:t>West</a:t>
            </a:r>
            <a:r>
              <a:rPr lang="en-US" sz="2000" dirty="0" smtClean="0">
                <a:solidFill>
                  <a:srgbClr val="000000"/>
                </a:solidFill>
              </a:rPr>
              <a:t> Highlands   </a:t>
            </a:r>
            <a:endParaRPr lang="en-US" sz="2000" dirty="0" smtClean="0">
              <a:solidFill>
                <a:srgbClr val="000000"/>
              </a:solidFill>
            </a:endParaRPr>
          </a:p>
          <a:p>
            <a:r>
              <a:rPr lang="en-US" sz="2000" b="1" dirty="0" smtClean="0">
                <a:solidFill>
                  <a:srgbClr val="000000"/>
                </a:solidFill>
              </a:rPr>
              <a:t>II</a:t>
            </a:r>
            <a:r>
              <a:rPr lang="en-US" sz="2000" b="1" dirty="0" smtClean="0">
                <a:solidFill>
                  <a:srgbClr val="000000"/>
                </a:solidFill>
              </a:rPr>
              <a:t>.</a:t>
            </a:r>
            <a:r>
              <a:rPr lang="en-US" sz="2000" dirty="0" smtClean="0">
                <a:solidFill>
                  <a:srgbClr val="000000"/>
                </a:solidFill>
              </a:rPr>
              <a:t>  North East Highlands</a:t>
            </a:r>
          </a:p>
          <a:p>
            <a:r>
              <a:rPr lang="en-US" sz="2000" b="1" dirty="0" smtClean="0">
                <a:solidFill>
                  <a:srgbClr val="000000"/>
                </a:solidFill>
              </a:rPr>
              <a:t>III</a:t>
            </a:r>
            <a:r>
              <a:rPr lang="en-US" sz="2000" b="1" dirty="0" smtClean="0">
                <a:solidFill>
                  <a:srgbClr val="000000"/>
                </a:solidFill>
              </a:rPr>
              <a:t>. </a:t>
            </a:r>
            <a:r>
              <a:rPr lang="en-US" sz="2000" dirty="0" smtClean="0">
                <a:solidFill>
                  <a:srgbClr val="000000"/>
                </a:solidFill>
              </a:rPr>
              <a:t>South </a:t>
            </a:r>
            <a:r>
              <a:rPr lang="en-US" sz="2000" dirty="0" smtClean="0">
                <a:solidFill>
                  <a:srgbClr val="000000"/>
                </a:solidFill>
              </a:rPr>
              <a:t>West Rainforest   </a:t>
            </a:r>
            <a:endParaRPr lang="en-US" sz="2000" dirty="0" smtClean="0">
              <a:solidFill>
                <a:srgbClr val="000000"/>
              </a:solidFill>
            </a:endParaRPr>
          </a:p>
          <a:p>
            <a:r>
              <a:rPr lang="en-US" sz="2000" b="1" dirty="0" smtClean="0">
                <a:solidFill>
                  <a:srgbClr val="000000"/>
                </a:solidFill>
              </a:rPr>
              <a:t>IV</a:t>
            </a:r>
            <a:r>
              <a:rPr lang="en-US" sz="2000" b="1" dirty="0" smtClean="0">
                <a:solidFill>
                  <a:srgbClr val="000000"/>
                </a:solidFill>
              </a:rPr>
              <a:t>.  </a:t>
            </a:r>
            <a:r>
              <a:rPr lang="en-US" sz="2000" dirty="0" smtClean="0">
                <a:solidFill>
                  <a:srgbClr val="000000"/>
                </a:solidFill>
              </a:rPr>
              <a:t>Central </a:t>
            </a:r>
            <a:r>
              <a:rPr lang="en-US" sz="2000" dirty="0">
                <a:solidFill>
                  <a:srgbClr val="000000"/>
                </a:solidFill>
              </a:rPr>
              <a:t>Highlands</a:t>
            </a:r>
          </a:p>
          <a:p>
            <a:endParaRPr lang="en-US" sz="2000" dirty="0" smtClean="0"/>
          </a:p>
          <a:p>
            <a:endParaRPr lang="en-US" sz="2000" dirty="0"/>
          </a:p>
        </p:txBody>
      </p:sp>
      <p:grpSp>
        <p:nvGrpSpPr>
          <p:cNvPr id="103" name="Group 102"/>
          <p:cNvGrpSpPr/>
          <p:nvPr/>
        </p:nvGrpSpPr>
        <p:grpSpPr>
          <a:xfrm>
            <a:off x="9178089" y="25316054"/>
            <a:ext cx="2279681" cy="1711199"/>
            <a:chOff x="12532663" y="23622531"/>
            <a:chExt cx="2279681" cy="1711199"/>
          </a:xfrm>
        </p:grpSpPr>
        <p:pic>
          <p:nvPicPr>
            <p:cNvPr id="107" name="Picture 106"/>
            <p:cNvPicPr>
              <a:picLocks noChangeAspect="1"/>
            </p:cNvPicPr>
            <p:nvPr/>
          </p:nvPicPr>
          <p:blipFill rotWithShape="1">
            <a:blip r:embed="rId29"/>
            <a:srcRect r="70607" b="27230"/>
            <a:stretch/>
          </p:blipFill>
          <p:spPr>
            <a:xfrm>
              <a:off x="12532663" y="23622531"/>
              <a:ext cx="737492" cy="1372840"/>
            </a:xfrm>
            <a:prstGeom prst="rect">
              <a:avLst/>
            </a:prstGeom>
          </p:spPr>
        </p:pic>
        <p:sp>
          <p:nvSpPr>
            <p:cNvPr id="72" name="TextBox 71"/>
            <p:cNvSpPr txBox="1"/>
            <p:nvPr/>
          </p:nvSpPr>
          <p:spPr>
            <a:xfrm>
              <a:off x="12903639" y="23650691"/>
              <a:ext cx="1652055" cy="646331"/>
            </a:xfrm>
            <a:prstGeom prst="rect">
              <a:avLst/>
            </a:prstGeom>
            <a:noFill/>
          </p:spPr>
          <p:txBody>
            <a:bodyPr wrap="none" rtlCol="0">
              <a:spAutoFit/>
            </a:bodyPr>
            <a:lstStyle/>
            <a:p>
              <a:r>
                <a:rPr lang="en-US" sz="1800" b="1" dirty="0" smtClean="0">
                  <a:solidFill>
                    <a:srgbClr val="000000"/>
                  </a:solidFill>
                </a:rPr>
                <a:t>Drought Index</a:t>
              </a:r>
            </a:p>
            <a:p>
              <a:endParaRPr lang="en-US" sz="1800" dirty="0"/>
            </a:p>
          </p:txBody>
        </p:sp>
        <p:sp>
          <p:nvSpPr>
            <p:cNvPr id="114" name="TextBox 113"/>
            <p:cNvSpPr txBox="1"/>
            <p:nvPr/>
          </p:nvSpPr>
          <p:spPr>
            <a:xfrm>
              <a:off x="13139898" y="23978114"/>
              <a:ext cx="1672446" cy="646331"/>
            </a:xfrm>
            <a:prstGeom prst="rect">
              <a:avLst/>
            </a:prstGeom>
            <a:noFill/>
          </p:spPr>
          <p:txBody>
            <a:bodyPr wrap="none" rtlCol="0">
              <a:spAutoFit/>
            </a:bodyPr>
            <a:lstStyle/>
            <a:p>
              <a:r>
                <a:rPr lang="en-US" sz="1800" dirty="0" smtClean="0">
                  <a:solidFill>
                    <a:srgbClr val="000000"/>
                  </a:solidFill>
                </a:rPr>
                <a:t>High: 1 (wettest</a:t>
              </a:r>
              <a:r>
                <a:rPr lang="en-US" sz="1800" dirty="0" smtClean="0"/>
                <a:t>)</a:t>
              </a:r>
            </a:p>
            <a:p>
              <a:endParaRPr lang="en-US" sz="1800" dirty="0"/>
            </a:p>
          </p:txBody>
        </p:sp>
        <p:sp>
          <p:nvSpPr>
            <p:cNvPr id="115" name="TextBox 114"/>
            <p:cNvSpPr txBox="1"/>
            <p:nvPr/>
          </p:nvSpPr>
          <p:spPr>
            <a:xfrm>
              <a:off x="13171130" y="24687399"/>
              <a:ext cx="1488100" cy="646331"/>
            </a:xfrm>
            <a:prstGeom prst="rect">
              <a:avLst/>
            </a:prstGeom>
            <a:noFill/>
          </p:spPr>
          <p:txBody>
            <a:bodyPr wrap="none" rtlCol="0">
              <a:spAutoFit/>
            </a:bodyPr>
            <a:lstStyle/>
            <a:p>
              <a:r>
                <a:rPr lang="en-US" sz="1800" dirty="0" smtClean="0">
                  <a:solidFill>
                    <a:srgbClr val="000000"/>
                  </a:solidFill>
                </a:rPr>
                <a:t>Low: 0 (driest)</a:t>
              </a:r>
            </a:p>
            <a:p>
              <a:endParaRPr lang="en-US" sz="1800" dirty="0" smtClean="0"/>
            </a:p>
          </p:txBody>
        </p:sp>
      </p:grpSp>
      <p:grpSp>
        <p:nvGrpSpPr>
          <p:cNvPr id="124" name="Group 123"/>
          <p:cNvGrpSpPr/>
          <p:nvPr/>
        </p:nvGrpSpPr>
        <p:grpSpPr>
          <a:xfrm>
            <a:off x="877786" y="20130351"/>
            <a:ext cx="8321360" cy="7025442"/>
            <a:chOff x="946251" y="20535731"/>
            <a:chExt cx="8321360" cy="7025442"/>
          </a:xfrm>
        </p:grpSpPr>
        <p:grpSp>
          <p:nvGrpSpPr>
            <p:cNvPr id="123" name="Group 122"/>
            <p:cNvGrpSpPr/>
            <p:nvPr/>
          </p:nvGrpSpPr>
          <p:grpSpPr>
            <a:xfrm>
              <a:off x="946251" y="20995391"/>
              <a:ext cx="8321360" cy="5717758"/>
              <a:chOff x="946251" y="20995391"/>
              <a:chExt cx="8321360" cy="5717758"/>
            </a:xfrm>
          </p:grpSpPr>
          <p:pic>
            <p:nvPicPr>
              <p:cNvPr id="5" name="Picture 4"/>
              <p:cNvPicPr>
                <a:picLocks noChangeAspect="1"/>
              </p:cNvPicPr>
              <p:nvPr/>
            </p:nvPicPr>
            <p:blipFill rotWithShape="1">
              <a:blip r:embed="rId30" cstate="print">
                <a:extLst>
                  <a:ext uri="{28A0092B-C50C-407E-A947-70E740481C1C}">
                    <a14:useLocalDpi xmlns:a14="http://schemas.microsoft.com/office/drawing/2010/main" val="0"/>
                  </a:ext>
                </a:extLst>
              </a:blip>
              <a:srcRect t="3313" b="5510"/>
              <a:stretch/>
            </p:blipFill>
            <p:spPr>
              <a:xfrm>
                <a:off x="946251" y="20995391"/>
                <a:ext cx="8115528" cy="5717758"/>
              </a:xfrm>
              <a:prstGeom prst="rect">
                <a:avLst/>
              </a:prstGeom>
            </p:spPr>
          </p:pic>
          <p:sp>
            <p:nvSpPr>
              <p:cNvPr id="8" name="TextBox 7"/>
              <p:cNvSpPr txBox="1"/>
              <p:nvPr/>
            </p:nvSpPr>
            <p:spPr>
              <a:xfrm>
                <a:off x="5657198" y="26214983"/>
                <a:ext cx="2305112" cy="400110"/>
              </a:xfrm>
              <a:prstGeom prst="rect">
                <a:avLst/>
              </a:prstGeom>
              <a:noFill/>
            </p:spPr>
            <p:txBody>
              <a:bodyPr wrap="square" rtlCol="0">
                <a:spAutoFit/>
              </a:bodyPr>
              <a:lstStyle/>
              <a:p>
                <a:r>
                  <a:rPr lang="en-US" sz="2000" b="1" dirty="0" smtClean="0">
                    <a:solidFill>
                      <a:srgbClr val="000000"/>
                    </a:solidFill>
                  </a:rPr>
                  <a:t>Addis Ababa</a:t>
                </a:r>
                <a:endParaRPr lang="en-US" sz="2000" b="1" dirty="0">
                  <a:solidFill>
                    <a:srgbClr val="000000"/>
                  </a:solidFill>
                </a:endParaRPr>
              </a:p>
            </p:txBody>
          </p:sp>
          <p:sp>
            <p:nvSpPr>
              <p:cNvPr id="100" name="TextBox 99"/>
              <p:cNvSpPr txBox="1"/>
              <p:nvPr/>
            </p:nvSpPr>
            <p:spPr>
              <a:xfrm>
                <a:off x="7753724" y="22075661"/>
                <a:ext cx="1513887" cy="400110"/>
              </a:xfrm>
              <a:prstGeom prst="rect">
                <a:avLst/>
              </a:prstGeom>
              <a:noFill/>
            </p:spPr>
            <p:txBody>
              <a:bodyPr wrap="square" rtlCol="0">
                <a:spAutoFit/>
              </a:bodyPr>
              <a:lstStyle/>
              <a:p>
                <a:r>
                  <a:rPr lang="en-US" sz="2000" dirty="0" smtClean="0">
                    <a:solidFill>
                      <a:srgbClr val="000000"/>
                    </a:solidFill>
                  </a:rPr>
                  <a:t>Dese</a:t>
                </a:r>
                <a:endParaRPr lang="en-US" sz="2000" dirty="0">
                  <a:solidFill>
                    <a:srgbClr val="000000"/>
                  </a:solidFill>
                </a:endParaRPr>
              </a:p>
            </p:txBody>
          </p:sp>
          <p:sp>
            <p:nvSpPr>
              <p:cNvPr id="101" name="TextBox 100"/>
              <p:cNvSpPr txBox="1"/>
              <p:nvPr/>
            </p:nvSpPr>
            <p:spPr>
              <a:xfrm>
                <a:off x="7231498" y="24979361"/>
                <a:ext cx="1923907" cy="707886"/>
              </a:xfrm>
              <a:prstGeom prst="rect">
                <a:avLst/>
              </a:prstGeom>
              <a:noFill/>
            </p:spPr>
            <p:txBody>
              <a:bodyPr wrap="square" rtlCol="0">
                <a:spAutoFit/>
              </a:bodyPr>
              <a:lstStyle/>
              <a:p>
                <a:r>
                  <a:rPr lang="en-US" sz="2000" dirty="0" err="1" smtClean="0">
                    <a:solidFill>
                      <a:srgbClr val="000000"/>
                    </a:solidFill>
                  </a:rPr>
                  <a:t>Debre</a:t>
                </a:r>
                <a:r>
                  <a:rPr lang="en-US" sz="2000" dirty="0" smtClean="0">
                    <a:solidFill>
                      <a:srgbClr val="000000"/>
                    </a:solidFill>
                  </a:rPr>
                  <a:t> </a:t>
                </a:r>
                <a:r>
                  <a:rPr lang="en-US" sz="2000" dirty="0" err="1" smtClean="0">
                    <a:solidFill>
                      <a:srgbClr val="000000"/>
                    </a:solidFill>
                  </a:rPr>
                  <a:t>Birhan</a:t>
                </a:r>
                <a:endParaRPr lang="en-US" sz="2000" dirty="0" smtClean="0">
                  <a:solidFill>
                    <a:srgbClr val="000000"/>
                  </a:solidFill>
                </a:endParaRPr>
              </a:p>
              <a:p>
                <a:endParaRPr lang="en-US" sz="2000" dirty="0">
                  <a:solidFill>
                    <a:srgbClr val="FFFF00"/>
                  </a:solidFill>
                </a:endParaRPr>
              </a:p>
            </p:txBody>
          </p:sp>
          <p:sp>
            <p:nvSpPr>
              <p:cNvPr id="104" name="TextBox 103"/>
              <p:cNvSpPr txBox="1"/>
              <p:nvPr/>
            </p:nvSpPr>
            <p:spPr>
              <a:xfrm>
                <a:off x="3302884" y="22952657"/>
                <a:ext cx="1788494" cy="400110"/>
              </a:xfrm>
              <a:prstGeom prst="rect">
                <a:avLst/>
              </a:prstGeom>
              <a:noFill/>
            </p:spPr>
            <p:txBody>
              <a:bodyPr wrap="square" rtlCol="0">
                <a:spAutoFit/>
              </a:bodyPr>
              <a:lstStyle/>
              <a:p>
                <a:r>
                  <a:rPr lang="en-US" sz="2000" dirty="0" err="1" smtClean="0">
                    <a:solidFill>
                      <a:srgbClr val="000000"/>
                    </a:solidFill>
                  </a:rPr>
                  <a:t>Finote</a:t>
                </a:r>
                <a:r>
                  <a:rPr lang="en-US" sz="2000" dirty="0" smtClean="0">
                    <a:solidFill>
                      <a:srgbClr val="000000"/>
                    </a:solidFill>
                  </a:rPr>
                  <a:t> </a:t>
                </a:r>
                <a:r>
                  <a:rPr lang="en-US" sz="2000" dirty="0" err="1" smtClean="0">
                    <a:solidFill>
                      <a:srgbClr val="000000"/>
                    </a:solidFill>
                  </a:rPr>
                  <a:t>Selam</a:t>
                </a:r>
                <a:endParaRPr lang="en-US" sz="2000" dirty="0" smtClean="0">
                  <a:solidFill>
                    <a:srgbClr val="000000"/>
                  </a:solidFill>
                </a:endParaRPr>
              </a:p>
            </p:txBody>
          </p:sp>
          <p:sp>
            <p:nvSpPr>
              <p:cNvPr id="105" name="TextBox 104"/>
              <p:cNvSpPr txBox="1"/>
              <p:nvPr/>
            </p:nvSpPr>
            <p:spPr>
              <a:xfrm>
                <a:off x="4201392" y="23964212"/>
                <a:ext cx="1941772" cy="400110"/>
              </a:xfrm>
              <a:prstGeom prst="rect">
                <a:avLst/>
              </a:prstGeom>
              <a:noFill/>
            </p:spPr>
            <p:txBody>
              <a:bodyPr wrap="square" rtlCol="0">
                <a:spAutoFit/>
              </a:bodyPr>
              <a:lstStyle/>
              <a:p>
                <a:r>
                  <a:rPr lang="en-US" sz="2000" dirty="0" err="1" smtClean="0">
                    <a:solidFill>
                      <a:srgbClr val="000000"/>
                    </a:solidFill>
                  </a:rPr>
                  <a:t>Debre</a:t>
                </a:r>
                <a:r>
                  <a:rPr lang="en-US" sz="2000" dirty="0" smtClean="0">
                    <a:solidFill>
                      <a:srgbClr val="000000"/>
                    </a:solidFill>
                  </a:rPr>
                  <a:t> </a:t>
                </a:r>
                <a:r>
                  <a:rPr lang="en-US" sz="2000" dirty="0" err="1" smtClean="0">
                    <a:solidFill>
                      <a:srgbClr val="000000"/>
                    </a:solidFill>
                  </a:rPr>
                  <a:t>Mark’os</a:t>
                </a:r>
                <a:endParaRPr lang="en-US" sz="2000" dirty="0">
                  <a:solidFill>
                    <a:srgbClr val="000000"/>
                  </a:solidFill>
                </a:endParaRPr>
              </a:p>
            </p:txBody>
          </p:sp>
          <p:sp>
            <p:nvSpPr>
              <p:cNvPr id="106" name="TextBox 105"/>
              <p:cNvSpPr txBox="1"/>
              <p:nvPr/>
            </p:nvSpPr>
            <p:spPr>
              <a:xfrm>
                <a:off x="2733968" y="21497056"/>
                <a:ext cx="1513887" cy="400110"/>
              </a:xfrm>
              <a:prstGeom prst="rect">
                <a:avLst/>
              </a:prstGeom>
              <a:noFill/>
            </p:spPr>
            <p:txBody>
              <a:bodyPr wrap="square" rtlCol="0">
                <a:spAutoFit/>
              </a:bodyPr>
              <a:lstStyle/>
              <a:p>
                <a:r>
                  <a:rPr lang="en-US" sz="2000" dirty="0" smtClean="0">
                    <a:solidFill>
                      <a:srgbClr val="000000"/>
                    </a:solidFill>
                  </a:rPr>
                  <a:t>Bahir Dar</a:t>
                </a:r>
                <a:endParaRPr lang="en-US" sz="2000" dirty="0">
                  <a:solidFill>
                    <a:srgbClr val="000000"/>
                  </a:solidFill>
                </a:endParaRPr>
              </a:p>
            </p:txBody>
          </p:sp>
        </p:grpSp>
        <p:sp>
          <p:nvSpPr>
            <p:cNvPr id="12" name="TextBox 11"/>
            <p:cNvSpPr txBox="1"/>
            <p:nvPr/>
          </p:nvSpPr>
          <p:spPr>
            <a:xfrm>
              <a:off x="2186790" y="20535731"/>
              <a:ext cx="5566980" cy="523220"/>
            </a:xfrm>
            <a:prstGeom prst="rect">
              <a:avLst/>
            </a:prstGeom>
            <a:noFill/>
          </p:spPr>
          <p:txBody>
            <a:bodyPr wrap="square" rtlCol="0">
              <a:spAutoFit/>
            </a:bodyPr>
            <a:lstStyle/>
            <a:p>
              <a:r>
                <a:rPr lang="en-US" sz="2800" b="1" dirty="0" smtClean="0">
                  <a:solidFill>
                    <a:srgbClr val="000000"/>
                  </a:solidFill>
                </a:rPr>
                <a:t>2015 Drought Classification Map</a:t>
              </a:r>
              <a:endParaRPr lang="en-US" sz="2800" b="1" dirty="0">
                <a:solidFill>
                  <a:srgbClr val="000000"/>
                </a:solidFill>
              </a:endParaRPr>
            </a:p>
          </p:txBody>
        </p:sp>
        <p:grpSp>
          <p:nvGrpSpPr>
            <p:cNvPr id="22" name="Group 21"/>
            <p:cNvGrpSpPr/>
            <p:nvPr/>
          </p:nvGrpSpPr>
          <p:grpSpPr>
            <a:xfrm>
              <a:off x="2069123" y="26697053"/>
              <a:ext cx="6717166" cy="864120"/>
              <a:chOff x="1279963" y="26526811"/>
              <a:chExt cx="6717166" cy="864120"/>
            </a:xfrm>
          </p:grpSpPr>
          <p:sp>
            <p:nvSpPr>
              <p:cNvPr id="19" name="Rounded Rectangle 18"/>
              <p:cNvSpPr/>
              <p:nvPr/>
            </p:nvSpPr>
            <p:spPr>
              <a:xfrm>
                <a:off x="1284647" y="26594747"/>
                <a:ext cx="260030" cy="18763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07"/>
              <p:cNvSpPr/>
              <p:nvPr/>
            </p:nvSpPr>
            <p:spPr>
              <a:xfrm>
                <a:off x="1279963" y="26960299"/>
                <a:ext cx="256032" cy="192024"/>
              </a:xfrm>
              <a:prstGeom prst="roundRect">
                <a:avLst/>
              </a:prstGeom>
              <a:solidFill>
                <a:srgbClr val="E9A1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1538315" y="26526811"/>
                <a:ext cx="1975561" cy="400110"/>
              </a:xfrm>
              <a:prstGeom prst="rect">
                <a:avLst/>
              </a:prstGeom>
              <a:noFill/>
            </p:spPr>
            <p:txBody>
              <a:bodyPr wrap="square" rtlCol="0">
                <a:spAutoFit/>
              </a:bodyPr>
              <a:lstStyle/>
              <a:p>
                <a:r>
                  <a:rPr lang="en-US" sz="2000" dirty="0" smtClean="0">
                    <a:solidFill>
                      <a:srgbClr val="000000"/>
                    </a:solidFill>
                  </a:rPr>
                  <a:t>Extreme drought</a:t>
                </a:r>
                <a:endParaRPr lang="en-US" sz="2000" dirty="0">
                  <a:solidFill>
                    <a:srgbClr val="000000"/>
                  </a:solidFill>
                </a:endParaRPr>
              </a:p>
            </p:txBody>
          </p:sp>
          <p:sp>
            <p:nvSpPr>
              <p:cNvPr id="118" name="TextBox 117"/>
              <p:cNvSpPr txBox="1"/>
              <p:nvPr/>
            </p:nvSpPr>
            <p:spPr>
              <a:xfrm>
                <a:off x="1572104" y="26876095"/>
                <a:ext cx="1941772" cy="400110"/>
              </a:xfrm>
              <a:prstGeom prst="rect">
                <a:avLst/>
              </a:prstGeom>
              <a:noFill/>
            </p:spPr>
            <p:txBody>
              <a:bodyPr wrap="square" rtlCol="0">
                <a:spAutoFit/>
              </a:bodyPr>
              <a:lstStyle/>
              <a:p>
                <a:r>
                  <a:rPr lang="en-US" sz="2000" dirty="0" smtClean="0">
                    <a:solidFill>
                      <a:srgbClr val="000000"/>
                    </a:solidFill>
                  </a:rPr>
                  <a:t>Severe drought</a:t>
                </a:r>
                <a:endParaRPr lang="en-US" sz="2000" dirty="0">
                  <a:solidFill>
                    <a:srgbClr val="000000"/>
                  </a:solidFill>
                </a:endParaRPr>
              </a:p>
            </p:txBody>
          </p:sp>
          <p:grpSp>
            <p:nvGrpSpPr>
              <p:cNvPr id="20" name="Group 19"/>
              <p:cNvGrpSpPr/>
              <p:nvPr/>
            </p:nvGrpSpPr>
            <p:grpSpPr>
              <a:xfrm>
                <a:off x="3461211" y="26552842"/>
                <a:ext cx="2318841" cy="747696"/>
                <a:chOff x="3739742" y="26527791"/>
                <a:chExt cx="2318841" cy="747696"/>
              </a:xfrm>
            </p:grpSpPr>
            <p:sp>
              <p:nvSpPr>
                <p:cNvPr id="112" name="Rounded Rectangle 111"/>
                <p:cNvSpPr/>
                <p:nvPr/>
              </p:nvSpPr>
              <p:spPr>
                <a:xfrm>
                  <a:off x="3741845" y="26605345"/>
                  <a:ext cx="256032" cy="19202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112"/>
                <p:cNvSpPr/>
                <p:nvPr/>
              </p:nvSpPr>
              <p:spPr>
                <a:xfrm>
                  <a:off x="3739742" y="26960298"/>
                  <a:ext cx="256032" cy="192024"/>
                </a:xfrm>
                <a:prstGeom prst="roundRect">
                  <a:avLst/>
                </a:prstGeom>
                <a:solidFill>
                  <a:srgbClr val="7DB8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p:cNvSpPr txBox="1"/>
                <p:nvPr/>
              </p:nvSpPr>
              <p:spPr>
                <a:xfrm>
                  <a:off x="4008246" y="26527791"/>
                  <a:ext cx="2050337" cy="400110"/>
                </a:xfrm>
                <a:prstGeom prst="rect">
                  <a:avLst/>
                </a:prstGeom>
                <a:noFill/>
              </p:spPr>
              <p:txBody>
                <a:bodyPr wrap="square" rtlCol="0">
                  <a:spAutoFit/>
                </a:bodyPr>
                <a:lstStyle/>
                <a:p>
                  <a:r>
                    <a:rPr lang="en-US" sz="2000" dirty="0" smtClean="0">
                      <a:solidFill>
                        <a:srgbClr val="000000"/>
                      </a:solidFill>
                    </a:rPr>
                    <a:t>Moderate drought</a:t>
                  </a:r>
                  <a:endParaRPr lang="en-US" sz="2000" dirty="0">
                    <a:solidFill>
                      <a:srgbClr val="000000"/>
                    </a:solidFill>
                  </a:endParaRPr>
                </a:p>
              </p:txBody>
            </p:sp>
            <p:sp>
              <p:nvSpPr>
                <p:cNvPr id="120" name="TextBox 119"/>
                <p:cNvSpPr txBox="1"/>
                <p:nvPr/>
              </p:nvSpPr>
              <p:spPr>
                <a:xfrm>
                  <a:off x="4006804" y="26875377"/>
                  <a:ext cx="1941772" cy="400110"/>
                </a:xfrm>
                <a:prstGeom prst="rect">
                  <a:avLst/>
                </a:prstGeom>
                <a:noFill/>
              </p:spPr>
              <p:txBody>
                <a:bodyPr wrap="square" rtlCol="0">
                  <a:spAutoFit/>
                </a:bodyPr>
                <a:lstStyle/>
                <a:p>
                  <a:r>
                    <a:rPr lang="en-US" sz="2000" dirty="0" smtClean="0">
                      <a:solidFill>
                        <a:srgbClr val="000000"/>
                      </a:solidFill>
                    </a:rPr>
                    <a:t>Abnormally dry</a:t>
                  </a:r>
                  <a:endParaRPr lang="en-US" sz="2000" dirty="0">
                    <a:solidFill>
                      <a:srgbClr val="000000"/>
                    </a:solidFill>
                  </a:endParaRPr>
                </a:p>
              </p:txBody>
            </p:sp>
          </p:grpSp>
          <p:grpSp>
            <p:nvGrpSpPr>
              <p:cNvPr id="21" name="Group 20"/>
              <p:cNvGrpSpPr/>
              <p:nvPr/>
            </p:nvGrpSpPr>
            <p:grpSpPr>
              <a:xfrm>
                <a:off x="5637983" y="26600583"/>
                <a:ext cx="2359146" cy="790348"/>
                <a:chOff x="6288226" y="26548763"/>
                <a:chExt cx="2359146" cy="790348"/>
              </a:xfrm>
            </p:grpSpPr>
            <p:pic>
              <p:nvPicPr>
                <p:cNvPr id="10" name="Picture 9"/>
                <p:cNvPicPr>
                  <a:picLocks noChangeAspect="1"/>
                </p:cNvPicPr>
                <p:nvPr/>
              </p:nvPicPr>
              <p:blipFill rotWithShape="1">
                <a:blip r:embed="rId31" cstate="print">
                  <a:extLst>
                    <a:ext uri="{28A0092B-C50C-407E-A947-70E740481C1C}">
                      <a14:useLocalDpi xmlns:a14="http://schemas.microsoft.com/office/drawing/2010/main" val="0"/>
                    </a:ext>
                  </a:extLst>
                </a:blip>
                <a:srcRect l="7275" t="43312" r="89535" b="53540"/>
                <a:stretch/>
              </p:blipFill>
              <p:spPr>
                <a:xfrm>
                  <a:off x="6288226" y="26944703"/>
                  <a:ext cx="515368" cy="392970"/>
                </a:xfrm>
                <a:prstGeom prst="rect">
                  <a:avLst/>
                </a:prstGeom>
              </p:spPr>
            </p:pic>
            <p:sp>
              <p:nvSpPr>
                <p:cNvPr id="116" name="Rounded Rectangle 115"/>
                <p:cNvSpPr/>
                <p:nvPr/>
              </p:nvSpPr>
              <p:spPr>
                <a:xfrm>
                  <a:off x="6404980" y="26588150"/>
                  <a:ext cx="256032" cy="192024"/>
                </a:xfrm>
                <a:prstGeom prst="roundRect">
                  <a:avLst/>
                </a:prstGeom>
                <a:solidFill>
                  <a:srgbClr val="2187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p:cNvSpPr txBox="1"/>
                <p:nvPr/>
              </p:nvSpPr>
              <p:spPr>
                <a:xfrm>
                  <a:off x="6705600" y="26548763"/>
                  <a:ext cx="1941772" cy="400110"/>
                </a:xfrm>
                <a:prstGeom prst="rect">
                  <a:avLst/>
                </a:prstGeom>
                <a:noFill/>
              </p:spPr>
              <p:txBody>
                <a:bodyPr wrap="square" rtlCol="0">
                  <a:spAutoFit/>
                </a:bodyPr>
                <a:lstStyle/>
                <a:p>
                  <a:r>
                    <a:rPr lang="en-US" sz="2000" dirty="0" smtClean="0">
                      <a:solidFill>
                        <a:srgbClr val="000000"/>
                      </a:solidFill>
                    </a:rPr>
                    <a:t>No drought </a:t>
                  </a:r>
                  <a:endParaRPr lang="en-US" sz="2000" dirty="0">
                    <a:solidFill>
                      <a:srgbClr val="000000"/>
                    </a:solidFill>
                  </a:endParaRPr>
                </a:p>
              </p:txBody>
            </p:sp>
            <p:sp>
              <p:nvSpPr>
                <p:cNvPr id="122" name="TextBox 121"/>
                <p:cNvSpPr txBox="1"/>
                <p:nvPr/>
              </p:nvSpPr>
              <p:spPr>
                <a:xfrm>
                  <a:off x="6670837" y="26939001"/>
                  <a:ext cx="1941772" cy="400110"/>
                </a:xfrm>
                <a:prstGeom prst="rect">
                  <a:avLst/>
                </a:prstGeom>
                <a:noFill/>
              </p:spPr>
              <p:txBody>
                <a:bodyPr wrap="square" rtlCol="0">
                  <a:spAutoFit/>
                </a:bodyPr>
                <a:lstStyle/>
                <a:p>
                  <a:r>
                    <a:rPr lang="en-US" sz="2000" dirty="0" smtClean="0">
                      <a:solidFill>
                        <a:srgbClr val="000000"/>
                      </a:solidFill>
                    </a:rPr>
                    <a:t>Cities </a:t>
                  </a:r>
                  <a:endParaRPr lang="en-US" sz="2000" dirty="0">
                    <a:solidFill>
                      <a:srgbClr val="000000"/>
                    </a:solidFill>
                  </a:endParaRPr>
                </a:p>
              </p:txBody>
            </p:sp>
          </p:grpSp>
        </p:grpSp>
      </p:grpSp>
      <p:grpSp>
        <p:nvGrpSpPr>
          <p:cNvPr id="1037" name="Group 1036"/>
          <p:cNvGrpSpPr/>
          <p:nvPr/>
        </p:nvGrpSpPr>
        <p:grpSpPr>
          <a:xfrm>
            <a:off x="1004630" y="12539830"/>
            <a:ext cx="11130313" cy="6907013"/>
            <a:chOff x="1041400" y="12979400"/>
            <a:chExt cx="11130313" cy="6907013"/>
          </a:xfrm>
        </p:grpSpPr>
        <p:grpSp>
          <p:nvGrpSpPr>
            <p:cNvPr id="95" name="Group 94"/>
            <p:cNvGrpSpPr/>
            <p:nvPr/>
          </p:nvGrpSpPr>
          <p:grpSpPr>
            <a:xfrm>
              <a:off x="6746797" y="13343205"/>
              <a:ext cx="2899595" cy="1334167"/>
              <a:chOff x="6720791" y="13240241"/>
              <a:chExt cx="2899595" cy="1334167"/>
            </a:xfrm>
          </p:grpSpPr>
          <p:pic>
            <p:nvPicPr>
              <p:cNvPr id="55" name="Picture 54"/>
              <p:cNvPicPr>
                <a:picLocks noChangeAspect="1"/>
              </p:cNvPicPr>
              <p:nvPr/>
            </p:nvPicPr>
            <p:blipFill>
              <a:blip r:embed="rId32"/>
              <a:stretch>
                <a:fillRect/>
              </a:stretch>
            </p:blipFill>
            <p:spPr>
              <a:xfrm>
                <a:off x="6720791" y="13783043"/>
                <a:ext cx="490955" cy="320284"/>
              </a:xfrm>
              <a:prstGeom prst="rect">
                <a:avLst/>
              </a:prstGeom>
            </p:spPr>
          </p:pic>
          <p:pic>
            <p:nvPicPr>
              <p:cNvPr id="56" name="Picture 55"/>
              <p:cNvPicPr>
                <a:picLocks noChangeAspect="1"/>
              </p:cNvPicPr>
              <p:nvPr/>
            </p:nvPicPr>
            <p:blipFill>
              <a:blip r:embed="rId33"/>
              <a:stretch>
                <a:fillRect/>
              </a:stretch>
            </p:blipFill>
            <p:spPr>
              <a:xfrm>
                <a:off x="6722987" y="13282898"/>
                <a:ext cx="468204" cy="305443"/>
              </a:xfrm>
              <a:prstGeom prst="rect">
                <a:avLst/>
              </a:prstGeom>
            </p:spPr>
          </p:pic>
          <p:pic>
            <p:nvPicPr>
              <p:cNvPr id="57" name="Picture 56"/>
              <p:cNvPicPr>
                <a:picLocks noChangeAspect="1"/>
              </p:cNvPicPr>
              <p:nvPr/>
            </p:nvPicPr>
            <p:blipFill>
              <a:blip r:embed="rId34"/>
              <a:stretch>
                <a:fillRect/>
              </a:stretch>
            </p:blipFill>
            <p:spPr>
              <a:xfrm>
                <a:off x="6723268" y="14220772"/>
                <a:ext cx="489502" cy="302593"/>
              </a:xfrm>
              <a:prstGeom prst="rect">
                <a:avLst/>
              </a:prstGeom>
            </p:spPr>
          </p:pic>
          <p:sp>
            <p:nvSpPr>
              <p:cNvPr id="49" name="Rectangle 48"/>
              <p:cNvSpPr/>
              <p:nvPr/>
            </p:nvSpPr>
            <p:spPr>
              <a:xfrm>
                <a:off x="7245339" y="13729168"/>
                <a:ext cx="2375047" cy="410500"/>
              </a:xfrm>
              <a:prstGeom prst="rect">
                <a:avLst/>
              </a:prstGeom>
            </p:spPr>
            <p:txBody>
              <a:bodyPr wrap="none">
                <a:spAutoFit/>
              </a:bodyPr>
              <a:lstStyle/>
              <a:p>
                <a:r>
                  <a:rPr lang="en-US" sz="2000" dirty="0">
                    <a:solidFill>
                      <a:schemeClr val="tx1">
                        <a:lumMod val="50000"/>
                      </a:schemeClr>
                    </a:solidFill>
                  </a:rPr>
                  <a:t>Study Area Boundary</a:t>
                </a:r>
              </a:p>
            </p:txBody>
          </p:sp>
          <p:sp>
            <p:nvSpPr>
              <p:cNvPr id="50" name="Rectangle 49"/>
              <p:cNvSpPr/>
              <p:nvPr/>
            </p:nvSpPr>
            <p:spPr>
              <a:xfrm>
                <a:off x="7245339" y="13240241"/>
                <a:ext cx="2202681" cy="410500"/>
              </a:xfrm>
              <a:prstGeom prst="rect">
                <a:avLst/>
              </a:prstGeom>
            </p:spPr>
            <p:txBody>
              <a:bodyPr wrap="none">
                <a:spAutoFit/>
              </a:bodyPr>
              <a:lstStyle/>
              <a:p>
                <a:r>
                  <a:rPr lang="en-US" sz="2000" dirty="0">
                    <a:solidFill>
                      <a:schemeClr val="tx1">
                        <a:lumMod val="50000"/>
                      </a:schemeClr>
                    </a:solidFill>
                  </a:rPr>
                  <a:t>Ethiopia Boundary </a:t>
                </a:r>
              </a:p>
            </p:txBody>
          </p:sp>
          <p:sp>
            <p:nvSpPr>
              <p:cNvPr id="51" name="Rectangle 50"/>
              <p:cNvSpPr/>
              <p:nvPr/>
            </p:nvSpPr>
            <p:spPr>
              <a:xfrm>
                <a:off x="7260156" y="14163908"/>
                <a:ext cx="2138658" cy="410500"/>
              </a:xfrm>
              <a:prstGeom prst="rect">
                <a:avLst/>
              </a:prstGeom>
            </p:spPr>
            <p:txBody>
              <a:bodyPr wrap="none">
                <a:spAutoFit/>
              </a:bodyPr>
              <a:lstStyle/>
              <a:p>
                <a:r>
                  <a:rPr lang="en-US" sz="2000" dirty="0">
                    <a:solidFill>
                      <a:schemeClr val="tx1">
                        <a:lumMod val="50000"/>
                      </a:schemeClr>
                    </a:solidFill>
                  </a:rPr>
                  <a:t>Regional Boundary</a:t>
                </a:r>
              </a:p>
            </p:txBody>
          </p:sp>
        </p:grpSp>
        <p:grpSp>
          <p:nvGrpSpPr>
            <p:cNvPr id="1036" name="Group 1035"/>
            <p:cNvGrpSpPr/>
            <p:nvPr/>
          </p:nvGrpSpPr>
          <p:grpSpPr>
            <a:xfrm>
              <a:off x="1041400" y="12979400"/>
              <a:ext cx="11130313" cy="6907013"/>
              <a:chOff x="1041400" y="12979400"/>
              <a:chExt cx="11130313" cy="6907013"/>
            </a:xfrm>
          </p:grpSpPr>
          <p:grpSp>
            <p:nvGrpSpPr>
              <p:cNvPr id="1035" name="Group 1034"/>
              <p:cNvGrpSpPr/>
              <p:nvPr/>
            </p:nvGrpSpPr>
            <p:grpSpPr>
              <a:xfrm>
                <a:off x="1041400" y="12979400"/>
                <a:ext cx="4940300" cy="3797300"/>
                <a:chOff x="1041400" y="12979400"/>
                <a:chExt cx="4940300" cy="3797300"/>
              </a:xfrm>
            </p:grpSpPr>
            <p:pic>
              <p:nvPicPr>
                <p:cNvPr id="24" name="Picture 23"/>
                <p:cNvPicPr>
                  <a:picLocks noChangeAspect="1"/>
                </p:cNvPicPr>
                <p:nvPr/>
              </p:nvPicPr>
              <p:blipFill rotWithShape="1">
                <a:blip r:embed="rId35" cstate="print">
                  <a:extLst>
                    <a:ext uri="{28A0092B-C50C-407E-A947-70E740481C1C}">
                      <a14:useLocalDpi xmlns:a14="http://schemas.microsoft.com/office/drawing/2010/main" val="0"/>
                    </a:ext>
                  </a:extLst>
                </a:blip>
                <a:srcRect l="1329" t="1680" r="1488" b="1654"/>
                <a:stretch/>
              </p:blipFill>
              <p:spPr>
                <a:xfrm>
                  <a:off x="1041400" y="12979400"/>
                  <a:ext cx="4940300" cy="3797300"/>
                </a:xfrm>
                <a:prstGeom prst="rect">
                  <a:avLst/>
                </a:prstGeom>
                <a:ln>
                  <a:solidFill>
                    <a:schemeClr val="tx1">
                      <a:lumMod val="75000"/>
                    </a:schemeClr>
                  </a:solidFill>
                </a:ln>
              </p:spPr>
            </p:pic>
            <p:sp>
              <p:nvSpPr>
                <p:cNvPr id="96" name="TextBox 95"/>
                <p:cNvSpPr txBox="1"/>
                <p:nvPr/>
              </p:nvSpPr>
              <p:spPr>
                <a:xfrm>
                  <a:off x="2674064" y="14723975"/>
                  <a:ext cx="1628972" cy="430887"/>
                </a:xfrm>
                <a:prstGeom prst="rect">
                  <a:avLst/>
                </a:prstGeom>
                <a:noFill/>
              </p:spPr>
              <p:txBody>
                <a:bodyPr wrap="none" rtlCol="0">
                  <a:spAutoFit/>
                </a:bodyPr>
                <a:lstStyle/>
                <a:p>
                  <a:r>
                    <a:rPr lang="en-US" sz="2200" b="1" dirty="0" smtClean="0">
                      <a:solidFill>
                        <a:srgbClr val="000000"/>
                      </a:solidFill>
                    </a:rPr>
                    <a:t>ETHIOPIA</a:t>
                  </a:r>
                  <a:endParaRPr lang="en-US" sz="2200" b="1" dirty="0">
                    <a:solidFill>
                      <a:srgbClr val="000000"/>
                    </a:solidFill>
                  </a:endParaRPr>
                </a:p>
              </p:txBody>
            </p:sp>
            <p:sp>
              <p:nvSpPr>
                <p:cNvPr id="135" name="TextBox 134"/>
                <p:cNvSpPr txBox="1"/>
                <p:nvPr/>
              </p:nvSpPr>
              <p:spPr>
                <a:xfrm>
                  <a:off x="2292075" y="16203227"/>
                  <a:ext cx="820866" cy="400110"/>
                </a:xfrm>
                <a:prstGeom prst="rect">
                  <a:avLst/>
                </a:prstGeom>
                <a:noFill/>
              </p:spPr>
              <p:txBody>
                <a:bodyPr wrap="none" rtlCol="0">
                  <a:spAutoFit/>
                </a:bodyPr>
                <a:lstStyle/>
                <a:p>
                  <a:r>
                    <a:rPr lang="en-US" sz="2000" dirty="0" smtClean="0">
                      <a:solidFill>
                        <a:srgbClr val="000000"/>
                      </a:solidFill>
                    </a:rPr>
                    <a:t>Kenya</a:t>
                  </a:r>
                  <a:endParaRPr lang="en-US" sz="2000" dirty="0">
                    <a:solidFill>
                      <a:srgbClr val="000000"/>
                    </a:solidFill>
                  </a:endParaRPr>
                </a:p>
              </p:txBody>
            </p:sp>
            <p:sp>
              <p:nvSpPr>
                <p:cNvPr id="137" name="TextBox 136"/>
                <p:cNvSpPr txBox="1"/>
                <p:nvPr/>
              </p:nvSpPr>
              <p:spPr>
                <a:xfrm>
                  <a:off x="4684012" y="15403972"/>
                  <a:ext cx="963725" cy="400110"/>
                </a:xfrm>
                <a:prstGeom prst="rect">
                  <a:avLst/>
                </a:prstGeom>
                <a:noFill/>
              </p:spPr>
              <p:txBody>
                <a:bodyPr wrap="none" rtlCol="0">
                  <a:spAutoFit/>
                </a:bodyPr>
                <a:lstStyle/>
                <a:p>
                  <a:r>
                    <a:rPr lang="en-US" sz="2000" dirty="0" smtClean="0">
                      <a:solidFill>
                        <a:srgbClr val="000000"/>
                      </a:solidFill>
                    </a:rPr>
                    <a:t>Somalia</a:t>
                  </a:r>
                  <a:endParaRPr lang="en-US" sz="2000" dirty="0">
                    <a:solidFill>
                      <a:srgbClr val="000000"/>
                    </a:solidFill>
                  </a:endParaRPr>
                </a:p>
              </p:txBody>
            </p:sp>
            <p:sp>
              <p:nvSpPr>
                <p:cNvPr id="142" name="TextBox 141"/>
                <p:cNvSpPr txBox="1"/>
                <p:nvPr/>
              </p:nvSpPr>
              <p:spPr>
                <a:xfrm>
                  <a:off x="4084915" y="13262652"/>
                  <a:ext cx="877100" cy="400110"/>
                </a:xfrm>
                <a:prstGeom prst="rect">
                  <a:avLst/>
                </a:prstGeom>
                <a:noFill/>
              </p:spPr>
              <p:txBody>
                <a:bodyPr wrap="none" rtlCol="0">
                  <a:spAutoFit/>
                </a:bodyPr>
                <a:lstStyle/>
                <a:p>
                  <a:r>
                    <a:rPr lang="en-US" sz="2000" dirty="0" smtClean="0">
                      <a:solidFill>
                        <a:srgbClr val="000000"/>
                      </a:solidFill>
                    </a:rPr>
                    <a:t>Yemen</a:t>
                  </a:r>
                  <a:endParaRPr lang="en-US" sz="2000" dirty="0">
                    <a:solidFill>
                      <a:srgbClr val="000000"/>
                    </a:solidFill>
                  </a:endParaRPr>
                </a:p>
              </p:txBody>
            </p:sp>
          </p:grpSp>
          <p:cxnSp>
            <p:nvCxnSpPr>
              <p:cNvPr id="45" name="Straight Connector 44"/>
              <p:cNvCxnSpPr/>
              <p:nvPr/>
            </p:nvCxnSpPr>
            <p:spPr>
              <a:xfrm>
                <a:off x="2073298" y="14646132"/>
                <a:ext cx="4046171" cy="4399691"/>
              </a:xfrm>
              <a:prstGeom prst="line">
                <a:avLst/>
              </a:prstGeom>
              <a:ln w="19050">
                <a:solidFill>
                  <a:srgbClr val="F04E1C"/>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3098661" y="14013880"/>
                <a:ext cx="8840919" cy="1514714"/>
              </a:xfrm>
              <a:prstGeom prst="line">
                <a:avLst/>
              </a:prstGeom>
              <a:ln w="19050">
                <a:solidFill>
                  <a:srgbClr val="F04E1C"/>
                </a:solidFill>
              </a:ln>
            </p:spPr>
            <p:style>
              <a:lnRef idx="1">
                <a:schemeClr val="accent1"/>
              </a:lnRef>
              <a:fillRef idx="0">
                <a:schemeClr val="accent1"/>
              </a:fillRef>
              <a:effectRef idx="0">
                <a:schemeClr val="accent1"/>
              </a:effectRef>
              <a:fontRef idx="minor">
                <a:schemeClr val="tx1"/>
              </a:fontRef>
            </p:style>
          </p:cxnSp>
          <p:grpSp>
            <p:nvGrpSpPr>
              <p:cNvPr id="127" name="Group 126"/>
              <p:cNvGrpSpPr/>
              <p:nvPr/>
            </p:nvGrpSpPr>
            <p:grpSpPr>
              <a:xfrm>
                <a:off x="5744325" y="14919795"/>
                <a:ext cx="6427388" cy="4966618"/>
                <a:chOff x="5744325" y="14919795"/>
                <a:chExt cx="6427388" cy="4966618"/>
              </a:xfrm>
            </p:grpSpPr>
            <p:pic>
              <p:nvPicPr>
                <p:cNvPr id="25" name="Picture 24"/>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5744325" y="14919795"/>
                  <a:ext cx="6427388" cy="4966618"/>
                </a:xfrm>
                <a:prstGeom prst="rect">
                  <a:avLst/>
                </a:prstGeom>
              </p:spPr>
            </p:pic>
            <p:sp>
              <p:nvSpPr>
                <p:cNvPr id="129" name="TextBox 128"/>
                <p:cNvSpPr txBox="1"/>
                <p:nvPr/>
              </p:nvSpPr>
              <p:spPr>
                <a:xfrm>
                  <a:off x="9496665" y="19065180"/>
                  <a:ext cx="1571199" cy="400110"/>
                </a:xfrm>
                <a:prstGeom prst="rect">
                  <a:avLst/>
                </a:prstGeom>
                <a:noFill/>
              </p:spPr>
              <p:txBody>
                <a:bodyPr wrap="none" rtlCol="0">
                  <a:spAutoFit/>
                </a:bodyPr>
                <a:lstStyle/>
                <a:p>
                  <a:r>
                    <a:rPr lang="en-US" sz="2000" b="1" dirty="0" smtClean="0">
                      <a:solidFill>
                        <a:srgbClr val="000000"/>
                      </a:solidFill>
                    </a:rPr>
                    <a:t>Addis Ababa</a:t>
                  </a:r>
                  <a:endParaRPr lang="en-US" sz="2000" b="1" dirty="0">
                    <a:solidFill>
                      <a:srgbClr val="000000"/>
                    </a:solidFill>
                  </a:endParaRPr>
                </a:p>
              </p:txBody>
            </p:sp>
            <p:sp>
              <p:nvSpPr>
                <p:cNvPr id="130" name="TextBox 129"/>
                <p:cNvSpPr txBox="1"/>
                <p:nvPr/>
              </p:nvSpPr>
              <p:spPr>
                <a:xfrm>
                  <a:off x="6088946" y="15789529"/>
                  <a:ext cx="1745991" cy="800219"/>
                </a:xfrm>
                <a:prstGeom prst="rect">
                  <a:avLst/>
                </a:prstGeom>
                <a:noFill/>
              </p:spPr>
              <p:txBody>
                <a:bodyPr wrap="none" rtlCol="0">
                  <a:spAutoFit/>
                </a:bodyPr>
                <a:lstStyle/>
                <a:p>
                  <a:r>
                    <a:rPr lang="en-US" sz="2000" b="1" dirty="0" err="1" smtClean="0">
                      <a:solidFill>
                        <a:srgbClr val="000000"/>
                      </a:solidFill>
                    </a:rPr>
                    <a:t>Benishangul</a:t>
                  </a:r>
                  <a:r>
                    <a:rPr lang="en-US" sz="2600" b="1" dirty="0" smtClean="0">
                      <a:solidFill>
                        <a:srgbClr val="000000"/>
                      </a:solidFill>
                    </a:rPr>
                    <a:t> -</a:t>
                  </a:r>
                </a:p>
                <a:p>
                  <a:r>
                    <a:rPr lang="en-US" sz="2000" b="1" dirty="0" err="1" smtClean="0">
                      <a:solidFill>
                        <a:srgbClr val="000000"/>
                      </a:solidFill>
                    </a:rPr>
                    <a:t>Gumuz</a:t>
                  </a:r>
                  <a:endParaRPr lang="en-US" sz="2000" b="1" dirty="0">
                    <a:solidFill>
                      <a:srgbClr val="000000"/>
                    </a:solidFill>
                  </a:endParaRPr>
                </a:p>
              </p:txBody>
            </p:sp>
            <p:sp>
              <p:nvSpPr>
                <p:cNvPr id="131" name="TextBox 130"/>
                <p:cNvSpPr txBox="1"/>
                <p:nvPr/>
              </p:nvSpPr>
              <p:spPr>
                <a:xfrm>
                  <a:off x="8234821" y="18389524"/>
                  <a:ext cx="1023935" cy="400110"/>
                </a:xfrm>
                <a:prstGeom prst="rect">
                  <a:avLst/>
                </a:prstGeom>
                <a:noFill/>
              </p:spPr>
              <p:txBody>
                <a:bodyPr wrap="none" rtlCol="0">
                  <a:spAutoFit/>
                </a:bodyPr>
                <a:lstStyle/>
                <a:p>
                  <a:r>
                    <a:rPr lang="en-US" sz="2000" b="1" dirty="0" smtClean="0">
                      <a:solidFill>
                        <a:srgbClr val="000000"/>
                      </a:solidFill>
                    </a:rPr>
                    <a:t>Oromia</a:t>
                  </a:r>
                  <a:endParaRPr lang="en-US" sz="2000" b="1" dirty="0">
                    <a:solidFill>
                      <a:srgbClr val="000000"/>
                    </a:solidFill>
                  </a:endParaRPr>
                </a:p>
              </p:txBody>
            </p:sp>
            <p:sp>
              <p:nvSpPr>
                <p:cNvPr id="136" name="TextBox 135"/>
                <p:cNvSpPr txBox="1"/>
                <p:nvPr/>
              </p:nvSpPr>
              <p:spPr>
                <a:xfrm>
                  <a:off x="9564499" y="16209294"/>
                  <a:ext cx="1045479" cy="400110"/>
                </a:xfrm>
                <a:prstGeom prst="rect">
                  <a:avLst/>
                </a:prstGeom>
                <a:noFill/>
              </p:spPr>
              <p:txBody>
                <a:bodyPr wrap="none" rtlCol="0">
                  <a:spAutoFit/>
                </a:bodyPr>
                <a:lstStyle/>
                <a:p>
                  <a:r>
                    <a:rPr lang="en-US" sz="2000" b="1" dirty="0" smtClean="0">
                      <a:solidFill>
                        <a:srgbClr val="000000"/>
                      </a:solidFill>
                    </a:rPr>
                    <a:t>Amhara</a:t>
                  </a:r>
                  <a:endParaRPr lang="en-US" sz="2000" b="1" dirty="0">
                    <a:solidFill>
                      <a:srgbClr val="000000"/>
                    </a:solidFill>
                  </a:endParaRPr>
                </a:p>
              </p:txBody>
            </p:sp>
          </p:grpSp>
        </p:grpSp>
      </p:grpSp>
      <p:grpSp>
        <p:nvGrpSpPr>
          <p:cNvPr id="97" name="Group 96"/>
          <p:cNvGrpSpPr/>
          <p:nvPr/>
        </p:nvGrpSpPr>
        <p:grpSpPr>
          <a:xfrm>
            <a:off x="16293116" y="24560143"/>
            <a:ext cx="7520715" cy="4024791"/>
            <a:chOff x="16093285" y="24094224"/>
            <a:chExt cx="8259803" cy="4294514"/>
          </a:xfrm>
        </p:grpSpPr>
        <p:grpSp>
          <p:nvGrpSpPr>
            <p:cNvPr id="33" name="Group 32"/>
            <p:cNvGrpSpPr/>
            <p:nvPr/>
          </p:nvGrpSpPr>
          <p:grpSpPr>
            <a:xfrm>
              <a:off x="16093285" y="24094224"/>
              <a:ext cx="8259803" cy="4294514"/>
              <a:chOff x="16180662" y="25207295"/>
              <a:chExt cx="8259803" cy="4294514"/>
            </a:xfrm>
          </p:grpSpPr>
          <p:graphicFrame>
            <p:nvGraphicFramePr>
              <p:cNvPr id="140" name="Chart 139"/>
              <p:cNvGraphicFramePr>
                <a:graphicFrameLocks/>
              </p:cNvGraphicFramePr>
              <p:nvPr>
                <p:extLst>
                  <p:ext uri="{D42A27DB-BD31-4B8C-83A1-F6EECF244321}">
                    <p14:modId xmlns:p14="http://schemas.microsoft.com/office/powerpoint/2010/main" val="401896"/>
                  </p:ext>
                </p:extLst>
              </p:nvPr>
            </p:nvGraphicFramePr>
            <p:xfrm>
              <a:off x="16180662" y="25236741"/>
              <a:ext cx="8259803" cy="4265068"/>
            </p:xfrm>
            <a:graphic>
              <a:graphicData uri="http://schemas.openxmlformats.org/drawingml/2006/chart">
                <c:chart xmlns:c="http://schemas.openxmlformats.org/drawingml/2006/chart" xmlns:r="http://schemas.openxmlformats.org/officeDocument/2006/relationships" r:id="rId37"/>
              </a:graphicData>
            </a:graphic>
          </p:graphicFrame>
          <p:sp>
            <p:nvSpPr>
              <p:cNvPr id="141" name="TextBox 140"/>
              <p:cNvSpPr txBox="1"/>
              <p:nvPr/>
            </p:nvSpPr>
            <p:spPr>
              <a:xfrm>
                <a:off x="16563347" y="25207295"/>
                <a:ext cx="7462940"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black"/>
                    </a:solidFill>
                    <a:effectLst/>
                    <a:uLnTx/>
                    <a:uFillTx/>
                  </a:rPr>
                  <a:t>Drought Index and Soil Moisture Comparison </a:t>
                </a:r>
              </a:p>
            </p:txBody>
          </p:sp>
        </p:grpSp>
        <p:sp>
          <p:nvSpPr>
            <p:cNvPr id="148" name="TextBox 147"/>
            <p:cNvSpPr txBox="1"/>
            <p:nvPr/>
          </p:nvSpPr>
          <p:spPr>
            <a:xfrm>
              <a:off x="22645766" y="27817259"/>
              <a:ext cx="627529"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rPr>
                <a:t>Nov</a:t>
              </a:r>
            </a:p>
          </p:txBody>
        </p:sp>
      </p:grpSp>
      <p:sp>
        <p:nvSpPr>
          <p:cNvPr id="40" name="TextBox 39"/>
          <p:cNvSpPr txBox="1"/>
          <p:nvPr/>
        </p:nvSpPr>
        <p:spPr>
          <a:xfrm>
            <a:off x="17480776" y="20885454"/>
            <a:ext cx="6080164" cy="1661993"/>
          </a:xfrm>
          <a:prstGeom prst="rect">
            <a:avLst/>
          </a:prstGeom>
          <a:noFill/>
        </p:spPr>
        <p:txBody>
          <a:bodyPr wrap="square" rtlCol="0">
            <a:spAutoFit/>
          </a:bodyPr>
          <a:lstStyle/>
          <a:p>
            <a:r>
              <a:rPr lang="en-US" sz="2800" b="1" dirty="0">
                <a:solidFill>
                  <a:srgbClr val="000000"/>
                </a:solidFill>
              </a:rPr>
              <a:t>Area Under Extreme -  Severe </a:t>
            </a:r>
            <a:r>
              <a:rPr lang="en-US" sz="2800" b="1" dirty="0" smtClean="0">
                <a:solidFill>
                  <a:srgbClr val="000000"/>
                </a:solidFill>
              </a:rPr>
              <a:t>Drought</a:t>
            </a:r>
          </a:p>
          <a:p>
            <a:pPr algn="ctr"/>
            <a:r>
              <a:rPr lang="en-US" sz="2200" b="1" dirty="0">
                <a:solidFill>
                  <a:srgbClr val="000000"/>
                </a:solidFill>
              </a:rPr>
              <a:t>t</a:t>
            </a:r>
            <a:r>
              <a:rPr lang="en-US" sz="2200" b="1" dirty="0" smtClean="0">
                <a:solidFill>
                  <a:srgbClr val="000000"/>
                </a:solidFill>
              </a:rPr>
              <a:t>otal area: 120,000 km</a:t>
            </a:r>
            <a:r>
              <a:rPr lang="en-US" sz="2200" b="1" baseline="30000" dirty="0">
                <a:solidFill>
                  <a:srgbClr val="000000"/>
                </a:solidFill>
              </a:rPr>
              <a:t>2</a:t>
            </a:r>
            <a:endParaRPr lang="en-US" sz="2200" b="1" dirty="0">
              <a:solidFill>
                <a:srgbClr val="000000"/>
              </a:solidFill>
            </a:endParaRPr>
          </a:p>
          <a:p>
            <a:pPr algn="ctr"/>
            <a:r>
              <a:rPr lang="en-US" sz="2200" b="1" dirty="0" smtClean="0">
                <a:solidFill>
                  <a:srgbClr val="000000"/>
                </a:solidFill>
              </a:rPr>
              <a:t> </a:t>
            </a:r>
            <a:endParaRPr lang="en-US" sz="2200" b="1" dirty="0">
              <a:solidFill>
                <a:srgbClr val="000000"/>
              </a:solidFill>
            </a:endParaRPr>
          </a:p>
          <a:p>
            <a:endParaRPr lang="en-US" sz="2800" dirty="0"/>
          </a:p>
        </p:txBody>
      </p:sp>
      <p:grpSp>
        <p:nvGrpSpPr>
          <p:cNvPr id="98" name="Group 97"/>
          <p:cNvGrpSpPr/>
          <p:nvPr/>
        </p:nvGrpSpPr>
        <p:grpSpPr>
          <a:xfrm>
            <a:off x="18402192" y="28028085"/>
            <a:ext cx="3815117" cy="349580"/>
            <a:chOff x="17214673" y="28219285"/>
            <a:chExt cx="3815117" cy="349580"/>
          </a:xfrm>
        </p:grpSpPr>
        <p:sp>
          <p:nvSpPr>
            <p:cNvPr id="143" name="TextBox 142"/>
            <p:cNvSpPr txBox="1"/>
            <p:nvPr/>
          </p:nvSpPr>
          <p:spPr>
            <a:xfrm>
              <a:off x="17214673" y="28229917"/>
              <a:ext cx="779928"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rPr>
                <a:t>June</a:t>
              </a:r>
            </a:p>
          </p:txBody>
        </p:sp>
        <p:sp>
          <p:nvSpPr>
            <p:cNvPr id="144" name="TextBox 143"/>
            <p:cNvSpPr txBox="1"/>
            <p:nvPr/>
          </p:nvSpPr>
          <p:spPr>
            <a:xfrm>
              <a:off x="18057184" y="28230311"/>
              <a:ext cx="744071"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rPr>
                <a:t>July</a:t>
              </a:r>
            </a:p>
          </p:txBody>
        </p:sp>
        <p:sp>
          <p:nvSpPr>
            <p:cNvPr id="145" name="TextBox 144"/>
            <p:cNvSpPr txBox="1"/>
            <p:nvPr/>
          </p:nvSpPr>
          <p:spPr>
            <a:xfrm>
              <a:off x="18805989" y="28219285"/>
              <a:ext cx="735106"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rPr>
                <a:t>Aug</a:t>
              </a:r>
            </a:p>
          </p:txBody>
        </p:sp>
        <p:sp>
          <p:nvSpPr>
            <p:cNvPr id="146" name="TextBox 145"/>
            <p:cNvSpPr txBox="1"/>
            <p:nvPr/>
          </p:nvSpPr>
          <p:spPr>
            <a:xfrm>
              <a:off x="19602452" y="28229917"/>
              <a:ext cx="779929"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rPr>
                <a:t>Sep</a:t>
              </a:r>
            </a:p>
          </p:txBody>
        </p:sp>
        <p:sp>
          <p:nvSpPr>
            <p:cNvPr id="147" name="TextBox 146"/>
            <p:cNvSpPr txBox="1"/>
            <p:nvPr/>
          </p:nvSpPr>
          <p:spPr>
            <a:xfrm>
              <a:off x="20364496" y="28229917"/>
              <a:ext cx="665294"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rPr>
                <a:t>Oct</a:t>
              </a:r>
            </a:p>
          </p:txBody>
        </p:sp>
      </p:grpSp>
      <p:grpSp>
        <p:nvGrpSpPr>
          <p:cNvPr id="1030" name="Group 1029"/>
          <p:cNvGrpSpPr/>
          <p:nvPr/>
        </p:nvGrpSpPr>
        <p:grpSpPr>
          <a:xfrm>
            <a:off x="13068239" y="26326456"/>
            <a:ext cx="3336729" cy="1326650"/>
            <a:chOff x="12858565" y="25967337"/>
            <a:chExt cx="3951181" cy="1298118"/>
          </a:xfrm>
        </p:grpSpPr>
        <p:grpSp>
          <p:nvGrpSpPr>
            <p:cNvPr id="166" name="Group 165"/>
            <p:cNvGrpSpPr/>
            <p:nvPr/>
          </p:nvGrpSpPr>
          <p:grpSpPr>
            <a:xfrm>
              <a:off x="12858565" y="26087153"/>
              <a:ext cx="722093" cy="1019687"/>
              <a:chOff x="10533528" y="618564"/>
              <a:chExt cx="457794" cy="855082"/>
            </a:xfrm>
          </p:grpSpPr>
          <p:sp>
            <p:nvSpPr>
              <p:cNvPr id="171" name="Isosceles Triangle 170"/>
              <p:cNvSpPr/>
              <p:nvPr/>
            </p:nvSpPr>
            <p:spPr>
              <a:xfrm>
                <a:off x="10533528" y="618565"/>
                <a:ext cx="197817" cy="201919"/>
              </a:xfrm>
              <a:prstGeom prst="triangle">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72" name="Isosceles Triangle 171"/>
              <p:cNvSpPr/>
              <p:nvPr/>
            </p:nvSpPr>
            <p:spPr>
              <a:xfrm>
                <a:off x="10793505" y="618564"/>
                <a:ext cx="197817" cy="201919"/>
              </a:xfrm>
              <a:prstGeom prst="triangle">
                <a:avLst/>
              </a:prstGeom>
              <a:solidFill>
                <a:srgbClr val="ED7D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73" name="Oval 172"/>
              <p:cNvSpPr/>
              <p:nvPr/>
            </p:nvSpPr>
            <p:spPr>
              <a:xfrm>
                <a:off x="10831668" y="897109"/>
                <a:ext cx="98909" cy="127462"/>
              </a:xfrm>
              <a:prstGeom prst="ellipse">
                <a:avLst/>
              </a:prstGeom>
              <a:solidFill>
                <a:srgbClr val="ED7D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74" name="Oval 173"/>
              <p:cNvSpPr/>
              <p:nvPr/>
            </p:nvSpPr>
            <p:spPr>
              <a:xfrm>
                <a:off x="10585338" y="897109"/>
                <a:ext cx="98909" cy="127462"/>
              </a:xfrm>
              <a:prstGeom prst="ellipse">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75" name="Multiply 174"/>
              <p:cNvSpPr/>
              <p:nvPr/>
            </p:nvSpPr>
            <p:spPr>
              <a:xfrm>
                <a:off x="10533529" y="1039906"/>
                <a:ext cx="197817" cy="315500"/>
              </a:xfrm>
              <a:prstGeom prst="mathMultiply">
                <a:avLst/>
              </a:prstGeom>
              <a:solidFill>
                <a:srgbClr val="5B9BD5"/>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76" name="Multiply 175"/>
              <p:cNvSpPr/>
              <p:nvPr/>
            </p:nvSpPr>
            <p:spPr>
              <a:xfrm>
                <a:off x="10793505" y="1039906"/>
                <a:ext cx="197817" cy="315500"/>
              </a:xfrm>
              <a:prstGeom prst="mathMultiply">
                <a:avLst/>
              </a:prstGeom>
              <a:solidFill>
                <a:srgbClr val="ED7D3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77" name="Rectangle 176"/>
              <p:cNvSpPr/>
              <p:nvPr/>
            </p:nvSpPr>
            <p:spPr>
              <a:xfrm>
                <a:off x="10578354" y="1326776"/>
                <a:ext cx="127998" cy="146868"/>
              </a:xfrm>
              <a:prstGeom prst="rect">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78" name="Rectangle 177"/>
              <p:cNvSpPr/>
              <p:nvPr/>
            </p:nvSpPr>
            <p:spPr>
              <a:xfrm>
                <a:off x="10842811" y="1326778"/>
                <a:ext cx="127998" cy="146868"/>
              </a:xfrm>
              <a:prstGeom prst="rect">
                <a:avLst/>
              </a:prstGeom>
              <a:solidFill>
                <a:srgbClr val="ED7D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sp>
          <p:nvSpPr>
            <p:cNvPr id="167" name="TextBox 166"/>
            <p:cNvSpPr txBox="1"/>
            <p:nvPr/>
          </p:nvSpPr>
          <p:spPr>
            <a:xfrm>
              <a:off x="13642558" y="25967337"/>
              <a:ext cx="2970440"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black"/>
                  </a:solidFill>
                  <a:effectLst/>
                  <a:uLnTx/>
                  <a:uFillTx/>
                </a:rPr>
                <a:t>North-West Highlands</a:t>
              </a:r>
            </a:p>
          </p:txBody>
        </p:sp>
        <p:sp>
          <p:nvSpPr>
            <p:cNvPr id="168" name="TextBox 167"/>
            <p:cNvSpPr txBox="1"/>
            <p:nvPr/>
          </p:nvSpPr>
          <p:spPr>
            <a:xfrm>
              <a:off x="13672467" y="26266406"/>
              <a:ext cx="3033534"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black"/>
                  </a:solidFill>
                  <a:effectLst/>
                  <a:uLnTx/>
                  <a:uFillTx/>
                </a:rPr>
                <a:t>South-West Rainforest</a:t>
              </a:r>
            </a:p>
          </p:txBody>
        </p:sp>
        <p:sp>
          <p:nvSpPr>
            <p:cNvPr id="169" name="TextBox 168"/>
            <p:cNvSpPr txBox="1"/>
            <p:nvPr/>
          </p:nvSpPr>
          <p:spPr>
            <a:xfrm>
              <a:off x="13666231" y="26542284"/>
              <a:ext cx="293602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black"/>
                  </a:solidFill>
                  <a:effectLst/>
                  <a:uLnTx/>
                  <a:uFillTx/>
                </a:rPr>
                <a:t>Central Highlands</a:t>
              </a:r>
            </a:p>
          </p:txBody>
        </p:sp>
        <p:sp>
          <p:nvSpPr>
            <p:cNvPr id="170" name="TextBox 169"/>
            <p:cNvSpPr txBox="1"/>
            <p:nvPr/>
          </p:nvSpPr>
          <p:spPr>
            <a:xfrm>
              <a:off x="13678703" y="26865345"/>
              <a:ext cx="313104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black"/>
                  </a:solidFill>
                  <a:effectLst/>
                  <a:uLnTx/>
                  <a:uFillTx/>
                </a:rPr>
                <a:t>North-East Highlands</a:t>
              </a:r>
            </a:p>
          </p:txBody>
        </p:sp>
      </p:grpSp>
      <p:sp>
        <p:nvSpPr>
          <p:cNvPr id="193" name="Text Placeholder 16"/>
          <p:cNvSpPr txBox="1">
            <a:spLocks/>
          </p:cNvSpPr>
          <p:nvPr/>
        </p:nvSpPr>
        <p:spPr>
          <a:xfrm>
            <a:off x="743449" y="27702058"/>
            <a:ext cx="11822584" cy="3340033"/>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586991"/>
              </a:buClr>
              <a:defRPr/>
            </a:pPr>
            <a:r>
              <a:rPr lang="en-US" sz="3000" dirty="0" smtClean="0">
                <a:solidFill>
                  <a:schemeClr val="tx1">
                    <a:lumMod val="75000"/>
                  </a:schemeClr>
                </a:solidFill>
              </a:rPr>
              <a:t>The drought index captured the severity and extent of drought from 2006-2015 across the study area. </a:t>
            </a:r>
          </a:p>
          <a:p>
            <a:pPr marL="347663" indent="-347663">
              <a:buClr>
                <a:srgbClr val="586991"/>
              </a:buClr>
              <a:defRPr/>
            </a:pPr>
            <a:r>
              <a:rPr lang="en-US" sz="3000" dirty="0">
                <a:solidFill>
                  <a:schemeClr val="tx1">
                    <a:lumMod val="75000"/>
                  </a:schemeClr>
                </a:solidFill>
              </a:rPr>
              <a:t> </a:t>
            </a:r>
            <a:r>
              <a:rPr lang="en-US" sz="3000" dirty="0" smtClean="0">
                <a:solidFill>
                  <a:schemeClr val="tx1">
                    <a:lumMod val="75000"/>
                  </a:schemeClr>
                </a:solidFill>
              </a:rPr>
              <a:t>In 2009 the NW Highlands and SW Rainforest experienced severe drought whereas in 2015 the NW Highlands and central Highlands experienced severe drought. </a:t>
            </a:r>
          </a:p>
          <a:p>
            <a:pPr marL="347663" indent="-347663">
              <a:buClr>
                <a:srgbClr val="586991"/>
              </a:buClr>
              <a:defRPr/>
            </a:pPr>
            <a:r>
              <a:rPr lang="en-US" sz="3000" dirty="0" smtClean="0">
                <a:solidFill>
                  <a:schemeClr val="tx1">
                    <a:lumMod val="75000"/>
                  </a:schemeClr>
                </a:solidFill>
              </a:rPr>
              <a:t> The drought index and SMAP soil moisture values showed similar trends for the 2015 growing season.    </a:t>
            </a:r>
          </a:p>
          <a:p>
            <a:pPr marL="347663" indent="-347663">
              <a:buClr>
                <a:srgbClr val="586991"/>
              </a:buClr>
              <a:defRPr/>
            </a:pPr>
            <a:endParaRPr lang="en-US" sz="3000" dirty="0" smtClean="0">
              <a:solidFill>
                <a:schemeClr val="tx1">
                  <a:lumMod val="75000"/>
                </a:schemeClr>
              </a:solidFill>
            </a:endParaRPr>
          </a:p>
        </p:txBody>
      </p:sp>
    </p:spTree>
    <p:extLst>
      <p:ext uri="{BB962C8B-B14F-4D97-AF65-F5344CB8AC3E}">
        <p14:creationId xmlns:p14="http://schemas.microsoft.com/office/powerpoint/2010/main" val="3851152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EVELOPv2 15">
      <a:dk1>
        <a:srgbClr val="767171"/>
      </a:dk1>
      <a:lt1>
        <a:srgbClr val="FFFFFF"/>
      </a:lt1>
      <a:dk2>
        <a:srgbClr val="767171"/>
      </a:dk2>
      <a:lt2>
        <a:srgbClr val="FFFFFF"/>
      </a:lt2>
      <a:accent1>
        <a:srgbClr val="2A5F7F"/>
      </a:accent1>
      <a:accent2>
        <a:srgbClr val="5D6A98"/>
      </a:accent2>
      <a:accent3>
        <a:srgbClr val="8577B7"/>
      </a:accent3>
      <a:accent4>
        <a:srgbClr val="E6CD61"/>
      </a:accent4>
      <a:accent5>
        <a:srgbClr val="D5A949"/>
      </a:accent5>
      <a:accent6>
        <a:srgbClr val="C78837"/>
      </a:accent6>
      <a:hlink>
        <a:srgbClr val="2A5F7F"/>
      </a:hlink>
      <a:folHlink>
        <a:srgbClr val="2A5F7F"/>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4315</TotalTime>
  <Words>605</Words>
  <Application>Microsoft Office PowerPoint</Application>
  <PresentationFormat>Custom</PresentationFormat>
  <Paragraphs>135</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Century Gothic</vt:lpstr>
      <vt:lpstr>Garamond</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nrel</cp:lastModifiedBy>
  <cp:revision>258</cp:revision>
  <dcterms:created xsi:type="dcterms:W3CDTF">2015-06-02T14:58:58Z</dcterms:created>
  <dcterms:modified xsi:type="dcterms:W3CDTF">2016-11-09T18:31:34Z</dcterms:modified>
</cp:coreProperties>
</file>